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2.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notesSlides/notesSlide11.xml" ContentType="application/vnd.openxmlformats-officedocument.presentationml.notesSlide+xml"/>
  <Override PartName="/ppt/charts/chart12.xml" ContentType="application/vnd.openxmlformats-officedocument.drawingml.chart+xml"/>
  <Override PartName="/ppt/notesSlides/notesSlide12.xml" ContentType="application/vnd.openxmlformats-officedocument.presentationml.notesSlide+xml"/>
  <Override PartName="/ppt/charts/chart13.xml" ContentType="application/vnd.openxmlformats-officedocument.drawingml.chart+xml"/>
  <Override PartName="/ppt/theme/themeOverride12.xml" ContentType="application/vnd.openxmlformats-officedocument.themeOverride+xml"/>
  <Override PartName="/ppt/notesSlides/notesSlide13.xml" ContentType="application/vnd.openxmlformats-officedocument.presentationml.notesSlide+xml"/>
  <Override PartName="/ppt/charts/chart14.xml" ContentType="application/vnd.openxmlformats-officedocument.drawingml.chart+xml"/>
  <Override PartName="/ppt/theme/themeOverride13.xml" ContentType="application/vnd.openxmlformats-officedocument.themeOverride+xml"/>
  <Override PartName="/ppt/notesSlides/notesSlide14.xml" ContentType="application/vnd.openxmlformats-officedocument.presentationml.notesSlide+xml"/>
  <Override PartName="/ppt/charts/chart15.xml" ContentType="application/vnd.openxmlformats-officedocument.drawingml.chart+xml"/>
  <Override PartName="/ppt/theme/themeOverride14.xml" ContentType="application/vnd.openxmlformats-officedocument.themeOverride+xml"/>
  <Override PartName="/ppt/notesSlides/notesSlide15.xml" ContentType="application/vnd.openxmlformats-officedocument.presentationml.notesSlide+xml"/>
  <Override PartName="/ppt/charts/chart16.xml" ContentType="application/vnd.openxmlformats-officedocument.drawingml.chart+xml"/>
  <Override PartName="/ppt/notesSlides/notesSlide16.xml" ContentType="application/vnd.openxmlformats-officedocument.presentationml.notesSlide+xml"/>
  <Override PartName="/ppt/charts/chart17.xml" ContentType="application/vnd.openxmlformats-officedocument.drawingml.chart+xml"/>
  <Override PartName="/ppt/theme/themeOverride15.xml" ContentType="application/vnd.openxmlformats-officedocument.themeOverride+xml"/>
  <Override PartName="/ppt/charts/chart18.xml" ContentType="application/vnd.openxmlformats-officedocument.drawingml.chart+xml"/>
  <Override PartName="/ppt/theme/themeOverride16.xml" ContentType="application/vnd.openxmlformats-officedocument.themeOverride+xml"/>
  <Override PartName="/ppt/charts/chart19.xml" ContentType="application/vnd.openxmlformats-officedocument.drawingml.chart+xml"/>
  <Override PartName="/ppt/theme/themeOverride17.xml" ContentType="application/vnd.openxmlformats-officedocument.themeOverride+xml"/>
  <Override PartName="/ppt/charts/chart20.xml" ContentType="application/vnd.openxmlformats-officedocument.drawingml.chart+xml"/>
  <Override PartName="/ppt/theme/themeOverride18.xml" ContentType="application/vnd.openxmlformats-officedocument.themeOverride+xml"/>
  <Override PartName="/ppt/charts/chart21.xml" ContentType="application/vnd.openxmlformats-officedocument.drawingml.chart+xml"/>
  <Override PartName="/ppt/theme/themeOverride19.xml" ContentType="application/vnd.openxmlformats-officedocument.themeOverride+xml"/>
  <Override PartName="/ppt/charts/chart22.xml" ContentType="application/vnd.openxmlformats-officedocument.drawingml.chart+xml"/>
  <Override PartName="/ppt/theme/themeOverride20.xml" ContentType="application/vnd.openxmlformats-officedocument.themeOverride+xml"/>
  <Override PartName="/ppt/charts/chart23.xml" ContentType="application/vnd.openxmlformats-officedocument.drawingml.chart+xml"/>
  <Override PartName="/ppt/theme/themeOverride21.xml" ContentType="application/vnd.openxmlformats-officedocument.themeOverride+xml"/>
  <Override PartName="/ppt/charts/chart24.xml" ContentType="application/vnd.openxmlformats-officedocument.drawingml.chart+xml"/>
  <Override PartName="/ppt/charts/chart25.xml" ContentType="application/vnd.openxmlformats-officedocument.drawingml.chart+xml"/>
  <Override PartName="/ppt/theme/themeOverride22.xml" ContentType="application/vnd.openxmlformats-officedocument.themeOverride+xml"/>
  <Override PartName="/ppt/charts/chart26.xml" ContentType="application/vnd.openxmlformats-officedocument.drawingml.chart+xml"/>
  <Override PartName="/ppt/theme/themeOverride23.xml" ContentType="application/vnd.openxmlformats-officedocument.themeOverride+xml"/>
  <Override PartName="/ppt/charts/chart27.xml" ContentType="application/vnd.openxmlformats-officedocument.drawingml.chart+xml"/>
  <Override PartName="/ppt/theme/themeOverride24.xml" ContentType="application/vnd.openxmlformats-officedocument.themeOverride+xml"/>
  <Override PartName="/ppt/charts/chart28.xml" ContentType="application/vnd.openxmlformats-officedocument.drawingml.chart+xml"/>
  <Override PartName="/ppt/theme/themeOverride25.xml" ContentType="application/vnd.openxmlformats-officedocument.themeOverride+xml"/>
  <Override PartName="/ppt/charts/chart29.xml" ContentType="application/vnd.openxmlformats-officedocument.drawingml.chart+xml"/>
  <Override PartName="/ppt/theme/themeOverride26.xml" ContentType="application/vnd.openxmlformats-officedocument.themeOverride+xml"/>
  <Override PartName="/ppt/charts/chart30.xml" ContentType="application/vnd.openxmlformats-officedocument.drawingml.chart+xml"/>
  <Override PartName="/ppt/theme/themeOverride27.xml" ContentType="application/vnd.openxmlformats-officedocument.themeOverride+xml"/>
  <Override PartName="/ppt/charts/chart31.xml" ContentType="application/vnd.openxmlformats-officedocument.drawingml.chart+xml"/>
  <Override PartName="/ppt/theme/themeOverride28.xml" ContentType="application/vnd.openxmlformats-officedocument.themeOverride+xml"/>
  <Override PartName="/ppt/charts/chart32.xml" ContentType="application/vnd.openxmlformats-officedocument.drawingml.chart+xml"/>
  <Override PartName="/ppt/charts/chart33.xml" ContentType="application/vnd.openxmlformats-officedocument.drawingml.chart+xml"/>
  <Override PartName="/ppt/theme/themeOverride29.xml" ContentType="application/vnd.openxmlformats-officedocument.themeOverride+xml"/>
  <Override PartName="/ppt/charts/chart34.xml" ContentType="application/vnd.openxmlformats-officedocument.drawingml.chart+xml"/>
  <Override PartName="/ppt/theme/themeOverride30.xml" ContentType="application/vnd.openxmlformats-officedocument.themeOverride+xml"/>
  <Override PartName="/ppt/charts/chart35.xml" ContentType="application/vnd.openxmlformats-officedocument.drawingml.chart+xml"/>
  <Override PartName="/ppt/theme/themeOverride31.xml" ContentType="application/vnd.openxmlformats-officedocument.themeOverride+xml"/>
  <Override PartName="/ppt/charts/chart36.xml" ContentType="application/vnd.openxmlformats-officedocument.drawingml.chart+xml"/>
  <Override PartName="/ppt/theme/themeOverride3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96"/>
  </p:notesMasterIdLst>
  <p:sldIdLst>
    <p:sldId id="256" r:id="rId2"/>
    <p:sldId id="260" r:id="rId3"/>
    <p:sldId id="263" r:id="rId4"/>
    <p:sldId id="321" r:id="rId5"/>
    <p:sldId id="262" r:id="rId6"/>
    <p:sldId id="261" r:id="rId7"/>
    <p:sldId id="270" r:id="rId8"/>
    <p:sldId id="271" r:id="rId9"/>
    <p:sldId id="272" r:id="rId10"/>
    <p:sldId id="274" r:id="rId11"/>
    <p:sldId id="273" r:id="rId12"/>
    <p:sldId id="264" r:id="rId13"/>
    <p:sldId id="275" r:id="rId14"/>
    <p:sldId id="303" r:id="rId15"/>
    <p:sldId id="277" r:id="rId16"/>
    <p:sldId id="304" r:id="rId17"/>
    <p:sldId id="282" r:id="rId18"/>
    <p:sldId id="278" r:id="rId19"/>
    <p:sldId id="307" r:id="rId20"/>
    <p:sldId id="308" r:id="rId21"/>
    <p:sldId id="322" r:id="rId22"/>
    <p:sldId id="279" r:id="rId23"/>
    <p:sldId id="311" r:id="rId24"/>
    <p:sldId id="309" r:id="rId25"/>
    <p:sldId id="323" r:id="rId26"/>
    <p:sldId id="310" r:id="rId27"/>
    <p:sldId id="265" r:id="rId28"/>
    <p:sldId id="280" r:id="rId29"/>
    <p:sldId id="281" r:id="rId30"/>
    <p:sldId id="313" r:id="rId31"/>
    <p:sldId id="324" r:id="rId32"/>
    <p:sldId id="284" r:id="rId33"/>
    <p:sldId id="283" r:id="rId34"/>
    <p:sldId id="285" r:id="rId35"/>
    <p:sldId id="286" r:id="rId36"/>
    <p:sldId id="287" r:id="rId37"/>
    <p:sldId id="288" r:id="rId38"/>
    <p:sldId id="289" r:id="rId39"/>
    <p:sldId id="290" r:id="rId40"/>
    <p:sldId id="291" r:id="rId41"/>
    <p:sldId id="292" r:id="rId42"/>
    <p:sldId id="325" r:id="rId43"/>
    <p:sldId id="293" r:id="rId44"/>
    <p:sldId id="326" r:id="rId45"/>
    <p:sldId id="267" r:id="rId46"/>
    <p:sldId id="294" r:id="rId47"/>
    <p:sldId id="295" r:id="rId48"/>
    <p:sldId id="306" r:id="rId49"/>
    <p:sldId id="305" r:id="rId50"/>
    <p:sldId id="341" r:id="rId51"/>
    <p:sldId id="296" r:id="rId52"/>
    <p:sldId id="342" r:id="rId53"/>
    <p:sldId id="297" r:id="rId54"/>
    <p:sldId id="298" r:id="rId55"/>
    <p:sldId id="269" r:id="rId56"/>
    <p:sldId id="314" r:id="rId57"/>
    <p:sldId id="316" r:id="rId58"/>
    <p:sldId id="317" r:id="rId59"/>
    <p:sldId id="318" r:id="rId60"/>
    <p:sldId id="319" r:id="rId61"/>
    <p:sldId id="299" r:id="rId62"/>
    <p:sldId id="327" r:id="rId63"/>
    <p:sldId id="300" r:id="rId64"/>
    <p:sldId id="301" r:id="rId65"/>
    <p:sldId id="302" r:id="rId66"/>
    <p:sldId id="328" r:id="rId67"/>
    <p:sldId id="320" r:id="rId68"/>
    <p:sldId id="343" r:id="rId69"/>
    <p:sldId id="344" r:id="rId70"/>
    <p:sldId id="345" r:id="rId71"/>
    <p:sldId id="348" r:id="rId72"/>
    <p:sldId id="330" r:id="rId73"/>
    <p:sldId id="333" r:id="rId74"/>
    <p:sldId id="331" r:id="rId75"/>
    <p:sldId id="332" r:id="rId76"/>
    <p:sldId id="335" r:id="rId77"/>
    <p:sldId id="329" r:id="rId78"/>
    <p:sldId id="338" r:id="rId79"/>
    <p:sldId id="339" r:id="rId80"/>
    <p:sldId id="340" r:id="rId81"/>
    <p:sldId id="346" r:id="rId82"/>
    <p:sldId id="336" r:id="rId83"/>
    <p:sldId id="337" r:id="rId84"/>
    <p:sldId id="347" r:id="rId85"/>
    <p:sldId id="349" r:id="rId86"/>
    <p:sldId id="350" r:id="rId87"/>
    <p:sldId id="351" r:id="rId88"/>
    <p:sldId id="352" r:id="rId89"/>
    <p:sldId id="353" r:id="rId90"/>
    <p:sldId id="354" r:id="rId91"/>
    <p:sldId id="355" r:id="rId92"/>
    <p:sldId id="356" r:id="rId93"/>
    <p:sldId id="357" r:id="rId94"/>
    <p:sldId id="358" r:id="rId95"/>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A864"/>
    <a:srgbClr val="0000FF"/>
    <a:srgbClr val="CCFF66"/>
    <a:srgbClr val="FEDA40"/>
    <a:srgbClr val="FFFF66"/>
    <a:srgbClr val="FFFF00"/>
    <a:srgbClr val="FFFF3F"/>
    <a:srgbClr val="00708C"/>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5" autoAdjust="0"/>
    <p:restoredTop sz="99760" autoAdjust="0"/>
  </p:normalViewPr>
  <p:slideViewPr>
    <p:cSldViewPr>
      <p:cViewPr varScale="1">
        <p:scale>
          <a:sx n="52" d="100"/>
          <a:sy n="52" d="100"/>
        </p:scale>
        <p:origin x="2059" y="67"/>
      </p:cViewPr>
      <p:guideLst>
        <p:guide orient="horz" pos="2880"/>
        <p:guide pos="2160"/>
      </p:guideLst>
    </p:cSldViewPr>
  </p:slideViewPr>
  <p:notesTextViewPr>
    <p:cViewPr>
      <p:scale>
        <a:sx n="1" d="1"/>
        <a:sy n="1" d="1"/>
      </p:scale>
      <p:origin x="0" y="0"/>
    </p:cViewPr>
  </p:notesTextViewPr>
  <p:sorterViewPr>
    <p:cViewPr>
      <p:scale>
        <a:sx n="110" d="100"/>
        <a:sy n="110" d="100"/>
      </p:scale>
      <p:origin x="0" y="25638"/>
    </p:cViewPr>
  </p:sorterViewPr>
  <p:notesViewPr>
    <p:cSldViewPr>
      <p:cViewPr varScale="1">
        <p:scale>
          <a:sx n="81" d="100"/>
          <a:sy n="81" d="100"/>
        </p:scale>
        <p:origin x="-2784" y="-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1.xml"/></Relationships>
</file>

<file path=ppt/charts/_rels/chart24.xml.rels><?xml version="1.0" encoding="UTF-8" standalone="yes"?>
<Relationships xmlns="http://schemas.openxmlformats.org/package/2006/relationships"><Relationship Id="rId1" Type="http://schemas.openxmlformats.org/officeDocument/2006/relationships/oleObject" Target="file:///\\SOFileServer1.so.commnet.edu\PolRes-Dept$\Research\Accountability%20Report\AccountabilityReport_2015\4%20Innovation%20&amp;%20Economic%20Growth\Innovation%20&amp;%20Growth%204.1\IPEDS%20pulled%205-5-15\2010-11_thru_2012-13_CSV_552015-258.xlsx" TargetMode="Externa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2.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4.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5.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6.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7.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8.xm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29.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'Vision I - working'!$P$87</c:f>
              <c:strCache>
                <c:ptCount val="1"/>
                <c:pt idx="0">
                  <c:v>% Associates 
or Higher</c:v>
                </c:pt>
              </c:strCache>
            </c:strRef>
          </c:tx>
          <c:invertIfNegative val="0"/>
          <c:dPt>
            <c:idx val="4"/>
            <c:invertIfNegative val="0"/>
            <c:bubble3D val="0"/>
            <c:spPr>
              <a:solidFill>
                <a:schemeClr val="tx2">
                  <a:lumMod val="75000"/>
                </a:schemeClr>
              </a:solidFill>
            </c:spPr>
          </c:dPt>
          <c:dLbls>
            <c:dLbl>
              <c:idx val="0"/>
              <c:layout>
                <c:manualLayout>
                  <c:x val="2.7777777777777779E-3"/>
                  <c:y val="-2.777777777777777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'Vision I - working'!$O$88:$O$93</c:f>
              <c:strCache>
                <c:ptCount val="6"/>
                <c:pt idx="0">
                  <c:v>PA</c:v>
                </c:pt>
                <c:pt idx="1">
                  <c:v>NY</c:v>
                </c:pt>
                <c:pt idx="2">
                  <c:v>NJ</c:v>
                </c:pt>
                <c:pt idx="3">
                  <c:v>MD</c:v>
                </c:pt>
                <c:pt idx="4">
                  <c:v>CT</c:v>
                </c:pt>
                <c:pt idx="5">
                  <c:v>MA</c:v>
                </c:pt>
              </c:strCache>
            </c:strRef>
          </c:cat>
          <c:val>
            <c:numRef>
              <c:f>'Vision I - working'!$P$88:$P$93</c:f>
              <c:numCache>
                <c:formatCode>0.0%</c:formatCode>
                <c:ptCount val="6"/>
                <c:pt idx="0">
                  <c:v>0.35199999999999998</c:v>
                </c:pt>
                <c:pt idx="1">
                  <c:v>0.41600000000000004</c:v>
                </c:pt>
                <c:pt idx="2">
                  <c:v>0.42000000000000004</c:v>
                </c:pt>
                <c:pt idx="3">
                  <c:v>0.43100000000000005</c:v>
                </c:pt>
                <c:pt idx="4">
                  <c:v>0.43799999999999994</c:v>
                </c:pt>
                <c:pt idx="5">
                  <c:v>0.46</c:v>
                </c:pt>
              </c:numCache>
            </c:numRef>
          </c:val>
        </c:ser>
        <c:dLbls>
          <c:showLegendKey val="0"/>
          <c:showVal val="0"/>
          <c:showCatName val="0"/>
          <c:showSerName val="0"/>
          <c:showPercent val="0"/>
          <c:showBubbleSize val="0"/>
        </c:dLbls>
        <c:gapWidth val="150"/>
        <c:axId val="158981936"/>
        <c:axId val="158981152"/>
      </c:barChart>
      <c:catAx>
        <c:axId val="158981936"/>
        <c:scaling>
          <c:orientation val="minMax"/>
        </c:scaling>
        <c:delete val="0"/>
        <c:axPos val="b"/>
        <c:numFmt formatCode="General" sourceLinked="0"/>
        <c:majorTickMark val="out"/>
        <c:minorTickMark val="none"/>
        <c:tickLblPos val="nextTo"/>
        <c:txPr>
          <a:bodyPr/>
          <a:lstStyle/>
          <a:p>
            <a:pPr>
              <a:defRPr b="1"/>
            </a:pPr>
            <a:endParaRPr lang="en-US"/>
          </a:p>
        </c:txPr>
        <c:crossAx val="158981152"/>
        <c:crosses val="autoZero"/>
        <c:auto val="1"/>
        <c:lblAlgn val="ctr"/>
        <c:lblOffset val="100"/>
        <c:noMultiLvlLbl val="0"/>
      </c:catAx>
      <c:valAx>
        <c:axId val="158981152"/>
        <c:scaling>
          <c:orientation val="minMax"/>
          <c:max val="1"/>
        </c:scaling>
        <c:delete val="0"/>
        <c:axPos val="l"/>
        <c:majorGridlines/>
        <c:numFmt formatCode="0%" sourceLinked="0"/>
        <c:majorTickMark val="out"/>
        <c:minorTickMark val="none"/>
        <c:tickLblPos val="nextTo"/>
        <c:txPr>
          <a:bodyPr/>
          <a:lstStyle/>
          <a:p>
            <a:pPr>
              <a:defRPr b="1"/>
            </a:pPr>
            <a:endParaRPr lang="en-US"/>
          </a:p>
        </c:txPr>
        <c:crossAx val="158981936"/>
        <c:crosses val="autoZero"/>
        <c:crossBetween val="between"/>
        <c:majorUnit val="0.2"/>
      </c:valAx>
    </c:plotArea>
    <c:plotVisOnly val="1"/>
    <c:dispBlanksAs val="gap"/>
    <c:showDLblsOverMax val="0"/>
  </c:chart>
  <c:spPr>
    <a:ln>
      <a:no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'CCSU working v2'!$AF$8</c:f>
              <c:strCache>
                <c:ptCount val="1"/>
                <c:pt idx="0">
                  <c:v>CCSU Total</c:v>
                </c:pt>
              </c:strCache>
            </c:strRef>
          </c:tx>
          <c:spPr>
            <a:ln w="38100"/>
          </c:spPr>
          <c:invertIfNegative val="0"/>
          <c:dPt>
            <c:idx val="0"/>
            <c:invertIfNegative val="0"/>
            <c:bubble3D val="0"/>
          </c:dPt>
          <c:dLbls>
            <c:dLbl>
              <c:idx val="1"/>
              <c:layout>
                <c:manualLayout>
                  <c:x val="6.2219644162425604E-3"/>
                  <c:y val="3.415656481779691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1.707828240889845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'CCSU working v2'!$AG$3:$AK$3</c:f>
              <c:numCache>
                <c:formatCode>General</c:formatCode>
                <c:ptCount val="5"/>
                <c:pt idx="0">
                  <c:v>2008</c:v>
                </c:pt>
                <c:pt idx="1">
                  <c:v>2009</c:v>
                </c:pt>
                <c:pt idx="2">
                  <c:v>2010</c:v>
                </c:pt>
                <c:pt idx="3">
                  <c:v>2011</c:v>
                </c:pt>
                <c:pt idx="4">
                  <c:v>2012</c:v>
                </c:pt>
              </c:numCache>
            </c:numRef>
          </c:cat>
          <c:val>
            <c:numRef>
              <c:f>'CCSU working v2'!$AG$8:$AK$8</c:f>
              <c:numCache>
                <c:formatCode>0.0%</c:formatCode>
                <c:ptCount val="5"/>
                <c:pt idx="0">
                  <c:v>0.82005253940455336</c:v>
                </c:pt>
                <c:pt idx="1">
                  <c:v>0.85017652250661957</c:v>
                </c:pt>
                <c:pt idx="2">
                  <c:v>0.82593328915396513</c:v>
                </c:pt>
                <c:pt idx="3">
                  <c:v>0.80938802368940554</c:v>
                </c:pt>
                <c:pt idx="4">
                  <c:v>0.81155943293347876</c:v>
                </c:pt>
              </c:numCache>
            </c:numRef>
          </c:val>
        </c:ser>
        <c:dLbls>
          <c:showLegendKey val="0"/>
          <c:showVal val="0"/>
          <c:showCatName val="0"/>
          <c:showSerName val="0"/>
          <c:showPercent val="0"/>
          <c:showBubbleSize val="0"/>
        </c:dLbls>
        <c:gapWidth val="150"/>
        <c:axId val="209125016"/>
        <c:axId val="209125408"/>
      </c:barChart>
      <c:catAx>
        <c:axId val="209125016"/>
        <c:scaling>
          <c:orientation val="minMax"/>
        </c:scaling>
        <c:delete val="0"/>
        <c:axPos val="b"/>
        <c:numFmt formatCode="General" sourceLinked="1"/>
        <c:majorTickMark val="out"/>
        <c:minorTickMark val="none"/>
        <c:tickLblPos val="nextTo"/>
        <c:txPr>
          <a:bodyPr/>
          <a:lstStyle/>
          <a:p>
            <a:pPr>
              <a:defRPr b="1"/>
            </a:pPr>
            <a:endParaRPr lang="en-US"/>
          </a:p>
        </c:txPr>
        <c:crossAx val="209125408"/>
        <c:crosses val="autoZero"/>
        <c:auto val="1"/>
        <c:lblAlgn val="ctr"/>
        <c:lblOffset val="100"/>
        <c:noMultiLvlLbl val="0"/>
      </c:catAx>
      <c:valAx>
        <c:axId val="209125408"/>
        <c:scaling>
          <c:orientation val="minMax"/>
          <c:max val="1"/>
          <c:min val="0"/>
        </c:scaling>
        <c:delete val="0"/>
        <c:axPos val="l"/>
        <c:majorGridlines/>
        <c:numFmt formatCode="0%" sourceLinked="0"/>
        <c:majorTickMark val="out"/>
        <c:minorTickMark val="none"/>
        <c:tickLblPos val="nextTo"/>
        <c:txPr>
          <a:bodyPr/>
          <a:lstStyle/>
          <a:p>
            <a:pPr>
              <a:defRPr b="1"/>
            </a:pPr>
            <a:endParaRPr lang="en-US"/>
          </a:p>
        </c:txPr>
        <c:crossAx val="209125016"/>
        <c:crosses val="autoZero"/>
        <c:crossBetween val="between"/>
        <c:majorUnit val="0.2"/>
      </c:valAx>
    </c:plotArea>
    <c:plotVisOnly val="1"/>
    <c:dispBlanksAs val="gap"/>
    <c:showDLblsOverMax val="0"/>
  </c:chart>
  <c:spPr>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'CCSU working v2'!$AF$26</c:f>
              <c:strCache>
                <c:ptCount val="1"/>
                <c:pt idx="0">
                  <c:v>CCSU Total</c:v>
                </c:pt>
              </c:strCache>
            </c:strRef>
          </c:tx>
          <c:spPr>
            <a:ln w="38100"/>
          </c:spPr>
          <c:invertIfNegative val="0"/>
          <c:dLbls>
            <c:dLbl>
              <c:idx val="0"/>
              <c:layout>
                <c:manualLayout>
                  <c:x val="0"/>
                  <c:y val="-6.140350877192982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070224290055702E-3"/>
                  <c:y val="-4.385964912280699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5.2631578947368418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070224290055702E-3"/>
                  <c:y val="-7.017612929962703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070224290055702E-3"/>
                  <c:y val="-5.263157894736841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'CCSU working v2'!$AG$21:$AK$21</c:f>
              <c:numCache>
                <c:formatCode>General</c:formatCode>
                <c:ptCount val="5"/>
                <c:pt idx="0">
                  <c:v>2008</c:v>
                </c:pt>
                <c:pt idx="1">
                  <c:v>2009</c:v>
                </c:pt>
                <c:pt idx="2">
                  <c:v>2010</c:v>
                </c:pt>
                <c:pt idx="3">
                  <c:v>2011</c:v>
                </c:pt>
                <c:pt idx="4">
                  <c:v>2012</c:v>
                </c:pt>
              </c:numCache>
            </c:numRef>
          </c:cat>
          <c:val>
            <c:numRef>
              <c:f>'CCSU working v2'!$AG$26:$AK$26</c:f>
              <c:numCache>
                <c:formatCode>0.0%</c:formatCode>
                <c:ptCount val="5"/>
                <c:pt idx="0">
                  <c:v>0.66396672504378285</c:v>
                </c:pt>
                <c:pt idx="1">
                  <c:v>0.68027360988526042</c:v>
                </c:pt>
                <c:pt idx="2">
                  <c:v>0.67395626242544726</c:v>
                </c:pt>
                <c:pt idx="3">
                  <c:v>0.64114937486290857</c:v>
                </c:pt>
                <c:pt idx="4">
                  <c:v>0.67153762268266082</c:v>
                </c:pt>
              </c:numCache>
            </c:numRef>
          </c:val>
        </c:ser>
        <c:dLbls>
          <c:showLegendKey val="0"/>
          <c:showVal val="0"/>
          <c:showCatName val="0"/>
          <c:showSerName val="0"/>
          <c:showPercent val="0"/>
          <c:showBubbleSize val="0"/>
        </c:dLbls>
        <c:gapWidth val="150"/>
        <c:axId val="209126192"/>
        <c:axId val="209126584"/>
      </c:barChart>
      <c:catAx>
        <c:axId val="209126192"/>
        <c:scaling>
          <c:orientation val="minMax"/>
        </c:scaling>
        <c:delete val="0"/>
        <c:axPos val="b"/>
        <c:numFmt formatCode="General" sourceLinked="1"/>
        <c:majorTickMark val="out"/>
        <c:minorTickMark val="none"/>
        <c:tickLblPos val="nextTo"/>
        <c:txPr>
          <a:bodyPr/>
          <a:lstStyle/>
          <a:p>
            <a:pPr>
              <a:defRPr b="1"/>
            </a:pPr>
            <a:endParaRPr lang="en-US"/>
          </a:p>
        </c:txPr>
        <c:crossAx val="209126584"/>
        <c:crosses val="autoZero"/>
        <c:auto val="1"/>
        <c:lblAlgn val="ctr"/>
        <c:lblOffset val="100"/>
        <c:noMultiLvlLbl val="0"/>
      </c:catAx>
      <c:valAx>
        <c:axId val="209126584"/>
        <c:scaling>
          <c:orientation val="minMax"/>
          <c:max val="1"/>
          <c:min val="0"/>
        </c:scaling>
        <c:delete val="0"/>
        <c:axPos val="l"/>
        <c:majorGridlines/>
        <c:numFmt formatCode="0%" sourceLinked="0"/>
        <c:majorTickMark val="out"/>
        <c:minorTickMark val="none"/>
        <c:tickLblPos val="nextTo"/>
        <c:txPr>
          <a:bodyPr/>
          <a:lstStyle/>
          <a:p>
            <a:pPr>
              <a:defRPr b="1"/>
            </a:pPr>
            <a:endParaRPr lang="en-US"/>
          </a:p>
        </c:txPr>
        <c:crossAx val="209126192"/>
        <c:crosses val="autoZero"/>
        <c:crossBetween val="between"/>
        <c:majorUnit val="0.2"/>
      </c:valAx>
    </c:plotArea>
    <c:plotVisOnly val="1"/>
    <c:dispBlanksAs val="gap"/>
    <c:showDLblsOverMax val="0"/>
  </c:chart>
  <c:spPr>
    <a:ln>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0"/>
    <c:plotArea>
      <c:layout/>
      <c:barChart>
        <c:barDir val="col"/>
        <c:grouping val="clustered"/>
        <c:varyColors val="0"/>
        <c:ser>
          <c:idx val="0"/>
          <c:order val="0"/>
          <c:invertIfNegative val="0"/>
          <c:dLbls>
            <c:dLbl>
              <c:idx val="0"/>
              <c:layout>
                <c:manualLayout>
                  <c:x val="0"/>
                  <c:y val="5.5990942693490654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'Goal 1.3 -working'!$J$9:$J$12</c:f>
              <c:numCache>
                <c:formatCode>General</c:formatCode>
                <c:ptCount val="4"/>
                <c:pt idx="0">
                  <c:v>2007</c:v>
                </c:pt>
                <c:pt idx="1">
                  <c:v>2008</c:v>
                </c:pt>
                <c:pt idx="2">
                  <c:v>2009</c:v>
                </c:pt>
                <c:pt idx="3">
                  <c:v>2010</c:v>
                </c:pt>
              </c:numCache>
            </c:numRef>
          </c:cat>
          <c:val>
            <c:numRef>
              <c:f>'Goal 1.3 -working'!$K$9:$K$12</c:f>
              <c:numCache>
                <c:formatCode>0.00%</c:formatCode>
                <c:ptCount val="4"/>
                <c:pt idx="0">
                  <c:v>0.87656033287101254</c:v>
                </c:pt>
                <c:pt idx="1">
                  <c:v>0.77768629065459038</c:v>
                </c:pt>
                <c:pt idx="2">
                  <c:v>0.84708849151765242</c:v>
                </c:pt>
                <c:pt idx="3">
                  <c:v>0.7331877729257642</c:v>
                </c:pt>
              </c:numCache>
            </c:numRef>
          </c:val>
        </c:ser>
        <c:dLbls>
          <c:showLegendKey val="0"/>
          <c:showVal val="0"/>
          <c:showCatName val="0"/>
          <c:showSerName val="0"/>
          <c:showPercent val="0"/>
          <c:showBubbleSize val="0"/>
        </c:dLbls>
        <c:gapWidth val="150"/>
        <c:axId val="209127368"/>
        <c:axId val="209127760"/>
      </c:barChart>
      <c:catAx>
        <c:axId val="209127368"/>
        <c:scaling>
          <c:orientation val="minMax"/>
        </c:scaling>
        <c:delete val="0"/>
        <c:axPos val="b"/>
        <c:numFmt formatCode="General" sourceLinked="1"/>
        <c:majorTickMark val="out"/>
        <c:minorTickMark val="none"/>
        <c:tickLblPos val="nextTo"/>
        <c:txPr>
          <a:bodyPr/>
          <a:lstStyle/>
          <a:p>
            <a:pPr>
              <a:defRPr sz="1200" b="1"/>
            </a:pPr>
            <a:endParaRPr lang="en-US"/>
          </a:p>
        </c:txPr>
        <c:crossAx val="209127760"/>
        <c:crosses val="autoZero"/>
        <c:auto val="1"/>
        <c:lblAlgn val="ctr"/>
        <c:lblOffset val="100"/>
        <c:noMultiLvlLbl val="0"/>
      </c:catAx>
      <c:valAx>
        <c:axId val="209127760"/>
        <c:scaling>
          <c:orientation val="minMax"/>
          <c:max val="1"/>
          <c:min val="0"/>
        </c:scaling>
        <c:delete val="0"/>
        <c:axPos val="l"/>
        <c:majorGridlines/>
        <c:numFmt formatCode="0%" sourceLinked="0"/>
        <c:majorTickMark val="out"/>
        <c:minorTickMark val="none"/>
        <c:tickLblPos val="nextTo"/>
        <c:txPr>
          <a:bodyPr/>
          <a:lstStyle/>
          <a:p>
            <a:pPr>
              <a:defRPr sz="1200" b="1"/>
            </a:pPr>
            <a:endParaRPr lang="en-US"/>
          </a:p>
        </c:txPr>
        <c:crossAx val="209127368"/>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'CCC-working'!$AG$19</c:f>
              <c:strCache>
                <c:ptCount val="1"/>
                <c:pt idx="0">
                  <c:v>CCC Total</c:v>
                </c:pt>
              </c:strCache>
            </c:strRef>
          </c:tx>
          <c:spPr>
            <a:ln w="44450"/>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'CCC-working'!$AH$6:$AM$6</c:f>
              <c:numCache>
                <c:formatCode>General</c:formatCode>
                <c:ptCount val="6"/>
                <c:pt idx="0">
                  <c:v>2008</c:v>
                </c:pt>
                <c:pt idx="1">
                  <c:v>2009</c:v>
                </c:pt>
                <c:pt idx="2">
                  <c:v>2010</c:v>
                </c:pt>
                <c:pt idx="3">
                  <c:v>2011</c:v>
                </c:pt>
                <c:pt idx="4">
                  <c:v>2012</c:v>
                </c:pt>
                <c:pt idx="5">
                  <c:v>2013</c:v>
                </c:pt>
              </c:numCache>
            </c:numRef>
          </c:cat>
          <c:val>
            <c:numRef>
              <c:f>'CCC-working'!$AH$19:$AM$19</c:f>
              <c:numCache>
                <c:formatCode>0.0%</c:formatCode>
                <c:ptCount val="6"/>
                <c:pt idx="0">
                  <c:v>0.19869281045751633</c:v>
                </c:pt>
                <c:pt idx="1">
                  <c:v>0.22210005497526114</c:v>
                </c:pt>
                <c:pt idx="2">
                  <c:v>0.2220537560303239</c:v>
                </c:pt>
                <c:pt idx="3">
                  <c:v>0.2217566960945683</c:v>
                </c:pt>
                <c:pt idx="4">
                  <c:v>0.25260576333537704</c:v>
                </c:pt>
                <c:pt idx="5">
                  <c:v>0.27708202880400751</c:v>
                </c:pt>
              </c:numCache>
            </c:numRef>
          </c:val>
        </c:ser>
        <c:dLbls>
          <c:showLegendKey val="0"/>
          <c:showVal val="0"/>
          <c:showCatName val="0"/>
          <c:showSerName val="0"/>
          <c:showPercent val="0"/>
          <c:showBubbleSize val="0"/>
        </c:dLbls>
        <c:gapWidth val="150"/>
        <c:axId val="222101672"/>
        <c:axId val="222102064"/>
      </c:barChart>
      <c:catAx>
        <c:axId val="222101672"/>
        <c:scaling>
          <c:orientation val="minMax"/>
        </c:scaling>
        <c:delete val="0"/>
        <c:axPos val="b"/>
        <c:numFmt formatCode="General" sourceLinked="1"/>
        <c:majorTickMark val="out"/>
        <c:minorTickMark val="none"/>
        <c:tickLblPos val="nextTo"/>
        <c:txPr>
          <a:bodyPr/>
          <a:lstStyle/>
          <a:p>
            <a:pPr>
              <a:defRPr b="1"/>
            </a:pPr>
            <a:endParaRPr lang="en-US"/>
          </a:p>
        </c:txPr>
        <c:crossAx val="222102064"/>
        <c:crosses val="autoZero"/>
        <c:auto val="1"/>
        <c:lblAlgn val="ctr"/>
        <c:lblOffset val="100"/>
        <c:noMultiLvlLbl val="0"/>
      </c:catAx>
      <c:valAx>
        <c:axId val="222102064"/>
        <c:scaling>
          <c:orientation val="minMax"/>
          <c:max val="1"/>
          <c:min val="0"/>
        </c:scaling>
        <c:delete val="0"/>
        <c:axPos val="l"/>
        <c:majorGridlines/>
        <c:numFmt formatCode="0%" sourceLinked="0"/>
        <c:majorTickMark val="out"/>
        <c:minorTickMark val="none"/>
        <c:tickLblPos val="nextTo"/>
        <c:txPr>
          <a:bodyPr/>
          <a:lstStyle/>
          <a:p>
            <a:pPr>
              <a:defRPr b="1"/>
            </a:pPr>
            <a:endParaRPr lang="en-US"/>
          </a:p>
        </c:txPr>
        <c:crossAx val="222101672"/>
        <c:crosses val="autoZero"/>
        <c:crossBetween val="between"/>
        <c:majorUnit val="0.2"/>
      </c:valAx>
    </c:plotArea>
    <c:plotVisOnly val="1"/>
    <c:dispBlanksAs val="gap"/>
    <c:showDLblsOverMax val="0"/>
  </c:chart>
  <c:spPr>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'CCC-working'!$AG$46</c:f>
              <c:strCache>
                <c:ptCount val="1"/>
                <c:pt idx="0">
                  <c:v>CCC Total</c:v>
                </c:pt>
              </c:strCache>
            </c:strRef>
          </c:tx>
          <c:spPr>
            <a:ln w="44450"/>
          </c:spPr>
          <c:invertIfNegative val="0"/>
          <c:dLbls>
            <c:dLbl>
              <c:idx val="1"/>
              <c:layout>
                <c:manualLayout>
                  <c:x val="3.7722472320059236E-17"/>
                  <c:y val="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0576131687242045E-3"/>
                  <c:y val="0"/>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11522633744856E-3"/>
                  <c:y val="5.7600238020511126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'CCC-working'!$AH$33:$AM$33</c:f>
              <c:numCache>
                <c:formatCode>General</c:formatCode>
                <c:ptCount val="6"/>
                <c:pt idx="0">
                  <c:v>2008</c:v>
                </c:pt>
                <c:pt idx="1">
                  <c:v>2009</c:v>
                </c:pt>
                <c:pt idx="2">
                  <c:v>2010</c:v>
                </c:pt>
                <c:pt idx="3">
                  <c:v>2011</c:v>
                </c:pt>
                <c:pt idx="4">
                  <c:v>2012</c:v>
                </c:pt>
                <c:pt idx="5">
                  <c:v>2013</c:v>
                </c:pt>
              </c:numCache>
            </c:numRef>
          </c:cat>
          <c:val>
            <c:numRef>
              <c:f>'CCC-working'!$AH$46:$AM$46</c:f>
              <c:numCache>
                <c:formatCode>0.0%</c:formatCode>
                <c:ptCount val="6"/>
                <c:pt idx="0">
                  <c:v>0.25673194614443084</c:v>
                </c:pt>
                <c:pt idx="1">
                  <c:v>0.29443544030253915</c:v>
                </c:pt>
                <c:pt idx="2">
                  <c:v>0.28564049586776857</c:v>
                </c:pt>
                <c:pt idx="3">
                  <c:v>0.3024173655648742</c:v>
                </c:pt>
                <c:pt idx="4">
                  <c:v>0.30270639072094607</c:v>
                </c:pt>
                <c:pt idx="5">
                  <c:v>0.31055323105532312</c:v>
                </c:pt>
              </c:numCache>
            </c:numRef>
          </c:val>
        </c:ser>
        <c:dLbls>
          <c:showLegendKey val="0"/>
          <c:showVal val="0"/>
          <c:showCatName val="0"/>
          <c:showSerName val="0"/>
          <c:showPercent val="0"/>
          <c:showBubbleSize val="0"/>
        </c:dLbls>
        <c:gapWidth val="150"/>
        <c:axId val="222102848"/>
        <c:axId val="222103240"/>
      </c:barChart>
      <c:catAx>
        <c:axId val="222102848"/>
        <c:scaling>
          <c:orientation val="minMax"/>
        </c:scaling>
        <c:delete val="0"/>
        <c:axPos val="b"/>
        <c:numFmt formatCode="General" sourceLinked="1"/>
        <c:majorTickMark val="out"/>
        <c:minorTickMark val="none"/>
        <c:tickLblPos val="nextTo"/>
        <c:crossAx val="222103240"/>
        <c:crosses val="autoZero"/>
        <c:auto val="1"/>
        <c:lblAlgn val="ctr"/>
        <c:lblOffset val="100"/>
        <c:noMultiLvlLbl val="0"/>
      </c:catAx>
      <c:valAx>
        <c:axId val="222103240"/>
        <c:scaling>
          <c:orientation val="minMax"/>
          <c:max val="1"/>
        </c:scaling>
        <c:delete val="0"/>
        <c:axPos val="l"/>
        <c:majorGridlines/>
        <c:numFmt formatCode="0%" sourceLinked="0"/>
        <c:majorTickMark val="out"/>
        <c:minorTickMark val="none"/>
        <c:tickLblPos val="nextTo"/>
        <c:crossAx val="222102848"/>
        <c:crosses val="autoZero"/>
        <c:crossBetween val="between"/>
        <c:majorUnit val="0.2"/>
      </c:valAx>
    </c:plotArea>
    <c:plotVisOnly val="1"/>
    <c:dispBlanksAs val="gap"/>
    <c:showDLblsOverMax val="0"/>
  </c:chart>
  <c:spPr>
    <a:ln>
      <a:noFill/>
    </a:ln>
  </c:spPr>
  <c:txPr>
    <a:bodyPr/>
    <a:lstStyle/>
    <a:p>
      <a:pPr>
        <a:defRPr b="1"/>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'CSU -working'!$AD$10</c:f>
              <c:strCache>
                <c:ptCount val="1"/>
                <c:pt idx="0">
                  <c:v>CSU Total</c:v>
                </c:pt>
              </c:strCache>
            </c:strRef>
          </c:tx>
          <c:spPr>
            <a:ln w="44450">
              <a:solidFill>
                <a:schemeClr val="accent3">
                  <a:lumMod val="75000"/>
                </a:schemeClr>
              </a:solidFill>
            </a:ln>
          </c:spPr>
          <c:invertIfNegative val="0"/>
          <c:dLbls>
            <c:dLbl>
              <c:idx val="0"/>
              <c:layout>
                <c:manualLayout>
                  <c:x val="-2.1758837043272159E-3"/>
                  <c:y val="-1.515151515151513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3517674086544318E-3"/>
                  <c:y val="-4.545454545454545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'CSU -working'!$AE$5:$AJ$5</c:f>
              <c:numCache>
                <c:formatCode>General</c:formatCode>
                <c:ptCount val="6"/>
                <c:pt idx="0">
                  <c:v>2008</c:v>
                </c:pt>
                <c:pt idx="1">
                  <c:v>2009</c:v>
                </c:pt>
                <c:pt idx="2">
                  <c:v>2010</c:v>
                </c:pt>
                <c:pt idx="3">
                  <c:v>2011</c:v>
                </c:pt>
                <c:pt idx="4">
                  <c:v>2012</c:v>
                </c:pt>
                <c:pt idx="5">
                  <c:v>2013</c:v>
                </c:pt>
              </c:numCache>
            </c:numRef>
          </c:cat>
          <c:val>
            <c:numRef>
              <c:f>'CSU -working'!$AE$10:$AJ$10</c:f>
              <c:numCache>
                <c:formatCode>0.0%</c:formatCode>
                <c:ptCount val="6"/>
                <c:pt idx="0">
                  <c:v>0.70706618962432921</c:v>
                </c:pt>
                <c:pt idx="1">
                  <c:v>0.73691275167785231</c:v>
                </c:pt>
                <c:pt idx="2">
                  <c:v>0.73507130124777187</c:v>
                </c:pt>
                <c:pt idx="3">
                  <c:v>0.71581291759465482</c:v>
                </c:pt>
                <c:pt idx="4">
                  <c:v>0.752</c:v>
                </c:pt>
                <c:pt idx="5">
                  <c:v>0.76219790241678065</c:v>
                </c:pt>
              </c:numCache>
            </c:numRef>
          </c:val>
        </c:ser>
        <c:dLbls>
          <c:showLegendKey val="0"/>
          <c:showVal val="0"/>
          <c:showCatName val="0"/>
          <c:showSerName val="0"/>
          <c:showPercent val="0"/>
          <c:showBubbleSize val="0"/>
        </c:dLbls>
        <c:gapWidth val="150"/>
        <c:axId val="207157480"/>
        <c:axId val="207158656"/>
      </c:barChart>
      <c:catAx>
        <c:axId val="207157480"/>
        <c:scaling>
          <c:orientation val="minMax"/>
        </c:scaling>
        <c:delete val="0"/>
        <c:axPos val="b"/>
        <c:numFmt formatCode="General" sourceLinked="1"/>
        <c:majorTickMark val="out"/>
        <c:minorTickMark val="none"/>
        <c:tickLblPos val="nextTo"/>
        <c:txPr>
          <a:bodyPr/>
          <a:lstStyle/>
          <a:p>
            <a:pPr>
              <a:defRPr b="1"/>
            </a:pPr>
            <a:endParaRPr lang="en-US"/>
          </a:p>
        </c:txPr>
        <c:crossAx val="207158656"/>
        <c:crosses val="autoZero"/>
        <c:auto val="1"/>
        <c:lblAlgn val="ctr"/>
        <c:lblOffset val="100"/>
        <c:noMultiLvlLbl val="0"/>
      </c:catAx>
      <c:valAx>
        <c:axId val="207158656"/>
        <c:scaling>
          <c:orientation val="minMax"/>
          <c:max val="1"/>
          <c:min val="0"/>
        </c:scaling>
        <c:delete val="0"/>
        <c:axPos val="l"/>
        <c:majorGridlines/>
        <c:numFmt formatCode="0%" sourceLinked="0"/>
        <c:majorTickMark val="out"/>
        <c:minorTickMark val="none"/>
        <c:tickLblPos val="nextTo"/>
        <c:txPr>
          <a:bodyPr/>
          <a:lstStyle/>
          <a:p>
            <a:pPr>
              <a:defRPr b="1"/>
            </a:pPr>
            <a:endParaRPr lang="en-US"/>
          </a:p>
        </c:txPr>
        <c:crossAx val="207157480"/>
        <c:crosses val="autoZero"/>
        <c:crossBetween val="between"/>
        <c:majorUnit val="0.2"/>
      </c:valAx>
    </c:plotArea>
    <c:plotVisOnly val="1"/>
    <c:dispBlanksAs val="gap"/>
    <c:showDLblsOverMax val="0"/>
  </c:chart>
  <c:spPr>
    <a:ln>
      <a:no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0"/>
    <c:plotArea>
      <c:layout/>
      <c:barChart>
        <c:barDir val="col"/>
        <c:grouping val="clustered"/>
        <c:varyColors val="0"/>
        <c:ser>
          <c:idx val="0"/>
          <c:order val="0"/>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'Goal 1.4 -working'!$F$16:$I$16</c:f>
              <c:numCache>
                <c:formatCode>General</c:formatCode>
                <c:ptCount val="4"/>
                <c:pt idx="0">
                  <c:v>2007</c:v>
                </c:pt>
                <c:pt idx="1">
                  <c:v>2008</c:v>
                </c:pt>
                <c:pt idx="2">
                  <c:v>2009</c:v>
                </c:pt>
                <c:pt idx="3">
                  <c:v>2010</c:v>
                </c:pt>
              </c:numCache>
            </c:numRef>
          </c:cat>
          <c:val>
            <c:numRef>
              <c:f>'Goal 1.4 -working'!$F$17:$I$17</c:f>
              <c:numCache>
                <c:formatCode>0.0%</c:formatCode>
                <c:ptCount val="4"/>
                <c:pt idx="0">
                  <c:v>0.80189551548774851</c:v>
                </c:pt>
                <c:pt idx="1">
                  <c:v>0.81062165500205841</c:v>
                </c:pt>
                <c:pt idx="2">
                  <c:v>0.82118294360385147</c:v>
                </c:pt>
                <c:pt idx="3">
                  <c:v>0.85709570957095704</c:v>
                </c:pt>
              </c:numCache>
            </c:numRef>
          </c:val>
        </c:ser>
        <c:dLbls>
          <c:showLegendKey val="0"/>
          <c:showVal val="0"/>
          <c:showCatName val="0"/>
          <c:showSerName val="0"/>
          <c:showPercent val="0"/>
          <c:showBubbleSize val="0"/>
        </c:dLbls>
        <c:gapWidth val="150"/>
        <c:axId val="207157872"/>
        <c:axId val="207158264"/>
      </c:barChart>
      <c:catAx>
        <c:axId val="207157872"/>
        <c:scaling>
          <c:orientation val="minMax"/>
        </c:scaling>
        <c:delete val="0"/>
        <c:axPos val="b"/>
        <c:numFmt formatCode="General" sourceLinked="1"/>
        <c:majorTickMark val="out"/>
        <c:minorTickMark val="none"/>
        <c:tickLblPos val="nextTo"/>
        <c:txPr>
          <a:bodyPr/>
          <a:lstStyle/>
          <a:p>
            <a:pPr>
              <a:defRPr sz="1200"/>
            </a:pPr>
            <a:endParaRPr lang="en-US"/>
          </a:p>
        </c:txPr>
        <c:crossAx val="207158264"/>
        <c:crosses val="autoZero"/>
        <c:auto val="1"/>
        <c:lblAlgn val="ctr"/>
        <c:lblOffset val="100"/>
        <c:noMultiLvlLbl val="0"/>
      </c:catAx>
      <c:valAx>
        <c:axId val="207158264"/>
        <c:scaling>
          <c:orientation val="minMax"/>
          <c:max val="1"/>
          <c:min val="0"/>
        </c:scaling>
        <c:delete val="0"/>
        <c:axPos val="l"/>
        <c:majorGridlines/>
        <c:numFmt formatCode="0%" sourceLinked="0"/>
        <c:majorTickMark val="out"/>
        <c:minorTickMark val="none"/>
        <c:tickLblPos val="nextTo"/>
        <c:txPr>
          <a:bodyPr/>
          <a:lstStyle/>
          <a:p>
            <a:pPr>
              <a:defRPr sz="1200"/>
            </a:pPr>
            <a:endParaRPr lang="en-US"/>
          </a:p>
        </c:txPr>
        <c:crossAx val="207157872"/>
        <c:crosses val="autoZero"/>
        <c:crossBetween val="between"/>
        <c:majorUnit val="0.2"/>
      </c:valAx>
    </c:plotArea>
    <c:plotVisOnly val="1"/>
    <c:dispBlanksAs val="gap"/>
    <c:showDLblsOverMax val="0"/>
  </c:chart>
  <c:txPr>
    <a:bodyPr/>
    <a:lstStyle/>
    <a:p>
      <a:pPr>
        <a:defRPr sz="1800" b="1"/>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'CCC -copy'!$S$24</c:f>
              <c:strCache>
                <c:ptCount val="1"/>
                <c:pt idx="0">
                  <c:v>Student Success Rate</c:v>
                </c:pt>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'CCC -copy'!$T$23:$AA$23</c:f>
              <c:numCache>
                <c:formatCode>General</c:formatCode>
                <c:ptCount val="8"/>
                <c:pt idx="0">
                  <c:v>2003</c:v>
                </c:pt>
                <c:pt idx="1">
                  <c:v>2004</c:v>
                </c:pt>
                <c:pt idx="2">
                  <c:v>2005</c:v>
                </c:pt>
                <c:pt idx="3">
                  <c:v>2006</c:v>
                </c:pt>
                <c:pt idx="4">
                  <c:v>2007</c:v>
                </c:pt>
                <c:pt idx="5">
                  <c:v>2008</c:v>
                </c:pt>
                <c:pt idx="6">
                  <c:v>2009</c:v>
                </c:pt>
                <c:pt idx="7">
                  <c:v>2010</c:v>
                </c:pt>
              </c:numCache>
            </c:numRef>
          </c:cat>
          <c:val>
            <c:numRef>
              <c:f>'CCC -copy'!$T$24:$AA$24</c:f>
              <c:numCache>
                <c:formatCode>0.0%</c:formatCode>
                <c:ptCount val="8"/>
                <c:pt idx="0">
                  <c:v>0.31258518855065881</c:v>
                </c:pt>
                <c:pt idx="1">
                  <c:v>0.32369942196531792</c:v>
                </c:pt>
                <c:pt idx="2">
                  <c:v>0.33476555202690078</c:v>
                </c:pt>
                <c:pt idx="3">
                  <c:v>0.31115957833515084</c:v>
                </c:pt>
                <c:pt idx="4">
                  <c:v>0.31832849306227817</c:v>
                </c:pt>
                <c:pt idx="5">
                  <c:v>0.31401597676107479</c:v>
                </c:pt>
                <c:pt idx="6">
                  <c:v>0.32669048927982408</c:v>
                </c:pt>
                <c:pt idx="7">
                  <c:v>0.32543073742246725</c:v>
                </c:pt>
              </c:numCache>
            </c:numRef>
          </c:val>
          <c:smooth val="0"/>
        </c:ser>
        <c:dLbls>
          <c:showLegendKey val="0"/>
          <c:showVal val="0"/>
          <c:showCatName val="0"/>
          <c:showSerName val="0"/>
          <c:showPercent val="0"/>
          <c:showBubbleSize val="0"/>
        </c:dLbls>
        <c:marker val="1"/>
        <c:smooth val="0"/>
        <c:axId val="225028288"/>
        <c:axId val="225028680"/>
      </c:lineChart>
      <c:catAx>
        <c:axId val="225028288"/>
        <c:scaling>
          <c:orientation val="minMax"/>
        </c:scaling>
        <c:delete val="0"/>
        <c:axPos val="b"/>
        <c:numFmt formatCode="General" sourceLinked="1"/>
        <c:majorTickMark val="out"/>
        <c:minorTickMark val="none"/>
        <c:tickLblPos val="nextTo"/>
        <c:crossAx val="225028680"/>
        <c:crosses val="autoZero"/>
        <c:auto val="1"/>
        <c:lblAlgn val="ctr"/>
        <c:lblOffset val="100"/>
        <c:noMultiLvlLbl val="0"/>
      </c:catAx>
      <c:valAx>
        <c:axId val="225028680"/>
        <c:scaling>
          <c:orientation val="minMax"/>
          <c:max val="1"/>
        </c:scaling>
        <c:delete val="0"/>
        <c:axPos val="l"/>
        <c:majorGridlines>
          <c:spPr>
            <a:ln>
              <a:noFill/>
            </a:ln>
          </c:spPr>
        </c:majorGridlines>
        <c:numFmt formatCode="0%" sourceLinked="0"/>
        <c:majorTickMark val="out"/>
        <c:minorTickMark val="none"/>
        <c:tickLblPos val="nextTo"/>
        <c:crossAx val="225028288"/>
        <c:crosses val="autoZero"/>
        <c:crossBetween val="between"/>
        <c:majorUnit val="0.2"/>
      </c:valAx>
    </c:plotArea>
    <c:plotVisOnly val="1"/>
    <c:dispBlanksAs val="gap"/>
    <c:showDLblsOverMax val="0"/>
  </c:chart>
  <c:spPr>
    <a:ln>
      <a:noFill/>
    </a:ln>
  </c:spPr>
  <c:txPr>
    <a:bodyPr/>
    <a:lstStyle/>
    <a:p>
      <a:pPr>
        <a:defRPr b="1"/>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'Data_5-20-2015'!$L$31</c:f>
              <c:strCache>
                <c:ptCount val="1"/>
                <c:pt idx="0">
                  <c:v>Graduation Rate</c:v>
                </c:pt>
              </c:strCache>
            </c:strRef>
          </c:tx>
          <c:spPr>
            <a:ln>
              <a:solidFill>
                <a:schemeClr val="accent3">
                  <a:lumMod val="75000"/>
                </a:schemeClr>
              </a:solidFill>
            </a:ln>
          </c:spPr>
          <c:marker>
            <c:symbol val="circle"/>
            <c:size val="7"/>
            <c:spPr>
              <a:solidFill>
                <a:schemeClr val="accent3">
                  <a:lumMod val="75000"/>
                </a:schemeClr>
              </a:solidFill>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'Data_5-20-2015'!$M$30:$T$30</c:f>
              <c:numCache>
                <c:formatCode>General</c:formatCode>
                <c:ptCount val="8"/>
                <c:pt idx="0">
                  <c:v>2001</c:v>
                </c:pt>
                <c:pt idx="1">
                  <c:v>2002</c:v>
                </c:pt>
                <c:pt idx="2">
                  <c:v>2003</c:v>
                </c:pt>
                <c:pt idx="3">
                  <c:v>2004</c:v>
                </c:pt>
                <c:pt idx="4">
                  <c:v>2005</c:v>
                </c:pt>
                <c:pt idx="5">
                  <c:v>2006</c:v>
                </c:pt>
                <c:pt idx="6">
                  <c:v>2007</c:v>
                </c:pt>
                <c:pt idx="7">
                  <c:v>2008</c:v>
                </c:pt>
              </c:numCache>
            </c:numRef>
          </c:cat>
          <c:val>
            <c:numRef>
              <c:f>'Data_5-20-2015'!$M$31:$T$31</c:f>
              <c:numCache>
                <c:formatCode>0.0%</c:formatCode>
                <c:ptCount val="8"/>
                <c:pt idx="0">
                  <c:v>0.41659007352941174</c:v>
                </c:pt>
                <c:pt idx="1">
                  <c:v>0.42626355873528732</c:v>
                </c:pt>
                <c:pt idx="2">
                  <c:v>0.45852818114693578</c:v>
                </c:pt>
                <c:pt idx="3">
                  <c:v>0.46209809903778454</c:v>
                </c:pt>
                <c:pt idx="4">
                  <c:v>0.45250350959288721</c:v>
                </c:pt>
                <c:pt idx="5">
                  <c:v>0.47580110497237571</c:v>
                </c:pt>
                <c:pt idx="6">
                  <c:v>0.49502102235007744</c:v>
                </c:pt>
                <c:pt idx="7">
                  <c:v>0.51215121512151218</c:v>
                </c:pt>
              </c:numCache>
            </c:numRef>
          </c:val>
          <c:smooth val="0"/>
        </c:ser>
        <c:dLbls>
          <c:showLegendKey val="0"/>
          <c:showVal val="0"/>
          <c:showCatName val="0"/>
          <c:showSerName val="0"/>
          <c:showPercent val="0"/>
          <c:showBubbleSize val="0"/>
        </c:dLbls>
        <c:marker val="1"/>
        <c:smooth val="0"/>
        <c:axId val="225029856"/>
        <c:axId val="225030248"/>
      </c:lineChart>
      <c:catAx>
        <c:axId val="225029856"/>
        <c:scaling>
          <c:orientation val="minMax"/>
        </c:scaling>
        <c:delete val="0"/>
        <c:axPos val="b"/>
        <c:numFmt formatCode="General" sourceLinked="1"/>
        <c:majorTickMark val="out"/>
        <c:minorTickMark val="none"/>
        <c:tickLblPos val="nextTo"/>
        <c:txPr>
          <a:bodyPr/>
          <a:lstStyle/>
          <a:p>
            <a:pPr>
              <a:defRPr b="1"/>
            </a:pPr>
            <a:endParaRPr lang="en-US"/>
          </a:p>
        </c:txPr>
        <c:crossAx val="225030248"/>
        <c:crosses val="autoZero"/>
        <c:auto val="1"/>
        <c:lblAlgn val="ctr"/>
        <c:lblOffset val="100"/>
        <c:noMultiLvlLbl val="0"/>
      </c:catAx>
      <c:valAx>
        <c:axId val="225030248"/>
        <c:scaling>
          <c:orientation val="minMax"/>
          <c:max val="1"/>
        </c:scaling>
        <c:delete val="0"/>
        <c:axPos val="l"/>
        <c:majorGridlines>
          <c:spPr>
            <a:ln>
              <a:noFill/>
            </a:ln>
          </c:spPr>
        </c:majorGridlines>
        <c:numFmt formatCode="0%" sourceLinked="0"/>
        <c:majorTickMark val="out"/>
        <c:minorTickMark val="none"/>
        <c:tickLblPos val="nextTo"/>
        <c:txPr>
          <a:bodyPr/>
          <a:lstStyle/>
          <a:p>
            <a:pPr>
              <a:defRPr b="1"/>
            </a:pPr>
            <a:endParaRPr lang="en-US"/>
          </a:p>
        </c:txPr>
        <c:crossAx val="225029856"/>
        <c:crosses val="autoZero"/>
        <c:crossBetween val="between"/>
        <c:majorUnit val="0.2"/>
      </c:valAx>
    </c:plotArea>
    <c:plotVisOnly val="1"/>
    <c:dispBlanksAs val="gap"/>
    <c:showDLblsOverMax val="0"/>
  </c:chart>
  <c:spPr>
    <a:ln>
      <a:noFill/>
    </a:ln>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'Goal 2.2 -working'!$C$18</c:f>
              <c:strCache>
                <c:ptCount val="1"/>
                <c:pt idx="0">
                  <c:v>Regional Campuses</c:v>
                </c:pt>
              </c:strCache>
            </c:strRef>
          </c:tx>
          <c:spPr>
            <a:ln w="25400">
              <a:solidFill>
                <a:srgbClr val="7030A0"/>
              </a:solidFill>
              <a:prstDash val="dash"/>
            </a:ln>
          </c:spPr>
          <c:marker>
            <c:symbol val="circle"/>
            <c:size val="5"/>
            <c:spPr>
              <a:solidFill>
                <a:srgbClr val="7030A0"/>
              </a:solidFill>
              <a:ln>
                <a:noFill/>
              </a:ln>
            </c:spPr>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'Goal 2.2 -working'!$A$19:$B$22</c:f>
              <c:numCache>
                <c:formatCode>General</c:formatCode>
                <c:ptCount val="4"/>
                <c:pt idx="0">
                  <c:v>2005</c:v>
                </c:pt>
                <c:pt idx="1">
                  <c:v>2006</c:v>
                </c:pt>
                <c:pt idx="2">
                  <c:v>2007</c:v>
                </c:pt>
                <c:pt idx="3">
                  <c:v>2008</c:v>
                </c:pt>
              </c:numCache>
            </c:numRef>
          </c:cat>
          <c:val>
            <c:numRef>
              <c:f>'Goal 2.2 -working'!$C$19:$C$22</c:f>
              <c:numCache>
                <c:formatCode>0%</c:formatCode>
                <c:ptCount val="4"/>
                <c:pt idx="0">
                  <c:v>0.51</c:v>
                </c:pt>
                <c:pt idx="1">
                  <c:v>0.51</c:v>
                </c:pt>
                <c:pt idx="2">
                  <c:v>0.52</c:v>
                </c:pt>
                <c:pt idx="3">
                  <c:v>0.52</c:v>
                </c:pt>
              </c:numCache>
            </c:numRef>
          </c:val>
          <c:smooth val="0"/>
        </c:ser>
        <c:ser>
          <c:idx val="1"/>
          <c:order val="1"/>
          <c:tx>
            <c:strRef>
              <c:f>'Goal 2.2 -working'!$D$18</c:f>
              <c:strCache>
                <c:ptCount val="1"/>
                <c:pt idx="0">
                  <c:v>Storrs</c:v>
                </c:pt>
              </c:strCache>
            </c:strRef>
          </c:tx>
          <c:spPr>
            <a:ln w="25400">
              <a:solidFill>
                <a:srgbClr val="7030A0"/>
              </a:solidFill>
              <a:prstDash val="solid"/>
            </a:ln>
          </c:spPr>
          <c:marker>
            <c:symbol val="diamond"/>
            <c:size val="5"/>
            <c:spPr>
              <a:solidFill>
                <a:srgbClr val="7030A0"/>
              </a:solidFill>
              <a:ln>
                <a:no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'Goal 2.2 -working'!$A$19:$B$22</c:f>
              <c:numCache>
                <c:formatCode>General</c:formatCode>
                <c:ptCount val="4"/>
                <c:pt idx="0">
                  <c:v>2005</c:v>
                </c:pt>
                <c:pt idx="1">
                  <c:v>2006</c:v>
                </c:pt>
                <c:pt idx="2">
                  <c:v>2007</c:v>
                </c:pt>
                <c:pt idx="3">
                  <c:v>2008</c:v>
                </c:pt>
              </c:numCache>
            </c:numRef>
          </c:cat>
          <c:val>
            <c:numRef>
              <c:f>'Goal 2.2 -working'!$D$19:$D$22</c:f>
              <c:numCache>
                <c:formatCode>0%</c:formatCode>
                <c:ptCount val="4"/>
                <c:pt idx="0">
                  <c:v>0.83</c:v>
                </c:pt>
                <c:pt idx="1">
                  <c:v>0.82</c:v>
                </c:pt>
                <c:pt idx="2">
                  <c:v>0.83450000000000002</c:v>
                </c:pt>
                <c:pt idx="3">
                  <c:v>0.81</c:v>
                </c:pt>
              </c:numCache>
            </c:numRef>
          </c:val>
          <c:smooth val="0"/>
        </c:ser>
        <c:dLbls>
          <c:showLegendKey val="0"/>
          <c:showVal val="0"/>
          <c:showCatName val="0"/>
          <c:showSerName val="0"/>
          <c:showPercent val="0"/>
          <c:showBubbleSize val="0"/>
        </c:dLbls>
        <c:marker val="1"/>
        <c:smooth val="0"/>
        <c:axId val="225030640"/>
        <c:axId val="225031032"/>
      </c:lineChart>
      <c:catAx>
        <c:axId val="225030640"/>
        <c:scaling>
          <c:orientation val="minMax"/>
        </c:scaling>
        <c:delete val="0"/>
        <c:axPos val="b"/>
        <c:numFmt formatCode="General" sourceLinked="1"/>
        <c:majorTickMark val="out"/>
        <c:minorTickMark val="none"/>
        <c:tickLblPos val="nextTo"/>
        <c:txPr>
          <a:bodyPr/>
          <a:lstStyle/>
          <a:p>
            <a:pPr>
              <a:defRPr b="1"/>
            </a:pPr>
            <a:endParaRPr lang="en-US"/>
          </a:p>
        </c:txPr>
        <c:crossAx val="225031032"/>
        <c:crosses val="autoZero"/>
        <c:auto val="1"/>
        <c:lblAlgn val="ctr"/>
        <c:lblOffset val="100"/>
        <c:noMultiLvlLbl val="0"/>
      </c:catAx>
      <c:valAx>
        <c:axId val="225031032"/>
        <c:scaling>
          <c:orientation val="minMax"/>
          <c:max val="1"/>
          <c:min val="0"/>
        </c:scaling>
        <c:delete val="0"/>
        <c:axPos val="l"/>
        <c:majorGridlines/>
        <c:numFmt formatCode="0%" sourceLinked="1"/>
        <c:majorTickMark val="out"/>
        <c:minorTickMark val="none"/>
        <c:tickLblPos val="nextTo"/>
        <c:txPr>
          <a:bodyPr/>
          <a:lstStyle/>
          <a:p>
            <a:pPr>
              <a:defRPr b="1"/>
            </a:pPr>
            <a:endParaRPr lang="en-US"/>
          </a:p>
        </c:txPr>
        <c:crossAx val="225030640"/>
        <c:crosses val="autoZero"/>
        <c:crossBetween val="between"/>
        <c:majorUnit val="0.2"/>
      </c:valAx>
    </c:plotArea>
    <c:legend>
      <c:legendPos val="b"/>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'Vision II - copy'!$B$2</c:f>
              <c:strCache>
                <c:ptCount val="1"/>
                <c:pt idx="0">
                  <c:v>Median Household Income</c:v>
                </c:pt>
              </c:strCache>
            </c:strRef>
          </c:tx>
          <c:invertIfNegative val="0"/>
          <c:dPt>
            <c:idx val="3"/>
            <c:invertIfNegative val="0"/>
            <c:bubble3D val="0"/>
            <c:spPr>
              <a:solidFill>
                <a:schemeClr val="accent1">
                  <a:lumMod val="50000"/>
                </a:schemeClr>
              </a:solidFill>
            </c:spPr>
          </c:dPt>
          <c:dLbls>
            <c:numFmt formatCode="_(&quot;$&quot;* #,##0_);_(&quot;$&quot;* \(#,##0\);_(&quot;$&quot;* &quot;-&quot;_);_(@_)" sourceLinked="0"/>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'Vision II - copy'!$A$3:$A$8</c:f>
              <c:strCache>
                <c:ptCount val="6"/>
                <c:pt idx="0">
                  <c:v>PA</c:v>
                </c:pt>
                <c:pt idx="1">
                  <c:v>NY</c:v>
                </c:pt>
                <c:pt idx="2">
                  <c:v>MA</c:v>
                </c:pt>
                <c:pt idx="3">
                  <c:v>CT</c:v>
                </c:pt>
                <c:pt idx="4">
                  <c:v>NJ</c:v>
                </c:pt>
                <c:pt idx="5">
                  <c:v>MD</c:v>
                </c:pt>
              </c:strCache>
            </c:strRef>
          </c:cat>
          <c:val>
            <c:numRef>
              <c:f>'Vision II - copy'!$B$3:$B$8</c:f>
              <c:numCache>
                <c:formatCode>"$"#,##0</c:formatCode>
                <c:ptCount val="6"/>
                <c:pt idx="0">
                  <c:v>52548</c:v>
                </c:pt>
                <c:pt idx="1">
                  <c:v>58003</c:v>
                </c:pt>
                <c:pt idx="2">
                  <c:v>66866</c:v>
                </c:pt>
                <c:pt idx="3">
                  <c:v>69461</c:v>
                </c:pt>
                <c:pt idx="4">
                  <c:v>71629</c:v>
                </c:pt>
                <c:pt idx="5">
                  <c:v>73538</c:v>
                </c:pt>
              </c:numCache>
            </c:numRef>
          </c:val>
        </c:ser>
        <c:dLbls>
          <c:showLegendKey val="0"/>
          <c:showVal val="1"/>
          <c:showCatName val="0"/>
          <c:showSerName val="0"/>
          <c:showPercent val="0"/>
          <c:showBubbleSize val="0"/>
        </c:dLbls>
        <c:gapWidth val="75"/>
        <c:axId val="112195976"/>
        <c:axId val="112196368"/>
      </c:barChart>
      <c:catAx>
        <c:axId val="112195976"/>
        <c:scaling>
          <c:orientation val="minMax"/>
        </c:scaling>
        <c:delete val="0"/>
        <c:axPos val="b"/>
        <c:numFmt formatCode="General" sourceLinked="0"/>
        <c:majorTickMark val="none"/>
        <c:minorTickMark val="none"/>
        <c:tickLblPos val="nextTo"/>
        <c:txPr>
          <a:bodyPr/>
          <a:lstStyle/>
          <a:p>
            <a:pPr>
              <a:defRPr b="1"/>
            </a:pPr>
            <a:endParaRPr lang="en-US"/>
          </a:p>
        </c:txPr>
        <c:crossAx val="112196368"/>
        <c:crosses val="autoZero"/>
        <c:auto val="1"/>
        <c:lblAlgn val="ctr"/>
        <c:lblOffset val="100"/>
        <c:noMultiLvlLbl val="0"/>
      </c:catAx>
      <c:valAx>
        <c:axId val="112196368"/>
        <c:scaling>
          <c:orientation val="minMax"/>
          <c:max val="100000"/>
        </c:scaling>
        <c:delete val="0"/>
        <c:axPos val="l"/>
        <c:numFmt formatCode="&quot;$&quot;#,##0" sourceLinked="1"/>
        <c:majorTickMark val="none"/>
        <c:minorTickMark val="none"/>
        <c:tickLblPos val="nextTo"/>
        <c:txPr>
          <a:bodyPr/>
          <a:lstStyle/>
          <a:p>
            <a:pPr>
              <a:defRPr b="1"/>
            </a:pPr>
            <a:endParaRPr lang="en-US"/>
          </a:p>
        </c:txPr>
        <c:crossAx val="112195976"/>
        <c:crosses val="autoZero"/>
        <c:crossBetween val="between"/>
      </c:valAx>
    </c:plotArea>
    <c:plotVisOnly val="1"/>
    <c:dispBlanksAs val="gap"/>
    <c:showDLblsOverMax val="0"/>
  </c:chart>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352377464444846E-2"/>
          <c:y val="4.3095667663150698E-2"/>
          <c:w val="0.91432979307819084"/>
          <c:h val="0.51054010331199262"/>
        </c:manualLayout>
      </c:layout>
      <c:barChart>
        <c:barDir val="col"/>
        <c:grouping val="clustered"/>
        <c:varyColors val="0"/>
        <c:ser>
          <c:idx val="8"/>
          <c:order val="0"/>
          <c:tx>
            <c:strRef>
              <c:f>'3.2 working'!$AE$4</c:f>
              <c:strCache>
                <c:ptCount val="1"/>
                <c:pt idx="0">
                  <c:v>2010-2011</c:v>
                </c:pt>
              </c:strCache>
            </c:strRef>
          </c:tx>
          <c:invertIfNegative val="0"/>
          <c:cat>
            <c:strRef>
              <c:f>'3.2 working'!$V$5:$V$17</c:f>
              <c:strCache>
                <c:ptCount val="13"/>
                <c:pt idx="0">
                  <c:v>Asnuntuck</c:v>
                </c:pt>
                <c:pt idx="1">
                  <c:v>Capital</c:v>
                </c:pt>
                <c:pt idx="2">
                  <c:v>Gateway</c:v>
                </c:pt>
                <c:pt idx="3">
                  <c:v>Housatonic</c:v>
                </c:pt>
                <c:pt idx="4">
                  <c:v>Manchester</c:v>
                </c:pt>
                <c:pt idx="5">
                  <c:v>Middlesex</c:v>
                </c:pt>
                <c:pt idx="6">
                  <c:v>Naugatuck Valley</c:v>
                </c:pt>
                <c:pt idx="7">
                  <c:v>Northwestern CT</c:v>
                </c:pt>
                <c:pt idx="8">
                  <c:v>Norwalk</c:v>
                </c:pt>
                <c:pt idx="9">
                  <c:v>Quinebaug Valley</c:v>
                </c:pt>
                <c:pt idx="10">
                  <c:v>Three Rivers</c:v>
                </c:pt>
                <c:pt idx="11">
                  <c:v>Tunxis</c:v>
                </c:pt>
                <c:pt idx="12">
                  <c:v>All Community Colleges</c:v>
                </c:pt>
              </c:strCache>
            </c:strRef>
          </c:cat>
          <c:val>
            <c:numRef>
              <c:f>'3.2 working'!$AE$5:$AE$17</c:f>
              <c:numCache>
                <c:formatCode>0.0%</c:formatCode>
                <c:ptCount val="13"/>
                <c:pt idx="0">
                  <c:v>4.2483660130718956E-2</c:v>
                </c:pt>
                <c:pt idx="1">
                  <c:v>4.0283311199645858E-2</c:v>
                </c:pt>
                <c:pt idx="2">
                  <c:v>5.0764192139737992E-2</c:v>
                </c:pt>
                <c:pt idx="3">
                  <c:v>2.8562207519767631E-2</c:v>
                </c:pt>
                <c:pt idx="4">
                  <c:v>1.8302387267904511E-2</c:v>
                </c:pt>
                <c:pt idx="5">
                  <c:v>5.6571815718157184E-2</c:v>
                </c:pt>
                <c:pt idx="6">
                  <c:v>6.1570535093815153E-2</c:v>
                </c:pt>
                <c:pt idx="7">
                  <c:v>4.3668122270742356E-3</c:v>
                </c:pt>
                <c:pt idx="8">
                  <c:v>3.2640949554896144E-3</c:v>
                </c:pt>
                <c:pt idx="9">
                  <c:v>4.3706293706293706E-4</c:v>
                </c:pt>
                <c:pt idx="10">
                  <c:v>3.662080992055803E-2</c:v>
                </c:pt>
                <c:pt idx="11">
                  <c:v>6.0651521645949419E-2</c:v>
                </c:pt>
                <c:pt idx="12">
                  <c:v>3.5362985597308293E-2</c:v>
                </c:pt>
              </c:numCache>
            </c:numRef>
          </c:val>
        </c:ser>
        <c:ser>
          <c:idx val="5"/>
          <c:order val="1"/>
          <c:tx>
            <c:strRef>
              <c:f>'3.2 working'!$AB$4</c:f>
              <c:strCache>
                <c:ptCount val="1"/>
                <c:pt idx="0">
                  <c:v>2011-2012</c:v>
                </c:pt>
              </c:strCache>
            </c:strRef>
          </c:tx>
          <c:invertIfNegative val="0"/>
          <c:cat>
            <c:strRef>
              <c:f>'3.2 working'!$V$5:$V$17</c:f>
              <c:strCache>
                <c:ptCount val="13"/>
                <c:pt idx="0">
                  <c:v>Asnuntuck</c:v>
                </c:pt>
                <c:pt idx="1">
                  <c:v>Capital</c:v>
                </c:pt>
                <c:pt idx="2">
                  <c:v>Gateway</c:v>
                </c:pt>
                <c:pt idx="3">
                  <c:v>Housatonic</c:v>
                </c:pt>
                <c:pt idx="4">
                  <c:v>Manchester</c:v>
                </c:pt>
                <c:pt idx="5">
                  <c:v>Middlesex</c:v>
                </c:pt>
                <c:pt idx="6">
                  <c:v>Naugatuck Valley</c:v>
                </c:pt>
                <c:pt idx="7">
                  <c:v>Northwestern CT</c:v>
                </c:pt>
                <c:pt idx="8">
                  <c:v>Norwalk</c:v>
                </c:pt>
                <c:pt idx="9">
                  <c:v>Quinebaug Valley</c:v>
                </c:pt>
                <c:pt idx="10">
                  <c:v>Three Rivers</c:v>
                </c:pt>
                <c:pt idx="11">
                  <c:v>Tunxis</c:v>
                </c:pt>
                <c:pt idx="12">
                  <c:v>All Community Colleges</c:v>
                </c:pt>
              </c:strCache>
            </c:strRef>
          </c:cat>
          <c:val>
            <c:numRef>
              <c:f>'3.2 working'!$AB$5:$AB$17</c:f>
              <c:numCache>
                <c:formatCode>0.0%</c:formatCode>
                <c:ptCount val="13"/>
                <c:pt idx="0">
                  <c:v>6.046235921754594E-2</c:v>
                </c:pt>
                <c:pt idx="1">
                  <c:v>5.0310283687943262E-2</c:v>
                </c:pt>
                <c:pt idx="2">
                  <c:v>4.5723729513841072E-2</c:v>
                </c:pt>
                <c:pt idx="3">
                  <c:v>3.732217573221757E-2</c:v>
                </c:pt>
                <c:pt idx="4">
                  <c:v>2.2136284837978398E-2</c:v>
                </c:pt>
                <c:pt idx="5">
                  <c:v>5.4937413073713491E-2</c:v>
                </c:pt>
                <c:pt idx="6">
                  <c:v>5.7736720554272515E-2</c:v>
                </c:pt>
                <c:pt idx="7">
                  <c:v>1.2933568489124045E-2</c:v>
                </c:pt>
                <c:pt idx="8">
                  <c:v>5.1417658292933748E-3</c:v>
                </c:pt>
                <c:pt idx="9">
                  <c:v>0</c:v>
                </c:pt>
                <c:pt idx="10">
                  <c:v>4.8960559549251992E-2</c:v>
                </c:pt>
                <c:pt idx="11">
                  <c:v>4.9578059071729956E-2</c:v>
                </c:pt>
                <c:pt idx="12">
                  <c:v>3.7751226871520972E-2</c:v>
                </c:pt>
              </c:numCache>
            </c:numRef>
          </c:val>
        </c:ser>
        <c:ser>
          <c:idx val="2"/>
          <c:order val="2"/>
          <c:tx>
            <c:strRef>
              <c:f>'3.2 working'!$Y$4</c:f>
              <c:strCache>
                <c:ptCount val="1"/>
                <c:pt idx="0">
                  <c:v>2012-2013</c:v>
                </c:pt>
              </c:strCache>
            </c:strRef>
          </c:tx>
          <c:invertIfNegative val="0"/>
          <c:dLbls>
            <c:dLbl>
              <c:idx val="0"/>
              <c:layout>
                <c:manualLayout>
                  <c:x val="0"/>
                  <c:y val="2.689152973278571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'3.2 working'!$V$5:$V$17</c:f>
              <c:strCache>
                <c:ptCount val="13"/>
                <c:pt idx="0">
                  <c:v>Asnuntuck</c:v>
                </c:pt>
                <c:pt idx="1">
                  <c:v>Capital</c:v>
                </c:pt>
                <c:pt idx="2">
                  <c:v>Gateway</c:v>
                </c:pt>
                <c:pt idx="3">
                  <c:v>Housatonic</c:v>
                </c:pt>
                <c:pt idx="4">
                  <c:v>Manchester</c:v>
                </c:pt>
                <c:pt idx="5">
                  <c:v>Middlesex</c:v>
                </c:pt>
                <c:pt idx="6">
                  <c:v>Naugatuck Valley</c:v>
                </c:pt>
                <c:pt idx="7">
                  <c:v>Northwestern CT</c:v>
                </c:pt>
                <c:pt idx="8">
                  <c:v>Norwalk</c:v>
                </c:pt>
                <c:pt idx="9">
                  <c:v>Quinebaug Valley</c:v>
                </c:pt>
                <c:pt idx="10">
                  <c:v>Three Rivers</c:v>
                </c:pt>
                <c:pt idx="11">
                  <c:v>Tunxis</c:v>
                </c:pt>
                <c:pt idx="12">
                  <c:v>All Community Colleges</c:v>
                </c:pt>
              </c:strCache>
            </c:strRef>
          </c:cat>
          <c:val>
            <c:numRef>
              <c:f>'3.2 working'!$Y$5:$Y$17</c:f>
              <c:numCache>
                <c:formatCode>0.0%</c:formatCode>
                <c:ptCount val="13"/>
                <c:pt idx="0">
                  <c:v>7.2325164375373577E-2</c:v>
                </c:pt>
                <c:pt idx="1">
                  <c:v>6.0790960451977398E-2</c:v>
                </c:pt>
                <c:pt idx="2">
                  <c:v>4.149949849548646E-2</c:v>
                </c:pt>
                <c:pt idx="3">
                  <c:v>4.2455158795458282E-2</c:v>
                </c:pt>
                <c:pt idx="4">
                  <c:v>1.9110764430577222E-2</c:v>
                </c:pt>
                <c:pt idx="5">
                  <c:v>5.3869757927037167E-2</c:v>
                </c:pt>
                <c:pt idx="6">
                  <c:v>6.2811699689985179E-2</c:v>
                </c:pt>
                <c:pt idx="7">
                  <c:v>1.7568517217146872E-2</c:v>
                </c:pt>
                <c:pt idx="8">
                  <c:v>4.4052863436123352E-3</c:v>
                </c:pt>
                <c:pt idx="9">
                  <c:v>0</c:v>
                </c:pt>
                <c:pt idx="10">
                  <c:v>6.9477911646586343E-2</c:v>
                </c:pt>
                <c:pt idx="11">
                  <c:v>4.6472327841149137E-2</c:v>
                </c:pt>
                <c:pt idx="12">
                  <c:v>4.0713647915378806E-2</c:v>
                </c:pt>
              </c:numCache>
            </c:numRef>
          </c:val>
        </c:ser>
        <c:ser>
          <c:idx val="0"/>
          <c:order val="3"/>
          <c:tx>
            <c:strRef>
              <c:f>'3.2 working'!$W$4</c:f>
              <c:strCache>
                <c:ptCount val="1"/>
                <c:pt idx="0">
                  <c:v>Total number of undergraduates - financial aid cohort (SFA1213)</c:v>
                </c:pt>
              </c:strCache>
            </c:strRef>
          </c:tx>
          <c:invertIfNegative val="0"/>
          <c:cat>
            <c:strRef>
              <c:f>'3.2 working'!$V$5:$V$17</c:f>
              <c:strCache>
                <c:ptCount val="13"/>
                <c:pt idx="0">
                  <c:v>Asnuntuck</c:v>
                </c:pt>
                <c:pt idx="1">
                  <c:v>Capital</c:v>
                </c:pt>
                <c:pt idx="2">
                  <c:v>Gateway</c:v>
                </c:pt>
                <c:pt idx="3">
                  <c:v>Housatonic</c:v>
                </c:pt>
                <c:pt idx="4">
                  <c:v>Manchester</c:v>
                </c:pt>
                <c:pt idx="5">
                  <c:v>Middlesex</c:v>
                </c:pt>
                <c:pt idx="6">
                  <c:v>Naugatuck Valley</c:v>
                </c:pt>
                <c:pt idx="7">
                  <c:v>Northwestern CT</c:v>
                </c:pt>
                <c:pt idx="8">
                  <c:v>Norwalk</c:v>
                </c:pt>
                <c:pt idx="9">
                  <c:v>Quinebaug Valley</c:v>
                </c:pt>
                <c:pt idx="10">
                  <c:v>Three Rivers</c:v>
                </c:pt>
                <c:pt idx="11">
                  <c:v>Tunxis</c:v>
                </c:pt>
                <c:pt idx="12">
                  <c:v>All Community Colleges</c:v>
                </c:pt>
              </c:strCache>
            </c:strRef>
          </c:cat>
          <c:val>
            <c:numRef>
              <c:f>'3.2 working'!$W$5:$W$17</c:f>
            </c:numRef>
          </c:val>
        </c:ser>
        <c:ser>
          <c:idx val="1"/>
          <c:order val="4"/>
          <c:tx>
            <c:strRef>
              <c:f>'3.2 working'!$X$4</c:f>
              <c:strCache>
                <c:ptCount val="1"/>
                <c:pt idx="0">
                  <c:v>Number of undergraduate students receiving Federal student loans (SFA1213)</c:v>
                </c:pt>
              </c:strCache>
            </c:strRef>
          </c:tx>
          <c:invertIfNegative val="0"/>
          <c:cat>
            <c:strRef>
              <c:f>'3.2 working'!$V$5:$V$17</c:f>
              <c:strCache>
                <c:ptCount val="13"/>
                <c:pt idx="0">
                  <c:v>Asnuntuck</c:v>
                </c:pt>
                <c:pt idx="1">
                  <c:v>Capital</c:v>
                </c:pt>
                <c:pt idx="2">
                  <c:v>Gateway</c:v>
                </c:pt>
                <c:pt idx="3">
                  <c:v>Housatonic</c:v>
                </c:pt>
                <c:pt idx="4">
                  <c:v>Manchester</c:v>
                </c:pt>
                <c:pt idx="5">
                  <c:v>Middlesex</c:v>
                </c:pt>
                <c:pt idx="6">
                  <c:v>Naugatuck Valley</c:v>
                </c:pt>
                <c:pt idx="7">
                  <c:v>Northwestern CT</c:v>
                </c:pt>
                <c:pt idx="8">
                  <c:v>Norwalk</c:v>
                </c:pt>
                <c:pt idx="9">
                  <c:v>Quinebaug Valley</c:v>
                </c:pt>
                <c:pt idx="10">
                  <c:v>Three Rivers</c:v>
                </c:pt>
                <c:pt idx="11">
                  <c:v>Tunxis</c:v>
                </c:pt>
                <c:pt idx="12">
                  <c:v>All Community Colleges</c:v>
                </c:pt>
              </c:strCache>
            </c:strRef>
          </c:cat>
          <c:val>
            <c:numRef>
              <c:f>'3.2 working'!$X$5:$X$17</c:f>
            </c:numRef>
          </c:val>
        </c:ser>
        <c:ser>
          <c:idx val="3"/>
          <c:order val="5"/>
          <c:tx>
            <c:strRef>
              <c:f>'3.2 working'!$Z$4</c:f>
              <c:strCache>
                <c:ptCount val="1"/>
                <c:pt idx="0">
                  <c:v>Total number of undergraduates - financial aid cohort (SFA1112_RV)</c:v>
                </c:pt>
              </c:strCache>
            </c:strRef>
          </c:tx>
          <c:invertIfNegative val="0"/>
          <c:cat>
            <c:strRef>
              <c:f>'3.2 working'!$V$5:$V$17</c:f>
              <c:strCache>
                <c:ptCount val="13"/>
                <c:pt idx="0">
                  <c:v>Asnuntuck</c:v>
                </c:pt>
                <c:pt idx="1">
                  <c:v>Capital</c:v>
                </c:pt>
                <c:pt idx="2">
                  <c:v>Gateway</c:v>
                </c:pt>
                <c:pt idx="3">
                  <c:v>Housatonic</c:v>
                </c:pt>
                <c:pt idx="4">
                  <c:v>Manchester</c:v>
                </c:pt>
                <c:pt idx="5">
                  <c:v>Middlesex</c:v>
                </c:pt>
                <c:pt idx="6">
                  <c:v>Naugatuck Valley</c:v>
                </c:pt>
                <c:pt idx="7">
                  <c:v>Northwestern CT</c:v>
                </c:pt>
                <c:pt idx="8">
                  <c:v>Norwalk</c:v>
                </c:pt>
                <c:pt idx="9">
                  <c:v>Quinebaug Valley</c:v>
                </c:pt>
                <c:pt idx="10">
                  <c:v>Three Rivers</c:v>
                </c:pt>
                <c:pt idx="11">
                  <c:v>Tunxis</c:v>
                </c:pt>
                <c:pt idx="12">
                  <c:v>All Community Colleges</c:v>
                </c:pt>
              </c:strCache>
            </c:strRef>
          </c:cat>
          <c:val>
            <c:numRef>
              <c:f>'3.2 working'!$Z$5:$Z$17</c:f>
            </c:numRef>
          </c:val>
        </c:ser>
        <c:ser>
          <c:idx val="4"/>
          <c:order val="6"/>
          <c:tx>
            <c:strRef>
              <c:f>'3.2 working'!$AA$4</c:f>
              <c:strCache>
                <c:ptCount val="1"/>
                <c:pt idx="0">
                  <c:v>Number of undergraduate students receiving Federal student loans (SFA1112_RV)</c:v>
                </c:pt>
              </c:strCache>
            </c:strRef>
          </c:tx>
          <c:invertIfNegative val="0"/>
          <c:cat>
            <c:strRef>
              <c:f>'3.2 working'!$V$5:$V$17</c:f>
              <c:strCache>
                <c:ptCount val="13"/>
                <c:pt idx="0">
                  <c:v>Asnuntuck</c:v>
                </c:pt>
                <c:pt idx="1">
                  <c:v>Capital</c:v>
                </c:pt>
                <c:pt idx="2">
                  <c:v>Gateway</c:v>
                </c:pt>
                <c:pt idx="3">
                  <c:v>Housatonic</c:v>
                </c:pt>
                <c:pt idx="4">
                  <c:v>Manchester</c:v>
                </c:pt>
                <c:pt idx="5">
                  <c:v>Middlesex</c:v>
                </c:pt>
                <c:pt idx="6">
                  <c:v>Naugatuck Valley</c:v>
                </c:pt>
                <c:pt idx="7">
                  <c:v>Northwestern CT</c:v>
                </c:pt>
                <c:pt idx="8">
                  <c:v>Norwalk</c:v>
                </c:pt>
                <c:pt idx="9">
                  <c:v>Quinebaug Valley</c:v>
                </c:pt>
                <c:pt idx="10">
                  <c:v>Three Rivers</c:v>
                </c:pt>
                <c:pt idx="11">
                  <c:v>Tunxis</c:v>
                </c:pt>
                <c:pt idx="12">
                  <c:v>All Community Colleges</c:v>
                </c:pt>
              </c:strCache>
            </c:strRef>
          </c:cat>
          <c:val>
            <c:numRef>
              <c:f>'3.2 working'!$AA$5:$AA$17</c:f>
            </c:numRef>
          </c:val>
        </c:ser>
        <c:ser>
          <c:idx val="6"/>
          <c:order val="7"/>
          <c:tx>
            <c:strRef>
              <c:f>'3.2 working'!$AC$4</c:f>
              <c:strCache>
                <c:ptCount val="1"/>
                <c:pt idx="0">
                  <c:v>Total number of undergraduates - financial aid cohort (SFA1011_RV)</c:v>
                </c:pt>
              </c:strCache>
            </c:strRef>
          </c:tx>
          <c:invertIfNegative val="0"/>
          <c:cat>
            <c:strRef>
              <c:f>'3.2 working'!$V$5:$V$17</c:f>
              <c:strCache>
                <c:ptCount val="13"/>
                <c:pt idx="0">
                  <c:v>Asnuntuck</c:v>
                </c:pt>
                <c:pt idx="1">
                  <c:v>Capital</c:v>
                </c:pt>
                <c:pt idx="2">
                  <c:v>Gateway</c:v>
                </c:pt>
                <c:pt idx="3">
                  <c:v>Housatonic</c:v>
                </c:pt>
                <c:pt idx="4">
                  <c:v>Manchester</c:v>
                </c:pt>
                <c:pt idx="5">
                  <c:v>Middlesex</c:v>
                </c:pt>
                <c:pt idx="6">
                  <c:v>Naugatuck Valley</c:v>
                </c:pt>
                <c:pt idx="7">
                  <c:v>Northwestern CT</c:v>
                </c:pt>
                <c:pt idx="8">
                  <c:v>Norwalk</c:v>
                </c:pt>
                <c:pt idx="9">
                  <c:v>Quinebaug Valley</c:v>
                </c:pt>
                <c:pt idx="10">
                  <c:v>Three Rivers</c:v>
                </c:pt>
                <c:pt idx="11">
                  <c:v>Tunxis</c:v>
                </c:pt>
                <c:pt idx="12">
                  <c:v>All Community Colleges</c:v>
                </c:pt>
              </c:strCache>
            </c:strRef>
          </c:cat>
          <c:val>
            <c:numRef>
              <c:f>'3.2 working'!$AC$5:$AC$17</c:f>
            </c:numRef>
          </c:val>
        </c:ser>
        <c:ser>
          <c:idx val="7"/>
          <c:order val="8"/>
          <c:tx>
            <c:strRef>
              <c:f>'3.2 working'!$AD$4</c:f>
              <c:strCache>
                <c:ptCount val="1"/>
                <c:pt idx="0">
                  <c:v>Number of undergraduate students receiving Federal student loan aid (SFA1011_RV)</c:v>
                </c:pt>
              </c:strCache>
            </c:strRef>
          </c:tx>
          <c:invertIfNegative val="0"/>
          <c:cat>
            <c:strRef>
              <c:f>'3.2 working'!$V$5:$V$17</c:f>
              <c:strCache>
                <c:ptCount val="13"/>
                <c:pt idx="0">
                  <c:v>Asnuntuck</c:v>
                </c:pt>
                <c:pt idx="1">
                  <c:v>Capital</c:v>
                </c:pt>
                <c:pt idx="2">
                  <c:v>Gateway</c:v>
                </c:pt>
                <c:pt idx="3">
                  <c:v>Housatonic</c:v>
                </c:pt>
                <c:pt idx="4">
                  <c:v>Manchester</c:v>
                </c:pt>
                <c:pt idx="5">
                  <c:v>Middlesex</c:v>
                </c:pt>
                <c:pt idx="6">
                  <c:v>Naugatuck Valley</c:v>
                </c:pt>
                <c:pt idx="7">
                  <c:v>Northwestern CT</c:v>
                </c:pt>
                <c:pt idx="8">
                  <c:v>Norwalk</c:v>
                </c:pt>
                <c:pt idx="9">
                  <c:v>Quinebaug Valley</c:v>
                </c:pt>
                <c:pt idx="10">
                  <c:v>Three Rivers</c:v>
                </c:pt>
                <c:pt idx="11">
                  <c:v>Tunxis</c:v>
                </c:pt>
                <c:pt idx="12">
                  <c:v>All Community Colleges</c:v>
                </c:pt>
              </c:strCache>
            </c:strRef>
          </c:cat>
          <c:val>
            <c:numRef>
              <c:f>'3.2 working'!$AD$5:$AD$17</c:f>
            </c:numRef>
          </c:val>
        </c:ser>
        <c:dLbls>
          <c:showLegendKey val="0"/>
          <c:showVal val="0"/>
          <c:showCatName val="0"/>
          <c:showSerName val="0"/>
          <c:showPercent val="0"/>
          <c:showBubbleSize val="0"/>
        </c:dLbls>
        <c:gapWidth val="150"/>
        <c:axId val="226201104"/>
        <c:axId val="226204240"/>
      </c:barChart>
      <c:catAx>
        <c:axId val="226201104"/>
        <c:scaling>
          <c:orientation val="minMax"/>
        </c:scaling>
        <c:delete val="0"/>
        <c:axPos val="b"/>
        <c:numFmt formatCode="General" sourceLinked="0"/>
        <c:majorTickMark val="out"/>
        <c:minorTickMark val="none"/>
        <c:tickLblPos val="nextTo"/>
        <c:txPr>
          <a:bodyPr/>
          <a:lstStyle/>
          <a:p>
            <a:pPr>
              <a:defRPr b="1"/>
            </a:pPr>
            <a:endParaRPr lang="en-US"/>
          </a:p>
        </c:txPr>
        <c:crossAx val="226204240"/>
        <c:crosses val="autoZero"/>
        <c:auto val="1"/>
        <c:lblAlgn val="ctr"/>
        <c:lblOffset val="100"/>
        <c:noMultiLvlLbl val="0"/>
      </c:catAx>
      <c:valAx>
        <c:axId val="226204240"/>
        <c:scaling>
          <c:orientation val="minMax"/>
          <c:max val="0.25"/>
        </c:scaling>
        <c:delete val="0"/>
        <c:axPos val="l"/>
        <c:majorGridlines/>
        <c:numFmt formatCode="0%" sourceLinked="0"/>
        <c:majorTickMark val="out"/>
        <c:minorTickMark val="none"/>
        <c:tickLblPos val="nextTo"/>
        <c:txPr>
          <a:bodyPr/>
          <a:lstStyle/>
          <a:p>
            <a:pPr>
              <a:defRPr b="1"/>
            </a:pPr>
            <a:endParaRPr lang="en-US"/>
          </a:p>
        </c:txPr>
        <c:crossAx val="226201104"/>
        <c:crosses val="autoZero"/>
        <c:crossBetween val="between"/>
      </c:valAx>
    </c:plotArea>
    <c:legend>
      <c:legendPos val="b"/>
      <c:layout>
        <c:manualLayout>
          <c:xMode val="edge"/>
          <c:yMode val="edge"/>
          <c:x val="2.2936975177284952E-2"/>
          <c:y val="0.86458566766668776"/>
          <c:w val="0.44508541098686899"/>
          <c:h val="6.2951848016240902E-2"/>
        </c:manualLayout>
      </c:layout>
      <c:overlay val="0"/>
    </c:legend>
    <c:plotVisOnly val="1"/>
    <c:dispBlanksAs val="gap"/>
    <c:showDLblsOverMax val="0"/>
  </c:chart>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6"/>
          <c:order val="0"/>
          <c:tx>
            <c:strRef>
              <c:f>'3.2 working'!$AE$24</c:f>
              <c:strCache>
                <c:ptCount val="1"/>
                <c:pt idx="0">
                  <c:v>2010-2011</c:v>
                </c:pt>
              </c:strCache>
            </c:strRef>
          </c:tx>
          <c:invertIfNegative val="0"/>
          <c:cat>
            <c:strRef>
              <c:f>'3.2 working'!$V$25:$X$29</c:f>
              <c:strCache>
                <c:ptCount val="5"/>
                <c:pt idx="0">
                  <c:v>Central</c:v>
                </c:pt>
                <c:pt idx="1">
                  <c:v>Eastern</c:v>
                </c:pt>
                <c:pt idx="2">
                  <c:v>Southern</c:v>
                </c:pt>
                <c:pt idx="3">
                  <c:v>Western</c:v>
                </c:pt>
                <c:pt idx="4">
                  <c:v>All Connecticut State Universites</c:v>
                </c:pt>
              </c:strCache>
            </c:strRef>
          </c:cat>
          <c:val>
            <c:numRef>
              <c:f>'3.2 working'!$AE$25:$AE$29</c:f>
              <c:numCache>
                <c:formatCode>0.0%</c:formatCode>
                <c:ptCount val="5"/>
                <c:pt idx="0">
                  <c:v>0.55369360436291526</c:v>
                </c:pt>
                <c:pt idx="1">
                  <c:v>0.58875683833239012</c:v>
                </c:pt>
                <c:pt idx="2">
                  <c:v>0.59514585232452144</c:v>
                </c:pt>
                <c:pt idx="3">
                  <c:v>0.52550335570469797</c:v>
                </c:pt>
                <c:pt idx="4">
                  <c:v>0.56636345528185383</c:v>
                </c:pt>
              </c:numCache>
            </c:numRef>
          </c:val>
        </c:ser>
        <c:ser>
          <c:idx val="3"/>
          <c:order val="1"/>
          <c:tx>
            <c:strRef>
              <c:f>'3.2 working'!$AB$24</c:f>
              <c:strCache>
                <c:ptCount val="1"/>
                <c:pt idx="0">
                  <c:v>2011-2012</c:v>
                </c:pt>
              </c:strCache>
            </c:strRef>
          </c:tx>
          <c:invertIfNegative val="0"/>
          <c:cat>
            <c:strRef>
              <c:f>'3.2 working'!$V$25:$X$29</c:f>
              <c:strCache>
                <c:ptCount val="5"/>
                <c:pt idx="0">
                  <c:v>Central</c:v>
                </c:pt>
                <c:pt idx="1">
                  <c:v>Eastern</c:v>
                </c:pt>
                <c:pt idx="2">
                  <c:v>Southern</c:v>
                </c:pt>
                <c:pt idx="3">
                  <c:v>Western</c:v>
                </c:pt>
                <c:pt idx="4">
                  <c:v>All Connecticut State Universites</c:v>
                </c:pt>
              </c:strCache>
            </c:strRef>
          </c:cat>
          <c:val>
            <c:numRef>
              <c:f>'3.2 working'!$AB$25:$AB$29</c:f>
              <c:numCache>
                <c:formatCode>0.0%</c:formatCode>
                <c:ptCount val="5"/>
                <c:pt idx="0">
                  <c:v>0.57808164883075708</c:v>
                </c:pt>
                <c:pt idx="1">
                  <c:v>0.60362888140665916</c:v>
                </c:pt>
                <c:pt idx="2">
                  <c:v>0.61948022079116838</c:v>
                </c:pt>
                <c:pt idx="3">
                  <c:v>0.55907136715391226</c:v>
                </c:pt>
                <c:pt idx="4">
                  <c:v>0.59097131790710877</c:v>
                </c:pt>
              </c:numCache>
            </c:numRef>
          </c:val>
        </c:ser>
        <c:ser>
          <c:idx val="0"/>
          <c:order val="2"/>
          <c:tx>
            <c:strRef>
              <c:f>'3.2 working'!$Y$24</c:f>
              <c:strCache>
                <c:ptCount val="1"/>
                <c:pt idx="0">
                  <c:v>2012-2013</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'3.2 working'!$V$25:$X$29</c:f>
              <c:strCache>
                <c:ptCount val="5"/>
                <c:pt idx="0">
                  <c:v>Central</c:v>
                </c:pt>
                <c:pt idx="1">
                  <c:v>Eastern</c:v>
                </c:pt>
                <c:pt idx="2">
                  <c:v>Southern</c:v>
                </c:pt>
                <c:pt idx="3">
                  <c:v>Western</c:v>
                </c:pt>
                <c:pt idx="4">
                  <c:v>All Connecticut State Universites</c:v>
                </c:pt>
              </c:strCache>
            </c:strRef>
          </c:cat>
          <c:val>
            <c:numRef>
              <c:f>'3.2 working'!$Y$25:$Y$29</c:f>
              <c:numCache>
                <c:formatCode>0.0%</c:formatCode>
                <c:ptCount val="5"/>
                <c:pt idx="0">
                  <c:v>0.59183262924964797</c:v>
                </c:pt>
                <c:pt idx="1">
                  <c:v>0.60992772917459115</c:v>
                </c:pt>
                <c:pt idx="2">
                  <c:v>0.61689149560117307</c:v>
                </c:pt>
                <c:pt idx="3">
                  <c:v>0.56725774673114815</c:v>
                </c:pt>
                <c:pt idx="4">
                  <c:v>0.59768663846048864</c:v>
                </c:pt>
              </c:numCache>
            </c:numRef>
          </c:val>
        </c:ser>
        <c:ser>
          <c:idx val="1"/>
          <c:order val="3"/>
          <c:tx>
            <c:strRef>
              <c:f>'3.2 working'!$Z$24</c:f>
              <c:strCache>
                <c:ptCount val="1"/>
                <c:pt idx="0">
                  <c:v>Total number of undergraduates - financial aid cohort (SFA1112_RV)</c:v>
                </c:pt>
              </c:strCache>
            </c:strRef>
          </c:tx>
          <c:invertIfNegative val="0"/>
          <c:cat>
            <c:strRef>
              <c:f>'3.2 working'!$V$25:$X$29</c:f>
              <c:strCache>
                <c:ptCount val="5"/>
                <c:pt idx="0">
                  <c:v>Central</c:v>
                </c:pt>
                <c:pt idx="1">
                  <c:v>Eastern</c:v>
                </c:pt>
                <c:pt idx="2">
                  <c:v>Southern</c:v>
                </c:pt>
                <c:pt idx="3">
                  <c:v>Western</c:v>
                </c:pt>
                <c:pt idx="4">
                  <c:v>All Connecticut State Universites</c:v>
                </c:pt>
              </c:strCache>
            </c:strRef>
          </c:cat>
          <c:val>
            <c:numRef>
              <c:f>'3.2 working'!$Z$25:$Z$29</c:f>
            </c:numRef>
          </c:val>
        </c:ser>
        <c:ser>
          <c:idx val="2"/>
          <c:order val="4"/>
          <c:tx>
            <c:strRef>
              <c:f>'3.2 working'!$AA$24</c:f>
              <c:strCache>
                <c:ptCount val="1"/>
                <c:pt idx="0">
                  <c:v>Number of undergraduate students receiving Federal student loans (SFA1112_RV)</c:v>
                </c:pt>
              </c:strCache>
            </c:strRef>
          </c:tx>
          <c:invertIfNegative val="0"/>
          <c:cat>
            <c:strRef>
              <c:f>'3.2 working'!$V$25:$X$29</c:f>
              <c:strCache>
                <c:ptCount val="5"/>
                <c:pt idx="0">
                  <c:v>Central</c:v>
                </c:pt>
                <c:pt idx="1">
                  <c:v>Eastern</c:v>
                </c:pt>
                <c:pt idx="2">
                  <c:v>Southern</c:v>
                </c:pt>
                <c:pt idx="3">
                  <c:v>Western</c:v>
                </c:pt>
                <c:pt idx="4">
                  <c:v>All Connecticut State Universites</c:v>
                </c:pt>
              </c:strCache>
            </c:strRef>
          </c:cat>
          <c:val>
            <c:numRef>
              <c:f>'3.2 working'!$AA$25:$AA$29</c:f>
            </c:numRef>
          </c:val>
        </c:ser>
        <c:ser>
          <c:idx val="4"/>
          <c:order val="5"/>
          <c:tx>
            <c:strRef>
              <c:f>'3.2 working'!$AC$24</c:f>
              <c:strCache>
                <c:ptCount val="1"/>
                <c:pt idx="0">
                  <c:v>Total number of undergraduates - financial aid cohort (SFA1011_RV)</c:v>
                </c:pt>
              </c:strCache>
            </c:strRef>
          </c:tx>
          <c:invertIfNegative val="0"/>
          <c:cat>
            <c:strRef>
              <c:f>'3.2 working'!$V$25:$X$29</c:f>
              <c:strCache>
                <c:ptCount val="5"/>
                <c:pt idx="0">
                  <c:v>Central</c:v>
                </c:pt>
                <c:pt idx="1">
                  <c:v>Eastern</c:v>
                </c:pt>
                <c:pt idx="2">
                  <c:v>Southern</c:v>
                </c:pt>
                <c:pt idx="3">
                  <c:v>Western</c:v>
                </c:pt>
                <c:pt idx="4">
                  <c:v>All Connecticut State Universites</c:v>
                </c:pt>
              </c:strCache>
            </c:strRef>
          </c:cat>
          <c:val>
            <c:numRef>
              <c:f>'3.2 working'!$AC$25:$AC$29</c:f>
            </c:numRef>
          </c:val>
        </c:ser>
        <c:ser>
          <c:idx val="5"/>
          <c:order val="6"/>
          <c:tx>
            <c:strRef>
              <c:f>'3.2 working'!$AD$24</c:f>
              <c:strCache>
                <c:ptCount val="1"/>
                <c:pt idx="0">
                  <c:v>Number of undergraduate students receiving Federal student loan aid (SFA1011_RV)</c:v>
                </c:pt>
              </c:strCache>
            </c:strRef>
          </c:tx>
          <c:invertIfNegative val="0"/>
          <c:cat>
            <c:strRef>
              <c:f>'3.2 working'!$V$25:$X$29</c:f>
              <c:strCache>
                <c:ptCount val="5"/>
                <c:pt idx="0">
                  <c:v>Central</c:v>
                </c:pt>
                <c:pt idx="1">
                  <c:v>Eastern</c:v>
                </c:pt>
                <c:pt idx="2">
                  <c:v>Southern</c:v>
                </c:pt>
                <c:pt idx="3">
                  <c:v>Western</c:v>
                </c:pt>
                <c:pt idx="4">
                  <c:v>All Connecticut State Universites</c:v>
                </c:pt>
              </c:strCache>
            </c:strRef>
          </c:cat>
          <c:val>
            <c:numRef>
              <c:f>'3.2 working'!$AD$25:$AD$29</c:f>
            </c:numRef>
          </c:val>
        </c:ser>
        <c:dLbls>
          <c:showLegendKey val="0"/>
          <c:showVal val="0"/>
          <c:showCatName val="0"/>
          <c:showSerName val="0"/>
          <c:showPercent val="0"/>
          <c:showBubbleSize val="0"/>
        </c:dLbls>
        <c:gapWidth val="150"/>
        <c:axId val="226201888"/>
        <c:axId val="225031424"/>
      </c:barChart>
      <c:catAx>
        <c:axId val="226201888"/>
        <c:scaling>
          <c:orientation val="minMax"/>
        </c:scaling>
        <c:delete val="0"/>
        <c:axPos val="b"/>
        <c:numFmt formatCode="General" sourceLinked="0"/>
        <c:majorTickMark val="out"/>
        <c:minorTickMark val="none"/>
        <c:tickLblPos val="nextTo"/>
        <c:txPr>
          <a:bodyPr/>
          <a:lstStyle/>
          <a:p>
            <a:pPr>
              <a:defRPr b="1"/>
            </a:pPr>
            <a:endParaRPr lang="en-US"/>
          </a:p>
        </c:txPr>
        <c:crossAx val="225031424"/>
        <c:crosses val="autoZero"/>
        <c:auto val="1"/>
        <c:lblAlgn val="ctr"/>
        <c:lblOffset val="100"/>
        <c:noMultiLvlLbl val="0"/>
      </c:catAx>
      <c:valAx>
        <c:axId val="225031424"/>
        <c:scaling>
          <c:orientation val="minMax"/>
          <c:max val="1"/>
        </c:scaling>
        <c:delete val="0"/>
        <c:axPos val="l"/>
        <c:majorGridlines/>
        <c:numFmt formatCode="0%" sourceLinked="0"/>
        <c:majorTickMark val="out"/>
        <c:minorTickMark val="none"/>
        <c:tickLblPos val="nextTo"/>
        <c:txPr>
          <a:bodyPr/>
          <a:lstStyle/>
          <a:p>
            <a:pPr>
              <a:defRPr b="1"/>
            </a:pPr>
            <a:endParaRPr lang="en-US"/>
          </a:p>
        </c:txPr>
        <c:crossAx val="226201888"/>
        <c:crosses val="autoZero"/>
        <c:crossBetween val="between"/>
        <c:majorUnit val="0.2"/>
      </c:valAx>
    </c:plotArea>
    <c:legend>
      <c:legendPos val="b"/>
      <c:layout>
        <c:manualLayout>
          <c:xMode val="edge"/>
          <c:yMode val="edge"/>
          <c:x val="9.4688633404392594E-3"/>
          <c:y val="0.77666414801329298"/>
          <c:w val="0.46770799190007362"/>
          <c:h val="0.21029118674976935"/>
        </c:manualLayout>
      </c:layout>
      <c:overlay val="0"/>
      <c:txPr>
        <a:bodyPr/>
        <a:lstStyle/>
        <a:p>
          <a:pPr>
            <a:defRPr b="0"/>
          </a:pPr>
          <a:endParaRPr lang="en-US"/>
        </a:p>
      </c:txPr>
    </c:legend>
    <c:plotVisOnly val="1"/>
    <c:dispBlanksAs val="gap"/>
    <c:showDLblsOverMax val="0"/>
  </c:chart>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8"/>
          <c:order val="0"/>
          <c:tx>
            <c:strRef>
              <c:f>'3.2 working'!$J$19</c:f>
              <c:strCache>
                <c:ptCount val="1"/>
                <c:pt idx="0">
                  <c:v>2010-2011</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'3.2 working'!$A$20</c:f>
              <c:strCache>
                <c:ptCount val="1"/>
                <c:pt idx="0">
                  <c:v>Charter Oak State College</c:v>
                </c:pt>
              </c:strCache>
            </c:strRef>
          </c:cat>
          <c:val>
            <c:numRef>
              <c:f>'3.2 working'!$J$20</c:f>
              <c:numCache>
                <c:formatCode>0.0%</c:formatCode>
                <c:ptCount val="1"/>
                <c:pt idx="0">
                  <c:v>0.23178226514486391</c:v>
                </c:pt>
              </c:numCache>
            </c:numRef>
          </c:val>
        </c:ser>
        <c:ser>
          <c:idx val="5"/>
          <c:order val="1"/>
          <c:tx>
            <c:strRef>
              <c:f>'3.2 working'!$G$19</c:f>
              <c:strCache>
                <c:ptCount val="1"/>
                <c:pt idx="0">
                  <c:v>2011-2012</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'3.2 working'!$A$20</c:f>
              <c:strCache>
                <c:ptCount val="1"/>
                <c:pt idx="0">
                  <c:v>Charter Oak State College</c:v>
                </c:pt>
              </c:strCache>
            </c:strRef>
          </c:cat>
          <c:val>
            <c:numRef>
              <c:f>'3.2 working'!$G$20</c:f>
              <c:numCache>
                <c:formatCode>0.00%</c:formatCode>
                <c:ptCount val="1"/>
                <c:pt idx="0">
                  <c:v>0.246</c:v>
                </c:pt>
              </c:numCache>
            </c:numRef>
          </c:val>
        </c:ser>
        <c:ser>
          <c:idx val="2"/>
          <c:order val="2"/>
          <c:tx>
            <c:strRef>
              <c:f>'3.2 working'!$D$19</c:f>
              <c:strCache>
                <c:ptCount val="1"/>
                <c:pt idx="0">
                  <c:v>2012-2013</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'3.2 working'!$A$20</c:f>
              <c:strCache>
                <c:ptCount val="1"/>
                <c:pt idx="0">
                  <c:v>Charter Oak State College</c:v>
                </c:pt>
              </c:strCache>
            </c:strRef>
          </c:cat>
          <c:val>
            <c:numRef>
              <c:f>'3.2 working'!$D$20</c:f>
              <c:numCache>
                <c:formatCode>0.0%</c:formatCode>
                <c:ptCount val="1"/>
                <c:pt idx="0">
                  <c:v>0.33698296836982966</c:v>
                </c:pt>
              </c:numCache>
            </c:numRef>
          </c:val>
        </c:ser>
        <c:ser>
          <c:idx val="0"/>
          <c:order val="3"/>
          <c:tx>
            <c:strRef>
              <c:f>'3.2 working'!$B$19</c:f>
              <c:strCache>
                <c:ptCount val="1"/>
              </c:strCache>
            </c:strRef>
          </c:tx>
          <c:invertIfNegative val="0"/>
          <c:cat>
            <c:strRef>
              <c:f>'3.2 working'!$A$20</c:f>
              <c:strCache>
                <c:ptCount val="1"/>
                <c:pt idx="0">
                  <c:v>Charter Oak State College</c:v>
                </c:pt>
              </c:strCache>
            </c:strRef>
          </c:cat>
          <c:val>
            <c:numRef>
              <c:f>'3.2 working'!$B$20</c:f>
            </c:numRef>
          </c:val>
        </c:ser>
        <c:ser>
          <c:idx val="1"/>
          <c:order val="4"/>
          <c:tx>
            <c:strRef>
              <c:f>'3.2 working'!$C$19</c:f>
              <c:strCache>
                <c:ptCount val="1"/>
              </c:strCache>
            </c:strRef>
          </c:tx>
          <c:invertIfNegative val="0"/>
          <c:cat>
            <c:strRef>
              <c:f>'3.2 working'!$A$20</c:f>
              <c:strCache>
                <c:ptCount val="1"/>
                <c:pt idx="0">
                  <c:v>Charter Oak State College</c:v>
                </c:pt>
              </c:strCache>
            </c:strRef>
          </c:cat>
          <c:val>
            <c:numRef>
              <c:f>'3.2 working'!$C$20</c:f>
            </c:numRef>
          </c:val>
        </c:ser>
        <c:ser>
          <c:idx val="3"/>
          <c:order val="5"/>
          <c:tx>
            <c:strRef>
              <c:f>'3.2 working'!$E$19</c:f>
              <c:strCache>
                <c:ptCount val="1"/>
                <c:pt idx="0">
                  <c:v>Total number of undergraduates - financial aid cohort (SFA1112_RV)</c:v>
                </c:pt>
              </c:strCache>
            </c:strRef>
          </c:tx>
          <c:invertIfNegative val="0"/>
          <c:cat>
            <c:strRef>
              <c:f>'3.2 working'!$A$20</c:f>
              <c:strCache>
                <c:ptCount val="1"/>
                <c:pt idx="0">
                  <c:v>Charter Oak State College</c:v>
                </c:pt>
              </c:strCache>
            </c:strRef>
          </c:cat>
          <c:val>
            <c:numRef>
              <c:f>'3.2 working'!$E$20</c:f>
            </c:numRef>
          </c:val>
        </c:ser>
        <c:ser>
          <c:idx val="4"/>
          <c:order val="6"/>
          <c:tx>
            <c:strRef>
              <c:f>'3.2 working'!$F$19</c:f>
              <c:strCache>
                <c:ptCount val="1"/>
                <c:pt idx="0">
                  <c:v>Number of undergraduate students receiving Federal student loans (SFA1112_RV)</c:v>
                </c:pt>
              </c:strCache>
            </c:strRef>
          </c:tx>
          <c:invertIfNegative val="0"/>
          <c:cat>
            <c:strRef>
              <c:f>'3.2 working'!$A$20</c:f>
              <c:strCache>
                <c:ptCount val="1"/>
                <c:pt idx="0">
                  <c:v>Charter Oak State College</c:v>
                </c:pt>
              </c:strCache>
            </c:strRef>
          </c:cat>
          <c:val>
            <c:numRef>
              <c:f>'3.2 working'!$F$20</c:f>
            </c:numRef>
          </c:val>
        </c:ser>
        <c:ser>
          <c:idx val="6"/>
          <c:order val="7"/>
          <c:tx>
            <c:strRef>
              <c:f>'3.2 working'!$H$19</c:f>
              <c:strCache>
                <c:ptCount val="1"/>
                <c:pt idx="0">
                  <c:v>Total number of undergraduates - financial aid cohort (SFA1011_RV)</c:v>
                </c:pt>
              </c:strCache>
            </c:strRef>
          </c:tx>
          <c:invertIfNegative val="0"/>
          <c:cat>
            <c:strRef>
              <c:f>'3.2 working'!$A$20</c:f>
              <c:strCache>
                <c:ptCount val="1"/>
                <c:pt idx="0">
                  <c:v>Charter Oak State College</c:v>
                </c:pt>
              </c:strCache>
            </c:strRef>
          </c:cat>
          <c:val>
            <c:numRef>
              <c:f>'3.2 working'!$H$20</c:f>
            </c:numRef>
          </c:val>
        </c:ser>
        <c:ser>
          <c:idx val="7"/>
          <c:order val="8"/>
          <c:tx>
            <c:strRef>
              <c:f>'3.2 working'!$I$19</c:f>
              <c:strCache>
                <c:ptCount val="1"/>
                <c:pt idx="0">
                  <c:v>Number of undergraduate students receiving Federal student loan aid (SFA1011_RV)</c:v>
                </c:pt>
              </c:strCache>
            </c:strRef>
          </c:tx>
          <c:invertIfNegative val="0"/>
          <c:cat>
            <c:strRef>
              <c:f>'3.2 working'!$A$20</c:f>
              <c:strCache>
                <c:ptCount val="1"/>
                <c:pt idx="0">
                  <c:v>Charter Oak State College</c:v>
                </c:pt>
              </c:strCache>
            </c:strRef>
          </c:cat>
          <c:val>
            <c:numRef>
              <c:f>'3.2 working'!$I$20</c:f>
            </c:numRef>
          </c:val>
        </c:ser>
        <c:dLbls>
          <c:showLegendKey val="0"/>
          <c:showVal val="0"/>
          <c:showCatName val="0"/>
          <c:showSerName val="0"/>
          <c:showPercent val="0"/>
          <c:showBubbleSize val="0"/>
        </c:dLbls>
        <c:gapWidth val="150"/>
        <c:axId val="209124624"/>
        <c:axId val="226600808"/>
      </c:barChart>
      <c:catAx>
        <c:axId val="209124624"/>
        <c:scaling>
          <c:orientation val="minMax"/>
        </c:scaling>
        <c:delete val="0"/>
        <c:axPos val="b"/>
        <c:numFmt formatCode="General" sourceLinked="0"/>
        <c:majorTickMark val="out"/>
        <c:minorTickMark val="none"/>
        <c:tickLblPos val="nextTo"/>
        <c:txPr>
          <a:bodyPr/>
          <a:lstStyle/>
          <a:p>
            <a:pPr>
              <a:defRPr b="1"/>
            </a:pPr>
            <a:endParaRPr lang="en-US"/>
          </a:p>
        </c:txPr>
        <c:crossAx val="226600808"/>
        <c:crosses val="autoZero"/>
        <c:auto val="1"/>
        <c:lblAlgn val="ctr"/>
        <c:lblOffset val="100"/>
        <c:noMultiLvlLbl val="0"/>
      </c:catAx>
      <c:valAx>
        <c:axId val="226600808"/>
        <c:scaling>
          <c:orientation val="minMax"/>
          <c:max val="1"/>
        </c:scaling>
        <c:delete val="0"/>
        <c:axPos val="l"/>
        <c:majorGridlines/>
        <c:numFmt formatCode="0%" sourceLinked="0"/>
        <c:majorTickMark val="out"/>
        <c:minorTickMark val="none"/>
        <c:tickLblPos val="nextTo"/>
        <c:txPr>
          <a:bodyPr/>
          <a:lstStyle/>
          <a:p>
            <a:pPr>
              <a:defRPr b="1"/>
            </a:pPr>
            <a:endParaRPr lang="en-US"/>
          </a:p>
        </c:txPr>
        <c:crossAx val="209124624"/>
        <c:crosses val="autoZero"/>
        <c:crossBetween val="between"/>
        <c:majorUnit val="0.2"/>
      </c:valAx>
    </c:plotArea>
    <c:legend>
      <c:legendPos val="b"/>
      <c:overlay val="0"/>
    </c:legend>
    <c:plotVisOnly val="1"/>
    <c:dispBlanksAs val="gap"/>
    <c:showDLblsOverMax val="0"/>
  </c:chart>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6"/>
          <c:order val="0"/>
          <c:tx>
            <c:strRef>
              <c:f>'3.2 working'!$AE$48</c:f>
              <c:strCache>
                <c:ptCount val="1"/>
                <c:pt idx="0">
                  <c:v>2010-2011</c:v>
                </c:pt>
              </c:strCache>
            </c:strRef>
          </c:tx>
          <c:invertIfNegative val="0"/>
          <c:cat>
            <c:strRef>
              <c:f>'3.2 working'!$V$49:$X$53</c:f>
              <c:strCache>
                <c:ptCount val="5"/>
                <c:pt idx="0">
                  <c:v>University of Connecticut</c:v>
                </c:pt>
                <c:pt idx="1">
                  <c:v>Avery Point</c:v>
                </c:pt>
                <c:pt idx="2">
                  <c:v>Stamford</c:v>
                </c:pt>
                <c:pt idx="3">
                  <c:v>Tri-Campus</c:v>
                </c:pt>
                <c:pt idx="4">
                  <c:v>UCONN - all campuses</c:v>
                </c:pt>
              </c:strCache>
            </c:strRef>
          </c:cat>
          <c:val>
            <c:numRef>
              <c:f>'3.2 working'!$AE$49:$AE$53</c:f>
              <c:numCache>
                <c:formatCode>0.0%</c:formatCode>
                <c:ptCount val="5"/>
                <c:pt idx="0">
                  <c:v>0.52320553473623521</c:v>
                </c:pt>
                <c:pt idx="1">
                  <c:v>0.46544428772919605</c:v>
                </c:pt>
                <c:pt idx="2">
                  <c:v>0.35280728376327769</c:v>
                </c:pt>
                <c:pt idx="3">
                  <c:v>0.44440015942606614</c:v>
                </c:pt>
                <c:pt idx="4">
                  <c:v>0.50203372789177825</c:v>
                </c:pt>
              </c:numCache>
            </c:numRef>
          </c:val>
        </c:ser>
        <c:ser>
          <c:idx val="3"/>
          <c:order val="1"/>
          <c:tx>
            <c:strRef>
              <c:f>'3.2 working'!$AB$48</c:f>
              <c:strCache>
                <c:ptCount val="1"/>
                <c:pt idx="0">
                  <c:v>2011-2012</c:v>
                </c:pt>
              </c:strCache>
            </c:strRef>
          </c:tx>
          <c:invertIfNegative val="0"/>
          <c:cat>
            <c:strRef>
              <c:f>'3.2 working'!$V$49:$X$53</c:f>
              <c:strCache>
                <c:ptCount val="5"/>
                <c:pt idx="0">
                  <c:v>University of Connecticut</c:v>
                </c:pt>
                <c:pt idx="1">
                  <c:v>Avery Point</c:v>
                </c:pt>
                <c:pt idx="2">
                  <c:v>Stamford</c:v>
                </c:pt>
                <c:pt idx="3">
                  <c:v>Tri-Campus</c:v>
                </c:pt>
                <c:pt idx="4">
                  <c:v>UCONN - all campuses</c:v>
                </c:pt>
              </c:strCache>
            </c:strRef>
          </c:cat>
          <c:val>
            <c:numRef>
              <c:f>'3.2 working'!$AB$49:$AB$53</c:f>
              <c:numCache>
                <c:formatCode>0.0%</c:formatCode>
                <c:ptCount val="5"/>
                <c:pt idx="0">
                  <c:v>0.51647488071849568</c:v>
                </c:pt>
                <c:pt idx="1">
                  <c:v>0.4732142857142857</c:v>
                </c:pt>
                <c:pt idx="2">
                  <c:v>0.36078431372549019</c:v>
                </c:pt>
                <c:pt idx="3">
                  <c:v>0.48421862971516549</c:v>
                </c:pt>
                <c:pt idx="4">
                  <c:v>0.50240299038803848</c:v>
                </c:pt>
              </c:numCache>
            </c:numRef>
          </c:val>
        </c:ser>
        <c:ser>
          <c:idx val="0"/>
          <c:order val="2"/>
          <c:tx>
            <c:strRef>
              <c:f>'3.2 working'!$Y$48</c:f>
              <c:strCache>
                <c:ptCount val="1"/>
                <c:pt idx="0">
                  <c:v>2012-2013</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'3.2 working'!$V$49:$X$53</c:f>
              <c:strCache>
                <c:ptCount val="5"/>
                <c:pt idx="0">
                  <c:v>University of Connecticut</c:v>
                </c:pt>
                <c:pt idx="1">
                  <c:v>Avery Point</c:v>
                </c:pt>
                <c:pt idx="2">
                  <c:v>Stamford</c:v>
                </c:pt>
                <c:pt idx="3">
                  <c:v>Tri-Campus</c:v>
                </c:pt>
                <c:pt idx="4">
                  <c:v>UCONN - all campuses</c:v>
                </c:pt>
              </c:strCache>
            </c:strRef>
          </c:cat>
          <c:val>
            <c:numRef>
              <c:f>'3.2 working'!$Y$49:$Y$53</c:f>
              <c:numCache>
                <c:formatCode>0.0%</c:formatCode>
                <c:ptCount val="5"/>
                <c:pt idx="0">
                  <c:v>0.50125513464171612</c:v>
                </c:pt>
                <c:pt idx="1">
                  <c:v>0.47712418300653597</c:v>
                </c:pt>
                <c:pt idx="2">
                  <c:v>0.36528685548293394</c:v>
                </c:pt>
                <c:pt idx="3">
                  <c:v>0.47054351957430635</c:v>
                </c:pt>
                <c:pt idx="4">
                  <c:v>0.48840859154298011</c:v>
                </c:pt>
              </c:numCache>
            </c:numRef>
          </c:val>
        </c:ser>
        <c:ser>
          <c:idx val="1"/>
          <c:order val="3"/>
          <c:tx>
            <c:strRef>
              <c:f>'3.2 working'!$Z$48</c:f>
              <c:strCache>
                <c:ptCount val="1"/>
                <c:pt idx="0">
                  <c:v>Total number of undergraduates - financial aid cohort (SFA1112_RV)</c:v>
                </c:pt>
              </c:strCache>
            </c:strRef>
          </c:tx>
          <c:invertIfNegative val="0"/>
          <c:cat>
            <c:strRef>
              <c:f>'3.2 working'!$V$49:$X$53</c:f>
              <c:strCache>
                <c:ptCount val="5"/>
                <c:pt idx="0">
                  <c:v>University of Connecticut</c:v>
                </c:pt>
                <c:pt idx="1">
                  <c:v>Avery Point</c:v>
                </c:pt>
                <c:pt idx="2">
                  <c:v>Stamford</c:v>
                </c:pt>
                <c:pt idx="3">
                  <c:v>Tri-Campus</c:v>
                </c:pt>
                <c:pt idx="4">
                  <c:v>UCONN - all campuses</c:v>
                </c:pt>
              </c:strCache>
            </c:strRef>
          </c:cat>
          <c:val>
            <c:numRef>
              <c:f>'3.2 working'!$Z$49:$Z$53</c:f>
            </c:numRef>
          </c:val>
        </c:ser>
        <c:ser>
          <c:idx val="2"/>
          <c:order val="4"/>
          <c:tx>
            <c:strRef>
              <c:f>'3.2 working'!$AA$48</c:f>
              <c:strCache>
                <c:ptCount val="1"/>
                <c:pt idx="0">
                  <c:v>Number of undergraduate students receiving Federal student loans (SFA1112_RV)</c:v>
                </c:pt>
              </c:strCache>
            </c:strRef>
          </c:tx>
          <c:invertIfNegative val="0"/>
          <c:cat>
            <c:strRef>
              <c:f>'3.2 working'!$V$49:$X$53</c:f>
              <c:strCache>
                <c:ptCount val="5"/>
                <c:pt idx="0">
                  <c:v>University of Connecticut</c:v>
                </c:pt>
                <c:pt idx="1">
                  <c:v>Avery Point</c:v>
                </c:pt>
                <c:pt idx="2">
                  <c:v>Stamford</c:v>
                </c:pt>
                <c:pt idx="3">
                  <c:v>Tri-Campus</c:v>
                </c:pt>
                <c:pt idx="4">
                  <c:v>UCONN - all campuses</c:v>
                </c:pt>
              </c:strCache>
            </c:strRef>
          </c:cat>
          <c:val>
            <c:numRef>
              <c:f>'3.2 working'!$AA$49:$AA$53</c:f>
            </c:numRef>
          </c:val>
        </c:ser>
        <c:ser>
          <c:idx val="4"/>
          <c:order val="5"/>
          <c:tx>
            <c:strRef>
              <c:f>'3.2 working'!$AC$48</c:f>
              <c:strCache>
                <c:ptCount val="1"/>
                <c:pt idx="0">
                  <c:v>Total number of undergraduates - financial aid cohort (SFA1011_RV)</c:v>
                </c:pt>
              </c:strCache>
            </c:strRef>
          </c:tx>
          <c:invertIfNegative val="0"/>
          <c:cat>
            <c:strRef>
              <c:f>'3.2 working'!$V$49:$X$53</c:f>
              <c:strCache>
                <c:ptCount val="5"/>
                <c:pt idx="0">
                  <c:v>University of Connecticut</c:v>
                </c:pt>
                <c:pt idx="1">
                  <c:v>Avery Point</c:v>
                </c:pt>
                <c:pt idx="2">
                  <c:v>Stamford</c:v>
                </c:pt>
                <c:pt idx="3">
                  <c:v>Tri-Campus</c:v>
                </c:pt>
                <c:pt idx="4">
                  <c:v>UCONN - all campuses</c:v>
                </c:pt>
              </c:strCache>
            </c:strRef>
          </c:cat>
          <c:val>
            <c:numRef>
              <c:f>'3.2 working'!$AC$49:$AC$53</c:f>
            </c:numRef>
          </c:val>
        </c:ser>
        <c:ser>
          <c:idx val="5"/>
          <c:order val="6"/>
          <c:tx>
            <c:strRef>
              <c:f>'3.2 working'!$AD$48</c:f>
              <c:strCache>
                <c:ptCount val="1"/>
                <c:pt idx="0">
                  <c:v>Number of undergraduate students receiving Federal student loan aid (SFA1011_RV)</c:v>
                </c:pt>
              </c:strCache>
            </c:strRef>
          </c:tx>
          <c:invertIfNegative val="0"/>
          <c:cat>
            <c:strRef>
              <c:f>'3.2 working'!$V$49:$X$53</c:f>
              <c:strCache>
                <c:ptCount val="5"/>
                <c:pt idx="0">
                  <c:v>University of Connecticut</c:v>
                </c:pt>
                <c:pt idx="1">
                  <c:v>Avery Point</c:v>
                </c:pt>
                <c:pt idx="2">
                  <c:v>Stamford</c:v>
                </c:pt>
                <c:pt idx="3">
                  <c:v>Tri-Campus</c:v>
                </c:pt>
                <c:pt idx="4">
                  <c:v>UCONN - all campuses</c:v>
                </c:pt>
              </c:strCache>
            </c:strRef>
          </c:cat>
          <c:val>
            <c:numRef>
              <c:f>'3.2 working'!$AD$49:$AD$53</c:f>
            </c:numRef>
          </c:val>
        </c:ser>
        <c:dLbls>
          <c:showLegendKey val="0"/>
          <c:showVal val="0"/>
          <c:showCatName val="0"/>
          <c:showSerName val="0"/>
          <c:showPercent val="0"/>
          <c:showBubbleSize val="0"/>
        </c:dLbls>
        <c:gapWidth val="150"/>
        <c:axId val="226601592"/>
        <c:axId val="226601984"/>
      </c:barChart>
      <c:catAx>
        <c:axId val="226601592"/>
        <c:scaling>
          <c:orientation val="minMax"/>
        </c:scaling>
        <c:delete val="0"/>
        <c:axPos val="b"/>
        <c:numFmt formatCode="General" sourceLinked="0"/>
        <c:majorTickMark val="out"/>
        <c:minorTickMark val="none"/>
        <c:tickLblPos val="nextTo"/>
        <c:txPr>
          <a:bodyPr/>
          <a:lstStyle/>
          <a:p>
            <a:pPr>
              <a:defRPr b="1"/>
            </a:pPr>
            <a:endParaRPr lang="en-US"/>
          </a:p>
        </c:txPr>
        <c:crossAx val="226601984"/>
        <c:crosses val="autoZero"/>
        <c:auto val="1"/>
        <c:lblAlgn val="ctr"/>
        <c:lblOffset val="100"/>
        <c:noMultiLvlLbl val="0"/>
      </c:catAx>
      <c:valAx>
        <c:axId val="226601984"/>
        <c:scaling>
          <c:orientation val="minMax"/>
          <c:max val="1"/>
          <c:min val="0"/>
        </c:scaling>
        <c:delete val="0"/>
        <c:axPos val="l"/>
        <c:majorGridlines/>
        <c:numFmt formatCode="0%" sourceLinked="0"/>
        <c:majorTickMark val="out"/>
        <c:minorTickMark val="none"/>
        <c:tickLblPos val="nextTo"/>
        <c:txPr>
          <a:bodyPr/>
          <a:lstStyle/>
          <a:p>
            <a:pPr>
              <a:defRPr b="1"/>
            </a:pPr>
            <a:endParaRPr lang="en-US"/>
          </a:p>
        </c:txPr>
        <c:crossAx val="226601592"/>
        <c:crosses val="autoZero"/>
        <c:crossBetween val="between"/>
        <c:majorUnit val="0.2"/>
      </c:valAx>
    </c:plotArea>
    <c:legend>
      <c:legendPos val="b"/>
      <c:overlay val="0"/>
    </c:legend>
    <c:plotVisOnly val="1"/>
    <c:dispBlanksAs val="gap"/>
    <c:showDLblsOverMax val="0"/>
  </c:chart>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25356557184023E-2"/>
          <c:y val="3.9273402228859305E-2"/>
          <c:w val="0.83832158011243696"/>
          <c:h val="0.72472409433615936"/>
        </c:manualLayout>
      </c:layout>
      <c:lineChart>
        <c:grouping val="standard"/>
        <c:varyColors val="0"/>
        <c:ser>
          <c:idx val="0"/>
          <c:order val="0"/>
          <c:tx>
            <c:strRef>
              <c:f>'CC-graphs'!$C$7</c:f>
              <c:strCache>
                <c:ptCount val="1"/>
                <c:pt idx="0">
                  <c:v>% of Certificates in high demand areas</c:v>
                </c:pt>
              </c:strCache>
            </c:strRef>
          </c:tx>
          <c:spPr>
            <a:ln>
              <a:solidFill>
                <a:schemeClr val="tx2">
                  <a:lumMod val="75000"/>
                </a:schemeClr>
              </a:solidFill>
            </a:ln>
          </c:spPr>
          <c:marker>
            <c:spPr>
              <a:solidFill>
                <a:schemeClr val="tx2">
                  <a:lumMod val="75000"/>
                </a:schemeClr>
              </a:solidFill>
            </c:spPr>
          </c:marker>
          <c:dLbls>
            <c:dLbl>
              <c:idx val="0"/>
              <c:layout>
                <c:manualLayout>
                  <c:x val="-5.2077258695028536E-2"/>
                  <c:y val="-5.083127199028179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7727068374202E-2"/>
                  <c:y val="-6.038928894571939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1.9450831288829518E-2"/>
                  <c:y val="4.5973184975809649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'CC-graphs'!$D$6:$F$6</c:f>
              <c:strCache>
                <c:ptCount val="3"/>
                <c:pt idx="0">
                  <c:v>2011-2012</c:v>
                </c:pt>
                <c:pt idx="1">
                  <c:v>2012-2013</c:v>
                </c:pt>
                <c:pt idx="2">
                  <c:v>2013-2014</c:v>
                </c:pt>
              </c:strCache>
            </c:strRef>
          </c:cat>
          <c:val>
            <c:numRef>
              <c:f>'CC-graphs'!$D$7:$F$7</c:f>
              <c:numCache>
                <c:formatCode>0.0%</c:formatCode>
                <c:ptCount val="3"/>
                <c:pt idx="0">
                  <c:v>0.42097488921713444</c:v>
                </c:pt>
                <c:pt idx="1">
                  <c:v>0.54154929577464783</c:v>
                </c:pt>
                <c:pt idx="2">
                  <c:v>0.63595166163141992</c:v>
                </c:pt>
              </c:numCache>
            </c:numRef>
          </c:val>
          <c:smooth val="0"/>
        </c:ser>
        <c:ser>
          <c:idx val="1"/>
          <c:order val="1"/>
          <c:tx>
            <c:strRef>
              <c:f>'CC-graphs'!$C$8</c:f>
              <c:strCache>
                <c:ptCount val="1"/>
                <c:pt idx="0">
                  <c:v>% of Associates in high demand areas</c:v>
                </c:pt>
              </c:strCache>
            </c:strRef>
          </c:tx>
          <c:spPr>
            <a:ln>
              <a:solidFill>
                <a:schemeClr val="accent2">
                  <a:lumMod val="75000"/>
                </a:schemeClr>
              </a:solidFill>
            </a:ln>
          </c:spPr>
          <c:marker>
            <c:symbol val="square"/>
            <c:size val="5"/>
          </c:marker>
          <c:dLbls>
            <c:spPr>
              <a:noFill/>
              <a:ln>
                <a:noFill/>
              </a:ln>
              <a:effectLst/>
            </c:spPr>
            <c:txPr>
              <a:bodyPr/>
              <a:lstStyle/>
              <a:p>
                <a:pPr>
                  <a:defRPr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'CC-graphs'!$D$6:$F$6</c:f>
              <c:strCache>
                <c:ptCount val="3"/>
                <c:pt idx="0">
                  <c:v>2011-2012</c:v>
                </c:pt>
                <c:pt idx="1">
                  <c:v>2012-2013</c:v>
                </c:pt>
                <c:pt idx="2">
                  <c:v>2013-2014</c:v>
                </c:pt>
              </c:strCache>
            </c:strRef>
          </c:cat>
          <c:val>
            <c:numRef>
              <c:f>'CC-graphs'!$D$8:$F$8</c:f>
              <c:numCache>
                <c:formatCode>0.0%</c:formatCode>
                <c:ptCount val="3"/>
                <c:pt idx="0">
                  <c:v>0.24959415584415584</c:v>
                </c:pt>
                <c:pt idx="1">
                  <c:v>0.30271084337349397</c:v>
                </c:pt>
                <c:pt idx="2">
                  <c:v>0.29664454277286134</c:v>
                </c:pt>
              </c:numCache>
            </c:numRef>
          </c:val>
          <c:smooth val="0"/>
        </c:ser>
        <c:dLbls>
          <c:showLegendKey val="0"/>
          <c:showVal val="0"/>
          <c:showCatName val="0"/>
          <c:showSerName val="0"/>
          <c:showPercent val="0"/>
          <c:showBubbleSize val="0"/>
        </c:dLbls>
        <c:marker val="1"/>
        <c:smooth val="0"/>
        <c:axId val="156150032"/>
        <c:axId val="156150424"/>
      </c:lineChart>
      <c:lineChart>
        <c:grouping val="standard"/>
        <c:varyColors val="0"/>
        <c:ser>
          <c:idx val="2"/>
          <c:order val="2"/>
          <c:tx>
            <c:strRef>
              <c:f>'CC-graphs'!$C$9</c:f>
              <c:strCache>
                <c:ptCount val="1"/>
                <c:pt idx="0">
                  <c:v>Count of Certificates in high demand areas</c:v>
                </c:pt>
              </c:strCache>
            </c:strRef>
          </c:tx>
          <c:spPr>
            <a:ln>
              <a:solidFill>
                <a:schemeClr val="tx2">
                  <a:lumMod val="75000"/>
                </a:schemeClr>
              </a:solidFill>
              <a:prstDash val="sysDash"/>
            </a:ln>
          </c:spPr>
          <c:marker>
            <c:spPr>
              <a:solidFill>
                <a:schemeClr val="tx2">
                  <a:lumMod val="75000"/>
                </a:schemeClr>
              </a:solidFill>
            </c:spPr>
          </c:marker>
          <c:dLbls>
            <c:dLbl>
              <c:idx val="0"/>
              <c:layout>
                <c:manualLayout>
                  <c:x val="-7.446446845041596E-2"/>
                  <c:y val="2.08517097755942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8.9288512671641986E-3"/>
                  <c:y val="3.379859568835946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1843393148450243E-2"/>
                  <c:y val="-4.217481361838317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'CC-graphs'!$D$6:$F$6</c:f>
              <c:strCache>
                <c:ptCount val="3"/>
                <c:pt idx="0">
                  <c:v>2011-2012</c:v>
                </c:pt>
                <c:pt idx="1">
                  <c:v>2012-2013</c:v>
                </c:pt>
                <c:pt idx="2">
                  <c:v>2013-2014</c:v>
                </c:pt>
              </c:strCache>
            </c:strRef>
          </c:cat>
          <c:val>
            <c:numRef>
              <c:f>'CC-graphs'!$D$9:$F$9</c:f>
              <c:numCache>
                <c:formatCode>General</c:formatCode>
                <c:ptCount val="3"/>
                <c:pt idx="0">
                  <c:v>570</c:v>
                </c:pt>
                <c:pt idx="1">
                  <c:v>769</c:v>
                </c:pt>
                <c:pt idx="2">
                  <c:v>1263</c:v>
                </c:pt>
              </c:numCache>
            </c:numRef>
          </c:val>
          <c:smooth val="0"/>
        </c:ser>
        <c:ser>
          <c:idx val="3"/>
          <c:order val="3"/>
          <c:tx>
            <c:strRef>
              <c:f>'CC-graphs'!$C$10</c:f>
              <c:strCache>
                <c:ptCount val="1"/>
                <c:pt idx="0">
                  <c:v>Count of Associates in high demand areas</c:v>
                </c:pt>
              </c:strCache>
            </c:strRef>
          </c:tx>
          <c:spPr>
            <a:ln>
              <a:solidFill>
                <a:schemeClr val="accent2">
                  <a:lumMod val="75000"/>
                </a:schemeClr>
              </a:solidFill>
              <a:prstDash val="sysDot"/>
            </a:ln>
          </c:spPr>
          <c:marker>
            <c:symbol val="circle"/>
            <c:size val="5"/>
            <c:spPr>
              <a:solidFill>
                <a:schemeClr val="accent2">
                  <a:lumMod val="75000"/>
                </a:schemeClr>
              </a:solidFill>
            </c:spPr>
          </c:marker>
          <c:dLbls>
            <c:spPr>
              <a:noFill/>
              <a:ln>
                <a:noFill/>
              </a:ln>
              <a:effectLst/>
            </c:spPr>
            <c:txPr>
              <a:bodyPr/>
              <a:lstStyle/>
              <a:p>
                <a:pPr>
                  <a:defRPr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'CC-graphs'!$D$6:$F$6</c:f>
              <c:strCache>
                <c:ptCount val="3"/>
                <c:pt idx="0">
                  <c:v>2011-2012</c:v>
                </c:pt>
                <c:pt idx="1">
                  <c:v>2012-2013</c:v>
                </c:pt>
                <c:pt idx="2">
                  <c:v>2013-2014</c:v>
                </c:pt>
              </c:strCache>
            </c:strRef>
          </c:cat>
          <c:val>
            <c:numRef>
              <c:f>'CC-graphs'!$D$10:$F$10</c:f>
              <c:numCache>
                <c:formatCode>General</c:formatCode>
                <c:ptCount val="3"/>
                <c:pt idx="0">
                  <c:v>1230</c:v>
                </c:pt>
                <c:pt idx="1">
                  <c:v>1608</c:v>
                </c:pt>
                <c:pt idx="2">
                  <c:v>1609</c:v>
                </c:pt>
              </c:numCache>
            </c:numRef>
          </c:val>
          <c:smooth val="0"/>
        </c:ser>
        <c:dLbls>
          <c:showLegendKey val="0"/>
          <c:showVal val="0"/>
          <c:showCatName val="0"/>
          <c:showSerName val="0"/>
          <c:showPercent val="0"/>
          <c:showBubbleSize val="0"/>
        </c:dLbls>
        <c:marker val="1"/>
        <c:smooth val="0"/>
        <c:axId val="156767680"/>
        <c:axId val="156768072"/>
      </c:lineChart>
      <c:catAx>
        <c:axId val="156150032"/>
        <c:scaling>
          <c:orientation val="minMax"/>
        </c:scaling>
        <c:delete val="0"/>
        <c:axPos val="b"/>
        <c:numFmt formatCode="General" sourceLinked="0"/>
        <c:majorTickMark val="out"/>
        <c:minorTickMark val="none"/>
        <c:tickLblPos val="nextTo"/>
        <c:txPr>
          <a:bodyPr/>
          <a:lstStyle/>
          <a:p>
            <a:pPr>
              <a:defRPr b="1"/>
            </a:pPr>
            <a:endParaRPr lang="en-US"/>
          </a:p>
        </c:txPr>
        <c:crossAx val="156150424"/>
        <c:crosses val="autoZero"/>
        <c:auto val="1"/>
        <c:lblAlgn val="ctr"/>
        <c:lblOffset val="100"/>
        <c:noMultiLvlLbl val="0"/>
      </c:catAx>
      <c:valAx>
        <c:axId val="156150424"/>
        <c:scaling>
          <c:orientation val="minMax"/>
          <c:max val="1"/>
        </c:scaling>
        <c:delete val="0"/>
        <c:axPos val="l"/>
        <c:majorGridlines/>
        <c:numFmt formatCode="0%" sourceLinked="0"/>
        <c:majorTickMark val="out"/>
        <c:minorTickMark val="none"/>
        <c:tickLblPos val="nextTo"/>
        <c:txPr>
          <a:bodyPr/>
          <a:lstStyle/>
          <a:p>
            <a:pPr>
              <a:defRPr b="1"/>
            </a:pPr>
            <a:endParaRPr lang="en-US"/>
          </a:p>
        </c:txPr>
        <c:crossAx val="156150032"/>
        <c:crosses val="autoZero"/>
        <c:crossBetween val="between"/>
      </c:valAx>
      <c:valAx>
        <c:axId val="156768072"/>
        <c:scaling>
          <c:orientation val="minMax"/>
        </c:scaling>
        <c:delete val="0"/>
        <c:axPos val="r"/>
        <c:numFmt formatCode="General" sourceLinked="1"/>
        <c:majorTickMark val="out"/>
        <c:minorTickMark val="none"/>
        <c:tickLblPos val="nextTo"/>
        <c:txPr>
          <a:bodyPr/>
          <a:lstStyle/>
          <a:p>
            <a:pPr>
              <a:defRPr b="1"/>
            </a:pPr>
            <a:endParaRPr lang="en-US"/>
          </a:p>
        </c:txPr>
        <c:crossAx val="156767680"/>
        <c:crosses val="max"/>
        <c:crossBetween val="between"/>
      </c:valAx>
      <c:catAx>
        <c:axId val="156767680"/>
        <c:scaling>
          <c:orientation val="minMax"/>
        </c:scaling>
        <c:delete val="1"/>
        <c:axPos val="b"/>
        <c:numFmt formatCode="General" sourceLinked="1"/>
        <c:majorTickMark val="out"/>
        <c:minorTickMark val="none"/>
        <c:tickLblPos val="nextTo"/>
        <c:crossAx val="156768072"/>
        <c:crosses val="autoZero"/>
        <c:auto val="1"/>
        <c:lblAlgn val="ctr"/>
        <c:lblOffset val="100"/>
        <c:noMultiLvlLbl val="0"/>
      </c:catAx>
    </c:plotArea>
    <c:legend>
      <c:legendPos val="b"/>
      <c:overlay val="0"/>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034292817983769E-2"/>
          <c:y val="2.5347953001201951E-2"/>
          <c:w val="0.84845740752126508"/>
          <c:h val="0.72660436137071649"/>
        </c:manualLayout>
      </c:layout>
      <c:lineChart>
        <c:grouping val="standard"/>
        <c:varyColors val="0"/>
        <c:ser>
          <c:idx val="0"/>
          <c:order val="0"/>
          <c:tx>
            <c:strRef>
              <c:f>'CSU-graph'!$B$21</c:f>
              <c:strCache>
                <c:ptCount val="1"/>
                <c:pt idx="0">
                  <c:v>% of Baccalaureates in high demand areas</c:v>
                </c:pt>
              </c:strCache>
            </c:strRef>
          </c:tx>
          <c:spPr>
            <a:ln>
              <a:solidFill>
                <a:schemeClr val="accent3">
                  <a:lumMod val="50000"/>
                </a:schemeClr>
              </a:solidFill>
            </a:ln>
          </c:spPr>
          <c:marker>
            <c:spPr>
              <a:solidFill>
                <a:schemeClr val="accent3">
                  <a:lumMod val="50000"/>
                </a:schemeClr>
              </a:solidFill>
            </c:spPr>
          </c:marker>
          <c:dLbls>
            <c:spPr>
              <a:noFill/>
              <a:ln>
                <a:noFill/>
              </a:ln>
              <a:effectLst/>
            </c:spPr>
            <c:txPr>
              <a:bodyPr/>
              <a:lstStyle/>
              <a:p>
                <a:pPr>
                  <a:defRPr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'CSU-graph'!$C$20:$E$20</c:f>
              <c:strCache>
                <c:ptCount val="3"/>
                <c:pt idx="0">
                  <c:v>2011-2012</c:v>
                </c:pt>
                <c:pt idx="1">
                  <c:v>2012-2013</c:v>
                </c:pt>
                <c:pt idx="2">
                  <c:v>2013-2014</c:v>
                </c:pt>
              </c:strCache>
            </c:strRef>
          </c:cat>
          <c:val>
            <c:numRef>
              <c:f>'CSU-graph'!$C$21:$E$21</c:f>
              <c:numCache>
                <c:formatCode>0.0%</c:formatCode>
                <c:ptCount val="3"/>
                <c:pt idx="0">
                  <c:v>0.23872530749161386</c:v>
                </c:pt>
                <c:pt idx="1">
                  <c:v>0.26123395149786022</c:v>
                </c:pt>
                <c:pt idx="2">
                  <c:v>0.26283048211508553</c:v>
                </c:pt>
              </c:numCache>
            </c:numRef>
          </c:val>
          <c:smooth val="0"/>
        </c:ser>
        <c:ser>
          <c:idx val="1"/>
          <c:order val="1"/>
          <c:tx>
            <c:strRef>
              <c:f>'CSU-graph'!$B$22</c:f>
              <c:strCache>
                <c:ptCount val="1"/>
                <c:pt idx="0">
                  <c:v>% of Masters in high demand areas</c:v>
                </c:pt>
              </c:strCache>
            </c:strRef>
          </c:tx>
          <c:spPr>
            <a:ln>
              <a:solidFill>
                <a:schemeClr val="accent6">
                  <a:lumMod val="75000"/>
                </a:schemeClr>
              </a:solidFill>
            </a:ln>
          </c:spPr>
          <c:marker>
            <c:symbol val="square"/>
            <c:size val="5"/>
            <c:spPr>
              <a:solidFill>
                <a:schemeClr val="accent6">
                  <a:lumMod val="50000"/>
                </a:schemeClr>
              </a:solidFill>
            </c:spPr>
          </c:marker>
          <c:dLbls>
            <c:dLbl>
              <c:idx val="0"/>
              <c:layout>
                <c:manualLayout>
                  <c:x val="-8.1432239088791089E-2"/>
                  <c:y val="7.8815381722144549E-3"/>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2.8425112022103106E-2"/>
                  <c:y val="-4.611638498458720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1.4153962427225565E-2"/>
                  <c:y val="-4.1962698587910158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'CSU-graph'!$C$20:$E$20</c:f>
              <c:strCache>
                <c:ptCount val="3"/>
                <c:pt idx="0">
                  <c:v>2011-2012</c:v>
                </c:pt>
                <c:pt idx="1">
                  <c:v>2012-2013</c:v>
                </c:pt>
                <c:pt idx="2">
                  <c:v>2013-2014</c:v>
                </c:pt>
              </c:strCache>
            </c:strRef>
          </c:cat>
          <c:val>
            <c:numRef>
              <c:f>'CSU-graph'!$C$22:$E$22</c:f>
              <c:numCache>
                <c:formatCode>0.0%</c:formatCode>
                <c:ptCount val="3"/>
                <c:pt idx="0">
                  <c:v>0.67680608365019013</c:v>
                </c:pt>
                <c:pt idx="1">
                  <c:v>0.65696969696969698</c:v>
                </c:pt>
                <c:pt idx="2">
                  <c:v>0.67478604344963788</c:v>
                </c:pt>
              </c:numCache>
            </c:numRef>
          </c:val>
          <c:smooth val="0"/>
        </c:ser>
        <c:dLbls>
          <c:showLegendKey val="0"/>
          <c:showVal val="0"/>
          <c:showCatName val="0"/>
          <c:showSerName val="0"/>
          <c:showPercent val="0"/>
          <c:showBubbleSize val="0"/>
        </c:dLbls>
        <c:marker val="1"/>
        <c:smooth val="0"/>
        <c:axId val="226604336"/>
        <c:axId val="226203456"/>
      </c:lineChart>
      <c:lineChart>
        <c:grouping val="standard"/>
        <c:varyColors val="0"/>
        <c:ser>
          <c:idx val="2"/>
          <c:order val="2"/>
          <c:tx>
            <c:strRef>
              <c:f>'CSU-graph'!$B$23</c:f>
              <c:strCache>
                <c:ptCount val="1"/>
                <c:pt idx="0">
                  <c:v>Count of Baccalaureates in high demand areas</c:v>
                </c:pt>
              </c:strCache>
            </c:strRef>
          </c:tx>
          <c:spPr>
            <a:ln>
              <a:solidFill>
                <a:schemeClr val="accent3">
                  <a:lumMod val="50000"/>
                </a:schemeClr>
              </a:solidFill>
              <a:prstDash val="sysDash"/>
            </a:ln>
          </c:spPr>
          <c:marker>
            <c:spPr>
              <a:solidFill>
                <a:schemeClr val="accent3">
                  <a:lumMod val="50000"/>
                </a:schemeClr>
              </a:solidFill>
            </c:spPr>
          </c:marker>
          <c:dLbls>
            <c:dLbl>
              <c:idx val="0"/>
              <c:layout>
                <c:manualLayout>
                  <c:x val="-2.984709000985817E-2"/>
                  <c:y val="-5.027007138126425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'CSU-graph'!$C$20:$E$20</c:f>
              <c:strCache>
                <c:ptCount val="3"/>
                <c:pt idx="0">
                  <c:v>2011-2012</c:v>
                </c:pt>
                <c:pt idx="1">
                  <c:v>2012-2013</c:v>
                </c:pt>
                <c:pt idx="2">
                  <c:v>2013-2014</c:v>
                </c:pt>
              </c:strCache>
            </c:strRef>
          </c:cat>
          <c:val>
            <c:numRef>
              <c:f>'CSU-graph'!$C$23:$E$23</c:f>
              <c:numCache>
                <c:formatCode>General</c:formatCode>
                <c:ptCount val="3"/>
                <c:pt idx="0">
                  <c:v>1281</c:v>
                </c:pt>
                <c:pt idx="1">
                  <c:v>1465</c:v>
                </c:pt>
                <c:pt idx="2">
                  <c:v>1521</c:v>
                </c:pt>
              </c:numCache>
            </c:numRef>
          </c:val>
          <c:smooth val="0"/>
        </c:ser>
        <c:ser>
          <c:idx val="3"/>
          <c:order val="3"/>
          <c:tx>
            <c:strRef>
              <c:f>'CSU-graph'!$B$24</c:f>
              <c:strCache>
                <c:ptCount val="1"/>
                <c:pt idx="0">
                  <c:v>Count of Masters in high demand areas</c:v>
                </c:pt>
              </c:strCache>
            </c:strRef>
          </c:tx>
          <c:spPr>
            <a:ln>
              <a:solidFill>
                <a:schemeClr val="accent6">
                  <a:lumMod val="50000"/>
                </a:schemeClr>
              </a:solidFill>
              <a:prstDash val="sysDot"/>
            </a:ln>
          </c:spPr>
          <c:marker>
            <c:symbol val="circle"/>
            <c:size val="5"/>
            <c:spPr>
              <a:solidFill>
                <a:schemeClr val="accent6">
                  <a:lumMod val="50000"/>
                </a:schemeClr>
              </a:solidFill>
            </c:spPr>
          </c:marker>
          <c:dLbls>
            <c:spPr>
              <a:noFill/>
              <a:ln>
                <a:noFill/>
              </a:ln>
              <a:effectLst/>
            </c:spPr>
            <c:txPr>
              <a:bodyPr/>
              <a:lstStyle/>
              <a:p>
                <a:pPr>
                  <a:defRPr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'CSU-graph'!$C$20:$E$20</c:f>
              <c:strCache>
                <c:ptCount val="3"/>
                <c:pt idx="0">
                  <c:v>2011-2012</c:v>
                </c:pt>
                <c:pt idx="1">
                  <c:v>2012-2013</c:v>
                </c:pt>
                <c:pt idx="2">
                  <c:v>2013-2014</c:v>
                </c:pt>
              </c:strCache>
            </c:strRef>
          </c:cat>
          <c:val>
            <c:numRef>
              <c:f>'CSU-graph'!$C$24:$E$24</c:f>
              <c:numCache>
                <c:formatCode>General</c:formatCode>
                <c:ptCount val="3"/>
                <c:pt idx="0">
                  <c:v>1068</c:v>
                </c:pt>
                <c:pt idx="1">
                  <c:v>1084</c:v>
                </c:pt>
                <c:pt idx="2">
                  <c:v>1025</c:v>
                </c:pt>
              </c:numCache>
            </c:numRef>
          </c:val>
          <c:smooth val="0"/>
        </c:ser>
        <c:dLbls>
          <c:showLegendKey val="0"/>
          <c:showVal val="0"/>
          <c:showCatName val="0"/>
          <c:showSerName val="0"/>
          <c:showPercent val="0"/>
          <c:showBubbleSize val="0"/>
        </c:dLbls>
        <c:marker val="1"/>
        <c:smooth val="0"/>
        <c:axId val="226201496"/>
        <c:axId val="226203848"/>
      </c:lineChart>
      <c:catAx>
        <c:axId val="226604336"/>
        <c:scaling>
          <c:orientation val="minMax"/>
        </c:scaling>
        <c:delete val="0"/>
        <c:axPos val="b"/>
        <c:numFmt formatCode="General" sourceLinked="0"/>
        <c:majorTickMark val="out"/>
        <c:minorTickMark val="none"/>
        <c:tickLblPos val="nextTo"/>
        <c:txPr>
          <a:bodyPr/>
          <a:lstStyle/>
          <a:p>
            <a:pPr>
              <a:defRPr b="1"/>
            </a:pPr>
            <a:endParaRPr lang="en-US"/>
          </a:p>
        </c:txPr>
        <c:crossAx val="226203456"/>
        <c:crosses val="autoZero"/>
        <c:auto val="1"/>
        <c:lblAlgn val="ctr"/>
        <c:lblOffset val="100"/>
        <c:noMultiLvlLbl val="0"/>
      </c:catAx>
      <c:valAx>
        <c:axId val="226203456"/>
        <c:scaling>
          <c:orientation val="minMax"/>
          <c:max val="1"/>
        </c:scaling>
        <c:delete val="0"/>
        <c:axPos val="l"/>
        <c:majorGridlines/>
        <c:numFmt formatCode="0%" sourceLinked="0"/>
        <c:majorTickMark val="out"/>
        <c:minorTickMark val="none"/>
        <c:tickLblPos val="nextTo"/>
        <c:txPr>
          <a:bodyPr/>
          <a:lstStyle/>
          <a:p>
            <a:pPr>
              <a:defRPr b="1"/>
            </a:pPr>
            <a:endParaRPr lang="en-US"/>
          </a:p>
        </c:txPr>
        <c:crossAx val="226604336"/>
        <c:crosses val="autoZero"/>
        <c:crossBetween val="between"/>
      </c:valAx>
      <c:valAx>
        <c:axId val="226203848"/>
        <c:scaling>
          <c:orientation val="minMax"/>
          <c:max val="1800"/>
        </c:scaling>
        <c:delete val="0"/>
        <c:axPos val="r"/>
        <c:numFmt formatCode="General" sourceLinked="1"/>
        <c:majorTickMark val="out"/>
        <c:minorTickMark val="none"/>
        <c:tickLblPos val="nextTo"/>
        <c:txPr>
          <a:bodyPr/>
          <a:lstStyle/>
          <a:p>
            <a:pPr>
              <a:defRPr b="1"/>
            </a:pPr>
            <a:endParaRPr lang="en-US"/>
          </a:p>
        </c:txPr>
        <c:crossAx val="226201496"/>
        <c:crosses val="max"/>
        <c:crossBetween val="between"/>
        <c:majorUnit val="200"/>
      </c:valAx>
      <c:catAx>
        <c:axId val="226201496"/>
        <c:scaling>
          <c:orientation val="minMax"/>
        </c:scaling>
        <c:delete val="1"/>
        <c:axPos val="b"/>
        <c:numFmt formatCode="General" sourceLinked="1"/>
        <c:majorTickMark val="out"/>
        <c:minorTickMark val="none"/>
        <c:tickLblPos val="nextTo"/>
        <c:crossAx val="226203848"/>
        <c:crosses val="autoZero"/>
        <c:auto val="1"/>
        <c:lblAlgn val="ctr"/>
        <c:lblOffset val="100"/>
        <c:noMultiLvlLbl val="0"/>
      </c:catAx>
    </c:plotArea>
    <c:legend>
      <c:legendPos val="b"/>
      <c:overlay val="0"/>
    </c:legend>
    <c:plotVisOnly val="1"/>
    <c:dispBlanksAs val="gap"/>
    <c:showDLblsOverMax val="0"/>
  </c:chart>
  <c:spPr>
    <a:ln>
      <a:noFill/>
    </a:ln>
  </c:sp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'Goal 4.1 -working'!$I$7</c:f>
              <c:strCache>
                <c:ptCount val="1"/>
                <c:pt idx="0">
                  <c:v>% of degrees in high demand areas</c:v>
                </c:pt>
              </c:strCache>
            </c:strRef>
          </c:tx>
          <c:spPr>
            <a:ln w="25400">
              <a:solidFill>
                <a:srgbClr val="7030A0"/>
              </a:solidFill>
            </a:ln>
          </c:spPr>
          <c:marker>
            <c:symbol val="square"/>
            <c:size val="5"/>
            <c:spPr>
              <a:solidFill>
                <a:srgbClr val="7030A0"/>
              </a:solidFill>
              <a:ln>
                <a:noFill/>
              </a:ln>
            </c:spPr>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'Goal 4.1 -working'!$J$6:$M$6</c:f>
              <c:strCache>
                <c:ptCount val="4"/>
                <c:pt idx="0">
                  <c:v>2010-2011</c:v>
                </c:pt>
                <c:pt idx="1">
                  <c:v>2011-2012</c:v>
                </c:pt>
                <c:pt idx="2">
                  <c:v>2012-2013</c:v>
                </c:pt>
                <c:pt idx="3">
                  <c:v>2013-2014</c:v>
                </c:pt>
              </c:strCache>
            </c:strRef>
          </c:cat>
          <c:val>
            <c:numRef>
              <c:f>'Goal 4.1 -working'!$J$7:$M$7</c:f>
              <c:numCache>
                <c:formatCode>0.0%</c:formatCode>
                <c:ptCount val="4"/>
                <c:pt idx="0">
                  <c:v>0.37397126516947971</c:v>
                </c:pt>
                <c:pt idx="1">
                  <c:v>0.40669240669240669</c:v>
                </c:pt>
                <c:pt idx="2">
                  <c:v>0.41726807505576696</c:v>
                </c:pt>
                <c:pt idx="3">
                  <c:v>0.41455977639435904</c:v>
                </c:pt>
              </c:numCache>
            </c:numRef>
          </c:val>
          <c:smooth val="0"/>
        </c:ser>
        <c:dLbls>
          <c:showLegendKey val="0"/>
          <c:showVal val="0"/>
          <c:showCatName val="0"/>
          <c:showSerName val="0"/>
          <c:showPercent val="0"/>
          <c:showBubbleSize val="0"/>
        </c:dLbls>
        <c:marker val="1"/>
        <c:smooth val="0"/>
        <c:axId val="227173288"/>
        <c:axId val="227173680"/>
      </c:lineChart>
      <c:lineChart>
        <c:grouping val="standard"/>
        <c:varyColors val="0"/>
        <c:ser>
          <c:idx val="1"/>
          <c:order val="1"/>
          <c:tx>
            <c:strRef>
              <c:f>'Goal 4.1 -working'!$I$8</c:f>
              <c:strCache>
                <c:ptCount val="1"/>
                <c:pt idx="0">
                  <c:v>count of degrees in high demand areas</c:v>
                </c:pt>
              </c:strCache>
            </c:strRef>
          </c:tx>
          <c:spPr>
            <a:ln w="25400">
              <a:solidFill>
                <a:srgbClr val="7030A0"/>
              </a:solidFill>
              <a:prstDash val="sysDash"/>
            </a:ln>
          </c:spPr>
          <c:marker>
            <c:symbol val="circle"/>
            <c:size val="5"/>
            <c:spPr>
              <a:solidFill>
                <a:srgbClr val="7030A0"/>
              </a:solidFill>
              <a:ln>
                <a:no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'Goal 4.1 -working'!$J$6:$M$6</c:f>
              <c:strCache>
                <c:ptCount val="4"/>
                <c:pt idx="0">
                  <c:v>2010-2011</c:v>
                </c:pt>
                <c:pt idx="1">
                  <c:v>2011-2012</c:v>
                </c:pt>
                <c:pt idx="2">
                  <c:v>2012-2013</c:v>
                </c:pt>
                <c:pt idx="3">
                  <c:v>2013-2014</c:v>
                </c:pt>
              </c:strCache>
            </c:strRef>
          </c:cat>
          <c:val>
            <c:numRef>
              <c:f>'Goal 4.1 -working'!$J$8:$M$8</c:f>
              <c:numCache>
                <c:formatCode>General</c:formatCode>
                <c:ptCount val="4"/>
                <c:pt idx="0">
                  <c:v>2681</c:v>
                </c:pt>
                <c:pt idx="1">
                  <c:v>3160</c:v>
                </c:pt>
                <c:pt idx="2">
                  <c:v>3180</c:v>
                </c:pt>
                <c:pt idx="3">
                  <c:v>3263</c:v>
                </c:pt>
              </c:numCache>
            </c:numRef>
          </c:val>
          <c:smooth val="0"/>
        </c:ser>
        <c:dLbls>
          <c:showLegendKey val="0"/>
          <c:showVal val="0"/>
          <c:showCatName val="0"/>
          <c:showSerName val="0"/>
          <c:showPercent val="0"/>
          <c:showBubbleSize val="0"/>
        </c:dLbls>
        <c:marker val="1"/>
        <c:smooth val="0"/>
        <c:axId val="234349248"/>
        <c:axId val="227174072"/>
      </c:lineChart>
      <c:catAx>
        <c:axId val="227173288"/>
        <c:scaling>
          <c:orientation val="minMax"/>
        </c:scaling>
        <c:delete val="0"/>
        <c:axPos val="b"/>
        <c:numFmt formatCode="General" sourceLinked="0"/>
        <c:majorTickMark val="out"/>
        <c:minorTickMark val="none"/>
        <c:tickLblPos val="nextTo"/>
        <c:txPr>
          <a:bodyPr/>
          <a:lstStyle/>
          <a:p>
            <a:pPr>
              <a:defRPr b="1"/>
            </a:pPr>
            <a:endParaRPr lang="en-US"/>
          </a:p>
        </c:txPr>
        <c:crossAx val="227173680"/>
        <c:crosses val="autoZero"/>
        <c:auto val="1"/>
        <c:lblAlgn val="ctr"/>
        <c:lblOffset val="100"/>
        <c:noMultiLvlLbl val="0"/>
      </c:catAx>
      <c:valAx>
        <c:axId val="227173680"/>
        <c:scaling>
          <c:orientation val="minMax"/>
          <c:max val="1"/>
        </c:scaling>
        <c:delete val="0"/>
        <c:axPos val="l"/>
        <c:majorGridlines/>
        <c:numFmt formatCode="0%" sourceLinked="0"/>
        <c:majorTickMark val="out"/>
        <c:minorTickMark val="none"/>
        <c:tickLblPos val="nextTo"/>
        <c:txPr>
          <a:bodyPr/>
          <a:lstStyle/>
          <a:p>
            <a:pPr>
              <a:defRPr b="1"/>
            </a:pPr>
            <a:endParaRPr lang="en-US"/>
          </a:p>
        </c:txPr>
        <c:crossAx val="227173288"/>
        <c:crosses val="autoZero"/>
        <c:crossBetween val="between"/>
        <c:majorUnit val="0.2"/>
      </c:valAx>
      <c:valAx>
        <c:axId val="227174072"/>
        <c:scaling>
          <c:orientation val="minMax"/>
          <c:max val="5000"/>
        </c:scaling>
        <c:delete val="0"/>
        <c:axPos val="r"/>
        <c:numFmt formatCode="General" sourceLinked="1"/>
        <c:majorTickMark val="out"/>
        <c:minorTickMark val="none"/>
        <c:tickLblPos val="nextTo"/>
        <c:txPr>
          <a:bodyPr/>
          <a:lstStyle/>
          <a:p>
            <a:pPr>
              <a:defRPr b="1"/>
            </a:pPr>
            <a:endParaRPr lang="en-US"/>
          </a:p>
        </c:txPr>
        <c:crossAx val="234349248"/>
        <c:crosses val="max"/>
        <c:crossBetween val="between"/>
        <c:majorUnit val="1000"/>
      </c:valAx>
      <c:catAx>
        <c:axId val="234349248"/>
        <c:scaling>
          <c:orientation val="minMax"/>
        </c:scaling>
        <c:delete val="1"/>
        <c:axPos val="b"/>
        <c:numFmt formatCode="General" sourceLinked="1"/>
        <c:majorTickMark val="out"/>
        <c:minorTickMark val="none"/>
        <c:tickLblPos val="nextTo"/>
        <c:crossAx val="227174072"/>
        <c:crosses val="autoZero"/>
        <c:auto val="1"/>
        <c:lblAlgn val="ctr"/>
        <c:lblOffset val="100"/>
        <c:noMultiLvlLbl val="0"/>
      </c:catAx>
    </c:plotArea>
    <c:legend>
      <c:legendPos val="b"/>
      <c:legendEntry>
        <c:idx val="1"/>
        <c:txPr>
          <a:bodyPr/>
          <a:lstStyle/>
          <a:p>
            <a:pPr>
              <a:defRPr sz="900"/>
            </a:pPr>
            <a:endParaRPr lang="en-US"/>
          </a:p>
        </c:txPr>
      </c:legendEntry>
      <c:layout>
        <c:manualLayout>
          <c:xMode val="edge"/>
          <c:yMode val="edge"/>
          <c:x val="0"/>
          <c:y val="0.76469349956091925"/>
          <c:w val="1"/>
          <c:h val="0.1604899387576553"/>
        </c:manualLayout>
      </c:layout>
      <c:overlay val="0"/>
    </c:legend>
    <c:plotVisOnly val="1"/>
    <c:dispBlanksAs val="gap"/>
    <c:showDLblsOverMax val="0"/>
  </c:chart>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9527581756012294E-2"/>
          <c:y val="4.2114814706404172E-2"/>
          <c:w val="0.89620994868930559"/>
          <c:h val="0.67369022752521579"/>
        </c:manualLayout>
      </c:layout>
      <c:lineChart>
        <c:grouping val="standard"/>
        <c:varyColors val="0"/>
        <c:ser>
          <c:idx val="0"/>
          <c:order val="0"/>
          <c:tx>
            <c:strRef>
              <c:f>'CT schools &amp; faculty data'!$Q$7</c:f>
              <c:strCache>
                <c:ptCount val="1"/>
                <c:pt idx="0">
                  <c:v>UCONN</c:v>
                </c:pt>
              </c:strCache>
            </c:strRef>
          </c:tx>
          <c:spPr>
            <a:ln>
              <a:solidFill>
                <a:schemeClr val="accent1"/>
              </a:solidFill>
            </a:ln>
          </c:spPr>
          <c:marker>
            <c:symbol val="none"/>
          </c:marker>
          <c:cat>
            <c:numRef>
              <c:f>'CT schools &amp; faculty data'!$R$6:$V$6</c:f>
              <c:numCache>
                <c:formatCode>General</c:formatCode>
                <c:ptCount val="5"/>
                <c:pt idx="0">
                  <c:v>2009</c:v>
                </c:pt>
                <c:pt idx="1">
                  <c:v>2010</c:v>
                </c:pt>
                <c:pt idx="2">
                  <c:v>2011</c:v>
                </c:pt>
                <c:pt idx="3">
                  <c:v>2012</c:v>
                </c:pt>
                <c:pt idx="4">
                  <c:v>2013</c:v>
                </c:pt>
              </c:numCache>
            </c:numRef>
          </c:cat>
          <c:val>
            <c:numRef>
              <c:f>'CT schools &amp; faculty data'!$R$7:$V$7</c:f>
              <c:numCache>
                <c:formatCode>"$"#,##0</c:formatCode>
                <c:ptCount val="5"/>
                <c:pt idx="0">
                  <c:v>133.33943903835146</c:v>
                </c:pt>
                <c:pt idx="1">
                  <c:v>133.35650224215246</c:v>
                </c:pt>
                <c:pt idx="2">
                  <c:v>137.40768814293449</c:v>
                </c:pt>
                <c:pt idx="3">
                  <c:v>142.77598665925515</c:v>
                </c:pt>
                <c:pt idx="4">
                  <c:v>127.76951476793249</c:v>
                </c:pt>
              </c:numCache>
            </c:numRef>
          </c:val>
          <c:smooth val="0"/>
        </c:ser>
        <c:ser>
          <c:idx val="1"/>
          <c:order val="1"/>
          <c:tx>
            <c:strRef>
              <c:f>'CT schools &amp; faculty data'!$Q$8</c:f>
              <c:strCache>
                <c:ptCount val="1"/>
                <c:pt idx="0">
                  <c:v>CCSU</c:v>
                </c:pt>
              </c:strCache>
            </c:strRef>
          </c:tx>
          <c:marker>
            <c:symbol val="none"/>
          </c:marker>
          <c:cat>
            <c:numRef>
              <c:f>'CT schools &amp; faculty data'!$R$6:$V$6</c:f>
              <c:numCache>
                <c:formatCode>General</c:formatCode>
                <c:ptCount val="5"/>
                <c:pt idx="0">
                  <c:v>2009</c:v>
                </c:pt>
                <c:pt idx="1">
                  <c:v>2010</c:v>
                </c:pt>
                <c:pt idx="2">
                  <c:v>2011</c:v>
                </c:pt>
                <c:pt idx="3">
                  <c:v>2012</c:v>
                </c:pt>
                <c:pt idx="4">
                  <c:v>2013</c:v>
                </c:pt>
              </c:numCache>
            </c:numRef>
          </c:cat>
          <c:val>
            <c:numRef>
              <c:f>'CT schools &amp; faculty data'!$R$8:$V$8</c:f>
              <c:numCache>
                <c:formatCode>"$"#,##0.00</c:formatCode>
                <c:ptCount val="5"/>
                <c:pt idx="0">
                  <c:v>0.70276497695852536</c:v>
                </c:pt>
                <c:pt idx="1">
                  <c:v>1.792147806004619</c:v>
                </c:pt>
                <c:pt idx="2">
                  <c:v>3.2977272727272728</c:v>
                </c:pt>
                <c:pt idx="3">
                  <c:v>3.4227272727272728</c:v>
                </c:pt>
                <c:pt idx="4">
                  <c:v>3.5691609977324261</c:v>
                </c:pt>
              </c:numCache>
            </c:numRef>
          </c:val>
          <c:smooth val="0"/>
        </c:ser>
        <c:ser>
          <c:idx val="2"/>
          <c:order val="2"/>
          <c:tx>
            <c:strRef>
              <c:f>'CT schools &amp; faculty data'!$Q$9</c:f>
              <c:strCache>
                <c:ptCount val="1"/>
                <c:pt idx="0">
                  <c:v>SCSU</c:v>
                </c:pt>
              </c:strCache>
            </c:strRef>
          </c:tx>
          <c:marker>
            <c:symbol val="none"/>
          </c:marker>
          <c:cat>
            <c:numRef>
              <c:f>'CT schools &amp; faculty data'!$R$6:$V$6</c:f>
              <c:numCache>
                <c:formatCode>General</c:formatCode>
                <c:ptCount val="5"/>
                <c:pt idx="0">
                  <c:v>2009</c:v>
                </c:pt>
                <c:pt idx="1">
                  <c:v>2010</c:v>
                </c:pt>
                <c:pt idx="2">
                  <c:v>2011</c:v>
                </c:pt>
                <c:pt idx="3">
                  <c:v>2012</c:v>
                </c:pt>
                <c:pt idx="4">
                  <c:v>2013</c:v>
                </c:pt>
              </c:numCache>
            </c:numRef>
          </c:cat>
          <c:val>
            <c:numRef>
              <c:f>'CT schools &amp; faculty data'!$R$9:$V$9</c:f>
              <c:numCache>
                <c:formatCode>"$"#,##0</c:formatCode>
                <c:ptCount val="5"/>
                <c:pt idx="0">
                  <c:v>9.1224944320712691</c:v>
                </c:pt>
                <c:pt idx="1">
                  <c:v>9.4348894348894348</c:v>
                </c:pt>
                <c:pt idx="2">
                  <c:v>9.6297169811320753</c:v>
                </c:pt>
                <c:pt idx="3">
                  <c:v>8.0686498855835236</c:v>
                </c:pt>
                <c:pt idx="4">
                  <c:v>4.6252873563218388</c:v>
                </c:pt>
              </c:numCache>
            </c:numRef>
          </c:val>
          <c:smooth val="0"/>
        </c:ser>
        <c:ser>
          <c:idx val="3"/>
          <c:order val="3"/>
          <c:tx>
            <c:strRef>
              <c:f>'CT schools &amp; faculty data'!$Q$10</c:f>
              <c:strCache>
                <c:ptCount val="1"/>
                <c:pt idx="0">
                  <c:v>Total CSUs</c:v>
                </c:pt>
              </c:strCache>
            </c:strRef>
          </c:tx>
          <c:marker>
            <c:symbol val="none"/>
          </c:marker>
          <c:cat>
            <c:numRef>
              <c:f>'CT schools &amp; faculty data'!$R$6:$V$6</c:f>
              <c:numCache>
                <c:formatCode>General</c:formatCode>
                <c:ptCount val="5"/>
                <c:pt idx="0">
                  <c:v>2009</c:v>
                </c:pt>
                <c:pt idx="1">
                  <c:v>2010</c:v>
                </c:pt>
                <c:pt idx="2">
                  <c:v>2011</c:v>
                </c:pt>
                <c:pt idx="3">
                  <c:v>2012</c:v>
                </c:pt>
                <c:pt idx="4">
                  <c:v>2013</c:v>
                </c:pt>
              </c:numCache>
            </c:numRef>
          </c:cat>
          <c:val>
            <c:numRef>
              <c:f>'CT schools &amp; faculty data'!$R$10:$V$10</c:f>
              <c:numCache>
                <c:formatCode>"$"#,##0</c:formatCode>
                <c:ptCount val="5"/>
                <c:pt idx="0">
                  <c:v>3.3621084797555385</c:v>
                </c:pt>
                <c:pt idx="1">
                  <c:v>3.6751592356687897</c:v>
                </c:pt>
                <c:pt idx="2">
                  <c:v>4.289922480620155</c:v>
                </c:pt>
                <c:pt idx="3">
                  <c:v>3.8857142857142857</c:v>
                </c:pt>
                <c:pt idx="4">
                  <c:v>2.7605850654349497</c:v>
                </c:pt>
              </c:numCache>
            </c:numRef>
          </c:val>
          <c:smooth val="0"/>
        </c:ser>
        <c:ser>
          <c:idx val="4"/>
          <c:order val="4"/>
          <c:tx>
            <c:strRef>
              <c:f>'CT schools &amp; faculty data'!$Q$11</c:f>
              <c:strCache>
                <c:ptCount val="1"/>
                <c:pt idx="0">
                  <c:v>Total CT</c:v>
                </c:pt>
              </c:strCache>
            </c:strRef>
          </c:tx>
          <c:marker>
            <c:symbol val="none"/>
          </c:marker>
          <c:cat>
            <c:numRef>
              <c:f>'CT schools &amp; faculty data'!$R$6:$V$6</c:f>
              <c:numCache>
                <c:formatCode>General</c:formatCode>
                <c:ptCount val="5"/>
                <c:pt idx="0">
                  <c:v>2009</c:v>
                </c:pt>
                <c:pt idx="1">
                  <c:v>2010</c:v>
                </c:pt>
                <c:pt idx="2">
                  <c:v>2011</c:v>
                </c:pt>
                <c:pt idx="3">
                  <c:v>2012</c:v>
                </c:pt>
                <c:pt idx="4">
                  <c:v>2013</c:v>
                </c:pt>
              </c:numCache>
            </c:numRef>
          </c:cat>
          <c:val>
            <c:numRef>
              <c:f>'CT schools &amp; faculty data'!$R$11:$V$11</c:f>
              <c:numCache>
                <c:formatCode>"$"#,##0</c:formatCode>
                <c:ptCount val="5"/>
                <c:pt idx="0">
                  <c:v>77.665248691099478</c:v>
                </c:pt>
                <c:pt idx="1">
                  <c:v>79.777631578947364</c:v>
                </c:pt>
                <c:pt idx="2">
                  <c:v>82.666879183933688</c:v>
                </c:pt>
                <c:pt idx="3">
                  <c:v>84.643180349062703</c:v>
                </c:pt>
                <c:pt idx="4">
                  <c:v>76.944287949921758</c:v>
                </c:pt>
              </c:numCache>
            </c:numRef>
          </c:val>
          <c:smooth val="0"/>
        </c:ser>
        <c:dLbls>
          <c:showLegendKey val="0"/>
          <c:showVal val="0"/>
          <c:showCatName val="0"/>
          <c:showSerName val="0"/>
          <c:showPercent val="0"/>
          <c:showBubbleSize val="0"/>
        </c:dLbls>
        <c:smooth val="0"/>
        <c:axId val="235752896"/>
        <c:axId val="236833384"/>
      </c:lineChart>
      <c:catAx>
        <c:axId val="235752896"/>
        <c:scaling>
          <c:orientation val="minMax"/>
        </c:scaling>
        <c:delete val="0"/>
        <c:axPos val="b"/>
        <c:numFmt formatCode="General" sourceLinked="1"/>
        <c:majorTickMark val="out"/>
        <c:minorTickMark val="none"/>
        <c:tickLblPos val="nextTo"/>
        <c:txPr>
          <a:bodyPr/>
          <a:lstStyle/>
          <a:p>
            <a:pPr>
              <a:defRPr b="1"/>
            </a:pPr>
            <a:endParaRPr lang="en-US"/>
          </a:p>
        </c:txPr>
        <c:crossAx val="236833384"/>
        <c:crosses val="autoZero"/>
        <c:auto val="1"/>
        <c:lblAlgn val="ctr"/>
        <c:lblOffset val="100"/>
        <c:noMultiLvlLbl val="0"/>
      </c:catAx>
      <c:valAx>
        <c:axId val="236833384"/>
        <c:scaling>
          <c:orientation val="minMax"/>
        </c:scaling>
        <c:delete val="0"/>
        <c:axPos val="l"/>
        <c:majorGridlines/>
        <c:numFmt formatCode="&quot;$&quot;#,##0" sourceLinked="1"/>
        <c:majorTickMark val="out"/>
        <c:minorTickMark val="none"/>
        <c:tickLblPos val="nextTo"/>
        <c:txPr>
          <a:bodyPr/>
          <a:lstStyle/>
          <a:p>
            <a:pPr>
              <a:defRPr b="1"/>
            </a:pPr>
            <a:endParaRPr lang="en-US"/>
          </a:p>
        </c:txPr>
        <c:crossAx val="235752896"/>
        <c:crosses val="autoZero"/>
        <c:crossBetween val="between"/>
      </c:valAx>
    </c:plotArea>
    <c:legend>
      <c:legendPos val="b"/>
      <c:layout>
        <c:manualLayout>
          <c:xMode val="edge"/>
          <c:yMode val="edge"/>
          <c:x val="0.11494638392800859"/>
          <c:y val="0.84300430053160913"/>
          <c:w val="0.7701072321439828"/>
          <c:h val="8.3295098728700903E-2"/>
        </c:manualLayout>
      </c:layout>
      <c:overlay val="0"/>
      <c:txPr>
        <a:bodyPr/>
        <a:lstStyle/>
        <a:p>
          <a:pPr>
            <a:defRPr b="1"/>
          </a:pPr>
          <a:endParaRPr lang="en-US"/>
        </a:p>
      </c:txPr>
    </c:legend>
    <c:plotVisOnly val="1"/>
    <c:dispBlanksAs val="gap"/>
    <c:showDLblsOverMax val="0"/>
  </c:chart>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'Goal 4.3 -working'!$B$3</c:f>
              <c:strCache>
                <c:ptCount val="1"/>
                <c:pt idx="0">
                  <c:v>Patents per 100K CT Workers</c:v>
                </c:pt>
              </c:strCache>
            </c:strRef>
          </c:tx>
          <c:spPr>
            <a:ln>
              <a:solidFill>
                <a:schemeClr val="tx2">
                  <a:lumMod val="75000"/>
                </a:schemeClr>
              </a:solidFill>
            </a:ln>
          </c:spPr>
          <c:marker>
            <c:symbol val="diamond"/>
            <c:size val="5"/>
            <c:spPr>
              <a:solidFill>
                <a:schemeClr val="tx2">
                  <a:lumMod val="75000"/>
                </a:schemeClr>
              </a:solidFill>
            </c:spPr>
          </c:marker>
          <c:dLbls>
            <c:spPr>
              <a:noFill/>
              <a:ln>
                <a:noFill/>
              </a:ln>
              <a:effectLst/>
            </c:spPr>
            <c:txPr>
              <a:bodyPr/>
              <a:lstStyle/>
              <a:p>
                <a:pPr>
                  <a:defRPr b="1">
                    <a:solidFill>
                      <a:schemeClr val="accent1">
                        <a:lumMod val="75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'Goal 4.3 -working'!$A$4:$A$8</c:f>
              <c:numCache>
                <c:formatCode>General</c:formatCode>
                <c:ptCount val="4"/>
                <c:pt idx="0">
                  <c:v>2010</c:v>
                </c:pt>
                <c:pt idx="1">
                  <c:v>2011</c:v>
                </c:pt>
                <c:pt idx="2">
                  <c:v>2012</c:v>
                </c:pt>
                <c:pt idx="3">
                  <c:v>2013</c:v>
                </c:pt>
              </c:numCache>
            </c:numRef>
          </c:cat>
          <c:val>
            <c:numRef>
              <c:f>'Goal 4.3 -working'!$B$4:$B$8</c:f>
              <c:numCache>
                <c:formatCode>0.0</c:formatCode>
                <c:ptCount val="4"/>
                <c:pt idx="0">
                  <c:v>242.85303422490651</c:v>
                </c:pt>
                <c:pt idx="1">
                  <c:v>242.46927693626751</c:v>
                </c:pt>
                <c:pt idx="2">
                  <c:v>266.72085462145844</c:v>
                </c:pt>
                <c:pt idx="3">
                  <c:v>276.96164159962689</c:v>
                </c:pt>
              </c:numCache>
            </c:numRef>
          </c:val>
          <c:smooth val="0"/>
        </c:ser>
        <c:dLbls>
          <c:showLegendKey val="0"/>
          <c:showVal val="0"/>
          <c:showCatName val="0"/>
          <c:showSerName val="0"/>
          <c:showPercent val="0"/>
          <c:showBubbleSize val="0"/>
        </c:dLbls>
        <c:marker val="1"/>
        <c:smooth val="0"/>
        <c:axId val="236753168"/>
        <c:axId val="236753560"/>
      </c:lineChart>
      <c:lineChart>
        <c:grouping val="standard"/>
        <c:varyColors val="0"/>
        <c:ser>
          <c:idx val="1"/>
          <c:order val="1"/>
          <c:tx>
            <c:strRef>
              <c:f>'Goal 4.3 -working'!$C$3</c:f>
              <c:strCache>
                <c:ptCount val="1"/>
                <c:pt idx="0">
                  <c:v>Total Patents</c:v>
                </c:pt>
              </c:strCache>
            </c:strRef>
          </c:tx>
          <c:spPr>
            <a:ln>
              <a:noFill/>
            </a:ln>
          </c:spPr>
          <c:marker>
            <c:symbol val="none"/>
          </c:marker>
          <c:dLbls>
            <c:dLbl>
              <c:idx val="3"/>
              <c:layout>
                <c:manualLayout>
                  <c:x val="-4.2407553749875884E-2"/>
                  <c:y val="1.8993146689997083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accent3">
                        <a:lumMod val="50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'Goal 4.3 -working'!$A$4:$A$8</c:f>
              <c:numCache>
                <c:formatCode>General</c:formatCode>
                <c:ptCount val="4"/>
                <c:pt idx="0">
                  <c:v>2010</c:v>
                </c:pt>
                <c:pt idx="1">
                  <c:v>2011</c:v>
                </c:pt>
                <c:pt idx="2">
                  <c:v>2012</c:v>
                </c:pt>
                <c:pt idx="3">
                  <c:v>2013</c:v>
                </c:pt>
              </c:numCache>
            </c:numRef>
          </c:cat>
          <c:val>
            <c:numRef>
              <c:f>'Goal 4.3 -working'!$C$4:$C$8</c:f>
              <c:numCache>
                <c:formatCode>General</c:formatCode>
                <c:ptCount val="4"/>
                <c:pt idx="0">
                  <c:v>4222</c:v>
                </c:pt>
                <c:pt idx="1">
                  <c:v>4242</c:v>
                </c:pt>
                <c:pt idx="2">
                  <c:v>4594</c:v>
                </c:pt>
                <c:pt idx="3">
                  <c:v>4751</c:v>
                </c:pt>
              </c:numCache>
            </c:numRef>
          </c:val>
          <c:smooth val="0"/>
        </c:ser>
        <c:dLbls>
          <c:showLegendKey val="0"/>
          <c:showVal val="0"/>
          <c:showCatName val="0"/>
          <c:showSerName val="0"/>
          <c:showPercent val="0"/>
          <c:showBubbleSize val="0"/>
        </c:dLbls>
        <c:marker val="1"/>
        <c:smooth val="0"/>
        <c:axId val="236754344"/>
        <c:axId val="236753952"/>
      </c:lineChart>
      <c:catAx>
        <c:axId val="236753168"/>
        <c:scaling>
          <c:orientation val="minMax"/>
        </c:scaling>
        <c:delete val="0"/>
        <c:axPos val="b"/>
        <c:numFmt formatCode="General" sourceLinked="1"/>
        <c:majorTickMark val="out"/>
        <c:minorTickMark val="none"/>
        <c:tickLblPos val="nextTo"/>
        <c:txPr>
          <a:bodyPr/>
          <a:lstStyle/>
          <a:p>
            <a:pPr>
              <a:defRPr b="1"/>
            </a:pPr>
            <a:endParaRPr lang="en-US"/>
          </a:p>
        </c:txPr>
        <c:crossAx val="236753560"/>
        <c:crosses val="autoZero"/>
        <c:auto val="1"/>
        <c:lblAlgn val="ctr"/>
        <c:lblOffset val="100"/>
        <c:noMultiLvlLbl val="0"/>
      </c:catAx>
      <c:valAx>
        <c:axId val="236753560"/>
        <c:scaling>
          <c:orientation val="minMax"/>
          <c:max val="300"/>
          <c:min val="220"/>
        </c:scaling>
        <c:delete val="0"/>
        <c:axPos val="l"/>
        <c:majorGridlines/>
        <c:numFmt formatCode="0" sourceLinked="0"/>
        <c:majorTickMark val="out"/>
        <c:minorTickMark val="none"/>
        <c:tickLblPos val="nextTo"/>
        <c:txPr>
          <a:bodyPr/>
          <a:lstStyle/>
          <a:p>
            <a:pPr>
              <a:defRPr b="1">
                <a:solidFill>
                  <a:schemeClr val="accent1">
                    <a:lumMod val="75000"/>
                  </a:schemeClr>
                </a:solidFill>
              </a:defRPr>
            </a:pPr>
            <a:endParaRPr lang="en-US"/>
          </a:p>
        </c:txPr>
        <c:crossAx val="236753168"/>
        <c:crosses val="autoZero"/>
        <c:crossBetween val="between"/>
      </c:valAx>
      <c:valAx>
        <c:axId val="236753952"/>
        <c:scaling>
          <c:orientation val="minMax"/>
          <c:max val="5200"/>
          <c:min val="3800"/>
        </c:scaling>
        <c:delete val="0"/>
        <c:axPos val="r"/>
        <c:numFmt formatCode="General" sourceLinked="1"/>
        <c:majorTickMark val="out"/>
        <c:minorTickMark val="none"/>
        <c:tickLblPos val="nextTo"/>
        <c:txPr>
          <a:bodyPr/>
          <a:lstStyle/>
          <a:p>
            <a:pPr>
              <a:defRPr b="1">
                <a:solidFill>
                  <a:schemeClr val="accent3">
                    <a:lumMod val="50000"/>
                  </a:schemeClr>
                </a:solidFill>
              </a:defRPr>
            </a:pPr>
            <a:endParaRPr lang="en-US"/>
          </a:p>
        </c:txPr>
        <c:crossAx val="236754344"/>
        <c:crosses val="max"/>
        <c:crossBetween val="between"/>
      </c:valAx>
      <c:catAx>
        <c:axId val="236754344"/>
        <c:scaling>
          <c:orientation val="minMax"/>
        </c:scaling>
        <c:delete val="1"/>
        <c:axPos val="b"/>
        <c:numFmt formatCode="General" sourceLinked="1"/>
        <c:majorTickMark val="out"/>
        <c:minorTickMark val="none"/>
        <c:tickLblPos val="nextTo"/>
        <c:crossAx val="236753952"/>
        <c:crosses val="autoZero"/>
        <c:auto val="1"/>
        <c:lblAlgn val="ctr"/>
        <c:lblOffset val="100"/>
        <c:noMultiLvlLbl val="0"/>
      </c:catAx>
    </c:plotArea>
    <c:legend>
      <c:legendPos val="b"/>
      <c:legendEntry>
        <c:idx val="0"/>
        <c:txPr>
          <a:bodyPr/>
          <a:lstStyle/>
          <a:p>
            <a:pPr>
              <a:defRPr>
                <a:solidFill>
                  <a:schemeClr val="accent1">
                    <a:lumMod val="75000"/>
                  </a:schemeClr>
                </a:solidFill>
              </a:defRPr>
            </a:pPr>
            <a:endParaRPr lang="en-US"/>
          </a:p>
        </c:txPr>
      </c:legendEntry>
      <c:legendEntry>
        <c:idx val="1"/>
        <c:txPr>
          <a:bodyPr/>
          <a:lstStyle/>
          <a:p>
            <a:pPr>
              <a:defRPr b="1">
                <a:solidFill>
                  <a:schemeClr val="accent3">
                    <a:lumMod val="75000"/>
                  </a:schemeClr>
                </a:solidFill>
              </a:defRPr>
            </a:pPr>
            <a:endParaRPr lang="en-US"/>
          </a:p>
        </c:txPr>
      </c:legendEntry>
      <c:layout>
        <c:manualLayout>
          <c:xMode val="edge"/>
          <c:yMode val="edge"/>
          <c:x val="0.1781699403300549"/>
          <c:y val="0.9023939195100612"/>
          <c:w val="0.57456413873024204"/>
          <c:h val="7.5581665144521512E-2"/>
        </c:manualLayout>
      </c:layout>
      <c:overlay val="0"/>
    </c:legend>
    <c:plotVisOnly val="1"/>
    <c:dispBlanksAs val="gap"/>
    <c:showDLblsOverMax val="0"/>
  </c:chart>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'ALL CC -working'!$K$20</c:f>
              <c:strCache>
                <c:ptCount val="1"/>
                <c:pt idx="0">
                  <c:v>2011</c:v>
                </c:pt>
              </c:strCache>
            </c:strRef>
          </c:tx>
          <c:invertIfNegative val="0"/>
          <c:cat>
            <c:strRef>
              <c:f>'ALL CC -working'!$J$21:$J$31</c:f>
              <c:strCache>
                <c:ptCount val="11"/>
                <c:pt idx="0">
                  <c:v>Men</c:v>
                </c:pt>
                <c:pt idx="1">
                  <c:v>Women</c:v>
                </c:pt>
                <c:pt idx="2">
                  <c:v>AI or AN</c:v>
                </c:pt>
                <c:pt idx="3">
                  <c:v>Asian</c:v>
                </c:pt>
                <c:pt idx="4">
                  <c:v>Black</c:v>
                </c:pt>
                <c:pt idx="5">
                  <c:v>Hispanic or Latino</c:v>
                </c:pt>
                <c:pt idx="6">
                  <c:v>NH or OPI</c:v>
                </c:pt>
                <c:pt idx="7">
                  <c:v>White</c:v>
                </c:pt>
                <c:pt idx="8">
                  <c:v>Two or more races</c:v>
                </c:pt>
                <c:pt idx="9">
                  <c:v>Unknown</c:v>
                </c:pt>
                <c:pt idx="10">
                  <c:v>NRA</c:v>
                </c:pt>
              </c:strCache>
            </c:strRef>
          </c:cat>
          <c:val>
            <c:numRef>
              <c:f>'ALL CC -working'!$K$21:$K$31</c:f>
              <c:numCache>
                <c:formatCode>0.0%</c:formatCode>
                <c:ptCount val="11"/>
                <c:pt idx="0">
                  <c:v>0.4050351978361133</c:v>
                </c:pt>
                <c:pt idx="1">
                  <c:v>0.5949648021638867</c:v>
                </c:pt>
                <c:pt idx="2">
                  <c:v>2.4794534799042894E-3</c:v>
                </c:pt>
                <c:pt idx="3">
                  <c:v>3.0741755383708429E-2</c:v>
                </c:pt>
                <c:pt idx="4">
                  <c:v>0.14994624960987621</c:v>
                </c:pt>
                <c:pt idx="5">
                  <c:v>0.18278600409196519</c:v>
                </c:pt>
                <c:pt idx="6">
                  <c:v>1.4391233484759164E-3</c:v>
                </c:pt>
                <c:pt idx="7">
                  <c:v>0.53322120886361268</c:v>
                </c:pt>
                <c:pt idx="8">
                  <c:v>1.8361826819710787E-2</c:v>
                </c:pt>
                <c:pt idx="9">
                  <c:v>7.4973124804938104E-2</c:v>
                </c:pt>
                <c:pt idx="10">
                  <c:v>6.0512535978083709E-3</c:v>
                </c:pt>
              </c:numCache>
            </c:numRef>
          </c:val>
        </c:ser>
        <c:ser>
          <c:idx val="1"/>
          <c:order val="1"/>
          <c:tx>
            <c:strRef>
              <c:f>'ALL CC -working'!$L$20</c:f>
              <c:strCache>
                <c:ptCount val="1"/>
                <c:pt idx="0">
                  <c:v>2012</c:v>
                </c:pt>
              </c:strCache>
            </c:strRef>
          </c:tx>
          <c:invertIfNegative val="0"/>
          <c:cat>
            <c:strRef>
              <c:f>'ALL CC -working'!$J$21:$J$31</c:f>
              <c:strCache>
                <c:ptCount val="11"/>
                <c:pt idx="0">
                  <c:v>Men</c:v>
                </c:pt>
                <c:pt idx="1">
                  <c:v>Women</c:v>
                </c:pt>
                <c:pt idx="2">
                  <c:v>AI or AN</c:v>
                </c:pt>
                <c:pt idx="3">
                  <c:v>Asian</c:v>
                </c:pt>
                <c:pt idx="4">
                  <c:v>Black</c:v>
                </c:pt>
                <c:pt idx="5">
                  <c:v>Hispanic or Latino</c:v>
                </c:pt>
                <c:pt idx="6">
                  <c:v>NH or OPI</c:v>
                </c:pt>
                <c:pt idx="7">
                  <c:v>White</c:v>
                </c:pt>
                <c:pt idx="8">
                  <c:v>Two or more races</c:v>
                </c:pt>
                <c:pt idx="9">
                  <c:v>Unknown</c:v>
                </c:pt>
                <c:pt idx="10">
                  <c:v>NRA</c:v>
                </c:pt>
              </c:strCache>
            </c:strRef>
          </c:cat>
          <c:val>
            <c:numRef>
              <c:f>'ALL CC -working'!$L$21:$L$31</c:f>
              <c:numCache>
                <c:formatCode>0.0%</c:formatCode>
                <c:ptCount val="11"/>
                <c:pt idx="0">
                  <c:v>0.40707219894208974</c:v>
                </c:pt>
                <c:pt idx="1">
                  <c:v>0.59292780105791032</c:v>
                </c:pt>
                <c:pt idx="2">
                  <c:v>2.335646080923267E-3</c:v>
                </c:pt>
                <c:pt idx="3">
                  <c:v>3.366078175448238E-2</c:v>
                </c:pt>
                <c:pt idx="4">
                  <c:v>0.16045545098578004</c:v>
                </c:pt>
                <c:pt idx="5">
                  <c:v>0.19710448581438483</c:v>
                </c:pt>
                <c:pt idx="6">
                  <c:v>1.3910833276087105E-3</c:v>
                </c:pt>
                <c:pt idx="7">
                  <c:v>0.52419798035309473</c:v>
                </c:pt>
                <c:pt idx="8">
                  <c:v>1.5525176890842894E-2</c:v>
                </c:pt>
                <c:pt idx="9">
                  <c:v>6.0177234320258295E-2</c:v>
                </c:pt>
                <c:pt idx="10">
                  <c:v>5.1521604726248544E-3</c:v>
                </c:pt>
              </c:numCache>
            </c:numRef>
          </c:val>
        </c:ser>
        <c:ser>
          <c:idx val="2"/>
          <c:order val="2"/>
          <c:tx>
            <c:strRef>
              <c:f>'ALL CC -working'!$M$20</c:f>
              <c:strCache>
                <c:ptCount val="1"/>
                <c:pt idx="0">
                  <c:v>2013</c:v>
                </c:pt>
              </c:strCache>
            </c:strRef>
          </c:tx>
          <c:invertIfNegative val="0"/>
          <c:cat>
            <c:strRef>
              <c:f>'ALL CC -working'!$J$21:$J$31</c:f>
              <c:strCache>
                <c:ptCount val="11"/>
                <c:pt idx="0">
                  <c:v>Men</c:v>
                </c:pt>
                <c:pt idx="1">
                  <c:v>Women</c:v>
                </c:pt>
                <c:pt idx="2">
                  <c:v>AI or AN</c:v>
                </c:pt>
                <c:pt idx="3">
                  <c:v>Asian</c:v>
                </c:pt>
                <c:pt idx="4">
                  <c:v>Black</c:v>
                </c:pt>
                <c:pt idx="5">
                  <c:v>Hispanic or Latino</c:v>
                </c:pt>
                <c:pt idx="6">
                  <c:v>NH or OPI</c:v>
                </c:pt>
                <c:pt idx="7">
                  <c:v>White</c:v>
                </c:pt>
                <c:pt idx="8">
                  <c:v>Two or more races</c:v>
                </c:pt>
                <c:pt idx="9">
                  <c:v>Unknown</c:v>
                </c:pt>
                <c:pt idx="10">
                  <c:v>NRA</c:v>
                </c:pt>
              </c:strCache>
            </c:strRef>
          </c:cat>
          <c:val>
            <c:numRef>
              <c:f>'ALL CC -working'!$M$21:$M$31</c:f>
              <c:numCache>
                <c:formatCode>0.0%</c:formatCode>
                <c:ptCount val="11"/>
                <c:pt idx="0">
                  <c:v>0.41379855029222318</c:v>
                </c:pt>
                <c:pt idx="1">
                  <c:v>0.58620144970777677</c:v>
                </c:pt>
                <c:pt idx="2">
                  <c:v>2.4044790002983661E-3</c:v>
                </c:pt>
                <c:pt idx="3">
                  <c:v>3.4557804026186002E-2</c:v>
                </c:pt>
                <c:pt idx="4">
                  <c:v>0.16497885111536234</c:v>
                </c:pt>
                <c:pt idx="5">
                  <c:v>0.20766274110606034</c:v>
                </c:pt>
                <c:pt idx="6">
                  <c:v>1.5093809782894853E-3</c:v>
                </c:pt>
                <c:pt idx="7">
                  <c:v>0.51817400003510183</c:v>
                </c:pt>
                <c:pt idx="8">
                  <c:v>1.7814205732137531E-2</c:v>
                </c:pt>
                <c:pt idx="9">
                  <c:v>4.8229987538831461E-2</c:v>
                </c:pt>
                <c:pt idx="10">
                  <c:v>4.6685504677325936E-3</c:v>
                </c:pt>
              </c:numCache>
            </c:numRef>
          </c:val>
        </c:ser>
        <c:dLbls>
          <c:showLegendKey val="0"/>
          <c:showVal val="0"/>
          <c:showCatName val="0"/>
          <c:showSerName val="0"/>
          <c:showPercent val="0"/>
          <c:showBubbleSize val="0"/>
        </c:dLbls>
        <c:gapWidth val="150"/>
        <c:axId val="237173128"/>
        <c:axId val="237173520"/>
      </c:barChart>
      <c:catAx>
        <c:axId val="237173128"/>
        <c:scaling>
          <c:orientation val="minMax"/>
        </c:scaling>
        <c:delete val="0"/>
        <c:axPos val="b"/>
        <c:numFmt formatCode="General" sourceLinked="0"/>
        <c:majorTickMark val="out"/>
        <c:minorTickMark val="none"/>
        <c:tickLblPos val="nextTo"/>
        <c:txPr>
          <a:bodyPr rot="0" vert="horz"/>
          <a:lstStyle/>
          <a:p>
            <a:pPr>
              <a:defRPr/>
            </a:pPr>
            <a:endParaRPr lang="en-US"/>
          </a:p>
        </c:txPr>
        <c:crossAx val="237173520"/>
        <c:crosses val="autoZero"/>
        <c:auto val="1"/>
        <c:lblAlgn val="ctr"/>
        <c:lblOffset val="100"/>
        <c:noMultiLvlLbl val="0"/>
      </c:catAx>
      <c:valAx>
        <c:axId val="237173520"/>
        <c:scaling>
          <c:orientation val="minMax"/>
          <c:max val="1"/>
        </c:scaling>
        <c:delete val="0"/>
        <c:axPos val="l"/>
        <c:majorGridlines/>
        <c:numFmt formatCode="0%" sourceLinked="0"/>
        <c:majorTickMark val="out"/>
        <c:minorTickMark val="none"/>
        <c:tickLblPos val="nextTo"/>
        <c:crossAx val="237173128"/>
        <c:crosses val="autoZero"/>
        <c:crossBetween val="between"/>
        <c:majorUnit val="0.2"/>
      </c:valAx>
    </c:plotArea>
    <c:legend>
      <c:legendPos val="b"/>
      <c:layout>
        <c:manualLayout>
          <c:xMode val="edge"/>
          <c:yMode val="edge"/>
          <c:x val="6.1387128529384723E-2"/>
          <c:y val="0.79264060743268716"/>
          <c:w val="0.19141518024532647"/>
          <c:h val="8.3717191601049873E-2"/>
        </c:manualLayout>
      </c:layout>
      <c:overlay val="0"/>
    </c:legend>
    <c:plotVisOnly val="1"/>
    <c:dispBlanksAs val="gap"/>
    <c:showDLblsOverMax val="0"/>
  </c:chart>
  <c:spPr>
    <a:ln>
      <a:noFill/>
    </a:ln>
  </c:spPr>
  <c:txPr>
    <a:bodyPr/>
    <a:lstStyle/>
    <a:p>
      <a:pPr>
        <a:defRPr b="1"/>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112269417027091E-2"/>
          <c:y val="2.9848904766727743E-2"/>
          <c:w val="0.88432904513696353"/>
          <c:h val="0.72701943705286043"/>
        </c:manualLayout>
      </c:layout>
      <c:barChart>
        <c:barDir val="col"/>
        <c:grouping val="clustered"/>
        <c:varyColors val="0"/>
        <c:ser>
          <c:idx val="0"/>
          <c:order val="0"/>
          <c:tx>
            <c:strRef>
              <c:f>copy!$E$45</c:f>
              <c:strCache>
                <c:ptCount val="1"/>
                <c:pt idx="0">
                  <c:v>2000</c:v>
                </c:pt>
              </c:strCache>
            </c:strRef>
          </c:tx>
          <c:invertIfNegative val="0"/>
          <c:dLbls>
            <c:spPr>
              <a:noFill/>
              <a:ln>
                <a:noFill/>
              </a:ln>
              <a:effectLst/>
            </c:spPr>
            <c:txPr>
              <a:bodyPr rot="-2700000" vert="horz"/>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copy!$D$46:$D$51</c:f>
              <c:strCache>
                <c:ptCount val="6"/>
                <c:pt idx="0">
                  <c:v>CT</c:v>
                </c:pt>
                <c:pt idx="1">
                  <c:v>MD</c:v>
                </c:pt>
                <c:pt idx="2">
                  <c:v>MA</c:v>
                </c:pt>
                <c:pt idx="3">
                  <c:v>NJ</c:v>
                </c:pt>
                <c:pt idx="4">
                  <c:v>NY</c:v>
                </c:pt>
                <c:pt idx="5">
                  <c:v>PA</c:v>
                </c:pt>
              </c:strCache>
            </c:strRef>
          </c:cat>
          <c:val>
            <c:numRef>
              <c:f>copy!$E$46:$E$51</c:f>
              <c:numCache>
                <c:formatCode>0%</c:formatCode>
                <c:ptCount val="6"/>
                <c:pt idx="0">
                  <c:v>0.59490844126842335</c:v>
                </c:pt>
                <c:pt idx="1">
                  <c:v>0.61093969144460025</c:v>
                </c:pt>
                <c:pt idx="2">
                  <c:v>0.65284974093264247</c:v>
                </c:pt>
                <c:pt idx="3">
                  <c:v>0.61817515573470139</c:v>
                </c:pt>
                <c:pt idx="4">
                  <c:v>0.5897112065336364</c:v>
                </c:pt>
                <c:pt idx="5">
                  <c:v>0.57419132036376197</c:v>
                </c:pt>
              </c:numCache>
            </c:numRef>
          </c:val>
        </c:ser>
        <c:ser>
          <c:idx val="1"/>
          <c:order val="1"/>
          <c:tx>
            <c:strRef>
              <c:f>copy!$F$45</c:f>
              <c:strCache>
                <c:ptCount val="1"/>
                <c:pt idx="0">
                  <c:v>2004</c:v>
                </c:pt>
              </c:strCache>
            </c:strRef>
          </c:tx>
          <c:invertIfNegative val="0"/>
          <c:dLbls>
            <c:spPr>
              <a:noFill/>
              <a:ln>
                <a:noFill/>
              </a:ln>
              <a:effectLst/>
            </c:spPr>
            <c:txPr>
              <a:bodyPr rot="-2700000" vert="horz"/>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copy!$D$46:$D$51</c:f>
              <c:strCache>
                <c:ptCount val="6"/>
                <c:pt idx="0">
                  <c:v>CT</c:v>
                </c:pt>
                <c:pt idx="1">
                  <c:v>MD</c:v>
                </c:pt>
                <c:pt idx="2">
                  <c:v>MA</c:v>
                </c:pt>
                <c:pt idx="3">
                  <c:v>NJ</c:v>
                </c:pt>
                <c:pt idx="4">
                  <c:v>NY</c:v>
                </c:pt>
                <c:pt idx="5">
                  <c:v>PA</c:v>
                </c:pt>
              </c:strCache>
            </c:strRef>
          </c:cat>
          <c:val>
            <c:numRef>
              <c:f>copy!$F$46:$F$51</c:f>
              <c:numCache>
                <c:formatCode>0%</c:formatCode>
                <c:ptCount val="6"/>
                <c:pt idx="0">
                  <c:v>0.63262764632627644</c:v>
                </c:pt>
                <c:pt idx="1">
                  <c:v>0.656063077759652</c:v>
                </c:pt>
                <c:pt idx="2">
                  <c:v>0.68601289748721372</c:v>
                </c:pt>
                <c:pt idx="3">
                  <c:v>0.66052584510820966</c:v>
                </c:pt>
                <c:pt idx="4">
                  <c:v>0.60239455356444171</c:v>
                </c:pt>
                <c:pt idx="5">
                  <c:v>0.64549972390944232</c:v>
                </c:pt>
              </c:numCache>
            </c:numRef>
          </c:val>
        </c:ser>
        <c:ser>
          <c:idx val="2"/>
          <c:order val="2"/>
          <c:tx>
            <c:strRef>
              <c:f>copy!$G$45</c:f>
              <c:strCache>
                <c:ptCount val="1"/>
                <c:pt idx="0">
                  <c:v>2008</c:v>
                </c:pt>
              </c:strCache>
            </c:strRef>
          </c:tx>
          <c:invertIfNegative val="0"/>
          <c:dLbls>
            <c:spPr>
              <a:noFill/>
              <a:ln>
                <a:noFill/>
              </a:ln>
              <a:effectLst/>
            </c:spPr>
            <c:txPr>
              <a:bodyPr rot="-2700000" vert="horz"/>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copy!$D$46:$D$51</c:f>
              <c:strCache>
                <c:ptCount val="6"/>
                <c:pt idx="0">
                  <c:v>CT</c:v>
                </c:pt>
                <c:pt idx="1">
                  <c:v>MD</c:v>
                </c:pt>
                <c:pt idx="2">
                  <c:v>MA</c:v>
                </c:pt>
                <c:pt idx="3">
                  <c:v>NJ</c:v>
                </c:pt>
                <c:pt idx="4">
                  <c:v>NY</c:v>
                </c:pt>
                <c:pt idx="5">
                  <c:v>PA</c:v>
                </c:pt>
              </c:strCache>
            </c:strRef>
          </c:cat>
          <c:val>
            <c:numRef>
              <c:f>copy!$G$46:$G$51</c:f>
              <c:numCache>
                <c:formatCode>0%</c:formatCode>
                <c:ptCount val="6"/>
                <c:pt idx="0">
                  <c:v>0.67195325542570949</c:v>
                </c:pt>
                <c:pt idx="1">
                  <c:v>0.68279288702928875</c:v>
                </c:pt>
                <c:pt idx="2">
                  <c:v>0.67151996470328701</c:v>
                </c:pt>
                <c:pt idx="3">
                  <c:v>0.64088105726872246</c:v>
                </c:pt>
                <c:pt idx="4">
                  <c:v>0.58829480893454744</c:v>
                </c:pt>
                <c:pt idx="5">
                  <c:v>0.62426678253313062</c:v>
                </c:pt>
              </c:numCache>
            </c:numRef>
          </c:val>
        </c:ser>
        <c:ser>
          <c:idx val="3"/>
          <c:order val="3"/>
          <c:tx>
            <c:strRef>
              <c:f>copy!$H$45</c:f>
              <c:strCache>
                <c:ptCount val="1"/>
                <c:pt idx="0">
                  <c:v>2012</c:v>
                </c:pt>
              </c:strCache>
            </c:strRef>
          </c:tx>
          <c:invertIfNegative val="0"/>
          <c:dLbls>
            <c:spPr>
              <a:noFill/>
              <a:ln>
                <a:noFill/>
              </a:ln>
              <a:effectLst/>
            </c:spPr>
            <c:txPr>
              <a:bodyPr rot="-2700000" vert="horz"/>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copy!$D$46:$D$51</c:f>
              <c:strCache>
                <c:ptCount val="6"/>
                <c:pt idx="0">
                  <c:v>CT</c:v>
                </c:pt>
                <c:pt idx="1">
                  <c:v>MD</c:v>
                </c:pt>
                <c:pt idx="2">
                  <c:v>MA</c:v>
                </c:pt>
                <c:pt idx="3">
                  <c:v>NJ</c:v>
                </c:pt>
                <c:pt idx="4">
                  <c:v>NY</c:v>
                </c:pt>
                <c:pt idx="5">
                  <c:v>PA</c:v>
                </c:pt>
              </c:strCache>
            </c:strRef>
          </c:cat>
          <c:val>
            <c:numRef>
              <c:f>copy!$H$46:$H$51</c:f>
              <c:numCache>
                <c:formatCode>0%</c:formatCode>
                <c:ptCount val="6"/>
                <c:pt idx="0">
                  <c:v>0.62745098039215685</c:v>
                </c:pt>
                <c:pt idx="1">
                  <c:v>0.70842061164641812</c:v>
                </c:pt>
                <c:pt idx="2">
                  <c:v>0.66851134477033758</c:v>
                </c:pt>
                <c:pt idx="3">
                  <c:v>0.61899139821217741</c:v>
                </c:pt>
                <c:pt idx="4">
                  <c:v>0.58668399327319987</c:v>
                </c:pt>
                <c:pt idx="5">
                  <c:v>0.61616589081675832</c:v>
                </c:pt>
              </c:numCache>
            </c:numRef>
          </c:val>
        </c:ser>
        <c:dLbls>
          <c:showLegendKey val="0"/>
          <c:showVal val="1"/>
          <c:showCatName val="0"/>
          <c:showSerName val="0"/>
          <c:showPercent val="0"/>
          <c:showBubbleSize val="0"/>
        </c:dLbls>
        <c:gapWidth val="75"/>
        <c:axId val="112197152"/>
        <c:axId val="112197544"/>
      </c:barChart>
      <c:catAx>
        <c:axId val="112197152"/>
        <c:scaling>
          <c:orientation val="minMax"/>
        </c:scaling>
        <c:delete val="0"/>
        <c:axPos val="b"/>
        <c:numFmt formatCode="General" sourceLinked="0"/>
        <c:majorTickMark val="none"/>
        <c:minorTickMark val="none"/>
        <c:tickLblPos val="nextTo"/>
        <c:txPr>
          <a:bodyPr/>
          <a:lstStyle/>
          <a:p>
            <a:pPr>
              <a:defRPr sz="1100" b="1"/>
            </a:pPr>
            <a:endParaRPr lang="en-US"/>
          </a:p>
        </c:txPr>
        <c:crossAx val="112197544"/>
        <c:crosses val="autoZero"/>
        <c:auto val="1"/>
        <c:lblAlgn val="ctr"/>
        <c:lblOffset val="100"/>
        <c:noMultiLvlLbl val="0"/>
      </c:catAx>
      <c:valAx>
        <c:axId val="112197544"/>
        <c:scaling>
          <c:orientation val="minMax"/>
          <c:max val="1"/>
        </c:scaling>
        <c:delete val="0"/>
        <c:axPos val="l"/>
        <c:numFmt formatCode="0%" sourceLinked="0"/>
        <c:majorTickMark val="none"/>
        <c:minorTickMark val="none"/>
        <c:tickLblPos val="nextTo"/>
        <c:txPr>
          <a:bodyPr/>
          <a:lstStyle/>
          <a:p>
            <a:pPr>
              <a:defRPr b="1"/>
            </a:pPr>
            <a:endParaRPr lang="en-US"/>
          </a:p>
        </c:txPr>
        <c:crossAx val="112197152"/>
        <c:crosses val="autoZero"/>
        <c:crossBetween val="between"/>
        <c:majorUnit val="0.2"/>
      </c:valAx>
    </c:plotArea>
    <c:legend>
      <c:legendPos val="b"/>
      <c:overlay val="1"/>
      <c:txPr>
        <a:bodyPr/>
        <a:lstStyle/>
        <a:p>
          <a:pPr>
            <a:defRPr sz="1200"/>
          </a:pPr>
          <a:endParaRPr lang="en-US"/>
        </a:p>
      </c:txPr>
    </c:legend>
    <c:plotVisOnly val="1"/>
    <c:dispBlanksAs val="gap"/>
    <c:showDLblsOverMax val="0"/>
  </c:chart>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3787951948416447E-2"/>
          <c:y val="5.7610528930698374E-2"/>
          <c:w val="0.90500630176490404"/>
          <c:h val="0.66558059529977742"/>
        </c:manualLayout>
      </c:layout>
      <c:barChart>
        <c:barDir val="col"/>
        <c:grouping val="clustered"/>
        <c:varyColors val="0"/>
        <c:ser>
          <c:idx val="0"/>
          <c:order val="0"/>
          <c:tx>
            <c:strRef>
              <c:f>'ALL CSU - working'!$K$20</c:f>
              <c:strCache>
                <c:ptCount val="1"/>
                <c:pt idx="0">
                  <c:v>2011</c:v>
                </c:pt>
              </c:strCache>
            </c:strRef>
          </c:tx>
          <c:invertIfNegative val="0"/>
          <c:cat>
            <c:strRef>
              <c:f>'ALL CSU - working'!$J$21:$J$31</c:f>
              <c:strCache>
                <c:ptCount val="11"/>
                <c:pt idx="0">
                  <c:v>Men</c:v>
                </c:pt>
                <c:pt idx="1">
                  <c:v>Women</c:v>
                </c:pt>
                <c:pt idx="2">
                  <c:v>AI or AN</c:v>
                </c:pt>
                <c:pt idx="3">
                  <c:v>Asian</c:v>
                </c:pt>
                <c:pt idx="4">
                  <c:v>Black</c:v>
                </c:pt>
                <c:pt idx="5">
                  <c:v>Hispanic or Latino</c:v>
                </c:pt>
                <c:pt idx="6">
                  <c:v>NH or OPI</c:v>
                </c:pt>
                <c:pt idx="7">
                  <c:v>White</c:v>
                </c:pt>
                <c:pt idx="8">
                  <c:v>Two or more races</c:v>
                </c:pt>
                <c:pt idx="9">
                  <c:v>Unknown</c:v>
                </c:pt>
                <c:pt idx="10">
                  <c:v>NRA</c:v>
                </c:pt>
              </c:strCache>
            </c:strRef>
          </c:cat>
          <c:val>
            <c:numRef>
              <c:f>'ALL CSU - working'!$K$21:$K$31</c:f>
              <c:numCache>
                <c:formatCode>0.0%</c:formatCode>
                <c:ptCount val="11"/>
                <c:pt idx="0">
                  <c:v>0.43579216023524842</c:v>
                </c:pt>
                <c:pt idx="1">
                  <c:v>0.56420783976475153</c:v>
                </c:pt>
                <c:pt idx="2">
                  <c:v>2.7186728437872776E-3</c:v>
                </c:pt>
                <c:pt idx="3">
                  <c:v>2.6493189447110717E-2</c:v>
                </c:pt>
                <c:pt idx="4">
                  <c:v>9.5403223569229062E-2</c:v>
                </c:pt>
                <c:pt idx="5">
                  <c:v>8.8856215496435215E-2</c:v>
                </c:pt>
                <c:pt idx="6">
                  <c:v>8.5998834854495517E-4</c:v>
                </c:pt>
                <c:pt idx="7">
                  <c:v>0.72546952589674596</c:v>
                </c:pt>
                <c:pt idx="8">
                  <c:v>1.8420395594640329E-2</c:v>
                </c:pt>
                <c:pt idx="9">
                  <c:v>3.4565983299581104E-2</c:v>
                </c:pt>
                <c:pt idx="10">
                  <c:v>7.212805503925431E-3</c:v>
                </c:pt>
              </c:numCache>
            </c:numRef>
          </c:val>
        </c:ser>
        <c:ser>
          <c:idx val="1"/>
          <c:order val="1"/>
          <c:tx>
            <c:strRef>
              <c:f>'ALL CSU - working'!$L$20</c:f>
              <c:strCache>
                <c:ptCount val="1"/>
                <c:pt idx="0">
                  <c:v>2012</c:v>
                </c:pt>
              </c:strCache>
            </c:strRef>
          </c:tx>
          <c:invertIfNegative val="0"/>
          <c:cat>
            <c:strRef>
              <c:f>'ALL CSU - working'!$J$21:$J$31</c:f>
              <c:strCache>
                <c:ptCount val="11"/>
                <c:pt idx="0">
                  <c:v>Men</c:v>
                </c:pt>
                <c:pt idx="1">
                  <c:v>Women</c:v>
                </c:pt>
                <c:pt idx="2">
                  <c:v>AI or AN</c:v>
                </c:pt>
                <c:pt idx="3">
                  <c:v>Asian</c:v>
                </c:pt>
                <c:pt idx="4">
                  <c:v>Black</c:v>
                </c:pt>
                <c:pt idx="5">
                  <c:v>Hispanic or Latino</c:v>
                </c:pt>
                <c:pt idx="6">
                  <c:v>NH or OPI</c:v>
                </c:pt>
                <c:pt idx="7">
                  <c:v>White</c:v>
                </c:pt>
                <c:pt idx="8">
                  <c:v>Two or more races</c:v>
                </c:pt>
                <c:pt idx="9">
                  <c:v>Unknown</c:v>
                </c:pt>
                <c:pt idx="10">
                  <c:v>NRA</c:v>
                </c:pt>
              </c:strCache>
            </c:strRef>
          </c:cat>
          <c:val>
            <c:numRef>
              <c:f>'ALL CSU - working'!$L$21:$L$31</c:f>
              <c:numCache>
                <c:formatCode>0.0%</c:formatCode>
                <c:ptCount val="11"/>
                <c:pt idx="0">
                  <c:v>0.43507351252010107</c:v>
                </c:pt>
                <c:pt idx="1">
                  <c:v>0.56492648747989893</c:v>
                </c:pt>
                <c:pt idx="2">
                  <c:v>2.9290144727773951E-3</c:v>
                </c:pt>
                <c:pt idx="3">
                  <c:v>2.6791867677463818E-2</c:v>
                </c:pt>
                <c:pt idx="4">
                  <c:v>0.10202733746841258</c:v>
                </c:pt>
                <c:pt idx="5">
                  <c:v>9.7260509993108202E-2</c:v>
                </c:pt>
                <c:pt idx="6">
                  <c:v>1.6942338617045715E-3</c:v>
                </c:pt>
                <c:pt idx="7">
                  <c:v>0.69750746611532277</c:v>
                </c:pt>
                <c:pt idx="8">
                  <c:v>2.0244658855961405E-2</c:v>
                </c:pt>
                <c:pt idx="9">
                  <c:v>4.3762922122674019E-2</c:v>
                </c:pt>
                <c:pt idx="10">
                  <c:v>7.7819894325752356E-3</c:v>
                </c:pt>
              </c:numCache>
            </c:numRef>
          </c:val>
        </c:ser>
        <c:ser>
          <c:idx val="2"/>
          <c:order val="2"/>
          <c:tx>
            <c:strRef>
              <c:f>'ALL CSU - working'!$M$20</c:f>
              <c:strCache>
                <c:ptCount val="1"/>
                <c:pt idx="0">
                  <c:v>2013</c:v>
                </c:pt>
              </c:strCache>
            </c:strRef>
          </c:tx>
          <c:invertIfNegative val="0"/>
          <c:cat>
            <c:strRef>
              <c:f>'ALL CSU - working'!$J$21:$J$31</c:f>
              <c:strCache>
                <c:ptCount val="11"/>
                <c:pt idx="0">
                  <c:v>Men</c:v>
                </c:pt>
                <c:pt idx="1">
                  <c:v>Women</c:v>
                </c:pt>
                <c:pt idx="2">
                  <c:v>AI or AN</c:v>
                </c:pt>
                <c:pt idx="3">
                  <c:v>Asian</c:v>
                </c:pt>
                <c:pt idx="4">
                  <c:v>Black</c:v>
                </c:pt>
                <c:pt idx="5">
                  <c:v>Hispanic or Latino</c:v>
                </c:pt>
                <c:pt idx="6">
                  <c:v>NH or OPI</c:v>
                </c:pt>
                <c:pt idx="7">
                  <c:v>White</c:v>
                </c:pt>
                <c:pt idx="8">
                  <c:v>Two or more races</c:v>
                </c:pt>
                <c:pt idx="9">
                  <c:v>Unknown</c:v>
                </c:pt>
                <c:pt idx="10">
                  <c:v>NRA</c:v>
                </c:pt>
              </c:strCache>
            </c:strRef>
          </c:cat>
          <c:val>
            <c:numRef>
              <c:f>'ALL CSU - working'!$M$21:$M$31</c:f>
              <c:numCache>
                <c:formatCode>0.0%</c:formatCode>
                <c:ptCount val="11"/>
                <c:pt idx="0">
                  <c:v>0.43776055428336563</c:v>
                </c:pt>
                <c:pt idx="1">
                  <c:v>0.56223944571663442</c:v>
                </c:pt>
                <c:pt idx="2">
                  <c:v>2.055076037813399E-3</c:v>
                </c:pt>
                <c:pt idx="3">
                  <c:v>2.9005930362280549E-2</c:v>
                </c:pt>
                <c:pt idx="4">
                  <c:v>0.10624743115495273</c:v>
                </c:pt>
                <c:pt idx="5">
                  <c:v>0.10521989313604603</c:v>
                </c:pt>
                <c:pt idx="6">
                  <c:v>1.0568962480183195E-3</c:v>
                </c:pt>
                <c:pt idx="7">
                  <c:v>0.67711819623040337</c:v>
                </c:pt>
                <c:pt idx="8">
                  <c:v>1.928835652633433E-2</c:v>
                </c:pt>
                <c:pt idx="9">
                  <c:v>5.1494333861781455E-2</c:v>
                </c:pt>
                <c:pt idx="10">
                  <c:v>8.5138864423697971E-3</c:v>
                </c:pt>
              </c:numCache>
            </c:numRef>
          </c:val>
        </c:ser>
        <c:dLbls>
          <c:showLegendKey val="0"/>
          <c:showVal val="0"/>
          <c:showCatName val="0"/>
          <c:showSerName val="0"/>
          <c:showPercent val="0"/>
          <c:showBubbleSize val="0"/>
        </c:dLbls>
        <c:gapWidth val="150"/>
        <c:axId val="237174304"/>
        <c:axId val="237174696"/>
      </c:barChart>
      <c:catAx>
        <c:axId val="237174304"/>
        <c:scaling>
          <c:orientation val="minMax"/>
        </c:scaling>
        <c:delete val="0"/>
        <c:axPos val="b"/>
        <c:numFmt formatCode="General" sourceLinked="0"/>
        <c:majorTickMark val="out"/>
        <c:minorTickMark val="none"/>
        <c:tickLblPos val="nextTo"/>
        <c:txPr>
          <a:bodyPr rot="0" vert="horz"/>
          <a:lstStyle/>
          <a:p>
            <a:pPr>
              <a:defRPr/>
            </a:pPr>
            <a:endParaRPr lang="en-US"/>
          </a:p>
        </c:txPr>
        <c:crossAx val="237174696"/>
        <c:crosses val="autoZero"/>
        <c:auto val="1"/>
        <c:lblAlgn val="ctr"/>
        <c:lblOffset val="100"/>
        <c:noMultiLvlLbl val="0"/>
      </c:catAx>
      <c:valAx>
        <c:axId val="237174696"/>
        <c:scaling>
          <c:orientation val="minMax"/>
          <c:max val="1"/>
        </c:scaling>
        <c:delete val="0"/>
        <c:axPos val="l"/>
        <c:majorGridlines/>
        <c:numFmt formatCode="0%" sourceLinked="0"/>
        <c:majorTickMark val="out"/>
        <c:minorTickMark val="none"/>
        <c:tickLblPos val="nextTo"/>
        <c:txPr>
          <a:bodyPr/>
          <a:lstStyle/>
          <a:p>
            <a:pPr>
              <a:defRPr b="1"/>
            </a:pPr>
            <a:endParaRPr lang="en-US"/>
          </a:p>
        </c:txPr>
        <c:crossAx val="237174304"/>
        <c:crosses val="autoZero"/>
        <c:crossBetween val="between"/>
        <c:majorUnit val="0.2"/>
      </c:valAx>
    </c:plotArea>
    <c:legend>
      <c:legendPos val="b"/>
      <c:layout>
        <c:manualLayout>
          <c:xMode val="edge"/>
          <c:yMode val="edge"/>
          <c:x val="7.0957280819182386E-2"/>
          <c:y val="0.84683824827252574"/>
          <c:w val="0.20613942487958237"/>
          <c:h val="8.3717191601049873E-2"/>
        </c:manualLayout>
      </c:layout>
      <c:overlay val="0"/>
    </c:legend>
    <c:plotVisOnly val="1"/>
    <c:dispBlanksAs val="gap"/>
    <c:showDLblsOverMax val="0"/>
  </c:chart>
  <c:spPr>
    <a:ln>
      <a:noFill/>
    </a:ln>
  </c:sp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4611748092891894E-2"/>
          <c:y val="5.1400554097404488E-2"/>
          <c:w val="0.90394575678040245"/>
          <c:h val="0.66367053076698757"/>
        </c:manualLayout>
      </c:layout>
      <c:barChart>
        <c:barDir val="col"/>
        <c:grouping val="clustered"/>
        <c:varyColors val="0"/>
        <c:ser>
          <c:idx val="0"/>
          <c:order val="0"/>
          <c:tx>
            <c:strRef>
              <c:f>'COSC -working'!$K$20</c:f>
              <c:strCache>
                <c:ptCount val="1"/>
                <c:pt idx="0">
                  <c:v>2011</c:v>
                </c:pt>
              </c:strCache>
            </c:strRef>
          </c:tx>
          <c:invertIfNegative val="0"/>
          <c:cat>
            <c:strRef>
              <c:f>'COSC -working'!$J$21:$J$31</c:f>
              <c:strCache>
                <c:ptCount val="11"/>
                <c:pt idx="0">
                  <c:v>Men</c:v>
                </c:pt>
                <c:pt idx="1">
                  <c:v>Women</c:v>
                </c:pt>
                <c:pt idx="2">
                  <c:v>AI or AN</c:v>
                </c:pt>
                <c:pt idx="3">
                  <c:v>Asian</c:v>
                </c:pt>
                <c:pt idx="4">
                  <c:v>Black</c:v>
                </c:pt>
                <c:pt idx="5">
                  <c:v>Hispanic or Latino</c:v>
                </c:pt>
                <c:pt idx="6">
                  <c:v>NH or OPI</c:v>
                </c:pt>
                <c:pt idx="7">
                  <c:v>White</c:v>
                </c:pt>
                <c:pt idx="8">
                  <c:v>Two or more races</c:v>
                </c:pt>
                <c:pt idx="9">
                  <c:v>Unknown</c:v>
                </c:pt>
                <c:pt idx="10">
                  <c:v>NRA</c:v>
                </c:pt>
              </c:strCache>
            </c:strRef>
          </c:cat>
          <c:val>
            <c:numRef>
              <c:f>'COSC -working'!$K$21:$K$31</c:f>
              <c:numCache>
                <c:formatCode>0.0%</c:formatCode>
                <c:ptCount val="11"/>
                <c:pt idx="0">
                  <c:v>0.35475234270414996</c:v>
                </c:pt>
                <c:pt idx="1">
                  <c:v>0.6452476572958501</c:v>
                </c:pt>
                <c:pt idx="2">
                  <c:v>2.6773761713520749E-3</c:v>
                </c:pt>
                <c:pt idx="3">
                  <c:v>2.0972780008924587E-2</c:v>
                </c:pt>
                <c:pt idx="4">
                  <c:v>0.14413208389112003</c:v>
                </c:pt>
                <c:pt idx="5">
                  <c:v>8.3891120035698347E-2</c:v>
                </c:pt>
                <c:pt idx="6">
                  <c:v>2.6773761713520749E-3</c:v>
                </c:pt>
                <c:pt idx="7">
                  <c:v>0.6028558679161089</c:v>
                </c:pt>
                <c:pt idx="8">
                  <c:v>1.4725568942436412E-2</c:v>
                </c:pt>
                <c:pt idx="9">
                  <c:v>0.12806782686300758</c:v>
                </c:pt>
                <c:pt idx="10">
                  <c:v>0</c:v>
                </c:pt>
              </c:numCache>
            </c:numRef>
          </c:val>
        </c:ser>
        <c:ser>
          <c:idx val="1"/>
          <c:order val="1"/>
          <c:tx>
            <c:strRef>
              <c:f>'COSC -working'!$L$20</c:f>
              <c:strCache>
                <c:ptCount val="1"/>
                <c:pt idx="0">
                  <c:v>2012</c:v>
                </c:pt>
              </c:strCache>
            </c:strRef>
          </c:tx>
          <c:invertIfNegative val="0"/>
          <c:cat>
            <c:strRef>
              <c:f>'COSC -working'!$J$21:$J$31</c:f>
              <c:strCache>
                <c:ptCount val="11"/>
                <c:pt idx="0">
                  <c:v>Men</c:v>
                </c:pt>
                <c:pt idx="1">
                  <c:v>Women</c:v>
                </c:pt>
                <c:pt idx="2">
                  <c:v>AI or AN</c:v>
                </c:pt>
                <c:pt idx="3">
                  <c:v>Asian</c:v>
                </c:pt>
                <c:pt idx="4">
                  <c:v>Black</c:v>
                </c:pt>
                <c:pt idx="5">
                  <c:v>Hispanic or Latino</c:v>
                </c:pt>
                <c:pt idx="6">
                  <c:v>NH or OPI</c:v>
                </c:pt>
                <c:pt idx="7">
                  <c:v>White</c:v>
                </c:pt>
                <c:pt idx="8">
                  <c:v>Two or more races</c:v>
                </c:pt>
                <c:pt idx="9">
                  <c:v>Unknown</c:v>
                </c:pt>
                <c:pt idx="10">
                  <c:v>NRA</c:v>
                </c:pt>
              </c:strCache>
            </c:strRef>
          </c:cat>
          <c:val>
            <c:numRef>
              <c:f>'COSC -working'!$L$21:$L$31</c:f>
              <c:numCache>
                <c:formatCode>0.0%</c:formatCode>
                <c:ptCount val="11"/>
                <c:pt idx="0">
                  <c:v>0.32785888077858882</c:v>
                </c:pt>
                <c:pt idx="1">
                  <c:v>0.67214111922141118</c:v>
                </c:pt>
                <c:pt idx="2">
                  <c:v>6.0827250608272508E-4</c:v>
                </c:pt>
                <c:pt idx="3">
                  <c:v>1.824817518248175E-2</c:v>
                </c:pt>
                <c:pt idx="4">
                  <c:v>0.15997566909975669</c:v>
                </c:pt>
                <c:pt idx="5">
                  <c:v>0.10401459854014598</c:v>
                </c:pt>
                <c:pt idx="6">
                  <c:v>1.2165450121654502E-3</c:v>
                </c:pt>
                <c:pt idx="7">
                  <c:v>0.58759124087591241</c:v>
                </c:pt>
                <c:pt idx="8">
                  <c:v>1.3381995133819951E-2</c:v>
                </c:pt>
                <c:pt idx="9">
                  <c:v>0.11070559610705596</c:v>
                </c:pt>
                <c:pt idx="10">
                  <c:v>4.2579075425790754E-3</c:v>
                </c:pt>
              </c:numCache>
            </c:numRef>
          </c:val>
        </c:ser>
        <c:ser>
          <c:idx val="2"/>
          <c:order val="2"/>
          <c:tx>
            <c:strRef>
              <c:f>'COSC -working'!$M$20</c:f>
              <c:strCache>
                <c:ptCount val="1"/>
                <c:pt idx="0">
                  <c:v>2013</c:v>
                </c:pt>
              </c:strCache>
            </c:strRef>
          </c:tx>
          <c:invertIfNegative val="0"/>
          <c:cat>
            <c:strRef>
              <c:f>'COSC -working'!$J$21:$J$31</c:f>
              <c:strCache>
                <c:ptCount val="11"/>
                <c:pt idx="0">
                  <c:v>Men</c:v>
                </c:pt>
                <c:pt idx="1">
                  <c:v>Women</c:v>
                </c:pt>
                <c:pt idx="2">
                  <c:v>AI or AN</c:v>
                </c:pt>
                <c:pt idx="3">
                  <c:v>Asian</c:v>
                </c:pt>
                <c:pt idx="4">
                  <c:v>Black</c:v>
                </c:pt>
                <c:pt idx="5">
                  <c:v>Hispanic or Latino</c:v>
                </c:pt>
                <c:pt idx="6">
                  <c:v>NH or OPI</c:v>
                </c:pt>
                <c:pt idx="7">
                  <c:v>White</c:v>
                </c:pt>
                <c:pt idx="8">
                  <c:v>Two or more races</c:v>
                </c:pt>
                <c:pt idx="9">
                  <c:v>Unknown</c:v>
                </c:pt>
                <c:pt idx="10">
                  <c:v>NRA</c:v>
                </c:pt>
              </c:strCache>
            </c:strRef>
          </c:cat>
          <c:val>
            <c:numRef>
              <c:f>'COSC -working'!$M$21:$M$31</c:f>
              <c:numCache>
                <c:formatCode>0.0%</c:formatCode>
                <c:ptCount val="11"/>
                <c:pt idx="0">
                  <c:v>0.3430379746835443</c:v>
                </c:pt>
                <c:pt idx="1">
                  <c:v>0.65696202531645564</c:v>
                </c:pt>
                <c:pt idx="2">
                  <c:v>3.1645569620253164E-3</c:v>
                </c:pt>
                <c:pt idx="3">
                  <c:v>1.6455696202531647E-2</c:v>
                </c:pt>
                <c:pt idx="4">
                  <c:v>0.16075949367088607</c:v>
                </c:pt>
                <c:pt idx="5">
                  <c:v>0.10506329113924051</c:v>
                </c:pt>
                <c:pt idx="6">
                  <c:v>1.8987341772151898E-3</c:v>
                </c:pt>
                <c:pt idx="7">
                  <c:v>0.60443037974683544</c:v>
                </c:pt>
                <c:pt idx="8">
                  <c:v>1.3924050632911392E-2</c:v>
                </c:pt>
                <c:pt idx="9">
                  <c:v>8.7341772151898728E-2</c:v>
                </c:pt>
                <c:pt idx="10">
                  <c:v>6.962025316455696E-3</c:v>
                </c:pt>
              </c:numCache>
            </c:numRef>
          </c:val>
        </c:ser>
        <c:dLbls>
          <c:showLegendKey val="0"/>
          <c:showVal val="0"/>
          <c:showCatName val="0"/>
          <c:showSerName val="0"/>
          <c:showPercent val="0"/>
          <c:showBubbleSize val="0"/>
        </c:dLbls>
        <c:gapWidth val="150"/>
        <c:axId val="237177832"/>
        <c:axId val="237178224"/>
      </c:barChart>
      <c:catAx>
        <c:axId val="237177832"/>
        <c:scaling>
          <c:orientation val="minMax"/>
        </c:scaling>
        <c:delete val="0"/>
        <c:axPos val="b"/>
        <c:numFmt formatCode="General" sourceLinked="0"/>
        <c:majorTickMark val="out"/>
        <c:minorTickMark val="none"/>
        <c:tickLblPos val="nextTo"/>
        <c:txPr>
          <a:bodyPr rot="0" vert="horz"/>
          <a:lstStyle/>
          <a:p>
            <a:pPr>
              <a:defRPr/>
            </a:pPr>
            <a:endParaRPr lang="en-US"/>
          </a:p>
        </c:txPr>
        <c:crossAx val="237178224"/>
        <c:crosses val="autoZero"/>
        <c:auto val="1"/>
        <c:lblAlgn val="ctr"/>
        <c:lblOffset val="100"/>
        <c:noMultiLvlLbl val="0"/>
      </c:catAx>
      <c:valAx>
        <c:axId val="237178224"/>
        <c:scaling>
          <c:orientation val="minMax"/>
          <c:max val="1"/>
        </c:scaling>
        <c:delete val="0"/>
        <c:axPos val="l"/>
        <c:majorGridlines/>
        <c:numFmt formatCode="0%" sourceLinked="0"/>
        <c:majorTickMark val="out"/>
        <c:minorTickMark val="none"/>
        <c:tickLblPos val="nextTo"/>
        <c:txPr>
          <a:bodyPr/>
          <a:lstStyle/>
          <a:p>
            <a:pPr>
              <a:defRPr b="1"/>
            </a:pPr>
            <a:endParaRPr lang="en-US"/>
          </a:p>
        </c:txPr>
        <c:crossAx val="237177832"/>
        <c:crosses val="autoZero"/>
        <c:crossBetween val="between"/>
        <c:majorUnit val="0.2"/>
      </c:valAx>
    </c:plotArea>
    <c:legend>
      <c:legendPos val="b"/>
      <c:layout>
        <c:manualLayout>
          <c:xMode val="edge"/>
          <c:yMode val="edge"/>
          <c:x val="8.0358551672269032E-2"/>
          <c:y val="0.86535688247302422"/>
          <c:w val="0.2193998557197894"/>
          <c:h val="8.3717191601049873E-2"/>
        </c:manualLayout>
      </c:layout>
      <c:overlay val="0"/>
    </c:legend>
    <c:plotVisOnly val="1"/>
    <c:dispBlanksAs val="gap"/>
    <c:showDLblsOverMax val="0"/>
  </c:chart>
  <c:spPr>
    <a:ln>
      <a:noFill/>
    </a:ln>
  </c:sp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0"/>
    <c:plotArea>
      <c:layout/>
      <c:barChart>
        <c:barDir val="col"/>
        <c:grouping val="clustered"/>
        <c:varyColors val="0"/>
        <c:ser>
          <c:idx val="0"/>
          <c:order val="0"/>
          <c:tx>
            <c:strRef>
              <c:f>'Goal 5.1 Race Ethnicity Dat (2'!$AI$37</c:f>
              <c:strCache>
                <c:ptCount val="1"/>
                <c:pt idx="0">
                  <c:v>Fall 2011</c:v>
                </c:pt>
              </c:strCache>
            </c:strRef>
          </c:tx>
          <c:invertIfNegative val="0"/>
          <c:cat>
            <c:strRef>
              <c:f>'Goal 5.1 Race Ethnicity Dat (2'!$AH$38:$AH$48</c:f>
              <c:strCache>
                <c:ptCount val="11"/>
                <c:pt idx="0">
                  <c:v>Men</c:v>
                </c:pt>
                <c:pt idx="1">
                  <c:v>Women</c:v>
                </c:pt>
                <c:pt idx="2">
                  <c:v>AI or AN</c:v>
                </c:pt>
                <c:pt idx="3">
                  <c:v>Asian</c:v>
                </c:pt>
                <c:pt idx="4">
                  <c:v>Black</c:v>
                </c:pt>
                <c:pt idx="5">
                  <c:v>Hispanic or Latino</c:v>
                </c:pt>
                <c:pt idx="6">
                  <c:v>NH or OPI</c:v>
                </c:pt>
                <c:pt idx="7">
                  <c:v>White</c:v>
                </c:pt>
                <c:pt idx="8">
                  <c:v>Two or More Races</c:v>
                </c:pt>
                <c:pt idx="9">
                  <c:v>Unknown</c:v>
                </c:pt>
                <c:pt idx="10">
                  <c:v>NRA</c:v>
                </c:pt>
              </c:strCache>
            </c:strRef>
          </c:cat>
          <c:val>
            <c:numRef>
              <c:f>'Goal 5.1 Race Ethnicity Dat (2'!$AI$38:$AI$48</c:f>
              <c:numCache>
                <c:formatCode>0.0%</c:formatCode>
                <c:ptCount val="11"/>
                <c:pt idx="0">
                  <c:v>0.49829965993198638</c:v>
                </c:pt>
                <c:pt idx="1">
                  <c:v>0.50170034006801356</c:v>
                </c:pt>
                <c:pt idx="2">
                  <c:v>2.2671200906848035E-3</c:v>
                </c:pt>
                <c:pt idx="3">
                  <c:v>7.5581783023271315E-2</c:v>
                </c:pt>
                <c:pt idx="4">
                  <c:v>5.8778422351136894E-2</c:v>
                </c:pt>
                <c:pt idx="5">
                  <c:v>7.1847702873908112E-2</c:v>
                </c:pt>
                <c:pt idx="6">
                  <c:v>9.3352003734080153E-4</c:v>
                </c:pt>
                <c:pt idx="7">
                  <c:v>0.60842168433686739</c:v>
                </c:pt>
                <c:pt idx="8">
                  <c:v>1.2235780489431219E-2</c:v>
                </c:pt>
                <c:pt idx="9">
                  <c:v>0.10625458425018337</c:v>
                </c:pt>
                <c:pt idx="10">
                  <c:v>6.3679402547176106E-2</c:v>
                </c:pt>
              </c:numCache>
            </c:numRef>
          </c:val>
        </c:ser>
        <c:ser>
          <c:idx val="1"/>
          <c:order val="1"/>
          <c:tx>
            <c:strRef>
              <c:f>'Goal 5.1 Race Ethnicity Dat (2'!$AJ$37</c:f>
              <c:strCache>
                <c:ptCount val="1"/>
                <c:pt idx="0">
                  <c:v>Fall 2012</c:v>
                </c:pt>
              </c:strCache>
            </c:strRef>
          </c:tx>
          <c:invertIfNegative val="0"/>
          <c:cat>
            <c:strRef>
              <c:f>'Goal 5.1 Race Ethnicity Dat (2'!$AH$38:$AH$48</c:f>
              <c:strCache>
                <c:ptCount val="11"/>
                <c:pt idx="0">
                  <c:v>Men</c:v>
                </c:pt>
                <c:pt idx="1">
                  <c:v>Women</c:v>
                </c:pt>
                <c:pt idx="2">
                  <c:v>AI or AN</c:v>
                </c:pt>
                <c:pt idx="3">
                  <c:v>Asian</c:v>
                </c:pt>
                <c:pt idx="4">
                  <c:v>Black</c:v>
                </c:pt>
                <c:pt idx="5">
                  <c:v>Hispanic or Latino</c:v>
                </c:pt>
                <c:pt idx="6">
                  <c:v>NH or OPI</c:v>
                </c:pt>
                <c:pt idx="7">
                  <c:v>White</c:v>
                </c:pt>
                <c:pt idx="8">
                  <c:v>Two or More Races</c:v>
                </c:pt>
                <c:pt idx="9">
                  <c:v>Unknown</c:v>
                </c:pt>
                <c:pt idx="10">
                  <c:v>NRA</c:v>
                </c:pt>
              </c:strCache>
            </c:strRef>
          </c:cat>
          <c:val>
            <c:numRef>
              <c:f>'Goal 5.1 Race Ethnicity Dat (2'!$AJ$38:$AJ$48</c:f>
              <c:numCache>
                <c:formatCode>0.0%</c:formatCode>
                <c:ptCount val="11"/>
                <c:pt idx="0">
                  <c:v>0.49885629709364909</c:v>
                </c:pt>
                <c:pt idx="1">
                  <c:v>0.50114370290635091</c:v>
                </c:pt>
                <c:pt idx="2">
                  <c:v>1.883745963401507E-3</c:v>
                </c:pt>
                <c:pt idx="3">
                  <c:v>7.7368137782561894E-2</c:v>
                </c:pt>
                <c:pt idx="4">
                  <c:v>5.8530678148546823E-2</c:v>
                </c:pt>
                <c:pt idx="5">
                  <c:v>7.6190796555435952E-2</c:v>
                </c:pt>
                <c:pt idx="6">
                  <c:v>9.755113024757804E-4</c:v>
                </c:pt>
                <c:pt idx="7">
                  <c:v>0.60367330462863289</c:v>
                </c:pt>
                <c:pt idx="8">
                  <c:v>1.8097416576964478E-2</c:v>
                </c:pt>
                <c:pt idx="9">
                  <c:v>9.0117061356297087E-2</c:v>
                </c:pt>
                <c:pt idx="10">
                  <c:v>7.3163347685683527E-2</c:v>
                </c:pt>
              </c:numCache>
            </c:numRef>
          </c:val>
        </c:ser>
        <c:ser>
          <c:idx val="2"/>
          <c:order val="2"/>
          <c:tx>
            <c:strRef>
              <c:f>'Goal 5.1 Race Ethnicity Dat (2'!$AK$37</c:f>
              <c:strCache>
                <c:ptCount val="1"/>
                <c:pt idx="0">
                  <c:v>Fall 2013</c:v>
                </c:pt>
              </c:strCache>
            </c:strRef>
          </c:tx>
          <c:invertIfNegative val="0"/>
          <c:cat>
            <c:strRef>
              <c:f>'Goal 5.1 Race Ethnicity Dat (2'!$AH$38:$AH$48</c:f>
              <c:strCache>
                <c:ptCount val="11"/>
                <c:pt idx="0">
                  <c:v>Men</c:v>
                </c:pt>
                <c:pt idx="1">
                  <c:v>Women</c:v>
                </c:pt>
                <c:pt idx="2">
                  <c:v>AI or AN</c:v>
                </c:pt>
                <c:pt idx="3">
                  <c:v>Asian</c:v>
                </c:pt>
                <c:pt idx="4">
                  <c:v>Black</c:v>
                </c:pt>
                <c:pt idx="5">
                  <c:v>Hispanic or Latino</c:v>
                </c:pt>
                <c:pt idx="6">
                  <c:v>NH or OPI</c:v>
                </c:pt>
                <c:pt idx="7">
                  <c:v>White</c:v>
                </c:pt>
                <c:pt idx="8">
                  <c:v>Two or More Races</c:v>
                </c:pt>
                <c:pt idx="9">
                  <c:v>Unknown</c:v>
                </c:pt>
                <c:pt idx="10">
                  <c:v>NRA</c:v>
                </c:pt>
              </c:strCache>
            </c:strRef>
          </c:cat>
          <c:val>
            <c:numRef>
              <c:f>'Goal 5.1 Race Ethnicity Dat (2'!$AK$38:$AK$48</c:f>
              <c:numCache>
                <c:formatCode>0.0%</c:formatCode>
                <c:ptCount val="11"/>
                <c:pt idx="0">
                  <c:v>0.49585727649338501</c:v>
                </c:pt>
                <c:pt idx="1">
                  <c:v>0.50414272350661504</c:v>
                </c:pt>
                <c:pt idx="2">
                  <c:v>1.8040892690097555E-3</c:v>
                </c:pt>
                <c:pt idx="3">
                  <c:v>8.0248563410396906E-2</c:v>
                </c:pt>
                <c:pt idx="4">
                  <c:v>5.689563009488173E-2</c:v>
                </c:pt>
                <c:pt idx="5">
                  <c:v>8.1751971134571694E-2</c:v>
                </c:pt>
                <c:pt idx="6">
                  <c:v>8.0181745289322468E-4</c:v>
                </c:pt>
                <c:pt idx="7">
                  <c:v>0.59267673393024189</c:v>
                </c:pt>
                <c:pt idx="8">
                  <c:v>2.1348389683282107E-2</c:v>
                </c:pt>
                <c:pt idx="9">
                  <c:v>8.5026059067219023E-2</c:v>
                </c:pt>
                <c:pt idx="10">
                  <c:v>7.9446745957503673E-2</c:v>
                </c:pt>
              </c:numCache>
            </c:numRef>
          </c:val>
        </c:ser>
        <c:dLbls>
          <c:showLegendKey val="0"/>
          <c:showVal val="0"/>
          <c:showCatName val="0"/>
          <c:showSerName val="0"/>
          <c:showPercent val="0"/>
          <c:showBubbleSize val="0"/>
        </c:dLbls>
        <c:gapWidth val="150"/>
        <c:axId val="225031816"/>
        <c:axId val="237171952"/>
      </c:barChart>
      <c:catAx>
        <c:axId val="225031816"/>
        <c:scaling>
          <c:orientation val="minMax"/>
        </c:scaling>
        <c:delete val="0"/>
        <c:axPos val="b"/>
        <c:numFmt formatCode="General" sourceLinked="0"/>
        <c:majorTickMark val="out"/>
        <c:minorTickMark val="none"/>
        <c:tickLblPos val="nextTo"/>
        <c:txPr>
          <a:bodyPr rot="0" vert="horz"/>
          <a:lstStyle/>
          <a:p>
            <a:pPr>
              <a:defRPr sz="1050"/>
            </a:pPr>
            <a:endParaRPr lang="en-US"/>
          </a:p>
        </c:txPr>
        <c:crossAx val="237171952"/>
        <c:crosses val="autoZero"/>
        <c:auto val="1"/>
        <c:lblAlgn val="ctr"/>
        <c:lblOffset val="100"/>
        <c:noMultiLvlLbl val="0"/>
      </c:catAx>
      <c:valAx>
        <c:axId val="237171952"/>
        <c:scaling>
          <c:orientation val="minMax"/>
          <c:max val="1"/>
        </c:scaling>
        <c:delete val="0"/>
        <c:axPos val="l"/>
        <c:majorGridlines/>
        <c:numFmt formatCode="0%" sourceLinked="0"/>
        <c:majorTickMark val="out"/>
        <c:minorTickMark val="none"/>
        <c:tickLblPos val="nextTo"/>
        <c:txPr>
          <a:bodyPr/>
          <a:lstStyle/>
          <a:p>
            <a:pPr>
              <a:defRPr sz="1100"/>
            </a:pPr>
            <a:endParaRPr lang="en-US"/>
          </a:p>
        </c:txPr>
        <c:crossAx val="225031816"/>
        <c:crosses val="autoZero"/>
        <c:crossBetween val="between"/>
        <c:majorUnit val="0.2"/>
      </c:valAx>
    </c:plotArea>
    <c:legend>
      <c:legendPos val="b"/>
      <c:layout>
        <c:manualLayout>
          <c:xMode val="edge"/>
          <c:yMode val="edge"/>
          <c:x val="5.0001464253825595E-2"/>
          <c:y val="0.79161750787372265"/>
          <c:w val="0.33529133858267718"/>
          <c:h val="7.7092109516697704E-2"/>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789798662213388E-2"/>
          <c:y val="5.2464240174163922E-2"/>
          <c:w val="0.901141761371131"/>
          <c:h val="0.66616137994621938"/>
        </c:manualLayout>
      </c:layout>
      <c:barChart>
        <c:barDir val="col"/>
        <c:grouping val="clustered"/>
        <c:varyColors val="0"/>
        <c:ser>
          <c:idx val="0"/>
          <c:order val="0"/>
          <c:tx>
            <c:strRef>
              <c:f>'charts (2)'!$B$4</c:f>
              <c:strCache>
                <c:ptCount val="1"/>
                <c:pt idx="0">
                  <c:v>2011</c:v>
                </c:pt>
              </c:strCache>
            </c:strRef>
          </c:tx>
          <c:invertIfNegative val="0"/>
          <c:cat>
            <c:strRef>
              <c:f>'charts (2)'!$A$5:$A$15</c:f>
              <c:strCache>
                <c:ptCount val="11"/>
                <c:pt idx="0">
                  <c:v>Men</c:v>
                </c:pt>
                <c:pt idx="1">
                  <c:v>Women</c:v>
                </c:pt>
                <c:pt idx="2">
                  <c:v>AI or AN</c:v>
                </c:pt>
                <c:pt idx="3">
                  <c:v>Asian</c:v>
                </c:pt>
                <c:pt idx="4">
                  <c:v>Black</c:v>
                </c:pt>
                <c:pt idx="5">
                  <c:v>Hispanic or Latino</c:v>
                </c:pt>
                <c:pt idx="6">
                  <c:v>NH or OPI</c:v>
                </c:pt>
                <c:pt idx="7">
                  <c:v>White</c:v>
                </c:pt>
                <c:pt idx="8">
                  <c:v>Two or more races</c:v>
                </c:pt>
                <c:pt idx="9">
                  <c:v>Unknown</c:v>
                </c:pt>
                <c:pt idx="10">
                  <c:v>NRA</c:v>
                </c:pt>
              </c:strCache>
            </c:strRef>
          </c:cat>
          <c:val>
            <c:numRef>
              <c:f>'charts (2)'!$B$5:$B$15</c:f>
              <c:numCache>
                <c:formatCode>0.0%</c:formatCode>
                <c:ptCount val="11"/>
                <c:pt idx="0">
                  <c:v>0.38666029926774914</c:v>
                </c:pt>
                <c:pt idx="1">
                  <c:v>0.61333970073225086</c:v>
                </c:pt>
                <c:pt idx="2">
                  <c:v>1.7510347023241006E-3</c:v>
                </c:pt>
                <c:pt idx="3">
                  <c:v>2.7698185291308502E-2</c:v>
                </c:pt>
                <c:pt idx="4">
                  <c:v>9.8376313276026736E-2</c:v>
                </c:pt>
                <c:pt idx="5">
                  <c:v>0.13514804202483285</c:v>
                </c:pt>
                <c:pt idx="6">
                  <c:v>1.4326647564469914E-3</c:v>
                </c:pt>
                <c:pt idx="7">
                  <c:v>0.53804520853231452</c:v>
                </c:pt>
                <c:pt idx="8">
                  <c:v>2.7539000318369946E-2</c:v>
                </c:pt>
                <c:pt idx="9">
                  <c:v>0.15154409423750398</c:v>
                </c:pt>
                <c:pt idx="10">
                  <c:v>1.8465456860872333E-2</c:v>
                </c:pt>
              </c:numCache>
            </c:numRef>
          </c:val>
        </c:ser>
        <c:ser>
          <c:idx val="1"/>
          <c:order val="1"/>
          <c:tx>
            <c:strRef>
              <c:f>'charts (2)'!$C$4</c:f>
              <c:strCache>
                <c:ptCount val="1"/>
                <c:pt idx="0">
                  <c:v>2012</c:v>
                </c:pt>
              </c:strCache>
            </c:strRef>
          </c:tx>
          <c:invertIfNegative val="0"/>
          <c:cat>
            <c:strRef>
              <c:f>'charts (2)'!$A$5:$A$15</c:f>
              <c:strCache>
                <c:ptCount val="11"/>
                <c:pt idx="0">
                  <c:v>Men</c:v>
                </c:pt>
                <c:pt idx="1">
                  <c:v>Women</c:v>
                </c:pt>
                <c:pt idx="2">
                  <c:v>AI or AN</c:v>
                </c:pt>
                <c:pt idx="3">
                  <c:v>Asian</c:v>
                </c:pt>
                <c:pt idx="4">
                  <c:v>Black</c:v>
                </c:pt>
                <c:pt idx="5">
                  <c:v>Hispanic or Latino</c:v>
                </c:pt>
                <c:pt idx="6">
                  <c:v>NH or OPI</c:v>
                </c:pt>
                <c:pt idx="7">
                  <c:v>White</c:v>
                </c:pt>
                <c:pt idx="8">
                  <c:v>Two or more races</c:v>
                </c:pt>
                <c:pt idx="9">
                  <c:v>Unknown</c:v>
                </c:pt>
                <c:pt idx="10">
                  <c:v>NRA</c:v>
                </c:pt>
              </c:strCache>
            </c:strRef>
          </c:cat>
          <c:val>
            <c:numRef>
              <c:f>'charts (2)'!$C$5:$C$15</c:f>
              <c:numCache>
                <c:formatCode>0.0%</c:formatCode>
                <c:ptCount val="11"/>
                <c:pt idx="0">
                  <c:v>0.3817472698907956</c:v>
                </c:pt>
                <c:pt idx="1">
                  <c:v>0.61825273010920434</c:v>
                </c:pt>
                <c:pt idx="2">
                  <c:v>3.4321372854914196E-3</c:v>
                </c:pt>
                <c:pt idx="3">
                  <c:v>3.2605304212168486E-2</c:v>
                </c:pt>
                <c:pt idx="4">
                  <c:v>0.12371294851794072</c:v>
                </c:pt>
                <c:pt idx="5">
                  <c:v>0.14726989079563182</c:v>
                </c:pt>
                <c:pt idx="6">
                  <c:v>1.4040561622464898E-3</c:v>
                </c:pt>
                <c:pt idx="7">
                  <c:v>0.62324492979719193</c:v>
                </c:pt>
                <c:pt idx="8">
                  <c:v>1.2948517940717628E-2</c:v>
                </c:pt>
                <c:pt idx="9">
                  <c:v>4.1809672386895473E-2</c:v>
                </c:pt>
                <c:pt idx="10">
                  <c:v>1.3572542901716068E-2</c:v>
                </c:pt>
              </c:numCache>
            </c:numRef>
          </c:val>
        </c:ser>
        <c:ser>
          <c:idx val="2"/>
          <c:order val="2"/>
          <c:tx>
            <c:strRef>
              <c:f>'charts (2)'!$D$4</c:f>
              <c:strCache>
                <c:ptCount val="1"/>
                <c:pt idx="0">
                  <c:v>2013</c:v>
                </c:pt>
              </c:strCache>
            </c:strRef>
          </c:tx>
          <c:invertIfNegative val="0"/>
          <c:cat>
            <c:strRef>
              <c:f>'charts (2)'!$A$5:$A$15</c:f>
              <c:strCache>
                <c:ptCount val="11"/>
                <c:pt idx="0">
                  <c:v>Men</c:v>
                </c:pt>
                <c:pt idx="1">
                  <c:v>Women</c:v>
                </c:pt>
                <c:pt idx="2">
                  <c:v>AI or AN</c:v>
                </c:pt>
                <c:pt idx="3">
                  <c:v>Asian</c:v>
                </c:pt>
                <c:pt idx="4">
                  <c:v>Black</c:v>
                </c:pt>
                <c:pt idx="5">
                  <c:v>Hispanic or Latino</c:v>
                </c:pt>
                <c:pt idx="6">
                  <c:v>NH or OPI</c:v>
                </c:pt>
                <c:pt idx="7">
                  <c:v>White</c:v>
                </c:pt>
                <c:pt idx="8">
                  <c:v>Two or more races</c:v>
                </c:pt>
                <c:pt idx="9">
                  <c:v>Unknown</c:v>
                </c:pt>
                <c:pt idx="10">
                  <c:v>NRA</c:v>
                </c:pt>
              </c:strCache>
            </c:strRef>
          </c:cat>
          <c:val>
            <c:numRef>
              <c:f>'charts (2)'!$D$5:$D$15</c:f>
              <c:numCache>
                <c:formatCode>0.0%</c:formatCode>
                <c:ptCount val="11"/>
                <c:pt idx="0">
                  <c:v>0.391554151106004</c:v>
                </c:pt>
                <c:pt idx="1">
                  <c:v>0.608445848893996</c:v>
                </c:pt>
                <c:pt idx="2">
                  <c:v>1.5800057454754381E-3</c:v>
                </c:pt>
                <c:pt idx="3">
                  <c:v>3.6052858374030453E-2</c:v>
                </c:pt>
                <c:pt idx="4">
                  <c:v>0.10557311117494973</c:v>
                </c:pt>
                <c:pt idx="5">
                  <c:v>0.14837690318873886</c:v>
                </c:pt>
                <c:pt idx="6">
                  <c:v>1.292731973570813E-3</c:v>
                </c:pt>
                <c:pt idx="7">
                  <c:v>0.6104567652973284</c:v>
                </c:pt>
                <c:pt idx="8">
                  <c:v>1.3358230393565068E-2</c:v>
                </c:pt>
                <c:pt idx="9">
                  <c:v>7.3685722493536346E-2</c:v>
                </c:pt>
                <c:pt idx="10">
                  <c:v>9.6236713588049409E-3</c:v>
                </c:pt>
              </c:numCache>
            </c:numRef>
          </c:val>
        </c:ser>
        <c:dLbls>
          <c:showLegendKey val="0"/>
          <c:showVal val="0"/>
          <c:showCatName val="0"/>
          <c:showSerName val="0"/>
          <c:showPercent val="0"/>
          <c:showBubbleSize val="0"/>
        </c:dLbls>
        <c:gapWidth val="150"/>
        <c:axId val="235708736"/>
        <c:axId val="235709128"/>
      </c:barChart>
      <c:catAx>
        <c:axId val="235708736"/>
        <c:scaling>
          <c:orientation val="minMax"/>
        </c:scaling>
        <c:delete val="0"/>
        <c:axPos val="b"/>
        <c:numFmt formatCode="General" sourceLinked="0"/>
        <c:majorTickMark val="out"/>
        <c:minorTickMark val="none"/>
        <c:tickLblPos val="nextTo"/>
        <c:txPr>
          <a:bodyPr rot="0"/>
          <a:lstStyle/>
          <a:p>
            <a:pPr>
              <a:defRPr b="1"/>
            </a:pPr>
            <a:endParaRPr lang="en-US"/>
          </a:p>
        </c:txPr>
        <c:crossAx val="235709128"/>
        <c:crosses val="autoZero"/>
        <c:auto val="1"/>
        <c:lblAlgn val="ctr"/>
        <c:lblOffset val="100"/>
        <c:noMultiLvlLbl val="0"/>
      </c:catAx>
      <c:valAx>
        <c:axId val="235709128"/>
        <c:scaling>
          <c:orientation val="minMax"/>
          <c:max val="1"/>
        </c:scaling>
        <c:delete val="0"/>
        <c:axPos val="l"/>
        <c:majorGridlines/>
        <c:numFmt formatCode="0%" sourceLinked="0"/>
        <c:majorTickMark val="out"/>
        <c:minorTickMark val="none"/>
        <c:tickLblPos val="nextTo"/>
        <c:txPr>
          <a:bodyPr/>
          <a:lstStyle/>
          <a:p>
            <a:pPr>
              <a:defRPr b="1"/>
            </a:pPr>
            <a:endParaRPr lang="en-US"/>
          </a:p>
        </c:txPr>
        <c:crossAx val="235708736"/>
        <c:crosses val="autoZero"/>
        <c:crossBetween val="between"/>
        <c:majorUnit val="0.2"/>
      </c:valAx>
    </c:plotArea>
    <c:legend>
      <c:legendPos val="b"/>
      <c:layout>
        <c:manualLayout>
          <c:xMode val="edge"/>
          <c:yMode val="edge"/>
          <c:x val="7.8634258970378526E-2"/>
          <c:y val="0.82907579040349633"/>
          <c:w val="0.22662927066702393"/>
          <c:h val="7.182718913683081E-2"/>
        </c:manualLayout>
      </c:layout>
      <c:overlay val="0"/>
    </c:legend>
    <c:plotVisOnly val="1"/>
    <c:dispBlanksAs val="gap"/>
    <c:showDLblsOverMax val="0"/>
  </c:chart>
  <c:spPr>
    <a:ln>
      <a:noFill/>
    </a:ln>
  </c:sp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7714258855789697E-2"/>
          <c:y val="5.101773510520359E-2"/>
          <c:w val="0.89995162273277518"/>
          <c:h val="0.64779483490750367"/>
        </c:manualLayout>
      </c:layout>
      <c:barChart>
        <c:barDir val="col"/>
        <c:grouping val="clustered"/>
        <c:varyColors val="0"/>
        <c:ser>
          <c:idx val="0"/>
          <c:order val="0"/>
          <c:tx>
            <c:strRef>
              <c:f>'charts (2)'!$B$20</c:f>
              <c:strCache>
                <c:ptCount val="1"/>
                <c:pt idx="0">
                  <c:v>2011</c:v>
                </c:pt>
              </c:strCache>
            </c:strRef>
          </c:tx>
          <c:invertIfNegative val="0"/>
          <c:cat>
            <c:strRef>
              <c:f>'charts (2)'!$A$21:$A$31</c:f>
              <c:strCache>
                <c:ptCount val="11"/>
                <c:pt idx="0">
                  <c:v>Men</c:v>
                </c:pt>
                <c:pt idx="1">
                  <c:v>Women</c:v>
                </c:pt>
                <c:pt idx="2">
                  <c:v>AI or AN</c:v>
                </c:pt>
                <c:pt idx="3">
                  <c:v>Asian</c:v>
                </c:pt>
                <c:pt idx="4">
                  <c:v>Black</c:v>
                </c:pt>
                <c:pt idx="5">
                  <c:v>Hispanic or Latino</c:v>
                </c:pt>
                <c:pt idx="6">
                  <c:v>NH or OPI</c:v>
                </c:pt>
                <c:pt idx="7">
                  <c:v>White</c:v>
                </c:pt>
                <c:pt idx="8">
                  <c:v>Two or more races</c:v>
                </c:pt>
                <c:pt idx="9">
                  <c:v>Unknown</c:v>
                </c:pt>
                <c:pt idx="10">
                  <c:v>NRA</c:v>
                </c:pt>
              </c:strCache>
            </c:strRef>
          </c:cat>
          <c:val>
            <c:numRef>
              <c:f>'charts (2)'!$B$21:$B$31</c:f>
              <c:numCache>
                <c:formatCode>0.0%</c:formatCode>
                <c:ptCount val="11"/>
                <c:pt idx="0">
                  <c:v>0.37668965517241382</c:v>
                </c:pt>
                <c:pt idx="1">
                  <c:v>0.62331034482758618</c:v>
                </c:pt>
                <c:pt idx="2">
                  <c:v>3.7241379310344828E-3</c:v>
                </c:pt>
                <c:pt idx="3">
                  <c:v>2.8137931034482758E-2</c:v>
                </c:pt>
                <c:pt idx="4">
                  <c:v>7.3931034482758617E-2</c:v>
                </c:pt>
                <c:pt idx="5">
                  <c:v>6.4551724137931032E-2</c:v>
                </c:pt>
                <c:pt idx="6">
                  <c:v>2.7586206896551725E-4</c:v>
                </c:pt>
                <c:pt idx="7">
                  <c:v>0.77324137931034487</c:v>
                </c:pt>
                <c:pt idx="8">
                  <c:v>1.0482758620689656E-2</c:v>
                </c:pt>
                <c:pt idx="9">
                  <c:v>2.9379310344827585E-2</c:v>
                </c:pt>
                <c:pt idx="10">
                  <c:v>1.6275862068965516E-2</c:v>
                </c:pt>
              </c:numCache>
            </c:numRef>
          </c:val>
        </c:ser>
        <c:ser>
          <c:idx val="1"/>
          <c:order val="1"/>
          <c:tx>
            <c:strRef>
              <c:f>'charts (2)'!$C$20</c:f>
              <c:strCache>
                <c:ptCount val="1"/>
                <c:pt idx="0">
                  <c:v>2012</c:v>
                </c:pt>
              </c:strCache>
            </c:strRef>
          </c:tx>
          <c:invertIfNegative val="0"/>
          <c:cat>
            <c:strRef>
              <c:f>'charts (2)'!$A$21:$A$31</c:f>
              <c:strCache>
                <c:ptCount val="11"/>
                <c:pt idx="0">
                  <c:v>Men</c:v>
                </c:pt>
                <c:pt idx="1">
                  <c:v>Women</c:v>
                </c:pt>
                <c:pt idx="2">
                  <c:v>AI or AN</c:v>
                </c:pt>
                <c:pt idx="3">
                  <c:v>Asian</c:v>
                </c:pt>
                <c:pt idx="4">
                  <c:v>Black</c:v>
                </c:pt>
                <c:pt idx="5">
                  <c:v>Hispanic or Latino</c:v>
                </c:pt>
                <c:pt idx="6">
                  <c:v>NH or OPI</c:v>
                </c:pt>
                <c:pt idx="7">
                  <c:v>White</c:v>
                </c:pt>
                <c:pt idx="8">
                  <c:v>Two or more races</c:v>
                </c:pt>
                <c:pt idx="9">
                  <c:v>Unknown</c:v>
                </c:pt>
                <c:pt idx="10">
                  <c:v>NRA</c:v>
                </c:pt>
              </c:strCache>
            </c:strRef>
          </c:cat>
          <c:val>
            <c:numRef>
              <c:f>'charts (2)'!$C$21:$C$31</c:f>
              <c:numCache>
                <c:formatCode>0.0%</c:formatCode>
                <c:ptCount val="11"/>
                <c:pt idx="0">
                  <c:v>0.37612582336335532</c:v>
                </c:pt>
                <c:pt idx="1">
                  <c:v>0.62387417663664468</c:v>
                </c:pt>
                <c:pt idx="2">
                  <c:v>3.0918134157816909E-3</c:v>
                </c:pt>
                <c:pt idx="3">
                  <c:v>2.6347627369270064E-2</c:v>
                </c:pt>
                <c:pt idx="4">
                  <c:v>7.5547788681274361E-2</c:v>
                </c:pt>
                <c:pt idx="5">
                  <c:v>6.56002150826724E-2</c:v>
                </c:pt>
                <c:pt idx="6">
                  <c:v>6.7213335125688935E-4</c:v>
                </c:pt>
                <c:pt idx="7">
                  <c:v>0.77631402070170719</c:v>
                </c:pt>
                <c:pt idx="8">
                  <c:v>1.3308240354886409E-2</c:v>
                </c:pt>
                <c:pt idx="9">
                  <c:v>2.4196800645248016E-2</c:v>
                </c:pt>
                <c:pt idx="10">
                  <c:v>1.4921360397902945E-2</c:v>
                </c:pt>
              </c:numCache>
            </c:numRef>
          </c:val>
        </c:ser>
        <c:ser>
          <c:idx val="2"/>
          <c:order val="2"/>
          <c:tx>
            <c:strRef>
              <c:f>'charts (2)'!$D$20</c:f>
              <c:strCache>
                <c:ptCount val="1"/>
                <c:pt idx="0">
                  <c:v>2013</c:v>
                </c:pt>
              </c:strCache>
            </c:strRef>
          </c:tx>
          <c:invertIfNegative val="0"/>
          <c:cat>
            <c:strRef>
              <c:f>'charts (2)'!$A$21:$A$31</c:f>
              <c:strCache>
                <c:ptCount val="11"/>
                <c:pt idx="0">
                  <c:v>Men</c:v>
                </c:pt>
                <c:pt idx="1">
                  <c:v>Women</c:v>
                </c:pt>
                <c:pt idx="2">
                  <c:v>AI or AN</c:v>
                </c:pt>
                <c:pt idx="3">
                  <c:v>Asian</c:v>
                </c:pt>
                <c:pt idx="4">
                  <c:v>Black</c:v>
                </c:pt>
                <c:pt idx="5">
                  <c:v>Hispanic or Latino</c:v>
                </c:pt>
                <c:pt idx="6">
                  <c:v>NH or OPI</c:v>
                </c:pt>
                <c:pt idx="7">
                  <c:v>White</c:v>
                </c:pt>
                <c:pt idx="8">
                  <c:v>Two or more races</c:v>
                </c:pt>
                <c:pt idx="9">
                  <c:v>Unknown</c:v>
                </c:pt>
                <c:pt idx="10">
                  <c:v>NRA</c:v>
                </c:pt>
              </c:strCache>
            </c:strRef>
          </c:cat>
          <c:val>
            <c:numRef>
              <c:f>'charts (2)'!$D$21:$D$31</c:f>
              <c:numCache>
                <c:formatCode>0.0%</c:formatCode>
                <c:ptCount val="11"/>
                <c:pt idx="0">
                  <c:v>0.38100377765785215</c:v>
                </c:pt>
                <c:pt idx="1">
                  <c:v>0.61899622234214791</c:v>
                </c:pt>
                <c:pt idx="2">
                  <c:v>2.9681597409606042E-3</c:v>
                </c:pt>
                <c:pt idx="3">
                  <c:v>2.8467350242849434E-2</c:v>
                </c:pt>
                <c:pt idx="4">
                  <c:v>7.9465731246627092E-2</c:v>
                </c:pt>
                <c:pt idx="5">
                  <c:v>7.4608742579600651E-2</c:v>
                </c:pt>
                <c:pt idx="6">
                  <c:v>1.4840798704803021E-3</c:v>
                </c:pt>
                <c:pt idx="7">
                  <c:v>0.75957906098219108</c:v>
                </c:pt>
                <c:pt idx="8">
                  <c:v>1.8483540205072854E-2</c:v>
                </c:pt>
                <c:pt idx="9">
                  <c:v>2.5769023205612519E-2</c:v>
                </c:pt>
                <c:pt idx="10">
                  <c:v>9.1743119266055051E-3</c:v>
                </c:pt>
              </c:numCache>
            </c:numRef>
          </c:val>
        </c:ser>
        <c:dLbls>
          <c:showLegendKey val="0"/>
          <c:showVal val="0"/>
          <c:showCatName val="0"/>
          <c:showSerName val="0"/>
          <c:showPercent val="0"/>
          <c:showBubbleSize val="0"/>
        </c:dLbls>
        <c:gapWidth val="150"/>
        <c:axId val="235711088"/>
        <c:axId val="235711480"/>
      </c:barChart>
      <c:catAx>
        <c:axId val="235711088"/>
        <c:scaling>
          <c:orientation val="minMax"/>
        </c:scaling>
        <c:delete val="0"/>
        <c:axPos val="b"/>
        <c:numFmt formatCode="General" sourceLinked="0"/>
        <c:majorTickMark val="out"/>
        <c:minorTickMark val="none"/>
        <c:tickLblPos val="nextTo"/>
        <c:txPr>
          <a:bodyPr rot="0"/>
          <a:lstStyle/>
          <a:p>
            <a:pPr>
              <a:defRPr b="1"/>
            </a:pPr>
            <a:endParaRPr lang="en-US"/>
          </a:p>
        </c:txPr>
        <c:crossAx val="235711480"/>
        <c:crosses val="autoZero"/>
        <c:auto val="1"/>
        <c:lblAlgn val="ctr"/>
        <c:lblOffset val="100"/>
        <c:noMultiLvlLbl val="0"/>
      </c:catAx>
      <c:valAx>
        <c:axId val="235711480"/>
        <c:scaling>
          <c:orientation val="minMax"/>
          <c:max val="1"/>
        </c:scaling>
        <c:delete val="0"/>
        <c:axPos val="l"/>
        <c:majorGridlines/>
        <c:numFmt formatCode="0%" sourceLinked="0"/>
        <c:majorTickMark val="out"/>
        <c:minorTickMark val="none"/>
        <c:tickLblPos val="nextTo"/>
        <c:txPr>
          <a:bodyPr/>
          <a:lstStyle/>
          <a:p>
            <a:pPr>
              <a:defRPr b="1"/>
            </a:pPr>
            <a:endParaRPr lang="en-US"/>
          </a:p>
        </c:txPr>
        <c:crossAx val="235711088"/>
        <c:crosses val="autoZero"/>
        <c:crossBetween val="between"/>
        <c:majorUnit val="0.2"/>
      </c:valAx>
    </c:plotArea>
    <c:legend>
      <c:legendPos val="b"/>
      <c:layout>
        <c:manualLayout>
          <c:xMode val="edge"/>
          <c:yMode val="edge"/>
          <c:x val="7.9651587752781597E-2"/>
          <c:y val="0.83368273352765632"/>
          <c:w val="0.23158873659311105"/>
          <c:h val="7.4840056521183709E-2"/>
        </c:manualLayout>
      </c:layout>
      <c:overlay val="0"/>
    </c:legend>
    <c:plotVisOnly val="1"/>
    <c:dispBlanksAs val="gap"/>
    <c:showDLblsOverMax val="0"/>
  </c:chart>
  <c:spPr>
    <a:ln>
      <a:noFill/>
    </a:ln>
  </c:sp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553055184974905E-2"/>
          <c:y val="5.101773510520359E-2"/>
          <c:w val="0.90276290016883565"/>
          <c:h val="0.68509227290969088"/>
        </c:manualLayout>
      </c:layout>
      <c:barChart>
        <c:barDir val="col"/>
        <c:grouping val="clustered"/>
        <c:varyColors val="0"/>
        <c:ser>
          <c:idx val="0"/>
          <c:order val="0"/>
          <c:tx>
            <c:strRef>
              <c:f>'charts (2)'!$B$36</c:f>
              <c:strCache>
                <c:ptCount val="1"/>
                <c:pt idx="0">
                  <c:v>2011</c:v>
                </c:pt>
              </c:strCache>
            </c:strRef>
          </c:tx>
          <c:invertIfNegative val="0"/>
          <c:cat>
            <c:strRef>
              <c:f>'charts (2)'!$A$37:$A$47</c:f>
              <c:strCache>
                <c:ptCount val="11"/>
                <c:pt idx="0">
                  <c:v>Men</c:v>
                </c:pt>
                <c:pt idx="1">
                  <c:v>Women</c:v>
                </c:pt>
                <c:pt idx="2">
                  <c:v>AI or AN</c:v>
                </c:pt>
                <c:pt idx="3">
                  <c:v>Asian</c:v>
                </c:pt>
                <c:pt idx="4">
                  <c:v>Black</c:v>
                </c:pt>
                <c:pt idx="5">
                  <c:v>Hispanic or Latino</c:v>
                </c:pt>
                <c:pt idx="6">
                  <c:v>NH or OPI</c:v>
                </c:pt>
                <c:pt idx="7">
                  <c:v>White</c:v>
                </c:pt>
                <c:pt idx="8">
                  <c:v>Two or more races</c:v>
                </c:pt>
                <c:pt idx="9">
                  <c:v>Unknown</c:v>
                </c:pt>
                <c:pt idx="10">
                  <c:v>NRA</c:v>
                </c:pt>
              </c:strCache>
            </c:strRef>
          </c:cat>
          <c:val>
            <c:numRef>
              <c:f>'charts (2)'!$B$37:$B$47</c:f>
              <c:numCache>
                <c:formatCode>0.0%</c:formatCode>
                <c:ptCount val="11"/>
                <c:pt idx="0">
                  <c:v>0.38582677165354329</c:v>
                </c:pt>
                <c:pt idx="1">
                  <c:v>0.61417322834645671</c:v>
                </c:pt>
                <c:pt idx="2">
                  <c:v>7.874015748031496E-3</c:v>
                </c:pt>
                <c:pt idx="3">
                  <c:v>2.2047244094488189E-2</c:v>
                </c:pt>
                <c:pt idx="4">
                  <c:v>0.15433070866141732</c:v>
                </c:pt>
                <c:pt idx="5">
                  <c:v>7.5590551181102361E-2</c:v>
                </c:pt>
                <c:pt idx="6">
                  <c:v>0</c:v>
                </c:pt>
                <c:pt idx="7">
                  <c:v>0.66141732283464572</c:v>
                </c:pt>
                <c:pt idx="8">
                  <c:v>0</c:v>
                </c:pt>
                <c:pt idx="9">
                  <c:v>7.716535433070866E-2</c:v>
                </c:pt>
                <c:pt idx="10">
                  <c:v>1.5748031496062992E-3</c:v>
                </c:pt>
              </c:numCache>
            </c:numRef>
          </c:val>
        </c:ser>
        <c:ser>
          <c:idx val="1"/>
          <c:order val="1"/>
          <c:tx>
            <c:strRef>
              <c:f>'charts (2)'!$C$36</c:f>
              <c:strCache>
                <c:ptCount val="1"/>
                <c:pt idx="0">
                  <c:v>2012</c:v>
                </c:pt>
              </c:strCache>
            </c:strRef>
          </c:tx>
          <c:invertIfNegative val="0"/>
          <c:cat>
            <c:strRef>
              <c:f>'charts (2)'!$A$37:$A$47</c:f>
              <c:strCache>
                <c:ptCount val="11"/>
                <c:pt idx="0">
                  <c:v>Men</c:v>
                </c:pt>
                <c:pt idx="1">
                  <c:v>Women</c:v>
                </c:pt>
                <c:pt idx="2">
                  <c:v>AI or AN</c:v>
                </c:pt>
                <c:pt idx="3">
                  <c:v>Asian</c:v>
                </c:pt>
                <c:pt idx="4">
                  <c:v>Black</c:v>
                </c:pt>
                <c:pt idx="5">
                  <c:v>Hispanic or Latino</c:v>
                </c:pt>
                <c:pt idx="6">
                  <c:v>NH or OPI</c:v>
                </c:pt>
                <c:pt idx="7">
                  <c:v>White</c:v>
                </c:pt>
                <c:pt idx="8">
                  <c:v>Two or more races</c:v>
                </c:pt>
                <c:pt idx="9">
                  <c:v>Unknown</c:v>
                </c:pt>
                <c:pt idx="10">
                  <c:v>NRA</c:v>
                </c:pt>
              </c:strCache>
            </c:strRef>
          </c:cat>
          <c:val>
            <c:numRef>
              <c:f>'charts (2)'!$C$37:$C$47</c:f>
              <c:numCache>
                <c:formatCode>0.0%</c:formatCode>
                <c:ptCount val="11"/>
                <c:pt idx="0">
                  <c:v>0.29742033383915023</c:v>
                </c:pt>
                <c:pt idx="1">
                  <c:v>0.70257966616084977</c:v>
                </c:pt>
                <c:pt idx="2">
                  <c:v>1.5174506828528073E-3</c:v>
                </c:pt>
                <c:pt idx="3">
                  <c:v>1.6691957511380879E-2</c:v>
                </c:pt>
                <c:pt idx="4">
                  <c:v>0.13505311077389984</c:v>
                </c:pt>
                <c:pt idx="5">
                  <c:v>6.9802731411229141E-2</c:v>
                </c:pt>
                <c:pt idx="6">
                  <c:v>1.5174506828528073E-3</c:v>
                </c:pt>
                <c:pt idx="7">
                  <c:v>0.55842185128983313</c:v>
                </c:pt>
                <c:pt idx="8">
                  <c:v>1.3657056145675266E-2</c:v>
                </c:pt>
                <c:pt idx="9">
                  <c:v>0.20030349013657056</c:v>
                </c:pt>
                <c:pt idx="10">
                  <c:v>3.0349013657056147E-3</c:v>
                </c:pt>
              </c:numCache>
            </c:numRef>
          </c:val>
        </c:ser>
        <c:ser>
          <c:idx val="2"/>
          <c:order val="2"/>
          <c:tx>
            <c:strRef>
              <c:f>'charts (2)'!$D$36</c:f>
              <c:strCache>
                <c:ptCount val="1"/>
                <c:pt idx="0">
                  <c:v>2013</c:v>
                </c:pt>
              </c:strCache>
            </c:strRef>
          </c:tx>
          <c:invertIfNegative val="0"/>
          <c:cat>
            <c:strRef>
              <c:f>'charts (2)'!$A$37:$A$47</c:f>
              <c:strCache>
                <c:ptCount val="11"/>
                <c:pt idx="0">
                  <c:v>Men</c:v>
                </c:pt>
                <c:pt idx="1">
                  <c:v>Women</c:v>
                </c:pt>
                <c:pt idx="2">
                  <c:v>AI or AN</c:v>
                </c:pt>
                <c:pt idx="3">
                  <c:v>Asian</c:v>
                </c:pt>
                <c:pt idx="4">
                  <c:v>Black</c:v>
                </c:pt>
                <c:pt idx="5">
                  <c:v>Hispanic or Latino</c:v>
                </c:pt>
                <c:pt idx="6">
                  <c:v>NH or OPI</c:v>
                </c:pt>
                <c:pt idx="7">
                  <c:v>White</c:v>
                </c:pt>
                <c:pt idx="8">
                  <c:v>Two or more races</c:v>
                </c:pt>
                <c:pt idx="9">
                  <c:v>Unknown</c:v>
                </c:pt>
                <c:pt idx="10">
                  <c:v>NRA</c:v>
                </c:pt>
              </c:strCache>
            </c:strRef>
          </c:cat>
          <c:val>
            <c:numRef>
              <c:f>'charts (2)'!$D$37:$D$47</c:f>
              <c:numCache>
                <c:formatCode>0.0%</c:formatCode>
                <c:ptCount val="11"/>
                <c:pt idx="0">
                  <c:v>0.31208053691275167</c:v>
                </c:pt>
                <c:pt idx="1">
                  <c:v>0.68791946308724827</c:v>
                </c:pt>
                <c:pt idx="2">
                  <c:v>6.7114093959731542E-3</c:v>
                </c:pt>
                <c:pt idx="3">
                  <c:v>2.3489932885906041E-2</c:v>
                </c:pt>
                <c:pt idx="4">
                  <c:v>0.14261744966442952</c:v>
                </c:pt>
                <c:pt idx="5">
                  <c:v>9.2281879194630878E-2</c:v>
                </c:pt>
                <c:pt idx="6">
                  <c:v>0</c:v>
                </c:pt>
                <c:pt idx="7">
                  <c:v>0.59563758389261745</c:v>
                </c:pt>
                <c:pt idx="8">
                  <c:v>1.1744966442953021E-2</c:v>
                </c:pt>
                <c:pt idx="9">
                  <c:v>0.12416107382550336</c:v>
                </c:pt>
                <c:pt idx="10">
                  <c:v>3.3557046979865771E-3</c:v>
                </c:pt>
              </c:numCache>
            </c:numRef>
          </c:val>
        </c:ser>
        <c:dLbls>
          <c:showLegendKey val="0"/>
          <c:showVal val="0"/>
          <c:showCatName val="0"/>
          <c:showSerName val="0"/>
          <c:showPercent val="0"/>
          <c:showBubbleSize val="0"/>
        </c:dLbls>
        <c:gapWidth val="150"/>
        <c:axId val="235749368"/>
        <c:axId val="235752112"/>
      </c:barChart>
      <c:catAx>
        <c:axId val="235749368"/>
        <c:scaling>
          <c:orientation val="minMax"/>
        </c:scaling>
        <c:delete val="0"/>
        <c:axPos val="b"/>
        <c:numFmt formatCode="General" sourceLinked="0"/>
        <c:majorTickMark val="out"/>
        <c:minorTickMark val="none"/>
        <c:tickLblPos val="nextTo"/>
        <c:txPr>
          <a:bodyPr rot="0"/>
          <a:lstStyle/>
          <a:p>
            <a:pPr>
              <a:defRPr b="1"/>
            </a:pPr>
            <a:endParaRPr lang="en-US"/>
          </a:p>
        </c:txPr>
        <c:crossAx val="235752112"/>
        <c:crosses val="autoZero"/>
        <c:auto val="1"/>
        <c:lblAlgn val="ctr"/>
        <c:lblOffset val="100"/>
        <c:noMultiLvlLbl val="0"/>
      </c:catAx>
      <c:valAx>
        <c:axId val="235752112"/>
        <c:scaling>
          <c:orientation val="minMax"/>
          <c:max val="1"/>
        </c:scaling>
        <c:delete val="0"/>
        <c:axPos val="l"/>
        <c:majorGridlines/>
        <c:numFmt formatCode="0%" sourceLinked="0"/>
        <c:majorTickMark val="out"/>
        <c:minorTickMark val="none"/>
        <c:tickLblPos val="nextTo"/>
        <c:txPr>
          <a:bodyPr/>
          <a:lstStyle/>
          <a:p>
            <a:pPr>
              <a:defRPr b="1"/>
            </a:pPr>
            <a:endParaRPr lang="en-US"/>
          </a:p>
        </c:txPr>
        <c:crossAx val="235749368"/>
        <c:crosses val="autoZero"/>
        <c:crossBetween val="between"/>
        <c:majorUnit val="0.2"/>
      </c:valAx>
    </c:plotArea>
    <c:legend>
      <c:legendPos val="b"/>
      <c:layout>
        <c:manualLayout>
          <c:xMode val="edge"/>
          <c:yMode val="edge"/>
          <c:x val="5.8980746276402513E-2"/>
          <c:y val="0.88127751414575561"/>
          <c:w val="0.21436712589096432"/>
          <c:h val="7.2815192287936648E-2"/>
        </c:manualLayout>
      </c:layout>
      <c:overlay val="0"/>
    </c:legend>
    <c:plotVisOnly val="1"/>
    <c:dispBlanksAs val="gap"/>
    <c:showDLblsOverMax val="0"/>
  </c:chart>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7217574916153983E-2"/>
          <c:y val="5.9690966048598762E-2"/>
          <c:w val="0.90050958098992828"/>
          <c:h val="0.68469265938531876"/>
        </c:manualLayout>
      </c:layout>
      <c:barChart>
        <c:barDir val="col"/>
        <c:grouping val="clustered"/>
        <c:varyColors val="0"/>
        <c:ser>
          <c:idx val="0"/>
          <c:order val="0"/>
          <c:tx>
            <c:strRef>
              <c:f>UCONN!$L$22</c:f>
              <c:strCache>
                <c:ptCount val="1"/>
                <c:pt idx="0">
                  <c:v>2011</c:v>
                </c:pt>
              </c:strCache>
            </c:strRef>
          </c:tx>
          <c:invertIfNegative val="0"/>
          <c:cat>
            <c:strRef>
              <c:f>UCONN!$K$23:$K$33</c:f>
              <c:strCache>
                <c:ptCount val="11"/>
                <c:pt idx="0">
                  <c:v>Men</c:v>
                </c:pt>
                <c:pt idx="1">
                  <c:v>Women</c:v>
                </c:pt>
                <c:pt idx="2">
                  <c:v>AI or AN</c:v>
                </c:pt>
                <c:pt idx="3">
                  <c:v>Asian</c:v>
                </c:pt>
                <c:pt idx="4">
                  <c:v>Black</c:v>
                </c:pt>
                <c:pt idx="5">
                  <c:v>Hispanic or Latino</c:v>
                </c:pt>
                <c:pt idx="6">
                  <c:v>NH or OPI</c:v>
                </c:pt>
                <c:pt idx="7">
                  <c:v>White</c:v>
                </c:pt>
                <c:pt idx="8">
                  <c:v>Two or more races</c:v>
                </c:pt>
                <c:pt idx="9">
                  <c:v>Unknown</c:v>
                </c:pt>
                <c:pt idx="10">
                  <c:v>NRA</c:v>
                </c:pt>
              </c:strCache>
            </c:strRef>
          </c:cat>
          <c:val>
            <c:numRef>
              <c:f>UCONN!$L$23:$L$33</c:f>
              <c:numCache>
                <c:formatCode>0.0%</c:formatCode>
                <c:ptCount val="11"/>
                <c:pt idx="0">
                  <c:v>0.46398929049531457</c:v>
                </c:pt>
                <c:pt idx="1">
                  <c:v>0.53601070950468543</c:v>
                </c:pt>
                <c:pt idx="2">
                  <c:v>2.4096385542168677E-3</c:v>
                </c:pt>
                <c:pt idx="3">
                  <c:v>6.9076305220883538E-2</c:v>
                </c:pt>
                <c:pt idx="4">
                  <c:v>5.2476572958500667E-2</c:v>
                </c:pt>
                <c:pt idx="5">
                  <c:v>5.3547523427041499E-2</c:v>
                </c:pt>
                <c:pt idx="6">
                  <c:v>1.3386880856760375E-4</c:v>
                </c:pt>
                <c:pt idx="7">
                  <c:v>0.63440428380187419</c:v>
                </c:pt>
                <c:pt idx="8">
                  <c:v>1.8741633199464524E-3</c:v>
                </c:pt>
                <c:pt idx="9">
                  <c:v>0.1322623828647925</c:v>
                </c:pt>
                <c:pt idx="10">
                  <c:v>5.3815261044176707E-2</c:v>
                </c:pt>
              </c:numCache>
            </c:numRef>
          </c:val>
        </c:ser>
        <c:ser>
          <c:idx val="1"/>
          <c:order val="1"/>
          <c:tx>
            <c:strRef>
              <c:f>UCONN!$M$22</c:f>
              <c:strCache>
                <c:ptCount val="1"/>
                <c:pt idx="0">
                  <c:v>2012</c:v>
                </c:pt>
              </c:strCache>
            </c:strRef>
          </c:tx>
          <c:invertIfNegative val="0"/>
          <c:cat>
            <c:strRef>
              <c:f>UCONN!$K$23:$K$33</c:f>
              <c:strCache>
                <c:ptCount val="11"/>
                <c:pt idx="0">
                  <c:v>Men</c:v>
                </c:pt>
                <c:pt idx="1">
                  <c:v>Women</c:v>
                </c:pt>
                <c:pt idx="2">
                  <c:v>AI or AN</c:v>
                </c:pt>
                <c:pt idx="3">
                  <c:v>Asian</c:v>
                </c:pt>
                <c:pt idx="4">
                  <c:v>Black</c:v>
                </c:pt>
                <c:pt idx="5">
                  <c:v>Hispanic or Latino</c:v>
                </c:pt>
                <c:pt idx="6">
                  <c:v>NH or OPI</c:v>
                </c:pt>
                <c:pt idx="7">
                  <c:v>White</c:v>
                </c:pt>
                <c:pt idx="8">
                  <c:v>Two or more races</c:v>
                </c:pt>
                <c:pt idx="9">
                  <c:v>Unknown</c:v>
                </c:pt>
                <c:pt idx="10">
                  <c:v>NRA</c:v>
                </c:pt>
              </c:strCache>
            </c:strRef>
          </c:cat>
          <c:val>
            <c:numRef>
              <c:f>UCONN!$M$23:$M$33</c:f>
              <c:numCache>
                <c:formatCode>0.0%</c:formatCode>
                <c:ptCount val="11"/>
                <c:pt idx="0">
                  <c:v>0.46805666933974871</c:v>
                </c:pt>
                <c:pt idx="1">
                  <c:v>0.53194333066025123</c:v>
                </c:pt>
                <c:pt idx="2">
                  <c:v>2.1384656508954825E-3</c:v>
                </c:pt>
                <c:pt idx="3">
                  <c:v>7.404437316225608E-2</c:v>
                </c:pt>
                <c:pt idx="4">
                  <c:v>5.4931836407377706E-2</c:v>
                </c:pt>
                <c:pt idx="5">
                  <c:v>5.6936647955092221E-2</c:v>
                </c:pt>
                <c:pt idx="6">
                  <c:v>1.3365410318096765E-4</c:v>
                </c:pt>
                <c:pt idx="7">
                  <c:v>0.62804063084736705</c:v>
                </c:pt>
                <c:pt idx="8">
                  <c:v>2.4057738572574178E-3</c:v>
                </c:pt>
                <c:pt idx="9">
                  <c:v>0.12363004544239509</c:v>
                </c:pt>
                <c:pt idx="10">
                  <c:v>5.7738572574178026E-2</c:v>
                </c:pt>
              </c:numCache>
            </c:numRef>
          </c:val>
        </c:ser>
        <c:ser>
          <c:idx val="2"/>
          <c:order val="2"/>
          <c:tx>
            <c:strRef>
              <c:f>UCONN!$N$22</c:f>
              <c:strCache>
                <c:ptCount val="1"/>
                <c:pt idx="0">
                  <c:v>2013</c:v>
                </c:pt>
              </c:strCache>
            </c:strRef>
          </c:tx>
          <c:invertIfNegative val="0"/>
          <c:cat>
            <c:strRef>
              <c:f>UCONN!$K$23:$K$33</c:f>
              <c:strCache>
                <c:ptCount val="11"/>
                <c:pt idx="0">
                  <c:v>Men</c:v>
                </c:pt>
                <c:pt idx="1">
                  <c:v>Women</c:v>
                </c:pt>
                <c:pt idx="2">
                  <c:v>AI or AN</c:v>
                </c:pt>
                <c:pt idx="3">
                  <c:v>Asian</c:v>
                </c:pt>
                <c:pt idx="4">
                  <c:v>Black</c:v>
                </c:pt>
                <c:pt idx="5">
                  <c:v>Hispanic or Latino</c:v>
                </c:pt>
                <c:pt idx="6">
                  <c:v>NH or OPI</c:v>
                </c:pt>
                <c:pt idx="7">
                  <c:v>White</c:v>
                </c:pt>
                <c:pt idx="8">
                  <c:v>Two or more races</c:v>
                </c:pt>
                <c:pt idx="9">
                  <c:v>Unknown</c:v>
                </c:pt>
                <c:pt idx="10">
                  <c:v>NRA</c:v>
                </c:pt>
              </c:strCache>
            </c:strRef>
          </c:cat>
          <c:val>
            <c:numRef>
              <c:f>UCONN!$N$23:$N$33</c:f>
              <c:numCache>
                <c:formatCode>0.0%</c:formatCode>
                <c:ptCount val="11"/>
                <c:pt idx="0">
                  <c:v>0.46749521988527726</c:v>
                </c:pt>
                <c:pt idx="1">
                  <c:v>0.5325047801147228</c:v>
                </c:pt>
                <c:pt idx="2">
                  <c:v>2.7314941272876263E-3</c:v>
                </c:pt>
                <c:pt idx="3">
                  <c:v>7.2248019666757715E-2</c:v>
                </c:pt>
                <c:pt idx="4">
                  <c:v>5.1488664299371753E-2</c:v>
                </c:pt>
                <c:pt idx="5">
                  <c:v>5.6951652553947012E-2</c:v>
                </c:pt>
                <c:pt idx="6">
                  <c:v>1.3657470636438131E-3</c:v>
                </c:pt>
                <c:pt idx="7">
                  <c:v>0.63998907402349081</c:v>
                </c:pt>
                <c:pt idx="8">
                  <c:v>6.965310024583447E-3</c:v>
                </c:pt>
                <c:pt idx="9">
                  <c:v>0.10570882272603115</c:v>
                </c:pt>
                <c:pt idx="10">
                  <c:v>6.2551215514886641E-2</c:v>
                </c:pt>
              </c:numCache>
            </c:numRef>
          </c:val>
        </c:ser>
        <c:dLbls>
          <c:showLegendKey val="0"/>
          <c:showVal val="0"/>
          <c:showCatName val="0"/>
          <c:showSerName val="0"/>
          <c:showPercent val="0"/>
          <c:showBubbleSize val="0"/>
        </c:dLbls>
        <c:gapWidth val="150"/>
        <c:axId val="235712264"/>
        <c:axId val="235707168"/>
      </c:barChart>
      <c:catAx>
        <c:axId val="235712264"/>
        <c:scaling>
          <c:orientation val="minMax"/>
        </c:scaling>
        <c:delete val="0"/>
        <c:axPos val="b"/>
        <c:numFmt formatCode="General" sourceLinked="0"/>
        <c:majorTickMark val="out"/>
        <c:minorTickMark val="none"/>
        <c:tickLblPos val="nextTo"/>
        <c:crossAx val="235707168"/>
        <c:crosses val="autoZero"/>
        <c:auto val="1"/>
        <c:lblAlgn val="ctr"/>
        <c:lblOffset val="100"/>
        <c:noMultiLvlLbl val="0"/>
      </c:catAx>
      <c:valAx>
        <c:axId val="235707168"/>
        <c:scaling>
          <c:orientation val="minMax"/>
          <c:max val="1"/>
        </c:scaling>
        <c:delete val="0"/>
        <c:axPos val="l"/>
        <c:majorGridlines/>
        <c:numFmt formatCode="0%" sourceLinked="0"/>
        <c:majorTickMark val="out"/>
        <c:minorTickMark val="none"/>
        <c:tickLblPos val="nextTo"/>
        <c:txPr>
          <a:bodyPr/>
          <a:lstStyle/>
          <a:p>
            <a:pPr>
              <a:defRPr b="1"/>
            </a:pPr>
            <a:endParaRPr lang="en-US"/>
          </a:p>
        </c:txPr>
        <c:crossAx val="235712264"/>
        <c:crosses val="autoZero"/>
        <c:crossBetween val="between"/>
        <c:majorUnit val="0.2"/>
      </c:valAx>
    </c:plotArea>
    <c:legend>
      <c:legendPos val="b"/>
      <c:layout>
        <c:manualLayout>
          <c:xMode val="edge"/>
          <c:yMode val="edge"/>
          <c:x val="7.4903080444347236E-2"/>
          <c:y val="0.90134831936330539"/>
          <c:w val="0.19413909662922813"/>
          <c:h val="8.3717191601049873E-2"/>
        </c:manualLayout>
      </c:layout>
      <c:overlay val="0"/>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'corrected cell references'!$R$16</c:f>
              <c:strCache>
                <c:ptCount val="1"/>
                <c:pt idx="0">
                  <c:v>2010 </c:v>
                </c:pt>
              </c:strCache>
            </c:strRef>
          </c:tx>
          <c:invertIfNegative val="0"/>
          <c:dLbls>
            <c:spPr>
              <a:noFill/>
              <a:ln>
                <a:noFill/>
              </a:ln>
              <a:effectLst/>
            </c:spPr>
            <c:txPr>
              <a:bodyPr rot="-2700000" vert="horz"/>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'corrected cell references'!$Q$17:$Q$22</c:f>
              <c:strCache>
                <c:ptCount val="6"/>
                <c:pt idx="0">
                  <c:v>Connecticut</c:v>
                </c:pt>
                <c:pt idx="1">
                  <c:v>Maryland</c:v>
                </c:pt>
                <c:pt idx="2">
                  <c:v>Massachusetts</c:v>
                </c:pt>
                <c:pt idx="3">
                  <c:v>New Jersey</c:v>
                </c:pt>
                <c:pt idx="4">
                  <c:v>New York</c:v>
                </c:pt>
                <c:pt idx="5">
                  <c:v>Pennsylvania</c:v>
                </c:pt>
              </c:strCache>
            </c:strRef>
          </c:cat>
          <c:val>
            <c:numRef>
              <c:f>'corrected cell references'!$R$17:$R$22</c:f>
              <c:numCache>
                <c:formatCode>"$"#,##0</c:formatCode>
                <c:ptCount val="6"/>
                <c:pt idx="0">
                  <c:v>64716.589208360747</c:v>
                </c:pt>
                <c:pt idx="1">
                  <c:v>54079.222183579725</c:v>
                </c:pt>
                <c:pt idx="2">
                  <c:v>60346.982734652709</c:v>
                </c:pt>
                <c:pt idx="3">
                  <c:v>56024.140179336129</c:v>
                </c:pt>
                <c:pt idx="4">
                  <c:v>60969.285547908759</c:v>
                </c:pt>
                <c:pt idx="5">
                  <c:v>45976.591912707321</c:v>
                </c:pt>
              </c:numCache>
            </c:numRef>
          </c:val>
        </c:ser>
        <c:ser>
          <c:idx val="1"/>
          <c:order val="1"/>
          <c:tx>
            <c:strRef>
              <c:f>'corrected cell references'!$S$16</c:f>
              <c:strCache>
                <c:ptCount val="1"/>
                <c:pt idx="0">
                  <c:v>2011 </c:v>
                </c:pt>
              </c:strCache>
            </c:strRef>
          </c:tx>
          <c:invertIfNegative val="0"/>
          <c:dLbls>
            <c:spPr>
              <a:noFill/>
              <a:ln>
                <a:noFill/>
              </a:ln>
              <a:effectLst/>
            </c:spPr>
            <c:txPr>
              <a:bodyPr rot="-2700000" vert="horz"/>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'corrected cell references'!$Q$17:$Q$22</c:f>
              <c:strCache>
                <c:ptCount val="6"/>
                <c:pt idx="0">
                  <c:v>Connecticut</c:v>
                </c:pt>
                <c:pt idx="1">
                  <c:v>Maryland</c:v>
                </c:pt>
                <c:pt idx="2">
                  <c:v>Massachusetts</c:v>
                </c:pt>
                <c:pt idx="3">
                  <c:v>New Jersey</c:v>
                </c:pt>
                <c:pt idx="4">
                  <c:v>New York</c:v>
                </c:pt>
                <c:pt idx="5">
                  <c:v>Pennsylvania</c:v>
                </c:pt>
              </c:strCache>
            </c:strRef>
          </c:cat>
          <c:val>
            <c:numRef>
              <c:f>'corrected cell references'!$S$17:$S$22</c:f>
              <c:numCache>
                <c:formatCode>"$"#,##0</c:formatCode>
                <c:ptCount val="6"/>
                <c:pt idx="0">
                  <c:v>63921.636234357145</c:v>
                </c:pt>
                <c:pt idx="1">
                  <c:v>54457.750589382005</c:v>
                </c:pt>
                <c:pt idx="2">
                  <c:v>61239.029864176751</c:v>
                </c:pt>
                <c:pt idx="3">
                  <c:v>55487.3253542448</c:v>
                </c:pt>
                <c:pt idx="4">
                  <c:v>61335.602939183977</c:v>
                </c:pt>
                <c:pt idx="5">
                  <c:v>46502.686167092812</c:v>
                </c:pt>
              </c:numCache>
            </c:numRef>
          </c:val>
        </c:ser>
        <c:ser>
          <c:idx val="2"/>
          <c:order val="2"/>
          <c:tx>
            <c:strRef>
              <c:f>'corrected cell references'!$T$16</c:f>
              <c:strCache>
                <c:ptCount val="1"/>
                <c:pt idx="0">
                  <c:v>2012 </c:v>
                </c:pt>
              </c:strCache>
            </c:strRef>
          </c:tx>
          <c:invertIfNegative val="0"/>
          <c:dLbls>
            <c:spPr>
              <a:noFill/>
              <a:ln>
                <a:noFill/>
              </a:ln>
              <a:effectLst/>
            </c:spPr>
            <c:txPr>
              <a:bodyPr rot="-2700000" vert="horz"/>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'corrected cell references'!$Q$17:$Q$22</c:f>
              <c:strCache>
                <c:ptCount val="6"/>
                <c:pt idx="0">
                  <c:v>Connecticut</c:v>
                </c:pt>
                <c:pt idx="1">
                  <c:v>Maryland</c:v>
                </c:pt>
                <c:pt idx="2">
                  <c:v>Massachusetts</c:v>
                </c:pt>
                <c:pt idx="3">
                  <c:v>New Jersey</c:v>
                </c:pt>
                <c:pt idx="4">
                  <c:v>New York</c:v>
                </c:pt>
                <c:pt idx="5">
                  <c:v>Pennsylvania</c:v>
                </c:pt>
              </c:strCache>
            </c:strRef>
          </c:cat>
          <c:val>
            <c:numRef>
              <c:f>'corrected cell references'!$T$17:$T$22</c:f>
              <c:numCache>
                <c:formatCode>"$"#,##0</c:formatCode>
                <c:ptCount val="6"/>
                <c:pt idx="0">
                  <c:v>64492.391139234169</c:v>
                </c:pt>
                <c:pt idx="1">
                  <c:v>54683.960929553337</c:v>
                </c:pt>
                <c:pt idx="2">
                  <c:v>62222.752417467455</c:v>
                </c:pt>
                <c:pt idx="3">
                  <c:v>56725.664713835067</c:v>
                </c:pt>
                <c:pt idx="4">
                  <c:v>62095.338738847175</c:v>
                </c:pt>
                <c:pt idx="5">
                  <c:v>46947.610121594735</c:v>
                </c:pt>
              </c:numCache>
            </c:numRef>
          </c:val>
        </c:ser>
        <c:ser>
          <c:idx val="3"/>
          <c:order val="3"/>
          <c:tx>
            <c:strRef>
              <c:f>'corrected cell references'!$U$16</c:f>
              <c:strCache>
                <c:ptCount val="1"/>
                <c:pt idx="0">
                  <c:v>2013</c:v>
                </c:pt>
              </c:strCache>
            </c:strRef>
          </c:tx>
          <c:invertIfNegative val="0"/>
          <c:dLbls>
            <c:spPr>
              <a:noFill/>
              <a:ln>
                <a:noFill/>
              </a:ln>
              <a:effectLst/>
            </c:spPr>
            <c:txPr>
              <a:bodyPr rot="-2700000" vert="horz"/>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'corrected cell references'!$Q$17:$Q$22</c:f>
              <c:strCache>
                <c:ptCount val="6"/>
                <c:pt idx="0">
                  <c:v>Connecticut</c:v>
                </c:pt>
                <c:pt idx="1">
                  <c:v>Maryland</c:v>
                </c:pt>
                <c:pt idx="2">
                  <c:v>Massachusetts</c:v>
                </c:pt>
                <c:pt idx="3">
                  <c:v>New Jersey</c:v>
                </c:pt>
                <c:pt idx="4">
                  <c:v>New York</c:v>
                </c:pt>
                <c:pt idx="5">
                  <c:v>Pennsylvania</c:v>
                </c:pt>
              </c:strCache>
            </c:strRef>
          </c:cat>
          <c:val>
            <c:numRef>
              <c:f>'corrected cell references'!$U$17:$U$22</c:f>
              <c:numCache>
                <c:formatCode>"$"#,##0</c:formatCode>
                <c:ptCount val="6"/>
                <c:pt idx="0">
                  <c:v>65010.789475073354</c:v>
                </c:pt>
                <c:pt idx="1">
                  <c:v>54259.68518221972</c:v>
                </c:pt>
                <c:pt idx="2">
                  <c:v>62715.14415086645</c:v>
                </c:pt>
                <c:pt idx="3">
                  <c:v>57124.713656575514</c:v>
                </c:pt>
                <c:pt idx="4">
                  <c:v>62278.580886773139</c:v>
                </c:pt>
                <c:pt idx="5">
                  <c:v>47246.539005121238</c:v>
                </c:pt>
              </c:numCache>
            </c:numRef>
          </c:val>
        </c:ser>
        <c:dLbls>
          <c:showLegendKey val="0"/>
          <c:showVal val="1"/>
          <c:showCatName val="0"/>
          <c:showSerName val="0"/>
          <c:showPercent val="0"/>
          <c:showBubbleSize val="0"/>
        </c:dLbls>
        <c:gapWidth val="75"/>
        <c:axId val="159308320"/>
        <c:axId val="159307536"/>
      </c:barChart>
      <c:catAx>
        <c:axId val="159308320"/>
        <c:scaling>
          <c:orientation val="minMax"/>
        </c:scaling>
        <c:delete val="0"/>
        <c:axPos val="b"/>
        <c:numFmt formatCode="General" sourceLinked="1"/>
        <c:majorTickMark val="none"/>
        <c:minorTickMark val="none"/>
        <c:tickLblPos val="nextTo"/>
        <c:txPr>
          <a:bodyPr/>
          <a:lstStyle/>
          <a:p>
            <a:pPr>
              <a:defRPr b="1"/>
            </a:pPr>
            <a:endParaRPr lang="en-US"/>
          </a:p>
        </c:txPr>
        <c:crossAx val="159307536"/>
        <c:crosses val="autoZero"/>
        <c:auto val="1"/>
        <c:lblAlgn val="ctr"/>
        <c:lblOffset val="100"/>
        <c:noMultiLvlLbl val="0"/>
      </c:catAx>
      <c:valAx>
        <c:axId val="159307536"/>
        <c:scaling>
          <c:orientation val="minMax"/>
          <c:max val="100000"/>
        </c:scaling>
        <c:delete val="0"/>
        <c:axPos val="l"/>
        <c:numFmt formatCode="&quot;$&quot;#,##0" sourceLinked="1"/>
        <c:majorTickMark val="none"/>
        <c:minorTickMark val="none"/>
        <c:tickLblPos val="nextTo"/>
        <c:txPr>
          <a:bodyPr/>
          <a:lstStyle/>
          <a:p>
            <a:pPr>
              <a:defRPr b="1"/>
            </a:pPr>
            <a:endParaRPr lang="en-US"/>
          </a:p>
        </c:txPr>
        <c:crossAx val="159308320"/>
        <c:crosses val="autoZero"/>
        <c:crossBetween val="between"/>
        <c:dispUnits>
          <c:builtInUnit val="thousands"/>
          <c:dispUnitsLbl>
            <c:txPr>
              <a:bodyPr/>
              <a:lstStyle/>
              <a:p>
                <a:pPr>
                  <a:defRPr sz="1400"/>
                </a:pPr>
                <a:endParaRPr lang="en-US"/>
              </a:p>
            </c:txPr>
          </c:dispUnitsLbl>
        </c:dispUnits>
      </c:valAx>
    </c:plotArea>
    <c:legend>
      <c:legendPos val="b"/>
      <c:overlay val="0"/>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'Sheet1 - copy -correction'!$B$50</c:f>
              <c:strCache>
                <c:ptCount val="1"/>
                <c:pt idx="0">
                  <c:v>Charter Oak State College</c:v>
                </c:pt>
              </c:strCache>
            </c:strRef>
          </c:tx>
          <c:spPr>
            <a:solidFill>
              <a:schemeClr val="accent6">
                <a:lumMod val="75000"/>
              </a:schemeClr>
            </a:solidFill>
          </c:spPr>
          <c:invertIfNegative val="0"/>
          <c:dLbls>
            <c:dLbl>
              <c:idx val="0"/>
              <c:layout>
                <c:manualLayout>
                  <c:x val="-1.0165184243964422E-2"/>
                  <c:y val="-4.166666666666666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2.314814814814823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6.2119852765942527E-17"/>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5.555555555555555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'Sheet1 - copy -correction'!$C$49:$F$49</c:f>
              <c:numCache>
                <c:formatCode>General</c:formatCode>
                <c:ptCount val="4"/>
                <c:pt idx="0">
                  <c:v>2010</c:v>
                </c:pt>
                <c:pt idx="1">
                  <c:v>2011</c:v>
                </c:pt>
                <c:pt idx="2">
                  <c:v>2012</c:v>
                </c:pt>
                <c:pt idx="3">
                  <c:v>2013</c:v>
                </c:pt>
              </c:numCache>
            </c:numRef>
          </c:cat>
          <c:val>
            <c:numRef>
              <c:f>'Sheet1 - copy -correction'!$C$50:$F$50</c:f>
              <c:numCache>
                <c:formatCode>0.0%</c:formatCode>
                <c:ptCount val="4"/>
                <c:pt idx="0">
                  <c:v>1.8762421456039679E-3</c:v>
                </c:pt>
                <c:pt idx="1">
                  <c:v>1.8167697331513051E-3</c:v>
                </c:pt>
                <c:pt idx="2">
                  <c:v>1.3355614354198366E-3</c:v>
                </c:pt>
                <c:pt idx="3">
                  <c:v>1.2834238499141405E-3</c:v>
                </c:pt>
              </c:numCache>
            </c:numRef>
          </c:val>
        </c:ser>
        <c:ser>
          <c:idx val="1"/>
          <c:order val="1"/>
          <c:tx>
            <c:strRef>
              <c:f>'Sheet1 - copy -correction'!$B$51</c:f>
              <c:strCache>
                <c:ptCount val="1"/>
                <c:pt idx="0">
                  <c:v>Connecticut Community Colleges</c:v>
                </c:pt>
              </c:strCache>
            </c:strRef>
          </c:tx>
          <c:spPr>
            <a:solidFill>
              <a:schemeClr val="tx2">
                <a:lumMod val="60000"/>
                <a:lumOff val="40000"/>
              </a:schemeClr>
            </a:solidFill>
          </c:spPr>
          <c:invertIfNegative val="0"/>
          <c:dLbls>
            <c:dLbl>
              <c:idx val="0"/>
              <c:layout>
                <c:manualLayout>
                  <c:x val="0"/>
                  <c:y val="-4.166666666666666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0825921219822112E-3"/>
                  <c:y val="-3.240740740740740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1.3888888888888888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6.776789495976281E-3"/>
                  <c:y val="-2.777777777777777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'Sheet1 - copy -correction'!$C$49:$F$49</c:f>
              <c:numCache>
                <c:formatCode>General</c:formatCode>
                <c:ptCount val="4"/>
                <c:pt idx="0">
                  <c:v>2010</c:v>
                </c:pt>
                <c:pt idx="1">
                  <c:v>2011</c:v>
                </c:pt>
                <c:pt idx="2">
                  <c:v>2012</c:v>
                </c:pt>
                <c:pt idx="3">
                  <c:v>2013</c:v>
                </c:pt>
              </c:numCache>
            </c:numRef>
          </c:cat>
          <c:val>
            <c:numRef>
              <c:f>'Sheet1 - copy -correction'!$C$51:$F$51</c:f>
              <c:numCache>
                <c:formatCode>0.0%</c:formatCode>
                <c:ptCount val="4"/>
                <c:pt idx="0">
                  <c:v>4.7979250969213322E-2</c:v>
                </c:pt>
                <c:pt idx="1">
                  <c:v>4.6756081030686465E-2</c:v>
                </c:pt>
                <c:pt idx="2">
                  <c:v>4.7303571327023265E-2</c:v>
                </c:pt>
                <c:pt idx="3">
                  <c:v>4.628123878019498E-2</c:v>
                </c:pt>
              </c:numCache>
            </c:numRef>
          </c:val>
        </c:ser>
        <c:ser>
          <c:idx val="2"/>
          <c:order val="2"/>
          <c:tx>
            <c:strRef>
              <c:f>'Sheet1 - copy -correction'!$B$52</c:f>
              <c:strCache>
                <c:ptCount val="1"/>
                <c:pt idx="0">
                  <c:v>Connecticut State Universities</c:v>
                </c:pt>
              </c:strCache>
            </c:strRef>
          </c:tx>
          <c:spPr>
            <a:solidFill>
              <a:srgbClr val="B0CA7C"/>
            </a:solidFill>
          </c:spPr>
          <c:invertIfNegative val="0"/>
          <c:dLbls>
            <c:dLbl>
              <c:idx val="0"/>
              <c:layout>
                <c:manualLayout>
                  <c:x val="1.5247776365946633E-2"/>
                  <c:y val="-2.777777777777777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0165184243964422E-2"/>
                  <c:y val="-1.388888888888888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4709868699703508E-3"/>
                  <c:y val="-2.777777777777777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6.776789495976281E-3"/>
                  <c:y val="-4.166666666666666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'Sheet1 - copy -correction'!$C$49:$F$49</c:f>
              <c:numCache>
                <c:formatCode>General</c:formatCode>
                <c:ptCount val="4"/>
                <c:pt idx="0">
                  <c:v>2010</c:v>
                </c:pt>
                <c:pt idx="1">
                  <c:v>2011</c:v>
                </c:pt>
                <c:pt idx="2">
                  <c:v>2012</c:v>
                </c:pt>
                <c:pt idx="3">
                  <c:v>2013</c:v>
                </c:pt>
              </c:numCache>
            </c:numRef>
          </c:cat>
          <c:val>
            <c:numRef>
              <c:f>'Sheet1 - copy -correction'!$C$52:$F$52</c:f>
              <c:numCache>
                <c:formatCode>0.0%</c:formatCode>
                <c:ptCount val="4"/>
                <c:pt idx="0">
                  <c:v>3.0168952393032373E-2</c:v>
                </c:pt>
                <c:pt idx="1">
                  <c:v>2.9223158666178087E-2</c:v>
                </c:pt>
                <c:pt idx="2">
                  <c:v>2.8290505734221649E-2</c:v>
                </c:pt>
                <c:pt idx="3">
                  <c:v>2.7668343782136364E-2</c:v>
                </c:pt>
              </c:numCache>
            </c:numRef>
          </c:val>
        </c:ser>
        <c:ser>
          <c:idx val="3"/>
          <c:order val="3"/>
          <c:tx>
            <c:strRef>
              <c:f>'Sheet1 - copy -correction'!$B$53</c:f>
              <c:strCache>
                <c:ptCount val="1"/>
                <c:pt idx="0">
                  <c:v>University of Connecticut*</c:v>
                </c:pt>
              </c:strCache>
            </c:strRef>
          </c:tx>
          <c:spPr>
            <a:solidFill>
              <a:schemeClr val="accent4">
                <a:lumMod val="75000"/>
              </a:schemeClr>
            </a:solidFill>
          </c:spPr>
          <c:invertIfNegative val="0"/>
          <c:dLbls>
            <c:dLbl>
              <c:idx val="0"/>
              <c:layout>
                <c:manualLayout>
                  <c:x val="1.5247776365946633E-2"/>
                  <c:y val="-2.314814814814814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8636171113934775E-2"/>
                  <c:y val="-1.388888888888888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1859381617958492E-2"/>
                  <c:y val="-3.240740740740740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1859381617958492E-2"/>
                  <c:y val="-4.166666666666666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'Sheet1 - copy -correction'!$C$49:$F$49</c:f>
              <c:numCache>
                <c:formatCode>General</c:formatCode>
                <c:ptCount val="4"/>
                <c:pt idx="0">
                  <c:v>2010</c:v>
                </c:pt>
                <c:pt idx="1">
                  <c:v>2011</c:v>
                </c:pt>
                <c:pt idx="2">
                  <c:v>2012</c:v>
                </c:pt>
                <c:pt idx="3">
                  <c:v>2013</c:v>
                </c:pt>
              </c:numCache>
            </c:numRef>
          </c:cat>
          <c:val>
            <c:numRef>
              <c:f>'Sheet1 - copy -correction'!$C$53:$F$53</c:f>
              <c:numCache>
                <c:formatCode>0.0%</c:formatCode>
                <c:ptCount val="4"/>
                <c:pt idx="0">
                  <c:v>2.4737074890724131E-2</c:v>
                </c:pt>
                <c:pt idx="1">
                  <c:v>2.4746495361197496E-2</c:v>
                </c:pt>
                <c:pt idx="2">
                  <c:v>2.4579529677653637E-2</c:v>
                </c:pt>
                <c:pt idx="3">
                  <c:v>2.4753834431825012E-2</c:v>
                </c:pt>
              </c:numCache>
            </c:numRef>
          </c:val>
        </c:ser>
        <c:dLbls>
          <c:showLegendKey val="0"/>
          <c:showVal val="0"/>
          <c:showCatName val="0"/>
          <c:showSerName val="0"/>
          <c:showPercent val="0"/>
          <c:showBubbleSize val="0"/>
        </c:dLbls>
        <c:gapWidth val="75"/>
        <c:axId val="156764544"/>
        <c:axId val="156766112"/>
      </c:barChart>
      <c:catAx>
        <c:axId val="156764544"/>
        <c:scaling>
          <c:orientation val="minMax"/>
        </c:scaling>
        <c:delete val="0"/>
        <c:axPos val="b"/>
        <c:numFmt formatCode="General" sourceLinked="1"/>
        <c:majorTickMark val="none"/>
        <c:minorTickMark val="none"/>
        <c:tickLblPos val="nextTo"/>
        <c:txPr>
          <a:bodyPr/>
          <a:lstStyle/>
          <a:p>
            <a:pPr>
              <a:defRPr b="1"/>
            </a:pPr>
            <a:endParaRPr lang="en-US"/>
          </a:p>
        </c:txPr>
        <c:crossAx val="156766112"/>
        <c:crosses val="autoZero"/>
        <c:auto val="1"/>
        <c:lblAlgn val="ctr"/>
        <c:lblOffset val="100"/>
        <c:noMultiLvlLbl val="0"/>
      </c:catAx>
      <c:valAx>
        <c:axId val="156766112"/>
        <c:scaling>
          <c:orientation val="minMax"/>
        </c:scaling>
        <c:delete val="1"/>
        <c:axPos val="l"/>
        <c:numFmt formatCode="0.0%" sourceLinked="1"/>
        <c:majorTickMark val="none"/>
        <c:minorTickMark val="none"/>
        <c:tickLblPos val="nextTo"/>
        <c:crossAx val="156764544"/>
        <c:crosses val="autoZero"/>
        <c:crossBetween val="between"/>
      </c:valAx>
    </c:plotArea>
    <c:legend>
      <c:legendPos val="b"/>
      <c:overlay val="0"/>
    </c:legend>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'working - basics anytime 1 yr.'!$K$5</c:f>
              <c:strCache>
                <c:ptCount val="1"/>
                <c:pt idx="0">
                  <c:v>All Institutions</c:v>
                </c:pt>
              </c:strCache>
            </c:strRef>
          </c:tx>
          <c:spPr>
            <a:ln>
              <a:solidFill>
                <a:srgbClr val="990033"/>
              </a:solidFill>
            </a:ln>
          </c:spPr>
          <c:marker>
            <c:symbol val="circle"/>
            <c:size val="4"/>
            <c:spPr>
              <a:solidFill>
                <a:srgbClr val="990033"/>
              </a:solidFill>
              <a:ln>
                <a:noFill/>
              </a:ln>
            </c:spPr>
          </c:marker>
          <c:dLbls>
            <c:spPr>
              <a:noFill/>
              <a:ln>
                <a:noFill/>
              </a:ln>
              <a:effectLst/>
            </c:spPr>
            <c:txPr>
              <a:bodyPr/>
              <a:lstStyle/>
              <a:p>
                <a:pPr>
                  <a:defRPr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'working - basics anytime 1 yr.'!$L$4:$R$4</c:f>
              <c:numCache>
                <c:formatCode>###0</c:formatCode>
                <c:ptCount val="7"/>
                <c:pt idx="0">
                  <c:v>2007</c:v>
                </c:pt>
                <c:pt idx="1">
                  <c:v>2008</c:v>
                </c:pt>
                <c:pt idx="2">
                  <c:v>2009</c:v>
                </c:pt>
                <c:pt idx="3">
                  <c:v>2010</c:v>
                </c:pt>
                <c:pt idx="4">
                  <c:v>2011</c:v>
                </c:pt>
                <c:pt idx="5">
                  <c:v>2012</c:v>
                </c:pt>
                <c:pt idx="6">
                  <c:v>2013</c:v>
                </c:pt>
              </c:numCache>
            </c:numRef>
          </c:cat>
          <c:val>
            <c:numRef>
              <c:f>'working - basics anytime 1 yr.'!$L$5:$R$5</c:f>
              <c:numCache>
                <c:formatCode>0%</c:formatCode>
                <c:ptCount val="7"/>
                <c:pt idx="0">
                  <c:v>0.6973962361433359</c:v>
                </c:pt>
                <c:pt idx="1">
                  <c:v>0.71625758912355353</c:v>
                </c:pt>
                <c:pt idx="2">
                  <c:v>0.72595726897560464</c:v>
                </c:pt>
                <c:pt idx="3">
                  <c:v>0.72684454336067905</c:v>
                </c:pt>
                <c:pt idx="4">
                  <c:v>0.72578528980473878</c:v>
                </c:pt>
                <c:pt idx="5">
                  <c:v>0.72340040345523193</c:v>
                </c:pt>
                <c:pt idx="6">
                  <c:v>0.73284592332334397</c:v>
                </c:pt>
              </c:numCache>
            </c:numRef>
          </c:val>
          <c:smooth val="0"/>
        </c:ser>
        <c:ser>
          <c:idx val="1"/>
          <c:order val="1"/>
          <c:tx>
            <c:strRef>
              <c:f>'working - basics anytime 1 yr.'!$K$6</c:f>
              <c:strCache>
                <c:ptCount val="1"/>
                <c:pt idx="0">
                  <c:v>Total at any Public</c:v>
                </c:pt>
              </c:strCache>
            </c:strRef>
          </c:tx>
          <c:spPr>
            <a:ln>
              <a:solidFill>
                <a:schemeClr val="accent3">
                  <a:lumMod val="75000"/>
                </a:schemeClr>
              </a:solidFill>
            </a:ln>
          </c:spPr>
          <c:marker>
            <c:symbol val="triangle"/>
            <c:size val="5"/>
            <c:spPr>
              <a:solidFill>
                <a:schemeClr val="accent3">
                  <a:lumMod val="75000"/>
                </a:schemeClr>
              </a:solidFill>
              <a:ln>
                <a:noFill/>
              </a:ln>
            </c:spPr>
          </c:marker>
          <c:dLbls>
            <c:spPr>
              <a:noFill/>
              <a:ln>
                <a:noFill/>
              </a:ln>
              <a:effectLst/>
            </c:spPr>
            <c:txPr>
              <a:bodyPr/>
              <a:lstStyle/>
              <a:p>
                <a:pPr>
                  <a:defRPr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'working - basics anytime 1 yr.'!$L$4:$R$4</c:f>
              <c:numCache>
                <c:formatCode>###0</c:formatCode>
                <c:ptCount val="7"/>
                <c:pt idx="0">
                  <c:v>2007</c:v>
                </c:pt>
                <c:pt idx="1">
                  <c:v>2008</c:v>
                </c:pt>
                <c:pt idx="2">
                  <c:v>2009</c:v>
                </c:pt>
                <c:pt idx="3">
                  <c:v>2010</c:v>
                </c:pt>
                <c:pt idx="4">
                  <c:v>2011</c:v>
                </c:pt>
                <c:pt idx="5">
                  <c:v>2012</c:v>
                </c:pt>
                <c:pt idx="6">
                  <c:v>2013</c:v>
                </c:pt>
              </c:numCache>
            </c:numRef>
          </c:cat>
          <c:val>
            <c:numRef>
              <c:f>'working - basics anytime 1 yr.'!$L$6:$R$6</c:f>
              <c:numCache>
                <c:formatCode>0%</c:formatCode>
                <c:ptCount val="7"/>
                <c:pt idx="0">
                  <c:v>0.44699664862077854</c:v>
                </c:pt>
                <c:pt idx="1">
                  <c:v>0.4596284572673966</c:v>
                </c:pt>
                <c:pt idx="2">
                  <c:v>0.46507861881627749</c:v>
                </c:pt>
                <c:pt idx="3">
                  <c:v>0.46404078569395202</c:v>
                </c:pt>
                <c:pt idx="4">
                  <c:v>0.46996475521597075</c:v>
                </c:pt>
                <c:pt idx="5">
                  <c:v>0.46487870480525528</c:v>
                </c:pt>
                <c:pt idx="6">
                  <c:v>0.47308050015500674</c:v>
                </c:pt>
              </c:numCache>
            </c:numRef>
          </c:val>
          <c:smooth val="0"/>
        </c:ser>
        <c:ser>
          <c:idx val="2"/>
          <c:order val="2"/>
          <c:tx>
            <c:strRef>
              <c:f>'working - basics anytime 1 yr.'!$K$7</c:f>
              <c:strCache>
                <c:ptCount val="1"/>
                <c:pt idx="0">
                  <c:v>Total at any Private</c:v>
                </c:pt>
              </c:strCache>
            </c:strRef>
          </c:tx>
          <c:spPr>
            <a:ln>
              <a:solidFill>
                <a:schemeClr val="accent6">
                  <a:lumMod val="75000"/>
                </a:schemeClr>
              </a:solidFill>
            </a:ln>
          </c:spPr>
          <c:marker>
            <c:symbol val="square"/>
            <c:size val="4"/>
            <c:spPr>
              <a:solidFill>
                <a:schemeClr val="accent6">
                  <a:lumMod val="75000"/>
                </a:schemeClr>
              </a:solidFill>
              <a:ln>
                <a:noFill/>
              </a:ln>
            </c:spPr>
          </c:marker>
          <c:dLbls>
            <c:spPr>
              <a:noFill/>
              <a:ln>
                <a:noFill/>
              </a:ln>
              <a:effectLst/>
            </c:spPr>
            <c:txPr>
              <a:bodyPr/>
              <a:lstStyle/>
              <a:p>
                <a:pPr>
                  <a:defRPr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'working - basics anytime 1 yr.'!$L$4:$R$4</c:f>
              <c:numCache>
                <c:formatCode>###0</c:formatCode>
                <c:ptCount val="7"/>
                <c:pt idx="0">
                  <c:v>2007</c:v>
                </c:pt>
                <c:pt idx="1">
                  <c:v>2008</c:v>
                </c:pt>
                <c:pt idx="2">
                  <c:v>2009</c:v>
                </c:pt>
                <c:pt idx="3">
                  <c:v>2010</c:v>
                </c:pt>
                <c:pt idx="4">
                  <c:v>2011</c:v>
                </c:pt>
                <c:pt idx="5">
                  <c:v>2012</c:v>
                </c:pt>
                <c:pt idx="6">
                  <c:v>2013</c:v>
                </c:pt>
              </c:numCache>
            </c:numRef>
          </c:cat>
          <c:val>
            <c:numRef>
              <c:f>'working - basics anytime 1 yr.'!$L$7:$R$7</c:f>
              <c:numCache>
                <c:formatCode>0%</c:formatCode>
                <c:ptCount val="7"/>
                <c:pt idx="0">
                  <c:v>0.25039958752255737</c:v>
                </c:pt>
                <c:pt idx="1">
                  <c:v>0.25662913185615693</c:v>
                </c:pt>
                <c:pt idx="2">
                  <c:v>0.26087865015932715</c:v>
                </c:pt>
                <c:pt idx="3">
                  <c:v>0.26280375766672703</c:v>
                </c:pt>
                <c:pt idx="4">
                  <c:v>0.25582053458876797</c:v>
                </c:pt>
                <c:pt idx="5">
                  <c:v>0.25852169864997671</c:v>
                </c:pt>
                <c:pt idx="6">
                  <c:v>0.25976542316833728</c:v>
                </c:pt>
              </c:numCache>
            </c:numRef>
          </c:val>
          <c:smooth val="0"/>
        </c:ser>
        <c:dLbls>
          <c:showLegendKey val="0"/>
          <c:showVal val="0"/>
          <c:showCatName val="0"/>
          <c:showSerName val="0"/>
          <c:showPercent val="0"/>
          <c:showBubbleSize val="0"/>
        </c:dLbls>
        <c:marker val="1"/>
        <c:smooth val="0"/>
        <c:axId val="206612192"/>
        <c:axId val="159308712"/>
      </c:lineChart>
      <c:catAx>
        <c:axId val="206612192"/>
        <c:scaling>
          <c:orientation val="minMax"/>
        </c:scaling>
        <c:delete val="0"/>
        <c:axPos val="b"/>
        <c:numFmt formatCode="###0" sourceLinked="1"/>
        <c:majorTickMark val="out"/>
        <c:minorTickMark val="none"/>
        <c:tickLblPos val="nextTo"/>
        <c:txPr>
          <a:bodyPr/>
          <a:lstStyle/>
          <a:p>
            <a:pPr>
              <a:defRPr b="1"/>
            </a:pPr>
            <a:endParaRPr lang="en-US"/>
          </a:p>
        </c:txPr>
        <c:crossAx val="159308712"/>
        <c:crosses val="autoZero"/>
        <c:auto val="1"/>
        <c:lblAlgn val="ctr"/>
        <c:lblOffset val="100"/>
        <c:noMultiLvlLbl val="0"/>
      </c:catAx>
      <c:valAx>
        <c:axId val="159308712"/>
        <c:scaling>
          <c:orientation val="minMax"/>
          <c:max val="1"/>
          <c:min val="0"/>
        </c:scaling>
        <c:delete val="0"/>
        <c:axPos val="l"/>
        <c:majorGridlines/>
        <c:numFmt formatCode="0%" sourceLinked="1"/>
        <c:majorTickMark val="out"/>
        <c:minorTickMark val="none"/>
        <c:tickLblPos val="nextTo"/>
        <c:txPr>
          <a:bodyPr/>
          <a:lstStyle/>
          <a:p>
            <a:pPr>
              <a:defRPr b="1"/>
            </a:pPr>
            <a:endParaRPr lang="en-US"/>
          </a:p>
        </c:txPr>
        <c:crossAx val="206612192"/>
        <c:crosses val="autoZero"/>
        <c:crossBetween val="between"/>
      </c:valAx>
    </c:plotArea>
    <c:legend>
      <c:legendPos val="b"/>
      <c:overlay val="0"/>
    </c:legend>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2"/>
          <c:order val="0"/>
          <c:tx>
            <c:strRef>
              <c:f>'working - basics anytime 1 yr.'!$K$5</c:f>
              <c:strCache>
                <c:ptCount val="1"/>
                <c:pt idx="0">
                  <c:v>All Institutions</c:v>
                </c:pt>
              </c:strCache>
            </c:strRef>
          </c:tx>
          <c:spPr>
            <a:ln>
              <a:solidFill>
                <a:srgbClr val="990033"/>
              </a:solidFill>
            </a:ln>
          </c:spPr>
          <c:marker>
            <c:symbol val="circle"/>
            <c:size val="4"/>
            <c:spPr>
              <a:solidFill>
                <a:srgbClr val="990033"/>
              </a:solidFill>
              <a:ln>
                <a:noFill/>
              </a:ln>
            </c:spPr>
          </c:marker>
          <c:dLbls>
            <c:spPr>
              <a:noFill/>
              <a:ln>
                <a:noFill/>
              </a:ln>
              <a:effectLst/>
            </c:spPr>
            <c:txPr>
              <a:bodyPr/>
              <a:lstStyle/>
              <a:p>
                <a:pPr>
                  <a:defRPr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'working - basics anytime 1 yr.'!$L$4:$R$4</c:f>
              <c:numCache>
                <c:formatCode>###0</c:formatCode>
                <c:ptCount val="7"/>
                <c:pt idx="0">
                  <c:v>2007</c:v>
                </c:pt>
                <c:pt idx="1">
                  <c:v>2008</c:v>
                </c:pt>
                <c:pt idx="2">
                  <c:v>2009</c:v>
                </c:pt>
                <c:pt idx="3">
                  <c:v>2010</c:v>
                </c:pt>
                <c:pt idx="4">
                  <c:v>2011</c:v>
                </c:pt>
                <c:pt idx="5">
                  <c:v>2012</c:v>
                </c:pt>
                <c:pt idx="6">
                  <c:v>2013</c:v>
                </c:pt>
              </c:numCache>
            </c:numRef>
          </c:cat>
          <c:val>
            <c:numRef>
              <c:f>'working - basics anytime 1 yr.'!$L$5:$R$5</c:f>
              <c:numCache>
                <c:formatCode>0%</c:formatCode>
                <c:ptCount val="7"/>
                <c:pt idx="0">
                  <c:v>0.6973962361433359</c:v>
                </c:pt>
                <c:pt idx="1">
                  <c:v>0.71625758912355353</c:v>
                </c:pt>
                <c:pt idx="2">
                  <c:v>0.72595726897560464</c:v>
                </c:pt>
                <c:pt idx="3">
                  <c:v>0.72684454336067905</c:v>
                </c:pt>
                <c:pt idx="4">
                  <c:v>0.72578528980473878</c:v>
                </c:pt>
                <c:pt idx="5">
                  <c:v>0.72340040345523193</c:v>
                </c:pt>
                <c:pt idx="6">
                  <c:v>0.73284592332334397</c:v>
                </c:pt>
              </c:numCache>
            </c:numRef>
          </c:val>
          <c:smooth val="0"/>
        </c:ser>
        <c:ser>
          <c:idx val="0"/>
          <c:order val="1"/>
          <c:tx>
            <c:strRef>
              <c:f>'working - basics anytime 1 yr.'!$K$10</c:f>
              <c:strCache>
                <c:ptCount val="1"/>
                <c:pt idx="0">
                  <c:v>Total In-State</c:v>
                </c:pt>
              </c:strCache>
            </c:strRef>
          </c:tx>
          <c:spPr>
            <a:ln>
              <a:solidFill>
                <a:srgbClr val="00B0F0"/>
              </a:solidFill>
            </a:ln>
          </c:spPr>
          <c:marker>
            <c:symbol val="diamond"/>
            <c:size val="6"/>
            <c:spPr>
              <a:solidFill>
                <a:srgbClr val="00B0F0"/>
              </a:solidFill>
              <a:ln>
                <a:noFill/>
              </a:ln>
            </c:spPr>
          </c:marker>
          <c:dLbls>
            <c:spPr>
              <a:noFill/>
              <a:ln>
                <a:noFill/>
              </a:ln>
              <a:effectLst/>
            </c:spPr>
            <c:txPr>
              <a:bodyPr/>
              <a:lstStyle/>
              <a:p>
                <a:pPr>
                  <a:defRPr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'working - basics anytime 1 yr.'!$L$4:$R$4</c:f>
              <c:numCache>
                <c:formatCode>###0</c:formatCode>
                <c:ptCount val="7"/>
                <c:pt idx="0">
                  <c:v>2007</c:v>
                </c:pt>
                <c:pt idx="1">
                  <c:v>2008</c:v>
                </c:pt>
                <c:pt idx="2">
                  <c:v>2009</c:v>
                </c:pt>
                <c:pt idx="3">
                  <c:v>2010</c:v>
                </c:pt>
                <c:pt idx="4">
                  <c:v>2011</c:v>
                </c:pt>
                <c:pt idx="5">
                  <c:v>2012</c:v>
                </c:pt>
                <c:pt idx="6">
                  <c:v>2013</c:v>
                </c:pt>
              </c:numCache>
            </c:numRef>
          </c:cat>
          <c:val>
            <c:numRef>
              <c:f>'working - basics anytime 1 yr.'!$L$10:$R$10</c:f>
              <c:numCache>
                <c:formatCode>0%</c:formatCode>
                <c:ptCount val="7"/>
                <c:pt idx="0">
                  <c:v>0.39889146687290539</c:v>
                </c:pt>
                <c:pt idx="1">
                  <c:v>0.42096933215712729</c:v>
                </c:pt>
                <c:pt idx="2">
                  <c:v>0.4244893694823173</c:v>
                </c:pt>
                <c:pt idx="3">
                  <c:v>0.42573949949535467</c:v>
                </c:pt>
                <c:pt idx="4">
                  <c:v>0.41974736950425767</c:v>
                </c:pt>
                <c:pt idx="5">
                  <c:v>0.42111932964361454</c:v>
                </c:pt>
                <c:pt idx="6">
                  <c:v>0.42880024801074712</c:v>
                </c:pt>
              </c:numCache>
            </c:numRef>
          </c:val>
          <c:smooth val="0"/>
        </c:ser>
        <c:ser>
          <c:idx val="1"/>
          <c:order val="2"/>
          <c:tx>
            <c:strRef>
              <c:f>'working - basics anytime 1 yr.'!$K$11</c:f>
              <c:strCache>
                <c:ptCount val="1"/>
                <c:pt idx="0">
                  <c:v>Total Out-Of-State</c:v>
                </c:pt>
              </c:strCache>
            </c:strRef>
          </c:tx>
          <c:spPr>
            <a:ln>
              <a:solidFill>
                <a:srgbClr val="7030A0"/>
              </a:solidFill>
            </a:ln>
          </c:spPr>
          <c:marker>
            <c:symbol val="circle"/>
            <c:size val="5"/>
            <c:spPr>
              <a:solidFill>
                <a:srgbClr val="7030A0"/>
              </a:solidFill>
              <a:ln>
                <a:noFill/>
              </a:ln>
            </c:spPr>
          </c:marker>
          <c:dLbls>
            <c:spPr>
              <a:noFill/>
              <a:ln>
                <a:noFill/>
              </a:ln>
              <a:effectLst/>
            </c:spPr>
            <c:txPr>
              <a:bodyPr/>
              <a:lstStyle/>
              <a:p>
                <a:pPr>
                  <a:defRPr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'working - basics anytime 1 yr.'!$L$4:$R$4</c:f>
              <c:numCache>
                <c:formatCode>###0</c:formatCode>
                <c:ptCount val="7"/>
                <c:pt idx="0">
                  <c:v>2007</c:v>
                </c:pt>
                <c:pt idx="1">
                  <c:v>2008</c:v>
                </c:pt>
                <c:pt idx="2">
                  <c:v>2009</c:v>
                </c:pt>
                <c:pt idx="3">
                  <c:v>2010</c:v>
                </c:pt>
                <c:pt idx="4">
                  <c:v>2011</c:v>
                </c:pt>
                <c:pt idx="5">
                  <c:v>2012</c:v>
                </c:pt>
                <c:pt idx="6">
                  <c:v>2013</c:v>
                </c:pt>
              </c:numCache>
            </c:numRef>
          </c:cat>
          <c:val>
            <c:numRef>
              <c:f>'working - basics anytime 1 yr.'!$L$11:$R$11</c:f>
              <c:numCache>
                <c:formatCode>0%</c:formatCode>
                <c:ptCount val="7"/>
                <c:pt idx="0">
                  <c:v>0.29850476927043051</c:v>
                </c:pt>
                <c:pt idx="1">
                  <c:v>0.29528825696642624</c:v>
                </c:pt>
                <c:pt idx="2">
                  <c:v>0.30146789949328734</c:v>
                </c:pt>
                <c:pt idx="3">
                  <c:v>0.30110504386532438</c:v>
                </c:pt>
                <c:pt idx="4">
                  <c:v>0.3060379203004811</c:v>
                </c:pt>
                <c:pt idx="5">
                  <c:v>0.30228107381161745</c:v>
                </c:pt>
                <c:pt idx="6">
                  <c:v>0.30404567531259685</c:v>
                </c:pt>
              </c:numCache>
            </c:numRef>
          </c:val>
          <c:smooth val="0"/>
        </c:ser>
        <c:dLbls>
          <c:showLegendKey val="0"/>
          <c:showVal val="0"/>
          <c:showCatName val="0"/>
          <c:showSerName val="0"/>
          <c:showPercent val="0"/>
          <c:showBubbleSize val="0"/>
        </c:dLbls>
        <c:marker val="1"/>
        <c:smooth val="0"/>
        <c:axId val="159309496"/>
        <c:axId val="159309888"/>
      </c:lineChart>
      <c:catAx>
        <c:axId val="159309496"/>
        <c:scaling>
          <c:orientation val="minMax"/>
        </c:scaling>
        <c:delete val="0"/>
        <c:axPos val="b"/>
        <c:numFmt formatCode="###0" sourceLinked="1"/>
        <c:majorTickMark val="out"/>
        <c:minorTickMark val="none"/>
        <c:tickLblPos val="nextTo"/>
        <c:crossAx val="159309888"/>
        <c:crosses val="autoZero"/>
        <c:auto val="1"/>
        <c:lblAlgn val="ctr"/>
        <c:lblOffset val="100"/>
        <c:noMultiLvlLbl val="0"/>
      </c:catAx>
      <c:valAx>
        <c:axId val="159309888"/>
        <c:scaling>
          <c:orientation val="minMax"/>
          <c:max val="1"/>
          <c:min val="0"/>
        </c:scaling>
        <c:delete val="0"/>
        <c:axPos val="l"/>
        <c:majorGridlines/>
        <c:numFmt formatCode="0%" sourceLinked="1"/>
        <c:majorTickMark val="out"/>
        <c:minorTickMark val="none"/>
        <c:tickLblPos val="nextTo"/>
        <c:txPr>
          <a:bodyPr/>
          <a:lstStyle/>
          <a:p>
            <a:pPr>
              <a:defRPr b="1"/>
            </a:pPr>
            <a:endParaRPr lang="en-US"/>
          </a:p>
        </c:txPr>
        <c:crossAx val="159309496"/>
        <c:crosses val="autoZero"/>
        <c:crossBetween val="between"/>
        <c:majorUnit val="0.2"/>
      </c:valAx>
    </c:plotArea>
    <c:legend>
      <c:legendPos val="b"/>
      <c:overlay val="0"/>
    </c:legend>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'CCC -working 6-23-15'!$AF$17</c:f>
              <c:strCache>
                <c:ptCount val="1"/>
                <c:pt idx="0">
                  <c:v>CCC Total</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'CCC -working 6-23-15'!$AG$4:$AK$4</c:f>
              <c:numCache>
                <c:formatCode>General</c:formatCode>
                <c:ptCount val="5"/>
                <c:pt idx="0">
                  <c:v>2008</c:v>
                </c:pt>
                <c:pt idx="1">
                  <c:v>2009</c:v>
                </c:pt>
                <c:pt idx="2">
                  <c:v>2010</c:v>
                </c:pt>
                <c:pt idx="3">
                  <c:v>2011</c:v>
                </c:pt>
                <c:pt idx="4">
                  <c:v>2012</c:v>
                </c:pt>
              </c:numCache>
            </c:numRef>
          </c:cat>
          <c:val>
            <c:numRef>
              <c:f>'CCC -working 6-23-15'!$AG$17:$AK$17</c:f>
              <c:numCache>
                <c:formatCode>0.0%</c:formatCode>
                <c:ptCount val="5"/>
                <c:pt idx="0">
                  <c:v>0.41396631537476608</c:v>
                </c:pt>
                <c:pt idx="1">
                  <c:v>0.42876662415740574</c:v>
                </c:pt>
                <c:pt idx="2">
                  <c:v>0.42473263233575986</c:v>
                </c:pt>
                <c:pt idx="3">
                  <c:v>0.43392008941044985</c:v>
                </c:pt>
                <c:pt idx="4">
                  <c:v>0.4441900924823734</c:v>
                </c:pt>
              </c:numCache>
            </c:numRef>
          </c:val>
        </c:ser>
        <c:dLbls>
          <c:showLegendKey val="0"/>
          <c:showVal val="0"/>
          <c:showCatName val="0"/>
          <c:showSerName val="0"/>
          <c:showPercent val="0"/>
          <c:showBubbleSize val="0"/>
        </c:dLbls>
        <c:gapWidth val="150"/>
        <c:axId val="207155520"/>
        <c:axId val="207155912"/>
      </c:barChart>
      <c:catAx>
        <c:axId val="207155520"/>
        <c:scaling>
          <c:orientation val="minMax"/>
        </c:scaling>
        <c:delete val="0"/>
        <c:axPos val="b"/>
        <c:numFmt formatCode="General" sourceLinked="1"/>
        <c:majorTickMark val="out"/>
        <c:minorTickMark val="none"/>
        <c:tickLblPos val="nextTo"/>
        <c:txPr>
          <a:bodyPr/>
          <a:lstStyle/>
          <a:p>
            <a:pPr>
              <a:defRPr sz="1200" b="1"/>
            </a:pPr>
            <a:endParaRPr lang="en-US"/>
          </a:p>
        </c:txPr>
        <c:crossAx val="207155912"/>
        <c:crosses val="autoZero"/>
        <c:auto val="1"/>
        <c:lblAlgn val="ctr"/>
        <c:lblOffset val="100"/>
        <c:noMultiLvlLbl val="0"/>
      </c:catAx>
      <c:valAx>
        <c:axId val="207155912"/>
        <c:scaling>
          <c:orientation val="minMax"/>
          <c:max val="1"/>
        </c:scaling>
        <c:delete val="0"/>
        <c:axPos val="l"/>
        <c:majorGridlines/>
        <c:numFmt formatCode="0%" sourceLinked="0"/>
        <c:majorTickMark val="out"/>
        <c:minorTickMark val="none"/>
        <c:tickLblPos val="nextTo"/>
        <c:txPr>
          <a:bodyPr/>
          <a:lstStyle/>
          <a:p>
            <a:pPr>
              <a:defRPr sz="1200" b="1"/>
            </a:pPr>
            <a:endParaRPr lang="en-US"/>
          </a:p>
        </c:txPr>
        <c:crossAx val="207155520"/>
        <c:crosses val="autoZero"/>
        <c:crossBetween val="between"/>
        <c:majorUnit val="0.2"/>
        <c:minorUnit val="1.0000000000000002E-3"/>
      </c:valAx>
    </c:plotArea>
    <c:plotVisOnly val="1"/>
    <c:dispBlanksAs val="gap"/>
    <c:showDLblsOverMax val="0"/>
  </c:chart>
  <c:spPr>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'CCC -working 6-23-15'!$AF$42</c:f>
              <c:strCache>
                <c:ptCount val="1"/>
                <c:pt idx="0">
                  <c:v>CCC Total</c:v>
                </c:pt>
              </c:strCache>
            </c:strRef>
          </c:tx>
          <c:invertIfNegative val="0"/>
          <c:dLbls>
            <c:dLbl>
              <c:idx val="0"/>
              <c:layout>
                <c:manualLayout>
                  <c:x val="4.1108884649602596E-3"/>
                  <c:y val="1.516784957315043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'CCC -working 6-23-15'!$AG$29:$AK$29</c:f>
              <c:numCache>
                <c:formatCode>General</c:formatCode>
                <c:ptCount val="5"/>
                <c:pt idx="0">
                  <c:v>2008</c:v>
                </c:pt>
                <c:pt idx="1">
                  <c:v>2009</c:v>
                </c:pt>
                <c:pt idx="2">
                  <c:v>2010</c:v>
                </c:pt>
                <c:pt idx="3">
                  <c:v>2011</c:v>
                </c:pt>
                <c:pt idx="4">
                  <c:v>2012</c:v>
                </c:pt>
              </c:numCache>
            </c:numRef>
          </c:cat>
          <c:val>
            <c:numRef>
              <c:f>'CCC -working 6-23-15'!$AG$42:$AK$42</c:f>
              <c:numCache>
                <c:formatCode>0.0%</c:formatCode>
                <c:ptCount val="5"/>
                <c:pt idx="0">
                  <c:v>0.31330641189796121</c:v>
                </c:pt>
                <c:pt idx="1">
                  <c:v>0.27700856257970485</c:v>
                </c:pt>
                <c:pt idx="2">
                  <c:v>0.28156735867709176</c:v>
                </c:pt>
                <c:pt idx="3">
                  <c:v>0.29142218496786809</c:v>
                </c:pt>
                <c:pt idx="4">
                  <c:v>0.29969782986905963</c:v>
                </c:pt>
              </c:numCache>
            </c:numRef>
          </c:val>
        </c:ser>
        <c:dLbls>
          <c:showLegendKey val="0"/>
          <c:showVal val="0"/>
          <c:showCatName val="0"/>
          <c:showSerName val="0"/>
          <c:showPercent val="0"/>
          <c:showBubbleSize val="0"/>
        </c:dLbls>
        <c:gapWidth val="150"/>
        <c:axId val="207156696"/>
        <c:axId val="207157088"/>
      </c:barChart>
      <c:catAx>
        <c:axId val="207156696"/>
        <c:scaling>
          <c:orientation val="minMax"/>
        </c:scaling>
        <c:delete val="0"/>
        <c:axPos val="b"/>
        <c:numFmt formatCode="General" sourceLinked="1"/>
        <c:majorTickMark val="out"/>
        <c:minorTickMark val="none"/>
        <c:tickLblPos val="nextTo"/>
        <c:txPr>
          <a:bodyPr/>
          <a:lstStyle/>
          <a:p>
            <a:pPr>
              <a:defRPr sz="1200" b="1"/>
            </a:pPr>
            <a:endParaRPr lang="en-US"/>
          </a:p>
        </c:txPr>
        <c:crossAx val="207157088"/>
        <c:crosses val="autoZero"/>
        <c:auto val="1"/>
        <c:lblAlgn val="ctr"/>
        <c:lblOffset val="100"/>
        <c:noMultiLvlLbl val="0"/>
      </c:catAx>
      <c:valAx>
        <c:axId val="207157088"/>
        <c:scaling>
          <c:orientation val="minMax"/>
          <c:max val="1"/>
        </c:scaling>
        <c:delete val="0"/>
        <c:axPos val="l"/>
        <c:majorGridlines/>
        <c:numFmt formatCode="0%" sourceLinked="0"/>
        <c:majorTickMark val="out"/>
        <c:minorTickMark val="none"/>
        <c:tickLblPos val="nextTo"/>
        <c:txPr>
          <a:bodyPr/>
          <a:lstStyle/>
          <a:p>
            <a:pPr>
              <a:defRPr sz="1200" b="1"/>
            </a:pPr>
            <a:endParaRPr lang="en-US"/>
          </a:p>
        </c:txPr>
        <c:crossAx val="207156696"/>
        <c:crosses val="autoZero"/>
        <c:crossBetween val="between"/>
        <c:majorUnit val="0.2"/>
        <c:minorUnit val="1.0000000000000002E-3"/>
      </c:valAx>
    </c:plotArea>
    <c:plotVisOnly val="1"/>
    <c:dispBlanksAs val="gap"/>
    <c:showDLblsOverMax val="0"/>
  </c:chart>
  <c:spPr>
    <a:ln>
      <a:no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82" tIns="46141" rIns="92282" bIns="46141"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282" tIns="46141" rIns="92282" bIns="46141" rtlCol="0"/>
          <a:lstStyle>
            <a:lvl1pPr algn="r">
              <a:defRPr sz="1200"/>
            </a:lvl1pPr>
          </a:lstStyle>
          <a:p>
            <a:fld id="{EB0DD101-4AE4-4E69-B892-35EA2AEE6FC2}" type="datetimeFigureOut">
              <a:rPr lang="en-US" smtClean="0"/>
              <a:t>10/1/2015</a:t>
            </a:fld>
            <a:endParaRPr lang="en-US" dirty="0"/>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2282" tIns="46141" rIns="92282" bIns="46141"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2282" tIns="46141" rIns="92282" bIns="4614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3037840" cy="464820"/>
          </a:xfrm>
          <a:prstGeom prst="rect">
            <a:avLst/>
          </a:prstGeom>
        </p:spPr>
        <p:txBody>
          <a:bodyPr vert="horz" lIns="92282" tIns="46141" rIns="92282" bIns="4614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9"/>
            <a:ext cx="3037840" cy="464820"/>
          </a:xfrm>
          <a:prstGeom prst="rect">
            <a:avLst/>
          </a:prstGeom>
        </p:spPr>
        <p:txBody>
          <a:bodyPr vert="horz" lIns="92282" tIns="46141" rIns="92282" bIns="46141" rtlCol="0" anchor="b"/>
          <a:lstStyle>
            <a:lvl1pPr algn="r">
              <a:defRPr sz="1200"/>
            </a:lvl1pPr>
          </a:lstStyle>
          <a:p>
            <a:fld id="{FED57A97-79B8-45D5-AA7E-5C250C0FF910}" type="slidenum">
              <a:rPr lang="en-US" smtClean="0"/>
              <a:t>‹#›</a:t>
            </a:fld>
            <a:endParaRPr lang="en-US" dirty="0"/>
          </a:p>
        </p:txBody>
      </p:sp>
    </p:spTree>
    <p:extLst>
      <p:ext uri="{BB962C8B-B14F-4D97-AF65-F5344CB8AC3E}">
        <p14:creationId xmlns:p14="http://schemas.microsoft.com/office/powerpoint/2010/main" val="1684923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sde.ct.gov/sde/lib/sde/pdf/evalresearch/college_enrollment_persistence_graduation_statewide_results.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sde.ct.gov/sde/lib/sde/pdf/evalresearch/college_enrollment_persistence_graduation_statewide_results.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sde.ct.gov/sde/lib/sde/pdf/evalresearch/college_enrollment_persistence_graduation_statewide_results.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sde.ct.gov/sde/lib/sde/pdf/evalresearch/college_enrollment_persistence_graduation_statewide_results.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sde.ct.gov/sde/lib/sde/pdf/evalresearch/college_enrollment_persistence_graduation_statewide_results.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de.ct.gov/sde/lib/sde/pdf/evalresearch/college_enrollment_persistence_graduation_statewide_results.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sde.ct.gov/sde/lib/sde/pdf/evalresearch/college_enrollment_persistence_graduation_statewide_results.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de.ct.gov/sde/lib/sde/pdf/evalresearch/college_enrollment_persistence_graduation_statewide_results.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de.ct.gov/sde/lib/sde/pdf/evalresearch/college_enrollment_persistence_graduation_statewide_results.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de.ct.gov/sde/lib/sde/pdf/evalresearch/college_enrollment_persistence_graduation_statewide_results.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de.ct.gov/sde/lib/sde/pdf/evalresearch/college_enrollment_persistence_graduation_statewide_results.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de.ct.gov/sde/lib/sde/pdf/evalresearch/college_enrollment_persistence_graduation_statewide_results.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D57A97-79B8-45D5-AA7E-5C250C0FF910}" type="slidenum">
              <a:rPr lang="en-US" smtClean="0"/>
              <a:t>1</a:t>
            </a:fld>
            <a:endParaRPr lang="en-US" dirty="0"/>
          </a:p>
        </p:txBody>
      </p:sp>
    </p:spTree>
    <p:extLst>
      <p:ext uri="{BB962C8B-B14F-4D97-AF65-F5344CB8AC3E}">
        <p14:creationId xmlns:p14="http://schemas.microsoft.com/office/powerpoint/2010/main" val="3369571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sz="1100" b="1" dirty="0"/>
              <a:t>Waiting:  </a:t>
            </a:r>
            <a:r>
              <a:rPr lang="en-US" sz="1100" dirty="0"/>
              <a:t>Message to Chuck for copies of NSC statewide reports for last couple years.  Looking for state level figure</a:t>
            </a:r>
          </a:p>
          <a:p>
            <a:r>
              <a:rPr lang="en-US" sz="1100" dirty="0"/>
              <a:t> </a:t>
            </a:r>
          </a:p>
          <a:p>
            <a:r>
              <a:rPr lang="en-US" sz="1100" b="1" dirty="0"/>
              <a:t>Source:</a:t>
            </a:r>
            <a:r>
              <a:rPr lang="en-US" sz="1100" i="1" dirty="0"/>
              <a:t>  SDE  </a:t>
            </a:r>
            <a:endParaRPr lang="en-US" sz="1100" dirty="0"/>
          </a:p>
          <a:p>
            <a:r>
              <a:rPr lang="en-US" sz="1100" u="sng" dirty="0">
                <a:hlinkClick r:id="rId3"/>
              </a:rPr>
              <a:t>http://www.sde.ct.gov/sde/lib/sde/pdf/evalresearch/college_enrollment_persistence_graduation_statewide_results.pdf</a:t>
            </a:r>
            <a:r>
              <a:rPr lang="en-US" sz="1100" dirty="0"/>
              <a:t> </a:t>
            </a:r>
          </a:p>
          <a:p>
            <a:r>
              <a:rPr lang="en-US" sz="1100" dirty="0"/>
              <a:t> </a:t>
            </a:r>
          </a:p>
          <a:p>
            <a:r>
              <a:rPr lang="en-US" sz="1100" b="1" dirty="0"/>
              <a:t>Context    copied from SDE’s report</a:t>
            </a:r>
            <a:endParaRPr lang="en-US" sz="1100" dirty="0"/>
          </a:p>
          <a:p>
            <a:r>
              <a:rPr lang="en-US" sz="1100" dirty="0"/>
              <a:t>These reports provide the most complete data about college going, persistence, and graduation that currently exist for Connecticut’s public high schools. They were created for the Connecticut State Department of Education by the National Student Clearinghouse. They provide information about students who graduated from Connecticut Public High Schools in 2006-07 through 2011-12 and subsequently enrolled in postsecondary institutions nationally at any point between June 2007 and November 14, 2014.   </a:t>
            </a:r>
            <a:r>
              <a:rPr lang="en-US" sz="1100" i="1" dirty="0"/>
              <a:t>(source, the website:  http://www.sde.ct.gov/sde/cwp/view.asp?a=2758&amp;q=335288) </a:t>
            </a:r>
            <a:endParaRPr lang="en-US" sz="1100" dirty="0"/>
          </a:p>
          <a:p>
            <a:r>
              <a:rPr lang="en-US" sz="1100" dirty="0"/>
              <a:t> </a:t>
            </a:r>
          </a:p>
          <a:p>
            <a:r>
              <a:rPr lang="en-US" sz="1100" dirty="0"/>
              <a:t>Of the approximately 28,000 students from the class of 2012 who enrolled in college in the first year after graduation: </a:t>
            </a:r>
          </a:p>
          <a:p>
            <a:pPr lvl="0"/>
            <a:r>
              <a:rPr lang="en-US" sz="1100" dirty="0"/>
              <a:t>64 percent chose a public higher education institution; </a:t>
            </a:r>
          </a:p>
          <a:p>
            <a:pPr lvl="0"/>
            <a:r>
              <a:rPr lang="en-US" sz="1100" dirty="0"/>
              <a:t>73 percent chose a 4-year institution; and </a:t>
            </a:r>
          </a:p>
          <a:p>
            <a:pPr lvl="0"/>
            <a:r>
              <a:rPr lang="en-US" sz="1100" dirty="0"/>
              <a:t>58 percent remained in the state. </a:t>
            </a:r>
          </a:p>
          <a:p>
            <a:r>
              <a:rPr lang="en-US" sz="1100" dirty="0"/>
              <a:t> </a:t>
            </a:r>
          </a:p>
          <a:p>
            <a:r>
              <a:rPr lang="en-US" sz="1100" dirty="0"/>
              <a:t>These figures have remained relatively stable over the last six graduating classes.</a:t>
            </a:r>
          </a:p>
          <a:p>
            <a:endParaRPr lang="en-US" sz="1400" dirty="0"/>
          </a:p>
        </p:txBody>
      </p:sp>
      <p:sp>
        <p:nvSpPr>
          <p:cNvPr id="4" name="Slide Number Placeholder 3"/>
          <p:cNvSpPr>
            <a:spLocks noGrp="1"/>
          </p:cNvSpPr>
          <p:nvPr>
            <p:ph type="sldNum" sz="quarter" idx="10"/>
          </p:nvPr>
        </p:nvSpPr>
        <p:spPr/>
        <p:txBody>
          <a:bodyPr/>
          <a:lstStyle/>
          <a:p>
            <a:fld id="{FED57A97-79B8-45D5-AA7E-5C250C0FF910}" type="slidenum">
              <a:rPr lang="en-US" smtClean="0"/>
              <a:t>20</a:t>
            </a:fld>
            <a:endParaRPr lang="en-US" dirty="0"/>
          </a:p>
        </p:txBody>
      </p:sp>
    </p:spTree>
    <p:extLst>
      <p:ext uri="{BB962C8B-B14F-4D97-AF65-F5344CB8AC3E}">
        <p14:creationId xmlns:p14="http://schemas.microsoft.com/office/powerpoint/2010/main" val="4218501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sz="1100" b="1" dirty="0"/>
              <a:t>Waiting:  </a:t>
            </a:r>
            <a:r>
              <a:rPr lang="en-US" sz="1100" dirty="0"/>
              <a:t>Message to Chuck for copies of NSC statewide reports for last couple years.  Looking for state level figure</a:t>
            </a:r>
          </a:p>
          <a:p>
            <a:r>
              <a:rPr lang="en-US" sz="1100" dirty="0"/>
              <a:t> </a:t>
            </a:r>
          </a:p>
          <a:p>
            <a:r>
              <a:rPr lang="en-US" sz="1100" b="1" dirty="0"/>
              <a:t>Source:</a:t>
            </a:r>
            <a:r>
              <a:rPr lang="en-US" sz="1100" i="1" dirty="0"/>
              <a:t>  SDE  </a:t>
            </a:r>
            <a:endParaRPr lang="en-US" sz="1100" dirty="0"/>
          </a:p>
          <a:p>
            <a:r>
              <a:rPr lang="en-US" sz="1100" u="sng" dirty="0">
                <a:hlinkClick r:id="rId3"/>
              </a:rPr>
              <a:t>http://www.sde.ct.gov/sde/lib/sde/pdf/evalresearch/college_enrollment_persistence_graduation_statewide_results.pdf</a:t>
            </a:r>
            <a:r>
              <a:rPr lang="en-US" sz="1100" dirty="0"/>
              <a:t> </a:t>
            </a:r>
          </a:p>
          <a:p>
            <a:r>
              <a:rPr lang="en-US" sz="1100" dirty="0"/>
              <a:t> </a:t>
            </a:r>
          </a:p>
          <a:p>
            <a:r>
              <a:rPr lang="en-US" sz="1100" b="1" dirty="0"/>
              <a:t>Context    copied from SDE’s report</a:t>
            </a:r>
            <a:endParaRPr lang="en-US" sz="1100" dirty="0"/>
          </a:p>
          <a:p>
            <a:r>
              <a:rPr lang="en-US" sz="1100" dirty="0"/>
              <a:t>These reports provide the most complete data about college going, persistence, and graduation that currently exist for Connecticut’s public high schools. They were created for the Connecticut State Department of Education by the National Student Clearinghouse. They provide information about students who graduated from Connecticut Public High Schools in 2006-07 through 2011-12 and subsequently enrolled in postsecondary institutions nationally at any point between June 2007 and November 14, 2014.   </a:t>
            </a:r>
            <a:r>
              <a:rPr lang="en-US" sz="1100" i="1" dirty="0"/>
              <a:t>(source, the website:  http://www.sde.ct.gov/sde/cwp/view.asp?a=2758&amp;q=335288) </a:t>
            </a:r>
            <a:endParaRPr lang="en-US" sz="1100" dirty="0"/>
          </a:p>
          <a:p>
            <a:r>
              <a:rPr lang="en-US" sz="1100" dirty="0"/>
              <a:t> </a:t>
            </a:r>
          </a:p>
          <a:p>
            <a:r>
              <a:rPr lang="en-US" sz="1100" dirty="0"/>
              <a:t>Of the approximately 28,000 students from the class of 2012 who enrolled in college in the first year after graduation: </a:t>
            </a:r>
          </a:p>
          <a:p>
            <a:pPr lvl="0"/>
            <a:r>
              <a:rPr lang="en-US" sz="1100" dirty="0"/>
              <a:t>64 percent chose a public higher education institution; </a:t>
            </a:r>
          </a:p>
          <a:p>
            <a:pPr lvl="0"/>
            <a:r>
              <a:rPr lang="en-US" sz="1100" dirty="0"/>
              <a:t>73 percent chose a 4-year institution; and </a:t>
            </a:r>
          </a:p>
          <a:p>
            <a:pPr lvl="0"/>
            <a:r>
              <a:rPr lang="en-US" sz="1100" dirty="0"/>
              <a:t>58 percent remained in the state. </a:t>
            </a:r>
          </a:p>
          <a:p>
            <a:r>
              <a:rPr lang="en-US" sz="1100" dirty="0"/>
              <a:t> </a:t>
            </a:r>
          </a:p>
          <a:p>
            <a:r>
              <a:rPr lang="en-US" sz="1100" dirty="0"/>
              <a:t>These figures have remained relatively stable over the last six graduating classes.</a:t>
            </a:r>
          </a:p>
          <a:p>
            <a:endParaRPr lang="en-US" sz="1400" dirty="0"/>
          </a:p>
        </p:txBody>
      </p:sp>
      <p:sp>
        <p:nvSpPr>
          <p:cNvPr id="4" name="Slide Number Placeholder 3"/>
          <p:cNvSpPr>
            <a:spLocks noGrp="1"/>
          </p:cNvSpPr>
          <p:nvPr>
            <p:ph type="sldNum" sz="quarter" idx="10"/>
          </p:nvPr>
        </p:nvSpPr>
        <p:spPr/>
        <p:txBody>
          <a:bodyPr/>
          <a:lstStyle/>
          <a:p>
            <a:fld id="{FED57A97-79B8-45D5-AA7E-5C250C0FF910}" type="slidenum">
              <a:rPr lang="en-US" smtClean="0"/>
              <a:t>21</a:t>
            </a:fld>
            <a:endParaRPr lang="en-US" dirty="0"/>
          </a:p>
        </p:txBody>
      </p:sp>
    </p:spTree>
    <p:extLst>
      <p:ext uri="{BB962C8B-B14F-4D97-AF65-F5344CB8AC3E}">
        <p14:creationId xmlns:p14="http://schemas.microsoft.com/office/powerpoint/2010/main" val="4218501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sz="1100" b="1" dirty="0"/>
              <a:t>Waiting:  </a:t>
            </a:r>
            <a:r>
              <a:rPr lang="en-US" sz="1100" dirty="0"/>
              <a:t>Message to Chuck for copies of NSC statewide reports for last couple years.  Looking for state level figure</a:t>
            </a:r>
          </a:p>
          <a:p>
            <a:r>
              <a:rPr lang="en-US" sz="1100" dirty="0"/>
              <a:t> </a:t>
            </a:r>
          </a:p>
          <a:p>
            <a:r>
              <a:rPr lang="en-US" sz="1100" b="1" dirty="0"/>
              <a:t>Source:</a:t>
            </a:r>
            <a:r>
              <a:rPr lang="en-US" sz="1100" i="1" dirty="0"/>
              <a:t>  SDE  </a:t>
            </a:r>
            <a:endParaRPr lang="en-US" sz="1100" dirty="0"/>
          </a:p>
          <a:p>
            <a:r>
              <a:rPr lang="en-US" sz="1100" u="sng" dirty="0">
                <a:hlinkClick r:id="rId3"/>
              </a:rPr>
              <a:t>http://www.sde.ct.gov/sde/lib/sde/pdf/evalresearch/college_enrollment_persistence_graduation_statewide_results.pdf</a:t>
            </a:r>
            <a:r>
              <a:rPr lang="en-US" sz="1100" dirty="0"/>
              <a:t> </a:t>
            </a:r>
          </a:p>
          <a:p>
            <a:r>
              <a:rPr lang="en-US" sz="1100" dirty="0"/>
              <a:t> </a:t>
            </a:r>
          </a:p>
          <a:p>
            <a:r>
              <a:rPr lang="en-US" sz="1100" b="1" dirty="0"/>
              <a:t>Context    copied from SDE’s report</a:t>
            </a:r>
            <a:endParaRPr lang="en-US" sz="1100" dirty="0"/>
          </a:p>
          <a:p>
            <a:r>
              <a:rPr lang="en-US" sz="1100" dirty="0"/>
              <a:t>These reports provide the most complete data about college going, persistence, and graduation that currently exist for Connecticut’s public high schools. They were created for the Connecticut State Department of Education by the National Student Clearinghouse. They provide information about students who graduated from Connecticut Public High Schools in 2006-07 through 2011-12 and subsequently enrolled in postsecondary institutions nationally at any point between June 2007 and November 14, 2014.   </a:t>
            </a:r>
            <a:r>
              <a:rPr lang="en-US" sz="1100" i="1" dirty="0"/>
              <a:t>(source, the website:  http://www.sde.ct.gov/sde/cwp/view.asp?a=2758&amp;q=335288) </a:t>
            </a:r>
            <a:endParaRPr lang="en-US" sz="1100" dirty="0"/>
          </a:p>
          <a:p>
            <a:r>
              <a:rPr lang="en-US" sz="1100" dirty="0"/>
              <a:t> </a:t>
            </a:r>
          </a:p>
          <a:p>
            <a:r>
              <a:rPr lang="en-US" sz="1100" dirty="0"/>
              <a:t>Of the approximately 28,000 students from the class of 2012 who enrolled in college in the first year after graduation: </a:t>
            </a:r>
          </a:p>
          <a:p>
            <a:pPr lvl="0"/>
            <a:r>
              <a:rPr lang="en-US" sz="1100" dirty="0"/>
              <a:t>64 percent chose a public higher education institution; </a:t>
            </a:r>
          </a:p>
          <a:p>
            <a:pPr lvl="0"/>
            <a:r>
              <a:rPr lang="en-US" sz="1100" dirty="0"/>
              <a:t>73 percent chose a 4-year institution; and </a:t>
            </a:r>
          </a:p>
          <a:p>
            <a:pPr lvl="0"/>
            <a:r>
              <a:rPr lang="en-US" sz="1100" dirty="0"/>
              <a:t>58 percent remained in the state. </a:t>
            </a:r>
          </a:p>
          <a:p>
            <a:r>
              <a:rPr lang="en-US" sz="1100" dirty="0"/>
              <a:t> </a:t>
            </a:r>
          </a:p>
          <a:p>
            <a:r>
              <a:rPr lang="en-US" sz="1100" dirty="0"/>
              <a:t>These figures have remained relatively stable over the last six graduating classes.</a:t>
            </a:r>
          </a:p>
          <a:p>
            <a:endParaRPr lang="en-US" sz="1400" dirty="0"/>
          </a:p>
        </p:txBody>
      </p:sp>
      <p:sp>
        <p:nvSpPr>
          <p:cNvPr id="4" name="Slide Number Placeholder 3"/>
          <p:cNvSpPr>
            <a:spLocks noGrp="1"/>
          </p:cNvSpPr>
          <p:nvPr>
            <p:ph type="sldNum" sz="quarter" idx="10"/>
          </p:nvPr>
        </p:nvSpPr>
        <p:spPr/>
        <p:txBody>
          <a:bodyPr/>
          <a:lstStyle/>
          <a:p>
            <a:fld id="{FED57A97-79B8-45D5-AA7E-5C250C0FF910}" type="slidenum">
              <a:rPr lang="en-US" smtClean="0"/>
              <a:t>22</a:t>
            </a:fld>
            <a:endParaRPr lang="en-US" dirty="0"/>
          </a:p>
        </p:txBody>
      </p:sp>
    </p:spTree>
    <p:extLst>
      <p:ext uri="{BB962C8B-B14F-4D97-AF65-F5344CB8AC3E}">
        <p14:creationId xmlns:p14="http://schemas.microsoft.com/office/powerpoint/2010/main" val="4218501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sz="1100" b="1" dirty="0"/>
              <a:t>Waiting:  </a:t>
            </a:r>
            <a:r>
              <a:rPr lang="en-US" sz="1100" dirty="0"/>
              <a:t>Message to Chuck for copies of NSC statewide reports for last couple years.  Looking for state level figure</a:t>
            </a:r>
          </a:p>
          <a:p>
            <a:r>
              <a:rPr lang="en-US" sz="1100" dirty="0"/>
              <a:t> </a:t>
            </a:r>
          </a:p>
          <a:p>
            <a:r>
              <a:rPr lang="en-US" sz="1100" b="1" dirty="0"/>
              <a:t>Source:</a:t>
            </a:r>
            <a:r>
              <a:rPr lang="en-US" sz="1100" i="1" dirty="0"/>
              <a:t>  SDE  </a:t>
            </a:r>
            <a:endParaRPr lang="en-US" sz="1100" dirty="0"/>
          </a:p>
          <a:p>
            <a:r>
              <a:rPr lang="en-US" sz="1100" u="sng" dirty="0">
                <a:hlinkClick r:id="rId3"/>
              </a:rPr>
              <a:t>http://www.sde.ct.gov/sde/lib/sde/pdf/evalresearch/college_enrollment_persistence_graduation_statewide_results.pdf</a:t>
            </a:r>
            <a:r>
              <a:rPr lang="en-US" sz="1100" dirty="0"/>
              <a:t> </a:t>
            </a:r>
          </a:p>
          <a:p>
            <a:r>
              <a:rPr lang="en-US" sz="1100" dirty="0"/>
              <a:t> </a:t>
            </a:r>
          </a:p>
          <a:p>
            <a:r>
              <a:rPr lang="en-US" sz="1100" b="1" dirty="0"/>
              <a:t>Context    copied from SDE’s report</a:t>
            </a:r>
            <a:endParaRPr lang="en-US" sz="1100" dirty="0"/>
          </a:p>
          <a:p>
            <a:r>
              <a:rPr lang="en-US" sz="1100" dirty="0"/>
              <a:t>These reports provide the most complete data about college going, persistence, and graduation that currently exist for Connecticut’s public high schools. They were created for the Connecticut State Department of Education by the National Student Clearinghouse. They provide information about students who graduated from Connecticut Public High Schools in 2006-07 through 2011-12 and subsequently enrolled in postsecondary institutions nationally at any point between June 2007 and November 14, 2014.   </a:t>
            </a:r>
            <a:r>
              <a:rPr lang="en-US" sz="1100" i="1" dirty="0"/>
              <a:t>(source, the website:  http://www.sde.ct.gov/sde/cwp/view.asp?a=2758&amp;q=335288) </a:t>
            </a:r>
            <a:endParaRPr lang="en-US" sz="1100" dirty="0"/>
          </a:p>
          <a:p>
            <a:r>
              <a:rPr lang="en-US" sz="1100" dirty="0"/>
              <a:t> </a:t>
            </a:r>
          </a:p>
          <a:p>
            <a:r>
              <a:rPr lang="en-US" sz="1100" dirty="0"/>
              <a:t>Of the approximately 28,000 students from the class of 2012 who enrolled in college in the first year after graduation: </a:t>
            </a:r>
          </a:p>
          <a:p>
            <a:pPr lvl="0"/>
            <a:r>
              <a:rPr lang="en-US" sz="1100" dirty="0"/>
              <a:t>64 percent chose a public higher education institution; </a:t>
            </a:r>
          </a:p>
          <a:p>
            <a:pPr lvl="0"/>
            <a:r>
              <a:rPr lang="en-US" sz="1100" dirty="0"/>
              <a:t>73 percent chose a 4-year institution; and </a:t>
            </a:r>
          </a:p>
          <a:p>
            <a:pPr lvl="0"/>
            <a:r>
              <a:rPr lang="en-US" sz="1100" dirty="0"/>
              <a:t>58 percent remained in the state. </a:t>
            </a:r>
          </a:p>
          <a:p>
            <a:r>
              <a:rPr lang="en-US" sz="1100" dirty="0"/>
              <a:t> </a:t>
            </a:r>
          </a:p>
          <a:p>
            <a:r>
              <a:rPr lang="en-US" sz="1100" dirty="0"/>
              <a:t>These figures have remained relatively stable over the last six graduating classes.</a:t>
            </a:r>
          </a:p>
          <a:p>
            <a:endParaRPr lang="en-US" sz="1400" dirty="0"/>
          </a:p>
        </p:txBody>
      </p:sp>
      <p:sp>
        <p:nvSpPr>
          <p:cNvPr id="4" name="Slide Number Placeholder 3"/>
          <p:cNvSpPr>
            <a:spLocks noGrp="1"/>
          </p:cNvSpPr>
          <p:nvPr>
            <p:ph type="sldNum" sz="quarter" idx="10"/>
          </p:nvPr>
        </p:nvSpPr>
        <p:spPr/>
        <p:txBody>
          <a:bodyPr/>
          <a:lstStyle/>
          <a:p>
            <a:fld id="{FED57A97-79B8-45D5-AA7E-5C250C0FF910}" type="slidenum">
              <a:rPr lang="en-US" smtClean="0"/>
              <a:t>23</a:t>
            </a:fld>
            <a:endParaRPr lang="en-US" dirty="0"/>
          </a:p>
        </p:txBody>
      </p:sp>
    </p:spTree>
    <p:extLst>
      <p:ext uri="{BB962C8B-B14F-4D97-AF65-F5344CB8AC3E}">
        <p14:creationId xmlns:p14="http://schemas.microsoft.com/office/powerpoint/2010/main" val="4218501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sz="1100" b="1" dirty="0"/>
              <a:t>Waiting:  </a:t>
            </a:r>
            <a:r>
              <a:rPr lang="en-US" sz="1100" dirty="0"/>
              <a:t>Message to Chuck for copies of NSC statewide reports for last couple years.  Looking for state level figure</a:t>
            </a:r>
          </a:p>
          <a:p>
            <a:r>
              <a:rPr lang="en-US" sz="1100" dirty="0"/>
              <a:t> </a:t>
            </a:r>
          </a:p>
          <a:p>
            <a:r>
              <a:rPr lang="en-US" sz="1100" b="1" dirty="0"/>
              <a:t>Source:</a:t>
            </a:r>
            <a:r>
              <a:rPr lang="en-US" sz="1100" i="1" dirty="0"/>
              <a:t>  SDE  </a:t>
            </a:r>
            <a:endParaRPr lang="en-US" sz="1100" dirty="0"/>
          </a:p>
          <a:p>
            <a:r>
              <a:rPr lang="en-US" sz="1100" u="sng" dirty="0">
                <a:hlinkClick r:id="rId3"/>
              </a:rPr>
              <a:t>http://www.sde.ct.gov/sde/lib/sde/pdf/evalresearch/college_enrollment_persistence_graduation_statewide_results.pdf</a:t>
            </a:r>
            <a:r>
              <a:rPr lang="en-US" sz="1100" dirty="0"/>
              <a:t> </a:t>
            </a:r>
          </a:p>
          <a:p>
            <a:r>
              <a:rPr lang="en-US" sz="1100" dirty="0"/>
              <a:t> </a:t>
            </a:r>
          </a:p>
          <a:p>
            <a:r>
              <a:rPr lang="en-US" sz="1100" b="1" dirty="0"/>
              <a:t>Context    copied from SDE’s report</a:t>
            </a:r>
            <a:endParaRPr lang="en-US" sz="1100" dirty="0"/>
          </a:p>
          <a:p>
            <a:r>
              <a:rPr lang="en-US" sz="1100" dirty="0"/>
              <a:t>These reports provide the most complete data about college going, persistence, and graduation that currently exist for Connecticut’s public high schools. They were created for the Connecticut State Department of Education by the National Student Clearinghouse. They provide information about students who graduated from Connecticut Public High Schools in 2006-07 through 2011-12 and subsequently enrolled in postsecondary institutions nationally at any point between June 2007 and November 14, 2014.   </a:t>
            </a:r>
            <a:r>
              <a:rPr lang="en-US" sz="1100" i="1" dirty="0"/>
              <a:t>(source, the website:  http://www.sde.ct.gov/sde/cwp/view.asp?a=2758&amp;q=335288) </a:t>
            </a:r>
            <a:endParaRPr lang="en-US" sz="1100" dirty="0"/>
          </a:p>
          <a:p>
            <a:r>
              <a:rPr lang="en-US" sz="1100" dirty="0"/>
              <a:t> </a:t>
            </a:r>
          </a:p>
          <a:p>
            <a:r>
              <a:rPr lang="en-US" sz="1100" dirty="0"/>
              <a:t>Of the approximately 28,000 students from the class of 2012 who enrolled in college in the first year after graduation: </a:t>
            </a:r>
          </a:p>
          <a:p>
            <a:pPr lvl="0"/>
            <a:r>
              <a:rPr lang="en-US" sz="1100" dirty="0"/>
              <a:t>64 percent chose a public higher education institution; </a:t>
            </a:r>
          </a:p>
          <a:p>
            <a:pPr lvl="0"/>
            <a:r>
              <a:rPr lang="en-US" sz="1100" dirty="0"/>
              <a:t>73 percent chose a 4-year institution; and </a:t>
            </a:r>
          </a:p>
          <a:p>
            <a:pPr lvl="0"/>
            <a:r>
              <a:rPr lang="en-US" sz="1100" dirty="0"/>
              <a:t>58 percent remained in the state. </a:t>
            </a:r>
          </a:p>
          <a:p>
            <a:r>
              <a:rPr lang="en-US" sz="1100" dirty="0"/>
              <a:t> </a:t>
            </a:r>
          </a:p>
          <a:p>
            <a:r>
              <a:rPr lang="en-US" sz="1100" dirty="0"/>
              <a:t>These figures have remained relatively stable over the last six graduating classes.</a:t>
            </a:r>
          </a:p>
          <a:p>
            <a:endParaRPr lang="en-US" sz="1400" dirty="0"/>
          </a:p>
        </p:txBody>
      </p:sp>
      <p:sp>
        <p:nvSpPr>
          <p:cNvPr id="4" name="Slide Number Placeholder 3"/>
          <p:cNvSpPr>
            <a:spLocks noGrp="1"/>
          </p:cNvSpPr>
          <p:nvPr>
            <p:ph type="sldNum" sz="quarter" idx="10"/>
          </p:nvPr>
        </p:nvSpPr>
        <p:spPr/>
        <p:txBody>
          <a:bodyPr/>
          <a:lstStyle/>
          <a:p>
            <a:fld id="{FED57A97-79B8-45D5-AA7E-5C250C0FF910}" type="slidenum">
              <a:rPr lang="en-US" smtClean="0"/>
              <a:t>24</a:t>
            </a:fld>
            <a:endParaRPr lang="en-US" dirty="0"/>
          </a:p>
        </p:txBody>
      </p:sp>
    </p:spTree>
    <p:extLst>
      <p:ext uri="{BB962C8B-B14F-4D97-AF65-F5344CB8AC3E}">
        <p14:creationId xmlns:p14="http://schemas.microsoft.com/office/powerpoint/2010/main" val="4218501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sz="1100" b="1" dirty="0"/>
              <a:t>Waiting:  </a:t>
            </a:r>
            <a:r>
              <a:rPr lang="en-US" sz="1100" dirty="0"/>
              <a:t>Message to Chuck for copies of NSC statewide reports for last couple years.  Looking for state level figure</a:t>
            </a:r>
          </a:p>
          <a:p>
            <a:r>
              <a:rPr lang="en-US" sz="1100" dirty="0"/>
              <a:t> </a:t>
            </a:r>
          </a:p>
          <a:p>
            <a:r>
              <a:rPr lang="en-US" sz="1100" b="1" dirty="0"/>
              <a:t>Source:</a:t>
            </a:r>
            <a:r>
              <a:rPr lang="en-US" sz="1100" i="1" dirty="0"/>
              <a:t>  SDE  </a:t>
            </a:r>
            <a:endParaRPr lang="en-US" sz="1100" dirty="0"/>
          </a:p>
          <a:p>
            <a:r>
              <a:rPr lang="en-US" sz="1100" u="sng" dirty="0">
                <a:hlinkClick r:id="rId3"/>
              </a:rPr>
              <a:t>http://www.sde.ct.gov/sde/lib/sde/pdf/evalresearch/college_enrollment_persistence_graduation_statewide_results.pdf</a:t>
            </a:r>
            <a:r>
              <a:rPr lang="en-US" sz="1100" dirty="0"/>
              <a:t> </a:t>
            </a:r>
          </a:p>
          <a:p>
            <a:r>
              <a:rPr lang="en-US" sz="1100" dirty="0"/>
              <a:t> </a:t>
            </a:r>
          </a:p>
          <a:p>
            <a:r>
              <a:rPr lang="en-US" sz="1100" b="1" dirty="0"/>
              <a:t>Context    copied from SDE’s report</a:t>
            </a:r>
            <a:endParaRPr lang="en-US" sz="1100" dirty="0"/>
          </a:p>
          <a:p>
            <a:r>
              <a:rPr lang="en-US" sz="1100" dirty="0"/>
              <a:t>These reports provide the most complete data about college going, persistence, and graduation that currently exist for Connecticut’s public high schools. They were created for the Connecticut State Department of Education by the National Student Clearinghouse. They provide information about students who graduated from Connecticut Public High Schools in 2006-07 through 2011-12 and subsequently enrolled in postsecondary institutions nationally at any point between June 2007 and November 14, 2014.   </a:t>
            </a:r>
            <a:r>
              <a:rPr lang="en-US" sz="1100" i="1" dirty="0"/>
              <a:t>(source, the website:  http://www.sde.ct.gov/sde/cwp/view.asp?a=2758&amp;q=335288) </a:t>
            </a:r>
            <a:endParaRPr lang="en-US" sz="1100" dirty="0"/>
          </a:p>
          <a:p>
            <a:r>
              <a:rPr lang="en-US" sz="1100" dirty="0"/>
              <a:t> </a:t>
            </a:r>
          </a:p>
          <a:p>
            <a:r>
              <a:rPr lang="en-US" sz="1100" dirty="0"/>
              <a:t>Of the approximately 28,000 students from the class of 2012 who enrolled in college in the first year after graduation: </a:t>
            </a:r>
          </a:p>
          <a:p>
            <a:pPr lvl="0"/>
            <a:r>
              <a:rPr lang="en-US" sz="1100" dirty="0"/>
              <a:t>64 percent chose a public higher education institution; </a:t>
            </a:r>
          </a:p>
          <a:p>
            <a:pPr lvl="0"/>
            <a:r>
              <a:rPr lang="en-US" sz="1100" dirty="0"/>
              <a:t>73 percent chose a 4-year institution; and </a:t>
            </a:r>
          </a:p>
          <a:p>
            <a:pPr lvl="0"/>
            <a:r>
              <a:rPr lang="en-US" sz="1100" dirty="0"/>
              <a:t>58 percent remained in the state. </a:t>
            </a:r>
          </a:p>
          <a:p>
            <a:r>
              <a:rPr lang="en-US" sz="1100" dirty="0"/>
              <a:t> </a:t>
            </a:r>
          </a:p>
          <a:p>
            <a:r>
              <a:rPr lang="en-US" sz="1100" dirty="0"/>
              <a:t>These figures have remained relatively stable over the last six graduating classes.</a:t>
            </a:r>
          </a:p>
          <a:p>
            <a:endParaRPr lang="en-US" sz="1400" dirty="0"/>
          </a:p>
        </p:txBody>
      </p:sp>
      <p:sp>
        <p:nvSpPr>
          <p:cNvPr id="4" name="Slide Number Placeholder 3"/>
          <p:cNvSpPr>
            <a:spLocks noGrp="1"/>
          </p:cNvSpPr>
          <p:nvPr>
            <p:ph type="sldNum" sz="quarter" idx="10"/>
          </p:nvPr>
        </p:nvSpPr>
        <p:spPr/>
        <p:txBody>
          <a:bodyPr/>
          <a:lstStyle/>
          <a:p>
            <a:fld id="{FED57A97-79B8-45D5-AA7E-5C250C0FF910}" type="slidenum">
              <a:rPr lang="en-US" smtClean="0"/>
              <a:t>25</a:t>
            </a:fld>
            <a:endParaRPr lang="en-US" dirty="0"/>
          </a:p>
        </p:txBody>
      </p:sp>
    </p:spTree>
    <p:extLst>
      <p:ext uri="{BB962C8B-B14F-4D97-AF65-F5344CB8AC3E}">
        <p14:creationId xmlns:p14="http://schemas.microsoft.com/office/powerpoint/2010/main" val="4218501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sz="1100" b="1" dirty="0"/>
              <a:t>Waiting:  </a:t>
            </a:r>
            <a:r>
              <a:rPr lang="en-US" sz="1100" dirty="0"/>
              <a:t>Message to Chuck for copies of NSC statewide reports for last couple years.  Looking for state level figure</a:t>
            </a:r>
          </a:p>
          <a:p>
            <a:r>
              <a:rPr lang="en-US" sz="1100" dirty="0"/>
              <a:t> </a:t>
            </a:r>
          </a:p>
          <a:p>
            <a:r>
              <a:rPr lang="en-US" sz="1100" b="1" dirty="0"/>
              <a:t>Source:</a:t>
            </a:r>
            <a:r>
              <a:rPr lang="en-US" sz="1100" i="1" dirty="0"/>
              <a:t>  SDE  </a:t>
            </a:r>
            <a:endParaRPr lang="en-US" sz="1100" dirty="0"/>
          </a:p>
          <a:p>
            <a:r>
              <a:rPr lang="en-US" sz="1100" u="sng" dirty="0">
                <a:hlinkClick r:id="rId3"/>
              </a:rPr>
              <a:t>http://www.sde.ct.gov/sde/lib/sde/pdf/evalresearch/college_enrollment_persistence_graduation_statewide_results.pdf</a:t>
            </a:r>
            <a:r>
              <a:rPr lang="en-US" sz="1100" dirty="0"/>
              <a:t> </a:t>
            </a:r>
          </a:p>
          <a:p>
            <a:r>
              <a:rPr lang="en-US" sz="1100" dirty="0"/>
              <a:t> </a:t>
            </a:r>
          </a:p>
          <a:p>
            <a:r>
              <a:rPr lang="en-US" sz="1100" b="1" dirty="0"/>
              <a:t>Context    copied from SDE’s report</a:t>
            </a:r>
            <a:endParaRPr lang="en-US" sz="1100" dirty="0"/>
          </a:p>
          <a:p>
            <a:r>
              <a:rPr lang="en-US" sz="1100" dirty="0"/>
              <a:t>These reports provide the most complete data about college going, persistence, and graduation that currently exist for Connecticut’s public high schools. They were created for the Connecticut State Department of Education by the National Student Clearinghouse. They provide information about students who graduated from Connecticut Public High Schools in 2006-07 through 2011-12 and subsequently enrolled in postsecondary institutions nationally at any point between June 2007 and November 14, 2014.   </a:t>
            </a:r>
            <a:r>
              <a:rPr lang="en-US" sz="1100" i="1" dirty="0"/>
              <a:t>(source, the website:  http://www.sde.ct.gov/sde/cwp/view.asp?a=2758&amp;q=335288) </a:t>
            </a:r>
            <a:endParaRPr lang="en-US" sz="1100" dirty="0"/>
          </a:p>
          <a:p>
            <a:r>
              <a:rPr lang="en-US" sz="1100" dirty="0"/>
              <a:t> </a:t>
            </a:r>
          </a:p>
          <a:p>
            <a:r>
              <a:rPr lang="en-US" sz="1100" dirty="0"/>
              <a:t>Of the approximately 28,000 students from the class of 2012 who enrolled in college in the first year after graduation: </a:t>
            </a:r>
          </a:p>
          <a:p>
            <a:pPr lvl="0"/>
            <a:r>
              <a:rPr lang="en-US" sz="1100" dirty="0"/>
              <a:t>64 percent chose a public higher education institution; </a:t>
            </a:r>
          </a:p>
          <a:p>
            <a:pPr lvl="0"/>
            <a:r>
              <a:rPr lang="en-US" sz="1100" dirty="0"/>
              <a:t>73 percent chose a 4-year institution; and </a:t>
            </a:r>
          </a:p>
          <a:p>
            <a:pPr lvl="0"/>
            <a:r>
              <a:rPr lang="en-US" sz="1100" dirty="0"/>
              <a:t>58 percent remained in the state. </a:t>
            </a:r>
          </a:p>
          <a:p>
            <a:r>
              <a:rPr lang="en-US" sz="1100" dirty="0"/>
              <a:t> </a:t>
            </a:r>
          </a:p>
          <a:p>
            <a:r>
              <a:rPr lang="en-US" sz="1100" dirty="0"/>
              <a:t>These figures have remained relatively stable over the last six graduating classes.</a:t>
            </a:r>
          </a:p>
          <a:p>
            <a:endParaRPr lang="en-US" sz="1400" dirty="0"/>
          </a:p>
        </p:txBody>
      </p:sp>
      <p:sp>
        <p:nvSpPr>
          <p:cNvPr id="4" name="Slide Number Placeholder 3"/>
          <p:cNvSpPr>
            <a:spLocks noGrp="1"/>
          </p:cNvSpPr>
          <p:nvPr>
            <p:ph type="sldNum" sz="quarter" idx="10"/>
          </p:nvPr>
        </p:nvSpPr>
        <p:spPr/>
        <p:txBody>
          <a:bodyPr/>
          <a:lstStyle/>
          <a:p>
            <a:fld id="{FED57A97-79B8-45D5-AA7E-5C250C0FF910}" type="slidenum">
              <a:rPr lang="en-US" smtClean="0"/>
              <a:t>26</a:t>
            </a:fld>
            <a:endParaRPr lang="en-US" dirty="0"/>
          </a:p>
        </p:txBody>
      </p:sp>
    </p:spTree>
    <p:extLst>
      <p:ext uri="{BB962C8B-B14F-4D97-AF65-F5344CB8AC3E}">
        <p14:creationId xmlns:p14="http://schemas.microsoft.com/office/powerpoint/2010/main" val="4218501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D57A97-79B8-45D5-AA7E-5C250C0FF910}" type="slidenum">
              <a:rPr lang="en-US" smtClean="0"/>
              <a:t>10</a:t>
            </a:fld>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400" y="4493261"/>
            <a:ext cx="3695066" cy="4141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1167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b="1" dirty="0">
                <a:solidFill>
                  <a:srgbClr val="FF0000"/>
                </a:solidFill>
              </a:rPr>
              <a:t>Waiting:  SDE may be able to produce the SAT data – message to Chuck</a:t>
            </a:r>
            <a:endParaRPr lang="en-US" sz="1400" b="1" dirty="0">
              <a:solidFill>
                <a:srgbClr val="FF0000"/>
              </a:solidFill>
            </a:endParaRPr>
          </a:p>
          <a:p>
            <a:r>
              <a:rPr lang="en-US" dirty="0"/>
              <a:t> </a:t>
            </a:r>
            <a:endParaRPr lang="en-US" sz="1400" dirty="0"/>
          </a:p>
          <a:p>
            <a:r>
              <a:rPr lang="en-US" dirty="0"/>
              <a:t>Context</a:t>
            </a:r>
            <a:endParaRPr lang="en-US" sz="1400" dirty="0"/>
          </a:p>
          <a:p>
            <a:pPr marL="173030" indent="-173030">
              <a:buFont typeface="Arial" panose="020B0604020202020204" pitchFamily="34" charset="0"/>
              <a:buChar char="•"/>
            </a:pPr>
            <a:r>
              <a:rPr lang="en-US" dirty="0" smtClean="0"/>
              <a:t>Smarter </a:t>
            </a:r>
            <a:r>
              <a:rPr lang="en-US" dirty="0"/>
              <a:t>Balanced Assessments are not available</a:t>
            </a:r>
            <a:endParaRPr lang="en-US" sz="1400" dirty="0"/>
          </a:p>
          <a:p>
            <a:pPr marL="173030" indent="-173030">
              <a:buFont typeface="Arial" panose="020B0604020202020204" pitchFamily="34" charset="0"/>
              <a:buChar char="•"/>
            </a:pPr>
            <a:r>
              <a:rPr lang="en-US" dirty="0"/>
              <a:t>SAT scores are proxy’s for College Readiness only for those individuals who take the SAT </a:t>
            </a:r>
            <a:endParaRPr lang="en-US" sz="1400" dirty="0"/>
          </a:p>
          <a:p>
            <a:pPr marL="634441" lvl="1" indent="-173030">
              <a:buFont typeface="Arial" panose="020B0604020202020204" pitchFamily="34" charset="0"/>
              <a:buChar char="•"/>
            </a:pPr>
            <a:r>
              <a:rPr lang="en-US" dirty="0" smtClean="0"/>
              <a:t>Predominantly </a:t>
            </a:r>
            <a:r>
              <a:rPr lang="en-US" dirty="0"/>
              <a:t>those who are pursing post-secondary education at 4 year instead of 2-year institutions.</a:t>
            </a:r>
            <a:endParaRPr lang="en-US" sz="1400" dirty="0"/>
          </a:p>
          <a:p>
            <a:pPr marL="173030" indent="-173030">
              <a:buFont typeface="Arial" panose="020B0604020202020204" pitchFamily="34" charset="0"/>
              <a:buChar char="•"/>
            </a:pPr>
            <a:r>
              <a:rPr lang="en-US" dirty="0"/>
              <a:t>This is all that we have that is related to the topic. </a:t>
            </a:r>
            <a:endParaRPr lang="en-US" sz="1400" dirty="0"/>
          </a:p>
          <a:p>
            <a:pPr marL="173030" indent="-173030">
              <a:buFont typeface="Arial" panose="020B0604020202020204" pitchFamily="34" charset="0"/>
              <a:buChar char="•"/>
            </a:pPr>
            <a:r>
              <a:rPr lang="en-US" dirty="0"/>
              <a:t>UCONN doesn’t officially offer remediation courses</a:t>
            </a:r>
            <a:endParaRPr lang="en-US" sz="1400" dirty="0"/>
          </a:p>
          <a:p>
            <a:pPr marL="173030" indent="-173030">
              <a:buFont typeface="Arial" panose="020B0604020202020204" pitchFamily="34" charset="0"/>
              <a:buChar char="•"/>
            </a:pPr>
            <a:r>
              <a:rPr lang="en-US" dirty="0"/>
              <a:t>Data about student enrollment in remediation courses at institutions outside of CSCU are not available.</a:t>
            </a:r>
            <a:endParaRPr lang="en-US" sz="1400" dirty="0"/>
          </a:p>
          <a:p>
            <a:r>
              <a:rPr lang="en-US" dirty="0"/>
              <a:t> </a:t>
            </a:r>
            <a:endParaRPr lang="en-US" sz="1400" dirty="0"/>
          </a:p>
          <a:p>
            <a:r>
              <a:rPr lang="en-US" dirty="0"/>
              <a:t>What we have:</a:t>
            </a:r>
            <a:endParaRPr lang="en-US" sz="1400" dirty="0"/>
          </a:p>
          <a:p>
            <a:pPr marL="173030" indent="-173030">
              <a:buFont typeface="Arial" panose="020B0604020202020204" pitchFamily="34" charset="0"/>
              <a:buChar char="•"/>
            </a:pPr>
            <a:r>
              <a:rPr lang="en-US" dirty="0"/>
              <a:t>Graduates from public high schools</a:t>
            </a:r>
            <a:endParaRPr lang="en-US" sz="1400" dirty="0"/>
          </a:p>
          <a:p>
            <a:pPr marL="173030" indent="-173030">
              <a:buFont typeface="Arial" panose="020B0604020202020204" pitchFamily="34" charset="0"/>
              <a:buChar char="•"/>
            </a:pPr>
            <a:r>
              <a:rPr lang="en-US" dirty="0"/>
              <a:t>Students enrolling anywhere:  indicates a readiness for pursuing further education, mindset of success, likely time to take entrance exams and complete financial aid paperwork</a:t>
            </a:r>
            <a:endParaRPr lang="en-US" sz="1400" dirty="0"/>
          </a:p>
          <a:p>
            <a:pPr marL="173030" indent="-173030">
              <a:buFont typeface="Arial" panose="020B0604020202020204" pitchFamily="34" charset="0"/>
              <a:buChar char="•"/>
            </a:pPr>
            <a:r>
              <a:rPr lang="en-US" dirty="0"/>
              <a:t>Proportion of students who did </a:t>
            </a:r>
            <a:r>
              <a:rPr lang="en-US" i="1" dirty="0"/>
              <a:t>not take a remedial course in English or Math within 16 months of their enrollment</a:t>
            </a:r>
            <a:r>
              <a:rPr lang="en-US" dirty="0"/>
              <a:t>.  Students may have been placed into or recommended for remedial courses, but may not have yet enrolled in the class or they may have opted out of this recommendation.</a:t>
            </a:r>
            <a:endParaRPr lang="en-US" sz="1400" dirty="0"/>
          </a:p>
        </p:txBody>
      </p:sp>
      <p:sp>
        <p:nvSpPr>
          <p:cNvPr id="4" name="Slide Number Placeholder 3"/>
          <p:cNvSpPr>
            <a:spLocks noGrp="1"/>
          </p:cNvSpPr>
          <p:nvPr>
            <p:ph type="sldNum" sz="quarter" idx="10"/>
          </p:nvPr>
        </p:nvSpPr>
        <p:spPr/>
        <p:txBody>
          <a:bodyPr/>
          <a:lstStyle/>
          <a:p>
            <a:fld id="{FED57A97-79B8-45D5-AA7E-5C250C0FF910}" type="slidenum">
              <a:rPr lang="en-US" smtClean="0"/>
              <a:t>13</a:t>
            </a:fld>
            <a:endParaRPr lang="en-US" dirty="0"/>
          </a:p>
        </p:txBody>
      </p:sp>
    </p:spTree>
    <p:extLst>
      <p:ext uri="{BB962C8B-B14F-4D97-AF65-F5344CB8AC3E}">
        <p14:creationId xmlns:p14="http://schemas.microsoft.com/office/powerpoint/2010/main" val="4218501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b="1" dirty="0">
                <a:solidFill>
                  <a:srgbClr val="FF0000"/>
                </a:solidFill>
              </a:rPr>
              <a:t>Waiting:  SDE may be able to produce the SAT data – message to Chuck</a:t>
            </a:r>
            <a:endParaRPr lang="en-US" sz="1400" b="1" dirty="0">
              <a:solidFill>
                <a:srgbClr val="FF0000"/>
              </a:solidFill>
            </a:endParaRPr>
          </a:p>
          <a:p>
            <a:r>
              <a:rPr lang="en-US" dirty="0"/>
              <a:t> </a:t>
            </a:r>
            <a:endParaRPr lang="en-US" sz="1400" dirty="0"/>
          </a:p>
          <a:p>
            <a:r>
              <a:rPr lang="en-US" dirty="0"/>
              <a:t>Context</a:t>
            </a:r>
            <a:endParaRPr lang="en-US" sz="1400" dirty="0"/>
          </a:p>
          <a:p>
            <a:pPr marL="173030" indent="-173030">
              <a:buFont typeface="Arial" panose="020B0604020202020204" pitchFamily="34" charset="0"/>
              <a:buChar char="•"/>
            </a:pPr>
            <a:r>
              <a:rPr lang="en-US" dirty="0" smtClean="0"/>
              <a:t>Smarter </a:t>
            </a:r>
            <a:r>
              <a:rPr lang="en-US" dirty="0"/>
              <a:t>Balanced Assessments are not available</a:t>
            </a:r>
            <a:endParaRPr lang="en-US" sz="1400" dirty="0"/>
          </a:p>
          <a:p>
            <a:pPr marL="173030" indent="-173030">
              <a:buFont typeface="Arial" panose="020B0604020202020204" pitchFamily="34" charset="0"/>
              <a:buChar char="•"/>
            </a:pPr>
            <a:r>
              <a:rPr lang="en-US" dirty="0"/>
              <a:t>SAT scores are proxy’s for College Readiness only for those individuals who take the SAT </a:t>
            </a:r>
            <a:endParaRPr lang="en-US" sz="1400" dirty="0"/>
          </a:p>
          <a:p>
            <a:pPr marL="634441" lvl="1" indent="-173030">
              <a:buFont typeface="Arial" panose="020B0604020202020204" pitchFamily="34" charset="0"/>
              <a:buChar char="•"/>
            </a:pPr>
            <a:r>
              <a:rPr lang="en-US" dirty="0" smtClean="0"/>
              <a:t>Predominantly </a:t>
            </a:r>
            <a:r>
              <a:rPr lang="en-US" dirty="0"/>
              <a:t>those who are pursing post-secondary education at 4 year instead of 2-year institutions.</a:t>
            </a:r>
            <a:endParaRPr lang="en-US" sz="1400" dirty="0"/>
          </a:p>
          <a:p>
            <a:pPr marL="173030" indent="-173030">
              <a:buFont typeface="Arial" panose="020B0604020202020204" pitchFamily="34" charset="0"/>
              <a:buChar char="•"/>
            </a:pPr>
            <a:r>
              <a:rPr lang="en-US" dirty="0"/>
              <a:t>This is all that we have that is related to the topic. </a:t>
            </a:r>
            <a:endParaRPr lang="en-US" sz="1400" dirty="0"/>
          </a:p>
          <a:p>
            <a:pPr marL="173030" indent="-173030">
              <a:buFont typeface="Arial" panose="020B0604020202020204" pitchFamily="34" charset="0"/>
              <a:buChar char="•"/>
            </a:pPr>
            <a:r>
              <a:rPr lang="en-US" dirty="0"/>
              <a:t>UCONN doesn’t officially offer remediation courses</a:t>
            </a:r>
            <a:endParaRPr lang="en-US" sz="1400" dirty="0"/>
          </a:p>
          <a:p>
            <a:pPr marL="173030" indent="-173030">
              <a:buFont typeface="Arial" panose="020B0604020202020204" pitchFamily="34" charset="0"/>
              <a:buChar char="•"/>
            </a:pPr>
            <a:r>
              <a:rPr lang="en-US" dirty="0"/>
              <a:t>Data about student enrollment in remediation courses at institutions outside of CSCU are not available.</a:t>
            </a:r>
            <a:endParaRPr lang="en-US" sz="1400" dirty="0"/>
          </a:p>
          <a:p>
            <a:r>
              <a:rPr lang="en-US" dirty="0"/>
              <a:t> </a:t>
            </a:r>
            <a:endParaRPr lang="en-US" sz="1400" dirty="0"/>
          </a:p>
          <a:p>
            <a:r>
              <a:rPr lang="en-US" dirty="0"/>
              <a:t>What we have:</a:t>
            </a:r>
            <a:endParaRPr lang="en-US" sz="1400" dirty="0"/>
          </a:p>
          <a:p>
            <a:pPr marL="173030" indent="-173030">
              <a:buFont typeface="Arial" panose="020B0604020202020204" pitchFamily="34" charset="0"/>
              <a:buChar char="•"/>
            </a:pPr>
            <a:r>
              <a:rPr lang="en-US" dirty="0"/>
              <a:t>Graduates from public high schools</a:t>
            </a:r>
            <a:endParaRPr lang="en-US" sz="1400" dirty="0"/>
          </a:p>
          <a:p>
            <a:pPr marL="173030" indent="-173030">
              <a:buFont typeface="Arial" panose="020B0604020202020204" pitchFamily="34" charset="0"/>
              <a:buChar char="•"/>
            </a:pPr>
            <a:r>
              <a:rPr lang="en-US" dirty="0"/>
              <a:t>Students enrolling anywhere:  indicates a readiness for pursuing further education, mindset of success, likely time to take entrance exams and complete financial aid paperwork</a:t>
            </a:r>
            <a:endParaRPr lang="en-US" sz="1400" dirty="0"/>
          </a:p>
          <a:p>
            <a:pPr marL="173030" indent="-173030">
              <a:buFont typeface="Arial" panose="020B0604020202020204" pitchFamily="34" charset="0"/>
              <a:buChar char="•"/>
            </a:pPr>
            <a:r>
              <a:rPr lang="en-US" dirty="0"/>
              <a:t>Proportion of students who did </a:t>
            </a:r>
            <a:r>
              <a:rPr lang="en-US" i="1" dirty="0"/>
              <a:t>not take a remedial course in English or Math within 16 months of their enrollment</a:t>
            </a:r>
            <a:r>
              <a:rPr lang="en-US" dirty="0"/>
              <a:t>.  Students may have been placed into or recommended for remedial courses, but may not have yet enrolled in the class or they may have opted out of this recommendation.</a:t>
            </a:r>
            <a:endParaRPr lang="en-US" sz="1400" dirty="0"/>
          </a:p>
        </p:txBody>
      </p:sp>
      <p:sp>
        <p:nvSpPr>
          <p:cNvPr id="4" name="Slide Number Placeholder 3"/>
          <p:cNvSpPr>
            <a:spLocks noGrp="1"/>
          </p:cNvSpPr>
          <p:nvPr>
            <p:ph type="sldNum" sz="quarter" idx="10"/>
          </p:nvPr>
        </p:nvSpPr>
        <p:spPr/>
        <p:txBody>
          <a:bodyPr/>
          <a:lstStyle/>
          <a:p>
            <a:fld id="{FED57A97-79B8-45D5-AA7E-5C250C0FF910}" type="slidenum">
              <a:rPr lang="en-US" smtClean="0"/>
              <a:t>14</a:t>
            </a:fld>
            <a:endParaRPr lang="en-US" dirty="0"/>
          </a:p>
        </p:txBody>
      </p:sp>
    </p:spTree>
    <p:extLst>
      <p:ext uri="{BB962C8B-B14F-4D97-AF65-F5344CB8AC3E}">
        <p14:creationId xmlns:p14="http://schemas.microsoft.com/office/powerpoint/2010/main" val="4218501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sz="1100" b="1" dirty="0"/>
              <a:t>Waiting:  </a:t>
            </a:r>
            <a:r>
              <a:rPr lang="en-US" sz="1100" dirty="0"/>
              <a:t>Message to Chuck for copies of NSC statewide reports for last couple years.  Looking for state level figure</a:t>
            </a:r>
          </a:p>
          <a:p>
            <a:r>
              <a:rPr lang="en-US" sz="1100" dirty="0"/>
              <a:t> </a:t>
            </a:r>
          </a:p>
          <a:p>
            <a:r>
              <a:rPr lang="en-US" sz="1100" b="1" dirty="0"/>
              <a:t>Source:</a:t>
            </a:r>
            <a:r>
              <a:rPr lang="en-US" sz="1100" i="1" dirty="0"/>
              <a:t>  SDE  </a:t>
            </a:r>
            <a:endParaRPr lang="en-US" sz="1100" dirty="0"/>
          </a:p>
          <a:p>
            <a:r>
              <a:rPr lang="en-US" sz="1100" u="sng" dirty="0">
                <a:hlinkClick r:id="rId3"/>
              </a:rPr>
              <a:t>http://www.sde.ct.gov/sde/lib/sde/pdf/evalresearch/college_enrollment_persistence_graduation_statewide_results.pdf</a:t>
            </a:r>
            <a:r>
              <a:rPr lang="en-US" sz="1100" dirty="0"/>
              <a:t> </a:t>
            </a:r>
          </a:p>
          <a:p>
            <a:r>
              <a:rPr lang="en-US" sz="1100" dirty="0"/>
              <a:t> </a:t>
            </a:r>
          </a:p>
          <a:p>
            <a:r>
              <a:rPr lang="en-US" sz="1100" b="1" dirty="0"/>
              <a:t>Context    copied from SDE’s report</a:t>
            </a:r>
            <a:endParaRPr lang="en-US" sz="1100" dirty="0"/>
          </a:p>
          <a:p>
            <a:r>
              <a:rPr lang="en-US" sz="1100" dirty="0"/>
              <a:t>These reports provide the most complete data about college going, persistence, and graduation that currently exist for Connecticut’s public high schools. They were created for the Connecticut State Department of Education by the National Student Clearinghouse. They provide information about students who graduated from Connecticut Public High Schools in 2006-07 through 2011-12 and subsequently enrolled in postsecondary institutions nationally at any point between June 2007 and November 14, 2014.   </a:t>
            </a:r>
            <a:r>
              <a:rPr lang="en-US" sz="1100" i="1" dirty="0"/>
              <a:t>(source, the website:  http://www.sde.ct.gov/sde/cwp/view.asp?a=2758&amp;q=335288) </a:t>
            </a:r>
            <a:endParaRPr lang="en-US" sz="1100" dirty="0"/>
          </a:p>
          <a:p>
            <a:r>
              <a:rPr lang="en-US" sz="1100" dirty="0"/>
              <a:t> </a:t>
            </a:r>
          </a:p>
          <a:p>
            <a:r>
              <a:rPr lang="en-US" sz="1100" dirty="0"/>
              <a:t>Of the approximately 28,000 students from the class of 2012 who enrolled in college in the first year after graduation: </a:t>
            </a:r>
          </a:p>
          <a:p>
            <a:pPr lvl="0"/>
            <a:r>
              <a:rPr lang="en-US" sz="1100" dirty="0"/>
              <a:t>64 percent chose a public higher education institution; </a:t>
            </a:r>
          </a:p>
          <a:p>
            <a:pPr lvl="0"/>
            <a:r>
              <a:rPr lang="en-US" sz="1100" dirty="0"/>
              <a:t>73 percent chose a 4-year institution; and </a:t>
            </a:r>
          </a:p>
          <a:p>
            <a:pPr lvl="0"/>
            <a:r>
              <a:rPr lang="en-US" sz="1100" dirty="0"/>
              <a:t>58 percent remained in the state. </a:t>
            </a:r>
          </a:p>
          <a:p>
            <a:r>
              <a:rPr lang="en-US" sz="1100" dirty="0"/>
              <a:t> </a:t>
            </a:r>
          </a:p>
          <a:p>
            <a:r>
              <a:rPr lang="en-US" sz="1100" dirty="0"/>
              <a:t>These figures have remained relatively stable over the last six graduating classes.</a:t>
            </a:r>
          </a:p>
          <a:p>
            <a:endParaRPr lang="en-US" sz="1400" dirty="0"/>
          </a:p>
        </p:txBody>
      </p:sp>
      <p:sp>
        <p:nvSpPr>
          <p:cNvPr id="4" name="Slide Number Placeholder 3"/>
          <p:cNvSpPr>
            <a:spLocks noGrp="1"/>
          </p:cNvSpPr>
          <p:nvPr>
            <p:ph type="sldNum" sz="quarter" idx="10"/>
          </p:nvPr>
        </p:nvSpPr>
        <p:spPr/>
        <p:txBody>
          <a:bodyPr/>
          <a:lstStyle/>
          <a:p>
            <a:fld id="{FED57A97-79B8-45D5-AA7E-5C250C0FF910}" type="slidenum">
              <a:rPr lang="en-US" smtClean="0"/>
              <a:t>15</a:t>
            </a:fld>
            <a:endParaRPr lang="en-US" dirty="0"/>
          </a:p>
        </p:txBody>
      </p:sp>
    </p:spTree>
    <p:extLst>
      <p:ext uri="{BB962C8B-B14F-4D97-AF65-F5344CB8AC3E}">
        <p14:creationId xmlns:p14="http://schemas.microsoft.com/office/powerpoint/2010/main" val="4218501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sz="1100" b="1" dirty="0"/>
              <a:t>Waiting:  </a:t>
            </a:r>
            <a:r>
              <a:rPr lang="en-US" sz="1100" dirty="0"/>
              <a:t>Message to Chuck for copies of NSC statewide reports for last couple years.  Looking for state level figure</a:t>
            </a:r>
          </a:p>
          <a:p>
            <a:r>
              <a:rPr lang="en-US" sz="1100" dirty="0"/>
              <a:t> </a:t>
            </a:r>
          </a:p>
          <a:p>
            <a:r>
              <a:rPr lang="en-US" sz="1100" b="1" dirty="0"/>
              <a:t>Source:</a:t>
            </a:r>
            <a:r>
              <a:rPr lang="en-US" sz="1100" i="1" dirty="0"/>
              <a:t>  SDE  </a:t>
            </a:r>
            <a:endParaRPr lang="en-US" sz="1100" dirty="0"/>
          </a:p>
          <a:p>
            <a:r>
              <a:rPr lang="en-US" sz="1100" u="sng" dirty="0">
                <a:hlinkClick r:id="rId3"/>
              </a:rPr>
              <a:t>http://www.sde.ct.gov/sde/lib/sde/pdf/evalresearch/college_enrollment_persistence_graduation_statewide_results.pdf</a:t>
            </a:r>
            <a:r>
              <a:rPr lang="en-US" sz="1100" dirty="0"/>
              <a:t> </a:t>
            </a:r>
          </a:p>
          <a:p>
            <a:r>
              <a:rPr lang="en-US" sz="1100" dirty="0"/>
              <a:t> </a:t>
            </a:r>
          </a:p>
          <a:p>
            <a:r>
              <a:rPr lang="en-US" sz="1100" b="1" dirty="0"/>
              <a:t>Context    copied from SDE’s report</a:t>
            </a:r>
            <a:endParaRPr lang="en-US" sz="1100" dirty="0"/>
          </a:p>
          <a:p>
            <a:r>
              <a:rPr lang="en-US" sz="1100" dirty="0"/>
              <a:t>These reports provide the most complete data about college going, persistence, and graduation that currently exist for Connecticut’s public high schools. They were created for the Connecticut State Department of Education by the National Student Clearinghouse. They provide information about students who graduated from Connecticut Public High Schools in 2006-07 through 2011-12 and subsequently enrolled in postsecondary institutions nationally at any point between June 2007 and November 14, 2014.   </a:t>
            </a:r>
            <a:r>
              <a:rPr lang="en-US" sz="1100" i="1" dirty="0"/>
              <a:t>(source, the website:  http://www.sde.ct.gov/sde/cwp/view.asp?a=2758&amp;q=335288) </a:t>
            </a:r>
            <a:endParaRPr lang="en-US" sz="1100" dirty="0"/>
          </a:p>
          <a:p>
            <a:r>
              <a:rPr lang="en-US" sz="1100" dirty="0"/>
              <a:t> </a:t>
            </a:r>
          </a:p>
          <a:p>
            <a:r>
              <a:rPr lang="en-US" sz="1100" dirty="0"/>
              <a:t>Of the approximately 28,000 students from the class of 2012 who enrolled in college in the first year after graduation: </a:t>
            </a:r>
          </a:p>
          <a:p>
            <a:pPr lvl="0"/>
            <a:r>
              <a:rPr lang="en-US" sz="1100" dirty="0"/>
              <a:t>64 percent chose a public higher education institution; </a:t>
            </a:r>
          </a:p>
          <a:p>
            <a:pPr lvl="0"/>
            <a:r>
              <a:rPr lang="en-US" sz="1100" dirty="0"/>
              <a:t>73 percent chose a 4-year institution; and </a:t>
            </a:r>
          </a:p>
          <a:p>
            <a:pPr lvl="0"/>
            <a:r>
              <a:rPr lang="en-US" sz="1100" dirty="0"/>
              <a:t>58 percent remained in the state. </a:t>
            </a:r>
          </a:p>
          <a:p>
            <a:r>
              <a:rPr lang="en-US" sz="1100" dirty="0"/>
              <a:t> </a:t>
            </a:r>
          </a:p>
          <a:p>
            <a:r>
              <a:rPr lang="en-US" sz="1100" dirty="0"/>
              <a:t>These figures have remained relatively stable over the last six graduating classes.</a:t>
            </a:r>
          </a:p>
          <a:p>
            <a:endParaRPr lang="en-US" sz="1400" dirty="0"/>
          </a:p>
        </p:txBody>
      </p:sp>
      <p:sp>
        <p:nvSpPr>
          <p:cNvPr id="4" name="Slide Number Placeholder 3"/>
          <p:cNvSpPr>
            <a:spLocks noGrp="1"/>
          </p:cNvSpPr>
          <p:nvPr>
            <p:ph type="sldNum" sz="quarter" idx="10"/>
          </p:nvPr>
        </p:nvSpPr>
        <p:spPr/>
        <p:txBody>
          <a:bodyPr/>
          <a:lstStyle/>
          <a:p>
            <a:fld id="{FED57A97-79B8-45D5-AA7E-5C250C0FF910}" type="slidenum">
              <a:rPr lang="en-US" smtClean="0"/>
              <a:t>16</a:t>
            </a:fld>
            <a:endParaRPr lang="en-US" dirty="0"/>
          </a:p>
        </p:txBody>
      </p:sp>
    </p:spTree>
    <p:extLst>
      <p:ext uri="{BB962C8B-B14F-4D97-AF65-F5344CB8AC3E}">
        <p14:creationId xmlns:p14="http://schemas.microsoft.com/office/powerpoint/2010/main" val="4218501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sz="1100" b="1" dirty="0"/>
              <a:t>Waiting:  </a:t>
            </a:r>
            <a:r>
              <a:rPr lang="en-US" sz="1100" dirty="0"/>
              <a:t>Message to Chuck for copies of NSC statewide reports for last couple years.  Looking for state level figure</a:t>
            </a:r>
          </a:p>
          <a:p>
            <a:r>
              <a:rPr lang="en-US" sz="1100" dirty="0"/>
              <a:t> </a:t>
            </a:r>
          </a:p>
          <a:p>
            <a:r>
              <a:rPr lang="en-US" sz="1100" b="1" dirty="0"/>
              <a:t>Source:</a:t>
            </a:r>
            <a:r>
              <a:rPr lang="en-US" sz="1100" i="1" dirty="0"/>
              <a:t>  SDE  </a:t>
            </a:r>
            <a:endParaRPr lang="en-US" sz="1100" dirty="0"/>
          </a:p>
          <a:p>
            <a:r>
              <a:rPr lang="en-US" sz="1100" u="sng" dirty="0">
                <a:hlinkClick r:id="rId3"/>
              </a:rPr>
              <a:t>http://www.sde.ct.gov/sde/lib/sde/pdf/evalresearch/college_enrollment_persistence_graduation_statewide_results.pdf</a:t>
            </a:r>
            <a:r>
              <a:rPr lang="en-US" sz="1100" dirty="0"/>
              <a:t> </a:t>
            </a:r>
          </a:p>
          <a:p>
            <a:r>
              <a:rPr lang="en-US" sz="1100" dirty="0"/>
              <a:t> </a:t>
            </a:r>
          </a:p>
          <a:p>
            <a:r>
              <a:rPr lang="en-US" sz="1100" b="1" dirty="0"/>
              <a:t>Context    copied from SDE’s report</a:t>
            </a:r>
            <a:endParaRPr lang="en-US" sz="1100" dirty="0"/>
          </a:p>
          <a:p>
            <a:r>
              <a:rPr lang="en-US" sz="1100" dirty="0"/>
              <a:t>These reports provide the most complete data about college going, persistence, and graduation that currently exist for Connecticut’s public high schools. They were created for the Connecticut State Department of Education by the National Student Clearinghouse. They provide information about students who graduated from Connecticut Public High Schools in 2006-07 through 2011-12 and subsequently enrolled in postsecondary institutions nationally at any point between June 2007 and November 14, 2014.   </a:t>
            </a:r>
            <a:r>
              <a:rPr lang="en-US" sz="1100" i="1" dirty="0"/>
              <a:t>(source, the website:  http://www.sde.ct.gov/sde/cwp/view.asp?a=2758&amp;q=335288) </a:t>
            </a:r>
            <a:endParaRPr lang="en-US" sz="1100" dirty="0"/>
          </a:p>
          <a:p>
            <a:r>
              <a:rPr lang="en-US" sz="1100" dirty="0"/>
              <a:t> </a:t>
            </a:r>
          </a:p>
          <a:p>
            <a:r>
              <a:rPr lang="en-US" sz="1100" dirty="0"/>
              <a:t>Of the approximately 28,000 students from the class of 2012 who enrolled in college in the first year after graduation: </a:t>
            </a:r>
          </a:p>
          <a:p>
            <a:pPr lvl="0"/>
            <a:r>
              <a:rPr lang="en-US" sz="1100" dirty="0"/>
              <a:t>64 percent chose a public higher education institution; </a:t>
            </a:r>
          </a:p>
          <a:p>
            <a:pPr lvl="0"/>
            <a:r>
              <a:rPr lang="en-US" sz="1100" dirty="0"/>
              <a:t>73 percent chose a 4-year institution; and </a:t>
            </a:r>
          </a:p>
          <a:p>
            <a:pPr lvl="0"/>
            <a:r>
              <a:rPr lang="en-US" sz="1100" dirty="0"/>
              <a:t>58 percent remained in the state. </a:t>
            </a:r>
          </a:p>
          <a:p>
            <a:r>
              <a:rPr lang="en-US" sz="1100" dirty="0"/>
              <a:t> </a:t>
            </a:r>
          </a:p>
          <a:p>
            <a:r>
              <a:rPr lang="en-US" sz="1100" dirty="0"/>
              <a:t>These figures have remained relatively stable over the last six graduating classes.</a:t>
            </a:r>
          </a:p>
          <a:p>
            <a:endParaRPr lang="en-US" sz="1400" dirty="0"/>
          </a:p>
        </p:txBody>
      </p:sp>
      <p:sp>
        <p:nvSpPr>
          <p:cNvPr id="4" name="Slide Number Placeholder 3"/>
          <p:cNvSpPr>
            <a:spLocks noGrp="1"/>
          </p:cNvSpPr>
          <p:nvPr>
            <p:ph type="sldNum" sz="quarter" idx="10"/>
          </p:nvPr>
        </p:nvSpPr>
        <p:spPr/>
        <p:txBody>
          <a:bodyPr/>
          <a:lstStyle/>
          <a:p>
            <a:fld id="{FED57A97-79B8-45D5-AA7E-5C250C0FF910}" type="slidenum">
              <a:rPr lang="en-US" smtClean="0"/>
              <a:t>17</a:t>
            </a:fld>
            <a:endParaRPr lang="en-US" dirty="0"/>
          </a:p>
        </p:txBody>
      </p:sp>
    </p:spTree>
    <p:extLst>
      <p:ext uri="{BB962C8B-B14F-4D97-AF65-F5344CB8AC3E}">
        <p14:creationId xmlns:p14="http://schemas.microsoft.com/office/powerpoint/2010/main" val="4218501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sz="1100" b="1" dirty="0"/>
              <a:t>Waiting:  </a:t>
            </a:r>
            <a:r>
              <a:rPr lang="en-US" sz="1100" dirty="0"/>
              <a:t>Message to Chuck for copies of NSC statewide reports for last couple years.  Looking for state level figure</a:t>
            </a:r>
          </a:p>
          <a:p>
            <a:r>
              <a:rPr lang="en-US" sz="1100" dirty="0"/>
              <a:t> </a:t>
            </a:r>
          </a:p>
          <a:p>
            <a:r>
              <a:rPr lang="en-US" sz="1100" b="1" dirty="0"/>
              <a:t>Source:</a:t>
            </a:r>
            <a:r>
              <a:rPr lang="en-US" sz="1100" i="1" dirty="0"/>
              <a:t>  SDE  </a:t>
            </a:r>
            <a:endParaRPr lang="en-US" sz="1100" dirty="0"/>
          </a:p>
          <a:p>
            <a:r>
              <a:rPr lang="en-US" sz="1100" u="sng" dirty="0">
                <a:hlinkClick r:id="rId3"/>
              </a:rPr>
              <a:t>http://www.sde.ct.gov/sde/lib/sde/pdf/evalresearch/college_enrollment_persistence_graduation_statewide_results.pdf</a:t>
            </a:r>
            <a:r>
              <a:rPr lang="en-US" sz="1100" dirty="0"/>
              <a:t> </a:t>
            </a:r>
          </a:p>
          <a:p>
            <a:r>
              <a:rPr lang="en-US" sz="1100" dirty="0"/>
              <a:t> </a:t>
            </a:r>
          </a:p>
          <a:p>
            <a:r>
              <a:rPr lang="en-US" sz="1100" b="1" dirty="0"/>
              <a:t>Context    copied from SDE’s report</a:t>
            </a:r>
            <a:endParaRPr lang="en-US" sz="1100" dirty="0"/>
          </a:p>
          <a:p>
            <a:r>
              <a:rPr lang="en-US" sz="1100" dirty="0"/>
              <a:t>These reports provide the most complete data about college going, persistence, and graduation that currently exist for Connecticut’s public high schools. They were created for the Connecticut State Department of Education by the National Student Clearinghouse. They provide information about students who graduated from Connecticut Public High Schools in 2006-07 through 2011-12 and subsequently enrolled in postsecondary institutions nationally at any point between June 2007 and November 14, 2014.   </a:t>
            </a:r>
            <a:r>
              <a:rPr lang="en-US" sz="1100" i="1" dirty="0"/>
              <a:t>(source, the website:  http://www.sde.ct.gov/sde/cwp/view.asp?a=2758&amp;q=335288) </a:t>
            </a:r>
            <a:endParaRPr lang="en-US" sz="1100" dirty="0"/>
          </a:p>
          <a:p>
            <a:r>
              <a:rPr lang="en-US" sz="1100" dirty="0"/>
              <a:t> </a:t>
            </a:r>
          </a:p>
          <a:p>
            <a:r>
              <a:rPr lang="en-US" sz="1100" dirty="0"/>
              <a:t>Of the approximately 28,000 students from the class of 2012 who enrolled in college in the first year after graduation: </a:t>
            </a:r>
          </a:p>
          <a:p>
            <a:pPr lvl="0"/>
            <a:r>
              <a:rPr lang="en-US" sz="1100" dirty="0"/>
              <a:t>64 percent chose a public higher education institution; </a:t>
            </a:r>
          </a:p>
          <a:p>
            <a:pPr lvl="0"/>
            <a:r>
              <a:rPr lang="en-US" sz="1100" dirty="0"/>
              <a:t>73 percent chose a 4-year institution; and </a:t>
            </a:r>
          </a:p>
          <a:p>
            <a:pPr lvl="0"/>
            <a:r>
              <a:rPr lang="en-US" sz="1100" dirty="0"/>
              <a:t>58 percent remained in the state. </a:t>
            </a:r>
          </a:p>
          <a:p>
            <a:r>
              <a:rPr lang="en-US" sz="1100" dirty="0"/>
              <a:t> </a:t>
            </a:r>
          </a:p>
          <a:p>
            <a:r>
              <a:rPr lang="en-US" sz="1100" dirty="0"/>
              <a:t>These figures have remained relatively stable over the last six graduating classes.</a:t>
            </a:r>
          </a:p>
          <a:p>
            <a:endParaRPr lang="en-US" sz="1400" dirty="0"/>
          </a:p>
        </p:txBody>
      </p:sp>
      <p:sp>
        <p:nvSpPr>
          <p:cNvPr id="4" name="Slide Number Placeholder 3"/>
          <p:cNvSpPr>
            <a:spLocks noGrp="1"/>
          </p:cNvSpPr>
          <p:nvPr>
            <p:ph type="sldNum" sz="quarter" idx="10"/>
          </p:nvPr>
        </p:nvSpPr>
        <p:spPr/>
        <p:txBody>
          <a:bodyPr/>
          <a:lstStyle/>
          <a:p>
            <a:fld id="{FED57A97-79B8-45D5-AA7E-5C250C0FF910}" type="slidenum">
              <a:rPr lang="en-US" smtClean="0"/>
              <a:t>18</a:t>
            </a:fld>
            <a:endParaRPr lang="en-US" dirty="0"/>
          </a:p>
        </p:txBody>
      </p:sp>
    </p:spTree>
    <p:extLst>
      <p:ext uri="{BB962C8B-B14F-4D97-AF65-F5344CB8AC3E}">
        <p14:creationId xmlns:p14="http://schemas.microsoft.com/office/powerpoint/2010/main" val="4218501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sz="1100" b="1" dirty="0"/>
              <a:t>Waiting:  </a:t>
            </a:r>
            <a:r>
              <a:rPr lang="en-US" sz="1100" dirty="0"/>
              <a:t>Message to Chuck for copies of NSC statewide reports for last couple years.  Looking for state level figure</a:t>
            </a:r>
          </a:p>
          <a:p>
            <a:r>
              <a:rPr lang="en-US" sz="1100" dirty="0"/>
              <a:t> </a:t>
            </a:r>
          </a:p>
          <a:p>
            <a:r>
              <a:rPr lang="en-US" sz="1100" b="1" dirty="0"/>
              <a:t>Source:</a:t>
            </a:r>
            <a:r>
              <a:rPr lang="en-US" sz="1100" i="1" dirty="0"/>
              <a:t>  SDE  </a:t>
            </a:r>
            <a:endParaRPr lang="en-US" sz="1100" dirty="0"/>
          </a:p>
          <a:p>
            <a:r>
              <a:rPr lang="en-US" sz="1100" u="sng" dirty="0">
                <a:hlinkClick r:id="rId3"/>
              </a:rPr>
              <a:t>http://www.sde.ct.gov/sde/lib/sde/pdf/evalresearch/college_enrollment_persistence_graduation_statewide_results.pdf</a:t>
            </a:r>
            <a:r>
              <a:rPr lang="en-US" sz="1100" dirty="0"/>
              <a:t> </a:t>
            </a:r>
          </a:p>
          <a:p>
            <a:r>
              <a:rPr lang="en-US" sz="1100" dirty="0"/>
              <a:t> </a:t>
            </a:r>
          </a:p>
          <a:p>
            <a:r>
              <a:rPr lang="en-US" sz="1100" b="1" dirty="0"/>
              <a:t>Context    copied from SDE’s report</a:t>
            </a:r>
            <a:endParaRPr lang="en-US" sz="1100" dirty="0"/>
          </a:p>
          <a:p>
            <a:r>
              <a:rPr lang="en-US" sz="1100" dirty="0"/>
              <a:t>These reports provide the most complete data about college going, persistence, and graduation that currently exist for Connecticut’s public high schools. They were created for the Connecticut State Department of Education by the National Student Clearinghouse. They provide information about students who graduated from Connecticut Public High Schools in 2006-07 through 2011-12 and subsequently enrolled in postsecondary institutions nationally at any point between June 2007 and November 14, 2014.   </a:t>
            </a:r>
            <a:r>
              <a:rPr lang="en-US" sz="1100" i="1" dirty="0"/>
              <a:t>(source, the website:  http://www.sde.ct.gov/sde/cwp/view.asp?a=2758&amp;q=335288) </a:t>
            </a:r>
            <a:endParaRPr lang="en-US" sz="1100" dirty="0"/>
          </a:p>
          <a:p>
            <a:r>
              <a:rPr lang="en-US" sz="1100" dirty="0"/>
              <a:t> </a:t>
            </a:r>
          </a:p>
          <a:p>
            <a:r>
              <a:rPr lang="en-US" sz="1100" dirty="0"/>
              <a:t>Of the approximately 28,000 students from the class of 2012 who enrolled in college in the first year after graduation: </a:t>
            </a:r>
          </a:p>
          <a:p>
            <a:pPr lvl="0"/>
            <a:r>
              <a:rPr lang="en-US" sz="1100" dirty="0"/>
              <a:t>64 percent chose a public higher education institution; </a:t>
            </a:r>
          </a:p>
          <a:p>
            <a:pPr lvl="0"/>
            <a:r>
              <a:rPr lang="en-US" sz="1100" dirty="0"/>
              <a:t>73 percent chose a 4-year institution; and </a:t>
            </a:r>
          </a:p>
          <a:p>
            <a:pPr lvl="0"/>
            <a:r>
              <a:rPr lang="en-US" sz="1100" dirty="0"/>
              <a:t>58 percent remained in the state. </a:t>
            </a:r>
          </a:p>
          <a:p>
            <a:r>
              <a:rPr lang="en-US" sz="1100" dirty="0"/>
              <a:t> </a:t>
            </a:r>
          </a:p>
          <a:p>
            <a:r>
              <a:rPr lang="en-US" sz="1100" dirty="0"/>
              <a:t>These figures have remained relatively stable over the last six graduating classes.</a:t>
            </a:r>
          </a:p>
          <a:p>
            <a:endParaRPr lang="en-US" sz="1400" dirty="0"/>
          </a:p>
        </p:txBody>
      </p:sp>
      <p:sp>
        <p:nvSpPr>
          <p:cNvPr id="4" name="Slide Number Placeholder 3"/>
          <p:cNvSpPr>
            <a:spLocks noGrp="1"/>
          </p:cNvSpPr>
          <p:nvPr>
            <p:ph type="sldNum" sz="quarter" idx="10"/>
          </p:nvPr>
        </p:nvSpPr>
        <p:spPr/>
        <p:txBody>
          <a:bodyPr/>
          <a:lstStyle/>
          <a:p>
            <a:fld id="{FED57A97-79B8-45D5-AA7E-5C250C0FF910}" type="slidenum">
              <a:rPr lang="en-US" smtClean="0"/>
              <a:t>19</a:t>
            </a:fld>
            <a:endParaRPr lang="en-US" dirty="0"/>
          </a:p>
        </p:txBody>
      </p:sp>
    </p:spTree>
    <p:extLst>
      <p:ext uri="{BB962C8B-B14F-4D97-AF65-F5344CB8AC3E}">
        <p14:creationId xmlns:p14="http://schemas.microsoft.com/office/powerpoint/2010/main" val="4218501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eaLnBrk="1" latinLnBrk="0" hangingPunct="1"/>
            <a:fld id="{476663C1-6B5D-4652-B9EB-15D790114DE5}" type="datetime1">
              <a:rPr lang="en-US" smtClean="0"/>
              <a:t>10/1/2015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1293059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A14017-6DA7-4DC9-9801-E4B7B3FADA6F}" type="datetime1">
              <a:rPr lang="en-US" smtClean="0"/>
              <a:t>10/1/2015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A6B199-FD4A-42EA-8F8A-3F93EEAB17CE}" type="slidenum">
              <a:rPr lang="en-US" smtClean="0"/>
              <a:t>‹#›</a:t>
            </a:fld>
            <a:endParaRPr lang="en-US" dirty="0"/>
          </a:p>
        </p:txBody>
      </p:sp>
    </p:spTree>
    <p:extLst>
      <p:ext uri="{BB962C8B-B14F-4D97-AF65-F5344CB8AC3E}">
        <p14:creationId xmlns:p14="http://schemas.microsoft.com/office/powerpoint/2010/main" val="3927426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6"/>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6"/>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1F2B9B-0986-48F7-A667-6EA678E6BA3F}" type="datetime1">
              <a:rPr lang="en-US" smtClean="0"/>
              <a:t>10/1/2015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A6B199-FD4A-42EA-8F8A-3F93EEAB17CE}" type="slidenum">
              <a:rPr lang="en-US" smtClean="0"/>
              <a:t>‹#›</a:t>
            </a:fld>
            <a:endParaRPr lang="en-US" dirty="0"/>
          </a:p>
        </p:txBody>
      </p:sp>
    </p:spTree>
    <p:extLst>
      <p:ext uri="{BB962C8B-B14F-4D97-AF65-F5344CB8AC3E}">
        <p14:creationId xmlns:p14="http://schemas.microsoft.com/office/powerpoint/2010/main" val="2325360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F598C1-8F39-4409-824E-B636C406E849}" type="datetime1">
              <a:rPr lang="en-US" smtClean="0"/>
              <a:t>10/1/2015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A6B199-FD4A-42EA-8F8A-3F93EEAB17CE}" type="slidenum">
              <a:rPr lang="en-US" smtClean="0"/>
              <a:t>‹#›</a:t>
            </a:fld>
            <a:endParaRPr lang="en-US" dirty="0"/>
          </a:p>
        </p:txBody>
      </p:sp>
    </p:spTree>
    <p:extLst>
      <p:ext uri="{BB962C8B-B14F-4D97-AF65-F5344CB8AC3E}">
        <p14:creationId xmlns:p14="http://schemas.microsoft.com/office/powerpoint/2010/main" val="273429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BAE3D3-77A0-4F81-ADAD-C0D418EBCE93}" type="datetime1">
              <a:rPr lang="en-US" smtClean="0"/>
              <a:t>10/1/2015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A6B199-FD4A-42EA-8F8A-3F93EEAB17CE}" type="slidenum">
              <a:rPr lang="en-US" smtClean="0"/>
              <a:t>‹#›</a:t>
            </a:fld>
            <a:endParaRPr lang="en-US" dirty="0"/>
          </a:p>
        </p:txBody>
      </p:sp>
    </p:spTree>
    <p:extLst>
      <p:ext uri="{BB962C8B-B14F-4D97-AF65-F5344CB8AC3E}">
        <p14:creationId xmlns:p14="http://schemas.microsoft.com/office/powerpoint/2010/main" val="8457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7550F3-118A-4D3A-A0C7-26231C17676D}" type="datetime1">
              <a:rPr lang="en-US" smtClean="0"/>
              <a:t>10/1/2015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A6B199-FD4A-42EA-8F8A-3F93EEAB17CE}" type="slidenum">
              <a:rPr lang="en-US" smtClean="0"/>
              <a:t>‹#›</a:t>
            </a:fld>
            <a:endParaRPr lang="en-US" dirty="0"/>
          </a:p>
        </p:txBody>
      </p:sp>
    </p:spTree>
    <p:extLst>
      <p:ext uri="{BB962C8B-B14F-4D97-AF65-F5344CB8AC3E}">
        <p14:creationId xmlns:p14="http://schemas.microsoft.com/office/powerpoint/2010/main" val="2476285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AD74E2-790D-4336-A489-AF8167232C38}" type="datetime1">
              <a:rPr lang="en-US" smtClean="0"/>
              <a:t>10/1/2015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A6B199-FD4A-42EA-8F8A-3F93EEAB17CE}" type="slidenum">
              <a:rPr lang="en-US" smtClean="0"/>
              <a:t>‹#›</a:t>
            </a:fld>
            <a:endParaRPr lang="en-US" dirty="0"/>
          </a:p>
        </p:txBody>
      </p:sp>
    </p:spTree>
    <p:extLst>
      <p:ext uri="{BB962C8B-B14F-4D97-AF65-F5344CB8AC3E}">
        <p14:creationId xmlns:p14="http://schemas.microsoft.com/office/powerpoint/2010/main" val="2353137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F0954-E92C-4CA7-941A-1360EC159E98}" type="datetime1">
              <a:rPr lang="en-US" smtClean="0"/>
              <a:t>10/1/2015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A6B199-FD4A-42EA-8F8A-3F93EEAB17CE}" type="slidenum">
              <a:rPr lang="en-US" smtClean="0"/>
              <a:t>‹#›</a:t>
            </a:fld>
            <a:endParaRPr lang="en-US" dirty="0"/>
          </a:p>
        </p:txBody>
      </p:sp>
    </p:spTree>
    <p:extLst>
      <p:ext uri="{BB962C8B-B14F-4D97-AF65-F5344CB8AC3E}">
        <p14:creationId xmlns:p14="http://schemas.microsoft.com/office/powerpoint/2010/main" val="2370609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2D2F2-7A9F-4072-9E21-82E24241F84E}" type="datetime1">
              <a:rPr lang="en-US" smtClean="0"/>
              <a:t>10/1/2015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A6B199-FD4A-42EA-8F8A-3F93EEAB17CE}" type="slidenum">
              <a:rPr lang="en-US" smtClean="0"/>
              <a:t>‹#›</a:t>
            </a:fld>
            <a:endParaRPr lang="en-US" dirty="0"/>
          </a:p>
        </p:txBody>
      </p:sp>
    </p:spTree>
    <p:extLst>
      <p:ext uri="{BB962C8B-B14F-4D97-AF65-F5344CB8AC3E}">
        <p14:creationId xmlns:p14="http://schemas.microsoft.com/office/powerpoint/2010/main" val="661529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5F9277-D710-4D1D-82BF-E5DA170F1E2E}" type="datetime1">
              <a:rPr lang="en-US" smtClean="0"/>
              <a:t>10/1/2015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A6B199-FD4A-42EA-8F8A-3F93EEAB17CE}" type="slidenum">
              <a:rPr lang="en-US" smtClean="0"/>
              <a:t>‹#›</a:t>
            </a:fld>
            <a:endParaRPr lang="en-US" dirty="0"/>
          </a:p>
        </p:txBody>
      </p:sp>
    </p:spTree>
    <p:extLst>
      <p:ext uri="{BB962C8B-B14F-4D97-AF65-F5344CB8AC3E}">
        <p14:creationId xmlns:p14="http://schemas.microsoft.com/office/powerpoint/2010/main" val="3483752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427107-43F8-457D-A02B-399A2B68B5E3}" type="datetime1">
              <a:rPr lang="en-US" smtClean="0"/>
              <a:t>10/1/2015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A6B199-FD4A-42EA-8F8A-3F93EEAB17CE}" type="slidenum">
              <a:rPr lang="en-US" smtClean="0"/>
              <a:t>‹#›</a:t>
            </a:fld>
            <a:endParaRPr lang="en-US" dirty="0"/>
          </a:p>
        </p:txBody>
      </p:sp>
    </p:spTree>
    <p:extLst>
      <p:ext uri="{BB962C8B-B14F-4D97-AF65-F5344CB8AC3E}">
        <p14:creationId xmlns:p14="http://schemas.microsoft.com/office/powerpoint/2010/main" val="3622279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6EBDE14-A5F4-40C3-98EC-7463AF63FA17}" type="datetime1">
              <a:rPr lang="en-US" smtClean="0"/>
              <a:t>10/1/2015</a:t>
            </a:fld>
            <a:endParaRPr lang="en-US" dirty="0"/>
          </a:p>
        </p:txBody>
      </p:sp>
      <p:sp>
        <p:nvSpPr>
          <p:cNvPr id="5" name="Footer Placeholder 4"/>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1A6B199-FD4A-42EA-8F8A-3F93EEAB17CE}" type="slidenum">
              <a:rPr lang="en-US" smtClean="0"/>
              <a:t>‹#›</a:t>
            </a:fld>
            <a:endParaRPr lang="en-US" dirty="0"/>
          </a:p>
        </p:txBody>
      </p:sp>
    </p:spTree>
    <p:extLst>
      <p:ext uri="{BB962C8B-B14F-4D97-AF65-F5344CB8AC3E}">
        <p14:creationId xmlns:p14="http://schemas.microsoft.com/office/powerpoint/2010/main" val="15353750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nces.ed.gov/pubs2011/2011221.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nces.ed.gov/ipeds/datacenter/Data.aspx" TargetMode="External"/><Relationship Id="rId2" Type="http://schemas.openxmlformats.org/officeDocument/2006/relationships/hyperlink" Target="http://www.census.gov/acs/www/data_documentation/2013_release/" TargetMode="Externa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hyperlink" Target="http://www.deltacostproject.org/resources/pdf/issuebrief_02.pdf" TargetMode="Externa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hyperlink" Target="http://www.deltacostproject.org/resources/pdf/issuebrief_02.pdf" TargetMode="Externa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hyperlink" Target="http://www.deltacostproject.org/resources/pdf/issuebrief_02.pdf" TargetMode="Externa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hyperlink" Target="http://www1.ctdol.state.ct.us/lmi/laus/lauslma.asp" TargetMode="External"/><Relationship Id="rId2" Type="http://schemas.openxmlformats.org/officeDocument/2006/relationships/hyperlink" Target="http://www.uspto.gov/web/offices/ac/ido/oeip/taf/reports.htm#by_geog" TargetMode="External"/><Relationship Id="rId1" Type="http://schemas.openxmlformats.org/officeDocument/2006/relationships/slideLayout" Target="../slideLayouts/slideLayout5.xml"/><Relationship Id="rId4" Type="http://schemas.openxmlformats.org/officeDocument/2006/relationships/chart" Target="../charts/chart28.xml"/></Relationships>
</file>

<file path=ppt/slides/_rels/slide6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hyperlink" Target="http://www.ct.edu/files/opr/Manchester-CC-IPEDSDFR2014_129695.pdf" TargetMode="External"/><Relationship Id="rId13" Type="http://schemas.openxmlformats.org/officeDocument/2006/relationships/hyperlink" Target="http://www.ct.edu/files/opr/Quinebaug-Valley-CC-IPEDSDFR2014_130217.pdf" TargetMode="External"/><Relationship Id="rId18" Type="http://schemas.openxmlformats.org/officeDocument/2006/relationships/hyperlink" Target="http://www.ct.edu/files/opr/ECSU-IPEDSDFR2014_129215.pdf" TargetMode="External"/><Relationship Id="rId3" Type="http://schemas.openxmlformats.org/officeDocument/2006/relationships/hyperlink" Target="http://nces.ed.gov/ipeds/datacenter/Default.aspx" TargetMode="External"/><Relationship Id="rId21" Type="http://schemas.openxmlformats.org/officeDocument/2006/relationships/hyperlink" Target="http://nces.ed.gov/ipeds/DataCenter/DfrFiles/IPEDSDFR2014_129020.pdf" TargetMode="External"/><Relationship Id="rId7" Type="http://schemas.openxmlformats.org/officeDocument/2006/relationships/hyperlink" Target="http://www.ct.edu/files/opr/Housatonic-CC-IPEDSDFR2014_129543.pdf" TargetMode="External"/><Relationship Id="rId12" Type="http://schemas.openxmlformats.org/officeDocument/2006/relationships/hyperlink" Target="http://www.ct.edu/files/opr/Norwalk-CC-IPEDSDFR2014_130004.pdf" TargetMode="External"/><Relationship Id="rId17" Type="http://schemas.openxmlformats.org/officeDocument/2006/relationships/hyperlink" Target="http://www.ct.edu/files/opr/CCSU-IPEDSDFR2014_128771.pdf" TargetMode="External"/><Relationship Id="rId2" Type="http://schemas.openxmlformats.org/officeDocument/2006/relationships/hyperlink" Target="http://www.ct.edu/opr/ipeds" TargetMode="External"/><Relationship Id="rId16" Type="http://schemas.openxmlformats.org/officeDocument/2006/relationships/hyperlink" Target="http://www.ct.edu/files/opr/Charter-Oak-IPEDSDFR2014_128780.pdf" TargetMode="External"/><Relationship Id="rId20" Type="http://schemas.openxmlformats.org/officeDocument/2006/relationships/hyperlink" Target="http://www.ct.edu/files/opr/WCSU-IPEDSDFR2014_130776.pdf" TargetMode="External"/><Relationship Id="rId1" Type="http://schemas.openxmlformats.org/officeDocument/2006/relationships/slideLayout" Target="../slideLayouts/slideLayout2.xml"/><Relationship Id="rId6" Type="http://schemas.openxmlformats.org/officeDocument/2006/relationships/hyperlink" Target="http://www.ct.edu/files/opr/Gateway-CC-IPEDSDFR2014_130396.pdf" TargetMode="External"/><Relationship Id="rId11" Type="http://schemas.openxmlformats.org/officeDocument/2006/relationships/hyperlink" Target="http://www.ct.edu/files/opr/Northwestern-CT-CC-IPEDSDFR2014_130040.pdf" TargetMode="External"/><Relationship Id="rId5" Type="http://schemas.openxmlformats.org/officeDocument/2006/relationships/hyperlink" Target="http://www.ct.edu/files/opr/Capital-CC-IPEDSDFR2014_129367.pdf" TargetMode="External"/><Relationship Id="rId15" Type="http://schemas.openxmlformats.org/officeDocument/2006/relationships/hyperlink" Target="http://www.ct.edu/files/opr/Tunxis-CC-IPEDSDFR2014_130606.pdf" TargetMode="External"/><Relationship Id="rId10" Type="http://schemas.openxmlformats.org/officeDocument/2006/relationships/hyperlink" Target="http://www.ct.edu/files/opr/Naugatuck-Valley-CC-IPEDSDFR2014_129729.pdf" TargetMode="External"/><Relationship Id="rId19" Type="http://schemas.openxmlformats.org/officeDocument/2006/relationships/hyperlink" Target="http://www.ct.edu/files/opr/SCSU-IPEDSDFR2014_130493.pdf" TargetMode="External"/><Relationship Id="rId4" Type="http://schemas.openxmlformats.org/officeDocument/2006/relationships/hyperlink" Target="http://www.ct.edu/files/opr/AsnuntuckCC-IPEDSDFR2014_128577.pdf" TargetMode="External"/><Relationship Id="rId9" Type="http://schemas.openxmlformats.org/officeDocument/2006/relationships/hyperlink" Target="http://www.ct.edu/files/opr/Middlesex-CC-IPEDSDFR2014_129756.pdf" TargetMode="External"/><Relationship Id="rId14" Type="http://schemas.openxmlformats.org/officeDocument/2006/relationships/hyperlink" Target="http://www.ct.edu/files/opr/Three-Rivers-CC-IPEDSDFR2014_129808.pdf" TargetMode="External"/></Relationships>
</file>

<file path=ppt/slides/_rels/slide8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s://trends.collegeboard.org/sites/default/files/education-pays-2013-full-report.pdf"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mailto:gammellw@ct.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76200"/>
            <a:ext cx="685800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ctrTitle"/>
          </p:nvPr>
        </p:nvSpPr>
        <p:spPr>
          <a:xfrm>
            <a:off x="0" y="76200"/>
            <a:ext cx="6705600" cy="1320800"/>
          </a:xfrm>
        </p:spPr>
        <p:txBody>
          <a:bodyPr>
            <a:normAutofit fontScale="90000"/>
          </a:bodyPr>
          <a:lstStyle/>
          <a:p>
            <a:r>
              <a:rPr lang="en-US" dirty="0" smtClean="0">
                <a:solidFill>
                  <a:schemeClr val="bg1"/>
                </a:solidFill>
              </a:rPr>
              <a:t>Higher Education in Connecticut</a:t>
            </a:r>
            <a:endParaRPr lang="en-US" dirty="0">
              <a:solidFill>
                <a:schemeClr val="bg1"/>
              </a:solidFill>
            </a:endParaRPr>
          </a:p>
        </p:txBody>
      </p:sp>
      <p:sp>
        <p:nvSpPr>
          <p:cNvPr id="3" name="Subtitle 2"/>
          <p:cNvSpPr>
            <a:spLocks noGrp="1"/>
          </p:cNvSpPr>
          <p:nvPr>
            <p:ph type="subTitle" idx="1"/>
          </p:nvPr>
        </p:nvSpPr>
        <p:spPr>
          <a:xfrm>
            <a:off x="532018" y="7045327"/>
            <a:ext cx="5867400" cy="1489075"/>
          </a:xfrm>
        </p:spPr>
        <p:txBody>
          <a:bodyPr>
            <a:normAutofit/>
          </a:bodyPr>
          <a:lstStyle/>
          <a:p>
            <a:r>
              <a:rPr lang="en-US" sz="2800" dirty="0" smtClean="0">
                <a:solidFill>
                  <a:schemeClr val="tx1"/>
                </a:solidFill>
              </a:rPr>
              <a:t>Higher Education Coordinating Council </a:t>
            </a:r>
          </a:p>
          <a:p>
            <a:r>
              <a:rPr lang="en-US" sz="2800" dirty="0" smtClean="0">
                <a:solidFill>
                  <a:schemeClr val="tx1"/>
                </a:solidFill>
              </a:rPr>
              <a:t>2015 Accountability </a:t>
            </a:r>
            <a:r>
              <a:rPr lang="en-US" sz="2800" dirty="0">
                <a:solidFill>
                  <a:schemeClr val="tx1"/>
                </a:solidFill>
              </a:rPr>
              <a:t>Report </a:t>
            </a:r>
            <a:endParaRPr lang="en-US" sz="2800" dirty="0" smtClean="0">
              <a:solidFill>
                <a:schemeClr val="tx1"/>
              </a:solidFill>
            </a:endParaRPr>
          </a:p>
        </p:txBody>
      </p:sp>
      <p:grpSp>
        <p:nvGrpSpPr>
          <p:cNvPr id="8" name="Group 7"/>
          <p:cNvGrpSpPr/>
          <p:nvPr/>
        </p:nvGrpSpPr>
        <p:grpSpPr>
          <a:xfrm>
            <a:off x="0" y="8534401"/>
            <a:ext cx="6858000" cy="508000"/>
            <a:chOff x="0" y="6400800"/>
            <a:chExt cx="9144000" cy="381000"/>
          </a:xfrm>
        </p:grpSpPr>
        <p:sp>
          <p:nvSpPr>
            <p:cNvPr id="5" name="Rectangle 4"/>
            <p:cNvSpPr/>
            <p:nvPr/>
          </p:nvSpPr>
          <p:spPr>
            <a:xfrm>
              <a:off x="0" y="6400800"/>
              <a:ext cx="91440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65151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30" y="2388781"/>
            <a:ext cx="6086542" cy="4038600"/>
          </a:xfrm>
          <a:prstGeom prst="rect">
            <a:avLst/>
          </a:prstGeom>
        </p:spPr>
      </p:pic>
    </p:spTree>
    <p:extLst>
      <p:ext uri="{BB962C8B-B14F-4D97-AF65-F5344CB8AC3E}">
        <p14:creationId xmlns:p14="http://schemas.microsoft.com/office/powerpoint/2010/main" val="1893868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7924800"/>
            <a:ext cx="6286500" cy="1015663"/>
          </a:xfrm>
          <a:prstGeom prst="rect">
            <a:avLst/>
          </a:prstGeom>
          <a:noFill/>
        </p:spPr>
        <p:txBody>
          <a:bodyPr wrap="square" rtlCol="0">
            <a:spAutoFit/>
          </a:bodyPr>
          <a:lstStyle/>
          <a:p>
            <a:r>
              <a:rPr lang="en-US" sz="1000" b="1" dirty="0" smtClean="0"/>
              <a:t>Source: </a:t>
            </a:r>
            <a:r>
              <a:rPr lang="en-US" sz="1000" dirty="0" smtClean="0"/>
              <a:t> </a:t>
            </a:r>
            <a:r>
              <a:rPr lang="en-US" sz="1000" dirty="0"/>
              <a:t>U.S. Bureau of Economic Analysis, Real GDP by state (millions of chained 2009 dollars) </a:t>
            </a:r>
          </a:p>
          <a:p>
            <a:r>
              <a:rPr lang="en-US" sz="1000" dirty="0"/>
              <a:t>U.S. Census Bureau Annual Estimates of the Population for the United States, Regions, States, and Puerto Rico: April 1, 2-1-- July 1, 2014 (NST-EST2014-01).</a:t>
            </a:r>
          </a:p>
          <a:p>
            <a:endParaRPr lang="en-US" sz="1000" i="1" dirty="0"/>
          </a:p>
          <a:p>
            <a:r>
              <a:rPr lang="en-US" sz="1000" b="1" dirty="0" smtClean="0"/>
              <a:t>Calculation</a:t>
            </a:r>
            <a:r>
              <a:rPr lang="en-US" sz="1000" b="1" i="1" dirty="0" smtClean="0"/>
              <a:t>:  </a:t>
            </a:r>
            <a:r>
              <a:rPr lang="en-US" sz="1000" dirty="0"/>
              <a:t>The numerator is the real GDP of state in chained 2009 dollars. The denominator is the July 1 population </a:t>
            </a:r>
            <a:r>
              <a:rPr lang="en-US" sz="1000" dirty="0" smtClean="0"/>
              <a:t>estimate represented in millions.</a:t>
            </a:r>
            <a:endParaRPr lang="en-US" sz="1000" dirty="0"/>
          </a:p>
        </p:txBody>
      </p:sp>
      <p:sp>
        <p:nvSpPr>
          <p:cNvPr id="8" name="Rectangle 7"/>
          <p:cNvSpPr/>
          <p:nvPr/>
        </p:nvSpPr>
        <p:spPr>
          <a:xfrm>
            <a:off x="0" y="76200"/>
            <a:ext cx="6858000" cy="762000"/>
          </a:xfrm>
          <a:prstGeom prst="rect">
            <a:avLst/>
          </a:prstGeom>
          <a:solidFill>
            <a:srgbClr val="FED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76200"/>
            <a:ext cx="6172200" cy="762000"/>
          </a:xfrm>
        </p:spPr>
        <p:txBody>
          <a:bodyPr>
            <a:normAutofit/>
          </a:bodyPr>
          <a:lstStyle/>
          <a:p>
            <a:pPr algn="l"/>
            <a:r>
              <a:rPr lang="en-US" sz="1600" b="1" dirty="0" smtClean="0"/>
              <a:t>Vision - Indicator 4</a:t>
            </a:r>
            <a:r>
              <a:rPr lang="en-US" sz="1600" dirty="0" smtClean="0"/>
              <a:t>:  State Domestic Product per million residents</a:t>
            </a:r>
            <a:endParaRPr lang="en-US" sz="1600" dirty="0"/>
          </a:p>
        </p:txBody>
      </p:sp>
      <p:sp>
        <p:nvSpPr>
          <p:cNvPr id="9" name="TextBox 8"/>
          <p:cNvSpPr txBox="1"/>
          <p:nvPr/>
        </p:nvSpPr>
        <p:spPr>
          <a:xfrm>
            <a:off x="384891" y="1219200"/>
            <a:ext cx="6142152" cy="1015663"/>
          </a:xfrm>
          <a:prstGeom prst="rect">
            <a:avLst/>
          </a:prstGeom>
          <a:noFill/>
        </p:spPr>
        <p:txBody>
          <a:bodyPr wrap="square" rtlCol="0">
            <a:spAutoFit/>
          </a:bodyPr>
          <a:lstStyle/>
          <a:p>
            <a:r>
              <a:rPr lang="en-US" sz="1200" dirty="0" smtClean="0"/>
              <a:t>State Domestic Product (SDP), the state income, is the total value of goods and services produced during any financial year within the geographic boundaries of a state.  This metric is used as a proxy for understanding the quality of Connecticut’s education system because it is anticipated that a more highly educated workforce will contribute to a higher state level of productivity.</a:t>
            </a:r>
          </a:p>
        </p:txBody>
      </p:sp>
      <p:sp>
        <p:nvSpPr>
          <p:cNvPr id="11" name="Title 1"/>
          <p:cNvSpPr txBox="1">
            <a:spLocks/>
          </p:cNvSpPr>
          <p:nvPr/>
        </p:nvSpPr>
        <p:spPr>
          <a:xfrm>
            <a:off x="778956" y="2379093"/>
            <a:ext cx="5334000" cy="381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t>State Domestic Product per million residents</a:t>
            </a:r>
            <a:endParaRPr lang="en-US" sz="1400" dirty="0"/>
          </a:p>
        </p:txBody>
      </p:sp>
      <p:sp>
        <p:nvSpPr>
          <p:cNvPr id="4" name="Slide Number Placeholder 3"/>
          <p:cNvSpPr>
            <a:spLocks noGrp="1"/>
          </p:cNvSpPr>
          <p:nvPr>
            <p:ph type="sldNum" sz="quarter" idx="12"/>
          </p:nvPr>
        </p:nvSpPr>
        <p:spPr>
          <a:xfrm>
            <a:off x="4914900" y="8657167"/>
            <a:ext cx="1600200" cy="486833"/>
          </a:xfrm>
        </p:spPr>
        <p:txBody>
          <a:bodyPr/>
          <a:lstStyle/>
          <a:p>
            <a:fld id="{C1A6B199-FD4A-42EA-8F8A-3F93EEAB17CE}" type="slidenum">
              <a:rPr lang="en-US" smtClean="0"/>
              <a:t>10</a:t>
            </a:fld>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669510282"/>
              </p:ext>
            </p:extLst>
          </p:nvPr>
        </p:nvGraphicFramePr>
        <p:xfrm>
          <a:off x="304800" y="2760093"/>
          <a:ext cx="6039553" cy="25110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027033500"/>
              </p:ext>
            </p:extLst>
          </p:nvPr>
        </p:nvGraphicFramePr>
        <p:xfrm>
          <a:off x="1336387" y="5486400"/>
          <a:ext cx="4223326" cy="1981203"/>
        </p:xfrm>
        <a:graphic>
          <a:graphicData uri="http://schemas.openxmlformats.org/drawingml/2006/table">
            <a:tbl>
              <a:tblPr/>
              <a:tblGrid>
                <a:gridCol w="1079146"/>
                <a:gridCol w="786045"/>
                <a:gridCol w="786045"/>
                <a:gridCol w="786045"/>
                <a:gridCol w="786045"/>
              </a:tblGrid>
              <a:tr h="283029">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a:noFill/>
                    </a:lnT>
                    <a:lnB>
                      <a:noFill/>
                    </a:lnB>
                    <a:solidFill>
                      <a:srgbClr val="DCE6F1"/>
                    </a:solidFill>
                  </a:tcPr>
                </a:tc>
                <a:tc>
                  <a:txBody>
                    <a:bodyPr/>
                    <a:lstStyle/>
                    <a:p>
                      <a:pPr algn="ctr" fontAlgn="b"/>
                      <a:r>
                        <a:rPr lang="en-US" sz="1000" b="1" i="0" u="none" strike="noStrike">
                          <a:solidFill>
                            <a:srgbClr val="000000"/>
                          </a:solidFill>
                          <a:effectLst/>
                          <a:latin typeface="Arial"/>
                        </a:rPr>
                        <a:t>2010 </a:t>
                      </a:r>
                    </a:p>
                  </a:txBody>
                  <a:tcPr marL="9525" marR="9525" marT="9525" marB="0" anchor="b">
                    <a:lnL>
                      <a:noFill/>
                    </a:lnL>
                    <a:lnR>
                      <a:noFill/>
                    </a:lnR>
                    <a:lnT>
                      <a:noFill/>
                    </a:lnT>
                    <a:lnB>
                      <a:noFill/>
                    </a:lnB>
                    <a:solidFill>
                      <a:srgbClr val="DCE6F1"/>
                    </a:solidFill>
                  </a:tcPr>
                </a:tc>
                <a:tc>
                  <a:txBody>
                    <a:bodyPr/>
                    <a:lstStyle/>
                    <a:p>
                      <a:pPr algn="ctr" fontAlgn="b"/>
                      <a:r>
                        <a:rPr lang="en-US" sz="1000" b="1" i="0" u="none" strike="noStrike">
                          <a:solidFill>
                            <a:srgbClr val="000000"/>
                          </a:solidFill>
                          <a:effectLst/>
                          <a:latin typeface="Arial"/>
                        </a:rPr>
                        <a:t>2011 </a:t>
                      </a:r>
                    </a:p>
                  </a:txBody>
                  <a:tcPr marL="9525" marR="9525" marT="9525" marB="0" anchor="b">
                    <a:lnL>
                      <a:noFill/>
                    </a:lnL>
                    <a:lnR>
                      <a:noFill/>
                    </a:lnR>
                    <a:lnT>
                      <a:noFill/>
                    </a:lnT>
                    <a:lnB>
                      <a:noFill/>
                    </a:lnB>
                    <a:solidFill>
                      <a:srgbClr val="DCE6F1"/>
                    </a:solidFill>
                  </a:tcPr>
                </a:tc>
                <a:tc>
                  <a:txBody>
                    <a:bodyPr/>
                    <a:lstStyle/>
                    <a:p>
                      <a:pPr algn="ctr" fontAlgn="b"/>
                      <a:r>
                        <a:rPr lang="en-US" sz="1000" b="1" i="0" u="none" strike="noStrike">
                          <a:solidFill>
                            <a:srgbClr val="000000"/>
                          </a:solidFill>
                          <a:effectLst/>
                          <a:latin typeface="Arial"/>
                        </a:rPr>
                        <a:t>2012 </a:t>
                      </a:r>
                    </a:p>
                  </a:txBody>
                  <a:tcPr marL="9525" marR="9525" marT="9525" marB="0" anchor="b">
                    <a:lnL>
                      <a:noFill/>
                    </a:lnL>
                    <a:lnR>
                      <a:noFill/>
                    </a:lnR>
                    <a:lnT>
                      <a:noFill/>
                    </a:lnT>
                    <a:lnB>
                      <a:noFill/>
                    </a:lnB>
                    <a:solidFill>
                      <a:srgbClr val="DCE6F1"/>
                    </a:solidFill>
                  </a:tcPr>
                </a:tc>
                <a:tc>
                  <a:txBody>
                    <a:bodyPr/>
                    <a:lstStyle/>
                    <a:p>
                      <a:pPr algn="ctr" fontAlgn="b"/>
                      <a:r>
                        <a:rPr lang="en-US" sz="1000" b="1" i="0" u="none" strike="noStrike">
                          <a:solidFill>
                            <a:srgbClr val="000000"/>
                          </a:solidFill>
                          <a:effectLst/>
                          <a:latin typeface="Arial"/>
                        </a:rPr>
                        <a:t>2013</a:t>
                      </a:r>
                    </a:p>
                  </a:txBody>
                  <a:tcPr marL="9525" marR="9525" marT="9525" marB="0" anchor="b">
                    <a:lnL>
                      <a:noFill/>
                    </a:lnL>
                    <a:lnR>
                      <a:noFill/>
                    </a:lnR>
                    <a:lnT>
                      <a:noFill/>
                    </a:lnT>
                    <a:lnB>
                      <a:noFill/>
                    </a:lnB>
                    <a:solidFill>
                      <a:srgbClr val="DCE6F1"/>
                    </a:solidFill>
                  </a:tcPr>
                </a:tc>
              </a:tr>
              <a:tr h="283029">
                <a:tc>
                  <a:txBody>
                    <a:bodyPr/>
                    <a:lstStyle/>
                    <a:p>
                      <a:pPr algn="l" fontAlgn="b"/>
                      <a:r>
                        <a:rPr lang="en-US" sz="1200" b="1" i="0" u="none" strike="noStrike">
                          <a:solidFill>
                            <a:srgbClr val="000000"/>
                          </a:solidFill>
                          <a:effectLst/>
                          <a:latin typeface="Arial"/>
                        </a:rPr>
                        <a:t>Connecticut</a:t>
                      </a:r>
                    </a:p>
                  </a:txBody>
                  <a:tcPr marL="9525" marR="9525" marT="9525" marB="0" anchor="b">
                    <a:lnL>
                      <a:noFill/>
                    </a:lnL>
                    <a:lnR>
                      <a:noFill/>
                    </a:lnR>
                    <a:lnT>
                      <a:noFill/>
                    </a:lnT>
                    <a:lnB>
                      <a:noFill/>
                    </a:lnB>
                    <a:solidFill>
                      <a:srgbClr val="FFFFFF"/>
                    </a:solidFill>
                  </a:tcPr>
                </a:tc>
                <a:tc>
                  <a:txBody>
                    <a:bodyPr/>
                    <a:lstStyle/>
                    <a:p>
                      <a:pPr algn="r" fontAlgn="b"/>
                      <a:r>
                        <a:rPr lang="en-US" sz="1200" b="1" i="0" u="none" strike="noStrike">
                          <a:solidFill>
                            <a:srgbClr val="000000"/>
                          </a:solidFill>
                          <a:effectLst/>
                          <a:latin typeface="Arial"/>
                        </a:rPr>
                        <a:t>$64,717</a:t>
                      </a:r>
                    </a:p>
                  </a:txBody>
                  <a:tcPr marL="9525" marR="85725" marT="9525" marB="0" anchor="b">
                    <a:lnL>
                      <a:noFill/>
                    </a:lnL>
                    <a:lnR>
                      <a:noFill/>
                    </a:lnR>
                    <a:lnT>
                      <a:noFill/>
                    </a:lnT>
                    <a:lnB>
                      <a:noFill/>
                    </a:lnB>
                    <a:solidFill>
                      <a:srgbClr val="FFFFFF"/>
                    </a:solidFill>
                  </a:tcPr>
                </a:tc>
                <a:tc>
                  <a:txBody>
                    <a:bodyPr/>
                    <a:lstStyle/>
                    <a:p>
                      <a:pPr algn="r" fontAlgn="b"/>
                      <a:r>
                        <a:rPr lang="en-US" sz="1200" b="1" i="0" u="none" strike="noStrike">
                          <a:solidFill>
                            <a:srgbClr val="000000"/>
                          </a:solidFill>
                          <a:effectLst/>
                          <a:latin typeface="Arial"/>
                        </a:rPr>
                        <a:t>$63,922</a:t>
                      </a:r>
                    </a:p>
                  </a:txBody>
                  <a:tcPr marL="9525" marR="85725" marT="9525" marB="0" anchor="b">
                    <a:lnL>
                      <a:noFill/>
                    </a:lnL>
                    <a:lnR>
                      <a:noFill/>
                    </a:lnR>
                    <a:lnT>
                      <a:noFill/>
                    </a:lnT>
                    <a:lnB>
                      <a:noFill/>
                    </a:lnB>
                    <a:solidFill>
                      <a:srgbClr val="FFFFFF"/>
                    </a:solidFill>
                  </a:tcPr>
                </a:tc>
                <a:tc>
                  <a:txBody>
                    <a:bodyPr/>
                    <a:lstStyle/>
                    <a:p>
                      <a:pPr algn="r" fontAlgn="b"/>
                      <a:r>
                        <a:rPr lang="en-US" sz="1200" b="1" i="0" u="none" strike="noStrike">
                          <a:solidFill>
                            <a:srgbClr val="000000"/>
                          </a:solidFill>
                          <a:effectLst/>
                          <a:latin typeface="Arial"/>
                        </a:rPr>
                        <a:t>$64,492</a:t>
                      </a:r>
                    </a:p>
                  </a:txBody>
                  <a:tcPr marL="9525" marR="85725" marT="9525" marB="0" anchor="b">
                    <a:lnL>
                      <a:noFill/>
                    </a:lnL>
                    <a:lnR>
                      <a:noFill/>
                    </a:lnR>
                    <a:lnT>
                      <a:noFill/>
                    </a:lnT>
                    <a:lnB>
                      <a:noFill/>
                    </a:lnB>
                    <a:solidFill>
                      <a:srgbClr val="FFFFFF"/>
                    </a:solidFill>
                  </a:tcPr>
                </a:tc>
                <a:tc>
                  <a:txBody>
                    <a:bodyPr/>
                    <a:lstStyle/>
                    <a:p>
                      <a:pPr algn="r" fontAlgn="b"/>
                      <a:r>
                        <a:rPr lang="en-US" sz="1200" b="1" i="0" u="none" strike="noStrike">
                          <a:solidFill>
                            <a:srgbClr val="000000"/>
                          </a:solidFill>
                          <a:effectLst/>
                          <a:latin typeface="Arial"/>
                        </a:rPr>
                        <a:t>$65,011</a:t>
                      </a:r>
                    </a:p>
                  </a:txBody>
                  <a:tcPr marL="9525" marR="85725" marT="9525" marB="0" anchor="b">
                    <a:lnL>
                      <a:noFill/>
                    </a:lnL>
                    <a:lnR>
                      <a:noFill/>
                    </a:lnR>
                    <a:lnT>
                      <a:noFill/>
                    </a:lnT>
                    <a:lnB>
                      <a:noFill/>
                    </a:lnB>
                    <a:solidFill>
                      <a:srgbClr val="FFFFFF"/>
                    </a:solidFill>
                  </a:tcPr>
                </a:tc>
              </a:tr>
              <a:tr h="283029">
                <a:tc>
                  <a:txBody>
                    <a:bodyPr/>
                    <a:lstStyle/>
                    <a:p>
                      <a:pPr algn="l" fontAlgn="b"/>
                      <a:r>
                        <a:rPr lang="en-US" sz="1000" b="1" i="0" u="none" strike="noStrike">
                          <a:solidFill>
                            <a:srgbClr val="000000"/>
                          </a:solidFill>
                          <a:effectLst/>
                          <a:latin typeface="Arial"/>
                        </a:rPr>
                        <a:t>Maryland</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a:rPr>
                        <a:t>$54,079</a:t>
                      </a:r>
                    </a:p>
                  </a:txBody>
                  <a:tcPr marL="9525" marR="857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a:rPr>
                        <a:t>$54,458</a:t>
                      </a:r>
                    </a:p>
                  </a:txBody>
                  <a:tcPr marL="9525" marR="857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a:rPr>
                        <a:t>$54,684</a:t>
                      </a:r>
                    </a:p>
                  </a:txBody>
                  <a:tcPr marL="9525" marR="857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a:rPr>
                        <a:t>$54,260</a:t>
                      </a:r>
                    </a:p>
                  </a:txBody>
                  <a:tcPr marL="9525" marR="85725" marT="9525" marB="0" anchor="b">
                    <a:lnL>
                      <a:noFill/>
                    </a:lnL>
                    <a:lnR>
                      <a:noFill/>
                    </a:lnR>
                    <a:lnT>
                      <a:noFill/>
                    </a:lnT>
                    <a:lnB>
                      <a:noFill/>
                    </a:lnB>
                    <a:solidFill>
                      <a:srgbClr val="FFFFFF"/>
                    </a:solidFill>
                  </a:tcPr>
                </a:tc>
              </a:tr>
              <a:tr h="283029">
                <a:tc>
                  <a:txBody>
                    <a:bodyPr/>
                    <a:lstStyle/>
                    <a:p>
                      <a:pPr algn="l" fontAlgn="b"/>
                      <a:r>
                        <a:rPr lang="en-US" sz="1000" b="1" i="0" u="none" strike="noStrike">
                          <a:solidFill>
                            <a:srgbClr val="000000"/>
                          </a:solidFill>
                          <a:effectLst/>
                          <a:latin typeface="Arial"/>
                        </a:rPr>
                        <a:t>Massachusetts</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a:rPr>
                        <a:t>$60,347</a:t>
                      </a:r>
                    </a:p>
                  </a:txBody>
                  <a:tcPr marL="9525" marR="857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a:rPr>
                        <a:t>$61,239</a:t>
                      </a:r>
                    </a:p>
                  </a:txBody>
                  <a:tcPr marL="9525" marR="857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a:rPr>
                        <a:t>$62,223</a:t>
                      </a:r>
                    </a:p>
                  </a:txBody>
                  <a:tcPr marL="9525" marR="857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a:rPr>
                        <a:t>$62,715</a:t>
                      </a:r>
                    </a:p>
                  </a:txBody>
                  <a:tcPr marL="9525" marR="85725" marT="9525" marB="0" anchor="b">
                    <a:lnL>
                      <a:noFill/>
                    </a:lnL>
                    <a:lnR>
                      <a:noFill/>
                    </a:lnR>
                    <a:lnT>
                      <a:noFill/>
                    </a:lnT>
                    <a:lnB>
                      <a:noFill/>
                    </a:lnB>
                    <a:solidFill>
                      <a:srgbClr val="FFFFFF"/>
                    </a:solidFill>
                  </a:tcPr>
                </a:tc>
              </a:tr>
              <a:tr h="283029">
                <a:tc>
                  <a:txBody>
                    <a:bodyPr/>
                    <a:lstStyle/>
                    <a:p>
                      <a:pPr algn="l" fontAlgn="b"/>
                      <a:r>
                        <a:rPr lang="en-US" sz="1000" b="1" i="0" u="none" strike="noStrike">
                          <a:solidFill>
                            <a:srgbClr val="000000"/>
                          </a:solidFill>
                          <a:effectLst/>
                          <a:latin typeface="Arial"/>
                        </a:rPr>
                        <a:t>New Jersey</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a:rPr>
                        <a:t>$56,024</a:t>
                      </a:r>
                    </a:p>
                  </a:txBody>
                  <a:tcPr marL="9525" marR="857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a:rPr>
                        <a:t>$55,487</a:t>
                      </a:r>
                    </a:p>
                  </a:txBody>
                  <a:tcPr marL="9525" marR="857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a:rPr>
                        <a:t>$56,726</a:t>
                      </a:r>
                    </a:p>
                  </a:txBody>
                  <a:tcPr marL="9525" marR="857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a:rPr>
                        <a:t>$57,125</a:t>
                      </a:r>
                    </a:p>
                  </a:txBody>
                  <a:tcPr marL="9525" marR="85725" marT="9525" marB="0" anchor="b">
                    <a:lnL>
                      <a:noFill/>
                    </a:lnL>
                    <a:lnR>
                      <a:noFill/>
                    </a:lnR>
                    <a:lnT>
                      <a:noFill/>
                    </a:lnT>
                    <a:lnB>
                      <a:noFill/>
                    </a:lnB>
                    <a:solidFill>
                      <a:srgbClr val="FFFFFF"/>
                    </a:solidFill>
                  </a:tcPr>
                </a:tc>
              </a:tr>
              <a:tr h="283029">
                <a:tc>
                  <a:txBody>
                    <a:bodyPr/>
                    <a:lstStyle/>
                    <a:p>
                      <a:pPr algn="l" fontAlgn="b"/>
                      <a:r>
                        <a:rPr lang="en-US" sz="1000" b="1" i="0" u="none" strike="noStrike">
                          <a:solidFill>
                            <a:srgbClr val="000000"/>
                          </a:solidFill>
                          <a:effectLst/>
                          <a:latin typeface="Arial"/>
                        </a:rPr>
                        <a:t>New York</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a:rPr>
                        <a:t>$60,969</a:t>
                      </a:r>
                    </a:p>
                  </a:txBody>
                  <a:tcPr marL="9525" marR="857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a:rPr>
                        <a:t>$61,336</a:t>
                      </a:r>
                    </a:p>
                  </a:txBody>
                  <a:tcPr marL="9525" marR="857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a:rPr>
                        <a:t>$62,095</a:t>
                      </a:r>
                    </a:p>
                  </a:txBody>
                  <a:tcPr marL="9525" marR="857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a:rPr>
                        <a:t>$62,279</a:t>
                      </a:r>
                    </a:p>
                  </a:txBody>
                  <a:tcPr marL="9525" marR="85725" marT="9525" marB="0" anchor="b">
                    <a:lnL>
                      <a:noFill/>
                    </a:lnL>
                    <a:lnR>
                      <a:noFill/>
                    </a:lnR>
                    <a:lnT>
                      <a:noFill/>
                    </a:lnT>
                    <a:lnB>
                      <a:noFill/>
                    </a:lnB>
                    <a:solidFill>
                      <a:srgbClr val="FFFFFF"/>
                    </a:solidFill>
                  </a:tcPr>
                </a:tc>
              </a:tr>
              <a:tr h="283029">
                <a:tc>
                  <a:txBody>
                    <a:bodyPr/>
                    <a:lstStyle/>
                    <a:p>
                      <a:pPr algn="l" fontAlgn="b"/>
                      <a:r>
                        <a:rPr lang="en-US" sz="1000" b="1" i="0" u="none" strike="noStrike">
                          <a:solidFill>
                            <a:srgbClr val="000000"/>
                          </a:solidFill>
                          <a:effectLst/>
                          <a:latin typeface="Arial"/>
                        </a:rPr>
                        <a:t>Pennsylvania</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a:rPr>
                        <a:t>$45,977</a:t>
                      </a:r>
                    </a:p>
                  </a:txBody>
                  <a:tcPr marL="9525" marR="857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a:rPr>
                        <a:t>$46,503</a:t>
                      </a:r>
                    </a:p>
                  </a:txBody>
                  <a:tcPr marL="9525" marR="857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a:rPr>
                        <a:t>$46,948</a:t>
                      </a:r>
                    </a:p>
                  </a:txBody>
                  <a:tcPr marL="9525" marR="85725" marT="9525" marB="0" anchor="b">
                    <a:lnL>
                      <a:noFill/>
                    </a:lnL>
                    <a:lnR>
                      <a:noFill/>
                    </a:lnR>
                    <a:lnT>
                      <a:noFill/>
                    </a:lnT>
                    <a:lnB>
                      <a:noFill/>
                    </a:lnB>
                    <a:solidFill>
                      <a:srgbClr val="FFFFFF"/>
                    </a:solidFill>
                  </a:tcPr>
                </a:tc>
                <a:tc>
                  <a:txBody>
                    <a:bodyPr/>
                    <a:lstStyle/>
                    <a:p>
                      <a:pPr algn="r" fontAlgn="b"/>
                      <a:r>
                        <a:rPr lang="en-US" sz="1000" b="0" i="0" u="none" strike="noStrike" dirty="0">
                          <a:solidFill>
                            <a:srgbClr val="000000"/>
                          </a:solidFill>
                          <a:effectLst/>
                          <a:latin typeface="Arial"/>
                        </a:rPr>
                        <a:t>$47,247</a:t>
                      </a:r>
                    </a:p>
                  </a:txBody>
                  <a:tcPr marL="9525" marR="85725" marT="9525" marB="0" anchor="b">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3707359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2900" y="7772400"/>
            <a:ext cx="6286500" cy="861774"/>
          </a:xfrm>
          <a:prstGeom prst="rect">
            <a:avLst/>
          </a:prstGeom>
          <a:noFill/>
        </p:spPr>
        <p:txBody>
          <a:bodyPr wrap="square" rtlCol="0">
            <a:spAutoFit/>
          </a:bodyPr>
          <a:lstStyle/>
          <a:p>
            <a:r>
              <a:rPr lang="en-US" sz="1000" b="1" dirty="0" smtClean="0"/>
              <a:t>Source:  </a:t>
            </a:r>
            <a:r>
              <a:rPr lang="en-US" sz="1000" dirty="0"/>
              <a:t>U.S. Dept. of Education, IPEDS Fall Enrollment Survey (EF) </a:t>
            </a:r>
          </a:p>
          <a:p>
            <a:r>
              <a:rPr lang="en-US" sz="1000" dirty="0"/>
              <a:t>U.S. Census Bureau, July 1 intercensal estimates by age (Table series NST-EST2011-01)</a:t>
            </a:r>
          </a:p>
          <a:p>
            <a:endParaRPr lang="en-US" sz="1000" i="1" dirty="0"/>
          </a:p>
          <a:p>
            <a:r>
              <a:rPr lang="en-US" sz="1000" b="1" dirty="0" smtClean="0"/>
              <a:t>Calculation</a:t>
            </a:r>
            <a:r>
              <a:rPr lang="en-US" sz="1000" b="1" i="1" dirty="0" smtClean="0"/>
              <a:t>:  </a:t>
            </a:r>
            <a:r>
              <a:rPr lang="en-US" sz="1000" dirty="0"/>
              <a:t>The numerator is fall headcount enrollment within the public Sector. The denominator is the July 1 population estimate of persons aged 18-44 </a:t>
            </a:r>
            <a:r>
              <a:rPr lang="en-US" sz="1000" dirty="0" smtClean="0"/>
              <a:t>years</a:t>
            </a:r>
            <a:endParaRPr lang="en-US" sz="1000" dirty="0"/>
          </a:p>
        </p:txBody>
      </p:sp>
      <p:sp>
        <p:nvSpPr>
          <p:cNvPr id="9" name="Rectangle 8"/>
          <p:cNvSpPr/>
          <p:nvPr/>
        </p:nvSpPr>
        <p:spPr>
          <a:xfrm>
            <a:off x="0" y="76200"/>
            <a:ext cx="6858000" cy="762000"/>
          </a:xfrm>
          <a:prstGeom prst="rect">
            <a:avLst/>
          </a:prstGeom>
          <a:solidFill>
            <a:srgbClr val="FED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76200"/>
            <a:ext cx="6172200" cy="762000"/>
          </a:xfrm>
        </p:spPr>
        <p:txBody>
          <a:bodyPr>
            <a:normAutofit/>
          </a:bodyPr>
          <a:lstStyle/>
          <a:p>
            <a:pPr algn="l"/>
            <a:r>
              <a:rPr lang="en-US" sz="1600" b="1" dirty="0" smtClean="0"/>
              <a:t>Vision - Indicator 5: </a:t>
            </a:r>
            <a:r>
              <a:rPr lang="en-US" sz="1600" dirty="0" smtClean="0"/>
              <a:t>Enrollment Per Connecticut Residents ages 18-44</a:t>
            </a:r>
            <a:endParaRPr lang="en-US" sz="1600" dirty="0"/>
          </a:p>
        </p:txBody>
      </p:sp>
      <p:sp>
        <p:nvSpPr>
          <p:cNvPr id="10" name="TextBox 9"/>
          <p:cNvSpPr txBox="1"/>
          <p:nvPr/>
        </p:nvSpPr>
        <p:spPr>
          <a:xfrm>
            <a:off x="374747" y="1142999"/>
            <a:ext cx="6026053" cy="738664"/>
          </a:xfrm>
          <a:prstGeom prst="rect">
            <a:avLst/>
          </a:prstGeom>
          <a:noFill/>
        </p:spPr>
        <p:txBody>
          <a:bodyPr wrap="square" rtlCol="0">
            <a:spAutoFit/>
          </a:bodyPr>
          <a:lstStyle/>
          <a:p>
            <a:r>
              <a:rPr lang="en-US" sz="1400" dirty="0" smtClean="0"/>
              <a:t>Enrollment per capita shows the rate of individuals enrolled compared to the population of Connecticut residents who are of similar age.  This metric reflects the volume of students enrolled by higher education sector within Connecticut.  </a:t>
            </a:r>
          </a:p>
        </p:txBody>
      </p:sp>
      <p:sp>
        <p:nvSpPr>
          <p:cNvPr id="11" name="Title 1"/>
          <p:cNvSpPr txBox="1">
            <a:spLocks/>
          </p:cNvSpPr>
          <p:nvPr/>
        </p:nvSpPr>
        <p:spPr>
          <a:xfrm>
            <a:off x="533400" y="2124501"/>
            <a:ext cx="5334000" cy="381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t>Enrollment per count of Connecticut residents ages 18-44</a:t>
            </a:r>
            <a:endParaRPr lang="en-US" sz="1400" dirty="0"/>
          </a:p>
        </p:txBody>
      </p:sp>
      <p:sp>
        <p:nvSpPr>
          <p:cNvPr id="5" name="Slide Number Placeholder 4"/>
          <p:cNvSpPr>
            <a:spLocks noGrp="1"/>
          </p:cNvSpPr>
          <p:nvPr>
            <p:ph type="sldNum" sz="quarter" idx="12"/>
          </p:nvPr>
        </p:nvSpPr>
        <p:spPr/>
        <p:txBody>
          <a:bodyPr/>
          <a:lstStyle/>
          <a:p>
            <a:fld id="{C1A6B199-FD4A-42EA-8F8A-3F93EEAB17CE}" type="slidenum">
              <a:rPr lang="en-US" smtClean="0"/>
              <a:t>11</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39930307"/>
              </p:ext>
            </p:extLst>
          </p:nvPr>
        </p:nvGraphicFramePr>
        <p:xfrm>
          <a:off x="565150" y="5410200"/>
          <a:ext cx="5842000" cy="1828799"/>
        </p:xfrm>
        <a:graphic>
          <a:graphicData uri="http://schemas.openxmlformats.org/drawingml/2006/table">
            <a:tbl>
              <a:tblPr/>
              <a:tblGrid>
                <a:gridCol w="2387600"/>
                <a:gridCol w="863600"/>
                <a:gridCol w="863600"/>
                <a:gridCol w="863600"/>
                <a:gridCol w="863600"/>
              </a:tblGrid>
              <a:tr h="228600">
                <a:tc>
                  <a:txBody>
                    <a:bodyPr/>
                    <a:lstStyle/>
                    <a:p>
                      <a:pPr algn="l" fontAlgn="b"/>
                      <a:r>
                        <a:rPr lang="en-US" sz="1000" b="0" i="0" u="none" strike="noStrike" dirty="0">
                          <a:solidFill>
                            <a:srgbClr val="000000"/>
                          </a:solidFill>
                          <a:effectLst/>
                          <a:latin typeface="Arial"/>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solidFill>
                            <a:srgbClr val="000000"/>
                          </a:solidFill>
                          <a:effectLst/>
                          <a:latin typeface="Arial"/>
                        </a:rPr>
                        <a:t>2010</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00" b="1" i="0" u="none" strike="noStrike">
                          <a:solidFill>
                            <a:srgbClr val="000000"/>
                          </a:solidFill>
                          <a:effectLst/>
                          <a:latin typeface="Arial"/>
                        </a:rPr>
                        <a:t>2011</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00" b="1" i="0" u="none" strike="noStrike">
                          <a:solidFill>
                            <a:srgbClr val="000000"/>
                          </a:solidFill>
                          <a:effectLst/>
                          <a:latin typeface="Arial"/>
                        </a:rPr>
                        <a:t>2012</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00" b="1" i="0" u="none" strike="noStrike">
                          <a:solidFill>
                            <a:srgbClr val="000000"/>
                          </a:solidFill>
                          <a:effectLst/>
                          <a:latin typeface="Arial"/>
                        </a:rPr>
                        <a:t>2013</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r>
              <a:tr h="217714">
                <a:tc>
                  <a:txBody>
                    <a:bodyPr/>
                    <a:lstStyle/>
                    <a:p>
                      <a:pPr algn="l" fontAlgn="b"/>
                      <a:r>
                        <a:rPr lang="en-US" sz="1000" b="0" i="0" u="none" strike="noStrike">
                          <a:solidFill>
                            <a:srgbClr val="000000"/>
                          </a:solidFill>
                          <a:effectLst/>
                          <a:latin typeface="Arial"/>
                        </a:rPr>
                        <a:t>Connecticut Population18-44 Years Old</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solidFill>
                            <a:srgbClr val="000000"/>
                          </a:solidFill>
                          <a:effectLst/>
                          <a:latin typeface="Arial"/>
                        </a:rPr>
                        <a:t>1,214,129</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solidFill>
                            <a:srgbClr val="000000"/>
                          </a:solidFill>
                          <a:effectLst/>
                          <a:latin typeface="Arial"/>
                        </a:rPr>
                        <a:t>1,233,508</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solidFill>
                            <a:srgbClr val="000000"/>
                          </a:solidFill>
                          <a:effectLst/>
                          <a:latin typeface="Arial"/>
                        </a:rPr>
                        <a:t>1,230,943</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solidFill>
                            <a:srgbClr val="000000"/>
                          </a:solidFill>
                          <a:effectLst/>
                          <a:latin typeface="Arial"/>
                        </a:rPr>
                        <a:t>1,231,082</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50371">
                <a:tc>
                  <a:txBody>
                    <a:bodyPr/>
                    <a:lstStyle/>
                    <a:p>
                      <a:pPr algn="l" fontAlgn="b"/>
                      <a:r>
                        <a:rPr lang="en-US" sz="1000" b="1" i="0" u="none" strike="noStrike">
                          <a:solidFill>
                            <a:srgbClr val="000000"/>
                          </a:solidFill>
                          <a:effectLst/>
                          <a:latin typeface="Arial"/>
                        </a:rPr>
                        <a:t>Fall Enrollmemnt</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Arial"/>
                        </a:rPr>
                        <a:t> </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Arial"/>
                        </a:rPr>
                        <a:t> </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Arial"/>
                        </a:rPr>
                        <a:t> </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Arial"/>
                        </a:rPr>
                        <a:t> </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85057">
                <a:tc>
                  <a:txBody>
                    <a:bodyPr/>
                    <a:lstStyle/>
                    <a:p>
                      <a:pPr algn="l" fontAlgn="b"/>
                      <a:r>
                        <a:rPr lang="en-US" sz="1000" b="0" i="0" u="none" strike="noStrike">
                          <a:solidFill>
                            <a:srgbClr val="000000"/>
                          </a:solidFill>
                          <a:effectLst/>
                          <a:latin typeface="Arial"/>
                        </a:rPr>
                        <a:t>Charter Oak State College</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solidFill>
                            <a:srgbClr val="000000"/>
                          </a:solidFill>
                          <a:effectLst/>
                          <a:latin typeface="Arial"/>
                        </a:rPr>
                        <a:t>2,278</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solidFill>
                            <a:srgbClr val="000000"/>
                          </a:solidFill>
                          <a:effectLst/>
                          <a:latin typeface="Arial"/>
                        </a:rPr>
                        <a:t>2,241</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solidFill>
                            <a:srgbClr val="000000"/>
                          </a:solidFill>
                          <a:effectLst/>
                          <a:latin typeface="Arial"/>
                        </a:rPr>
                        <a:t>1,644</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solidFill>
                            <a:srgbClr val="000000"/>
                          </a:solidFill>
                          <a:effectLst/>
                          <a:latin typeface="Arial"/>
                        </a:rPr>
                        <a:t>1,580</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85057">
                <a:tc>
                  <a:txBody>
                    <a:bodyPr/>
                    <a:lstStyle/>
                    <a:p>
                      <a:pPr algn="l" fontAlgn="b"/>
                      <a:r>
                        <a:rPr lang="en-US" sz="1000" b="0" i="0" u="none" strike="noStrike" dirty="0">
                          <a:solidFill>
                            <a:srgbClr val="000000"/>
                          </a:solidFill>
                          <a:effectLst/>
                          <a:latin typeface="Arial"/>
                        </a:rPr>
                        <a:t>Connecticut </a:t>
                      </a:r>
                      <a:r>
                        <a:rPr lang="en-US" sz="1000" b="0" i="0" u="none" strike="noStrike" dirty="0" smtClean="0">
                          <a:solidFill>
                            <a:srgbClr val="000000"/>
                          </a:solidFill>
                          <a:effectLst/>
                          <a:latin typeface="Arial"/>
                        </a:rPr>
                        <a:t>Community </a:t>
                      </a:r>
                      <a:r>
                        <a:rPr lang="en-US" sz="1000" b="0" i="0" u="none" strike="noStrike" dirty="0">
                          <a:solidFill>
                            <a:srgbClr val="000000"/>
                          </a:solidFill>
                          <a:effectLst/>
                          <a:latin typeface="Arial"/>
                        </a:rPr>
                        <a:t>Colleges</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000000"/>
                          </a:solidFill>
                          <a:effectLst/>
                          <a:latin typeface="Arial"/>
                        </a:rPr>
                        <a:t>58,253</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000000"/>
                          </a:solidFill>
                          <a:effectLst/>
                          <a:latin typeface="Arial"/>
                        </a:rPr>
                        <a:t>57,674</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000000"/>
                          </a:solidFill>
                          <a:effectLst/>
                          <a:latin typeface="Arial"/>
                        </a:rPr>
                        <a:t>58,228</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000000"/>
                          </a:solidFill>
                          <a:effectLst/>
                          <a:latin typeface="Arial"/>
                        </a:rPr>
                        <a:t>56,976</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85057">
                <a:tc>
                  <a:txBody>
                    <a:bodyPr/>
                    <a:lstStyle/>
                    <a:p>
                      <a:pPr algn="l" fontAlgn="b"/>
                      <a:r>
                        <a:rPr lang="en-US" sz="1000" b="0" i="0" u="none" strike="noStrike" dirty="0">
                          <a:solidFill>
                            <a:srgbClr val="000000"/>
                          </a:solidFill>
                          <a:effectLst/>
                          <a:latin typeface="Arial"/>
                        </a:rPr>
                        <a:t>Connecticut State Universities</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000000"/>
                          </a:solidFill>
                          <a:effectLst/>
                          <a:latin typeface="Arial"/>
                        </a:rPr>
                        <a:t>36,629</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000000"/>
                          </a:solidFill>
                          <a:effectLst/>
                          <a:latin typeface="Arial"/>
                        </a:rPr>
                        <a:t>36,047</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000000"/>
                          </a:solidFill>
                          <a:effectLst/>
                          <a:latin typeface="Arial"/>
                        </a:rPr>
                        <a:t>34,824</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000000"/>
                          </a:solidFill>
                          <a:effectLst/>
                          <a:latin typeface="Arial"/>
                        </a:rPr>
                        <a:t>34,062</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06829">
                <a:tc>
                  <a:txBody>
                    <a:bodyPr/>
                    <a:lstStyle/>
                    <a:p>
                      <a:pPr algn="l" fontAlgn="b"/>
                      <a:r>
                        <a:rPr lang="en-US" sz="1000" b="0" i="0" u="none" strike="noStrike">
                          <a:solidFill>
                            <a:srgbClr val="000000"/>
                          </a:solidFill>
                          <a:effectLst/>
                          <a:latin typeface="Arial"/>
                        </a:rPr>
                        <a:t>University of Connecticut</a:t>
                      </a:r>
                      <a:r>
                        <a:rPr lang="en-US" sz="1000" b="0" i="0" u="none" strike="noStrike" baseline="30000">
                          <a:solidFill>
                            <a:srgbClr val="000000"/>
                          </a:solidFill>
                          <a:effectLst/>
                          <a:latin typeface="Arial"/>
                        </a:rPr>
                        <a:t>*</a:t>
                      </a:r>
                      <a:endParaRPr lang="en-US" sz="1000" b="0" i="0" u="none" strike="noStrike">
                        <a:solidFill>
                          <a:srgbClr val="000000"/>
                        </a:solidFill>
                        <a:effectLst/>
                        <a:latin typeface="Arial"/>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000000"/>
                          </a:solidFill>
                          <a:effectLst/>
                          <a:latin typeface="Arial"/>
                        </a:rPr>
                        <a:t>30,034</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000000"/>
                          </a:solidFill>
                          <a:effectLst/>
                          <a:latin typeface="Arial"/>
                        </a:rPr>
                        <a:t>30,525</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000000"/>
                          </a:solidFill>
                          <a:effectLst/>
                          <a:latin typeface="Arial"/>
                        </a:rPr>
                        <a:t>30,256</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000" b="0" i="0" u="none" strike="noStrike">
                          <a:solidFill>
                            <a:srgbClr val="000000"/>
                          </a:solidFill>
                          <a:effectLst/>
                          <a:latin typeface="Arial"/>
                        </a:rPr>
                        <a:t>30,474</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85057">
                <a:tc>
                  <a:txBody>
                    <a:bodyPr/>
                    <a:lstStyle/>
                    <a:p>
                      <a:pPr algn="l" fontAlgn="b"/>
                      <a:r>
                        <a:rPr lang="en-US" sz="1000" b="0" i="0" u="none" strike="noStrike">
                          <a:solidFill>
                            <a:srgbClr val="000000"/>
                          </a:solidFill>
                          <a:effectLst/>
                          <a:latin typeface="Arial"/>
                        </a:rPr>
                        <a:t>Connecticut Public Total</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Arial"/>
                        </a:rPr>
                        <a:t>127,194</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Arial"/>
                        </a:rPr>
                        <a:t>126,487</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Arial"/>
                        </a:rPr>
                        <a:t>124,952</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solidFill>
                            <a:srgbClr val="000000"/>
                          </a:solidFill>
                          <a:effectLst/>
                          <a:latin typeface="Arial"/>
                        </a:rPr>
                        <a:t>123,066</a:t>
                      </a:r>
                    </a:p>
                  </a:txBody>
                  <a:tcPr marL="9525" marR="171450"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85057">
                <a:tc gridSpan="3">
                  <a:txBody>
                    <a:bodyPr/>
                    <a:lstStyle/>
                    <a:p>
                      <a:pPr algn="l" fontAlgn="b"/>
                      <a:r>
                        <a:rPr lang="en-US" sz="1000" b="0" i="1" u="none" strike="noStrike">
                          <a:solidFill>
                            <a:srgbClr val="000000"/>
                          </a:solidFill>
                          <a:effectLst/>
                          <a:latin typeface="Arial"/>
                        </a:rPr>
                        <a:t>* Includes Health Center and Law School, Medicine and Dental Medicine</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dirty="0">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bl>
          </a:graphicData>
        </a:graphic>
      </p:graphicFrame>
      <p:graphicFrame>
        <p:nvGraphicFramePr>
          <p:cNvPr id="13" name="Chart 12"/>
          <p:cNvGraphicFramePr>
            <a:graphicFrameLocks/>
          </p:cNvGraphicFramePr>
          <p:nvPr>
            <p:extLst>
              <p:ext uri="{D42A27DB-BD31-4B8C-83A1-F6EECF244321}">
                <p14:modId xmlns:p14="http://schemas.microsoft.com/office/powerpoint/2010/main" val="614796546"/>
              </p:ext>
            </p:extLst>
          </p:nvPr>
        </p:nvGraphicFramePr>
        <p:xfrm>
          <a:off x="415973" y="2505501"/>
          <a:ext cx="6026053" cy="27133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2006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8661401"/>
            <a:ext cx="6858000" cy="203200"/>
          </a:xfrm>
          <a:prstGeom prst="rect">
            <a:avLst/>
          </a:prstGeom>
          <a:solidFill>
            <a:srgbClr val="007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3" name="Content Placeholder 2"/>
          <p:cNvSpPr>
            <a:spLocks noGrp="1"/>
          </p:cNvSpPr>
          <p:nvPr>
            <p:ph idx="1"/>
          </p:nvPr>
        </p:nvSpPr>
        <p:spPr>
          <a:xfrm>
            <a:off x="342900" y="1828801"/>
            <a:ext cx="6172200" cy="6034617"/>
          </a:xfrm>
        </p:spPr>
        <p:txBody>
          <a:bodyPr>
            <a:normAutofit/>
          </a:bodyPr>
          <a:lstStyle/>
          <a:p>
            <a:pPr marL="0" indent="0">
              <a:buNone/>
            </a:pPr>
            <a:r>
              <a:rPr lang="en-US" sz="1400" dirty="0" smtClean="0"/>
              <a:t>Prepare more high school graduates, GED graduates, and adults to enter college prepared for college-level work.</a:t>
            </a:r>
          </a:p>
          <a:p>
            <a:pPr marL="0" indent="0">
              <a:buNone/>
            </a:pPr>
            <a:endParaRPr lang="en-US" sz="1400" dirty="0" smtClean="0"/>
          </a:p>
          <a:p>
            <a:pPr marL="0" indent="0">
              <a:buNone/>
            </a:pPr>
            <a:r>
              <a:rPr lang="en-US" sz="1400" dirty="0" smtClean="0"/>
              <a:t>Indicators:</a:t>
            </a:r>
          </a:p>
          <a:p>
            <a:pPr marL="514350" indent="-514350">
              <a:buFont typeface="+mj-lt"/>
              <a:buAutoNum type="arabicPeriod"/>
            </a:pPr>
            <a:r>
              <a:rPr lang="en-US" sz="1400" dirty="0" smtClean="0"/>
              <a:t>Percent of high school graduates identified as “college-ready”</a:t>
            </a:r>
          </a:p>
          <a:p>
            <a:pPr marL="514350" indent="-514350">
              <a:buFont typeface="+mj-lt"/>
              <a:buAutoNum type="arabicPeriod"/>
            </a:pPr>
            <a:r>
              <a:rPr lang="en-US" sz="1400" dirty="0" smtClean="0"/>
              <a:t>College-going rates of public high school graduates</a:t>
            </a:r>
          </a:p>
          <a:p>
            <a:pPr marL="514350" indent="-514350">
              <a:buFont typeface="+mj-lt"/>
              <a:buAutoNum type="arabicPeriod"/>
            </a:pPr>
            <a:r>
              <a:rPr lang="en-US" sz="1400" dirty="0" smtClean="0"/>
              <a:t>Percent completing college-level English and math courses within 2 years</a:t>
            </a:r>
          </a:p>
          <a:p>
            <a:pPr marL="514350" indent="-514350">
              <a:buFont typeface="+mj-lt"/>
              <a:buAutoNum type="arabicPeriod"/>
            </a:pPr>
            <a:r>
              <a:rPr lang="en-US" sz="1400" dirty="0" smtClean="0"/>
              <a:t>Percent on track to completing on-time:  </a:t>
            </a:r>
          </a:p>
          <a:p>
            <a:pPr marL="1314450" lvl="2" indent="-514350">
              <a:buFont typeface="+mj-lt"/>
              <a:buAutoNum type="alphaLcPeriod"/>
            </a:pPr>
            <a:r>
              <a:rPr lang="en-US" sz="1400" dirty="0" smtClean="0"/>
              <a:t>FT student completing 24 credits in 1</a:t>
            </a:r>
            <a:r>
              <a:rPr lang="en-US" sz="1400" baseline="30000" dirty="0" smtClean="0"/>
              <a:t>st</a:t>
            </a:r>
            <a:r>
              <a:rPr lang="en-US" sz="1400" dirty="0" smtClean="0"/>
              <a:t> academic year, </a:t>
            </a:r>
          </a:p>
          <a:p>
            <a:pPr marL="1314450" lvl="2" indent="-514350">
              <a:buFont typeface="+mj-lt"/>
              <a:buAutoNum type="alphaLcPeriod"/>
            </a:pPr>
            <a:r>
              <a:rPr lang="en-US" sz="1400" dirty="0" smtClean="0"/>
              <a:t>PT student completing 12 credits in 1</a:t>
            </a:r>
            <a:r>
              <a:rPr lang="en-US" sz="1400" baseline="30000" dirty="0" smtClean="0"/>
              <a:t>st</a:t>
            </a:r>
            <a:r>
              <a:rPr lang="en-US" sz="1400" dirty="0" smtClean="0"/>
              <a:t> academic year</a:t>
            </a:r>
          </a:p>
        </p:txBody>
      </p:sp>
      <p:sp>
        <p:nvSpPr>
          <p:cNvPr id="11" name="Rectangle 10"/>
          <p:cNvSpPr/>
          <p:nvPr/>
        </p:nvSpPr>
        <p:spPr>
          <a:xfrm>
            <a:off x="0" y="76200"/>
            <a:ext cx="6858000" cy="762000"/>
          </a:xfrm>
          <a:prstGeom prst="rect">
            <a:avLst/>
          </a:prstGeom>
          <a:solidFill>
            <a:srgbClr val="007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79778"/>
            <a:ext cx="6172200" cy="779444"/>
          </a:xfrm>
        </p:spPr>
        <p:txBody>
          <a:bodyPr/>
          <a:lstStyle/>
          <a:p>
            <a:r>
              <a:rPr lang="en-US" dirty="0" smtClean="0">
                <a:solidFill>
                  <a:schemeClr val="bg1"/>
                </a:solidFill>
              </a:rPr>
              <a:t>College Readiness</a:t>
            </a:r>
            <a:endParaRPr lang="en-US" dirty="0">
              <a:solidFill>
                <a:schemeClr val="bg1"/>
              </a:solidFill>
            </a:endParaRPr>
          </a:p>
        </p:txBody>
      </p:sp>
      <p:sp>
        <p:nvSpPr>
          <p:cNvPr id="5" name="Slide Number Placeholder 4"/>
          <p:cNvSpPr>
            <a:spLocks noGrp="1"/>
          </p:cNvSpPr>
          <p:nvPr>
            <p:ph type="sldNum" sz="quarter" idx="12"/>
          </p:nvPr>
        </p:nvSpPr>
        <p:spPr>
          <a:xfrm>
            <a:off x="4914900" y="8504769"/>
            <a:ext cx="1600200" cy="486833"/>
          </a:xfrm>
        </p:spPr>
        <p:txBody>
          <a:bodyPr/>
          <a:lstStyle/>
          <a:p>
            <a:fld id="{C1A6B199-FD4A-42EA-8F8A-3F93EEAB17CE}" type="slidenum">
              <a:rPr lang="en-US" smtClean="0">
                <a:solidFill>
                  <a:schemeClr val="bg1"/>
                </a:solidFill>
              </a:rPr>
              <a:t>12</a:t>
            </a:fld>
            <a:endParaRPr lang="en-US" dirty="0">
              <a:solidFill>
                <a:schemeClr val="bg1"/>
              </a:solidFill>
            </a:endParaRPr>
          </a:p>
        </p:txBody>
      </p:sp>
    </p:spTree>
    <p:extLst>
      <p:ext uri="{BB962C8B-B14F-4D97-AF65-F5344CB8AC3E}">
        <p14:creationId xmlns:p14="http://schemas.microsoft.com/office/powerpoint/2010/main" val="1098336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8136" y="7408783"/>
            <a:ext cx="6248632" cy="1354217"/>
          </a:xfrm>
          <a:prstGeom prst="rect">
            <a:avLst/>
          </a:prstGeom>
          <a:noFill/>
        </p:spPr>
        <p:txBody>
          <a:bodyPr wrap="square" rtlCol="0">
            <a:spAutoFit/>
          </a:bodyPr>
          <a:lstStyle/>
          <a:p>
            <a:r>
              <a:rPr lang="en-US" sz="1000" b="1" dirty="0" smtClean="0"/>
              <a:t>Notes &amp; Sources</a:t>
            </a:r>
          </a:p>
          <a:p>
            <a:r>
              <a:rPr lang="en-US" sz="1000" baseline="30000" dirty="0" smtClean="0"/>
              <a:t>1</a:t>
            </a:r>
            <a:r>
              <a:rPr lang="en-US" sz="1000" dirty="0" smtClean="0"/>
              <a:t> Subgroup is a legal term defined in the Elementary and Secondary Education Act (ESEA) for required reporting</a:t>
            </a:r>
          </a:p>
          <a:p>
            <a:r>
              <a:rPr lang="en-US" sz="1000" baseline="30000" dirty="0" smtClean="0"/>
              <a:t>2</a:t>
            </a:r>
            <a:r>
              <a:rPr lang="en-US" sz="1000" dirty="0" smtClean="0"/>
              <a:t> </a:t>
            </a:r>
            <a:r>
              <a:rPr lang="en-US" sz="1000" dirty="0"/>
              <a:t>Source: National Student Clearinghouse, report run 01/10/2014.  Indicates students enrolled in post-secondary education </a:t>
            </a:r>
            <a:r>
              <a:rPr lang="en-US" sz="1000" dirty="0" smtClean="0"/>
              <a:t>anywhere</a:t>
            </a:r>
          </a:p>
          <a:p>
            <a:r>
              <a:rPr lang="en-US" sz="1000" baseline="30000" dirty="0"/>
              <a:t>3</a:t>
            </a:r>
            <a:r>
              <a:rPr lang="en-US" sz="1000" dirty="0"/>
              <a:t> Source</a:t>
            </a:r>
            <a:r>
              <a:rPr lang="en-US" sz="1000" dirty="0" smtClean="0"/>
              <a:t>: P20WIN: data </a:t>
            </a:r>
            <a:r>
              <a:rPr lang="en-US" sz="1000" dirty="0"/>
              <a:t>from Board of Regents (BOR) and CT Dept. of Education (CSDE</a:t>
            </a:r>
            <a:r>
              <a:rPr lang="en-US" sz="1000" dirty="0" smtClean="0"/>
              <a:t>) linked through P20 WIN</a:t>
            </a:r>
          </a:p>
          <a:p>
            <a:r>
              <a:rPr lang="en-US" sz="1000" baseline="30000" dirty="0" smtClean="0"/>
              <a:t>4</a:t>
            </a:r>
            <a:r>
              <a:rPr lang="en-US" sz="1000" dirty="0" smtClean="0"/>
              <a:t> Did not enroll in a remediation course either at a CC and/or a CSU institution within 16 months of admission. Remedial courses include any course identified by the individual campus as remedial.  Credits from remedial courses do not apply to ward a degree.</a:t>
            </a:r>
          </a:p>
        </p:txBody>
      </p:sp>
      <p:graphicFrame>
        <p:nvGraphicFramePr>
          <p:cNvPr id="6" name="Table 5"/>
          <p:cNvGraphicFramePr>
            <a:graphicFrameLocks noGrp="1"/>
          </p:cNvGraphicFramePr>
          <p:nvPr>
            <p:extLst>
              <p:ext uri="{D42A27DB-BD31-4B8C-83A1-F6EECF244321}">
                <p14:modId xmlns:p14="http://schemas.microsoft.com/office/powerpoint/2010/main" val="252207862"/>
              </p:ext>
            </p:extLst>
          </p:nvPr>
        </p:nvGraphicFramePr>
        <p:xfrm>
          <a:off x="326489" y="2209800"/>
          <a:ext cx="3969064" cy="4691884"/>
        </p:xfrm>
        <a:graphic>
          <a:graphicData uri="http://schemas.openxmlformats.org/drawingml/2006/table">
            <a:tbl>
              <a:tblPr/>
              <a:tblGrid>
                <a:gridCol w="1606864"/>
                <a:gridCol w="685800"/>
                <a:gridCol w="838200"/>
                <a:gridCol w="838200"/>
              </a:tblGrid>
              <a:tr h="533400">
                <a:tc>
                  <a:txBody>
                    <a:bodyPr/>
                    <a:lstStyle/>
                    <a:p>
                      <a:pPr algn="l" fontAlgn="b"/>
                      <a:r>
                        <a:rPr lang="en-US" sz="1100" b="0" i="0" u="none" strike="noStrike" dirty="0">
                          <a:solidFill>
                            <a:srgbClr val="000000"/>
                          </a:solidFill>
                          <a:effectLst/>
                          <a:latin typeface="Calibri"/>
                        </a:rPr>
                        <a:t> </a:t>
                      </a:r>
                    </a:p>
                  </a:txBody>
                  <a:tcPr marL="7144" marR="7144" marT="12700" marB="0" anchor="b">
                    <a:lnL>
                      <a:noFill/>
                    </a:lnL>
                    <a:lnR>
                      <a:noFill/>
                    </a:lnR>
                    <a:lnT>
                      <a:noFill/>
                    </a:lnT>
                    <a:lnB>
                      <a:noFill/>
                    </a:lnB>
                    <a:solidFill>
                      <a:schemeClr val="accent1">
                        <a:lumMod val="20000"/>
                        <a:lumOff val="80000"/>
                      </a:schemeClr>
                    </a:solidFill>
                  </a:tcPr>
                </a:tc>
                <a:tc>
                  <a:txBody>
                    <a:bodyPr/>
                    <a:lstStyle/>
                    <a:p>
                      <a:pPr algn="l" fontAlgn="b"/>
                      <a:r>
                        <a:rPr lang="en-US" sz="1100" b="0" i="0" u="none" strike="noStrike" dirty="0">
                          <a:solidFill>
                            <a:srgbClr val="000000"/>
                          </a:solidFill>
                          <a:effectLst/>
                          <a:latin typeface="Calibri"/>
                        </a:rPr>
                        <a:t> </a:t>
                      </a:r>
                    </a:p>
                  </a:txBody>
                  <a:tcPr marL="7144" marR="7144" marT="12700"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gridSpan="2">
                  <a:txBody>
                    <a:bodyPr/>
                    <a:lstStyle/>
                    <a:p>
                      <a:pPr algn="ctr" fontAlgn="b"/>
                      <a:r>
                        <a:rPr lang="en-US" sz="1100" b="1" i="0" u="none" strike="noStrike" dirty="0">
                          <a:solidFill>
                            <a:srgbClr val="000000"/>
                          </a:solidFill>
                          <a:effectLst/>
                          <a:latin typeface="Calibri"/>
                        </a:rPr>
                        <a:t>Connecticut State Universities (CSU) &amp; Community Colleges (CC)</a:t>
                      </a:r>
                      <a:r>
                        <a:rPr lang="en-US" sz="1100" b="1" i="0" u="none" strike="noStrike" baseline="30000" dirty="0">
                          <a:solidFill>
                            <a:srgbClr val="000000"/>
                          </a:solidFill>
                          <a:effectLst/>
                          <a:latin typeface="Calibri"/>
                        </a:rPr>
                        <a:t>3</a:t>
                      </a:r>
                      <a:endParaRPr lang="en-US" sz="1100" b="1" i="0" u="none" strike="noStrike" dirty="0">
                        <a:solidFill>
                          <a:srgbClr val="000000"/>
                        </a:solidFill>
                        <a:effectLst/>
                        <a:latin typeface="Calibri"/>
                      </a:endParaRPr>
                    </a:p>
                  </a:txBody>
                  <a:tcPr marL="7144" marR="7144"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r>
              <a:tr h="686335">
                <a:tc>
                  <a:txBody>
                    <a:bodyPr/>
                    <a:lstStyle/>
                    <a:p>
                      <a:pPr algn="l" fontAlgn="b"/>
                      <a:r>
                        <a:rPr lang="en-US" sz="1100" b="1" i="0" u="none" strike="noStrike" dirty="0">
                          <a:solidFill>
                            <a:srgbClr val="000000"/>
                          </a:solidFill>
                          <a:effectLst/>
                          <a:latin typeface="Calibri"/>
                        </a:rPr>
                        <a:t>Subgroup</a:t>
                      </a:r>
                      <a:r>
                        <a:rPr lang="en-US" sz="1100" b="1" i="0" u="none" strike="noStrike" baseline="30000" dirty="0">
                          <a:solidFill>
                            <a:srgbClr val="000000"/>
                          </a:solidFill>
                          <a:effectLst/>
                          <a:latin typeface="Calibri"/>
                        </a:rPr>
                        <a:t>1</a:t>
                      </a:r>
                      <a:endParaRPr lang="en-US" sz="1100" b="1" i="0" u="none" strike="noStrike" dirty="0">
                        <a:solidFill>
                          <a:srgbClr val="000000"/>
                        </a:solidFill>
                        <a:effectLst/>
                        <a:latin typeface="Calibri"/>
                      </a:endParaRPr>
                    </a:p>
                  </a:txBody>
                  <a:tcPr marL="7144" marR="7144" marT="12700"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1" i="0" u="none" strike="noStrike" dirty="0">
                          <a:solidFill>
                            <a:srgbClr val="000000"/>
                          </a:solidFill>
                          <a:effectLst/>
                          <a:latin typeface="Calibri"/>
                        </a:rPr>
                        <a:t>Enrolled Anywhere in 16 months</a:t>
                      </a:r>
                      <a:r>
                        <a:rPr lang="en-US" sz="1100" b="1" i="0" u="none" strike="noStrike" baseline="30000" dirty="0">
                          <a:solidFill>
                            <a:srgbClr val="000000"/>
                          </a:solidFill>
                          <a:effectLst/>
                          <a:latin typeface="Calibri"/>
                        </a:rPr>
                        <a:t>2</a:t>
                      </a:r>
                      <a:endParaRPr lang="en-US" sz="1100" b="1" i="0" u="none" strike="noStrike" dirty="0">
                        <a:solidFill>
                          <a:srgbClr val="000000"/>
                        </a:solidFill>
                        <a:effectLst/>
                        <a:latin typeface="Calibri"/>
                      </a:endParaRPr>
                    </a:p>
                  </a:txBody>
                  <a:tcPr marL="7144" marR="7144"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1" i="0" u="none" strike="noStrike" dirty="0">
                          <a:solidFill>
                            <a:srgbClr val="000000"/>
                          </a:solidFill>
                          <a:effectLst/>
                          <a:latin typeface="Calibri"/>
                        </a:rPr>
                        <a:t>Enrolled in CSU or CC in 16 months</a:t>
                      </a:r>
                    </a:p>
                  </a:txBody>
                  <a:tcPr marL="7144" marR="7144"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1" i="0" u="none" strike="noStrike" dirty="0">
                          <a:solidFill>
                            <a:srgbClr val="000000"/>
                          </a:solidFill>
                          <a:effectLst/>
                          <a:latin typeface="Calibri"/>
                        </a:rPr>
                        <a:t>Students without Remediation</a:t>
                      </a:r>
                      <a:r>
                        <a:rPr lang="en-US" sz="1100" b="1" i="0" u="none" strike="noStrike" baseline="30000" dirty="0">
                          <a:solidFill>
                            <a:srgbClr val="000000"/>
                          </a:solidFill>
                          <a:effectLst/>
                          <a:latin typeface="Calibri"/>
                        </a:rPr>
                        <a:t>4</a:t>
                      </a:r>
                      <a:endParaRPr lang="en-US" sz="1100" b="1" i="0" u="none" strike="noStrike" dirty="0">
                        <a:solidFill>
                          <a:srgbClr val="000000"/>
                        </a:solidFill>
                        <a:effectLst/>
                        <a:latin typeface="Calibri"/>
                      </a:endParaRPr>
                    </a:p>
                  </a:txBody>
                  <a:tcPr marL="7144" marR="7144"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31947">
                <a:tc>
                  <a:txBody>
                    <a:bodyPr/>
                    <a:lstStyle/>
                    <a:p>
                      <a:pPr algn="l" fontAlgn="b"/>
                      <a:r>
                        <a:rPr lang="en-US" sz="1100" b="1" i="0" u="none" strike="noStrike" dirty="0">
                          <a:solidFill>
                            <a:srgbClr val="000000"/>
                          </a:solidFill>
                          <a:effectLst/>
                          <a:latin typeface="Calibri"/>
                        </a:rPr>
                        <a:t>Female</a:t>
                      </a:r>
                    </a:p>
                  </a:txBody>
                  <a:tcPr marL="7144" marR="7144" marT="1270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dirty="0">
                          <a:solidFill>
                            <a:srgbClr val="000000"/>
                          </a:solidFill>
                          <a:effectLst/>
                          <a:latin typeface="Calibri"/>
                        </a:rPr>
                        <a:t>81%</a:t>
                      </a:r>
                    </a:p>
                  </a:txBody>
                  <a:tcPr marL="7144" marR="7144"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dirty="0">
                          <a:solidFill>
                            <a:srgbClr val="000000"/>
                          </a:solidFill>
                          <a:effectLst/>
                          <a:latin typeface="Calibri"/>
                        </a:rPr>
                        <a:t>38%</a:t>
                      </a:r>
                    </a:p>
                  </a:txBody>
                  <a:tcPr marL="7144" marR="7144"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dirty="0">
                          <a:solidFill>
                            <a:srgbClr val="000000"/>
                          </a:solidFill>
                          <a:effectLst/>
                          <a:latin typeface="Calibri"/>
                        </a:rPr>
                        <a:t>51%</a:t>
                      </a:r>
                    </a:p>
                  </a:txBody>
                  <a:tcPr marL="7144" marR="7144"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35051">
                <a:tc>
                  <a:txBody>
                    <a:bodyPr/>
                    <a:lstStyle/>
                    <a:p>
                      <a:pPr algn="l" fontAlgn="b"/>
                      <a:r>
                        <a:rPr lang="en-US" sz="1100" b="1" i="0" u="none" strike="noStrike" dirty="0">
                          <a:solidFill>
                            <a:srgbClr val="000000"/>
                          </a:solidFill>
                          <a:effectLst/>
                          <a:latin typeface="Calibri"/>
                        </a:rPr>
                        <a:t>Male</a:t>
                      </a:r>
                    </a:p>
                  </a:txBody>
                  <a:tcPr marL="7144" marR="7144" marT="1270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74%</a:t>
                      </a:r>
                    </a:p>
                  </a:txBody>
                  <a:tcPr marL="7144" marR="7144"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34%</a:t>
                      </a:r>
                    </a:p>
                  </a:txBody>
                  <a:tcPr marL="7144" marR="7144"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53%</a:t>
                      </a:r>
                    </a:p>
                  </a:txBody>
                  <a:tcPr marL="7144" marR="7144"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31947">
                <a:tc>
                  <a:txBody>
                    <a:bodyPr/>
                    <a:lstStyle/>
                    <a:p>
                      <a:pPr algn="l" fontAlgn="b"/>
                      <a:r>
                        <a:rPr lang="en-US" sz="1100" b="1" i="0" u="none" strike="noStrike" dirty="0">
                          <a:solidFill>
                            <a:srgbClr val="000000"/>
                          </a:solidFill>
                          <a:effectLst/>
                          <a:latin typeface="Calibri"/>
                        </a:rPr>
                        <a:t>American Indian</a:t>
                      </a:r>
                    </a:p>
                  </a:txBody>
                  <a:tcPr marL="7144" marR="7144" marT="1270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dirty="0">
                          <a:solidFill>
                            <a:srgbClr val="000000"/>
                          </a:solidFill>
                          <a:effectLst/>
                          <a:latin typeface="Calibri"/>
                        </a:rPr>
                        <a:t>75%</a:t>
                      </a:r>
                    </a:p>
                  </a:txBody>
                  <a:tcPr marL="7144" marR="7144"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dirty="0">
                          <a:solidFill>
                            <a:srgbClr val="000000"/>
                          </a:solidFill>
                          <a:effectLst/>
                          <a:latin typeface="Calibri"/>
                        </a:rPr>
                        <a:t>43%</a:t>
                      </a:r>
                    </a:p>
                  </a:txBody>
                  <a:tcPr marL="7144" marR="7144"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dirty="0">
                          <a:solidFill>
                            <a:srgbClr val="000000"/>
                          </a:solidFill>
                          <a:effectLst/>
                          <a:latin typeface="Calibri"/>
                        </a:rPr>
                        <a:t>40%</a:t>
                      </a:r>
                    </a:p>
                  </a:txBody>
                  <a:tcPr marL="7144" marR="7144"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37807">
                <a:tc>
                  <a:txBody>
                    <a:bodyPr/>
                    <a:lstStyle/>
                    <a:p>
                      <a:pPr algn="l" fontAlgn="b"/>
                      <a:r>
                        <a:rPr lang="en-US" sz="1100" b="1" i="0" u="none" strike="noStrike" dirty="0">
                          <a:solidFill>
                            <a:srgbClr val="000000"/>
                          </a:solidFill>
                          <a:effectLst/>
                          <a:latin typeface="Calibri"/>
                        </a:rPr>
                        <a:t>Asian</a:t>
                      </a:r>
                    </a:p>
                  </a:txBody>
                  <a:tcPr marL="7144" marR="7144" marT="12700" marB="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alibri"/>
                        </a:rPr>
                        <a:t>85%</a:t>
                      </a:r>
                    </a:p>
                  </a:txBody>
                  <a:tcPr marL="7144" marR="7144"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100" b="0" i="0" u="none" strike="noStrike" dirty="0">
                          <a:solidFill>
                            <a:srgbClr val="000000"/>
                          </a:solidFill>
                          <a:effectLst/>
                          <a:latin typeface="Calibri"/>
                        </a:rPr>
                        <a:t>29%</a:t>
                      </a:r>
                    </a:p>
                  </a:txBody>
                  <a:tcPr marL="7144" marR="7144"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alibri"/>
                        </a:rPr>
                        <a:t>59%</a:t>
                      </a:r>
                    </a:p>
                  </a:txBody>
                  <a:tcPr marL="7144" marR="7144"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34460">
                <a:tc>
                  <a:txBody>
                    <a:bodyPr/>
                    <a:lstStyle/>
                    <a:p>
                      <a:pPr algn="l" fontAlgn="b"/>
                      <a:r>
                        <a:rPr lang="en-US" sz="1100" b="1" i="0" u="none" strike="noStrike" dirty="0">
                          <a:solidFill>
                            <a:srgbClr val="000000"/>
                          </a:solidFill>
                          <a:effectLst/>
                          <a:latin typeface="Calibri"/>
                        </a:rPr>
                        <a:t>Black, not </a:t>
                      </a:r>
                      <a:r>
                        <a:rPr lang="en-US" sz="1100" b="1" i="0" u="none" strike="noStrike" dirty="0" smtClean="0">
                          <a:solidFill>
                            <a:srgbClr val="000000"/>
                          </a:solidFill>
                          <a:effectLst/>
                          <a:latin typeface="Calibri"/>
                        </a:rPr>
                        <a:t>Hispanic </a:t>
                      </a:r>
                      <a:r>
                        <a:rPr lang="en-US" sz="1100" b="1" i="0" u="none" strike="noStrike" dirty="0">
                          <a:solidFill>
                            <a:srgbClr val="000000"/>
                          </a:solidFill>
                          <a:effectLst/>
                          <a:latin typeface="Calibri"/>
                        </a:rPr>
                        <a:t>Origin</a:t>
                      </a:r>
                    </a:p>
                  </a:txBody>
                  <a:tcPr marL="7144" marR="7144" marT="12700" marB="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alibri"/>
                        </a:rPr>
                        <a:t>70%</a:t>
                      </a:r>
                    </a:p>
                  </a:txBody>
                  <a:tcPr marL="7144" marR="7144"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100" b="0" i="0" u="none" strike="noStrike" dirty="0">
                          <a:solidFill>
                            <a:srgbClr val="000000"/>
                          </a:solidFill>
                          <a:effectLst/>
                          <a:latin typeface="Calibri"/>
                        </a:rPr>
                        <a:t>43%</a:t>
                      </a:r>
                    </a:p>
                  </a:txBody>
                  <a:tcPr marL="7144" marR="7144"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alibri"/>
                        </a:rPr>
                        <a:t>33%</a:t>
                      </a:r>
                    </a:p>
                  </a:txBody>
                  <a:tcPr marL="7144" marR="7144"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31947">
                <a:tc>
                  <a:txBody>
                    <a:bodyPr/>
                    <a:lstStyle/>
                    <a:p>
                      <a:pPr algn="l" fontAlgn="b"/>
                      <a:r>
                        <a:rPr lang="en-US" sz="1100" b="1" i="0" u="none" strike="noStrike" dirty="0">
                          <a:solidFill>
                            <a:srgbClr val="000000"/>
                          </a:solidFill>
                          <a:effectLst/>
                          <a:latin typeface="Calibri"/>
                        </a:rPr>
                        <a:t>Hispanic/Latino</a:t>
                      </a:r>
                    </a:p>
                  </a:txBody>
                  <a:tcPr marL="7144" marR="7144" marT="12700" marB="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alibri"/>
                        </a:rPr>
                        <a:t>63%</a:t>
                      </a:r>
                    </a:p>
                  </a:txBody>
                  <a:tcPr marL="7144" marR="7144"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100" b="0" i="0" u="none" strike="noStrike" dirty="0">
                          <a:solidFill>
                            <a:srgbClr val="000000"/>
                          </a:solidFill>
                          <a:effectLst/>
                          <a:latin typeface="Calibri"/>
                        </a:rPr>
                        <a:t>43%</a:t>
                      </a:r>
                    </a:p>
                  </a:txBody>
                  <a:tcPr marL="7144" marR="7144"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alibri"/>
                        </a:rPr>
                        <a:t>31%</a:t>
                      </a:r>
                    </a:p>
                  </a:txBody>
                  <a:tcPr marL="7144" marR="7144"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19393">
                <a:tc>
                  <a:txBody>
                    <a:bodyPr/>
                    <a:lstStyle/>
                    <a:p>
                      <a:pPr algn="l" fontAlgn="b"/>
                      <a:r>
                        <a:rPr lang="en-US" sz="1100" b="1" i="0" u="none" strike="noStrike" dirty="0">
                          <a:solidFill>
                            <a:srgbClr val="000000"/>
                          </a:solidFill>
                          <a:effectLst/>
                          <a:latin typeface="Calibri"/>
                        </a:rPr>
                        <a:t>White, not </a:t>
                      </a:r>
                      <a:r>
                        <a:rPr lang="en-US" sz="1100" b="1" i="0" u="none" strike="noStrike" dirty="0" smtClean="0">
                          <a:solidFill>
                            <a:srgbClr val="000000"/>
                          </a:solidFill>
                          <a:effectLst/>
                          <a:latin typeface="Calibri"/>
                        </a:rPr>
                        <a:t>Hispanic </a:t>
                      </a:r>
                      <a:r>
                        <a:rPr lang="en-US" sz="1100" b="1" i="0" u="none" strike="noStrike" dirty="0">
                          <a:solidFill>
                            <a:srgbClr val="000000"/>
                          </a:solidFill>
                          <a:effectLst/>
                          <a:latin typeface="Calibri"/>
                        </a:rPr>
                        <a:t>Origin</a:t>
                      </a:r>
                    </a:p>
                  </a:txBody>
                  <a:tcPr marL="7144" marR="7144" marT="12700" marB="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alibri"/>
                        </a:rPr>
                        <a:t>81%</a:t>
                      </a:r>
                    </a:p>
                  </a:txBody>
                  <a:tcPr marL="7144" marR="7144"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100" b="0" i="0" u="none" strike="noStrike" dirty="0">
                          <a:solidFill>
                            <a:srgbClr val="000000"/>
                          </a:solidFill>
                          <a:effectLst/>
                          <a:latin typeface="Calibri"/>
                        </a:rPr>
                        <a:t>34%</a:t>
                      </a:r>
                    </a:p>
                  </a:txBody>
                  <a:tcPr marL="7144" marR="7144"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alibri"/>
                        </a:rPr>
                        <a:t>60%</a:t>
                      </a:r>
                    </a:p>
                  </a:txBody>
                  <a:tcPr marL="7144" marR="7144"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31947">
                <a:tc>
                  <a:txBody>
                    <a:bodyPr/>
                    <a:lstStyle/>
                    <a:p>
                      <a:pPr algn="l" fontAlgn="b"/>
                      <a:r>
                        <a:rPr lang="en-US" sz="1100" b="1" i="0" u="none" strike="noStrike" dirty="0">
                          <a:solidFill>
                            <a:srgbClr val="000000"/>
                          </a:solidFill>
                          <a:effectLst/>
                          <a:latin typeface="Calibri"/>
                        </a:rPr>
                        <a:t>English Language Learners</a:t>
                      </a:r>
                    </a:p>
                  </a:txBody>
                  <a:tcPr marL="7144" marR="7144" marT="12700" marB="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alibri"/>
                        </a:rPr>
                        <a:t>54%</a:t>
                      </a:r>
                    </a:p>
                  </a:txBody>
                  <a:tcPr marL="7144" marR="7144"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100" b="0" i="0" u="none" strike="noStrike" dirty="0">
                          <a:solidFill>
                            <a:srgbClr val="000000"/>
                          </a:solidFill>
                          <a:effectLst/>
                          <a:latin typeface="Calibri"/>
                        </a:rPr>
                        <a:t>42%</a:t>
                      </a:r>
                    </a:p>
                  </a:txBody>
                  <a:tcPr marL="7144" marR="7144"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alibri"/>
                        </a:rPr>
                        <a:t>23%</a:t>
                      </a:r>
                    </a:p>
                  </a:txBody>
                  <a:tcPr marL="7144" marR="7144"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31947">
                <a:tc>
                  <a:txBody>
                    <a:bodyPr/>
                    <a:lstStyle/>
                    <a:p>
                      <a:pPr algn="l" fontAlgn="b"/>
                      <a:r>
                        <a:rPr lang="en-US" sz="1100" b="1" i="0" u="none" strike="noStrike" dirty="0">
                          <a:solidFill>
                            <a:srgbClr val="000000"/>
                          </a:solidFill>
                          <a:effectLst/>
                          <a:latin typeface="Calibri"/>
                        </a:rPr>
                        <a:t>Students with Disabilities</a:t>
                      </a:r>
                    </a:p>
                  </a:txBody>
                  <a:tcPr marL="7144" marR="7144" marT="1270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56%</a:t>
                      </a:r>
                    </a:p>
                  </a:txBody>
                  <a:tcPr marL="7144" marR="7144"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38%</a:t>
                      </a:r>
                    </a:p>
                  </a:txBody>
                  <a:tcPr marL="7144" marR="7144"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26%</a:t>
                      </a:r>
                    </a:p>
                  </a:txBody>
                  <a:tcPr marL="7144" marR="7144"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75219">
                <a:tc>
                  <a:txBody>
                    <a:bodyPr/>
                    <a:lstStyle/>
                    <a:p>
                      <a:pPr algn="l" fontAlgn="b"/>
                      <a:r>
                        <a:rPr lang="en-US" sz="1100" b="1" i="0" u="none" strike="noStrike" dirty="0">
                          <a:solidFill>
                            <a:srgbClr val="000000"/>
                          </a:solidFill>
                          <a:effectLst/>
                          <a:latin typeface="Calibri"/>
                        </a:rPr>
                        <a:t>Free Meals Eligible</a:t>
                      </a:r>
                    </a:p>
                  </a:txBody>
                  <a:tcPr marL="7144" marR="7144" marT="1270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dirty="0">
                          <a:solidFill>
                            <a:srgbClr val="000000"/>
                          </a:solidFill>
                          <a:effectLst/>
                          <a:latin typeface="Calibri"/>
                        </a:rPr>
                        <a:t>61%</a:t>
                      </a:r>
                    </a:p>
                  </a:txBody>
                  <a:tcPr marL="7144" marR="7144"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dirty="0">
                          <a:solidFill>
                            <a:srgbClr val="000000"/>
                          </a:solidFill>
                          <a:effectLst/>
                          <a:latin typeface="Calibri"/>
                        </a:rPr>
                        <a:t>42%</a:t>
                      </a:r>
                    </a:p>
                  </a:txBody>
                  <a:tcPr marL="7144" marR="7144"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dirty="0">
                          <a:solidFill>
                            <a:srgbClr val="000000"/>
                          </a:solidFill>
                          <a:effectLst/>
                          <a:latin typeface="Calibri"/>
                        </a:rPr>
                        <a:t>29%</a:t>
                      </a:r>
                    </a:p>
                  </a:txBody>
                  <a:tcPr marL="7144" marR="7144"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424272">
                <a:tc>
                  <a:txBody>
                    <a:bodyPr/>
                    <a:lstStyle/>
                    <a:p>
                      <a:pPr algn="l" fontAlgn="b"/>
                      <a:r>
                        <a:rPr lang="en-US" sz="1100" b="1" i="0" u="none" strike="noStrike" dirty="0">
                          <a:solidFill>
                            <a:srgbClr val="000000"/>
                          </a:solidFill>
                          <a:effectLst/>
                          <a:latin typeface="Calibri"/>
                        </a:rPr>
                        <a:t>Not eligible for Free or Reduced Price Meals</a:t>
                      </a:r>
                    </a:p>
                  </a:txBody>
                  <a:tcPr marL="7144" marR="7144" marT="12700" marB="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alibri"/>
                        </a:rPr>
                        <a:t>81%</a:t>
                      </a:r>
                    </a:p>
                  </a:txBody>
                  <a:tcPr marL="7144" marR="7144"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100" b="0" i="0" u="none" strike="noStrike" dirty="0">
                          <a:solidFill>
                            <a:srgbClr val="000000"/>
                          </a:solidFill>
                          <a:effectLst/>
                          <a:latin typeface="Calibri"/>
                        </a:rPr>
                        <a:t>35%</a:t>
                      </a:r>
                    </a:p>
                  </a:txBody>
                  <a:tcPr marL="7144" marR="7144"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alibri"/>
                        </a:rPr>
                        <a:t>58%</a:t>
                      </a:r>
                    </a:p>
                  </a:txBody>
                  <a:tcPr marL="7144" marR="7144"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434313">
                <a:tc>
                  <a:txBody>
                    <a:bodyPr/>
                    <a:lstStyle/>
                    <a:p>
                      <a:pPr algn="l" fontAlgn="b"/>
                      <a:r>
                        <a:rPr lang="en-US" sz="1100" b="1" i="0" u="none" strike="noStrike" dirty="0">
                          <a:solidFill>
                            <a:srgbClr val="000000"/>
                          </a:solidFill>
                          <a:effectLst/>
                          <a:latin typeface="Calibri"/>
                        </a:rPr>
                        <a:t>Reduced price meals eligible</a:t>
                      </a:r>
                    </a:p>
                  </a:txBody>
                  <a:tcPr marL="7144" marR="7144" marT="1270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66%</a:t>
                      </a:r>
                    </a:p>
                  </a:txBody>
                  <a:tcPr marL="7144" marR="7144"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45%</a:t>
                      </a:r>
                    </a:p>
                  </a:txBody>
                  <a:tcPr marL="7144" marR="7144"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36%</a:t>
                      </a:r>
                    </a:p>
                  </a:txBody>
                  <a:tcPr marL="7144" marR="7144"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51899">
                <a:tc>
                  <a:txBody>
                    <a:bodyPr/>
                    <a:lstStyle/>
                    <a:p>
                      <a:pPr algn="l" fontAlgn="b"/>
                      <a:r>
                        <a:rPr lang="en-US" sz="1200" b="1" i="0" u="none" strike="noStrike" dirty="0">
                          <a:solidFill>
                            <a:srgbClr val="000000"/>
                          </a:solidFill>
                          <a:effectLst/>
                          <a:latin typeface="Calibri"/>
                        </a:rPr>
                        <a:t>State Total</a:t>
                      </a:r>
                    </a:p>
                  </a:txBody>
                  <a:tcPr marL="7144" marR="7144" marT="1270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200" b="1" i="0" u="none" strike="noStrike" dirty="0">
                          <a:solidFill>
                            <a:srgbClr val="000000"/>
                          </a:solidFill>
                          <a:effectLst/>
                          <a:latin typeface="Calibri"/>
                        </a:rPr>
                        <a:t>77%</a:t>
                      </a:r>
                    </a:p>
                  </a:txBody>
                  <a:tcPr marL="7144" marR="7144"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200" b="1" i="0" u="none" strike="noStrike" dirty="0">
                          <a:solidFill>
                            <a:srgbClr val="000000"/>
                          </a:solidFill>
                          <a:effectLst/>
                          <a:latin typeface="Calibri"/>
                        </a:rPr>
                        <a:t>36%</a:t>
                      </a:r>
                    </a:p>
                  </a:txBody>
                  <a:tcPr marL="7144" marR="7144"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200" b="1" i="0" u="none" strike="noStrike" dirty="0">
                          <a:solidFill>
                            <a:srgbClr val="000000"/>
                          </a:solidFill>
                          <a:effectLst/>
                          <a:latin typeface="Calibri"/>
                        </a:rPr>
                        <a:t>52%</a:t>
                      </a:r>
                    </a:p>
                  </a:txBody>
                  <a:tcPr marL="7144" marR="7144"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bl>
          </a:graphicData>
        </a:graphic>
      </p:graphicFrame>
      <p:sp>
        <p:nvSpPr>
          <p:cNvPr id="9" name="TextBox 8"/>
          <p:cNvSpPr txBox="1"/>
          <p:nvPr/>
        </p:nvSpPr>
        <p:spPr>
          <a:xfrm>
            <a:off x="242455" y="1440529"/>
            <a:ext cx="3543300" cy="307777"/>
          </a:xfrm>
          <a:prstGeom prst="rect">
            <a:avLst/>
          </a:prstGeom>
          <a:noFill/>
        </p:spPr>
        <p:txBody>
          <a:bodyPr wrap="square" rtlCol="0">
            <a:spAutoFit/>
          </a:bodyPr>
          <a:lstStyle/>
          <a:p>
            <a:pPr algn="ctr"/>
            <a:r>
              <a:rPr lang="en-US" sz="1400" b="1" dirty="0"/>
              <a:t>2010 public high school </a:t>
            </a:r>
            <a:r>
              <a:rPr lang="en-US" sz="1400" b="1" dirty="0" smtClean="0"/>
              <a:t>graduates</a:t>
            </a:r>
          </a:p>
        </p:txBody>
      </p:sp>
      <p:sp>
        <p:nvSpPr>
          <p:cNvPr id="11" name="TextBox 10"/>
          <p:cNvSpPr txBox="1"/>
          <p:nvPr/>
        </p:nvSpPr>
        <p:spPr>
          <a:xfrm>
            <a:off x="4419600" y="1477560"/>
            <a:ext cx="2209800" cy="5663089"/>
          </a:xfrm>
          <a:prstGeom prst="rect">
            <a:avLst/>
          </a:prstGeom>
          <a:noFill/>
        </p:spPr>
        <p:txBody>
          <a:bodyPr wrap="square" rtlCol="0">
            <a:spAutoFit/>
          </a:bodyPr>
          <a:lstStyle/>
          <a:p>
            <a:r>
              <a:rPr lang="en-US" sz="1400" b="1" dirty="0" smtClean="0"/>
              <a:t>What does this mean?</a:t>
            </a:r>
          </a:p>
          <a:p>
            <a:endParaRPr lang="en-US" sz="1200" b="1" dirty="0" smtClean="0"/>
          </a:p>
          <a:p>
            <a:r>
              <a:rPr lang="en-US" sz="1200" i="1" dirty="0" smtClean="0"/>
              <a:t>Students Enrolling Anywhere:  </a:t>
            </a:r>
            <a:r>
              <a:rPr lang="en-US" sz="1200" dirty="0" smtClean="0"/>
              <a:t>An enrollment at an institution of higher education indicates  a level of interest and preparatory readiness for obtaining postsecondary education.  Students likely have a mindset of success, have taken entrance or placement exams and have completed financial aid paperwork.</a:t>
            </a:r>
          </a:p>
          <a:p>
            <a:endParaRPr lang="en-US" sz="1200" dirty="0"/>
          </a:p>
          <a:p>
            <a:r>
              <a:rPr lang="en-US" sz="1200" i="1" dirty="0" smtClean="0"/>
              <a:t>Students without Remediation:  </a:t>
            </a:r>
            <a:r>
              <a:rPr lang="en-US" sz="1200" dirty="0" smtClean="0"/>
              <a:t>Students who did not take a remedial math or English course within 24 months of enrollment, may have placed directly into college level courses indicating college readiness.  As a caution, some individuals place into remedial courses, but opt out of taking them or defer enrollment in remedial classes until later.</a:t>
            </a:r>
          </a:p>
          <a:p>
            <a:endParaRPr lang="en-US" sz="1200" i="1" dirty="0"/>
          </a:p>
          <a:p>
            <a:r>
              <a:rPr lang="en-US" sz="1200" i="1" dirty="0" smtClean="0"/>
              <a:t>Data about student enrollment in remedial courses at institutions outside of CSCU are not available.</a:t>
            </a:r>
          </a:p>
        </p:txBody>
      </p:sp>
      <p:sp>
        <p:nvSpPr>
          <p:cNvPr id="10" name="Rectangle 9"/>
          <p:cNvSpPr/>
          <p:nvPr/>
        </p:nvSpPr>
        <p:spPr>
          <a:xfrm>
            <a:off x="0" y="76200"/>
            <a:ext cx="6858000" cy="762000"/>
          </a:xfrm>
          <a:prstGeom prst="rect">
            <a:avLst/>
          </a:prstGeom>
          <a:solidFill>
            <a:srgbClr val="007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228600" y="76200"/>
            <a:ext cx="6445332" cy="762000"/>
          </a:xfrm>
        </p:spPr>
        <p:txBody>
          <a:bodyPr>
            <a:noAutofit/>
          </a:bodyPr>
          <a:lstStyle/>
          <a:p>
            <a:pPr algn="l"/>
            <a:r>
              <a:rPr lang="en-US" sz="1600" b="1" dirty="0" smtClean="0">
                <a:solidFill>
                  <a:schemeClr val="bg1"/>
                </a:solidFill>
              </a:rPr>
              <a:t>Goal 1 - College Readiness</a:t>
            </a:r>
            <a:r>
              <a:rPr lang="en-US" sz="1600" dirty="0" smtClean="0">
                <a:solidFill>
                  <a:schemeClr val="bg1"/>
                </a:solidFill>
              </a:rPr>
              <a:t/>
            </a:r>
            <a:br>
              <a:rPr lang="en-US" sz="1600" dirty="0" smtClean="0">
                <a:solidFill>
                  <a:schemeClr val="bg1"/>
                </a:solidFill>
              </a:rPr>
            </a:br>
            <a:r>
              <a:rPr lang="en-US" sz="1600" b="1" dirty="0" smtClean="0">
                <a:solidFill>
                  <a:schemeClr val="bg1"/>
                </a:solidFill>
              </a:rPr>
              <a:t>Indicator 1 </a:t>
            </a:r>
            <a:r>
              <a:rPr lang="en-US" sz="1600" dirty="0" smtClean="0">
                <a:solidFill>
                  <a:schemeClr val="bg1"/>
                </a:solidFill>
              </a:rPr>
              <a:t>- </a:t>
            </a:r>
            <a:r>
              <a:rPr lang="en-US" sz="1600" b="1" dirty="0" smtClean="0">
                <a:solidFill>
                  <a:schemeClr val="bg1"/>
                </a:solidFill>
              </a:rPr>
              <a:t>Percent of high school graduates identified as “college-ready”</a:t>
            </a:r>
            <a:endParaRPr lang="en-US" sz="1600" b="1" dirty="0">
              <a:solidFill>
                <a:schemeClr val="bg1"/>
              </a:solidFill>
            </a:endParaRPr>
          </a:p>
        </p:txBody>
      </p:sp>
      <p:sp>
        <p:nvSpPr>
          <p:cNvPr id="4" name="Slide Number Placeholder 3"/>
          <p:cNvSpPr>
            <a:spLocks noGrp="1"/>
          </p:cNvSpPr>
          <p:nvPr>
            <p:ph type="sldNum" sz="quarter" idx="12"/>
          </p:nvPr>
        </p:nvSpPr>
        <p:spPr/>
        <p:txBody>
          <a:bodyPr/>
          <a:lstStyle/>
          <a:p>
            <a:fld id="{C1A6B199-FD4A-42EA-8F8A-3F93EEAB17CE}" type="slidenum">
              <a:rPr lang="en-US" smtClean="0"/>
              <a:t>13</a:t>
            </a:fld>
            <a:endParaRPr lang="en-US" dirty="0"/>
          </a:p>
        </p:txBody>
      </p:sp>
    </p:spTree>
    <p:extLst>
      <p:ext uri="{BB962C8B-B14F-4D97-AF65-F5344CB8AC3E}">
        <p14:creationId xmlns:p14="http://schemas.microsoft.com/office/powerpoint/2010/main" val="2268368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5566" y="7645870"/>
            <a:ext cx="6203636" cy="1077218"/>
          </a:xfrm>
          <a:prstGeom prst="rect">
            <a:avLst/>
          </a:prstGeom>
          <a:noFill/>
        </p:spPr>
        <p:txBody>
          <a:bodyPr wrap="square" rtlCol="0">
            <a:spAutoFit/>
          </a:bodyPr>
          <a:lstStyle/>
          <a:p>
            <a:r>
              <a:rPr lang="en-US" sz="1000" b="1" dirty="0" smtClean="0"/>
              <a:t>Notes &amp; Sources</a:t>
            </a:r>
          </a:p>
          <a:p>
            <a:r>
              <a:rPr lang="en-US" sz="900" dirty="0" smtClean="0"/>
              <a:t>Source: P20 WIN, </a:t>
            </a:r>
            <a:r>
              <a:rPr lang="en-US" sz="900" dirty="0"/>
              <a:t>data from Board of Regents (BOR) and CT Dept. of Education (CSDE), P20 </a:t>
            </a:r>
            <a:r>
              <a:rPr lang="en-US" sz="900" dirty="0" smtClean="0"/>
              <a:t>WIN</a:t>
            </a:r>
          </a:p>
          <a:p>
            <a:r>
              <a:rPr lang="en-US" sz="900" baseline="30000" dirty="0" smtClean="0"/>
              <a:t>1 </a:t>
            </a:r>
            <a:r>
              <a:rPr lang="en-US" sz="900" dirty="0" smtClean="0"/>
              <a:t>CSCU institutions include all CT Community Colleges and State Universities.  UCONN and Charter Oak State College  (COSC) are not included.  COSC typically serves a population of students that are no longer high school graduates.</a:t>
            </a:r>
          </a:p>
          <a:p>
            <a:r>
              <a:rPr lang="en-US" sz="900" baseline="30000" dirty="0" smtClean="0"/>
              <a:t>2</a:t>
            </a:r>
            <a:r>
              <a:rPr lang="en-US" sz="900" dirty="0" smtClean="0"/>
              <a:t> </a:t>
            </a:r>
            <a:r>
              <a:rPr lang="en-US" sz="900" dirty="0"/>
              <a:t>Did not enroll in a remediation course either at a CC and/or a CSU institution within 16 months of admission. Remedial courses include any course identified by the individual campus as remedial.  Credits from these courses do not apply </a:t>
            </a:r>
            <a:r>
              <a:rPr lang="en-US" sz="900" dirty="0" smtClean="0"/>
              <a:t>toward </a:t>
            </a:r>
            <a:r>
              <a:rPr lang="en-US" sz="900" dirty="0"/>
              <a:t>a degree.</a:t>
            </a:r>
          </a:p>
          <a:p>
            <a:r>
              <a:rPr lang="en-US" sz="900" baseline="30000" dirty="0" smtClean="0"/>
              <a:t>3 </a:t>
            </a:r>
            <a:r>
              <a:rPr lang="en-US" sz="900" dirty="0" smtClean="0"/>
              <a:t>This is a unique unduplicated count of students.  Some students attend more than one institution. </a:t>
            </a:r>
            <a:endParaRPr lang="en-US" sz="900" baseline="30000" dirty="0" smtClean="0"/>
          </a:p>
        </p:txBody>
      </p:sp>
      <p:sp>
        <p:nvSpPr>
          <p:cNvPr id="9" name="TextBox 8"/>
          <p:cNvSpPr txBox="1"/>
          <p:nvPr/>
        </p:nvSpPr>
        <p:spPr>
          <a:xfrm>
            <a:off x="457201" y="1166336"/>
            <a:ext cx="3352799" cy="738664"/>
          </a:xfrm>
          <a:prstGeom prst="rect">
            <a:avLst/>
          </a:prstGeom>
          <a:noFill/>
        </p:spPr>
        <p:txBody>
          <a:bodyPr wrap="square" rtlCol="0">
            <a:spAutoFit/>
          </a:bodyPr>
          <a:lstStyle/>
          <a:p>
            <a:pPr algn="ctr"/>
            <a:r>
              <a:rPr lang="en-US" sz="1400" b="1" dirty="0" smtClean="0"/>
              <a:t>2010 CT public </a:t>
            </a:r>
            <a:r>
              <a:rPr lang="en-US" sz="1400" b="1" dirty="0"/>
              <a:t>high school </a:t>
            </a:r>
            <a:r>
              <a:rPr lang="en-US" sz="1400" b="1" dirty="0" smtClean="0"/>
              <a:t>graduates </a:t>
            </a:r>
          </a:p>
          <a:p>
            <a:pPr algn="ctr"/>
            <a:r>
              <a:rPr lang="en-US" sz="1400" b="1" dirty="0" smtClean="0"/>
              <a:t>enrolled at a CSCU institution</a:t>
            </a:r>
            <a:r>
              <a:rPr lang="en-US" sz="1400" b="1" baseline="30000" dirty="0" smtClean="0"/>
              <a:t>1</a:t>
            </a:r>
            <a:r>
              <a:rPr lang="en-US" sz="1400" b="1" dirty="0" smtClean="0"/>
              <a:t> </a:t>
            </a:r>
          </a:p>
          <a:p>
            <a:pPr algn="ctr"/>
            <a:r>
              <a:rPr lang="en-US" sz="1400" b="1" dirty="0" smtClean="0"/>
              <a:t>within 16 months of graduation</a:t>
            </a:r>
          </a:p>
        </p:txBody>
      </p:sp>
      <p:sp>
        <p:nvSpPr>
          <p:cNvPr id="11" name="TextBox 10"/>
          <p:cNvSpPr txBox="1"/>
          <p:nvPr/>
        </p:nvSpPr>
        <p:spPr>
          <a:xfrm>
            <a:off x="4038601" y="1419284"/>
            <a:ext cx="2429525" cy="4339650"/>
          </a:xfrm>
          <a:prstGeom prst="rect">
            <a:avLst/>
          </a:prstGeom>
          <a:noFill/>
        </p:spPr>
        <p:txBody>
          <a:bodyPr wrap="square" rtlCol="0">
            <a:spAutoFit/>
          </a:bodyPr>
          <a:lstStyle/>
          <a:p>
            <a:r>
              <a:rPr lang="en-US" sz="1200" b="1" dirty="0" smtClean="0"/>
              <a:t>What does this mean?</a:t>
            </a:r>
          </a:p>
          <a:p>
            <a:endParaRPr lang="en-US" sz="1200" b="1" dirty="0" smtClean="0"/>
          </a:p>
          <a:p>
            <a:r>
              <a:rPr lang="en-US" sz="1200" dirty="0" smtClean="0"/>
              <a:t>Students without remediation are able to enter college level math and English courses in their first semester of enrollment.  Being able to do so signifies that the students were ready for college level classes.</a:t>
            </a:r>
          </a:p>
          <a:p>
            <a:r>
              <a:rPr lang="en-US" sz="1200" dirty="0" smtClean="0"/>
              <a:t>  </a:t>
            </a:r>
          </a:p>
          <a:p>
            <a:r>
              <a:rPr lang="en-US" sz="1200" dirty="0" smtClean="0"/>
              <a:t>Community colleges which have open enrollment typically serve a population of students who have a lower overall level of college readiness.  This is reflected in the lower rate of students without remediation.</a:t>
            </a:r>
            <a:endParaRPr lang="en-US" sz="1200" dirty="0"/>
          </a:p>
          <a:p>
            <a:endParaRPr lang="en-US" sz="1200" dirty="0" smtClean="0"/>
          </a:p>
          <a:p>
            <a:r>
              <a:rPr lang="en-US" sz="1200" dirty="0" smtClean="0"/>
              <a:t>Approximately half of the students graduating from Connecticut public high schools and enrolling in a CSCU institution are ready for college level coursework in both English and math.</a:t>
            </a:r>
            <a:endParaRPr lang="en-US" sz="1200" dirty="0"/>
          </a:p>
        </p:txBody>
      </p:sp>
      <p:graphicFrame>
        <p:nvGraphicFramePr>
          <p:cNvPr id="3" name="Table 2"/>
          <p:cNvGraphicFramePr>
            <a:graphicFrameLocks noGrp="1"/>
          </p:cNvGraphicFramePr>
          <p:nvPr>
            <p:extLst>
              <p:ext uri="{D42A27DB-BD31-4B8C-83A1-F6EECF244321}">
                <p14:modId xmlns:p14="http://schemas.microsoft.com/office/powerpoint/2010/main" val="477312424"/>
              </p:ext>
            </p:extLst>
          </p:nvPr>
        </p:nvGraphicFramePr>
        <p:xfrm>
          <a:off x="457201" y="1981201"/>
          <a:ext cx="3352800" cy="3888499"/>
        </p:xfrm>
        <a:graphic>
          <a:graphicData uri="http://schemas.openxmlformats.org/drawingml/2006/table">
            <a:tbl>
              <a:tblPr/>
              <a:tblGrid>
                <a:gridCol w="1449002"/>
                <a:gridCol w="708636"/>
                <a:gridCol w="1195162"/>
              </a:tblGrid>
              <a:tr h="354724">
                <a:tc>
                  <a:txBody>
                    <a:bodyPr/>
                    <a:lstStyle/>
                    <a:p>
                      <a:pPr algn="l" fontAlgn="b"/>
                      <a:r>
                        <a:rPr lang="en-US" sz="1100" b="0" i="0" u="none" strike="noStrike" dirty="0">
                          <a:solidFill>
                            <a:srgbClr val="000000"/>
                          </a:solidFill>
                          <a:effectLst/>
                          <a:latin typeface="Calibri"/>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1" i="0" u="none" strike="noStrike" dirty="0">
                          <a:solidFill>
                            <a:srgbClr val="000000"/>
                          </a:solidFill>
                          <a:effectLst/>
                          <a:latin typeface="Calibri"/>
                        </a:rPr>
                        <a:t>Number of </a:t>
                      </a:r>
                      <a:r>
                        <a:rPr lang="en-US" sz="1100" b="1" i="0" u="none" strike="noStrike" dirty="0" smtClean="0">
                          <a:solidFill>
                            <a:srgbClr val="000000"/>
                          </a:solidFill>
                          <a:effectLst/>
                          <a:latin typeface="Calibri"/>
                        </a:rPr>
                        <a:t>students</a:t>
                      </a:r>
                      <a:endParaRPr lang="en-US" sz="1100" b="1"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1" i="0" u="none" strike="noStrike" dirty="0" smtClean="0">
                          <a:solidFill>
                            <a:srgbClr val="000000"/>
                          </a:solidFill>
                          <a:effectLst/>
                          <a:latin typeface="Calibri"/>
                        </a:rPr>
                        <a:t>Students without remediation</a:t>
                      </a:r>
                      <a:r>
                        <a:rPr lang="en-US" sz="1100" b="1" i="0" u="none" strike="noStrike" baseline="30000" dirty="0" smtClean="0">
                          <a:solidFill>
                            <a:srgbClr val="000000"/>
                          </a:solidFill>
                          <a:effectLst/>
                          <a:latin typeface="Calibri"/>
                        </a:rPr>
                        <a:t>2</a:t>
                      </a:r>
                      <a:endParaRPr lang="en-US" sz="1100" b="1"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CE6F1"/>
                    </a:solidFill>
                  </a:tcPr>
                </a:tc>
              </a:tr>
              <a:tr h="344805">
                <a:tc>
                  <a:txBody>
                    <a:bodyPr/>
                    <a:lstStyle/>
                    <a:p>
                      <a:pPr algn="l" fontAlgn="b"/>
                      <a:r>
                        <a:rPr lang="en-US" sz="1100" b="1" i="0" u="none" strike="noStrike" dirty="0">
                          <a:solidFill>
                            <a:srgbClr val="000000"/>
                          </a:solidFill>
                          <a:effectLst/>
                          <a:latin typeface="Calibri"/>
                        </a:rPr>
                        <a:t>All CT Community Colleges</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smtClean="0">
                          <a:solidFill>
                            <a:srgbClr val="000000"/>
                          </a:solidFill>
                          <a:effectLst/>
                          <a:latin typeface="Calibri"/>
                        </a:rPr>
                        <a:t>5,991</a:t>
                      </a:r>
                      <a:endParaRPr lang="en-US" sz="1100" b="1" i="0" u="none" strike="noStrike" dirty="0">
                        <a:solidFill>
                          <a:srgbClr val="000000"/>
                        </a:solidFill>
                        <a:effectLst/>
                        <a:latin typeface="Calibri"/>
                      </a:endParaRPr>
                    </a:p>
                  </a:txBody>
                  <a:tcPr marL="9144" marR="137160" marT="9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a:rPr>
                        <a:t>45.7%</a:t>
                      </a:r>
                    </a:p>
                  </a:txBody>
                  <a:tcPr marL="9144" marR="137160" marT="914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lgn="l" fontAlgn="b"/>
                      <a:r>
                        <a:rPr lang="en-US" sz="1100" b="0" i="0" u="none" strike="noStrike" dirty="0">
                          <a:solidFill>
                            <a:srgbClr val="000000"/>
                          </a:solidFill>
                          <a:effectLst/>
                          <a:latin typeface="Calibri"/>
                        </a:rPr>
                        <a:t>Asnuntuck CC</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effectLst/>
                          <a:latin typeface="Calibri"/>
                        </a:rPr>
                        <a:t>253</a:t>
                      </a:r>
                    </a:p>
                  </a:txBody>
                  <a:tcPr marL="9144" marR="137160" marT="91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effectLst/>
                          <a:latin typeface="Calibri"/>
                        </a:rPr>
                        <a:t>59.2%</a:t>
                      </a:r>
                    </a:p>
                  </a:txBody>
                  <a:tcPr marL="9144" marR="137160" marT="9144" marB="0" anchor="b">
                    <a:lnL>
                      <a:noFill/>
                    </a:lnL>
                    <a:lnR>
                      <a:noFill/>
                    </a:lnR>
                    <a:lnT w="12700" cap="flat" cmpd="sng" algn="ctr">
                      <a:solidFill>
                        <a:srgbClr val="000000"/>
                      </a:solidFill>
                      <a:prstDash val="solid"/>
                      <a:round/>
                      <a:headEnd type="none" w="med" len="med"/>
                      <a:tailEnd type="none" w="med" len="med"/>
                    </a:lnT>
                    <a:lnB>
                      <a:noFill/>
                    </a:lnB>
                  </a:tcPr>
                </a:tc>
              </a:tr>
              <a:tr h="177165">
                <a:tc>
                  <a:txBody>
                    <a:bodyPr/>
                    <a:lstStyle/>
                    <a:p>
                      <a:pPr algn="l" fontAlgn="b"/>
                      <a:r>
                        <a:rPr lang="en-US" sz="1100" b="0" i="0" u="none" strike="noStrike" dirty="0">
                          <a:solidFill>
                            <a:srgbClr val="000000"/>
                          </a:solidFill>
                          <a:effectLst/>
                          <a:latin typeface="Calibri"/>
                        </a:rPr>
                        <a:t>Capital CC</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296</a:t>
                      </a:r>
                    </a:p>
                  </a:txBody>
                  <a:tcPr marL="9144" marR="137160" marT="9144"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40.8%</a:t>
                      </a:r>
                    </a:p>
                  </a:txBody>
                  <a:tcPr marL="9144" marR="137160" marT="9144" marB="0" anchor="b">
                    <a:lnL>
                      <a:noFill/>
                    </a:lnL>
                    <a:lnR>
                      <a:noFill/>
                    </a:lnR>
                    <a:lnT>
                      <a:noFill/>
                    </a:lnT>
                    <a:lnB>
                      <a:noFill/>
                    </a:lnB>
                  </a:tcPr>
                </a:tc>
              </a:tr>
              <a:tr h="177165">
                <a:tc>
                  <a:txBody>
                    <a:bodyPr/>
                    <a:lstStyle/>
                    <a:p>
                      <a:pPr algn="l" fontAlgn="b"/>
                      <a:r>
                        <a:rPr lang="en-US" sz="1100" b="0" i="0" u="none" strike="noStrike" dirty="0">
                          <a:solidFill>
                            <a:srgbClr val="000000"/>
                          </a:solidFill>
                          <a:effectLst/>
                          <a:latin typeface="Calibri"/>
                        </a:rPr>
                        <a:t>Gateway CC</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632</a:t>
                      </a:r>
                    </a:p>
                  </a:txBody>
                  <a:tcPr marL="9144" marR="137160" marT="9144"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38.1%</a:t>
                      </a:r>
                    </a:p>
                  </a:txBody>
                  <a:tcPr marL="9144" marR="137160" marT="9144" marB="0" anchor="b">
                    <a:lnL>
                      <a:noFill/>
                    </a:lnL>
                    <a:lnR>
                      <a:noFill/>
                    </a:lnR>
                    <a:lnT>
                      <a:noFill/>
                    </a:lnT>
                    <a:lnB>
                      <a:noFill/>
                    </a:lnB>
                  </a:tcPr>
                </a:tc>
              </a:tr>
              <a:tr h="177165">
                <a:tc>
                  <a:txBody>
                    <a:bodyPr/>
                    <a:lstStyle/>
                    <a:p>
                      <a:pPr algn="l" fontAlgn="b"/>
                      <a:r>
                        <a:rPr lang="en-US" sz="1100" b="0" i="0" u="none" strike="noStrike" dirty="0">
                          <a:solidFill>
                            <a:srgbClr val="000000"/>
                          </a:solidFill>
                          <a:effectLst/>
                          <a:latin typeface="Calibri"/>
                        </a:rPr>
                        <a:t>Housatonic CC</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548</a:t>
                      </a:r>
                    </a:p>
                  </a:txBody>
                  <a:tcPr marL="9144" marR="137160" marT="9144"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39.9%</a:t>
                      </a:r>
                    </a:p>
                  </a:txBody>
                  <a:tcPr marL="9144" marR="137160" marT="9144" marB="0" anchor="b">
                    <a:lnL>
                      <a:noFill/>
                    </a:lnL>
                    <a:lnR>
                      <a:noFill/>
                    </a:lnR>
                    <a:lnT>
                      <a:noFill/>
                    </a:lnT>
                    <a:lnB>
                      <a:noFill/>
                    </a:lnB>
                  </a:tcPr>
                </a:tc>
              </a:tr>
              <a:tr h="177165">
                <a:tc>
                  <a:txBody>
                    <a:bodyPr/>
                    <a:lstStyle/>
                    <a:p>
                      <a:pPr algn="l" fontAlgn="b"/>
                      <a:r>
                        <a:rPr lang="en-US" sz="1100" b="0" i="0" u="none" strike="noStrike" dirty="0">
                          <a:solidFill>
                            <a:srgbClr val="000000"/>
                          </a:solidFill>
                          <a:effectLst/>
                          <a:latin typeface="Calibri"/>
                        </a:rPr>
                        <a:t>Manchester CC</a:t>
                      </a:r>
                    </a:p>
                  </a:txBody>
                  <a:tcPr marL="9525" marR="9525" marT="9525"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a:rPr>
                        <a:t>1,152</a:t>
                      </a:r>
                      <a:endParaRPr lang="en-US" sz="1100" b="0" i="0" u="none" strike="noStrike" dirty="0">
                        <a:solidFill>
                          <a:srgbClr val="000000"/>
                        </a:solidFill>
                        <a:effectLst/>
                        <a:latin typeface="Calibri"/>
                      </a:endParaRPr>
                    </a:p>
                  </a:txBody>
                  <a:tcPr marL="9144" marR="137160" marT="9144"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57.0%</a:t>
                      </a:r>
                    </a:p>
                  </a:txBody>
                  <a:tcPr marL="9144" marR="137160" marT="9144" marB="0" anchor="b">
                    <a:lnL>
                      <a:noFill/>
                    </a:lnL>
                    <a:lnR>
                      <a:noFill/>
                    </a:lnR>
                    <a:lnT>
                      <a:noFill/>
                    </a:lnT>
                    <a:lnB>
                      <a:noFill/>
                    </a:lnB>
                  </a:tcPr>
                </a:tc>
              </a:tr>
              <a:tr h="177165">
                <a:tc>
                  <a:txBody>
                    <a:bodyPr/>
                    <a:lstStyle/>
                    <a:p>
                      <a:pPr algn="l" fontAlgn="b"/>
                      <a:r>
                        <a:rPr lang="en-US" sz="1100" b="0" i="0" u="none" strike="noStrike" dirty="0">
                          <a:solidFill>
                            <a:srgbClr val="000000"/>
                          </a:solidFill>
                          <a:effectLst/>
                          <a:latin typeface="Calibri"/>
                        </a:rPr>
                        <a:t>Middlesex CC</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428</a:t>
                      </a:r>
                    </a:p>
                  </a:txBody>
                  <a:tcPr marL="9144" marR="137160" marT="9144"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57.0%</a:t>
                      </a:r>
                    </a:p>
                  </a:txBody>
                  <a:tcPr marL="9144" marR="137160" marT="9144" marB="0" anchor="b">
                    <a:lnL>
                      <a:noFill/>
                    </a:lnL>
                    <a:lnR>
                      <a:noFill/>
                    </a:lnR>
                    <a:lnT>
                      <a:noFill/>
                    </a:lnT>
                    <a:lnB>
                      <a:noFill/>
                    </a:lnB>
                  </a:tcPr>
                </a:tc>
              </a:tr>
              <a:tr h="177165">
                <a:tc>
                  <a:txBody>
                    <a:bodyPr/>
                    <a:lstStyle/>
                    <a:p>
                      <a:pPr algn="l" fontAlgn="b"/>
                      <a:r>
                        <a:rPr lang="en-US" sz="1100" b="0" i="0" u="none" strike="noStrike" dirty="0">
                          <a:solidFill>
                            <a:srgbClr val="000000"/>
                          </a:solidFill>
                          <a:effectLst/>
                          <a:latin typeface="Calibri"/>
                        </a:rPr>
                        <a:t>Naugatuck Valley CC</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633</a:t>
                      </a:r>
                    </a:p>
                  </a:txBody>
                  <a:tcPr marL="9144" marR="137160" marT="9144"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39.4%</a:t>
                      </a:r>
                    </a:p>
                  </a:txBody>
                  <a:tcPr marL="9144" marR="137160" marT="9144" marB="0" anchor="b">
                    <a:lnL>
                      <a:noFill/>
                    </a:lnL>
                    <a:lnR>
                      <a:noFill/>
                    </a:lnR>
                    <a:lnT>
                      <a:noFill/>
                    </a:lnT>
                    <a:lnB>
                      <a:noFill/>
                    </a:lnB>
                  </a:tcPr>
                </a:tc>
              </a:tr>
              <a:tr h="177165">
                <a:tc>
                  <a:txBody>
                    <a:bodyPr/>
                    <a:lstStyle/>
                    <a:p>
                      <a:pPr algn="l" fontAlgn="b"/>
                      <a:r>
                        <a:rPr lang="en-US" sz="1100" b="0" i="0" u="none" strike="noStrike" dirty="0">
                          <a:solidFill>
                            <a:srgbClr val="000000"/>
                          </a:solidFill>
                          <a:effectLst/>
                          <a:latin typeface="Calibri"/>
                        </a:rPr>
                        <a:t>Northwestern CT CC</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166</a:t>
                      </a:r>
                    </a:p>
                  </a:txBody>
                  <a:tcPr marL="9144" marR="137160" marT="9144"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44.9%</a:t>
                      </a:r>
                    </a:p>
                  </a:txBody>
                  <a:tcPr marL="9144" marR="137160" marT="9144" marB="0" anchor="b">
                    <a:lnL>
                      <a:noFill/>
                    </a:lnL>
                    <a:lnR>
                      <a:noFill/>
                    </a:lnR>
                    <a:lnT>
                      <a:noFill/>
                    </a:lnT>
                    <a:lnB>
                      <a:noFill/>
                    </a:lnB>
                  </a:tcPr>
                </a:tc>
              </a:tr>
              <a:tr h="177165">
                <a:tc>
                  <a:txBody>
                    <a:bodyPr/>
                    <a:lstStyle/>
                    <a:p>
                      <a:pPr algn="l" fontAlgn="b"/>
                      <a:r>
                        <a:rPr lang="en-US" sz="1100" b="0" i="0" u="none" strike="noStrike" dirty="0">
                          <a:solidFill>
                            <a:srgbClr val="000000"/>
                          </a:solidFill>
                          <a:effectLst/>
                          <a:latin typeface="Calibri"/>
                        </a:rPr>
                        <a:t>Norwalk CC</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625</a:t>
                      </a:r>
                    </a:p>
                  </a:txBody>
                  <a:tcPr marL="9144" marR="137160" marT="9144"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47.0%</a:t>
                      </a:r>
                    </a:p>
                  </a:txBody>
                  <a:tcPr marL="9144" marR="137160" marT="9144" marB="0" anchor="b">
                    <a:lnL>
                      <a:noFill/>
                    </a:lnL>
                    <a:lnR>
                      <a:noFill/>
                    </a:lnR>
                    <a:lnT>
                      <a:noFill/>
                    </a:lnT>
                    <a:lnB>
                      <a:noFill/>
                    </a:lnB>
                  </a:tcPr>
                </a:tc>
              </a:tr>
              <a:tr h="177165">
                <a:tc>
                  <a:txBody>
                    <a:bodyPr/>
                    <a:lstStyle/>
                    <a:p>
                      <a:pPr algn="l" fontAlgn="b"/>
                      <a:r>
                        <a:rPr lang="en-US" sz="1100" b="0" i="0" u="none" strike="noStrike" dirty="0">
                          <a:solidFill>
                            <a:srgbClr val="000000"/>
                          </a:solidFill>
                          <a:effectLst/>
                          <a:latin typeface="Calibri"/>
                        </a:rPr>
                        <a:t>Quinebaug CC</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203</a:t>
                      </a:r>
                    </a:p>
                  </a:txBody>
                  <a:tcPr marL="9144" marR="137160" marT="9144"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41.5%</a:t>
                      </a:r>
                    </a:p>
                  </a:txBody>
                  <a:tcPr marL="9144" marR="137160" marT="9144" marB="0" anchor="b">
                    <a:lnL>
                      <a:noFill/>
                    </a:lnL>
                    <a:lnR>
                      <a:noFill/>
                    </a:lnR>
                    <a:lnT>
                      <a:noFill/>
                    </a:lnT>
                    <a:lnB>
                      <a:noFill/>
                    </a:lnB>
                  </a:tcPr>
                </a:tc>
              </a:tr>
              <a:tr h="177165">
                <a:tc>
                  <a:txBody>
                    <a:bodyPr/>
                    <a:lstStyle/>
                    <a:p>
                      <a:pPr algn="l" fontAlgn="b"/>
                      <a:r>
                        <a:rPr lang="en-US" sz="1100" b="0" i="0" u="none" strike="noStrike" dirty="0">
                          <a:solidFill>
                            <a:srgbClr val="000000"/>
                          </a:solidFill>
                          <a:effectLst/>
                          <a:latin typeface="Calibri"/>
                        </a:rPr>
                        <a:t>Three Rivers CC</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476</a:t>
                      </a:r>
                    </a:p>
                  </a:txBody>
                  <a:tcPr marL="9144" marR="137160" marT="9144"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43.5%</a:t>
                      </a:r>
                    </a:p>
                  </a:txBody>
                  <a:tcPr marL="9144" marR="137160" marT="9144" marB="0" anchor="b">
                    <a:lnL>
                      <a:noFill/>
                    </a:lnL>
                    <a:lnR>
                      <a:noFill/>
                    </a:lnR>
                    <a:lnT>
                      <a:noFill/>
                    </a:lnT>
                    <a:lnB>
                      <a:noFill/>
                    </a:lnB>
                  </a:tcPr>
                </a:tc>
              </a:tr>
              <a:tr h="177165">
                <a:tc>
                  <a:txBody>
                    <a:bodyPr/>
                    <a:lstStyle/>
                    <a:p>
                      <a:pPr algn="l" fontAlgn="b"/>
                      <a:r>
                        <a:rPr lang="en-US" sz="1100" b="0" i="0" u="none" strike="noStrike" dirty="0">
                          <a:solidFill>
                            <a:srgbClr val="000000"/>
                          </a:solidFill>
                          <a:effectLst/>
                          <a:latin typeface="Calibri"/>
                        </a:rPr>
                        <a:t>Tunxis CC</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579</a:t>
                      </a:r>
                    </a:p>
                  </a:txBody>
                  <a:tcPr marL="9144" marR="137160" marT="91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45.3%</a:t>
                      </a:r>
                    </a:p>
                  </a:txBody>
                  <a:tcPr marL="9144" marR="137160" marT="9144" marB="0" anchor="b">
                    <a:lnL>
                      <a:noFill/>
                    </a:lnL>
                    <a:lnR>
                      <a:noFill/>
                    </a:lnR>
                    <a:lnT>
                      <a:noFill/>
                    </a:lnT>
                    <a:lnB w="12700" cap="flat" cmpd="sng" algn="ctr">
                      <a:solidFill>
                        <a:srgbClr val="000000"/>
                      </a:solidFill>
                      <a:prstDash val="solid"/>
                      <a:round/>
                      <a:headEnd type="none" w="med" len="med"/>
                      <a:tailEnd type="none" w="med" len="med"/>
                    </a:lnB>
                  </a:tcPr>
                </a:tc>
              </a:tr>
              <a:tr h="177165">
                <a:tc>
                  <a:txBody>
                    <a:bodyPr/>
                    <a:lstStyle/>
                    <a:p>
                      <a:pPr algn="l" fontAlgn="b"/>
                      <a:r>
                        <a:rPr lang="en-US" sz="1100" b="1" i="0" u="none" strike="noStrike" dirty="0">
                          <a:solidFill>
                            <a:srgbClr val="000000"/>
                          </a:solidFill>
                          <a:effectLst/>
                          <a:latin typeface="Calibri"/>
                        </a:rPr>
                        <a:t>All CT State Universities</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smtClean="0">
                          <a:solidFill>
                            <a:srgbClr val="000000"/>
                          </a:solidFill>
                          <a:effectLst/>
                          <a:latin typeface="Calibri"/>
                        </a:rPr>
                        <a:t>4,325</a:t>
                      </a:r>
                      <a:endParaRPr lang="en-US" sz="1100" b="1" i="0" u="none" strike="noStrike" dirty="0">
                        <a:solidFill>
                          <a:srgbClr val="000000"/>
                        </a:solidFill>
                        <a:effectLst/>
                        <a:latin typeface="Calibri"/>
                      </a:endParaRPr>
                    </a:p>
                  </a:txBody>
                  <a:tcPr marL="9144" marR="137160" marT="9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a:rPr>
                        <a:t>80.7%</a:t>
                      </a:r>
                    </a:p>
                  </a:txBody>
                  <a:tcPr marL="9144" marR="137160" marT="914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lgn="l" fontAlgn="b"/>
                      <a:r>
                        <a:rPr lang="en-US" sz="1100" b="0" i="0" u="none" strike="noStrike" dirty="0">
                          <a:solidFill>
                            <a:srgbClr val="000000"/>
                          </a:solidFill>
                          <a:effectLst/>
                          <a:latin typeface="Calibri"/>
                        </a:rPr>
                        <a:t>Central CSU</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smtClean="0">
                          <a:solidFill>
                            <a:srgbClr val="000000"/>
                          </a:solidFill>
                          <a:effectLst/>
                          <a:latin typeface="Calibri"/>
                        </a:rPr>
                        <a:t>1,422</a:t>
                      </a:r>
                      <a:endParaRPr lang="en-US" sz="1100" b="0" i="0" u="none" strike="noStrike" dirty="0">
                        <a:solidFill>
                          <a:srgbClr val="000000"/>
                        </a:solidFill>
                        <a:effectLst/>
                        <a:latin typeface="Calibri"/>
                      </a:endParaRPr>
                    </a:p>
                  </a:txBody>
                  <a:tcPr marL="9144" marR="137160" marT="91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effectLst/>
                          <a:latin typeface="Calibri"/>
                        </a:rPr>
                        <a:t>81.0%</a:t>
                      </a:r>
                    </a:p>
                  </a:txBody>
                  <a:tcPr marL="9144" marR="137160" marT="9144" marB="0" anchor="b">
                    <a:lnL>
                      <a:noFill/>
                    </a:lnL>
                    <a:lnR>
                      <a:noFill/>
                    </a:lnR>
                    <a:lnT w="12700" cap="flat" cmpd="sng" algn="ctr">
                      <a:solidFill>
                        <a:srgbClr val="000000"/>
                      </a:solidFill>
                      <a:prstDash val="solid"/>
                      <a:round/>
                      <a:headEnd type="none" w="med" len="med"/>
                      <a:tailEnd type="none" w="med" len="med"/>
                    </a:lnT>
                    <a:lnB>
                      <a:noFill/>
                    </a:lnB>
                  </a:tcPr>
                </a:tc>
              </a:tr>
              <a:tr h="177165">
                <a:tc>
                  <a:txBody>
                    <a:bodyPr/>
                    <a:lstStyle/>
                    <a:p>
                      <a:pPr algn="l" fontAlgn="b"/>
                      <a:r>
                        <a:rPr lang="en-US" sz="1100" b="0" i="0" u="none" strike="noStrike" dirty="0">
                          <a:solidFill>
                            <a:srgbClr val="000000"/>
                          </a:solidFill>
                          <a:effectLst/>
                          <a:latin typeface="Calibri"/>
                        </a:rPr>
                        <a:t>Eastern CSU</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930</a:t>
                      </a:r>
                    </a:p>
                  </a:txBody>
                  <a:tcPr marL="9144" marR="137160" marT="9144"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92.6%</a:t>
                      </a:r>
                    </a:p>
                  </a:txBody>
                  <a:tcPr marL="9144" marR="137160" marT="9144" marB="0" anchor="b">
                    <a:lnL>
                      <a:noFill/>
                    </a:lnL>
                    <a:lnR>
                      <a:noFill/>
                    </a:lnR>
                    <a:lnT>
                      <a:noFill/>
                    </a:lnT>
                    <a:lnB>
                      <a:noFill/>
                    </a:lnB>
                  </a:tcPr>
                </a:tc>
              </a:tr>
              <a:tr h="177165">
                <a:tc>
                  <a:txBody>
                    <a:bodyPr/>
                    <a:lstStyle/>
                    <a:p>
                      <a:pPr algn="l" fontAlgn="b"/>
                      <a:r>
                        <a:rPr lang="en-US" sz="1100" b="0" i="0" u="none" strike="noStrike" dirty="0">
                          <a:solidFill>
                            <a:srgbClr val="000000"/>
                          </a:solidFill>
                          <a:effectLst/>
                          <a:latin typeface="Calibri"/>
                        </a:rPr>
                        <a:t>Southern CSU</a:t>
                      </a:r>
                    </a:p>
                  </a:txBody>
                  <a:tcPr marL="9525" marR="9525" marT="9525"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a:rPr>
                        <a:t>1,079</a:t>
                      </a:r>
                      <a:endParaRPr lang="en-US" sz="1100" b="0" i="0" u="none" strike="noStrike" dirty="0">
                        <a:solidFill>
                          <a:srgbClr val="000000"/>
                        </a:solidFill>
                        <a:effectLst/>
                        <a:latin typeface="Calibri"/>
                      </a:endParaRPr>
                    </a:p>
                  </a:txBody>
                  <a:tcPr marL="9144" marR="137160" marT="9144"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73.9%</a:t>
                      </a:r>
                    </a:p>
                  </a:txBody>
                  <a:tcPr marL="9144" marR="137160" marT="9144" marB="0" anchor="b">
                    <a:lnL>
                      <a:noFill/>
                    </a:lnL>
                    <a:lnR>
                      <a:noFill/>
                    </a:lnR>
                    <a:lnT>
                      <a:noFill/>
                    </a:lnT>
                    <a:lnB>
                      <a:noFill/>
                    </a:lnB>
                  </a:tcPr>
                </a:tc>
              </a:tr>
              <a:tr h="177165">
                <a:tc>
                  <a:txBody>
                    <a:bodyPr/>
                    <a:lstStyle/>
                    <a:p>
                      <a:pPr algn="l" fontAlgn="b"/>
                      <a:r>
                        <a:rPr lang="en-US" sz="1100" b="0" i="0" u="none" strike="noStrike" dirty="0">
                          <a:solidFill>
                            <a:srgbClr val="000000"/>
                          </a:solidFill>
                          <a:effectLst/>
                          <a:latin typeface="Calibri"/>
                        </a:rPr>
                        <a:t>Western CSU</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894</a:t>
                      </a:r>
                    </a:p>
                  </a:txBody>
                  <a:tcPr marL="9144" marR="137160" marT="91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78.6%</a:t>
                      </a:r>
                    </a:p>
                  </a:txBody>
                  <a:tcPr marL="9144" marR="137160" marT="9144" marB="0" anchor="b">
                    <a:lnL>
                      <a:noFill/>
                    </a:lnL>
                    <a:lnR>
                      <a:noFill/>
                    </a:lnR>
                    <a:lnT>
                      <a:noFill/>
                    </a:lnT>
                    <a:lnB w="12700" cap="flat" cmpd="sng" algn="ctr">
                      <a:solidFill>
                        <a:srgbClr val="000000"/>
                      </a:solidFill>
                      <a:prstDash val="solid"/>
                      <a:round/>
                      <a:headEnd type="none" w="med" len="med"/>
                      <a:tailEnd type="none" w="med" len="med"/>
                    </a:lnB>
                  </a:tcPr>
                </a:tc>
              </a:tr>
              <a:tr h="177165">
                <a:tc>
                  <a:txBody>
                    <a:bodyPr/>
                    <a:lstStyle/>
                    <a:p>
                      <a:pPr algn="l" fontAlgn="b"/>
                      <a:r>
                        <a:rPr lang="en-US" sz="1100" b="1" i="0" u="none" strike="noStrike" dirty="0">
                          <a:solidFill>
                            <a:srgbClr val="000000"/>
                          </a:solidFill>
                          <a:effectLst/>
                          <a:latin typeface="Calibri"/>
                        </a:rPr>
                        <a:t>All CSCU </a:t>
                      </a:r>
                      <a:r>
                        <a:rPr lang="en-US" sz="1100" b="1" i="0" u="none" strike="noStrike" dirty="0" smtClean="0">
                          <a:solidFill>
                            <a:srgbClr val="000000"/>
                          </a:solidFill>
                          <a:effectLst/>
                          <a:latin typeface="Calibri"/>
                        </a:rPr>
                        <a:t>Institutions</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smtClean="0">
                          <a:solidFill>
                            <a:srgbClr val="000000"/>
                          </a:solidFill>
                          <a:effectLst/>
                          <a:latin typeface="Calibri"/>
                        </a:rPr>
                        <a:t>8,441</a:t>
                      </a:r>
                      <a:r>
                        <a:rPr lang="en-US" sz="1100" b="1" i="0" u="none" strike="noStrike" baseline="30000" dirty="0" smtClean="0">
                          <a:solidFill>
                            <a:srgbClr val="000000"/>
                          </a:solidFill>
                          <a:effectLst/>
                          <a:latin typeface="Calibri"/>
                        </a:rPr>
                        <a:t>3</a:t>
                      </a:r>
                      <a:endParaRPr lang="en-US" sz="1100" b="1" i="0" u="none" strike="noStrike" dirty="0">
                        <a:solidFill>
                          <a:srgbClr val="000000"/>
                        </a:solidFill>
                        <a:effectLst/>
                        <a:latin typeface="Calibri"/>
                      </a:endParaRPr>
                    </a:p>
                  </a:txBody>
                  <a:tcPr marL="9144" marR="137160" marT="9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a:rPr>
                        <a:t>51.2%</a:t>
                      </a:r>
                    </a:p>
                  </a:txBody>
                  <a:tcPr marL="9144" marR="137160" marT="914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TextBox 12"/>
          <p:cNvSpPr txBox="1"/>
          <p:nvPr/>
        </p:nvSpPr>
        <p:spPr>
          <a:xfrm>
            <a:off x="355566" y="6076209"/>
            <a:ext cx="6178864" cy="1600439"/>
          </a:xfrm>
          <a:prstGeom prst="rect">
            <a:avLst/>
          </a:prstGeom>
          <a:noFill/>
        </p:spPr>
        <p:txBody>
          <a:bodyPr wrap="square" rtlCol="0">
            <a:spAutoFit/>
          </a:bodyPr>
          <a:lstStyle/>
          <a:p>
            <a:r>
              <a:rPr lang="en-US" sz="1200" b="1" dirty="0" smtClean="0"/>
              <a:t>Who </a:t>
            </a:r>
            <a:r>
              <a:rPr lang="en-US" sz="1200" b="1" dirty="0"/>
              <a:t>is </a:t>
            </a:r>
            <a:r>
              <a:rPr lang="en-US" sz="1200" b="1" dirty="0" smtClean="0"/>
              <a:t>counted?   </a:t>
            </a:r>
            <a:r>
              <a:rPr lang="en-US" sz="1200" dirty="0"/>
              <a:t>Students are </a:t>
            </a:r>
            <a:r>
              <a:rPr lang="en-US" sz="1200" dirty="0" smtClean="0"/>
              <a:t>counted if </a:t>
            </a:r>
            <a:r>
              <a:rPr lang="en-US" sz="1200" dirty="0"/>
              <a:t>they were a part of the Graduation Cohort of 2010. This cohort includes those students who were first-time 9th graders in 2006-07 and graduated with a regular high school diploma in four years or less. Data from BOR included students in all categories of post-secondary enrollment including part-time, full-time, degree-seeking and non-degree seeking who enrolled after high school graduation. Individuals who may have been enrolled in a dual enrollment program to obtain college credit while in high school were not included unless they also enrolled after graduation. </a:t>
            </a:r>
          </a:p>
          <a:p>
            <a:endParaRPr lang="en-US" sz="1200" i="1" dirty="0" smtClean="0"/>
          </a:p>
        </p:txBody>
      </p:sp>
      <p:sp>
        <p:nvSpPr>
          <p:cNvPr id="10" name="Rectangle 9"/>
          <p:cNvSpPr/>
          <p:nvPr/>
        </p:nvSpPr>
        <p:spPr>
          <a:xfrm>
            <a:off x="0" y="76200"/>
            <a:ext cx="6858000" cy="762000"/>
          </a:xfrm>
          <a:prstGeom prst="rect">
            <a:avLst/>
          </a:prstGeom>
          <a:solidFill>
            <a:srgbClr val="007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211540" y="76200"/>
            <a:ext cx="6494060" cy="762000"/>
          </a:xfrm>
        </p:spPr>
        <p:txBody>
          <a:bodyPr>
            <a:noAutofit/>
          </a:bodyPr>
          <a:lstStyle/>
          <a:p>
            <a:pPr algn="l"/>
            <a:r>
              <a:rPr lang="en-US" sz="1600" b="1" dirty="0">
                <a:solidFill>
                  <a:schemeClr val="bg1"/>
                </a:solidFill>
              </a:rPr>
              <a:t>Goal 1 - College Readiness</a:t>
            </a:r>
            <a:r>
              <a:rPr lang="en-US" sz="1600" dirty="0">
                <a:solidFill>
                  <a:schemeClr val="bg1"/>
                </a:solidFill>
              </a:rPr>
              <a:t/>
            </a:r>
            <a:br>
              <a:rPr lang="en-US" sz="1600" dirty="0">
                <a:solidFill>
                  <a:schemeClr val="bg1"/>
                </a:solidFill>
              </a:rPr>
            </a:br>
            <a:r>
              <a:rPr lang="en-US" sz="1600" b="1" dirty="0">
                <a:solidFill>
                  <a:schemeClr val="bg1"/>
                </a:solidFill>
              </a:rPr>
              <a:t>Indicator 1 </a:t>
            </a:r>
            <a:r>
              <a:rPr lang="en-US" sz="1600" dirty="0">
                <a:solidFill>
                  <a:schemeClr val="bg1"/>
                </a:solidFill>
              </a:rPr>
              <a:t>- </a:t>
            </a:r>
            <a:r>
              <a:rPr lang="en-US" sz="1600" b="1" dirty="0">
                <a:solidFill>
                  <a:schemeClr val="bg1"/>
                </a:solidFill>
              </a:rPr>
              <a:t>Percent of high school graduates identified as “college-ready”</a:t>
            </a:r>
            <a:endParaRPr lang="en-US" sz="1600" i="1" dirty="0">
              <a:solidFill>
                <a:schemeClr val="bg1"/>
              </a:solidFill>
            </a:endParaRPr>
          </a:p>
        </p:txBody>
      </p:sp>
      <p:sp>
        <p:nvSpPr>
          <p:cNvPr id="5" name="Slide Number Placeholder 4"/>
          <p:cNvSpPr>
            <a:spLocks noGrp="1"/>
          </p:cNvSpPr>
          <p:nvPr>
            <p:ph type="sldNum" sz="quarter" idx="12"/>
          </p:nvPr>
        </p:nvSpPr>
        <p:spPr/>
        <p:txBody>
          <a:bodyPr/>
          <a:lstStyle/>
          <a:p>
            <a:fld id="{C1A6B199-FD4A-42EA-8F8A-3F93EEAB17CE}" type="slidenum">
              <a:rPr lang="en-US" smtClean="0"/>
              <a:t>14</a:t>
            </a:fld>
            <a:endParaRPr lang="en-US" dirty="0"/>
          </a:p>
        </p:txBody>
      </p:sp>
    </p:spTree>
    <p:extLst>
      <p:ext uri="{BB962C8B-B14F-4D97-AF65-F5344CB8AC3E}">
        <p14:creationId xmlns:p14="http://schemas.microsoft.com/office/powerpoint/2010/main" val="1328468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2725" y="7748826"/>
            <a:ext cx="6286500" cy="861774"/>
          </a:xfrm>
          <a:prstGeom prst="rect">
            <a:avLst/>
          </a:prstGeom>
          <a:noFill/>
        </p:spPr>
        <p:txBody>
          <a:bodyPr wrap="square" rtlCol="0">
            <a:spAutoFit/>
          </a:bodyPr>
          <a:lstStyle/>
          <a:p>
            <a:r>
              <a:rPr lang="en-US" sz="1000" b="1" dirty="0" smtClean="0"/>
              <a:t>Notes &amp; Sources</a:t>
            </a:r>
          </a:p>
          <a:p>
            <a:r>
              <a:rPr lang="en-US" sz="1000" baseline="30000" dirty="0" smtClean="0"/>
              <a:t>1</a:t>
            </a:r>
            <a:r>
              <a:rPr lang="en-US" sz="1000" dirty="0" smtClean="0"/>
              <a:t> Enrollments are counted if the student enrolled at any time during the first year after high school graduation.</a:t>
            </a:r>
            <a:endParaRPr lang="en-US" sz="1000" baseline="30000" dirty="0" smtClean="0"/>
          </a:p>
          <a:p>
            <a:r>
              <a:rPr lang="en-US" sz="1000" baseline="30000" dirty="0" smtClean="0"/>
              <a:t>2</a:t>
            </a:r>
            <a:r>
              <a:rPr lang="en-US" sz="1000" dirty="0" smtClean="0"/>
              <a:t> </a:t>
            </a:r>
            <a:r>
              <a:rPr lang="en-US" sz="1000" dirty="0"/>
              <a:t>Source:  State Department of </a:t>
            </a:r>
            <a:r>
              <a:rPr lang="en-US" sz="1000" dirty="0" smtClean="0"/>
              <a:t>Education’s </a:t>
            </a:r>
            <a:r>
              <a:rPr lang="en-US" sz="1000" dirty="0"/>
              <a:t>report of National Student Clearinghouse data</a:t>
            </a:r>
            <a:r>
              <a:rPr lang="en-US" sz="1000" dirty="0" smtClean="0"/>
              <a:t>., as of November 26</a:t>
            </a:r>
            <a:r>
              <a:rPr lang="en-US" sz="1000" baseline="30000" dirty="0" smtClean="0"/>
              <a:t>th</a:t>
            </a:r>
            <a:r>
              <a:rPr lang="en-US" sz="1000" dirty="0" smtClean="0"/>
              <a:t>, 2014   </a:t>
            </a:r>
            <a:r>
              <a:rPr lang="en-US" sz="1000" baseline="30000" dirty="0" smtClean="0"/>
              <a:t>3</a:t>
            </a:r>
            <a:r>
              <a:rPr lang="en-US" sz="1000" dirty="0" smtClean="0"/>
              <a:t> </a:t>
            </a:r>
            <a:r>
              <a:rPr lang="en-US" sz="1000" dirty="0"/>
              <a:t>Eligibility for Free or reduced price lunch is a proxy for Economic Disadvantage</a:t>
            </a:r>
            <a:r>
              <a:rPr lang="en-US" sz="1000" dirty="0" smtClean="0"/>
              <a:t>.</a:t>
            </a:r>
          </a:p>
          <a:p>
            <a:r>
              <a:rPr lang="en-US" sz="1000" dirty="0" smtClean="0"/>
              <a:t>* Data not available due to re-structuring of demographic categories effective 2011.</a:t>
            </a:r>
          </a:p>
        </p:txBody>
      </p:sp>
      <p:sp>
        <p:nvSpPr>
          <p:cNvPr id="9" name="TextBox 8"/>
          <p:cNvSpPr txBox="1"/>
          <p:nvPr/>
        </p:nvSpPr>
        <p:spPr>
          <a:xfrm>
            <a:off x="328663" y="1100433"/>
            <a:ext cx="6142152" cy="307777"/>
          </a:xfrm>
          <a:prstGeom prst="rect">
            <a:avLst/>
          </a:prstGeom>
          <a:noFill/>
        </p:spPr>
        <p:txBody>
          <a:bodyPr wrap="square" rtlCol="0">
            <a:spAutoFit/>
          </a:bodyPr>
          <a:lstStyle/>
          <a:p>
            <a:pPr algn="ctr"/>
            <a:r>
              <a:rPr lang="en-US" sz="1400" b="1" dirty="0" smtClean="0"/>
              <a:t>College-going rates</a:t>
            </a:r>
            <a:r>
              <a:rPr lang="en-US" sz="1400" b="1" baseline="30000" dirty="0" smtClean="0"/>
              <a:t>1</a:t>
            </a:r>
            <a:r>
              <a:rPr lang="en-US" sz="1400" b="1" dirty="0" smtClean="0"/>
              <a:t> of public high school graduates from 2007 through 2013</a:t>
            </a:r>
          </a:p>
        </p:txBody>
      </p:sp>
      <p:sp>
        <p:nvSpPr>
          <p:cNvPr id="11" name="TextBox 10"/>
          <p:cNvSpPr txBox="1"/>
          <p:nvPr/>
        </p:nvSpPr>
        <p:spPr>
          <a:xfrm>
            <a:off x="328663" y="5334000"/>
            <a:ext cx="6286500" cy="2308324"/>
          </a:xfrm>
          <a:prstGeom prst="rect">
            <a:avLst/>
          </a:prstGeom>
          <a:noFill/>
        </p:spPr>
        <p:txBody>
          <a:bodyPr wrap="square" rtlCol="0">
            <a:spAutoFit/>
          </a:bodyPr>
          <a:lstStyle/>
          <a:p>
            <a:r>
              <a:rPr lang="en-US" sz="1400" b="1" dirty="0" smtClean="0"/>
              <a:t>What does this mean?</a:t>
            </a:r>
          </a:p>
          <a:p>
            <a:endParaRPr lang="en-US" sz="800" b="1" dirty="0"/>
          </a:p>
          <a:p>
            <a:r>
              <a:rPr lang="en-US" sz="1200" dirty="0" smtClean="0"/>
              <a:t>College going rates are going up in all but one demographic category – American Indian or Native Alaskan students.  However, the data in this chart reflect unfortunate familiar patterns.  Individuals who are economically disadvantaged, disabled, Hispanic/Latino, African American, or those who use English as a second language all pursue post-secondary education at lower rates than those who are not a part of these groups.  Progress is being made within these areas.  For example,  there has been 10% improvement for English Language Learners and 12% improvement for Hispanic/Latino children, but less than 2% improvement for those who are disabled and only 5.4% increase for blacks over 7 years.  Connecticut must continue to strive to lower achievement gaps for all subgroups.</a:t>
            </a:r>
          </a:p>
          <a:p>
            <a:endParaRPr lang="en-US" sz="1400" dirty="0" smtClean="0"/>
          </a:p>
        </p:txBody>
      </p:sp>
      <p:sp>
        <p:nvSpPr>
          <p:cNvPr id="10" name="Rectangle 9"/>
          <p:cNvSpPr/>
          <p:nvPr/>
        </p:nvSpPr>
        <p:spPr>
          <a:xfrm>
            <a:off x="0" y="76200"/>
            <a:ext cx="6858000" cy="762000"/>
          </a:xfrm>
          <a:prstGeom prst="rect">
            <a:avLst/>
          </a:prstGeom>
          <a:solidFill>
            <a:srgbClr val="007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54939" y="76200"/>
            <a:ext cx="6172200" cy="762000"/>
          </a:xfrm>
        </p:spPr>
        <p:txBody>
          <a:bodyPr>
            <a:normAutofit/>
          </a:bodyPr>
          <a:lstStyle/>
          <a:p>
            <a:pPr algn="l"/>
            <a:r>
              <a:rPr lang="en-US" sz="1600" b="1" dirty="0" smtClean="0">
                <a:solidFill>
                  <a:schemeClr val="bg1"/>
                </a:solidFill>
              </a:rPr>
              <a:t>Goal 1 - College Readiness</a:t>
            </a:r>
            <a:r>
              <a:rPr lang="en-US" sz="1600" dirty="0" smtClean="0">
                <a:solidFill>
                  <a:schemeClr val="bg1"/>
                </a:solidFill>
              </a:rPr>
              <a:t/>
            </a:r>
            <a:br>
              <a:rPr lang="en-US" sz="1600" dirty="0" smtClean="0">
                <a:solidFill>
                  <a:schemeClr val="bg1"/>
                </a:solidFill>
              </a:rPr>
            </a:br>
            <a:r>
              <a:rPr lang="en-US" sz="1600" b="1" dirty="0" smtClean="0">
                <a:solidFill>
                  <a:schemeClr val="bg1"/>
                </a:solidFill>
              </a:rPr>
              <a:t>Indicator 2 – College-going rates of public high school graduates</a:t>
            </a:r>
            <a:endParaRPr lang="en-US" sz="1600" b="1" dirty="0">
              <a:solidFill>
                <a:schemeClr val="bg1"/>
              </a:solidFill>
            </a:endParaRPr>
          </a:p>
        </p:txBody>
      </p:sp>
      <p:sp>
        <p:nvSpPr>
          <p:cNvPr id="4" name="Slide Number Placeholder 3"/>
          <p:cNvSpPr>
            <a:spLocks noGrp="1"/>
          </p:cNvSpPr>
          <p:nvPr>
            <p:ph type="sldNum" sz="quarter" idx="12"/>
          </p:nvPr>
        </p:nvSpPr>
        <p:spPr/>
        <p:txBody>
          <a:bodyPr/>
          <a:lstStyle/>
          <a:p>
            <a:fld id="{C1A6B199-FD4A-42EA-8F8A-3F93EEAB17CE}" type="slidenum">
              <a:rPr lang="en-US" smtClean="0"/>
              <a:t>15</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017936773"/>
              </p:ext>
            </p:extLst>
          </p:nvPr>
        </p:nvGraphicFramePr>
        <p:xfrm>
          <a:off x="408889" y="1443651"/>
          <a:ext cx="5981700" cy="3619516"/>
        </p:xfrm>
        <a:graphic>
          <a:graphicData uri="http://schemas.openxmlformats.org/drawingml/2006/table">
            <a:tbl>
              <a:tblPr/>
              <a:tblGrid>
                <a:gridCol w="2070100"/>
                <a:gridCol w="558800"/>
                <a:gridCol w="558800"/>
                <a:gridCol w="558800"/>
                <a:gridCol w="558800"/>
                <a:gridCol w="558800"/>
                <a:gridCol w="558800"/>
                <a:gridCol w="558800"/>
              </a:tblGrid>
              <a:tr h="266700">
                <a:tc>
                  <a:txBody>
                    <a:bodyPr/>
                    <a:lstStyle/>
                    <a:p>
                      <a:pPr algn="l" fontAlgn="b"/>
                      <a:r>
                        <a:rPr lang="en-US" sz="1200" b="0" i="0" u="none" strike="noStrike" dirty="0">
                          <a:effectLst/>
                          <a:latin typeface="Calibri"/>
                        </a:rPr>
                        <a:t> </a:t>
                      </a:r>
                    </a:p>
                  </a:txBody>
                  <a:tcPr marL="9525" marR="9525" marT="9525" marB="0" anchor="b">
                    <a:lnL>
                      <a:noFill/>
                    </a:lnL>
                    <a:lnR>
                      <a:noFill/>
                    </a:lnR>
                    <a:lnT>
                      <a:noFill/>
                    </a:lnT>
                    <a:lnB>
                      <a:noFill/>
                    </a:lnB>
                    <a:solidFill>
                      <a:srgbClr val="C5D9F1"/>
                    </a:solidFill>
                  </a:tcPr>
                </a:tc>
                <a:tc>
                  <a:txBody>
                    <a:bodyPr/>
                    <a:lstStyle/>
                    <a:p>
                      <a:pPr algn="ctr" fontAlgn="ctr"/>
                      <a:r>
                        <a:rPr lang="en-US" sz="1200" b="1" i="0" u="none" strike="noStrike">
                          <a:effectLst/>
                          <a:latin typeface="Arial"/>
                        </a:rPr>
                        <a:t>2007</a:t>
                      </a:r>
                    </a:p>
                  </a:txBody>
                  <a:tcPr marL="9525" marR="9525" marT="9525" marB="0" anchor="ctr">
                    <a:lnL>
                      <a:noFill/>
                    </a:lnL>
                    <a:lnR>
                      <a:noFill/>
                    </a:lnR>
                    <a:lnT>
                      <a:noFill/>
                    </a:lnT>
                    <a:lnB>
                      <a:noFill/>
                    </a:lnB>
                    <a:solidFill>
                      <a:srgbClr val="C5D9F1"/>
                    </a:solidFill>
                  </a:tcPr>
                </a:tc>
                <a:tc>
                  <a:txBody>
                    <a:bodyPr/>
                    <a:lstStyle/>
                    <a:p>
                      <a:pPr algn="ctr" fontAlgn="ctr"/>
                      <a:r>
                        <a:rPr lang="en-US" sz="1200" b="1" i="0" u="none" strike="noStrike">
                          <a:effectLst/>
                          <a:latin typeface="Arial"/>
                        </a:rPr>
                        <a:t>2008</a:t>
                      </a:r>
                    </a:p>
                  </a:txBody>
                  <a:tcPr marL="9525" marR="9525" marT="9525" marB="0" anchor="ctr">
                    <a:lnL>
                      <a:noFill/>
                    </a:lnL>
                    <a:lnR>
                      <a:noFill/>
                    </a:lnR>
                    <a:lnT>
                      <a:noFill/>
                    </a:lnT>
                    <a:lnB>
                      <a:noFill/>
                    </a:lnB>
                    <a:solidFill>
                      <a:srgbClr val="C5D9F1"/>
                    </a:solidFill>
                  </a:tcPr>
                </a:tc>
                <a:tc>
                  <a:txBody>
                    <a:bodyPr/>
                    <a:lstStyle/>
                    <a:p>
                      <a:pPr algn="ctr" fontAlgn="ctr"/>
                      <a:r>
                        <a:rPr lang="en-US" sz="1200" b="1" i="0" u="none" strike="noStrike">
                          <a:effectLst/>
                          <a:latin typeface="Arial"/>
                        </a:rPr>
                        <a:t>2009</a:t>
                      </a:r>
                    </a:p>
                  </a:txBody>
                  <a:tcPr marL="9525" marR="9525" marT="9525" marB="0" anchor="ctr">
                    <a:lnL>
                      <a:noFill/>
                    </a:lnL>
                    <a:lnR>
                      <a:noFill/>
                    </a:lnR>
                    <a:lnT>
                      <a:noFill/>
                    </a:lnT>
                    <a:lnB>
                      <a:noFill/>
                    </a:lnB>
                    <a:solidFill>
                      <a:srgbClr val="C5D9F1"/>
                    </a:solidFill>
                  </a:tcPr>
                </a:tc>
                <a:tc>
                  <a:txBody>
                    <a:bodyPr/>
                    <a:lstStyle/>
                    <a:p>
                      <a:pPr algn="ctr" fontAlgn="ctr"/>
                      <a:r>
                        <a:rPr lang="en-US" sz="1200" b="1" i="0" u="none" strike="noStrike">
                          <a:effectLst/>
                          <a:latin typeface="Arial"/>
                        </a:rPr>
                        <a:t>2010</a:t>
                      </a:r>
                    </a:p>
                  </a:txBody>
                  <a:tcPr marL="9525" marR="9525" marT="9525" marB="0" anchor="ctr">
                    <a:lnL>
                      <a:noFill/>
                    </a:lnL>
                    <a:lnR>
                      <a:noFill/>
                    </a:lnR>
                    <a:lnT>
                      <a:noFill/>
                    </a:lnT>
                    <a:lnB>
                      <a:noFill/>
                    </a:lnB>
                    <a:solidFill>
                      <a:srgbClr val="C5D9F1"/>
                    </a:solidFill>
                  </a:tcPr>
                </a:tc>
                <a:tc>
                  <a:txBody>
                    <a:bodyPr/>
                    <a:lstStyle/>
                    <a:p>
                      <a:pPr algn="ctr" fontAlgn="ctr"/>
                      <a:r>
                        <a:rPr lang="en-US" sz="1200" b="1" i="0" u="none" strike="noStrike">
                          <a:effectLst/>
                          <a:latin typeface="Arial"/>
                        </a:rPr>
                        <a:t>2011</a:t>
                      </a:r>
                    </a:p>
                  </a:txBody>
                  <a:tcPr marL="9525" marR="9525" marT="9525" marB="0" anchor="ctr">
                    <a:lnL>
                      <a:noFill/>
                    </a:lnL>
                    <a:lnR>
                      <a:noFill/>
                    </a:lnR>
                    <a:lnT>
                      <a:noFill/>
                    </a:lnT>
                    <a:lnB>
                      <a:noFill/>
                    </a:lnB>
                    <a:solidFill>
                      <a:srgbClr val="C5D9F1"/>
                    </a:solidFill>
                  </a:tcPr>
                </a:tc>
                <a:tc>
                  <a:txBody>
                    <a:bodyPr/>
                    <a:lstStyle/>
                    <a:p>
                      <a:pPr algn="ctr" fontAlgn="ctr"/>
                      <a:r>
                        <a:rPr lang="en-US" sz="1200" b="1" i="0" u="none" strike="noStrike">
                          <a:effectLst/>
                          <a:latin typeface="Arial"/>
                        </a:rPr>
                        <a:t>2012</a:t>
                      </a:r>
                    </a:p>
                  </a:txBody>
                  <a:tcPr marL="9525" marR="9525" marT="9525" marB="0" anchor="ctr">
                    <a:lnL>
                      <a:noFill/>
                    </a:lnL>
                    <a:lnR>
                      <a:noFill/>
                    </a:lnR>
                    <a:lnT>
                      <a:noFill/>
                    </a:lnT>
                    <a:lnB>
                      <a:noFill/>
                    </a:lnB>
                    <a:solidFill>
                      <a:srgbClr val="C5D9F1"/>
                    </a:solidFill>
                  </a:tcPr>
                </a:tc>
                <a:tc>
                  <a:txBody>
                    <a:bodyPr/>
                    <a:lstStyle/>
                    <a:p>
                      <a:pPr algn="ctr" fontAlgn="ctr"/>
                      <a:r>
                        <a:rPr lang="en-US" sz="1200" b="1" i="0" u="none" strike="noStrike">
                          <a:effectLst/>
                          <a:latin typeface="Arial"/>
                        </a:rPr>
                        <a:t>2013</a:t>
                      </a:r>
                    </a:p>
                  </a:txBody>
                  <a:tcPr marL="9525" marR="9525" marT="9525" marB="0" anchor="ctr">
                    <a:lnL>
                      <a:noFill/>
                    </a:lnL>
                    <a:lnR>
                      <a:noFill/>
                    </a:lnR>
                    <a:lnT>
                      <a:noFill/>
                    </a:lnT>
                    <a:lnB>
                      <a:noFill/>
                    </a:lnB>
                    <a:solidFill>
                      <a:srgbClr val="C5D9F1"/>
                    </a:solidFill>
                  </a:tcPr>
                </a:tc>
              </a:tr>
              <a:tr h="209551">
                <a:tc>
                  <a:txBody>
                    <a:bodyPr/>
                    <a:lstStyle/>
                    <a:p>
                      <a:pPr algn="l" fontAlgn="b"/>
                      <a:r>
                        <a:rPr lang="en-US" sz="1100" b="1" i="0" u="none" strike="noStrike">
                          <a:effectLst/>
                          <a:latin typeface="Calibri"/>
                        </a:rPr>
                        <a:t>Female</a:t>
                      </a:r>
                    </a:p>
                  </a:txBody>
                  <a:tcPr marL="9525" marR="9525" marT="9525" marB="0" anchor="b">
                    <a:lnL>
                      <a:noFill/>
                    </a:lnL>
                    <a:lnR>
                      <a:noFill/>
                    </a:lnR>
                    <a:lnT>
                      <a:noFill/>
                    </a:lnT>
                    <a:lnB>
                      <a:noFill/>
                    </a:lnB>
                  </a:tcPr>
                </a:tc>
                <a:tc>
                  <a:txBody>
                    <a:bodyPr/>
                    <a:lstStyle/>
                    <a:p>
                      <a:pPr algn="ctr" fontAlgn="ctr"/>
                      <a:r>
                        <a:rPr lang="en-US" sz="900" b="0" i="0" u="none" strike="noStrike">
                          <a:solidFill>
                            <a:srgbClr val="000000"/>
                          </a:solidFill>
                          <a:effectLst/>
                          <a:latin typeface="Arial"/>
                        </a:rPr>
                        <a:t>74.5%</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Arial"/>
                        </a:rPr>
                        <a:t>76.5%</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Arial"/>
                        </a:rPr>
                        <a:t>77.3%</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Arial"/>
                        </a:rPr>
                        <a:t>77.1%</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Arial"/>
                        </a:rPr>
                        <a:t>78.1%</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Arial"/>
                        </a:rPr>
                        <a:t>77.6%</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Arial"/>
                        </a:rPr>
                        <a:t>78.9%</a:t>
                      </a:r>
                    </a:p>
                  </a:txBody>
                  <a:tcPr marL="9525" marR="9525" marT="9525" marB="0" anchor="ctr">
                    <a:lnL>
                      <a:noFill/>
                    </a:lnL>
                    <a:lnR>
                      <a:noFill/>
                    </a:lnR>
                    <a:lnT>
                      <a:noFill/>
                    </a:lnT>
                    <a:lnB>
                      <a:noFill/>
                    </a:lnB>
                  </a:tcPr>
                </a:tc>
              </a:tr>
              <a:tr h="209551">
                <a:tc>
                  <a:txBody>
                    <a:bodyPr/>
                    <a:lstStyle/>
                    <a:p>
                      <a:pPr algn="l" fontAlgn="b"/>
                      <a:r>
                        <a:rPr lang="en-US" sz="1100" b="1" i="0" u="none" strike="noStrike">
                          <a:effectLst/>
                          <a:latin typeface="Calibri"/>
                        </a:rPr>
                        <a:t>Male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64.9%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66.7%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67.9%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68.3%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67.1%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67.0%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67.8%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209551">
                <a:tc>
                  <a:txBody>
                    <a:bodyPr/>
                    <a:lstStyle/>
                    <a:p>
                      <a:pPr algn="l" fontAlgn="b"/>
                      <a:r>
                        <a:rPr lang="en-US" sz="1100" b="1" i="0" u="none" strike="noStrike" dirty="0">
                          <a:effectLst/>
                          <a:latin typeface="Calibri"/>
                        </a:rPr>
                        <a:t>Economically </a:t>
                      </a:r>
                      <a:r>
                        <a:rPr lang="en-US" sz="1100" b="1" i="0" u="none" strike="noStrike" dirty="0" smtClean="0">
                          <a:effectLst/>
                          <a:latin typeface="Calibri"/>
                        </a:rPr>
                        <a:t>Disadvantaged</a:t>
                      </a:r>
                      <a:r>
                        <a:rPr lang="en-US" sz="1100" b="1" i="0" u="none" strike="noStrike" baseline="30000" dirty="0" smtClean="0">
                          <a:effectLst/>
                          <a:latin typeface="Calibri"/>
                        </a:rPr>
                        <a:t>3</a:t>
                      </a:r>
                      <a:endParaRPr lang="en-US" sz="1100" b="1" i="0" u="none" strike="noStrike" dirty="0">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Arial"/>
                        </a:rPr>
                        <a:t>47.5%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Arial"/>
                        </a:rPr>
                        <a:t>51.9%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Arial"/>
                        </a:rPr>
                        <a:t>53.2%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Arial"/>
                        </a:rPr>
                        <a:t>53.7%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Arial"/>
                        </a:rPr>
                        <a:t>56.2%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Arial"/>
                        </a:rPr>
                        <a:t>55.5%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Arial"/>
                        </a:rPr>
                        <a:t>56.3%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r h="209551">
                <a:tc>
                  <a:txBody>
                    <a:bodyPr/>
                    <a:lstStyle/>
                    <a:p>
                      <a:pPr algn="l" fontAlgn="b"/>
                      <a:r>
                        <a:rPr lang="en-US" sz="1100" b="1" i="0" u="none" strike="noStrike">
                          <a:effectLst/>
                          <a:latin typeface="Calibri"/>
                        </a:rPr>
                        <a:t>Not Economically Disadvantaged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75.1%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77.3%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78.8%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79.6%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79.0%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79.4%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80.8%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209551">
                <a:tc>
                  <a:txBody>
                    <a:bodyPr/>
                    <a:lstStyle/>
                    <a:p>
                      <a:pPr algn="l" fontAlgn="b"/>
                      <a:r>
                        <a:rPr lang="en-US" sz="1100" b="1" i="0" u="none" strike="noStrike">
                          <a:effectLst/>
                          <a:latin typeface="Calibri"/>
                        </a:rPr>
                        <a:t>Disabled</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Arial"/>
                        </a:rPr>
                        <a:t>39.2%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Arial"/>
                        </a:rPr>
                        <a:t>42.0%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Arial"/>
                        </a:rPr>
                        <a:t>42.6%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Arial"/>
                        </a:rPr>
                        <a:t>42.1%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Arial"/>
                        </a:rPr>
                        <a:t>41.7%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Arial"/>
                        </a:rPr>
                        <a:t>40.7%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Arial"/>
                        </a:rPr>
                        <a:t>41.0%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r h="209551">
                <a:tc>
                  <a:txBody>
                    <a:bodyPr/>
                    <a:lstStyle/>
                    <a:p>
                      <a:pPr algn="l" fontAlgn="b"/>
                      <a:r>
                        <a:rPr lang="en-US" sz="1100" b="1" i="0" u="none" strike="noStrike">
                          <a:effectLst/>
                          <a:latin typeface="Calibri"/>
                        </a:rPr>
                        <a:t>Not Disabled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72.4%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73.9%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74.8%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74.9%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74.8%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74.9%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75.8%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209551">
                <a:tc>
                  <a:txBody>
                    <a:bodyPr/>
                    <a:lstStyle/>
                    <a:p>
                      <a:pPr algn="l" fontAlgn="b"/>
                      <a:r>
                        <a:rPr lang="en-US" sz="1100" b="1" i="0" u="none" strike="noStrike">
                          <a:effectLst/>
                          <a:latin typeface="Calibri"/>
                        </a:rPr>
                        <a:t>English Language Learner</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Arial"/>
                        </a:rPr>
                        <a:t>40.1%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Arial"/>
                        </a:rPr>
                        <a:t>45.9%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Arial"/>
                        </a:rPr>
                        <a:t>47.5%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Arial"/>
                        </a:rPr>
                        <a:t>48.2%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Arial"/>
                        </a:rPr>
                        <a:t>48.1%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Arial"/>
                        </a:rPr>
                        <a:t>48.8%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Arial"/>
                        </a:rPr>
                        <a:t>50.0%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r h="209551">
                <a:tc>
                  <a:txBody>
                    <a:bodyPr/>
                    <a:lstStyle/>
                    <a:p>
                      <a:pPr algn="l" fontAlgn="b"/>
                      <a:r>
                        <a:rPr lang="en-US" sz="1100" b="1" i="0" u="none" strike="noStrike">
                          <a:effectLst/>
                          <a:latin typeface="Calibri"/>
                        </a:rPr>
                        <a:t>Not English Language Learner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70.7%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72.6%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73.6%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73.7%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73.5%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73.3%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74.3%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209551">
                <a:tc>
                  <a:txBody>
                    <a:bodyPr/>
                    <a:lstStyle/>
                    <a:p>
                      <a:pPr algn="l" fontAlgn="b"/>
                      <a:r>
                        <a:rPr lang="en-US" sz="1100" b="1" i="0" u="none" strike="noStrike">
                          <a:effectLst/>
                          <a:latin typeface="Calibri"/>
                        </a:rPr>
                        <a:t>American Indian or Native Alaskan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Arial"/>
                        </a:rPr>
                        <a:t>61.0%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Arial"/>
                        </a:rPr>
                        <a:t>58.7%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Arial"/>
                        </a:rPr>
                        <a:t>57.9%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Arial"/>
                        </a:rPr>
                        <a:t>70.7%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Arial"/>
                        </a:rPr>
                        <a:t>64.3%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Arial"/>
                        </a:rPr>
                        <a:t>68.4%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000000"/>
                          </a:solidFill>
                          <a:effectLst/>
                          <a:latin typeface="Arial"/>
                        </a:rPr>
                        <a:t>58.5%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r h="209551">
                <a:tc>
                  <a:txBody>
                    <a:bodyPr/>
                    <a:lstStyle/>
                    <a:p>
                      <a:pPr algn="l" fontAlgn="b"/>
                      <a:r>
                        <a:rPr lang="en-US" sz="1100" b="1" i="0" u="none" strike="noStrike">
                          <a:effectLst/>
                          <a:latin typeface="Calibri"/>
                        </a:rPr>
                        <a:t>Asian</a:t>
                      </a:r>
                    </a:p>
                  </a:txBody>
                  <a:tcPr marL="9525" marR="9525" marT="9525" marB="0" anchor="b">
                    <a:lnL>
                      <a:noFill/>
                    </a:lnL>
                    <a:lnR>
                      <a:noFill/>
                    </a:lnR>
                    <a:lnT>
                      <a:noFill/>
                    </a:lnT>
                    <a:lnB>
                      <a:noFill/>
                    </a:lnB>
                  </a:tcPr>
                </a:tc>
                <a:tc>
                  <a:txBody>
                    <a:bodyPr/>
                    <a:lstStyle/>
                    <a:p>
                      <a:pPr algn="ctr" fontAlgn="ctr"/>
                      <a:r>
                        <a:rPr lang="en-US" sz="900" b="0" i="0" u="none" strike="noStrike">
                          <a:solidFill>
                            <a:srgbClr val="000000"/>
                          </a:solidFill>
                          <a:effectLst/>
                          <a:latin typeface="Arial"/>
                        </a:rPr>
                        <a:t>76.2%</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Arial"/>
                        </a:rPr>
                        <a:t>81.0%</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Arial"/>
                        </a:rPr>
                        <a:t>80.0%</a:t>
                      </a:r>
                    </a:p>
                  </a:txBody>
                  <a:tcPr marL="9525" marR="9525" marT="9525"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Arial"/>
                        </a:rPr>
                        <a:t>81.8%</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Arial"/>
                        </a:rPr>
                        <a:t>81.3%</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Arial"/>
                        </a:rPr>
                        <a:t>82.3%</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Arial"/>
                        </a:rPr>
                        <a:t>83.2%</a:t>
                      </a:r>
                    </a:p>
                  </a:txBody>
                  <a:tcPr marL="9525" marR="9525" marT="9525" marB="0" anchor="ctr">
                    <a:lnL>
                      <a:noFill/>
                    </a:lnL>
                    <a:lnR>
                      <a:noFill/>
                    </a:lnR>
                    <a:lnT>
                      <a:noFill/>
                    </a:lnT>
                    <a:lnB>
                      <a:noFill/>
                    </a:lnB>
                  </a:tcPr>
                </a:tc>
              </a:tr>
              <a:tr h="209551">
                <a:tc>
                  <a:txBody>
                    <a:bodyPr/>
                    <a:lstStyle/>
                    <a:p>
                      <a:pPr algn="l" fontAlgn="b"/>
                      <a:r>
                        <a:rPr lang="en-US" sz="1100" b="1" i="0" u="none" strike="noStrike">
                          <a:effectLst/>
                          <a:latin typeface="Calibri"/>
                        </a:rPr>
                        <a:t>Black or African American</a:t>
                      </a:r>
                    </a:p>
                  </a:txBody>
                  <a:tcPr marL="9525" marR="9525" marT="9525" marB="0" anchor="b">
                    <a:lnL>
                      <a:noFill/>
                    </a:lnL>
                    <a:lnR>
                      <a:noFill/>
                    </a:lnR>
                    <a:lnT>
                      <a:noFill/>
                    </a:lnT>
                    <a:lnB>
                      <a:noFill/>
                    </a:lnB>
                  </a:tcPr>
                </a:tc>
                <a:tc>
                  <a:txBody>
                    <a:bodyPr/>
                    <a:lstStyle/>
                    <a:p>
                      <a:pPr algn="ctr" fontAlgn="ctr"/>
                      <a:r>
                        <a:rPr lang="en-US" sz="900" b="0" i="0" u="none" strike="noStrike">
                          <a:solidFill>
                            <a:srgbClr val="000000"/>
                          </a:solidFill>
                          <a:effectLst/>
                          <a:latin typeface="Arial"/>
                        </a:rPr>
                        <a:t>58.5%</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Arial"/>
                        </a:rPr>
                        <a:t>61.7%</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Arial"/>
                        </a:rPr>
                        <a:t>62.3%</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Arial"/>
                        </a:rPr>
                        <a:t>62.4%</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Arial"/>
                        </a:rPr>
                        <a:t>65.5%</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Arial"/>
                        </a:rPr>
                        <a:t>63.4%</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Arial"/>
                        </a:rPr>
                        <a:t>63.9%</a:t>
                      </a:r>
                    </a:p>
                  </a:txBody>
                  <a:tcPr marL="9525" marR="9525" marT="9525" marB="0" anchor="ctr">
                    <a:lnL>
                      <a:noFill/>
                    </a:lnL>
                    <a:lnR>
                      <a:noFill/>
                    </a:lnR>
                    <a:lnT>
                      <a:noFill/>
                    </a:lnT>
                    <a:lnB>
                      <a:noFill/>
                    </a:lnB>
                  </a:tcPr>
                </a:tc>
              </a:tr>
              <a:tr h="209551">
                <a:tc>
                  <a:txBody>
                    <a:bodyPr/>
                    <a:lstStyle/>
                    <a:p>
                      <a:pPr algn="l" fontAlgn="b"/>
                      <a:r>
                        <a:rPr lang="en-US" sz="1100" b="1" i="0" u="none" strike="noStrike">
                          <a:effectLst/>
                          <a:latin typeface="Calibri"/>
                        </a:rPr>
                        <a:t>Hispanic/Latino</a:t>
                      </a:r>
                    </a:p>
                  </a:txBody>
                  <a:tcPr marL="9525" marR="9525" marT="9525" marB="0" anchor="b">
                    <a:lnL>
                      <a:noFill/>
                    </a:lnL>
                    <a:lnR>
                      <a:noFill/>
                    </a:lnR>
                    <a:lnT>
                      <a:noFill/>
                    </a:lnT>
                    <a:lnB>
                      <a:noFill/>
                    </a:lnB>
                  </a:tcPr>
                </a:tc>
                <a:tc>
                  <a:txBody>
                    <a:bodyPr/>
                    <a:lstStyle/>
                    <a:p>
                      <a:pPr algn="ctr" fontAlgn="ctr"/>
                      <a:r>
                        <a:rPr lang="en-US" sz="900" b="0" i="0" u="none" strike="noStrike">
                          <a:solidFill>
                            <a:srgbClr val="000000"/>
                          </a:solidFill>
                          <a:effectLst/>
                          <a:latin typeface="Arial"/>
                        </a:rPr>
                        <a:t>47.0%</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Arial"/>
                        </a:rPr>
                        <a:t>53.3%</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Arial"/>
                        </a:rPr>
                        <a:t>53.7%</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Arial"/>
                        </a:rPr>
                        <a:t>55.3%</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Arial"/>
                        </a:rPr>
                        <a:t>58.2%</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Arial"/>
                        </a:rPr>
                        <a:t>57.8%</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Arial"/>
                        </a:rPr>
                        <a:t>59.2%</a:t>
                      </a:r>
                    </a:p>
                  </a:txBody>
                  <a:tcPr marL="9525" marR="9525" marT="9525" marB="0" anchor="ctr">
                    <a:lnL>
                      <a:noFill/>
                    </a:lnL>
                    <a:lnR>
                      <a:noFill/>
                    </a:lnR>
                    <a:lnT>
                      <a:noFill/>
                    </a:lnT>
                    <a:lnB>
                      <a:noFill/>
                    </a:lnB>
                  </a:tcPr>
                </a:tc>
              </a:tr>
              <a:tr h="209551">
                <a:tc>
                  <a:txBody>
                    <a:bodyPr/>
                    <a:lstStyle/>
                    <a:p>
                      <a:pPr algn="l" fontAlgn="b"/>
                      <a:r>
                        <a:rPr lang="en-US" sz="1100" b="1" i="0" u="none" strike="noStrike">
                          <a:effectLst/>
                          <a:latin typeface="Calibri"/>
                        </a:rPr>
                        <a:t>Two or more races</a:t>
                      </a:r>
                    </a:p>
                  </a:txBody>
                  <a:tcPr marL="9525" marR="9525" marT="9525" marB="0" anchor="b">
                    <a:lnL>
                      <a:noFill/>
                    </a:lnL>
                    <a:lnR>
                      <a:noFill/>
                    </a:lnR>
                    <a:lnT>
                      <a:noFill/>
                    </a:lnT>
                    <a:lnB>
                      <a:noFill/>
                    </a:lnB>
                  </a:tcPr>
                </a:tc>
                <a:tc>
                  <a:txBody>
                    <a:bodyPr/>
                    <a:lstStyle/>
                    <a:p>
                      <a:pPr algn="ctr" fontAlgn="ctr"/>
                      <a:r>
                        <a:rPr lang="en-US" sz="900" b="0" i="0" u="none" strike="noStrike">
                          <a:solidFill>
                            <a:srgbClr val="000000"/>
                          </a:solidFill>
                          <a:effectLst/>
                          <a:latin typeface="Arial"/>
                        </a:rPr>
                        <a:t>*</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Arial"/>
                        </a:rPr>
                        <a:t>*</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Arial"/>
                        </a:rPr>
                        <a:t>*</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Arial"/>
                        </a:rPr>
                        <a:t>*</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Arial"/>
                        </a:rPr>
                        <a:t>72.0%</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Arial"/>
                        </a:rPr>
                        <a:t>66.1%</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Arial"/>
                        </a:rPr>
                        <a:t>69.6%</a:t>
                      </a:r>
                    </a:p>
                  </a:txBody>
                  <a:tcPr marL="9525" marR="9525" marT="9525" marB="0" anchor="ctr">
                    <a:lnL>
                      <a:noFill/>
                    </a:lnL>
                    <a:lnR>
                      <a:noFill/>
                    </a:lnR>
                    <a:lnT>
                      <a:noFill/>
                    </a:lnT>
                    <a:lnB>
                      <a:noFill/>
                    </a:lnB>
                  </a:tcPr>
                </a:tc>
              </a:tr>
              <a:tr h="209551">
                <a:tc>
                  <a:txBody>
                    <a:bodyPr/>
                    <a:lstStyle/>
                    <a:p>
                      <a:pPr algn="l" fontAlgn="b"/>
                      <a:r>
                        <a:rPr lang="en-US" sz="1100" b="1" i="0" u="none" strike="noStrike">
                          <a:effectLst/>
                          <a:latin typeface="Calibri"/>
                        </a:rPr>
                        <a:t>Native Hawaiian or Pacific Islander</a:t>
                      </a:r>
                    </a:p>
                  </a:txBody>
                  <a:tcPr marL="9525" marR="9525" marT="9525" marB="0" anchor="b">
                    <a:lnL>
                      <a:noFill/>
                    </a:lnL>
                    <a:lnR>
                      <a:noFill/>
                    </a:lnR>
                    <a:lnT>
                      <a:noFill/>
                    </a:lnT>
                    <a:lnB>
                      <a:noFill/>
                    </a:lnB>
                  </a:tcPr>
                </a:tc>
                <a:tc>
                  <a:txBody>
                    <a:bodyPr/>
                    <a:lstStyle/>
                    <a:p>
                      <a:pPr algn="ctr" fontAlgn="ctr"/>
                      <a:r>
                        <a:rPr lang="en-US" sz="900" b="0" i="0" u="none" strike="noStrike">
                          <a:solidFill>
                            <a:srgbClr val="000000"/>
                          </a:solidFill>
                          <a:effectLst/>
                          <a:latin typeface="Arial"/>
                        </a:rPr>
                        <a:t>*</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Arial"/>
                        </a:rPr>
                        <a:t>*</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Arial"/>
                        </a:rPr>
                        <a:t>*</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Arial"/>
                        </a:rPr>
                        <a:t>*</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Arial"/>
                        </a:rPr>
                        <a:t>58.8%</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Arial"/>
                        </a:rPr>
                        <a:t>52.4%</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Arial"/>
                        </a:rPr>
                        <a:t>70.8%</a:t>
                      </a:r>
                    </a:p>
                  </a:txBody>
                  <a:tcPr marL="9525" marR="9525" marT="9525" marB="0" anchor="ctr">
                    <a:lnL>
                      <a:noFill/>
                    </a:lnL>
                    <a:lnR>
                      <a:noFill/>
                    </a:lnR>
                    <a:lnT>
                      <a:noFill/>
                    </a:lnT>
                    <a:lnB>
                      <a:noFill/>
                    </a:lnB>
                  </a:tcPr>
                </a:tc>
              </a:tr>
              <a:tr h="209551">
                <a:tc>
                  <a:txBody>
                    <a:bodyPr/>
                    <a:lstStyle/>
                    <a:p>
                      <a:pPr algn="l" fontAlgn="b"/>
                      <a:r>
                        <a:rPr lang="en-US" sz="1100" b="1" i="0" u="none" strike="noStrike">
                          <a:effectLst/>
                          <a:latin typeface="Calibri"/>
                        </a:rPr>
                        <a:t>White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74.7%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75.9%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77.1%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77.3%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76.3%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76.6%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77.7%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209551">
                <a:tc>
                  <a:txBody>
                    <a:bodyPr/>
                    <a:lstStyle/>
                    <a:p>
                      <a:pPr algn="l" fontAlgn="b"/>
                      <a:r>
                        <a:rPr lang="en-US" sz="1200" b="1" i="0" u="none" strike="noStrike">
                          <a:effectLst/>
                          <a:latin typeface="Calibri"/>
                        </a:rPr>
                        <a:t>State of Connecticut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a:solidFill>
                            <a:srgbClr val="000000"/>
                          </a:solidFill>
                          <a:effectLst/>
                          <a:latin typeface="Calibri"/>
                        </a:rPr>
                        <a:t>70%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a:solidFill>
                            <a:srgbClr val="000000"/>
                          </a:solidFill>
                          <a:effectLst/>
                          <a:latin typeface="Calibri"/>
                        </a:rPr>
                        <a:t>72%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a:solidFill>
                            <a:srgbClr val="000000"/>
                          </a:solidFill>
                          <a:effectLst/>
                          <a:latin typeface="Calibri"/>
                        </a:rPr>
                        <a:t>73%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a:solidFill>
                            <a:srgbClr val="000000"/>
                          </a:solidFill>
                          <a:effectLst/>
                          <a:latin typeface="Calibri"/>
                        </a:rPr>
                        <a:t>73%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dirty="0">
                          <a:solidFill>
                            <a:srgbClr val="000000"/>
                          </a:solidFill>
                          <a:effectLst/>
                          <a:latin typeface="Calibri"/>
                        </a:rPr>
                        <a:t>73%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a:solidFill>
                            <a:srgbClr val="000000"/>
                          </a:solidFill>
                          <a:effectLst/>
                          <a:latin typeface="Calibri"/>
                        </a:rPr>
                        <a:t>72%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dirty="0">
                          <a:solidFill>
                            <a:srgbClr val="000000"/>
                          </a:solidFill>
                          <a:effectLst/>
                          <a:latin typeface="Calibri"/>
                        </a:rPr>
                        <a:t>73%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2992085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5589" y="8123383"/>
            <a:ext cx="6286500" cy="553998"/>
          </a:xfrm>
          <a:prstGeom prst="rect">
            <a:avLst/>
          </a:prstGeom>
          <a:noFill/>
        </p:spPr>
        <p:txBody>
          <a:bodyPr wrap="square" rtlCol="0">
            <a:spAutoFit/>
          </a:bodyPr>
          <a:lstStyle/>
          <a:p>
            <a:r>
              <a:rPr lang="en-US" sz="1000" b="1" dirty="0" smtClean="0"/>
              <a:t>Notes &amp; Source</a:t>
            </a:r>
          </a:p>
          <a:p>
            <a:r>
              <a:rPr lang="en-US" sz="1000" baseline="30000" dirty="0" smtClean="0"/>
              <a:t>1</a:t>
            </a:r>
            <a:r>
              <a:rPr lang="en-US" sz="1000" dirty="0" smtClean="0"/>
              <a:t> Enrollments are counted if the student enrolled at any time during the first year after high school graduation.</a:t>
            </a:r>
            <a:endParaRPr lang="en-US" sz="1000" baseline="30000" dirty="0" smtClean="0"/>
          </a:p>
          <a:p>
            <a:r>
              <a:rPr lang="en-US" sz="1000" dirty="0" smtClean="0"/>
              <a:t>Source</a:t>
            </a:r>
            <a:r>
              <a:rPr lang="en-US" sz="1000" dirty="0"/>
              <a:t>:  State Department of </a:t>
            </a:r>
            <a:r>
              <a:rPr lang="en-US" sz="1000" dirty="0" smtClean="0"/>
              <a:t>Education’s report </a:t>
            </a:r>
            <a:r>
              <a:rPr lang="en-US" sz="1000" dirty="0"/>
              <a:t>of National Student Clearinghouse data., as of November 26</a:t>
            </a:r>
            <a:r>
              <a:rPr lang="en-US" sz="1000" baseline="30000" dirty="0"/>
              <a:t>th</a:t>
            </a:r>
            <a:r>
              <a:rPr lang="en-US" sz="1000" dirty="0"/>
              <a:t>, </a:t>
            </a:r>
            <a:r>
              <a:rPr lang="en-US" sz="1000" dirty="0" smtClean="0"/>
              <a:t>2014</a:t>
            </a:r>
          </a:p>
        </p:txBody>
      </p:sp>
      <p:sp>
        <p:nvSpPr>
          <p:cNvPr id="10" name="TextBox 9"/>
          <p:cNvSpPr txBox="1"/>
          <p:nvPr/>
        </p:nvSpPr>
        <p:spPr>
          <a:xfrm>
            <a:off x="466021" y="6629400"/>
            <a:ext cx="6142152" cy="1261884"/>
          </a:xfrm>
          <a:prstGeom prst="rect">
            <a:avLst/>
          </a:prstGeom>
          <a:noFill/>
        </p:spPr>
        <p:txBody>
          <a:bodyPr wrap="square" rtlCol="0">
            <a:spAutoFit/>
          </a:bodyPr>
          <a:lstStyle/>
          <a:p>
            <a:r>
              <a:rPr lang="en-US" sz="1400" b="1" dirty="0" smtClean="0"/>
              <a:t>What does this mean?</a:t>
            </a:r>
          </a:p>
          <a:p>
            <a:endParaRPr lang="en-US" sz="1400" b="1" dirty="0"/>
          </a:p>
          <a:p>
            <a:r>
              <a:rPr lang="en-US" sz="1200" dirty="0" smtClean="0"/>
              <a:t>The majority of Connecticut public high school students who pursue post-secondary education do so at public institutions and in-state institutions.  Connecticut has a significant opportunity and responsibility to improve education programs to benefit these individuals and the shape the economic vitality of Connecticut for the future.</a:t>
            </a:r>
          </a:p>
        </p:txBody>
      </p:sp>
      <p:sp>
        <p:nvSpPr>
          <p:cNvPr id="12" name="Rectangle 11"/>
          <p:cNvSpPr/>
          <p:nvPr/>
        </p:nvSpPr>
        <p:spPr>
          <a:xfrm>
            <a:off x="0" y="76200"/>
            <a:ext cx="6858000" cy="762000"/>
          </a:xfrm>
          <a:prstGeom prst="rect">
            <a:avLst/>
          </a:prstGeom>
          <a:solidFill>
            <a:srgbClr val="007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33987" y="81457"/>
            <a:ext cx="6172200" cy="756745"/>
          </a:xfrm>
        </p:spPr>
        <p:txBody>
          <a:bodyPr>
            <a:normAutofit/>
          </a:bodyPr>
          <a:lstStyle/>
          <a:p>
            <a:pPr algn="l"/>
            <a:r>
              <a:rPr lang="en-US" sz="1600" b="1" dirty="0" smtClean="0">
                <a:solidFill>
                  <a:schemeClr val="bg1"/>
                </a:solidFill>
              </a:rPr>
              <a:t>Goal 1 - College Readiness  </a:t>
            </a:r>
            <a:br>
              <a:rPr lang="en-US" sz="1600" b="1" dirty="0" smtClean="0">
                <a:solidFill>
                  <a:schemeClr val="bg1"/>
                </a:solidFill>
              </a:rPr>
            </a:br>
            <a:r>
              <a:rPr lang="en-US" sz="1600" b="1" dirty="0" smtClean="0">
                <a:solidFill>
                  <a:schemeClr val="bg1"/>
                </a:solidFill>
              </a:rPr>
              <a:t>Indicator 2 </a:t>
            </a:r>
            <a:r>
              <a:rPr lang="en-US" sz="1600" dirty="0" smtClean="0">
                <a:solidFill>
                  <a:schemeClr val="bg1"/>
                </a:solidFill>
              </a:rPr>
              <a:t>– </a:t>
            </a:r>
            <a:r>
              <a:rPr lang="en-US" sz="1600" b="1" dirty="0" smtClean="0">
                <a:solidFill>
                  <a:schemeClr val="bg1"/>
                </a:solidFill>
              </a:rPr>
              <a:t>College-going rates of public high school graduates</a:t>
            </a:r>
            <a:endParaRPr lang="en-US" sz="1600" b="1" dirty="0">
              <a:solidFill>
                <a:schemeClr val="bg1"/>
              </a:solidFill>
            </a:endParaRPr>
          </a:p>
        </p:txBody>
      </p:sp>
      <p:sp>
        <p:nvSpPr>
          <p:cNvPr id="3" name="TextBox 2"/>
          <p:cNvSpPr txBox="1"/>
          <p:nvPr/>
        </p:nvSpPr>
        <p:spPr>
          <a:xfrm>
            <a:off x="466022" y="1040087"/>
            <a:ext cx="6025637" cy="523220"/>
          </a:xfrm>
          <a:prstGeom prst="rect">
            <a:avLst/>
          </a:prstGeom>
          <a:noFill/>
        </p:spPr>
        <p:txBody>
          <a:bodyPr wrap="square" rtlCol="0">
            <a:spAutoFit/>
          </a:bodyPr>
          <a:lstStyle/>
          <a:p>
            <a:r>
              <a:rPr lang="en-US" sz="1400" b="1" dirty="0" smtClean="0"/>
              <a:t>Percent of Connecticut public high school graduates enrolled in college anywhere and at any time during the 1</a:t>
            </a:r>
            <a:r>
              <a:rPr lang="en-US" sz="1400" b="1" baseline="30000" dirty="0" smtClean="0"/>
              <a:t>st</a:t>
            </a:r>
            <a:r>
              <a:rPr lang="en-US" sz="1400" b="1" dirty="0" smtClean="0"/>
              <a:t> year after high school</a:t>
            </a:r>
            <a:endParaRPr lang="en-US" sz="1400" b="1" dirty="0"/>
          </a:p>
        </p:txBody>
      </p:sp>
      <p:sp>
        <p:nvSpPr>
          <p:cNvPr id="5" name="Slide Number Placeholder 4"/>
          <p:cNvSpPr>
            <a:spLocks noGrp="1"/>
          </p:cNvSpPr>
          <p:nvPr>
            <p:ph type="sldNum" sz="quarter" idx="12"/>
          </p:nvPr>
        </p:nvSpPr>
        <p:spPr/>
        <p:txBody>
          <a:bodyPr/>
          <a:lstStyle/>
          <a:p>
            <a:fld id="{C1A6B199-FD4A-42EA-8F8A-3F93EEAB17CE}" type="slidenum">
              <a:rPr lang="en-US" smtClean="0"/>
              <a:t>16</a:t>
            </a:fld>
            <a:endParaRPr lang="en-US" dirty="0"/>
          </a:p>
        </p:txBody>
      </p:sp>
      <p:graphicFrame>
        <p:nvGraphicFramePr>
          <p:cNvPr id="14" name="Chart 13"/>
          <p:cNvGraphicFramePr>
            <a:graphicFrameLocks/>
          </p:cNvGraphicFramePr>
          <p:nvPr>
            <p:extLst>
              <p:ext uri="{D42A27DB-BD31-4B8C-83A1-F6EECF244321}">
                <p14:modId xmlns:p14="http://schemas.microsoft.com/office/powerpoint/2010/main" val="2555709724"/>
              </p:ext>
            </p:extLst>
          </p:nvPr>
        </p:nvGraphicFramePr>
        <p:xfrm>
          <a:off x="335590" y="1752600"/>
          <a:ext cx="6065210" cy="2362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3137374101"/>
              </p:ext>
            </p:extLst>
          </p:nvPr>
        </p:nvGraphicFramePr>
        <p:xfrm>
          <a:off x="335589" y="4190999"/>
          <a:ext cx="6065212" cy="23622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00226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5750" y="8209002"/>
            <a:ext cx="6286500" cy="553998"/>
          </a:xfrm>
          <a:prstGeom prst="rect">
            <a:avLst/>
          </a:prstGeom>
          <a:noFill/>
        </p:spPr>
        <p:txBody>
          <a:bodyPr wrap="square" rtlCol="0">
            <a:spAutoFit/>
          </a:bodyPr>
          <a:lstStyle/>
          <a:p>
            <a:r>
              <a:rPr lang="en-US" sz="1000" b="1" dirty="0" smtClean="0"/>
              <a:t>Source</a:t>
            </a:r>
          </a:p>
          <a:p>
            <a:r>
              <a:rPr lang="en-US" sz="1000" dirty="0" smtClean="0"/>
              <a:t>State </a:t>
            </a:r>
            <a:r>
              <a:rPr lang="en-US" sz="1000" dirty="0"/>
              <a:t>Department of </a:t>
            </a:r>
            <a:r>
              <a:rPr lang="en-US" sz="1000" dirty="0" smtClean="0"/>
              <a:t>Education, National </a:t>
            </a:r>
            <a:r>
              <a:rPr lang="en-US" sz="1000" dirty="0"/>
              <a:t>Student Clearinghouse  </a:t>
            </a:r>
            <a:r>
              <a:rPr lang="en-US" sz="1000" dirty="0" smtClean="0"/>
              <a:t>Student Tracker Report for High Schools.  Report Run Date:  03/04/2015.</a:t>
            </a:r>
          </a:p>
        </p:txBody>
      </p:sp>
      <p:sp>
        <p:nvSpPr>
          <p:cNvPr id="10" name="TextBox 9"/>
          <p:cNvSpPr txBox="1"/>
          <p:nvPr/>
        </p:nvSpPr>
        <p:spPr>
          <a:xfrm>
            <a:off x="458230" y="1066800"/>
            <a:ext cx="6144068" cy="2292935"/>
          </a:xfrm>
          <a:prstGeom prst="rect">
            <a:avLst/>
          </a:prstGeom>
          <a:noFill/>
        </p:spPr>
        <p:txBody>
          <a:bodyPr wrap="square" rtlCol="0">
            <a:spAutoFit/>
          </a:bodyPr>
          <a:lstStyle/>
          <a:p>
            <a:r>
              <a:rPr lang="en-US" sz="1100" b="1" dirty="0"/>
              <a:t>ENROLLMENT AND PROGRESS OF THE CLASS OF 2007   </a:t>
            </a:r>
            <a:endParaRPr lang="en-US" sz="1100" b="1" dirty="0" smtClean="0"/>
          </a:p>
          <a:p>
            <a:r>
              <a:rPr lang="en-US" sz="1100" dirty="0" smtClean="0"/>
              <a:t>The </a:t>
            </a:r>
            <a:r>
              <a:rPr lang="en-US" sz="1100" dirty="0"/>
              <a:t>most complete picture of the pathways of progress in college can be obtained by following the class of 2007, </a:t>
            </a:r>
            <a:r>
              <a:rPr lang="en-US" sz="1100" dirty="0" smtClean="0"/>
              <a:t>through </a:t>
            </a:r>
            <a:r>
              <a:rPr lang="en-US" sz="1100" dirty="0"/>
              <a:t>six years of National Student Clearinghouse data (see Chart below). The chart follows the class of 2007 from the fall of 2007 through the spring of </a:t>
            </a:r>
            <a:r>
              <a:rPr lang="en-US" sz="1100" dirty="0" smtClean="0"/>
              <a:t>2014. </a:t>
            </a:r>
            <a:r>
              <a:rPr lang="en-US" sz="1100" dirty="0"/>
              <a:t>Important highlights of the results include: </a:t>
            </a:r>
            <a:endParaRPr lang="en-US" sz="1100" dirty="0" smtClean="0"/>
          </a:p>
          <a:p>
            <a:endParaRPr lang="en-US" sz="1100" dirty="0"/>
          </a:p>
          <a:p>
            <a:pPr marL="171450" indent="-171450">
              <a:buFont typeface="Arial" panose="020B0604020202020204" pitchFamily="34" charset="0"/>
              <a:buChar char="•"/>
            </a:pPr>
            <a:r>
              <a:rPr lang="en-US" sz="1100" dirty="0"/>
              <a:t>70 percent of this class enrolled in the first year, while an additional </a:t>
            </a:r>
            <a:r>
              <a:rPr lang="en-US" sz="1100" dirty="0" smtClean="0"/>
              <a:t>4 </a:t>
            </a:r>
            <a:r>
              <a:rPr lang="en-US" sz="1100" dirty="0"/>
              <a:t>percent enrolled in the second year, 2 percent more in the third year, and </a:t>
            </a:r>
            <a:r>
              <a:rPr lang="en-US" sz="1100" dirty="0" smtClean="0"/>
              <a:t>approximately 1 </a:t>
            </a:r>
            <a:r>
              <a:rPr lang="en-US" sz="1100" dirty="0"/>
              <a:t>percent enrolled in each </a:t>
            </a:r>
            <a:r>
              <a:rPr lang="en-US" sz="1100" dirty="0" smtClean="0"/>
              <a:t>remaining year. </a:t>
            </a:r>
            <a:endParaRPr lang="en-US" sz="1100" dirty="0"/>
          </a:p>
          <a:p>
            <a:pPr marL="171450" indent="-171450">
              <a:buFont typeface="Arial" panose="020B0604020202020204" pitchFamily="34" charset="0"/>
              <a:buChar char="•"/>
            </a:pPr>
            <a:r>
              <a:rPr lang="en-US" sz="1100" dirty="0" smtClean="0"/>
              <a:t>20 </a:t>
            </a:r>
            <a:r>
              <a:rPr lang="en-US" sz="1100" dirty="0"/>
              <a:t>percent of students never enrolled in college, according to NSC. </a:t>
            </a:r>
            <a:endParaRPr lang="en-US" sz="1100" dirty="0" smtClean="0"/>
          </a:p>
          <a:p>
            <a:pPr marL="171450" indent="-171450">
              <a:buFont typeface="Arial" panose="020B0604020202020204" pitchFamily="34" charset="0"/>
              <a:buChar char="•"/>
            </a:pPr>
            <a:r>
              <a:rPr lang="en-US" sz="1100" dirty="0" smtClean="0"/>
              <a:t>23 </a:t>
            </a:r>
            <a:r>
              <a:rPr lang="en-US" sz="1100" dirty="0"/>
              <a:t>percent of the class enrolled but left college without earning a degree. </a:t>
            </a:r>
            <a:endParaRPr lang="en-US" sz="1100" dirty="0" smtClean="0"/>
          </a:p>
          <a:p>
            <a:pPr marL="171450" indent="-171450">
              <a:buFont typeface="Arial" panose="020B0604020202020204" pitchFamily="34" charset="0"/>
              <a:buChar char="•"/>
            </a:pPr>
            <a:r>
              <a:rPr lang="en-US" sz="1100" dirty="0" smtClean="0"/>
              <a:t>8 </a:t>
            </a:r>
            <a:r>
              <a:rPr lang="en-US" sz="1100" dirty="0"/>
              <a:t>percent of the class were still enrolled after six </a:t>
            </a:r>
            <a:r>
              <a:rPr lang="en-US" sz="1100" dirty="0" smtClean="0"/>
              <a:t>years, and 5.6 percent after seven years. </a:t>
            </a:r>
          </a:p>
          <a:p>
            <a:pPr marL="171450" indent="-171450">
              <a:buFont typeface="Arial" panose="020B0604020202020204" pitchFamily="34" charset="0"/>
              <a:buChar char="•"/>
            </a:pPr>
            <a:r>
              <a:rPr lang="en-US" sz="1100" dirty="0" smtClean="0"/>
              <a:t>About </a:t>
            </a:r>
            <a:r>
              <a:rPr lang="en-US" sz="1100" dirty="0"/>
              <a:t>2 percent of the class returned each year after a gap in their postsecondary enrollment. </a:t>
            </a:r>
            <a:endParaRPr lang="en-US" sz="1100" dirty="0" smtClean="0"/>
          </a:p>
          <a:p>
            <a:pPr marL="171450" indent="-171450">
              <a:buFont typeface="Arial" panose="020B0604020202020204" pitchFamily="34" charset="0"/>
              <a:buChar char="•"/>
            </a:pPr>
            <a:r>
              <a:rPr lang="en-US" sz="1100" dirty="0" smtClean="0"/>
              <a:t>After </a:t>
            </a:r>
            <a:r>
              <a:rPr lang="en-US" sz="1100" dirty="0"/>
              <a:t>six years, </a:t>
            </a:r>
            <a:r>
              <a:rPr lang="en-US" sz="1100" dirty="0" smtClean="0"/>
              <a:t>48 </a:t>
            </a:r>
            <a:r>
              <a:rPr lang="en-US" sz="1100" dirty="0"/>
              <a:t>percent of the high school class had earned a college degree. </a:t>
            </a:r>
          </a:p>
        </p:txBody>
      </p:sp>
      <p:sp>
        <p:nvSpPr>
          <p:cNvPr id="12" name="TextBox 11"/>
          <p:cNvSpPr txBox="1"/>
          <p:nvPr/>
        </p:nvSpPr>
        <p:spPr>
          <a:xfrm>
            <a:off x="643231" y="3429000"/>
            <a:ext cx="5774066" cy="261610"/>
          </a:xfrm>
          <a:prstGeom prst="rect">
            <a:avLst/>
          </a:prstGeom>
          <a:noFill/>
        </p:spPr>
        <p:txBody>
          <a:bodyPr wrap="square" rtlCol="0">
            <a:spAutoFit/>
          </a:bodyPr>
          <a:lstStyle/>
          <a:p>
            <a:r>
              <a:rPr lang="en-US" sz="1100" b="1" dirty="0" smtClean="0"/>
              <a:t>CLASS </a:t>
            </a:r>
            <a:r>
              <a:rPr lang="en-US" sz="1100" b="1" dirty="0"/>
              <a:t>OF 2007   </a:t>
            </a:r>
            <a:r>
              <a:rPr lang="en-US" sz="1100" b="1" dirty="0" smtClean="0"/>
              <a:t>Post secondary Enrollment and Progress</a:t>
            </a:r>
          </a:p>
        </p:txBody>
      </p:sp>
      <p:sp>
        <p:nvSpPr>
          <p:cNvPr id="9" name="Rectangle 8"/>
          <p:cNvSpPr/>
          <p:nvPr/>
        </p:nvSpPr>
        <p:spPr>
          <a:xfrm>
            <a:off x="0" y="76200"/>
            <a:ext cx="6858000" cy="762000"/>
          </a:xfrm>
          <a:prstGeom prst="rect">
            <a:avLst/>
          </a:prstGeom>
          <a:solidFill>
            <a:srgbClr val="007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15798" y="68792"/>
            <a:ext cx="6172200" cy="776816"/>
          </a:xfrm>
        </p:spPr>
        <p:txBody>
          <a:bodyPr>
            <a:normAutofit/>
          </a:bodyPr>
          <a:lstStyle/>
          <a:p>
            <a:pPr algn="l"/>
            <a:r>
              <a:rPr lang="en-US" sz="1600" b="1" dirty="0">
                <a:solidFill>
                  <a:schemeClr val="bg1"/>
                </a:solidFill>
              </a:rPr>
              <a:t>Goal 1 - College Readiness  </a:t>
            </a:r>
            <a:br>
              <a:rPr lang="en-US" sz="1600" b="1" dirty="0">
                <a:solidFill>
                  <a:schemeClr val="bg1"/>
                </a:solidFill>
              </a:rPr>
            </a:br>
            <a:r>
              <a:rPr lang="en-US" sz="1600" b="1" dirty="0">
                <a:solidFill>
                  <a:schemeClr val="bg1"/>
                </a:solidFill>
              </a:rPr>
              <a:t>Indicator 2 </a:t>
            </a:r>
            <a:r>
              <a:rPr lang="en-US" sz="1600" dirty="0">
                <a:solidFill>
                  <a:schemeClr val="bg1"/>
                </a:solidFill>
              </a:rPr>
              <a:t>– </a:t>
            </a:r>
            <a:r>
              <a:rPr lang="en-US" sz="1600" b="1" dirty="0">
                <a:solidFill>
                  <a:schemeClr val="bg1"/>
                </a:solidFill>
              </a:rPr>
              <a:t>College-going rates of public high school graduates</a:t>
            </a:r>
            <a:endParaRPr lang="en-US" sz="1600" dirty="0"/>
          </a:p>
        </p:txBody>
      </p:sp>
      <p:sp>
        <p:nvSpPr>
          <p:cNvPr id="4" name="Slide Number Placeholder 3"/>
          <p:cNvSpPr>
            <a:spLocks noGrp="1"/>
          </p:cNvSpPr>
          <p:nvPr>
            <p:ph type="sldNum" sz="quarter" idx="12"/>
          </p:nvPr>
        </p:nvSpPr>
        <p:spPr/>
        <p:txBody>
          <a:bodyPr/>
          <a:lstStyle/>
          <a:p>
            <a:fld id="{C1A6B199-FD4A-42EA-8F8A-3F93EEAB17CE}" type="slidenum">
              <a:rPr lang="en-US" smtClean="0"/>
              <a:t>17</a:t>
            </a:fld>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66019"/>
            <a:ext cx="6613738" cy="3620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898" y="7391400"/>
            <a:ext cx="5635289" cy="445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2331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6200"/>
            <a:ext cx="6858000" cy="762000"/>
          </a:xfrm>
          <a:prstGeom prst="rect">
            <a:avLst/>
          </a:prstGeom>
          <a:solidFill>
            <a:srgbClr val="007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152400" y="76200"/>
            <a:ext cx="6705600" cy="762000"/>
          </a:xfrm>
        </p:spPr>
        <p:txBody>
          <a:bodyPr>
            <a:normAutofit fontScale="90000"/>
          </a:bodyPr>
          <a:lstStyle/>
          <a:p>
            <a:pPr algn="l"/>
            <a:r>
              <a:rPr lang="en-US" sz="1600" b="1" dirty="0">
                <a:solidFill>
                  <a:schemeClr val="bg1"/>
                </a:solidFill>
              </a:rPr>
              <a:t>Goal 1 - College Readiness</a:t>
            </a:r>
            <a:br>
              <a:rPr lang="en-US" sz="1600" b="1" dirty="0">
                <a:solidFill>
                  <a:schemeClr val="bg1"/>
                </a:solidFill>
              </a:rPr>
            </a:br>
            <a:r>
              <a:rPr lang="en-US" sz="1600" b="1" dirty="0">
                <a:solidFill>
                  <a:schemeClr val="bg1"/>
                </a:solidFill>
              </a:rPr>
              <a:t>Indicator </a:t>
            </a:r>
            <a:r>
              <a:rPr lang="en-US" sz="1600" b="1" dirty="0" smtClean="0">
                <a:solidFill>
                  <a:schemeClr val="bg1"/>
                </a:solidFill>
              </a:rPr>
              <a:t>3 </a:t>
            </a:r>
            <a:r>
              <a:rPr lang="en-US" sz="1600" dirty="0" smtClean="0">
                <a:solidFill>
                  <a:schemeClr val="bg1"/>
                </a:solidFill>
              </a:rPr>
              <a:t>– </a:t>
            </a:r>
            <a:r>
              <a:rPr lang="en-US" sz="1600" b="1" dirty="0" smtClean="0">
                <a:solidFill>
                  <a:schemeClr val="bg1"/>
                </a:solidFill>
              </a:rPr>
              <a:t>Percent completing college-level English and math courses within 2 years</a:t>
            </a:r>
            <a:endParaRPr lang="en-US" sz="1600" b="1" dirty="0">
              <a:solidFill>
                <a:schemeClr val="bg1"/>
              </a:solidFill>
            </a:endParaRPr>
          </a:p>
        </p:txBody>
      </p:sp>
      <p:sp>
        <p:nvSpPr>
          <p:cNvPr id="9" name="TextBox 8"/>
          <p:cNvSpPr txBox="1"/>
          <p:nvPr/>
        </p:nvSpPr>
        <p:spPr>
          <a:xfrm>
            <a:off x="298287" y="1066800"/>
            <a:ext cx="6559714" cy="738664"/>
          </a:xfrm>
          <a:prstGeom prst="rect">
            <a:avLst/>
          </a:prstGeom>
          <a:noFill/>
        </p:spPr>
        <p:txBody>
          <a:bodyPr wrap="square" rtlCol="0">
            <a:spAutoFit/>
          </a:bodyPr>
          <a:lstStyle/>
          <a:p>
            <a:r>
              <a:rPr lang="en-US" sz="1400" b="1" dirty="0" smtClean="0"/>
              <a:t>Connecticut Community Colleges – </a:t>
            </a:r>
          </a:p>
          <a:p>
            <a:endParaRPr lang="en-US" sz="1400" b="1" dirty="0" smtClean="0"/>
          </a:p>
          <a:p>
            <a:pPr lvl="1"/>
            <a:r>
              <a:rPr lang="en-US" sz="1200" b="1" dirty="0" smtClean="0"/>
              <a:t>Completion of </a:t>
            </a:r>
            <a:r>
              <a:rPr lang="en-US" sz="1400" b="1" i="1" dirty="0" smtClean="0"/>
              <a:t>College-level English</a:t>
            </a:r>
            <a:r>
              <a:rPr lang="en-US" sz="1200" b="1" i="1" dirty="0" smtClean="0"/>
              <a:t> </a:t>
            </a:r>
            <a:r>
              <a:rPr lang="en-US" sz="1200" b="1" dirty="0" smtClean="0"/>
              <a:t>within 2 years</a:t>
            </a:r>
            <a:endParaRPr lang="en-US" sz="1200" b="1" baseline="30000" dirty="0" smtClean="0"/>
          </a:p>
        </p:txBody>
      </p:sp>
      <p:sp>
        <p:nvSpPr>
          <p:cNvPr id="11" name="TextBox 10"/>
          <p:cNvSpPr txBox="1"/>
          <p:nvPr/>
        </p:nvSpPr>
        <p:spPr>
          <a:xfrm>
            <a:off x="685800" y="4485253"/>
            <a:ext cx="5791200" cy="307777"/>
          </a:xfrm>
          <a:prstGeom prst="rect">
            <a:avLst/>
          </a:prstGeom>
          <a:noFill/>
        </p:spPr>
        <p:txBody>
          <a:bodyPr wrap="square" rtlCol="0">
            <a:spAutoFit/>
          </a:bodyPr>
          <a:lstStyle/>
          <a:p>
            <a:r>
              <a:rPr lang="en-US" sz="1200" b="1" dirty="0" smtClean="0"/>
              <a:t>Completion </a:t>
            </a:r>
            <a:r>
              <a:rPr lang="en-US" sz="1200" b="1" dirty="0"/>
              <a:t>of </a:t>
            </a:r>
            <a:r>
              <a:rPr lang="en-US" sz="1400" b="1" i="1" dirty="0" smtClean="0"/>
              <a:t>College-level math </a:t>
            </a:r>
            <a:r>
              <a:rPr lang="en-US" sz="1200" b="1" dirty="0"/>
              <a:t>within </a:t>
            </a:r>
            <a:r>
              <a:rPr lang="en-US" sz="1200" b="1" dirty="0" smtClean="0"/>
              <a:t>2 </a:t>
            </a:r>
            <a:r>
              <a:rPr lang="en-US" sz="1200" b="1" dirty="0"/>
              <a:t>years</a:t>
            </a:r>
            <a:endParaRPr lang="en-US" sz="1200" b="1" baseline="30000" dirty="0"/>
          </a:p>
        </p:txBody>
      </p:sp>
      <p:sp>
        <p:nvSpPr>
          <p:cNvPr id="12" name="TextBox 11"/>
          <p:cNvSpPr txBox="1"/>
          <p:nvPr/>
        </p:nvSpPr>
        <p:spPr>
          <a:xfrm>
            <a:off x="298287" y="7543800"/>
            <a:ext cx="6286500" cy="1169551"/>
          </a:xfrm>
          <a:prstGeom prst="rect">
            <a:avLst/>
          </a:prstGeom>
          <a:noFill/>
        </p:spPr>
        <p:txBody>
          <a:bodyPr wrap="square" rtlCol="0">
            <a:spAutoFit/>
          </a:bodyPr>
          <a:lstStyle/>
          <a:p>
            <a:r>
              <a:rPr lang="en-US" sz="1000" b="1" dirty="0" smtClean="0"/>
              <a:t>Source: </a:t>
            </a:r>
            <a:r>
              <a:rPr lang="en-US" sz="1000" dirty="0" smtClean="0"/>
              <a:t>Board of Regents Community College Institutional Research Database (IRDB)</a:t>
            </a:r>
            <a:endParaRPr lang="en-US" sz="1000" i="1" dirty="0" smtClean="0"/>
          </a:p>
          <a:p>
            <a:endParaRPr lang="en-US" sz="1000" i="1" dirty="0"/>
          </a:p>
          <a:p>
            <a:r>
              <a:rPr lang="en-US" sz="1000" b="1" dirty="0" smtClean="0"/>
              <a:t>Calculation</a:t>
            </a:r>
            <a:r>
              <a:rPr lang="en-US" sz="1000" b="1" i="1" dirty="0" smtClean="0"/>
              <a:t>:  </a:t>
            </a:r>
            <a:r>
              <a:rPr lang="en-US" sz="1000" i="1" dirty="0" smtClean="0"/>
              <a:t>Numerator</a:t>
            </a:r>
            <a:r>
              <a:rPr lang="en-US" sz="1000" i="1" dirty="0"/>
              <a:t>:   </a:t>
            </a:r>
            <a:r>
              <a:rPr lang="en-US" sz="1000" dirty="0"/>
              <a:t>Among the First-time, Degree or Certificate Seeking Students in a given fall semester, the number successfully completing a college level English course (ENG* &gt;100</a:t>
            </a:r>
            <a:r>
              <a:rPr lang="en-US" sz="1000" dirty="0" smtClean="0"/>
              <a:t>) or college level </a:t>
            </a:r>
            <a:r>
              <a:rPr lang="en-US" sz="1000" dirty="0"/>
              <a:t>Math course </a:t>
            </a:r>
            <a:r>
              <a:rPr lang="en-US" sz="1000" dirty="0" smtClean="0"/>
              <a:t>(MAT</a:t>
            </a:r>
            <a:r>
              <a:rPr lang="en-US" sz="1000" dirty="0"/>
              <a:t>* &gt;099) within the first two </a:t>
            </a:r>
            <a:r>
              <a:rPr lang="en-US" sz="1000" dirty="0" smtClean="0"/>
              <a:t>consecutive </a:t>
            </a:r>
            <a:r>
              <a:rPr lang="en-US" sz="1000" dirty="0"/>
              <a:t>academic years of initial enrollment</a:t>
            </a:r>
            <a:r>
              <a:rPr lang="en-US" sz="1000" dirty="0" smtClean="0"/>
              <a:t>.  </a:t>
            </a:r>
            <a:r>
              <a:rPr lang="en-US" sz="1000" i="1" dirty="0"/>
              <a:t>Denominator:  </a:t>
            </a:r>
            <a:r>
              <a:rPr lang="en-US" sz="1000" dirty="0"/>
              <a:t>New, First-time, Degree or Certificate Seeking Students in a given fall </a:t>
            </a:r>
            <a:r>
              <a:rPr lang="en-US" sz="1000" dirty="0" smtClean="0"/>
              <a:t>semester</a:t>
            </a:r>
            <a:r>
              <a:rPr lang="en-US" sz="1000" dirty="0"/>
              <a:t>. Successful completion means a grade of C or </a:t>
            </a:r>
            <a:r>
              <a:rPr lang="en-US" sz="1000" dirty="0" smtClean="0"/>
              <a:t>better.  Data for each year is for those who were registered in the fall of each given year.</a:t>
            </a:r>
          </a:p>
        </p:txBody>
      </p:sp>
      <p:sp>
        <p:nvSpPr>
          <p:cNvPr id="4" name="Slide Number Placeholder 3"/>
          <p:cNvSpPr>
            <a:spLocks noGrp="1"/>
          </p:cNvSpPr>
          <p:nvPr>
            <p:ph type="sldNum" sz="quarter" idx="12"/>
          </p:nvPr>
        </p:nvSpPr>
        <p:spPr/>
        <p:txBody>
          <a:bodyPr/>
          <a:lstStyle/>
          <a:p>
            <a:fld id="{C1A6B199-FD4A-42EA-8F8A-3F93EEAB17CE}" type="slidenum">
              <a:rPr lang="en-US" smtClean="0"/>
              <a:t>18</a:t>
            </a:fld>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2409208712"/>
              </p:ext>
            </p:extLst>
          </p:nvPr>
        </p:nvGraphicFramePr>
        <p:xfrm>
          <a:off x="298287" y="1805465"/>
          <a:ext cx="6178713" cy="2385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1645561240"/>
              </p:ext>
            </p:extLst>
          </p:nvPr>
        </p:nvGraphicFramePr>
        <p:xfrm>
          <a:off x="298287" y="4803308"/>
          <a:ext cx="6178713" cy="25118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70508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6200"/>
            <a:ext cx="6858000" cy="762000"/>
          </a:xfrm>
          <a:prstGeom prst="rect">
            <a:avLst/>
          </a:prstGeom>
          <a:solidFill>
            <a:srgbClr val="007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152400" y="76200"/>
            <a:ext cx="6705600" cy="762000"/>
          </a:xfrm>
        </p:spPr>
        <p:txBody>
          <a:bodyPr>
            <a:normAutofit fontScale="90000"/>
          </a:bodyPr>
          <a:lstStyle/>
          <a:p>
            <a:pPr algn="l"/>
            <a:r>
              <a:rPr lang="en-US" sz="1600" b="1" dirty="0">
                <a:solidFill>
                  <a:schemeClr val="bg1"/>
                </a:solidFill>
              </a:rPr>
              <a:t>Goal 1 - College Readiness</a:t>
            </a:r>
            <a:br>
              <a:rPr lang="en-US" sz="1600" b="1" dirty="0">
                <a:solidFill>
                  <a:schemeClr val="bg1"/>
                </a:solidFill>
              </a:rPr>
            </a:br>
            <a:r>
              <a:rPr lang="en-US" sz="1600" b="1" dirty="0">
                <a:solidFill>
                  <a:schemeClr val="bg1"/>
                </a:solidFill>
              </a:rPr>
              <a:t>Indicator </a:t>
            </a:r>
            <a:r>
              <a:rPr lang="en-US" sz="1600" b="1" dirty="0" smtClean="0">
                <a:solidFill>
                  <a:schemeClr val="bg1"/>
                </a:solidFill>
              </a:rPr>
              <a:t>3 </a:t>
            </a:r>
            <a:r>
              <a:rPr lang="en-US" sz="1600" dirty="0" smtClean="0">
                <a:solidFill>
                  <a:schemeClr val="bg1"/>
                </a:solidFill>
              </a:rPr>
              <a:t>– </a:t>
            </a:r>
            <a:r>
              <a:rPr lang="en-US" sz="1600" b="1" dirty="0" smtClean="0">
                <a:solidFill>
                  <a:schemeClr val="bg1"/>
                </a:solidFill>
              </a:rPr>
              <a:t>Percent completing college-level English and math courses within 2 years</a:t>
            </a:r>
            <a:endParaRPr lang="en-US" sz="1600" b="1" dirty="0">
              <a:solidFill>
                <a:schemeClr val="bg1"/>
              </a:solidFill>
            </a:endParaRPr>
          </a:p>
        </p:txBody>
      </p:sp>
      <p:sp>
        <p:nvSpPr>
          <p:cNvPr id="9" name="TextBox 8"/>
          <p:cNvSpPr txBox="1"/>
          <p:nvPr/>
        </p:nvSpPr>
        <p:spPr>
          <a:xfrm>
            <a:off x="241627" y="990517"/>
            <a:ext cx="6286500" cy="307777"/>
          </a:xfrm>
          <a:prstGeom prst="rect">
            <a:avLst/>
          </a:prstGeom>
          <a:noFill/>
        </p:spPr>
        <p:txBody>
          <a:bodyPr wrap="square" rtlCol="0">
            <a:spAutoFit/>
          </a:bodyPr>
          <a:lstStyle/>
          <a:p>
            <a:r>
              <a:rPr lang="en-US" sz="1400" b="1" dirty="0" smtClean="0"/>
              <a:t>Community College - English</a:t>
            </a:r>
            <a:endParaRPr lang="en-US" sz="1400" b="1" baseline="30000" dirty="0" smtClean="0"/>
          </a:p>
        </p:txBody>
      </p:sp>
      <p:sp>
        <p:nvSpPr>
          <p:cNvPr id="10" name="TextBox 9"/>
          <p:cNvSpPr txBox="1"/>
          <p:nvPr/>
        </p:nvSpPr>
        <p:spPr>
          <a:xfrm>
            <a:off x="235689" y="4267200"/>
            <a:ext cx="6286500" cy="307777"/>
          </a:xfrm>
          <a:prstGeom prst="rect">
            <a:avLst/>
          </a:prstGeom>
          <a:noFill/>
        </p:spPr>
        <p:txBody>
          <a:bodyPr wrap="square" rtlCol="0">
            <a:spAutoFit/>
          </a:bodyPr>
          <a:lstStyle/>
          <a:p>
            <a:r>
              <a:rPr lang="en-US" sz="1400" b="1" dirty="0" smtClean="0"/>
              <a:t>Community College - math</a:t>
            </a:r>
            <a:endParaRPr lang="en-US" sz="1400" b="1" baseline="30000" dirty="0" smtClean="0"/>
          </a:p>
        </p:txBody>
      </p:sp>
      <p:sp>
        <p:nvSpPr>
          <p:cNvPr id="14" name="TextBox 13"/>
          <p:cNvSpPr txBox="1"/>
          <p:nvPr/>
        </p:nvSpPr>
        <p:spPr>
          <a:xfrm>
            <a:off x="152400" y="7620000"/>
            <a:ext cx="6553200" cy="1169551"/>
          </a:xfrm>
          <a:prstGeom prst="rect">
            <a:avLst/>
          </a:prstGeom>
          <a:noFill/>
        </p:spPr>
        <p:txBody>
          <a:bodyPr wrap="square" rtlCol="0">
            <a:spAutoFit/>
          </a:bodyPr>
          <a:lstStyle/>
          <a:p>
            <a:r>
              <a:rPr lang="en-US" sz="1000" b="1" dirty="0" smtClean="0"/>
              <a:t>Source: </a:t>
            </a:r>
            <a:r>
              <a:rPr lang="en-US" sz="1000" dirty="0" smtClean="0"/>
              <a:t>Board of Regents Community College Institutional Research Database (IRDB)</a:t>
            </a:r>
            <a:endParaRPr lang="en-US" sz="1000" i="1" dirty="0" smtClean="0"/>
          </a:p>
          <a:p>
            <a:endParaRPr lang="en-US" sz="1000" i="1" dirty="0"/>
          </a:p>
          <a:p>
            <a:r>
              <a:rPr lang="en-US" sz="1000" b="1" dirty="0" smtClean="0"/>
              <a:t>Calculation</a:t>
            </a:r>
            <a:r>
              <a:rPr lang="en-US" sz="1000" b="1" i="1" dirty="0" smtClean="0"/>
              <a:t>:  </a:t>
            </a:r>
            <a:r>
              <a:rPr lang="en-US" sz="1000" i="1" dirty="0" smtClean="0"/>
              <a:t>Numerator</a:t>
            </a:r>
            <a:r>
              <a:rPr lang="en-US" sz="1000" i="1" dirty="0"/>
              <a:t>:   </a:t>
            </a:r>
            <a:r>
              <a:rPr lang="en-US" sz="1000" dirty="0"/>
              <a:t>Among the </a:t>
            </a:r>
            <a:r>
              <a:rPr lang="en-US" sz="1000" dirty="0" smtClean="0"/>
              <a:t>first-time</a:t>
            </a:r>
            <a:r>
              <a:rPr lang="en-US" sz="1000" dirty="0"/>
              <a:t>, </a:t>
            </a:r>
            <a:r>
              <a:rPr lang="en-US" sz="1000" dirty="0" smtClean="0"/>
              <a:t>degree </a:t>
            </a:r>
            <a:r>
              <a:rPr lang="en-US" sz="1000" dirty="0"/>
              <a:t>or </a:t>
            </a:r>
            <a:r>
              <a:rPr lang="en-US" sz="1000" dirty="0" smtClean="0"/>
              <a:t>certificate seeking students </a:t>
            </a:r>
            <a:r>
              <a:rPr lang="en-US" sz="1000" dirty="0"/>
              <a:t>in a given fall semester, the number successfully completing a college level English course (ENG* &gt;100</a:t>
            </a:r>
            <a:r>
              <a:rPr lang="en-US" sz="1000" dirty="0" smtClean="0"/>
              <a:t>) or college level </a:t>
            </a:r>
            <a:r>
              <a:rPr lang="en-US" sz="1000" dirty="0"/>
              <a:t>Math course </a:t>
            </a:r>
            <a:r>
              <a:rPr lang="en-US" sz="1000" dirty="0" smtClean="0"/>
              <a:t>(MAT</a:t>
            </a:r>
            <a:r>
              <a:rPr lang="en-US" sz="1000" dirty="0"/>
              <a:t>* &gt;099) within the first two </a:t>
            </a:r>
            <a:r>
              <a:rPr lang="en-US" sz="1000" dirty="0" smtClean="0"/>
              <a:t>consecutive </a:t>
            </a:r>
            <a:r>
              <a:rPr lang="en-US" sz="1000" dirty="0"/>
              <a:t>academic years of initial enrollment</a:t>
            </a:r>
            <a:r>
              <a:rPr lang="en-US" sz="1000" dirty="0" smtClean="0"/>
              <a:t>.  </a:t>
            </a:r>
            <a:r>
              <a:rPr lang="en-US" sz="1000" i="1" dirty="0"/>
              <a:t>Denominator:  </a:t>
            </a:r>
            <a:r>
              <a:rPr lang="en-US" sz="1000" dirty="0"/>
              <a:t>New, </a:t>
            </a:r>
            <a:r>
              <a:rPr lang="en-US" sz="1000" dirty="0" smtClean="0"/>
              <a:t>first-time</a:t>
            </a:r>
            <a:r>
              <a:rPr lang="en-US" sz="1000" dirty="0"/>
              <a:t>, </a:t>
            </a:r>
            <a:r>
              <a:rPr lang="en-US" sz="1000" dirty="0" smtClean="0"/>
              <a:t>degree </a:t>
            </a:r>
            <a:r>
              <a:rPr lang="en-US" sz="1000" dirty="0"/>
              <a:t>or </a:t>
            </a:r>
            <a:r>
              <a:rPr lang="en-US" sz="1000" dirty="0" smtClean="0"/>
              <a:t>certificate seeking students </a:t>
            </a:r>
            <a:r>
              <a:rPr lang="en-US" sz="1000" dirty="0"/>
              <a:t>in a given fall </a:t>
            </a:r>
            <a:r>
              <a:rPr lang="en-US" sz="1000" dirty="0" smtClean="0"/>
              <a:t>semester</a:t>
            </a:r>
            <a:r>
              <a:rPr lang="en-US" sz="1000" dirty="0"/>
              <a:t>. Successful completion means a grade of C or </a:t>
            </a:r>
            <a:r>
              <a:rPr lang="en-US" sz="1000" dirty="0" smtClean="0"/>
              <a:t>better.  Data for each year is for those who were registered in the fall of each given year.</a:t>
            </a:r>
          </a:p>
        </p:txBody>
      </p:sp>
      <p:sp>
        <p:nvSpPr>
          <p:cNvPr id="6" name="Slide Number Placeholder 5"/>
          <p:cNvSpPr>
            <a:spLocks noGrp="1"/>
          </p:cNvSpPr>
          <p:nvPr>
            <p:ph type="sldNum" sz="quarter" idx="12"/>
          </p:nvPr>
        </p:nvSpPr>
        <p:spPr>
          <a:xfrm>
            <a:off x="5105400" y="8733367"/>
            <a:ext cx="1600200" cy="486833"/>
          </a:xfrm>
        </p:spPr>
        <p:txBody>
          <a:bodyPr/>
          <a:lstStyle/>
          <a:p>
            <a:fld id="{C1A6B199-FD4A-42EA-8F8A-3F93EEAB17CE}" type="slidenum">
              <a:rPr lang="en-US" smtClean="0"/>
              <a:t>19</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03705735"/>
              </p:ext>
            </p:extLst>
          </p:nvPr>
        </p:nvGraphicFramePr>
        <p:xfrm>
          <a:off x="292836" y="1298294"/>
          <a:ext cx="6235290" cy="2664100"/>
        </p:xfrm>
        <a:graphic>
          <a:graphicData uri="http://schemas.openxmlformats.org/drawingml/2006/table">
            <a:tbl>
              <a:tblPr/>
              <a:tblGrid>
                <a:gridCol w="893690"/>
                <a:gridCol w="534160"/>
                <a:gridCol w="534160"/>
                <a:gridCol w="534160"/>
                <a:gridCol w="534160"/>
                <a:gridCol w="534160"/>
                <a:gridCol w="534160"/>
                <a:gridCol w="534160"/>
                <a:gridCol w="534160"/>
                <a:gridCol w="534160"/>
                <a:gridCol w="534160"/>
              </a:tblGrid>
              <a:tr h="182235">
                <a:tc>
                  <a:txBody>
                    <a:bodyPr/>
                    <a:lstStyle/>
                    <a:p>
                      <a:pPr algn="l" fontAlgn="b"/>
                      <a:r>
                        <a:rPr lang="en-US" sz="900" b="1" i="0" u="none" strike="noStrike" dirty="0">
                          <a:solidFill>
                            <a:srgbClr val="000000"/>
                          </a:solidFill>
                          <a:effectLst/>
                          <a:latin typeface="Calibri"/>
                        </a:rPr>
                        <a:t> </a:t>
                      </a:r>
                    </a:p>
                  </a:txBody>
                  <a:tcPr marL="7626" marR="7626" marT="7626" marB="0" anchor="b">
                    <a:lnL>
                      <a:noFill/>
                    </a:lnL>
                    <a:lnR>
                      <a:noFill/>
                    </a:lnR>
                    <a:lnT>
                      <a:noFill/>
                    </a:lnT>
                    <a:lnB>
                      <a:noFill/>
                    </a:lnB>
                    <a:solidFill>
                      <a:srgbClr val="DCE6F1"/>
                    </a:solidFill>
                  </a:tcPr>
                </a:tc>
                <a:tc gridSpan="2">
                  <a:txBody>
                    <a:bodyPr/>
                    <a:lstStyle/>
                    <a:p>
                      <a:pPr algn="ctr" fontAlgn="b"/>
                      <a:r>
                        <a:rPr lang="en-US" sz="800" b="1" i="0" u="none" strike="noStrike">
                          <a:solidFill>
                            <a:srgbClr val="000000"/>
                          </a:solidFill>
                          <a:effectLst/>
                          <a:latin typeface="Calibri"/>
                        </a:rPr>
                        <a:t>Fall 2008</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hMerge="1">
                  <a:txBody>
                    <a:bodyPr/>
                    <a:lstStyle/>
                    <a:p>
                      <a:endParaRPr lang="en-US"/>
                    </a:p>
                  </a:txBody>
                  <a:tcPr/>
                </a:tc>
                <a:tc gridSpan="2">
                  <a:txBody>
                    <a:bodyPr/>
                    <a:lstStyle/>
                    <a:p>
                      <a:pPr algn="ctr" fontAlgn="b"/>
                      <a:r>
                        <a:rPr lang="en-US" sz="800" b="1" i="0" u="none" strike="noStrike">
                          <a:solidFill>
                            <a:srgbClr val="000000"/>
                          </a:solidFill>
                          <a:effectLst/>
                          <a:latin typeface="Calibri"/>
                        </a:rPr>
                        <a:t>Fall 2009</a:t>
                      </a:r>
                    </a:p>
                  </a:txBody>
                  <a:tcPr marL="7626"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hMerge="1">
                  <a:txBody>
                    <a:bodyPr/>
                    <a:lstStyle/>
                    <a:p>
                      <a:endParaRPr lang="en-US"/>
                    </a:p>
                  </a:txBody>
                  <a:tcPr/>
                </a:tc>
                <a:tc gridSpan="2">
                  <a:txBody>
                    <a:bodyPr/>
                    <a:lstStyle/>
                    <a:p>
                      <a:pPr algn="ctr" fontAlgn="b"/>
                      <a:r>
                        <a:rPr lang="en-US" sz="800" b="1" i="0" u="none" strike="noStrike">
                          <a:solidFill>
                            <a:srgbClr val="000000"/>
                          </a:solidFill>
                          <a:effectLst/>
                          <a:latin typeface="Calibri"/>
                        </a:rPr>
                        <a:t>Fall 2010</a:t>
                      </a:r>
                    </a:p>
                  </a:txBody>
                  <a:tcPr marL="7626"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hMerge="1">
                  <a:txBody>
                    <a:bodyPr/>
                    <a:lstStyle/>
                    <a:p>
                      <a:endParaRPr lang="en-US"/>
                    </a:p>
                  </a:txBody>
                  <a:tcPr/>
                </a:tc>
                <a:tc gridSpan="2">
                  <a:txBody>
                    <a:bodyPr/>
                    <a:lstStyle/>
                    <a:p>
                      <a:pPr algn="ctr" fontAlgn="b"/>
                      <a:r>
                        <a:rPr lang="en-US" sz="800" b="1" i="0" u="none" strike="noStrike">
                          <a:solidFill>
                            <a:srgbClr val="000000"/>
                          </a:solidFill>
                          <a:effectLst/>
                          <a:latin typeface="Calibri"/>
                        </a:rPr>
                        <a:t>Fall 2011</a:t>
                      </a:r>
                    </a:p>
                  </a:txBody>
                  <a:tcPr marL="7626"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hMerge="1">
                  <a:txBody>
                    <a:bodyPr/>
                    <a:lstStyle/>
                    <a:p>
                      <a:endParaRPr lang="en-US"/>
                    </a:p>
                  </a:txBody>
                  <a:tcPr/>
                </a:tc>
                <a:tc gridSpan="2">
                  <a:txBody>
                    <a:bodyPr/>
                    <a:lstStyle/>
                    <a:p>
                      <a:pPr algn="ctr" fontAlgn="b"/>
                      <a:r>
                        <a:rPr lang="en-US" sz="800" b="1" i="0" u="none" strike="noStrike">
                          <a:solidFill>
                            <a:srgbClr val="000000"/>
                          </a:solidFill>
                          <a:effectLst/>
                          <a:latin typeface="Calibri"/>
                        </a:rPr>
                        <a:t>Fall 2012</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DCE6F1"/>
                    </a:solidFill>
                  </a:tcPr>
                </a:tc>
                <a:tc hMerge="1">
                  <a:txBody>
                    <a:bodyPr/>
                    <a:lstStyle/>
                    <a:p>
                      <a:endParaRPr lang="en-US"/>
                    </a:p>
                  </a:txBody>
                  <a:tcPr/>
                </a:tc>
              </a:tr>
              <a:tr h="173557">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a:noFill/>
                    </a:lnT>
                    <a:lnB>
                      <a:noFill/>
                    </a:lnB>
                    <a:solidFill>
                      <a:srgbClr val="DCE6F1"/>
                    </a:solidFill>
                  </a:tcPr>
                </a:tc>
                <a:tc>
                  <a:txBody>
                    <a:bodyPr/>
                    <a:lstStyle/>
                    <a:p>
                      <a:pPr algn="ctr" fontAlgn="b"/>
                      <a:r>
                        <a:rPr lang="en-US" sz="900" b="1" i="0" u="none" strike="noStrike">
                          <a:solidFill>
                            <a:srgbClr val="000000"/>
                          </a:solidFill>
                          <a:effectLst/>
                          <a:latin typeface="Calibri"/>
                        </a:rPr>
                        <a:t>N</a:t>
                      </a:r>
                    </a:p>
                  </a:txBody>
                  <a:tcPr marL="7626" marR="7626" marT="7626" marB="0" anchor="b">
                    <a:lnL>
                      <a:noFill/>
                    </a:lnL>
                    <a:lnR>
                      <a:noFill/>
                    </a:lnR>
                    <a:lnT>
                      <a:noFill/>
                    </a:lnT>
                    <a:lnB>
                      <a:noFill/>
                    </a:lnB>
                    <a:solidFill>
                      <a:srgbClr val="DCE6F1"/>
                    </a:solidFill>
                  </a:tcPr>
                </a:tc>
                <a:tc>
                  <a:txBody>
                    <a:bodyPr/>
                    <a:lstStyle/>
                    <a:p>
                      <a:pPr algn="ctr" fontAlgn="b"/>
                      <a:r>
                        <a:rPr lang="en-US" sz="900" b="1" i="0" u="none" strike="noStrike">
                          <a:solidFill>
                            <a:srgbClr val="000000"/>
                          </a:solidFill>
                          <a:effectLst/>
                          <a:latin typeface="Calibri"/>
                        </a:rPr>
                        <a:t>%</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900" b="1" i="0" u="none" strike="noStrike">
                          <a:solidFill>
                            <a:srgbClr val="000000"/>
                          </a:solidFill>
                          <a:effectLst/>
                          <a:latin typeface="Calibri"/>
                        </a:rPr>
                        <a:t>N</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ctr" fontAlgn="b"/>
                      <a:r>
                        <a:rPr lang="en-US" sz="900" b="1" i="0" u="none" strike="noStrike">
                          <a:solidFill>
                            <a:srgbClr val="000000"/>
                          </a:solidFill>
                          <a:effectLst/>
                          <a:latin typeface="Calibri"/>
                        </a:rPr>
                        <a:t>%</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900" b="1" i="0" u="none" strike="noStrike">
                          <a:solidFill>
                            <a:srgbClr val="000000"/>
                          </a:solidFill>
                          <a:effectLst/>
                          <a:latin typeface="Calibri"/>
                        </a:rPr>
                        <a:t>N</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ctr" fontAlgn="b"/>
                      <a:r>
                        <a:rPr lang="en-US" sz="900" b="1" i="0" u="none" strike="noStrike">
                          <a:solidFill>
                            <a:srgbClr val="000000"/>
                          </a:solidFill>
                          <a:effectLst/>
                          <a:latin typeface="Calibri"/>
                        </a:rPr>
                        <a:t>%</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900" b="1" i="0" u="none" strike="noStrike">
                          <a:solidFill>
                            <a:srgbClr val="000000"/>
                          </a:solidFill>
                          <a:effectLst/>
                          <a:latin typeface="Calibri"/>
                        </a:rPr>
                        <a:t>N</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ctr" fontAlgn="b"/>
                      <a:r>
                        <a:rPr lang="en-US" sz="900" b="1" i="0" u="none" strike="noStrike">
                          <a:solidFill>
                            <a:srgbClr val="000000"/>
                          </a:solidFill>
                          <a:effectLst/>
                          <a:latin typeface="Calibri"/>
                        </a:rPr>
                        <a:t>%</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900" b="1" i="0" u="none" strike="noStrike">
                          <a:solidFill>
                            <a:srgbClr val="000000"/>
                          </a:solidFill>
                          <a:effectLst/>
                          <a:latin typeface="Calibri"/>
                        </a:rPr>
                        <a:t>N</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ctr" fontAlgn="b"/>
                      <a:r>
                        <a:rPr lang="en-US" sz="900" b="1" i="0" u="none" strike="noStrike">
                          <a:solidFill>
                            <a:srgbClr val="000000"/>
                          </a:solidFill>
                          <a:effectLst/>
                          <a:latin typeface="Calibri"/>
                        </a:rPr>
                        <a:t>%</a:t>
                      </a:r>
                    </a:p>
                  </a:txBody>
                  <a:tcPr marL="7626" marR="7626" marT="7626" marB="0" anchor="b">
                    <a:lnL>
                      <a:noFill/>
                    </a:lnL>
                    <a:lnR>
                      <a:noFill/>
                    </a:lnR>
                    <a:lnT>
                      <a:noFill/>
                    </a:lnT>
                    <a:lnB>
                      <a:noFill/>
                    </a:lnB>
                    <a:solidFill>
                      <a:srgbClr val="DCE6F1"/>
                    </a:solidFill>
                  </a:tcPr>
                </a:tc>
              </a:tr>
              <a:tr h="173557">
                <a:tc>
                  <a:txBody>
                    <a:bodyPr/>
                    <a:lstStyle/>
                    <a:p>
                      <a:pPr algn="l" fontAlgn="b"/>
                      <a:r>
                        <a:rPr lang="en-US" sz="900" b="1" i="0" u="none" strike="noStrike">
                          <a:solidFill>
                            <a:srgbClr val="000000"/>
                          </a:solidFill>
                          <a:effectLst/>
                          <a:latin typeface="Calibri"/>
                        </a:rPr>
                        <a:t>Asnuntuck</a:t>
                      </a:r>
                    </a:p>
                  </a:txBody>
                  <a:tcPr marL="7626" marR="7626" marT="762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118</a:t>
                      </a:r>
                    </a:p>
                  </a:txBody>
                  <a:tcPr marL="7626" marR="68636" marT="762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42.8%</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116</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35.4%</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124</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41.8%</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129</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41.2%</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127</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42.8%</a:t>
                      </a:r>
                    </a:p>
                  </a:txBody>
                  <a:tcPr marL="7626" marR="68636" marT="7626" marB="0" anchor="b">
                    <a:lnL>
                      <a:noFill/>
                    </a:lnL>
                    <a:lnR>
                      <a:noFill/>
                    </a:lnR>
                    <a:lnT>
                      <a:noFill/>
                    </a:lnT>
                    <a:lnB>
                      <a:noFill/>
                    </a:lnB>
                  </a:tcPr>
                </a:tc>
              </a:tr>
              <a:tr h="173557">
                <a:tc>
                  <a:txBody>
                    <a:bodyPr/>
                    <a:lstStyle/>
                    <a:p>
                      <a:pPr algn="l" fontAlgn="b"/>
                      <a:r>
                        <a:rPr lang="en-US" sz="900" b="1" i="0" u="none" strike="noStrike">
                          <a:solidFill>
                            <a:srgbClr val="000000"/>
                          </a:solidFill>
                          <a:effectLst/>
                          <a:latin typeface="Calibri"/>
                        </a:rPr>
                        <a:t>Capital</a:t>
                      </a:r>
                    </a:p>
                  </a:txBody>
                  <a:tcPr marL="7626" marR="7626" marT="762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269</a:t>
                      </a:r>
                    </a:p>
                  </a:txBody>
                  <a:tcPr marL="7626" marR="68636" marT="762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37.9%</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268</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38.0%</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289</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36.8%</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243</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33.0%</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224</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35.8%</a:t>
                      </a:r>
                    </a:p>
                  </a:txBody>
                  <a:tcPr marL="7626" marR="68636" marT="7626" marB="0" anchor="b">
                    <a:lnL>
                      <a:noFill/>
                    </a:lnL>
                    <a:lnR>
                      <a:noFill/>
                    </a:lnR>
                    <a:lnT>
                      <a:noFill/>
                    </a:lnT>
                    <a:lnB>
                      <a:noFill/>
                    </a:lnB>
                  </a:tcPr>
                </a:tc>
              </a:tr>
              <a:tr h="173557">
                <a:tc>
                  <a:txBody>
                    <a:bodyPr/>
                    <a:lstStyle/>
                    <a:p>
                      <a:pPr algn="l" fontAlgn="b"/>
                      <a:r>
                        <a:rPr lang="en-US" sz="900" b="1" i="0" u="none" strike="noStrike">
                          <a:solidFill>
                            <a:srgbClr val="000000"/>
                          </a:solidFill>
                          <a:effectLst/>
                          <a:latin typeface="Calibri"/>
                        </a:rPr>
                        <a:t>Gateway</a:t>
                      </a:r>
                    </a:p>
                  </a:txBody>
                  <a:tcPr marL="7626" marR="7626" marT="762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496</a:t>
                      </a:r>
                    </a:p>
                  </a:txBody>
                  <a:tcPr marL="7626" marR="68636" marT="762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39.8%</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542</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37.9%</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563</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40.5%</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575</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41.8%</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680</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43.5%</a:t>
                      </a:r>
                    </a:p>
                  </a:txBody>
                  <a:tcPr marL="7626" marR="68636" marT="7626" marB="0" anchor="b">
                    <a:lnL>
                      <a:noFill/>
                    </a:lnL>
                    <a:lnR>
                      <a:noFill/>
                    </a:lnR>
                    <a:lnT>
                      <a:noFill/>
                    </a:lnT>
                    <a:lnB>
                      <a:noFill/>
                    </a:lnB>
                  </a:tcPr>
                </a:tc>
              </a:tr>
              <a:tr h="173557">
                <a:tc>
                  <a:txBody>
                    <a:bodyPr/>
                    <a:lstStyle/>
                    <a:p>
                      <a:pPr algn="l" fontAlgn="b"/>
                      <a:r>
                        <a:rPr lang="en-US" sz="900" b="1" i="0" u="none" strike="noStrike">
                          <a:solidFill>
                            <a:srgbClr val="000000"/>
                          </a:solidFill>
                          <a:effectLst/>
                          <a:latin typeface="Calibri"/>
                        </a:rPr>
                        <a:t>Housatonic</a:t>
                      </a:r>
                    </a:p>
                  </a:txBody>
                  <a:tcPr marL="7626" marR="7626" marT="762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570</a:t>
                      </a:r>
                    </a:p>
                  </a:txBody>
                  <a:tcPr marL="7626" marR="68636" marT="762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48.4%</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623</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50.9%</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614</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46.8%</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575</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47.4%</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565</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49.2%</a:t>
                      </a:r>
                    </a:p>
                  </a:txBody>
                  <a:tcPr marL="7626" marR="68636" marT="7626" marB="0" anchor="b">
                    <a:lnL>
                      <a:noFill/>
                    </a:lnL>
                    <a:lnR>
                      <a:noFill/>
                    </a:lnR>
                    <a:lnT>
                      <a:noFill/>
                    </a:lnT>
                    <a:lnB>
                      <a:noFill/>
                    </a:lnB>
                  </a:tcPr>
                </a:tc>
              </a:tr>
              <a:tr h="173557">
                <a:tc>
                  <a:txBody>
                    <a:bodyPr/>
                    <a:lstStyle/>
                    <a:p>
                      <a:pPr algn="l" fontAlgn="b"/>
                      <a:r>
                        <a:rPr lang="en-US" sz="900" b="1" i="0" u="none" strike="noStrike">
                          <a:solidFill>
                            <a:srgbClr val="000000"/>
                          </a:solidFill>
                          <a:effectLst/>
                          <a:latin typeface="Calibri"/>
                        </a:rPr>
                        <a:t>Manchester</a:t>
                      </a:r>
                    </a:p>
                  </a:txBody>
                  <a:tcPr marL="7626" marR="7626" marT="762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643</a:t>
                      </a:r>
                    </a:p>
                  </a:txBody>
                  <a:tcPr marL="7626" marR="68636" marT="762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40.4%</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758</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43.5%</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740</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46.0%</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718</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47.6%</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757</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44.9%</a:t>
                      </a:r>
                    </a:p>
                  </a:txBody>
                  <a:tcPr marL="7626" marR="68636" marT="7626" marB="0" anchor="b">
                    <a:lnL>
                      <a:noFill/>
                    </a:lnL>
                    <a:lnR>
                      <a:noFill/>
                    </a:lnR>
                    <a:lnT>
                      <a:noFill/>
                    </a:lnT>
                    <a:lnB>
                      <a:noFill/>
                    </a:lnB>
                  </a:tcPr>
                </a:tc>
              </a:tr>
              <a:tr h="173557">
                <a:tc>
                  <a:txBody>
                    <a:bodyPr/>
                    <a:lstStyle/>
                    <a:p>
                      <a:pPr algn="l" fontAlgn="b"/>
                      <a:r>
                        <a:rPr lang="en-US" sz="900" b="1" i="0" u="none" strike="noStrike">
                          <a:solidFill>
                            <a:srgbClr val="000000"/>
                          </a:solidFill>
                          <a:effectLst/>
                          <a:latin typeface="Calibri"/>
                        </a:rPr>
                        <a:t>Middlesex</a:t>
                      </a:r>
                    </a:p>
                  </a:txBody>
                  <a:tcPr marL="7626" marR="7626" marT="762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196</a:t>
                      </a:r>
                    </a:p>
                  </a:txBody>
                  <a:tcPr marL="7626" marR="68636" marT="762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36.1%</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247</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40.9%</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234</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38.6%</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257</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45.3%</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268</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46.3%</a:t>
                      </a:r>
                    </a:p>
                  </a:txBody>
                  <a:tcPr marL="7626" marR="68636" marT="7626" marB="0" anchor="b">
                    <a:lnL>
                      <a:noFill/>
                    </a:lnL>
                    <a:lnR>
                      <a:noFill/>
                    </a:lnR>
                    <a:lnT>
                      <a:noFill/>
                    </a:lnT>
                    <a:lnB>
                      <a:noFill/>
                    </a:lnB>
                  </a:tcPr>
                </a:tc>
              </a:tr>
              <a:tr h="173557">
                <a:tc>
                  <a:txBody>
                    <a:bodyPr/>
                    <a:lstStyle/>
                    <a:p>
                      <a:pPr algn="l" fontAlgn="b"/>
                      <a:r>
                        <a:rPr lang="en-US" sz="900" b="1" i="0" u="none" strike="noStrike">
                          <a:solidFill>
                            <a:srgbClr val="000000"/>
                          </a:solidFill>
                          <a:effectLst/>
                          <a:latin typeface="Calibri"/>
                        </a:rPr>
                        <a:t>Norwalk</a:t>
                      </a:r>
                    </a:p>
                  </a:txBody>
                  <a:tcPr marL="7626" marR="7626" marT="762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434</a:t>
                      </a:r>
                    </a:p>
                  </a:txBody>
                  <a:tcPr marL="7626" marR="68636" marT="762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49.7%</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481</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51.7%</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421</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49.4%</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505</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51.4%</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555</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52.2%</a:t>
                      </a:r>
                    </a:p>
                  </a:txBody>
                  <a:tcPr marL="7626" marR="68636" marT="7626" marB="0" anchor="b">
                    <a:lnL>
                      <a:noFill/>
                    </a:lnL>
                    <a:lnR>
                      <a:noFill/>
                    </a:lnR>
                    <a:lnT>
                      <a:noFill/>
                    </a:lnT>
                    <a:lnB>
                      <a:noFill/>
                    </a:lnB>
                  </a:tcPr>
                </a:tc>
              </a:tr>
              <a:tr h="173557">
                <a:tc>
                  <a:txBody>
                    <a:bodyPr/>
                    <a:lstStyle/>
                    <a:p>
                      <a:pPr algn="l" fontAlgn="b"/>
                      <a:r>
                        <a:rPr lang="en-US" sz="900" b="1" i="0" u="none" strike="noStrike">
                          <a:solidFill>
                            <a:srgbClr val="000000"/>
                          </a:solidFill>
                          <a:effectLst/>
                          <a:latin typeface="Calibri"/>
                        </a:rPr>
                        <a:t>Naugatuck Valley</a:t>
                      </a:r>
                    </a:p>
                  </a:txBody>
                  <a:tcPr marL="7626" marR="7626" marT="762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533</a:t>
                      </a:r>
                    </a:p>
                  </a:txBody>
                  <a:tcPr marL="7626" marR="68636" marT="762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43.8%</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631</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47.1%</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691</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46.9%</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729</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47.2%</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670</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44.4%</a:t>
                      </a:r>
                    </a:p>
                  </a:txBody>
                  <a:tcPr marL="7626" marR="68636" marT="7626" marB="0" anchor="b">
                    <a:lnL>
                      <a:noFill/>
                    </a:lnL>
                    <a:lnR>
                      <a:noFill/>
                    </a:lnR>
                    <a:lnT>
                      <a:noFill/>
                    </a:lnT>
                    <a:lnB>
                      <a:noFill/>
                    </a:lnB>
                  </a:tcPr>
                </a:tc>
              </a:tr>
              <a:tr h="173557">
                <a:tc>
                  <a:txBody>
                    <a:bodyPr/>
                    <a:lstStyle/>
                    <a:p>
                      <a:pPr algn="l" fontAlgn="b"/>
                      <a:r>
                        <a:rPr lang="en-US" sz="900" b="1" i="0" u="none" strike="noStrike" dirty="0">
                          <a:solidFill>
                            <a:srgbClr val="000000"/>
                          </a:solidFill>
                          <a:effectLst/>
                          <a:latin typeface="Calibri"/>
                        </a:rPr>
                        <a:t>Northwestern </a:t>
                      </a:r>
                      <a:r>
                        <a:rPr lang="en-US" sz="900" b="1" i="0" u="none" strike="noStrike" dirty="0" smtClean="0">
                          <a:solidFill>
                            <a:srgbClr val="000000"/>
                          </a:solidFill>
                          <a:effectLst/>
                          <a:latin typeface="Calibri"/>
                        </a:rPr>
                        <a:t>CT</a:t>
                      </a:r>
                      <a:endParaRPr lang="en-US" sz="900" b="1" i="0" u="none" strike="noStrike" dirty="0">
                        <a:solidFill>
                          <a:srgbClr val="000000"/>
                        </a:solidFill>
                        <a:effectLst/>
                        <a:latin typeface="Calibri"/>
                      </a:endParaRPr>
                    </a:p>
                  </a:txBody>
                  <a:tcPr marL="7626" marR="7626" marT="762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142</a:t>
                      </a:r>
                    </a:p>
                  </a:txBody>
                  <a:tcPr marL="7626" marR="68636" marT="762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44.9%</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149</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47.8%</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154</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51.3%</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128</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52.9%</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113</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47.9%</a:t>
                      </a:r>
                    </a:p>
                  </a:txBody>
                  <a:tcPr marL="7626" marR="68636" marT="7626" marB="0" anchor="b">
                    <a:lnL>
                      <a:noFill/>
                    </a:lnL>
                    <a:lnR>
                      <a:noFill/>
                    </a:lnR>
                    <a:lnT>
                      <a:noFill/>
                    </a:lnT>
                    <a:lnB>
                      <a:noFill/>
                    </a:lnB>
                  </a:tcPr>
                </a:tc>
              </a:tr>
              <a:tr h="173557">
                <a:tc>
                  <a:txBody>
                    <a:bodyPr/>
                    <a:lstStyle/>
                    <a:p>
                      <a:pPr algn="l" fontAlgn="b"/>
                      <a:r>
                        <a:rPr lang="en-US" sz="900" b="1" i="0" u="none" strike="noStrike">
                          <a:solidFill>
                            <a:srgbClr val="000000"/>
                          </a:solidFill>
                          <a:effectLst/>
                          <a:latin typeface="Calibri"/>
                        </a:rPr>
                        <a:t>Quinebaug Valley</a:t>
                      </a:r>
                    </a:p>
                  </a:txBody>
                  <a:tcPr marL="7626" marR="7626" marT="762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165</a:t>
                      </a:r>
                    </a:p>
                  </a:txBody>
                  <a:tcPr marL="7626" marR="68636" marT="762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38.5%</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174</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35.3%</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201</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36.8%</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155</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36.6%</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155</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35.2%</a:t>
                      </a:r>
                    </a:p>
                  </a:txBody>
                  <a:tcPr marL="7626" marR="68636" marT="7626" marB="0" anchor="b">
                    <a:lnL>
                      <a:noFill/>
                    </a:lnL>
                    <a:lnR>
                      <a:noFill/>
                    </a:lnR>
                    <a:lnT>
                      <a:noFill/>
                    </a:lnT>
                    <a:lnB>
                      <a:noFill/>
                    </a:lnB>
                  </a:tcPr>
                </a:tc>
              </a:tr>
              <a:tr h="173557">
                <a:tc>
                  <a:txBody>
                    <a:bodyPr/>
                    <a:lstStyle/>
                    <a:p>
                      <a:pPr algn="l" fontAlgn="b"/>
                      <a:r>
                        <a:rPr lang="en-US" sz="900" b="1" i="0" u="none" strike="noStrike">
                          <a:solidFill>
                            <a:srgbClr val="000000"/>
                          </a:solidFill>
                          <a:effectLst/>
                          <a:latin typeface="Calibri"/>
                        </a:rPr>
                        <a:t>Three Rivers</a:t>
                      </a:r>
                    </a:p>
                  </a:txBody>
                  <a:tcPr marL="7626" marR="7626" marT="762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355</a:t>
                      </a:r>
                    </a:p>
                  </a:txBody>
                  <a:tcPr marL="7626" marR="68636" marT="7626" marB="0" anchor="b">
                    <a:lnL>
                      <a:noFill/>
                    </a:lnL>
                    <a:lnR>
                      <a:noFill/>
                    </a:lnR>
                    <a:lnT>
                      <a:noFill/>
                    </a:lnT>
                    <a:lnB>
                      <a:noFill/>
                    </a:lnB>
                  </a:tcPr>
                </a:tc>
                <a:tc>
                  <a:txBody>
                    <a:bodyPr/>
                    <a:lstStyle/>
                    <a:p>
                      <a:pPr algn="r" fontAlgn="b"/>
                      <a:r>
                        <a:rPr lang="en-US" sz="900" b="0" i="0" u="none" strike="noStrike">
                          <a:solidFill>
                            <a:srgbClr val="000000"/>
                          </a:solidFill>
                          <a:effectLst/>
                          <a:latin typeface="Calibri"/>
                        </a:rPr>
                        <a:t>37.4%</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389</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38.2%</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399</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36.2%</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340</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33.2%</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404</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42.3%</a:t>
                      </a:r>
                    </a:p>
                  </a:txBody>
                  <a:tcPr marL="7626" marR="68636" marT="7626" marB="0" anchor="b">
                    <a:lnL>
                      <a:noFill/>
                    </a:lnL>
                    <a:lnR>
                      <a:noFill/>
                    </a:lnR>
                    <a:lnT>
                      <a:noFill/>
                    </a:lnT>
                    <a:lnB>
                      <a:noFill/>
                    </a:lnB>
                  </a:tcPr>
                </a:tc>
              </a:tr>
              <a:tr h="173557">
                <a:tc>
                  <a:txBody>
                    <a:bodyPr/>
                    <a:lstStyle/>
                    <a:p>
                      <a:pPr algn="l" fontAlgn="b"/>
                      <a:r>
                        <a:rPr lang="en-US" sz="900" b="1" i="0" u="none" strike="noStrike">
                          <a:solidFill>
                            <a:srgbClr val="000000"/>
                          </a:solidFill>
                          <a:effectLst/>
                          <a:latin typeface="Calibri"/>
                        </a:rPr>
                        <a:t>Tunxis</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282</a:t>
                      </a:r>
                    </a:p>
                  </a:txBody>
                  <a:tcPr marL="7626" marR="68636" marT="76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34.2%</a:t>
                      </a:r>
                    </a:p>
                  </a:txBody>
                  <a:tcPr marL="7626" marR="68636" marT="76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329</a:t>
                      </a:r>
                    </a:p>
                  </a:txBody>
                  <a:tcPr marL="7626" marR="68636" marT="76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38.9%</a:t>
                      </a:r>
                    </a:p>
                  </a:txBody>
                  <a:tcPr marL="7626" marR="68636" marT="76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296</a:t>
                      </a:r>
                    </a:p>
                  </a:txBody>
                  <a:tcPr marL="7626" marR="68636" marT="76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34.7%</a:t>
                      </a:r>
                    </a:p>
                  </a:txBody>
                  <a:tcPr marL="7626" marR="68636" marT="76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305</a:t>
                      </a:r>
                    </a:p>
                  </a:txBody>
                  <a:tcPr marL="7626" marR="68636" marT="76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37.9%</a:t>
                      </a:r>
                    </a:p>
                  </a:txBody>
                  <a:tcPr marL="7626" marR="68636" marT="76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333</a:t>
                      </a:r>
                    </a:p>
                  </a:txBody>
                  <a:tcPr marL="7626" marR="68636" marT="76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40.6%</a:t>
                      </a:r>
                    </a:p>
                  </a:txBody>
                  <a:tcPr marL="7626" marR="68636" marT="7626" marB="0" anchor="b">
                    <a:lnL>
                      <a:noFill/>
                    </a:lnL>
                    <a:lnR>
                      <a:noFill/>
                    </a:lnR>
                    <a:lnT>
                      <a:noFill/>
                    </a:lnT>
                    <a:lnB w="6350" cap="flat" cmpd="sng" algn="ctr">
                      <a:solidFill>
                        <a:srgbClr val="000000"/>
                      </a:solidFill>
                      <a:prstDash val="solid"/>
                      <a:round/>
                      <a:headEnd type="none" w="med" len="med"/>
                      <a:tailEnd type="none" w="med" len="med"/>
                    </a:lnB>
                  </a:tcPr>
                </a:tc>
              </a:tr>
              <a:tr h="225624">
                <a:tc>
                  <a:txBody>
                    <a:bodyPr/>
                    <a:lstStyle/>
                    <a:p>
                      <a:pPr algn="l" fontAlgn="b"/>
                      <a:r>
                        <a:rPr lang="en-US" sz="1100" b="1" i="0" u="none" strike="noStrike">
                          <a:solidFill>
                            <a:srgbClr val="000000"/>
                          </a:solidFill>
                          <a:effectLst/>
                          <a:latin typeface="Calibri"/>
                        </a:rPr>
                        <a:t>CCC Total</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a:solidFill>
                            <a:srgbClr val="000000"/>
                          </a:solidFill>
                          <a:effectLst/>
                          <a:latin typeface="Calibri"/>
                        </a:rPr>
                        <a:t>4203</a:t>
                      </a:r>
                    </a:p>
                  </a:txBody>
                  <a:tcPr marL="7626" marR="68636" marT="76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a:solidFill>
                            <a:srgbClr val="000000"/>
                          </a:solidFill>
                          <a:effectLst/>
                          <a:latin typeface="Calibri"/>
                        </a:rPr>
                        <a:t>41.4%</a:t>
                      </a:r>
                    </a:p>
                  </a:txBody>
                  <a:tcPr marL="7626" marR="6863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a:solidFill>
                            <a:srgbClr val="000000"/>
                          </a:solidFill>
                          <a:effectLst/>
                          <a:latin typeface="Calibri"/>
                        </a:rPr>
                        <a:t>4707</a:t>
                      </a:r>
                    </a:p>
                  </a:txBody>
                  <a:tcPr marL="7626" marR="6863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a:solidFill>
                            <a:srgbClr val="000000"/>
                          </a:solidFill>
                          <a:effectLst/>
                          <a:latin typeface="Calibri"/>
                        </a:rPr>
                        <a:t>42.9%</a:t>
                      </a:r>
                    </a:p>
                  </a:txBody>
                  <a:tcPr marL="7626" marR="6863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a:solidFill>
                            <a:srgbClr val="000000"/>
                          </a:solidFill>
                          <a:effectLst/>
                          <a:latin typeface="Calibri"/>
                        </a:rPr>
                        <a:t>4726</a:t>
                      </a:r>
                    </a:p>
                  </a:txBody>
                  <a:tcPr marL="7626" marR="6863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a:solidFill>
                            <a:srgbClr val="000000"/>
                          </a:solidFill>
                          <a:effectLst/>
                          <a:latin typeface="Calibri"/>
                        </a:rPr>
                        <a:t>42.5%</a:t>
                      </a:r>
                    </a:p>
                  </a:txBody>
                  <a:tcPr marL="7626" marR="6863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a:solidFill>
                            <a:srgbClr val="000000"/>
                          </a:solidFill>
                          <a:effectLst/>
                          <a:latin typeface="Calibri"/>
                        </a:rPr>
                        <a:t>4659</a:t>
                      </a:r>
                    </a:p>
                  </a:txBody>
                  <a:tcPr marL="7626" marR="6863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a:solidFill>
                            <a:srgbClr val="000000"/>
                          </a:solidFill>
                          <a:effectLst/>
                          <a:latin typeface="Calibri"/>
                        </a:rPr>
                        <a:t>43.4%</a:t>
                      </a:r>
                    </a:p>
                  </a:txBody>
                  <a:tcPr marL="7626" marR="6863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a:solidFill>
                            <a:srgbClr val="000000"/>
                          </a:solidFill>
                          <a:effectLst/>
                          <a:latin typeface="Calibri"/>
                        </a:rPr>
                        <a:t>4851</a:t>
                      </a:r>
                    </a:p>
                  </a:txBody>
                  <a:tcPr marL="7626" marR="6863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dirty="0">
                          <a:solidFill>
                            <a:srgbClr val="000000"/>
                          </a:solidFill>
                          <a:effectLst/>
                          <a:latin typeface="Calibri"/>
                        </a:rPr>
                        <a:t>44.4%</a:t>
                      </a:r>
                    </a:p>
                  </a:txBody>
                  <a:tcPr marL="7626" marR="68636" marT="7626"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0100025"/>
              </p:ext>
            </p:extLst>
          </p:nvPr>
        </p:nvGraphicFramePr>
        <p:xfrm>
          <a:off x="298778" y="4574978"/>
          <a:ext cx="6229349" cy="2664021"/>
        </p:xfrm>
        <a:graphic>
          <a:graphicData uri="http://schemas.openxmlformats.org/drawingml/2006/table">
            <a:tbl>
              <a:tblPr/>
              <a:tblGrid>
                <a:gridCol w="892839"/>
                <a:gridCol w="533651"/>
                <a:gridCol w="533651"/>
                <a:gridCol w="533651"/>
                <a:gridCol w="533651"/>
                <a:gridCol w="533651"/>
                <a:gridCol w="533651"/>
                <a:gridCol w="533651"/>
                <a:gridCol w="533651"/>
                <a:gridCol w="533651"/>
                <a:gridCol w="533651"/>
              </a:tblGrid>
              <a:tr h="182229">
                <a:tc>
                  <a:txBody>
                    <a:bodyPr/>
                    <a:lstStyle/>
                    <a:p>
                      <a:pPr algn="l" fontAlgn="b"/>
                      <a:r>
                        <a:rPr lang="en-US" sz="900" b="1" i="0" u="none" strike="noStrike" dirty="0">
                          <a:solidFill>
                            <a:srgbClr val="000000"/>
                          </a:solidFill>
                          <a:effectLst/>
                          <a:latin typeface="Calibri"/>
                        </a:rPr>
                        <a:t> </a:t>
                      </a:r>
                    </a:p>
                  </a:txBody>
                  <a:tcPr marL="7626" marR="7626" marT="7626" marB="0" anchor="b">
                    <a:lnL>
                      <a:noFill/>
                    </a:lnL>
                    <a:lnR>
                      <a:noFill/>
                    </a:lnR>
                    <a:lnT>
                      <a:noFill/>
                    </a:lnT>
                    <a:lnB>
                      <a:noFill/>
                    </a:lnB>
                    <a:solidFill>
                      <a:srgbClr val="DCE6F1"/>
                    </a:solidFill>
                  </a:tcPr>
                </a:tc>
                <a:tc gridSpan="2">
                  <a:txBody>
                    <a:bodyPr/>
                    <a:lstStyle/>
                    <a:p>
                      <a:pPr algn="ctr" fontAlgn="b"/>
                      <a:r>
                        <a:rPr lang="en-US" sz="800" b="1" i="0" u="none" strike="noStrike">
                          <a:solidFill>
                            <a:srgbClr val="000000"/>
                          </a:solidFill>
                          <a:effectLst/>
                          <a:latin typeface="Calibri"/>
                        </a:rPr>
                        <a:t>Fall 2008</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hMerge="1">
                  <a:txBody>
                    <a:bodyPr/>
                    <a:lstStyle/>
                    <a:p>
                      <a:endParaRPr lang="en-US"/>
                    </a:p>
                  </a:txBody>
                  <a:tcPr/>
                </a:tc>
                <a:tc gridSpan="2">
                  <a:txBody>
                    <a:bodyPr/>
                    <a:lstStyle/>
                    <a:p>
                      <a:pPr algn="ctr" fontAlgn="b"/>
                      <a:r>
                        <a:rPr lang="en-US" sz="800" b="1" i="0" u="none" strike="noStrike">
                          <a:solidFill>
                            <a:srgbClr val="000000"/>
                          </a:solidFill>
                          <a:effectLst/>
                          <a:latin typeface="Calibri"/>
                        </a:rPr>
                        <a:t>Fall 2009</a:t>
                      </a:r>
                    </a:p>
                  </a:txBody>
                  <a:tcPr marL="7626"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hMerge="1">
                  <a:txBody>
                    <a:bodyPr/>
                    <a:lstStyle/>
                    <a:p>
                      <a:endParaRPr lang="en-US"/>
                    </a:p>
                  </a:txBody>
                  <a:tcPr/>
                </a:tc>
                <a:tc gridSpan="2">
                  <a:txBody>
                    <a:bodyPr/>
                    <a:lstStyle/>
                    <a:p>
                      <a:pPr algn="ctr" fontAlgn="b"/>
                      <a:r>
                        <a:rPr lang="en-US" sz="800" b="1" i="0" u="none" strike="noStrike">
                          <a:solidFill>
                            <a:srgbClr val="000000"/>
                          </a:solidFill>
                          <a:effectLst/>
                          <a:latin typeface="Calibri"/>
                        </a:rPr>
                        <a:t>Fall 2010</a:t>
                      </a:r>
                    </a:p>
                  </a:txBody>
                  <a:tcPr marL="7626"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hMerge="1">
                  <a:txBody>
                    <a:bodyPr/>
                    <a:lstStyle/>
                    <a:p>
                      <a:endParaRPr lang="en-US"/>
                    </a:p>
                  </a:txBody>
                  <a:tcPr/>
                </a:tc>
                <a:tc gridSpan="2">
                  <a:txBody>
                    <a:bodyPr/>
                    <a:lstStyle/>
                    <a:p>
                      <a:pPr algn="ctr" fontAlgn="b"/>
                      <a:r>
                        <a:rPr lang="en-US" sz="800" b="1" i="0" u="none" strike="noStrike">
                          <a:solidFill>
                            <a:srgbClr val="000000"/>
                          </a:solidFill>
                          <a:effectLst/>
                          <a:latin typeface="Calibri"/>
                        </a:rPr>
                        <a:t>Fall 2011</a:t>
                      </a:r>
                    </a:p>
                  </a:txBody>
                  <a:tcPr marL="7626"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hMerge="1">
                  <a:txBody>
                    <a:bodyPr/>
                    <a:lstStyle/>
                    <a:p>
                      <a:endParaRPr lang="en-US"/>
                    </a:p>
                  </a:txBody>
                  <a:tcPr/>
                </a:tc>
                <a:tc gridSpan="2">
                  <a:txBody>
                    <a:bodyPr/>
                    <a:lstStyle/>
                    <a:p>
                      <a:pPr algn="ctr" fontAlgn="b"/>
                      <a:r>
                        <a:rPr lang="en-US" sz="800" b="1" i="0" u="none" strike="noStrike">
                          <a:solidFill>
                            <a:srgbClr val="000000"/>
                          </a:solidFill>
                          <a:effectLst/>
                          <a:latin typeface="Calibri"/>
                        </a:rPr>
                        <a:t>Fall 2012</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DCE6F1"/>
                    </a:solidFill>
                  </a:tcPr>
                </a:tc>
                <a:tc hMerge="1">
                  <a:txBody>
                    <a:bodyPr/>
                    <a:lstStyle/>
                    <a:p>
                      <a:endParaRPr lang="en-US"/>
                    </a:p>
                  </a:txBody>
                  <a:tcPr/>
                </a:tc>
              </a:tr>
              <a:tr h="173552">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a:noFill/>
                    </a:lnT>
                    <a:lnB>
                      <a:noFill/>
                    </a:lnB>
                    <a:solidFill>
                      <a:srgbClr val="DCE6F1"/>
                    </a:solidFill>
                  </a:tcPr>
                </a:tc>
                <a:tc>
                  <a:txBody>
                    <a:bodyPr/>
                    <a:lstStyle/>
                    <a:p>
                      <a:pPr algn="ctr" fontAlgn="b"/>
                      <a:r>
                        <a:rPr lang="en-US" sz="900" b="1" i="0" u="none" strike="noStrike">
                          <a:solidFill>
                            <a:srgbClr val="000000"/>
                          </a:solidFill>
                          <a:effectLst/>
                          <a:latin typeface="Calibri"/>
                        </a:rPr>
                        <a:t>N</a:t>
                      </a:r>
                    </a:p>
                  </a:txBody>
                  <a:tcPr marL="7626" marR="7626" marT="7626" marB="0" anchor="b">
                    <a:lnL>
                      <a:noFill/>
                    </a:lnL>
                    <a:lnR>
                      <a:noFill/>
                    </a:lnR>
                    <a:lnT>
                      <a:noFill/>
                    </a:lnT>
                    <a:lnB>
                      <a:noFill/>
                    </a:lnB>
                    <a:solidFill>
                      <a:srgbClr val="DCE6F1"/>
                    </a:solidFill>
                  </a:tcPr>
                </a:tc>
                <a:tc>
                  <a:txBody>
                    <a:bodyPr/>
                    <a:lstStyle/>
                    <a:p>
                      <a:pPr algn="ctr" fontAlgn="b"/>
                      <a:r>
                        <a:rPr lang="en-US" sz="900" b="1" i="0" u="none" strike="noStrike">
                          <a:solidFill>
                            <a:srgbClr val="000000"/>
                          </a:solidFill>
                          <a:effectLst/>
                          <a:latin typeface="Calibri"/>
                        </a:rPr>
                        <a:t>%</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900" b="1" i="0" u="none" strike="noStrike">
                          <a:solidFill>
                            <a:srgbClr val="000000"/>
                          </a:solidFill>
                          <a:effectLst/>
                          <a:latin typeface="Calibri"/>
                        </a:rPr>
                        <a:t>N</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ctr" fontAlgn="b"/>
                      <a:r>
                        <a:rPr lang="en-US" sz="900" b="1" i="0" u="none" strike="noStrike">
                          <a:solidFill>
                            <a:srgbClr val="000000"/>
                          </a:solidFill>
                          <a:effectLst/>
                          <a:latin typeface="Calibri"/>
                        </a:rPr>
                        <a:t>%</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900" b="1" i="0" u="none" strike="noStrike">
                          <a:solidFill>
                            <a:srgbClr val="000000"/>
                          </a:solidFill>
                          <a:effectLst/>
                          <a:latin typeface="Calibri"/>
                        </a:rPr>
                        <a:t>N</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ctr" fontAlgn="b"/>
                      <a:r>
                        <a:rPr lang="en-US" sz="900" b="1" i="0" u="none" strike="noStrike">
                          <a:solidFill>
                            <a:srgbClr val="000000"/>
                          </a:solidFill>
                          <a:effectLst/>
                          <a:latin typeface="Calibri"/>
                        </a:rPr>
                        <a:t>%</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900" b="1" i="0" u="none" strike="noStrike">
                          <a:solidFill>
                            <a:srgbClr val="000000"/>
                          </a:solidFill>
                          <a:effectLst/>
                          <a:latin typeface="Calibri"/>
                        </a:rPr>
                        <a:t>N</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ctr" fontAlgn="b"/>
                      <a:r>
                        <a:rPr lang="en-US" sz="900" b="1" i="0" u="none" strike="noStrike">
                          <a:solidFill>
                            <a:srgbClr val="000000"/>
                          </a:solidFill>
                          <a:effectLst/>
                          <a:latin typeface="Calibri"/>
                        </a:rPr>
                        <a:t>%</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900" b="1" i="0" u="none" strike="noStrike">
                          <a:solidFill>
                            <a:srgbClr val="000000"/>
                          </a:solidFill>
                          <a:effectLst/>
                          <a:latin typeface="Calibri"/>
                        </a:rPr>
                        <a:t>N</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ctr" fontAlgn="b"/>
                      <a:r>
                        <a:rPr lang="en-US" sz="900" b="1" i="0" u="none" strike="noStrike">
                          <a:solidFill>
                            <a:srgbClr val="000000"/>
                          </a:solidFill>
                          <a:effectLst/>
                          <a:latin typeface="Calibri"/>
                        </a:rPr>
                        <a:t>%</a:t>
                      </a:r>
                    </a:p>
                  </a:txBody>
                  <a:tcPr marL="7626" marR="7626" marT="7626" marB="0" anchor="b">
                    <a:lnL>
                      <a:noFill/>
                    </a:lnL>
                    <a:lnR>
                      <a:noFill/>
                    </a:lnR>
                    <a:lnT>
                      <a:noFill/>
                    </a:lnT>
                    <a:lnB>
                      <a:noFill/>
                    </a:lnB>
                    <a:solidFill>
                      <a:srgbClr val="DCE6F1"/>
                    </a:solidFill>
                  </a:tcPr>
                </a:tc>
              </a:tr>
              <a:tr h="173552">
                <a:tc>
                  <a:txBody>
                    <a:bodyPr/>
                    <a:lstStyle/>
                    <a:p>
                      <a:pPr algn="l" fontAlgn="b"/>
                      <a:r>
                        <a:rPr lang="en-US" sz="900" b="1" i="0" u="none" strike="noStrike">
                          <a:solidFill>
                            <a:srgbClr val="000000"/>
                          </a:solidFill>
                          <a:effectLst/>
                          <a:latin typeface="Calibri"/>
                        </a:rPr>
                        <a:t>Asnuntuck</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81</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29.3%</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82</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25.0%</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82</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27.6%</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86</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27.5%</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88</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29.6%</a:t>
                      </a:r>
                    </a:p>
                  </a:txBody>
                  <a:tcPr marL="7626" marR="68636" marT="7626" marB="0" anchor="b">
                    <a:lnL>
                      <a:noFill/>
                    </a:lnL>
                    <a:lnR>
                      <a:noFill/>
                    </a:lnR>
                    <a:lnT>
                      <a:noFill/>
                    </a:lnT>
                    <a:lnB>
                      <a:noFill/>
                    </a:lnB>
                  </a:tcPr>
                </a:tc>
              </a:tr>
              <a:tr h="173552">
                <a:tc>
                  <a:txBody>
                    <a:bodyPr/>
                    <a:lstStyle/>
                    <a:p>
                      <a:pPr algn="l" fontAlgn="b"/>
                      <a:r>
                        <a:rPr lang="en-US" sz="900" b="1" i="0" u="none" strike="noStrike">
                          <a:solidFill>
                            <a:srgbClr val="000000"/>
                          </a:solidFill>
                          <a:effectLst/>
                          <a:latin typeface="Calibri"/>
                        </a:rPr>
                        <a:t>Capital</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181</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25.5%</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148</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21.0%</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155</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19.7%</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142</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19.3%</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133</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21.3%</a:t>
                      </a:r>
                    </a:p>
                  </a:txBody>
                  <a:tcPr marL="7626" marR="68636" marT="7626" marB="0" anchor="b">
                    <a:lnL>
                      <a:noFill/>
                    </a:lnL>
                    <a:lnR>
                      <a:noFill/>
                    </a:lnR>
                    <a:lnT>
                      <a:noFill/>
                    </a:lnT>
                    <a:lnB>
                      <a:noFill/>
                    </a:lnB>
                  </a:tcPr>
                </a:tc>
              </a:tr>
              <a:tr h="173552">
                <a:tc>
                  <a:txBody>
                    <a:bodyPr/>
                    <a:lstStyle/>
                    <a:p>
                      <a:pPr algn="l" fontAlgn="b"/>
                      <a:r>
                        <a:rPr lang="en-US" sz="900" b="1" i="0" u="none" strike="noStrike">
                          <a:solidFill>
                            <a:srgbClr val="000000"/>
                          </a:solidFill>
                          <a:effectLst/>
                          <a:latin typeface="Calibri"/>
                        </a:rPr>
                        <a:t>Gateway</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333</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26.7%</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330</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23.1%</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353</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25.4%</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345</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25.1%</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414</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26.5%</a:t>
                      </a:r>
                    </a:p>
                  </a:txBody>
                  <a:tcPr marL="7626" marR="68636" marT="7626" marB="0" anchor="b">
                    <a:lnL>
                      <a:noFill/>
                    </a:lnL>
                    <a:lnR>
                      <a:noFill/>
                    </a:lnR>
                    <a:lnT>
                      <a:noFill/>
                    </a:lnT>
                    <a:lnB>
                      <a:noFill/>
                    </a:lnB>
                  </a:tcPr>
                </a:tc>
              </a:tr>
              <a:tr h="173552">
                <a:tc>
                  <a:txBody>
                    <a:bodyPr/>
                    <a:lstStyle/>
                    <a:p>
                      <a:pPr algn="l" fontAlgn="b"/>
                      <a:r>
                        <a:rPr lang="en-US" sz="900" b="1" i="0" u="none" strike="noStrike">
                          <a:solidFill>
                            <a:srgbClr val="000000"/>
                          </a:solidFill>
                          <a:effectLst/>
                          <a:latin typeface="Calibri"/>
                        </a:rPr>
                        <a:t>Housatonic</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369</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31.3%</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297</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24.2%</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337</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25.7%</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345</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28.4%</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326</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28.4%</a:t>
                      </a:r>
                    </a:p>
                  </a:txBody>
                  <a:tcPr marL="7626" marR="68636" marT="7626" marB="0" anchor="b">
                    <a:lnL>
                      <a:noFill/>
                    </a:lnL>
                    <a:lnR>
                      <a:noFill/>
                    </a:lnR>
                    <a:lnT>
                      <a:noFill/>
                    </a:lnT>
                    <a:lnB>
                      <a:noFill/>
                    </a:lnB>
                  </a:tcPr>
                </a:tc>
              </a:tr>
              <a:tr h="173552">
                <a:tc>
                  <a:txBody>
                    <a:bodyPr/>
                    <a:lstStyle/>
                    <a:p>
                      <a:pPr algn="l" fontAlgn="b"/>
                      <a:r>
                        <a:rPr lang="en-US" sz="900" b="1" i="0" u="none" strike="noStrike">
                          <a:solidFill>
                            <a:srgbClr val="000000"/>
                          </a:solidFill>
                          <a:effectLst/>
                          <a:latin typeface="Calibri"/>
                        </a:rPr>
                        <a:t>Manchester</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533</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33.5%</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551</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31.6%</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561</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34.8%</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576</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38.2%</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617</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36.6%</a:t>
                      </a:r>
                    </a:p>
                  </a:txBody>
                  <a:tcPr marL="7626" marR="68636" marT="7626" marB="0" anchor="b">
                    <a:lnL>
                      <a:noFill/>
                    </a:lnL>
                    <a:lnR>
                      <a:noFill/>
                    </a:lnR>
                    <a:lnT>
                      <a:noFill/>
                    </a:lnT>
                    <a:lnB>
                      <a:noFill/>
                    </a:lnB>
                  </a:tcPr>
                </a:tc>
              </a:tr>
              <a:tr h="173552">
                <a:tc>
                  <a:txBody>
                    <a:bodyPr/>
                    <a:lstStyle/>
                    <a:p>
                      <a:pPr algn="l" fontAlgn="b"/>
                      <a:r>
                        <a:rPr lang="en-US" sz="900" b="1" i="0" u="none" strike="noStrike">
                          <a:solidFill>
                            <a:srgbClr val="000000"/>
                          </a:solidFill>
                          <a:effectLst/>
                          <a:latin typeface="Calibri"/>
                        </a:rPr>
                        <a:t>Middlesex</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168</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30.9%</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186</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30.8%</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191</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31.5%</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181</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31.9%</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187</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32.3%</a:t>
                      </a:r>
                    </a:p>
                  </a:txBody>
                  <a:tcPr marL="7626" marR="68636" marT="7626" marB="0" anchor="b">
                    <a:lnL>
                      <a:noFill/>
                    </a:lnL>
                    <a:lnR>
                      <a:noFill/>
                    </a:lnR>
                    <a:lnT>
                      <a:noFill/>
                    </a:lnT>
                    <a:lnB>
                      <a:noFill/>
                    </a:lnB>
                  </a:tcPr>
                </a:tc>
              </a:tr>
              <a:tr h="173552">
                <a:tc>
                  <a:txBody>
                    <a:bodyPr/>
                    <a:lstStyle/>
                    <a:p>
                      <a:pPr algn="l" fontAlgn="b"/>
                      <a:r>
                        <a:rPr lang="en-US" sz="900" b="1" i="0" u="none" strike="noStrike">
                          <a:solidFill>
                            <a:srgbClr val="000000"/>
                          </a:solidFill>
                          <a:effectLst/>
                          <a:latin typeface="Calibri"/>
                        </a:rPr>
                        <a:t>Norwalk</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282</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32.3%</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255</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27.4%</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248</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29.1%</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293</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29.8%</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284</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26.7%</a:t>
                      </a:r>
                    </a:p>
                  </a:txBody>
                  <a:tcPr marL="7626" marR="68636" marT="7626" marB="0" anchor="b">
                    <a:lnL>
                      <a:noFill/>
                    </a:lnL>
                    <a:lnR>
                      <a:noFill/>
                    </a:lnR>
                    <a:lnT>
                      <a:noFill/>
                    </a:lnT>
                    <a:lnB>
                      <a:noFill/>
                    </a:lnB>
                  </a:tcPr>
                </a:tc>
              </a:tr>
              <a:tr h="173552">
                <a:tc>
                  <a:txBody>
                    <a:bodyPr/>
                    <a:lstStyle/>
                    <a:p>
                      <a:pPr algn="l" fontAlgn="b"/>
                      <a:r>
                        <a:rPr lang="en-US" sz="900" b="1" i="0" u="none" strike="noStrike">
                          <a:solidFill>
                            <a:srgbClr val="000000"/>
                          </a:solidFill>
                          <a:effectLst/>
                          <a:latin typeface="Calibri"/>
                        </a:rPr>
                        <a:t>Naugatuck Valley</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484</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39.7%</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440</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32.9%</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476</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32.3%</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512</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33.1%</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456</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30.2%</a:t>
                      </a:r>
                    </a:p>
                  </a:txBody>
                  <a:tcPr marL="7626" marR="68636" marT="7626" marB="0" anchor="b">
                    <a:lnL>
                      <a:noFill/>
                    </a:lnL>
                    <a:lnR>
                      <a:noFill/>
                    </a:lnR>
                    <a:lnT>
                      <a:noFill/>
                    </a:lnT>
                    <a:lnB>
                      <a:noFill/>
                    </a:lnB>
                  </a:tcPr>
                </a:tc>
              </a:tr>
              <a:tr h="173552">
                <a:tc>
                  <a:txBody>
                    <a:bodyPr/>
                    <a:lstStyle/>
                    <a:p>
                      <a:pPr algn="l" fontAlgn="b"/>
                      <a:r>
                        <a:rPr lang="en-US" sz="900" b="1" i="0" u="none" strike="noStrike" dirty="0">
                          <a:solidFill>
                            <a:srgbClr val="000000"/>
                          </a:solidFill>
                          <a:effectLst/>
                          <a:latin typeface="Calibri"/>
                        </a:rPr>
                        <a:t>Northwestern </a:t>
                      </a:r>
                      <a:r>
                        <a:rPr lang="en-US" sz="900" b="1" i="0" u="none" strike="noStrike" dirty="0" smtClean="0">
                          <a:solidFill>
                            <a:srgbClr val="000000"/>
                          </a:solidFill>
                          <a:effectLst/>
                          <a:latin typeface="Calibri"/>
                        </a:rPr>
                        <a:t>CT</a:t>
                      </a:r>
                      <a:endParaRPr lang="en-US" sz="900" b="1" i="0" u="none" strike="noStrike" dirty="0">
                        <a:solidFill>
                          <a:srgbClr val="000000"/>
                        </a:solidFill>
                        <a:effectLst/>
                        <a:latin typeface="Calibri"/>
                      </a:endParaRP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108</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34.2%</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96</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30.8%</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98</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32.7%</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64</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26.4%</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71</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30.1%</a:t>
                      </a:r>
                    </a:p>
                  </a:txBody>
                  <a:tcPr marL="7626" marR="68636" marT="7626" marB="0" anchor="b">
                    <a:lnL>
                      <a:noFill/>
                    </a:lnL>
                    <a:lnR>
                      <a:noFill/>
                    </a:lnR>
                    <a:lnT>
                      <a:noFill/>
                    </a:lnT>
                    <a:lnB>
                      <a:noFill/>
                    </a:lnB>
                  </a:tcPr>
                </a:tc>
              </a:tr>
              <a:tr h="173552">
                <a:tc>
                  <a:txBody>
                    <a:bodyPr/>
                    <a:lstStyle/>
                    <a:p>
                      <a:pPr algn="l" fontAlgn="b"/>
                      <a:r>
                        <a:rPr lang="en-US" sz="900" b="1" i="0" u="none" strike="noStrike">
                          <a:solidFill>
                            <a:srgbClr val="000000"/>
                          </a:solidFill>
                          <a:effectLst/>
                          <a:latin typeface="Calibri"/>
                        </a:rPr>
                        <a:t>Quinebaug Valley</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144</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33.6%</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153</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31.0%</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158</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28.9%</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132</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31.2%</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131</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29.8%</a:t>
                      </a:r>
                    </a:p>
                  </a:txBody>
                  <a:tcPr marL="7626" marR="68636" marT="7626" marB="0" anchor="b">
                    <a:lnL>
                      <a:noFill/>
                    </a:lnL>
                    <a:lnR>
                      <a:noFill/>
                    </a:lnR>
                    <a:lnT>
                      <a:noFill/>
                    </a:lnT>
                    <a:lnB>
                      <a:noFill/>
                    </a:lnB>
                  </a:tcPr>
                </a:tc>
              </a:tr>
              <a:tr h="173552">
                <a:tc>
                  <a:txBody>
                    <a:bodyPr/>
                    <a:lstStyle/>
                    <a:p>
                      <a:pPr algn="l" fontAlgn="b"/>
                      <a:r>
                        <a:rPr lang="en-US" sz="900" b="1" i="0" u="none" strike="noStrike">
                          <a:solidFill>
                            <a:srgbClr val="000000"/>
                          </a:solidFill>
                          <a:effectLst/>
                          <a:latin typeface="Calibri"/>
                        </a:rPr>
                        <a:t>Three Rivers</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307</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32.4%</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281</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27.6%</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286</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26.0%</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245</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23.9%</a:t>
                      </a:r>
                    </a:p>
                  </a:txBody>
                  <a:tcPr marL="7626" marR="68636" marT="76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a:rPr>
                        <a:t>305</a:t>
                      </a:r>
                    </a:p>
                  </a:txBody>
                  <a:tcPr marL="7626" marR="68636" marT="76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a:solidFill>
                            <a:srgbClr val="000000"/>
                          </a:solidFill>
                          <a:effectLst/>
                          <a:latin typeface="Calibri"/>
                        </a:rPr>
                        <a:t>32.0%</a:t>
                      </a:r>
                    </a:p>
                  </a:txBody>
                  <a:tcPr marL="7626" marR="68636" marT="7626" marB="0" anchor="b">
                    <a:lnL>
                      <a:noFill/>
                    </a:lnL>
                    <a:lnR>
                      <a:noFill/>
                    </a:lnR>
                    <a:lnT>
                      <a:noFill/>
                    </a:lnT>
                    <a:lnB>
                      <a:noFill/>
                    </a:lnB>
                  </a:tcPr>
                </a:tc>
              </a:tr>
              <a:tr h="173552">
                <a:tc>
                  <a:txBody>
                    <a:bodyPr/>
                    <a:lstStyle/>
                    <a:p>
                      <a:pPr algn="l" fontAlgn="b"/>
                      <a:r>
                        <a:rPr lang="en-US" sz="900" b="1" i="0" u="none" strike="noStrike">
                          <a:solidFill>
                            <a:srgbClr val="000000"/>
                          </a:solidFill>
                          <a:effectLst/>
                          <a:latin typeface="Calibri"/>
                        </a:rPr>
                        <a:t>Tunxis</a:t>
                      </a:r>
                    </a:p>
                  </a:txBody>
                  <a:tcPr marL="7626" marR="7626" marT="76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191</a:t>
                      </a:r>
                    </a:p>
                  </a:txBody>
                  <a:tcPr marL="7626" marR="68636" marT="76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23.2%</a:t>
                      </a:r>
                    </a:p>
                  </a:txBody>
                  <a:tcPr marL="7626" marR="68636" marT="76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222</a:t>
                      </a:r>
                    </a:p>
                  </a:txBody>
                  <a:tcPr marL="7626" marR="68636" marT="76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26.2%</a:t>
                      </a:r>
                    </a:p>
                  </a:txBody>
                  <a:tcPr marL="7626" marR="68636" marT="76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188</a:t>
                      </a:r>
                    </a:p>
                  </a:txBody>
                  <a:tcPr marL="7626" marR="68636" marT="76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22.0%</a:t>
                      </a:r>
                    </a:p>
                  </a:txBody>
                  <a:tcPr marL="7626" marR="68636" marT="76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208</a:t>
                      </a:r>
                    </a:p>
                  </a:txBody>
                  <a:tcPr marL="7626" marR="68636" marT="76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25.8%</a:t>
                      </a:r>
                    </a:p>
                  </a:txBody>
                  <a:tcPr marL="7626" marR="68636" marT="76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261</a:t>
                      </a:r>
                    </a:p>
                  </a:txBody>
                  <a:tcPr marL="7626" marR="68636" marT="76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a:rPr>
                        <a:t>31.8%</a:t>
                      </a:r>
                    </a:p>
                  </a:txBody>
                  <a:tcPr marL="7626" marR="68636" marT="7626" marB="0" anchor="b">
                    <a:lnL>
                      <a:noFill/>
                    </a:lnL>
                    <a:lnR>
                      <a:noFill/>
                    </a:lnR>
                    <a:lnT>
                      <a:noFill/>
                    </a:lnT>
                    <a:lnB w="6350" cap="flat" cmpd="sng" algn="ctr">
                      <a:solidFill>
                        <a:srgbClr val="000000"/>
                      </a:solidFill>
                      <a:prstDash val="solid"/>
                      <a:round/>
                      <a:headEnd type="none" w="med" len="med"/>
                      <a:tailEnd type="none" w="med" len="med"/>
                    </a:lnB>
                  </a:tcPr>
                </a:tc>
              </a:tr>
              <a:tr h="225616">
                <a:tc>
                  <a:txBody>
                    <a:bodyPr/>
                    <a:lstStyle/>
                    <a:p>
                      <a:pPr algn="l" fontAlgn="b"/>
                      <a:r>
                        <a:rPr lang="en-US" sz="1100" b="1" i="0" u="none" strike="noStrike">
                          <a:solidFill>
                            <a:srgbClr val="000000"/>
                          </a:solidFill>
                          <a:effectLst/>
                          <a:latin typeface="Calibri"/>
                        </a:rPr>
                        <a:t>CCC Total</a:t>
                      </a:r>
                    </a:p>
                  </a:txBody>
                  <a:tcPr marL="7626" marR="762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a:solidFill>
                            <a:srgbClr val="000000"/>
                          </a:solidFill>
                          <a:effectLst/>
                          <a:latin typeface="Calibri"/>
                        </a:rPr>
                        <a:t>3181</a:t>
                      </a:r>
                    </a:p>
                  </a:txBody>
                  <a:tcPr marL="7626" marR="6863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a:solidFill>
                            <a:srgbClr val="000000"/>
                          </a:solidFill>
                          <a:effectLst/>
                          <a:latin typeface="Calibri"/>
                        </a:rPr>
                        <a:t>31.3%</a:t>
                      </a:r>
                    </a:p>
                  </a:txBody>
                  <a:tcPr marL="7626" marR="6863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a:solidFill>
                            <a:srgbClr val="000000"/>
                          </a:solidFill>
                          <a:effectLst/>
                          <a:latin typeface="Calibri"/>
                        </a:rPr>
                        <a:t>3041</a:t>
                      </a:r>
                    </a:p>
                  </a:txBody>
                  <a:tcPr marL="7626" marR="6863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a:solidFill>
                            <a:srgbClr val="000000"/>
                          </a:solidFill>
                          <a:effectLst/>
                          <a:latin typeface="Calibri"/>
                        </a:rPr>
                        <a:t>27.7%</a:t>
                      </a:r>
                    </a:p>
                  </a:txBody>
                  <a:tcPr marL="7626" marR="6863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a:solidFill>
                            <a:srgbClr val="000000"/>
                          </a:solidFill>
                          <a:effectLst/>
                          <a:latin typeface="Calibri"/>
                        </a:rPr>
                        <a:t>3133</a:t>
                      </a:r>
                    </a:p>
                  </a:txBody>
                  <a:tcPr marL="7626" marR="6863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a:solidFill>
                            <a:srgbClr val="000000"/>
                          </a:solidFill>
                          <a:effectLst/>
                          <a:latin typeface="Calibri"/>
                        </a:rPr>
                        <a:t>28.2%</a:t>
                      </a:r>
                    </a:p>
                  </a:txBody>
                  <a:tcPr marL="7626" marR="6863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a:solidFill>
                            <a:srgbClr val="000000"/>
                          </a:solidFill>
                          <a:effectLst/>
                          <a:latin typeface="Calibri"/>
                        </a:rPr>
                        <a:t>3129</a:t>
                      </a:r>
                    </a:p>
                  </a:txBody>
                  <a:tcPr marL="7626" marR="6863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a:solidFill>
                            <a:srgbClr val="000000"/>
                          </a:solidFill>
                          <a:effectLst/>
                          <a:latin typeface="Calibri"/>
                        </a:rPr>
                        <a:t>29.1%</a:t>
                      </a:r>
                    </a:p>
                  </a:txBody>
                  <a:tcPr marL="7626" marR="6863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a:solidFill>
                            <a:srgbClr val="000000"/>
                          </a:solidFill>
                          <a:effectLst/>
                          <a:latin typeface="Calibri"/>
                        </a:rPr>
                        <a:t>3273</a:t>
                      </a:r>
                    </a:p>
                  </a:txBody>
                  <a:tcPr marL="7626" marR="6863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dirty="0">
                          <a:solidFill>
                            <a:srgbClr val="000000"/>
                          </a:solidFill>
                          <a:effectLst/>
                          <a:latin typeface="Calibri"/>
                        </a:rPr>
                        <a:t>30.0%</a:t>
                      </a:r>
                    </a:p>
                  </a:txBody>
                  <a:tcPr marL="7626" marR="68636" marT="7626"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2791245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6200"/>
            <a:ext cx="6858000" cy="76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61950" y="1143000"/>
            <a:ext cx="6172200" cy="3733800"/>
          </a:xfrm>
        </p:spPr>
        <p:txBody>
          <a:bodyPr>
            <a:normAutofit lnSpcReduction="10000"/>
          </a:bodyPr>
          <a:lstStyle/>
          <a:p>
            <a:pPr marL="0" indent="0">
              <a:buNone/>
            </a:pPr>
            <a:r>
              <a:rPr lang="en-US" sz="1200" dirty="0" smtClean="0"/>
              <a:t>The </a:t>
            </a:r>
            <a:r>
              <a:rPr lang="en-US" sz="1200" dirty="0"/>
              <a:t>framework for this report was approved by the Higher Education Coordinating Council on November 29, </a:t>
            </a:r>
            <a:r>
              <a:rPr lang="en-US" sz="1200" dirty="0" smtClean="0"/>
              <a:t>2012.  The </a:t>
            </a:r>
            <a:r>
              <a:rPr lang="en-US" sz="1200" dirty="0"/>
              <a:t>Connecticut Board of Regents for Higher Education is statutorily bound to </a:t>
            </a:r>
            <a:r>
              <a:rPr lang="en-US" sz="1200" dirty="0" smtClean="0"/>
              <a:t>produce this </a:t>
            </a:r>
            <a:r>
              <a:rPr lang="en-US" sz="1200" dirty="0"/>
              <a:t>report pursuant to Section 10a-6b of the Connecticut General Statutes.  </a:t>
            </a:r>
          </a:p>
          <a:p>
            <a:pPr marL="0" indent="0">
              <a:buNone/>
            </a:pPr>
            <a:endParaRPr lang="en-US" sz="1200" dirty="0"/>
          </a:p>
          <a:p>
            <a:pPr marL="0" indent="0">
              <a:buNone/>
            </a:pPr>
            <a:r>
              <a:rPr lang="en-US" sz="1200" dirty="0" smtClean="0"/>
              <a:t>Members of the Higher Education Coordinating Council are:</a:t>
            </a:r>
            <a:endParaRPr lang="en-US" sz="1200" dirty="0"/>
          </a:p>
          <a:p>
            <a:pPr marL="0" indent="0">
              <a:buNone/>
            </a:pPr>
            <a:r>
              <a:rPr lang="en-US" sz="1200" dirty="0"/>
              <a:t>·         Susan Weisselberg – Deputy Secretary of the Office of Policy and Management </a:t>
            </a:r>
          </a:p>
          <a:p>
            <a:pPr marL="0" indent="0">
              <a:buNone/>
            </a:pPr>
            <a:r>
              <a:rPr lang="en-US" sz="1200" dirty="0"/>
              <a:t>·         Gregory W. Gray, Sr. - President of the Board of Regents for Higher Education (BOR)</a:t>
            </a:r>
          </a:p>
          <a:p>
            <a:pPr marL="0" indent="0">
              <a:buNone/>
            </a:pPr>
            <a:r>
              <a:rPr lang="en-US" sz="1200" dirty="0"/>
              <a:t>·         Susan Herbst - President of University of Connecticut</a:t>
            </a:r>
          </a:p>
          <a:p>
            <a:pPr marL="0" indent="0">
              <a:buNone/>
            </a:pPr>
            <a:r>
              <a:rPr lang="en-US" sz="1200" dirty="0"/>
              <a:t>·         Mon Choi – Provost and Chief Academic Officer University of Connecticut</a:t>
            </a:r>
          </a:p>
          <a:p>
            <a:pPr marL="0" indent="0">
              <a:buNone/>
            </a:pPr>
            <a:r>
              <a:rPr lang="en-US" sz="1200" dirty="0"/>
              <a:t>·         David Levinson – BOR Vice President for Community Colleges</a:t>
            </a:r>
          </a:p>
          <a:p>
            <a:pPr marL="0" indent="0">
              <a:buNone/>
            </a:pPr>
            <a:r>
              <a:rPr lang="en-US" sz="1200" dirty="0"/>
              <a:t>·         Elsa Nunez – BOR Vice President for Connecticut State University Systems</a:t>
            </a:r>
          </a:p>
          <a:p>
            <a:pPr marL="0" indent="0">
              <a:buNone/>
            </a:pPr>
            <a:r>
              <a:rPr lang="en-US" sz="1200" dirty="0"/>
              <a:t>·         Nicholas Donofrio - Chair of the Board of Regents for Higher Education </a:t>
            </a:r>
          </a:p>
          <a:p>
            <a:pPr marL="0" indent="0">
              <a:buNone/>
            </a:pPr>
            <a:r>
              <a:rPr lang="en-US" sz="1200" dirty="0"/>
              <a:t>·         Lawrence McHugh - Chair of the Board of Trustees for the University of Connecticut</a:t>
            </a:r>
          </a:p>
          <a:p>
            <a:pPr marL="0" indent="0">
              <a:buNone/>
            </a:pPr>
            <a:r>
              <a:rPr lang="en-US" sz="1200" dirty="0"/>
              <a:t>·         Dianna R. Wentzell - Commissioner of State Department of Education</a:t>
            </a:r>
          </a:p>
          <a:p>
            <a:pPr marL="0" indent="0">
              <a:buNone/>
            </a:pPr>
            <a:r>
              <a:rPr lang="en-US" sz="1200" dirty="0"/>
              <a:t> </a:t>
            </a:r>
          </a:p>
          <a:p>
            <a:pPr marL="0" indent="0">
              <a:buNone/>
            </a:pPr>
            <a:r>
              <a:rPr lang="en-US" sz="1200" dirty="0" smtClean="0"/>
              <a:t>Data are provided for each institution of public higher education, each sector and for the state where applicable.  Data are disaggregated by race, ethnicity, gender, undergraduate and graduate degree types where available and applicable, and the data provided are for the most recent year(s) available.</a:t>
            </a:r>
          </a:p>
          <a:p>
            <a:endParaRPr lang="en-US" dirty="0"/>
          </a:p>
        </p:txBody>
      </p:sp>
      <p:grpSp>
        <p:nvGrpSpPr>
          <p:cNvPr id="10" name="Group 9"/>
          <p:cNvGrpSpPr/>
          <p:nvPr/>
        </p:nvGrpSpPr>
        <p:grpSpPr>
          <a:xfrm>
            <a:off x="0" y="8534401"/>
            <a:ext cx="6858000" cy="508000"/>
            <a:chOff x="0" y="6400800"/>
            <a:chExt cx="9144000" cy="381000"/>
          </a:xfrm>
        </p:grpSpPr>
        <p:sp>
          <p:nvSpPr>
            <p:cNvPr id="12" name="Rectangle 11"/>
            <p:cNvSpPr/>
            <p:nvPr/>
          </p:nvSpPr>
          <p:spPr>
            <a:xfrm>
              <a:off x="0" y="6400800"/>
              <a:ext cx="91440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65151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grpSp>
      <p:sp>
        <p:nvSpPr>
          <p:cNvPr id="2" name="Title 1"/>
          <p:cNvSpPr>
            <a:spLocks noGrp="1"/>
          </p:cNvSpPr>
          <p:nvPr>
            <p:ph type="title"/>
          </p:nvPr>
        </p:nvSpPr>
        <p:spPr>
          <a:xfrm>
            <a:off x="342900" y="76200"/>
            <a:ext cx="6172200" cy="762000"/>
          </a:xfrm>
        </p:spPr>
        <p:txBody>
          <a:bodyPr/>
          <a:lstStyle/>
          <a:p>
            <a:r>
              <a:rPr lang="en-US" dirty="0" smtClean="0">
                <a:solidFill>
                  <a:schemeClr val="bg1"/>
                </a:solidFill>
              </a:rPr>
              <a:t>Framework</a:t>
            </a:r>
            <a:endParaRPr lang="en-US" dirty="0">
              <a:solidFill>
                <a:schemeClr val="bg1"/>
              </a:solidFill>
            </a:endParaRPr>
          </a:p>
        </p:txBody>
      </p:sp>
      <p:sp>
        <p:nvSpPr>
          <p:cNvPr id="5" name="Slide Number Placeholder 4"/>
          <p:cNvSpPr>
            <a:spLocks noGrp="1"/>
          </p:cNvSpPr>
          <p:nvPr>
            <p:ph type="sldNum" sz="quarter" idx="12"/>
          </p:nvPr>
        </p:nvSpPr>
        <p:spPr>
          <a:xfrm>
            <a:off x="4914900" y="8534401"/>
            <a:ext cx="1600200" cy="486833"/>
          </a:xfrm>
        </p:spPr>
        <p:txBody>
          <a:bodyPr/>
          <a:lstStyle/>
          <a:p>
            <a:fld id="{C1A6B199-FD4A-42EA-8F8A-3F93EEAB17CE}" type="slidenum">
              <a:rPr lang="en-US" smtClean="0"/>
              <a:t>2</a:t>
            </a:fld>
            <a:endParaRPr lang="en-US" dirty="0"/>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361950" y="5105400"/>
            <a:ext cx="6134100" cy="3200400"/>
          </a:xfrm>
          <a:prstGeom prst="rect">
            <a:avLst/>
          </a:prstGeom>
          <a:noFill/>
          <a:ln>
            <a:noFill/>
          </a:ln>
        </p:spPr>
      </p:pic>
    </p:spTree>
    <p:extLst>
      <p:ext uri="{BB962C8B-B14F-4D97-AF65-F5344CB8AC3E}">
        <p14:creationId xmlns:p14="http://schemas.microsoft.com/office/powerpoint/2010/main" val="1627341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6200"/>
            <a:ext cx="6858000" cy="762000"/>
          </a:xfrm>
          <a:prstGeom prst="rect">
            <a:avLst/>
          </a:prstGeom>
          <a:solidFill>
            <a:srgbClr val="007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152400" y="76200"/>
            <a:ext cx="6553200" cy="762000"/>
          </a:xfrm>
        </p:spPr>
        <p:txBody>
          <a:bodyPr>
            <a:normAutofit fontScale="90000"/>
          </a:bodyPr>
          <a:lstStyle/>
          <a:p>
            <a:pPr algn="l"/>
            <a:r>
              <a:rPr lang="en-US" sz="1600" b="1" dirty="0">
                <a:solidFill>
                  <a:schemeClr val="bg1"/>
                </a:solidFill>
              </a:rPr>
              <a:t>Goal 1 - College Readiness</a:t>
            </a:r>
            <a:br>
              <a:rPr lang="en-US" sz="1600" b="1" dirty="0">
                <a:solidFill>
                  <a:schemeClr val="bg1"/>
                </a:solidFill>
              </a:rPr>
            </a:br>
            <a:r>
              <a:rPr lang="en-US" sz="1600" b="1" dirty="0">
                <a:solidFill>
                  <a:schemeClr val="bg1"/>
                </a:solidFill>
              </a:rPr>
              <a:t>Indicator </a:t>
            </a:r>
            <a:r>
              <a:rPr lang="en-US" sz="1600" b="1" dirty="0" smtClean="0">
                <a:solidFill>
                  <a:schemeClr val="bg1"/>
                </a:solidFill>
              </a:rPr>
              <a:t>3 </a:t>
            </a:r>
            <a:r>
              <a:rPr lang="en-US" sz="1600" dirty="0" smtClean="0">
                <a:solidFill>
                  <a:schemeClr val="bg1"/>
                </a:solidFill>
              </a:rPr>
              <a:t>– </a:t>
            </a:r>
            <a:r>
              <a:rPr lang="en-US" sz="1600" b="1" dirty="0" smtClean="0">
                <a:solidFill>
                  <a:schemeClr val="bg1"/>
                </a:solidFill>
              </a:rPr>
              <a:t>Percent completing college-level English and math courses within 2 years</a:t>
            </a:r>
            <a:endParaRPr lang="en-US" sz="1600" b="1" dirty="0">
              <a:solidFill>
                <a:schemeClr val="bg1"/>
              </a:solidFill>
            </a:endParaRPr>
          </a:p>
        </p:txBody>
      </p:sp>
      <p:sp>
        <p:nvSpPr>
          <p:cNvPr id="11" name="TextBox 10"/>
          <p:cNvSpPr txBox="1"/>
          <p:nvPr/>
        </p:nvSpPr>
        <p:spPr>
          <a:xfrm>
            <a:off x="249129" y="4827757"/>
            <a:ext cx="6286500" cy="307777"/>
          </a:xfrm>
          <a:prstGeom prst="rect">
            <a:avLst/>
          </a:prstGeom>
          <a:noFill/>
        </p:spPr>
        <p:txBody>
          <a:bodyPr wrap="square" rtlCol="0">
            <a:spAutoFit/>
          </a:bodyPr>
          <a:lstStyle/>
          <a:p>
            <a:pPr lvl="1"/>
            <a:r>
              <a:rPr lang="en-US" sz="1200" b="1" dirty="0"/>
              <a:t>Completion of </a:t>
            </a:r>
            <a:r>
              <a:rPr lang="en-US" sz="1400" b="1" i="1" dirty="0" smtClean="0"/>
              <a:t>College-level math</a:t>
            </a:r>
            <a:r>
              <a:rPr lang="en-US" sz="1200" b="1" dirty="0" smtClean="0"/>
              <a:t> </a:t>
            </a:r>
            <a:r>
              <a:rPr lang="en-US" sz="1200" b="1" dirty="0"/>
              <a:t>within 2 years</a:t>
            </a:r>
            <a:endParaRPr lang="en-US" sz="1200" b="1" baseline="30000" dirty="0"/>
          </a:p>
        </p:txBody>
      </p:sp>
      <p:sp>
        <p:nvSpPr>
          <p:cNvPr id="13" name="TextBox 12"/>
          <p:cNvSpPr txBox="1"/>
          <p:nvPr/>
        </p:nvSpPr>
        <p:spPr>
          <a:xfrm>
            <a:off x="217968" y="914402"/>
            <a:ext cx="6286500" cy="646331"/>
          </a:xfrm>
          <a:prstGeom prst="rect">
            <a:avLst/>
          </a:prstGeom>
          <a:noFill/>
        </p:spPr>
        <p:txBody>
          <a:bodyPr wrap="square" rtlCol="0">
            <a:spAutoFit/>
          </a:bodyPr>
          <a:lstStyle/>
          <a:p>
            <a:r>
              <a:rPr lang="en-US" sz="1400" b="1" dirty="0" smtClean="0"/>
              <a:t>Connecticut State Universities – </a:t>
            </a:r>
          </a:p>
          <a:p>
            <a:endParaRPr lang="en-US" sz="800" b="1" dirty="0" smtClean="0"/>
          </a:p>
          <a:p>
            <a:pPr lvl="1"/>
            <a:r>
              <a:rPr lang="en-US" sz="1200" b="1" dirty="0" smtClean="0"/>
              <a:t>Completion of </a:t>
            </a:r>
            <a:r>
              <a:rPr lang="en-US" sz="1400" b="1" i="1" dirty="0" smtClean="0"/>
              <a:t>College-level English</a:t>
            </a:r>
            <a:r>
              <a:rPr lang="en-US" sz="1200" b="1" i="1" dirty="0" smtClean="0"/>
              <a:t> </a:t>
            </a:r>
            <a:r>
              <a:rPr lang="en-US" sz="1200" b="1" dirty="0" smtClean="0"/>
              <a:t>within 2 years</a:t>
            </a:r>
            <a:endParaRPr lang="en-US" sz="1200" b="1" baseline="30000" dirty="0" smtClean="0"/>
          </a:p>
        </p:txBody>
      </p:sp>
      <p:sp>
        <p:nvSpPr>
          <p:cNvPr id="14" name="TextBox 13"/>
          <p:cNvSpPr txBox="1"/>
          <p:nvPr/>
        </p:nvSpPr>
        <p:spPr>
          <a:xfrm>
            <a:off x="301698" y="8001000"/>
            <a:ext cx="6286500" cy="923330"/>
          </a:xfrm>
          <a:prstGeom prst="rect">
            <a:avLst/>
          </a:prstGeom>
          <a:noFill/>
        </p:spPr>
        <p:txBody>
          <a:bodyPr wrap="square" rtlCol="0">
            <a:spAutoFit/>
          </a:bodyPr>
          <a:lstStyle/>
          <a:p>
            <a:r>
              <a:rPr lang="en-US" sz="900" b="1" dirty="0" smtClean="0"/>
              <a:t>Source: </a:t>
            </a:r>
            <a:r>
              <a:rPr lang="en-US" sz="900" dirty="0" smtClean="0"/>
              <a:t>Connecticut State Universities Departments of Institutional Research</a:t>
            </a:r>
            <a:endParaRPr lang="en-US" sz="900" i="1" dirty="0" smtClean="0"/>
          </a:p>
          <a:p>
            <a:endParaRPr lang="en-US" sz="900" i="1" dirty="0"/>
          </a:p>
          <a:p>
            <a:r>
              <a:rPr lang="en-US" sz="900" b="1" dirty="0" smtClean="0"/>
              <a:t>Calculation</a:t>
            </a:r>
            <a:r>
              <a:rPr lang="en-US" sz="900" b="1" i="1" dirty="0" smtClean="0"/>
              <a:t>:  </a:t>
            </a:r>
            <a:r>
              <a:rPr lang="en-US" sz="900" i="1" dirty="0" smtClean="0"/>
              <a:t>Numerator:  </a:t>
            </a:r>
            <a:r>
              <a:rPr lang="en-US" sz="900" dirty="0" smtClean="0"/>
              <a:t>Among </a:t>
            </a:r>
            <a:r>
              <a:rPr lang="en-US" sz="900" dirty="0"/>
              <a:t>the First-time, Degree or Certificate Seeking Students in a given fall semester, the number successfully completing a college level English course within the first two </a:t>
            </a:r>
            <a:r>
              <a:rPr lang="en-US" sz="900" dirty="0" smtClean="0"/>
              <a:t>consecutive </a:t>
            </a:r>
            <a:r>
              <a:rPr lang="en-US" sz="900" dirty="0"/>
              <a:t>academic years of initial enrollment</a:t>
            </a:r>
            <a:r>
              <a:rPr lang="en-US" sz="900" dirty="0" smtClean="0"/>
              <a:t>.  </a:t>
            </a:r>
            <a:r>
              <a:rPr lang="en-US" sz="900" i="1" dirty="0" smtClean="0"/>
              <a:t>Denominator</a:t>
            </a:r>
            <a:r>
              <a:rPr lang="en-US" sz="900" i="1" dirty="0"/>
              <a:t>:  </a:t>
            </a:r>
            <a:r>
              <a:rPr lang="en-US" sz="900" dirty="0" smtClean="0"/>
              <a:t>IPEDS data for:  New</a:t>
            </a:r>
            <a:r>
              <a:rPr lang="en-US" sz="900" dirty="0"/>
              <a:t>, First-time, Degree or Certificate Seeking Students in a given fall </a:t>
            </a:r>
            <a:r>
              <a:rPr lang="en-US" sz="900" dirty="0" smtClean="0"/>
              <a:t>semester.  </a:t>
            </a:r>
            <a:r>
              <a:rPr lang="en-US" sz="900" dirty="0"/>
              <a:t>Successful completion means a grade of C or </a:t>
            </a:r>
            <a:r>
              <a:rPr lang="en-US" sz="900" dirty="0" smtClean="0"/>
              <a:t>Better.  Data for each year is for those who were registered in the fall of that year.</a:t>
            </a:r>
          </a:p>
        </p:txBody>
      </p:sp>
      <p:sp>
        <p:nvSpPr>
          <p:cNvPr id="6" name="Slide Number Placeholder 5"/>
          <p:cNvSpPr>
            <a:spLocks noGrp="1"/>
          </p:cNvSpPr>
          <p:nvPr>
            <p:ph type="sldNum" sz="quarter" idx="12"/>
          </p:nvPr>
        </p:nvSpPr>
        <p:spPr/>
        <p:txBody>
          <a:bodyPr/>
          <a:lstStyle/>
          <a:p>
            <a:fld id="{C1A6B199-FD4A-42EA-8F8A-3F93EEAB17CE}" type="slidenum">
              <a:rPr lang="en-US" smtClean="0"/>
              <a:t>20</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27468149"/>
              </p:ext>
            </p:extLst>
          </p:nvPr>
        </p:nvGraphicFramePr>
        <p:xfrm>
          <a:off x="415996" y="3124202"/>
          <a:ext cx="6172202" cy="1371599"/>
        </p:xfrm>
        <a:graphic>
          <a:graphicData uri="http://schemas.openxmlformats.org/drawingml/2006/table">
            <a:tbl>
              <a:tblPr/>
              <a:tblGrid>
                <a:gridCol w="716112"/>
                <a:gridCol w="545609"/>
                <a:gridCol w="545609"/>
                <a:gridCol w="545609"/>
                <a:gridCol w="545609"/>
                <a:gridCol w="545609"/>
                <a:gridCol w="545609"/>
                <a:gridCol w="545609"/>
                <a:gridCol w="545609"/>
                <a:gridCol w="545609"/>
                <a:gridCol w="545609"/>
              </a:tblGrid>
              <a:tr h="201424">
                <a:tc>
                  <a:txBody>
                    <a:bodyPr/>
                    <a:lstStyle/>
                    <a:p>
                      <a:pPr algn="l" fontAlgn="b"/>
                      <a:r>
                        <a:rPr lang="en-US" sz="1100" b="0" i="0" u="none" strike="noStrike" dirty="0">
                          <a:solidFill>
                            <a:srgbClr val="000000"/>
                          </a:solidFill>
                          <a:effectLst/>
                          <a:latin typeface="Calibri"/>
                        </a:rPr>
                        <a:t> </a:t>
                      </a:r>
                    </a:p>
                  </a:txBody>
                  <a:tcPr marL="8525" marR="8525" marT="8525" marB="0" anchor="b">
                    <a:lnL>
                      <a:noFill/>
                    </a:lnL>
                    <a:lnR>
                      <a:noFill/>
                    </a:lnR>
                    <a:lnT>
                      <a:noFill/>
                    </a:lnT>
                    <a:lnB>
                      <a:noFill/>
                    </a:lnB>
                    <a:solidFill>
                      <a:schemeClr val="accent3">
                        <a:lumMod val="40000"/>
                        <a:lumOff val="60000"/>
                      </a:schemeClr>
                    </a:solidFill>
                  </a:tcPr>
                </a:tc>
                <a:tc gridSpan="2">
                  <a:txBody>
                    <a:bodyPr/>
                    <a:lstStyle/>
                    <a:p>
                      <a:pPr algn="ctr" fontAlgn="b"/>
                      <a:r>
                        <a:rPr lang="en-US" sz="1100" b="1" i="0" u="none" strike="noStrike" dirty="0" smtClean="0">
                          <a:solidFill>
                            <a:srgbClr val="000000"/>
                          </a:solidFill>
                          <a:effectLst/>
                          <a:latin typeface="Calibri"/>
                        </a:rPr>
                        <a:t>Fall 2008</a:t>
                      </a:r>
                      <a:endParaRPr lang="en-US" sz="1100" b="1" i="0" u="none" strike="noStrike" dirty="0">
                        <a:solidFill>
                          <a:srgbClr val="000000"/>
                        </a:solidFill>
                        <a:effectLst/>
                        <a:latin typeface="Calibri"/>
                      </a:endParaRP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hMerge="1">
                  <a:txBody>
                    <a:bodyPr/>
                    <a:lstStyle/>
                    <a:p>
                      <a:endParaRPr lang="en-US"/>
                    </a:p>
                  </a:txBody>
                  <a:tcPr/>
                </a:tc>
                <a:tc gridSpan="2">
                  <a:txBody>
                    <a:bodyPr/>
                    <a:lstStyle/>
                    <a:p>
                      <a:pPr algn="ctr" fontAlgn="b"/>
                      <a:r>
                        <a:rPr lang="en-US" sz="1100" b="1" i="0" u="none" strike="noStrike" dirty="0" smtClean="0">
                          <a:solidFill>
                            <a:srgbClr val="000000"/>
                          </a:solidFill>
                          <a:effectLst/>
                          <a:latin typeface="Calibri"/>
                        </a:rPr>
                        <a:t>Fall 2009</a:t>
                      </a:r>
                      <a:endParaRPr lang="en-US" sz="1100" b="1" i="0" u="none" strike="noStrike" dirty="0">
                        <a:solidFill>
                          <a:srgbClr val="000000"/>
                        </a:solidFill>
                        <a:effectLst/>
                        <a:latin typeface="Calibri"/>
                      </a:endParaRPr>
                    </a:p>
                  </a:txBody>
                  <a:tcPr marL="8525" marR="8525" marT="8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hMerge="1">
                  <a:txBody>
                    <a:bodyPr/>
                    <a:lstStyle/>
                    <a:p>
                      <a:endParaRPr lang="en-US"/>
                    </a:p>
                  </a:txBody>
                  <a:tcPr/>
                </a:tc>
                <a:tc gridSpan="2">
                  <a:txBody>
                    <a:bodyPr/>
                    <a:lstStyle/>
                    <a:p>
                      <a:pPr algn="ctr" fontAlgn="b"/>
                      <a:r>
                        <a:rPr lang="en-US" sz="1100" b="1" i="0" u="none" strike="noStrike" dirty="0">
                          <a:solidFill>
                            <a:srgbClr val="000000"/>
                          </a:solidFill>
                          <a:effectLst/>
                          <a:latin typeface="Calibri"/>
                        </a:rPr>
                        <a:t>Fall 2010</a:t>
                      </a:r>
                    </a:p>
                  </a:txBody>
                  <a:tcPr marL="8525" marR="8525" marT="8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hMerge="1">
                  <a:txBody>
                    <a:bodyPr/>
                    <a:lstStyle/>
                    <a:p>
                      <a:endParaRPr lang="en-US"/>
                    </a:p>
                  </a:txBody>
                  <a:tcPr/>
                </a:tc>
                <a:tc gridSpan="2">
                  <a:txBody>
                    <a:bodyPr/>
                    <a:lstStyle/>
                    <a:p>
                      <a:pPr algn="ctr" fontAlgn="b"/>
                      <a:r>
                        <a:rPr lang="en-US" sz="1100" b="1" i="0" u="none" strike="noStrike" dirty="0">
                          <a:solidFill>
                            <a:srgbClr val="000000"/>
                          </a:solidFill>
                          <a:effectLst/>
                          <a:latin typeface="Calibri"/>
                        </a:rPr>
                        <a:t>Fall 2011</a:t>
                      </a:r>
                    </a:p>
                  </a:txBody>
                  <a:tcPr marL="8525" marR="8525" marT="8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hMerge="1">
                  <a:txBody>
                    <a:bodyPr/>
                    <a:lstStyle/>
                    <a:p>
                      <a:endParaRPr lang="en-US"/>
                    </a:p>
                  </a:txBody>
                  <a:tcPr/>
                </a:tc>
                <a:tc gridSpan="2">
                  <a:txBody>
                    <a:bodyPr/>
                    <a:lstStyle/>
                    <a:p>
                      <a:pPr algn="ctr" fontAlgn="b"/>
                      <a:r>
                        <a:rPr lang="en-US" sz="1100" b="1" i="0" u="none" strike="noStrike" dirty="0">
                          <a:solidFill>
                            <a:srgbClr val="000000"/>
                          </a:solidFill>
                          <a:effectLst/>
                          <a:latin typeface="Calibri"/>
                        </a:rPr>
                        <a:t>Fall 2012</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hMerge="1">
                  <a:txBody>
                    <a:bodyPr/>
                    <a:lstStyle/>
                    <a:p>
                      <a:endParaRPr lang="en-US"/>
                    </a:p>
                  </a:txBody>
                  <a:tcPr/>
                </a:tc>
              </a:tr>
              <a:tr h="191832">
                <a:tc>
                  <a:txBody>
                    <a:bodyPr/>
                    <a:lstStyle/>
                    <a:p>
                      <a:pPr algn="l" fontAlgn="b"/>
                      <a:r>
                        <a:rPr lang="en-US" sz="1100" b="0" i="0" u="none" strike="noStrike" dirty="0">
                          <a:solidFill>
                            <a:srgbClr val="000000"/>
                          </a:solidFill>
                          <a:effectLst/>
                          <a:latin typeface="Calibri"/>
                        </a:rPr>
                        <a:t> </a:t>
                      </a:r>
                    </a:p>
                  </a:txBody>
                  <a:tcPr marL="8525" marR="8525" marT="8525" marB="0" anchor="b">
                    <a:lnL>
                      <a:noFill/>
                    </a:lnL>
                    <a:lnR>
                      <a:noFill/>
                    </a:lnR>
                    <a:lnT>
                      <a:noFill/>
                    </a:lnT>
                    <a:lnB>
                      <a:noFill/>
                    </a:lnB>
                    <a:solidFill>
                      <a:schemeClr val="accent3">
                        <a:lumMod val="40000"/>
                        <a:lumOff val="60000"/>
                      </a:schemeClr>
                    </a:solidFill>
                  </a:tcPr>
                </a:tc>
                <a:tc>
                  <a:txBody>
                    <a:bodyPr/>
                    <a:lstStyle/>
                    <a:p>
                      <a:pPr algn="ctr" fontAlgn="b"/>
                      <a:r>
                        <a:rPr lang="en-US" sz="1100" b="1" i="0" u="none" strike="noStrike" dirty="0">
                          <a:solidFill>
                            <a:srgbClr val="000000"/>
                          </a:solidFill>
                          <a:effectLst/>
                          <a:latin typeface="Calibri"/>
                        </a:rPr>
                        <a:t>N</a:t>
                      </a:r>
                    </a:p>
                  </a:txBody>
                  <a:tcPr marL="8525" marR="8525" marT="8525" marB="0" anchor="b">
                    <a:lnL>
                      <a:noFill/>
                    </a:lnL>
                    <a:lnR>
                      <a:noFill/>
                    </a:lnR>
                    <a:lnT>
                      <a:noFill/>
                    </a:lnT>
                    <a:lnB>
                      <a:noFill/>
                    </a:lnB>
                    <a:solidFill>
                      <a:schemeClr val="accent3">
                        <a:lumMod val="40000"/>
                        <a:lumOff val="60000"/>
                      </a:schemeClr>
                    </a:solidFill>
                  </a:tcPr>
                </a:tc>
                <a:tc>
                  <a:txBody>
                    <a:bodyPr/>
                    <a:lstStyle/>
                    <a:p>
                      <a:pPr algn="ctr" fontAlgn="b"/>
                      <a:r>
                        <a:rPr lang="en-US" sz="1100" b="1" i="0" u="none" strike="noStrike" dirty="0">
                          <a:solidFill>
                            <a:srgbClr val="000000"/>
                          </a:solidFill>
                          <a:effectLst/>
                          <a:latin typeface="Calibri"/>
                        </a:rPr>
                        <a:t>%</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ctr" fontAlgn="b"/>
                      <a:r>
                        <a:rPr lang="en-US" sz="1100" b="1" i="0" u="none" strike="noStrike" dirty="0">
                          <a:solidFill>
                            <a:srgbClr val="000000"/>
                          </a:solidFill>
                          <a:effectLst/>
                          <a:latin typeface="Calibri"/>
                        </a:rPr>
                        <a:t>N</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ctr" fontAlgn="b"/>
                      <a:r>
                        <a:rPr lang="en-US" sz="1100" b="1" i="0" u="none" strike="noStrike" dirty="0">
                          <a:solidFill>
                            <a:srgbClr val="000000"/>
                          </a:solidFill>
                          <a:effectLst/>
                          <a:latin typeface="Calibri"/>
                        </a:rPr>
                        <a:t>%</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ctr" fontAlgn="b"/>
                      <a:r>
                        <a:rPr lang="en-US" sz="1100" b="1" i="0" u="none" strike="noStrike" dirty="0">
                          <a:solidFill>
                            <a:srgbClr val="000000"/>
                          </a:solidFill>
                          <a:effectLst/>
                          <a:latin typeface="Calibri"/>
                        </a:rPr>
                        <a:t>N</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ctr" fontAlgn="b"/>
                      <a:r>
                        <a:rPr lang="en-US" sz="1100" b="1" i="0" u="none" strike="noStrike" dirty="0">
                          <a:solidFill>
                            <a:srgbClr val="000000"/>
                          </a:solidFill>
                          <a:effectLst/>
                          <a:latin typeface="Calibri"/>
                        </a:rPr>
                        <a:t>%</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ctr" fontAlgn="b"/>
                      <a:r>
                        <a:rPr lang="en-US" sz="1100" b="1" i="0" u="none" strike="noStrike" dirty="0">
                          <a:solidFill>
                            <a:srgbClr val="000000"/>
                          </a:solidFill>
                          <a:effectLst/>
                          <a:latin typeface="Calibri"/>
                        </a:rPr>
                        <a:t>N</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ctr" fontAlgn="b"/>
                      <a:r>
                        <a:rPr lang="en-US" sz="1100" b="1" i="0" u="none" strike="noStrike" dirty="0">
                          <a:solidFill>
                            <a:srgbClr val="000000"/>
                          </a:solidFill>
                          <a:effectLst/>
                          <a:latin typeface="Calibri"/>
                        </a:rPr>
                        <a:t>%</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ctr" fontAlgn="b"/>
                      <a:r>
                        <a:rPr lang="en-US" sz="1100" b="1" i="0" u="none" strike="noStrike" dirty="0">
                          <a:solidFill>
                            <a:srgbClr val="000000"/>
                          </a:solidFill>
                          <a:effectLst/>
                          <a:latin typeface="Calibri"/>
                        </a:rPr>
                        <a:t>N</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ctr" fontAlgn="b"/>
                      <a:r>
                        <a:rPr lang="en-US" sz="1100" b="1" i="0" u="none" strike="noStrike" dirty="0">
                          <a:solidFill>
                            <a:srgbClr val="000000"/>
                          </a:solidFill>
                          <a:effectLst/>
                          <a:latin typeface="Calibri"/>
                        </a:rPr>
                        <a:t>%</a:t>
                      </a:r>
                    </a:p>
                  </a:txBody>
                  <a:tcPr marL="8525" marR="8525" marT="8525" marB="0" anchor="b">
                    <a:lnL>
                      <a:noFill/>
                    </a:lnL>
                    <a:lnR>
                      <a:noFill/>
                    </a:lnR>
                    <a:lnT>
                      <a:noFill/>
                    </a:lnT>
                    <a:lnB>
                      <a:noFill/>
                    </a:lnB>
                    <a:solidFill>
                      <a:schemeClr val="accent3">
                        <a:lumMod val="40000"/>
                        <a:lumOff val="60000"/>
                      </a:schemeClr>
                    </a:solidFill>
                  </a:tcPr>
                </a:tc>
              </a:tr>
              <a:tr h="191832">
                <a:tc>
                  <a:txBody>
                    <a:bodyPr/>
                    <a:lstStyle/>
                    <a:p>
                      <a:pPr algn="l" fontAlgn="b"/>
                      <a:r>
                        <a:rPr lang="en-US" sz="1100" b="1" i="0" u="none" strike="noStrike" dirty="0">
                          <a:solidFill>
                            <a:srgbClr val="000000"/>
                          </a:solidFill>
                          <a:effectLst/>
                          <a:latin typeface="Calibri"/>
                        </a:rPr>
                        <a:t>Central</a:t>
                      </a:r>
                    </a:p>
                  </a:txBody>
                  <a:tcPr marL="8525" marR="8525" marT="8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994</a:t>
                      </a:r>
                    </a:p>
                  </a:txBody>
                  <a:tcPr marL="8525" marR="8525" marT="8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75.8%</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1041</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80.8%</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1087</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80.1%</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1116</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80.5%</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1060</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78.4%</a:t>
                      </a:r>
                    </a:p>
                  </a:txBody>
                  <a:tcPr marL="8525" marR="8525" marT="8525" marB="0" anchor="b">
                    <a:lnL>
                      <a:noFill/>
                    </a:lnL>
                    <a:lnR>
                      <a:noFill/>
                    </a:lnR>
                    <a:lnT>
                      <a:noFill/>
                    </a:lnT>
                    <a:lnB>
                      <a:noFill/>
                    </a:lnB>
                  </a:tcPr>
                </a:tc>
              </a:tr>
              <a:tr h="191832">
                <a:tc>
                  <a:txBody>
                    <a:bodyPr/>
                    <a:lstStyle/>
                    <a:p>
                      <a:pPr algn="l" fontAlgn="b"/>
                      <a:r>
                        <a:rPr lang="en-US" sz="1100" b="1" i="0" u="none" strike="noStrike" dirty="0">
                          <a:solidFill>
                            <a:srgbClr val="000000"/>
                          </a:solidFill>
                          <a:effectLst/>
                          <a:latin typeface="Calibri"/>
                        </a:rPr>
                        <a:t>Eastern</a:t>
                      </a:r>
                    </a:p>
                  </a:txBody>
                  <a:tcPr marL="8525" marR="8525" marT="8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835</a:t>
                      </a:r>
                    </a:p>
                  </a:txBody>
                  <a:tcPr marL="8525" marR="8525" marT="8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82.1%</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831</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84.7%</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782</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84.0%</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789</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83.0%</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881</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86.8%</a:t>
                      </a:r>
                    </a:p>
                  </a:txBody>
                  <a:tcPr marL="8525" marR="8525" marT="8525" marB="0" anchor="b">
                    <a:lnL>
                      <a:noFill/>
                    </a:lnL>
                    <a:lnR>
                      <a:noFill/>
                    </a:lnR>
                    <a:lnT>
                      <a:noFill/>
                    </a:lnT>
                    <a:lnB>
                      <a:noFill/>
                    </a:lnB>
                  </a:tcPr>
                </a:tc>
              </a:tr>
              <a:tr h="191832">
                <a:tc>
                  <a:txBody>
                    <a:bodyPr/>
                    <a:lstStyle/>
                    <a:p>
                      <a:pPr algn="l" fontAlgn="b"/>
                      <a:r>
                        <a:rPr lang="en-US" sz="1100" b="1" i="0" u="none" strike="noStrike" dirty="0">
                          <a:solidFill>
                            <a:srgbClr val="000000"/>
                          </a:solidFill>
                          <a:effectLst/>
                          <a:latin typeface="Calibri"/>
                        </a:rPr>
                        <a:t>Southern</a:t>
                      </a:r>
                    </a:p>
                  </a:txBody>
                  <a:tcPr marL="8525" marR="8525" marT="8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1170</a:t>
                      </a:r>
                    </a:p>
                  </a:txBody>
                  <a:tcPr marL="8525" marR="8525" marT="8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90.3%</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1122</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90.2%</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1103</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88.0%</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1065</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79.8%</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1126</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81.5%</a:t>
                      </a:r>
                    </a:p>
                  </a:txBody>
                  <a:tcPr marL="8525" marR="8525" marT="8525" marB="0" anchor="b">
                    <a:lnL>
                      <a:noFill/>
                    </a:lnL>
                    <a:lnR>
                      <a:noFill/>
                    </a:lnR>
                    <a:lnT>
                      <a:noFill/>
                    </a:lnT>
                    <a:lnB>
                      <a:noFill/>
                    </a:lnB>
                  </a:tcPr>
                </a:tc>
              </a:tr>
              <a:tr h="191832">
                <a:tc>
                  <a:txBody>
                    <a:bodyPr/>
                    <a:lstStyle/>
                    <a:p>
                      <a:pPr algn="l" fontAlgn="b"/>
                      <a:r>
                        <a:rPr lang="en-US" sz="1100" b="1" i="0" u="none" strike="noStrike" dirty="0">
                          <a:solidFill>
                            <a:srgbClr val="000000"/>
                          </a:solidFill>
                          <a:effectLst/>
                          <a:latin typeface="Calibri"/>
                        </a:rPr>
                        <a:t>Western</a:t>
                      </a:r>
                    </a:p>
                  </a:txBody>
                  <a:tcPr marL="8525" marR="8525" marT="8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747</a:t>
                      </a:r>
                    </a:p>
                  </a:txBody>
                  <a:tcPr marL="8525" marR="8525" marT="8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79.1%</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859</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84.3%</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767</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77.8%</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720</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81.2%</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654</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78.2%</a:t>
                      </a:r>
                    </a:p>
                  </a:txBody>
                  <a:tcPr marL="8525" marR="8525" marT="8525" marB="0" anchor="b">
                    <a:lnL>
                      <a:noFill/>
                    </a:lnL>
                    <a:lnR>
                      <a:noFill/>
                    </a:lnR>
                    <a:lnT>
                      <a:noFill/>
                    </a:lnT>
                    <a:lnB>
                      <a:noFill/>
                    </a:lnB>
                  </a:tcPr>
                </a:tc>
              </a:tr>
              <a:tr h="211015">
                <a:tc>
                  <a:txBody>
                    <a:bodyPr/>
                    <a:lstStyle/>
                    <a:p>
                      <a:pPr algn="l" fontAlgn="b"/>
                      <a:r>
                        <a:rPr lang="en-US" sz="1100" b="1" i="0" u="none" strike="noStrike" dirty="0">
                          <a:solidFill>
                            <a:srgbClr val="000000"/>
                          </a:solidFill>
                          <a:effectLst/>
                          <a:latin typeface="Calibri"/>
                        </a:rPr>
                        <a:t>CCSU Total</a:t>
                      </a:r>
                    </a:p>
                  </a:txBody>
                  <a:tcPr marL="8525" marR="8525" marT="8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a:rPr>
                        <a:t>3746</a:t>
                      </a:r>
                    </a:p>
                  </a:txBody>
                  <a:tcPr marL="8525" marR="8525" marT="8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a:rPr>
                        <a:t>82.0%</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dirty="0">
                          <a:solidFill>
                            <a:srgbClr val="000000"/>
                          </a:solidFill>
                          <a:effectLst/>
                          <a:latin typeface="Calibri"/>
                        </a:rPr>
                        <a:t>3853</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effectLst/>
                          <a:latin typeface="Calibri"/>
                        </a:rPr>
                        <a:t>85.0%</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dirty="0">
                          <a:solidFill>
                            <a:srgbClr val="000000"/>
                          </a:solidFill>
                          <a:effectLst/>
                          <a:latin typeface="Calibri"/>
                        </a:rPr>
                        <a:t>3739</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effectLst/>
                          <a:latin typeface="Calibri"/>
                        </a:rPr>
                        <a:t>82.6%</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dirty="0">
                          <a:solidFill>
                            <a:srgbClr val="000000"/>
                          </a:solidFill>
                          <a:effectLst/>
                          <a:latin typeface="Calibri"/>
                        </a:rPr>
                        <a:t>3690</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effectLst/>
                          <a:latin typeface="Calibri"/>
                        </a:rPr>
                        <a:t>80.9%</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dirty="0">
                          <a:solidFill>
                            <a:srgbClr val="000000"/>
                          </a:solidFill>
                          <a:effectLst/>
                          <a:latin typeface="Calibri"/>
                        </a:rPr>
                        <a:t>3721</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effectLst/>
                          <a:latin typeface="Calibri"/>
                        </a:rPr>
                        <a:t>81.2%</a:t>
                      </a:r>
                    </a:p>
                  </a:txBody>
                  <a:tcPr marL="8525" marR="8525" marT="8525" marB="0" anchor="b">
                    <a:lnL>
                      <a:noFill/>
                    </a:lnL>
                    <a:lnR>
                      <a:noFill/>
                    </a:lnR>
                    <a:lnT>
                      <a:noFill/>
                    </a:lnT>
                    <a:lnB>
                      <a:noFill/>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26199040"/>
              </p:ext>
            </p:extLst>
          </p:nvPr>
        </p:nvGraphicFramePr>
        <p:xfrm>
          <a:off x="348215" y="6629400"/>
          <a:ext cx="6193468" cy="1247437"/>
        </p:xfrm>
        <a:graphic>
          <a:graphicData uri="http://schemas.openxmlformats.org/drawingml/2006/table">
            <a:tbl>
              <a:tblPr/>
              <a:tblGrid>
                <a:gridCol w="718578"/>
                <a:gridCol w="547489"/>
                <a:gridCol w="547489"/>
                <a:gridCol w="547489"/>
                <a:gridCol w="547489"/>
                <a:gridCol w="547489"/>
                <a:gridCol w="547489"/>
                <a:gridCol w="547489"/>
                <a:gridCol w="547489"/>
                <a:gridCol w="547489"/>
                <a:gridCol w="547489"/>
              </a:tblGrid>
              <a:tr h="179043">
                <a:tc>
                  <a:txBody>
                    <a:bodyPr/>
                    <a:lstStyle/>
                    <a:p>
                      <a:pPr algn="l" fontAlgn="b"/>
                      <a:r>
                        <a:rPr lang="en-US" sz="1100" b="0" i="0" u="none" strike="noStrike" dirty="0">
                          <a:solidFill>
                            <a:srgbClr val="000000"/>
                          </a:solidFill>
                          <a:effectLst/>
                          <a:latin typeface="Calibri"/>
                        </a:rPr>
                        <a:t> </a:t>
                      </a:r>
                    </a:p>
                  </a:txBody>
                  <a:tcPr marL="8525" marR="8525" marT="8525" marB="0" anchor="b">
                    <a:lnL>
                      <a:noFill/>
                    </a:lnL>
                    <a:lnR>
                      <a:noFill/>
                    </a:lnR>
                    <a:lnT>
                      <a:noFill/>
                    </a:lnT>
                    <a:lnB>
                      <a:noFill/>
                    </a:lnB>
                    <a:solidFill>
                      <a:schemeClr val="accent3">
                        <a:lumMod val="40000"/>
                        <a:lumOff val="60000"/>
                      </a:schemeClr>
                    </a:solidFill>
                  </a:tcPr>
                </a:tc>
                <a:tc gridSpan="2">
                  <a:txBody>
                    <a:bodyPr/>
                    <a:lstStyle/>
                    <a:p>
                      <a:pPr algn="ctr" fontAlgn="b"/>
                      <a:r>
                        <a:rPr lang="en-US" sz="1100" b="1" i="0" u="none" strike="noStrike" dirty="0" smtClean="0">
                          <a:solidFill>
                            <a:srgbClr val="000000"/>
                          </a:solidFill>
                          <a:effectLst/>
                          <a:latin typeface="Calibri"/>
                        </a:rPr>
                        <a:t>Fall 2008</a:t>
                      </a:r>
                      <a:endParaRPr lang="en-US" sz="1100" b="1" i="0" u="none" strike="noStrike" dirty="0">
                        <a:solidFill>
                          <a:srgbClr val="000000"/>
                        </a:solidFill>
                        <a:effectLst/>
                        <a:latin typeface="Calibri"/>
                      </a:endParaRP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hMerge="1">
                  <a:txBody>
                    <a:bodyPr/>
                    <a:lstStyle/>
                    <a:p>
                      <a:endParaRPr lang="en-US"/>
                    </a:p>
                  </a:txBody>
                  <a:tcPr/>
                </a:tc>
                <a:tc gridSpan="2">
                  <a:txBody>
                    <a:bodyPr/>
                    <a:lstStyle/>
                    <a:p>
                      <a:pPr algn="ctr" fontAlgn="b"/>
                      <a:r>
                        <a:rPr lang="en-US" sz="1100" b="1" i="0" u="none" strike="noStrike" dirty="0" smtClean="0">
                          <a:solidFill>
                            <a:srgbClr val="000000"/>
                          </a:solidFill>
                          <a:effectLst/>
                          <a:latin typeface="Calibri"/>
                        </a:rPr>
                        <a:t>Fall 2009</a:t>
                      </a:r>
                      <a:endParaRPr lang="en-US" sz="1100" b="1" i="0" u="none" strike="noStrike" dirty="0">
                        <a:solidFill>
                          <a:srgbClr val="000000"/>
                        </a:solidFill>
                        <a:effectLst/>
                        <a:latin typeface="Calibri"/>
                      </a:endParaRPr>
                    </a:p>
                  </a:txBody>
                  <a:tcPr marL="8525" marR="8525" marT="8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hMerge="1">
                  <a:txBody>
                    <a:bodyPr/>
                    <a:lstStyle/>
                    <a:p>
                      <a:endParaRPr lang="en-US"/>
                    </a:p>
                  </a:txBody>
                  <a:tcPr/>
                </a:tc>
                <a:tc gridSpan="2">
                  <a:txBody>
                    <a:bodyPr/>
                    <a:lstStyle/>
                    <a:p>
                      <a:pPr algn="ctr" fontAlgn="b"/>
                      <a:r>
                        <a:rPr lang="en-US" sz="1100" b="1" i="0" u="none" strike="noStrike" dirty="0">
                          <a:solidFill>
                            <a:srgbClr val="000000"/>
                          </a:solidFill>
                          <a:effectLst/>
                          <a:latin typeface="Calibri"/>
                        </a:rPr>
                        <a:t>Fall 2010</a:t>
                      </a:r>
                    </a:p>
                  </a:txBody>
                  <a:tcPr marL="8525" marR="8525" marT="8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hMerge="1">
                  <a:txBody>
                    <a:bodyPr/>
                    <a:lstStyle/>
                    <a:p>
                      <a:endParaRPr lang="en-US"/>
                    </a:p>
                  </a:txBody>
                  <a:tcPr/>
                </a:tc>
                <a:tc gridSpan="2">
                  <a:txBody>
                    <a:bodyPr/>
                    <a:lstStyle/>
                    <a:p>
                      <a:pPr algn="ctr" fontAlgn="b"/>
                      <a:r>
                        <a:rPr lang="en-US" sz="1100" b="1" i="0" u="none" strike="noStrike" dirty="0">
                          <a:solidFill>
                            <a:srgbClr val="000000"/>
                          </a:solidFill>
                          <a:effectLst/>
                          <a:latin typeface="Calibri"/>
                        </a:rPr>
                        <a:t>Fall 2011</a:t>
                      </a:r>
                    </a:p>
                  </a:txBody>
                  <a:tcPr marL="8525" marR="8525" marT="8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hMerge="1">
                  <a:txBody>
                    <a:bodyPr/>
                    <a:lstStyle/>
                    <a:p>
                      <a:endParaRPr lang="en-US"/>
                    </a:p>
                  </a:txBody>
                  <a:tcPr/>
                </a:tc>
                <a:tc gridSpan="2">
                  <a:txBody>
                    <a:bodyPr/>
                    <a:lstStyle/>
                    <a:p>
                      <a:pPr algn="ctr" fontAlgn="b"/>
                      <a:r>
                        <a:rPr lang="en-US" sz="1100" b="1" i="0" u="none" strike="noStrike" dirty="0">
                          <a:solidFill>
                            <a:srgbClr val="000000"/>
                          </a:solidFill>
                          <a:effectLst/>
                          <a:latin typeface="Calibri"/>
                        </a:rPr>
                        <a:t>Fall 2012</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hMerge="1">
                  <a:txBody>
                    <a:bodyPr/>
                    <a:lstStyle/>
                    <a:p>
                      <a:endParaRPr lang="en-US"/>
                    </a:p>
                  </a:txBody>
                  <a:tcPr/>
                </a:tc>
              </a:tr>
              <a:tr h="171085">
                <a:tc>
                  <a:txBody>
                    <a:bodyPr/>
                    <a:lstStyle/>
                    <a:p>
                      <a:pPr algn="l" fontAlgn="b"/>
                      <a:r>
                        <a:rPr lang="en-US" sz="1100" b="0" i="0" u="none" strike="noStrike" dirty="0">
                          <a:solidFill>
                            <a:srgbClr val="000000"/>
                          </a:solidFill>
                          <a:effectLst/>
                          <a:latin typeface="Calibri"/>
                        </a:rPr>
                        <a:t> </a:t>
                      </a:r>
                    </a:p>
                  </a:txBody>
                  <a:tcPr marL="8525" marR="8525" marT="8525" marB="0" anchor="b">
                    <a:lnL>
                      <a:noFill/>
                    </a:lnL>
                    <a:lnR>
                      <a:noFill/>
                    </a:lnR>
                    <a:lnT>
                      <a:noFill/>
                    </a:lnT>
                    <a:lnB>
                      <a:noFill/>
                    </a:lnB>
                    <a:solidFill>
                      <a:schemeClr val="accent3">
                        <a:lumMod val="40000"/>
                        <a:lumOff val="60000"/>
                      </a:schemeClr>
                    </a:solidFill>
                  </a:tcPr>
                </a:tc>
                <a:tc>
                  <a:txBody>
                    <a:bodyPr/>
                    <a:lstStyle/>
                    <a:p>
                      <a:pPr algn="ctr" fontAlgn="b"/>
                      <a:r>
                        <a:rPr lang="en-US" sz="1100" b="1" i="0" u="none" strike="noStrike" dirty="0">
                          <a:solidFill>
                            <a:srgbClr val="000000"/>
                          </a:solidFill>
                          <a:effectLst/>
                          <a:latin typeface="Calibri"/>
                        </a:rPr>
                        <a:t>N</a:t>
                      </a:r>
                    </a:p>
                  </a:txBody>
                  <a:tcPr marL="8525" marR="8525" marT="8525" marB="0" anchor="b">
                    <a:lnL>
                      <a:noFill/>
                    </a:lnL>
                    <a:lnR>
                      <a:noFill/>
                    </a:lnR>
                    <a:lnT>
                      <a:noFill/>
                    </a:lnT>
                    <a:lnB>
                      <a:noFill/>
                    </a:lnB>
                    <a:solidFill>
                      <a:schemeClr val="accent3">
                        <a:lumMod val="40000"/>
                        <a:lumOff val="60000"/>
                      </a:schemeClr>
                    </a:solidFill>
                  </a:tcPr>
                </a:tc>
                <a:tc>
                  <a:txBody>
                    <a:bodyPr/>
                    <a:lstStyle/>
                    <a:p>
                      <a:pPr algn="ctr" fontAlgn="b"/>
                      <a:r>
                        <a:rPr lang="en-US" sz="1100" b="1" i="0" u="none" strike="noStrike" dirty="0">
                          <a:solidFill>
                            <a:srgbClr val="000000"/>
                          </a:solidFill>
                          <a:effectLst/>
                          <a:latin typeface="Calibri"/>
                        </a:rPr>
                        <a:t>%</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ctr" fontAlgn="b"/>
                      <a:r>
                        <a:rPr lang="en-US" sz="1100" b="1" i="0" u="none" strike="noStrike" dirty="0">
                          <a:solidFill>
                            <a:srgbClr val="000000"/>
                          </a:solidFill>
                          <a:effectLst/>
                          <a:latin typeface="Calibri"/>
                        </a:rPr>
                        <a:t>N</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ctr" fontAlgn="b"/>
                      <a:r>
                        <a:rPr lang="en-US" sz="1100" b="1" i="0" u="none" strike="noStrike" dirty="0">
                          <a:solidFill>
                            <a:srgbClr val="000000"/>
                          </a:solidFill>
                          <a:effectLst/>
                          <a:latin typeface="Calibri"/>
                        </a:rPr>
                        <a:t>%</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ctr" fontAlgn="b"/>
                      <a:r>
                        <a:rPr lang="en-US" sz="1100" b="1" i="0" u="none" strike="noStrike" dirty="0">
                          <a:solidFill>
                            <a:srgbClr val="000000"/>
                          </a:solidFill>
                          <a:effectLst/>
                          <a:latin typeface="Calibri"/>
                        </a:rPr>
                        <a:t>N</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ctr" fontAlgn="b"/>
                      <a:r>
                        <a:rPr lang="en-US" sz="1100" b="1" i="0" u="none" strike="noStrike" dirty="0">
                          <a:solidFill>
                            <a:srgbClr val="000000"/>
                          </a:solidFill>
                          <a:effectLst/>
                          <a:latin typeface="Calibri"/>
                        </a:rPr>
                        <a:t>%</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ctr" fontAlgn="b"/>
                      <a:r>
                        <a:rPr lang="en-US" sz="1100" b="1" i="0" u="none" strike="noStrike" dirty="0">
                          <a:solidFill>
                            <a:srgbClr val="000000"/>
                          </a:solidFill>
                          <a:effectLst/>
                          <a:latin typeface="Calibri"/>
                        </a:rPr>
                        <a:t>N</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ctr" fontAlgn="b"/>
                      <a:r>
                        <a:rPr lang="en-US" sz="1100" b="1" i="0" u="none" strike="noStrike" dirty="0">
                          <a:solidFill>
                            <a:srgbClr val="000000"/>
                          </a:solidFill>
                          <a:effectLst/>
                          <a:latin typeface="Calibri"/>
                        </a:rPr>
                        <a:t>%</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ctr" fontAlgn="b"/>
                      <a:r>
                        <a:rPr lang="en-US" sz="1100" b="1" i="0" u="none" strike="noStrike" dirty="0">
                          <a:solidFill>
                            <a:srgbClr val="000000"/>
                          </a:solidFill>
                          <a:effectLst/>
                          <a:latin typeface="Calibri"/>
                        </a:rPr>
                        <a:t>N</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ctr" fontAlgn="b"/>
                      <a:r>
                        <a:rPr lang="en-US" sz="1100" b="1" i="0" u="none" strike="noStrike" dirty="0">
                          <a:solidFill>
                            <a:srgbClr val="000000"/>
                          </a:solidFill>
                          <a:effectLst/>
                          <a:latin typeface="Calibri"/>
                        </a:rPr>
                        <a:t>%</a:t>
                      </a:r>
                    </a:p>
                  </a:txBody>
                  <a:tcPr marL="8525" marR="8525" marT="8525" marB="0" anchor="b">
                    <a:lnL>
                      <a:noFill/>
                    </a:lnL>
                    <a:lnR>
                      <a:noFill/>
                    </a:lnR>
                    <a:lnT>
                      <a:noFill/>
                    </a:lnT>
                    <a:lnB>
                      <a:noFill/>
                    </a:lnB>
                    <a:solidFill>
                      <a:schemeClr val="accent3">
                        <a:lumMod val="40000"/>
                        <a:lumOff val="60000"/>
                      </a:schemeClr>
                    </a:solidFill>
                  </a:tcPr>
                </a:tc>
              </a:tr>
              <a:tr h="171085">
                <a:tc>
                  <a:txBody>
                    <a:bodyPr/>
                    <a:lstStyle/>
                    <a:p>
                      <a:pPr algn="l" fontAlgn="b"/>
                      <a:r>
                        <a:rPr lang="en-US" sz="1100" b="1" i="0" u="none" strike="noStrike" dirty="0">
                          <a:solidFill>
                            <a:srgbClr val="000000"/>
                          </a:solidFill>
                          <a:effectLst/>
                          <a:latin typeface="Calibri"/>
                        </a:rPr>
                        <a:t>Central</a:t>
                      </a:r>
                    </a:p>
                  </a:txBody>
                  <a:tcPr marL="8525" marR="8525" marT="8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932</a:t>
                      </a:r>
                    </a:p>
                  </a:txBody>
                  <a:tcPr marL="8525" marR="8525" marT="8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71.1%</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898</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69.7%</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923</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68.0%</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914</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65.9%</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859</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63.5%</a:t>
                      </a:r>
                    </a:p>
                  </a:txBody>
                  <a:tcPr marL="8525" marR="8525" marT="8525" marB="0" anchor="b">
                    <a:lnL>
                      <a:noFill/>
                    </a:lnL>
                    <a:lnR>
                      <a:noFill/>
                    </a:lnR>
                    <a:lnT>
                      <a:noFill/>
                    </a:lnT>
                    <a:lnB>
                      <a:noFill/>
                    </a:lnB>
                  </a:tcPr>
                </a:tc>
              </a:tr>
              <a:tr h="171085">
                <a:tc>
                  <a:txBody>
                    <a:bodyPr/>
                    <a:lstStyle/>
                    <a:p>
                      <a:pPr algn="l" fontAlgn="b"/>
                      <a:r>
                        <a:rPr lang="en-US" sz="1100" b="1" i="0" u="none" strike="noStrike" dirty="0">
                          <a:solidFill>
                            <a:srgbClr val="000000"/>
                          </a:solidFill>
                          <a:effectLst/>
                          <a:latin typeface="Calibri"/>
                        </a:rPr>
                        <a:t>Eastern</a:t>
                      </a:r>
                    </a:p>
                  </a:txBody>
                  <a:tcPr marL="8525" marR="8525" marT="8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686</a:t>
                      </a:r>
                    </a:p>
                  </a:txBody>
                  <a:tcPr marL="8525" marR="8525" marT="8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67.5%</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717</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73.1%</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691</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74.2%</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653</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68.7%</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770</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75.9%</a:t>
                      </a:r>
                    </a:p>
                  </a:txBody>
                  <a:tcPr marL="8525" marR="8525" marT="8525" marB="0" anchor="b">
                    <a:lnL>
                      <a:noFill/>
                    </a:lnL>
                    <a:lnR>
                      <a:noFill/>
                    </a:lnR>
                    <a:lnT>
                      <a:noFill/>
                    </a:lnT>
                    <a:lnB>
                      <a:noFill/>
                    </a:lnB>
                  </a:tcPr>
                </a:tc>
              </a:tr>
              <a:tr h="171085">
                <a:tc>
                  <a:txBody>
                    <a:bodyPr/>
                    <a:lstStyle/>
                    <a:p>
                      <a:pPr algn="l" fontAlgn="b"/>
                      <a:r>
                        <a:rPr lang="en-US" sz="1100" b="1" i="0" u="none" strike="noStrike" dirty="0">
                          <a:solidFill>
                            <a:srgbClr val="000000"/>
                          </a:solidFill>
                          <a:effectLst/>
                          <a:latin typeface="Calibri"/>
                        </a:rPr>
                        <a:t>Southern</a:t>
                      </a:r>
                    </a:p>
                  </a:txBody>
                  <a:tcPr marL="8525" marR="8525" marT="8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851</a:t>
                      </a:r>
                    </a:p>
                  </a:txBody>
                  <a:tcPr marL="8525" marR="8525" marT="8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65.7%</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794</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63.8%</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785</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62.6%</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843</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63.2%</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935</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67.7%</a:t>
                      </a:r>
                    </a:p>
                  </a:txBody>
                  <a:tcPr marL="8525" marR="8525" marT="8525" marB="0" anchor="b">
                    <a:lnL>
                      <a:noFill/>
                    </a:lnL>
                    <a:lnR>
                      <a:noFill/>
                    </a:lnR>
                    <a:lnT>
                      <a:noFill/>
                    </a:lnT>
                    <a:lnB>
                      <a:noFill/>
                    </a:lnB>
                  </a:tcPr>
                </a:tc>
              </a:tr>
              <a:tr h="171085">
                <a:tc>
                  <a:txBody>
                    <a:bodyPr/>
                    <a:lstStyle/>
                    <a:p>
                      <a:pPr algn="l" fontAlgn="b"/>
                      <a:r>
                        <a:rPr lang="en-US" sz="1100" b="1" i="0" u="none" strike="noStrike" dirty="0">
                          <a:solidFill>
                            <a:srgbClr val="000000"/>
                          </a:solidFill>
                          <a:effectLst/>
                          <a:latin typeface="Calibri"/>
                        </a:rPr>
                        <a:t>Western</a:t>
                      </a:r>
                    </a:p>
                  </a:txBody>
                  <a:tcPr marL="8525" marR="8525" marT="8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564</a:t>
                      </a:r>
                    </a:p>
                  </a:txBody>
                  <a:tcPr marL="8525" marR="8525" marT="8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59.7%</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674</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66.1%</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652</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66.1%</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513</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57.8%</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515</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61.6%</a:t>
                      </a:r>
                    </a:p>
                  </a:txBody>
                  <a:tcPr marL="8525" marR="8525" marT="8525" marB="0" anchor="b">
                    <a:lnL>
                      <a:noFill/>
                    </a:lnL>
                    <a:lnR>
                      <a:noFill/>
                    </a:lnR>
                    <a:lnT>
                      <a:noFill/>
                    </a:lnT>
                    <a:lnB>
                      <a:noFill/>
                    </a:lnB>
                  </a:tcPr>
                </a:tc>
              </a:tr>
              <a:tr h="187569">
                <a:tc>
                  <a:txBody>
                    <a:bodyPr/>
                    <a:lstStyle/>
                    <a:p>
                      <a:pPr algn="l" fontAlgn="b"/>
                      <a:r>
                        <a:rPr lang="en-US" sz="1100" b="1" i="0" u="none" strike="noStrike" dirty="0">
                          <a:solidFill>
                            <a:srgbClr val="000000"/>
                          </a:solidFill>
                          <a:effectLst/>
                          <a:latin typeface="Calibri"/>
                        </a:rPr>
                        <a:t>CCSU Total</a:t>
                      </a:r>
                    </a:p>
                  </a:txBody>
                  <a:tcPr marL="8525" marR="8525" marT="8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a:rPr>
                        <a:t>3033</a:t>
                      </a:r>
                    </a:p>
                  </a:txBody>
                  <a:tcPr marL="8525" marR="8525" marT="8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a:rPr>
                        <a:t>66.4%</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dirty="0">
                          <a:solidFill>
                            <a:srgbClr val="000000"/>
                          </a:solidFill>
                          <a:effectLst/>
                          <a:latin typeface="Calibri"/>
                        </a:rPr>
                        <a:t>3083</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effectLst/>
                          <a:latin typeface="Calibri"/>
                        </a:rPr>
                        <a:t>68.0%</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dirty="0">
                          <a:solidFill>
                            <a:srgbClr val="000000"/>
                          </a:solidFill>
                          <a:effectLst/>
                          <a:latin typeface="Calibri"/>
                        </a:rPr>
                        <a:t>3051</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effectLst/>
                          <a:latin typeface="Calibri"/>
                        </a:rPr>
                        <a:t>67.4%</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dirty="0">
                          <a:solidFill>
                            <a:srgbClr val="000000"/>
                          </a:solidFill>
                          <a:effectLst/>
                          <a:latin typeface="Calibri"/>
                        </a:rPr>
                        <a:t>2923</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effectLst/>
                          <a:latin typeface="Calibri"/>
                        </a:rPr>
                        <a:t>64.1%</a:t>
                      </a:r>
                    </a:p>
                  </a:txBody>
                  <a:tcPr marL="8525" marR="8525" marT="8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dirty="0">
                          <a:solidFill>
                            <a:srgbClr val="000000"/>
                          </a:solidFill>
                          <a:effectLst/>
                          <a:latin typeface="Calibri"/>
                        </a:rPr>
                        <a:t>3079</a:t>
                      </a:r>
                    </a:p>
                  </a:txBody>
                  <a:tcPr marL="8525" marR="8525" marT="8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effectLst/>
                          <a:latin typeface="Calibri"/>
                        </a:rPr>
                        <a:t>67.2%</a:t>
                      </a:r>
                    </a:p>
                  </a:txBody>
                  <a:tcPr marL="8525" marR="8525" marT="8525" marB="0" anchor="b">
                    <a:lnL>
                      <a:noFill/>
                    </a:lnL>
                    <a:lnR>
                      <a:noFill/>
                    </a:lnR>
                    <a:lnT>
                      <a:noFill/>
                    </a:lnT>
                    <a:lnB>
                      <a:noFill/>
                    </a:lnB>
                  </a:tcPr>
                </a:tc>
              </a:tr>
            </a:tbl>
          </a:graphicData>
        </a:graphic>
      </p:graphicFrame>
      <p:graphicFrame>
        <p:nvGraphicFramePr>
          <p:cNvPr id="12" name="Chart 11"/>
          <p:cNvGraphicFramePr>
            <a:graphicFrameLocks/>
          </p:cNvGraphicFramePr>
          <p:nvPr>
            <p:extLst>
              <p:ext uri="{D42A27DB-BD31-4B8C-83A1-F6EECF244321}">
                <p14:modId xmlns:p14="http://schemas.microsoft.com/office/powerpoint/2010/main" val="1373119380"/>
              </p:ext>
            </p:extLst>
          </p:nvPr>
        </p:nvGraphicFramePr>
        <p:xfrm>
          <a:off x="381000" y="1560732"/>
          <a:ext cx="6123468" cy="14872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549463249"/>
              </p:ext>
            </p:extLst>
          </p:nvPr>
        </p:nvGraphicFramePr>
        <p:xfrm>
          <a:off x="369868" y="5105401"/>
          <a:ext cx="6134601" cy="1447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17905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6200"/>
            <a:ext cx="6858000" cy="762000"/>
          </a:xfrm>
          <a:prstGeom prst="rect">
            <a:avLst/>
          </a:prstGeom>
          <a:solidFill>
            <a:srgbClr val="007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152400" y="76200"/>
            <a:ext cx="6553200" cy="762000"/>
          </a:xfrm>
        </p:spPr>
        <p:txBody>
          <a:bodyPr>
            <a:normAutofit fontScale="90000"/>
          </a:bodyPr>
          <a:lstStyle/>
          <a:p>
            <a:pPr algn="l"/>
            <a:r>
              <a:rPr lang="en-US" sz="1600" b="1" dirty="0">
                <a:solidFill>
                  <a:schemeClr val="bg1"/>
                </a:solidFill>
              </a:rPr>
              <a:t>Goal 1 - College Readiness</a:t>
            </a:r>
            <a:br>
              <a:rPr lang="en-US" sz="1600" b="1" dirty="0">
                <a:solidFill>
                  <a:schemeClr val="bg1"/>
                </a:solidFill>
              </a:rPr>
            </a:br>
            <a:r>
              <a:rPr lang="en-US" sz="1600" b="1" dirty="0">
                <a:solidFill>
                  <a:schemeClr val="bg1"/>
                </a:solidFill>
              </a:rPr>
              <a:t>Indicator </a:t>
            </a:r>
            <a:r>
              <a:rPr lang="en-US" sz="1600" b="1" dirty="0" smtClean="0">
                <a:solidFill>
                  <a:schemeClr val="bg1"/>
                </a:solidFill>
              </a:rPr>
              <a:t>3 </a:t>
            </a:r>
            <a:r>
              <a:rPr lang="en-US" sz="1600" dirty="0" smtClean="0">
                <a:solidFill>
                  <a:schemeClr val="bg1"/>
                </a:solidFill>
              </a:rPr>
              <a:t>– </a:t>
            </a:r>
            <a:r>
              <a:rPr lang="en-US" sz="1600" b="1" dirty="0" smtClean="0">
                <a:solidFill>
                  <a:schemeClr val="bg1"/>
                </a:solidFill>
              </a:rPr>
              <a:t>Percent completing college-level English and math courses within 2 years</a:t>
            </a:r>
            <a:endParaRPr lang="en-US" sz="1600" b="1" dirty="0">
              <a:solidFill>
                <a:schemeClr val="bg1"/>
              </a:solidFill>
            </a:endParaRPr>
          </a:p>
        </p:txBody>
      </p:sp>
      <p:sp>
        <p:nvSpPr>
          <p:cNvPr id="13" name="TextBox 12"/>
          <p:cNvSpPr txBox="1"/>
          <p:nvPr/>
        </p:nvSpPr>
        <p:spPr>
          <a:xfrm>
            <a:off x="217968" y="988262"/>
            <a:ext cx="6286500" cy="1015663"/>
          </a:xfrm>
          <a:prstGeom prst="rect">
            <a:avLst/>
          </a:prstGeom>
          <a:noFill/>
        </p:spPr>
        <p:txBody>
          <a:bodyPr wrap="square" rtlCol="0">
            <a:spAutoFit/>
          </a:bodyPr>
          <a:lstStyle/>
          <a:p>
            <a:r>
              <a:rPr lang="en-US" sz="1400" b="1" dirty="0" smtClean="0"/>
              <a:t>University of Connecticut - </a:t>
            </a:r>
            <a:r>
              <a:rPr lang="en-US" sz="1400" b="1" i="1" dirty="0" smtClean="0"/>
              <a:t>all campuses</a:t>
            </a:r>
          </a:p>
          <a:p>
            <a:endParaRPr lang="en-US" sz="800" b="1" dirty="0" smtClean="0"/>
          </a:p>
          <a:p>
            <a:pPr lvl="1"/>
            <a:endParaRPr lang="en-US" sz="1200" b="1" dirty="0" smtClean="0"/>
          </a:p>
          <a:p>
            <a:pPr lvl="1"/>
            <a:endParaRPr lang="en-US" sz="1200" b="1" dirty="0"/>
          </a:p>
          <a:p>
            <a:pPr lvl="1"/>
            <a:r>
              <a:rPr lang="en-US" sz="1200" b="1" dirty="0" smtClean="0"/>
              <a:t>Completion of College level </a:t>
            </a:r>
            <a:r>
              <a:rPr lang="en-US" sz="1400" b="1" i="1" dirty="0" smtClean="0"/>
              <a:t>English &amp; math </a:t>
            </a:r>
            <a:r>
              <a:rPr lang="en-US" sz="1200" b="1" dirty="0" smtClean="0"/>
              <a:t>within 2 years of entry</a:t>
            </a:r>
          </a:p>
        </p:txBody>
      </p:sp>
      <p:sp>
        <p:nvSpPr>
          <p:cNvPr id="14" name="TextBox 13"/>
          <p:cNvSpPr txBox="1"/>
          <p:nvPr/>
        </p:nvSpPr>
        <p:spPr>
          <a:xfrm>
            <a:off x="337140" y="7620000"/>
            <a:ext cx="6286500" cy="1231107"/>
          </a:xfrm>
          <a:prstGeom prst="rect">
            <a:avLst/>
          </a:prstGeom>
          <a:noFill/>
        </p:spPr>
        <p:txBody>
          <a:bodyPr wrap="square" rtlCol="0">
            <a:spAutoFit/>
          </a:bodyPr>
          <a:lstStyle/>
          <a:p>
            <a:r>
              <a:rPr lang="en-US" sz="900" b="1" dirty="0" smtClean="0"/>
              <a:t>Source: </a:t>
            </a:r>
            <a:r>
              <a:rPr lang="en-US" sz="900" dirty="0" smtClean="0"/>
              <a:t>University of Connecticut, Office of Institutional Research and Effectiveness</a:t>
            </a:r>
          </a:p>
          <a:p>
            <a:r>
              <a:rPr lang="en-US" sz="900" i="1" dirty="0" smtClean="0"/>
              <a:t>* </a:t>
            </a:r>
            <a:r>
              <a:rPr lang="en-US" sz="900" dirty="0" smtClean="0"/>
              <a:t>Data not available at this time.</a:t>
            </a:r>
            <a:endParaRPr lang="en-US" sz="900" i="1" dirty="0" smtClean="0"/>
          </a:p>
          <a:p>
            <a:endParaRPr lang="en-US" sz="900" i="1" dirty="0"/>
          </a:p>
          <a:p>
            <a:r>
              <a:rPr lang="en-US" sz="900" b="1" dirty="0" smtClean="0"/>
              <a:t>Calculation</a:t>
            </a:r>
            <a:r>
              <a:rPr lang="en-US" sz="900" b="1" i="1" dirty="0" smtClean="0"/>
              <a:t>:</a:t>
            </a:r>
            <a:r>
              <a:rPr lang="en-US" sz="900" dirty="0" smtClean="0"/>
              <a:t> </a:t>
            </a:r>
          </a:p>
          <a:p>
            <a:r>
              <a:rPr lang="en-US" sz="900" baseline="30000" dirty="0"/>
              <a:t>1</a:t>
            </a:r>
            <a:r>
              <a:rPr lang="en-US" sz="900" dirty="0"/>
              <a:t> Students Completing at Least One Entry, College-Level Math Course but not a College-Level English Course within Two Academic Years of Entry </a:t>
            </a:r>
            <a:r>
              <a:rPr lang="en-US" sz="900" dirty="0" smtClean="0"/>
              <a:t> </a:t>
            </a:r>
            <a:r>
              <a:rPr lang="en-US" sz="900" dirty="0"/>
              <a:t>(of First-time Entry </a:t>
            </a:r>
            <a:r>
              <a:rPr lang="en-US" sz="900" dirty="0" smtClean="0"/>
              <a:t>Students) </a:t>
            </a:r>
          </a:p>
          <a:p>
            <a:r>
              <a:rPr lang="en-US" sz="900" baseline="30000" dirty="0" smtClean="0"/>
              <a:t>2</a:t>
            </a:r>
            <a:r>
              <a:rPr lang="en-US" sz="900" dirty="0" smtClean="0"/>
              <a:t> Students Completing at Least One Entry, College-Level English Course but not a College-Level Math Course within Two Academic Years of Entry  (of First-time Entry Students)</a:t>
            </a:r>
          </a:p>
        </p:txBody>
      </p:sp>
      <p:sp>
        <p:nvSpPr>
          <p:cNvPr id="6" name="Slide Number Placeholder 5"/>
          <p:cNvSpPr>
            <a:spLocks noGrp="1"/>
          </p:cNvSpPr>
          <p:nvPr>
            <p:ph type="sldNum" sz="quarter" idx="12"/>
          </p:nvPr>
        </p:nvSpPr>
        <p:spPr>
          <a:xfrm>
            <a:off x="5486400" y="8475136"/>
            <a:ext cx="1028700" cy="486833"/>
          </a:xfrm>
        </p:spPr>
        <p:txBody>
          <a:bodyPr/>
          <a:lstStyle/>
          <a:p>
            <a:fld id="{C1A6B199-FD4A-42EA-8F8A-3F93EEAB17CE}" type="slidenum">
              <a:rPr lang="en-US" smtClean="0"/>
              <a:t>21</a:t>
            </a:fld>
            <a:endParaRPr lang="en-US" dirty="0"/>
          </a:p>
        </p:txBody>
      </p:sp>
      <p:graphicFrame>
        <p:nvGraphicFramePr>
          <p:cNvPr id="15" name="Chart 14"/>
          <p:cNvGraphicFramePr>
            <a:graphicFrameLocks/>
          </p:cNvGraphicFramePr>
          <p:nvPr>
            <p:extLst>
              <p:ext uri="{D42A27DB-BD31-4B8C-83A1-F6EECF244321}">
                <p14:modId xmlns:p14="http://schemas.microsoft.com/office/powerpoint/2010/main" val="1491789435"/>
              </p:ext>
            </p:extLst>
          </p:nvPr>
        </p:nvGraphicFramePr>
        <p:xfrm>
          <a:off x="1219200" y="1998976"/>
          <a:ext cx="4038600" cy="22682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580361504"/>
              </p:ext>
            </p:extLst>
          </p:nvPr>
        </p:nvGraphicFramePr>
        <p:xfrm>
          <a:off x="415997" y="4648200"/>
          <a:ext cx="6172201" cy="1447800"/>
        </p:xfrm>
        <a:graphic>
          <a:graphicData uri="http://schemas.openxmlformats.org/drawingml/2006/table">
            <a:tbl>
              <a:tblPr/>
              <a:tblGrid>
                <a:gridCol w="712908"/>
                <a:gridCol w="811131"/>
                <a:gridCol w="769941"/>
                <a:gridCol w="779447"/>
                <a:gridCol w="769941"/>
                <a:gridCol w="788951"/>
                <a:gridCol w="769941"/>
                <a:gridCol w="769941"/>
              </a:tblGrid>
              <a:tr h="241300">
                <a:tc>
                  <a:txBody>
                    <a:bodyPr/>
                    <a:lstStyle/>
                    <a:p>
                      <a:pPr algn="l" fontAlgn="b"/>
                      <a:r>
                        <a:rPr lang="en-US" sz="1200" b="1" i="0" u="none" strike="noStrike" dirty="0">
                          <a:effectLst/>
                          <a:latin typeface="Calibri"/>
                        </a:rPr>
                        <a:t> </a:t>
                      </a:r>
                    </a:p>
                  </a:txBody>
                  <a:tcPr marL="9486" marR="9486" marT="9487" marB="0" anchor="b">
                    <a:lnL>
                      <a:noFill/>
                    </a:lnL>
                    <a:lnR>
                      <a:noFill/>
                    </a:lnR>
                    <a:lnT>
                      <a:noFill/>
                    </a:lnT>
                    <a:lnB>
                      <a:noFill/>
                    </a:lnB>
                    <a:solidFill>
                      <a:schemeClr val="accent4">
                        <a:lumMod val="20000"/>
                        <a:lumOff val="80000"/>
                      </a:schemeClr>
                    </a:solidFill>
                  </a:tcPr>
                </a:tc>
                <a:tc>
                  <a:txBody>
                    <a:bodyPr/>
                    <a:lstStyle/>
                    <a:p>
                      <a:pPr algn="ctr" fontAlgn="b"/>
                      <a:r>
                        <a:rPr lang="en-US" sz="1200" b="1" i="0" u="none" strike="noStrike" dirty="0">
                          <a:effectLst/>
                          <a:latin typeface="Calibri"/>
                        </a:rPr>
                        <a:t>Total</a:t>
                      </a:r>
                    </a:p>
                  </a:txBody>
                  <a:tcPr marL="9486" marR="9486" marT="9487" marB="0" anchor="b">
                    <a:lnL>
                      <a:noFill/>
                    </a:lnL>
                    <a:lnR w="6350" cap="flat" cmpd="sng" algn="ctr">
                      <a:solidFill>
                        <a:srgbClr val="000000"/>
                      </a:solidFill>
                      <a:prstDash val="solid"/>
                      <a:round/>
                      <a:headEnd type="none" w="med" len="med"/>
                      <a:tailEnd type="none" w="med" len="med"/>
                    </a:lnR>
                    <a:lnT>
                      <a:noFill/>
                    </a:lnT>
                    <a:lnB>
                      <a:noFill/>
                    </a:lnB>
                    <a:solidFill>
                      <a:schemeClr val="accent4">
                        <a:lumMod val="20000"/>
                        <a:lumOff val="80000"/>
                      </a:schemeClr>
                    </a:solidFill>
                  </a:tcPr>
                </a:tc>
                <a:tc gridSpan="2">
                  <a:txBody>
                    <a:bodyPr/>
                    <a:lstStyle/>
                    <a:p>
                      <a:pPr algn="ctr" fontAlgn="ctr"/>
                      <a:r>
                        <a:rPr lang="en-US" sz="1200" b="1" i="0" u="none" strike="noStrike" dirty="0">
                          <a:solidFill>
                            <a:srgbClr val="000000"/>
                          </a:solidFill>
                          <a:effectLst/>
                          <a:latin typeface="Calibri"/>
                        </a:rPr>
                        <a:t>Math but not English</a:t>
                      </a:r>
                      <a:r>
                        <a:rPr lang="en-US" sz="1200" b="1" i="0" u="none" strike="noStrike" baseline="30000" dirty="0">
                          <a:solidFill>
                            <a:srgbClr val="000000"/>
                          </a:solidFill>
                          <a:effectLst/>
                          <a:latin typeface="Calibri"/>
                        </a:rPr>
                        <a:t>1</a:t>
                      </a:r>
                      <a:endParaRPr lang="en-US" sz="1200" b="1" i="0" u="none" strike="noStrike" dirty="0">
                        <a:solidFill>
                          <a:srgbClr val="000000"/>
                        </a:solidFill>
                        <a:effectLst/>
                        <a:latin typeface="Calibri"/>
                      </a:endParaRPr>
                    </a:p>
                  </a:txBody>
                  <a:tcPr marL="9486" marR="9486" marT="9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4">
                        <a:lumMod val="20000"/>
                        <a:lumOff val="80000"/>
                      </a:schemeClr>
                    </a:solidFill>
                  </a:tcPr>
                </a:tc>
                <a:tc hMerge="1">
                  <a:txBody>
                    <a:bodyPr/>
                    <a:lstStyle/>
                    <a:p>
                      <a:endParaRPr lang="en-US"/>
                    </a:p>
                  </a:txBody>
                  <a:tcPr/>
                </a:tc>
                <a:tc gridSpan="2">
                  <a:txBody>
                    <a:bodyPr/>
                    <a:lstStyle/>
                    <a:p>
                      <a:pPr algn="ctr" fontAlgn="ctr"/>
                      <a:r>
                        <a:rPr lang="en-US" sz="1200" b="1" i="0" u="none" strike="noStrike" dirty="0">
                          <a:solidFill>
                            <a:srgbClr val="000000"/>
                          </a:solidFill>
                          <a:effectLst/>
                          <a:latin typeface="Calibri"/>
                        </a:rPr>
                        <a:t>English but not Math</a:t>
                      </a:r>
                      <a:r>
                        <a:rPr lang="en-US" sz="1200" b="1" i="0" u="none" strike="noStrike" baseline="30000" dirty="0">
                          <a:solidFill>
                            <a:srgbClr val="000000"/>
                          </a:solidFill>
                          <a:effectLst/>
                          <a:latin typeface="Calibri"/>
                        </a:rPr>
                        <a:t>2</a:t>
                      </a:r>
                      <a:endParaRPr lang="en-US" sz="1200" b="1" i="0" u="none" strike="noStrike" dirty="0">
                        <a:solidFill>
                          <a:srgbClr val="000000"/>
                        </a:solidFill>
                        <a:effectLst/>
                        <a:latin typeface="Calibri"/>
                      </a:endParaRPr>
                    </a:p>
                  </a:txBody>
                  <a:tcPr marL="9486" marR="9486" marT="9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4">
                        <a:lumMod val="20000"/>
                        <a:lumOff val="80000"/>
                      </a:schemeClr>
                    </a:solidFill>
                  </a:tcPr>
                </a:tc>
                <a:tc hMerge="1">
                  <a:txBody>
                    <a:bodyPr/>
                    <a:lstStyle/>
                    <a:p>
                      <a:endParaRPr lang="en-US"/>
                    </a:p>
                  </a:txBody>
                  <a:tcPr/>
                </a:tc>
                <a:tc gridSpan="2">
                  <a:txBody>
                    <a:bodyPr/>
                    <a:lstStyle/>
                    <a:p>
                      <a:pPr algn="ctr" fontAlgn="ctr"/>
                      <a:r>
                        <a:rPr lang="en-US" sz="1200" b="1" i="0" u="none" strike="noStrike" dirty="0">
                          <a:solidFill>
                            <a:srgbClr val="000000"/>
                          </a:solidFill>
                          <a:effectLst/>
                          <a:latin typeface="Calibri"/>
                        </a:rPr>
                        <a:t>Math and English</a:t>
                      </a:r>
                    </a:p>
                  </a:txBody>
                  <a:tcPr marL="9486" marR="9486" marT="9487" marB="0" anchor="ctr">
                    <a:lnL w="6350" cap="flat" cmpd="sng" algn="ctr">
                      <a:solidFill>
                        <a:srgbClr val="000000"/>
                      </a:solidFill>
                      <a:prstDash val="solid"/>
                      <a:round/>
                      <a:headEnd type="none" w="med" len="med"/>
                      <a:tailEnd type="none" w="med" len="med"/>
                    </a:lnL>
                    <a:lnR>
                      <a:noFill/>
                    </a:lnR>
                    <a:lnT>
                      <a:noFill/>
                    </a:lnT>
                    <a:lnB>
                      <a:noFill/>
                    </a:lnB>
                    <a:solidFill>
                      <a:schemeClr val="accent4">
                        <a:lumMod val="20000"/>
                        <a:lumOff val="80000"/>
                      </a:schemeClr>
                    </a:solidFill>
                  </a:tcPr>
                </a:tc>
                <a:tc hMerge="1">
                  <a:txBody>
                    <a:bodyPr/>
                    <a:lstStyle/>
                    <a:p>
                      <a:endParaRPr lang="en-US"/>
                    </a:p>
                  </a:txBody>
                  <a:tcPr/>
                </a:tc>
              </a:tr>
              <a:tr h="241300">
                <a:tc>
                  <a:txBody>
                    <a:bodyPr/>
                    <a:lstStyle/>
                    <a:p>
                      <a:pPr algn="l" fontAlgn="b"/>
                      <a:r>
                        <a:rPr lang="en-US" sz="1200" b="1" i="0" u="none" strike="noStrike" dirty="0">
                          <a:effectLst/>
                          <a:latin typeface="Calibri"/>
                        </a:rPr>
                        <a:t>Term</a:t>
                      </a:r>
                    </a:p>
                  </a:txBody>
                  <a:tcPr marL="9486" marR="9486" marT="9487" marB="0" anchor="b">
                    <a:lnL>
                      <a:noFill/>
                    </a:lnL>
                    <a:lnR>
                      <a:noFill/>
                    </a:lnR>
                    <a:lnT>
                      <a:noFill/>
                    </a:lnT>
                    <a:lnB>
                      <a:noFill/>
                    </a:lnB>
                    <a:solidFill>
                      <a:schemeClr val="accent4">
                        <a:lumMod val="20000"/>
                        <a:lumOff val="80000"/>
                      </a:schemeClr>
                    </a:solidFill>
                  </a:tcPr>
                </a:tc>
                <a:tc>
                  <a:txBody>
                    <a:bodyPr/>
                    <a:lstStyle/>
                    <a:p>
                      <a:pPr algn="ctr" fontAlgn="b"/>
                      <a:r>
                        <a:rPr lang="en-US" sz="1200" b="1" i="0" u="none" strike="noStrike" dirty="0">
                          <a:effectLst/>
                          <a:latin typeface="Calibri"/>
                        </a:rPr>
                        <a:t>Students</a:t>
                      </a:r>
                    </a:p>
                  </a:txBody>
                  <a:tcPr marL="9486" marR="9486" marT="9487" marB="0" anchor="b">
                    <a:lnL>
                      <a:noFill/>
                    </a:lnL>
                    <a:lnR w="6350" cap="flat" cmpd="sng" algn="ctr">
                      <a:solidFill>
                        <a:srgbClr val="000000"/>
                      </a:solidFill>
                      <a:prstDash val="solid"/>
                      <a:round/>
                      <a:headEnd type="none" w="med" len="med"/>
                      <a:tailEnd type="none" w="med" len="med"/>
                    </a:lnR>
                    <a:lnT>
                      <a:noFill/>
                    </a:lnT>
                    <a:lnB>
                      <a:noFill/>
                    </a:lnB>
                    <a:solidFill>
                      <a:schemeClr val="accent4">
                        <a:lumMod val="20000"/>
                        <a:lumOff val="80000"/>
                      </a:schemeClr>
                    </a:solidFill>
                  </a:tcPr>
                </a:tc>
                <a:tc>
                  <a:txBody>
                    <a:bodyPr/>
                    <a:lstStyle/>
                    <a:p>
                      <a:pPr algn="ctr" fontAlgn="b"/>
                      <a:r>
                        <a:rPr lang="en-US" sz="1100" b="1" i="0" u="none" strike="noStrike" dirty="0">
                          <a:solidFill>
                            <a:srgbClr val="000000"/>
                          </a:solidFill>
                          <a:effectLst/>
                          <a:latin typeface="Calibri"/>
                        </a:rPr>
                        <a:t>N</a:t>
                      </a:r>
                    </a:p>
                  </a:txBody>
                  <a:tcPr marL="9486" marR="9486" marT="9487" marB="0" anchor="b">
                    <a:lnL w="6350" cap="flat" cmpd="sng" algn="ctr">
                      <a:solidFill>
                        <a:srgbClr val="000000"/>
                      </a:solidFill>
                      <a:prstDash val="solid"/>
                      <a:round/>
                      <a:headEnd type="none" w="med" len="med"/>
                      <a:tailEnd type="none" w="med" len="med"/>
                    </a:lnL>
                    <a:lnR>
                      <a:noFill/>
                    </a:lnR>
                    <a:lnT>
                      <a:noFill/>
                    </a:lnT>
                    <a:lnB>
                      <a:noFill/>
                    </a:lnB>
                    <a:solidFill>
                      <a:schemeClr val="accent4">
                        <a:lumMod val="20000"/>
                        <a:lumOff val="80000"/>
                      </a:schemeClr>
                    </a:solidFill>
                  </a:tcPr>
                </a:tc>
                <a:tc>
                  <a:txBody>
                    <a:bodyPr/>
                    <a:lstStyle/>
                    <a:p>
                      <a:pPr algn="ctr" fontAlgn="b"/>
                      <a:r>
                        <a:rPr lang="en-US" sz="1100" b="1" i="0" u="none" strike="noStrike" dirty="0">
                          <a:solidFill>
                            <a:srgbClr val="000000"/>
                          </a:solidFill>
                          <a:effectLst/>
                          <a:latin typeface="Calibri"/>
                        </a:rPr>
                        <a:t>%</a:t>
                      </a:r>
                    </a:p>
                  </a:txBody>
                  <a:tcPr marL="9486" marR="9486" marT="9487" marB="0" anchor="b">
                    <a:lnL>
                      <a:noFill/>
                    </a:lnL>
                    <a:lnR w="6350" cap="flat" cmpd="sng" algn="ctr">
                      <a:solidFill>
                        <a:srgbClr val="000000"/>
                      </a:solidFill>
                      <a:prstDash val="solid"/>
                      <a:round/>
                      <a:headEnd type="none" w="med" len="med"/>
                      <a:tailEnd type="none" w="med" len="med"/>
                    </a:lnR>
                    <a:lnT>
                      <a:noFill/>
                    </a:lnT>
                    <a:lnB>
                      <a:noFill/>
                    </a:lnB>
                    <a:solidFill>
                      <a:schemeClr val="accent4">
                        <a:lumMod val="20000"/>
                        <a:lumOff val="80000"/>
                      </a:schemeClr>
                    </a:solidFill>
                  </a:tcPr>
                </a:tc>
                <a:tc>
                  <a:txBody>
                    <a:bodyPr/>
                    <a:lstStyle/>
                    <a:p>
                      <a:pPr algn="ctr" fontAlgn="b"/>
                      <a:r>
                        <a:rPr lang="en-US" sz="1100" b="1" i="0" u="none" strike="noStrike" dirty="0">
                          <a:solidFill>
                            <a:srgbClr val="000000"/>
                          </a:solidFill>
                          <a:effectLst/>
                          <a:latin typeface="Calibri"/>
                        </a:rPr>
                        <a:t>N</a:t>
                      </a:r>
                    </a:p>
                  </a:txBody>
                  <a:tcPr marL="9486" marR="9486" marT="9487" marB="0" anchor="b">
                    <a:lnL w="6350" cap="flat" cmpd="sng" algn="ctr">
                      <a:solidFill>
                        <a:srgbClr val="000000"/>
                      </a:solidFill>
                      <a:prstDash val="solid"/>
                      <a:round/>
                      <a:headEnd type="none" w="med" len="med"/>
                      <a:tailEnd type="none" w="med" len="med"/>
                    </a:lnL>
                    <a:lnR>
                      <a:noFill/>
                    </a:lnR>
                    <a:lnT>
                      <a:noFill/>
                    </a:lnT>
                    <a:lnB>
                      <a:noFill/>
                    </a:lnB>
                    <a:solidFill>
                      <a:schemeClr val="accent4">
                        <a:lumMod val="20000"/>
                        <a:lumOff val="80000"/>
                      </a:schemeClr>
                    </a:solidFill>
                  </a:tcPr>
                </a:tc>
                <a:tc>
                  <a:txBody>
                    <a:bodyPr/>
                    <a:lstStyle/>
                    <a:p>
                      <a:pPr algn="ctr" fontAlgn="b"/>
                      <a:r>
                        <a:rPr lang="en-US" sz="1100" b="1" i="0" u="none" strike="noStrike" dirty="0">
                          <a:solidFill>
                            <a:srgbClr val="000000"/>
                          </a:solidFill>
                          <a:effectLst/>
                          <a:latin typeface="Calibri"/>
                        </a:rPr>
                        <a:t>%</a:t>
                      </a:r>
                    </a:p>
                  </a:txBody>
                  <a:tcPr marL="9486" marR="9486" marT="9487" marB="0" anchor="b">
                    <a:lnL>
                      <a:noFill/>
                    </a:lnL>
                    <a:lnR w="6350" cap="flat" cmpd="sng" algn="ctr">
                      <a:solidFill>
                        <a:srgbClr val="000000"/>
                      </a:solidFill>
                      <a:prstDash val="solid"/>
                      <a:round/>
                      <a:headEnd type="none" w="med" len="med"/>
                      <a:tailEnd type="none" w="med" len="med"/>
                    </a:lnR>
                    <a:lnT>
                      <a:noFill/>
                    </a:lnT>
                    <a:lnB>
                      <a:noFill/>
                    </a:lnB>
                    <a:solidFill>
                      <a:schemeClr val="accent4">
                        <a:lumMod val="20000"/>
                        <a:lumOff val="80000"/>
                      </a:schemeClr>
                    </a:solidFill>
                  </a:tcPr>
                </a:tc>
                <a:tc>
                  <a:txBody>
                    <a:bodyPr/>
                    <a:lstStyle/>
                    <a:p>
                      <a:pPr algn="ctr" fontAlgn="b"/>
                      <a:r>
                        <a:rPr lang="en-US" sz="1100" b="1" i="0" u="none" strike="noStrike" dirty="0">
                          <a:solidFill>
                            <a:srgbClr val="000000"/>
                          </a:solidFill>
                          <a:effectLst/>
                          <a:latin typeface="Calibri"/>
                        </a:rPr>
                        <a:t>N</a:t>
                      </a:r>
                    </a:p>
                  </a:txBody>
                  <a:tcPr marL="9486" marR="9486" marT="9487" marB="0" anchor="b">
                    <a:lnL w="6350" cap="flat" cmpd="sng" algn="ctr">
                      <a:solidFill>
                        <a:srgbClr val="000000"/>
                      </a:solidFill>
                      <a:prstDash val="solid"/>
                      <a:round/>
                      <a:headEnd type="none" w="med" len="med"/>
                      <a:tailEnd type="none" w="med" len="med"/>
                    </a:lnL>
                    <a:lnR>
                      <a:noFill/>
                    </a:lnR>
                    <a:lnT>
                      <a:noFill/>
                    </a:lnT>
                    <a:lnB>
                      <a:noFill/>
                    </a:lnB>
                    <a:solidFill>
                      <a:schemeClr val="accent4">
                        <a:lumMod val="20000"/>
                        <a:lumOff val="80000"/>
                      </a:schemeClr>
                    </a:solidFill>
                  </a:tcPr>
                </a:tc>
                <a:tc>
                  <a:txBody>
                    <a:bodyPr/>
                    <a:lstStyle/>
                    <a:p>
                      <a:pPr algn="ctr" fontAlgn="b"/>
                      <a:r>
                        <a:rPr lang="en-US" sz="1100" b="1" i="0" u="none" strike="noStrike" dirty="0">
                          <a:solidFill>
                            <a:srgbClr val="000000"/>
                          </a:solidFill>
                          <a:effectLst/>
                          <a:latin typeface="Calibri"/>
                        </a:rPr>
                        <a:t>%</a:t>
                      </a:r>
                    </a:p>
                  </a:txBody>
                  <a:tcPr marL="9486" marR="9486" marT="9487" marB="0" anchor="b">
                    <a:lnL>
                      <a:noFill/>
                    </a:lnL>
                    <a:lnR>
                      <a:noFill/>
                    </a:lnR>
                    <a:lnT>
                      <a:noFill/>
                    </a:lnT>
                    <a:lnB>
                      <a:noFill/>
                    </a:lnB>
                    <a:solidFill>
                      <a:schemeClr val="accent4">
                        <a:lumMod val="20000"/>
                        <a:lumOff val="80000"/>
                      </a:schemeClr>
                    </a:solidFill>
                  </a:tcPr>
                </a:tc>
              </a:tr>
              <a:tr h="241300">
                <a:tc>
                  <a:txBody>
                    <a:bodyPr/>
                    <a:lstStyle/>
                    <a:p>
                      <a:pPr algn="l" fontAlgn="b"/>
                      <a:r>
                        <a:rPr lang="en-US" sz="1100" b="1" i="0" u="none" strike="noStrike" dirty="0">
                          <a:effectLst/>
                          <a:latin typeface="Calibri"/>
                        </a:rPr>
                        <a:t>Fall 2007</a:t>
                      </a:r>
                    </a:p>
                  </a:txBody>
                  <a:tcPr marL="9486" marR="9486" marT="9487" marB="0" anchor="b">
                    <a:lnL>
                      <a:noFill/>
                    </a:lnL>
                    <a:lnR>
                      <a:noFill/>
                    </a:lnR>
                    <a:lnT>
                      <a:noFill/>
                    </a:lnT>
                    <a:lnB>
                      <a:noFill/>
                    </a:lnB>
                  </a:tcPr>
                </a:tc>
                <a:tc>
                  <a:txBody>
                    <a:bodyPr/>
                    <a:lstStyle/>
                    <a:p>
                      <a:pPr algn="ctr" fontAlgn="b"/>
                      <a:r>
                        <a:rPr lang="en-US" sz="1100" b="0" i="0" u="none" strike="noStrike" dirty="0">
                          <a:effectLst/>
                          <a:latin typeface="Calibri"/>
                        </a:rPr>
                        <a:t>4,326</a:t>
                      </a:r>
                    </a:p>
                  </a:txBody>
                  <a:tcPr marL="9486" marR="9486" marT="9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effectLst/>
                          <a:latin typeface="Calibri"/>
                        </a:rPr>
                        <a:t>75</a:t>
                      </a:r>
                    </a:p>
                  </a:txBody>
                  <a:tcPr marL="9486" marR="9486" marT="9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smtClean="0">
                          <a:solidFill>
                            <a:srgbClr val="000000"/>
                          </a:solidFill>
                          <a:effectLst/>
                          <a:latin typeface="Calibri"/>
                        </a:rPr>
                        <a:t>1.73%</a:t>
                      </a:r>
                      <a:endParaRPr lang="en-US" sz="1100" b="0" i="0" u="none" strike="noStrike" dirty="0">
                        <a:solidFill>
                          <a:srgbClr val="000000"/>
                        </a:solidFill>
                        <a:effectLst/>
                        <a:latin typeface="Calibri"/>
                      </a:endParaRPr>
                    </a:p>
                  </a:txBody>
                  <a:tcPr marL="9486" marR="9486" marT="9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effectLst/>
                          <a:latin typeface="Calibri"/>
                        </a:rPr>
                        <a:t>401</a:t>
                      </a:r>
                    </a:p>
                  </a:txBody>
                  <a:tcPr marL="9486" marR="9486" marT="9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9.27%</a:t>
                      </a:r>
                    </a:p>
                  </a:txBody>
                  <a:tcPr marL="9486" marR="9486" marT="9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effectLst/>
                          <a:latin typeface="Calibri"/>
                        </a:rPr>
                        <a:t>3,792</a:t>
                      </a:r>
                    </a:p>
                  </a:txBody>
                  <a:tcPr marL="9486" marR="9486" marT="9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effectLst/>
                          <a:latin typeface="Calibri"/>
                        </a:rPr>
                        <a:t>87.66%</a:t>
                      </a:r>
                    </a:p>
                  </a:txBody>
                  <a:tcPr marL="9486" marR="9486" marT="9487" marB="0" anchor="b">
                    <a:lnL>
                      <a:noFill/>
                    </a:lnL>
                    <a:lnR>
                      <a:noFill/>
                    </a:lnR>
                    <a:lnT>
                      <a:noFill/>
                    </a:lnT>
                    <a:lnB>
                      <a:noFill/>
                    </a:lnB>
                  </a:tcPr>
                </a:tc>
              </a:tr>
              <a:tr h="241300">
                <a:tc>
                  <a:txBody>
                    <a:bodyPr/>
                    <a:lstStyle/>
                    <a:p>
                      <a:pPr algn="l" fontAlgn="b"/>
                      <a:r>
                        <a:rPr lang="en-US" sz="1100" b="1" i="0" u="none" strike="noStrike" dirty="0">
                          <a:effectLst/>
                          <a:latin typeface="Calibri"/>
                        </a:rPr>
                        <a:t>Fall </a:t>
                      </a:r>
                      <a:r>
                        <a:rPr lang="en-US" sz="1100" b="1" i="0" u="none" strike="noStrike" dirty="0" smtClean="0">
                          <a:effectLst/>
                          <a:latin typeface="Calibri"/>
                        </a:rPr>
                        <a:t>2008</a:t>
                      </a:r>
                      <a:endParaRPr lang="en-US" sz="1100" b="1" i="0" u="none" strike="noStrike" dirty="0">
                        <a:effectLst/>
                        <a:latin typeface="Calibri"/>
                      </a:endParaRPr>
                    </a:p>
                  </a:txBody>
                  <a:tcPr marL="9486" marR="9486" marT="9487" marB="0" anchor="b">
                    <a:lnL>
                      <a:noFill/>
                    </a:lnL>
                    <a:lnR>
                      <a:noFill/>
                    </a:lnR>
                    <a:lnT>
                      <a:noFill/>
                    </a:lnT>
                    <a:lnB>
                      <a:noFill/>
                    </a:lnB>
                  </a:tcPr>
                </a:tc>
                <a:tc>
                  <a:txBody>
                    <a:bodyPr/>
                    <a:lstStyle/>
                    <a:p>
                      <a:pPr algn="ctr" fontAlgn="b"/>
                      <a:r>
                        <a:rPr lang="en-US" sz="1100" b="0" i="0" u="none" strike="noStrike" dirty="0">
                          <a:effectLst/>
                          <a:latin typeface="Calibri"/>
                        </a:rPr>
                        <a:t>4,858</a:t>
                      </a:r>
                    </a:p>
                  </a:txBody>
                  <a:tcPr marL="9486" marR="9486" marT="9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smtClean="0">
                          <a:effectLst/>
                          <a:latin typeface="Calibri"/>
                        </a:rPr>
                        <a:t>*</a:t>
                      </a:r>
                      <a:r>
                        <a:rPr lang="en-US" sz="1100" b="0" i="0" u="none" strike="noStrike" dirty="0">
                          <a:effectLst/>
                          <a:latin typeface="Calibri"/>
                        </a:rPr>
                        <a:t> </a:t>
                      </a:r>
                    </a:p>
                  </a:txBody>
                  <a:tcPr marL="9486" marR="9486" marT="9487"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a:t>
                      </a:r>
                      <a:endParaRPr lang="en-US" sz="1100" b="0" i="0" u="none" strike="noStrike" dirty="0">
                        <a:solidFill>
                          <a:srgbClr val="000000"/>
                        </a:solidFill>
                        <a:effectLst/>
                        <a:latin typeface="Calibri"/>
                      </a:endParaRPr>
                    </a:p>
                  </a:txBody>
                  <a:tcPr marL="9486" marR="9486" marT="9487"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dirty="0">
                          <a:effectLst/>
                          <a:latin typeface="Calibri"/>
                        </a:rPr>
                        <a:t> </a:t>
                      </a:r>
                      <a:r>
                        <a:rPr lang="en-US" sz="1100" b="0" i="0" u="none" strike="noStrike" dirty="0" smtClean="0">
                          <a:effectLst/>
                          <a:latin typeface="Calibri"/>
                        </a:rPr>
                        <a:t>*</a:t>
                      </a:r>
                      <a:endParaRPr lang="en-US" sz="1100" b="0" i="0" u="none" strike="noStrike" dirty="0">
                        <a:effectLst/>
                        <a:latin typeface="Calibri"/>
                      </a:endParaRPr>
                    </a:p>
                  </a:txBody>
                  <a:tcPr marL="9486" marR="9486" marT="9487"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1100" b="0" i="0" u="none" strike="noStrike" dirty="0" smtClean="0">
                          <a:solidFill>
                            <a:srgbClr val="000000"/>
                          </a:solidFill>
                          <a:effectLst/>
                          <a:latin typeface="Calibri"/>
                        </a:rPr>
                        <a:t>*</a:t>
                      </a:r>
                      <a:r>
                        <a:rPr lang="en-US" sz="1100" b="0" i="0" u="none" strike="noStrike" dirty="0">
                          <a:solidFill>
                            <a:srgbClr val="000000"/>
                          </a:solidFill>
                          <a:effectLst/>
                          <a:latin typeface="Calibri"/>
                        </a:rPr>
                        <a:t> </a:t>
                      </a:r>
                    </a:p>
                  </a:txBody>
                  <a:tcPr marL="9486" marR="9486" marT="9487"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dirty="0">
                          <a:effectLst/>
                          <a:latin typeface="Calibri"/>
                        </a:rPr>
                        <a:t>3,778</a:t>
                      </a:r>
                    </a:p>
                  </a:txBody>
                  <a:tcPr marL="9486" marR="9486" marT="9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effectLst/>
                          <a:latin typeface="Calibri"/>
                        </a:rPr>
                        <a:t>77.77%</a:t>
                      </a:r>
                    </a:p>
                  </a:txBody>
                  <a:tcPr marL="9486" marR="9486" marT="9487" marB="0" anchor="b">
                    <a:lnL>
                      <a:noFill/>
                    </a:lnL>
                    <a:lnR>
                      <a:noFill/>
                    </a:lnR>
                    <a:lnT>
                      <a:noFill/>
                    </a:lnT>
                    <a:lnB>
                      <a:noFill/>
                    </a:lnB>
                  </a:tcPr>
                </a:tc>
              </a:tr>
              <a:tr h="241300">
                <a:tc>
                  <a:txBody>
                    <a:bodyPr/>
                    <a:lstStyle/>
                    <a:p>
                      <a:pPr algn="l" fontAlgn="b"/>
                      <a:r>
                        <a:rPr lang="en-US" sz="1100" b="1" i="0" u="none" strike="noStrike" dirty="0">
                          <a:effectLst/>
                          <a:latin typeface="Calibri"/>
                        </a:rPr>
                        <a:t>Fall 2009</a:t>
                      </a:r>
                    </a:p>
                  </a:txBody>
                  <a:tcPr marL="9486" marR="9486" marT="9487" marB="0" anchor="b">
                    <a:lnL>
                      <a:noFill/>
                    </a:lnL>
                    <a:lnR>
                      <a:noFill/>
                    </a:lnR>
                    <a:lnT>
                      <a:noFill/>
                    </a:lnT>
                    <a:lnB>
                      <a:noFill/>
                    </a:lnB>
                  </a:tcPr>
                </a:tc>
                <a:tc>
                  <a:txBody>
                    <a:bodyPr/>
                    <a:lstStyle/>
                    <a:p>
                      <a:pPr algn="ctr" fontAlgn="b"/>
                      <a:r>
                        <a:rPr lang="en-US" sz="1100" b="0" i="0" u="none" strike="noStrike" dirty="0">
                          <a:effectLst/>
                          <a:latin typeface="Calibri"/>
                        </a:rPr>
                        <a:t>4,362</a:t>
                      </a:r>
                    </a:p>
                  </a:txBody>
                  <a:tcPr marL="9486" marR="9486" marT="9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effectLst/>
                          <a:latin typeface="Calibri"/>
                        </a:rPr>
                        <a:t>82</a:t>
                      </a:r>
                    </a:p>
                  </a:txBody>
                  <a:tcPr marL="9486" marR="9486" marT="9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1.88%</a:t>
                      </a:r>
                    </a:p>
                  </a:txBody>
                  <a:tcPr marL="9486" marR="9486" marT="9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effectLst/>
                          <a:latin typeface="Calibri"/>
                        </a:rPr>
                        <a:t>534</a:t>
                      </a:r>
                    </a:p>
                  </a:txBody>
                  <a:tcPr marL="9486" marR="9486" marT="9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12.24%</a:t>
                      </a:r>
                    </a:p>
                  </a:txBody>
                  <a:tcPr marL="9486" marR="9486" marT="9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effectLst/>
                          <a:latin typeface="Calibri"/>
                        </a:rPr>
                        <a:t>3,695</a:t>
                      </a:r>
                    </a:p>
                  </a:txBody>
                  <a:tcPr marL="9486" marR="9486" marT="9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effectLst/>
                          <a:latin typeface="Calibri"/>
                        </a:rPr>
                        <a:t>84.71%</a:t>
                      </a:r>
                    </a:p>
                  </a:txBody>
                  <a:tcPr marL="9486" marR="9486" marT="9487" marB="0" anchor="b">
                    <a:lnL>
                      <a:noFill/>
                    </a:lnL>
                    <a:lnR>
                      <a:noFill/>
                    </a:lnR>
                    <a:lnT>
                      <a:noFill/>
                    </a:lnT>
                    <a:lnB>
                      <a:noFill/>
                    </a:lnB>
                  </a:tcPr>
                </a:tc>
              </a:tr>
              <a:tr h="241300">
                <a:tc>
                  <a:txBody>
                    <a:bodyPr/>
                    <a:lstStyle/>
                    <a:p>
                      <a:pPr algn="l" fontAlgn="b"/>
                      <a:r>
                        <a:rPr lang="en-US" sz="1100" b="1" i="0" u="none" strike="noStrike" dirty="0">
                          <a:effectLst/>
                          <a:latin typeface="Calibri"/>
                        </a:rPr>
                        <a:t>Fall 2010</a:t>
                      </a:r>
                    </a:p>
                  </a:txBody>
                  <a:tcPr marL="9486" marR="9486" marT="9487" marB="0" anchor="b">
                    <a:lnL>
                      <a:noFill/>
                    </a:lnL>
                    <a:lnR>
                      <a:noFill/>
                    </a:lnR>
                    <a:lnT>
                      <a:noFill/>
                    </a:lnT>
                    <a:lnB>
                      <a:noFill/>
                    </a:lnB>
                  </a:tcPr>
                </a:tc>
                <a:tc>
                  <a:txBody>
                    <a:bodyPr/>
                    <a:lstStyle/>
                    <a:p>
                      <a:pPr algn="ctr" fontAlgn="b"/>
                      <a:r>
                        <a:rPr lang="en-US" sz="1100" b="0" i="0" u="none" strike="noStrike" dirty="0">
                          <a:effectLst/>
                          <a:latin typeface="Calibri"/>
                        </a:rPr>
                        <a:t>4,580</a:t>
                      </a:r>
                    </a:p>
                  </a:txBody>
                  <a:tcPr marL="9486" marR="9486" marT="9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effectLst/>
                          <a:latin typeface="Calibri"/>
                        </a:rPr>
                        <a:t>153</a:t>
                      </a:r>
                    </a:p>
                  </a:txBody>
                  <a:tcPr marL="9486" marR="9486" marT="9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3.34%</a:t>
                      </a:r>
                    </a:p>
                  </a:txBody>
                  <a:tcPr marL="9486" marR="9486" marT="9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effectLst/>
                          <a:latin typeface="Calibri"/>
                        </a:rPr>
                        <a:t>989</a:t>
                      </a:r>
                    </a:p>
                  </a:txBody>
                  <a:tcPr marL="9486" marR="9486" marT="9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21.59%</a:t>
                      </a:r>
                    </a:p>
                  </a:txBody>
                  <a:tcPr marL="9486" marR="9486" marT="94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effectLst/>
                          <a:latin typeface="Calibri"/>
                        </a:rPr>
                        <a:t>3,358</a:t>
                      </a:r>
                    </a:p>
                  </a:txBody>
                  <a:tcPr marL="9486" marR="9486" marT="94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effectLst/>
                          <a:latin typeface="Calibri"/>
                        </a:rPr>
                        <a:t>73.32%</a:t>
                      </a:r>
                    </a:p>
                  </a:txBody>
                  <a:tcPr marL="9486" marR="9486" marT="9487" marB="0" anchor="b">
                    <a:lnL>
                      <a:noFill/>
                    </a:lnL>
                    <a:lnR>
                      <a:noFill/>
                    </a:lnR>
                    <a:lnT>
                      <a:noFill/>
                    </a:lnT>
                    <a:lnB>
                      <a:noFill/>
                    </a:lnB>
                  </a:tcPr>
                </a:tc>
              </a:tr>
            </a:tbl>
          </a:graphicData>
        </a:graphic>
      </p:graphicFrame>
    </p:spTree>
    <p:extLst>
      <p:ext uri="{BB962C8B-B14F-4D97-AF65-F5344CB8AC3E}">
        <p14:creationId xmlns:p14="http://schemas.microsoft.com/office/powerpoint/2010/main" val="1989539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6200"/>
            <a:ext cx="6858000" cy="762000"/>
          </a:xfrm>
          <a:prstGeom prst="rect">
            <a:avLst/>
          </a:prstGeom>
          <a:solidFill>
            <a:srgbClr val="007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280356" y="-76200"/>
            <a:ext cx="6172200" cy="1066800"/>
          </a:xfrm>
        </p:spPr>
        <p:txBody>
          <a:bodyPr>
            <a:normAutofit/>
          </a:bodyPr>
          <a:lstStyle/>
          <a:p>
            <a:pPr algn="l"/>
            <a:r>
              <a:rPr lang="en-US" sz="1600" b="1" dirty="0">
                <a:solidFill>
                  <a:schemeClr val="bg1"/>
                </a:solidFill>
              </a:rPr>
              <a:t>Goal 1 - College Readiness</a:t>
            </a:r>
            <a:br>
              <a:rPr lang="en-US" sz="1600" b="1" dirty="0">
                <a:solidFill>
                  <a:schemeClr val="bg1"/>
                </a:solidFill>
              </a:rPr>
            </a:br>
            <a:r>
              <a:rPr lang="en-US" sz="1600" b="1" dirty="0">
                <a:solidFill>
                  <a:schemeClr val="bg1"/>
                </a:solidFill>
              </a:rPr>
              <a:t>Indicator </a:t>
            </a:r>
            <a:r>
              <a:rPr lang="en-US" sz="1600" b="1" dirty="0" smtClean="0">
                <a:solidFill>
                  <a:schemeClr val="bg1"/>
                </a:solidFill>
              </a:rPr>
              <a:t>4 – Percent on track to completing on-time</a:t>
            </a:r>
            <a:endParaRPr lang="en-US" sz="2000" b="1" dirty="0">
              <a:solidFill>
                <a:schemeClr val="bg1"/>
              </a:solidFill>
            </a:endParaRPr>
          </a:p>
        </p:txBody>
      </p:sp>
      <p:sp>
        <p:nvSpPr>
          <p:cNvPr id="8" name="Title 1"/>
          <p:cNvSpPr txBox="1">
            <a:spLocks/>
          </p:cNvSpPr>
          <p:nvPr/>
        </p:nvSpPr>
        <p:spPr>
          <a:xfrm>
            <a:off x="280356" y="883723"/>
            <a:ext cx="61722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dirty="0" smtClean="0"/>
              <a:t>Community Colleges</a:t>
            </a:r>
            <a:br>
              <a:rPr lang="en-US" sz="1600" b="1" dirty="0" smtClean="0"/>
            </a:br>
            <a:r>
              <a:rPr lang="en-US" sz="1400" dirty="0" smtClean="0"/>
              <a:t> - </a:t>
            </a:r>
            <a:r>
              <a:rPr lang="en-US" sz="1400" b="1" dirty="0" smtClean="0"/>
              <a:t>Full-time</a:t>
            </a:r>
            <a:r>
              <a:rPr lang="en-US" sz="1400" dirty="0" smtClean="0"/>
              <a:t> students completing 24 credits in 1</a:t>
            </a:r>
            <a:r>
              <a:rPr lang="en-US" sz="1400" baseline="30000" dirty="0" smtClean="0"/>
              <a:t>st</a:t>
            </a:r>
            <a:r>
              <a:rPr lang="en-US" sz="1400" dirty="0" smtClean="0"/>
              <a:t> academic year</a:t>
            </a:r>
            <a:endParaRPr lang="en-US" sz="2000" dirty="0"/>
          </a:p>
        </p:txBody>
      </p:sp>
      <p:sp>
        <p:nvSpPr>
          <p:cNvPr id="9" name="TextBox 8"/>
          <p:cNvSpPr txBox="1"/>
          <p:nvPr/>
        </p:nvSpPr>
        <p:spPr>
          <a:xfrm>
            <a:off x="307915" y="7772401"/>
            <a:ext cx="6286500" cy="1061829"/>
          </a:xfrm>
          <a:prstGeom prst="rect">
            <a:avLst/>
          </a:prstGeom>
          <a:noFill/>
        </p:spPr>
        <p:txBody>
          <a:bodyPr wrap="square" rtlCol="0">
            <a:spAutoFit/>
          </a:bodyPr>
          <a:lstStyle/>
          <a:p>
            <a:r>
              <a:rPr lang="en-US" sz="900" b="1" dirty="0" smtClean="0"/>
              <a:t>Source: </a:t>
            </a:r>
            <a:r>
              <a:rPr lang="en-US" sz="900" dirty="0"/>
              <a:t>Board of Regents Community College Institutional Research Database (IRDB)</a:t>
            </a:r>
            <a:endParaRPr lang="en-US" sz="900" i="1" dirty="0"/>
          </a:p>
          <a:p>
            <a:endParaRPr lang="en-US" sz="900" i="1" dirty="0"/>
          </a:p>
          <a:p>
            <a:r>
              <a:rPr lang="en-US" sz="900" b="1" dirty="0" smtClean="0"/>
              <a:t>Calculation</a:t>
            </a:r>
            <a:r>
              <a:rPr lang="en-US" sz="900" b="1" i="1" dirty="0" smtClean="0"/>
              <a:t>:  </a:t>
            </a:r>
          </a:p>
          <a:p>
            <a:r>
              <a:rPr lang="en-US" sz="900" b="1" i="1" dirty="0" smtClean="0"/>
              <a:t>Full-time: </a:t>
            </a:r>
            <a:r>
              <a:rPr lang="en-US" sz="900" dirty="0" smtClean="0"/>
              <a:t>Percent of </a:t>
            </a:r>
            <a:r>
              <a:rPr lang="en-US" sz="900" dirty="0"/>
              <a:t>first-time, full-time undergraduate or degree seeking students  in a fall </a:t>
            </a:r>
            <a:r>
              <a:rPr lang="en-US" sz="900" dirty="0" smtClean="0"/>
              <a:t> IPEDS Graduation Rate Survey</a:t>
            </a:r>
            <a:r>
              <a:rPr lang="en-US" sz="900" dirty="0" smtClean="0">
                <a:solidFill>
                  <a:srgbClr val="FF0000"/>
                </a:solidFill>
              </a:rPr>
              <a:t> </a:t>
            </a:r>
            <a:r>
              <a:rPr lang="en-US" sz="900" dirty="0" smtClean="0"/>
              <a:t>cohort </a:t>
            </a:r>
            <a:r>
              <a:rPr lang="en-US" sz="900" dirty="0"/>
              <a:t>who completed 24 or more credit </a:t>
            </a:r>
            <a:r>
              <a:rPr lang="en-US" sz="900" dirty="0" smtClean="0"/>
              <a:t>hours</a:t>
            </a:r>
            <a:r>
              <a:rPr lang="en-US" sz="900" dirty="0" smtClean="0">
                <a:solidFill>
                  <a:srgbClr val="FF0000"/>
                </a:solidFill>
              </a:rPr>
              <a:t> </a:t>
            </a:r>
            <a:r>
              <a:rPr lang="en-US" sz="900" dirty="0" smtClean="0"/>
              <a:t>before </a:t>
            </a:r>
            <a:r>
              <a:rPr lang="en-US" sz="900" dirty="0"/>
              <a:t>the following fall. </a:t>
            </a:r>
            <a:endParaRPr lang="en-US" sz="900" b="1" i="1" dirty="0" smtClean="0"/>
          </a:p>
          <a:p>
            <a:r>
              <a:rPr lang="en-US" sz="900" b="1" i="1" dirty="0" smtClean="0"/>
              <a:t>Part-time: </a:t>
            </a:r>
            <a:r>
              <a:rPr lang="en-US" sz="900" dirty="0" smtClean="0"/>
              <a:t>Percent of first-time, part-time, undergraduate, degree seeking students in a fall GRS cohort who completed 12 or more credit hours that count towards a degree before the following fall.</a:t>
            </a:r>
          </a:p>
        </p:txBody>
      </p:sp>
      <p:sp>
        <p:nvSpPr>
          <p:cNvPr id="15" name="TextBox 14"/>
          <p:cNvSpPr txBox="1"/>
          <p:nvPr/>
        </p:nvSpPr>
        <p:spPr>
          <a:xfrm>
            <a:off x="457200" y="4191001"/>
            <a:ext cx="1981200" cy="246221"/>
          </a:xfrm>
          <a:prstGeom prst="rect">
            <a:avLst/>
          </a:prstGeom>
          <a:noFill/>
        </p:spPr>
        <p:txBody>
          <a:bodyPr wrap="square" rtlCol="0">
            <a:spAutoFit/>
          </a:bodyPr>
          <a:lstStyle/>
          <a:p>
            <a:r>
              <a:rPr lang="en-US" sz="1000" i="1" dirty="0" smtClean="0"/>
              <a:t>Table 1.4a:  Full-time Students</a:t>
            </a:r>
            <a:endParaRPr lang="en-US" sz="1000" i="1" dirty="0"/>
          </a:p>
        </p:txBody>
      </p:sp>
      <p:sp>
        <p:nvSpPr>
          <p:cNvPr id="4" name="Slide Number Placeholder 3"/>
          <p:cNvSpPr>
            <a:spLocks noGrp="1"/>
          </p:cNvSpPr>
          <p:nvPr>
            <p:ph type="sldNum" sz="quarter" idx="12"/>
          </p:nvPr>
        </p:nvSpPr>
        <p:spPr>
          <a:xfrm>
            <a:off x="4914900" y="8580969"/>
            <a:ext cx="1600200" cy="486833"/>
          </a:xfrm>
        </p:spPr>
        <p:txBody>
          <a:bodyPr/>
          <a:lstStyle/>
          <a:p>
            <a:fld id="{C1A6B199-FD4A-42EA-8F8A-3F93EEAB17CE}" type="slidenum">
              <a:rPr lang="en-US" smtClean="0"/>
              <a:t>22</a:t>
            </a:fld>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2522385997"/>
              </p:ext>
            </p:extLst>
          </p:nvPr>
        </p:nvGraphicFramePr>
        <p:xfrm>
          <a:off x="359376" y="1721922"/>
          <a:ext cx="6093180" cy="22404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33917710"/>
              </p:ext>
            </p:extLst>
          </p:nvPr>
        </p:nvGraphicFramePr>
        <p:xfrm>
          <a:off x="502731" y="4437222"/>
          <a:ext cx="5852538" cy="3030379"/>
        </p:xfrm>
        <a:graphic>
          <a:graphicData uri="http://schemas.openxmlformats.org/drawingml/2006/table">
            <a:tbl>
              <a:tblPr/>
              <a:tblGrid>
                <a:gridCol w="1264357"/>
                <a:gridCol w="625661"/>
                <a:gridCol w="625661"/>
                <a:gridCol w="625661"/>
                <a:gridCol w="625661"/>
                <a:gridCol w="625661"/>
                <a:gridCol w="625661"/>
                <a:gridCol w="834215"/>
              </a:tblGrid>
              <a:tr h="430054">
                <a:tc>
                  <a:txBody>
                    <a:bodyPr/>
                    <a:lstStyle/>
                    <a:p>
                      <a:pPr algn="l" fontAlgn="b"/>
                      <a:r>
                        <a:rPr lang="en-US" sz="1100" b="1" i="0" u="none" strike="noStrike" dirty="0">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1100" b="1" i="0" u="none" strike="noStrike">
                          <a:solidFill>
                            <a:srgbClr val="000000"/>
                          </a:solidFill>
                          <a:effectLst/>
                          <a:latin typeface="Calibri"/>
                        </a:rPr>
                        <a:t>2008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1100" b="1" i="0" u="none" strike="noStrike">
                          <a:solidFill>
                            <a:srgbClr val="000000"/>
                          </a:solidFill>
                          <a:effectLst/>
                          <a:latin typeface="Calibri"/>
                        </a:rPr>
                        <a:t>2009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1100" b="1" i="0" u="none" strike="noStrike">
                          <a:solidFill>
                            <a:srgbClr val="000000"/>
                          </a:solidFill>
                          <a:effectLst/>
                          <a:latin typeface="Calibri"/>
                        </a:rPr>
                        <a:t>2010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1100" b="1" i="0" u="none" strike="noStrike">
                          <a:solidFill>
                            <a:srgbClr val="000000"/>
                          </a:solidFill>
                          <a:effectLst/>
                          <a:latin typeface="Calibri"/>
                        </a:rPr>
                        <a:t>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1100" b="1" i="0" u="none" strike="noStrike">
                          <a:solidFill>
                            <a:srgbClr val="000000"/>
                          </a:solidFill>
                          <a:effectLst/>
                          <a:latin typeface="Calibri"/>
                        </a:rPr>
                        <a:t>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1100" b="1" i="0" u="none" strike="noStrike">
                          <a:solidFill>
                            <a:srgbClr val="000000"/>
                          </a:solidFill>
                          <a:effectLst/>
                          <a:latin typeface="Calibri"/>
                        </a:rPr>
                        <a:t>2013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1100" b="1" i="0" u="none" strike="noStrike">
                          <a:solidFill>
                            <a:srgbClr val="000000"/>
                          </a:solidFill>
                          <a:effectLst/>
                          <a:latin typeface="Calibri"/>
                        </a:rPr>
                        <a:t>5 year</a:t>
                      </a:r>
                      <a:br>
                        <a:rPr lang="en-US" sz="1100" b="1" i="0" u="none" strike="noStrike">
                          <a:solidFill>
                            <a:srgbClr val="000000"/>
                          </a:solidFill>
                          <a:effectLst/>
                          <a:latin typeface="Calibri"/>
                        </a:rPr>
                      </a:br>
                      <a:r>
                        <a:rPr lang="en-US" sz="1100" b="1" i="0" u="none" strike="noStrike">
                          <a:solidFill>
                            <a:srgbClr val="000000"/>
                          </a:solidFill>
                          <a:effectLst/>
                          <a:latin typeface="Calibri"/>
                        </a:rPr>
                        <a:t>% change</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CE6F1"/>
                    </a:solidFill>
                  </a:tcPr>
                </a:tc>
              </a:tr>
              <a:tr h="200025">
                <a:tc>
                  <a:txBody>
                    <a:bodyPr/>
                    <a:lstStyle/>
                    <a:p>
                      <a:pPr algn="l" fontAlgn="b"/>
                      <a:r>
                        <a:rPr lang="en-US" sz="1100" b="0" i="0" u="none" strike="noStrike">
                          <a:solidFill>
                            <a:srgbClr val="000000"/>
                          </a:solidFill>
                          <a:effectLst/>
                          <a:latin typeface="Calibri"/>
                        </a:rPr>
                        <a:t>Asnuntuck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40.9%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44.8%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32.1%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46.1%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46.5%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5.6%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l" fontAlgn="b"/>
                      <a:r>
                        <a:rPr lang="en-US" sz="1100" b="0" i="0" u="none" strike="noStrike">
                          <a:solidFill>
                            <a:srgbClr val="000000"/>
                          </a:solidFill>
                          <a:effectLst/>
                          <a:latin typeface="Calibri"/>
                        </a:rPr>
                        <a:t>Capital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1.1%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l" fontAlgn="b"/>
                      <a:r>
                        <a:rPr lang="en-US" sz="1100" b="0" i="0" u="none" strike="noStrike">
                          <a:solidFill>
                            <a:srgbClr val="000000"/>
                          </a:solidFill>
                          <a:effectLst/>
                          <a:latin typeface="Calibri"/>
                        </a:rPr>
                        <a:t>Gateway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11.1%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l" fontAlgn="b"/>
                      <a:r>
                        <a:rPr lang="en-US" sz="1100" b="0" i="0" u="none" strike="noStrike">
                          <a:solidFill>
                            <a:srgbClr val="000000"/>
                          </a:solidFill>
                          <a:effectLst/>
                          <a:latin typeface="Calibri"/>
                        </a:rPr>
                        <a:t>Housatonic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5.2%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l" fontAlgn="b"/>
                      <a:r>
                        <a:rPr lang="en-US" sz="1100" b="0" i="0" u="none" strike="noStrike">
                          <a:solidFill>
                            <a:srgbClr val="000000"/>
                          </a:solidFill>
                          <a:effectLst/>
                          <a:latin typeface="Calibri"/>
                        </a:rPr>
                        <a:t>Manchester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30.1%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9.7%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l" fontAlgn="b"/>
                      <a:r>
                        <a:rPr lang="en-US" sz="1100" b="0" i="0" u="none" strike="noStrike">
                          <a:solidFill>
                            <a:srgbClr val="000000"/>
                          </a:solidFill>
                          <a:effectLst/>
                          <a:latin typeface="Calibri"/>
                        </a:rPr>
                        <a:t>Middlesex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9.0%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l" fontAlgn="b"/>
                      <a:r>
                        <a:rPr lang="en-US" sz="1100" b="0" i="0" u="none" strike="noStrike">
                          <a:solidFill>
                            <a:srgbClr val="000000"/>
                          </a:solidFill>
                          <a:effectLst/>
                          <a:latin typeface="Calibri"/>
                        </a:rPr>
                        <a:t>Norwalk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38.1%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36.1%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37.8%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36.9%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30.9%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42.1%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4.0%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l" fontAlgn="b"/>
                      <a:r>
                        <a:rPr lang="en-US" sz="1100" b="0" i="0" u="none" strike="noStrike">
                          <a:solidFill>
                            <a:srgbClr val="000000"/>
                          </a:solidFill>
                          <a:effectLst/>
                          <a:latin typeface="Calibri"/>
                        </a:rPr>
                        <a:t>Naugatuck Valley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9.9%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l" fontAlgn="b"/>
                      <a:r>
                        <a:rPr lang="en-US" sz="1100" b="0" i="0" u="none" strike="noStrike">
                          <a:solidFill>
                            <a:srgbClr val="000000"/>
                          </a:solidFill>
                          <a:effectLst/>
                          <a:latin typeface="Calibri"/>
                        </a:rPr>
                        <a:t>Northwestern CT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3.1%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l" fontAlgn="b"/>
                      <a:r>
                        <a:rPr lang="en-US" sz="1100" b="0" i="0" u="none" strike="noStrike">
                          <a:solidFill>
                            <a:srgbClr val="000000"/>
                          </a:solidFill>
                          <a:effectLst/>
                          <a:latin typeface="Calibri"/>
                        </a:rPr>
                        <a:t>Quinebaug Valley</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46.0%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45.2%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40.9%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45.8%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44.8%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49.5%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3.5%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l" fontAlgn="b"/>
                      <a:r>
                        <a:rPr lang="en-US" sz="1100" b="0" i="0" u="none" strike="noStrike">
                          <a:solidFill>
                            <a:srgbClr val="000000"/>
                          </a:solidFill>
                          <a:effectLst/>
                          <a:latin typeface="Calibri"/>
                        </a:rPr>
                        <a:t>Three Rivers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4.7%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l" fontAlgn="b"/>
                      <a:r>
                        <a:rPr lang="en-US" sz="1100" b="0" i="0" u="none" strike="noStrike">
                          <a:solidFill>
                            <a:srgbClr val="000000"/>
                          </a:solidFill>
                          <a:effectLst/>
                          <a:latin typeface="Calibri"/>
                        </a:rPr>
                        <a:t>Tunxis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36.7%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32.0%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35.8%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39.9%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39.5%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10.4%</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200025">
                <a:tc>
                  <a:txBody>
                    <a:bodyPr/>
                    <a:lstStyle/>
                    <a:p>
                      <a:pPr algn="l" fontAlgn="b"/>
                      <a:r>
                        <a:rPr lang="en-US" sz="1100" b="1" i="0" u="none" strike="noStrike">
                          <a:solidFill>
                            <a:srgbClr val="000000"/>
                          </a:solidFill>
                          <a:effectLst/>
                          <a:latin typeface="Calibri"/>
                        </a:rPr>
                        <a:t>CCC Total - FT</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22.2%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a:rPr>
                        <a:t>22.2%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22.2%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25.3%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27.7%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a:rPr>
                        <a:t>7.8%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2018143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6200"/>
            <a:ext cx="6858000" cy="762000"/>
          </a:xfrm>
          <a:prstGeom prst="rect">
            <a:avLst/>
          </a:prstGeom>
          <a:solidFill>
            <a:srgbClr val="007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280356" y="-76200"/>
            <a:ext cx="6172200" cy="1066800"/>
          </a:xfrm>
        </p:spPr>
        <p:txBody>
          <a:bodyPr>
            <a:normAutofit/>
          </a:bodyPr>
          <a:lstStyle/>
          <a:p>
            <a:pPr algn="l"/>
            <a:r>
              <a:rPr lang="en-US" sz="1600" b="1" dirty="0">
                <a:solidFill>
                  <a:schemeClr val="bg1"/>
                </a:solidFill>
              </a:rPr>
              <a:t>Goal 1 - College Readiness</a:t>
            </a:r>
            <a:br>
              <a:rPr lang="en-US" sz="1600" b="1" dirty="0">
                <a:solidFill>
                  <a:schemeClr val="bg1"/>
                </a:solidFill>
              </a:rPr>
            </a:br>
            <a:r>
              <a:rPr lang="en-US" sz="1600" b="1" dirty="0">
                <a:solidFill>
                  <a:schemeClr val="bg1"/>
                </a:solidFill>
              </a:rPr>
              <a:t>Indicator </a:t>
            </a:r>
            <a:r>
              <a:rPr lang="en-US" sz="1600" b="1" dirty="0" smtClean="0">
                <a:solidFill>
                  <a:schemeClr val="bg1"/>
                </a:solidFill>
              </a:rPr>
              <a:t>4 – Percent on track to completing on-time</a:t>
            </a:r>
            <a:endParaRPr lang="en-US" sz="2000" b="1" dirty="0">
              <a:solidFill>
                <a:schemeClr val="bg1"/>
              </a:solidFill>
            </a:endParaRPr>
          </a:p>
        </p:txBody>
      </p:sp>
      <p:sp>
        <p:nvSpPr>
          <p:cNvPr id="8" name="Title 1"/>
          <p:cNvSpPr txBox="1">
            <a:spLocks/>
          </p:cNvSpPr>
          <p:nvPr/>
        </p:nvSpPr>
        <p:spPr>
          <a:xfrm>
            <a:off x="280356" y="883723"/>
            <a:ext cx="61722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dirty="0" smtClean="0"/>
              <a:t>Community Colleges</a:t>
            </a:r>
            <a:br>
              <a:rPr lang="en-US" sz="1600" b="1" dirty="0" smtClean="0"/>
            </a:br>
            <a:r>
              <a:rPr lang="en-US" sz="1400" dirty="0" smtClean="0"/>
              <a:t> - </a:t>
            </a:r>
            <a:r>
              <a:rPr lang="en-US" sz="1400" b="1" dirty="0" smtClean="0"/>
              <a:t>Part-Time</a:t>
            </a:r>
            <a:r>
              <a:rPr lang="en-US" sz="1400" dirty="0" smtClean="0"/>
              <a:t> student completing 12 credits in 1</a:t>
            </a:r>
            <a:r>
              <a:rPr lang="en-US" sz="1400" baseline="30000" dirty="0" smtClean="0"/>
              <a:t>st</a:t>
            </a:r>
            <a:r>
              <a:rPr lang="en-US" sz="1400" dirty="0" smtClean="0"/>
              <a:t> academic year</a:t>
            </a:r>
            <a:endParaRPr lang="en-US" sz="2000" dirty="0"/>
          </a:p>
        </p:txBody>
      </p:sp>
      <p:sp>
        <p:nvSpPr>
          <p:cNvPr id="9" name="TextBox 8"/>
          <p:cNvSpPr txBox="1"/>
          <p:nvPr/>
        </p:nvSpPr>
        <p:spPr>
          <a:xfrm>
            <a:off x="307915" y="7777371"/>
            <a:ext cx="6286500" cy="1061829"/>
          </a:xfrm>
          <a:prstGeom prst="rect">
            <a:avLst/>
          </a:prstGeom>
          <a:noFill/>
        </p:spPr>
        <p:txBody>
          <a:bodyPr wrap="square" rtlCol="0">
            <a:spAutoFit/>
          </a:bodyPr>
          <a:lstStyle/>
          <a:p>
            <a:r>
              <a:rPr lang="en-US" sz="900" b="1" dirty="0" smtClean="0"/>
              <a:t>Source: </a:t>
            </a:r>
            <a:r>
              <a:rPr lang="en-US" sz="900" dirty="0"/>
              <a:t>Board of Regents Community College Institutional Research Database (IRDB</a:t>
            </a:r>
            <a:r>
              <a:rPr lang="en-US" sz="900" dirty="0" smtClean="0"/>
              <a:t>)</a:t>
            </a:r>
          </a:p>
          <a:p>
            <a:endParaRPr lang="en-US" sz="900" dirty="0" smtClean="0"/>
          </a:p>
          <a:p>
            <a:r>
              <a:rPr lang="en-US" sz="900" b="1" dirty="0" smtClean="0"/>
              <a:t>Calculation</a:t>
            </a:r>
            <a:r>
              <a:rPr lang="en-US" sz="900" b="1" i="1" dirty="0" smtClean="0"/>
              <a:t>:  </a:t>
            </a:r>
          </a:p>
          <a:p>
            <a:r>
              <a:rPr lang="en-US" sz="900" b="1" i="1" dirty="0" smtClean="0"/>
              <a:t>Full-time: </a:t>
            </a:r>
            <a:r>
              <a:rPr lang="en-US" sz="900" dirty="0" smtClean="0"/>
              <a:t>Percent of </a:t>
            </a:r>
            <a:r>
              <a:rPr lang="en-US" sz="900" dirty="0"/>
              <a:t>first-time, full-time undergraduate or degree seeking students  in a fall IPEDS Graduation Rate Survey</a:t>
            </a:r>
            <a:r>
              <a:rPr lang="en-US" sz="900" dirty="0">
                <a:solidFill>
                  <a:srgbClr val="FF0000"/>
                </a:solidFill>
              </a:rPr>
              <a:t> </a:t>
            </a:r>
            <a:r>
              <a:rPr lang="en-US" sz="900" dirty="0" smtClean="0"/>
              <a:t>cohort </a:t>
            </a:r>
            <a:r>
              <a:rPr lang="en-US" sz="900" dirty="0"/>
              <a:t>who completed 24 or more credit </a:t>
            </a:r>
            <a:r>
              <a:rPr lang="en-US" sz="900" dirty="0" smtClean="0"/>
              <a:t>hours</a:t>
            </a:r>
            <a:r>
              <a:rPr lang="en-US" sz="900" dirty="0" smtClean="0">
                <a:solidFill>
                  <a:srgbClr val="FF0000"/>
                </a:solidFill>
              </a:rPr>
              <a:t> </a:t>
            </a:r>
            <a:r>
              <a:rPr lang="en-US" sz="900" dirty="0" smtClean="0"/>
              <a:t>before </a:t>
            </a:r>
            <a:r>
              <a:rPr lang="en-US" sz="900" dirty="0"/>
              <a:t>the following fall. </a:t>
            </a:r>
            <a:endParaRPr lang="en-US" sz="900" b="1" i="1" dirty="0" smtClean="0"/>
          </a:p>
          <a:p>
            <a:r>
              <a:rPr lang="en-US" sz="900" b="1" i="1" dirty="0" smtClean="0"/>
              <a:t>Part-time: </a:t>
            </a:r>
            <a:r>
              <a:rPr lang="en-US" sz="900" dirty="0" smtClean="0"/>
              <a:t>Percent of first-time, part-time, undergraduate, degree seeking students in a fall GRS cohort who completed 12 or more credit hours that count towards a degree before the following fall.</a:t>
            </a:r>
          </a:p>
        </p:txBody>
      </p:sp>
      <p:sp>
        <p:nvSpPr>
          <p:cNvPr id="12" name="TextBox 11"/>
          <p:cNvSpPr txBox="1"/>
          <p:nvPr/>
        </p:nvSpPr>
        <p:spPr>
          <a:xfrm>
            <a:off x="457200" y="4191001"/>
            <a:ext cx="2057400" cy="246221"/>
          </a:xfrm>
          <a:prstGeom prst="rect">
            <a:avLst/>
          </a:prstGeom>
          <a:noFill/>
        </p:spPr>
        <p:txBody>
          <a:bodyPr wrap="square" rtlCol="0">
            <a:spAutoFit/>
          </a:bodyPr>
          <a:lstStyle/>
          <a:p>
            <a:r>
              <a:rPr lang="en-US" sz="1000" i="1" dirty="0" smtClean="0"/>
              <a:t>Table 1.4b:  Part-time Students</a:t>
            </a:r>
            <a:endParaRPr lang="en-US" sz="1000" i="1" dirty="0"/>
          </a:p>
        </p:txBody>
      </p:sp>
      <p:sp>
        <p:nvSpPr>
          <p:cNvPr id="5" name="Slide Number Placeholder 4"/>
          <p:cNvSpPr>
            <a:spLocks noGrp="1"/>
          </p:cNvSpPr>
          <p:nvPr>
            <p:ph type="sldNum" sz="quarter" idx="12"/>
          </p:nvPr>
        </p:nvSpPr>
        <p:spPr>
          <a:xfrm>
            <a:off x="4914900" y="8580969"/>
            <a:ext cx="1600200" cy="486833"/>
          </a:xfrm>
        </p:spPr>
        <p:txBody>
          <a:bodyPr/>
          <a:lstStyle/>
          <a:p>
            <a:fld id="{C1A6B199-FD4A-42EA-8F8A-3F93EEAB17CE}" type="slidenum">
              <a:rPr lang="en-US" smtClean="0"/>
              <a:t>23</a:t>
            </a:fld>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2965378238"/>
              </p:ext>
            </p:extLst>
          </p:nvPr>
        </p:nvGraphicFramePr>
        <p:xfrm>
          <a:off x="307915" y="1757549"/>
          <a:ext cx="6172200" cy="22048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927023683"/>
              </p:ext>
            </p:extLst>
          </p:nvPr>
        </p:nvGraphicFramePr>
        <p:xfrm>
          <a:off x="491646" y="4437222"/>
          <a:ext cx="5874707" cy="3030374"/>
        </p:xfrm>
        <a:graphic>
          <a:graphicData uri="http://schemas.openxmlformats.org/drawingml/2006/table">
            <a:tbl>
              <a:tblPr/>
              <a:tblGrid>
                <a:gridCol w="1269146"/>
                <a:gridCol w="628031"/>
                <a:gridCol w="628031"/>
                <a:gridCol w="628031"/>
                <a:gridCol w="628031"/>
                <a:gridCol w="628031"/>
                <a:gridCol w="628031"/>
                <a:gridCol w="837375"/>
              </a:tblGrid>
              <a:tr h="447105">
                <a:tc>
                  <a:txBody>
                    <a:bodyPr/>
                    <a:lstStyle/>
                    <a:p>
                      <a:pPr algn="l" fontAlgn="b"/>
                      <a:r>
                        <a:rPr lang="en-US" sz="1100" b="1" i="0" u="none" strike="noStrike" dirty="0">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1100" b="1" i="0" u="none" strike="noStrike">
                          <a:solidFill>
                            <a:srgbClr val="000000"/>
                          </a:solidFill>
                          <a:effectLst/>
                          <a:latin typeface="Calibri"/>
                        </a:rPr>
                        <a:t>2008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1100" b="1" i="0" u="none" strike="noStrike">
                          <a:solidFill>
                            <a:srgbClr val="000000"/>
                          </a:solidFill>
                          <a:effectLst/>
                          <a:latin typeface="Calibri"/>
                        </a:rPr>
                        <a:t>2009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1100" b="1" i="0" u="none" strike="noStrike">
                          <a:solidFill>
                            <a:srgbClr val="000000"/>
                          </a:solidFill>
                          <a:effectLst/>
                          <a:latin typeface="Calibri"/>
                        </a:rPr>
                        <a:t>2010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1100" b="1" i="0" u="none" strike="noStrike">
                          <a:solidFill>
                            <a:srgbClr val="000000"/>
                          </a:solidFill>
                          <a:effectLst/>
                          <a:latin typeface="Calibri"/>
                        </a:rPr>
                        <a:t>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1100" b="1" i="0" u="none" strike="noStrike">
                          <a:solidFill>
                            <a:srgbClr val="000000"/>
                          </a:solidFill>
                          <a:effectLst/>
                          <a:latin typeface="Calibri"/>
                        </a:rPr>
                        <a:t>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1100" b="1" i="0" u="none" strike="noStrike">
                          <a:solidFill>
                            <a:srgbClr val="000000"/>
                          </a:solidFill>
                          <a:effectLst/>
                          <a:latin typeface="Calibri"/>
                        </a:rPr>
                        <a:t>2013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1100" b="1" i="0" u="none" strike="noStrike">
                          <a:solidFill>
                            <a:srgbClr val="000000"/>
                          </a:solidFill>
                          <a:effectLst/>
                          <a:latin typeface="Calibri"/>
                        </a:rPr>
                        <a:t>5 year</a:t>
                      </a:r>
                      <a:br>
                        <a:rPr lang="en-US" sz="1100" b="1" i="0" u="none" strike="noStrike">
                          <a:solidFill>
                            <a:srgbClr val="000000"/>
                          </a:solidFill>
                          <a:effectLst/>
                          <a:latin typeface="Calibri"/>
                        </a:rPr>
                      </a:br>
                      <a:r>
                        <a:rPr lang="en-US" sz="1100" b="1" i="0" u="none" strike="noStrike">
                          <a:solidFill>
                            <a:srgbClr val="000000"/>
                          </a:solidFill>
                          <a:effectLst/>
                          <a:latin typeface="Calibri"/>
                        </a:rPr>
                        <a:t>% change</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CE6F1"/>
                    </a:solidFill>
                  </a:tcPr>
                </a:tc>
              </a:tr>
              <a:tr h="198713">
                <a:tc>
                  <a:txBody>
                    <a:bodyPr/>
                    <a:lstStyle/>
                    <a:p>
                      <a:pPr algn="l" fontAlgn="b"/>
                      <a:r>
                        <a:rPr lang="en-US" sz="1100" b="0" i="0" u="none" strike="noStrike">
                          <a:solidFill>
                            <a:srgbClr val="000000"/>
                          </a:solidFill>
                          <a:effectLst/>
                          <a:latin typeface="Calibri"/>
                        </a:rPr>
                        <a:t>Asnuntuck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39.7%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41.7%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31.3%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-8.3%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198713">
                <a:tc>
                  <a:txBody>
                    <a:bodyPr/>
                    <a:lstStyle/>
                    <a:p>
                      <a:pPr algn="l" fontAlgn="b"/>
                      <a:r>
                        <a:rPr lang="en-US" sz="1100" b="0" i="0" u="none" strike="noStrike">
                          <a:solidFill>
                            <a:srgbClr val="000000"/>
                          </a:solidFill>
                          <a:effectLst/>
                          <a:latin typeface="Calibri"/>
                        </a:rPr>
                        <a:t>Capital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25.3%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4.5%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198713">
                <a:tc>
                  <a:txBody>
                    <a:bodyPr/>
                    <a:lstStyle/>
                    <a:p>
                      <a:pPr algn="l" fontAlgn="b"/>
                      <a:r>
                        <a:rPr lang="en-US" sz="1100" b="0" i="0" u="none" strike="noStrike">
                          <a:solidFill>
                            <a:srgbClr val="000000"/>
                          </a:solidFill>
                          <a:effectLst/>
                          <a:latin typeface="Calibri"/>
                        </a:rPr>
                        <a:t>Gateway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2.9%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198713">
                <a:tc>
                  <a:txBody>
                    <a:bodyPr/>
                    <a:lstStyle/>
                    <a:p>
                      <a:pPr algn="l" fontAlgn="b"/>
                      <a:r>
                        <a:rPr lang="en-US" sz="1100" b="0" i="0" u="none" strike="noStrike">
                          <a:solidFill>
                            <a:srgbClr val="000000"/>
                          </a:solidFill>
                          <a:effectLst/>
                          <a:latin typeface="Calibri"/>
                        </a:rPr>
                        <a:t>Housatonic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6.6%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198713">
                <a:tc>
                  <a:txBody>
                    <a:bodyPr/>
                    <a:lstStyle/>
                    <a:p>
                      <a:pPr algn="l" fontAlgn="b"/>
                      <a:r>
                        <a:rPr lang="en-US" sz="1100" b="0" i="0" u="none" strike="noStrike">
                          <a:solidFill>
                            <a:srgbClr val="000000"/>
                          </a:solidFill>
                          <a:effectLst/>
                          <a:latin typeface="Calibri"/>
                        </a:rPr>
                        <a:t>Manchester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30.6%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32.7%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33.3%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33.7%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4.8%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198713">
                <a:tc>
                  <a:txBody>
                    <a:bodyPr/>
                    <a:lstStyle/>
                    <a:p>
                      <a:pPr algn="l" fontAlgn="b"/>
                      <a:r>
                        <a:rPr lang="en-US" sz="1100" b="0" i="0" u="none" strike="noStrike">
                          <a:solidFill>
                            <a:srgbClr val="000000"/>
                          </a:solidFill>
                          <a:effectLst/>
                          <a:latin typeface="Calibri"/>
                        </a:rPr>
                        <a:t>Middlesex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4.8%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198713">
                <a:tc>
                  <a:txBody>
                    <a:bodyPr/>
                    <a:lstStyle/>
                    <a:p>
                      <a:pPr algn="l" fontAlgn="b"/>
                      <a:r>
                        <a:rPr lang="en-US" sz="1100" b="0" i="0" u="none" strike="noStrike">
                          <a:solidFill>
                            <a:srgbClr val="000000"/>
                          </a:solidFill>
                          <a:effectLst/>
                          <a:latin typeface="Calibri"/>
                        </a:rPr>
                        <a:t>Norwalk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44.0%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49.5%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47.6%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52.9%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50.8%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52.5%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8.5%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198713">
                <a:tc>
                  <a:txBody>
                    <a:bodyPr/>
                    <a:lstStyle/>
                    <a:p>
                      <a:pPr algn="l" fontAlgn="b"/>
                      <a:r>
                        <a:rPr lang="en-US" sz="1100" b="0" i="0" u="none" strike="noStrike">
                          <a:solidFill>
                            <a:srgbClr val="000000"/>
                          </a:solidFill>
                          <a:effectLst/>
                          <a:latin typeface="Calibri"/>
                        </a:rPr>
                        <a:t>Naugatuck Valley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1.1%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198713">
                <a:tc>
                  <a:txBody>
                    <a:bodyPr/>
                    <a:lstStyle/>
                    <a:p>
                      <a:pPr algn="l" fontAlgn="b"/>
                      <a:r>
                        <a:rPr lang="en-US" sz="1100" b="0" i="0" u="none" strike="noStrike">
                          <a:solidFill>
                            <a:srgbClr val="000000"/>
                          </a:solidFill>
                          <a:effectLst/>
                          <a:latin typeface="Calibri"/>
                        </a:rPr>
                        <a:t>Northwestern CT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6.7%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198713">
                <a:tc>
                  <a:txBody>
                    <a:bodyPr/>
                    <a:lstStyle/>
                    <a:p>
                      <a:pPr algn="l" fontAlgn="b"/>
                      <a:r>
                        <a:rPr lang="en-US" sz="1100" b="0" i="0" u="none" strike="noStrike">
                          <a:solidFill>
                            <a:srgbClr val="000000"/>
                          </a:solidFill>
                          <a:effectLst/>
                          <a:latin typeface="Calibri"/>
                        </a:rPr>
                        <a:t>Quinebaug Valley</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49.0%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50.4%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49.2%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53.2%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54.5%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5.5%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198713">
                <a:tc>
                  <a:txBody>
                    <a:bodyPr/>
                    <a:lstStyle/>
                    <a:p>
                      <a:pPr algn="l" fontAlgn="b"/>
                      <a:r>
                        <a:rPr lang="en-US" sz="1100" b="0" i="0" u="none" strike="noStrike">
                          <a:solidFill>
                            <a:srgbClr val="000000"/>
                          </a:solidFill>
                          <a:effectLst/>
                          <a:latin typeface="Calibri"/>
                        </a:rPr>
                        <a:t>Three Rivers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15.3%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25.3%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10.0%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198713">
                <a:tc>
                  <a:txBody>
                    <a:bodyPr/>
                    <a:lstStyle/>
                    <a:p>
                      <a:pPr algn="l" fontAlgn="b"/>
                      <a:r>
                        <a:rPr lang="en-US" sz="1100" b="0" i="0" u="none" strike="noStrike">
                          <a:solidFill>
                            <a:srgbClr val="000000"/>
                          </a:solidFill>
                          <a:effectLst/>
                          <a:latin typeface="Calibri"/>
                        </a:rPr>
                        <a:t>Tunxis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40.6%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50.6%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44.4%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45.5%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47.9%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47.3%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6.7%</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198713">
                <a:tc>
                  <a:txBody>
                    <a:bodyPr/>
                    <a:lstStyle/>
                    <a:p>
                      <a:pPr algn="l" fontAlgn="b"/>
                      <a:r>
                        <a:rPr lang="en-US" sz="1100" b="1" i="0" u="none" strike="noStrike" dirty="0">
                          <a:solidFill>
                            <a:srgbClr val="000000"/>
                          </a:solidFill>
                          <a:effectLst/>
                          <a:latin typeface="Calibri"/>
                        </a:rPr>
                        <a:t>CCC Total - </a:t>
                      </a:r>
                      <a:r>
                        <a:rPr lang="en-US" sz="1100" b="1" i="0" u="none" strike="noStrike" dirty="0" smtClean="0">
                          <a:solidFill>
                            <a:srgbClr val="000000"/>
                          </a:solidFill>
                          <a:effectLst/>
                          <a:latin typeface="Calibri"/>
                        </a:rPr>
                        <a:t>PT</a:t>
                      </a:r>
                      <a:endParaRPr lang="en-US" sz="1100" b="1"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25.7%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29.4%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28.6%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30.2%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30.3%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31.1%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a:rPr>
                        <a:t>5.4%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1117277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6200"/>
            <a:ext cx="6858000" cy="762000"/>
          </a:xfrm>
          <a:prstGeom prst="rect">
            <a:avLst/>
          </a:prstGeom>
          <a:solidFill>
            <a:srgbClr val="007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280356" y="-76200"/>
            <a:ext cx="6172200" cy="1066800"/>
          </a:xfrm>
        </p:spPr>
        <p:txBody>
          <a:bodyPr>
            <a:normAutofit/>
          </a:bodyPr>
          <a:lstStyle/>
          <a:p>
            <a:pPr algn="l"/>
            <a:r>
              <a:rPr lang="en-US" sz="1600" b="1" dirty="0">
                <a:solidFill>
                  <a:schemeClr val="bg1"/>
                </a:solidFill>
              </a:rPr>
              <a:t>Goal 1 - College Readiness</a:t>
            </a:r>
            <a:br>
              <a:rPr lang="en-US" sz="1600" b="1" dirty="0">
                <a:solidFill>
                  <a:schemeClr val="bg1"/>
                </a:solidFill>
              </a:rPr>
            </a:br>
            <a:r>
              <a:rPr lang="en-US" sz="1600" b="1" dirty="0">
                <a:solidFill>
                  <a:schemeClr val="bg1"/>
                </a:solidFill>
              </a:rPr>
              <a:t>Indicator </a:t>
            </a:r>
            <a:r>
              <a:rPr lang="en-US" sz="1600" b="1" dirty="0" smtClean="0">
                <a:solidFill>
                  <a:schemeClr val="bg1"/>
                </a:solidFill>
              </a:rPr>
              <a:t>4 – Percent on track to completing on-time</a:t>
            </a:r>
            <a:endParaRPr lang="en-US" sz="2000" b="1" dirty="0">
              <a:solidFill>
                <a:schemeClr val="bg1"/>
              </a:solidFill>
            </a:endParaRPr>
          </a:p>
        </p:txBody>
      </p:sp>
      <p:sp>
        <p:nvSpPr>
          <p:cNvPr id="8" name="Title 1"/>
          <p:cNvSpPr txBox="1">
            <a:spLocks/>
          </p:cNvSpPr>
          <p:nvPr/>
        </p:nvSpPr>
        <p:spPr>
          <a:xfrm>
            <a:off x="315832" y="852055"/>
            <a:ext cx="61722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dirty="0" smtClean="0"/>
              <a:t>Connecticut State Universities</a:t>
            </a:r>
            <a:br>
              <a:rPr lang="en-US" sz="1600" b="1" dirty="0" smtClean="0"/>
            </a:br>
            <a:r>
              <a:rPr lang="en-US" sz="1400" dirty="0" smtClean="0"/>
              <a:t> - </a:t>
            </a:r>
            <a:r>
              <a:rPr lang="en-US" sz="1400" b="1" dirty="0" smtClean="0"/>
              <a:t>Full-Time</a:t>
            </a:r>
            <a:r>
              <a:rPr lang="en-US" sz="1400" dirty="0" smtClean="0"/>
              <a:t> student completing 24 credits in 1</a:t>
            </a:r>
            <a:r>
              <a:rPr lang="en-US" sz="1400" baseline="30000" dirty="0" smtClean="0"/>
              <a:t>st</a:t>
            </a:r>
            <a:r>
              <a:rPr lang="en-US" sz="1400" dirty="0" smtClean="0"/>
              <a:t> academic year</a:t>
            </a:r>
            <a:endParaRPr lang="en-US" sz="2000" dirty="0"/>
          </a:p>
        </p:txBody>
      </p:sp>
      <p:sp>
        <p:nvSpPr>
          <p:cNvPr id="9" name="TextBox 8"/>
          <p:cNvSpPr txBox="1"/>
          <p:nvPr/>
        </p:nvSpPr>
        <p:spPr>
          <a:xfrm>
            <a:off x="315832" y="7543800"/>
            <a:ext cx="6286500" cy="1338828"/>
          </a:xfrm>
          <a:prstGeom prst="rect">
            <a:avLst/>
          </a:prstGeom>
          <a:noFill/>
        </p:spPr>
        <p:txBody>
          <a:bodyPr wrap="square" rtlCol="0">
            <a:spAutoFit/>
          </a:bodyPr>
          <a:lstStyle/>
          <a:p>
            <a:r>
              <a:rPr lang="en-US" sz="900" b="1" dirty="0" smtClean="0"/>
              <a:t>Sources: </a:t>
            </a:r>
          </a:p>
          <a:p>
            <a:r>
              <a:rPr lang="en-US" sz="900" i="1" dirty="0" smtClean="0"/>
              <a:t>Numerator:  </a:t>
            </a:r>
            <a:r>
              <a:rPr lang="en-US" sz="900" dirty="0" smtClean="0"/>
              <a:t>Connecticut State Universities</a:t>
            </a:r>
          </a:p>
          <a:p>
            <a:r>
              <a:rPr lang="en-US" sz="900" i="1" dirty="0" smtClean="0"/>
              <a:t>Denominator: </a:t>
            </a:r>
            <a:r>
              <a:rPr lang="en-US" sz="900" dirty="0"/>
              <a:t>Integrated Postsecondary Education Data System (IPEDS</a:t>
            </a:r>
            <a:r>
              <a:rPr lang="en-US" sz="900" dirty="0" smtClean="0"/>
              <a:t>)</a:t>
            </a:r>
          </a:p>
          <a:p>
            <a:endParaRPr lang="en-US" sz="900" i="1" dirty="0"/>
          </a:p>
          <a:p>
            <a:r>
              <a:rPr lang="en-US" sz="900" b="1" dirty="0" smtClean="0"/>
              <a:t>Calculation</a:t>
            </a:r>
            <a:r>
              <a:rPr lang="en-US" sz="900" b="1" i="1" dirty="0" smtClean="0"/>
              <a:t>:  </a:t>
            </a:r>
          </a:p>
          <a:p>
            <a:r>
              <a:rPr lang="en-US" sz="900" b="1" i="1" dirty="0" smtClean="0"/>
              <a:t>Full-time: </a:t>
            </a:r>
            <a:r>
              <a:rPr lang="en-US" sz="900" dirty="0" smtClean="0"/>
              <a:t>Percent of </a:t>
            </a:r>
            <a:r>
              <a:rPr lang="en-US" sz="900" dirty="0"/>
              <a:t>first-time, full-time undergraduate or degree seeking students  in a fall </a:t>
            </a:r>
            <a:r>
              <a:rPr lang="en-US" sz="900" dirty="0" smtClean="0"/>
              <a:t>Graduation Rate Survey cohort </a:t>
            </a:r>
            <a:r>
              <a:rPr lang="en-US" sz="900" dirty="0"/>
              <a:t>who completed 24 or more credit hours </a:t>
            </a:r>
            <a:r>
              <a:rPr lang="en-US" sz="900" dirty="0" smtClean="0"/>
              <a:t>before </a:t>
            </a:r>
            <a:r>
              <a:rPr lang="en-US" sz="900" dirty="0"/>
              <a:t>the following fall. </a:t>
            </a:r>
            <a:endParaRPr lang="en-US" sz="900" b="1" i="1" dirty="0" smtClean="0"/>
          </a:p>
          <a:p>
            <a:r>
              <a:rPr lang="en-US" sz="900" b="1" i="1" dirty="0" smtClean="0"/>
              <a:t>Part-time: </a:t>
            </a:r>
            <a:r>
              <a:rPr lang="en-US" sz="900" dirty="0" smtClean="0"/>
              <a:t>Percent of first-time, part-time, undergraduate, degree seeking students in a fall GRS cohort who completed 12 or more credit hours that count towards a degree before the following fall.</a:t>
            </a:r>
          </a:p>
        </p:txBody>
      </p:sp>
      <p:sp>
        <p:nvSpPr>
          <p:cNvPr id="4" name="Slide Number Placeholder 3"/>
          <p:cNvSpPr>
            <a:spLocks noGrp="1"/>
          </p:cNvSpPr>
          <p:nvPr>
            <p:ph type="sldNum" sz="quarter" idx="12"/>
          </p:nvPr>
        </p:nvSpPr>
        <p:spPr>
          <a:xfrm>
            <a:off x="4914900" y="8580967"/>
            <a:ext cx="1600200" cy="486833"/>
          </a:xfrm>
        </p:spPr>
        <p:txBody>
          <a:bodyPr/>
          <a:lstStyle/>
          <a:p>
            <a:fld id="{C1A6B199-FD4A-42EA-8F8A-3F93EEAB17CE}" type="slidenum">
              <a:rPr lang="en-US" smtClean="0"/>
              <a:t>24</a:t>
            </a:fld>
            <a:endParaRPr lang="en-US" dirty="0"/>
          </a:p>
        </p:txBody>
      </p:sp>
      <p:sp>
        <p:nvSpPr>
          <p:cNvPr id="10" name="Title 1"/>
          <p:cNvSpPr txBox="1">
            <a:spLocks/>
          </p:cNvSpPr>
          <p:nvPr/>
        </p:nvSpPr>
        <p:spPr>
          <a:xfrm>
            <a:off x="287133" y="5257801"/>
            <a:ext cx="6172200" cy="4191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t> - </a:t>
            </a:r>
            <a:r>
              <a:rPr lang="en-US" sz="1400" b="1" dirty="0" smtClean="0"/>
              <a:t>Part-Time</a:t>
            </a:r>
            <a:r>
              <a:rPr lang="en-US" sz="1400" dirty="0" smtClean="0"/>
              <a:t> student completing 12 credits in 1</a:t>
            </a:r>
            <a:r>
              <a:rPr lang="en-US" sz="1400" baseline="30000" dirty="0" smtClean="0"/>
              <a:t>st</a:t>
            </a:r>
            <a:r>
              <a:rPr lang="en-US" sz="1400" dirty="0" smtClean="0"/>
              <a:t> academic year</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2305073886"/>
              </p:ext>
            </p:extLst>
          </p:nvPr>
        </p:nvGraphicFramePr>
        <p:xfrm>
          <a:off x="879910" y="3554297"/>
          <a:ext cx="5125836" cy="1537172"/>
        </p:xfrm>
        <a:graphic>
          <a:graphicData uri="http://schemas.openxmlformats.org/drawingml/2006/table">
            <a:tbl>
              <a:tblPr/>
              <a:tblGrid>
                <a:gridCol w="698378"/>
                <a:gridCol w="632494"/>
                <a:gridCol w="632494"/>
                <a:gridCol w="632494"/>
                <a:gridCol w="632494"/>
                <a:gridCol w="632494"/>
                <a:gridCol w="632494"/>
                <a:gridCol w="632494"/>
              </a:tblGrid>
              <a:tr h="344805">
                <a:tc>
                  <a:txBody>
                    <a:bodyPr/>
                    <a:lstStyle/>
                    <a:p>
                      <a:pPr algn="l" fontAlgn="b"/>
                      <a:r>
                        <a:rPr lang="en-US" sz="1100" b="1" i="0" u="none" strike="noStrike" dirty="0">
                          <a:solidFill>
                            <a:srgbClr val="000000"/>
                          </a:solidFill>
                          <a:effectLst/>
                          <a:latin typeface="Calibri"/>
                        </a:rPr>
                        <a:t> </a:t>
                      </a:r>
                    </a:p>
                  </a:txBody>
                  <a:tcPr marL="9525" marR="9525" marT="9525" marB="0" anchor="b">
                    <a:lnL>
                      <a:noFill/>
                    </a:lnL>
                    <a:lnR>
                      <a:noFill/>
                    </a:lnR>
                    <a:lnT>
                      <a:noFill/>
                    </a:lnT>
                    <a:lnB>
                      <a:noFill/>
                    </a:lnB>
                    <a:solidFill>
                      <a:srgbClr val="D8E4BC"/>
                    </a:solidFill>
                  </a:tcPr>
                </a:tc>
                <a:tc>
                  <a:txBody>
                    <a:bodyPr/>
                    <a:lstStyle/>
                    <a:p>
                      <a:pPr algn="ctr" fontAlgn="b"/>
                      <a:r>
                        <a:rPr lang="en-US" sz="1100" b="1" i="0" u="none" strike="noStrike" dirty="0">
                          <a:solidFill>
                            <a:srgbClr val="000000"/>
                          </a:solidFill>
                          <a:effectLst/>
                          <a:latin typeface="Calibri"/>
                        </a:rPr>
                        <a:t>2008</a:t>
                      </a:r>
                    </a:p>
                  </a:txBody>
                  <a:tcPr marL="9525" marR="9525" marT="9525" marB="0" anchor="b">
                    <a:lnL>
                      <a:noFill/>
                    </a:lnL>
                    <a:lnR>
                      <a:noFill/>
                    </a:lnR>
                    <a:lnT>
                      <a:noFill/>
                    </a:lnT>
                    <a:lnB>
                      <a:noFill/>
                    </a:lnB>
                    <a:solidFill>
                      <a:srgbClr val="D8E4BC"/>
                    </a:solidFill>
                  </a:tcPr>
                </a:tc>
                <a:tc>
                  <a:txBody>
                    <a:bodyPr/>
                    <a:lstStyle/>
                    <a:p>
                      <a:pPr algn="ctr" fontAlgn="b"/>
                      <a:r>
                        <a:rPr lang="en-US" sz="1100" b="1" i="0" u="none" strike="noStrike" dirty="0">
                          <a:solidFill>
                            <a:srgbClr val="000000"/>
                          </a:solidFill>
                          <a:effectLst/>
                          <a:latin typeface="Calibri"/>
                        </a:rPr>
                        <a:t>2009</a:t>
                      </a:r>
                    </a:p>
                  </a:txBody>
                  <a:tcPr marL="9525" marR="9525" marT="9525" marB="0" anchor="b">
                    <a:lnL>
                      <a:noFill/>
                    </a:lnL>
                    <a:lnR>
                      <a:noFill/>
                    </a:lnR>
                    <a:lnT>
                      <a:noFill/>
                    </a:lnT>
                    <a:lnB>
                      <a:noFill/>
                    </a:lnB>
                    <a:solidFill>
                      <a:srgbClr val="D8E4BC"/>
                    </a:solidFill>
                  </a:tcPr>
                </a:tc>
                <a:tc>
                  <a:txBody>
                    <a:bodyPr/>
                    <a:lstStyle/>
                    <a:p>
                      <a:pPr algn="ctr" fontAlgn="b"/>
                      <a:r>
                        <a:rPr lang="en-US" sz="1100" b="1" i="0" u="none" strike="noStrike" dirty="0">
                          <a:solidFill>
                            <a:srgbClr val="000000"/>
                          </a:solidFill>
                          <a:effectLst/>
                          <a:latin typeface="Calibri"/>
                        </a:rPr>
                        <a:t>2010</a:t>
                      </a:r>
                    </a:p>
                  </a:txBody>
                  <a:tcPr marL="9525" marR="9525" marT="9525" marB="0" anchor="b">
                    <a:lnL>
                      <a:noFill/>
                    </a:lnL>
                    <a:lnR>
                      <a:noFill/>
                    </a:lnR>
                    <a:lnT>
                      <a:noFill/>
                    </a:lnT>
                    <a:lnB>
                      <a:noFill/>
                    </a:lnB>
                    <a:solidFill>
                      <a:srgbClr val="D8E4BC"/>
                    </a:solidFill>
                  </a:tcPr>
                </a:tc>
                <a:tc>
                  <a:txBody>
                    <a:bodyPr/>
                    <a:lstStyle/>
                    <a:p>
                      <a:pPr algn="ctr" fontAlgn="b"/>
                      <a:r>
                        <a:rPr lang="en-US" sz="1100" b="1" i="0" u="none" strike="noStrike" dirty="0">
                          <a:solidFill>
                            <a:srgbClr val="000000"/>
                          </a:solidFill>
                          <a:effectLst/>
                          <a:latin typeface="Calibri"/>
                        </a:rPr>
                        <a:t>2011</a:t>
                      </a:r>
                    </a:p>
                  </a:txBody>
                  <a:tcPr marL="9525" marR="9525" marT="9525" marB="0" anchor="b">
                    <a:lnL>
                      <a:noFill/>
                    </a:lnL>
                    <a:lnR>
                      <a:noFill/>
                    </a:lnR>
                    <a:lnT>
                      <a:noFill/>
                    </a:lnT>
                    <a:lnB>
                      <a:noFill/>
                    </a:lnB>
                    <a:solidFill>
                      <a:srgbClr val="D8E4BC"/>
                    </a:solidFill>
                  </a:tcPr>
                </a:tc>
                <a:tc>
                  <a:txBody>
                    <a:bodyPr/>
                    <a:lstStyle/>
                    <a:p>
                      <a:pPr algn="ctr" fontAlgn="b"/>
                      <a:r>
                        <a:rPr lang="en-US" sz="1100" b="1" i="0" u="none" strike="noStrike" dirty="0">
                          <a:solidFill>
                            <a:srgbClr val="000000"/>
                          </a:solidFill>
                          <a:effectLst/>
                          <a:latin typeface="Calibri"/>
                        </a:rPr>
                        <a:t>2012</a:t>
                      </a:r>
                    </a:p>
                  </a:txBody>
                  <a:tcPr marL="9525" marR="9525" marT="9525" marB="0" anchor="b">
                    <a:lnL>
                      <a:noFill/>
                    </a:lnL>
                    <a:lnR>
                      <a:noFill/>
                    </a:lnR>
                    <a:lnT>
                      <a:noFill/>
                    </a:lnT>
                    <a:lnB>
                      <a:noFill/>
                    </a:lnB>
                    <a:solidFill>
                      <a:srgbClr val="D8E4BC"/>
                    </a:solidFill>
                  </a:tcPr>
                </a:tc>
                <a:tc>
                  <a:txBody>
                    <a:bodyPr/>
                    <a:lstStyle/>
                    <a:p>
                      <a:pPr algn="ctr" fontAlgn="b"/>
                      <a:r>
                        <a:rPr lang="en-US" sz="1100" b="1" i="0" u="none" strike="noStrike" dirty="0">
                          <a:solidFill>
                            <a:srgbClr val="000000"/>
                          </a:solidFill>
                          <a:effectLst/>
                          <a:latin typeface="Calibri"/>
                        </a:rPr>
                        <a:t>2013</a:t>
                      </a:r>
                    </a:p>
                  </a:txBody>
                  <a:tcPr marL="9525" marR="9525" marT="9525" marB="0" anchor="b">
                    <a:lnL>
                      <a:noFill/>
                    </a:lnL>
                    <a:lnR>
                      <a:noFill/>
                    </a:lnR>
                    <a:lnT>
                      <a:noFill/>
                    </a:lnT>
                    <a:lnB>
                      <a:noFill/>
                    </a:lnB>
                    <a:solidFill>
                      <a:srgbClr val="D8E4BC"/>
                    </a:solidFill>
                  </a:tcPr>
                </a:tc>
                <a:tc>
                  <a:txBody>
                    <a:bodyPr/>
                    <a:lstStyle/>
                    <a:p>
                      <a:pPr algn="ctr" fontAlgn="b"/>
                      <a:r>
                        <a:rPr lang="en-US" sz="1100" b="1" i="0" u="none" strike="noStrike" dirty="0">
                          <a:solidFill>
                            <a:srgbClr val="000000"/>
                          </a:solidFill>
                          <a:effectLst/>
                          <a:latin typeface="Calibri"/>
                        </a:rPr>
                        <a:t>5 year</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 change</a:t>
                      </a:r>
                    </a:p>
                  </a:txBody>
                  <a:tcPr marL="9525" marR="9525" marT="9525" marB="0" anchor="b">
                    <a:lnL>
                      <a:noFill/>
                    </a:lnL>
                    <a:lnR>
                      <a:noFill/>
                    </a:lnR>
                    <a:lnT>
                      <a:noFill/>
                    </a:lnT>
                    <a:lnB>
                      <a:noFill/>
                    </a:lnB>
                    <a:solidFill>
                      <a:srgbClr val="D8E4BC"/>
                    </a:solidFill>
                  </a:tcPr>
                </a:tc>
              </a:tr>
              <a:tr h="236112">
                <a:tc>
                  <a:txBody>
                    <a:bodyPr/>
                    <a:lstStyle/>
                    <a:p>
                      <a:pPr algn="l" fontAlgn="b"/>
                      <a:r>
                        <a:rPr lang="en-US" sz="1100" b="1" i="0" u="none" strike="noStrike" dirty="0">
                          <a:solidFill>
                            <a:srgbClr val="000000"/>
                          </a:solidFill>
                          <a:effectLst/>
                          <a:latin typeface="Calibri"/>
                        </a:rPr>
                        <a:t>Central</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69.1%</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73.3%</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73.6%</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69.0%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68.6%</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74.4%</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a:rPr>
                        <a:t>5.3%</a:t>
                      </a:r>
                    </a:p>
                  </a:txBody>
                  <a:tcPr marL="9525" marR="9525" marT="9525" marB="0" anchor="b">
                    <a:lnL>
                      <a:noFill/>
                    </a:lnL>
                    <a:lnR>
                      <a:noFill/>
                    </a:lnR>
                    <a:lnT>
                      <a:noFill/>
                    </a:lnT>
                    <a:lnB>
                      <a:noFill/>
                    </a:lnB>
                  </a:tcPr>
                </a:tc>
              </a:tr>
              <a:tr h="236112">
                <a:tc>
                  <a:txBody>
                    <a:bodyPr/>
                    <a:lstStyle/>
                    <a:p>
                      <a:pPr algn="l" fontAlgn="b"/>
                      <a:r>
                        <a:rPr lang="en-US" sz="1100" b="1" i="0" u="none" strike="noStrike" dirty="0">
                          <a:solidFill>
                            <a:srgbClr val="000000"/>
                          </a:solidFill>
                          <a:effectLst/>
                          <a:latin typeface="Calibri"/>
                        </a:rPr>
                        <a:t>Eastern</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77.3%</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78.7%</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78.9%</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77.5%</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81.6%</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84.4%</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a:rPr>
                        <a:t>7.1%</a:t>
                      </a:r>
                    </a:p>
                  </a:txBody>
                  <a:tcPr marL="9525" marR="9525" marT="9525" marB="0" anchor="b">
                    <a:lnL>
                      <a:noFill/>
                    </a:lnL>
                    <a:lnR>
                      <a:noFill/>
                    </a:lnR>
                    <a:lnT>
                      <a:noFill/>
                    </a:lnT>
                    <a:lnB>
                      <a:noFill/>
                    </a:lnB>
                  </a:tcPr>
                </a:tc>
              </a:tr>
              <a:tr h="236112">
                <a:tc>
                  <a:txBody>
                    <a:bodyPr/>
                    <a:lstStyle/>
                    <a:p>
                      <a:pPr algn="l" fontAlgn="b"/>
                      <a:r>
                        <a:rPr lang="en-US" sz="1100" b="1" i="0" u="none" strike="noStrike" dirty="0">
                          <a:solidFill>
                            <a:srgbClr val="000000"/>
                          </a:solidFill>
                          <a:effectLst/>
                          <a:latin typeface="Calibri"/>
                        </a:rPr>
                        <a:t>Southern</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73.1%</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72.5%</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71.0%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68.6%</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75.3%</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70.1%</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a:rPr>
                        <a:t>-3.0%</a:t>
                      </a:r>
                    </a:p>
                  </a:txBody>
                  <a:tcPr marL="9525" marR="9525" marT="9525" marB="0" anchor="b">
                    <a:lnL>
                      <a:noFill/>
                    </a:lnL>
                    <a:lnR>
                      <a:noFill/>
                    </a:lnR>
                    <a:lnT>
                      <a:noFill/>
                    </a:lnT>
                    <a:lnB>
                      <a:noFill/>
                    </a:lnB>
                  </a:tcPr>
                </a:tc>
              </a:tr>
              <a:tr h="236112">
                <a:tc>
                  <a:txBody>
                    <a:bodyPr/>
                    <a:lstStyle/>
                    <a:p>
                      <a:pPr algn="l" fontAlgn="b"/>
                      <a:r>
                        <a:rPr lang="en-US" sz="1100" b="1" i="0" u="none" strike="noStrike" dirty="0">
                          <a:solidFill>
                            <a:srgbClr val="000000"/>
                          </a:solidFill>
                          <a:effectLst/>
                          <a:latin typeface="Calibri"/>
                        </a:rPr>
                        <a:t>Western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62.9%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70.9%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71.6%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73.9%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78.2%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79.7%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16.8%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47919">
                <a:tc>
                  <a:txBody>
                    <a:bodyPr/>
                    <a:lstStyle/>
                    <a:p>
                      <a:pPr algn="l" fontAlgn="b"/>
                      <a:r>
                        <a:rPr lang="en-US" sz="1200" b="1" i="0" u="none" strike="noStrike" dirty="0">
                          <a:solidFill>
                            <a:srgbClr val="000000"/>
                          </a:solidFill>
                          <a:effectLst/>
                          <a:latin typeface="Calibri"/>
                        </a:rPr>
                        <a:t>CSU Total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Calibri"/>
                        </a:rPr>
                        <a:t>70.7%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Calibri"/>
                        </a:rPr>
                        <a:t>73.7%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Calibri"/>
                        </a:rPr>
                        <a:t>73.5%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Calibri"/>
                        </a:rPr>
                        <a:t>71.6%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Calibri"/>
                        </a:rPr>
                        <a:t>75.2%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Calibri"/>
                        </a:rPr>
                        <a:t>76.2%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Calibri"/>
                        </a:rPr>
                        <a:t>5.5%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16" name="TextBox 15"/>
          <p:cNvSpPr txBox="1"/>
          <p:nvPr/>
        </p:nvSpPr>
        <p:spPr>
          <a:xfrm>
            <a:off x="762000" y="3276601"/>
            <a:ext cx="2438400" cy="246221"/>
          </a:xfrm>
          <a:prstGeom prst="rect">
            <a:avLst/>
          </a:prstGeom>
          <a:noFill/>
        </p:spPr>
        <p:txBody>
          <a:bodyPr wrap="square" rtlCol="0">
            <a:spAutoFit/>
          </a:bodyPr>
          <a:lstStyle/>
          <a:p>
            <a:r>
              <a:rPr lang="en-US" sz="1000" i="1" dirty="0" smtClean="0"/>
              <a:t>Table 1.4c:  Full-time Students</a:t>
            </a:r>
            <a:endParaRPr lang="en-US" sz="1000" i="1" dirty="0"/>
          </a:p>
        </p:txBody>
      </p:sp>
      <p:sp>
        <p:nvSpPr>
          <p:cNvPr id="17" name="TextBox 16"/>
          <p:cNvSpPr txBox="1"/>
          <p:nvPr/>
        </p:nvSpPr>
        <p:spPr>
          <a:xfrm>
            <a:off x="270310" y="5638800"/>
            <a:ext cx="2168090" cy="246221"/>
          </a:xfrm>
          <a:prstGeom prst="rect">
            <a:avLst/>
          </a:prstGeom>
          <a:noFill/>
        </p:spPr>
        <p:txBody>
          <a:bodyPr wrap="square" rtlCol="0">
            <a:spAutoFit/>
          </a:bodyPr>
          <a:lstStyle/>
          <a:p>
            <a:r>
              <a:rPr lang="en-US" sz="1000" i="1" dirty="0" smtClean="0"/>
              <a:t>Table 1.4d:  Part-time Students</a:t>
            </a:r>
            <a:endParaRPr lang="en-US" sz="1000" i="1" dirty="0"/>
          </a:p>
        </p:txBody>
      </p:sp>
      <p:graphicFrame>
        <p:nvGraphicFramePr>
          <p:cNvPr id="13" name="Chart 12"/>
          <p:cNvGraphicFramePr>
            <a:graphicFrameLocks/>
          </p:cNvGraphicFramePr>
          <p:nvPr>
            <p:extLst>
              <p:ext uri="{D42A27DB-BD31-4B8C-83A1-F6EECF244321}">
                <p14:modId xmlns:p14="http://schemas.microsoft.com/office/powerpoint/2010/main" val="2846933630"/>
              </p:ext>
            </p:extLst>
          </p:nvPr>
        </p:nvGraphicFramePr>
        <p:xfrm>
          <a:off x="454879" y="1524000"/>
          <a:ext cx="5836709" cy="1676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3526481"/>
              </p:ext>
            </p:extLst>
          </p:nvPr>
        </p:nvGraphicFramePr>
        <p:xfrm>
          <a:off x="380999" y="5867400"/>
          <a:ext cx="6172201" cy="1392914"/>
        </p:xfrm>
        <a:graphic>
          <a:graphicData uri="http://schemas.openxmlformats.org/drawingml/2006/table">
            <a:tbl>
              <a:tblPr/>
              <a:tblGrid>
                <a:gridCol w="611384"/>
                <a:gridCol w="400178"/>
                <a:gridCol w="533572"/>
                <a:gridCol w="400178"/>
                <a:gridCol w="533572"/>
                <a:gridCol w="366830"/>
                <a:gridCol w="533572"/>
                <a:gridCol w="425189"/>
                <a:gridCol w="533572"/>
                <a:gridCol w="377947"/>
                <a:gridCol w="533572"/>
                <a:gridCol w="389063"/>
                <a:gridCol w="533572"/>
              </a:tblGrid>
              <a:tr h="175157">
                <a:tc>
                  <a:txBody>
                    <a:bodyPr/>
                    <a:lstStyle/>
                    <a:p>
                      <a:pPr algn="l" fontAlgn="b"/>
                      <a:r>
                        <a:rPr lang="en-US" sz="1000" b="1" i="0" u="none" strike="noStrike" dirty="0">
                          <a:solidFill>
                            <a:srgbClr val="000000"/>
                          </a:solidFill>
                          <a:effectLst/>
                          <a:latin typeface="Calibri"/>
                        </a:rPr>
                        <a:t> </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gridSpan="2">
                  <a:txBody>
                    <a:bodyPr/>
                    <a:lstStyle/>
                    <a:p>
                      <a:pPr algn="ctr" fontAlgn="b"/>
                      <a:r>
                        <a:rPr lang="en-US" sz="1000" b="1" i="0" u="none" strike="noStrike">
                          <a:solidFill>
                            <a:srgbClr val="000000"/>
                          </a:solidFill>
                          <a:effectLst/>
                          <a:latin typeface="Calibri"/>
                        </a:rPr>
                        <a:t>Fall 2008</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lang="en-US"/>
                    </a:p>
                  </a:txBody>
                  <a:tcPr/>
                </a:tc>
                <a:tc gridSpan="2">
                  <a:txBody>
                    <a:bodyPr/>
                    <a:lstStyle/>
                    <a:p>
                      <a:pPr algn="ctr" fontAlgn="b"/>
                      <a:r>
                        <a:rPr lang="en-US" sz="1000" b="1" i="0" u="none" strike="noStrike">
                          <a:solidFill>
                            <a:srgbClr val="000000"/>
                          </a:solidFill>
                          <a:effectLst/>
                          <a:latin typeface="Calibri"/>
                        </a:rPr>
                        <a:t>Fall 2009</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lang="en-US"/>
                    </a:p>
                  </a:txBody>
                  <a:tcPr/>
                </a:tc>
                <a:tc gridSpan="2">
                  <a:txBody>
                    <a:bodyPr/>
                    <a:lstStyle/>
                    <a:p>
                      <a:pPr algn="ctr" fontAlgn="b"/>
                      <a:r>
                        <a:rPr lang="en-US" sz="1000" b="1" i="0" u="none" strike="noStrike">
                          <a:solidFill>
                            <a:srgbClr val="000000"/>
                          </a:solidFill>
                          <a:effectLst/>
                          <a:latin typeface="Calibri"/>
                        </a:rPr>
                        <a:t>Fall 2010</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lang="en-US"/>
                    </a:p>
                  </a:txBody>
                  <a:tcPr/>
                </a:tc>
                <a:tc gridSpan="2">
                  <a:txBody>
                    <a:bodyPr/>
                    <a:lstStyle/>
                    <a:p>
                      <a:pPr algn="ctr" fontAlgn="b"/>
                      <a:r>
                        <a:rPr lang="en-US" sz="1000" b="1" i="0" u="none" strike="noStrike">
                          <a:solidFill>
                            <a:srgbClr val="000000"/>
                          </a:solidFill>
                          <a:effectLst/>
                          <a:latin typeface="Calibri"/>
                        </a:rPr>
                        <a:t>Fall 2011</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lang="en-US"/>
                    </a:p>
                  </a:txBody>
                  <a:tcPr/>
                </a:tc>
                <a:tc gridSpan="2">
                  <a:txBody>
                    <a:bodyPr/>
                    <a:lstStyle/>
                    <a:p>
                      <a:pPr algn="ctr" fontAlgn="b"/>
                      <a:r>
                        <a:rPr lang="en-US" sz="1000" b="1" i="0" u="none" strike="noStrike">
                          <a:solidFill>
                            <a:srgbClr val="000000"/>
                          </a:solidFill>
                          <a:effectLst/>
                          <a:latin typeface="Calibri"/>
                        </a:rPr>
                        <a:t>Fall 2012</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lang="en-US"/>
                    </a:p>
                  </a:txBody>
                  <a:tcPr/>
                </a:tc>
                <a:tc gridSpan="2">
                  <a:txBody>
                    <a:bodyPr/>
                    <a:lstStyle/>
                    <a:p>
                      <a:pPr algn="ctr" fontAlgn="b"/>
                      <a:r>
                        <a:rPr lang="en-US" sz="1000" b="1" i="0" u="none" strike="noStrike">
                          <a:solidFill>
                            <a:srgbClr val="000000"/>
                          </a:solidFill>
                          <a:effectLst/>
                          <a:latin typeface="Calibri"/>
                        </a:rPr>
                        <a:t>Fall 2013</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lang="en-US"/>
                    </a:p>
                  </a:txBody>
                  <a:tcPr/>
                </a:tc>
              </a:tr>
              <a:tr h="375336">
                <a:tc>
                  <a:txBody>
                    <a:bodyPr/>
                    <a:lstStyle/>
                    <a:p>
                      <a:pPr algn="l" fontAlgn="b"/>
                      <a:r>
                        <a:rPr lang="en-US" sz="1000" b="1" i="0" u="none" strike="noStrike">
                          <a:solidFill>
                            <a:srgbClr val="000000"/>
                          </a:solidFill>
                          <a:effectLst/>
                          <a:latin typeface="Calibri"/>
                        </a:rPr>
                        <a:t>College</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1000" b="1" i="0" u="none" strike="noStrike">
                          <a:solidFill>
                            <a:srgbClr val="000000"/>
                          </a:solidFill>
                          <a:effectLst/>
                          <a:latin typeface="Calibri"/>
                        </a:rPr>
                        <a:t>&gt;=12 Hrs</a:t>
                      </a:r>
                    </a:p>
                  </a:txBody>
                  <a:tcPr marL="8341" marR="8341" marT="834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1000" b="1" i="0" u="none" strike="noStrike">
                          <a:solidFill>
                            <a:srgbClr val="000000"/>
                          </a:solidFill>
                          <a:effectLst/>
                          <a:latin typeface="Calibri"/>
                        </a:rPr>
                        <a:t>%</a:t>
                      </a:r>
                    </a:p>
                  </a:txBody>
                  <a:tcPr marL="8341" marR="8341" marT="834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1000" b="1" i="0" u="none" strike="noStrike">
                          <a:solidFill>
                            <a:srgbClr val="000000"/>
                          </a:solidFill>
                          <a:effectLst/>
                          <a:latin typeface="Calibri"/>
                        </a:rPr>
                        <a:t>&gt;=12 Hrs</a:t>
                      </a:r>
                    </a:p>
                  </a:txBody>
                  <a:tcPr marL="8341" marR="8341" marT="834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1000" b="1" i="0" u="none" strike="noStrike">
                          <a:solidFill>
                            <a:srgbClr val="000000"/>
                          </a:solidFill>
                          <a:effectLst/>
                          <a:latin typeface="Calibri"/>
                        </a:rPr>
                        <a:t>%</a:t>
                      </a:r>
                    </a:p>
                  </a:txBody>
                  <a:tcPr marL="8341" marR="8341" marT="834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1000" b="1" i="0" u="none" strike="noStrike">
                          <a:solidFill>
                            <a:srgbClr val="000000"/>
                          </a:solidFill>
                          <a:effectLst/>
                          <a:latin typeface="Calibri"/>
                        </a:rPr>
                        <a:t>&gt;=12 Hrs</a:t>
                      </a:r>
                    </a:p>
                  </a:txBody>
                  <a:tcPr marL="8341" marR="8341" marT="834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1000" b="1" i="0" u="none" strike="noStrike">
                          <a:solidFill>
                            <a:srgbClr val="000000"/>
                          </a:solidFill>
                          <a:effectLst/>
                          <a:latin typeface="Calibri"/>
                        </a:rPr>
                        <a:t>%</a:t>
                      </a:r>
                    </a:p>
                  </a:txBody>
                  <a:tcPr marL="8341" marR="8341" marT="834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1000" b="1" i="0" u="none" strike="noStrike">
                          <a:solidFill>
                            <a:srgbClr val="000000"/>
                          </a:solidFill>
                          <a:effectLst/>
                          <a:latin typeface="Calibri"/>
                        </a:rPr>
                        <a:t>&gt;=12 Hrs</a:t>
                      </a:r>
                    </a:p>
                  </a:txBody>
                  <a:tcPr marL="8341" marR="8341" marT="834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1000" b="1" i="0" u="none" strike="noStrike">
                          <a:solidFill>
                            <a:srgbClr val="000000"/>
                          </a:solidFill>
                          <a:effectLst/>
                          <a:latin typeface="Calibri"/>
                        </a:rPr>
                        <a:t>%</a:t>
                      </a:r>
                    </a:p>
                  </a:txBody>
                  <a:tcPr marL="8341" marR="8341" marT="834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1000" b="1" i="0" u="none" strike="noStrike">
                          <a:solidFill>
                            <a:srgbClr val="000000"/>
                          </a:solidFill>
                          <a:effectLst/>
                          <a:latin typeface="Calibri"/>
                        </a:rPr>
                        <a:t>&gt;=12 Hrs</a:t>
                      </a:r>
                    </a:p>
                  </a:txBody>
                  <a:tcPr marL="8341" marR="8341" marT="834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1000" b="1" i="0" u="none" strike="noStrike">
                          <a:solidFill>
                            <a:srgbClr val="000000"/>
                          </a:solidFill>
                          <a:effectLst/>
                          <a:latin typeface="Calibri"/>
                        </a:rPr>
                        <a:t>%</a:t>
                      </a:r>
                    </a:p>
                  </a:txBody>
                  <a:tcPr marL="8341" marR="8341" marT="834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1000" b="1" i="0" u="none" strike="noStrike">
                          <a:solidFill>
                            <a:srgbClr val="000000"/>
                          </a:solidFill>
                          <a:effectLst/>
                          <a:latin typeface="Calibri"/>
                        </a:rPr>
                        <a:t>&gt;=12 Hrs</a:t>
                      </a:r>
                    </a:p>
                  </a:txBody>
                  <a:tcPr marL="8341" marR="8341" marT="834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1000" b="1" i="0" u="none" strike="noStrike">
                          <a:solidFill>
                            <a:srgbClr val="000000"/>
                          </a:solidFill>
                          <a:effectLst/>
                          <a:latin typeface="Calibri"/>
                        </a:rPr>
                        <a:t>%</a:t>
                      </a:r>
                    </a:p>
                  </a:txBody>
                  <a:tcPr marL="8341" marR="8341" marT="834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166816">
                <a:tc>
                  <a:txBody>
                    <a:bodyPr/>
                    <a:lstStyle/>
                    <a:p>
                      <a:pPr algn="l" fontAlgn="b"/>
                      <a:r>
                        <a:rPr lang="en-US" sz="1000" b="1" i="0" u="none" strike="noStrike">
                          <a:solidFill>
                            <a:srgbClr val="000000"/>
                          </a:solidFill>
                          <a:effectLst/>
                          <a:latin typeface="Calibri"/>
                        </a:rPr>
                        <a:t>Central</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solidFill>
                            <a:srgbClr val="000000"/>
                          </a:solidFill>
                          <a:effectLst/>
                          <a:latin typeface="Calibri"/>
                        </a:rPr>
                        <a:t>           3 </a:t>
                      </a:r>
                    </a:p>
                  </a:txBody>
                  <a:tcPr marL="8341" marR="8341" marT="834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solidFill>
                            <a:srgbClr val="000000"/>
                          </a:solidFill>
                          <a:effectLst/>
                          <a:latin typeface="Calibri"/>
                        </a:rPr>
                        <a:t>42.9%</a:t>
                      </a:r>
                    </a:p>
                  </a:txBody>
                  <a:tcPr marL="8341" marR="8341" marT="834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solidFill>
                            <a:srgbClr val="000000"/>
                          </a:solidFill>
                          <a:effectLst/>
                          <a:latin typeface="Calibri"/>
                        </a:rPr>
                        <a:t>           4 </a:t>
                      </a:r>
                    </a:p>
                  </a:txBody>
                  <a:tcPr marL="8341" marR="8341" marT="834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solidFill>
                            <a:srgbClr val="000000"/>
                          </a:solidFill>
                          <a:effectLst/>
                          <a:latin typeface="Calibri"/>
                        </a:rPr>
                        <a:t>57.1%</a:t>
                      </a:r>
                    </a:p>
                  </a:txBody>
                  <a:tcPr marL="8341" marR="8341" marT="834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solidFill>
                            <a:srgbClr val="000000"/>
                          </a:solidFill>
                          <a:effectLst/>
                          <a:latin typeface="Calibri"/>
                        </a:rPr>
                        <a:t>         5 </a:t>
                      </a:r>
                    </a:p>
                  </a:txBody>
                  <a:tcPr marL="8341" marR="8341" marT="834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solidFill>
                            <a:srgbClr val="000000"/>
                          </a:solidFill>
                          <a:effectLst/>
                          <a:latin typeface="Calibri"/>
                        </a:rPr>
                        <a:t>71.4%</a:t>
                      </a:r>
                    </a:p>
                  </a:txBody>
                  <a:tcPr marL="8341" marR="8341" marT="834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solidFill>
                            <a:srgbClr val="000000"/>
                          </a:solidFill>
                          <a:effectLst/>
                          <a:latin typeface="Calibri"/>
                        </a:rPr>
                        <a:t>            6 </a:t>
                      </a:r>
                    </a:p>
                  </a:txBody>
                  <a:tcPr marL="8341" marR="8341" marT="834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solidFill>
                            <a:srgbClr val="000000"/>
                          </a:solidFill>
                          <a:effectLst/>
                          <a:latin typeface="Calibri"/>
                        </a:rPr>
                        <a:t>46.2%</a:t>
                      </a:r>
                    </a:p>
                  </a:txBody>
                  <a:tcPr marL="8341" marR="8341" marT="834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solidFill>
                            <a:srgbClr val="000000"/>
                          </a:solidFill>
                          <a:effectLst/>
                          <a:latin typeface="Calibri"/>
                        </a:rPr>
                        <a:t>       10 </a:t>
                      </a:r>
                    </a:p>
                  </a:txBody>
                  <a:tcPr marL="8341" marR="8341" marT="834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solidFill>
                            <a:srgbClr val="000000"/>
                          </a:solidFill>
                          <a:effectLst/>
                          <a:latin typeface="Calibri"/>
                        </a:rPr>
                        <a:t>83.3%</a:t>
                      </a:r>
                    </a:p>
                  </a:txBody>
                  <a:tcPr marL="8341" marR="8341" marT="834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solidFill>
                            <a:srgbClr val="000000"/>
                          </a:solidFill>
                          <a:effectLst/>
                          <a:latin typeface="Calibri"/>
                        </a:rPr>
                        <a:t>          8 </a:t>
                      </a:r>
                    </a:p>
                  </a:txBody>
                  <a:tcPr marL="8341" marR="8341" marT="834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solidFill>
                            <a:srgbClr val="000000"/>
                          </a:solidFill>
                          <a:effectLst/>
                          <a:latin typeface="Calibri"/>
                        </a:rPr>
                        <a:t>53.3%</a:t>
                      </a:r>
                    </a:p>
                  </a:txBody>
                  <a:tcPr marL="8341" marR="8341" marT="834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6816">
                <a:tc>
                  <a:txBody>
                    <a:bodyPr/>
                    <a:lstStyle/>
                    <a:p>
                      <a:pPr algn="l" fontAlgn="b"/>
                      <a:r>
                        <a:rPr lang="en-US" sz="1000" b="1" i="0" u="none" strike="noStrike">
                          <a:solidFill>
                            <a:srgbClr val="000000"/>
                          </a:solidFill>
                          <a:effectLst/>
                          <a:latin typeface="Calibri"/>
                        </a:rPr>
                        <a:t>Eastern</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a:rPr>
                        <a:t>        46 </a:t>
                      </a:r>
                    </a:p>
                  </a:txBody>
                  <a:tcPr marL="8341" marR="8341" marT="834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solidFill>
                            <a:srgbClr val="000000"/>
                          </a:solidFill>
                          <a:effectLst/>
                          <a:latin typeface="Calibri"/>
                        </a:rPr>
                        <a:t>69.7%</a:t>
                      </a:r>
                    </a:p>
                  </a:txBody>
                  <a:tcPr marL="8341" marR="8341" marT="834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a:rPr>
                        <a:t>        27 </a:t>
                      </a:r>
                    </a:p>
                  </a:txBody>
                  <a:tcPr marL="8341" marR="8341" marT="834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solidFill>
                            <a:srgbClr val="000000"/>
                          </a:solidFill>
                          <a:effectLst/>
                          <a:latin typeface="Calibri"/>
                        </a:rPr>
                        <a:t>73.0%</a:t>
                      </a:r>
                    </a:p>
                  </a:txBody>
                  <a:tcPr marL="8341" marR="8341" marT="834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a:rPr>
                        <a:t>       10 </a:t>
                      </a:r>
                    </a:p>
                  </a:txBody>
                  <a:tcPr marL="8341" marR="8341" marT="834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solidFill>
                            <a:srgbClr val="000000"/>
                          </a:solidFill>
                          <a:effectLst/>
                          <a:latin typeface="Calibri"/>
                        </a:rPr>
                        <a:t>62.5%</a:t>
                      </a:r>
                    </a:p>
                  </a:txBody>
                  <a:tcPr marL="8341" marR="8341" marT="834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a:rPr>
                        <a:t>         18 </a:t>
                      </a:r>
                    </a:p>
                  </a:txBody>
                  <a:tcPr marL="8341" marR="8341" marT="834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solidFill>
                            <a:srgbClr val="000000"/>
                          </a:solidFill>
                          <a:effectLst/>
                          <a:latin typeface="Calibri"/>
                        </a:rPr>
                        <a:t>75.0%</a:t>
                      </a:r>
                    </a:p>
                  </a:txBody>
                  <a:tcPr marL="8341" marR="8341" marT="834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a:rPr>
                        <a:t>       32 </a:t>
                      </a:r>
                    </a:p>
                  </a:txBody>
                  <a:tcPr marL="8341" marR="8341" marT="834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solidFill>
                            <a:srgbClr val="000000"/>
                          </a:solidFill>
                          <a:effectLst/>
                          <a:latin typeface="Calibri"/>
                        </a:rPr>
                        <a:t>88.9%</a:t>
                      </a:r>
                    </a:p>
                  </a:txBody>
                  <a:tcPr marL="8341" marR="8341" marT="834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a:rPr>
                        <a:t>        20 </a:t>
                      </a:r>
                    </a:p>
                  </a:txBody>
                  <a:tcPr marL="8341" marR="8341" marT="834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solidFill>
                            <a:srgbClr val="000000"/>
                          </a:solidFill>
                          <a:effectLst/>
                          <a:latin typeface="Calibri"/>
                        </a:rPr>
                        <a:t>90.9%</a:t>
                      </a:r>
                    </a:p>
                  </a:txBody>
                  <a:tcPr marL="8341" marR="8341" marT="8341" marB="0" anchor="b">
                    <a:lnL>
                      <a:noFill/>
                    </a:lnL>
                    <a:lnR w="6350" cap="flat" cmpd="sng" algn="ctr">
                      <a:solidFill>
                        <a:srgbClr val="000000"/>
                      </a:solidFill>
                      <a:prstDash val="solid"/>
                      <a:round/>
                      <a:headEnd type="none" w="med" len="med"/>
                      <a:tailEnd type="none" w="med" len="med"/>
                    </a:lnR>
                    <a:lnT>
                      <a:noFill/>
                    </a:lnT>
                    <a:lnB>
                      <a:noFill/>
                    </a:lnB>
                  </a:tcPr>
                </a:tc>
              </a:tr>
              <a:tr h="166816">
                <a:tc>
                  <a:txBody>
                    <a:bodyPr/>
                    <a:lstStyle/>
                    <a:p>
                      <a:pPr algn="l" fontAlgn="b"/>
                      <a:r>
                        <a:rPr lang="en-US" sz="1000" b="1" i="0" u="none" strike="noStrike">
                          <a:solidFill>
                            <a:srgbClr val="000000"/>
                          </a:solidFill>
                          <a:effectLst/>
                          <a:latin typeface="Calibri"/>
                        </a:rPr>
                        <a:t>Southern</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a:rPr>
                        <a:t>           5 </a:t>
                      </a:r>
                    </a:p>
                  </a:txBody>
                  <a:tcPr marL="8341" marR="8341" marT="834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solidFill>
                            <a:srgbClr val="000000"/>
                          </a:solidFill>
                          <a:effectLst/>
                          <a:latin typeface="Calibri"/>
                        </a:rPr>
                        <a:t>62.5%</a:t>
                      </a:r>
                    </a:p>
                  </a:txBody>
                  <a:tcPr marL="8341" marR="8341" marT="834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a:rPr>
                        <a:t>           1 </a:t>
                      </a:r>
                    </a:p>
                  </a:txBody>
                  <a:tcPr marL="8341" marR="8341" marT="834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solidFill>
                            <a:srgbClr val="000000"/>
                          </a:solidFill>
                          <a:effectLst/>
                          <a:latin typeface="Calibri"/>
                        </a:rPr>
                        <a:t>14.3%</a:t>
                      </a:r>
                    </a:p>
                  </a:txBody>
                  <a:tcPr marL="8341" marR="8341" marT="834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a:rPr>
                        <a:t>         2 </a:t>
                      </a:r>
                    </a:p>
                  </a:txBody>
                  <a:tcPr marL="8341" marR="8341" marT="834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solidFill>
                            <a:srgbClr val="000000"/>
                          </a:solidFill>
                          <a:effectLst/>
                          <a:latin typeface="Calibri"/>
                        </a:rPr>
                        <a:t>40.0%</a:t>
                      </a:r>
                    </a:p>
                  </a:txBody>
                  <a:tcPr marL="8341" marR="8341" marT="834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a:rPr>
                        <a:t>            5 </a:t>
                      </a:r>
                    </a:p>
                  </a:txBody>
                  <a:tcPr marL="8341" marR="8341" marT="834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solidFill>
                            <a:srgbClr val="000000"/>
                          </a:solidFill>
                          <a:effectLst/>
                          <a:latin typeface="Calibri"/>
                        </a:rPr>
                        <a:t>33.3%</a:t>
                      </a:r>
                    </a:p>
                  </a:txBody>
                  <a:tcPr marL="8341" marR="8341" marT="834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a:rPr>
                        <a:t>          7 </a:t>
                      </a:r>
                    </a:p>
                  </a:txBody>
                  <a:tcPr marL="8341" marR="8341" marT="834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solidFill>
                            <a:srgbClr val="000000"/>
                          </a:solidFill>
                          <a:effectLst/>
                          <a:latin typeface="Calibri"/>
                        </a:rPr>
                        <a:t>31.8%</a:t>
                      </a:r>
                    </a:p>
                  </a:txBody>
                  <a:tcPr marL="8341" marR="8341" marT="834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a:rPr>
                        <a:t>          4 </a:t>
                      </a:r>
                    </a:p>
                  </a:txBody>
                  <a:tcPr marL="8341" marR="8341" marT="834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solidFill>
                            <a:srgbClr val="000000"/>
                          </a:solidFill>
                          <a:effectLst/>
                          <a:latin typeface="Calibri"/>
                        </a:rPr>
                        <a:t>21.1%</a:t>
                      </a:r>
                    </a:p>
                  </a:txBody>
                  <a:tcPr marL="8341" marR="8341" marT="8341" marB="0" anchor="b">
                    <a:lnL>
                      <a:noFill/>
                    </a:lnL>
                    <a:lnR w="6350" cap="flat" cmpd="sng" algn="ctr">
                      <a:solidFill>
                        <a:srgbClr val="000000"/>
                      </a:solidFill>
                      <a:prstDash val="solid"/>
                      <a:round/>
                      <a:headEnd type="none" w="med" len="med"/>
                      <a:tailEnd type="none" w="med" len="med"/>
                    </a:lnR>
                    <a:lnT>
                      <a:noFill/>
                    </a:lnT>
                    <a:lnB>
                      <a:noFill/>
                    </a:lnB>
                  </a:tcPr>
                </a:tc>
              </a:tr>
              <a:tr h="166816">
                <a:tc>
                  <a:txBody>
                    <a:bodyPr/>
                    <a:lstStyle/>
                    <a:p>
                      <a:pPr algn="l" fontAlgn="b"/>
                      <a:r>
                        <a:rPr lang="en-US" sz="1000" b="1" i="0" u="none" strike="noStrike">
                          <a:solidFill>
                            <a:srgbClr val="000000"/>
                          </a:solidFill>
                          <a:effectLst/>
                          <a:latin typeface="Calibri"/>
                        </a:rPr>
                        <a:t>Western</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           4 </a:t>
                      </a:r>
                    </a:p>
                  </a:txBody>
                  <a:tcPr marL="8341" marR="8341" marT="834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28.6%</a:t>
                      </a:r>
                    </a:p>
                  </a:txBody>
                  <a:tcPr marL="8341" marR="8341" marT="834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           2 </a:t>
                      </a:r>
                    </a:p>
                  </a:txBody>
                  <a:tcPr marL="8341" marR="8341" marT="834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18.2%</a:t>
                      </a:r>
                    </a:p>
                  </a:txBody>
                  <a:tcPr marL="8341" marR="8341" marT="834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         4 </a:t>
                      </a:r>
                    </a:p>
                  </a:txBody>
                  <a:tcPr marL="8341" marR="8341" marT="834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36.4%</a:t>
                      </a:r>
                    </a:p>
                  </a:txBody>
                  <a:tcPr marL="8341" marR="8341" marT="834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         12 </a:t>
                      </a:r>
                    </a:p>
                  </a:txBody>
                  <a:tcPr marL="8341" marR="8341" marT="834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70.6%</a:t>
                      </a:r>
                    </a:p>
                  </a:txBody>
                  <a:tcPr marL="8341" marR="8341" marT="834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          5 </a:t>
                      </a:r>
                    </a:p>
                  </a:txBody>
                  <a:tcPr marL="8341" marR="8341" marT="834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33.3%</a:t>
                      </a:r>
                    </a:p>
                  </a:txBody>
                  <a:tcPr marL="8341" marR="8341" marT="834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          6 </a:t>
                      </a:r>
                    </a:p>
                  </a:txBody>
                  <a:tcPr marL="8341" marR="8341" marT="834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46.2%</a:t>
                      </a:r>
                    </a:p>
                  </a:txBody>
                  <a:tcPr marL="8341" marR="8341" marT="834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75157">
                <a:tc>
                  <a:txBody>
                    <a:bodyPr/>
                    <a:lstStyle/>
                    <a:p>
                      <a:pPr algn="l" fontAlgn="b"/>
                      <a:r>
                        <a:rPr lang="en-US" sz="1000" b="1" i="0" u="none" strike="noStrike" dirty="0">
                          <a:solidFill>
                            <a:srgbClr val="000000"/>
                          </a:solidFill>
                          <a:effectLst/>
                          <a:latin typeface="Calibri"/>
                        </a:rPr>
                        <a:t>CSU Total</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        58 </a:t>
                      </a:r>
                    </a:p>
                  </a:txBody>
                  <a:tcPr marL="8341" marR="8341" marT="834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61.1%</a:t>
                      </a:r>
                    </a:p>
                  </a:txBody>
                  <a:tcPr marL="8341" marR="8341" marT="834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        34 </a:t>
                      </a:r>
                    </a:p>
                  </a:txBody>
                  <a:tcPr marL="8341" marR="8341" marT="834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54.8%</a:t>
                      </a:r>
                    </a:p>
                  </a:txBody>
                  <a:tcPr marL="8341" marR="8341" marT="834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       21 </a:t>
                      </a:r>
                    </a:p>
                  </a:txBody>
                  <a:tcPr marL="8341" marR="8341" marT="834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53.8%</a:t>
                      </a:r>
                    </a:p>
                  </a:txBody>
                  <a:tcPr marL="8341" marR="8341" marT="834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         41 </a:t>
                      </a:r>
                    </a:p>
                  </a:txBody>
                  <a:tcPr marL="8341" marR="8341" marT="834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59.4%</a:t>
                      </a:r>
                    </a:p>
                  </a:txBody>
                  <a:tcPr marL="8341" marR="8341" marT="834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       54 </a:t>
                      </a:r>
                    </a:p>
                  </a:txBody>
                  <a:tcPr marL="8341" marR="8341" marT="834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63.5%</a:t>
                      </a:r>
                    </a:p>
                  </a:txBody>
                  <a:tcPr marL="8341" marR="8341" marT="834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        38 </a:t>
                      </a:r>
                    </a:p>
                  </a:txBody>
                  <a:tcPr marL="8341" marR="8341" marT="834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55.1%</a:t>
                      </a:r>
                    </a:p>
                  </a:txBody>
                  <a:tcPr marL="8341" marR="8341" marT="834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35148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6200"/>
            <a:ext cx="6858000" cy="762000"/>
          </a:xfrm>
          <a:prstGeom prst="rect">
            <a:avLst/>
          </a:prstGeom>
          <a:solidFill>
            <a:srgbClr val="007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280356" y="-76200"/>
            <a:ext cx="6172200" cy="1066800"/>
          </a:xfrm>
        </p:spPr>
        <p:txBody>
          <a:bodyPr>
            <a:normAutofit/>
          </a:bodyPr>
          <a:lstStyle/>
          <a:p>
            <a:pPr algn="l"/>
            <a:r>
              <a:rPr lang="en-US" sz="1600" b="1" dirty="0">
                <a:solidFill>
                  <a:schemeClr val="bg1"/>
                </a:solidFill>
              </a:rPr>
              <a:t>Goal 1 - College Readiness</a:t>
            </a:r>
            <a:br>
              <a:rPr lang="en-US" sz="1600" b="1" dirty="0">
                <a:solidFill>
                  <a:schemeClr val="bg1"/>
                </a:solidFill>
              </a:rPr>
            </a:br>
            <a:r>
              <a:rPr lang="en-US" sz="1600" b="1" dirty="0">
                <a:solidFill>
                  <a:schemeClr val="bg1"/>
                </a:solidFill>
              </a:rPr>
              <a:t>Indicator </a:t>
            </a:r>
            <a:r>
              <a:rPr lang="en-US" sz="1600" b="1" dirty="0" smtClean="0">
                <a:solidFill>
                  <a:schemeClr val="bg1"/>
                </a:solidFill>
              </a:rPr>
              <a:t>4 – Percent on track to completing on-time</a:t>
            </a:r>
            <a:endParaRPr lang="en-US" sz="2000" b="1" dirty="0">
              <a:solidFill>
                <a:schemeClr val="bg1"/>
              </a:solidFill>
            </a:endParaRPr>
          </a:p>
        </p:txBody>
      </p:sp>
      <p:sp>
        <p:nvSpPr>
          <p:cNvPr id="8" name="Title 1"/>
          <p:cNvSpPr txBox="1">
            <a:spLocks/>
          </p:cNvSpPr>
          <p:nvPr/>
        </p:nvSpPr>
        <p:spPr>
          <a:xfrm>
            <a:off x="342900" y="1066800"/>
            <a:ext cx="6172200" cy="8382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dirty="0" smtClean="0"/>
              <a:t>University of Connecticut (All Campuses)</a:t>
            </a:r>
          </a:p>
          <a:p>
            <a:pPr algn="l"/>
            <a:endParaRPr lang="en-US" sz="1600" b="1" dirty="0"/>
          </a:p>
          <a:p>
            <a:pPr algn="l"/>
            <a:r>
              <a:rPr lang="en-US" sz="1600" b="1" dirty="0" smtClean="0"/>
              <a:t/>
            </a:r>
            <a:br>
              <a:rPr lang="en-US" sz="1600" b="1" dirty="0" smtClean="0"/>
            </a:br>
            <a:r>
              <a:rPr lang="en-US" sz="1400" dirty="0" smtClean="0"/>
              <a:t> - </a:t>
            </a:r>
            <a:r>
              <a:rPr lang="en-US" sz="1400" b="1" dirty="0" smtClean="0"/>
              <a:t>Full-Time</a:t>
            </a:r>
            <a:r>
              <a:rPr lang="en-US" sz="1400" dirty="0" smtClean="0"/>
              <a:t> student completing 24 credits in 1</a:t>
            </a:r>
            <a:r>
              <a:rPr lang="en-US" sz="1400" baseline="30000" dirty="0" smtClean="0"/>
              <a:t>st</a:t>
            </a:r>
            <a:r>
              <a:rPr lang="en-US" sz="1400" dirty="0" smtClean="0"/>
              <a:t> academic year</a:t>
            </a:r>
            <a:endParaRPr lang="en-US" sz="2000" dirty="0"/>
          </a:p>
        </p:txBody>
      </p:sp>
      <p:sp>
        <p:nvSpPr>
          <p:cNvPr id="9" name="TextBox 8"/>
          <p:cNvSpPr txBox="1"/>
          <p:nvPr/>
        </p:nvSpPr>
        <p:spPr>
          <a:xfrm>
            <a:off x="350817" y="7772400"/>
            <a:ext cx="6286500" cy="923330"/>
          </a:xfrm>
          <a:prstGeom prst="rect">
            <a:avLst/>
          </a:prstGeom>
          <a:noFill/>
        </p:spPr>
        <p:txBody>
          <a:bodyPr wrap="square" rtlCol="0">
            <a:spAutoFit/>
          </a:bodyPr>
          <a:lstStyle/>
          <a:p>
            <a:r>
              <a:rPr lang="en-US" sz="900" b="1" dirty="0" smtClean="0"/>
              <a:t>Source: </a:t>
            </a:r>
          </a:p>
          <a:p>
            <a:r>
              <a:rPr lang="en-US" sz="900" dirty="0"/>
              <a:t>University of Connecticut, Office of Institutional Research and </a:t>
            </a:r>
            <a:r>
              <a:rPr lang="en-US" sz="900" dirty="0" smtClean="0"/>
              <a:t>Effectiveness</a:t>
            </a:r>
          </a:p>
          <a:p>
            <a:endParaRPr lang="en-US" sz="900" i="1" dirty="0"/>
          </a:p>
          <a:p>
            <a:r>
              <a:rPr lang="en-US" sz="900" b="1" dirty="0" smtClean="0"/>
              <a:t>Calculation</a:t>
            </a:r>
            <a:r>
              <a:rPr lang="en-US" sz="900" b="1" i="1" dirty="0" smtClean="0"/>
              <a:t>:  </a:t>
            </a:r>
          </a:p>
          <a:p>
            <a:r>
              <a:rPr lang="en-US" sz="900" dirty="0" smtClean="0"/>
              <a:t>Of first-time freshmen entry class at all campuses</a:t>
            </a:r>
            <a:r>
              <a:rPr lang="en-US" sz="900" dirty="0"/>
              <a:t>, the </a:t>
            </a:r>
            <a:r>
              <a:rPr lang="en-US" sz="900" dirty="0" smtClean="0"/>
              <a:t>number and percent of students completing </a:t>
            </a:r>
            <a:r>
              <a:rPr lang="en-US" sz="900" dirty="0"/>
              <a:t>24 </a:t>
            </a:r>
            <a:r>
              <a:rPr lang="en-US" sz="900" dirty="0" smtClean="0"/>
              <a:t>credit hours </a:t>
            </a:r>
            <a:r>
              <a:rPr lang="en-US" sz="900" dirty="0"/>
              <a:t>within their </a:t>
            </a:r>
            <a:r>
              <a:rPr lang="en-US" sz="900" dirty="0" smtClean="0"/>
              <a:t>first academic year.</a:t>
            </a:r>
          </a:p>
        </p:txBody>
      </p:sp>
      <p:sp>
        <p:nvSpPr>
          <p:cNvPr id="4" name="Slide Number Placeholder 3"/>
          <p:cNvSpPr>
            <a:spLocks noGrp="1"/>
          </p:cNvSpPr>
          <p:nvPr>
            <p:ph type="sldNum" sz="quarter" idx="12"/>
          </p:nvPr>
        </p:nvSpPr>
        <p:spPr/>
        <p:txBody>
          <a:bodyPr/>
          <a:lstStyle/>
          <a:p>
            <a:fld id="{C1A6B199-FD4A-42EA-8F8A-3F93EEAB17CE}" type="slidenum">
              <a:rPr lang="en-US" smtClean="0"/>
              <a:t>25</a:t>
            </a:fld>
            <a:endParaRPr lang="en-US" dirty="0"/>
          </a:p>
        </p:txBody>
      </p:sp>
      <p:sp>
        <p:nvSpPr>
          <p:cNvPr id="16" name="TextBox 15"/>
          <p:cNvSpPr txBox="1"/>
          <p:nvPr/>
        </p:nvSpPr>
        <p:spPr>
          <a:xfrm>
            <a:off x="1344880" y="4401979"/>
            <a:ext cx="1855520" cy="246221"/>
          </a:xfrm>
          <a:prstGeom prst="rect">
            <a:avLst/>
          </a:prstGeom>
          <a:noFill/>
        </p:spPr>
        <p:txBody>
          <a:bodyPr wrap="square" rtlCol="0">
            <a:spAutoFit/>
          </a:bodyPr>
          <a:lstStyle/>
          <a:p>
            <a:r>
              <a:rPr lang="en-US" sz="1000" i="1" dirty="0" smtClean="0"/>
              <a:t>Table 1.4e:  Full-time Students</a:t>
            </a:r>
            <a:endParaRPr lang="en-US" sz="1000" i="1" dirty="0"/>
          </a:p>
        </p:txBody>
      </p:sp>
      <p:graphicFrame>
        <p:nvGraphicFramePr>
          <p:cNvPr id="3" name="Table 2"/>
          <p:cNvGraphicFramePr>
            <a:graphicFrameLocks noGrp="1"/>
          </p:cNvGraphicFramePr>
          <p:nvPr>
            <p:extLst>
              <p:ext uri="{D42A27DB-BD31-4B8C-83A1-F6EECF244321}">
                <p14:modId xmlns:p14="http://schemas.microsoft.com/office/powerpoint/2010/main" val="3162096425"/>
              </p:ext>
            </p:extLst>
          </p:nvPr>
        </p:nvGraphicFramePr>
        <p:xfrm>
          <a:off x="1344880" y="4648200"/>
          <a:ext cx="3924300" cy="1263016"/>
        </p:xfrm>
        <a:graphic>
          <a:graphicData uri="http://schemas.openxmlformats.org/drawingml/2006/table">
            <a:tbl>
              <a:tblPr/>
              <a:tblGrid>
                <a:gridCol w="1018472"/>
                <a:gridCol w="1005741"/>
                <a:gridCol w="887980"/>
                <a:gridCol w="1012107"/>
              </a:tblGrid>
              <a:tr h="285751">
                <a:tc gridSpan="4">
                  <a:txBody>
                    <a:bodyPr/>
                    <a:lstStyle/>
                    <a:p>
                      <a:pPr algn="ctr" fontAlgn="t"/>
                      <a:r>
                        <a:rPr lang="en-US" sz="1200" b="1" i="0" u="none" strike="noStrike" dirty="0">
                          <a:solidFill>
                            <a:srgbClr val="000000"/>
                          </a:solidFill>
                          <a:effectLst/>
                          <a:latin typeface="Calibri"/>
                        </a:rPr>
                        <a:t>Students Completing 24 Credit Hours in 1st year</a:t>
                      </a:r>
                    </a:p>
                  </a:txBody>
                  <a:tcPr marL="9525" marR="9525" marT="9525" marB="0">
                    <a:lnL>
                      <a:noFill/>
                    </a:lnL>
                    <a:lnR>
                      <a:noFill/>
                    </a:lnR>
                    <a:lnT>
                      <a:noFill/>
                    </a:lnT>
                    <a:lnB>
                      <a:noFill/>
                    </a:lnB>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72085">
                <a:tc>
                  <a:txBody>
                    <a:bodyPr/>
                    <a:lstStyle/>
                    <a:p>
                      <a:pPr algn="ctr" fontAlgn="b"/>
                      <a:r>
                        <a:rPr lang="en-US" sz="1100" b="1" i="0" u="none" strike="noStrike" dirty="0">
                          <a:effectLst/>
                          <a:latin typeface="Calibri"/>
                        </a:rPr>
                        <a:t>Term</a:t>
                      </a:r>
                    </a:p>
                  </a:txBody>
                  <a:tcPr marL="9525" marR="9525" marT="9525" marB="0" anchor="b">
                    <a:lnL>
                      <a:noFill/>
                    </a:lnL>
                    <a:lnR>
                      <a:noFill/>
                    </a:lnR>
                    <a:lnT>
                      <a:noFill/>
                    </a:lnT>
                    <a:lnB>
                      <a:noFill/>
                    </a:lnB>
                    <a:solidFill>
                      <a:schemeClr val="accent4">
                        <a:lumMod val="20000"/>
                        <a:lumOff val="80000"/>
                      </a:schemeClr>
                    </a:solidFill>
                  </a:tcPr>
                </a:tc>
                <a:tc>
                  <a:txBody>
                    <a:bodyPr/>
                    <a:lstStyle/>
                    <a:p>
                      <a:pPr algn="ctr" fontAlgn="b"/>
                      <a:r>
                        <a:rPr lang="en-US" sz="1100" b="1" i="0" u="none" strike="noStrike" dirty="0">
                          <a:effectLst/>
                          <a:latin typeface="Calibri"/>
                        </a:rPr>
                        <a:t>Total </a:t>
                      </a:r>
                    </a:p>
                  </a:txBody>
                  <a:tcPr marL="9525" marR="9525" marT="9525" marB="0" anchor="b">
                    <a:lnL>
                      <a:noFill/>
                    </a:lnL>
                    <a:lnR>
                      <a:noFill/>
                    </a:lnR>
                    <a:lnT>
                      <a:noFill/>
                    </a:lnT>
                    <a:lnB>
                      <a:noFill/>
                    </a:lnB>
                    <a:solidFill>
                      <a:schemeClr val="accent4">
                        <a:lumMod val="20000"/>
                        <a:lumOff val="80000"/>
                      </a:schemeClr>
                    </a:solidFill>
                  </a:tcPr>
                </a:tc>
                <a:tc>
                  <a:txBody>
                    <a:bodyPr/>
                    <a:lstStyle/>
                    <a:p>
                      <a:pPr algn="ctr" fontAlgn="ctr"/>
                      <a:r>
                        <a:rPr lang="en-US" sz="1100" b="1" i="0" u="none" strike="noStrike" dirty="0">
                          <a:solidFill>
                            <a:srgbClr val="000000"/>
                          </a:solidFill>
                          <a:effectLst/>
                          <a:latin typeface="Calibri"/>
                        </a:rPr>
                        <a:t>N</a:t>
                      </a:r>
                    </a:p>
                  </a:txBody>
                  <a:tcPr marL="9525" marR="9525" marT="9525" marB="0" anchor="ctr">
                    <a:lnL>
                      <a:noFill/>
                    </a:lnL>
                    <a:lnR>
                      <a:noFill/>
                    </a:lnR>
                    <a:lnT>
                      <a:noFill/>
                    </a:lnT>
                    <a:lnB>
                      <a:noFill/>
                    </a:lnB>
                    <a:solidFill>
                      <a:schemeClr val="accent4">
                        <a:lumMod val="20000"/>
                        <a:lumOff val="80000"/>
                      </a:schemeClr>
                    </a:solidFill>
                  </a:tcPr>
                </a:tc>
                <a:tc>
                  <a:txBody>
                    <a:bodyPr/>
                    <a:lstStyle/>
                    <a:p>
                      <a:pPr algn="ctr" fontAlgn="ctr"/>
                      <a:r>
                        <a:rPr lang="en-US" sz="1100" b="1" i="0" u="none" strike="noStrike" dirty="0">
                          <a:solidFill>
                            <a:srgbClr val="000000"/>
                          </a:solidFill>
                          <a:effectLst/>
                          <a:latin typeface="Calibri"/>
                        </a:rPr>
                        <a:t>%</a:t>
                      </a:r>
                    </a:p>
                  </a:txBody>
                  <a:tcPr marL="9525" marR="9525" marT="9525" marB="0" anchor="ctr">
                    <a:lnL>
                      <a:noFill/>
                    </a:lnL>
                    <a:lnR>
                      <a:noFill/>
                    </a:lnR>
                    <a:lnT>
                      <a:noFill/>
                    </a:lnT>
                    <a:lnB>
                      <a:noFill/>
                    </a:lnB>
                    <a:solidFill>
                      <a:schemeClr val="accent4">
                        <a:lumMod val="20000"/>
                        <a:lumOff val="80000"/>
                      </a:schemeClr>
                    </a:solidFill>
                  </a:tcPr>
                </a:tc>
              </a:tr>
              <a:tr h="200025">
                <a:tc>
                  <a:txBody>
                    <a:bodyPr/>
                    <a:lstStyle/>
                    <a:p>
                      <a:pPr algn="ctr" fontAlgn="b"/>
                      <a:r>
                        <a:rPr lang="en-US" sz="1100" b="1" i="0" u="none" strike="noStrike" dirty="0">
                          <a:effectLst/>
                          <a:latin typeface="Calibri"/>
                        </a:rPr>
                        <a:t>2007</a:t>
                      </a:r>
                    </a:p>
                  </a:txBody>
                  <a:tcPr marL="9525" marR="9525" marT="9525" marB="0" anchor="b">
                    <a:lnL>
                      <a:noFill/>
                    </a:lnL>
                    <a:lnR>
                      <a:noFill/>
                    </a:lnR>
                    <a:lnT>
                      <a:noFill/>
                    </a:lnT>
                    <a:lnB>
                      <a:noFill/>
                    </a:lnB>
                  </a:tcPr>
                </a:tc>
                <a:tc>
                  <a:txBody>
                    <a:bodyPr/>
                    <a:lstStyle/>
                    <a:p>
                      <a:pPr algn="ctr" fontAlgn="b"/>
                      <a:r>
                        <a:rPr lang="en-US" sz="1100" b="0" i="0" u="none" strike="noStrike" dirty="0">
                          <a:effectLst/>
                          <a:latin typeface="Calibri"/>
                        </a:rPr>
                        <a:t>4,326</a:t>
                      </a:r>
                    </a:p>
                  </a:txBody>
                  <a:tcPr marL="9525" marR="9525" marT="9525" marB="0" anchor="b">
                    <a:lnL>
                      <a:noFill/>
                    </a:lnL>
                    <a:lnR>
                      <a:noFill/>
                    </a:lnR>
                    <a:lnT>
                      <a:noFill/>
                    </a:lnT>
                    <a:lnB>
                      <a:noFill/>
                    </a:lnB>
                  </a:tcPr>
                </a:tc>
                <a:tc>
                  <a:txBody>
                    <a:bodyPr/>
                    <a:lstStyle/>
                    <a:p>
                      <a:pPr algn="ctr" fontAlgn="b"/>
                      <a:r>
                        <a:rPr lang="en-US" sz="1100" b="0" i="0" u="none" strike="noStrike" dirty="0">
                          <a:effectLst/>
                          <a:latin typeface="Calibri"/>
                        </a:rPr>
                        <a:t>3,469</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a:rPr>
                        <a:t>80.2%</a:t>
                      </a:r>
                    </a:p>
                  </a:txBody>
                  <a:tcPr marL="9525" marR="9525" marT="9525" marB="0" anchor="b">
                    <a:lnL>
                      <a:noFill/>
                    </a:lnL>
                    <a:lnR>
                      <a:noFill/>
                    </a:lnR>
                    <a:lnT>
                      <a:noFill/>
                    </a:lnT>
                    <a:lnB>
                      <a:noFill/>
                    </a:lnB>
                  </a:tcPr>
                </a:tc>
              </a:tr>
              <a:tr h="200025">
                <a:tc>
                  <a:txBody>
                    <a:bodyPr/>
                    <a:lstStyle/>
                    <a:p>
                      <a:pPr algn="ctr" fontAlgn="b"/>
                      <a:r>
                        <a:rPr lang="en-US" sz="1100" b="1" i="0" u="none" strike="noStrike" dirty="0">
                          <a:effectLst/>
                          <a:latin typeface="Calibri"/>
                        </a:rPr>
                        <a:t>2008</a:t>
                      </a:r>
                    </a:p>
                  </a:txBody>
                  <a:tcPr marL="9525" marR="9525" marT="9525" marB="0" anchor="b">
                    <a:lnL>
                      <a:noFill/>
                    </a:lnL>
                    <a:lnR>
                      <a:noFill/>
                    </a:lnR>
                    <a:lnT>
                      <a:noFill/>
                    </a:lnT>
                    <a:lnB>
                      <a:noFill/>
                    </a:lnB>
                  </a:tcPr>
                </a:tc>
                <a:tc>
                  <a:txBody>
                    <a:bodyPr/>
                    <a:lstStyle/>
                    <a:p>
                      <a:pPr algn="ctr" fontAlgn="b"/>
                      <a:r>
                        <a:rPr lang="en-US" sz="1100" b="0" i="0" u="none" strike="noStrike" dirty="0">
                          <a:effectLst/>
                          <a:latin typeface="Calibri"/>
                        </a:rPr>
                        <a:t>4,858</a:t>
                      </a:r>
                    </a:p>
                  </a:txBody>
                  <a:tcPr marL="9525" marR="9525" marT="9525" marB="0" anchor="b">
                    <a:lnL>
                      <a:noFill/>
                    </a:lnL>
                    <a:lnR>
                      <a:noFill/>
                    </a:lnR>
                    <a:lnT>
                      <a:noFill/>
                    </a:lnT>
                    <a:lnB>
                      <a:noFill/>
                    </a:lnB>
                  </a:tcPr>
                </a:tc>
                <a:tc>
                  <a:txBody>
                    <a:bodyPr/>
                    <a:lstStyle/>
                    <a:p>
                      <a:pPr algn="ctr" fontAlgn="b"/>
                      <a:r>
                        <a:rPr lang="en-US" sz="1100" b="0" i="0" u="none" strike="noStrike" dirty="0">
                          <a:effectLst/>
                          <a:latin typeface="Calibri"/>
                        </a:rPr>
                        <a:t>3,938</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a:rPr>
                        <a:t>81.1%</a:t>
                      </a:r>
                    </a:p>
                  </a:txBody>
                  <a:tcPr marL="9525" marR="9525" marT="9525" marB="0" anchor="b">
                    <a:lnL>
                      <a:noFill/>
                    </a:lnL>
                    <a:lnR>
                      <a:noFill/>
                    </a:lnR>
                    <a:lnT>
                      <a:noFill/>
                    </a:lnT>
                    <a:lnB>
                      <a:noFill/>
                    </a:lnB>
                  </a:tcPr>
                </a:tc>
              </a:tr>
              <a:tr h="200025">
                <a:tc>
                  <a:txBody>
                    <a:bodyPr/>
                    <a:lstStyle/>
                    <a:p>
                      <a:pPr algn="ctr" fontAlgn="b"/>
                      <a:r>
                        <a:rPr lang="en-US" sz="1100" b="1" i="0" u="none" strike="noStrike" dirty="0">
                          <a:effectLst/>
                          <a:latin typeface="Calibri"/>
                        </a:rPr>
                        <a:t>2009</a:t>
                      </a:r>
                    </a:p>
                  </a:txBody>
                  <a:tcPr marL="9525" marR="9525" marT="9525" marB="0" anchor="b">
                    <a:lnL>
                      <a:noFill/>
                    </a:lnL>
                    <a:lnR>
                      <a:noFill/>
                    </a:lnR>
                    <a:lnT>
                      <a:noFill/>
                    </a:lnT>
                    <a:lnB>
                      <a:noFill/>
                    </a:lnB>
                  </a:tcPr>
                </a:tc>
                <a:tc>
                  <a:txBody>
                    <a:bodyPr/>
                    <a:lstStyle/>
                    <a:p>
                      <a:pPr algn="ctr" fontAlgn="b"/>
                      <a:r>
                        <a:rPr lang="en-US" sz="1100" b="0" i="0" u="none" strike="noStrike" dirty="0">
                          <a:effectLst/>
                          <a:latin typeface="Calibri"/>
                        </a:rPr>
                        <a:t>4,362</a:t>
                      </a:r>
                    </a:p>
                  </a:txBody>
                  <a:tcPr marL="9525" marR="9525" marT="9525" marB="0" anchor="b">
                    <a:lnL>
                      <a:noFill/>
                    </a:lnL>
                    <a:lnR>
                      <a:noFill/>
                    </a:lnR>
                    <a:lnT>
                      <a:noFill/>
                    </a:lnT>
                    <a:lnB>
                      <a:noFill/>
                    </a:lnB>
                  </a:tcPr>
                </a:tc>
                <a:tc>
                  <a:txBody>
                    <a:bodyPr/>
                    <a:lstStyle/>
                    <a:p>
                      <a:pPr algn="ctr" fontAlgn="b"/>
                      <a:r>
                        <a:rPr lang="en-US" sz="1100" b="0" i="0" u="none" strike="noStrike" dirty="0">
                          <a:effectLst/>
                          <a:latin typeface="Calibri"/>
                        </a:rPr>
                        <a:t>3,582</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a:rPr>
                        <a:t>82.1%</a:t>
                      </a:r>
                    </a:p>
                  </a:txBody>
                  <a:tcPr marL="9525" marR="9525" marT="9525" marB="0" anchor="b">
                    <a:lnL>
                      <a:noFill/>
                    </a:lnL>
                    <a:lnR>
                      <a:noFill/>
                    </a:lnR>
                    <a:lnT>
                      <a:noFill/>
                    </a:lnT>
                    <a:lnB>
                      <a:noFill/>
                    </a:lnB>
                  </a:tcPr>
                </a:tc>
              </a:tr>
              <a:tr h="200025">
                <a:tc>
                  <a:txBody>
                    <a:bodyPr/>
                    <a:lstStyle/>
                    <a:p>
                      <a:pPr algn="ctr" fontAlgn="b"/>
                      <a:r>
                        <a:rPr lang="en-US" sz="1100" b="1" i="0" u="none" strike="noStrike" dirty="0">
                          <a:effectLst/>
                          <a:latin typeface="Calibri"/>
                        </a:rPr>
                        <a:t>2010</a:t>
                      </a:r>
                    </a:p>
                  </a:txBody>
                  <a:tcPr marL="9525" marR="9525" marT="9525" marB="0" anchor="b">
                    <a:lnL>
                      <a:noFill/>
                    </a:lnL>
                    <a:lnR>
                      <a:noFill/>
                    </a:lnR>
                    <a:lnT>
                      <a:noFill/>
                    </a:lnT>
                    <a:lnB>
                      <a:noFill/>
                    </a:lnB>
                  </a:tcPr>
                </a:tc>
                <a:tc>
                  <a:txBody>
                    <a:bodyPr/>
                    <a:lstStyle/>
                    <a:p>
                      <a:pPr algn="ctr" fontAlgn="b"/>
                      <a:r>
                        <a:rPr lang="en-US" sz="1100" b="0" i="0" u="none" strike="noStrike" dirty="0">
                          <a:effectLst/>
                          <a:latin typeface="Calibri"/>
                        </a:rPr>
                        <a:t>3,030</a:t>
                      </a:r>
                    </a:p>
                  </a:txBody>
                  <a:tcPr marL="9525" marR="9525" marT="9525" marB="0" anchor="b">
                    <a:lnL>
                      <a:noFill/>
                    </a:lnL>
                    <a:lnR>
                      <a:noFill/>
                    </a:lnR>
                    <a:lnT>
                      <a:noFill/>
                    </a:lnT>
                    <a:lnB>
                      <a:noFill/>
                    </a:lnB>
                  </a:tcPr>
                </a:tc>
                <a:tc>
                  <a:txBody>
                    <a:bodyPr/>
                    <a:lstStyle/>
                    <a:p>
                      <a:pPr algn="ctr" fontAlgn="b"/>
                      <a:r>
                        <a:rPr lang="en-US" sz="1100" b="0" i="0" u="none" strike="noStrike" dirty="0">
                          <a:effectLst/>
                          <a:latin typeface="Calibri"/>
                        </a:rPr>
                        <a:t>2,597</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a:rPr>
                        <a:t>85.7%</a:t>
                      </a:r>
                    </a:p>
                  </a:txBody>
                  <a:tcPr marL="9525" marR="9525" marT="9525" marB="0" anchor="b">
                    <a:lnL>
                      <a:noFill/>
                    </a:lnL>
                    <a:lnR>
                      <a:noFill/>
                    </a:lnR>
                    <a:lnT>
                      <a:noFill/>
                    </a:lnT>
                    <a:lnB>
                      <a:noFill/>
                    </a:lnB>
                  </a:tcPr>
                </a:tc>
              </a:tr>
            </a:tbl>
          </a:graphicData>
        </a:graphic>
      </p:graphicFrame>
      <p:graphicFrame>
        <p:nvGraphicFramePr>
          <p:cNvPr id="14" name="Chart 13"/>
          <p:cNvGraphicFramePr>
            <a:graphicFrameLocks/>
          </p:cNvGraphicFramePr>
          <p:nvPr>
            <p:extLst>
              <p:ext uri="{D42A27DB-BD31-4B8C-83A1-F6EECF244321}">
                <p14:modId xmlns:p14="http://schemas.microsoft.com/office/powerpoint/2010/main" val="1484024504"/>
              </p:ext>
            </p:extLst>
          </p:nvPr>
        </p:nvGraphicFramePr>
        <p:xfrm>
          <a:off x="914401" y="1931719"/>
          <a:ext cx="4808618" cy="22454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7250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6200"/>
            <a:ext cx="6858000" cy="762000"/>
          </a:xfrm>
          <a:prstGeom prst="rect">
            <a:avLst/>
          </a:prstGeom>
          <a:solidFill>
            <a:srgbClr val="007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280356" y="-76200"/>
            <a:ext cx="6172200" cy="1066800"/>
          </a:xfrm>
        </p:spPr>
        <p:txBody>
          <a:bodyPr>
            <a:normAutofit/>
          </a:bodyPr>
          <a:lstStyle/>
          <a:p>
            <a:pPr algn="l"/>
            <a:r>
              <a:rPr lang="en-US" sz="1600" b="1" dirty="0">
                <a:solidFill>
                  <a:schemeClr val="bg1"/>
                </a:solidFill>
              </a:rPr>
              <a:t>Goal 1 - College Readiness</a:t>
            </a:r>
            <a:br>
              <a:rPr lang="en-US" sz="1600" b="1" dirty="0">
                <a:solidFill>
                  <a:schemeClr val="bg1"/>
                </a:solidFill>
              </a:rPr>
            </a:br>
            <a:r>
              <a:rPr lang="en-US" sz="1600" b="1" dirty="0">
                <a:solidFill>
                  <a:schemeClr val="bg1"/>
                </a:solidFill>
              </a:rPr>
              <a:t>Indicator </a:t>
            </a:r>
            <a:r>
              <a:rPr lang="en-US" sz="1600" b="1" dirty="0" smtClean="0">
                <a:solidFill>
                  <a:schemeClr val="bg1"/>
                </a:solidFill>
              </a:rPr>
              <a:t>4 – Percent on track to completing on-time</a:t>
            </a:r>
            <a:endParaRPr lang="en-US" sz="2000" b="1" dirty="0">
              <a:solidFill>
                <a:schemeClr val="bg1"/>
              </a:solidFill>
            </a:endParaRPr>
          </a:p>
        </p:txBody>
      </p:sp>
      <p:sp>
        <p:nvSpPr>
          <p:cNvPr id="8" name="Title 1"/>
          <p:cNvSpPr txBox="1">
            <a:spLocks/>
          </p:cNvSpPr>
          <p:nvPr/>
        </p:nvSpPr>
        <p:spPr>
          <a:xfrm>
            <a:off x="531420" y="990600"/>
            <a:ext cx="5791200" cy="697675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t>What does this mean?</a:t>
            </a:r>
          </a:p>
          <a:p>
            <a:pPr algn="l"/>
            <a:endParaRPr lang="en-US" sz="1200" dirty="0"/>
          </a:p>
          <a:p>
            <a:pPr algn="l"/>
            <a:r>
              <a:rPr lang="en-US" sz="1200" dirty="0" smtClean="0"/>
              <a:t>Students are identified as full-time students if they are enrolled in 12 or more credits per term.  This is the amount of credit hours students need to take in order to be eligible for financial aid.  At this rate, a full-time student will be able to complete 24 credits in a year, while a part-time student can accumulate 12.  This metric was developed to identify the volume of students who are on track to completing on-time; however, at this pace, students pursuing a Bachelor’s degree, which typically requires a minimum of 120 credit hours, will graduate in 6 years instead of 4 years – the popular expectation.  Similarly, students pursuing an associate degree, which typically requires a minimum of 60 credit hours, will complete their degree in 3 years instead of 2.  </a:t>
            </a:r>
          </a:p>
          <a:p>
            <a:pPr algn="l"/>
            <a:endParaRPr lang="en-US" sz="1200" dirty="0"/>
          </a:p>
          <a:p>
            <a:pPr algn="l"/>
            <a:r>
              <a:rPr lang="en-US" sz="1200" dirty="0" smtClean="0"/>
              <a:t>This pace is 150% of normal program completion time, and although it may be a longer period of time than is expected by the general public, the vast majority of students pursuing post-secondary credentials in public institutions are  spending additional years in school.  Graduation rates are now commonly reported in terms of 150% and 200% of normal time.</a:t>
            </a:r>
            <a:r>
              <a:rPr lang="en-US" sz="1200" baseline="30000" dirty="0" smtClean="0"/>
              <a:t>1</a:t>
            </a:r>
            <a:endParaRPr lang="en-US" sz="1200" dirty="0" smtClean="0"/>
          </a:p>
          <a:p>
            <a:pPr algn="l"/>
            <a:endParaRPr lang="en-US" sz="1200" dirty="0"/>
          </a:p>
          <a:p>
            <a:pPr algn="l"/>
            <a:r>
              <a:rPr lang="en-US" sz="1200" dirty="0" smtClean="0"/>
              <a:t>Tables 1.4a and 1.4b show that for both full-time and part-time community college students, the proportion of students maintaining academic momentum in their first year has risen consistently across campuses and the sector over the past five years.  This improvement is important because students who complete their degrees earlier accumulate less debt and can enter the workforce or pursue additional schooling earlier which bolsters their future earning potential.</a:t>
            </a:r>
          </a:p>
          <a:p>
            <a:pPr algn="l"/>
            <a:endParaRPr lang="en-US" sz="1200" dirty="0"/>
          </a:p>
          <a:p>
            <a:pPr algn="l"/>
            <a:r>
              <a:rPr lang="en-US" sz="1200" dirty="0" smtClean="0"/>
              <a:t>Rates for State University students are higher because these institutions are more likely to attract students who are interested in pursuing post-secondary education on a full-time basis.  These students frequently live on campus furthering the opportunity for them to focus their time on academic pursuits.  A majority of students attending a CT State University do so on a full-time basis; therefore, the rates of on-track part-time students need to be reviewed along with the actual count of those students.  In many cases, the cohort of individuals attending part-time was less than 10 individuals.  Rates based upon a cohort this small need to be used with caution</a:t>
            </a:r>
            <a:r>
              <a:rPr lang="en-US" sz="1200" b="1" dirty="0" smtClean="0"/>
              <a:t>.   </a:t>
            </a:r>
            <a:endParaRPr lang="en-US" sz="1200" b="1" dirty="0"/>
          </a:p>
          <a:p>
            <a:pPr algn="l"/>
            <a:endParaRPr lang="en-US" sz="1200" dirty="0"/>
          </a:p>
          <a:p>
            <a:pPr algn="l"/>
            <a:r>
              <a:rPr lang="en-US" sz="1200" dirty="0" smtClean="0"/>
              <a:t>There are no data for Charter Oak State College for this metric because Charter Oak does not enroll individuals who are first-time students.</a:t>
            </a:r>
          </a:p>
        </p:txBody>
      </p:sp>
      <p:sp>
        <p:nvSpPr>
          <p:cNvPr id="9" name="TextBox 8"/>
          <p:cNvSpPr txBox="1"/>
          <p:nvPr/>
        </p:nvSpPr>
        <p:spPr>
          <a:xfrm>
            <a:off x="322293" y="8229602"/>
            <a:ext cx="6213415" cy="507831"/>
          </a:xfrm>
          <a:prstGeom prst="rect">
            <a:avLst/>
          </a:prstGeom>
          <a:noFill/>
        </p:spPr>
        <p:txBody>
          <a:bodyPr wrap="square" rtlCol="0">
            <a:spAutoFit/>
          </a:bodyPr>
          <a:lstStyle/>
          <a:p>
            <a:r>
              <a:rPr lang="en-US" sz="900" b="1" dirty="0" smtClean="0"/>
              <a:t>Source: </a:t>
            </a:r>
          </a:p>
          <a:p>
            <a:r>
              <a:rPr lang="en-US" sz="900" b="1" baseline="30000" dirty="0" smtClean="0"/>
              <a:t>1 </a:t>
            </a:r>
            <a:r>
              <a:rPr lang="en-US" sz="900" dirty="0" smtClean="0"/>
              <a:t>U.S. Department of Education, Tracking Students to 200 Percent of Normal Time:  Effect on Institutional Graduation Rates, December 2010 NCES 2011-221, </a:t>
            </a:r>
            <a:r>
              <a:rPr lang="en-US" sz="900" dirty="0" smtClean="0">
                <a:hlinkClick r:id="rId3"/>
              </a:rPr>
              <a:t>http</a:t>
            </a:r>
            <a:r>
              <a:rPr lang="en-US" sz="900" dirty="0">
                <a:hlinkClick r:id="rId3"/>
              </a:rPr>
              <a:t>://</a:t>
            </a:r>
            <a:r>
              <a:rPr lang="en-US" sz="900" dirty="0" smtClean="0">
                <a:hlinkClick r:id="rId3"/>
              </a:rPr>
              <a:t>nces.ed.gov/pubs2011/2011221.pdf</a:t>
            </a:r>
            <a:endParaRPr lang="en-US" sz="900" i="1" dirty="0"/>
          </a:p>
        </p:txBody>
      </p:sp>
      <p:sp>
        <p:nvSpPr>
          <p:cNvPr id="4" name="Slide Number Placeholder 3"/>
          <p:cNvSpPr>
            <a:spLocks noGrp="1"/>
          </p:cNvSpPr>
          <p:nvPr>
            <p:ph type="sldNum" sz="quarter" idx="12"/>
          </p:nvPr>
        </p:nvSpPr>
        <p:spPr/>
        <p:txBody>
          <a:bodyPr/>
          <a:lstStyle/>
          <a:p>
            <a:fld id="{C1A6B199-FD4A-42EA-8F8A-3F93EEAB17CE}" type="slidenum">
              <a:rPr lang="en-US" smtClean="0"/>
              <a:t>26</a:t>
            </a:fld>
            <a:endParaRPr lang="en-US" dirty="0"/>
          </a:p>
        </p:txBody>
      </p:sp>
    </p:spTree>
    <p:extLst>
      <p:ext uri="{BB962C8B-B14F-4D97-AF65-F5344CB8AC3E}">
        <p14:creationId xmlns:p14="http://schemas.microsoft.com/office/powerpoint/2010/main" val="3435148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057401"/>
            <a:ext cx="5715000" cy="6110819"/>
          </a:xfrm>
        </p:spPr>
        <p:txBody>
          <a:bodyPr>
            <a:normAutofit/>
          </a:bodyPr>
          <a:lstStyle/>
          <a:p>
            <a:pPr marL="0" indent="0">
              <a:buNone/>
            </a:pPr>
            <a:r>
              <a:rPr lang="en-US" sz="1600" dirty="0" smtClean="0"/>
              <a:t>Graduate more people with the knowledge and skills to achieve their life and career goals.</a:t>
            </a:r>
          </a:p>
          <a:p>
            <a:pPr marL="0" indent="0">
              <a:buNone/>
            </a:pPr>
            <a:endParaRPr lang="en-US" sz="1600" dirty="0" smtClean="0"/>
          </a:p>
          <a:p>
            <a:pPr marL="0" indent="0">
              <a:buNone/>
            </a:pPr>
            <a:r>
              <a:rPr lang="en-US" sz="1600" dirty="0" smtClean="0"/>
              <a:t>Indicators:</a:t>
            </a:r>
          </a:p>
          <a:p>
            <a:pPr marL="514350" indent="-514350">
              <a:buFont typeface="+mj-lt"/>
              <a:buAutoNum type="arabicPeriod"/>
            </a:pPr>
            <a:r>
              <a:rPr lang="en-US" sz="1600" dirty="0" smtClean="0"/>
              <a:t>Completions per 100 FTE student by level </a:t>
            </a:r>
          </a:p>
          <a:p>
            <a:pPr marL="514350" indent="-514350">
              <a:buFont typeface="+mj-lt"/>
              <a:buAutoNum type="arabicPeriod"/>
            </a:pPr>
            <a:r>
              <a:rPr lang="en-US" sz="1600" dirty="0" smtClean="0"/>
              <a:t>Graduation rate of full-time, first-time students in 150% of normal time; community colleges only will include transfers out to another institution</a:t>
            </a:r>
          </a:p>
          <a:p>
            <a:pPr marL="514350" indent="-514350">
              <a:buFont typeface="+mj-lt"/>
              <a:buAutoNum type="arabicPeriod"/>
            </a:pPr>
            <a:r>
              <a:rPr lang="en-US" sz="1600" dirty="0" smtClean="0"/>
              <a:t>Employment and earnings after graduation</a:t>
            </a:r>
          </a:p>
          <a:p>
            <a:pPr marL="514350" indent="-514350">
              <a:buFont typeface="+mj-lt"/>
              <a:buAutoNum type="arabicPeriod"/>
            </a:pPr>
            <a:r>
              <a:rPr lang="en-US" sz="1600" dirty="0" smtClean="0"/>
              <a:t>Time and credits to degree/certificate</a:t>
            </a:r>
          </a:p>
          <a:p>
            <a:pPr marL="514350" indent="-514350">
              <a:buFont typeface="+mj-lt"/>
              <a:buAutoNum type="arabicPeriod"/>
            </a:pPr>
            <a:r>
              <a:rPr lang="en-US" sz="1600" dirty="0" smtClean="0"/>
              <a:t>Transfers from 2-year to 4-year institutions per 100 FTE</a:t>
            </a:r>
          </a:p>
          <a:p>
            <a:endParaRPr lang="en-US" dirty="0"/>
          </a:p>
        </p:txBody>
      </p:sp>
      <p:sp>
        <p:nvSpPr>
          <p:cNvPr id="7" name="Rectangle 6"/>
          <p:cNvSpPr/>
          <p:nvPr/>
        </p:nvSpPr>
        <p:spPr>
          <a:xfrm>
            <a:off x="0" y="8686801"/>
            <a:ext cx="6858000" cy="203200"/>
          </a:xfrm>
          <a:prstGeom prst="rect">
            <a:avLst/>
          </a:prstGeom>
          <a:solidFill>
            <a:srgbClr val="00A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8" name="Rectangle 7"/>
          <p:cNvSpPr/>
          <p:nvPr/>
        </p:nvSpPr>
        <p:spPr>
          <a:xfrm>
            <a:off x="0" y="76200"/>
            <a:ext cx="6858000" cy="762000"/>
          </a:xfrm>
          <a:prstGeom prst="rect">
            <a:avLst/>
          </a:prstGeom>
          <a:solidFill>
            <a:srgbClr val="00A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83608"/>
            <a:ext cx="6172200" cy="1081616"/>
          </a:xfrm>
        </p:spPr>
        <p:txBody>
          <a:bodyPr/>
          <a:lstStyle/>
          <a:p>
            <a:r>
              <a:rPr lang="en-US" dirty="0" smtClean="0">
                <a:solidFill>
                  <a:schemeClr val="bg1"/>
                </a:solidFill>
              </a:rPr>
              <a:t>Student Success</a:t>
            </a:r>
            <a:endParaRPr lang="en-US" dirty="0">
              <a:solidFill>
                <a:schemeClr val="bg1"/>
              </a:solidFill>
            </a:endParaRPr>
          </a:p>
        </p:txBody>
      </p:sp>
      <p:sp>
        <p:nvSpPr>
          <p:cNvPr id="5" name="Slide Number Placeholder 4"/>
          <p:cNvSpPr>
            <a:spLocks noGrp="1"/>
          </p:cNvSpPr>
          <p:nvPr>
            <p:ph type="sldNum" sz="quarter" idx="12"/>
          </p:nvPr>
        </p:nvSpPr>
        <p:spPr>
          <a:xfrm>
            <a:off x="4914900" y="8534401"/>
            <a:ext cx="1600200" cy="486833"/>
          </a:xfrm>
        </p:spPr>
        <p:txBody>
          <a:bodyPr/>
          <a:lstStyle/>
          <a:p>
            <a:fld id="{C1A6B199-FD4A-42EA-8F8A-3F93EEAB17CE}" type="slidenum">
              <a:rPr lang="en-US" smtClean="0">
                <a:solidFill>
                  <a:schemeClr val="bg1"/>
                </a:solidFill>
              </a:rPr>
              <a:t>27</a:t>
            </a:fld>
            <a:endParaRPr lang="en-US" dirty="0">
              <a:solidFill>
                <a:schemeClr val="bg1"/>
              </a:solidFill>
            </a:endParaRPr>
          </a:p>
        </p:txBody>
      </p:sp>
    </p:spTree>
    <p:extLst>
      <p:ext uri="{BB962C8B-B14F-4D97-AF65-F5344CB8AC3E}">
        <p14:creationId xmlns:p14="http://schemas.microsoft.com/office/powerpoint/2010/main" val="3583546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03846" y="6629401"/>
            <a:ext cx="6325554" cy="2400300"/>
          </a:xfrm>
        </p:spPr>
        <p:txBody>
          <a:bodyPr>
            <a:normAutofit fontScale="25000" lnSpcReduction="20000"/>
          </a:bodyPr>
          <a:lstStyle/>
          <a:p>
            <a:pPr>
              <a:lnSpc>
                <a:spcPct val="120000"/>
              </a:lnSpc>
              <a:spcBef>
                <a:spcPts val="0"/>
              </a:spcBef>
            </a:pPr>
            <a:r>
              <a:rPr lang="en-US" sz="3200" dirty="0" smtClean="0"/>
              <a:t>Connecticut Community Colleges and State Universities</a:t>
            </a:r>
          </a:p>
          <a:p>
            <a:pPr>
              <a:lnSpc>
                <a:spcPct val="120000"/>
              </a:lnSpc>
              <a:spcBef>
                <a:spcPts val="0"/>
              </a:spcBef>
            </a:pPr>
            <a:r>
              <a:rPr lang="en-US" sz="3200" dirty="0" smtClean="0"/>
              <a:t>Sources :  </a:t>
            </a:r>
            <a:r>
              <a:rPr lang="en-US" sz="3200" b="0" i="1" dirty="0" smtClean="0"/>
              <a:t>Completions</a:t>
            </a:r>
            <a:r>
              <a:rPr lang="en-US" sz="3200" dirty="0" smtClean="0"/>
              <a:t>:  </a:t>
            </a:r>
            <a:r>
              <a:rPr lang="en-US" sz="3200" b="0" dirty="0" smtClean="0"/>
              <a:t>BOR Office of Planning and Research.  Community College completions  were obtained from the Institutional Research Data Base.  Connecticut State University Data was extracted from the Institutional Research Repository and Charter Oak State College  (COSC) Data was prepared by COSC.  </a:t>
            </a:r>
            <a:endParaRPr lang="en-US" sz="3200" b="0" dirty="0"/>
          </a:p>
          <a:p>
            <a:pPr>
              <a:lnSpc>
                <a:spcPct val="120000"/>
              </a:lnSpc>
              <a:spcBef>
                <a:spcPts val="0"/>
              </a:spcBef>
            </a:pPr>
            <a:r>
              <a:rPr lang="en-US" sz="3200" b="0" i="1" dirty="0"/>
              <a:t>Full Time Equivalent (FTE) Counts </a:t>
            </a:r>
            <a:r>
              <a:rPr lang="en-US" sz="3200" b="0" dirty="0"/>
              <a:t>from:  http://www.ct.edu/opr/statistical_abstract.  See definition in IPEDS glossary entry for "Calculation of FTE students at nces.ed.gov/ipeds/glossary/?charindex=C.  FTE's prepared by Office of Planning and Research, November 20, 2014. </a:t>
            </a:r>
            <a:r>
              <a:rPr lang="en-US" sz="3200" b="0" dirty="0" smtClean="0"/>
              <a:t> This FTE is based on fall enrollment only; it is not an annualized calculation.</a:t>
            </a:r>
          </a:p>
          <a:p>
            <a:pPr>
              <a:lnSpc>
                <a:spcPct val="120000"/>
              </a:lnSpc>
              <a:spcBef>
                <a:spcPts val="0"/>
              </a:spcBef>
            </a:pPr>
            <a:endParaRPr lang="en-US" sz="3200" b="0" dirty="0"/>
          </a:p>
          <a:p>
            <a:pPr>
              <a:lnSpc>
                <a:spcPct val="120000"/>
              </a:lnSpc>
              <a:spcBef>
                <a:spcPts val="0"/>
              </a:spcBef>
            </a:pPr>
            <a:r>
              <a:rPr lang="en-US" sz="3200" dirty="0" smtClean="0"/>
              <a:t>Calculation:  </a:t>
            </a:r>
            <a:r>
              <a:rPr lang="en-US" sz="3200" b="0" dirty="0" smtClean="0"/>
              <a:t>Completions divided by FTE as calculated per IPEDS definition.</a:t>
            </a:r>
          </a:p>
          <a:p>
            <a:pPr>
              <a:lnSpc>
                <a:spcPct val="120000"/>
              </a:lnSpc>
              <a:spcBef>
                <a:spcPts val="0"/>
              </a:spcBef>
            </a:pPr>
            <a:r>
              <a:rPr lang="en-US" sz="3200" b="0" baseline="30000" dirty="0"/>
              <a:t>1 </a:t>
            </a:r>
            <a:r>
              <a:rPr lang="en-US" sz="3200" b="0" dirty="0"/>
              <a:t>Due to data </a:t>
            </a:r>
            <a:r>
              <a:rPr lang="en-US" sz="3200" b="0" dirty="0" smtClean="0"/>
              <a:t>availability, </a:t>
            </a:r>
            <a:r>
              <a:rPr lang="en-US" sz="3200" b="0" dirty="0"/>
              <a:t>FTE’s for Charter Oak were calculated </a:t>
            </a:r>
            <a:r>
              <a:rPr lang="en-US" sz="3200" b="0" dirty="0" smtClean="0"/>
              <a:t>differently.  Data for 2011-12 and 2012-13 are annualized FTE’s available from IPEDS.  Data for 2013-2014 is calculated  for fall 2013 by </a:t>
            </a:r>
            <a:r>
              <a:rPr lang="en-US" sz="3200" b="0" dirty="0"/>
              <a:t>a different but standard method where 15 undergraduate credit hours = 1 </a:t>
            </a:r>
            <a:r>
              <a:rPr lang="en-US" sz="3200" b="0" dirty="0" smtClean="0"/>
              <a:t>FTE.  The 2013-14 figure is for fall 2013 and not an annualized figure.  Data </a:t>
            </a:r>
            <a:r>
              <a:rPr lang="en-US" sz="3200" b="0" dirty="0"/>
              <a:t>may be lower than official FTE reports based on credit hours, which include a full 12 months of instructional activity as well as FTE reports based on the NCES fall headcount conversion formula.  </a:t>
            </a:r>
            <a:endParaRPr lang="en-US" sz="3200" b="0" dirty="0" smtClean="0"/>
          </a:p>
          <a:p>
            <a:pPr>
              <a:lnSpc>
                <a:spcPct val="120000"/>
              </a:lnSpc>
              <a:spcBef>
                <a:spcPts val="0"/>
              </a:spcBef>
            </a:pPr>
            <a:endParaRPr lang="en-US" sz="3200" b="0" dirty="0"/>
          </a:p>
          <a:p>
            <a:pPr>
              <a:lnSpc>
                <a:spcPct val="120000"/>
              </a:lnSpc>
              <a:spcBef>
                <a:spcPts val="0"/>
              </a:spcBef>
            </a:pPr>
            <a:r>
              <a:rPr lang="en-US" sz="3200" dirty="0" smtClean="0"/>
              <a:t>University </a:t>
            </a:r>
            <a:r>
              <a:rPr lang="en-US" sz="3200" dirty="0"/>
              <a:t>of Connecticut:  </a:t>
            </a:r>
            <a:endParaRPr lang="en-US" sz="3200" dirty="0" smtClean="0"/>
          </a:p>
          <a:p>
            <a:pPr>
              <a:lnSpc>
                <a:spcPct val="120000"/>
              </a:lnSpc>
              <a:spcBef>
                <a:spcPts val="0"/>
              </a:spcBef>
            </a:pPr>
            <a:r>
              <a:rPr lang="en-US" sz="3200" dirty="0" smtClean="0"/>
              <a:t>Source:  </a:t>
            </a:r>
            <a:r>
              <a:rPr lang="en-US" sz="3200" b="0" dirty="0" smtClean="0"/>
              <a:t>IPEDS Completions </a:t>
            </a:r>
            <a:r>
              <a:rPr lang="en-US" sz="3200" b="0" dirty="0"/>
              <a:t>and Fall Enrollment Survey</a:t>
            </a:r>
          </a:p>
          <a:p>
            <a:pPr>
              <a:lnSpc>
                <a:spcPct val="120000"/>
              </a:lnSpc>
              <a:spcBef>
                <a:spcPts val="0"/>
              </a:spcBef>
            </a:pPr>
            <a:r>
              <a:rPr lang="en-US" sz="3200" b="0" dirty="0"/>
              <a:t>* Graduate enrollment/FTE includes Graduate Certificates and Sixth-Year Diploma in Education.</a:t>
            </a:r>
          </a:p>
          <a:p>
            <a:pPr>
              <a:lnSpc>
                <a:spcPct val="120000"/>
              </a:lnSpc>
              <a:spcBef>
                <a:spcPts val="0"/>
              </a:spcBef>
            </a:pPr>
            <a:endParaRPr lang="en-US" sz="2500" b="0" dirty="0"/>
          </a:p>
        </p:txBody>
      </p:sp>
      <p:sp>
        <p:nvSpPr>
          <p:cNvPr id="9" name="Rectangle 8"/>
          <p:cNvSpPr/>
          <p:nvPr/>
        </p:nvSpPr>
        <p:spPr>
          <a:xfrm>
            <a:off x="0" y="76200"/>
            <a:ext cx="6858000" cy="762000"/>
          </a:xfrm>
          <a:prstGeom prst="rect">
            <a:avLst/>
          </a:prstGeom>
          <a:solidFill>
            <a:srgbClr val="00A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itle 1"/>
          <p:cNvSpPr>
            <a:spLocks noGrp="1"/>
          </p:cNvSpPr>
          <p:nvPr>
            <p:ph type="title"/>
          </p:nvPr>
        </p:nvSpPr>
        <p:spPr>
          <a:xfrm>
            <a:off x="342900" y="86784"/>
            <a:ext cx="6172200" cy="751416"/>
          </a:xfrm>
        </p:spPr>
        <p:txBody>
          <a:bodyPr>
            <a:normAutofit/>
          </a:bodyPr>
          <a:lstStyle/>
          <a:p>
            <a:pPr algn="l"/>
            <a:r>
              <a:rPr lang="en-US" sz="1600" b="1" dirty="0" smtClean="0">
                <a:solidFill>
                  <a:schemeClr val="bg1"/>
                </a:solidFill>
              </a:rPr>
              <a:t>Goal 2 - Student Success</a:t>
            </a:r>
            <a:br>
              <a:rPr lang="en-US" sz="1600" b="1" dirty="0" smtClean="0">
                <a:solidFill>
                  <a:schemeClr val="bg1"/>
                </a:solidFill>
              </a:rPr>
            </a:br>
            <a:r>
              <a:rPr lang="en-US" sz="1600" b="1" dirty="0" smtClean="0">
                <a:solidFill>
                  <a:schemeClr val="bg1"/>
                </a:solidFill>
              </a:rPr>
              <a:t>Indicator 1 – Completions per 100 Full-time Equivalent (FTE) Students</a:t>
            </a:r>
            <a:endParaRPr lang="en-US" sz="1600" b="1" dirty="0">
              <a:solidFill>
                <a:schemeClr val="bg1"/>
              </a:solidFill>
            </a:endParaRPr>
          </a:p>
        </p:txBody>
      </p:sp>
      <p:sp>
        <p:nvSpPr>
          <p:cNvPr id="7" name="Title 1"/>
          <p:cNvSpPr txBox="1">
            <a:spLocks/>
          </p:cNvSpPr>
          <p:nvPr/>
        </p:nvSpPr>
        <p:spPr>
          <a:xfrm>
            <a:off x="419007" y="5105400"/>
            <a:ext cx="6057994" cy="1676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200" b="1" dirty="0" smtClean="0"/>
              <a:t>What does this mean?</a:t>
            </a:r>
          </a:p>
          <a:p>
            <a:pPr algn="l"/>
            <a:endParaRPr lang="en-US" sz="800" dirty="0"/>
          </a:p>
          <a:p>
            <a:pPr algn="l"/>
            <a:r>
              <a:rPr lang="en-US" sz="1200" dirty="0" smtClean="0"/>
              <a:t>The concept of Full-Time Equivalent (FTE) is used to account for the fact that many students attend college on a part-time basis.  For example, a single full-time student at one college may be compared to two part-time students at another by using calculations with FTE’s.   This metric shows the rate of total completions at a campus during a given academic year compared to the number of FTE’s.  For example, if a 4-year institution only had full-time students, ideally one quarter of their student body would graduate every year; the number for that campus would be 25.</a:t>
            </a:r>
            <a:endParaRPr lang="en-US" sz="1200" dirty="0"/>
          </a:p>
        </p:txBody>
      </p:sp>
      <p:sp>
        <p:nvSpPr>
          <p:cNvPr id="3" name="Slide Number Placeholder 2"/>
          <p:cNvSpPr>
            <a:spLocks noGrp="1"/>
          </p:cNvSpPr>
          <p:nvPr>
            <p:ph type="sldNum" sz="quarter" idx="12"/>
          </p:nvPr>
        </p:nvSpPr>
        <p:spPr/>
        <p:txBody>
          <a:bodyPr/>
          <a:lstStyle/>
          <a:p>
            <a:fld id="{C1A6B199-FD4A-42EA-8F8A-3F93EEAB17CE}" type="slidenum">
              <a:rPr lang="en-US" smtClean="0"/>
              <a:t>28</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912781439"/>
              </p:ext>
            </p:extLst>
          </p:nvPr>
        </p:nvGraphicFramePr>
        <p:xfrm>
          <a:off x="838201" y="990601"/>
          <a:ext cx="5050259" cy="3985259"/>
        </p:xfrm>
        <a:graphic>
          <a:graphicData uri="http://schemas.openxmlformats.org/drawingml/2006/table">
            <a:tbl>
              <a:tblPr/>
              <a:tblGrid>
                <a:gridCol w="1704587"/>
                <a:gridCol w="460247"/>
                <a:gridCol w="577085"/>
                <a:gridCol w="577085"/>
                <a:gridCol w="577085"/>
                <a:gridCol w="577085"/>
                <a:gridCol w="577085"/>
              </a:tblGrid>
              <a:tr h="177165">
                <a:tc>
                  <a:txBody>
                    <a:bodyPr/>
                    <a:lstStyle/>
                    <a:p>
                      <a:pPr algn="l" fontAlgn="b"/>
                      <a:r>
                        <a:rPr lang="en-US" sz="1100" b="0" i="0" u="none" strike="noStrike" dirty="0">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gridSpan="2">
                  <a:txBody>
                    <a:bodyPr/>
                    <a:lstStyle/>
                    <a:p>
                      <a:pPr algn="ctr" fontAlgn="b"/>
                      <a:r>
                        <a:rPr lang="en-US" sz="1100" b="1" i="0" u="none" strike="noStrike" dirty="0">
                          <a:solidFill>
                            <a:srgbClr val="000000"/>
                          </a:solidFill>
                          <a:effectLst/>
                          <a:latin typeface="Arial"/>
                        </a:rPr>
                        <a:t>2011-12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b"/>
                      <a:r>
                        <a:rPr lang="en-US" sz="1100" b="1" i="0" u="none" strike="noStrike" dirty="0">
                          <a:solidFill>
                            <a:srgbClr val="000000"/>
                          </a:solidFill>
                          <a:effectLst/>
                          <a:latin typeface="Arial"/>
                        </a:rPr>
                        <a:t>2012-13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b"/>
                      <a:r>
                        <a:rPr lang="en-US" sz="1100" b="1" i="0" u="none" strike="noStrike" dirty="0">
                          <a:solidFill>
                            <a:srgbClr val="000000"/>
                          </a:solidFill>
                          <a:effectLst/>
                          <a:latin typeface="Arial"/>
                        </a:rPr>
                        <a:t>2013-14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r>
              <a:tr h="203834">
                <a:tc>
                  <a:txBody>
                    <a:bodyPr/>
                    <a:lstStyle/>
                    <a:p>
                      <a:pPr algn="l" fontAlgn="b"/>
                      <a:r>
                        <a:rPr lang="en-US" sz="1100" b="0" i="0" u="none" strike="noStrike" dirty="0">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n-US" sz="1100" b="1" i="0" u="none" strike="noStrike" dirty="0">
                          <a:solidFill>
                            <a:srgbClr val="000000"/>
                          </a:solidFill>
                          <a:effectLst/>
                          <a:latin typeface="Arial"/>
                        </a:rPr>
                        <a:t>UG</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100" b="1" i="0" u="none" strike="noStrike" dirty="0">
                          <a:solidFill>
                            <a:srgbClr val="000000"/>
                          </a:solidFill>
                          <a:effectLst/>
                          <a:latin typeface="Arial"/>
                        </a:rPr>
                        <a:t>GR</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100" b="1" i="0" u="none" strike="noStrike" dirty="0">
                          <a:solidFill>
                            <a:srgbClr val="000000"/>
                          </a:solidFill>
                          <a:effectLst/>
                          <a:latin typeface="Arial"/>
                        </a:rPr>
                        <a:t>UG</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100" b="1" i="0" u="none" strike="noStrike" dirty="0">
                          <a:solidFill>
                            <a:srgbClr val="000000"/>
                          </a:solidFill>
                          <a:effectLst/>
                          <a:latin typeface="Arial"/>
                        </a:rPr>
                        <a:t>GR</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100" b="1" i="0" u="none" strike="noStrike" dirty="0">
                          <a:solidFill>
                            <a:srgbClr val="000000"/>
                          </a:solidFill>
                          <a:effectLst/>
                          <a:latin typeface="Arial"/>
                        </a:rPr>
                        <a:t>UG</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100" b="1" i="0" u="none" strike="noStrike" dirty="0">
                          <a:solidFill>
                            <a:srgbClr val="000000"/>
                          </a:solidFill>
                          <a:effectLst/>
                          <a:latin typeface="Arial"/>
                        </a:rPr>
                        <a:t>GR</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r>
              <a:tr h="177165">
                <a:tc>
                  <a:txBody>
                    <a:bodyPr/>
                    <a:lstStyle/>
                    <a:p>
                      <a:pPr algn="l" fontAlgn="b"/>
                      <a:r>
                        <a:rPr lang="en-US" sz="1100" b="1" i="0" u="none" strike="noStrike" dirty="0">
                          <a:solidFill>
                            <a:srgbClr val="000000"/>
                          </a:solidFill>
                          <a:effectLst/>
                          <a:latin typeface="Calibri"/>
                        </a:rPr>
                        <a:t>Asnuntuck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1100" b="0" i="0" u="none" strike="noStrike" dirty="0">
                          <a:solidFill>
                            <a:srgbClr val="000000"/>
                          </a:solidFill>
                          <a:effectLst/>
                          <a:latin typeface="Arial"/>
                        </a:rPr>
                        <a:t>43.1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Arial"/>
                        </a:rPr>
                        <a:t>56.9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Arial"/>
                        </a:rPr>
                        <a:t>47.0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77165">
                <a:tc>
                  <a:txBody>
                    <a:bodyPr/>
                    <a:lstStyle/>
                    <a:p>
                      <a:pPr algn="l" fontAlgn="b"/>
                      <a:r>
                        <a:rPr lang="en-US" sz="1100" b="1" i="0" u="none" strike="noStrike" dirty="0">
                          <a:solidFill>
                            <a:srgbClr val="000000"/>
                          </a:solidFill>
                          <a:effectLst/>
                          <a:latin typeface="Calibri"/>
                        </a:rPr>
                        <a:t>Capital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1100" b="0" i="0" u="none" strike="noStrike" dirty="0">
                          <a:solidFill>
                            <a:srgbClr val="000000"/>
                          </a:solidFill>
                          <a:effectLst/>
                          <a:latin typeface="Arial"/>
                        </a:rPr>
                        <a:t>20.6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Arial"/>
                        </a:rPr>
                        <a:t>20.1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Arial"/>
                        </a:rPr>
                        <a:t>24.3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77165">
                <a:tc>
                  <a:txBody>
                    <a:bodyPr/>
                    <a:lstStyle/>
                    <a:p>
                      <a:pPr algn="l" fontAlgn="b"/>
                      <a:r>
                        <a:rPr lang="en-US" sz="1100" b="1" i="0" u="none" strike="noStrike" dirty="0">
                          <a:solidFill>
                            <a:srgbClr val="000000"/>
                          </a:solidFill>
                          <a:effectLst/>
                          <a:latin typeface="Calibri"/>
                        </a:rPr>
                        <a:t>Gateway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1100" b="0" i="0" u="none" strike="noStrike" dirty="0">
                          <a:solidFill>
                            <a:srgbClr val="000000"/>
                          </a:solidFill>
                          <a:effectLst/>
                          <a:latin typeface="Arial"/>
                        </a:rPr>
                        <a:t>18.6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Arial"/>
                        </a:rPr>
                        <a:t>17.6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Arial"/>
                        </a:rPr>
                        <a:t>17.9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77165">
                <a:tc>
                  <a:txBody>
                    <a:bodyPr/>
                    <a:lstStyle/>
                    <a:p>
                      <a:pPr algn="l" fontAlgn="b"/>
                      <a:r>
                        <a:rPr lang="en-US" sz="1100" b="1" i="0" u="none" strike="noStrike" dirty="0">
                          <a:solidFill>
                            <a:srgbClr val="000000"/>
                          </a:solidFill>
                          <a:effectLst/>
                          <a:latin typeface="Calibri"/>
                        </a:rPr>
                        <a:t>Housatonic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1100" b="0" i="0" u="none" strike="noStrike" dirty="0">
                          <a:solidFill>
                            <a:srgbClr val="000000"/>
                          </a:solidFill>
                          <a:effectLst/>
                          <a:latin typeface="Arial"/>
                        </a:rPr>
                        <a:t>15.6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Arial"/>
                        </a:rPr>
                        <a:t>18.4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Arial"/>
                        </a:rPr>
                        <a:t>20.7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77165">
                <a:tc>
                  <a:txBody>
                    <a:bodyPr/>
                    <a:lstStyle/>
                    <a:p>
                      <a:pPr algn="l" fontAlgn="b"/>
                      <a:r>
                        <a:rPr lang="en-US" sz="1100" b="1" i="0" u="none" strike="noStrike" dirty="0">
                          <a:solidFill>
                            <a:srgbClr val="000000"/>
                          </a:solidFill>
                          <a:effectLst/>
                          <a:latin typeface="Calibri"/>
                        </a:rPr>
                        <a:t>Manchester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1100" b="0" i="0" u="none" strike="noStrike" dirty="0">
                          <a:solidFill>
                            <a:srgbClr val="000000"/>
                          </a:solidFill>
                          <a:effectLst/>
                          <a:latin typeface="Arial"/>
                        </a:rPr>
                        <a:t>21.4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Arial"/>
                        </a:rPr>
                        <a:t>20.6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Arial"/>
                        </a:rPr>
                        <a:t>20.6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77165">
                <a:tc>
                  <a:txBody>
                    <a:bodyPr/>
                    <a:lstStyle/>
                    <a:p>
                      <a:pPr algn="l" fontAlgn="b"/>
                      <a:r>
                        <a:rPr lang="en-US" sz="1100" b="1" i="0" u="none" strike="noStrike" dirty="0">
                          <a:solidFill>
                            <a:srgbClr val="000000"/>
                          </a:solidFill>
                          <a:effectLst/>
                          <a:latin typeface="Calibri"/>
                        </a:rPr>
                        <a:t>Middlesex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1100" b="0" i="0" u="none" strike="noStrike" dirty="0">
                          <a:solidFill>
                            <a:srgbClr val="000000"/>
                          </a:solidFill>
                          <a:effectLst/>
                          <a:latin typeface="Arial"/>
                        </a:rPr>
                        <a:t>19.6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Arial"/>
                        </a:rPr>
                        <a:t>18.3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Arial"/>
                        </a:rPr>
                        <a:t>20.1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77165">
                <a:tc>
                  <a:txBody>
                    <a:bodyPr/>
                    <a:lstStyle/>
                    <a:p>
                      <a:pPr algn="l" fontAlgn="b"/>
                      <a:r>
                        <a:rPr lang="en-US" sz="1100" b="1" i="0" u="none" strike="noStrike" dirty="0">
                          <a:solidFill>
                            <a:srgbClr val="000000"/>
                          </a:solidFill>
                          <a:effectLst/>
                          <a:latin typeface="Calibri"/>
                        </a:rPr>
                        <a:t>Naugatuck Valley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1100" b="0" i="0" u="none" strike="noStrike" dirty="0">
                          <a:solidFill>
                            <a:srgbClr val="000000"/>
                          </a:solidFill>
                          <a:effectLst/>
                          <a:latin typeface="Arial"/>
                        </a:rPr>
                        <a:t>23.0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Arial"/>
                        </a:rPr>
                        <a:t>27.8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Arial"/>
                        </a:rPr>
                        <a:t>30.9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77165">
                <a:tc>
                  <a:txBody>
                    <a:bodyPr/>
                    <a:lstStyle/>
                    <a:p>
                      <a:pPr algn="l" fontAlgn="b"/>
                      <a:r>
                        <a:rPr lang="en-US" sz="1100" b="1" i="0" u="none" strike="noStrike" dirty="0">
                          <a:solidFill>
                            <a:srgbClr val="000000"/>
                          </a:solidFill>
                          <a:effectLst/>
                          <a:latin typeface="Calibri"/>
                        </a:rPr>
                        <a:t>Northwestern 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1100" b="0" i="0" u="none" strike="noStrike" dirty="0">
                          <a:solidFill>
                            <a:srgbClr val="000000"/>
                          </a:solidFill>
                          <a:effectLst/>
                          <a:latin typeface="Arial"/>
                        </a:rPr>
                        <a:t>22.3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Arial"/>
                        </a:rPr>
                        <a:t>25.7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Arial"/>
                        </a:rPr>
                        <a:t>27.7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77165">
                <a:tc>
                  <a:txBody>
                    <a:bodyPr/>
                    <a:lstStyle/>
                    <a:p>
                      <a:pPr algn="l" fontAlgn="b"/>
                      <a:r>
                        <a:rPr lang="en-US" sz="1100" b="1" i="0" u="none" strike="noStrike" dirty="0">
                          <a:solidFill>
                            <a:srgbClr val="000000"/>
                          </a:solidFill>
                          <a:effectLst/>
                          <a:latin typeface="Calibri"/>
                        </a:rPr>
                        <a:t>Norwalk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1100" b="0" i="0" u="none" strike="noStrike" dirty="0">
                          <a:solidFill>
                            <a:srgbClr val="000000"/>
                          </a:solidFill>
                          <a:effectLst/>
                          <a:latin typeface="Arial"/>
                        </a:rPr>
                        <a:t>18.5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Arial"/>
                        </a:rPr>
                        <a:t>17.6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Arial"/>
                        </a:rPr>
                        <a:t>20.9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77165">
                <a:tc>
                  <a:txBody>
                    <a:bodyPr/>
                    <a:lstStyle/>
                    <a:p>
                      <a:pPr algn="l" fontAlgn="b"/>
                      <a:r>
                        <a:rPr lang="en-US" sz="1100" b="1" i="0" u="none" strike="noStrike" dirty="0" smtClean="0">
                          <a:solidFill>
                            <a:srgbClr val="000000"/>
                          </a:solidFill>
                          <a:effectLst/>
                          <a:latin typeface="Calibri"/>
                        </a:rPr>
                        <a:t>Quinebaug </a:t>
                      </a:r>
                      <a:r>
                        <a:rPr lang="en-US" sz="1100" b="1" i="0" u="none" strike="noStrike" dirty="0">
                          <a:solidFill>
                            <a:srgbClr val="000000"/>
                          </a:solidFill>
                          <a:effectLst/>
                          <a:latin typeface="Calibri"/>
                        </a:rPr>
                        <a:t>Valley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1100" b="0" i="0" u="none" strike="noStrike" dirty="0">
                          <a:solidFill>
                            <a:srgbClr val="000000"/>
                          </a:solidFill>
                          <a:effectLst/>
                          <a:latin typeface="Arial"/>
                        </a:rPr>
                        <a:t>20.6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Arial"/>
                        </a:rPr>
                        <a:t>30.4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Arial"/>
                        </a:rPr>
                        <a:t>36.3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77165">
                <a:tc>
                  <a:txBody>
                    <a:bodyPr/>
                    <a:lstStyle/>
                    <a:p>
                      <a:pPr algn="l" fontAlgn="b"/>
                      <a:r>
                        <a:rPr lang="en-US" sz="1100" b="1" i="0" u="none" strike="noStrike" dirty="0">
                          <a:solidFill>
                            <a:srgbClr val="000000"/>
                          </a:solidFill>
                          <a:effectLst/>
                          <a:latin typeface="Calibri"/>
                        </a:rPr>
                        <a:t>Three Rivers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1100" b="0" i="0" u="none" strike="noStrike" dirty="0">
                          <a:solidFill>
                            <a:srgbClr val="000000"/>
                          </a:solidFill>
                          <a:effectLst/>
                          <a:latin typeface="Arial"/>
                        </a:rPr>
                        <a:t>18.5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Arial"/>
                        </a:rPr>
                        <a:t>23.7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Arial"/>
                        </a:rPr>
                        <a:t>23.0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77165">
                <a:tc>
                  <a:txBody>
                    <a:bodyPr/>
                    <a:lstStyle/>
                    <a:p>
                      <a:pPr algn="l" fontAlgn="b"/>
                      <a:r>
                        <a:rPr lang="en-US" sz="1100" b="1" i="0" u="none" strike="noStrike" dirty="0">
                          <a:solidFill>
                            <a:srgbClr val="000000"/>
                          </a:solidFill>
                          <a:effectLst/>
                          <a:latin typeface="Calibri"/>
                        </a:rPr>
                        <a:t>Tunxis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dirty="0">
                          <a:solidFill>
                            <a:srgbClr val="000000"/>
                          </a:solidFill>
                          <a:effectLst/>
                          <a:latin typeface="Arial"/>
                        </a:rPr>
                        <a:t>20.7</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a:rPr>
                        <a:t>22.2</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a:rPr>
                        <a:t>22.5</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92405">
                <a:tc>
                  <a:txBody>
                    <a:bodyPr/>
                    <a:lstStyle/>
                    <a:p>
                      <a:pPr algn="l" fontAlgn="b"/>
                      <a:r>
                        <a:rPr lang="en-US" sz="1100" b="1" i="0" u="none" strike="noStrike" dirty="0">
                          <a:solidFill>
                            <a:srgbClr val="000000"/>
                          </a:solidFill>
                          <a:effectLst/>
                          <a:latin typeface="Calibri"/>
                        </a:rPr>
                        <a:t>Community College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200" b="1" i="0" u="none" strike="noStrike" dirty="0">
                          <a:solidFill>
                            <a:srgbClr val="000000"/>
                          </a:solidFill>
                          <a:effectLst/>
                          <a:latin typeface="Arial"/>
                        </a:rPr>
                        <a:t>20.5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a:rPr>
                        <a:t>22.3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a:rPr>
                        <a:t>23.7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405">
                <a:tc>
                  <a:txBody>
                    <a:bodyPr/>
                    <a:lstStyle/>
                    <a:p>
                      <a:pPr algn="l" fontAlgn="b"/>
                      <a:r>
                        <a:rPr lang="en-US" sz="1100" b="1" i="0" u="none" strike="noStrike" dirty="0">
                          <a:solidFill>
                            <a:srgbClr val="000000"/>
                          </a:solidFill>
                          <a:effectLst/>
                          <a:latin typeface="Calibri"/>
                        </a:rPr>
                        <a:t>Charter Oak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1200" b="1" i="0" u="none" strike="noStrike" dirty="0">
                          <a:solidFill>
                            <a:srgbClr val="000000"/>
                          </a:solidFill>
                          <a:effectLst/>
                          <a:latin typeface="Arial"/>
                        </a:rPr>
                        <a:t>75.1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a:rPr>
                        <a:t>65.4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dirty="0">
                          <a:solidFill>
                            <a:srgbClr val="000000"/>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a:rPr>
                        <a:t>81.2</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chemeClr val="tx1"/>
                          </a:solidFill>
                          <a:effectLst/>
                          <a:latin typeface="Arial"/>
                        </a:rPr>
                        <a:t> -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165">
                <a:tc>
                  <a:txBody>
                    <a:bodyPr/>
                    <a:lstStyle/>
                    <a:p>
                      <a:pPr algn="l" fontAlgn="b"/>
                      <a:r>
                        <a:rPr lang="en-US" sz="1100" b="1" i="0" u="none" strike="noStrike" dirty="0">
                          <a:solidFill>
                            <a:srgbClr val="000000"/>
                          </a:solidFill>
                          <a:effectLst/>
                          <a:latin typeface="Calibri"/>
                        </a:rPr>
                        <a:t>Central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en-US" sz="1100" b="0" i="0" u="none" strike="noStrike" dirty="0">
                          <a:solidFill>
                            <a:srgbClr val="000000"/>
                          </a:solidFill>
                          <a:effectLst/>
                          <a:latin typeface="Arial"/>
                        </a:rPr>
                        <a:t>21.6</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Arial"/>
                        </a:rPr>
                        <a:t>60.2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Arial"/>
                        </a:rPr>
                        <a:t>22.0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Arial"/>
                        </a:rPr>
                        <a:t>63.0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Arial"/>
                        </a:rPr>
                        <a:t>22.5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Arial"/>
                        </a:rPr>
                        <a:t>66.5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7165">
                <a:tc>
                  <a:txBody>
                    <a:bodyPr/>
                    <a:lstStyle/>
                    <a:p>
                      <a:pPr algn="l" fontAlgn="b"/>
                      <a:r>
                        <a:rPr lang="en-US" sz="1100" b="1" i="0" u="none" strike="noStrike" dirty="0">
                          <a:solidFill>
                            <a:srgbClr val="000000"/>
                          </a:solidFill>
                          <a:effectLst/>
                          <a:latin typeface="Calibri"/>
                        </a:rPr>
                        <a:t>Eastern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US" sz="1100" b="0" i="0" u="none" strike="noStrike" dirty="0">
                          <a:solidFill>
                            <a:srgbClr val="000000"/>
                          </a:solidFill>
                          <a:effectLst/>
                          <a:latin typeface="Arial"/>
                        </a:rPr>
                        <a:t>24.0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102.9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Arial"/>
                        </a:rPr>
                        <a:t>24.9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74.0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Arial"/>
                        </a:rPr>
                        <a:t>23.2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58.1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77165">
                <a:tc>
                  <a:txBody>
                    <a:bodyPr/>
                    <a:lstStyle/>
                    <a:p>
                      <a:pPr algn="l" fontAlgn="b"/>
                      <a:r>
                        <a:rPr lang="en-US" sz="1100" b="1" i="0" u="none" strike="noStrike" dirty="0">
                          <a:solidFill>
                            <a:srgbClr val="000000"/>
                          </a:solidFill>
                          <a:effectLst/>
                          <a:latin typeface="Calibri"/>
                        </a:rPr>
                        <a:t>Southern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US" sz="1100" b="0" i="0" u="none" strike="noStrike" dirty="0">
                          <a:solidFill>
                            <a:srgbClr val="000000"/>
                          </a:solidFill>
                          <a:effectLst/>
                          <a:latin typeface="Arial"/>
                        </a:rPr>
                        <a:t>21.3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57.2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Arial"/>
                        </a:rPr>
                        <a:t>22.1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60.1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Arial"/>
                        </a:rPr>
                        <a:t>22.6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Arial"/>
                        </a:rPr>
                        <a:t>49.7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77165">
                <a:tc>
                  <a:txBody>
                    <a:bodyPr/>
                    <a:lstStyle/>
                    <a:p>
                      <a:pPr algn="l" fontAlgn="b"/>
                      <a:r>
                        <a:rPr lang="en-US" sz="1100" b="1" i="0" u="none" strike="noStrike" dirty="0">
                          <a:solidFill>
                            <a:srgbClr val="000000"/>
                          </a:solidFill>
                          <a:effectLst/>
                          <a:latin typeface="Calibri"/>
                        </a:rPr>
                        <a:t>Western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100" b="0" i="0" u="none" strike="noStrike" dirty="0">
                          <a:solidFill>
                            <a:srgbClr val="000000"/>
                          </a:solidFill>
                          <a:effectLst/>
                          <a:latin typeface="Arial"/>
                        </a:rPr>
                        <a:t>18.5</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a:rPr>
                        <a:t>58.7</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a:rPr>
                        <a:t>20.7</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a:rPr>
                        <a:t>63.3</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a:rPr>
                        <a:t>23.1</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a:rPr>
                        <a:t>63.4</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92405">
                <a:tc>
                  <a:txBody>
                    <a:bodyPr/>
                    <a:lstStyle/>
                    <a:p>
                      <a:pPr algn="l" fontAlgn="b"/>
                      <a:r>
                        <a:rPr lang="en-US" sz="1100" b="1" i="0" u="none" strike="noStrike" dirty="0">
                          <a:solidFill>
                            <a:srgbClr val="000000"/>
                          </a:solidFill>
                          <a:effectLst/>
                          <a:latin typeface="Calibri"/>
                        </a:rPr>
                        <a:t>State University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200" b="1" i="0" u="none" strike="noStrike" dirty="0">
                          <a:solidFill>
                            <a:srgbClr val="000000"/>
                          </a:solidFill>
                          <a:effectLst/>
                          <a:latin typeface="Arial"/>
                        </a:rPr>
                        <a:t>21.3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a:rPr>
                        <a:t>60.0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a:rPr>
                        <a:t>22.4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a:rPr>
                        <a:t>61.9</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a:rPr>
                        <a:t>22.8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a:rPr>
                        <a:t>57.5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405">
                <a:tc>
                  <a:txBody>
                    <a:bodyPr/>
                    <a:lstStyle/>
                    <a:p>
                      <a:pPr algn="l" fontAlgn="b"/>
                      <a:r>
                        <a:rPr lang="en-US" sz="1100" b="1" i="0" u="none" strike="noStrike" dirty="0">
                          <a:solidFill>
                            <a:srgbClr val="000000"/>
                          </a:solidFill>
                          <a:effectLst/>
                          <a:latin typeface="Calibri"/>
                        </a:rPr>
                        <a:t>University of Connecticut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n-US" sz="1200" b="1" i="0" u="none" strike="noStrike" dirty="0">
                          <a:solidFill>
                            <a:srgbClr val="000000"/>
                          </a:solidFill>
                          <a:effectLst/>
                          <a:latin typeface="Arial"/>
                        </a:rPr>
                        <a:t>24.7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a:rPr>
                        <a:t>41.4</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a:rPr>
                        <a:t>24.8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a:rPr>
                        <a:t>39.5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a:rPr>
                        <a:t>24.8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a:rPr>
                        <a:t>41.4</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86436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6200"/>
            <a:ext cx="6858000" cy="762000"/>
          </a:xfrm>
          <a:prstGeom prst="rect">
            <a:avLst/>
          </a:prstGeom>
          <a:solidFill>
            <a:srgbClr val="00A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itle 1"/>
          <p:cNvSpPr>
            <a:spLocks noGrp="1"/>
          </p:cNvSpPr>
          <p:nvPr>
            <p:ph type="title"/>
          </p:nvPr>
        </p:nvSpPr>
        <p:spPr>
          <a:xfrm>
            <a:off x="342900" y="-70908"/>
            <a:ext cx="6172200" cy="1056216"/>
          </a:xfrm>
        </p:spPr>
        <p:txBody>
          <a:bodyPr>
            <a:normAutofit/>
          </a:bodyPr>
          <a:lstStyle/>
          <a:p>
            <a:pPr algn="l"/>
            <a:r>
              <a:rPr lang="en-US" sz="1600" b="1" dirty="0" smtClean="0">
                <a:solidFill>
                  <a:schemeClr val="bg1"/>
                </a:solidFill>
              </a:rPr>
              <a:t>Goal 2 - Student Success</a:t>
            </a:r>
            <a:br>
              <a:rPr lang="en-US" sz="1600" b="1" dirty="0" smtClean="0">
                <a:solidFill>
                  <a:schemeClr val="bg1"/>
                </a:solidFill>
              </a:rPr>
            </a:br>
            <a:r>
              <a:rPr lang="en-US" sz="1600" b="1" dirty="0" smtClean="0">
                <a:solidFill>
                  <a:schemeClr val="bg1"/>
                </a:solidFill>
              </a:rPr>
              <a:t>Indicator 2 – Graduation rate and transfer rate of full-time, first-time students in 150% of normal time</a:t>
            </a:r>
            <a:endParaRPr lang="en-US" sz="1600" b="1" dirty="0">
              <a:solidFill>
                <a:srgbClr val="FF0000"/>
              </a:solidFill>
            </a:endParaRPr>
          </a:p>
        </p:txBody>
      </p:sp>
      <p:sp>
        <p:nvSpPr>
          <p:cNvPr id="6" name="Title 1"/>
          <p:cNvSpPr txBox="1">
            <a:spLocks/>
          </p:cNvSpPr>
          <p:nvPr/>
        </p:nvSpPr>
        <p:spPr>
          <a:xfrm>
            <a:off x="395843" y="6096000"/>
            <a:ext cx="6309757" cy="21336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t>What does this mean?</a:t>
            </a:r>
          </a:p>
          <a:p>
            <a:pPr algn="l"/>
            <a:endParaRPr lang="en-US" sz="900" dirty="0"/>
          </a:p>
          <a:p>
            <a:pPr algn="l"/>
            <a:r>
              <a:rPr lang="en-US" sz="1300" dirty="0" smtClean="0"/>
              <a:t>Completion rates for students attending a community college have historically been low.  Individuals pursuing education through a community college may have additional interests or they may face challenges in life which are reflected in  a longer path toward completion.  Students may arrive at college lacking basic skills, they may be working simultaneously or balancing school with family life.  Transportation and childcare issues may also hinder continuous progress.</a:t>
            </a:r>
          </a:p>
          <a:p>
            <a:pPr algn="l"/>
            <a:endParaRPr lang="en-US" sz="1300" dirty="0"/>
          </a:p>
          <a:p>
            <a:pPr algn="l"/>
            <a:r>
              <a:rPr lang="en-US" sz="1300" dirty="0" smtClean="0"/>
              <a:t>Community colleges  also enable  students to pursue additional education at institutions that provide bachelor degrees.  If students don’t complete a degree at a community college but transfer to another institution, those transfers are considered successes for the institution which helped prepare the students, and it is  success for the students who are continuing to further their education.  For these reasons, the Community College Success Rate includes both degree completers and a count of students who transfer out.</a:t>
            </a:r>
          </a:p>
        </p:txBody>
      </p:sp>
      <p:sp>
        <p:nvSpPr>
          <p:cNvPr id="7" name="Title 1"/>
          <p:cNvSpPr txBox="1">
            <a:spLocks/>
          </p:cNvSpPr>
          <p:nvPr/>
        </p:nvSpPr>
        <p:spPr>
          <a:xfrm>
            <a:off x="542307" y="914401"/>
            <a:ext cx="5791200" cy="4381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t>Connecticut Community Colleges – 3 Year Success Rates*</a:t>
            </a:r>
          </a:p>
        </p:txBody>
      </p:sp>
      <p:sp>
        <p:nvSpPr>
          <p:cNvPr id="11" name="Text Placeholder 4"/>
          <p:cNvSpPr>
            <a:spLocks noGrp="1"/>
          </p:cNvSpPr>
          <p:nvPr>
            <p:ph type="body" sz="quarter" idx="3"/>
          </p:nvPr>
        </p:nvSpPr>
        <p:spPr>
          <a:xfrm>
            <a:off x="381001" y="7986184"/>
            <a:ext cx="6233557" cy="1005416"/>
          </a:xfrm>
        </p:spPr>
        <p:txBody>
          <a:bodyPr>
            <a:normAutofit/>
          </a:bodyPr>
          <a:lstStyle/>
          <a:p>
            <a:r>
              <a:rPr lang="en-US" sz="1000" dirty="0" smtClean="0"/>
              <a:t>Source:  </a:t>
            </a:r>
            <a:r>
              <a:rPr lang="en-US" sz="900" b="0" dirty="0" smtClean="0"/>
              <a:t>Integrated Postsecondary Education Data system (IPEDS)</a:t>
            </a:r>
            <a:endParaRPr lang="en-US" sz="900" b="0" dirty="0"/>
          </a:p>
          <a:p>
            <a:r>
              <a:rPr lang="en-US" sz="1200" dirty="0" smtClean="0"/>
              <a:t>*</a:t>
            </a:r>
            <a:r>
              <a:rPr lang="en-US" sz="1000" dirty="0" smtClean="0"/>
              <a:t>Calculation:  </a:t>
            </a:r>
            <a:r>
              <a:rPr lang="en-US" sz="900" b="0" i="1" dirty="0" smtClean="0"/>
              <a:t>Connecticut Community Colleges:  </a:t>
            </a:r>
            <a:r>
              <a:rPr lang="en-US" sz="900" b="0" dirty="0" smtClean="0"/>
              <a:t>The numerator is the number of students from the adjusted cohort of first-time full-time degree or certificate seeking students who completed their program or who transferred out without an award within 150% of normal time; the denominator is the adjusted cohort.  The resulting metric is the 150% completion rate reported to IPEDS.</a:t>
            </a:r>
            <a:endParaRPr lang="en-US" sz="900" i="1" dirty="0" smtClean="0"/>
          </a:p>
        </p:txBody>
      </p:sp>
      <p:sp>
        <p:nvSpPr>
          <p:cNvPr id="4" name="Slide Number Placeholder 3"/>
          <p:cNvSpPr>
            <a:spLocks noGrp="1"/>
          </p:cNvSpPr>
          <p:nvPr>
            <p:ph type="sldNum" sz="quarter" idx="12"/>
          </p:nvPr>
        </p:nvSpPr>
        <p:spPr>
          <a:xfrm>
            <a:off x="4914900" y="8580969"/>
            <a:ext cx="1600200" cy="486833"/>
          </a:xfrm>
        </p:spPr>
        <p:txBody>
          <a:bodyPr/>
          <a:lstStyle/>
          <a:p>
            <a:fld id="{C1A6B199-FD4A-42EA-8F8A-3F93EEAB17CE}" type="slidenum">
              <a:rPr lang="en-US" smtClean="0"/>
              <a:t>29</a:t>
            </a:fld>
            <a:endParaRPr lang="en-US" dirty="0"/>
          </a:p>
        </p:txBody>
      </p:sp>
      <p:sp>
        <p:nvSpPr>
          <p:cNvPr id="13" name="Title 1"/>
          <p:cNvSpPr txBox="1">
            <a:spLocks/>
          </p:cNvSpPr>
          <p:nvPr/>
        </p:nvSpPr>
        <p:spPr>
          <a:xfrm>
            <a:off x="403760" y="2971800"/>
            <a:ext cx="5791200" cy="3661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200" b="1" dirty="0" smtClean="0"/>
              <a:t>First-time, Full-time Cohorts by Year of Entrance</a:t>
            </a:r>
          </a:p>
        </p:txBody>
      </p:sp>
      <p:graphicFrame>
        <p:nvGraphicFramePr>
          <p:cNvPr id="14" name="Chart 13"/>
          <p:cNvGraphicFramePr>
            <a:graphicFrameLocks/>
          </p:cNvGraphicFramePr>
          <p:nvPr>
            <p:extLst>
              <p:ext uri="{D42A27DB-BD31-4B8C-83A1-F6EECF244321}">
                <p14:modId xmlns:p14="http://schemas.microsoft.com/office/powerpoint/2010/main" val="2927877891"/>
              </p:ext>
            </p:extLst>
          </p:nvPr>
        </p:nvGraphicFramePr>
        <p:xfrm>
          <a:off x="445035" y="1219201"/>
          <a:ext cx="5888472" cy="1752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965734113"/>
              </p:ext>
            </p:extLst>
          </p:nvPr>
        </p:nvGraphicFramePr>
        <p:xfrm>
          <a:off x="513585" y="3276600"/>
          <a:ext cx="5963416" cy="2815590"/>
        </p:xfrm>
        <a:graphic>
          <a:graphicData uri="http://schemas.openxmlformats.org/drawingml/2006/table">
            <a:tbl>
              <a:tblPr/>
              <a:tblGrid>
                <a:gridCol w="1162964"/>
                <a:gridCol w="529794"/>
                <a:gridCol w="533024"/>
                <a:gridCol w="529794"/>
                <a:gridCol w="542715"/>
                <a:gridCol w="529794"/>
                <a:gridCol w="503951"/>
                <a:gridCol w="542715"/>
                <a:gridCol w="494261"/>
                <a:gridCol w="594404"/>
              </a:tblGrid>
              <a:tr h="270025">
                <a:tc>
                  <a:txBody>
                    <a:bodyPr/>
                    <a:lstStyle/>
                    <a:p>
                      <a:pPr algn="l" fontAlgn="b"/>
                      <a:r>
                        <a:rPr lang="en-US" sz="1100" b="1" i="0" u="none" strike="noStrike" dirty="0">
                          <a:solidFill>
                            <a:srgbClr val="000000"/>
                          </a:solidFill>
                          <a:effectLst/>
                          <a:latin typeface="Calibri"/>
                        </a:rPr>
                        <a:t> </a:t>
                      </a:r>
                    </a:p>
                  </a:txBody>
                  <a:tcPr marL="9525" marR="9525" marT="9525" marB="0" anchor="b">
                    <a:lnL>
                      <a:noFill/>
                    </a:lnL>
                    <a:lnR>
                      <a:noFill/>
                    </a:lnR>
                    <a:lnT>
                      <a:noFill/>
                    </a:lnT>
                    <a:lnB>
                      <a:noFill/>
                    </a:lnB>
                    <a:solidFill>
                      <a:srgbClr val="DCE6F1"/>
                    </a:solidFill>
                  </a:tcPr>
                </a:tc>
                <a:tc>
                  <a:txBody>
                    <a:bodyPr/>
                    <a:lstStyle/>
                    <a:p>
                      <a:pPr algn="ctr" fontAlgn="b"/>
                      <a:r>
                        <a:rPr lang="en-US" sz="1100" b="1" i="0" u="none" strike="noStrike">
                          <a:solidFill>
                            <a:srgbClr val="000000"/>
                          </a:solidFill>
                          <a:effectLst/>
                          <a:latin typeface="Calibri"/>
                        </a:rPr>
                        <a:t>2003</a:t>
                      </a:r>
                    </a:p>
                  </a:txBody>
                  <a:tcPr marL="9525" marR="9525" marT="9525" marB="0" anchor="b">
                    <a:lnL>
                      <a:noFill/>
                    </a:lnL>
                    <a:lnR>
                      <a:noFill/>
                    </a:lnR>
                    <a:lnT>
                      <a:noFill/>
                    </a:lnT>
                    <a:lnB>
                      <a:noFill/>
                    </a:lnB>
                    <a:solidFill>
                      <a:srgbClr val="DCE6F1"/>
                    </a:solidFill>
                  </a:tcPr>
                </a:tc>
                <a:tc>
                  <a:txBody>
                    <a:bodyPr/>
                    <a:lstStyle/>
                    <a:p>
                      <a:pPr algn="ctr" fontAlgn="b"/>
                      <a:r>
                        <a:rPr lang="en-US" sz="1100" b="1" i="0" u="none" strike="noStrike">
                          <a:solidFill>
                            <a:srgbClr val="000000"/>
                          </a:solidFill>
                          <a:effectLst/>
                          <a:latin typeface="Calibri"/>
                        </a:rPr>
                        <a:t>2004</a:t>
                      </a:r>
                    </a:p>
                  </a:txBody>
                  <a:tcPr marL="9525" marR="9525" marT="9525" marB="0" anchor="b">
                    <a:lnL>
                      <a:noFill/>
                    </a:lnL>
                    <a:lnR>
                      <a:noFill/>
                    </a:lnR>
                    <a:lnT>
                      <a:noFill/>
                    </a:lnT>
                    <a:lnB>
                      <a:noFill/>
                    </a:lnB>
                    <a:solidFill>
                      <a:srgbClr val="DCE6F1"/>
                    </a:solidFill>
                  </a:tcPr>
                </a:tc>
                <a:tc>
                  <a:txBody>
                    <a:bodyPr/>
                    <a:lstStyle/>
                    <a:p>
                      <a:pPr algn="ctr" fontAlgn="b"/>
                      <a:r>
                        <a:rPr lang="en-US" sz="1100" b="1" i="0" u="none" strike="noStrike">
                          <a:solidFill>
                            <a:srgbClr val="000000"/>
                          </a:solidFill>
                          <a:effectLst/>
                          <a:latin typeface="Calibri"/>
                        </a:rPr>
                        <a:t>2005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1100" b="1" i="0" u="none" strike="noStrike">
                          <a:solidFill>
                            <a:srgbClr val="000000"/>
                          </a:solidFill>
                          <a:effectLst/>
                          <a:latin typeface="Calibri"/>
                        </a:rPr>
                        <a:t>2006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ctr" fontAlgn="b"/>
                      <a:r>
                        <a:rPr lang="en-US" sz="1100" b="1" i="0" u="none" strike="noStrike">
                          <a:solidFill>
                            <a:srgbClr val="000000"/>
                          </a:solidFill>
                          <a:effectLst/>
                          <a:latin typeface="Calibri"/>
                        </a:rPr>
                        <a:t>2007</a:t>
                      </a:r>
                    </a:p>
                  </a:txBody>
                  <a:tcPr marL="9525" marR="9525" marT="9525" marB="0" anchor="b">
                    <a:lnL>
                      <a:noFill/>
                    </a:lnL>
                    <a:lnR>
                      <a:noFill/>
                    </a:lnR>
                    <a:lnT>
                      <a:noFill/>
                    </a:lnT>
                    <a:lnB>
                      <a:noFill/>
                    </a:lnB>
                    <a:solidFill>
                      <a:srgbClr val="DCE6F1"/>
                    </a:solidFill>
                  </a:tcPr>
                </a:tc>
                <a:tc>
                  <a:txBody>
                    <a:bodyPr/>
                    <a:lstStyle/>
                    <a:p>
                      <a:pPr algn="ctr" fontAlgn="b"/>
                      <a:r>
                        <a:rPr lang="en-US" sz="1100" b="1" i="0" u="none" strike="noStrike">
                          <a:solidFill>
                            <a:srgbClr val="000000"/>
                          </a:solidFill>
                          <a:effectLst/>
                          <a:latin typeface="Calibri"/>
                        </a:rPr>
                        <a:t>2008</a:t>
                      </a:r>
                    </a:p>
                  </a:txBody>
                  <a:tcPr marL="9525" marR="9525" marT="9525" marB="0" anchor="b">
                    <a:lnL>
                      <a:noFill/>
                    </a:lnL>
                    <a:lnR>
                      <a:noFill/>
                    </a:lnR>
                    <a:lnT>
                      <a:noFill/>
                    </a:lnT>
                    <a:lnB>
                      <a:noFill/>
                    </a:lnB>
                    <a:solidFill>
                      <a:srgbClr val="DCE6F1"/>
                    </a:solidFill>
                  </a:tcPr>
                </a:tc>
                <a:tc>
                  <a:txBody>
                    <a:bodyPr/>
                    <a:lstStyle/>
                    <a:p>
                      <a:pPr algn="ctr" fontAlgn="b"/>
                      <a:r>
                        <a:rPr lang="en-US" sz="1100" b="1" i="0" u="none" strike="noStrike">
                          <a:solidFill>
                            <a:srgbClr val="000000"/>
                          </a:solidFill>
                          <a:effectLst/>
                          <a:latin typeface="Calibri"/>
                        </a:rPr>
                        <a:t>2009</a:t>
                      </a:r>
                    </a:p>
                  </a:txBody>
                  <a:tcPr marL="9525" marR="9525" marT="9525" marB="0" anchor="b">
                    <a:lnL>
                      <a:noFill/>
                    </a:lnL>
                    <a:lnR>
                      <a:noFill/>
                    </a:lnR>
                    <a:lnT>
                      <a:noFill/>
                    </a:lnT>
                    <a:lnB>
                      <a:noFill/>
                    </a:lnB>
                    <a:solidFill>
                      <a:srgbClr val="DCE6F1"/>
                    </a:solidFill>
                  </a:tcPr>
                </a:tc>
                <a:tc>
                  <a:txBody>
                    <a:bodyPr/>
                    <a:lstStyle/>
                    <a:p>
                      <a:pPr algn="ctr" fontAlgn="b"/>
                      <a:r>
                        <a:rPr lang="en-US" sz="1100" b="1" i="0" u="none" strike="noStrike">
                          <a:solidFill>
                            <a:srgbClr val="000000"/>
                          </a:solidFill>
                          <a:effectLst/>
                          <a:latin typeface="Calibri"/>
                        </a:rPr>
                        <a:t>2010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en-US" sz="1100" b="1" i="0" u="none" strike="noStrike">
                          <a:solidFill>
                            <a:srgbClr val="000000"/>
                          </a:solidFill>
                          <a:effectLst/>
                          <a:latin typeface="Calibri"/>
                        </a:rPr>
                        <a:t>5 year change</a:t>
                      </a:r>
                    </a:p>
                  </a:txBody>
                  <a:tcPr marL="9525" marR="85725" marT="9525" marB="0" anchor="b">
                    <a:lnL w="6350" cap="flat" cmpd="sng" algn="ctr">
                      <a:solidFill>
                        <a:srgbClr val="000000"/>
                      </a:solidFill>
                      <a:prstDash val="solid"/>
                      <a:round/>
                      <a:headEnd type="none" w="med" len="med"/>
                      <a:tailEnd type="none" w="med" len="med"/>
                    </a:lnL>
                    <a:lnR>
                      <a:noFill/>
                    </a:lnR>
                    <a:lnT>
                      <a:noFill/>
                    </a:lnT>
                    <a:lnB>
                      <a:noFill/>
                    </a:lnB>
                    <a:solidFill>
                      <a:srgbClr val="DCE6F1"/>
                    </a:solidFill>
                  </a:tcPr>
                </a:tc>
              </a:tr>
              <a:tr h="169109">
                <a:tc>
                  <a:txBody>
                    <a:bodyPr/>
                    <a:lstStyle/>
                    <a:p>
                      <a:pPr algn="l" fontAlgn="b"/>
                      <a:r>
                        <a:rPr lang="en-US" sz="1100" b="0" i="0" u="none" strike="noStrike">
                          <a:solidFill>
                            <a:srgbClr val="000000"/>
                          </a:solidFill>
                          <a:effectLst/>
                          <a:latin typeface="Calibri"/>
                        </a:rPr>
                        <a:t>Asnuntuck </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49.2%</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42.0%</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40.0%</a:t>
                      </a:r>
                    </a:p>
                  </a:txBody>
                  <a:tcPr marL="9525" marR="857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45.9%</a:t>
                      </a:r>
                    </a:p>
                  </a:txBody>
                  <a:tcPr marL="9525" marR="857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50.0%</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46.2%</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56.3%</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48.2%</a:t>
                      </a:r>
                    </a:p>
                  </a:txBody>
                  <a:tcPr marL="9525" marR="857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2.3%</a:t>
                      </a:r>
                    </a:p>
                  </a:txBody>
                  <a:tcPr marL="9525" marR="857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69109">
                <a:tc>
                  <a:txBody>
                    <a:bodyPr/>
                    <a:lstStyle/>
                    <a:p>
                      <a:pPr algn="l" fontAlgn="b"/>
                      <a:r>
                        <a:rPr lang="en-US" sz="1100" b="0" i="0" u="none" strike="noStrike">
                          <a:solidFill>
                            <a:srgbClr val="000000"/>
                          </a:solidFill>
                          <a:effectLst/>
                          <a:latin typeface="Calibri"/>
                        </a:rPr>
                        <a:t>Capital</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30.6%</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30.1%</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28.4%</a:t>
                      </a:r>
                    </a:p>
                  </a:txBody>
                  <a:tcPr marL="9525" marR="857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29.2%</a:t>
                      </a:r>
                    </a:p>
                  </a:txBody>
                  <a:tcPr marL="9525" marR="857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30.5%</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33.9%</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29.7%</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31.8%</a:t>
                      </a:r>
                    </a:p>
                  </a:txBody>
                  <a:tcPr marL="9525" marR="857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2.5%</a:t>
                      </a:r>
                    </a:p>
                  </a:txBody>
                  <a:tcPr marL="9525" marR="857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69109">
                <a:tc>
                  <a:txBody>
                    <a:bodyPr/>
                    <a:lstStyle/>
                    <a:p>
                      <a:pPr algn="l" fontAlgn="b"/>
                      <a:r>
                        <a:rPr lang="en-US" sz="1100" b="0" i="0" u="none" strike="noStrike">
                          <a:solidFill>
                            <a:srgbClr val="000000"/>
                          </a:solidFill>
                          <a:effectLst/>
                          <a:latin typeface="Calibri"/>
                        </a:rPr>
                        <a:t>Gateway</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9.1%</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31.0%</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32.8%</a:t>
                      </a:r>
                    </a:p>
                  </a:txBody>
                  <a:tcPr marL="9525" marR="857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26.1%</a:t>
                      </a:r>
                    </a:p>
                  </a:txBody>
                  <a:tcPr marL="9525" marR="857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28.9%</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28.7%</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26.7%</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29.1%</a:t>
                      </a:r>
                    </a:p>
                  </a:txBody>
                  <a:tcPr marL="9525" marR="857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3.0%</a:t>
                      </a:r>
                    </a:p>
                  </a:txBody>
                  <a:tcPr marL="9525" marR="857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69109">
                <a:tc>
                  <a:txBody>
                    <a:bodyPr/>
                    <a:lstStyle/>
                    <a:p>
                      <a:pPr algn="l" fontAlgn="b"/>
                      <a:r>
                        <a:rPr lang="en-US" sz="1100" b="0" i="0" u="none" strike="noStrike">
                          <a:solidFill>
                            <a:srgbClr val="000000"/>
                          </a:solidFill>
                          <a:effectLst/>
                          <a:latin typeface="Calibri"/>
                        </a:rPr>
                        <a:t>Housatonic </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29.0%</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28.3%</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28.1%</a:t>
                      </a:r>
                    </a:p>
                  </a:txBody>
                  <a:tcPr marL="9525" marR="857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9.7%</a:t>
                      </a:r>
                    </a:p>
                  </a:txBody>
                  <a:tcPr marL="9525" marR="857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28.6%</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15.4%</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17.1%</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28.0%</a:t>
                      </a:r>
                    </a:p>
                  </a:txBody>
                  <a:tcPr marL="9525" marR="857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18.3%</a:t>
                      </a:r>
                    </a:p>
                  </a:txBody>
                  <a:tcPr marL="9525" marR="857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69109">
                <a:tc>
                  <a:txBody>
                    <a:bodyPr/>
                    <a:lstStyle/>
                    <a:p>
                      <a:pPr algn="l" fontAlgn="b"/>
                      <a:r>
                        <a:rPr lang="en-US" sz="1100" b="0" i="0" u="none" strike="noStrike">
                          <a:solidFill>
                            <a:srgbClr val="000000"/>
                          </a:solidFill>
                          <a:effectLst/>
                          <a:latin typeface="Calibri"/>
                        </a:rPr>
                        <a:t>Manchester </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38.8%</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35.8%</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37.6%</a:t>
                      </a:r>
                    </a:p>
                  </a:txBody>
                  <a:tcPr marL="9525" marR="857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34.7%</a:t>
                      </a:r>
                    </a:p>
                  </a:txBody>
                  <a:tcPr marL="9525" marR="857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36.5%</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41.7%</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40.2%</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39.4%</a:t>
                      </a:r>
                    </a:p>
                  </a:txBody>
                  <a:tcPr marL="9525" marR="857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4.8%</a:t>
                      </a:r>
                    </a:p>
                  </a:txBody>
                  <a:tcPr marL="9525" marR="857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69109">
                <a:tc>
                  <a:txBody>
                    <a:bodyPr/>
                    <a:lstStyle/>
                    <a:p>
                      <a:pPr algn="l" fontAlgn="b"/>
                      <a:r>
                        <a:rPr lang="en-US" sz="1100" b="0" i="0" u="none" strike="noStrike">
                          <a:solidFill>
                            <a:srgbClr val="000000"/>
                          </a:solidFill>
                          <a:effectLst/>
                          <a:latin typeface="Calibri"/>
                        </a:rPr>
                        <a:t>Middlesex </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39.1%</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38.0%</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41.0%</a:t>
                      </a:r>
                    </a:p>
                  </a:txBody>
                  <a:tcPr marL="9525" marR="857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33.1%</a:t>
                      </a:r>
                    </a:p>
                  </a:txBody>
                  <a:tcPr marL="9525" marR="857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33.6%</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34.9%</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40.7%</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39.3%</a:t>
                      </a:r>
                    </a:p>
                  </a:txBody>
                  <a:tcPr marL="9525" marR="857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6.2%</a:t>
                      </a:r>
                    </a:p>
                  </a:txBody>
                  <a:tcPr marL="9525" marR="857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69109">
                <a:tc>
                  <a:txBody>
                    <a:bodyPr/>
                    <a:lstStyle/>
                    <a:p>
                      <a:pPr algn="l" fontAlgn="b"/>
                      <a:r>
                        <a:rPr lang="en-US" sz="1100" b="0" i="0" u="none" strike="noStrike">
                          <a:solidFill>
                            <a:srgbClr val="000000"/>
                          </a:solidFill>
                          <a:effectLst/>
                          <a:latin typeface="Calibri"/>
                        </a:rPr>
                        <a:t>Naugatuck Valley </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31.4%</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28.2%</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28.4%</a:t>
                      </a:r>
                    </a:p>
                  </a:txBody>
                  <a:tcPr marL="9525" marR="857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33.7%</a:t>
                      </a:r>
                    </a:p>
                  </a:txBody>
                  <a:tcPr marL="9525" marR="857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31.4%</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25.3%</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31.3%</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31.0%</a:t>
                      </a:r>
                    </a:p>
                  </a:txBody>
                  <a:tcPr marL="9525" marR="857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-2.7%</a:t>
                      </a:r>
                    </a:p>
                  </a:txBody>
                  <a:tcPr marL="9525" marR="857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69109">
                <a:tc>
                  <a:txBody>
                    <a:bodyPr/>
                    <a:lstStyle/>
                    <a:p>
                      <a:pPr algn="l" fontAlgn="b"/>
                      <a:r>
                        <a:rPr lang="en-US" sz="1100" b="0" i="0" u="none" strike="noStrike">
                          <a:solidFill>
                            <a:srgbClr val="000000"/>
                          </a:solidFill>
                          <a:effectLst/>
                          <a:latin typeface="Calibri"/>
                        </a:rPr>
                        <a:t>Northwestern CT</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35.6%</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37.2%</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42.3%</a:t>
                      </a:r>
                    </a:p>
                  </a:txBody>
                  <a:tcPr marL="9525" marR="857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34.6%</a:t>
                      </a:r>
                    </a:p>
                  </a:txBody>
                  <a:tcPr marL="9525" marR="857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35.0%</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33.0%</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31.6%</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31.6%</a:t>
                      </a:r>
                    </a:p>
                  </a:txBody>
                  <a:tcPr marL="9525" marR="857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-3.0%</a:t>
                      </a:r>
                    </a:p>
                  </a:txBody>
                  <a:tcPr marL="9525" marR="857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69109">
                <a:tc>
                  <a:txBody>
                    <a:bodyPr/>
                    <a:lstStyle/>
                    <a:p>
                      <a:pPr algn="l" fontAlgn="b"/>
                      <a:r>
                        <a:rPr lang="en-US" sz="1100" b="0" i="0" u="none" strike="noStrike">
                          <a:solidFill>
                            <a:srgbClr val="000000"/>
                          </a:solidFill>
                          <a:effectLst/>
                          <a:latin typeface="Calibri"/>
                        </a:rPr>
                        <a:t>Norwalk </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32.7%</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33.5%</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30.0%</a:t>
                      </a:r>
                    </a:p>
                  </a:txBody>
                  <a:tcPr marL="9525" marR="857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32.7%</a:t>
                      </a:r>
                    </a:p>
                  </a:txBody>
                  <a:tcPr marL="9525" marR="857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29.3%</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35.3%</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31.6%</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28.1%</a:t>
                      </a:r>
                    </a:p>
                  </a:txBody>
                  <a:tcPr marL="9525" marR="857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-4.7%</a:t>
                      </a:r>
                    </a:p>
                  </a:txBody>
                  <a:tcPr marL="9525" marR="857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69109">
                <a:tc>
                  <a:txBody>
                    <a:bodyPr/>
                    <a:lstStyle/>
                    <a:p>
                      <a:pPr algn="l" fontAlgn="b"/>
                      <a:r>
                        <a:rPr lang="en-US" sz="1100" b="0" i="0" u="none" strike="noStrike">
                          <a:solidFill>
                            <a:srgbClr val="000000"/>
                          </a:solidFill>
                          <a:effectLst/>
                          <a:latin typeface="Calibri"/>
                        </a:rPr>
                        <a:t>Quinebaug Valley </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34.6%</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35.6%</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34.7%</a:t>
                      </a:r>
                    </a:p>
                  </a:txBody>
                  <a:tcPr marL="9525" marR="857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42.7%</a:t>
                      </a:r>
                    </a:p>
                  </a:txBody>
                  <a:tcPr marL="9525" marR="857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35.8%</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40.4%</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33.1%</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33.8%</a:t>
                      </a:r>
                    </a:p>
                  </a:txBody>
                  <a:tcPr marL="9525" marR="857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-8.9%</a:t>
                      </a:r>
                    </a:p>
                  </a:txBody>
                  <a:tcPr marL="9525" marR="857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69109">
                <a:tc>
                  <a:txBody>
                    <a:bodyPr/>
                    <a:lstStyle/>
                    <a:p>
                      <a:pPr algn="l" fontAlgn="b"/>
                      <a:r>
                        <a:rPr lang="en-US" sz="1100" b="0" i="0" u="none" strike="noStrike">
                          <a:solidFill>
                            <a:srgbClr val="000000"/>
                          </a:solidFill>
                          <a:effectLst/>
                          <a:latin typeface="Calibri"/>
                        </a:rPr>
                        <a:t>Three Rivers </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37.4%</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32.2%</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37.6%</a:t>
                      </a:r>
                    </a:p>
                  </a:txBody>
                  <a:tcPr marL="9525" marR="857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31.9%</a:t>
                      </a:r>
                    </a:p>
                  </a:txBody>
                  <a:tcPr marL="9525" marR="857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30.0%</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30.1%</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33.2%</a:t>
                      </a:r>
                    </a:p>
                  </a:txBody>
                  <a:tcPr marL="9525" marR="85725" marT="9525"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29.3%</a:t>
                      </a:r>
                    </a:p>
                  </a:txBody>
                  <a:tcPr marL="9525" marR="857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-2.6%</a:t>
                      </a:r>
                    </a:p>
                  </a:txBody>
                  <a:tcPr marL="9525" marR="857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69109">
                <a:tc>
                  <a:txBody>
                    <a:bodyPr/>
                    <a:lstStyle/>
                    <a:p>
                      <a:pPr algn="l" fontAlgn="b"/>
                      <a:r>
                        <a:rPr lang="en-US" sz="1100" b="0" i="0" u="none" strike="noStrike">
                          <a:solidFill>
                            <a:srgbClr val="000000"/>
                          </a:solidFill>
                          <a:effectLst/>
                          <a:latin typeface="Calibri"/>
                        </a:rPr>
                        <a:t>Tunxis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a:rPr>
                        <a:t>33.0%</a:t>
                      </a:r>
                    </a:p>
                  </a:txBody>
                  <a:tcPr marL="9525" marR="857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a:rPr>
                        <a:t>30.4%</a:t>
                      </a:r>
                    </a:p>
                  </a:txBody>
                  <a:tcPr marL="9525" marR="857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a:rPr>
                        <a:t>32.7%</a:t>
                      </a:r>
                    </a:p>
                  </a:txBody>
                  <a:tcPr marL="9525" marR="857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a:rPr>
                        <a:t>33.7%</a:t>
                      </a:r>
                    </a:p>
                  </a:txBody>
                  <a:tcPr marL="9525" marR="857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a:rPr>
                        <a:t>24.6%</a:t>
                      </a:r>
                    </a:p>
                  </a:txBody>
                  <a:tcPr marL="9525" marR="857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a:rPr>
                        <a:t>25.9%</a:t>
                      </a:r>
                    </a:p>
                  </a:txBody>
                  <a:tcPr marL="9525" marR="857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a:rPr>
                        <a:t>34.6%</a:t>
                      </a:r>
                    </a:p>
                  </a:txBody>
                  <a:tcPr marL="9525" marR="857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a:rPr>
                        <a:t>32.3%</a:t>
                      </a:r>
                    </a:p>
                  </a:txBody>
                  <a:tcPr marL="9525" marR="857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a:rPr>
                        <a:t>-1.4%</a:t>
                      </a:r>
                    </a:p>
                  </a:txBody>
                  <a:tcPr marL="9525" marR="857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r>
              <a:tr h="329126">
                <a:tc>
                  <a:txBody>
                    <a:bodyPr/>
                    <a:lstStyle/>
                    <a:p>
                      <a:pPr algn="l" fontAlgn="b"/>
                      <a:r>
                        <a:rPr lang="en-US" sz="1100" b="1" i="0" u="none" strike="noStrike">
                          <a:solidFill>
                            <a:srgbClr val="000000"/>
                          </a:solidFill>
                          <a:effectLst/>
                          <a:latin typeface="Calibri"/>
                        </a:rPr>
                        <a:t>CCC Overall </a:t>
                      </a:r>
                      <a:br>
                        <a:rPr lang="en-US" sz="1100" b="1" i="0" u="none" strike="noStrike">
                          <a:solidFill>
                            <a:srgbClr val="000000"/>
                          </a:solidFill>
                          <a:effectLst/>
                          <a:latin typeface="Calibri"/>
                        </a:rPr>
                      </a:br>
                      <a:r>
                        <a:rPr lang="en-US" sz="1100" b="1" i="0" u="none" strike="noStrike">
                          <a:solidFill>
                            <a:srgbClr val="000000"/>
                          </a:solidFill>
                          <a:effectLst/>
                          <a:latin typeface="Calibri"/>
                        </a:rPr>
                        <a:t>Success Rate</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100" b="1" i="0" u="none" strike="noStrike">
                          <a:solidFill>
                            <a:srgbClr val="000000"/>
                          </a:solidFill>
                          <a:effectLst/>
                          <a:latin typeface="Calibri"/>
                        </a:rPr>
                        <a:t>31.3%</a:t>
                      </a:r>
                    </a:p>
                  </a:txBody>
                  <a:tcPr marL="9525" marR="857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100" b="1" i="0" u="none" strike="noStrike">
                          <a:solidFill>
                            <a:srgbClr val="000000"/>
                          </a:solidFill>
                          <a:effectLst/>
                          <a:latin typeface="Calibri"/>
                        </a:rPr>
                        <a:t>32.4%</a:t>
                      </a:r>
                    </a:p>
                  </a:txBody>
                  <a:tcPr marL="9525" marR="857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100" b="1" i="0" u="none" strike="noStrike">
                          <a:solidFill>
                            <a:srgbClr val="000000"/>
                          </a:solidFill>
                          <a:effectLst/>
                          <a:latin typeface="Calibri"/>
                        </a:rPr>
                        <a:t>33.5%</a:t>
                      </a:r>
                    </a:p>
                  </a:txBody>
                  <a:tcPr marL="9525" marR="857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100" b="1" i="0" u="none" strike="noStrike">
                          <a:solidFill>
                            <a:srgbClr val="000000"/>
                          </a:solidFill>
                          <a:effectLst/>
                          <a:latin typeface="Calibri"/>
                        </a:rPr>
                        <a:t>31.1%</a:t>
                      </a:r>
                    </a:p>
                  </a:txBody>
                  <a:tcPr marL="9525" marR="857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100" b="1" i="0" u="none" strike="noStrike">
                          <a:solidFill>
                            <a:srgbClr val="000000"/>
                          </a:solidFill>
                          <a:effectLst/>
                          <a:latin typeface="Calibri"/>
                        </a:rPr>
                        <a:t>31.8%</a:t>
                      </a:r>
                    </a:p>
                  </a:txBody>
                  <a:tcPr marL="9525" marR="857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100" b="1" i="0" u="none" strike="noStrike">
                          <a:solidFill>
                            <a:srgbClr val="000000"/>
                          </a:solidFill>
                          <a:effectLst/>
                          <a:latin typeface="Calibri"/>
                        </a:rPr>
                        <a:t>31.4%</a:t>
                      </a:r>
                    </a:p>
                  </a:txBody>
                  <a:tcPr marL="9525" marR="857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100" b="1" i="0" u="none" strike="noStrike">
                          <a:solidFill>
                            <a:srgbClr val="000000"/>
                          </a:solidFill>
                          <a:effectLst/>
                          <a:latin typeface="Calibri"/>
                        </a:rPr>
                        <a:t>32.7%</a:t>
                      </a:r>
                    </a:p>
                  </a:txBody>
                  <a:tcPr marL="9525" marR="857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100" b="1" i="0" u="none" strike="noStrike">
                          <a:solidFill>
                            <a:srgbClr val="000000"/>
                          </a:solidFill>
                          <a:effectLst/>
                          <a:latin typeface="Calibri"/>
                        </a:rPr>
                        <a:t>32.5%</a:t>
                      </a:r>
                    </a:p>
                  </a:txBody>
                  <a:tcPr marL="9525" marR="857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100" b="1" i="0" u="none" strike="noStrike" dirty="0">
                          <a:solidFill>
                            <a:srgbClr val="000000"/>
                          </a:solidFill>
                          <a:effectLst/>
                          <a:latin typeface="Calibri"/>
                        </a:rPr>
                        <a:t>1.4%</a:t>
                      </a:r>
                    </a:p>
                  </a:txBody>
                  <a:tcPr marL="9525" marR="857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r>
            </a:tbl>
          </a:graphicData>
        </a:graphic>
      </p:graphicFrame>
    </p:spTree>
    <p:extLst>
      <p:ext uri="{BB962C8B-B14F-4D97-AF65-F5344CB8AC3E}">
        <p14:creationId xmlns:p14="http://schemas.microsoft.com/office/powerpoint/2010/main" val="137984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990600"/>
            <a:ext cx="6172200" cy="7455277"/>
          </a:xfrm>
          <a:solidFill>
            <a:schemeClr val="bg1"/>
          </a:solidFill>
        </p:spPr>
        <p:txBody>
          <a:bodyPr>
            <a:normAutofit/>
          </a:bodyPr>
          <a:lstStyle/>
          <a:p>
            <a:pPr marL="0" indent="0">
              <a:buNone/>
            </a:pPr>
            <a:endParaRPr lang="en-US" sz="1200" dirty="0"/>
          </a:p>
          <a:p>
            <a:pPr marL="0" indent="0">
              <a:buNone/>
            </a:pPr>
            <a:r>
              <a:rPr lang="en-US" sz="1200" b="1" dirty="0" smtClean="0"/>
              <a:t>Preface</a:t>
            </a:r>
            <a:endParaRPr lang="en-US" sz="1200" b="1" dirty="0"/>
          </a:p>
          <a:p>
            <a:pPr marL="0" indent="0">
              <a:buNone/>
            </a:pPr>
            <a:r>
              <a:rPr lang="en-US" sz="1200" dirty="0"/>
              <a:t>This </a:t>
            </a:r>
            <a:r>
              <a:rPr lang="en-US" sz="1200" dirty="0" smtClean="0"/>
              <a:t>report </a:t>
            </a:r>
            <a:r>
              <a:rPr lang="en-US" sz="1200" dirty="0"/>
              <a:t>is intended to articulate Connecticut’s statewide vision and goals for attaining higher levels of educational attainment of our state’s residents.  </a:t>
            </a:r>
          </a:p>
          <a:p>
            <a:pPr marL="0" indent="0">
              <a:buNone/>
            </a:pPr>
            <a:r>
              <a:rPr lang="en-US" sz="1200" dirty="0"/>
              <a:t> </a:t>
            </a:r>
          </a:p>
          <a:p>
            <a:pPr marL="0" indent="0">
              <a:buNone/>
            </a:pPr>
            <a:r>
              <a:rPr lang="en-US" sz="1200" dirty="0"/>
              <a:t>Achieving this vision will require partnerships with other state and local agencies and organizations.</a:t>
            </a:r>
          </a:p>
          <a:p>
            <a:pPr marL="0" indent="0">
              <a:buNone/>
            </a:pPr>
            <a:endParaRPr lang="en-US" sz="1200" dirty="0" smtClean="0"/>
          </a:p>
          <a:p>
            <a:pPr marL="0" indent="0">
              <a:buNone/>
            </a:pPr>
            <a:r>
              <a:rPr lang="en-US" sz="1200" b="1" dirty="0"/>
              <a:t>Connecticut Public Policy Framework for Higher Education</a:t>
            </a:r>
          </a:p>
          <a:p>
            <a:pPr marL="0" indent="0">
              <a:buNone/>
            </a:pPr>
            <a:endParaRPr lang="en-US" sz="1200" dirty="0"/>
          </a:p>
          <a:p>
            <a:pPr marL="571500" indent="-571500">
              <a:buNone/>
            </a:pPr>
            <a:r>
              <a:rPr lang="en-US" sz="1200" b="1" dirty="0" smtClean="0"/>
              <a:t>	Vision</a:t>
            </a:r>
            <a:endParaRPr lang="en-US" sz="1200" b="1" dirty="0"/>
          </a:p>
          <a:p>
            <a:pPr marL="0" indent="0">
              <a:buNone/>
            </a:pPr>
            <a:r>
              <a:rPr lang="en-US" sz="1200" dirty="0"/>
              <a:t>A continually increasing share of Connecticut’s population will have the high quality post-secondary education that enables them to achieve their life and career goals and makes Connecticut a place of engaged, globally competitive communities.</a:t>
            </a:r>
          </a:p>
          <a:p>
            <a:pPr marL="0" indent="0">
              <a:buNone/>
            </a:pPr>
            <a:endParaRPr lang="en-US" sz="1200" dirty="0"/>
          </a:p>
          <a:p>
            <a:pPr marL="571500"/>
            <a:r>
              <a:rPr lang="en-US" sz="1200" b="1" dirty="0" smtClean="0"/>
              <a:t>Goal </a:t>
            </a:r>
            <a:r>
              <a:rPr lang="en-US" sz="1200" b="1" dirty="0"/>
              <a:t>1 - College </a:t>
            </a:r>
            <a:r>
              <a:rPr lang="en-US" sz="1200" b="1" dirty="0" smtClean="0"/>
              <a:t>Readiness: </a:t>
            </a:r>
            <a:r>
              <a:rPr lang="en-US" sz="1200" dirty="0"/>
              <a:t>Prepare more high school graduates, GED graduates, and adults to enter college prepared for college-level work.</a:t>
            </a:r>
          </a:p>
          <a:p>
            <a:pPr marL="571500"/>
            <a:r>
              <a:rPr lang="en-US" sz="1200" b="1" dirty="0"/>
              <a:t>Goal 2 - Student </a:t>
            </a:r>
            <a:r>
              <a:rPr lang="en-US" sz="1200" b="1" dirty="0" smtClean="0"/>
              <a:t>Success:  </a:t>
            </a:r>
            <a:r>
              <a:rPr lang="en-US" sz="1200" dirty="0"/>
              <a:t>Graduate more people with the knowledge and skills to achieve their life and career goals</a:t>
            </a:r>
            <a:r>
              <a:rPr lang="en-US" sz="1200" dirty="0" smtClean="0"/>
              <a:t>.</a:t>
            </a:r>
            <a:endParaRPr lang="en-US" sz="1200" b="1" dirty="0"/>
          </a:p>
          <a:p>
            <a:pPr marL="571500"/>
            <a:r>
              <a:rPr lang="en-US" sz="1200" b="1" dirty="0" smtClean="0"/>
              <a:t>Goal </a:t>
            </a:r>
            <a:r>
              <a:rPr lang="en-US" sz="1200" b="1" dirty="0"/>
              <a:t>3 - Affordability &amp; </a:t>
            </a:r>
            <a:r>
              <a:rPr lang="en-US" sz="1200" b="1" dirty="0" smtClean="0"/>
              <a:t>Sustainability:  </a:t>
            </a:r>
            <a:r>
              <a:rPr lang="en-US" sz="1200" dirty="0"/>
              <a:t>Maximize access to higher education for students from all economic backgrounds</a:t>
            </a:r>
          </a:p>
          <a:p>
            <a:pPr marL="571500"/>
            <a:r>
              <a:rPr lang="en-US" sz="1200" b="1" dirty="0" smtClean="0"/>
              <a:t>Goal </a:t>
            </a:r>
            <a:r>
              <a:rPr lang="en-US" sz="1200" b="1" dirty="0"/>
              <a:t>4 - Innovation &amp; Economic </a:t>
            </a:r>
            <a:r>
              <a:rPr lang="en-US" sz="1200" b="1" dirty="0" smtClean="0"/>
              <a:t>Growth:   </a:t>
            </a:r>
            <a:r>
              <a:rPr lang="en-US" sz="1200" dirty="0"/>
              <a:t>Create environments that emphasize innovation and prepare students for successful careers in a fast changing world.</a:t>
            </a:r>
          </a:p>
          <a:p>
            <a:pPr marL="571500"/>
            <a:r>
              <a:rPr lang="en-US" sz="1200" b="1" dirty="0" smtClean="0"/>
              <a:t>Goal 5 – Equity:  </a:t>
            </a:r>
            <a:r>
              <a:rPr lang="en-US" sz="1200" dirty="0"/>
              <a:t>Eliminate achievement disparities among different ethnic/racial, economic, and gender groups</a:t>
            </a:r>
            <a:r>
              <a:rPr lang="en-US" sz="1200" dirty="0" smtClean="0"/>
              <a:t>.  Disaggregated data are provided within the other 4 goal areas where available.</a:t>
            </a:r>
            <a:endParaRPr lang="en-US" sz="1200" dirty="0"/>
          </a:p>
          <a:p>
            <a:pPr marL="914400" lvl="1" indent="-457200"/>
            <a:endParaRPr lang="en-US" sz="1200" b="1" dirty="0"/>
          </a:p>
          <a:p>
            <a:pPr marL="0" indent="0">
              <a:buNone/>
            </a:pPr>
            <a:r>
              <a:rPr lang="en-US" sz="1200" b="1" dirty="0" smtClean="0"/>
              <a:t>Indicators</a:t>
            </a:r>
            <a:endParaRPr lang="en-US" sz="1200" dirty="0"/>
          </a:p>
          <a:p>
            <a:pPr marL="0" indent="0">
              <a:buNone/>
            </a:pPr>
            <a:r>
              <a:rPr lang="en-US" sz="1200" dirty="0" smtClean="0"/>
              <a:t>Each goal has a set of indicators which attempt to provide balance for understanding higher education in Connecticut across sectors; however, each indicator is a proxy of truth and can only approximate the progress being made within institutions , across sectors, and for individuals.  </a:t>
            </a:r>
            <a:endParaRPr lang="en-US" sz="1200" dirty="0"/>
          </a:p>
        </p:txBody>
      </p:sp>
      <p:sp>
        <p:nvSpPr>
          <p:cNvPr id="15" name="Rectangle 14"/>
          <p:cNvSpPr/>
          <p:nvPr/>
        </p:nvSpPr>
        <p:spPr>
          <a:xfrm>
            <a:off x="457269" y="4215739"/>
            <a:ext cx="457132" cy="168891"/>
          </a:xfrm>
          <a:prstGeom prst="rect">
            <a:avLst/>
          </a:prstGeom>
          <a:solidFill>
            <a:srgbClr val="007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bg1"/>
                </a:solidFill>
              </a:rPr>
              <a:t>Pg. 12</a:t>
            </a:r>
            <a:endParaRPr lang="en-US" sz="800" b="1" dirty="0">
              <a:solidFill>
                <a:schemeClr val="bg1"/>
              </a:solidFill>
            </a:endParaRPr>
          </a:p>
        </p:txBody>
      </p:sp>
      <p:sp>
        <p:nvSpPr>
          <p:cNvPr id="16" name="Rectangle 15"/>
          <p:cNvSpPr/>
          <p:nvPr/>
        </p:nvSpPr>
        <p:spPr>
          <a:xfrm>
            <a:off x="457269" y="4602425"/>
            <a:ext cx="457132" cy="168891"/>
          </a:xfrm>
          <a:prstGeom prst="rect">
            <a:avLst/>
          </a:prstGeom>
          <a:solidFill>
            <a:srgbClr val="00A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bg1"/>
                </a:solidFill>
              </a:rPr>
              <a:t>Pg. 27</a:t>
            </a:r>
            <a:endParaRPr lang="en-US" sz="800" b="1" dirty="0">
              <a:solidFill>
                <a:schemeClr val="bg1"/>
              </a:solidFill>
            </a:endParaRPr>
          </a:p>
        </p:txBody>
      </p:sp>
      <p:sp>
        <p:nvSpPr>
          <p:cNvPr id="17" name="Rectangle 16"/>
          <p:cNvSpPr/>
          <p:nvPr/>
        </p:nvSpPr>
        <p:spPr>
          <a:xfrm>
            <a:off x="457269" y="4985984"/>
            <a:ext cx="457132" cy="168891"/>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Pg. 45</a:t>
            </a:r>
            <a:endParaRPr lang="en-US" sz="800" b="1" dirty="0">
              <a:solidFill>
                <a:schemeClr val="tx1"/>
              </a:solidFill>
            </a:endParaRPr>
          </a:p>
        </p:txBody>
      </p:sp>
      <p:sp>
        <p:nvSpPr>
          <p:cNvPr id="18" name="Rectangle 17"/>
          <p:cNvSpPr/>
          <p:nvPr/>
        </p:nvSpPr>
        <p:spPr>
          <a:xfrm>
            <a:off x="457269" y="5366984"/>
            <a:ext cx="457132" cy="1688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Pg. 55 </a:t>
            </a:r>
            <a:endParaRPr lang="en-US" sz="800" b="1" dirty="0">
              <a:solidFill>
                <a:schemeClr val="tx1"/>
              </a:solidFill>
            </a:endParaRPr>
          </a:p>
        </p:txBody>
      </p:sp>
      <p:sp>
        <p:nvSpPr>
          <p:cNvPr id="20" name="Rectangle 19"/>
          <p:cNvSpPr/>
          <p:nvPr/>
        </p:nvSpPr>
        <p:spPr>
          <a:xfrm>
            <a:off x="457269" y="5799445"/>
            <a:ext cx="457132" cy="16889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bg1"/>
                </a:solidFill>
              </a:rPr>
              <a:t>Pg. 67</a:t>
            </a:r>
            <a:endParaRPr lang="en-US" sz="800" b="1" dirty="0">
              <a:solidFill>
                <a:schemeClr val="bg1"/>
              </a:solidFill>
            </a:endParaRPr>
          </a:p>
        </p:txBody>
      </p:sp>
      <p:grpSp>
        <p:nvGrpSpPr>
          <p:cNvPr id="19" name="Group 18"/>
          <p:cNvGrpSpPr/>
          <p:nvPr/>
        </p:nvGrpSpPr>
        <p:grpSpPr>
          <a:xfrm>
            <a:off x="0" y="76201"/>
            <a:ext cx="6858000" cy="8966201"/>
            <a:chOff x="0" y="57149"/>
            <a:chExt cx="9144000" cy="6724651"/>
          </a:xfrm>
        </p:grpSpPr>
        <p:sp>
          <p:nvSpPr>
            <p:cNvPr id="21" name="Rectangle 20"/>
            <p:cNvSpPr/>
            <p:nvPr/>
          </p:nvSpPr>
          <p:spPr>
            <a:xfrm>
              <a:off x="0" y="57149"/>
              <a:ext cx="9144000"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0" y="6400800"/>
              <a:ext cx="91440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0" y="65151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grpSp>
      <p:sp>
        <p:nvSpPr>
          <p:cNvPr id="24" name="Rectangle 23"/>
          <p:cNvSpPr/>
          <p:nvPr/>
        </p:nvSpPr>
        <p:spPr>
          <a:xfrm>
            <a:off x="457269" y="3153108"/>
            <a:ext cx="457132" cy="168891"/>
          </a:xfrm>
          <a:prstGeom prst="rect">
            <a:avLst/>
          </a:prstGeom>
          <a:solidFill>
            <a:srgbClr val="FED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Pg. 6</a:t>
            </a:r>
            <a:endParaRPr lang="en-US" sz="800" b="1" dirty="0">
              <a:solidFill>
                <a:schemeClr val="tx1"/>
              </a:solidFill>
            </a:endParaRPr>
          </a:p>
        </p:txBody>
      </p:sp>
      <p:sp>
        <p:nvSpPr>
          <p:cNvPr id="2" name="Title 1"/>
          <p:cNvSpPr>
            <a:spLocks noGrp="1"/>
          </p:cNvSpPr>
          <p:nvPr>
            <p:ph type="title"/>
          </p:nvPr>
        </p:nvSpPr>
        <p:spPr>
          <a:xfrm>
            <a:off x="342900" y="152400"/>
            <a:ext cx="6172200" cy="700616"/>
          </a:xfrm>
        </p:spPr>
        <p:txBody>
          <a:bodyPr>
            <a:normAutofit fontScale="90000"/>
          </a:bodyPr>
          <a:lstStyle/>
          <a:p>
            <a:r>
              <a:rPr lang="en-US" dirty="0" smtClean="0">
                <a:solidFill>
                  <a:schemeClr val="bg1"/>
                </a:solidFill>
              </a:rPr>
              <a:t>Overview</a:t>
            </a:r>
            <a:endParaRPr lang="en-US" dirty="0">
              <a:solidFill>
                <a:schemeClr val="bg1"/>
              </a:solidFill>
            </a:endParaRPr>
          </a:p>
        </p:txBody>
      </p:sp>
      <p:sp>
        <p:nvSpPr>
          <p:cNvPr id="5" name="Slide Number Placeholder 4"/>
          <p:cNvSpPr>
            <a:spLocks noGrp="1"/>
          </p:cNvSpPr>
          <p:nvPr>
            <p:ph type="sldNum" sz="quarter" idx="12"/>
          </p:nvPr>
        </p:nvSpPr>
        <p:spPr>
          <a:xfrm>
            <a:off x="4914900" y="8534401"/>
            <a:ext cx="1600200" cy="486833"/>
          </a:xfrm>
        </p:spPr>
        <p:txBody>
          <a:bodyPr/>
          <a:lstStyle/>
          <a:p>
            <a:fld id="{C1A6B199-FD4A-42EA-8F8A-3F93EEAB17CE}" type="slidenum">
              <a:rPr lang="en-US" smtClean="0"/>
              <a:t>3</a:t>
            </a:fld>
            <a:endParaRPr lang="en-US" dirty="0"/>
          </a:p>
        </p:txBody>
      </p:sp>
    </p:spTree>
    <p:extLst>
      <p:ext uri="{BB962C8B-B14F-4D97-AF65-F5344CB8AC3E}">
        <p14:creationId xmlns:p14="http://schemas.microsoft.com/office/powerpoint/2010/main" val="1647101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6200"/>
            <a:ext cx="6858000" cy="762000"/>
          </a:xfrm>
          <a:prstGeom prst="rect">
            <a:avLst/>
          </a:prstGeom>
          <a:solidFill>
            <a:srgbClr val="00A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itle 1"/>
          <p:cNvSpPr>
            <a:spLocks noGrp="1"/>
          </p:cNvSpPr>
          <p:nvPr>
            <p:ph type="title"/>
          </p:nvPr>
        </p:nvSpPr>
        <p:spPr>
          <a:xfrm>
            <a:off x="342900" y="-70908"/>
            <a:ext cx="6172200" cy="1056216"/>
          </a:xfrm>
        </p:spPr>
        <p:txBody>
          <a:bodyPr>
            <a:normAutofit/>
          </a:bodyPr>
          <a:lstStyle/>
          <a:p>
            <a:pPr algn="l"/>
            <a:r>
              <a:rPr lang="en-US" sz="1600" b="1" dirty="0" smtClean="0">
                <a:solidFill>
                  <a:schemeClr val="bg1"/>
                </a:solidFill>
              </a:rPr>
              <a:t>Goal 2 - Student Success</a:t>
            </a:r>
            <a:br>
              <a:rPr lang="en-US" sz="1600" b="1" dirty="0" smtClean="0">
                <a:solidFill>
                  <a:schemeClr val="bg1"/>
                </a:solidFill>
              </a:rPr>
            </a:br>
            <a:r>
              <a:rPr lang="en-US" sz="1600" b="1" dirty="0" smtClean="0">
                <a:solidFill>
                  <a:schemeClr val="bg1"/>
                </a:solidFill>
              </a:rPr>
              <a:t>Indicator 2 – Graduation rate of full-time, first-time students in 150% of normal time</a:t>
            </a:r>
            <a:endParaRPr lang="en-US" sz="1600" b="1" dirty="0">
              <a:solidFill>
                <a:srgbClr val="FF0000"/>
              </a:solidFill>
            </a:endParaRPr>
          </a:p>
        </p:txBody>
      </p:sp>
      <p:sp>
        <p:nvSpPr>
          <p:cNvPr id="6" name="Title 1"/>
          <p:cNvSpPr txBox="1">
            <a:spLocks/>
          </p:cNvSpPr>
          <p:nvPr/>
        </p:nvSpPr>
        <p:spPr>
          <a:xfrm>
            <a:off x="381000" y="5715000"/>
            <a:ext cx="6096000" cy="19812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t>What does this mean?</a:t>
            </a:r>
          </a:p>
          <a:p>
            <a:pPr algn="l"/>
            <a:endParaRPr lang="en-US" sz="1200" dirty="0"/>
          </a:p>
          <a:p>
            <a:pPr algn="l"/>
            <a:r>
              <a:rPr lang="en-US" sz="1200" dirty="0" smtClean="0"/>
              <a:t>Completion rates for students across all Connecticut State Universities has risen by 6% when the cohort of 2005 is compared to the cohort of 2008.  These graduation rates are calculated for cohorts of students entering college for the first time and on a full-time basis, and they exclude individuals who may have passed away or taken a break from their education experience due to illness .   Graduation rates for part-time or transfer students may be different.</a:t>
            </a:r>
          </a:p>
          <a:p>
            <a:pPr algn="l"/>
            <a:endParaRPr lang="en-US" sz="1200" dirty="0"/>
          </a:p>
          <a:p>
            <a:pPr algn="l"/>
            <a:r>
              <a:rPr lang="en-US" sz="1200" dirty="0"/>
              <a:t>Note that data about graduation and success rates are not comparable across sectors.</a:t>
            </a:r>
          </a:p>
          <a:p>
            <a:pPr algn="l"/>
            <a:r>
              <a:rPr lang="en-US" sz="1200" dirty="0" smtClean="0"/>
              <a:t>The last cohort of data available for this metric is 2008 because six years need to elapse in order to identify those who have completed a credential within the appropriate timeframe.  </a:t>
            </a:r>
            <a:endParaRPr lang="en-US" sz="1200" dirty="0"/>
          </a:p>
          <a:p>
            <a:pPr algn="l"/>
            <a:endParaRPr lang="en-US" sz="1200" dirty="0"/>
          </a:p>
        </p:txBody>
      </p:sp>
      <p:sp>
        <p:nvSpPr>
          <p:cNvPr id="11" name="Text Placeholder 4"/>
          <p:cNvSpPr>
            <a:spLocks noGrp="1"/>
          </p:cNvSpPr>
          <p:nvPr>
            <p:ph type="body" sz="quarter" idx="3"/>
          </p:nvPr>
        </p:nvSpPr>
        <p:spPr>
          <a:xfrm>
            <a:off x="419100" y="7833784"/>
            <a:ext cx="5981700" cy="1005416"/>
          </a:xfrm>
        </p:spPr>
        <p:txBody>
          <a:bodyPr>
            <a:normAutofit/>
          </a:bodyPr>
          <a:lstStyle/>
          <a:p>
            <a:r>
              <a:rPr lang="en-US" sz="1000" dirty="0" smtClean="0"/>
              <a:t>Source:  </a:t>
            </a:r>
            <a:r>
              <a:rPr lang="en-US" sz="1000" b="0" dirty="0" smtClean="0"/>
              <a:t>Integrated Postsecondary Education Data system (IPEDS), May 20, 2015.  </a:t>
            </a:r>
            <a:endParaRPr lang="en-US" sz="1000" b="0" dirty="0"/>
          </a:p>
          <a:p>
            <a:pPr>
              <a:spcBef>
                <a:spcPts val="0"/>
              </a:spcBef>
            </a:pPr>
            <a:endParaRPr lang="en-US" sz="800" b="0" dirty="0"/>
          </a:p>
          <a:p>
            <a:r>
              <a:rPr lang="en-US" sz="1000" dirty="0" smtClean="0"/>
              <a:t>Calculation:  </a:t>
            </a:r>
            <a:r>
              <a:rPr lang="en-US" sz="1000" b="0" i="1" dirty="0" smtClean="0"/>
              <a:t>Connecticut State Universities:  </a:t>
            </a:r>
            <a:r>
              <a:rPr lang="en-US" sz="1000" b="0" dirty="0" smtClean="0"/>
              <a:t>The numerator is the number of students from the adjusted cohort of first-time full-time degree or certificate seeking students who completed their program within 150% of normal time; the denominator is the adjusted cohort.</a:t>
            </a:r>
          </a:p>
        </p:txBody>
      </p:sp>
      <p:sp>
        <p:nvSpPr>
          <p:cNvPr id="13" name="Title 1"/>
          <p:cNvSpPr txBox="1">
            <a:spLocks/>
          </p:cNvSpPr>
          <p:nvPr/>
        </p:nvSpPr>
        <p:spPr>
          <a:xfrm>
            <a:off x="457200" y="933449"/>
            <a:ext cx="5791200" cy="4381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t>Connecticut State Universities – 6 Year Graduation Rates</a:t>
            </a:r>
          </a:p>
        </p:txBody>
      </p:sp>
      <p:sp>
        <p:nvSpPr>
          <p:cNvPr id="4" name="Slide Number Placeholder 3"/>
          <p:cNvSpPr>
            <a:spLocks noGrp="1"/>
          </p:cNvSpPr>
          <p:nvPr>
            <p:ph type="sldNum" sz="quarter" idx="12"/>
          </p:nvPr>
        </p:nvSpPr>
        <p:spPr/>
        <p:txBody>
          <a:bodyPr/>
          <a:lstStyle/>
          <a:p>
            <a:fld id="{C1A6B199-FD4A-42EA-8F8A-3F93EEAB17CE}" type="slidenum">
              <a:rPr lang="en-US" smtClean="0"/>
              <a:t>30</a:t>
            </a:fld>
            <a:endParaRPr lang="en-US" dirty="0"/>
          </a:p>
        </p:txBody>
      </p:sp>
      <p:sp>
        <p:nvSpPr>
          <p:cNvPr id="15" name="Title 1"/>
          <p:cNvSpPr txBox="1">
            <a:spLocks/>
          </p:cNvSpPr>
          <p:nvPr/>
        </p:nvSpPr>
        <p:spPr>
          <a:xfrm>
            <a:off x="381000" y="3429000"/>
            <a:ext cx="5791200" cy="4381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200" b="1" dirty="0" smtClean="0"/>
              <a:t>First-time, Full-time Cohorts by Year of Entrance</a:t>
            </a:r>
          </a:p>
        </p:txBody>
      </p:sp>
      <p:graphicFrame>
        <p:nvGraphicFramePr>
          <p:cNvPr id="12" name="Chart 11"/>
          <p:cNvGraphicFramePr>
            <a:graphicFrameLocks/>
          </p:cNvGraphicFramePr>
          <p:nvPr>
            <p:extLst>
              <p:ext uri="{D42A27DB-BD31-4B8C-83A1-F6EECF244321}">
                <p14:modId xmlns:p14="http://schemas.microsoft.com/office/powerpoint/2010/main" val="3833527724"/>
              </p:ext>
            </p:extLst>
          </p:nvPr>
        </p:nvGraphicFramePr>
        <p:xfrm>
          <a:off x="477573" y="1295400"/>
          <a:ext cx="5999427" cy="19275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797572365"/>
              </p:ext>
            </p:extLst>
          </p:nvPr>
        </p:nvGraphicFramePr>
        <p:xfrm>
          <a:off x="388088" y="3867151"/>
          <a:ext cx="6172200" cy="1543050"/>
        </p:xfrm>
        <a:graphic>
          <a:graphicData uri="http://schemas.openxmlformats.org/drawingml/2006/table">
            <a:tbl>
              <a:tblPr/>
              <a:tblGrid>
                <a:gridCol w="617220"/>
                <a:gridCol w="617220"/>
                <a:gridCol w="617220"/>
                <a:gridCol w="617220"/>
                <a:gridCol w="617220"/>
                <a:gridCol w="617220"/>
                <a:gridCol w="617220"/>
                <a:gridCol w="617220"/>
                <a:gridCol w="617220"/>
                <a:gridCol w="617220"/>
              </a:tblGrid>
              <a:tr h="390301">
                <a:tc>
                  <a:txBody>
                    <a:bodyPr/>
                    <a:lstStyle/>
                    <a:p>
                      <a:pPr algn="l" fontAlgn="b"/>
                      <a:r>
                        <a:rPr lang="en-US" sz="1100" b="0" i="0" u="none" strike="noStrike">
                          <a:solidFill>
                            <a:srgbClr val="000000"/>
                          </a:solidFill>
                          <a:effectLst/>
                          <a:latin typeface="Calibri"/>
                        </a:rPr>
                        <a:t> </a:t>
                      </a:r>
                    </a:p>
                  </a:txBody>
                  <a:tcPr marL="9447" marR="9447" marT="9447" marB="0" anchor="b">
                    <a:lnL>
                      <a:noFill/>
                    </a:lnL>
                    <a:lnR>
                      <a:noFill/>
                    </a:lnR>
                    <a:lnT>
                      <a:noFill/>
                    </a:lnT>
                    <a:lnB>
                      <a:noFill/>
                    </a:lnB>
                    <a:solidFill>
                      <a:srgbClr val="D8E4BC"/>
                    </a:solidFill>
                  </a:tcPr>
                </a:tc>
                <a:tc>
                  <a:txBody>
                    <a:bodyPr/>
                    <a:lstStyle/>
                    <a:p>
                      <a:pPr algn="ctr" fontAlgn="b"/>
                      <a:r>
                        <a:rPr lang="en-US" sz="1100" b="1" i="0" u="none" strike="noStrike">
                          <a:solidFill>
                            <a:srgbClr val="000000"/>
                          </a:solidFill>
                          <a:effectLst/>
                          <a:latin typeface="Calibri"/>
                        </a:rPr>
                        <a:t>2001</a:t>
                      </a:r>
                    </a:p>
                  </a:txBody>
                  <a:tcPr marL="9447" marR="9447" marT="9447" marB="0" anchor="b">
                    <a:lnL>
                      <a:noFill/>
                    </a:lnL>
                    <a:lnR>
                      <a:noFill/>
                    </a:lnR>
                    <a:lnT>
                      <a:noFill/>
                    </a:lnT>
                    <a:lnB>
                      <a:noFill/>
                    </a:lnB>
                    <a:solidFill>
                      <a:srgbClr val="D8E4BC"/>
                    </a:solidFill>
                  </a:tcPr>
                </a:tc>
                <a:tc>
                  <a:txBody>
                    <a:bodyPr/>
                    <a:lstStyle/>
                    <a:p>
                      <a:pPr algn="ctr" fontAlgn="b"/>
                      <a:r>
                        <a:rPr lang="en-US" sz="1100" b="1" i="0" u="none" strike="noStrike">
                          <a:solidFill>
                            <a:srgbClr val="000000"/>
                          </a:solidFill>
                          <a:effectLst/>
                          <a:latin typeface="Calibri"/>
                        </a:rPr>
                        <a:t>2002</a:t>
                      </a:r>
                    </a:p>
                  </a:txBody>
                  <a:tcPr marL="9447" marR="9447" marT="9447" marB="0" anchor="b">
                    <a:lnL>
                      <a:noFill/>
                    </a:lnL>
                    <a:lnR>
                      <a:noFill/>
                    </a:lnR>
                    <a:lnT>
                      <a:noFill/>
                    </a:lnT>
                    <a:lnB>
                      <a:noFill/>
                    </a:lnB>
                    <a:solidFill>
                      <a:srgbClr val="D8E4BC"/>
                    </a:solidFill>
                  </a:tcPr>
                </a:tc>
                <a:tc>
                  <a:txBody>
                    <a:bodyPr/>
                    <a:lstStyle/>
                    <a:p>
                      <a:pPr algn="ctr" fontAlgn="b"/>
                      <a:r>
                        <a:rPr lang="en-US" sz="1100" b="1" i="0" u="none" strike="noStrike">
                          <a:solidFill>
                            <a:srgbClr val="000000"/>
                          </a:solidFill>
                          <a:effectLst/>
                          <a:latin typeface="Calibri"/>
                        </a:rPr>
                        <a:t>2003</a:t>
                      </a:r>
                    </a:p>
                  </a:txBody>
                  <a:tcPr marL="9447" marR="9447" marT="9447" marB="0" anchor="b">
                    <a:lnL>
                      <a:noFill/>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ctr" fontAlgn="b"/>
                      <a:r>
                        <a:rPr lang="en-US" sz="1100" b="1" i="0" u="none" strike="noStrike">
                          <a:solidFill>
                            <a:srgbClr val="000000"/>
                          </a:solidFill>
                          <a:effectLst/>
                          <a:latin typeface="Calibri"/>
                        </a:rPr>
                        <a:t>2004</a:t>
                      </a:r>
                    </a:p>
                  </a:txBody>
                  <a:tcPr marL="9447" marR="9447" marT="9447" marB="0" anchor="b">
                    <a:lnL w="6350" cap="flat" cmpd="sng" algn="ctr">
                      <a:solidFill>
                        <a:srgbClr val="000000"/>
                      </a:solidFill>
                      <a:prstDash val="solid"/>
                      <a:round/>
                      <a:headEnd type="none" w="med" len="med"/>
                      <a:tailEnd type="none" w="med" len="med"/>
                    </a:lnL>
                    <a:lnR>
                      <a:noFill/>
                    </a:lnR>
                    <a:lnT>
                      <a:noFill/>
                    </a:lnT>
                    <a:lnB>
                      <a:noFill/>
                    </a:lnB>
                    <a:solidFill>
                      <a:srgbClr val="D8E4BC"/>
                    </a:solidFill>
                  </a:tcPr>
                </a:tc>
                <a:tc>
                  <a:txBody>
                    <a:bodyPr/>
                    <a:lstStyle/>
                    <a:p>
                      <a:pPr algn="ctr" fontAlgn="b"/>
                      <a:r>
                        <a:rPr lang="en-US" sz="1100" b="1" i="0" u="none" strike="noStrike">
                          <a:solidFill>
                            <a:srgbClr val="000000"/>
                          </a:solidFill>
                          <a:effectLst/>
                          <a:latin typeface="Calibri"/>
                        </a:rPr>
                        <a:t>2005</a:t>
                      </a:r>
                    </a:p>
                  </a:txBody>
                  <a:tcPr marL="9447" marR="9447" marT="9447" marB="0" anchor="b">
                    <a:lnL>
                      <a:noFill/>
                    </a:lnL>
                    <a:lnR>
                      <a:noFill/>
                    </a:lnR>
                    <a:lnT>
                      <a:noFill/>
                    </a:lnT>
                    <a:lnB>
                      <a:noFill/>
                    </a:lnB>
                    <a:solidFill>
                      <a:srgbClr val="D8E4BC"/>
                    </a:solidFill>
                  </a:tcPr>
                </a:tc>
                <a:tc>
                  <a:txBody>
                    <a:bodyPr/>
                    <a:lstStyle/>
                    <a:p>
                      <a:pPr algn="ctr" fontAlgn="b"/>
                      <a:r>
                        <a:rPr lang="en-US" sz="1100" b="1" i="0" u="none" strike="noStrike">
                          <a:solidFill>
                            <a:srgbClr val="000000"/>
                          </a:solidFill>
                          <a:effectLst/>
                          <a:latin typeface="Calibri"/>
                        </a:rPr>
                        <a:t>2006</a:t>
                      </a:r>
                    </a:p>
                  </a:txBody>
                  <a:tcPr marL="9447" marR="9447" marT="9447" marB="0" anchor="b">
                    <a:lnL>
                      <a:noFill/>
                    </a:lnL>
                    <a:lnR>
                      <a:noFill/>
                    </a:lnR>
                    <a:lnT>
                      <a:noFill/>
                    </a:lnT>
                    <a:lnB>
                      <a:noFill/>
                    </a:lnB>
                    <a:solidFill>
                      <a:srgbClr val="D8E4BC"/>
                    </a:solidFill>
                  </a:tcPr>
                </a:tc>
                <a:tc>
                  <a:txBody>
                    <a:bodyPr/>
                    <a:lstStyle/>
                    <a:p>
                      <a:pPr algn="ctr" fontAlgn="b"/>
                      <a:r>
                        <a:rPr lang="en-US" sz="1100" b="1" i="0" u="none" strike="noStrike">
                          <a:solidFill>
                            <a:srgbClr val="000000"/>
                          </a:solidFill>
                          <a:effectLst/>
                          <a:latin typeface="Calibri"/>
                        </a:rPr>
                        <a:t>2007</a:t>
                      </a:r>
                    </a:p>
                  </a:txBody>
                  <a:tcPr marL="9447" marR="9447" marT="9447" marB="0" anchor="b">
                    <a:lnL>
                      <a:noFill/>
                    </a:lnL>
                    <a:lnR>
                      <a:noFill/>
                    </a:lnR>
                    <a:lnT>
                      <a:noFill/>
                    </a:lnT>
                    <a:lnB>
                      <a:noFill/>
                    </a:lnB>
                    <a:solidFill>
                      <a:srgbClr val="D8E4BC"/>
                    </a:solidFill>
                  </a:tcPr>
                </a:tc>
                <a:tc>
                  <a:txBody>
                    <a:bodyPr/>
                    <a:lstStyle/>
                    <a:p>
                      <a:pPr algn="ctr" fontAlgn="b"/>
                      <a:r>
                        <a:rPr lang="en-US" sz="1100" b="1" i="0" u="none" strike="noStrike">
                          <a:solidFill>
                            <a:srgbClr val="000000"/>
                          </a:solidFill>
                          <a:effectLst/>
                          <a:latin typeface="Calibri"/>
                        </a:rPr>
                        <a:t>2008</a:t>
                      </a:r>
                    </a:p>
                  </a:txBody>
                  <a:tcPr marL="9447" marR="9447" marT="9447" marB="0" anchor="b">
                    <a:lnL>
                      <a:noFill/>
                    </a:lnL>
                    <a:lnR w="635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ctr" fontAlgn="b"/>
                      <a:r>
                        <a:rPr lang="en-US" sz="1100" b="1" i="0" u="none" strike="noStrike">
                          <a:solidFill>
                            <a:srgbClr val="000000"/>
                          </a:solidFill>
                          <a:effectLst/>
                          <a:latin typeface="Calibri"/>
                        </a:rPr>
                        <a:t>5 year change</a:t>
                      </a:r>
                    </a:p>
                  </a:txBody>
                  <a:tcPr marL="9447" marR="9447" marT="9447" marB="0" anchor="b">
                    <a:lnL w="6350" cap="flat" cmpd="sng" algn="ctr">
                      <a:solidFill>
                        <a:srgbClr val="000000"/>
                      </a:solidFill>
                      <a:prstDash val="solid"/>
                      <a:round/>
                      <a:headEnd type="none" w="med" len="med"/>
                      <a:tailEnd type="none" w="med" len="med"/>
                    </a:lnL>
                    <a:lnR>
                      <a:noFill/>
                    </a:lnR>
                    <a:lnT>
                      <a:noFill/>
                    </a:lnT>
                    <a:lnB>
                      <a:noFill/>
                    </a:lnB>
                    <a:solidFill>
                      <a:srgbClr val="D8E4BC"/>
                    </a:solidFill>
                  </a:tcPr>
                </a:tc>
              </a:tr>
              <a:tr h="226919">
                <a:tc>
                  <a:txBody>
                    <a:bodyPr/>
                    <a:lstStyle/>
                    <a:p>
                      <a:pPr algn="l" fontAlgn="b"/>
                      <a:r>
                        <a:rPr lang="en-US" sz="1100" b="1" i="0" u="none" strike="noStrike">
                          <a:solidFill>
                            <a:srgbClr val="000000"/>
                          </a:solidFill>
                          <a:effectLst/>
                          <a:latin typeface="Calibri"/>
                        </a:rPr>
                        <a:t>Central </a:t>
                      </a:r>
                    </a:p>
                  </a:txBody>
                  <a:tcPr marL="9447" marR="9447" marT="9447"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44.3%</a:t>
                      </a:r>
                    </a:p>
                  </a:txBody>
                  <a:tcPr marL="9447" marR="9447" marT="9447"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46.1%</a:t>
                      </a:r>
                    </a:p>
                  </a:txBody>
                  <a:tcPr marL="9447" marR="9447" marT="9447"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48.9%</a:t>
                      </a:r>
                    </a:p>
                  </a:txBody>
                  <a:tcPr marL="9447" marR="9447" marT="944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47.6%</a:t>
                      </a:r>
                    </a:p>
                  </a:txBody>
                  <a:tcPr marL="9447" marR="9447" marT="944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a:rPr>
                        <a:t>47.3%</a:t>
                      </a:r>
                    </a:p>
                  </a:txBody>
                  <a:tcPr marL="9447" marR="9447" marT="9447"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52.0%</a:t>
                      </a:r>
                    </a:p>
                  </a:txBody>
                  <a:tcPr marL="9447" marR="9447" marT="9447"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51.9%</a:t>
                      </a:r>
                    </a:p>
                  </a:txBody>
                  <a:tcPr marL="9447" marR="9447" marT="9447"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52.4%</a:t>
                      </a:r>
                    </a:p>
                  </a:txBody>
                  <a:tcPr marL="9447" marR="9447" marT="944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4.8%</a:t>
                      </a:r>
                    </a:p>
                  </a:txBody>
                  <a:tcPr marL="9447" marR="9447" marT="9447" marB="0" anchor="b">
                    <a:lnL w="6350" cap="flat" cmpd="sng" algn="ctr">
                      <a:solidFill>
                        <a:srgbClr val="000000"/>
                      </a:solidFill>
                      <a:prstDash val="solid"/>
                      <a:round/>
                      <a:headEnd type="none" w="med" len="med"/>
                      <a:tailEnd type="none" w="med" len="med"/>
                    </a:lnL>
                    <a:lnR>
                      <a:noFill/>
                    </a:lnR>
                    <a:lnT>
                      <a:noFill/>
                    </a:lnT>
                    <a:lnB>
                      <a:noFill/>
                    </a:lnB>
                  </a:tcPr>
                </a:tc>
              </a:tr>
              <a:tr h="226919">
                <a:tc>
                  <a:txBody>
                    <a:bodyPr/>
                    <a:lstStyle/>
                    <a:p>
                      <a:pPr algn="l" fontAlgn="b"/>
                      <a:r>
                        <a:rPr lang="en-US" sz="1100" b="1" i="0" u="none" strike="noStrike">
                          <a:solidFill>
                            <a:srgbClr val="000000"/>
                          </a:solidFill>
                          <a:effectLst/>
                          <a:latin typeface="Calibri"/>
                        </a:rPr>
                        <a:t>Eastern</a:t>
                      </a:r>
                    </a:p>
                  </a:txBody>
                  <a:tcPr marL="9447" marR="9447" marT="9447"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48.3%</a:t>
                      </a:r>
                    </a:p>
                  </a:txBody>
                  <a:tcPr marL="9447" marR="9447" marT="9447"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45.9%</a:t>
                      </a:r>
                    </a:p>
                  </a:txBody>
                  <a:tcPr marL="9447" marR="9447" marT="9447"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50.8%</a:t>
                      </a:r>
                    </a:p>
                  </a:txBody>
                  <a:tcPr marL="9447" marR="9447" marT="944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52.4%</a:t>
                      </a:r>
                    </a:p>
                  </a:txBody>
                  <a:tcPr marL="9447" marR="9447" marT="944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a:rPr>
                        <a:t>48.8%</a:t>
                      </a:r>
                    </a:p>
                  </a:txBody>
                  <a:tcPr marL="9447" marR="9447" marT="9447"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52.8%</a:t>
                      </a:r>
                    </a:p>
                  </a:txBody>
                  <a:tcPr marL="9447" marR="9447" marT="9447"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50.8%</a:t>
                      </a:r>
                    </a:p>
                  </a:txBody>
                  <a:tcPr marL="9447" marR="9447" marT="9447"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56.2%</a:t>
                      </a:r>
                    </a:p>
                  </a:txBody>
                  <a:tcPr marL="9447" marR="9447" marT="944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3.8%</a:t>
                      </a:r>
                    </a:p>
                  </a:txBody>
                  <a:tcPr marL="9447" marR="9447" marT="9447" marB="0" anchor="b">
                    <a:lnL w="6350" cap="flat" cmpd="sng" algn="ctr">
                      <a:solidFill>
                        <a:srgbClr val="000000"/>
                      </a:solidFill>
                      <a:prstDash val="solid"/>
                      <a:round/>
                      <a:headEnd type="none" w="med" len="med"/>
                      <a:tailEnd type="none" w="med" len="med"/>
                    </a:lnL>
                    <a:lnR>
                      <a:noFill/>
                    </a:lnR>
                    <a:lnT>
                      <a:noFill/>
                    </a:lnT>
                    <a:lnB>
                      <a:noFill/>
                    </a:lnB>
                  </a:tcPr>
                </a:tc>
              </a:tr>
              <a:tr h="226919">
                <a:tc>
                  <a:txBody>
                    <a:bodyPr/>
                    <a:lstStyle/>
                    <a:p>
                      <a:pPr algn="l" fontAlgn="b"/>
                      <a:r>
                        <a:rPr lang="en-US" sz="1100" b="1" i="0" u="none" strike="noStrike">
                          <a:solidFill>
                            <a:srgbClr val="000000"/>
                          </a:solidFill>
                          <a:effectLst/>
                          <a:latin typeface="Calibri"/>
                        </a:rPr>
                        <a:t>Southern </a:t>
                      </a:r>
                    </a:p>
                  </a:txBody>
                  <a:tcPr marL="9447" marR="9447" marT="9447"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37.6%</a:t>
                      </a:r>
                    </a:p>
                  </a:txBody>
                  <a:tcPr marL="9447" marR="9447" marT="9447"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37.9%</a:t>
                      </a:r>
                    </a:p>
                  </a:txBody>
                  <a:tcPr marL="9447" marR="9447" marT="9447"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42.3%</a:t>
                      </a:r>
                    </a:p>
                  </a:txBody>
                  <a:tcPr marL="9447" marR="9447" marT="944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a:rPr>
                        <a:t>42.0%</a:t>
                      </a:r>
                    </a:p>
                  </a:txBody>
                  <a:tcPr marL="9447" marR="9447" marT="944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a:rPr>
                        <a:t>43.8%</a:t>
                      </a:r>
                    </a:p>
                  </a:txBody>
                  <a:tcPr marL="9447" marR="9447" marT="9447"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43.7%</a:t>
                      </a:r>
                    </a:p>
                  </a:txBody>
                  <a:tcPr marL="9447" marR="9447" marT="9447"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49.4%</a:t>
                      </a:r>
                    </a:p>
                  </a:txBody>
                  <a:tcPr marL="9447" marR="9447" marT="9447"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52.9%</a:t>
                      </a:r>
                    </a:p>
                  </a:txBody>
                  <a:tcPr marL="9447" marR="9447" marT="944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10.8%</a:t>
                      </a:r>
                    </a:p>
                  </a:txBody>
                  <a:tcPr marL="9447" marR="9447" marT="9447" marB="0" anchor="b">
                    <a:lnL w="6350" cap="flat" cmpd="sng" algn="ctr">
                      <a:solidFill>
                        <a:srgbClr val="000000"/>
                      </a:solidFill>
                      <a:prstDash val="solid"/>
                      <a:round/>
                      <a:headEnd type="none" w="med" len="med"/>
                      <a:tailEnd type="none" w="med" len="med"/>
                    </a:lnL>
                    <a:lnR>
                      <a:noFill/>
                    </a:lnR>
                    <a:lnT>
                      <a:noFill/>
                    </a:lnT>
                    <a:lnB>
                      <a:noFill/>
                    </a:lnB>
                  </a:tcPr>
                </a:tc>
              </a:tr>
              <a:tr h="226919">
                <a:tc>
                  <a:txBody>
                    <a:bodyPr/>
                    <a:lstStyle/>
                    <a:p>
                      <a:pPr algn="l" fontAlgn="b"/>
                      <a:r>
                        <a:rPr lang="en-US" sz="1100" b="1" i="0" u="none" strike="noStrike">
                          <a:solidFill>
                            <a:srgbClr val="000000"/>
                          </a:solidFill>
                          <a:effectLst/>
                          <a:latin typeface="Calibri"/>
                        </a:rPr>
                        <a:t>Western </a:t>
                      </a:r>
                    </a:p>
                  </a:txBody>
                  <a:tcPr marL="9447" marR="9447" marT="944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37.9%</a:t>
                      </a:r>
                    </a:p>
                  </a:txBody>
                  <a:tcPr marL="9447" marR="9447" marT="944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40.5%</a:t>
                      </a:r>
                    </a:p>
                  </a:txBody>
                  <a:tcPr marL="9447" marR="9447" marT="944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42.5%</a:t>
                      </a:r>
                    </a:p>
                  </a:txBody>
                  <a:tcPr marL="9447" marR="9447" marT="944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44.7%</a:t>
                      </a:r>
                    </a:p>
                  </a:txBody>
                  <a:tcPr marL="9447" marR="9447" marT="944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40.2%</a:t>
                      </a:r>
                    </a:p>
                  </a:txBody>
                  <a:tcPr marL="9447" marR="9447" marT="944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42.3%</a:t>
                      </a:r>
                    </a:p>
                  </a:txBody>
                  <a:tcPr marL="9447" marR="9447" marT="944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44.5%</a:t>
                      </a:r>
                    </a:p>
                  </a:txBody>
                  <a:tcPr marL="9447" marR="9447" marT="944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42.2%</a:t>
                      </a:r>
                    </a:p>
                  </a:txBody>
                  <a:tcPr marL="9447" marR="9447" marT="944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-2.5%</a:t>
                      </a:r>
                    </a:p>
                  </a:txBody>
                  <a:tcPr marL="9447" marR="9447" marT="944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245073">
                <a:tc>
                  <a:txBody>
                    <a:bodyPr/>
                    <a:lstStyle/>
                    <a:p>
                      <a:pPr algn="l" fontAlgn="b"/>
                      <a:r>
                        <a:rPr lang="en-US" sz="1100" b="1" i="0" u="none" strike="noStrike">
                          <a:solidFill>
                            <a:srgbClr val="000000"/>
                          </a:solidFill>
                          <a:effectLst/>
                          <a:latin typeface="Calibri"/>
                        </a:rPr>
                        <a:t>CSU Total</a:t>
                      </a:r>
                    </a:p>
                  </a:txBody>
                  <a:tcPr marL="9447" marR="9447" marT="94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41.7%</a:t>
                      </a:r>
                    </a:p>
                  </a:txBody>
                  <a:tcPr marL="9447" marR="9447" marT="94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42.6%</a:t>
                      </a:r>
                    </a:p>
                  </a:txBody>
                  <a:tcPr marL="9447" marR="9447" marT="94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45.9%</a:t>
                      </a:r>
                    </a:p>
                  </a:txBody>
                  <a:tcPr marL="9447" marR="9447" marT="944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46.2%</a:t>
                      </a:r>
                    </a:p>
                  </a:txBody>
                  <a:tcPr marL="9447" marR="9447" marT="944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45.3%</a:t>
                      </a:r>
                    </a:p>
                  </a:txBody>
                  <a:tcPr marL="9447" marR="9447" marT="94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47.6%</a:t>
                      </a:r>
                    </a:p>
                  </a:txBody>
                  <a:tcPr marL="9447" marR="9447" marT="94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49.5%</a:t>
                      </a:r>
                    </a:p>
                  </a:txBody>
                  <a:tcPr marL="9447" marR="9447" marT="94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51.2%</a:t>
                      </a:r>
                    </a:p>
                  </a:txBody>
                  <a:tcPr marL="9447" marR="9447" marT="944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a:rPr>
                        <a:t>5.0%</a:t>
                      </a:r>
                    </a:p>
                  </a:txBody>
                  <a:tcPr marL="9447" marR="9447" marT="944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1527529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6200"/>
            <a:ext cx="6858000" cy="762000"/>
          </a:xfrm>
          <a:prstGeom prst="rect">
            <a:avLst/>
          </a:prstGeom>
          <a:solidFill>
            <a:srgbClr val="00A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itle 1"/>
          <p:cNvSpPr>
            <a:spLocks noGrp="1"/>
          </p:cNvSpPr>
          <p:nvPr>
            <p:ph type="title"/>
          </p:nvPr>
        </p:nvSpPr>
        <p:spPr>
          <a:xfrm>
            <a:off x="342900" y="-70908"/>
            <a:ext cx="6172200" cy="1056216"/>
          </a:xfrm>
        </p:spPr>
        <p:txBody>
          <a:bodyPr>
            <a:normAutofit/>
          </a:bodyPr>
          <a:lstStyle/>
          <a:p>
            <a:pPr algn="l"/>
            <a:r>
              <a:rPr lang="en-US" sz="1600" b="1" dirty="0" smtClean="0">
                <a:solidFill>
                  <a:schemeClr val="bg1"/>
                </a:solidFill>
              </a:rPr>
              <a:t>Goal 2 - Student Success</a:t>
            </a:r>
            <a:br>
              <a:rPr lang="en-US" sz="1600" b="1" dirty="0" smtClean="0">
                <a:solidFill>
                  <a:schemeClr val="bg1"/>
                </a:solidFill>
              </a:rPr>
            </a:br>
            <a:r>
              <a:rPr lang="en-US" sz="1600" b="1" dirty="0" smtClean="0">
                <a:solidFill>
                  <a:schemeClr val="bg1"/>
                </a:solidFill>
              </a:rPr>
              <a:t>Indicator 2 – Graduation rate of full-time, first-time students in 150% of normal time</a:t>
            </a:r>
            <a:endParaRPr lang="en-US" sz="1600" b="1" dirty="0">
              <a:solidFill>
                <a:srgbClr val="FF0000"/>
              </a:solidFill>
            </a:endParaRPr>
          </a:p>
        </p:txBody>
      </p:sp>
      <p:sp>
        <p:nvSpPr>
          <p:cNvPr id="11" name="Text Placeholder 4"/>
          <p:cNvSpPr>
            <a:spLocks noGrp="1"/>
          </p:cNvSpPr>
          <p:nvPr>
            <p:ph type="body" sz="quarter" idx="3"/>
          </p:nvPr>
        </p:nvSpPr>
        <p:spPr>
          <a:xfrm>
            <a:off x="376250" y="7915939"/>
            <a:ext cx="5981700" cy="853016"/>
          </a:xfrm>
        </p:spPr>
        <p:txBody>
          <a:bodyPr>
            <a:normAutofit fontScale="92500" lnSpcReduction="10000"/>
          </a:bodyPr>
          <a:lstStyle/>
          <a:p>
            <a:r>
              <a:rPr lang="en-US" sz="1000" dirty="0" smtClean="0"/>
              <a:t>Source:  </a:t>
            </a:r>
            <a:r>
              <a:rPr lang="en-US" sz="1000" b="0" dirty="0" smtClean="0"/>
              <a:t>University </a:t>
            </a:r>
            <a:r>
              <a:rPr lang="en-US" sz="1000" b="0" dirty="0"/>
              <a:t>of Connecticut, Office of Institutional Research and Effectiveness</a:t>
            </a:r>
            <a:endParaRPr lang="en-US" sz="1000" b="0" i="1" dirty="0"/>
          </a:p>
          <a:p>
            <a:endParaRPr lang="en-US" sz="1000" b="0" dirty="0"/>
          </a:p>
          <a:p>
            <a:r>
              <a:rPr lang="en-US" sz="1000" dirty="0" smtClean="0"/>
              <a:t>Calculation:  </a:t>
            </a:r>
            <a:endParaRPr lang="en-US" sz="1000" dirty="0"/>
          </a:p>
          <a:p>
            <a:r>
              <a:rPr lang="en-US" sz="1000" b="0" baseline="30000" dirty="0" smtClean="0"/>
              <a:t>1</a:t>
            </a:r>
            <a:r>
              <a:rPr lang="en-US" sz="1000" b="0" dirty="0" smtClean="0"/>
              <a:t>Unknown Race/Ethnicity.  Students did not identify their race or ethnicity</a:t>
            </a:r>
          </a:p>
          <a:p>
            <a:r>
              <a:rPr lang="en-US" sz="1000" b="0" baseline="30000" dirty="0" smtClean="0"/>
              <a:t>2 </a:t>
            </a:r>
            <a:r>
              <a:rPr lang="en-US" sz="1000" b="0" dirty="0" smtClean="0"/>
              <a:t>Non-Resident Alien</a:t>
            </a:r>
            <a:endParaRPr lang="en-US" sz="1000" b="0" baseline="30000" dirty="0" smtClean="0"/>
          </a:p>
        </p:txBody>
      </p:sp>
      <p:sp>
        <p:nvSpPr>
          <p:cNvPr id="13" name="Title 1"/>
          <p:cNvSpPr txBox="1">
            <a:spLocks/>
          </p:cNvSpPr>
          <p:nvPr/>
        </p:nvSpPr>
        <p:spPr>
          <a:xfrm>
            <a:off x="533356" y="933450"/>
            <a:ext cx="5791200" cy="4381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t>University of Connecticut – Storrs - 6 Year Graduation Rates</a:t>
            </a:r>
          </a:p>
        </p:txBody>
      </p:sp>
      <p:sp>
        <p:nvSpPr>
          <p:cNvPr id="4" name="Slide Number Placeholder 3"/>
          <p:cNvSpPr>
            <a:spLocks noGrp="1"/>
          </p:cNvSpPr>
          <p:nvPr>
            <p:ph type="sldNum" sz="quarter" idx="12"/>
          </p:nvPr>
        </p:nvSpPr>
        <p:spPr/>
        <p:txBody>
          <a:bodyPr/>
          <a:lstStyle/>
          <a:p>
            <a:fld id="{C1A6B199-FD4A-42EA-8F8A-3F93EEAB17CE}" type="slidenum">
              <a:rPr lang="en-US" smtClean="0"/>
              <a:t>31</a:t>
            </a:fld>
            <a:endParaRPr lang="en-US" dirty="0"/>
          </a:p>
        </p:txBody>
      </p:sp>
      <p:graphicFrame>
        <p:nvGraphicFramePr>
          <p:cNvPr id="15" name="Chart 14"/>
          <p:cNvGraphicFramePr>
            <a:graphicFrameLocks/>
          </p:cNvGraphicFramePr>
          <p:nvPr>
            <p:extLst>
              <p:ext uri="{D42A27DB-BD31-4B8C-83A1-F6EECF244321}">
                <p14:modId xmlns:p14="http://schemas.microsoft.com/office/powerpoint/2010/main" val="2943828016"/>
              </p:ext>
            </p:extLst>
          </p:nvPr>
        </p:nvGraphicFramePr>
        <p:xfrm>
          <a:off x="800056" y="1371600"/>
          <a:ext cx="5257800" cy="2057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p:cNvGraphicFramePr>
            <a:graphicFrameLocks noGrp="1"/>
          </p:cNvGraphicFramePr>
          <p:nvPr>
            <p:extLst>
              <p:ext uri="{D42A27DB-BD31-4B8C-83A1-F6EECF244321}">
                <p14:modId xmlns:p14="http://schemas.microsoft.com/office/powerpoint/2010/main" val="685255052"/>
              </p:ext>
            </p:extLst>
          </p:nvPr>
        </p:nvGraphicFramePr>
        <p:xfrm>
          <a:off x="342857" y="3429001"/>
          <a:ext cx="6172198" cy="1447805"/>
        </p:xfrm>
        <a:graphic>
          <a:graphicData uri="http://schemas.openxmlformats.org/drawingml/2006/table">
            <a:tbl>
              <a:tblPr/>
              <a:tblGrid>
                <a:gridCol w="598125"/>
                <a:gridCol w="606549"/>
                <a:gridCol w="606549"/>
                <a:gridCol w="606549"/>
                <a:gridCol w="606549"/>
                <a:gridCol w="606549"/>
                <a:gridCol w="606549"/>
                <a:gridCol w="662711"/>
                <a:gridCol w="665519"/>
                <a:gridCol w="606549"/>
              </a:tblGrid>
              <a:tr h="245213">
                <a:tc>
                  <a:txBody>
                    <a:bodyPr/>
                    <a:lstStyle/>
                    <a:p>
                      <a:pPr algn="l" fontAlgn="b"/>
                      <a:r>
                        <a:rPr lang="en-US" sz="1500" b="1" i="0" u="none" strike="noStrike" dirty="0">
                          <a:effectLst/>
                          <a:latin typeface="Calibri"/>
                        </a:rPr>
                        <a:t>Storrs</a:t>
                      </a:r>
                    </a:p>
                  </a:txBody>
                  <a:tcPr marL="8432" marR="8432" marT="8432" marB="0" anchor="b">
                    <a:lnL>
                      <a:noFill/>
                    </a:lnL>
                    <a:lnR>
                      <a:noFill/>
                    </a:lnR>
                    <a:lnT>
                      <a:noFill/>
                    </a:lnT>
                    <a:lnB>
                      <a:noFill/>
                    </a:lnB>
                  </a:tcPr>
                </a:tc>
                <a:tc>
                  <a:txBody>
                    <a:bodyPr/>
                    <a:lstStyle/>
                    <a:p>
                      <a:pPr algn="ctr" fontAlgn="b"/>
                      <a:endParaRPr lang="en-US" sz="1100" b="1" i="0" u="none" strike="noStrike" dirty="0">
                        <a:effectLst/>
                        <a:latin typeface="Calibri"/>
                      </a:endParaRPr>
                    </a:p>
                  </a:txBody>
                  <a:tcPr marL="8432" marR="8432" marT="8432" marB="0" anchor="b">
                    <a:lnL>
                      <a:noFill/>
                    </a:lnL>
                    <a:lnR>
                      <a:noFill/>
                    </a:lnR>
                    <a:lnT>
                      <a:noFill/>
                    </a:lnT>
                    <a:lnB>
                      <a:noFill/>
                    </a:lnB>
                  </a:tcPr>
                </a:tc>
                <a:tc>
                  <a:txBody>
                    <a:bodyPr/>
                    <a:lstStyle/>
                    <a:p>
                      <a:pPr algn="ctr" fontAlgn="b"/>
                      <a:endParaRPr lang="en-US" sz="1100" b="1" i="0" u="none" strike="noStrike" dirty="0">
                        <a:effectLst/>
                        <a:latin typeface="Calibri"/>
                      </a:endParaRPr>
                    </a:p>
                  </a:txBody>
                  <a:tcPr marL="8432" marR="8432" marT="8432" marB="0" anchor="b">
                    <a:lnL>
                      <a:noFill/>
                    </a:lnL>
                    <a:lnR>
                      <a:noFill/>
                    </a:lnR>
                    <a:lnT>
                      <a:noFill/>
                    </a:lnT>
                    <a:lnB>
                      <a:noFill/>
                    </a:lnB>
                  </a:tcPr>
                </a:tc>
                <a:tc>
                  <a:txBody>
                    <a:bodyPr/>
                    <a:lstStyle/>
                    <a:p>
                      <a:pPr algn="ctr" fontAlgn="b"/>
                      <a:endParaRPr lang="en-US" sz="1100" b="1" i="0" u="none" strike="noStrike" dirty="0">
                        <a:effectLst/>
                        <a:latin typeface="Calibri"/>
                      </a:endParaRPr>
                    </a:p>
                  </a:txBody>
                  <a:tcPr marL="8432" marR="8432" marT="8432" marB="0" anchor="b">
                    <a:lnL>
                      <a:noFill/>
                    </a:lnL>
                    <a:lnR>
                      <a:noFill/>
                    </a:lnR>
                    <a:lnT>
                      <a:noFill/>
                    </a:lnT>
                    <a:lnB>
                      <a:noFill/>
                    </a:lnB>
                  </a:tcPr>
                </a:tc>
                <a:tc>
                  <a:txBody>
                    <a:bodyPr/>
                    <a:lstStyle/>
                    <a:p>
                      <a:pPr algn="ctr" fontAlgn="b"/>
                      <a:endParaRPr lang="en-US" sz="1100" b="1" i="0" u="none" strike="noStrike" dirty="0">
                        <a:effectLst/>
                        <a:latin typeface="Calibri"/>
                      </a:endParaRPr>
                    </a:p>
                  </a:txBody>
                  <a:tcPr marL="8432" marR="8432" marT="8432" marB="0" anchor="b">
                    <a:lnL>
                      <a:noFill/>
                    </a:lnL>
                    <a:lnR>
                      <a:noFill/>
                    </a:lnR>
                    <a:lnT>
                      <a:noFill/>
                    </a:lnT>
                    <a:lnB>
                      <a:noFill/>
                    </a:lnB>
                  </a:tcPr>
                </a:tc>
                <a:tc>
                  <a:txBody>
                    <a:bodyPr/>
                    <a:lstStyle/>
                    <a:p>
                      <a:pPr algn="ctr" fontAlgn="b"/>
                      <a:endParaRPr lang="en-US" sz="1100" b="1" i="0" u="none" strike="noStrike" dirty="0">
                        <a:effectLst/>
                        <a:latin typeface="Calibri"/>
                      </a:endParaRPr>
                    </a:p>
                  </a:txBody>
                  <a:tcPr marL="8432" marR="8432" marT="8432" marB="0" anchor="b">
                    <a:lnL>
                      <a:noFill/>
                    </a:lnL>
                    <a:lnR>
                      <a:noFill/>
                    </a:lnR>
                    <a:lnT>
                      <a:noFill/>
                    </a:lnT>
                    <a:lnB>
                      <a:noFill/>
                    </a:lnB>
                  </a:tcPr>
                </a:tc>
                <a:tc>
                  <a:txBody>
                    <a:bodyPr/>
                    <a:lstStyle/>
                    <a:p>
                      <a:pPr algn="ctr" fontAlgn="b"/>
                      <a:endParaRPr lang="en-US" sz="1100" b="1" i="0" u="none" strike="noStrike" dirty="0">
                        <a:effectLst/>
                        <a:latin typeface="Calibri"/>
                      </a:endParaRPr>
                    </a:p>
                  </a:txBody>
                  <a:tcPr marL="8432" marR="8432" marT="8432" marB="0" anchor="b">
                    <a:lnL>
                      <a:noFill/>
                    </a:lnL>
                    <a:lnR>
                      <a:noFill/>
                    </a:lnR>
                    <a:lnT>
                      <a:noFill/>
                    </a:lnT>
                    <a:lnB>
                      <a:noFill/>
                    </a:lnB>
                  </a:tcPr>
                </a:tc>
                <a:tc>
                  <a:txBody>
                    <a:bodyPr/>
                    <a:lstStyle/>
                    <a:p>
                      <a:pPr algn="ctr" fontAlgn="b"/>
                      <a:endParaRPr lang="en-US" sz="1100" b="1" i="0" u="none" strike="noStrike" dirty="0">
                        <a:effectLst/>
                        <a:latin typeface="Calibri"/>
                      </a:endParaRPr>
                    </a:p>
                  </a:txBody>
                  <a:tcPr marL="8432" marR="8432" marT="8432" marB="0" anchor="b">
                    <a:lnL>
                      <a:noFill/>
                    </a:lnL>
                    <a:lnR>
                      <a:noFill/>
                    </a:lnR>
                    <a:lnT>
                      <a:noFill/>
                    </a:lnT>
                    <a:lnB>
                      <a:noFill/>
                    </a:lnB>
                  </a:tcPr>
                </a:tc>
                <a:tc>
                  <a:txBody>
                    <a:bodyPr/>
                    <a:lstStyle/>
                    <a:p>
                      <a:pPr algn="l" fontAlgn="b"/>
                      <a:endParaRPr lang="en-US" sz="1100" b="0" i="0" u="none" strike="noStrike" dirty="0">
                        <a:effectLst/>
                        <a:latin typeface="Calibri"/>
                      </a:endParaRPr>
                    </a:p>
                  </a:txBody>
                  <a:tcPr marL="8432" marR="8432" marT="8432" marB="0" anchor="b">
                    <a:lnL>
                      <a:noFill/>
                    </a:lnL>
                    <a:lnR>
                      <a:noFill/>
                    </a:lnR>
                    <a:lnT>
                      <a:noFill/>
                    </a:lnT>
                    <a:lnB>
                      <a:noFill/>
                    </a:lnB>
                  </a:tcPr>
                </a:tc>
                <a:tc>
                  <a:txBody>
                    <a:bodyPr/>
                    <a:lstStyle/>
                    <a:p>
                      <a:pPr algn="l" fontAlgn="b"/>
                      <a:endParaRPr lang="en-US" sz="1100" b="0" i="0" u="none" strike="noStrike" dirty="0">
                        <a:effectLst/>
                        <a:latin typeface="Calibri"/>
                      </a:endParaRPr>
                    </a:p>
                  </a:txBody>
                  <a:tcPr marL="8432" marR="8432" marT="8432" marB="0" anchor="b">
                    <a:lnL>
                      <a:noFill/>
                    </a:lnL>
                    <a:lnR>
                      <a:noFill/>
                    </a:lnR>
                    <a:lnT>
                      <a:noFill/>
                    </a:lnT>
                    <a:lnB>
                      <a:noFill/>
                    </a:lnB>
                  </a:tcPr>
                </a:tc>
              </a:tr>
              <a:tr h="419508">
                <a:tc>
                  <a:txBody>
                    <a:bodyPr/>
                    <a:lstStyle/>
                    <a:p>
                      <a:pPr algn="l" fontAlgn="b"/>
                      <a:r>
                        <a:rPr lang="en-US" sz="1100" b="0" i="0" u="none" strike="noStrike" dirty="0">
                          <a:effectLst/>
                          <a:latin typeface="Calibri"/>
                        </a:rPr>
                        <a:t> </a:t>
                      </a:r>
                    </a:p>
                  </a:txBody>
                  <a:tcPr marL="8432" marR="8432" marT="8432" marB="0" anchor="b">
                    <a:lnL>
                      <a:noFill/>
                    </a:lnL>
                    <a:lnR>
                      <a:noFill/>
                    </a:lnR>
                    <a:lnT>
                      <a:noFill/>
                    </a:lnT>
                    <a:lnB>
                      <a:noFill/>
                    </a:lnB>
                    <a:solidFill>
                      <a:schemeClr val="accent4">
                        <a:lumMod val="20000"/>
                        <a:lumOff val="80000"/>
                      </a:schemeClr>
                    </a:solidFill>
                  </a:tcPr>
                </a:tc>
                <a:tc>
                  <a:txBody>
                    <a:bodyPr/>
                    <a:lstStyle/>
                    <a:p>
                      <a:pPr algn="ctr" fontAlgn="b"/>
                      <a:r>
                        <a:rPr lang="en-US" sz="1100" b="1" i="0" u="none" strike="noStrike" dirty="0">
                          <a:effectLst/>
                          <a:latin typeface="Calibri"/>
                        </a:rPr>
                        <a:t>White</a:t>
                      </a:r>
                    </a:p>
                  </a:txBody>
                  <a:tcPr marL="8432" marR="8432" marT="8432" marB="0" anchor="b">
                    <a:lnL>
                      <a:noFill/>
                    </a:lnL>
                    <a:lnR>
                      <a:noFill/>
                    </a:lnR>
                    <a:lnT>
                      <a:noFill/>
                    </a:lnT>
                    <a:lnB>
                      <a:noFill/>
                    </a:lnB>
                    <a:solidFill>
                      <a:schemeClr val="accent4">
                        <a:lumMod val="20000"/>
                        <a:lumOff val="80000"/>
                      </a:schemeClr>
                    </a:solidFill>
                  </a:tcPr>
                </a:tc>
                <a:tc>
                  <a:txBody>
                    <a:bodyPr/>
                    <a:lstStyle/>
                    <a:p>
                      <a:pPr algn="ctr" fontAlgn="b"/>
                      <a:r>
                        <a:rPr lang="en-US" sz="1100" b="1" i="0" u="none" strike="noStrike" dirty="0">
                          <a:effectLst/>
                          <a:latin typeface="Calibri"/>
                        </a:rPr>
                        <a:t>Black</a:t>
                      </a:r>
                    </a:p>
                  </a:txBody>
                  <a:tcPr marL="8432" marR="8432" marT="8432" marB="0" anchor="b">
                    <a:lnL>
                      <a:noFill/>
                    </a:lnL>
                    <a:lnR>
                      <a:noFill/>
                    </a:lnR>
                    <a:lnT>
                      <a:noFill/>
                    </a:lnT>
                    <a:lnB>
                      <a:noFill/>
                    </a:lnB>
                    <a:solidFill>
                      <a:schemeClr val="accent4">
                        <a:lumMod val="20000"/>
                        <a:lumOff val="80000"/>
                      </a:schemeClr>
                    </a:solidFill>
                  </a:tcPr>
                </a:tc>
                <a:tc>
                  <a:txBody>
                    <a:bodyPr/>
                    <a:lstStyle/>
                    <a:p>
                      <a:pPr algn="ctr" fontAlgn="b"/>
                      <a:r>
                        <a:rPr lang="en-US" sz="1100" b="1" i="0" u="none" strike="noStrike" dirty="0">
                          <a:effectLst/>
                          <a:latin typeface="Calibri"/>
                        </a:rPr>
                        <a:t>Hispanic</a:t>
                      </a:r>
                    </a:p>
                  </a:txBody>
                  <a:tcPr marL="8432" marR="8432" marT="8432" marB="0" anchor="b">
                    <a:lnL>
                      <a:noFill/>
                    </a:lnL>
                    <a:lnR>
                      <a:noFill/>
                    </a:lnR>
                    <a:lnT>
                      <a:noFill/>
                    </a:lnT>
                    <a:lnB>
                      <a:noFill/>
                    </a:lnB>
                    <a:solidFill>
                      <a:schemeClr val="accent4">
                        <a:lumMod val="20000"/>
                        <a:lumOff val="80000"/>
                      </a:schemeClr>
                    </a:solidFill>
                  </a:tcPr>
                </a:tc>
                <a:tc>
                  <a:txBody>
                    <a:bodyPr/>
                    <a:lstStyle/>
                    <a:p>
                      <a:pPr algn="ctr" fontAlgn="b"/>
                      <a:r>
                        <a:rPr lang="en-US" sz="1100" b="1" i="0" u="none" strike="noStrike" dirty="0">
                          <a:effectLst/>
                          <a:latin typeface="Calibri"/>
                        </a:rPr>
                        <a:t>Asian American</a:t>
                      </a:r>
                    </a:p>
                  </a:txBody>
                  <a:tcPr marL="8432" marR="8432" marT="8432" marB="0" anchor="b">
                    <a:lnL>
                      <a:noFill/>
                    </a:lnL>
                    <a:lnR>
                      <a:noFill/>
                    </a:lnR>
                    <a:lnT>
                      <a:noFill/>
                    </a:lnT>
                    <a:lnB>
                      <a:noFill/>
                    </a:lnB>
                    <a:solidFill>
                      <a:schemeClr val="accent4">
                        <a:lumMod val="20000"/>
                        <a:lumOff val="80000"/>
                      </a:schemeClr>
                    </a:solidFill>
                  </a:tcPr>
                </a:tc>
                <a:tc>
                  <a:txBody>
                    <a:bodyPr/>
                    <a:lstStyle/>
                    <a:p>
                      <a:pPr algn="ctr" fontAlgn="b"/>
                      <a:r>
                        <a:rPr lang="en-US" sz="1100" b="1" i="0" u="none" strike="noStrike" dirty="0">
                          <a:effectLst/>
                          <a:latin typeface="Calibri"/>
                        </a:rPr>
                        <a:t>Native American</a:t>
                      </a:r>
                    </a:p>
                  </a:txBody>
                  <a:tcPr marL="8432" marR="8432" marT="8432" marB="0" anchor="b">
                    <a:lnL>
                      <a:noFill/>
                    </a:lnL>
                    <a:lnR>
                      <a:noFill/>
                    </a:lnR>
                    <a:lnT>
                      <a:noFill/>
                    </a:lnT>
                    <a:lnB>
                      <a:noFill/>
                    </a:lnB>
                    <a:solidFill>
                      <a:schemeClr val="accent4">
                        <a:lumMod val="20000"/>
                        <a:lumOff val="80000"/>
                      </a:schemeClr>
                    </a:solidFill>
                  </a:tcPr>
                </a:tc>
                <a:tc>
                  <a:txBody>
                    <a:bodyPr/>
                    <a:lstStyle/>
                    <a:p>
                      <a:pPr algn="ctr" fontAlgn="b"/>
                      <a:r>
                        <a:rPr lang="en-US" sz="1100" b="1" i="0" u="none" strike="noStrike" dirty="0">
                          <a:effectLst/>
                          <a:latin typeface="Calibri"/>
                        </a:rPr>
                        <a:t>Total Minority</a:t>
                      </a:r>
                    </a:p>
                  </a:txBody>
                  <a:tcPr marL="8432" marR="8432" marT="8432" marB="0" anchor="b">
                    <a:lnL>
                      <a:noFill/>
                    </a:lnL>
                    <a:lnR>
                      <a:noFill/>
                    </a:lnR>
                    <a:lnT>
                      <a:noFill/>
                    </a:lnT>
                    <a:lnB>
                      <a:noFill/>
                    </a:lnB>
                    <a:solidFill>
                      <a:schemeClr val="accent4">
                        <a:lumMod val="20000"/>
                        <a:lumOff val="80000"/>
                      </a:schemeClr>
                    </a:solidFill>
                  </a:tcPr>
                </a:tc>
                <a:tc>
                  <a:txBody>
                    <a:bodyPr/>
                    <a:lstStyle/>
                    <a:p>
                      <a:pPr algn="ctr" fontAlgn="b"/>
                      <a:r>
                        <a:rPr lang="en-US" sz="1100" b="1" i="0" u="none" strike="noStrike" dirty="0">
                          <a:effectLst/>
                          <a:latin typeface="Calibri"/>
                        </a:rPr>
                        <a:t>Unknown</a:t>
                      </a:r>
                      <a:r>
                        <a:rPr lang="en-US" sz="1100" b="1" i="0" u="none" strike="noStrike" baseline="30000" dirty="0">
                          <a:effectLst/>
                          <a:latin typeface="Calibri"/>
                        </a:rPr>
                        <a:t>1</a:t>
                      </a:r>
                      <a:r>
                        <a:rPr lang="en-US" sz="1100" b="1" i="0" u="none" strike="noStrike" dirty="0">
                          <a:effectLst/>
                          <a:latin typeface="Calibri"/>
                        </a:rPr>
                        <a:t> </a:t>
                      </a:r>
                    </a:p>
                  </a:txBody>
                  <a:tcPr marL="8432" marR="8432" marT="8432" marB="0" anchor="b">
                    <a:lnL>
                      <a:noFill/>
                    </a:lnL>
                    <a:lnR>
                      <a:noFill/>
                    </a:lnR>
                    <a:lnT>
                      <a:noFill/>
                    </a:lnT>
                    <a:lnB>
                      <a:noFill/>
                    </a:lnB>
                    <a:solidFill>
                      <a:schemeClr val="accent4">
                        <a:lumMod val="20000"/>
                        <a:lumOff val="80000"/>
                      </a:schemeClr>
                    </a:solidFill>
                  </a:tcPr>
                </a:tc>
                <a:tc>
                  <a:txBody>
                    <a:bodyPr/>
                    <a:lstStyle/>
                    <a:p>
                      <a:pPr algn="ctr" fontAlgn="b"/>
                      <a:r>
                        <a:rPr lang="en-US" sz="1100" b="1" i="0" u="none" strike="noStrike" dirty="0">
                          <a:effectLst/>
                          <a:latin typeface="Calibri"/>
                        </a:rPr>
                        <a:t>NRA</a:t>
                      </a:r>
                      <a:r>
                        <a:rPr lang="en-US" sz="1100" b="1" i="0" u="none" strike="noStrike" baseline="30000" dirty="0">
                          <a:effectLst/>
                          <a:latin typeface="Calibri"/>
                        </a:rPr>
                        <a:t>2</a:t>
                      </a:r>
                      <a:endParaRPr lang="en-US" sz="1100" b="1" i="0" u="none" strike="noStrike" dirty="0">
                        <a:effectLst/>
                        <a:latin typeface="Calibri"/>
                      </a:endParaRPr>
                    </a:p>
                  </a:txBody>
                  <a:tcPr marL="8432" marR="8432" marT="8432" marB="0" anchor="b">
                    <a:lnL>
                      <a:noFill/>
                    </a:lnL>
                    <a:lnR>
                      <a:noFill/>
                    </a:lnR>
                    <a:lnT>
                      <a:noFill/>
                    </a:lnT>
                    <a:lnB>
                      <a:noFill/>
                    </a:lnB>
                    <a:solidFill>
                      <a:schemeClr val="accent4">
                        <a:lumMod val="20000"/>
                        <a:lumOff val="80000"/>
                      </a:schemeClr>
                    </a:solidFill>
                  </a:tcPr>
                </a:tc>
                <a:tc>
                  <a:txBody>
                    <a:bodyPr/>
                    <a:lstStyle/>
                    <a:p>
                      <a:pPr algn="ctr" fontAlgn="b"/>
                      <a:r>
                        <a:rPr lang="en-US" sz="1100" b="1" i="0" u="none" strike="noStrike" dirty="0">
                          <a:effectLst/>
                          <a:latin typeface="Calibri"/>
                        </a:rPr>
                        <a:t>Total</a:t>
                      </a:r>
                    </a:p>
                  </a:txBody>
                  <a:tcPr marL="8432" marR="8432" marT="8432" marB="0" anchor="b">
                    <a:lnL>
                      <a:noFill/>
                    </a:lnL>
                    <a:lnR>
                      <a:noFill/>
                    </a:lnR>
                    <a:lnT>
                      <a:noFill/>
                    </a:lnT>
                    <a:lnB>
                      <a:noFill/>
                    </a:lnB>
                    <a:solidFill>
                      <a:schemeClr val="accent4">
                        <a:lumMod val="20000"/>
                        <a:lumOff val="80000"/>
                      </a:schemeClr>
                    </a:solidFill>
                  </a:tcPr>
                </a:tc>
              </a:tr>
              <a:tr h="195771">
                <a:tc>
                  <a:txBody>
                    <a:bodyPr/>
                    <a:lstStyle/>
                    <a:p>
                      <a:pPr algn="ctr" fontAlgn="b"/>
                      <a:r>
                        <a:rPr lang="en-US" sz="1100" b="1" i="0" u="none" strike="noStrike" dirty="0">
                          <a:effectLst/>
                          <a:latin typeface="Calibri"/>
                        </a:rPr>
                        <a:t>2005</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85%</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65%</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72%</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83%</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89%</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74%</a:t>
                      </a:r>
                    </a:p>
                  </a:txBody>
                  <a:tcPr marL="8432" marR="8432" marT="8432" marB="0" anchor="b">
                    <a:lnL>
                      <a:noFill/>
                    </a:lnL>
                    <a:lnR>
                      <a:noFill/>
                    </a:lnR>
                    <a:lnT>
                      <a:noFill/>
                    </a:lnT>
                    <a:lnB>
                      <a:noFill/>
                    </a:lnB>
                    <a:noFill/>
                  </a:tcPr>
                </a:tc>
                <a:tc>
                  <a:txBody>
                    <a:bodyPr/>
                    <a:lstStyle/>
                    <a:p>
                      <a:pPr algn="ctr" fontAlgn="b"/>
                      <a:r>
                        <a:rPr lang="en-US" sz="1100" b="0" i="0" u="none" strike="noStrike" dirty="0">
                          <a:effectLst/>
                          <a:latin typeface="Calibri"/>
                        </a:rPr>
                        <a:t>84%</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80%</a:t>
                      </a:r>
                    </a:p>
                  </a:txBody>
                  <a:tcPr marL="8432" marR="8432" marT="8432" marB="0" anchor="b">
                    <a:lnL>
                      <a:noFill/>
                    </a:lnL>
                    <a:lnR>
                      <a:noFill/>
                    </a:lnR>
                    <a:lnT>
                      <a:noFill/>
                    </a:lnT>
                    <a:lnB>
                      <a:noFill/>
                    </a:lnB>
                  </a:tcPr>
                </a:tc>
                <a:tc>
                  <a:txBody>
                    <a:bodyPr/>
                    <a:lstStyle/>
                    <a:p>
                      <a:pPr algn="ctr" fontAlgn="b"/>
                      <a:r>
                        <a:rPr lang="en-US" sz="1100" b="1" i="0" u="none" strike="noStrike" dirty="0">
                          <a:effectLst/>
                          <a:latin typeface="Calibri"/>
                        </a:rPr>
                        <a:t>83%</a:t>
                      </a:r>
                    </a:p>
                  </a:txBody>
                  <a:tcPr marL="8432" marR="8432" marT="8432" marB="0" anchor="b">
                    <a:lnL>
                      <a:noFill/>
                    </a:lnL>
                    <a:lnR>
                      <a:noFill/>
                    </a:lnR>
                    <a:lnT>
                      <a:noFill/>
                    </a:lnT>
                    <a:lnB>
                      <a:noFill/>
                    </a:lnB>
                    <a:noFill/>
                  </a:tcPr>
                </a:tc>
              </a:tr>
              <a:tr h="195771">
                <a:tc>
                  <a:txBody>
                    <a:bodyPr/>
                    <a:lstStyle/>
                    <a:p>
                      <a:pPr algn="ctr" fontAlgn="b"/>
                      <a:r>
                        <a:rPr lang="en-US" sz="1100" b="1" i="0" u="none" strike="noStrike" dirty="0">
                          <a:effectLst/>
                          <a:latin typeface="Calibri"/>
                        </a:rPr>
                        <a:t>2006</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83%</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71%</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76%</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83%</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63%</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77%</a:t>
                      </a:r>
                    </a:p>
                  </a:txBody>
                  <a:tcPr marL="8432" marR="8432" marT="8432" marB="0" anchor="b">
                    <a:lnL>
                      <a:noFill/>
                    </a:lnL>
                    <a:lnR>
                      <a:noFill/>
                    </a:lnR>
                    <a:lnT>
                      <a:noFill/>
                    </a:lnT>
                    <a:lnB>
                      <a:noFill/>
                    </a:lnB>
                    <a:noFill/>
                  </a:tcPr>
                </a:tc>
                <a:tc>
                  <a:txBody>
                    <a:bodyPr/>
                    <a:lstStyle/>
                    <a:p>
                      <a:pPr algn="ctr" fontAlgn="b"/>
                      <a:r>
                        <a:rPr lang="en-US" sz="1100" b="0" i="0" u="none" strike="noStrike" dirty="0">
                          <a:effectLst/>
                          <a:latin typeface="Calibri"/>
                        </a:rPr>
                        <a:t>85%</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75%</a:t>
                      </a:r>
                    </a:p>
                  </a:txBody>
                  <a:tcPr marL="8432" marR="8432" marT="8432" marB="0" anchor="b">
                    <a:lnL>
                      <a:noFill/>
                    </a:lnL>
                    <a:lnR>
                      <a:noFill/>
                    </a:lnR>
                    <a:lnT>
                      <a:noFill/>
                    </a:lnT>
                    <a:lnB>
                      <a:noFill/>
                    </a:lnB>
                  </a:tcPr>
                </a:tc>
                <a:tc>
                  <a:txBody>
                    <a:bodyPr/>
                    <a:lstStyle/>
                    <a:p>
                      <a:pPr algn="ctr" fontAlgn="b"/>
                      <a:r>
                        <a:rPr lang="en-US" sz="1100" b="1" i="0" u="none" strike="noStrike" dirty="0">
                          <a:effectLst/>
                          <a:latin typeface="Calibri"/>
                        </a:rPr>
                        <a:t>82%</a:t>
                      </a:r>
                    </a:p>
                  </a:txBody>
                  <a:tcPr marL="8432" marR="8432" marT="8432" marB="0" anchor="b">
                    <a:lnL>
                      <a:noFill/>
                    </a:lnL>
                    <a:lnR>
                      <a:noFill/>
                    </a:lnR>
                    <a:lnT>
                      <a:noFill/>
                    </a:lnT>
                    <a:lnB>
                      <a:noFill/>
                    </a:lnB>
                    <a:noFill/>
                  </a:tcPr>
                </a:tc>
              </a:tr>
              <a:tr h="195771">
                <a:tc>
                  <a:txBody>
                    <a:bodyPr/>
                    <a:lstStyle/>
                    <a:p>
                      <a:pPr algn="ctr" fontAlgn="b"/>
                      <a:r>
                        <a:rPr lang="en-US" sz="1100" b="1" i="0" u="none" strike="noStrike" dirty="0">
                          <a:effectLst/>
                          <a:latin typeface="Calibri"/>
                        </a:rPr>
                        <a:t>2007</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84%</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72%</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80%</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90%</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91%</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82%</a:t>
                      </a:r>
                    </a:p>
                  </a:txBody>
                  <a:tcPr marL="8432" marR="8432" marT="8432" marB="0" anchor="b">
                    <a:lnL>
                      <a:noFill/>
                    </a:lnL>
                    <a:lnR>
                      <a:noFill/>
                    </a:lnR>
                    <a:lnT>
                      <a:noFill/>
                    </a:lnT>
                    <a:lnB>
                      <a:noFill/>
                    </a:lnB>
                    <a:noFill/>
                  </a:tcPr>
                </a:tc>
                <a:tc>
                  <a:txBody>
                    <a:bodyPr/>
                    <a:lstStyle/>
                    <a:p>
                      <a:pPr algn="ctr" fontAlgn="b"/>
                      <a:r>
                        <a:rPr lang="en-US" sz="1100" b="0" i="0" u="none" strike="noStrike" dirty="0">
                          <a:effectLst/>
                          <a:latin typeface="Calibri"/>
                        </a:rPr>
                        <a:t>84%</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87%</a:t>
                      </a:r>
                    </a:p>
                  </a:txBody>
                  <a:tcPr marL="8432" marR="8432" marT="8432" marB="0" anchor="b">
                    <a:lnL>
                      <a:noFill/>
                    </a:lnL>
                    <a:lnR>
                      <a:noFill/>
                    </a:lnR>
                    <a:lnT>
                      <a:noFill/>
                    </a:lnT>
                    <a:lnB>
                      <a:noFill/>
                    </a:lnB>
                  </a:tcPr>
                </a:tc>
                <a:tc>
                  <a:txBody>
                    <a:bodyPr/>
                    <a:lstStyle/>
                    <a:p>
                      <a:pPr algn="ctr" fontAlgn="b"/>
                      <a:r>
                        <a:rPr lang="en-US" sz="1100" b="1" i="0" u="none" strike="noStrike" dirty="0">
                          <a:effectLst/>
                          <a:latin typeface="Calibri"/>
                        </a:rPr>
                        <a:t>83%</a:t>
                      </a:r>
                    </a:p>
                  </a:txBody>
                  <a:tcPr marL="8432" marR="8432" marT="8432" marB="0" anchor="b">
                    <a:lnL>
                      <a:noFill/>
                    </a:lnL>
                    <a:lnR>
                      <a:noFill/>
                    </a:lnR>
                    <a:lnT>
                      <a:noFill/>
                    </a:lnT>
                    <a:lnB>
                      <a:noFill/>
                    </a:lnB>
                    <a:noFill/>
                  </a:tcPr>
                </a:tc>
              </a:tr>
              <a:tr h="195771">
                <a:tc>
                  <a:txBody>
                    <a:bodyPr/>
                    <a:lstStyle/>
                    <a:p>
                      <a:pPr algn="ctr" fontAlgn="b"/>
                      <a:r>
                        <a:rPr lang="en-US" sz="1100" b="1" i="0" u="none" strike="noStrike" dirty="0">
                          <a:effectLst/>
                          <a:latin typeface="Calibri"/>
                        </a:rPr>
                        <a:t>2008</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82%</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67%</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77%</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84%</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100%</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78%</a:t>
                      </a:r>
                    </a:p>
                  </a:txBody>
                  <a:tcPr marL="8432" marR="8432" marT="8432" marB="0" anchor="b">
                    <a:lnL>
                      <a:noFill/>
                    </a:lnL>
                    <a:lnR>
                      <a:noFill/>
                    </a:lnR>
                    <a:lnT>
                      <a:noFill/>
                    </a:lnT>
                    <a:lnB>
                      <a:noFill/>
                    </a:lnB>
                    <a:noFill/>
                  </a:tcPr>
                </a:tc>
                <a:tc>
                  <a:txBody>
                    <a:bodyPr/>
                    <a:lstStyle/>
                    <a:p>
                      <a:pPr algn="ctr" fontAlgn="b"/>
                      <a:r>
                        <a:rPr lang="en-US" sz="1100" b="0" i="0" u="none" strike="noStrike" dirty="0">
                          <a:effectLst/>
                          <a:latin typeface="Calibri"/>
                        </a:rPr>
                        <a:t>84%</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63%</a:t>
                      </a:r>
                    </a:p>
                  </a:txBody>
                  <a:tcPr marL="8432" marR="8432" marT="8432" marB="0" anchor="b">
                    <a:lnL>
                      <a:noFill/>
                    </a:lnL>
                    <a:lnR>
                      <a:noFill/>
                    </a:lnR>
                    <a:lnT>
                      <a:noFill/>
                    </a:lnT>
                    <a:lnB>
                      <a:noFill/>
                    </a:lnB>
                  </a:tcPr>
                </a:tc>
                <a:tc>
                  <a:txBody>
                    <a:bodyPr/>
                    <a:lstStyle/>
                    <a:p>
                      <a:pPr algn="ctr" fontAlgn="b"/>
                      <a:r>
                        <a:rPr lang="en-US" sz="1100" b="1" i="0" u="none" strike="noStrike" dirty="0">
                          <a:effectLst/>
                          <a:latin typeface="Calibri"/>
                        </a:rPr>
                        <a:t>81%</a:t>
                      </a:r>
                    </a:p>
                  </a:txBody>
                  <a:tcPr marL="8432" marR="8432" marT="8432" marB="0" anchor="b">
                    <a:lnL>
                      <a:noFill/>
                    </a:lnL>
                    <a:lnR>
                      <a:noFill/>
                    </a:lnR>
                    <a:lnT>
                      <a:noFill/>
                    </a:lnT>
                    <a:lnB>
                      <a:noFill/>
                    </a:lnB>
                    <a:no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141945793"/>
              </p:ext>
            </p:extLst>
          </p:nvPr>
        </p:nvGraphicFramePr>
        <p:xfrm>
          <a:off x="342902" y="5105401"/>
          <a:ext cx="6172198" cy="1426251"/>
        </p:xfrm>
        <a:graphic>
          <a:graphicData uri="http://schemas.openxmlformats.org/drawingml/2006/table">
            <a:tbl>
              <a:tblPr/>
              <a:tblGrid>
                <a:gridCol w="598125"/>
                <a:gridCol w="606549"/>
                <a:gridCol w="606549"/>
                <a:gridCol w="606549"/>
                <a:gridCol w="606549"/>
                <a:gridCol w="606549"/>
                <a:gridCol w="606549"/>
                <a:gridCol w="662711"/>
                <a:gridCol w="665519"/>
                <a:gridCol w="606549"/>
              </a:tblGrid>
              <a:tr h="304800">
                <a:tc gridSpan="3">
                  <a:txBody>
                    <a:bodyPr/>
                    <a:lstStyle/>
                    <a:p>
                      <a:pPr algn="l" fontAlgn="b"/>
                      <a:r>
                        <a:rPr lang="en-US" sz="1500" b="1" i="0" u="none" strike="noStrike" dirty="0">
                          <a:effectLst/>
                          <a:latin typeface="Calibri"/>
                        </a:rPr>
                        <a:t>Regional </a:t>
                      </a:r>
                      <a:r>
                        <a:rPr lang="en-US" sz="1500" b="1" i="0" u="none" strike="noStrike" dirty="0" smtClean="0">
                          <a:effectLst/>
                          <a:latin typeface="Calibri"/>
                        </a:rPr>
                        <a:t>Campuses</a:t>
                      </a:r>
                      <a:endParaRPr lang="en-US" sz="1500" b="1" i="0" u="none" strike="noStrike" dirty="0">
                        <a:effectLst/>
                        <a:latin typeface="Calibri"/>
                      </a:endParaRPr>
                    </a:p>
                  </a:txBody>
                  <a:tcPr marL="8432" marR="8432" marT="8432" marB="0" anchor="b">
                    <a:lnL>
                      <a:noFill/>
                    </a:lnL>
                    <a:lnR>
                      <a:noFill/>
                    </a:lnR>
                    <a:lnT>
                      <a:noFill/>
                    </a:lnT>
                    <a:lnB>
                      <a:noFill/>
                    </a:lnB>
                  </a:tcPr>
                </a:tc>
                <a:tc hMerge="1">
                  <a:txBody>
                    <a:bodyPr/>
                    <a:lstStyle/>
                    <a:p>
                      <a:pPr algn="l" fontAlgn="b"/>
                      <a:endParaRPr lang="en-US" sz="1100" b="0" i="0" u="none" strike="noStrike" dirty="0">
                        <a:effectLst/>
                        <a:latin typeface="Calibri"/>
                      </a:endParaRPr>
                    </a:p>
                  </a:txBody>
                  <a:tcPr marL="8432" marR="8432" marT="8432" marB="0" anchor="b">
                    <a:lnL>
                      <a:noFill/>
                    </a:lnL>
                    <a:lnR>
                      <a:noFill/>
                    </a:lnR>
                    <a:lnT>
                      <a:noFill/>
                    </a:lnT>
                    <a:lnB>
                      <a:noFill/>
                    </a:lnB>
                  </a:tcPr>
                </a:tc>
                <a:tc hMerge="1">
                  <a:txBody>
                    <a:bodyPr/>
                    <a:lstStyle/>
                    <a:p>
                      <a:pPr algn="l" fontAlgn="b"/>
                      <a:endParaRPr lang="en-US" sz="1100" b="0" i="0" u="none" strike="noStrike" dirty="0">
                        <a:effectLst/>
                        <a:latin typeface="Calibri"/>
                      </a:endParaRPr>
                    </a:p>
                  </a:txBody>
                  <a:tcPr marL="8432" marR="8432" marT="8432" marB="0" anchor="b">
                    <a:lnL>
                      <a:noFill/>
                    </a:lnL>
                    <a:lnR>
                      <a:noFill/>
                    </a:lnR>
                    <a:lnT>
                      <a:noFill/>
                    </a:lnT>
                    <a:lnB>
                      <a:noFill/>
                    </a:lnB>
                  </a:tcPr>
                </a:tc>
                <a:tc>
                  <a:txBody>
                    <a:bodyPr/>
                    <a:lstStyle/>
                    <a:p>
                      <a:pPr algn="l" fontAlgn="b"/>
                      <a:endParaRPr lang="en-US" sz="1100" b="0" i="0" u="none" strike="noStrike" dirty="0">
                        <a:effectLst/>
                        <a:latin typeface="Calibri"/>
                      </a:endParaRPr>
                    </a:p>
                  </a:txBody>
                  <a:tcPr marL="8432" marR="8432" marT="8432" marB="0" anchor="b">
                    <a:lnL>
                      <a:noFill/>
                    </a:lnL>
                    <a:lnR>
                      <a:noFill/>
                    </a:lnR>
                    <a:lnT>
                      <a:noFill/>
                    </a:lnT>
                    <a:lnB>
                      <a:noFill/>
                    </a:lnB>
                  </a:tcPr>
                </a:tc>
                <a:tc>
                  <a:txBody>
                    <a:bodyPr/>
                    <a:lstStyle/>
                    <a:p>
                      <a:pPr algn="l" fontAlgn="b"/>
                      <a:endParaRPr lang="en-US" sz="1100" b="0" i="0" u="none" strike="noStrike" dirty="0">
                        <a:effectLst/>
                        <a:latin typeface="Calibri"/>
                      </a:endParaRPr>
                    </a:p>
                  </a:txBody>
                  <a:tcPr marL="8432" marR="8432" marT="8432" marB="0" anchor="b">
                    <a:lnL>
                      <a:noFill/>
                    </a:lnL>
                    <a:lnR>
                      <a:noFill/>
                    </a:lnR>
                    <a:lnT>
                      <a:noFill/>
                    </a:lnT>
                    <a:lnB>
                      <a:noFill/>
                    </a:lnB>
                  </a:tcPr>
                </a:tc>
                <a:tc>
                  <a:txBody>
                    <a:bodyPr/>
                    <a:lstStyle/>
                    <a:p>
                      <a:pPr algn="l" fontAlgn="b"/>
                      <a:endParaRPr lang="en-US" sz="1100" b="0" i="0" u="none" strike="noStrike" dirty="0">
                        <a:effectLst/>
                        <a:latin typeface="Calibri"/>
                      </a:endParaRPr>
                    </a:p>
                  </a:txBody>
                  <a:tcPr marL="8432" marR="8432" marT="8432" marB="0" anchor="b">
                    <a:lnL>
                      <a:noFill/>
                    </a:lnL>
                    <a:lnR>
                      <a:noFill/>
                    </a:lnR>
                    <a:lnT>
                      <a:noFill/>
                    </a:lnT>
                    <a:lnB>
                      <a:noFill/>
                    </a:lnB>
                  </a:tcPr>
                </a:tc>
                <a:tc>
                  <a:txBody>
                    <a:bodyPr/>
                    <a:lstStyle/>
                    <a:p>
                      <a:pPr algn="l" fontAlgn="b"/>
                      <a:endParaRPr lang="en-US" sz="1100" b="0" i="0" u="none" strike="noStrike" dirty="0">
                        <a:effectLst/>
                        <a:latin typeface="Calibri"/>
                      </a:endParaRPr>
                    </a:p>
                  </a:txBody>
                  <a:tcPr marL="8432" marR="8432" marT="8432" marB="0" anchor="b">
                    <a:lnL>
                      <a:noFill/>
                    </a:lnL>
                    <a:lnR>
                      <a:noFill/>
                    </a:lnR>
                    <a:lnT>
                      <a:noFill/>
                    </a:lnT>
                    <a:lnB>
                      <a:noFill/>
                    </a:lnB>
                  </a:tcPr>
                </a:tc>
                <a:tc>
                  <a:txBody>
                    <a:bodyPr/>
                    <a:lstStyle/>
                    <a:p>
                      <a:pPr algn="l" fontAlgn="b"/>
                      <a:endParaRPr lang="en-US" sz="1100" b="0" i="0" u="none" strike="noStrike" dirty="0">
                        <a:effectLst/>
                        <a:latin typeface="Calibri"/>
                      </a:endParaRPr>
                    </a:p>
                  </a:txBody>
                  <a:tcPr marL="8432" marR="8432" marT="8432" marB="0" anchor="b">
                    <a:lnL>
                      <a:noFill/>
                    </a:lnL>
                    <a:lnR>
                      <a:noFill/>
                    </a:lnR>
                    <a:lnT>
                      <a:noFill/>
                    </a:lnT>
                    <a:lnB>
                      <a:noFill/>
                    </a:lnB>
                  </a:tcPr>
                </a:tc>
                <a:tc>
                  <a:txBody>
                    <a:bodyPr/>
                    <a:lstStyle/>
                    <a:p>
                      <a:pPr algn="l" fontAlgn="b"/>
                      <a:endParaRPr lang="en-US" sz="1100" b="0" i="0" u="none" strike="noStrike" dirty="0">
                        <a:effectLst/>
                        <a:latin typeface="Calibri"/>
                      </a:endParaRPr>
                    </a:p>
                  </a:txBody>
                  <a:tcPr marL="8432" marR="8432" marT="8432" marB="0" anchor="b">
                    <a:lnL>
                      <a:noFill/>
                    </a:lnL>
                    <a:lnR>
                      <a:noFill/>
                    </a:lnR>
                    <a:lnT>
                      <a:noFill/>
                    </a:lnT>
                    <a:lnB>
                      <a:noFill/>
                    </a:lnB>
                  </a:tcPr>
                </a:tc>
                <a:tc>
                  <a:txBody>
                    <a:bodyPr/>
                    <a:lstStyle/>
                    <a:p>
                      <a:pPr algn="l" fontAlgn="b"/>
                      <a:endParaRPr lang="en-US" sz="1100" b="0" i="0" u="none" strike="noStrike" dirty="0">
                        <a:effectLst/>
                        <a:latin typeface="Calibri"/>
                      </a:endParaRPr>
                    </a:p>
                  </a:txBody>
                  <a:tcPr marL="8432" marR="8432" marT="8432" marB="0" anchor="b">
                    <a:lnL>
                      <a:noFill/>
                    </a:lnL>
                    <a:lnR>
                      <a:noFill/>
                    </a:lnR>
                    <a:lnT>
                      <a:noFill/>
                    </a:lnT>
                    <a:lnB>
                      <a:noFill/>
                    </a:lnB>
                  </a:tcPr>
                </a:tc>
              </a:tr>
              <a:tr h="379439">
                <a:tc>
                  <a:txBody>
                    <a:bodyPr/>
                    <a:lstStyle/>
                    <a:p>
                      <a:pPr algn="l" fontAlgn="b"/>
                      <a:r>
                        <a:rPr lang="en-US" sz="1100" b="0" i="0" u="none" strike="noStrike" dirty="0">
                          <a:effectLst/>
                          <a:latin typeface="Calibri"/>
                        </a:rPr>
                        <a:t> </a:t>
                      </a:r>
                    </a:p>
                  </a:txBody>
                  <a:tcPr marL="8432" marR="8432" marT="8432" marB="0" anchor="b">
                    <a:lnL>
                      <a:noFill/>
                    </a:lnL>
                    <a:lnR>
                      <a:noFill/>
                    </a:lnR>
                    <a:lnT>
                      <a:noFill/>
                    </a:lnT>
                    <a:lnB>
                      <a:noFill/>
                    </a:lnB>
                    <a:solidFill>
                      <a:schemeClr val="accent4">
                        <a:lumMod val="20000"/>
                        <a:lumOff val="80000"/>
                      </a:schemeClr>
                    </a:solidFill>
                  </a:tcPr>
                </a:tc>
                <a:tc>
                  <a:txBody>
                    <a:bodyPr/>
                    <a:lstStyle/>
                    <a:p>
                      <a:pPr algn="ctr" fontAlgn="b"/>
                      <a:r>
                        <a:rPr lang="en-US" sz="1100" b="1" i="0" u="none" strike="noStrike" dirty="0">
                          <a:effectLst/>
                          <a:latin typeface="Calibri"/>
                        </a:rPr>
                        <a:t>White</a:t>
                      </a:r>
                    </a:p>
                  </a:txBody>
                  <a:tcPr marL="8432" marR="8432" marT="8432" marB="0" anchor="b">
                    <a:lnL>
                      <a:noFill/>
                    </a:lnL>
                    <a:lnR>
                      <a:noFill/>
                    </a:lnR>
                    <a:lnT>
                      <a:noFill/>
                    </a:lnT>
                    <a:lnB>
                      <a:noFill/>
                    </a:lnB>
                    <a:solidFill>
                      <a:schemeClr val="accent4">
                        <a:lumMod val="20000"/>
                        <a:lumOff val="80000"/>
                      </a:schemeClr>
                    </a:solidFill>
                  </a:tcPr>
                </a:tc>
                <a:tc>
                  <a:txBody>
                    <a:bodyPr/>
                    <a:lstStyle/>
                    <a:p>
                      <a:pPr algn="ctr" fontAlgn="b"/>
                      <a:r>
                        <a:rPr lang="en-US" sz="1100" b="1" i="0" u="none" strike="noStrike" dirty="0">
                          <a:effectLst/>
                          <a:latin typeface="Calibri"/>
                        </a:rPr>
                        <a:t>Black</a:t>
                      </a:r>
                    </a:p>
                  </a:txBody>
                  <a:tcPr marL="8432" marR="8432" marT="8432" marB="0" anchor="b">
                    <a:lnL>
                      <a:noFill/>
                    </a:lnL>
                    <a:lnR>
                      <a:noFill/>
                    </a:lnR>
                    <a:lnT>
                      <a:noFill/>
                    </a:lnT>
                    <a:lnB>
                      <a:noFill/>
                    </a:lnB>
                    <a:solidFill>
                      <a:schemeClr val="accent4">
                        <a:lumMod val="20000"/>
                        <a:lumOff val="80000"/>
                      </a:schemeClr>
                    </a:solidFill>
                  </a:tcPr>
                </a:tc>
                <a:tc>
                  <a:txBody>
                    <a:bodyPr/>
                    <a:lstStyle/>
                    <a:p>
                      <a:pPr algn="ctr" fontAlgn="b"/>
                      <a:r>
                        <a:rPr lang="en-US" sz="1100" b="1" i="0" u="none" strike="noStrike" dirty="0">
                          <a:effectLst/>
                          <a:latin typeface="Calibri"/>
                        </a:rPr>
                        <a:t>Hispanic</a:t>
                      </a:r>
                    </a:p>
                  </a:txBody>
                  <a:tcPr marL="8432" marR="8432" marT="8432" marB="0" anchor="b">
                    <a:lnL>
                      <a:noFill/>
                    </a:lnL>
                    <a:lnR>
                      <a:noFill/>
                    </a:lnR>
                    <a:lnT>
                      <a:noFill/>
                    </a:lnT>
                    <a:lnB>
                      <a:noFill/>
                    </a:lnB>
                    <a:solidFill>
                      <a:schemeClr val="accent4">
                        <a:lumMod val="20000"/>
                        <a:lumOff val="80000"/>
                      </a:schemeClr>
                    </a:solidFill>
                  </a:tcPr>
                </a:tc>
                <a:tc>
                  <a:txBody>
                    <a:bodyPr/>
                    <a:lstStyle/>
                    <a:p>
                      <a:pPr algn="ctr" fontAlgn="b"/>
                      <a:r>
                        <a:rPr lang="en-US" sz="1100" b="1" i="0" u="none" strike="noStrike" dirty="0">
                          <a:effectLst/>
                          <a:latin typeface="Calibri"/>
                        </a:rPr>
                        <a:t>Asian American</a:t>
                      </a:r>
                    </a:p>
                  </a:txBody>
                  <a:tcPr marL="8432" marR="8432" marT="8432" marB="0" anchor="b">
                    <a:lnL>
                      <a:noFill/>
                    </a:lnL>
                    <a:lnR>
                      <a:noFill/>
                    </a:lnR>
                    <a:lnT>
                      <a:noFill/>
                    </a:lnT>
                    <a:lnB>
                      <a:noFill/>
                    </a:lnB>
                    <a:solidFill>
                      <a:schemeClr val="accent4">
                        <a:lumMod val="20000"/>
                        <a:lumOff val="80000"/>
                      </a:schemeClr>
                    </a:solidFill>
                  </a:tcPr>
                </a:tc>
                <a:tc>
                  <a:txBody>
                    <a:bodyPr/>
                    <a:lstStyle/>
                    <a:p>
                      <a:pPr algn="ctr" fontAlgn="b"/>
                      <a:r>
                        <a:rPr lang="en-US" sz="1100" b="1" i="0" u="none" strike="noStrike" dirty="0">
                          <a:effectLst/>
                          <a:latin typeface="Calibri"/>
                        </a:rPr>
                        <a:t>Native American</a:t>
                      </a:r>
                    </a:p>
                  </a:txBody>
                  <a:tcPr marL="8432" marR="8432" marT="8432" marB="0" anchor="b">
                    <a:lnL>
                      <a:noFill/>
                    </a:lnL>
                    <a:lnR>
                      <a:noFill/>
                    </a:lnR>
                    <a:lnT>
                      <a:noFill/>
                    </a:lnT>
                    <a:lnB>
                      <a:noFill/>
                    </a:lnB>
                    <a:solidFill>
                      <a:schemeClr val="accent4">
                        <a:lumMod val="20000"/>
                        <a:lumOff val="80000"/>
                      </a:schemeClr>
                    </a:solidFill>
                  </a:tcPr>
                </a:tc>
                <a:tc>
                  <a:txBody>
                    <a:bodyPr/>
                    <a:lstStyle/>
                    <a:p>
                      <a:pPr algn="ctr" fontAlgn="b"/>
                      <a:r>
                        <a:rPr lang="en-US" sz="1100" b="1" i="0" u="none" strike="noStrike" dirty="0">
                          <a:effectLst/>
                          <a:latin typeface="Calibri"/>
                        </a:rPr>
                        <a:t>Total Minority</a:t>
                      </a:r>
                    </a:p>
                  </a:txBody>
                  <a:tcPr marL="8432" marR="8432" marT="8432" marB="0" anchor="b">
                    <a:lnL>
                      <a:noFill/>
                    </a:lnL>
                    <a:lnR>
                      <a:noFill/>
                    </a:lnR>
                    <a:lnT>
                      <a:noFill/>
                    </a:lnT>
                    <a:lnB>
                      <a:noFill/>
                    </a:lnB>
                    <a:solidFill>
                      <a:schemeClr val="accent4">
                        <a:lumMod val="20000"/>
                        <a:lumOff val="80000"/>
                      </a:schemeClr>
                    </a:solidFill>
                  </a:tcPr>
                </a:tc>
                <a:tc>
                  <a:txBody>
                    <a:bodyPr/>
                    <a:lstStyle/>
                    <a:p>
                      <a:pPr algn="ctr" fontAlgn="b"/>
                      <a:r>
                        <a:rPr lang="en-US" sz="1100" b="1" i="0" u="none" strike="noStrike" dirty="0">
                          <a:effectLst/>
                          <a:latin typeface="Calibri"/>
                        </a:rPr>
                        <a:t>Unknown</a:t>
                      </a:r>
                      <a:r>
                        <a:rPr lang="en-US" sz="1100" b="1" i="0" u="none" strike="noStrike" baseline="30000" dirty="0">
                          <a:effectLst/>
                          <a:latin typeface="Calibri"/>
                        </a:rPr>
                        <a:t>1</a:t>
                      </a:r>
                      <a:r>
                        <a:rPr lang="en-US" sz="1100" b="1" i="0" u="none" strike="noStrike" dirty="0">
                          <a:effectLst/>
                          <a:latin typeface="Calibri"/>
                        </a:rPr>
                        <a:t> </a:t>
                      </a:r>
                    </a:p>
                  </a:txBody>
                  <a:tcPr marL="8432" marR="8432" marT="8432" marB="0" anchor="b">
                    <a:lnL>
                      <a:noFill/>
                    </a:lnL>
                    <a:lnR>
                      <a:noFill/>
                    </a:lnR>
                    <a:lnT>
                      <a:noFill/>
                    </a:lnT>
                    <a:lnB>
                      <a:noFill/>
                    </a:lnB>
                    <a:solidFill>
                      <a:schemeClr val="accent4">
                        <a:lumMod val="20000"/>
                        <a:lumOff val="80000"/>
                      </a:schemeClr>
                    </a:solidFill>
                  </a:tcPr>
                </a:tc>
                <a:tc>
                  <a:txBody>
                    <a:bodyPr/>
                    <a:lstStyle/>
                    <a:p>
                      <a:pPr algn="ctr" fontAlgn="b"/>
                      <a:r>
                        <a:rPr lang="en-US" sz="1100" b="1" i="0" u="none" strike="noStrike" dirty="0">
                          <a:effectLst/>
                          <a:latin typeface="Calibri"/>
                        </a:rPr>
                        <a:t>NRA</a:t>
                      </a:r>
                      <a:r>
                        <a:rPr lang="en-US" sz="1100" b="1" i="0" u="none" strike="noStrike" baseline="30000" dirty="0">
                          <a:effectLst/>
                          <a:latin typeface="Calibri"/>
                        </a:rPr>
                        <a:t>2</a:t>
                      </a:r>
                      <a:endParaRPr lang="en-US" sz="1100" b="1" i="0" u="none" strike="noStrike" dirty="0">
                        <a:effectLst/>
                        <a:latin typeface="Calibri"/>
                      </a:endParaRPr>
                    </a:p>
                  </a:txBody>
                  <a:tcPr marL="8432" marR="8432" marT="8432" marB="0" anchor="b">
                    <a:lnL>
                      <a:noFill/>
                    </a:lnL>
                    <a:lnR>
                      <a:noFill/>
                    </a:lnR>
                    <a:lnT>
                      <a:noFill/>
                    </a:lnT>
                    <a:lnB>
                      <a:noFill/>
                    </a:lnB>
                    <a:solidFill>
                      <a:schemeClr val="accent4">
                        <a:lumMod val="20000"/>
                        <a:lumOff val="80000"/>
                      </a:schemeClr>
                    </a:solidFill>
                  </a:tcPr>
                </a:tc>
                <a:tc>
                  <a:txBody>
                    <a:bodyPr/>
                    <a:lstStyle/>
                    <a:p>
                      <a:pPr algn="ctr" fontAlgn="b"/>
                      <a:r>
                        <a:rPr lang="en-US" sz="1100" b="1" i="0" u="none" strike="noStrike" dirty="0">
                          <a:effectLst/>
                          <a:latin typeface="Calibri"/>
                        </a:rPr>
                        <a:t>Total</a:t>
                      </a:r>
                    </a:p>
                  </a:txBody>
                  <a:tcPr marL="8432" marR="8432" marT="8432" marB="0" anchor="b">
                    <a:lnL>
                      <a:noFill/>
                    </a:lnL>
                    <a:lnR>
                      <a:noFill/>
                    </a:lnR>
                    <a:lnT>
                      <a:noFill/>
                    </a:lnT>
                    <a:lnB>
                      <a:noFill/>
                    </a:lnB>
                    <a:solidFill>
                      <a:schemeClr val="accent4">
                        <a:lumMod val="20000"/>
                        <a:lumOff val="80000"/>
                      </a:schemeClr>
                    </a:solidFill>
                  </a:tcPr>
                </a:tc>
              </a:tr>
              <a:tr h="210799">
                <a:tc>
                  <a:txBody>
                    <a:bodyPr/>
                    <a:lstStyle/>
                    <a:p>
                      <a:pPr algn="ctr" fontAlgn="b"/>
                      <a:r>
                        <a:rPr lang="en-US" sz="1100" b="1" i="0" u="none" strike="noStrike" dirty="0">
                          <a:effectLst/>
                          <a:latin typeface="Calibri"/>
                        </a:rPr>
                        <a:t>2005</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53%</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40%</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42%</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61%</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100%</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49%</a:t>
                      </a:r>
                    </a:p>
                  </a:txBody>
                  <a:tcPr marL="8432" marR="8432" marT="8432" marB="0" anchor="b">
                    <a:lnL>
                      <a:noFill/>
                    </a:lnL>
                    <a:lnR>
                      <a:noFill/>
                    </a:lnR>
                    <a:lnT>
                      <a:noFill/>
                    </a:lnT>
                    <a:lnB>
                      <a:noFill/>
                    </a:lnB>
                    <a:noFill/>
                  </a:tcPr>
                </a:tc>
                <a:tc>
                  <a:txBody>
                    <a:bodyPr/>
                    <a:lstStyle/>
                    <a:p>
                      <a:pPr algn="ctr" fontAlgn="b"/>
                      <a:r>
                        <a:rPr lang="en-US" sz="1100" b="0" i="0" u="none" strike="noStrike" dirty="0">
                          <a:effectLst/>
                          <a:latin typeface="Calibri"/>
                        </a:rPr>
                        <a:t>49%</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75%</a:t>
                      </a:r>
                    </a:p>
                  </a:txBody>
                  <a:tcPr marL="8432" marR="8432" marT="8432" marB="0" anchor="b">
                    <a:lnL>
                      <a:noFill/>
                    </a:lnL>
                    <a:lnR>
                      <a:noFill/>
                    </a:lnR>
                    <a:lnT>
                      <a:noFill/>
                    </a:lnT>
                    <a:lnB>
                      <a:noFill/>
                    </a:lnB>
                  </a:tcPr>
                </a:tc>
                <a:tc>
                  <a:txBody>
                    <a:bodyPr/>
                    <a:lstStyle/>
                    <a:p>
                      <a:pPr algn="ctr" fontAlgn="b"/>
                      <a:r>
                        <a:rPr lang="en-US" sz="1100" b="1" i="0" u="none" strike="noStrike" dirty="0">
                          <a:effectLst/>
                          <a:latin typeface="Calibri"/>
                        </a:rPr>
                        <a:t>51%</a:t>
                      </a:r>
                    </a:p>
                  </a:txBody>
                  <a:tcPr marL="8432" marR="8432" marT="8432" marB="0" anchor="b">
                    <a:lnL>
                      <a:noFill/>
                    </a:lnL>
                    <a:lnR>
                      <a:noFill/>
                    </a:lnR>
                    <a:lnT>
                      <a:noFill/>
                    </a:lnT>
                    <a:lnB>
                      <a:noFill/>
                    </a:lnB>
                    <a:noFill/>
                  </a:tcPr>
                </a:tc>
              </a:tr>
              <a:tr h="177071">
                <a:tc>
                  <a:txBody>
                    <a:bodyPr/>
                    <a:lstStyle/>
                    <a:p>
                      <a:pPr algn="ctr" fontAlgn="b"/>
                      <a:r>
                        <a:rPr lang="en-US" sz="1100" b="1" i="0" u="none" strike="noStrike" dirty="0">
                          <a:effectLst/>
                          <a:latin typeface="Calibri"/>
                        </a:rPr>
                        <a:t>2006</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48%</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40%</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48%</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70%</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33%</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52%</a:t>
                      </a:r>
                    </a:p>
                  </a:txBody>
                  <a:tcPr marL="8432" marR="8432" marT="8432" marB="0" anchor="b">
                    <a:lnL>
                      <a:noFill/>
                    </a:lnL>
                    <a:lnR>
                      <a:noFill/>
                    </a:lnR>
                    <a:lnT>
                      <a:noFill/>
                    </a:lnT>
                    <a:lnB>
                      <a:noFill/>
                    </a:lnB>
                    <a:noFill/>
                  </a:tcPr>
                </a:tc>
                <a:tc>
                  <a:txBody>
                    <a:bodyPr/>
                    <a:lstStyle/>
                    <a:p>
                      <a:pPr algn="ctr" fontAlgn="b"/>
                      <a:r>
                        <a:rPr lang="en-US" sz="1100" b="0" i="0" u="none" strike="noStrike" dirty="0">
                          <a:effectLst/>
                          <a:latin typeface="Calibri"/>
                        </a:rPr>
                        <a:t>59%</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74%</a:t>
                      </a:r>
                    </a:p>
                  </a:txBody>
                  <a:tcPr marL="8432" marR="8432" marT="8432" marB="0" anchor="b">
                    <a:lnL>
                      <a:noFill/>
                    </a:lnL>
                    <a:lnR>
                      <a:noFill/>
                    </a:lnR>
                    <a:lnT>
                      <a:noFill/>
                    </a:lnT>
                    <a:lnB>
                      <a:noFill/>
                    </a:lnB>
                  </a:tcPr>
                </a:tc>
                <a:tc>
                  <a:txBody>
                    <a:bodyPr/>
                    <a:lstStyle/>
                    <a:p>
                      <a:pPr algn="ctr" fontAlgn="b"/>
                      <a:r>
                        <a:rPr lang="en-US" sz="1100" b="1" i="0" u="none" strike="noStrike" dirty="0">
                          <a:effectLst/>
                          <a:latin typeface="Calibri"/>
                        </a:rPr>
                        <a:t>51%</a:t>
                      </a:r>
                    </a:p>
                  </a:txBody>
                  <a:tcPr marL="8432" marR="8432" marT="8432" marB="0" anchor="b">
                    <a:lnL>
                      <a:noFill/>
                    </a:lnL>
                    <a:lnR>
                      <a:noFill/>
                    </a:lnR>
                    <a:lnT>
                      <a:noFill/>
                    </a:lnT>
                    <a:lnB>
                      <a:noFill/>
                    </a:lnB>
                    <a:noFill/>
                  </a:tcPr>
                </a:tc>
              </a:tr>
              <a:tr h="177071">
                <a:tc>
                  <a:txBody>
                    <a:bodyPr/>
                    <a:lstStyle/>
                    <a:p>
                      <a:pPr algn="ctr" fontAlgn="b"/>
                      <a:r>
                        <a:rPr lang="en-US" sz="1100" b="1" i="0" u="none" strike="noStrike" dirty="0">
                          <a:effectLst/>
                          <a:latin typeface="Calibri"/>
                        </a:rPr>
                        <a:t>2007</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52%</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45%</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41%</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68%</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33%</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51%</a:t>
                      </a:r>
                    </a:p>
                  </a:txBody>
                  <a:tcPr marL="8432" marR="8432" marT="8432" marB="0" anchor="b">
                    <a:lnL>
                      <a:noFill/>
                    </a:lnL>
                    <a:lnR>
                      <a:noFill/>
                    </a:lnR>
                    <a:lnT>
                      <a:noFill/>
                    </a:lnT>
                    <a:lnB>
                      <a:noFill/>
                    </a:lnB>
                    <a:noFill/>
                  </a:tcPr>
                </a:tc>
                <a:tc>
                  <a:txBody>
                    <a:bodyPr/>
                    <a:lstStyle/>
                    <a:p>
                      <a:pPr algn="ctr" fontAlgn="b"/>
                      <a:r>
                        <a:rPr lang="en-US" sz="1100" b="0" i="0" u="none" strike="noStrike" dirty="0">
                          <a:effectLst/>
                          <a:latin typeface="Calibri"/>
                        </a:rPr>
                        <a:t>51%</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65%</a:t>
                      </a:r>
                    </a:p>
                  </a:txBody>
                  <a:tcPr marL="8432" marR="8432" marT="8432" marB="0" anchor="b">
                    <a:lnL>
                      <a:noFill/>
                    </a:lnL>
                    <a:lnR>
                      <a:noFill/>
                    </a:lnR>
                    <a:lnT>
                      <a:noFill/>
                    </a:lnT>
                    <a:lnB>
                      <a:noFill/>
                    </a:lnB>
                  </a:tcPr>
                </a:tc>
                <a:tc>
                  <a:txBody>
                    <a:bodyPr/>
                    <a:lstStyle/>
                    <a:p>
                      <a:pPr algn="ctr" fontAlgn="b"/>
                      <a:r>
                        <a:rPr lang="en-US" sz="1100" b="1" i="0" u="none" strike="noStrike" dirty="0">
                          <a:effectLst/>
                          <a:latin typeface="Calibri"/>
                        </a:rPr>
                        <a:t>52%</a:t>
                      </a:r>
                    </a:p>
                  </a:txBody>
                  <a:tcPr marL="8432" marR="8432" marT="8432" marB="0" anchor="b">
                    <a:lnL>
                      <a:noFill/>
                    </a:lnL>
                    <a:lnR>
                      <a:noFill/>
                    </a:lnR>
                    <a:lnT>
                      <a:noFill/>
                    </a:lnT>
                    <a:lnB>
                      <a:noFill/>
                    </a:lnB>
                    <a:noFill/>
                  </a:tcPr>
                </a:tc>
              </a:tr>
              <a:tr h="177071">
                <a:tc>
                  <a:txBody>
                    <a:bodyPr/>
                    <a:lstStyle/>
                    <a:p>
                      <a:pPr algn="ctr" fontAlgn="b"/>
                      <a:r>
                        <a:rPr lang="en-US" sz="1100" b="1" i="0" u="none" strike="noStrike" dirty="0">
                          <a:effectLst/>
                          <a:latin typeface="Calibri"/>
                        </a:rPr>
                        <a:t>2008</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50%</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44%</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51%</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56%</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100%</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51%</a:t>
                      </a:r>
                    </a:p>
                  </a:txBody>
                  <a:tcPr marL="8432" marR="8432" marT="8432" marB="0" anchor="b">
                    <a:lnL>
                      <a:noFill/>
                    </a:lnL>
                    <a:lnR>
                      <a:noFill/>
                    </a:lnR>
                    <a:lnT>
                      <a:noFill/>
                    </a:lnT>
                    <a:lnB>
                      <a:noFill/>
                    </a:lnB>
                    <a:noFill/>
                  </a:tcPr>
                </a:tc>
                <a:tc>
                  <a:txBody>
                    <a:bodyPr/>
                    <a:lstStyle/>
                    <a:p>
                      <a:pPr algn="ctr" fontAlgn="b"/>
                      <a:r>
                        <a:rPr lang="en-US" sz="1100" b="0" i="0" u="none" strike="noStrike" dirty="0">
                          <a:effectLst/>
                          <a:latin typeface="Calibri"/>
                        </a:rPr>
                        <a:t>57%</a:t>
                      </a:r>
                    </a:p>
                  </a:txBody>
                  <a:tcPr marL="8432" marR="8432" marT="8432" marB="0" anchor="b">
                    <a:lnL>
                      <a:noFill/>
                    </a:lnL>
                    <a:lnR>
                      <a:noFill/>
                    </a:lnR>
                    <a:lnT>
                      <a:noFill/>
                    </a:lnT>
                    <a:lnB>
                      <a:noFill/>
                    </a:lnB>
                  </a:tcPr>
                </a:tc>
                <a:tc>
                  <a:txBody>
                    <a:bodyPr/>
                    <a:lstStyle/>
                    <a:p>
                      <a:pPr algn="ctr" fontAlgn="b"/>
                      <a:r>
                        <a:rPr lang="en-US" sz="1100" b="0" i="0" u="none" strike="noStrike" dirty="0">
                          <a:effectLst/>
                          <a:latin typeface="Calibri"/>
                        </a:rPr>
                        <a:t>78%</a:t>
                      </a:r>
                    </a:p>
                  </a:txBody>
                  <a:tcPr marL="8432" marR="8432" marT="8432" marB="0" anchor="b">
                    <a:lnL>
                      <a:noFill/>
                    </a:lnL>
                    <a:lnR>
                      <a:noFill/>
                    </a:lnR>
                    <a:lnT>
                      <a:noFill/>
                    </a:lnT>
                    <a:lnB>
                      <a:noFill/>
                    </a:lnB>
                  </a:tcPr>
                </a:tc>
                <a:tc>
                  <a:txBody>
                    <a:bodyPr/>
                    <a:lstStyle/>
                    <a:p>
                      <a:pPr algn="ctr" fontAlgn="b"/>
                      <a:r>
                        <a:rPr lang="en-US" sz="1100" b="1" i="0" u="none" strike="noStrike" dirty="0">
                          <a:effectLst/>
                          <a:latin typeface="Calibri"/>
                        </a:rPr>
                        <a:t>52%</a:t>
                      </a:r>
                    </a:p>
                  </a:txBody>
                  <a:tcPr marL="8432" marR="8432" marT="8432" marB="0" anchor="b">
                    <a:lnL>
                      <a:noFill/>
                    </a:lnL>
                    <a:lnR>
                      <a:noFill/>
                    </a:lnR>
                    <a:lnT>
                      <a:noFill/>
                    </a:lnT>
                    <a:lnB>
                      <a:noFill/>
                    </a:lnB>
                    <a:noFill/>
                  </a:tcPr>
                </a:tc>
              </a:tr>
            </a:tbl>
          </a:graphicData>
        </a:graphic>
      </p:graphicFrame>
    </p:spTree>
    <p:extLst>
      <p:ext uri="{BB962C8B-B14F-4D97-AF65-F5344CB8AC3E}">
        <p14:creationId xmlns:p14="http://schemas.microsoft.com/office/powerpoint/2010/main" val="371985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200" y="1066800"/>
            <a:ext cx="6092456" cy="7315200"/>
          </a:xfrm>
        </p:spPr>
        <p:txBody>
          <a:bodyPr>
            <a:normAutofit/>
          </a:bodyPr>
          <a:lstStyle/>
          <a:p>
            <a:pPr marL="0" indent="0">
              <a:buNone/>
            </a:pPr>
            <a:r>
              <a:rPr lang="en-US" sz="1200" dirty="0" smtClean="0"/>
              <a:t>There are five primary findings about the employment and wage trends for graduates from Connecticut </a:t>
            </a:r>
            <a:r>
              <a:rPr lang="en-US" sz="1200" dirty="0"/>
              <a:t>Community Colleges (CCC), Connecticut State Universities (CSU) and Charter Oak State College (CSOSC).  Data are not available at this time from the University of Connecticut.    </a:t>
            </a:r>
          </a:p>
          <a:p>
            <a:pPr marL="0" indent="0">
              <a:buNone/>
            </a:pPr>
            <a:r>
              <a:rPr lang="en-US" sz="1200" b="1" dirty="0"/>
              <a:t> </a:t>
            </a:r>
            <a:endParaRPr lang="en-US" sz="1200" dirty="0"/>
          </a:p>
          <a:p>
            <a:endParaRPr lang="en-US" dirty="0"/>
          </a:p>
        </p:txBody>
      </p:sp>
      <p:sp>
        <p:nvSpPr>
          <p:cNvPr id="9" name="Rectangle 8"/>
          <p:cNvSpPr/>
          <p:nvPr/>
        </p:nvSpPr>
        <p:spPr>
          <a:xfrm>
            <a:off x="0" y="76200"/>
            <a:ext cx="6858000" cy="762000"/>
          </a:xfrm>
          <a:prstGeom prst="rect">
            <a:avLst/>
          </a:prstGeom>
          <a:solidFill>
            <a:srgbClr val="00A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itle 1"/>
          <p:cNvSpPr>
            <a:spLocks noGrp="1"/>
          </p:cNvSpPr>
          <p:nvPr>
            <p:ph type="title"/>
          </p:nvPr>
        </p:nvSpPr>
        <p:spPr>
          <a:xfrm>
            <a:off x="342900" y="78829"/>
            <a:ext cx="6172200" cy="759372"/>
          </a:xfrm>
        </p:spPr>
        <p:txBody>
          <a:bodyPr>
            <a:normAutofit/>
          </a:bodyPr>
          <a:lstStyle/>
          <a:p>
            <a:pPr algn="l"/>
            <a:r>
              <a:rPr lang="en-US" sz="1600" b="1" dirty="0" smtClean="0">
                <a:solidFill>
                  <a:schemeClr val="bg1"/>
                </a:solidFill>
              </a:rPr>
              <a:t>Goal 2 - Student Success</a:t>
            </a:r>
            <a:br>
              <a:rPr lang="en-US" sz="1600" b="1" dirty="0" smtClean="0">
                <a:solidFill>
                  <a:schemeClr val="bg1"/>
                </a:solidFill>
              </a:rPr>
            </a:br>
            <a:r>
              <a:rPr lang="en-US" sz="1600" b="1" dirty="0" smtClean="0">
                <a:solidFill>
                  <a:schemeClr val="bg1"/>
                </a:solidFill>
              </a:rPr>
              <a:t>Indicator 3 – Employment and earnings after graduation</a:t>
            </a:r>
            <a:endParaRPr lang="en-US" sz="1600" b="1" dirty="0">
              <a:solidFill>
                <a:schemeClr val="bg1"/>
              </a:solidFill>
            </a:endParaRPr>
          </a:p>
        </p:txBody>
      </p:sp>
      <p:sp>
        <p:nvSpPr>
          <p:cNvPr id="3" name="Slide Number Placeholder 2"/>
          <p:cNvSpPr>
            <a:spLocks noGrp="1"/>
          </p:cNvSpPr>
          <p:nvPr>
            <p:ph type="sldNum" sz="quarter" idx="12"/>
          </p:nvPr>
        </p:nvSpPr>
        <p:spPr/>
        <p:txBody>
          <a:bodyPr/>
          <a:lstStyle/>
          <a:p>
            <a:fld id="{C1A6B199-FD4A-42EA-8F8A-3F93EEAB17CE}" type="slidenum">
              <a:rPr lang="en-US" smtClean="0"/>
              <a:t>32</a:t>
            </a:fld>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862" y="1752600"/>
            <a:ext cx="5723538" cy="6932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9341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6858000" cy="762000"/>
          </a:xfrm>
          <a:prstGeom prst="rect">
            <a:avLst/>
          </a:prstGeom>
          <a:solidFill>
            <a:srgbClr val="00A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itle 1"/>
          <p:cNvSpPr>
            <a:spLocks noGrp="1"/>
          </p:cNvSpPr>
          <p:nvPr>
            <p:ph type="title"/>
          </p:nvPr>
        </p:nvSpPr>
        <p:spPr>
          <a:xfrm>
            <a:off x="342900" y="68792"/>
            <a:ext cx="6172200" cy="776816"/>
          </a:xfrm>
        </p:spPr>
        <p:txBody>
          <a:bodyPr>
            <a:normAutofit/>
          </a:bodyPr>
          <a:lstStyle/>
          <a:p>
            <a:pPr algn="l"/>
            <a:r>
              <a:rPr lang="en-US" sz="1600" b="1" dirty="0">
                <a:solidFill>
                  <a:schemeClr val="bg1"/>
                </a:solidFill>
              </a:rPr>
              <a:t>Goal 2 - Student Success</a:t>
            </a:r>
            <a:br>
              <a:rPr lang="en-US" sz="1600" b="1" dirty="0">
                <a:solidFill>
                  <a:schemeClr val="bg1"/>
                </a:solidFill>
              </a:rPr>
            </a:br>
            <a:r>
              <a:rPr lang="en-US" sz="1600" b="1" dirty="0">
                <a:solidFill>
                  <a:schemeClr val="bg1"/>
                </a:solidFill>
              </a:rPr>
              <a:t>Indicator 3 – Employment and earnings after </a:t>
            </a:r>
            <a:r>
              <a:rPr lang="en-US" sz="1600" b="1" dirty="0" smtClean="0">
                <a:solidFill>
                  <a:schemeClr val="bg1"/>
                </a:solidFill>
              </a:rPr>
              <a:t>graduation - </a:t>
            </a:r>
            <a:r>
              <a:rPr lang="en-US" sz="1600" b="1" i="1" dirty="0" smtClean="0">
                <a:solidFill>
                  <a:schemeClr val="bg1"/>
                </a:solidFill>
              </a:rPr>
              <a:t>continued</a:t>
            </a:r>
            <a:endParaRPr lang="en-US" sz="1600" b="1" dirty="0">
              <a:solidFill>
                <a:schemeClr val="bg1"/>
              </a:solidFill>
            </a:endParaRPr>
          </a:p>
        </p:txBody>
      </p:sp>
      <p:sp>
        <p:nvSpPr>
          <p:cNvPr id="3" name="Slide Number Placeholder 2"/>
          <p:cNvSpPr>
            <a:spLocks noGrp="1"/>
          </p:cNvSpPr>
          <p:nvPr>
            <p:ph type="sldNum" sz="quarter" idx="12"/>
          </p:nvPr>
        </p:nvSpPr>
        <p:spPr/>
        <p:txBody>
          <a:bodyPr/>
          <a:lstStyle/>
          <a:p>
            <a:fld id="{C1A6B199-FD4A-42EA-8F8A-3F93EEAB17CE}" type="slidenum">
              <a:rPr lang="en-US" smtClean="0"/>
              <a:t>33</a:t>
            </a:fld>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474" y="959331"/>
            <a:ext cx="5487053" cy="7727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0306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6858000" cy="762000"/>
          </a:xfrm>
          <a:prstGeom prst="rect">
            <a:avLst/>
          </a:prstGeom>
          <a:solidFill>
            <a:srgbClr val="00A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itle 1"/>
          <p:cNvSpPr>
            <a:spLocks noGrp="1"/>
          </p:cNvSpPr>
          <p:nvPr>
            <p:ph type="title"/>
          </p:nvPr>
        </p:nvSpPr>
        <p:spPr>
          <a:xfrm>
            <a:off x="342900" y="76200"/>
            <a:ext cx="6172200" cy="776816"/>
          </a:xfrm>
        </p:spPr>
        <p:txBody>
          <a:bodyPr>
            <a:normAutofit/>
          </a:bodyPr>
          <a:lstStyle/>
          <a:p>
            <a:pPr algn="l"/>
            <a:r>
              <a:rPr lang="en-US" sz="1600" b="1" dirty="0">
                <a:solidFill>
                  <a:schemeClr val="bg1"/>
                </a:solidFill>
              </a:rPr>
              <a:t>Goal 2 - Student Success</a:t>
            </a:r>
            <a:br>
              <a:rPr lang="en-US" sz="1600" b="1" dirty="0">
                <a:solidFill>
                  <a:schemeClr val="bg1"/>
                </a:solidFill>
              </a:rPr>
            </a:br>
            <a:r>
              <a:rPr lang="en-US" sz="1600" b="1" dirty="0">
                <a:solidFill>
                  <a:schemeClr val="bg1"/>
                </a:solidFill>
              </a:rPr>
              <a:t>Indicator 3 – Employment and earnings after graduation - </a:t>
            </a:r>
            <a:r>
              <a:rPr lang="en-US" sz="1600" b="1" i="1" dirty="0">
                <a:solidFill>
                  <a:schemeClr val="bg1"/>
                </a:solidFill>
              </a:rPr>
              <a:t>continued</a:t>
            </a:r>
            <a:endParaRPr lang="en-US" sz="1600" b="1" dirty="0">
              <a:solidFill>
                <a:schemeClr val="bg1"/>
              </a:solidFill>
            </a:endParaRPr>
          </a:p>
        </p:txBody>
      </p:sp>
      <p:sp>
        <p:nvSpPr>
          <p:cNvPr id="3" name="Slide Number Placeholder 2"/>
          <p:cNvSpPr>
            <a:spLocks noGrp="1"/>
          </p:cNvSpPr>
          <p:nvPr>
            <p:ph type="sldNum" sz="quarter" idx="12"/>
          </p:nvPr>
        </p:nvSpPr>
        <p:spPr>
          <a:xfrm>
            <a:off x="4953000" y="8534401"/>
            <a:ext cx="1600200" cy="486833"/>
          </a:xfrm>
        </p:spPr>
        <p:txBody>
          <a:bodyPr/>
          <a:lstStyle/>
          <a:p>
            <a:fld id="{C1A6B199-FD4A-42EA-8F8A-3F93EEAB17CE}" type="slidenum">
              <a:rPr lang="en-US" smtClean="0"/>
              <a:t>34</a:t>
            </a:fld>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62" y="914400"/>
            <a:ext cx="6430138" cy="772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9177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6858000" cy="762000"/>
          </a:xfrm>
          <a:prstGeom prst="rect">
            <a:avLst/>
          </a:prstGeom>
          <a:solidFill>
            <a:srgbClr val="00A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00"/>
              </a:solidFill>
            </a:endParaRPr>
          </a:p>
        </p:txBody>
      </p:sp>
      <p:sp>
        <p:nvSpPr>
          <p:cNvPr id="8" name="Title 1"/>
          <p:cNvSpPr>
            <a:spLocks noGrp="1"/>
          </p:cNvSpPr>
          <p:nvPr>
            <p:ph type="title"/>
          </p:nvPr>
        </p:nvSpPr>
        <p:spPr>
          <a:xfrm>
            <a:off x="342900" y="61384"/>
            <a:ext cx="6172200" cy="776816"/>
          </a:xfrm>
        </p:spPr>
        <p:txBody>
          <a:bodyPr>
            <a:normAutofit/>
          </a:bodyPr>
          <a:lstStyle/>
          <a:p>
            <a:pPr algn="l"/>
            <a:r>
              <a:rPr lang="en-US" sz="1600" b="1" dirty="0">
                <a:solidFill>
                  <a:schemeClr val="bg1"/>
                </a:solidFill>
              </a:rPr>
              <a:t>Goal 2 - Student Success</a:t>
            </a:r>
            <a:br>
              <a:rPr lang="en-US" sz="1600" b="1" dirty="0">
                <a:solidFill>
                  <a:schemeClr val="bg1"/>
                </a:solidFill>
              </a:rPr>
            </a:br>
            <a:r>
              <a:rPr lang="en-US" sz="1600" b="1" dirty="0">
                <a:solidFill>
                  <a:schemeClr val="bg1"/>
                </a:solidFill>
              </a:rPr>
              <a:t>Indicator 3 – Employment and earnings after graduation - </a:t>
            </a:r>
            <a:r>
              <a:rPr lang="en-US" sz="1600" b="1" i="1" dirty="0">
                <a:solidFill>
                  <a:schemeClr val="bg1"/>
                </a:solidFill>
              </a:rPr>
              <a:t>continued</a:t>
            </a:r>
            <a:endParaRPr lang="en-US" sz="1600" b="1" dirty="0">
              <a:solidFill>
                <a:schemeClr val="bg1"/>
              </a:solidFill>
            </a:endParaRPr>
          </a:p>
        </p:txBody>
      </p:sp>
      <p:sp>
        <p:nvSpPr>
          <p:cNvPr id="3" name="Slide Number Placeholder 2"/>
          <p:cNvSpPr>
            <a:spLocks noGrp="1"/>
          </p:cNvSpPr>
          <p:nvPr>
            <p:ph type="sldNum" sz="quarter" idx="12"/>
          </p:nvPr>
        </p:nvSpPr>
        <p:spPr/>
        <p:txBody>
          <a:bodyPr/>
          <a:lstStyle/>
          <a:p>
            <a:fld id="{C1A6B199-FD4A-42EA-8F8A-3F93EEAB17CE}" type="slidenum">
              <a:rPr lang="en-US" smtClean="0"/>
              <a:t>35</a:t>
            </a:fld>
            <a:endParaRPr lang="en-US"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244" y="990600"/>
            <a:ext cx="5619956" cy="7885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5995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6858000" cy="762000"/>
          </a:xfrm>
          <a:prstGeom prst="rect">
            <a:avLst/>
          </a:prstGeom>
          <a:solidFill>
            <a:srgbClr val="00A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itle 1"/>
          <p:cNvSpPr>
            <a:spLocks noGrp="1"/>
          </p:cNvSpPr>
          <p:nvPr>
            <p:ph type="title"/>
          </p:nvPr>
        </p:nvSpPr>
        <p:spPr>
          <a:xfrm>
            <a:off x="381000" y="76200"/>
            <a:ext cx="6172200" cy="776816"/>
          </a:xfrm>
        </p:spPr>
        <p:txBody>
          <a:bodyPr>
            <a:normAutofit/>
          </a:bodyPr>
          <a:lstStyle/>
          <a:p>
            <a:pPr algn="l"/>
            <a:r>
              <a:rPr lang="en-US" sz="1600" b="1" dirty="0">
                <a:solidFill>
                  <a:schemeClr val="bg1"/>
                </a:solidFill>
              </a:rPr>
              <a:t>Goal 2 - Student Success</a:t>
            </a:r>
            <a:br>
              <a:rPr lang="en-US" sz="1600" b="1" dirty="0">
                <a:solidFill>
                  <a:schemeClr val="bg1"/>
                </a:solidFill>
              </a:rPr>
            </a:br>
            <a:r>
              <a:rPr lang="en-US" sz="1600" b="1" dirty="0">
                <a:solidFill>
                  <a:schemeClr val="bg1"/>
                </a:solidFill>
              </a:rPr>
              <a:t>Indicator 3 – Employment and earnings after graduation - </a:t>
            </a:r>
            <a:r>
              <a:rPr lang="en-US" sz="1600" b="1" i="1" dirty="0">
                <a:solidFill>
                  <a:schemeClr val="bg1"/>
                </a:solidFill>
              </a:rPr>
              <a:t>continued</a:t>
            </a:r>
            <a:endParaRPr lang="en-US" sz="1600" b="1" dirty="0">
              <a:solidFill>
                <a:schemeClr val="bg1"/>
              </a:solidFill>
            </a:endParaRPr>
          </a:p>
        </p:txBody>
      </p:sp>
      <p:sp>
        <p:nvSpPr>
          <p:cNvPr id="3" name="Slide Number Placeholder 2"/>
          <p:cNvSpPr>
            <a:spLocks noGrp="1"/>
          </p:cNvSpPr>
          <p:nvPr>
            <p:ph type="sldNum" sz="quarter" idx="12"/>
          </p:nvPr>
        </p:nvSpPr>
        <p:spPr/>
        <p:txBody>
          <a:bodyPr/>
          <a:lstStyle/>
          <a:p>
            <a:fld id="{C1A6B199-FD4A-42EA-8F8A-3F93EEAB17CE}" type="slidenum">
              <a:rPr lang="en-US" smtClean="0"/>
              <a:t>36</a:t>
            </a:fld>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94" y="1219200"/>
            <a:ext cx="6274506" cy="723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064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6858000" cy="762000"/>
          </a:xfrm>
          <a:prstGeom prst="rect">
            <a:avLst/>
          </a:prstGeom>
          <a:solidFill>
            <a:srgbClr val="00A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itle 1"/>
          <p:cNvSpPr>
            <a:spLocks noGrp="1"/>
          </p:cNvSpPr>
          <p:nvPr>
            <p:ph type="title"/>
          </p:nvPr>
        </p:nvSpPr>
        <p:spPr>
          <a:xfrm>
            <a:off x="342900" y="76200"/>
            <a:ext cx="6172200" cy="776816"/>
          </a:xfrm>
        </p:spPr>
        <p:txBody>
          <a:bodyPr>
            <a:normAutofit/>
          </a:bodyPr>
          <a:lstStyle/>
          <a:p>
            <a:pPr algn="l"/>
            <a:r>
              <a:rPr lang="en-US" sz="1600" b="1" dirty="0">
                <a:solidFill>
                  <a:schemeClr val="bg1"/>
                </a:solidFill>
              </a:rPr>
              <a:t>Goal 2 - Student Success</a:t>
            </a:r>
            <a:br>
              <a:rPr lang="en-US" sz="1600" b="1" dirty="0">
                <a:solidFill>
                  <a:schemeClr val="bg1"/>
                </a:solidFill>
              </a:rPr>
            </a:br>
            <a:r>
              <a:rPr lang="en-US" sz="1600" b="1" dirty="0">
                <a:solidFill>
                  <a:schemeClr val="bg1"/>
                </a:solidFill>
              </a:rPr>
              <a:t>Indicator 3 – Employment and earnings after graduation - </a:t>
            </a:r>
            <a:r>
              <a:rPr lang="en-US" sz="1600" b="1" i="1" dirty="0">
                <a:solidFill>
                  <a:schemeClr val="bg1"/>
                </a:solidFill>
              </a:rPr>
              <a:t>continued</a:t>
            </a:r>
            <a:endParaRPr lang="en-US" sz="1600" b="1" dirty="0">
              <a:solidFill>
                <a:schemeClr val="bg1"/>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014" y="1166813"/>
            <a:ext cx="6127972" cy="7580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C1A6B199-FD4A-42EA-8F8A-3F93EEAB17CE}" type="slidenum">
              <a:rPr lang="en-US" smtClean="0"/>
              <a:t>37</a:t>
            </a:fld>
            <a:endParaRPr lang="en-US" dirty="0"/>
          </a:p>
        </p:txBody>
      </p:sp>
    </p:spTree>
    <p:extLst>
      <p:ext uri="{BB962C8B-B14F-4D97-AF65-F5344CB8AC3E}">
        <p14:creationId xmlns:p14="http://schemas.microsoft.com/office/powerpoint/2010/main" val="64584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6858000" cy="762000"/>
          </a:xfrm>
          <a:prstGeom prst="rect">
            <a:avLst/>
          </a:prstGeom>
          <a:solidFill>
            <a:srgbClr val="00A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itle 1"/>
          <p:cNvSpPr>
            <a:spLocks noGrp="1"/>
          </p:cNvSpPr>
          <p:nvPr>
            <p:ph type="title"/>
          </p:nvPr>
        </p:nvSpPr>
        <p:spPr>
          <a:xfrm>
            <a:off x="342900" y="94593"/>
            <a:ext cx="6172200" cy="776816"/>
          </a:xfrm>
        </p:spPr>
        <p:txBody>
          <a:bodyPr>
            <a:normAutofit/>
          </a:bodyPr>
          <a:lstStyle/>
          <a:p>
            <a:pPr algn="l"/>
            <a:r>
              <a:rPr lang="en-US" sz="1600" b="1" dirty="0">
                <a:solidFill>
                  <a:schemeClr val="bg1"/>
                </a:solidFill>
              </a:rPr>
              <a:t>Goal 2 - Student Success</a:t>
            </a:r>
            <a:br>
              <a:rPr lang="en-US" sz="1600" b="1" dirty="0">
                <a:solidFill>
                  <a:schemeClr val="bg1"/>
                </a:solidFill>
              </a:rPr>
            </a:br>
            <a:r>
              <a:rPr lang="en-US" sz="1600" b="1" dirty="0">
                <a:solidFill>
                  <a:schemeClr val="bg1"/>
                </a:solidFill>
              </a:rPr>
              <a:t>Indicator 3 – Employment and earnings after graduation - </a:t>
            </a:r>
            <a:r>
              <a:rPr lang="en-US" sz="1600" b="1" i="1" dirty="0">
                <a:solidFill>
                  <a:schemeClr val="bg1"/>
                </a:solidFill>
              </a:rPr>
              <a:t>continued</a:t>
            </a:r>
            <a:endParaRPr lang="en-US" sz="1600" b="1" dirty="0">
              <a:solidFill>
                <a:schemeClr val="bg1"/>
              </a:solidFill>
            </a:endParaRPr>
          </a:p>
        </p:txBody>
      </p:sp>
      <p:sp>
        <p:nvSpPr>
          <p:cNvPr id="3" name="Slide Number Placeholder 2"/>
          <p:cNvSpPr>
            <a:spLocks noGrp="1"/>
          </p:cNvSpPr>
          <p:nvPr>
            <p:ph type="sldNum" sz="quarter" idx="12"/>
          </p:nvPr>
        </p:nvSpPr>
        <p:spPr/>
        <p:txBody>
          <a:bodyPr/>
          <a:lstStyle/>
          <a:p>
            <a:fld id="{C1A6B199-FD4A-42EA-8F8A-3F93EEAB17CE}" type="slidenum">
              <a:rPr lang="en-US" smtClean="0"/>
              <a:t>38</a:t>
            </a:fld>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771" y="1064813"/>
            <a:ext cx="6310460" cy="7545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76957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6858000" cy="762000"/>
          </a:xfrm>
          <a:prstGeom prst="rect">
            <a:avLst/>
          </a:prstGeom>
          <a:solidFill>
            <a:srgbClr val="00A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itle 1"/>
          <p:cNvSpPr>
            <a:spLocks noGrp="1"/>
          </p:cNvSpPr>
          <p:nvPr>
            <p:ph type="title"/>
          </p:nvPr>
        </p:nvSpPr>
        <p:spPr>
          <a:xfrm>
            <a:off x="342900" y="83155"/>
            <a:ext cx="6172200" cy="776816"/>
          </a:xfrm>
        </p:spPr>
        <p:txBody>
          <a:bodyPr>
            <a:normAutofit/>
          </a:bodyPr>
          <a:lstStyle/>
          <a:p>
            <a:pPr algn="l"/>
            <a:r>
              <a:rPr lang="en-US" sz="1600" b="1" dirty="0">
                <a:solidFill>
                  <a:schemeClr val="bg1"/>
                </a:solidFill>
              </a:rPr>
              <a:t>Goal 2 - Student Success</a:t>
            </a:r>
            <a:br>
              <a:rPr lang="en-US" sz="1600" b="1" dirty="0">
                <a:solidFill>
                  <a:schemeClr val="bg1"/>
                </a:solidFill>
              </a:rPr>
            </a:br>
            <a:r>
              <a:rPr lang="en-US" sz="1600" b="1" dirty="0">
                <a:solidFill>
                  <a:schemeClr val="bg1"/>
                </a:solidFill>
              </a:rPr>
              <a:t>Indicator 3 – Employment and earnings after graduation - </a:t>
            </a:r>
            <a:r>
              <a:rPr lang="en-US" sz="1600" b="1" i="1" dirty="0">
                <a:solidFill>
                  <a:schemeClr val="bg1"/>
                </a:solidFill>
              </a:rPr>
              <a:t>continued</a:t>
            </a:r>
            <a:endParaRPr lang="en-US" sz="1600" b="1" dirty="0">
              <a:solidFill>
                <a:schemeClr val="bg1"/>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47" y="1101283"/>
            <a:ext cx="6466481" cy="6671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25" y="8153400"/>
            <a:ext cx="6424512"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C1A6B199-FD4A-42EA-8F8A-3F93EEAB17CE}" type="slidenum">
              <a:rPr lang="en-US" smtClean="0"/>
              <a:t>39</a:t>
            </a:fld>
            <a:endParaRPr lang="en-US" dirty="0"/>
          </a:p>
        </p:txBody>
      </p:sp>
    </p:spTree>
    <p:extLst>
      <p:ext uri="{BB962C8B-B14F-4D97-AF65-F5344CB8AC3E}">
        <p14:creationId xmlns:p14="http://schemas.microsoft.com/office/powerpoint/2010/main" val="45641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6200"/>
            <a:ext cx="6858000" cy="76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33400" y="1219199"/>
            <a:ext cx="6172200" cy="7391401"/>
          </a:xfrm>
        </p:spPr>
        <p:txBody>
          <a:bodyPr>
            <a:normAutofit fontScale="25000" lnSpcReduction="20000"/>
          </a:bodyPr>
          <a:lstStyle/>
          <a:p>
            <a:pPr marL="0" indent="0">
              <a:buNone/>
            </a:pPr>
            <a:r>
              <a:rPr lang="en-US" sz="4800" b="1" dirty="0"/>
              <a:t>Vision </a:t>
            </a:r>
            <a:r>
              <a:rPr lang="en-US" sz="4800" b="1" dirty="0" smtClean="0"/>
              <a:t>						 6</a:t>
            </a:r>
            <a:endParaRPr lang="en-US" sz="4800" b="1" dirty="0"/>
          </a:p>
          <a:p>
            <a:pPr marL="514350" lvl="0" indent="-288925">
              <a:buFont typeface="+mj-lt"/>
              <a:buAutoNum type="arabicPeriod"/>
            </a:pPr>
            <a:r>
              <a:rPr lang="en-US" sz="4800" dirty="0"/>
              <a:t>Connecticut adults, 25-44 holding </a:t>
            </a:r>
            <a:r>
              <a:rPr lang="en-US" sz="4800" dirty="0" smtClean="0"/>
              <a:t>associate degrees </a:t>
            </a:r>
            <a:r>
              <a:rPr lang="en-US" sz="4800" dirty="0"/>
              <a:t>and </a:t>
            </a:r>
            <a:r>
              <a:rPr lang="en-US" sz="4800" dirty="0" smtClean="0"/>
              <a:t>above</a:t>
            </a:r>
            <a:r>
              <a:rPr lang="en-US" sz="4800" u="sng" dirty="0" smtClean="0"/>
              <a:t>		</a:t>
            </a:r>
            <a:r>
              <a:rPr lang="en-US" sz="4800" dirty="0" smtClean="0"/>
              <a:t> 7</a:t>
            </a:r>
            <a:endParaRPr lang="en-US" sz="4800" dirty="0"/>
          </a:p>
          <a:p>
            <a:pPr marL="514350" lvl="0" indent="-288925">
              <a:buFont typeface="+mj-lt"/>
              <a:buAutoNum type="arabicPeriod"/>
            </a:pPr>
            <a:r>
              <a:rPr lang="en-US" sz="4800" dirty="0"/>
              <a:t>Median household income </a:t>
            </a:r>
            <a:r>
              <a:rPr lang="en-US" sz="4800" u="sng" dirty="0" smtClean="0"/>
              <a:t>				</a:t>
            </a:r>
            <a:r>
              <a:rPr lang="en-US" sz="4800" dirty="0" smtClean="0"/>
              <a:t> 8</a:t>
            </a:r>
            <a:endParaRPr lang="en-US" sz="4800" dirty="0"/>
          </a:p>
          <a:p>
            <a:pPr marL="514350" lvl="0" indent="-288925">
              <a:buFont typeface="+mj-lt"/>
              <a:buAutoNum type="arabicPeriod"/>
            </a:pPr>
            <a:r>
              <a:rPr lang="en-US" sz="4800" dirty="0"/>
              <a:t>Voter participation </a:t>
            </a:r>
            <a:r>
              <a:rPr lang="en-US" sz="4800" u="sng" dirty="0" smtClean="0"/>
              <a:t>					</a:t>
            </a:r>
            <a:r>
              <a:rPr lang="en-US" sz="4800" dirty="0" smtClean="0"/>
              <a:t> 9</a:t>
            </a:r>
            <a:endParaRPr lang="en-US" sz="4800" dirty="0"/>
          </a:p>
          <a:p>
            <a:pPr marL="514350" lvl="0" indent="-288925">
              <a:buFont typeface="+mj-lt"/>
              <a:buAutoNum type="arabicPeriod"/>
            </a:pPr>
            <a:r>
              <a:rPr lang="en-US" sz="4800" dirty="0"/>
              <a:t>State Domestic Product per capita </a:t>
            </a:r>
            <a:r>
              <a:rPr lang="en-US" sz="4800" u="sng" dirty="0" smtClean="0"/>
              <a:t>				</a:t>
            </a:r>
            <a:r>
              <a:rPr lang="en-US" sz="4800" dirty="0" smtClean="0"/>
              <a:t> 10</a:t>
            </a:r>
            <a:endParaRPr lang="en-US" sz="4800" dirty="0"/>
          </a:p>
          <a:p>
            <a:pPr marL="514350" lvl="0" indent="-288925">
              <a:buFont typeface="+mj-lt"/>
              <a:buAutoNum type="arabicPeriod"/>
            </a:pPr>
            <a:r>
              <a:rPr lang="en-US" sz="4800" dirty="0"/>
              <a:t>Enrollment per </a:t>
            </a:r>
            <a:r>
              <a:rPr lang="en-US" sz="4800" dirty="0" smtClean="0"/>
              <a:t>Connecticut Residents ages 18-44</a:t>
            </a:r>
            <a:r>
              <a:rPr lang="en-US" sz="4800" u="sng" dirty="0" smtClean="0"/>
              <a:t>			</a:t>
            </a:r>
            <a:r>
              <a:rPr lang="en-US" sz="4800" dirty="0" smtClean="0"/>
              <a:t> 11</a:t>
            </a:r>
          </a:p>
          <a:p>
            <a:pPr marL="0" indent="0">
              <a:buNone/>
            </a:pPr>
            <a:r>
              <a:rPr lang="en-US" sz="4800" dirty="0" smtClean="0"/>
              <a:t/>
            </a:r>
            <a:br>
              <a:rPr lang="en-US" sz="4800" dirty="0" smtClean="0"/>
            </a:br>
            <a:r>
              <a:rPr lang="en-US" sz="4800" b="1" dirty="0" smtClean="0"/>
              <a:t>College Readiness 					 12</a:t>
            </a:r>
            <a:endParaRPr lang="en-US" sz="4800" dirty="0" smtClean="0"/>
          </a:p>
          <a:p>
            <a:pPr marL="514350" lvl="0" indent="-288925">
              <a:buFont typeface="+mj-lt"/>
              <a:buAutoNum type="arabicPeriod"/>
            </a:pPr>
            <a:r>
              <a:rPr lang="en-US" sz="4800" dirty="0" smtClean="0"/>
              <a:t>Percent </a:t>
            </a:r>
            <a:r>
              <a:rPr lang="en-US" sz="4800" dirty="0"/>
              <a:t>of high school graduates identified as “college-ready” </a:t>
            </a:r>
            <a:r>
              <a:rPr lang="en-US" sz="4800" u="sng" dirty="0" smtClean="0"/>
              <a:t>		</a:t>
            </a:r>
            <a:r>
              <a:rPr lang="en-US" sz="4800" dirty="0" smtClean="0"/>
              <a:t> 13</a:t>
            </a:r>
            <a:endParaRPr lang="en-US" sz="4800" dirty="0"/>
          </a:p>
          <a:p>
            <a:pPr marL="514350" lvl="0" indent="-288925">
              <a:buFont typeface="+mj-lt"/>
              <a:buAutoNum type="arabicPeriod"/>
            </a:pPr>
            <a:r>
              <a:rPr lang="en-US" sz="4800" dirty="0"/>
              <a:t>College-going rates of public high school graduates </a:t>
            </a:r>
            <a:r>
              <a:rPr lang="en-US" sz="4800" u="sng" dirty="0" smtClean="0"/>
              <a:t>		</a:t>
            </a:r>
            <a:r>
              <a:rPr lang="en-US" sz="4800" dirty="0" smtClean="0"/>
              <a:t> 15</a:t>
            </a:r>
            <a:endParaRPr lang="en-US" sz="4800" dirty="0"/>
          </a:p>
          <a:p>
            <a:pPr marL="514350" lvl="0" indent="-288925">
              <a:buFont typeface="+mj-lt"/>
              <a:buAutoNum type="arabicPeriod"/>
            </a:pPr>
            <a:r>
              <a:rPr lang="en-US" sz="4800" dirty="0"/>
              <a:t>Percent completing college-level English and math courses within 2 years </a:t>
            </a:r>
            <a:r>
              <a:rPr lang="en-US" sz="4800" u="sng" dirty="0" smtClean="0"/>
              <a:t>	</a:t>
            </a:r>
            <a:r>
              <a:rPr lang="en-US" sz="4800" dirty="0" smtClean="0"/>
              <a:t> 18</a:t>
            </a:r>
            <a:endParaRPr lang="en-US" sz="4800" dirty="0"/>
          </a:p>
          <a:p>
            <a:pPr marL="514350" lvl="0" indent="-288925">
              <a:buFont typeface="+mj-lt"/>
              <a:buAutoNum type="arabicPeriod"/>
            </a:pPr>
            <a:r>
              <a:rPr lang="en-US" sz="4800" dirty="0"/>
              <a:t>Percent on track to completing on-time: </a:t>
            </a:r>
            <a:r>
              <a:rPr lang="en-US" sz="4800" u="sng" dirty="0"/>
              <a:t>	</a:t>
            </a:r>
            <a:r>
              <a:rPr lang="en-US" sz="4800" u="sng" dirty="0" smtClean="0"/>
              <a:t>		</a:t>
            </a:r>
            <a:r>
              <a:rPr lang="en-US" sz="4800" dirty="0" smtClean="0"/>
              <a:t> 22</a:t>
            </a:r>
            <a:endParaRPr lang="en-US" sz="4800" dirty="0"/>
          </a:p>
          <a:p>
            <a:pPr marL="0" indent="0">
              <a:buNone/>
            </a:pPr>
            <a:r>
              <a:rPr lang="en-US" sz="4800" dirty="0"/>
              <a:t> </a:t>
            </a:r>
          </a:p>
          <a:p>
            <a:pPr marL="0" indent="0">
              <a:buNone/>
            </a:pPr>
            <a:r>
              <a:rPr lang="en-US" sz="4800" b="1" dirty="0"/>
              <a:t>Student </a:t>
            </a:r>
            <a:r>
              <a:rPr lang="en-US" sz="4800" b="1" dirty="0" smtClean="0"/>
              <a:t>Success					 27</a:t>
            </a:r>
            <a:endParaRPr lang="en-US" sz="4800" b="1" dirty="0"/>
          </a:p>
          <a:p>
            <a:pPr marL="514350" lvl="0" indent="-288925">
              <a:buFont typeface="+mj-lt"/>
              <a:buAutoNum type="arabicPeriod"/>
            </a:pPr>
            <a:r>
              <a:rPr lang="en-US" sz="4800" dirty="0"/>
              <a:t>Completions per 100 </a:t>
            </a:r>
            <a:r>
              <a:rPr lang="en-US" sz="4800" dirty="0" smtClean="0"/>
              <a:t>Full Time Equivalents (FTE) </a:t>
            </a:r>
            <a:r>
              <a:rPr lang="en-US" sz="4800" u="sng" dirty="0" smtClean="0"/>
              <a:t>			</a:t>
            </a:r>
            <a:r>
              <a:rPr lang="en-US" sz="4800" dirty="0" smtClean="0"/>
              <a:t> 28</a:t>
            </a:r>
            <a:endParaRPr lang="en-US" sz="4800" dirty="0"/>
          </a:p>
          <a:p>
            <a:pPr marL="514350" lvl="0" indent="-288925">
              <a:buFont typeface="+mj-lt"/>
              <a:buAutoNum type="arabicPeriod"/>
            </a:pPr>
            <a:r>
              <a:rPr lang="en-US" sz="4800" dirty="0"/>
              <a:t>Graduation rate of full-time, first-time students in 150% of normal time; </a:t>
            </a:r>
            <a:r>
              <a:rPr lang="en-US" sz="4800" u="sng" dirty="0" smtClean="0"/>
              <a:t>	</a:t>
            </a:r>
            <a:r>
              <a:rPr lang="en-US" sz="4800" dirty="0" smtClean="0"/>
              <a:t> 29</a:t>
            </a:r>
            <a:endParaRPr lang="en-US" sz="4800" dirty="0"/>
          </a:p>
          <a:p>
            <a:pPr marL="509588" lvl="0" indent="-284163">
              <a:buFont typeface="+mj-lt"/>
              <a:buAutoNum type="arabicPeriod" startAt="3"/>
            </a:pPr>
            <a:r>
              <a:rPr lang="en-US" sz="4800" dirty="0"/>
              <a:t>Employment and earnings after graduation </a:t>
            </a:r>
            <a:r>
              <a:rPr lang="en-US" sz="4800" u="sng" dirty="0" smtClean="0"/>
              <a:t>			</a:t>
            </a:r>
            <a:r>
              <a:rPr lang="en-US" sz="4800" dirty="0" smtClean="0"/>
              <a:t> 32</a:t>
            </a:r>
            <a:endParaRPr lang="en-US" sz="4800" dirty="0"/>
          </a:p>
          <a:p>
            <a:pPr marL="514350" lvl="0" indent="-288925">
              <a:buFont typeface="+mj-lt"/>
              <a:buAutoNum type="arabicPeriod" startAt="3"/>
            </a:pPr>
            <a:r>
              <a:rPr lang="en-US" sz="4800" dirty="0"/>
              <a:t>Time and credits to degree/certificate </a:t>
            </a:r>
            <a:r>
              <a:rPr lang="en-US" sz="4800" u="sng" dirty="0" smtClean="0"/>
              <a:t>			</a:t>
            </a:r>
            <a:r>
              <a:rPr lang="en-US" sz="4800" dirty="0" smtClean="0"/>
              <a:t> 41</a:t>
            </a:r>
            <a:endParaRPr lang="en-US" sz="4800" dirty="0"/>
          </a:p>
          <a:p>
            <a:pPr marL="514350" lvl="0" indent="-288925">
              <a:buFont typeface="+mj-lt"/>
              <a:buAutoNum type="arabicPeriod" startAt="3"/>
            </a:pPr>
            <a:r>
              <a:rPr lang="en-US" sz="4800" dirty="0"/>
              <a:t>Transfers from 2-year to 4-year institutions per 100 FTE </a:t>
            </a:r>
            <a:r>
              <a:rPr lang="en-US" sz="4800" u="sng" dirty="0" smtClean="0"/>
              <a:t>		</a:t>
            </a:r>
            <a:r>
              <a:rPr lang="en-US" sz="4800" dirty="0"/>
              <a:t> </a:t>
            </a:r>
            <a:r>
              <a:rPr lang="en-US" sz="4800" dirty="0" smtClean="0"/>
              <a:t>43</a:t>
            </a:r>
            <a:endParaRPr lang="en-US" sz="4800" dirty="0"/>
          </a:p>
          <a:p>
            <a:endParaRPr lang="en-US" sz="4800" dirty="0"/>
          </a:p>
          <a:p>
            <a:pPr marL="0" indent="0">
              <a:buNone/>
            </a:pPr>
            <a:r>
              <a:rPr lang="en-US" sz="4800" b="1" dirty="0"/>
              <a:t>Affordability and </a:t>
            </a:r>
            <a:r>
              <a:rPr lang="en-US" sz="4800" b="1" dirty="0" smtClean="0"/>
              <a:t>Sustainability				 45</a:t>
            </a:r>
            <a:endParaRPr lang="en-US" sz="4800" b="1" dirty="0"/>
          </a:p>
          <a:p>
            <a:pPr marL="514350" lvl="0" indent="-288925">
              <a:buFont typeface="+mj-lt"/>
              <a:buAutoNum type="arabicPeriod"/>
            </a:pPr>
            <a:r>
              <a:rPr lang="en-US" sz="4800" dirty="0"/>
              <a:t>Tuition and fees as % of median household income </a:t>
            </a:r>
            <a:r>
              <a:rPr lang="en-US" sz="4800" u="sng" dirty="0" smtClean="0"/>
              <a:t>		</a:t>
            </a:r>
            <a:r>
              <a:rPr lang="en-US" sz="4800" dirty="0" smtClean="0"/>
              <a:t> 46</a:t>
            </a:r>
            <a:endParaRPr lang="en-US" sz="4800" dirty="0"/>
          </a:p>
          <a:p>
            <a:pPr marL="514350" lvl="0" indent="-288925">
              <a:buFont typeface="+mj-lt"/>
              <a:buAutoNum type="arabicPeriod"/>
            </a:pPr>
            <a:r>
              <a:rPr lang="en-US" sz="4800" dirty="0"/>
              <a:t>Percent of undergraduates receiving federal loan aid </a:t>
            </a:r>
            <a:r>
              <a:rPr lang="en-US" sz="4800" u="sng" dirty="0" smtClean="0"/>
              <a:t>		</a:t>
            </a:r>
            <a:r>
              <a:rPr lang="en-US" sz="4800" dirty="0" smtClean="0"/>
              <a:t> 47</a:t>
            </a:r>
            <a:endParaRPr lang="en-US" sz="4800" dirty="0"/>
          </a:p>
          <a:p>
            <a:pPr marL="514350" lvl="0" indent="-288925">
              <a:buFont typeface="+mj-lt"/>
              <a:buAutoNum type="arabicPeriod"/>
            </a:pPr>
            <a:r>
              <a:rPr lang="en-US" sz="4800" dirty="0"/>
              <a:t>State and local appropriations per </a:t>
            </a:r>
            <a:r>
              <a:rPr lang="en-US" sz="4800" dirty="0" smtClean="0"/>
              <a:t>100 FTE and per completion  </a:t>
            </a:r>
            <a:r>
              <a:rPr lang="en-US" sz="4800" u="sng" dirty="0" smtClean="0"/>
              <a:t>		</a:t>
            </a:r>
            <a:r>
              <a:rPr lang="en-US" sz="4800" dirty="0" smtClean="0"/>
              <a:t> 50</a:t>
            </a:r>
            <a:endParaRPr lang="en-US" sz="4800" dirty="0"/>
          </a:p>
          <a:p>
            <a:pPr marL="514350" lvl="0" indent="-288925">
              <a:buFont typeface="+mj-lt"/>
              <a:buAutoNum type="arabicPeriod"/>
            </a:pPr>
            <a:r>
              <a:rPr lang="en-US" sz="4800" dirty="0"/>
              <a:t>Education and related expenses per </a:t>
            </a:r>
            <a:r>
              <a:rPr lang="en-US" sz="4800" dirty="0" smtClean="0"/>
              <a:t>FTE enrollment and per completion </a:t>
            </a:r>
            <a:r>
              <a:rPr lang="en-US" sz="4800" u="sng" dirty="0" smtClean="0"/>
              <a:t>	</a:t>
            </a:r>
            <a:r>
              <a:rPr lang="en-US" sz="4800" dirty="0" smtClean="0"/>
              <a:t> 52</a:t>
            </a:r>
            <a:endParaRPr lang="en-US" sz="4800" dirty="0"/>
          </a:p>
          <a:p>
            <a:pPr marL="514350" lvl="0" indent="-288925">
              <a:buFont typeface="+mj-lt"/>
              <a:buAutoNum type="arabicPeriod"/>
            </a:pPr>
            <a:r>
              <a:rPr lang="en-US" sz="4800" dirty="0"/>
              <a:t>Instructional expenditures as a percent of </a:t>
            </a:r>
            <a:r>
              <a:rPr lang="en-US" sz="4800" dirty="0" smtClean="0"/>
              <a:t>education </a:t>
            </a:r>
            <a:r>
              <a:rPr lang="en-US" sz="4800" dirty="0"/>
              <a:t>&amp; </a:t>
            </a:r>
            <a:r>
              <a:rPr lang="en-US" sz="4800" dirty="0" smtClean="0"/>
              <a:t>related </a:t>
            </a:r>
            <a:r>
              <a:rPr lang="en-US" sz="4800" dirty="0"/>
              <a:t>spending </a:t>
            </a:r>
            <a:r>
              <a:rPr lang="en-US" sz="4800" u="sng" dirty="0" smtClean="0"/>
              <a:t>	</a:t>
            </a:r>
            <a:r>
              <a:rPr lang="en-US" sz="4800" dirty="0" smtClean="0"/>
              <a:t> 54</a:t>
            </a:r>
            <a:endParaRPr lang="en-US" sz="4800" dirty="0"/>
          </a:p>
          <a:p>
            <a:pPr marL="0" indent="0">
              <a:buNone/>
            </a:pPr>
            <a:r>
              <a:rPr lang="en-US" sz="4800" b="1" dirty="0"/>
              <a:t> </a:t>
            </a:r>
          </a:p>
          <a:p>
            <a:pPr marL="0" indent="0">
              <a:buNone/>
            </a:pPr>
            <a:r>
              <a:rPr lang="en-US" sz="4800" b="1" dirty="0"/>
              <a:t>Innovation and Economic </a:t>
            </a:r>
            <a:r>
              <a:rPr lang="en-US" sz="4800" b="1" dirty="0" smtClean="0"/>
              <a:t>Growth				 55</a:t>
            </a:r>
            <a:endParaRPr lang="en-US" sz="4800" b="1" dirty="0"/>
          </a:p>
          <a:p>
            <a:pPr marL="514350" lvl="0" indent="-288925">
              <a:buFont typeface="+mj-lt"/>
              <a:buAutoNum type="arabicPeriod"/>
            </a:pPr>
            <a:r>
              <a:rPr lang="en-US" sz="4800" dirty="0"/>
              <a:t>Completions in fields with high workforce demand: STEM, health, education </a:t>
            </a:r>
            <a:r>
              <a:rPr lang="en-US" sz="4800" u="sng" dirty="0" smtClean="0"/>
              <a:t>	</a:t>
            </a:r>
            <a:r>
              <a:rPr lang="en-US" sz="4800" dirty="0" smtClean="0"/>
              <a:t> 56</a:t>
            </a:r>
            <a:endParaRPr lang="en-US" sz="4800" dirty="0"/>
          </a:p>
          <a:p>
            <a:pPr marL="514350" lvl="0" indent="-288925">
              <a:buFont typeface="+mj-lt"/>
              <a:buAutoNum type="arabicPeriod"/>
            </a:pPr>
            <a:r>
              <a:rPr lang="en-US" sz="4800" dirty="0"/>
              <a:t>External research funding per full-time </a:t>
            </a:r>
            <a:r>
              <a:rPr lang="en-US" sz="4800" dirty="0" smtClean="0"/>
              <a:t>faculty</a:t>
            </a:r>
            <a:r>
              <a:rPr lang="en-US" sz="4800" u="sng" dirty="0" smtClean="0"/>
              <a:t> 			</a:t>
            </a:r>
            <a:r>
              <a:rPr lang="en-US" sz="4800" dirty="0" smtClean="0"/>
              <a:t> 63</a:t>
            </a:r>
            <a:endParaRPr lang="en-US" sz="4800" dirty="0"/>
          </a:p>
          <a:p>
            <a:pPr marL="514350" lvl="0" indent="-288925">
              <a:buFont typeface="+mj-lt"/>
              <a:buAutoNum type="arabicPeriod"/>
            </a:pPr>
            <a:r>
              <a:rPr lang="en-US" sz="4800" dirty="0"/>
              <a:t>Patents per 100K workers </a:t>
            </a:r>
            <a:r>
              <a:rPr lang="en-US" sz="4800" u="sng" dirty="0" smtClean="0"/>
              <a:t>				</a:t>
            </a:r>
            <a:r>
              <a:rPr lang="en-US" sz="4800" dirty="0" smtClean="0"/>
              <a:t> 64</a:t>
            </a:r>
            <a:endParaRPr lang="en-US" sz="4800" dirty="0"/>
          </a:p>
          <a:p>
            <a:pPr marL="514350" lvl="0" indent="-288925">
              <a:buFont typeface="+mj-lt"/>
              <a:buAutoNum type="arabicPeriod"/>
            </a:pPr>
            <a:r>
              <a:rPr lang="en-US" sz="4800" dirty="0"/>
              <a:t>Percent of students enrolled in distance education courses </a:t>
            </a:r>
            <a:r>
              <a:rPr lang="en-US" sz="4800" dirty="0" smtClean="0"/>
              <a:t>exclusively </a:t>
            </a:r>
          </a:p>
          <a:p>
            <a:pPr marL="509588" lvl="1" indent="0">
              <a:buNone/>
            </a:pPr>
            <a:r>
              <a:rPr lang="en-US" sz="4400" dirty="0" smtClean="0"/>
              <a:t>or some </a:t>
            </a:r>
            <a:r>
              <a:rPr lang="en-US" sz="4400" dirty="0"/>
              <a:t>but not all </a:t>
            </a:r>
            <a:r>
              <a:rPr lang="en-US" sz="4400" u="sng" dirty="0" smtClean="0"/>
              <a:t>					</a:t>
            </a:r>
            <a:r>
              <a:rPr lang="en-US" sz="4400" dirty="0" smtClean="0"/>
              <a:t> 65</a:t>
            </a:r>
            <a:endParaRPr lang="en-US" sz="4400" dirty="0"/>
          </a:p>
          <a:p>
            <a:pPr marL="0" indent="0">
              <a:buNone/>
            </a:pPr>
            <a:r>
              <a:rPr lang="en-US" sz="4800" dirty="0"/>
              <a:t> </a:t>
            </a:r>
          </a:p>
          <a:p>
            <a:pPr marL="0" indent="0">
              <a:buNone/>
            </a:pPr>
            <a:r>
              <a:rPr lang="en-US" sz="4800" b="1" dirty="0" smtClean="0"/>
              <a:t>Equity						 67</a:t>
            </a:r>
            <a:endParaRPr lang="en-US" sz="4800" b="1" dirty="0"/>
          </a:p>
          <a:p>
            <a:pPr marL="514350" indent="-288925">
              <a:buFont typeface="+mj-lt"/>
              <a:buAutoNum type="arabicPeriod"/>
            </a:pPr>
            <a:r>
              <a:rPr lang="en-US" sz="4800" dirty="0" smtClean="0"/>
              <a:t>Disaggregated enrollment and completion data</a:t>
            </a:r>
            <a:r>
              <a:rPr lang="en-US" sz="4800" u="sng" dirty="0" smtClean="0"/>
              <a:t>			</a:t>
            </a:r>
            <a:r>
              <a:rPr lang="en-US" sz="4800" dirty="0" smtClean="0"/>
              <a:t> 68</a:t>
            </a:r>
          </a:p>
          <a:p>
            <a:pPr marL="225425" indent="0">
              <a:buNone/>
            </a:pPr>
            <a:endParaRPr lang="en-US" sz="4800" dirty="0" smtClean="0"/>
          </a:p>
          <a:p>
            <a:pPr marL="0" indent="0">
              <a:buNone/>
            </a:pPr>
            <a:r>
              <a:rPr lang="en-US" sz="4800" b="1" dirty="0" smtClean="0"/>
              <a:t>Peer Institutions</a:t>
            </a:r>
            <a:r>
              <a:rPr lang="en-US" sz="4800" dirty="0" smtClean="0"/>
              <a:t>_</a:t>
            </a:r>
            <a:r>
              <a:rPr lang="en-US" sz="4800" u="sng" dirty="0" smtClean="0"/>
              <a:t>					</a:t>
            </a:r>
            <a:r>
              <a:rPr lang="en-US" sz="4800" dirty="0" smtClean="0"/>
              <a:t> </a:t>
            </a:r>
            <a:r>
              <a:rPr lang="en-US" sz="4800" b="1" dirty="0" smtClean="0"/>
              <a:t>85</a:t>
            </a:r>
            <a:endParaRPr lang="en-US" sz="4800" b="1" dirty="0"/>
          </a:p>
          <a:p>
            <a:pPr marL="0" indent="0">
              <a:buNone/>
            </a:pPr>
            <a:endParaRPr lang="en-US" dirty="0"/>
          </a:p>
        </p:txBody>
      </p:sp>
      <p:grpSp>
        <p:nvGrpSpPr>
          <p:cNvPr id="10" name="Group 9"/>
          <p:cNvGrpSpPr/>
          <p:nvPr/>
        </p:nvGrpSpPr>
        <p:grpSpPr>
          <a:xfrm>
            <a:off x="0" y="8534401"/>
            <a:ext cx="6858000" cy="508000"/>
            <a:chOff x="0" y="6400800"/>
            <a:chExt cx="9144000" cy="381000"/>
          </a:xfrm>
        </p:grpSpPr>
        <p:sp>
          <p:nvSpPr>
            <p:cNvPr id="12" name="Rectangle 11"/>
            <p:cNvSpPr/>
            <p:nvPr/>
          </p:nvSpPr>
          <p:spPr>
            <a:xfrm>
              <a:off x="0" y="6400800"/>
              <a:ext cx="91440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65151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grpSp>
      <p:sp>
        <p:nvSpPr>
          <p:cNvPr id="2" name="Title 1"/>
          <p:cNvSpPr>
            <a:spLocks noGrp="1"/>
          </p:cNvSpPr>
          <p:nvPr>
            <p:ph type="title"/>
          </p:nvPr>
        </p:nvSpPr>
        <p:spPr>
          <a:xfrm>
            <a:off x="342900" y="76200"/>
            <a:ext cx="6172200" cy="762000"/>
          </a:xfrm>
        </p:spPr>
        <p:txBody>
          <a:bodyPr/>
          <a:lstStyle/>
          <a:p>
            <a:r>
              <a:rPr lang="en-US" dirty="0" smtClean="0">
                <a:solidFill>
                  <a:schemeClr val="bg1"/>
                </a:solidFill>
              </a:rPr>
              <a:t>Table of Contents</a:t>
            </a:r>
            <a:endParaRPr lang="en-US" dirty="0">
              <a:solidFill>
                <a:schemeClr val="bg1"/>
              </a:solidFill>
            </a:endParaRPr>
          </a:p>
        </p:txBody>
      </p:sp>
      <p:sp>
        <p:nvSpPr>
          <p:cNvPr id="5" name="Slide Number Placeholder 4"/>
          <p:cNvSpPr>
            <a:spLocks noGrp="1"/>
          </p:cNvSpPr>
          <p:nvPr>
            <p:ph type="sldNum" sz="quarter" idx="12"/>
          </p:nvPr>
        </p:nvSpPr>
        <p:spPr>
          <a:xfrm>
            <a:off x="4914900" y="8534401"/>
            <a:ext cx="1600200" cy="486833"/>
          </a:xfrm>
        </p:spPr>
        <p:txBody>
          <a:bodyPr/>
          <a:lstStyle/>
          <a:p>
            <a:fld id="{C1A6B199-FD4A-42EA-8F8A-3F93EEAB17CE}" type="slidenum">
              <a:rPr lang="en-US" smtClean="0"/>
              <a:t>4</a:t>
            </a:fld>
            <a:endParaRPr lang="en-US" dirty="0"/>
          </a:p>
        </p:txBody>
      </p:sp>
    </p:spTree>
    <p:extLst>
      <p:ext uri="{BB962C8B-B14F-4D97-AF65-F5344CB8AC3E}">
        <p14:creationId xmlns:p14="http://schemas.microsoft.com/office/powerpoint/2010/main" val="2843528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1143001"/>
            <a:ext cx="5657850" cy="5010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76200"/>
            <a:ext cx="6858000" cy="762000"/>
          </a:xfrm>
          <a:prstGeom prst="rect">
            <a:avLst/>
          </a:prstGeom>
          <a:solidFill>
            <a:srgbClr val="00A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itle 1"/>
          <p:cNvSpPr>
            <a:spLocks noGrp="1"/>
          </p:cNvSpPr>
          <p:nvPr>
            <p:ph type="title"/>
          </p:nvPr>
        </p:nvSpPr>
        <p:spPr>
          <a:xfrm>
            <a:off x="342900" y="110359"/>
            <a:ext cx="6172200" cy="776816"/>
          </a:xfrm>
        </p:spPr>
        <p:txBody>
          <a:bodyPr>
            <a:normAutofit/>
          </a:bodyPr>
          <a:lstStyle/>
          <a:p>
            <a:pPr algn="l"/>
            <a:r>
              <a:rPr lang="en-US" sz="1600" b="1" dirty="0">
                <a:solidFill>
                  <a:schemeClr val="bg1"/>
                </a:solidFill>
              </a:rPr>
              <a:t>Goal 2 - Student Success</a:t>
            </a:r>
            <a:br>
              <a:rPr lang="en-US" sz="1600" b="1" dirty="0">
                <a:solidFill>
                  <a:schemeClr val="bg1"/>
                </a:solidFill>
              </a:rPr>
            </a:br>
            <a:r>
              <a:rPr lang="en-US" sz="1600" b="1" dirty="0">
                <a:solidFill>
                  <a:schemeClr val="bg1"/>
                </a:solidFill>
              </a:rPr>
              <a:t>Indicator 3 – Employment and earnings after graduation - </a:t>
            </a:r>
            <a:r>
              <a:rPr lang="en-US" sz="1600" b="1" i="1" dirty="0">
                <a:solidFill>
                  <a:schemeClr val="bg1"/>
                </a:solidFill>
              </a:rPr>
              <a:t>continued</a:t>
            </a:r>
            <a:endParaRPr lang="en-US" sz="1600" b="1" dirty="0">
              <a:solidFill>
                <a:schemeClr val="bg1"/>
              </a:solidFill>
            </a:endParaRPr>
          </a:p>
        </p:txBody>
      </p:sp>
      <p:sp>
        <p:nvSpPr>
          <p:cNvPr id="3" name="Slide Number Placeholder 2"/>
          <p:cNvSpPr>
            <a:spLocks noGrp="1"/>
          </p:cNvSpPr>
          <p:nvPr>
            <p:ph type="sldNum" sz="quarter" idx="12"/>
          </p:nvPr>
        </p:nvSpPr>
        <p:spPr/>
        <p:txBody>
          <a:bodyPr/>
          <a:lstStyle/>
          <a:p>
            <a:fld id="{C1A6B199-FD4A-42EA-8F8A-3F93EEAB17CE}" type="slidenum">
              <a:rPr lang="en-US" smtClean="0"/>
              <a:t>40</a:t>
            </a:fld>
            <a:endParaRPr lang="en-US"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29" y="7772402"/>
            <a:ext cx="5834743" cy="901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641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6200"/>
            <a:ext cx="6858000" cy="762000"/>
          </a:xfrm>
          <a:prstGeom prst="rect">
            <a:avLst/>
          </a:prstGeom>
          <a:solidFill>
            <a:srgbClr val="00A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itle 1"/>
          <p:cNvSpPr>
            <a:spLocks noGrp="1"/>
          </p:cNvSpPr>
          <p:nvPr>
            <p:ph type="title"/>
          </p:nvPr>
        </p:nvSpPr>
        <p:spPr>
          <a:xfrm>
            <a:off x="342900" y="76200"/>
            <a:ext cx="6172200" cy="762000"/>
          </a:xfrm>
        </p:spPr>
        <p:txBody>
          <a:bodyPr>
            <a:normAutofit/>
          </a:bodyPr>
          <a:lstStyle/>
          <a:p>
            <a:pPr algn="l"/>
            <a:r>
              <a:rPr lang="en-US" sz="1600" b="1" dirty="0" smtClean="0">
                <a:solidFill>
                  <a:schemeClr val="bg1"/>
                </a:solidFill>
              </a:rPr>
              <a:t>Goal 2 - Student Success</a:t>
            </a:r>
            <a:br>
              <a:rPr lang="en-US" sz="1600" b="1" dirty="0" smtClean="0">
                <a:solidFill>
                  <a:schemeClr val="bg1"/>
                </a:solidFill>
              </a:rPr>
            </a:br>
            <a:r>
              <a:rPr lang="en-US" sz="1600" b="1" dirty="0" smtClean="0">
                <a:solidFill>
                  <a:schemeClr val="bg1"/>
                </a:solidFill>
              </a:rPr>
              <a:t>Indicator 4 – Time in years and credits to degree / certificate</a:t>
            </a:r>
            <a:endParaRPr lang="en-US" sz="1600" b="1" dirty="0">
              <a:solidFill>
                <a:schemeClr val="bg1"/>
              </a:solidFill>
            </a:endParaRPr>
          </a:p>
        </p:txBody>
      </p:sp>
      <p:sp>
        <p:nvSpPr>
          <p:cNvPr id="3" name="Slide Number Placeholder 2"/>
          <p:cNvSpPr>
            <a:spLocks noGrp="1"/>
          </p:cNvSpPr>
          <p:nvPr>
            <p:ph type="sldNum" sz="quarter" idx="12"/>
          </p:nvPr>
        </p:nvSpPr>
        <p:spPr/>
        <p:txBody>
          <a:bodyPr/>
          <a:lstStyle/>
          <a:p>
            <a:fld id="{C1A6B199-FD4A-42EA-8F8A-3F93EEAB17CE}" type="slidenum">
              <a:rPr lang="en-US" smtClean="0"/>
              <a:t>41</a:t>
            </a:fld>
            <a:endParaRPr lang="en-US" dirty="0"/>
          </a:p>
        </p:txBody>
      </p:sp>
      <p:sp>
        <p:nvSpPr>
          <p:cNvPr id="7" name="Title 1"/>
          <p:cNvSpPr txBox="1">
            <a:spLocks/>
          </p:cNvSpPr>
          <p:nvPr/>
        </p:nvSpPr>
        <p:spPr>
          <a:xfrm>
            <a:off x="304800" y="5486400"/>
            <a:ext cx="630085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200" b="1" dirty="0" smtClean="0"/>
              <a:t>What does this mean?</a:t>
            </a:r>
          </a:p>
          <a:p>
            <a:pPr algn="l"/>
            <a:endParaRPr lang="en-US" sz="1200" b="1" dirty="0" smtClean="0"/>
          </a:p>
          <a:p>
            <a:pPr algn="l"/>
            <a:r>
              <a:rPr lang="en-US" sz="1100" dirty="0" smtClean="0"/>
              <a:t>Students who complete degrees with the minimum number of credits in the shortest period of time take the most efficient pathway through post-secondary education, pay less for the post-secondary education and utilize fewer state resources in the process.  Connecticut State University students on average are taking more than four years to complete a Bachelor’s degree.  In addition, the number of credits at the time of graduation exceed 120.</a:t>
            </a:r>
            <a:endParaRPr lang="en-US" sz="1100" dirty="0"/>
          </a:p>
          <a:p>
            <a:pPr algn="l"/>
            <a:endParaRPr lang="en-US" sz="1100" b="1" dirty="0" smtClean="0"/>
          </a:p>
        </p:txBody>
      </p:sp>
      <p:sp>
        <p:nvSpPr>
          <p:cNvPr id="10" name="Text Placeholder 4"/>
          <p:cNvSpPr>
            <a:spLocks noGrp="1"/>
          </p:cNvSpPr>
          <p:nvPr>
            <p:ph type="body" sz="quarter" idx="3"/>
          </p:nvPr>
        </p:nvSpPr>
        <p:spPr>
          <a:xfrm>
            <a:off x="266700" y="6781801"/>
            <a:ext cx="6377050" cy="2095500"/>
          </a:xfrm>
        </p:spPr>
        <p:txBody>
          <a:bodyPr>
            <a:normAutofit/>
          </a:bodyPr>
          <a:lstStyle/>
          <a:p>
            <a:r>
              <a:rPr lang="en-US" sz="1000" dirty="0" smtClean="0"/>
              <a:t>Source: </a:t>
            </a:r>
            <a:r>
              <a:rPr lang="en-US" sz="900" b="0" dirty="0" smtClean="0"/>
              <a:t>BOR Office of Policy, Research and Strategic Planning </a:t>
            </a:r>
          </a:p>
          <a:p>
            <a:endParaRPr lang="en-US" sz="800" b="0" i="1" dirty="0"/>
          </a:p>
          <a:p>
            <a:r>
              <a:rPr lang="en-US" sz="1000" dirty="0" smtClean="0"/>
              <a:t>Calculation:</a:t>
            </a:r>
            <a:endParaRPr lang="en-US" sz="1000" b="0" dirty="0" smtClean="0"/>
          </a:p>
          <a:p>
            <a:r>
              <a:rPr lang="en-US" sz="900" b="0" dirty="0" smtClean="0"/>
              <a:t>Cohorts are defined by the academic year in which they completed their most recent credential (e.g. 2009-2010 graduates are grouped under 2010).  </a:t>
            </a:r>
          </a:p>
          <a:p>
            <a:r>
              <a:rPr lang="en-US" sz="900" b="0" baseline="30000" dirty="0" smtClean="0"/>
              <a:t>1</a:t>
            </a:r>
            <a:r>
              <a:rPr lang="en-US" sz="900" b="0" dirty="0" smtClean="0"/>
              <a:t>For Community Colleges the term of graduation is the end of the time period assessed.  The term in which individuals in this cohort declared the majors (catalog_semester) under which they completed their most recent credential was the starting point for the period assessed.   Students may have been enrolled in post-secondary education or even completed additional credentials prior to this point.</a:t>
            </a:r>
          </a:p>
          <a:p>
            <a:r>
              <a:rPr lang="en-US" sz="900" b="0" baseline="30000" dirty="0" smtClean="0"/>
              <a:t>2</a:t>
            </a:r>
            <a:r>
              <a:rPr lang="en-US" sz="900" b="0" dirty="0" smtClean="0"/>
              <a:t> For State Universities, the time to award begins with the term of the first class and continues to the term of graduation.</a:t>
            </a:r>
            <a:endParaRPr lang="en-US" sz="900" baseline="30000" dirty="0"/>
          </a:p>
        </p:txBody>
      </p:sp>
      <p:graphicFrame>
        <p:nvGraphicFramePr>
          <p:cNvPr id="13" name="Table 12"/>
          <p:cNvGraphicFramePr>
            <a:graphicFrameLocks noGrp="1"/>
          </p:cNvGraphicFramePr>
          <p:nvPr>
            <p:extLst>
              <p:ext uri="{D42A27DB-BD31-4B8C-83A1-F6EECF244321}">
                <p14:modId xmlns:p14="http://schemas.microsoft.com/office/powerpoint/2010/main" val="1031140341"/>
              </p:ext>
            </p:extLst>
          </p:nvPr>
        </p:nvGraphicFramePr>
        <p:xfrm>
          <a:off x="342900" y="1143001"/>
          <a:ext cx="6172200" cy="2570742"/>
        </p:xfrm>
        <a:graphic>
          <a:graphicData uri="http://schemas.openxmlformats.org/drawingml/2006/table">
            <a:tbl>
              <a:tblPr/>
              <a:tblGrid>
                <a:gridCol w="1173910"/>
                <a:gridCol w="440216"/>
                <a:gridCol w="440216"/>
                <a:gridCol w="440216"/>
                <a:gridCol w="440216"/>
                <a:gridCol w="440216"/>
                <a:gridCol w="559442"/>
                <a:gridCol w="559442"/>
                <a:gridCol w="559442"/>
                <a:gridCol w="559442"/>
                <a:gridCol w="559442"/>
              </a:tblGrid>
              <a:tr h="192119">
                <a:tc rowSpan="2">
                  <a:txBody>
                    <a:bodyPr/>
                    <a:lstStyle/>
                    <a:p>
                      <a:pPr algn="l" fontAlgn="b"/>
                      <a:r>
                        <a:rPr lang="en-US" sz="1100" b="1" i="0" u="none" strike="noStrike" dirty="0">
                          <a:solidFill>
                            <a:srgbClr val="000000"/>
                          </a:solidFill>
                          <a:effectLst/>
                          <a:latin typeface="Calibri"/>
                        </a:rPr>
                        <a:t> </a:t>
                      </a:r>
                    </a:p>
                  </a:txBody>
                  <a:tcPr marL="9149" marR="9149" marT="9149" marB="0" anchor="b">
                    <a:lnL>
                      <a:noFill/>
                    </a:lnL>
                    <a:lnR>
                      <a:noFill/>
                    </a:lnR>
                    <a:lnT>
                      <a:noFill/>
                    </a:lnT>
                    <a:lnB>
                      <a:noFill/>
                    </a:lnB>
                    <a:solidFill>
                      <a:srgbClr val="DAEEF3"/>
                    </a:solidFill>
                  </a:tcPr>
                </a:tc>
                <a:tc gridSpan="5">
                  <a:txBody>
                    <a:bodyPr/>
                    <a:lstStyle/>
                    <a:p>
                      <a:pPr algn="ctr" fontAlgn="b"/>
                      <a:r>
                        <a:rPr lang="en-US" sz="1200" b="1" i="0" u="none" strike="noStrike" dirty="0">
                          <a:solidFill>
                            <a:srgbClr val="000000"/>
                          </a:solidFill>
                          <a:effectLst/>
                          <a:latin typeface="Calibri"/>
                        </a:rPr>
                        <a:t>Average Time to </a:t>
                      </a:r>
                      <a:r>
                        <a:rPr lang="en-US" sz="1200" b="1" i="0" u="none" strike="noStrike" dirty="0" smtClean="0">
                          <a:solidFill>
                            <a:srgbClr val="000000"/>
                          </a:solidFill>
                          <a:effectLst/>
                          <a:latin typeface="Calibri"/>
                        </a:rPr>
                        <a:t>Award</a:t>
                      </a:r>
                      <a:r>
                        <a:rPr lang="en-US" sz="1200" b="1" i="0" u="none" strike="noStrike" baseline="30000" dirty="0" smtClean="0">
                          <a:solidFill>
                            <a:srgbClr val="000000"/>
                          </a:solidFill>
                          <a:effectLst/>
                          <a:latin typeface="Calibri"/>
                        </a:rPr>
                        <a:t>1</a:t>
                      </a:r>
                      <a:endParaRPr lang="en-US" sz="1200" b="1" i="0" u="none" strike="noStrike" dirty="0">
                        <a:solidFill>
                          <a:srgbClr val="000000"/>
                        </a:solidFill>
                        <a:effectLst/>
                        <a:latin typeface="Calibri"/>
                      </a:endParaRPr>
                    </a:p>
                  </a:txBody>
                  <a:tcPr marL="9149" marR="9149" marT="9149" marB="0" anchor="b">
                    <a:lnL>
                      <a:noFill/>
                    </a:lnL>
                    <a:lnR w="6350" cap="flat" cmpd="sng" algn="ctr">
                      <a:solidFill>
                        <a:srgbClr val="000000"/>
                      </a:solidFill>
                      <a:prstDash val="solid"/>
                      <a:round/>
                      <a:headEnd type="none" w="med" len="med"/>
                      <a:tailEnd type="none" w="med" len="med"/>
                    </a:lnR>
                    <a:lnT>
                      <a:noFill/>
                    </a:lnT>
                    <a:lnB>
                      <a:noFill/>
                    </a:lnB>
                    <a:solidFill>
                      <a:srgbClr val="DAEE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1200" b="1" i="0" u="none" strike="noStrike" dirty="0">
                          <a:solidFill>
                            <a:srgbClr val="000000"/>
                          </a:solidFill>
                          <a:effectLst/>
                          <a:latin typeface="Calibri"/>
                        </a:rPr>
                        <a:t>Average Academic Credits to </a:t>
                      </a:r>
                      <a:r>
                        <a:rPr lang="en-US" sz="1200" b="1" i="0" u="none" strike="noStrike" dirty="0" smtClean="0">
                          <a:solidFill>
                            <a:srgbClr val="000000"/>
                          </a:solidFill>
                          <a:effectLst/>
                          <a:latin typeface="Calibri"/>
                        </a:rPr>
                        <a:t>Award</a:t>
                      </a:r>
                      <a:r>
                        <a:rPr lang="en-US" sz="1200" b="1" i="0" u="none" strike="noStrike" baseline="30000" dirty="0" smtClean="0">
                          <a:solidFill>
                            <a:srgbClr val="000000"/>
                          </a:solidFill>
                          <a:effectLst/>
                          <a:latin typeface="Calibri"/>
                        </a:rPr>
                        <a:t>1</a:t>
                      </a:r>
                      <a:endParaRPr lang="en-US" sz="1200" b="1" i="0" u="none" strike="noStrike" dirty="0">
                        <a:solidFill>
                          <a:srgbClr val="000000"/>
                        </a:solidFill>
                        <a:effectLst/>
                        <a:latin typeface="Calibri"/>
                      </a:endParaRPr>
                    </a:p>
                  </a:txBody>
                  <a:tcPr marL="9149" marR="9149" marT="9149" marB="0" anchor="b">
                    <a:lnL w="6350" cap="flat" cmpd="sng" algn="ctr">
                      <a:solidFill>
                        <a:srgbClr val="000000"/>
                      </a:solidFill>
                      <a:prstDash val="solid"/>
                      <a:round/>
                      <a:headEnd type="none" w="med" len="med"/>
                      <a:tailEnd type="none" w="med" len="med"/>
                    </a:lnL>
                    <a:lnR>
                      <a:noFill/>
                    </a:lnR>
                    <a:lnT>
                      <a:noFill/>
                    </a:lnT>
                    <a:lnB>
                      <a:noFill/>
                    </a:lnB>
                    <a:solidFill>
                      <a:srgbClr val="DAEE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2971">
                <a:tc vMerge="1">
                  <a:txBody>
                    <a:bodyPr/>
                    <a:lstStyle/>
                    <a:p>
                      <a:endParaRPr lang="en-US"/>
                    </a:p>
                  </a:txBody>
                  <a:tcPr/>
                </a:tc>
                <a:tc>
                  <a:txBody>
                    <a:bodyPr/>
                    <a:lstStyle/>
                    <a:p>
                      <a:pPr algn="ctr" fontAlgn="b"/>
                      <a:r>
                        <a:rPr lang="en-US" sz="1100" b="1" i="0" u="none" strike="noStrike" dirty="0">
                          <a:solidFill>
                            <a:srgbClr val="000000"/>
                          </a:solidFill>
                          <a:effectLst/>
                          <a:latin typeface="Calibri"/>
                        </a:rPr>
                        <a:t>2010</a:t>
                      </a:r>
                    </a:p>
                  </a:txBody>
                  <a:tcPr marL="9149" marR="9149" marT="9149" marB="0" anchor="b">
                    <a:lnL>
                      <a:noFill/>
                    </a:lnL>
                    <a:lnR>
                      <a:noFill/>
                    </a:lnR>
                    <a:lnT>
                      <a:noFill/>
                    </a:lnT>
                    <a:lnB>
                      <a:noFill/>
                    </a:lnB>
                    <a:solidFill>
                      <a:srgbClr val="DAEEF3"/>
                    </a:solidFill>
                  </a:tcPr>
                </a:tc>
                <a:tc>
                  <a:txBody>
                    <a:bodyPr/>
                    <a:lstStyle/>
                    <a:p>
                      <a:pPr algn="ctr" fontAlgn="b"/>
                      <a:r>
                        <a:rPr lang="en-US" sz="1100" b="1" i="0" u="none" strike="noStrike" dirty="0">
                          <a:solidFill>
                            <a:srgbClr val="000000"/>
                          </a:solidFill>
                          <a:effectLst/>
                          <a:latin typeface="Calibri"/>
                        </a:rPr>
                        <a:t>2011</a:t>
                      </a:r>
                    </a:p>
                  </a:txBody>
                  <a:tcPr marL="9149" marR="9149" marT="9149" marB="0" anchor="b">
                    <a:lnL>
                      <a:noFill/>
                    </a:lnL>
                    <a:lnR>
                      <a:noFill/>
                    </a:lnR>
                    <a:lnT>
                      <a:noFill/>
                    </a:lnT>
                    <a:lnB>
                      <a:noFill/>
                    </a:lnB>
                    <a:solidFill>
                      <a:srgbClr val="DAEEF3"/>
                    </a:solidFill>
                  </a:tcPr>
                </a:tc>
                <a:tc>
                  <a:txBody>
                    <a:bodyPr/>
                    <a:lstStyle/>
                    <a:p>
                      <a:pPr algn="ctr" fontAlgn="b"/>
                      <a:r>
                        <a:rPr lang="en-US" sz="1100" b="1" i="0" u="none" strike="noStrike" dirty="0">
                          <a:solidFill>
                            <a:srgbClr val="000000"/>
                          </a:solidFill>
                          <a:effectLst/>
                          <a:latin typeface="Calibri"/>
                        </a:rPr>
                        <a:t>2012</a:t>
                      </a:r>
                    </a:p>
                  </a:txBody>
                  <a:tcPr marL="9149" marR="9149" marT="9149" marB="0" anchor="b">
                    <a:lnL>
                      <a:noFill/>
                    </a:lnL>
                    <a:lnR>
                      <a:noFill/>
                    </a:lnR>
                    <a:lnT>
                      <a:noFill/>
                    </a:lnT>
                    <a:lnB>
                      <a:noFill/>
                    </a:lnB>
                    <a:solidFill>
                      <a:srgbClr val="DAEEF3"/>
                    </a:solidFill>
                  </a:tcPr>
                </a:tc>
                <a:tc>
                  <a:txBody>
                    <a:bodyPr/>
                    <a:lstStyle/>
                    <a:p>
                      <a:pPr algn="ctr" fontAlgn="b"/>
                      <a:r>
                        <a:rPr lang="en-US" sz="1100" b="1" i="0" u="none" strike="noStrike" dirty="0">
                          <a:solidFill>
                            <a:srgbClr val="000000"/>
                          </a:solidFill>
                          <a:effectLst/>
                          <a:latin typeface="Calibri"/>
                        </a:rPr>
                        <a:t>2013</a:t>
                      </a:r>
                    </a:p>
                  </a:txBody>
                  <a:tcPr marL="9149" marR="9149" marT="9149" marB="0" anchor="b">
                    <a:lnL>
                      <a:noFill/>
                    </a:lnL>
                    <a:lnR>
                      <a:noFill/>
                    </a:lnR>
                    <a:lnT>
                      <a:noFill/>
                    </a:lnT>
                    <a:lnB>
                      <a:noFill/>
                    </a:lnB>
                    <a:solidFill>
                      <a:srgbClr val="DAEEF3"/>
                    </a:solidFill>
                  </a:tcPr>
                </a:tc>
                <a:tc>
                  <a:txBody>
                    <a:bodyPr/>
                    <a:lstStyle/>
                    <a:p>
                      <a:pPr algn="ctr" fontAlgn="b"/>
                      <a:r>
                        <a:rPr lang="en-US" sz="1100" b="1" i="0" u="none" strike="noStrike" dirty="0">
                          <a:solidFill>
                            <a:srgbClr val="000000"/>
                          </a:solidFill>
                          <a:effectLst/>
                          <a:latin typeface="Calibri"/>
                        </a:rPr>
                        <a:t>2014</a:t>
                      </a:r>
                    </a:p>
                  </a:txBody>
                  <a:tcPr marL="9149" marR="9149" marT="9149" marB="0" anchor="b">
                    <a:lnL>
                      <a:noFill/>
                    </a:lnL>
                    <a:lnR w="635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algn="ctr" fontAlgn="b"/>
                      <a:r>
                        <a:rPr lang="en-US" sz="1100" b="1" i="0" u="none" strike="noStrike" dirty="0">
                          <a:solidFill>
                            <a:srgbClr val="000000"/>
                          </a:solidFill>
                          <a:effectLst/>
                          <a:latin typeface="Calibri"/>
                        </a:rPr>
                        <a:t>2010</a:t>
                      </a:r>
                    </a:p>
                  </a:txBody>
                  <a:tcPr marL="9149" marR="9149" marT="9149" marB="0" anchor="b">
                    <a:lnL w="635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algn="ctr" fontAlgn="b"/>
                      <a:r>
                        <a:rPr lang="en-US" sz="1100" b="1" i="0" u="none" strike="noStrike" dirty="0">
                          <a:solidFill>
                            <a:srgbClr val="000000"/>
                          </a:solidFill>
                          <a:effectLst/>
                          <a:latin typeface="Calibri"/>
                        </a:rPr>
                        <a:t>2011</a:t>
                      </a:r>
                    </a:p>
                  </a:txBody>
                  <a:tcPr marL="9149" marR="9149" marT="9149" marB="0" anchor="b">
                    <a:lnL>
                      <a:noFill/>
                    </a:lnL>
                    <a:lnR>
                      <a:noFill/>
                    </a:lnR>
                    <a:lnT>
                      <a:noFill/>
                    </a:lnT>
                    <a:lnB>
                      <a:noFill/>
                    </a:lnB>
                    <a:solidFill>
                      <a:srgbClr val="DAEEF3"/>
                    </a:solidFill>
                  </a:tcPr>
                </a:tc>
                <a:tc>
                  <a:txBody>
                    <a:bodyPr/>
                    <a:lstStyle/>
                    <a:p>
                      <a:pPr algn="ctr" fontAlgn="b"/>
                      <a:r>
                        <a:rPr lang="en-US" sz="1100" b="1" i="0" u="none" strike="noStrike" dirty="0">
                          <a:solidFill>
                            <a:srgbClr val="000000"/>
                          </a:solidFill>
                          <a:effectLst/>
                          <a:latin typeface="Calibri"/>
                        </a:rPr>
                        <a:t>2012</a:t>
                      </a:r>
                    </a:p>
                  </a:txBody>
                  <a:tcPr marL="9149" marR="9149" marT="9149" marB="0" anchor="b">
                    <a:lnL>
                      <a:noFill/>
                    </a:lnL>
                    <a:lnR>
                      <a:noFill/>
                    </a:lnR>
                    <a:lnT>
                      <a:noFill/>
                    </a:lnT>
                    <a:lnB>
                      <a:noFill/>
                    </a:lnB>
                    <a:solidFill>
                      <a:srgbClr val="DAEEF3"/>
                    </a:solidFill>
                  </a:tcPr>
                </a:tc>
                <a:tc>
                  <a:txBody>
                    <a:bodyPr/>
                    <a:lstStyle/>
                    <a:p>
                      <a:pPr algn="ctr" fontAlgn="b"/>
                      <a:r>
                        <a:rPr lang="en-US" sz="1100" b="1" i="0" u="none" strike="noStrike" dirty="0">
                          <a:solidFill>
                            <a:srgbClr val="000000"/>
                          </a:solidFill>
                          <a:effectLst/>
                          <a:latin typeface="Calibri"/>
                        </a:rPr>
                        <a:t>2013</a:t>
                      </a:r>
                    </a:p>
                  </a:txBody>
                  <a:tcPr marL="9149" marR="9149" marT="9149" marB="0" anchor="b">
                    <a:lnL>
                      <a:noFill/>
                    </a:lnL>
                    <a:lnR>
                      <a:noFill/>
                    </a:lnR>
                    <a:lnT>
                      <a:noFill/>
                    </a:lnT>
                    <a:lnB>
                      <a:noFill/>
                    </a:lnB>
                    <a:solidFill>
                      <a:srgbClr val="DAEEF3"/>
                    </a:solidFill>
                  </a:tcPr>
                </a:tc>
                <a:tc>
                  <a:txBody>
                    <a:bodyPr/>
                    <a:lstStyle/>
                    <a:p>
                      <a:pPr algn="ctr" fontAlgn="b"/>
                      <a:r>
                        <a:rPr lang="en-US" sz="1100" b="1" i="0" u="none" strike="noStrike" dirty="0">
                          <a:solidFill>
                            <a:srgbClr val="000000"/>
                          </a:solidFill>
                          <a:effectLst/>
                          <a:latin typeface="Calibri"/>
                        </a:rPr>
                        <a:t>2014</a:t>
                      </a:r>
                    </a:p>
                  </a:txBody>
                  <a:tcPr marL="9149" marR="9149" marT="9149" marB="0" anchor="b">
                    <a:lnL>
                      <a:noFill/>
                    </a:lnL>
                    <a:lnR>
                      <a:noFill/>
                    </a:lnR>
                    <a:lnT>
                      <a:noFill/>
                    </a:lnT>
                    <a:lnB>
                      <a:noFill/>
                    </a:lnB>
                    <a:solidFill>
                      <a:srgbClr val="DAEEF3"/>
                    </a:solidFill>
                  </a:tcPr>
                </a:tc>
              </a:tr>
              <a:tr h="182971">
                <a:tc>
                  <a:txBody>
                    <a:bodyPr/>
                    <a:lstStyle/>
                    <a:p>
                      <a:pPr algn="l" fontAlgn="b"/>
                      <a:r>
                        <a:rPr lang="en-US" sz="1100" b="1" i="0" u="none" strike="noStrike" dirty="0">
                          <a:solidFill>
                            <a:srgbClr val="000000"/>
                          </a:solidFill>
                          <a:effectLst/>
                          <a:latin typeface="Calibri"/>
                        </a:rPr>
                        <a:t>Asnuntuck</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2.5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2.4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2.6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2.3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1.9 </a:t>
                      </a:r>
                    </a:p>
                  </a:txBody>
                  <a:tcPr marL="9149" marR="9149" marT="91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63.9 </a:t>
                      </a:r>
                    </a:p>
                  </a:txBody>
                  <a:tcPr marL="9149" marR="9149" marT="91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67.5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65.2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56.8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57.9 </a:t>
                      </a:r>
                    </a:p>
                  </a:txBody>
                  <a:tcPr marL="9149" marR="9149" marT="9149" marB="0" anchor="b">
                    <a:lnL>
                      <a:noFill/>
                    </a:lnL>
                    <a:lnR>
                      <a:noFill/>
                    </a:lnR>
                    <a:lnT>
                      <a:noFill/>
                    </a:lnT>
                    <a:lnB>
                      <a:noFill/>
                    </a:lnB>
                  </a:tcPr>
                </a:tc>
              </a:tr>
              <a:tr h="182971">
                <a:tc>
                  <a:txBody>
                    <a:bodyPr/>
                    <a:lstStyle/>
                    <a:p>
                      <a:pPr algn="l" fontAlgn="b"/>
                      <a:r>
                        <a:rPr lang="en-US" sz="1100" b="1" i="0" u="none" strike="noStrike" dirty="0">
                          <a:solidFill>
                            <a:srgbClr val="000000"/>
                          </a:solidFill>
                          <a:effectLst/>
                          <a:latin typeface="Calibri"/>
                        </a:rPr>
                        <a:t>Capital</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2.6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2.2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2.2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2.1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2.1 </a:t>
                      </a:r>
                    </a:p>
                  </a:txBody>
                  <a:tcPr marL="9149" marR="9149" marT="91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76.1 </a:t>
                      </a:r>
                    </a:p>
                  </a:txBody>
                  <a:tcPr marL="9149" marR="9149" marT="91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76.8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77.0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77.7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77.4 </a:t>
                      </a:r>
                    </a:p>
                  </a:txBody>
                  <a:tcPr marL="9149" marR="9149" marT="9149" marB="0" anchor="b">
                    <a:lnL>
                      <a:noFill/>
                    </a:lnL>
                    <a:lnR>
                      <a:noFill/>
                    </a:lnR>
                    <a:lnT>
                      <a:noFill/>
                    </a:lnT>
                    <a:lnB>
                      <a:noFill/>
                    </a:lnB>
                  </a:tcPr>
                </a:tc>
              </a:tr>
              <a:tr h="182971">
                <a:tc>
                  <a:txBody>
                    <a:bodyPr/>
                    <a:lstStyle/>
                    <a:p>
                      <a:pPr algn="l" fontAlgn="b"/>
                      <a:r>
                        <a:rPr lang="en-US" sz="1100" b="1" i="0" u="none" strike="noStrike" dirty="0">
                          <a:solidFill>
                            <a:srgbClr val="000000"/>
                          </a:solidFill>
                          <a:effectLst/>
                          <a:latin typeface="Calibri"/>
                        </a:rPr>
                        <a:t>Gateway</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1.8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1.7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1.9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2.1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2.0 </a:t>
                      </a:r>
                    </a:p>
                  </a:txBody>
                  <a:tcPr marL="9149" marR="9149" marT="91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76.3 </a:t>
                      </a:r>
                    </a:p>
                  </a:txBody>
                  <a:tcPr marL="9149" marR="9149" marT="91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75.5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76.2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75.9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75.8 </a:t>
                      </a:r>
                    </a:p>
                  </a:txBody>
                  <a:tcPr marL="9149" marR="9149" marT="9149" marB="0" anchor="b">
                    <a:lnL>
                      <a:noFill/>
                    </a:lnL>
                    <a:lnR>
                      <a:noFill/>
                    </a:lnR>
                    <a:lnT>
                      <a:noFill/>
                    </a:lnT>
                    <a:lnB>
                      <a:noFill/>
                    </a:lnB>
                  </a:tcPr>
                </a:tc>
              </a:tr>
              <a:tr h="182971">
                <a:tc>
                  <a:txBody>
                    <a:bodyPr/>
                    <a:lstStyle/>
                    <a:p>
                      <a:pPr algn="l" fontAlgn="b"/>
                      <a:r>
                        <a:rPr lang="en-US" sz="1100" b="1" i="0" u="none" strike="noStrike" dirty="0">
                          <a:solidFill>
                            <a:srgbClr val="000000"/>
                          </a:solidFill>
                          <a:effectLst/>
                          <a:latin typeface="Calibri"/>
                        </a:rPr>
                        <a:t>Housatonic</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2.7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2.9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3.1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3.0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2.9 </a:t>
                      </a:r>
                    </a:p>
                  </a:txBody>
                  <a:tcPr marL="9149" marR="9149" marT="91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77.2 </a:t>
                      </a:r>
                    </a:p>
                  </a:txBody>
                  <a:tcPr marL="9149" marR="9149" marT="91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76.5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76.4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76.3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74.9 </a:t>
                      </a:r>
                    </a:p>
                  </a:txBody>
                  <a:tcPr marL="9149" marR="9149" marT="9149" marB="0" anchor="b">
                    <a:lnL>
                      <a:noFill/>
                    </a:lnL>
                    <a:lnR>
                      <a:noFill/>
                    </a:lnR>
                    <a:lnT>
                      <a:noFill/>
                    </a:lnT>
                    <a:lnB>
                      <a:noFill/>
                    </a:lnB>
                  </a:tcPr>
                </a:tc>
              </a:tr>
              <a:tr h="182971">
                <a:tc>
                  <a:txBody>
                    <a:bodyPr/>
                    <a:lstStyle/>
                    <a:p>
                      <a:pPr algn="l" fontAlgn="b"/>
                      <a:r>
                        <a:rPr lang="en-US" sz="1100" b="1" i="0" u="none" strike="noStrike" dirty="0">
                          <a:solidFill>
                            <a:srgbClr val="000000"/>
                          </a:solidFill>
                          <a:effectLst/>
                          <a:latin typeface="Calibri"/>
                        </a:rPr>
                        <a:t>Manchester</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2.2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2.1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2.3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2.4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2.4 </a:t>
                      </a:r>
                    </a:p>
                  </a:txBody>
                  <a:tcPr marL="9149" marR="9149" marT="91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75.4 </a:t>
                      </a:r>
                    </a:p>
                  </a:txBody>
                  <a:tcPr marL="9149" marR="9149" marT="91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73.9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74.1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73.4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73.5 </a:t>
                      </a:r>
                    </a:p>
                  </a:txBody>
                  <a:tcPr marL="9149" marR="9149" marT="9149" marB="0" anchor="b">
                    <a:lnL>
                      <a:noFill/>
                    </a:lnL>
                    <a:lnR>
                      <a:noFill/>
                    </a:lnR>
                    <a:lnT>
                      <a:noFill/>
                    </a:lnT>
                    <a:lnB>
                      <a:noFill/>
                    </a:lnB>
                  </a:tcPr>
                </a:tc>
              </a:tr>
              <a:tr h="182971">
                <a:tc>
                  <a:txBody>
                    <a:bodyPr/>
                    <a:lstStyle/>
                    <a:p>
                      <a:pPr algn="l" fontAlgn="b"/>
                      <a:r>
                        <a:rPr lang="en-US" sz="1100" b="1" i="0" u="none" strike="noStrike" dirty="0">
                          <a:solidFill>
                            <a:srgbClr val="000000"/>
                          </a:solidFill>
                          <a:effectLst/>
                          <a:latin typeface="Calibri"/>
                        </a:rPr>
                        <a:t>Middlesex</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2.6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2.7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2.7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2.7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2.7 </a:t>
                      </a:r>
                    </a:p>
                  </a:txBody>
                  <a:tcPr marL="9149" marR="9149" marT="91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71.4 </a:t>
                      </a:r>
                    </a:p>
                  </a:txBody>
                  <a:tcPr marL="9149" marR="9149" marT="91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72.0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71.3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71.5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71.1 </a:t>
                      </a:r>
                    </a:p>
                  </a:txBody>
                  <a:tcPr marL="9149" marR="9149" marT="9149" marB="0" anchor="b">
                    <a:lnL>
                      <a:noFill/>
                    </a:lnL>
                    <a:lnR>
                      <a:noFill/>
                    </a:lnR>
                    <a:lnT>
                      <a:noFill/>
                    </a:lnT>
                    <a:lnB>
                      <a:noFill/>
                    </a:lnB>
                  </a:tcPr>
                </a:tc>
              </a:tr>
              <a:tr h="182971">
                <a:tc>
                  <a:txBody>
                    <a:bodyPr/>
                    <a:lstStyle/>
                    <a:p>
                      <a:pPr algn="l" fontAlgn="b"/>
                      <a:r>
                        <a:rPr lang="en-US" sz="1100" b="1" i="0" u="none" strike="noStrike" dirty="0">
                          <a:solidFill>
                            <a:srgbClr val="000000"/>
                          </a:solidFill>
                          <a:effectLst/>
                          <a:latin typeface="Calibri"/>
                        </a:rPr>
                        <a:t>Norwalk</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1.7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1.4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1.6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1.7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1.7 </a:t>
                      </a:r>
                    </a:p>
                  </a:txBody>
                  <a:tcPr marL="9149" marR="9149" marT="91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80.6 </a:t>
                      </a:r>
                    </a:p>
                  </a:txBody>
                  <a:tcPr marL="9149" marR="9149" marT="91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81.5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81.1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81.6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80.0 </a:t>
                      </a:r>
                    </a:p>
                  </a:txBody>
                  <a:tcPr marL="9149" marR="9149" marT="9149" marB="0" anchor="b">
                    <a:lnL>
                      <a:noFill/>
                    </a:lnL>
                    <a:lnR>
                      <a:noFill/>
                    </a:lnR>
                    <a:lnT>
                      <a:noFill/>
                    </a:lnT>
                    <a:lnB>
                      <a:noFill/>
                    </a:lnB>
                  </a:tcPr>
                </a:tc>
              </a:tr>
              <a:tr h="182971">
                <a:tc>
                  <a:txBody>
                    <a:bodyPr/>
                    <a:lstStyle/>
                    <a:p>
                      <a:pPr algn="l" fontAlgn="b"/>
                      <a:r>
                        <a:rPr lang="en-US" sz="1100" b="1" i="0" u="none" strike="noStrike" dirty="0">
                          <a:solidFill>
                            <a:srgbClr val="000000"/>
                          </a:solidFill>
                          <a:effectLst/>
                          <a:latin typeface="Calibri"/>
                        </a:rPr>
                        <a:t>Naugatuck Valley</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2.1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2.1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2.3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2.8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2.5 </a:t>
                      </a:r>
                    </a:p>
                  </a:txBody>
                  <a:tcPr marL="9149" marR="9149" marT="91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77.9 </a:t>
                      </a:r>
                    </a:p>
                  </a:txBody>
                  <a:tcPr marL="9149" marR="9149" marT="91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77.8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77.0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75.9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76.5 </a:t>
                      </a:r>
                    </a:p>
                  </a:txBody>
                  <a:tcPr marL="9149" marR="9149" marT="9149" marB="0" anchor="b">
                    <a:lnL>
                      <a:noFill/>
                    </a:lnL>
                    <a:lnR>
                      <a:noFill/>
                    </a:lnR>
                    <a:lnT>
                      <a:noFill/>
                    </a:lnT>
                    <a:lnB>
                      <a:noFill/>
                    </a:lnB>
                  </a:tcPr>
                </a:tc>
              </a:tr>
              <a:tr h="182971">
                <a:tc>
                  <a:txBody>
                    <a:bodyPr/>
                    <a:lstStyle/>
                    <a:p>
                      <a:pPr algn="l" fontAlgn="b"/>
                      <a:r>
                        <a:rPr lang="en-US" sz="1100" b="1" i="0" u="none" strike="noStrike" dirty="0">
                          <a:solidFill>
                            <a:srgbClr val="000000"/>
                          </a:solidFill>
                          <a:effectLst/>
                          <a:latin typeface="Calibri"/>
                        </a:rPr>
                        <a:t>Northwestern CT</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2.9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2.6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2.6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2.3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2.1 </a:t>
                      </a:r>
                    </a:p>
                  </a:txBody>
                  <a:tcPr marL="9149" marR="9149" marT="91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71.3 </a:t>
                      </a:r>
                    </a:p>
                  </a:txBody>
                  <a:tcPr marL="9149" marR="9149" marT="91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74.9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77.2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76.5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76.8 </a:t>
                      </a:r>
                    </a:p>
                  </a:txBody>
                  <a:tcPr marL="9149" marR="9149" marT="9149" marB="0" anchor="b">
                    <a:lnL>
                      <a:noFill/>
                    </a:lnL>
                    <a:lnR>
                      <a:noFill/>
                    </a:lnR>
                    <a:lnT>
                      <a:noFill/>
                    </a:lnT>
                    <a:lnB>
                      <a:noFill/>
                    </a:lnB>
                  </a:tcPr>
                </a:tc>
              </a:tr>
              <a:tr h="182971">
                <a:tc>
                  <a:txBody>
                    <a:bodyPr/>
                    <a:lstStyle/>
                    <a:p>
                      <a:pPr algn="l" fontAlgn="b"/>
                      <a:r>
                        <a:rPr lang="en-US" sz="1100" b="1" i="0" u="none" strike="noStrike" dirty="0">
                          <a:solidFill>
                            <a:srgbClr val="000000"/>
                          </a:solidFill>
                          <a:effectLst/>
                          <a:latin typeface="Calibri"/>
                        </a:rPr>
                        <a:t>Quinebaug Valley</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2.2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2.4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2.1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1.8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1.7 </a:t>
                      </a:r>
                    </a:p>
                  </a:txBody>
                  <a:tcPr marL="9149" marR="9149" marT="91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69.9 </a:t>
                      </a:r>
                    </a:p>
                  </a:txBody>
                  <a:tcPr marL="9149" marR="9149" marT="91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72.4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69.6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65.0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62.7 </a:t>
                      </a:r>
                    </a:p>
                  </a:txBody>
                  <a:tcPr marL="9149" marR="9149" marT="9149" marB="0" anchor="b">
                    <a:lnL>
                      <a:noFill/>
                    </a:lnL>
                    <a:lnR>
                      <a:noFill/>
                    </a:lnR>
                    <a:lnT>
                      <a:noFill/>
                    </a:lnT>
                    <a:lnB>
                      <a:noFill/>
                    </a:lnB>
                  </a:tcPr>
                </a:tc>
              </a:tr>
              <a:tr h="182971">
                <a:tc>
                  <a:txBody>
                    <a:bodyPr/>
                    <a:lstStyle/>
                    <a:p>
                      <a:pPr algn="l" fontAlgn="b"/>
                      <a:r>
                        <a:rPr lang="en-US" sz="1100" b="1" i="0" u="none" strike="noStrike" dirty="0">
                          <a:solidFill>
                            <a:srgbClr val="000000"/>
                          </a:solidFill>
                          <a:effectLst/>
                          <a:latin typeface="Calibri"/>
                        </a:rPr>
                        <a:t>Three Rivers</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2.2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2.2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2.3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2.2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2.3 </a:t>
                      </a:r>
                    </a:p>
                  </a:txBody>
                  <a:tcPr marL="9149" marR="9149" marT="91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83.0 </a:t>
                      </a:r>
                    </a:p>
                  </a:txBody>
                  <a:tcPr marL="9149" marR="9149" marT="91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83.2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85.9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83.1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83.8 </a:t>
                      </a:r>
                    </a:p>
                  </a:txBody>
                  <a:tcPr marL="9149" marR="9149" marT="9149" marB="0" anchor="b">
                    <a:lnL>
                      <a:noFill/>
                    </a:lnL>
                    <a:lnR>
                      <a:noFill/>
                    </a:lnR>
                    <a:lnT>
                      <a:noFill/>
                    </a:lnT>
                    <a:lnB>
                      <a:noFill/>
                    </a:lnB>
                  </a:tcPr>
                </a:tc>
              </a:tr>
              <a:tr h="182971">
                <a:tc>
                  <a:txBody>
                    <a:bodyPr/>
                    <a:lstStyle/>
                    <a:p>
                      <a:pPr algn="l" fontAlgn="b"/>
                      <a:r>
                        <a:rPr lang="en-US" sz="1100" b="1" i="0" u="none" strike="noStrike" dirty="0">
                          <a:solidFill>
                            <a:srgbClr val="000000"/>
                          </a:solidFill>
                          <a:effectLst/>
                          <a:latin typeface="Calibri"/>
                        </a:rPr>
                        <a:t>Tunxis</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2.0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1.8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1.7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1.8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2.0 </a:t>
                      </a:r>
                    </a:p>
                  </a:txBody>
                  <a:tcPr marL="9149" marR="9149" marT="91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73.7 </a:t>
                      </a:r>
                    </a:p>
                  </a:txBody>
                  <a:tcPr marL="9149" marR="9149" marT="91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75.3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77.2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75.9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78.0 </a:t>
                      </a:r>
                    </a:p>
                  </a:txBody>
                  <a:tcPr marL="9149" marR="9149" marT="9149" marB="0" anchor="b">
                    <a:lnL>
                      <a:noFill/>
                    </a:lnL>
                    <a:lnR>
                      <a:noFill/>
                    </a:lnR>
                    <a:lnT>
                      <a:noFill/>
                    </a:lnT>
                    <a:lnB>
                      <a:noFill/>
                    </a:lnB>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659671632"/>
              </p:ext>
            </p:extLst>
          </p:nvPr>
        </p:nvGraphicFramePr>
        <p:xfrm>
          <a:off x="342900" y="3962401"/>
          <a:ext cx="6172200" cy="1106974"/>
        </p:xfrm>
        <a:graphic>
          <a:graphicData uri="http://schemas.openxmlformats.org/drawingml/2006/table">
            <a:tbl>
              <a:tblPr/>
              <a:tblGrid>
                <a:gridCol w="1173910"/>
                <a:gridCol w="440216"/>
                <a:gridCol w="440216"/>
                <a:gridCol w="440216"/>
                <a:gridCol w="440216"/>
                <a:gridCol w="440216"/>
                <a:gridCol w="559442"/>
                <a:gridCol w="559442"/>
                <a:gridCol w="559442"/>
                <a:gridCol w="559442"/>
                <a:gridCol w="559442"/>
              </a:tblGrid>
              <a:tr h="192119">
                <a:tc rowSpan="2">
                  <a:txBody>
                    <a:bodyPr/>
                    <a:lstStyle/>
                    <a:p>
                      <a:pPr algn="l" fontAlgn="b"/>
                      <a:r>
                        <a:rPr lang="en-US" sz="1100" b="1" i="0" u="none" strike="noStrike" dirty="0">
                          <a:solidFill>
                            <a:srgbClr val="000000"/>
                          </a:solidFill>
                          <a:effectLst/>
                          <a:latin typeface="Calibri"/>
                        </a:rPr>
                        <a:t> </a:t>
                      </a:r>
                    </a:p>
                  </a:txBody>
                  <a:tcPr marL="9149" marR="9149" marT="9149" marB="0" anchor="b">
                    <a:lnL>
                      <a:noFill/>
                    </a:lnL>
                    <a:lnR>
                      <a:noFill/>
                    </a:lnR>
                    <a:lnT>
                      <a:noFill/>
                    </a:lnT>
                    <a:lnB>
                      <a:noFill/>
                    </a:lnB>
                    <a:solidFill>
                      <a:srgbClr val="EBF1DE"/>
                    </a:solidFill>
                  </a:tcPr>
                </a:tc>
                <a:tc gridSpan="5">
                  <a:txBody>
                    <a:bodyPr/>
                    <a:lstStyle/>
                    <a:p>
                      <a:pPr algn="ctr" fontAlgn="b"/>
                      <a:r>
                        <a:rPr lang="en-US" sz="1200" b="1" i="0" u="none" strike="noStrike" dirty="0">
                          <a:solidFill>
                            <a:srgbClr val="000000"/>
                          </a:solidFill>
                          <a:effectLst/>
                          <a:latin typeface="Calibri"/>
                        </a:rPr>
                        <a:t>Average Time to </a:t>
                      </a:r>
                      <a:r>
                        <a:rPr lang="en-US" sz="1200" b="1" i="0" u="none" strike="noStrike" dirty="0" smtClean="0">
                          <a:solidFill>
                            <a:srgbClr val="000000"/>
                          </a:solidFill>
                          <a:effectLst/>
                          <a:latin typeface="Calibri"/>
                        </a:rPr>
                        <a:t>Award</a:t>
                      </a:r>
                      <a:r>
                        <a:rPr lang="en-US" sz="1200" b="1" i="0" u="none" strike="noStrike" baseline="30000" dirty="0" smtClean="0">
                          <a:solidFill>
                            <a:srgbClr val="000000"/>
                          </a:solidFill>
                          <a:effectLst/>
                          <a:latin typeface="Calibri"/>
                        </a:rPr>
                        <a:t>2</a:t>
                      </a:r>
                      <a:endParaRPr lang="en-US" sz="1200" b="1" i="0" u="none" strike="noStrike" dirty="0">
                        <a:solidFill>
                          <a:srgbClr val="000000"/>
                        </a:solidFill>
                        <a:effectLst/>
                        <a:latin typeface="Calibri"/>
                      </a:endParaRPr>
                    </a:p>
                  </a:txBody>
                  <a:tcPr marL="9149" marR="9149" marT="9149"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1200" b="1" i="0" u="none" strike="noStrike" dirty="0">
                          <a:solidFill>
                            <a:srgbClr val="000000"/>
                          </a:solidFill>
                          <a:effectLst/>
                          <a:latin typeface="Calibri"/>
                        </a:rPr>
                        <a:t>Average Academic Credits to </a:t>
                      </a:r>
                      <a:r>
                        <a:rPr lang="en-US" sz="1200" b="1" i="0" u="none" strike="noStrike" dirty="0" smtClean="0">
                          <a:solidFill>
                            <a:srgbClr val="000000"/>
                          </a:solidFill>
                          <a:effectLst/>
                          <a:latin typeface="Calibri"/>
                        </a:rPr>
                        <a:t>Award</a:t>
                      </a:r>
                      <a:r>
                        <a:rPr lang="en-US" sz="1200" b="1" i="0" u="none" strike="noStrike" baseline="30000" dirty="0" smtClean="0">
                          <a:solidFill>
                            <a:srgbClr val="000000"/>
                          </a:solidFill>
                          <a:effectLst/>
                          <a:latin typeface="Calibri"/>
                        </a:rPr>
                        <a:t>2</a:t>
                      </a:r>
                      <a:endParaRPr lang="en-US" sz="1200" b="1" i="0" u="none" strike="noStrike" dirty="0">
                        <a:solidFill>
                          <a:srgbClr val="000000"/>
                        </a:solidFill>
                        <a:effectLst/>
                        <a:latin typeface="Calibri"/>
                      </a:endParaRPr>
                    </a:p>
                  </a:txBody>
                  <a:tcPr marL="9149" marR="9149" marT="9149" marB="0" anchor="b">
                    <a:lnL w="6350" cap="flat" cmpd="sng" algn="ctr">
                      <a:solidFill>
                        <a:srgbClr val="000000"/>
                      </a:solidFill>
                      <a:prstDash val="solid"/>
                      <a:round/>
                      <a:headEnd type="none" w="med" len="med"/>
                      <a:tailEnd type="none" w="med" len="med"/>
                    </a:lnL>
                    <a:lnR>
                      <a:noFill/>
                    </a:lnR>
                    <a:lnT>
                      <a:noFill/>
                    </a:lnT>
                    <a:lnB>
                      <a:noFill/>
                    </a:lnB>
                    <a:solidFill>
                      <a:srgbClr val="EBF1D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2971">
                <a:tc vMerge="1">
                  <a:txBody>
                    <a:bodyPr/>
                    <a:lstStyle/>
                    <a:p>
                      <a:endParaRPr lang="en-US"/>
                    </a:p>
                  </a:txBody>
                  <a:tcPr/>
                </a:tc>
                <a:tc>
                  <a:txBody>
                    <a:bodyPr/>
                    <a:lstStyle/>
                    <a:p>
                      <a:pPr algn="ctr" fontAlgn="b"/>
                      <a:r>
                        <a:rPr lang="en-US" sz="1100" b="1" i="0" u="none" strike="noStrike" dirty="0">
                          <a:solidFill>
                            <a:srgbClr val="000000"/>
                          </a:solidFill>
                          <a:effectLst/>
                          <a:latin typeface="Calibri"/>
                        </a:rPr>
                        <a:t>2010</a:t>
                      </a:r>
                    </a:p>
                  </a:txBody>
                  <a:tcPr marL="9149" marR="9149" marT="9149" marB="0" anchor="b">
                    <a:lnL>
                      <a:noFill/>
                    </a:lnL>
                    <a:lnR>
                      <a:noFill/>
                    </a:lnR>
                    <a:lnT>
                      <a:noFill/>
                    </a:lnT>
                    <a:lnB>
                      <a:noFill/>
                    </a:lnB>
                    <a:solidFill>
                      <a:srgbClr val="EBF1DE"/>
                    </a:solidFill>
                  </a:tcPr>
                </a:tc>
                <a:tc>
                  <a:txBody>
                    <a:bodyPr/>
                    <a:lstStyle/>
                    <a:p>
                      <a:pPr algn="ctr" fontAlgn="b"/>
                      <a:r>
                        <a:rPr lang="en-US" sz="1100" b="1" i="0" u="none" strike="noStrike" dirty="0">
                          <a:solidFill>
                            <a:srgbClr val="000000"/>
                          </a:solidFill>
                          <a:effectLst/>
                          <a:latin typeface="Calibri"/>
                        </a:rPr>
                        <a:t>2011</a:t>
                      </a:r>
                    </a:p>
                  </a:txBody>
                  <a:tcPr marL="9149" marR="9149" marT="9149" marB="0" anchor="b">
                    <a:lnL>
                      <a:noFill/>
                    </a:lnL>
                    <a:lnR>
                      <a:noFill/>
                    </a:lnR>
                    <a:lnT>
                      <a:noFill/>
                    </a:lnT>
                    <a:lnB>
                      <a:noFill/>
                    </a:lnB>
                    <a:solidFill>
                      <a:srgbClr val="EBF1DE"/>
                    </a:solidFill>
                  </a:tcPr>
                </a:tc>
                <a:tc>
                  <a:txBody>
                    <a:bodyPr/>
                    <a:lstStyle/>
                    <a:p>
                      <a:pPr algn="ctr" fontAlgn="b"/>
                      <a:r>
                        <a:rPr lang="en-US" sz="1100" b="1" i="0" u="none" strike="noStrike" dirty="0">
                          <a:solidFill>
                            <a:srgbClr val="000000"/>
                          </a:solidFill>
                          <a:effectLst/>
                          <a:latin typeface="Calibri"/>
                        </a:rPr>
                        <a:t>2012</a:t>
                      </a:r>
                    </a:p>
                  </a:txBody>
                  <a:tcPr marL="9149" marR="9149" marT="9149" marB="0" anchor="b">
                    <a:lnL>
                      <a:noFill/>
                    </a:lnL>
                    <a:lnR>
                      <a:noFill/>
                    </a:lnR>
                    <a:lnT>
                      <a:noFill/>
                    </a:lnT>
                    <a:lnB>
                      <a:noFill/>
                    </a:lnB>
                    <a:solidFill>
                      <a:srgbClr val="EBF1DE"/>
                    </a:solidFill>
                  </a:tcPr>
                </a:tc>
                <a:tc>
                  <a:txBody>
                    <a:bodyPr/>
                    <a:lstStyle/>
                    <a:p>
                      <a:pPr algn="ctr" fontAlgn="b"/>
                      <a:r>
                        <a:rPr lang="en-US" sz="1100" b="1" i="0" u="none" strike="noStrike" dirty="0">
                          <a:solidFill>
                            <a:srgbClr val="000000"/>
                          </a:solidFill>
                          <a:effectLst/>
                          <a:latin typeface="Calibri"/>
                        </a:rPr>
                        <a:t>2013</a:t>
                      </a:r>
                    </a:p>
                  </a:txBody>
                  <a:tcPr marL="9149" marR="9149" marT="9149" marB="0" anchor="b">
                    <a:lnL>
                      <a:noFill/>
                    </a:lnL>
                    <a:lnR>
                      <a:noFill/>
                    </a:lnR>
                    <a:lnT>
                      <a:noFill/>
                    </a:lnT>
                    <a:lnB>
                      <a:noFill/>
                    </a:lnB>
                    <a:solidFill>
                      <a:srgbClr val="EBF1DE"/>
                    </a:solidFill>
                  </a:tcPr>
                </a:tc>
                <a:tc>
                  <a:txBody>
                    <a:bodyPr/>
                    <a:lstStyle/>
                    <a:p>
                      <a:pPr algn="ctr" fontAlgn="b"/>
                      <a:r>
                        <a:rPr lang="en-US" sz="1100" b="1" i="0" u="none" strike="noStrike" dirty="0">
                          <a:solidFill>
                            <a:srgbClr val="000000"/>
                          </a:solidFill>
                          <a:effectLst/>
                          <a:latin typeface="Calibri"/>
                        </a:rPr>
                        <a:t>2014</a:t>
                      </a:r>
                    </a:p>
                  </a:txBody>
                  <a:tcPr marL="9149" marR="9149" marT="9149"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US" sz="1100" b="1" i="0" u="none" strike="noStrike" dirty="0">
                          <a:solidFill>
                            <a:srgbClr val="000000"/>
                          </a:solidFill>
                          <a:effectLst/>
                          <a:latin typeface="Calibri"/>
                        </a:rPr>
                        <a:t>2010</a:t>
                      </a:r>
                    </a:p>
                  </a:txBody>
                  <a:tcPr marL="9149" marR="9149" marT="9149" marB="0" anchor="b">
                    <a:lnL w="6350" cap="flat" cmpd="sng" algn="ctr">
                      <a:solidFill>
                        <a:srgbClr val="000000"/>
                      </a:solidFill>
                      <a:prstDash val="solid"/>
                      <a:round/>
                      <a:headEnd type="none" w="med" len="med"/>
                      <a:tailEnd type="none" w="med" len="med"/>
                    </a:lnL>
                    <a:lnR>
                      <a:noFill/>
                    </a:lnR>
                    <a:lnT>
                      <a:noFill/>
                    </a:lnT>
                    <a:lnB>
                      <a:noFill/>
                    </a:lnB>
                    <a:solidFill>
                      <a:srgbClr val="EBF1DE"/>
                    </a:solidFill>
                  </a:tcPr>
                </a:tc>
                <a:tc>
                  <a:txBody>
                    <a:bodyPr/>
                    <a:lstStyle/>
                    <a:p>
                      <a:pPr algn="ctr" fontAlgn="b"/>
                      <a:r>
                        <a:rPr lang="en-US" sz="1100" b="1" i="0" u="none" strike="noStrike" dirty="0">
                          <a:solidFill>
                            <a:srgbClr val="000000"/>
                          </a:solidFill>
                          <a:effectLst/>
                          <a:latin typeface="Calibri"/>
                        </a:rPr>
                        <a:t>2011</a:t>
                      </a:r>
                    </a:p>
                  </a:txBody>
                  <a:tcPr marL="9149" marR="9149" marT="9149" marB="0" anchor="b">
                    <a:lnL>
                      <a:noFill/>
                    </a:lnL>
                    <a:lnR>
                      <a:noFill/>
                    </a:lnR>
                    <a:lnT>
                      <a:noFill/>
                    </a:lnT>
                    <a:lnB>
                      <a:noFill/>
                    </a:lnB>
                    <a:solidFill>
                      <a:srgbClr val="EBF1DE"/>
                    </a:solidFill>
                  </a:tcPr>
                </a:tc>
                <a:tc>
                  <a:txBody>
                    <a:bodyPr/>
                    <a:lstStyle/>
                    <a:p>
                      <a:pPr algn="ctr" fontAlgn="b"/>
                      <a:r>
                        <a:rPr lang="en-US" sz="1100" b="1" i="0" u="none" strike="noStrike" dirty="0">
                          <a:solidFill>
                            <a:srgbClr val="000000"/>
                          </a:solidFill>
                          <a:effectLst/>
                          <a:latin typeface="Calibri"/>
                        </a:rPr>
                        <a:t>2012</a:t>
                      </a:r>
                    </a:p>
                  </a:txBody>
                  <a:tcPr marL="9149" marR="9149" marT="9149" marB="0" anchor="b">
                    <a:lnL>
                      <a:noFill/>
                    </a:lnL>
                    <a:lnR>
                      <a:noFill/>
                    </a:lnR>
                    <a:lnT>
                      <a:noFill/>
                    </a:lnT>
                    <a:lnB>
                      <a:noFill/>
                    </a:lnB>
                    <a:solidFill>
                      <a:srgbClr val="EBF1DE"/>
                    </a:solidFill>
                  </a:tcPr>
                </a:tc>
                <a:tc>
                  <a:txBody>
                    <a:bodyPr/>
                    <a:lstStyle/>
                    <a:p>
                      <a:pPr algn="ctr" fontAlgn="b"/>
                      <a:r>
                        <a:rPr lang="en-US" sz="1100" b="1" i="0" u="none" strike="noStrike" dirty="0">
                          <a:solidFill>
                            <a:srgbClr val="000000"/>
                          </a:solidFill>
                          <a:effectLst/>
                          <a:latin typeface="Calibri"/>
                        </a:rPr>
                        <a:t>2013</a:t>
                      </a:r>
                    </a:p>
                  </a:txBody>
                  <a:tcPr marL="9149" marR="9149" marT="9149" marB="0" anchor="b">
                    <a:lnL>
                      <a:noFill/>
                    </a:lnL>
                    <a:lnR>
                      <a:noFill/>
                    </a:lnR>
                    <a:lnT>
                      <a:noFill/>
                    </a:lnT>
                    <a:lnB>
                      <a:noFill/>
                    </a:lnB>
                    <a:solidFill>
                      <a:srgbClr val="EBF1DE"/>
                    </a:solidFill>
                  </a:tcPr>
                </a:tc>
                <a:tc>
                  <a:txBody>
                    <a:bodyPr/>
                    <a:lstStyle/>
                    <a:p>
                      <a:pPr algn="ctr" fontAlgn="b"/>
                      <a:r>
                        <a:rPr lang="en-US" sz="1100" b="1" i="0" u="none" strike="noStrike" dirty="0">
                          <a:solidFill>
                            <a:srgbClr val="000000"/>
                          </a:solidFill>
                          <a:effectLst/>
                          <a:latin typeface="Calibri"/>
                        </a:rPr>
                        <a:t>2014</a:t>
                      </a:r>
                    </a:p>
                  </a:txBody>
                  <a:tcPr marL="9149" marR="9149" marT="9149" marB="0" anchor="b">
                    <a:lnL>
                      <a:noFill/>
                    </a:lnL>
                    <a:lnR>
                      <a:noFill/>
                    </a:lnR>
                    <a:lnT>
                      <a:noFill/>
                    </a:lnT>
                    <a:lnB>
                      <a:noFill/>
                    </a:lnB>
                    <a:solidFill>
                      <a:srgbClr val="EBF1DE"/>
                    </a:solidFill>
                  </a:tcPr>
                </a:tc>
              </a:tr>
              <a:tr h="182971">
                <a:tc>
                  <a:txBody>
                    <a:bodyPr/>
                    <a:lstStyle/>
                    <a:p>
                      <a:pPr algn="l" fontAlgn="b"/>
                      <a:r>
                        <a:rPr lang="en-US" sz="1100" b="1" i="0" u="none" strike="noStrike" dirty="0">
                          <a:solidFill>
                            <a:srgbClr val="000000"/>
                          </a:solidFill>
                          <a:effectLst/>
                          <a:latin typeface="Calibri"/>
                        </a:rPr>
                        <a:t>Central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4.6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4.5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4.5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4.5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4.8 </a:t>
                      </a:r>
                    </a:p>
                  </a:txBody>
                  <a:tcPr marL="9149" marR="9149" marT="91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133.7 </a:t>
                      </a:r>
                    </a:p>
                  </a:txBody>
                  <a:tcPr marL="9149" marR="9149" marT="91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133.6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135.6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133.5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134.5 </a:t>
                      </a:r>
                    </a:p>
                  </a:txBody>
                  <a:tcPr marL="9149" marR="9149" marT="9149" marB="0" anchor="b">
                    <a:lnL>
                      <a:noFill/>
                    </a:lnL>
                    <a:lnR>
                      <a:noFill/>
                    </a:lnR>
                    <a:lnT>
                      <a:noFill/>
                    </a:lnT>
                    <a:lnB>
                      <a:noFill/>
                    </a:lnB>
                  </a:tcPr>
                </a:tc>
              </a:tr>
              <a:tr h="182971">
                <a:tc>
                  <a:txBody>
                    <a:bodyPr/>
                    <a:lstStyle/>
                    <a:p>
                      <a:pPr algn="l" fontAlgn="b"/>
                      <a:r>
                        <a:rPr lang="en-US" sz="1100" b="1" i="0" u="none" strike="noStrike" dirty="0">
                          <a:solidFill>
                            <a:srgbClr val="000000"/>
                          </a:solidFill>
                          <a:effectLst/>
                          <a:latin typeface="Calibri"/>
                        </a:rPr>
                        <a:t>Eastern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4.4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4.5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4.6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4.7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5.1 </a:t>
                      </a:r>
                    </a:p>
                  </a:txBody>
                  <a:tcPr marL="9149" marR="9149" marT="91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130.2 </a:t>
                      </a:r>
                    </a:p>
                  </a:txBody>
                  <a:tcPr marL="9149" marR="9149" marT="91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129.9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131.2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129.8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130.6 </a:t>
                      </a:r>
                    </a:p>
                  </a:txBody>
                  <a:tcPr marL="9149" marR="9149" marT="9149" marB="0" anchor="b">
                    <a:lnL>
                      <a:noFill/>
                    </a:lnL>
                    <a:lnR>
                      <a:noFill/>
                    </a:lnR>
                    <a:lnT>
                      <a:noFill/>
                    </a:lnT>
                    <a:lnB>
                      <a:noFill/>
                    </a:lnB>
                  </a:tcPr>
                </a:tc>
              </a:tr>
              <a:tr h="182971">
                <a:tc>
                  <a:txBody>
                    <a:bodyPr/>
                    <a:lstStyle/>
                    <a:p>
                      <a:pPr algn="l" fontAlgn="b"/>
                      <a:r>
                        <a:rPr lang="en-US" sz="1100" b="1" i="0" u="none" strike="noStrike" dirty="0">
                          <a:solidFill>
                            <a:srgbClr val="000000"/>
                          </a:solidFill>
                          <a:effectLst/>
                          <a:latin typeface="Calibri"/>
                        </a:rPr>
                        <a:t>Southern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4.5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4.7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4.7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4.6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4.6 </a:t>
                      </a:r>
                    </a:p>
                  </a:txBody>
                  <a:tcPr marL="9149" marR="9149" marT="91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135.4 </a:t>
                      </a:r>
                    </a:p>
                  </a:txBody>
                  <a:tcPr marL="9149" marR="9149" marT="91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137.3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135.9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136.6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138.7 </a:t>
                      </a:r>
                    </a:p>
                  </a:txBody>
                  <a:tcPr marL="9149" marR="9149" marT="9149" marB="0" anchor="b">
                    <a:lnL>
                      <a:noFill/>
                    </a:lnL>
                    <a:lnR>
                      <a:noFill/>
                    </a:lnR>
                    <a:lnT>
                      <a:noFill/>
                    </a:lnT>
                    <a:lnB>
                      <a:noFill/>
                    </a:lnB>
                  </a:tcPr>
                </a:tc>
              </a:tr>
              <a:tr h="182971">
                <a:tc>
                  <a:txBody>
                    <a:bodyPr/>
                    <a:lstStyle/>
                    <a:p>
                      <a:pPr algn="l" fontAlgn="b"/>
                      <a:r>
                        <a:rPr lang="en-US" sz="1100" b="1" i="0" u="none" strike="noStrike" dirty="0">
                          <a:solidFill>
                            <a:srgbClr val="000000"/>
                          </a:solidFill>
                          <a:effectLst/>
                          <a:latin typeface="Calibri"/>
                        </a:rPr>
                        <a:t>Western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5.0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4.6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5.0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4.8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5.1 </a:t>
                      </a:r>
                    </a:p>
                  </a:txBody>
                  <a:tcPr marL="9149" marR="9149" marT="91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Calibri"/>
                        </a:rPr>
                        <a:t>132.6 </a:t>
                      </a:r>
                    </a:p>
                  </a:txBody>
                  <a:tcPr marL="9149" marR="9149" marT="91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dirty="0">
                          <a:solidFill>
                            <a:srgbClr val="000000"/>
                          </a:solidFill>
                          <a:effectLst/>
                          <a:latin typeface="Calibri"/>
                        </a:rPr>
                        <a:t>131.9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132.6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131.2 </a:t>
                      </a:r>
                    </a:p>
                  </a:txBody>
                  <a:tcPr marL="9149" marR="9149" marT="9149"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132.7 </a:t>
                      </a:r>
                    </a:p>
                  </a:txBody>
                  <a:tcPr marL="9149" marR="9149" marT="9149" marB="0" anchor="b">
                    <a:lnL>
                      <a:noFill/>
                    </a:lnL>
                    <a:lnR>
                      <a:noFill/>
                    </a:lnR>
                    <a:lnT>
                      <a:noFill/>
                    </a:lnT>
                    <a:lnB>
                      <a:noFill/>
                    </a:lnB>
                  </a:tcPr>
                </a:tc>
              </a:tr>
            </a:tbl>
          </a:graphicData>
        </a:graphic>
      </p:graphicFrame>
    </p:spTree>
    <p:extLst>
      <p:ext uri="{BB962C8B-B14F-4D97-AF65-F5344CB8AC3E}">
        <p14:creationId xmlns:p14="http://schemas.microsoft.com/office/powerpoint/2010/main" val="751302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6200"/>
            <a:ext cx="6858000" cy="762000"/>
          </a:xfrm>
          <a:prstGeom prst="rect">
            <a:avLst/>
          </a:prstGeom>
          <a:solidFill>
            <a:srgbClr val="00A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itle 1"/>
          <p:cNvSpPr>
            <a:spLocks noGrp="1"/>
          </p:cNvSpPr>
          <p:nvPr>
            <p:ph type="title"/>
          </p:nvPr>
        </p:nvSpPr>
        <p:spPr>
          <a:xfrm>
            <a:off x="342900" y="76200"/>
            <a:ext cx="6172200" cy="762000"/>
          </a:xfrm>
        </p:spPr>
        <p:txBody>
          <a:bodyPr>
            <a:normAutofit/>
          </a:bodyPr>
          <a:lstStyle/>
          <a:p>
            <a:pPr algn="l"/>
            <a:r>
              <a:rPr lang="en-US" sz="1600" b="1" dirty="0" smtClean="0">
                <a:solidFill>
                  <a:schemeClr val="bg1"/>
                </a:solidFill>
              </a:rPr>
              <a:t>Goal 2 - Student Success</a:t>
            </a:r>
            <a:br>
              <a:rPr lang="en-US" sz="1600" b="1" dirty="0" smtClean="0">
                <a:solidFill>
                  <a:schemeClr val="bg1"/>
                </a:solidFill>
              </a:rPr>
            </a:br>
            <a:r>
              <a:rPr lang="en-US" sz="1600" b="1" dirty="0" smtClean="0">
                <a:solidFill>
                  <a:schemeClr val="bg1"/>
                </a:solidFill>
              </a:rPr>
              <a:t>Indicator 4 – Time and credits to degree / certificate</a:t>
            </a:r>
            <a:endParaRPr lang="en-US" sz="1600" b="1" dirty="0">
              <a:solidFill>
                <a:schemeClr val="bg1"/>
              </a:solidFill>
            </a:endParaRPr>
          </a:p>
        </p:txBody>
      </p:sp>
      <p:sp>
        <p:nvSpPr>
          <p:cNvPr id="3" name="Slide Number Placeholder 2"/>
          <p:cNvSpPr>
            <a:spLocks noGrp="1"/>
          </p:cNvSpPr>
          <p:nvPr>
            <p:ph type="sldNum" sz="quarter" idx="12"/>
          </p:nvPr>
        </p:nvSpPr>
        <p:spPr/>
        <p:txBody>
          <a:bodyPr/>
          <a:lstStyle/>
          <a:p>
            <a:fld id="{C1A6B199-FD4A-42EA-8F8A-3F93EEAB17CE}" type="slidenum">
              <a:rPr lang="en-US" smtClean="0"/>
              <a:t>42</a:t>
            </a:fld>
            <a:endParaRPr lang="en-US" dirty="0"/>
          </a:p>
        </p:txBody>
      </p:sp>
      <p:sp>
        <p:nvSpPr>
          <p:cNvPr id="7" name="Title 1"/>
          <p:cNvSpPr txBox="1">
            <a:spLocks/>
          </p:cNvSpPr>
          <p:nvPr/>
        </p:nvSpPr>
        <p:spPr>
          <a:xfrm>
            <a:off x="228600" y="1085850"/>
            <a:ext cx="5791200" cy="4381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t>University of Connecticut </a:t>
            </a:r>
            <a:endParaRPr lang="en-US" sz="1400" b="1" i="1" dirty="0" smtClean="0"/>
          </a:p>
        </p:txBody>
      </p:sp>
      <p:sp>
        <p:nvSpPr>
          <p:cNvPr id="10" name="Text Placeholder 4"/>
          <p:cNvSpPr>
            <a:spLocks noGrp="1"/>
          </p:cNvSpPr>
          <p:nvPr>
            <p:ph type="body" sz="quarter" idx="3"/>
          </p:nvPr>
        </p:nvSpPr>
        <p:spPr>
          <a:xfrm>
            <a:off x="438150" y="8153400"/>
            <a:ext cx="5981700" cy="548216"/>
          </a:xfrm>
        </p:spPr>
        <p:txBody>
          <a:bodyPr>
            <a:normAutofit fontScale="92500" lnSpcReduction="10000"/>
          </a:bodyPr>
          <a:lstStyle/>
          <a:p>
            <a:r>
              <a:rPr lang="en-US" sz="1000" dirty="0" smtClean="0"/>
              <a:t>Source:  </a:t>
            </a:r>
          </a:p>
          <a:p>
            <a:r>
              <a:rPr lang="en-US" sz="1000" b="0" dirty="0" smtClean="0"/>
              <a:t>University </a:t>
            </a:r>
            <a:r>
              <a:rPr lang="en-US" sz="1000" b="0" dirty="0"/>
              <a:t>of Connecticut, Office of Institutional Research and </a:t>
            </a:r>
            <a:r>
              <a:rPr lang="en-US" sz="1000" b="0" dirty="0" smtClean="0"/>
              <a:t>Effectiveness</a:t>
            </a:r>
          </a:p>
          <a:p>
            <a:r>
              <a:rPr lang="en-US" sz="1000" b="0" i="1" dirty="0" smtClean="0"/>
              <a:t>* </a:t>
            </a:r>
            <a:r>
              <a:rPr lang="en-US" sz="1000" b="0" dirty="0" smtClean="0"/>
              <a:t>Data not available</a:t>
            </a:r>
            <a:endParaRPr lang="en-US" sz="1000" b="0" dirty="0"/>
          </a:p>
        </p:txBody>
      </p:sp>
      <p:graphicFrame>
        <p:nvGraphicFramePr>
          <p:cNvPr id="4" name="Table 3"/>
          <p:cNvGraphicFramePr>
            <a:graphicFrameLocks noGrp="1"/>
          </p:cNvGraphicFramePr>
          <p:nvPr>
            <p:extLst>
              <p:ext uri="{D42A27DB-BD31-4B8C-83A1-F6EECF244321}">
                <p14:modId xmlns:p14="http://schemas.microsoft.com/office/powerpoint/2010/main" val="2640441335"/>
              </p:ext>
            </p:extLst>
          </p:nvPr>
        </p:nvGraphicFramePr>
        <p:xfrm>
          <a:off x="472787" y="1676401"/>
          <a:ext cx="5912428" cy="2975469"/>
        </p:xfrm>
        <a:graphic>
          <a:graphicData uri="http://schemas.openxmlformats.org/drawingml/2006/table">
            <a:tbl>
              <a:tblPr/>
              <a:tblGrid>
                <a:gridCol w="857762"/>
                <a:gridCol w="857762"/>
                <a:gridCol w="857762"/>
                <a:gridCol w="852191"/>
                <a:gridCol w="857762"/>
                <a:gridCol w="852191"/>
                <a:gridCol w="776998"/>
              </a:tblGrid>
              <a:tr h="327524">
                <a:tc rowSpan="2">
                  <a:txBody>
                    <a:bodyPr/>
                    <a:lstStyle/>
                    <a:p>
                      <a:pPr algn="ctr" fontAlgn="b"/>
                      <a:r>
                        <a:rPr lang="en-US" sz="1100" b="1" i="0" u="none" strike="noStrike" dirty="0">
                          <a:solidFill>
                            <a:srgbClr val="000000"/>
                          </a:solidFill>
                          <a:effectLst/>
                          <a:latin typeface="Calibri"/>
                        </a:rPr>
                        <a:t>Year</a:t>
                      </a:r>
                      <a:br>
                        <a:rPr lang="en-US" sz="1100" b="1" i="0" u="none" strike="noStrike" dirty="0">
                          <a:solidFill>
                            <a:srgbClr val="000000"/>
                          </a:solidFill>
                          <a:effectLst/>
                          <a:latin typeface="Calibri"/>
                        </a:rPr>
                      </a:br>
                      <a:endParaRPr lang="en-US" sz="1100" b="1" i="0" u="none" strike="noStrike" dirty="0">
                        <a:solidFill>
                          <a:srgbClr val="000000"/>
                        </a:solidFill>
                        <a:effectLst/>
                        <a:latin typeface="Calibri"/>
                      </a:endParaRPr>
                    </a:p>
                  </a:txBody>
                  <a:tcPr marL="9130" marR="9130"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gridSpan="2">
                  <a:txBody>
                    <a:bodyPr/>
                    <a:lstStyle/>
                    <a:p>
                      <a:pPr algn="ctr" fontAlgn="ctr"/>
                      <a:r>
                        <a:rPr lang="en-US" sz="1100" b="1" i="0" u="none" strike="noStrike" dirty="0" smtClean="0">
                          <a:solidFill>
                            <a:srgbClr val="000000"/>
                          </a:solidFill>
                          <a:effectLst/>
                          <a:latin typeface="Calibri"/>
                        </a:rPr>
                        <a:t>Associate </a:t>
                      </a:r>
                      <a:r>
                        <a:rPr lang="en-US" sz="1100" b="1" i="0" u="none" strike="noStrike" dirty="0">
                          <a:solidFill>
                            <a:srgbClr val="000000"/>
                          </a:solidFill>
                          <a:effectLst/>
                          <a:latin typeface="Calibri"/>
                        </a:rPr>
                        <a:t>Degree-Seeking</a:t>
                      </a:r>
                    </a:p>
                  </a:txBody>
                  <a:tcPr marL="9130" marR="9130" marT="9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a:txBody>
                    <a:bodyPr/>
                    <a:lstStyle/>
                    <a:p>
                      <a:pPr algn="ctr" fontAlgn="ctr"/>
                      <a:r>
                        <a:rPr lang="en-US" sz="1100" b="1" i="0" u="none" strike="noStrike" dirty="0">
                          <a:solidFill>
                            <a:srgbClr val="000000"/>
                          </a:solidFill>
                          <a:effectLst/>
                          <a:latin typeface="Calibri"/>
                        </a:rPr>
                        <a:t>Bachelor's Degree-Seeking</a:t>
                      </a:r>
                    </a:p>
                  </a:txBody>
                  <a:tcPr marL="9130" marR="9130" marT="9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17143">
                <a:tc vMerge="1">
                  <a:txBody>
                    <a:bodyPr/>
                    <a:lstStyle/>
                    <a:p>
                      <a:endParaRPr lang="en-US"/>
                    </a:p>
                  </a:txBody>
                  <a:tcPr/>
                </a:tc>
                <a:tc>
                  <a:txBody>
                    <a:bodyPr/>
                    <a:lstStyle/>
                    <a:p>
                      <a:pPr algn="ctr" fontAlgn="ctr"/>
                      <a:r>
                        <a:rPr lang="en-US" sz="1100" b="1" i="0" u="none" strike="noStrike" dirty="0">
                          <a:solidFill>
                            <a:srgbClr val="000000"/>
                          </a:solidFill>
                          <a:effectLst/>
                          <a:latin typeface="Calibri"/>
                        </a:rPr>
                        <a:t>Full-Time Students</a:t>
                      </a:r>
                    </a:p>
                  </a:txBody>
                  <a:tcPr marL="9130" marR="9130" marT="9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1" i="0" u="none" strike="noStrike" dirty="0">
                          <a:solidFill>
                            <a:srgbClr val="000000"/>
                          </a:solidFill>
                          <a:effectLst/>
                          <a:latin typeface="Calibri"/>
                        </a:rPr>
                        <a:t>Transfer </a:t>
                      </a:r>
                    </a:p>
                  </a:txBody>
                  <a:tcPr marL="9130" marR="9130" marT="9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1" i="0" u="none" strike="noStrike" dirty="0">
                          <a:solidFill>
                            <a:srgbClr val="000000"/>
                          </a:solidFill>
                          <a:effectLst/>
                          <a:latin typeface="Calibri"/>
                        </a:rPr>
                        <a:t>Full-Time Students</a:t>
                      </a:r>
                    </a:p>
                  </a:txBody>
                  <a:tcPr marL="9130" marR="9130" marT="9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1" i="0" u="none" strike="noStrike" dirty="0">
                          <a:solidFill>
                            <a:srgbClr val="000000"/>
                          </a:solidFill>
                          <a:effectLst/>
                          <a:latin typeface="Calibri"/>
                        </a:rPr>
                        <a:t>Transfer In 30 or Fewer Credits</a:t>
                      </a:r>
                    </a:p>
                  </a:txBody>
                  <a:tcPr marL="9130" marR="9130" marT="9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1" i="0" u="none" strike="noStrike" dirty="0">
                          <a:solidFill>
                            <a:srgbClr val="000000"/>
                          </a:solidFill>
                          <a:effectLst/>
                          <a:latin typeface="Calibri"/>
                        </a:rPr>
                        <a:t>Transfer In 31 to 59 Credits</a:t>
                      </a:r>
                    </a:p>
                  </a:txBody>
                  <a:tcPr marL="9130" marR="9130" marT="9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100" b="1" i="0" u="none" strike="noStrike" dirty="0">
                          <a:solidFill>
                            <a:srgbClr val="000000"/>
                          </a:solidFill>
                          <a:effectLst/>
                          <a:latin typeface="Calibri"/>
                        </a:rPr>
                        <a:t>Transfer in 60 or More Credits</a:t>
                      </a:r>
                    </a:p>
                  </a:txBody>
                  <a:tcPr marL="9130" marR="9130" marT="9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r>
              <a:tr h="301667">
                <a:tc gridSpan="7">
                  <a:txBody>
                    <a:bodyPr/>
                    <a:lstStyle/>
                    <a:p>
                      <a:pPr algn="ctr" fontAlgn="ctr"/>
                      <a:r>
                        <a:rPr lang="en-US" sz="1100" b="1" i="0" u="none" strike="noStrike" dirty="0">
                          <a:solidFill>
                            <a:srgbClr val="000000"/>
                          </a:solidFill>
                          <a:effectLst/>
                          <a:latin typeface="Calibri"/>
                        </a:rPr>
                        <a:t>Average Length of Time to Degree (Years, rounded to the nearest 2 decimal points)</a:t>
                      </a:r>
                    </a:p>
                  </a:txBody>
                  <a:tcPr marL="9130" marR="9130" marT="9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2011">
                <a:tc>
                  <a:txBody>
                    <a:bodyPr/>
                    <a:lstStyle/>
                    <a:p>
                      <a:pPr algn="ctr" fontAlgn="b"/>
                      <a:r>
                        <a:rPr lang="en-US" sz="1100" b="1" i="0" u="none" strike="noStrike" dirty="0">
                          <a:solidFill>
                            <a:srgbClr val="000000"/>
                          </a:solidFill>
                          <a:effectLst/>
                          <a:latin typeface="Calibri"/>
                        </a:rPr>
                        <a:t>2008-09</a:t>
                      </a:r>
                    </a:p>
                  </a:txBody>
                  <a:tcPr marL="9130" marR="9130"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1.9</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1.7</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4.31</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3.5</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3.02</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2.83</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011">
                <a:tc>
                  <a:txBody>
                    <a:bodyPr/>
                    <a:lstStyle/>
                    <a:p>
                      <a:pPr algn="ctr" fontAlgn="b"/>
                      <a:r>
                        <a:rPr lang="en-US" sz="1100" b="1" i="0" u="none" strike="noStrike" dirty="0">
                          <a:solidFill>
                            <a:srgbClr val="000000"/>
                          </a:solidFill>
                          <a:effectLst/>
                          <a:latin typeface="Calibri"/>
                        </a:rPr>
                        <a:t>2009-10</a:t>
                      </a:r>
                    </a:p>
                  </a:txBody>
                  <a:tcPr marL="9130" marR="9130"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011">
                <a:tc>
                  <a:txBody>
                    <a:bodyPr/>
                    <a:lstStyle/>
                    <a:p>
                      <a:pPr algn="ctr" fontAlgn="b"/>
                      <a:r>
                        <a:rPr lang="en-US" sz="1100" b="1" i="0" u="none" strike="noStrike" dirty="0">
                          <a:solidFill>
                            <a:srgbClr val="000000"/>
                          </a:solidFill>
                          <a:effectLst/>
                          <a:latin typeface="Calibri"/>
                        </a:rPr>
                        <a:t>2010-11</a:t>
                      </a:r>
                    </a:p>
                  </a:txBody>
                  <a:tcPr marL="9130" marR="9130"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2.12</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1.97</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4.21</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3.44</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3.05</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3.17</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011">
                <a:tc>
                  <a:txBody>
                    <a:bodyPr/>
                    <a:lstStyle/>
                    <a:p>
                      <a:pPr algn="ctr" fontAlgn="b"/>
                      <a:r>
                        <a:rPr lang="en-US" sz="1100" b="1" i="0" u="none" strike="noStrike" dirty="0">
                          <a:solidFill>
                            <a:srgbClr val="000000"/>
                          </a:solidFill>
                          <a:effectLst/>
                          <a:latin typeface="Calibri"/>
                        </a:rPr>
                        <a:t>2011-12</a:t>
                      </a:r>
                    </a:p>
                  </a:txBody>
                  <a:tcPr marL="9130" marR="9130"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1.94</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1.8</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4.18</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3.31</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3.02</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2.94</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047">
                <a:tc gridSpan="7">
                  <a:txBody>
                    <a:bodyPr/>
                    <a:lstStyle/>
                    <a:p>
                      <a:pPr algn="ctr" fontAlgn="ctr"/>
                      <a:r>
                        <a:rPr lang="en-US" sz="1100" b="1" i="0" u="none" strike="noStrike" dirty="0">
                          <a:solidFill>
                            <a:srgbClr val="000000"/>
                          </a:solidFill>
                          <a:effectLst/>
                          <a:latin typeface="Calibri"/>
                        </a:rPr>
                        <a:t>Average Credits to Degree</a:t>
                      </a:r>
                    </a:p>
                  </a:txBody>
                  <a:tcPr marL="9130" marR="9130" marT="91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2011">
                <a:tc>
                  <a:txBody>
                    <a:bodyPr/>
                    <a:lstStyle/>
                    <a:p>
                      <a:pPr algn="ctr" fontAlgn="b"/>
                      <a:r>
                        <a:rPr lang="en-US" sz="1100" b="1" i="0" u="none" strike="noStrike" dirty="0">
                          <a:solidFill>
                            <a:srgbClr val="000000"/>
                          </a:solidFill>
                          <a:effectLst/>
                          <a:latin typeface="Calibri"/>
                        </a:rPr>
                        <a:t>2008-09</a:t>
                      </a:r>
                    </a:p>
                  </a:txBody>
                  <a:tcPr marL="9130" marR="9130"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62.64</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44</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123.86</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99.61</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82.62</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55.78</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011">
                <a:tc>
                  <a:txBody>
                    <a:bodyPr/>
                    <a:lstStyle/>
                    <a:p>
                      <a:pPr algn="ctr" fontAlgn="b"/>
                      <a:r>
                        <a:rPr lang="en-US" sz="1100" b="1" i="0" u="none" strike="noStrike" dirty="0">
                          <a:solidFill>
                            <a:srgbClr val="000000"/>
                          </a:solidFill>
                          <a:effectLst/>
                          <a:latin typeface="Calibri"/>
                        </a:rPr>
                        <a:t>2009-10</a:t>
                      </a:r>
                    </a:p>
                  </a:txBody>
                  <a:tcPr marL="9130" marR="9130"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011">
                <a:tc>
                  <a:txBody>
                    <a:bodyPr/>
                    <a:lstStyle/>
                    <a:p>
                      <a:pPr algn="ctr" fontAlgn="b"/>
                      <a:r>
                        <a:rPr lang="en-US" sz="1100" b="1" i="0" u="none" strike="noStrike" dirty="0">
                          <a:solidFill>
                            <a:srgbClr val="000000"/>
                          </a:solidFill>
                          <a:effectLst/>
                          <a:latin typeface="Calibri"/>
                        </a:rPr>
                        <a:t>2010-11</a:t>
                      </a:r>
                    </a:p>
                  </a:txBody>
                  <a:tcPr marL="9130" marR="9130"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66.62</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44</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125.25</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100.66</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82.62</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55.17</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011">
                <a:tc>
                  <a:txBody>
                    <a:bodyPr/>
                    <a:lstStyle/>
                    <a:p>
                      <a:pPr algn="ctr" fontAlgn="b"/>
                      <a:r>
                        <a:rPr lang="en-US" sz="1100" b="1" i="0" u="none" strike="noStrike" dirty="0">
                          <a:solidFill>
                            <a:srgbClr val="000000"/>
                          </a:solidFill>
                          <a:effectLst/>
                          <a:latin typeface="Calibri"/>
                        </a:rPr>
                        <a:t>2011-12</a:t>
                      </a:r>
                    </a:p>
                  </a:txBody>
                  <a:tcPr marL="9130" marR="9130"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65.04</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56</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125.79</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97.74</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83.46</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effectLst/>
                          <a:latin typeface="Calibri"/>
                        </a:rPr>
                        <a:t>54.78</a:t>
                      </a:r>
                    </a:p>
                  </a:txBody>
                  <a:tcPr marL="9130" marR="219131" marT="91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524927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6200"/>
            <a:ext cx="6858000" cy="762000"/>
          </a:xfrm>
          <a:prstGeom prst="rect">
            <a:avLst/>
          </a:prstGeom>
          <a:solidFill>
            <a:srgbClr val="00A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itle 1"/>
          <p:cNvSpPr>
            <a:spLocks noGrp="1"/>
          </p:cNvSpPr>
          <p:nvPr>
            <p:ph type="title"/>
          </p:nvPr>
        </p:nvSpPr>
        <p:spPr>
          <a:xfrm>
            <a:off x="342900" y="-70908"/>
            <a:ext cx="6172200" cy="1056216"/>
          </a:xfrm>
        </p:spPr>
        <p:txBody>
          <a:bodyPr>
            <a:normAutofit/>
          </a:bodyPr>
          <a:lstStyle/>
          <a:p>
            <a:pPr algn="l"/>
            <a:r>
              <a:rPr lang="en-US" sz="1600" b="1" dirty="0" smtClean="0">
                <a:solidFill>
                  <a:schemeClr val="bg1"/>
                </a:solidFill>
              </a:rPr>
              <a:t>Goal 2 - Student Success</a:t>
            </a:r>
            <a:br>
              <a:rPr lang="en-US" sz="1600" b="1" dirty="0" smtClean="0">
                <a:solidFill>
                  <a:schemeClr val="bg1"/>
                </a:solidFill>
              </a:rPr>
            </a:br>
            <a:r>
              <a:rPr lang="en-US" sz="1600" b="1" dirty="0" smtClean="0">
                <a:solidFill>
                  <a:schemeClr val="bg1"/>
                </a:solidFill>
              </a:rPr>
              <a:t>Indicator 5 – Transfers from 2-year to 4-year institutions per 100 FTE</a:t>
            </a:r>
            <a:endParaRPr lang="en-US" sz="1600" b="1" dirty="0">
              <a:solidFill>
                <a:schemeClr val="bg1"/>
              </a:solidFill>
            </a:endParaRPr>
          </a:p>
        </p:txBody>
      </p:sp>
      <p:sp>
        <p:nvSpPr>
          <p:cNvPr id="7" name="Slide Number Placeholder 6"/>
          <p:cNvSpPr>
            <a:spLocks noGrp="1"/>
          </p:cNvSpPr>
          <p:nvPr>
            <p:ph type="sldNum" sz="quarter" idx="12"/>
          </p:nvPr>
        </p:nvSpPr>
        <p:spPr/>
        <p:txBody>
          <a:bodyPr/>
          <a:lstStyle/>
          <a:p>
            <a:fld id="{C1A6B199-FD4A-42EA-8F8A-3F93EEAB17CE}" type="slidenum">
              <a:rPr lang="en-US" smtClean="0"/>
              <a:t>43</a:t>
            </a:fld>
            <a:endParaRPr lang="en-US" dirty="0"/>
          </a:p>
        </p:txBody>
      </p:sp>
      <p:sp>
        <p:nvSpPr>
          <p:cNvPr id="9" name="Text Placeholder 4"/>
          <p:cNvSpPr>
            <a:spLocks noGrp="1"/>
          </p:cNvSpPr>
          <p:nvPr/>
        </p:nvSpPr>
        <p:spPr>
          <a:xfrm>
            <a:off x="228602" y="7467601"/>
            <a:ext cx="6400799" cy="1485900"/>
          </a:xfrm>
          <a:prstGeom prst="rect">
            <a:avLst/>
          </a:prstGeom>
        </p:spPr>
        <p:txBody>
          <a:bodyPr vert="horz" wrap="square" lIns="91440" tIns="45720" rIns="91440" bIns="45720" rtlCol="0" anchor="b">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20000"/>
              </a:lnSpc>
              <a:spcBef>
                <a:spcPts val="0"/>
              </a:spcBef>
            </a:pPr>
            <a:r>
              <a:rPr lang="en-US" sz="900" b="1" dirty="0" smtClean="0"/>
              <a:t>Source &amp; Calculation </a:t>
            </a:r>
            <a:endParaRPr lang="en-US" sz="900" b="1" dirty="0"/>
          </a:p>
          <a:p>
            <a:pPr>
              <a:lnSpc>
                <a:spcPct val="120000"/>
              </a:lnSpc>
              <a:spcBef>
                <a:spcPts val="0"/>
              </a:spcBef>
            </a:pPr>
            <a:r>
              <a:rPr lang="en-US" sz="900" b="0" i="1" dirty="0"/>
              <a:t>Transfers</a:t>
            </a:r>
            <a:r>
              <a:rPr lang="en-US" sz="900" dirty="0"/>
              <a:t>:  </a:t>
            </a:r>
            <a:r>
              <a:rPr lang="en-US" sz="900" b="0" dirty="0"/>
              <a:t>BOR Office of Planning and Research</a:t>
            </a:r>
            <a:r>
              <a:rPr lang="en-US" sz="900" b="0" baseline="0" dirty="0"/>
              <a:t> utilizing </a:t>
            </a:r>
            <a:r>
              <a:rPr lang="en-US" sz="900" b="0" baseline="0" dirty="0" smtClean="0"/>
              <a:t>data </a:t>
            </a:r>
            <a:r>
              <a:rPr lang="en-US" sz="900" b="0" baseline="0" dirty="0"/>
              <a:t>from the National Student Clearinghouse to obtain enrollment outside of the Connecticut State University and College system.  Based on an unduplicated annualized count of students enrolled in a Connecticut Community College at any time during </a:t>
            </a:r>
            <a:r>
              <a:rPr lang="en-US" sz="900" b="0" baseline="0" dirty="0" smtClean="0"/>
              <a:t>each </a:t>
            </a:r>
            <a:r>
              <a:rPr lang="en-US" sz="900" b="0" baseline="0" dirty="0"/>
              <a:t>academic year</a:t>
            </a:r>
            <a:r>
              <a:rPr lang="en-US" sz="900" b="0" baseline="0" dirty="0" smtClean="0"/>
              <a:t>. </a:t>
            </a:r>
            <a:r>
              <a:rPr lang="en-US" sz="900" dirty="0" smtClean="0"/>
              <a:t>For example, the section  labeled ‘Fall 2014’ shows the number of unduplicated students from the 2013-2014 academic year who transferred in Fall 2014.</a:t>
            </a:r>
            <a:endParaRPr lang="en-US" sz="900" b="0" baseline="0" dirty="0" smtClean="0"/>
          </a:p>
          <a:p>
            <a:pPr>
              <a:lnSpc>
                <a:spcPct val="120000"/>
              </a:lnSpc>
              <a:spcBef>
                <a:spcPts val="0"/>
              </a:spcBef>
            </a:pPr>
            <a:endParaRPr lang="en-US" sz="900" b="0" baseline="0" dirty="0" smtClean="0"/>
          </a:p>
          <a:p>
            <a:pPr>
              <a:lnSpc>
                <a:spcPct val="120000"/>
              </a:lnSpc>
              <a:spcBef>
                <a:spcPts val="0"/>
              </a:spcBef>
            </a:pPr>
            <a:r>
              <a:rPr lang="en-US" sz="900" b="0" i="1" dirty="0" smtClean="0"/>
              <a:t>Full </a:t>
            </a:r>
            <a:r>
              <a:rPr lang="en-US" sz="900" b="0" i="1" dirty="0"/>
              <a:t>Time Equivalent (FTE) Counts </a:t>
            </a:r>
            <a:r>
              <a:rPr lang="en-US" sz="900" b="0" dirty="0"/>
              <a:t>from:  http://www.ct.edu/opr/statistical_abstract.  See definition in IPEDS glossary entry for "Calculation of FTE students at nces.ed.gov/ipeds/glossary/?charindex=C.  FTE's prepared by Office of Planning and Research, November 20, 2014.  This FTE is based on fall enrollment only; it is not an annualized calculation.</a:t>
            </a:r>
          </a:p>
        </p:txBody>
      </p:sp>
      <p:sp>
        <p:nvSpPr>
          <p:cNvPr id="12" name="Title 1"/>
          <p:cNvSpPr txBox="1">
            <a:spLocks/>
          </p:cNvSpPr>
          <p:nvPr/>
        </p:nvSpPr>
        <p:spPr>
          <a:xfrm>
            <a:off x="392875" y="4067946"/>
            <a:ext cx="6236525" cy="311002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200" b="1" dirty="0" smtClean="0"/>
              <a:t>What does this mean?   </a:t>
            </a:r>
          </a:p>
          <a:p>
            <a:pPr algn="l"/>
            <a:endParaRPr lang="en-US" sz="800" b="1" dirty="0" smtClean="0">
              <a:solidFill>
                <a:srgbClr val="FF0000"/>
              </a:solidFill>
            </a:endParaRPr>
          </a:p>
          <a:p>
            <a:pPr algn="l"/>
            <a:r>
              <a:rPr lang="en-US" sz="1100" dirty="0" smtClean="0"/>
              <a:t>The description of the path through community college  is as complex as the students themselves.  Some students transfer from a 2 year college to a 4 year institution in a direct and timely manner.  However, many community college students  take a more circuitous route to a credential.  Balancing work with family commitments or other life events can cause students to take a break from their education before returning at a later point.  Students will also take courses at both 2 and 4 year institutions simultaneously.  Of the 80,000 students enrolled at one of the Connecticut Community Colleges in 2013-2014, the following transitions between that academic year and the fall of 2014 occurred.</a:t>
            </a:r>
          </a:p>
          <a:p>
            <a:pPr algn="l"/>
            <a:endParaRPr lang="en-US" sz="800" dirty="0"/>
          </a:p>
          <a:p>
            <a:pPr marL="171450" indent="-171450" algn="l">
              <a:buFontTx/>
              <a:buChar char="-"/>
            </a:pPr>
            <a:r>
              <a:rPr lang="en-US" sz="1100" dirty="0" smtClean="0"/>
              <a:t>3,467 (4.3%) graduated from a 2 year college and did not enroll elsewhere in the fall.</a:t>
            </a:r>
          </a:p>
          <a:p>
            <a:pPr marL="171450" indent="-171450" algn="l">
              <a:buFontTx/>
              <a:buChar char="-"/>
            </a:pPr>
            <a:r>
              <a:rPr lang="en-US" sz="1100" dirty="0" smtClean="0"/>
              <a:t>1,718  (2.1%) graduated from a 2 year college and then enrolled at a 4 year institution .</a:t>
            </a:r>
          </a:p>
          <a:p>
            <a:pPr marL="171450" indent="-171450" algn="l">
              <a:buFontTx/>
              <a:buChar char="-"/>
            </a:pPr>
            <a:r>
              <a:rPr lang="en-US" sz="1100" dirty="0" smtClean="0"/>
              <a:t>754 (.9%) graduated from a 2 year college and then enrolled at a 2 year institution again.</a:t>
            </a:r>
          </a:p>
          <a:p>
            <a:pPr marL="171450" indent="-171450" algn="l">
              <a:buFontTx/>
              <a:buChar char="-"/>
            </a:pPr>
            <a:r>
              <a:rPr lang="en-US" sz="1100" dirty="0" smtClean="0"/>
              <a:t>66 (.1%) graduated from a 2 year college and then enrolled at both a 2 and 4 year institution.</a:t>
            </a:r>
          </a:p>
          <a:p>
            <a:pPr marL="171450" indent="-171450" algn="l">
              <a:buFontTx/>
              <a:buChar char="-"/>
            </a:pPr>
            <a:r>
              <a:rPr lang="en-US" sz="1100" dirty="0" smtClean="0"/>
              <a:t>6,958 (8.7%) did not graduate, but enrolled at a 4 year institution in the fall.</a:t>
            </a:r>
          </a:p>
          <a:p>
            <a:pPr marL="171450" indent="-171450" algn="l">
              <a:buFontTx/>
              <a:buChar char="-"/>
            </a:pPr>
            <a:r>
              <a:rPr lang="en-US" sz="1100" dirty="0"/>
              <a:t>393 (.5%) did not graduate, and enrolled at both a 2 and 4 year institution in the fall</a:t>
            </a:r>
            <a:r>
              <a:rPr lang="en-US" sz="1100" dirty="0" smtClean="0"/>
              <a:t>.</a:t>
            </a:r>
          </a:p>
          <a:p>
            <a:pPr marL="171450" indent="-171450" algn="l">
              <a:buFontTx/>
              <a:buChar char="-"/>
            </a:pPr>
            <a:r>
              <a:rPr lang="en-US" sz="1100" dirty="0" smtClean="0"/>
              <a:t>31, 109 (38.9%) did not graduate and enrolled at a 2 year institution again.</a:t>
            </a:r>
          </a:p>
          <a:p>
            <a:pPr marL="171450" indent="-171450" algn="l">
              <a:buFontTx/>
              <a:buChar char="-"/>
            </a:pPr>
            <a:r>
              <a:rPr lang="en-US" sz="1100" dirty="0" smtClean="0"/>
              <a:t>35,558 (44.4%) did not graduate or enroll anywhere the following fall.</a:t>
            </a:r>
          </a:p>
        </p:txBody>
      </p:sp>
      <p:graphicFrame>
        <p:nvGraphicFramePr>
          <p:cNvPr id="4" name="Table 3"/>
          <p:cNvGraphicFramePr>
            <a:graphicFrameLocks noGrp="1"/>
          </p:cNvGraphicFramePr>
          <p:nvPr>
            <p:extLst>
              <p:ext uri="{D42A27DB-BD31-4B8C-83A1-F6EECF244321}">
                <p14:modId xmlns:p14="http://schemas.microsoft.com/office/powerpoint/2010/main" val="3556680216"/>
              </p:ext>
            </p:extLst>
          </p:nvPr>
        </p:nvGraphicFramePr>
        <p:xfrm>
          <a:off x="342900" y="1219200"/>
          <a:ext cx="6172201" cy="2743200"/>
        </p:xfrm>
        <a:graphic>
          <a:graphicData uri="http://schemas.openxmlformats.org/drawingml/2006/table">
            <a:tbl>
              <a:tblPr/>
              <a:tblGrid>
                <a:gridCol w="923763"/>
                <a:gridCol w="418125"/>
                <a:gridCol w="466744"/>
                <a:gridCol w="427849"/>
                <a:gridCol w="427849"/>
                <a:gridCol w="447296"/>
                <a:gridCol w="401108"/>
                <a:gridCol w="401108"/>
                <a:gridCol w="447296"/>
                <a:gridCol w="447296"/>
                <a:gridCol w="430279"/>
                <a:gridCol w="466744"/>
                <a:gridCol w="466744"/>
              </a:tblGrid>
              <a:tr h="243840">
                <a:tc>
                  <a:txBody>
                    <a:bodyPr/>
                    <a:lstStyle/>
                    <a:p>
                      <a:pPr algn="l" fontAlgn="b"/>
                      <a:r>
                        <a:rPr lang="en-US" sz="800" b="0" i="0" u="none" strike="noStrike" dirty="0">
                          <a:solidFill>
                            <a:srgbClr val="000000"/>
                          </a:solidFill>
                          <a:effectLst/>
                          <a:latin typeface="Calibri"/>
                        </a:rPr>
                        <a:t> </a:t>
                      </a:r>
                    </a:p>
                  </a:txBody>
                  <a:tcPr marL="7301" marR="7301" marT="730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gridSpan="12">
                  <a:txBody>
                    <a:bodyPr/>
                    <a:lstStyle/>
                    <a:p>
                      <a:pPr algn="ctr" fontAlgn="ctr"/>
                      <a:r>
                        <a:rPr lang="en-US" sz="1100" b="1" i="0" u="none" strike="noStrike">
                          <a:solidFill>
                            <a:srgbClr val="000000"/>
                          </a:solidFill>
                          <a:effectLst/>
                          <a:latin typeface="Calibri"/>
                        </a:rPr>
                        <a:t>Total Transfers without a degree to a 4-year institution - anywhere </a:t>
                      </a:r>
                    </a:p>
                  </a:txBody>
                  <a:tcPr marL="7301" marR="7301" marT="730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0020">
                <a:tc>
                  <a:txBody>
                    <a:bodyPr/>
                    <a:lstStyle/>
                    <a:p>
                      <a:pPr algn="l" fontAlgn="b"/>
                      <a:r>
                        <a:rPr lang="en-US" sz="900" b="1" i="0" u="none" strike="noStrike">
                          <a:solidFill>
                            <a:srgbClr val="000000"/>
                          </a:solidFill>
                          <a:effectLst/>
                          <a:latin typeface="Calibri"/>
                        </a:rPr>
                        <a:t> </a:t>
                      </a: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en-US" sz="900" b="1" i="0" u="none" strike="noStrike">
                          <a:solidFill>
                            <a:srgbClr val="000000"/>
                          </a:solidFill>
                          <a:effectLst/>
                          <a:latin typeface="Calibri"/>
                        </a:rPr>
                        <a:t> </a:t>
                      </a:r>
                    </a:p>
                  </a:txBody>
                  <a:tcPr marL="7301" marR="7301" marT="730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en-US" sz="900" b="1" i="0" u="none" strike="noStrike">
                          <a:solidFill>
                            <a:srgbClr val="000000"/>
                          </a:solidFill>
                          <a:effectLst/>
                          <a:latin typeface="Calibri"/>
                        </a:rPr>
                        <a:t>Fall 2011</a:t>
                      </a:r>
                    </a:p>
                  </a:txBody>
                  <a:tcPr marL="7301" marR="7301" marT="7301"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en-US" sz="900" b="1" i="0" u="none" strike="noStrike">
                          <a:solidFill>
                            <a:srgbClr val="000000"/>
                          </a:solidFill>
                          <a:effectLst/>
                          <a:latin typeface="Calibri"/>
                        </a:rPr>
                        <a:t> </a:t>
                      </a:r>
                    </a:p>
                  </a:txBody>
                  <a:tcPr marL="7301" marR="7301" marT="730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en-US" sz="900" b="1" i="0" u="none" strike="noStrike">
                          <a:solidFill>
                            <a:srgbClr val="000000"/>
                          </a:solidFill>
                          <a:effectLst/>
                          <a:latin typeface="Calibri"/>
                        </a:rPr>
                        <a:t> </a:t>
                      </a:r>
                    </a:p>
                  </a:txBody>
                  <a:tcPr marL="7301" marR="7301" marT="730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en-US" sz="900" b="1" i="0" u="none" strike="noStrike">
                          <a:solidFill>
                            <a:srgbClr val="000000"/>
                          </a:solidFill>
                          <a:effectLst/>
                          <a:latin typeface="Calibri"/>
                        </a:rPr>
                        <a:t>Fall 2012</a:t>
                      </a:r>
                    </a:p>
                  </a:txBody>
                  <a:tcPr marL="7301" marR="7301" marT="7301"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en-US" sz="900" b="1" i="0" u="none" strike="noStrike">
                          <a:solidFill>
                            <a:srgbClr val="000000"/>
                          </a:solidFill>
                          <a:effectLst/>
                          <a:latin typeface="Calibri"/>
                        </a:rPr>
                        <a:t> </a:t>
                      </a:r>
                    </a:p>
                  </a:txBody>
                  <a:tcPr marL="7301" marR="7301" marT="730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en-US" sz="900" b="1" i="0" u="none" strike="noStrike">
                          <a:solidFill>
                            <a:srgbClr val="000000"/>
                          </a:solidFill>
                          <a:effectLst/>
                          <a:latin typeface="Calibri"/>
                        </a:rPr>
                        <a:t> </a:t>
                      </a:r>
                    </a:p>
                  </a:txBody>
                  <a:tcPr marL="7301" marR="7301" marT="730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en-US" sz="900" b="1" i="0" u="none" strike="noStrike">
                          <a:solidFill>
                            <a:srgbClr val="000000"/>
                          </a:solidFill>
                          <a:effectLst/>
                          <a:latin typeface="Calibri"/>
                        </a:rPr>
                        <a:t>Fall 2013</a:t>
                      </a:r>
                    </a:p>
                  </a:txBody>
                  <a:tcPr marL="7301" marR="7301" marT="7301"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en-US" sz="900" b="1" i="0" u="none" strike="noStrike">
                          <a:solidFill>
                            <a:srgbClr val="000000"/>
                          </a:solidFill>
                          <a:effectLst/>
                          <a:latin typeface="Calibri"/>
                        </a:rPr>
                        <a:t> </a:t>
                      </a:r>
                    </a:p>
                  </a:txBody>
                  <a:tcPr marL="7301" marR="7301" marT="730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en-US" sz="900" b="1" i="0" u="none" strike="noStrike">
                          <a:solidFill>
                            <a:srgbClr val="000000"/>
                          </a:solidFill>
                          <a:effectLst/>
                          <a:latin typeface="Calibri"/>
                        </a:rPr>
                        <a:t> </a:t>
                      </a:r>
                    </a:p>
                  </a:txBody>
                  <a:tcPr marL="7301" marR="7301" marT="730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en-US" sz="900" b="1" i="0" u="none" strike="noStrike">
                          <a:solidFill>
                            <a:srgbClr val="000000"/>
                          </a:solidFill>
                          <a:effectLst/>
                          <a:latin typeface="Calibri"/>
                        </a:rPr>
                        <a:t>Fall 2014</a:t>
                      </a:r>
                    </a:p>
                  </a:txBody>
                  <a:tcPr marL="7301" marR="7301" marT="7301"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en-US" sz="900" b="1" i="0" u="none" strike="noStrike">
                          <a:solidFill>
                            <a:srgbClr val="000000"/>
                          </a:solidFill>
                          <a:effectLst/>
                          <a:latin typeface="Calibri"/>
                        </a:rPr>
                        <a:t> </a:t>
                      </a:r>
                    </a:p>
                  </a:txBody>
                  <a:tcPr marL="7301" marR="7301" marT="730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r>
              <a:tr h="304800">
                <a:tc>
                  <a:txBody>
                    <a:bodyPr/>
                    <a:lstStyle/>
                    <a:p>
                      <a:pPr algn="l" fontAlgn="b"/>
                      <a:r>
                        <a:rPr lang="en-US" sz="800" b="1" i="0" u="none" strike="noStrike">
                          <a:solidFill>
                            <a:srgbClr val="000000"/>
                          </a:solidFill>
                          <a:effectLst/>
                          <a:latin typeface="Calibri"/>
                        </a:rPr>
                        <a:t>Institution</a:t>
                      </a: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800" b="1" i="0" u="none" strike="noStrike">
                          <a:solidFill>
                            <a:srgbClr val="000000"/>
                          </a:solidFill>
                          <a:effectLst/>
                          <a:latin typeface="Calibri"/>
                        </a:rPr>
                        <a:t>N</a:t>
                      </a:r>
                    </a:p>
                  </a:txBody>
                  <a:tcPr marL="7301" marR="7301" marT="730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800" b="1" i="0" u="none" strike="noStrike">
                          <a:solidFill>
                            <a:srgbClr val="000000"/>
                          </a:solidFill>
                          <a:effectLst/>
                          <a:latin typeface="Calibri"/>
                        </a:rPr>
                        <a:t>%</a:t>
                      </a:r>
                    </a:p>
                  </a:txBody>
                  <a:tcPr marL="7301" marR="7301" marT="7301"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800" b="1" i="0" u="none" strike="noStrike">
                          <a:solidFill>
                            <a:srgbClr val="000000"/>
                          </a:solidFill>
                          <a:effectLst/>
                          <a:latin typeface="Calibri"/>
                        </a:rPr>
                        <a:t>per 100 FTE</a:t>
                      </a:r>
                    </a:p>
                  </a:txBody>
                  <a:tcPr marL="7301" marR="7301" marT="730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800" b="1" i="0" u="none" strike="noStrike">
                          <a:solidFill>
                            <a:srgbClr val="000000"/>
                          </a:solidFill>
                          <a:effectLst/>
                          <a:latin typeface="Calibri"/>
                        </a:rPr>
                        <a:t>N</a:t>
                      </a:r>
                    </a:p>
                  </a:txBody>
                  <a:tcPr marL="7301" marR="7301" marT="730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800" b="1" i="0" u="none" strike="noStrike">
                          <a:solidFill>
                            <a:srgbClr val="000000"/>
                          </a:solidFill>
                          <a:effectLst/>
                          <a:latin typeface="Calibri"/>
                        </a:rPr>
                        <a:t>%</a:t>
                      </a:r>
                    </a:p>
                  </a:txBody>
                  <a:tcPr marL="7301" marR="7301" marT="7301"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800" b="1" i="0" u="none" strike="noStrike">
                          <a:solidFill>
                            <a:srgbClr val="000000"/>
                          </a:solidFill>
                          <a:effectLst/>
                          <a:latin typeface="Calibri"/>
                        </a:rPr>
                        <a:t>per 100 FTE</a:t>
                      </a:r>
                    </a:p>
                  </a:txBody>
                  <a:tcPr marL="7301" marR="7301" marT="730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800" b="1" i="0" u="none" strike="noStrike">
                          <a:solidFill>
                            <a:srgbClr val="000000"/>
                          </a:solidFill>
                          <a:effectLst/>
                          <a:latin typeface="Calibri"/>
                        </a:rPr>
                        <a:t>N</a:t>
                      </a:r>
                    </a:p>
                  </a:txBody>
                  <a:tcPr marL="7301" marR="7301" marT="730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800" b="1" i="0" u="none" strike="noStrike">
                          <a:solidFill>
                            <a:srgbClr val="000000"/>
                          </a:solidFill>
                          <a:effectLst/>
                          <a:latin typeface="Calibri"/>
                        </a:rPr>
                        <a:t>%</a:t>
                      </a:r>
                    </a:p>
                  </a:txBody>
                  <a:tcPr marL="7301" marR="7301" marT="7301"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800" b="1" i="0" u="none" strike="noStrike">
                          <a:solidFill>
                            <a:srgbClr val="000000"/>
                          </a:solidFill>
                          <a:effectLst/>
                          <a:latin typeface="Calibri"/>
                        </a:rPr>
                        <a:t>per 100 FTE</a:t>
                      </a:r>
                    </a:p>
                  </a:txBody>
                  <a:tcPr marL="7301" marR="7301" marT="730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800" b="1" i="0" u="none" strike="noStrike">
                          <a:solidFill>
                            <a:srgbClr val="000000"/>
                          </a:solidFill>
                          <a:effectLst/>
                          <a:latin typeface="Calibri"/>
                        </a:rPr>
                        <a:t>N</a:t>
                      </a:r>
                    </a:p>
                  </a:txBody>
                  <a:tcPr marL="7301" marR="7301" marT="730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800" b="1" i="0" u="none" strike="noStrike">
                          <a:solidFill>
                            <a:srgbClr val="000000"/>
                          </a:solidFill>
                          <a:effectLst/>
                          <a:latin typeface="Calibri"/>
                        </a:rPr>
                        <a:t>%</a:t>
                      </a:r>
                    </a:p>
                  </a:txBody>
                  <a:tcPr marL="7301" marR="7301" marT="7301"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800" b="1" i="0" u="none" strike="noStrike">
                          <a:solidFill>
                            <a:srgbClr val="000000"/>
                          </a:solidFill>
                          <a:effectLst/>
                          <a:latin typeface="Calibri"/>
                        </a:rPr>
                        <a:t>per 100 FTE</a:t>
                      </a:r>
                    </a:p>
                  </a:txBody>
                  <a:tcPr marL="7301" marR="7301" marT="730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r>
              <a:tr h="152400">
                <a:tc>
                  <a:txBody>
                    <a:bodyPr/>
                    <a:lstStyle/>
                    <a:p>
                      <a:pPr algn="l" fontAlgn="b"/>
                      <a:r>
                        <a:rPr lang="en-US" sz="800" b="0" i="0" u="none" strike="noStrike">
                          <a:solidFill>
                            <a:srgbClr val="000000"/>
                          </a:solidFill>
                          <a:effectLst/>
                          <a:latin typeface="Calibri"/>
                        </a:rPr>
                        <a:t>Asnuntuck </a:t>
                      </a: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Calibri"/>
                        </a:rPr>
                        <a:t>363</a:t>
                      </a:r>
                    </a:p>
                  </a:txBody>
                  <a:tcPr marL="7301" marR="7301" marT="730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Calibri"/>
                        </a:rPr>
                        <a:t>13.6%</a:t>
                      </a:r>
                    </a:p>
                  </a:txBody>
                  <a:tcPr marL="7301" marR="7301" marT="73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Calibri"/>
                        </a:rPr>
                        <a:t>37.8</a:t>
                      </a:r>
                    </a:p>
                  </a:txBody>
                  <a:tcPr marL="7301" marR="7301" marT="730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Calibri"/>
                        </a:rPr>
                        <a:t>338</a:t>
                      </a:r>
                    </a:p>
                  </a:txBody>
                  <a:tcPr marL="7301" marR="7301" marT="730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Calibri"/>
                        </a:rPr>
                        <a:t>13.3%</a:t>
                      </a:r>
                    </a:p>
                  </a:txBody>
                  <a:tcPr marL="7301" marR="7301" marT="73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Calibri"/>
                        </a:rPr>
                        <a:t>34.2</a:t>
                      </a:r>
                    </a:p>
                  </a:txBody>
                  <a:tcPr marL="7301" marR="7301" marT="730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Calibri"/>
                        </a:rPr>
                        <a:t>263</a:t>
                      </a:r>
                    </a:p>
                  </a:txBody>
                  <a:tcPr marL="7301" marR="7301" marT="730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Calibri"/>
                        </a:rPr>
                        <a:t>10.0%</a:t>
                      </a:r>
                    </a:p>
                  </a:txBody>
                  <a:tcPr marL="7301" marR="7301" marT="73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Calibri"/>
                        </a:rPr>
                        <a:t>25.4</a:t>
                      </a:r>
                    </a:p>
                  </a:txBody>
                  <a:tcPr marL="7301" marR="7301" marT="730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Calibri"/>
                        </a:rPr>
                        <a:t>263</a:t>
                      </a:r>
                    </a:p>
                  </a:txBody>
                  <a:tcPr marL="7301" marR="7301" marT="730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Calibri"/>
                        </a:rPr>
                        <a:t>10.4%</a:t>
                      </a:r>
                    </a:p>
                  </a:txBody>
                  <a:tcPr marL="7301" marR="7301" marT="73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Calibri"/>
                        </a:rPr>
                        <a:t>26.6</a:t>
                      </a:r>
                    </a:p>
                  </a:txBody>
                  <a:tcPr marL="7301" marR="7301" marT="730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2400">
                <a:tc>
                  <a:txBody>
                    <a:bodyPr/>
                    <a:lstStyle/>
                    <a:p>
                      <a:pPr algn="l" fontAlgn="b"/>
                      <a:r>
                        <a:rPr lang="en-US" sz="800" b="0" i="0" u="none" strike="noStrike">
                          <a:solidFill>
                            <a:srgbClr val="000000"/>
                          </a:solidFill>
                          <a:effectLst/>
                          <a:latin typeface="Calibri"/>
                        </a:rPr>
                        <a:t>Capital </a:t>
                      </a: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482</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7.5%</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19.5</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633</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9.6%</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26.4</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549</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8.4%</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24.2</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539</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8.8%</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24.4</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r>
              <a:tr h="152400">
                <a:tc>
                  <a:txBody>
                    <a:bodyPr/>
                    <a:lstStyle/>
                    <a:p>
                      <a:pPr algn="l" fontAlgn="b"/>
                      <a:r>
                        <a:rPr lang="en-US" sz="800" b="0" i="0" u="none" strike="noStrike">
                          <a:solidFill>
                            <a:srgbClr val="000000"/>
                          </a:solidFill>
                          <a:effectLst/>
                          <a:latin typeface="Calibri"/>
                        </a:rPr>
                        <a:t>Gateway </a:t>
                      </a: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925</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8.7%</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22.3</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1,198</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11.2%</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26.4</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858</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7.7%</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18.3</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1,080</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9.2%</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22.9</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r>
              <a:tr h="152400">
                <a:tc>
                  <a:txBody>
                    <a:bodyPr/>
                    <a:lstStyle/>
                    <a:p>
                      <a:pPr algn="l" fontAlgn="b"/>
                      <a:r>
                        <a:rPr lang="en-US" sz="800" b="0" i="0" u="none" strike="noStrike">
                          <a:solidFill>
                            <a:srgbClr val="000000"/>
                          </a:solidFill>
                          <a:effectLst/>
                          <a:latin typeface="Calibri"/>
                        </a:rPr>
                        <a:t>Housatonic </a:t>
                      </a: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951</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10.6%</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27.4</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858</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9.7%</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24.8</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655</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7.4%</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20.2</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768</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9.4%</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25.7</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r>
              <a:tr h="152400">
                <a:tc>
                  <a:txBody>
                    <a:bodyPr/>
                    <a:lstStyle/>
                    <a:p>
                      <a:pPr algn="l" fontAlgn="b"/>
                      <a:r>
                        <a:rPr lang="en-US" sz="800" b="0" i="0" u="none" strike="noStrike">
                          <a:solidFill>
                            <a:srgbClr val="000000"/>
                          </a:solidFill>
                          <a:effectLst/>
                          <a:latin typeface="Calibri"/>
                        </a:rPr>
                        <a:t>Manchester</a:t>
                      </a: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1,044</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9.9%</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23.4</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1,258</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12.0%</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28.0</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1,125</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10.4%</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25.3</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1,089</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10.3%</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25.6</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r>
              <a:tr h="152400">
                <a:tc>
                  <a:txBody>
                    <a:bodyPr/>
                    <a:lstStyle/>
                    <a:p>
                      <a:pPr algn="l" fontAlgn="b"/>
                      <a:r>
                        <a:rPr lang="en-US" sz="800" b="0" i="0" u="none" strike="noStrike">
                          <a:solidFill>
                            <a:srgbClr val="000000"/>
                          </a:solidFill>
                          <a:effectLst/>
                          <a:latin typeface="Calibri"/>
                        </a:rPr>
                        <a:t>Middlesex </a:t>
                      </a: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492</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11.1%</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29.5</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636</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14.3%</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37.5</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479</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10.7%</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28.0</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464</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10.4%</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25.8</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r>
              <a:tr h="152400">
                <a:tc>
                  <a:txBody>
                    <a:bodyPr/>
                    <a:lstStyle/>
                    <a:p>
                      <a:pPr algn="l" fontAlgn="b"/>
                      <a:r>
                        <a:rPr lang="en-US" sz="800" b="0" i="0" u="none" strike="noStrike">
                          <a:solidFill>
                            <a:srgbClr val="000000"/>
                          </a:solidFill>
                          <a:effectLst/>
                          <a:latin typeface="Calibri"/>
                        </a:rPr>
                        <a:t>Naugatuck Valley </a:t>
                      </a: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871</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8.9%</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19.7</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747</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7.6%</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16.8</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683</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6.9%</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15.6</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803</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8.2%</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19.1</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r>
              <a:tr h="152400">
                <a:tc>
                  <a:txBody>
                    <a:bodyPr/>
                    <a:lstStyle/>
                    <a:p>
                      <a:pPr algn="l" fontAlgn="b"/>
                      <a:r>
                        <a:rPr lang="en-US" sz="800" b="0" i="0" u="none" strike="noStrike">
                          <a:solidFill>
                            <a:srgbClr val="000000"/>
                          </a:solidFill>
                          <a:effectLst/>
                          <a:latin typeface="Calibri"/>
                        </a:rPr>
                        <a:t>Northwestern CT</a:t>
                      </a: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232</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10.2%</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27.8</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195</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9.5%</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24.8</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157</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7.2%</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19.2</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160</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7.5%</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19.6</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r>
              <a:tr h="152400">
                <a:tc>
                  <a:txBody>
                    <a:bodyPr/>
                    <a:lstStyle/>
                    <a:p>
                      <a:pPr algn="l" fontAlgn="b"/>
                      <a:r>
                        <a:rPr lang="en-US" sz="800" b="0" i="0" u="none" strike="noStrike">
                          <a:solidFill>
                            <a:srgbClr val="000000"/>
                          </a:solidFill>
                          <a:effectLst/>
                          <a:latin typeface="Calibri"/>
                        </a:rPr>
                        <a:t>Norwalk </a:t>
                      </a: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916</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10.0%</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23.2</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1,122</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12.3%</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28.3</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811</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8.7%</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21.0</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780</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8.6%</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20.6</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r>
              <a:tr h="152400">
                <a:tc>
                  <a:txBody>
                    <a:bodyPr/>
                    <a:lstStyle/>
                    <a:p>
                      <a:pPr algn="l" fontAlgn="b"/>
                      <a:r>
                        <a:rPr lang="en-US" sz="800" b="0" i="0" u="none" strike="noStrike">
                          <a:solidFill>
                            <a:srgbClr val="000000"/>
                          </a:solidFill>
                          <a:effectLst/>
                          <a:latin typeface="Calibri"/>
                        </a:rPr>
                        <a:t>Qinebaug Valley </a:t>
                      </a: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249</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7.8%</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21.8</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300</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9.8%</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26.1</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232</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7.8%</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21.2</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167</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6.5%</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15.6</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r>
              <a:tr h="152400">
                <a:tc>
                  <a:txBody>
                    <a:bodyPr/>
                    <a:lstStyle/>
                    <a:p>
                      <a:pPr algn="l" fontAlgn="b"/>
                      <a:r>
                        <a:rPr lang="en-US" sz="800" b="0" i="0" u="none" strike="noStrike">
                          <a:solidFill>
                            <a:srgbClr val="000000"/>
                          </a:solidFill>
                          <a:effectLst/>
                          <a:latin typeface="Calibri"/>
                        </a:rPr>
                        <a:t>Three Rivers </a:t>
                      </a: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434</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6.4%</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14.7</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542</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8.0%</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19.1</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432</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6.5%</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15.7</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469</a:t>
                      </a:r>
                    </a:p>
                  </a:txBody>
                  <a:tcPr marL="7301" marR="7301" marT="730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Calibri"/>
                        </a:rPr>
                        <a:t>7.4%</a:t>
                      </a:r>
                    </a:p>
                  </a:txBody>
                  <a:tcPr marL="7301" marR="7301" marT="7301"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17.8</a:t>
                      </a:r>
                    </a:p>
                  </a:txBody>
                  <a:tcPr marL="7301" marR="7301" marT="7301" marB="0" anchor="b">
                    <a:lnL>
                      <a:noFill/>
                    </a:lnL>
                    <a:lnR w="6350" cap="flat" cmpd="sng" algn="ctr">
                      <a:solidFill>
                        <a:srgbClr val="000000"/>
                      </a:solidFill>
                      <a:prstDash val="solid"/>
                      <a:round/>
                      <a:headEnd type="none" w="med" len="med"/>
                      <a:tailEnd type="none" w="med" len="med"/>
                    </a:lnR>
                    <a:lnT>
                      <a:noFill/>
                    </a:lnT>
                    <a:lnB>
                      <a:noFill/>
                    </a:lnB>
                  </a:tcPr>
                </a:tc>
              </a:tr>
              <a:tr h="152400">
                <a:tc>
                  <a:txBody>
                    <a:bodyPr/>
                    <a:lstStyle/>
                    <a:p>
                      <a:pPr algn="l" fontAlgn="b"/>
                      <a:r>
                        <a:rPr lang="en-US" sz="800" b="0" i="0" u="none" strike="noStrike">
                          <a:solidFill>
                            <a:srgbClr val="000000"/>
                          </a:solidFill>
                          <a:effectLst/>
                          <a:latin typeface="Calibri"/>
                        </a:rPr>
                        <a:t>Tunxis </a:t>
                      </a: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906</a:t>
                      </a:r>
                    </a:p>
                  </a:txBody>
                  <a:tcPr marL="7301" marR="7301" marT="730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13.7%</a:t>
                      </a:r>
                    </a:p>
                  </a:txBody>
                  <a:tcPr marL="7301" marR="7301" marT="73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33.3</a:t>
                      </a:r>
                    </a:p>
                  </a:txBody>
                  <a:tcPr marL="7301" marR="7301" marT="730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1,014</a:t>
                      </a:r>
                    </a:p>
                  </a:txBody>
                  <a:tcPr marL="7301" marR="7301" marT="730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14.8%</a:t>
                      </a:r>
                    </a:p>
                  </a:txBody>
                  <a:tcPr marL="7301" marR="7301" marT="73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38.0</a:t>
                      </a:r>
                    </a:p>
                  </a:txBody>
                  <a:tcPr marL="7301" marR="7301" marT="730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748</a:t>
                      </a:r>
                    </a:p>
                  </a:txBody>
                  <a:tcPr marL="7301" marR="7301" marT="730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10.9%</a:t>
                      </a:r>
                    </a:p>
                  </a:txBody>
                  <a:tcPr marL="7301" marR="7301" marT="73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29.0</a:t>
                      </a:r>
                    </a:p>
                  </a:txBody>
                  <a:tcPr marL="7301" marR="7301" marT="730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769</a:t>
                      </a:r>
                    </a:p>
                  </a:txBody>
                  <a:tcPr marL="7301" marR="7301" marT="730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11.7%</a:t>
                      </a:r>
                    </a:p>
                  </a:txBody>
                  <a:tcPr marL="7301" marR="7301" marT="73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31.8</a:t>
                      </a:r>
                    </a:p>
                  </a:txBody>
                  <a:tcPr marL="7301" marR="7301" marT="730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5740">
                <a:tc>
                  <a:txBody>
                    <a:bodyPr/>
                    <a:lstStyle/>
                    <a:p>
                      <a:pPr algn="l" fontAlgn="b"/>
                      <a:r>
                        <a:rPr lang="en-US" sz="900" b="1" i="0" u="none" strike="noStrike">
                          <a:solidFill>
                            <a:srgbClr val="000000"/>
                          </a:solidFill>
                          <a:effectLst/>
                          <a:latin typeface="Calibri"/>
                        </a:rPr>
                        <a:t>Sector Total</a:t>
                      </a:r>
                    </a:p>
                  </a:txBody>
                  <a:tcPr marL="7301" marR="7301" marT="73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a:rPr>
                        <a:t>7,865</a:t>
                      </a:r>
                    </a:p>
                  </a:txBody>
                  <a:tcPr marL="7301" marR="7301" marT="730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a:rPr>
                        <a:t>9.6%</a:t>
                      </a:r>
                    </a:p>
                  </a:txBody>
                  <a:tcPr marL="7301" marR="7301" marT="73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a:rPr>
                        <a:t>23.7</a:t>
                      </a:r>
                    </a:p>
                  </a:txBody>
                  <a:tcPr marL="7301" marR="7301" marT="730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a:rPr>
                        <a:t>8,841</a:t>
                      </a:r>
                    </a:p>
                  </a:txBody>
                  <a:tcPr marL="7301" marR="7301" marT="730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a:rPr>
                        <a:t>10.9%</a:t>
                      </a:r>
                    </a:p>
                  </a:txBody>
                  <a:tcPr marL="7301" marR="7301" marT="73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a:rPr>
                        <a:t>26.5</a:t>
                      </a:r>
                    </a:p>
                  </a:txBody>
                  <a:tcPr marL="7301" marR="7301" marT="730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a:rPr>
                        <a:t>6,992</a:t>
                      </a:r>
                    </a:p>
                  </a:txBody>
                  <a:tcPr marL="7301" marR="7301" marT="730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a:rPr>
                        <a:t>8.5%</a:t>
                      </a:r>
                    </a:p>
                  </a:txBody>
                  <a:tcPr marL="7301" marR="7301" marT="73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a:rPr>
                        <a:t>21.3</a:t>
                      </a:r>
                    </a:p>
                  </a:txBody>
                  <a:tcPr marL="7301" marR="7301" marT="730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a:rPr>
                        <a:t>7,351</a:t>
                      </a:r>
                    </a:p>
                  </a:txBody>
                  <a:tcPr marL="7301" marR="7301" marT="730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a:rPr>
                        <a:t>9.2%</a:t>
                      </a:r>
                    </a:p>
                  </a:txBody>
                  <a:tcPr marL="7301" marR="7301" marT="73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a:rPr>
                        <a:t>23.1</a:t>
                      </a:r>
                    </a:p>
                  </a:txBody>
                  <a:tcPr marL="7301" marR="7301" marT="730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589782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6200"/>
            <a:ext cx="6858000" cy="762000"/>
          </a:xfrm>
          <a:prstGeom prst="rect">
            <a:avLst/>
          </a:prstGeom>
          <a:solidFill>
            <a:srgbClr val="00A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itle 1"/>
          <p:cNvSpPr>
            <a:spLocks noGrp="1"/>
          </p:cNvSpPr>
          <p:nvPr>
            <p:ph type="title"/>
          </p:nvPr>
        </p:nvSpPr>
        <p:spPr>
          <a:xfrm>
            <a:off x="342900" y="-70908"/>
            <a:ext cx="6172200" cy="1056216"/>
          </a:xfrm>
        </p:spPr>
        <p:txBody>
          <a:bodyPr>
            <a:normAutofit/>
          </a:bodyPr>
          <a:lstStyle/>
          <a:p>
            <a:pPr algn="l"/>
            <a:r>
              <a:rPr lang="en-US" sz="1600" b="1" dirty="0" smtClean="0">
                <a:solidFill>
                  <a:schemeClr val="bg1"/>
                </a:solidFill>
              </a:rPr>
              <a:t>Goal 2 - Student Success</a:t>
            </a:r>
            <a:br>
              <a:rPr lang="en-US" sz="1600" b="1" dirty="0" smtClean="0">
                <a:solidFill>
                  <a:schemeClr val="bg1"/>
                </a:solidFill>
              </a:rPr>
            </a:br>
            <a:r>
              <a:rPr lang="en-US" sz="1600" b="1" dirty="0" smtClean="0">
                <a:solidFill>
                  <a:schemeClr val="bg1"/>
                </a:solidFill>
              </a:rPr>
              <a:t>Indicator 5 – Transfers from 2-year to 4-year institutions per 100 FTE</a:t>
            </a:r>
            <a:endParaRPr lang="en-US" sz="1600" b="1" dirty="0">
              <a:solidFill>
                <a:schemeClr val="bg1"/>
              </a:solidFill>
            </a:endParaRPr>
          </a:p>
        </p:txBody>
      </p:sp>
      <p:sp>
        <p:nvSpPr>
          <p:cNvPr id="7" name="Slide Number Placeholder 6"/>
          <p:cNvSpPr>
            <a:spLocks noGrp="1"/>
          </p:cNvSpPr>
          <p:nvPr>
            <p:ph type="sldNum" sz="quarter" idx="12"/>
          </p:nvPr>
        </p:nvSpPr>
        <p:spPr/>
        <p:txBody>
          <a:bodyPr/>
          <a:lstStyle/>
          <a:p>
            <a:fld id="{C1A6B199-FD4A-42EA-8F8A-3F93EEAB17CE}" type="slidenum">
              <a:rPr lang="en-US" smtClean="0"/>
              <a:t>44</a:t>
            </a:fld>
            <a:endParaRPr lang="en-US" dirty="0"/>
          </a:p>
        </p:txBody>
      </p:sp>
      <p:sp>
        <p:nvSpPr>
          <p:cNvPr id="12" name="Title 1"/>
          <p:cNvSpPr txBox="1">
            <a:spLocks/>
          </p:cNvSpPr>
          <p:nvPr/>
        </p:nvSpPr>
        <p:spPr>
          <a:xfrm>
            <a:off x="442109" y="1219201"/>
            <a:ext cx="5973783" cy="4381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t>Transfers </a:t>
            </a:r>
            <a:r>
              <a:rPr lang="en-US" sz="1400" b="1" dirty="0"/>
              <a:t>to </a:t>
            </a:r>
            <a:r>
              <a:rPr lang="en-US" sz="1400" b="1" dirty="0" smtClean="0"/>
              <a:t>UCONN, All Campuses, from Connecticut Community Colleges</a:t>
            </a:r>
          </a:p>
        </p:txBody>
      </p:sp>
      <p:sp>
        <p:nvSpPr>
          <p:cNvPr id="13" name="Text Placeholder 4"/>
          <p:cNvSpPr>
            <a:spLocks noGrp="1"/>
          </p:cNvSpPr>
          <p:nvPr>
            <p:ph type="body" sz="quarter" idx="3"/>
          </p:nvPr>
        </p:nvSpPr>
        <p:spPr>
          <a:xfrm>
            <a:off x="408148" y="7848600"/>
            <a:ext cx="5981700" cy="853016"/>
          </a:xfrm>
        </p:spPr>
        <p:txBody>
          <a:bodyPr>
            <a:normAutofit/>
          </a:bodyPr>
          <a:lstStyle/>
          <a:p>
            <a:r>
              <a:rPr lang="en-US" sz="1000" dirty="0" smtClean="0"/>
              <a:t>Source:  </a:t>
            </a:r>
            <a:r>
              <a:rPr lang="en-US" sz="1000" b="0" dirty="0" smtClean="0"/>
              <a:t>University </a:t>
            </a:r>
            <a:r>
              <a:rPr lang="en-US" sz="1000" b="0" dirty="0"/>
              <a:t>of Connecticut, Office of Institutional Research and </a:t>
            </a:r>
            <a:r>
              <a:rPr lang="en-US" sz="1000" b="0" dirty="0" smtClean="0"/>
              <a:t>Effectiveness</a:t>
            </a:r>
          </a:p>
          <a:p>
            <a:endParaRPr lang="en-US" sz="1000" b="0" i="1" dirty="0"/>
          </a:p>
          <a:p>
            <a:r>
              <a:rPr lang="en-US" sz="1000" dirty="0" smtClean="0"/>
              <a:t>Calculation:  </a:t>
            </a:r>
            <a:r>
              <a:rPr lang="en-US" sz="1000" b="0" dirty="0" smtClean="0"/>
              <a:t>This is an actual count of individuals who transferred from a Connecticut Community College to a UCONN Campus.  It is not a figure per 100 FTE.</a:t>
            </a:r>
            <a:endParaRPr lang="en-US" sz="1000" b="0" dirty="0"/>
          </a:p>
        </p:txBody>
      </p:sp>
      <p:graphicFrame>
        <p:nvGraphicFramePr>
          <p:cNvPr id="3" name="Table 2"/>
          <p:cNvGraphicFramePr>
            <a:graphicFrameLocks noGrp="1"/>
          </p:cNvGraphicFramePr>
          <p:nvPr>
            <p:extLst>
              <p:ext uri="{D42A27DB-BD31-4B8C-83A1-F6EECF244321}">
                <p14:modId xmlns:p14="http://schemas.microsoft.com/office/powerpoint/2010/main" val="1362443808"/>
              </p:ext>
            </p:extLst>
          </p:nvPr>
        </p:nvGraphicFramePr>
        <p:xfrm>
          <a:off x="1371601" y="1752600"/>
          <a:ext cx="3682999" cy="3581401"/>
        </p:xfrm>
        <a:graphic>
          <a:graphicData uri="http://schemas.openxmlformats.org/drawingml/2006/table">
            <a:tbl>
              <a:tblPr/>
              <a:tblGrid>
                <a:gridCol w="1627372"/>
                <a:gridCol w="685209"/>
                <a:gridCol w="685209"/>
                <a:gridCol w="685209"/>
              </a:tblGrid>
              <a:tr h="381000">
                <a:tc>
                  <a:txBody>
                    <a:bodyPr/>
                    <a:lstStyle/>
                    <a:p>
                      <a:pPr algn="l" fontAlgn="b"/>
                      <a:r>
                        <a:rPr lang="en-US" sz="1200" b="1" i="0" u="none" strike="noStrike" dirty="0" smtClean="0">
                          <a:effectLst/>
                          <a:latin typeface="Calibri"/>
                        </a:rPr>
                        <a:t>From</a:t>
                      </a:r>
                      <a:endParaRPr lang="en-US" sz="1200" b="1" i="0" u="none" strike="noStrike" dirty="0">
                        <a:effectLst/>
                        <a:latin typeface="Calibri"/>
                      </a:endParaRPr>
                    </a:p>
                  </a:txBody>
                  <a:tcPr marL="9525" marR="9525" marT="9525" marB="0" anchor="b">
                    <a:lnL>
                      <a:noFill/>
                    </a:lnL>
                    <a:lnR>
                      <a:noFill/>
                    </a:lnR>
                    <a:lnT>
                      <a:noFill/>
                    </a:lnT>
                    <a:lnB>
                      <a:noFill/>
                    </a:lnB>
                    <a:solidFill>
                      <a:schemeClr val="accent4">
                        <a:lumMod val="20000"/>
                        <a:lumOff val="80000"/>
                      </a:schemeClr>
                    </a:solidFill>
                  </a:tcPr>
                </a:tc>
                <a:tc>
                  <a:txBody>
                    <a:bodyPr/>
                    <a:lstStyle/>
                    <a:p>
                      <a:pPr algn="ctr" fontAlgn="b"/>
                      <a:r>
                        <a:rPr lang="en-US" sz="1200" b="1" i="0" u="none" strike="noStrike" dirty="0">
                          <a:effectLst/>
                          <a:latin typeface="Calibri"/>
                        </a:rPr>
                        <a:t>Fall 2011</a:t>
                      </a:r>
                    </a:p>
                  </a:txBody>
                  <a:tcPr marL="9525" marR="9525" marT="9525" marB="0" anchor="b">
                    <a:lnL>
                      <a:noFill/>
                    </a:lnL>
                    <a:lnR>
                      <a:noFill/>
                    </a:lnR>
                    <a:lnT>
                      <a:noFill/>
                    </a:lnT>
                    <a:lnB>
                      <a:noFill/>
                    </a:lnB>
                    <a:solidFill>
                      <a:schemeClr val="accent4">
                        <a:lumMod val="20000"/>
                        <a:lumOff val="80000"/>
                      </a:schemeClr>
                    </a:solidFill>
                  </a:tcPr>
                </a:tc>
                <a:tc>
                  <a:txBody>
                    <a:bodyPr/>
                    <a:lstStyle/>
                    <a:p>
                      <a:pPr algn="ctr" fontAlgn="b"/>
                      <a:r>
                        <a:rPr lang="en-US" sz="1200" b="1" i="0" u="none" strike="noStrike" dirty="0">
                          <a:effectLst/>
                          <a:latin typeface="Calibri"/>
                        </a:rPr>
                        <a:t>Fall 2012</a:t>
                      </a:r>
                    </a:p>
                  </a:txBody>
                  <a:tcPr marL="9525" marR="9525" marT="9525" marB="0" anchor="b">
                    <a:lnL>
                      <a:noFill/>
                    </a:lnL>
                    <a:lnR>
                      <a:noFill/>
                    </a:lnR>
                    <a:lnT>
                      <a:noFill/>
                    </a:lnT>
                    <a:lnB>
                      <a:noFill/>
                    </a:lnB>
                    <a:solidFill>
                      <a:schemeClr val="accent4">
                        <a:lumMod val="20000"/>
                        <a:lumOff val="80000"/>
                      </a:schemeClr>
                    </a:solidFill>
                  </a:tcPr>
                </a:tc>
                <a:tc>
                  <a:txBody>
                    <a:bodyPr/>
                    <a:lstStyle/>
                    <a:p>
                      <a:pPr algn="ctr" fontAlgn="b"/>
                      <a:r>
                        <a:rPr lang="en-US" sz="1200" b="1" i="0" u="none" strike="noStrike" dirty="0">
                          <a:effectLst/>
                          <a:latin typeface="Calibri"/>
                        </a:rPr>
                        <a:t>Fall 2013</a:t>
                      </a:r>
                    </a:p>
                  </a:txBody>
                  <a:tcPr marL="9525" marR="9525" marT="9525" marB="0" anchor="b">
                    <a:lnL>
                      <a:noFill/>
                    </a:lnL>
                    <a:lnR>
                      <a:noFill/>
                    </a:lnR>
                    <a:lnT>
                      <a:noFill/>
                    </a:lnT>
                    <a:lnB>
                      <a:noFill/>
                    </a:lnB>
                    <a:solidFill>
                      <a:schemeClr val="accent4">
                        <a:lumMod val="20000"/>
                        <a:lumOff val="80000"/>
                      </a:schemeClr>
                    </a:solidFill>
                  </a:tcPr>
                </a:tc>
              </a:tr>
              <a:tr h="200025">
                <a:tc>
                  <a:txBody>
                    <a:bodyPr/>
                    <a:lstStyle/>
                    <a:p>
                      <a:pPr algn="l" fontAlgn="b"/>
                      <a:r>
                        <a:rPr lang="en-US" sz="1100" b="0" i="0" u="none" strike="noStrike" dirty="0">
                          <a:solidFill>
                            <a:srgbClr val="000000"/>
                          </a:solidFill>
                          <a:effectLst/>
                          <a:latin typeface="Calibri"/>
                        </a:rPr>
                        <a:t>Asnuntuck</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6</a:t>
                      </a:r>
                    </a:p>
                  </a:txBody>
                  <a:tcPr marL="9525" marR="114300"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9</a:t>
                      </a:r>
                    </a:p>
                  </a:txBody>
                  <a:tcPr marL="9525" marR="114300"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13</a:t>
                      </a:r>
                    </a:p>
                  </a:txBody>
                  <a:tcPr marL="9525" marR="114300" marT="9525" marB="0" anchor="b">
                    <a:lnL>
                      <a:noFill/>
                    </a:lnL>
                    <a:lnR>
                      <a:noFill/>
                    </a:lnR>
                    <a:lnT>
                      <a:noFill/>
                    </a:lnT>
                    <a:lnB>
                      <a:noFill/>
                    </a:lnB>
                    <a:solidFill>
                      <a:srgbClr val="FFFFFF"/>
                    </a:solidFill>
                  </a:tcPr>
                </a:tc>
              </a:tr>
              <a:tr h="200025">
                <a:tc>
                  <a:txBody>
                    <a:bodyPr/>
                    <a:lstStyle/>
                    <a:p>
                      <a:pPr algn="l" fontAlgn="b"/>
                      <a:r>
                        <a:rPr lang="en-US" sz="1100" b="0" i="0" u="none" strike="noStrike" dirty="0">
                          <a:solidFill>
                            <a:srgbClr val="000000"/>
                          </a:solidFill>
                          <a:effectLst/>
                          <a:latin typeface="Calibri"/>
                        </a:rPr>
                        <a:t>Capital</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11</a:t>
                      </a:r>
                    </a:p>
                  </a:txBody>
                  <a:tcPr marL="9525" marR="114300"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13</a:t>
                      </a:r>
                    </a:p>
                  </a:txBody>
                  <a:tcPr marL="9525" marR="114300"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12</a:t>
                      </a:r>
                    </a:p>
                  </a:txBody>
                  <a:tcPr marL="9525" marR="114300" marT="9525" marB="0" anchor="b">
                    <a:lnL>
                      <a:noFill/>
                    </a:lnL>
                    <a:lnR>
                      <a:noFill/>
                    </a:lnR>
                    <a:lnT>
                      <a:noFill/>
                    </a:lnT>
                    <a:lnB>
                      <a:noFill/>
                    </a:lnB>
                    <a:solidFill>
                      <a:srgbClr val="FFFFFF"/>
                    </a:solidFill>
                  </a:tcPr>
                </a:tc>
              </a:tr>
              <a:tr h="200025">
                <a:tc>
                  <a:txBody>
                    <a:bodyPr/>
                    <a:lstStyle/>
                    <a:p>
                      <a:pPr algn="l" fontAlgn="b"/>
                      <a:r>
                        <a:rPr lang="en-US" sz="1100" b="0" i="0" u="none" strike="noStrike" dirty="0">
                          <a:solidFill>
                            <a:srgbClr val="000000"/>
                          </a:solidFill>
                          <a:effectLst/>
                          <a:latin typeface="Calibri"/>
                        </a:rPr>
                        <a:t>Gateway</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22</a:t>
                      </a:r>
                    </a:p>
                  </a:txBody>
                  <a:tcPr marL="9525" marR="114300"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15</a:t>
                      </a:r>
                    </a:p>
                  </a:txBody>
                  <a:tcPr marL="9525" marR="114300"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21</a:t>
                      </a:r>
                    </a:p>
                  </a:txBody>
                  <a:tcPr marL="9525" marR="114300" marT="9525" marB="0" anchor="b">
                    <a:lnL>
                      <a:noFill/>
                    </a:lnL>
                    <a:lnR>
                      <a:noFill/>
                    </a:lnR>
                    <a:lnT>
                      <a:noFill/>
                    </a:lnT>
                    <a:lnB>
                      <a:noFill/>
                    </a:lnB>
                    <a:solidFill>
                      <a:srgbClr val="FFFFFF"/>
                    </a:solidFill>
                  </a:tcPr>
                </a:tc>
              </a:tr>
              <a:tr h="200025">
                <a:tc>
                  <a:txBody>
                    <a:bodyPr/>
                    <a:lstStyle/>
                    <a:p>
                      <a:pPr algn="l" fontAlgn="b"/>
                      <a:r>
                        <a:rPr lang="en-US" sz="1100" b="0" i="0" u="none" strike="noStrike" dirty="0">
                          <a:solidFill>
                            <a:srgbClr val="000000"/>
                          </a:solidFill>
                          <a:effectLst/>
                          <a:latin typeface="Calibri"/>
                        </a:rPr>
                        <a:t>Housatonic</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18</a:t>
                      </a:r>
                    </a:p>
                  </a:txBody>
                  <a:tcPr marL="9525" marR="114300"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20</a:t>
                      </a:r>
                    </a:p>
                  </a:txBody>
                  <a:tcPr marL="9525" marR="114300"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25</a:t>
                      </a:r>
                    </a:p>
                  </a:txBody>
                  <a:tcPr marL="9525" marR="114300" marT="9525" marB="0" anchor="b">
                    <a:lnL>
                      <a:noFill/>
                    </a:lnL>
                    <a:lnR>
                      <a:noFill/>
                    </a:lnR>
                    <a:lnT>
                      <a:noFill/>
                    </a:lnT>
                    <a:lnB>
                      <a:noFill/>
                    </a:lnB>
                    <a:solidFill>
                      <a:srgbClr val="FFFFFF"/>
                    </a:solidFill>
                  </a:tcPr>
                </a:tc>
              </a:tr>
              <a:tr h="200025">
                <a:tc>
                  <a:txBody>
                    <a:bodyPr/>
                    <a:lstStyle/>
                    <a:p>
                      <a:pPr algn="l" fontAlgn="b"/>
                      <a:r>
                        <a:rPr lang="en-US" sz="1100" b="0" i="0" u="none" strike="noStrike" dirty="0">
                          <a:solidFill>
                            <a:srgbClr val="000000"/>
                          </a:solidFill>
                          <a:effectLst/>
                          <a:latin typeface="Calibri"/>
                        </a:rPr>
                        <a:t>Manchester </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93</a:t>
                      </a:r>
                    </a:p>
                  </a:txBody>
                  <a:tcPr marL="9525" marR="114300"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102</a:t>
                      </a:r>
                    </a:p>
                  </a:txBody>
                  <a:tcPr marL="9525" marR="114300"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81</a:t>
                      </a:r>
                    </a:p>
                  </a:txBody>
                  <a:tcPr marL="9525" marR="114300" marT="9525" marB="0" anchor="b">
                    <a:lnL>
                      <a:noFill/>
                    </a:lnL>
                    <a:lnR>
                      <a:noFill/>
                    </a:lnR>
                    <a:lnT>
                      <a:noFill/>
                    </a:lnT>
                    <a:lnB>
                      <a:noFill/>
                    </a:lnB>
                    <a:solidFill>
                      <a:srgbClr val="FFFFFF"/>
                    </a:solidFill>
                  </a:tcPr>
                </a:tc>
              </a:tr>
              <a:tr h="200025">
                <a:tc>
                  <a:txBody>
                    <a:bodyPr/>
                    <a:lstStyle/>
                    <a:p>
                      <a:pPr algn="l" fontAlgn="b"/>
                      <a:r>
                        <a:rPr lang="en-US" sz="1100" b="0" i="0" u="none" strike="noStrike" dirty="0">
                          <a:solidFill>
                            <a:srgbClr val="000000"/>
                          </a:solidFill>
                          <a:effectLst/>
                          <a:latin typeface="Calibri"/>
                        </a:rPr>
                        <a:t>Middlesex</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9</a:t>
                      </a:r>
                    </a:p>
                  </a:txBody>
                  <a:tcPr marL="9525" marR="114300"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15</a:t>
                      </a:r>
                    </a:p>
                  </a:txBody>
                  <a:tcPr marL="9525" marR="114300"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9</a:t>
                      </a:r>
                    </a:p>
                  </a:txBody>
                  <a:tcPr marL="9525" marR="114300" marT="9525" marB="0" anchor="b">
                    <a:lnL>
                      <a:noFill/>
                    </a:lnL>
                    <a:lnR>
                      <a:noFill/>
                    </a:lnR>
                    <a:lnT>
                      <a:noFill/>
                    </a:lnT>
                    <a:lnB>
                      <a:noFill/>
                    </a:lnB>
                    <a:solidFill>
                      <a:srgbClr val="FFFFFF"/>
                    </a:solidFill>
                  </a:tcPr>
                </a:tc>
              </a:tr>
              <a:tr h="200025">
                <a:tc>
                  <a:txBody>
                    <a:bodyPr/>
                    <a:lstStyle/>
                    <a:p>
                      <a:pPr algn="l" fontAlgn="b"/>
                      <a:r>
                        <a:rPr lang="en-US" sz="1100" b="0" i="0" u="none" strike="noStrike" dirty="0">
                          <a:solidFill>
                            <a:srgbClr val="000000"/>
                          </a:solidFill>
                          <a:effectLst/>
                          <a:latin typeface="Calibri"/>
                        </a:rPr>
                        <a:t>Naugatuck Valley</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25</a:t>
                      </a:r>
                    </a:p>
                  </a:txBody>
                  <a:tcPr marL="9525" marR="114300"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25</a:t>
                      </a:r>
                    </a:p>
                  </a:txBody>
                  <a:tcPr marL="9525" marR="114300"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36</a:t>
                      </a:r>
                    </a:p>
                  </a:txBody>
                  <a:tcPr marL="9525" marR="114300" marT="9525" marB="0" anchor="b">
                    <a:lnL>
                      <a:noFill/>
                    </a:lnL>
                    <a:lnR>
                      <a:noFill/>
                    </a:lnR>
                    <a:lnT>
                      <a:noFill/>
                    </a:lnT>
                    <a:lnB>
                      <a:noFill/>
                    </a:lnB>
                    <a:solidFill>
                      <a:srgbClr val="FFFFFF"/>
                    </a:solidFill>
                  </a:tcPr>
                </a:tc>
              </a:tr>
              <a:tr h="200025">
                <a:tc>
                  <a:txBody>
                    <a:bodyPr/>
                    <a:lstStyle/>
                    <a:p>
                      <a:pPr algn="l" fontAlgn="b"/>
                      <a:r>
                        <a:rPr lang="en-US" sz="1100" b="0" i="0" u="none" strike="noStrike" dirty="0" smtClean="0">
                          <a:solidFill>
                            <a:srgbClr val="000000"/>
                          </a:solidFill>
                          <a:effectLst/>
                          <a:latin typeface="Calibri"/>
                        </a:rPr>
                        <a:t>Northwestern CT</a:t>
                      </a:r>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11</a:t>
                      </a:r>
                    </a:p>
                  </a:txBody>
                  <a:tcPr marL="9525" marR="114300"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10</a:t>
                      </a:r>
                    </a:p>
                  </a:txBody>
                  <a:tcPr marL="9525" marR="114300"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9</a:t>
                      </a:r>
                    </a:p>
                  </a:txBody>
                  <a:tcPr marL="9525" marR="114300" marT="9525" marB="0" anchor="b">
                    <a:lnL>
                      <a:noFill/>
                    </a:lnL>
                    <a:lnR>
                      <a:noFill/>
                    </a:lnR>
                    <a:lnT>
                      <a:noFill/>
                    </a:lnT>
                    <a:lnB>
                      <a:noFill/>
                    </a:lnB>
                    <a:solidFill>
                      <a:srgbClr val="FFFFFF"/>
                    </a:solidFill>
                  </a:tcPr>
                </a:tc>
              </a:tr>
              <a:tr h="200025">
                <a:tc>
                  <a:txBody>
                    <a:bodyPr/>
                    <a:lstStyle/>
                    <a:p>
                      <a:pPr algn="l" fontAlgn="b"/>
                      <a:r>
                        <a:rPr lang="en-US" sz="1100" b="0" i="0" u="none" strike="noStrike" dirty="0">
                          <a:solidFill>
                            <a:srgbClr val="000000"/>
                          </a:solidFill>
                          <a:effectLst/>
                          <a:latin typeface="Calibri"/>
                        </a:rPr>
                        <a:t>Norwalk</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68</a:t>
                      </a:r>
                    </a:p>
                  </a:txBody>
                  <a:tcPr marL="9525" marR="114300"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81</a:t>
                      </a:r>
                    </a:p>
                  </a:txBody>
                  <a:tcPr marL="9525" marR="114300"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70</a:t>
                      </a:r>
                    </a:p>
                  </a:txBody>
                  <a:tcPr marL="9525" marR="114300" marT="9525" marB="0" anchor="b">
                    <a:lnL>
                      <a:noFill/>
                    </a:lnL>
                    <a:lnR>
                      <a:noFill/>
                    </a:lnR>
                    <a:lnT>
                      <a:noFill/>
                    </a:lnT>
                    <a:lnB>
                      <a:noFill/>
                    </a:lnB>
                    <a:solidFill>
                      <a:srgbClr val="FFFFFF"/>
                    </a:solidFill>
                  </a:tcPr>
                </a:tc>
              </a:tr>
              <a:tr h="200025">
                <a:tc>
                  <a:txBody>
                    <a:bodyPr/>
                    <a:lstStyle/>
                    <a:p>
                      <a:pPr algn="l" fontAlgn="b"/>
                      <a:r>
                        <a:rPr lang="en-US" sz="1100" b="0" i="0" u="none" strike="noStrike" dirty="0">
                          <a:solidFill>
                            <a:srgbClr val="000000"/>
                          </a:solidFill>
                          <a:effectLst/>
                          <a:latin typeface="Calibri"/>
                        </a:rPr>
                        <a:t>Quinebaug Valley</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5</a:t>
                      </a:r>
                    </a:p>
                  </a:txBody>
                  <a:tcPr marL="9525" marR="114300"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20</a:t>
                      </a:r>
                    </a:p>
                  </a:txBody>
                  <a:tcPr marL="9525" marR="114300"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13</a:t>
                      </a:r>
                    </a:p>
                  </a:txBody>
                  <a:tcPr marL="9525" marR="114300" marT="9525" marB="0" anchor="b">
                    <a:lnL>
                      <a:noFill/>
                    </a:lnL>
                    <a:lnR>
                      <a:noFill/>
                    </a:lnR>
                    <a:lnT>
                      <a:noFill/>
                    </a:lnT>
                    <a:lnB>
                      <a:noFill/>
                    </a:lnB>
                    <a:solidFill>
                      <a:srgbClr val="FFFFFF"/>
                    </a:solidFill>
                  </a:tcPr>
                </a:tc>
              </a:tr>
              <a:tr h="200025">
                <a:tc>
                  <a:txBody>
                    <a:bodyPr/>
                    <a:lstStyle/>
                    <a:p>
                      <a:pPr algn="l" fontAlgn="b"/>
                      <a:r>
                        <a:rPr lang="en-US" sz="1100" b="0" i="0" u="none" strike="noStrike" dirty="0">
                          <a:solidFill>
                            <a:srgbClr val="000000"/>
                          </a:solidFill>
                          <a:effectLst/>
                          <a:latin typeface="Calibri"/>
                        </a:rPr>
                        <a:t>Three Rivers</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24</a:t>
                      </a:r>
                    </a:p>
                  </a:txBody>
                  <a:tcPr marL="9525" marR="114300"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34</a:t>
                      </a:r>
                    </a:p>
                  </a:txBody>
                  <a:tcPr marL="9525" marR="114300"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35</a:t>
                      </a:r>
                    </a:p>
                  </a:txBody>
                  <a:tcPr marL="9525" marR="114300" marT="9525" marB="0" anchor="b">
                    <a:lnL>
                      <a:noFill/>
                    </a:lnL>
                    <a:lnR>
                      <a:noFill/>
                    </a:lnR>
                    <a:lnT>
                      <a:noFill/>
                    </a:lnT>
                    <a:lnB>
                      <a:noFill/>
                    </a:lnB>
                    <a:solidFill>
                      <a:srgbClr val="FFFFFF"/>
                    </a:solidFill>
                  </a:tcPr>
                </a:tc>
              </a:tr>
              <a:tr h="200025">
                <a:tc>
                  <a:txBody>
                    <a:bodyPr/>
                    <a:lstStyle/>
                    <a:p>
                      <a:pPr algn="l" fontAlgn="b"/>
                      <a:r>
                        <a:rPr lang="en-US" sz="1100" b="0" i="0" u="none" strike="noStrike" dirty="0">
                          <a:solidFill>
                            <a:srgbClr val="000000"/>
                          </a:solidFill>
                          <a:effectLst/>
                          <a:latin typeface="Calibri"/>
                        </a:rPr>
                        <a:t>Tunxis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dirty="0">
                          <a:solidFill>
                            <a:srgbClr val="000000"/>
                          </a:solidFill>
                          <a:effectLst/>
                          <a:latin typeface="Calibri"/>
                        </a:rPr>
                        <a:t>22</a:t>
                      </a:r>
                    </a:p>
                  </a:txBody>
                  <a:tcPr marL="9525" marR="114300"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dirty="0">
                          <a:solidFill>
                            <a:srgbClr val="000000"/>
                          </a:solidFill>
                          <a:effectLst/>
                          <a:latin typeface="Calibri"/>
                        </a:rPr>
                        <a:t>23</a:t>
                      </a:r>
                    </a:p>
                  </a:txBody>
                  <a:tcPr marL="9525" marR="114300"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dirty="0">
                          <a:solidFill>
                            <a:srgbClr val="000000"/>
                          </a:solidFill>
                          <a:effectLst/>
                          <a:latin typeface="Calibri"/>
                        </a:rPr>
                        <a:t>19</a:t>
                      </a:r>
                    </a:p>
                  </a:txBody>
                  <a:tcPr marL="9525" marR="114300"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200025">
                <a:tc>
                  <a:txBody>
                    <a:bodyPr/>
                    <a:lstStyle/>
                    <a:p>
                      <a:pPr algn="l" fontAlgn="b"/>
                      <a:r>
                        <a:rPr lang="en-US" sz="1200" b="1" i="0" u="none" strike="noStrike" dirty="0" smtClean="0">
                          <a:effectLst/>
                          <a:latin typeface="Calibri"/>
                        </a:rPr>
                        <a:t>Total Count</a:t>
                      </a:r>
                      <a:r>
                        <a:rPr lang="en-US" sz="1200" b="1" i="0" u="none" strike="noStrike" baseline="0" dirty="0" smtClean="0">
                          <a:effectLst/>
                          <a:latin typeface="Calibri"/>
                        </a:rPr>
                        <a:t> of Transfers</a:t>
                      </a:r>
                      <a:endParaRPr lang="en-US" sz="1200" b="1" i="0" u="none" strike="noStrike" dirty="0">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200" b="1" i="0" u="none" strike="noStrike" dirty="0">
                          <a:solidFill>
                            <a:srgbClr val="000000"/>
                          </a:solidFill>
                          <a:effectLst/>
                          <a:latin typeface="Calibri"/>
                        </a:rPr>
                        <a:t>314</a:t>
                      </a:r>
                    </a:p>
                  </a:txBody>
                  <a:tcPr marL="9525" marR="114300"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200" b="1" i="0" u="none" strike="noStrike" dirty="0">
                          <a:solidFill>
                            <a:srgbClr val="000000"/>
                          </a:solidFill>
                          <a:effectLst/>
                          <a:latin typeface="Calibri"/>
                        </a:rPr>
                        <a:t>367</a:t>
                      </a:r>
                    </a:p>
                  </a:txBody>
                  <a:tcPr marL="9525" marR="114300"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200" b="1" i="0" u="none" strike="noStrike" dirty="0">
                          <a:solidFill>
                            <a:srgbClr val="000000"/>
                          </a:solidFill>
                          <a:effectLst/>
                          <a:latin typeface="Calibri"/>
                        </a:rPr>
                        <a:t>343</a:t>
                      </a:r>
                    </a:p>
                  </a:txBody>
                  <a:tcPr marL="9525" marR="114300"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200025">
                <a:tc>
                  <a:txBody>
                    <a:bodyPr/>
                    <a:lstStyle/>
                    <a:p>
                      <a:pPr algn="l" fontAlgn="b"/>
                      <a:r>
                        <a:rPr lang="en-US" sz="1200" b="1" i="0" u="none" strike="noStrike" dirty="0">
                          <a:effectLst/>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dirty="0">
                          <a:solidFill>
                            <a:srgbClr val="000000"/>
                          </a:solidFill>
                          <a:effectLst/>
                          <a:latin typeface="Calibri"/>
                        </a:rPr>
                        <a:t> </a:t>
                      </a:r>
                    </a:p>
                  </a:txBody>
                  <a:tcPr marL="9525" marR="114300"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dirty="0">
                          <a:solidFill>
                            <a:srgbClr val="000000"/>
                          </a:solidFill>
                          <a:effectLst/>
                          <a:latin typeface="Calibri"/>
                        </a:rPr>
                        <a:t> </a:t>
                      </a:r>
                    </a:p>
                  </a:txBody>
                  <a:tcPr marL="9525" marR="114300"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dirty="0">
                          <a:solidFill>
                            <a:srgbClr val="000000"/>
                          </a:solidFill>
                          <a:effectLst/>
                          <a:latin typeface="Calibri"/>
                        </a:rPr>
                        <a:t> </a:t>
                      </a:r>
                    </a:p>
                  </a:txBody>
                  <a:tcPr marL="9525" marR="114300"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400051">
                <a:tc>
                  <a:txBody>
                    <a:bodyPr/>
                    <a:lstStyle/>
                    <a:p>
                      <a:pPr algn="l" fontAlgn="t"/>
                      <a:r>
                        <a:rPr lang="en-US" sz="1200" b="1" i="0" u="none" strike="noStrike" dirty="0">
                          <a:effectLst/>
                          <a:latin typeface="Calibri"/>
                        </a:rPr>
                        <a:t>Transfers per 100 undergraduate FTE</a:t>
                      </a:r>
                    </a:p>
                  </a:txBody>
                  <a:tcPr marL="9525" marR="9525" marT="952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dirty="0">
                          <a:effectLst/>
                          <a:latin typeface="Calibri"/>
                        </a:rPr>
                        <a:t>1.5</a:t>
                      </a:r>
                    </a:p>
                  </a:txBody>
                  <a:tcPr marL="9525" marR="114300"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dirty="0">
                          <a:effectLst/>
                          <a:latin typeface="Calibri"/>
                        </a:rPr>
                        <a:t>1.8</a:t>
                      </a:r>
                    </a:p>
                  </a:txBody>
                  <a:tcPr marL="9525" marR="114300"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dirty="0">
                          <a:effectLst/>
                          <a:latin typeface="Calibri"/>
                        </a:rPr>
                        <a:t>1.6</a:t>
                      </a:r>
                    </a:p>
                  </a:txBody>
                  <a:tcPr marL="9525" marR="114300"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42091468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8686801"/>
            <a:ext cx="6858000" cy="2032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9" name="Rectangle 8"/>
          <p:cNvSpPr/>
          <p:nvPr/>
        </p:nvSpPr>
        <p:spPr>
          <a:xfrm>
            <a:off x="0" y="76200"/>
            <a:ext cx="6858000" cy="762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0"/>
            <a:ext cx="6172200" cy="929216"/>
          </a:xfrm>
        </p:spPr>
        <p:txBody>
          <a:bodyPr>
            <a:normAutofit fontScale="90000"/>
          </a:bodyPr>
          <a:lstStyle/>
          <a:p>
            <a:r>
              <a:rPr lang="en-US" dirty="0" smtClean="0"/>
              <a:t>Affordability &amp; Sustainability</a:t>
            </a:r>
            <a:endParaRPr lang="en-US" dirty="0"/>
          </a:p>
        </p:txBody>
      </p:sp>
      <p:sp>
        <p:nvSpPr>
          <p:cNvPr id="3" name="Content Placeholder 2"/>
          <p:cNvSpPr>
            <a:spLocks noGrp="1"/>
          </p:cNvSpPr>
          <p:nvPr>
            <p:ph idx="1"/>
          </p:nvPr>
        </p:nvSpPr>
        <p:spPr>
          <a:xfrm>
            <a:off x="419100" y="1905001"/>
            <a:ext cx="6019800" cy="6034617"/>
          </a:xfrm>
        </p:spPr>
        <p:txBody>
          <a:bodyPr>
            <a:normAutofit/>
          </a:bodyPr>
          <a:lstStyle/>
          <a:p>
            <a:pPr marL="0" indent="0">
              <a:buNone/>
            </a:pPr>
            <a:r>
              <a:rPr lang="en-US" sz="1600" dirty="0" smtClean="0"/>
              <a:t>Maximize access to higher education for students from all economic backgrounds</a:t>
            </a:r>
          </a:p>
          <a:p>
            <a:pPr marL="0" indent="0">
              <a:buNone/>
            </a:pPr>
            <a:endParaRPr lang="en-US" sz="1600" dirty="0" smtClean="0"/>
          </a:p>
          <a:p>
            <a:pPr marL="0" indent="0">
              <a:buNone/>
            </a:pPr>
            <a:r>
              <a:rPr lang="en-US" sz="1600" dirty="0" smtClean="0"/>
              <a:t>Indicators:</a:t>
            </a:r>
          </a:p>
          <a:p>
            <a:pPr marL="514350" indent="-514350">
              <a:buFont typeface="+mj-lt"/>
              <a:buAutoNum type="arabicPeriod"/>
            </a:pPr>
            <a:r>
              <a:rPr lang="en-US" sz="1600" dirty="0" smtClean="0"/>
              <a:t>Tuition and fees as % of median household income</a:t>
            </a:r>
          </a:p>
          <a:p>
            <a:pPr marL="514350" indent="-514350">
              <a:buFont typeface="+mj-lt"/>
              <a:buAutoNum type="arabicPeriod"/>
            </a:pPr>
            <a:r>
              <a:rPr lang="en-US" sz="1600" dirty="0" smtClean="0"/>
              <a:t>Percent of undergraduates receiving federal loan aid</a:t>
            </a:r>
          </a:p>
          <a:p>
            <a:pPr marL="514350" indent="-514350">
              <a:buFont typeface="+mj-lt"/>
              <a:buAutoNum type="arabicPeriod"/>
            </a:pPr>
            <a:r>
              <a:rPr lang="en-US" sz="1600" dirty="0" smtClean="0"/>
              <a:t>State and local appropriations per completion and per 100 FTE</a:t>
            </a:r>
          </a:p>
          <a:p>
            <a:pPr marL="514350" indent="-514350">
              <a:buFont typeface="+mj-lt"/>
              <a:buAutoNum type="arabicPeriod"/>
            </a:pPr>
            <a:r>
              <a:rPr lang="en-US" sz="1600" dirty="0" smtClean="0"/>
              <a:t>Education and related expenses per completion and per FTE enrollment</a:t>
            </a:r>
          </a:p>
          <a:p>
            <a:pPr marL="514350" indent="-514350">
              <a:buFont typeface="+mj-lt"/>
              <a:buAutoNum type="arabicPeriod"/>
            </a:pPr>
            <a:r>
              <a:rPr lang="en-US" sz="1600" dirty="0" smtClean="0"/>
              <a:t>Instructional expenditures as a percent of Education &amp; Related spending</a:t>
            </a:r>
          </a:p>
          <a:p>
            <a:endParaRPr lang="en-US" dirty="0"/>
          </a:p>
        </p:txBody>
      </p:sp>
      <p:sp>
        <p:nvSpPr>
          <p:cNvPr id="5" name="Slide Number Placeholder 4"/>
          <p:cNvSpPr>
            <a:spLocks noGrp="1"/>
          </p:cNvSpPr>
          <p:nvPr>
            <p:ph type="sldNum" sz="quarter" idx="12"/>
          </p:nvPr>
        </p:nvSpPr>
        <p:spPr>
          <a:xfrm>
            <a:off x="4914900" y="8534401"/>
            <a:ext cx="1600200" cy="486833"/>
          </a:xfrm>
        </p:spPr>
        <p:txBody>
          <a:bodyPr/>
          <a:lstStyle/>
          <a:p>
            <a:fld id="{C1A6B199-FD4A-42EA-8F8A-3F93EEAB17CE}" type="slidenum">
              <a:rPr lang="en-US" smtClean="0"/>
              <a:t>45</a:t>
            </a:fld>
            <a:endParaRPr lang="en-US" dirty="0"/>
          </a:p>
        </p:txBody>
      </p:sp>
    </p:spTree>
    <p:extLst>
      <p:ext uri="{BB962C8B-B14F-4D97-AF65-F5344CB8AC3E}">
        <p14:creationId xmlns:p14="http://schemas.microsoft.com/office/powerpoint/2010/main" val="26636492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6200"/>
            <a:ext cx="6858000" cy="762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00"/>
              </a:solidFill>
            </a:endParaRPr>
          </a:p>
        </p:txBody>
      </p:sp>
      <p:sp>
        <p:nvSpPr>
          <p:cNvPr id="8" name="Title 1"/>
          <p:cNvSpPr>
            <a:spLocks noGrp="1"/>
          </p:cNvSpPr>
          <p:nvPr>
            <p:ph type="title"/>
          </p:nvPr>
        </p:nvSpPr>
        <p:spPr>
          <a:xfrm>
            <a:off x="313997" y="49925"/>
            <a:ext cx="6172200" cy="788276"/>
          </a:xfrm>
        </p:spPr>
        <p:txBody>
          <a:bodyPr>
            <a:normAutofit/>
          </a:bodyPr>
          <a:lstStyle/>
          <a:p>
            <a:pPr algn="l"/>
            <a:r>
              <a:rPr lang="en-US" sz="1600" b="1" dirty="0" smtClean="0"/>
              <a:t>Goal 3 – Affordability &amp; Sustainability</a:t>
            </a:r>
            <a:br>
              <a:rPr lang="en-US" sz="1600" b="1" dirty="0" smtClean="0"/>
            </a:br>
            <a:r>
              <a:rPr lang="en-US" sz="1600" b="1" dirty="0" smtClean="0"/>
              <a:t>Indicator 1 – Tuition and fees as % of median household income</a:t>
            </a:r>
            <a:endParaRPr lang="en-US" sz="1600" b="1" dirty="0"/>
          </a:p>
        </p:txBody>
      </p:sp>
      <p:sp>
        <p:nvSpPr>
          <p:cNvPr id="7" name="Slide Number Placeholder 6"/>
          <p:cNvSpPr>
            <a:spLocks noGrp="1"/>
          </p:cNvSpPr>
          <p:nvPr>
            <p:ph type="sldNum" sz="quarter" idx="12"/>
          </p:nvPr>
        </p:nvSpPr>
        <p:spPr/>
        <p:txBody>
          <a:bodyPr/>
          <a:lstStyle/>
          <a:p>
            <a:fld id="{C1A6B199-FD4A-42EA-8F8A-3F93EEAB17CE}" type="slidenum">
              <a:rPr lang="en-US" smtClean="0"/>
              <a:t>46</a:t>
            </a:fld>
            <a:endParaRPr lang="en-US" dirty="0"/>
          </a:p>
        </p:txBody>
      </p:sp>
      <p:sp>
        <p:nvSpPr>
          <p:cNvPr id="13" name="Rectangle 12"/>
          <p:cNvSpPr/>
          <p:nvPr/>
        </p:nvSpPr>
        <p:spPr>
          <a:xfrm>
            <a:off x="533400" y="7772402"/>
            <a:ext cx="6096000" cy="1015663"/>
          </a:xfrm>
          <a:prstGeom prst="rect">
            <a:avLst/>
          </a:prstGeom>
        </p:spPr>
        <p:txBody>
          <a:bodyPr wrap="square">
            <a:spAutoFit/>
          </a:bodyPr>
          <a:lstStyle/>
          <a:p>
            <a:r>
              <a:rPr lang="en-US" sz="1000" b="1" dirty="0" smtClean="0"/>
              <a:t>Note:</a:t>
            </a:r>
          </a:p>
          <a:p>
            <a:r>
              <a:rPr lang="en-US" sz="1000" dirty="0" smtClean="0"/>
              <a:t>Sector </a:t>
            </a:r>
            <a:r>
              <a:rPr lang="en-US" sz="1000" dirty="0"/>
              <a:t>averages are </a:t>
            </a:r>
            <a:r>
              <a:rPr lang="en-US" sz="1000" dirty="0" smtClean="0"/>
              <a:t>un-weighted </a:t>
            </a:r>
            <a:r>
              <a:rPr lang="en-US" sz="1000" dirty="0"/>
              <a:t>to campus </a:t>
            </a:r>
            <a:r>
              <a:rPr lang="en-US" sz="1000" dirty="0" smtClean="0"/>
              <a:t>enrollment and have </a:t>
            </a:r>
            <a:r>
              <a:rPr lang="en-US" sz="1000" dirty="0"/>
              <a:t>limited interpretive value.</a:t>
            </a:r>
          </a:p>
          <a:p>
            <a:r>
              <a:rPr lang="en-US" sz="1000" b="1" dirty="0" smtClean="0"/>
              <a:t>Sources</a:t>
            </a:r>
            <a:endParaRPr lang="en-US" sz="1000" b="1" dirty="0"/>
          </a:p>
          <a:p>
            <a:pPr marL="228600" indent="-228600">
              <a:buAutoNum type="arabicPeriod"/>
            </a:pPr>
            <a:r>
              <a:rPr lang="en-US" sz="1000" dirty="0" smtClean="0"/>
              <a:t>American </a:t>
            </a:r>
            <a:r>
              <a:rPr lang="en-US" sz="1000" dirty="0"/>
              <a:t>Community Survey 1-Year Estimates (Household Income); Downloaded 3/30/2015, </a:t>
            </a:r>
            <a:r>
              <a:rPr lang="en-US" sz="1000" dirty="0">
                <a:hlinkClick r:id="rId2"/>
              </a:rPr>
              <a:t>http://www.census.gov/acs/www/data_documentation/2013_release</a:t>
            </a:r>
            <a:r>
              <a:rPr lang="en-US" sz="1000" dirty="0" smtClean="0">
                <a:hlinkClick r:id="rId2"/>
              </a:rPr>
              <a:t>/</a:t>
            </a:r>
            <a:r>
              <a:rPr lang="en-US" sz="1000" dirty="0" smtClean="0"/>
              <a:t>  </a:t>
            </a:r>
          </a:p>
          <a:p>
            <a:pPr marL="228600" indent="-228600">
              <a:buAutoNum type="arabicPeriod"/>
            </a:pPr>
            <a:r>
              <a:rPr lang="en-US" sz="1000" dirty="0" smtClean="0"/>
              <a:t>IPEDS </a:t>
            </a:r>
            <a:r>
              <a:rPr lang="en-US" sz="1000" dirty="0"/>
              <a:t>; Tuition &amp; Fees, Downloaded 3/30/2015, </a:t>
            </a:r>
            <a:r>
              <a:rPr lang="en-US" sz="1000" dirty="0">
                <a:hlinkClick r:id="rId3"/>
              </a:rPr>
              <a:t>http://</a:t>
            </a:r>
            <a:r>
              <a:rPr lang="en-US" sz="1000" dirty="0" smtClean="0">
                <a:hlinkClick r:id="rId3"/>
              </a:rPr>
              <a:t>nces.ed.gov/ipeds/datacenter/Data.aspx</a:t>
            </a:r>
            <a:r>
              <a:rPr lang="en-US" sz="1000" dirty="0" smtClean="0"/>
              <a:t>  </a:t>
            </a:r>
            <a:endParaRPr lang="en-US" sz="1000" dirty="0"/>
          </a:p>
        </p:txBody>
      </p:sp>
      <p:graphicFrame>
        <p:nvGraphicFramePr>
          <p:cNvPr id="3" name="Table 2"/>
          <p:cNvGraphicFramePr>
            <a:graphicFrameLocks noGrp="1"/>
          </p:cNvGraphicFramePr>
          <p:nvPr>
            <p:extLst>
              <p:ext uri="{D42A27DB-BD31-4B8C-83A1-F6EECF244321}">
                <p14:modId xmlns:p14="http://schemas.microsoft.com/office/powerpoint/2010/main" val="1332979647"/>
              </p:ext>
            </p:extLst>
          </p:nvPr>
        </p:nvGraphicFramePr>
        <p:xfrm>
          <a:off x="727127" y="1066800"/>
          <a:ext cx="5403745" cy="6567496"/>
        </p:xfrm>
        <a:graphic>
          <a:graphicData uri="http://schemas.openxmlformats.org/drawingml/2006/table">
            <a:tbl>
              <a:tblPr/>
              <a:tblGrid>
                <a:gridCol w="2657372"/>
                <a:gridCol w="902743"/>
                <a:gridCol w="902743"/>
                <a:gridCol w="940887"/>
              </a:tblGrid>
              <a:tr h="373684">
                <a:tc>
                  <a:txBody>
                    <a:bodyPr/>
                    <a:lstStyle/>
                    <a:p>
                      <a:pPr algn="l" fontAlgn="b"/>
                      <a:r>
                        <a:rPr lang="en-US" sz="1000" b="1" i="0" u="none" strike="noStrike">
                          <a:solidFill>
                            <a:srgbClr val="000000"/>
                          </a:solidFill>
                          <a:effectLst/>
                          <a:latin typeface="Calibri"/>
                        </a:rPr>
                        <a:t>Institution Name</a:t>
                      </a:r>
                    </a:p>
                  </a:txBody>
                  <a:tcPr marL="8583" marR="8583" marT="8583" marB="0" anchor="b">
                    <a:lnL>
                      <a:noFill/>
                    </a:lnL>
                    <a:lnR>
                      <a:noFill/>
                    </a:lnR>
                    <a:lnT>
                      <a:noFill/>
                    </a:lnT>
                    <a:lnB>
                      <a:noFill/>
                    </a:lnB>
                    <a:solidFill>
                      <a:srgbClr val="DCE6F1"/>
                    </a:solidFill>
                  </a:tcPr>
                </a:tc>
                <a:tc>
                  <a:txBody>
                    <a:bodyPr/>
                    <a:lstStyle/>
                    <a:p>
                      <a:pPr algn="ctr" fontAlgn="b"/>
                      <a:r>
                        <a:rPr lang="en-US" sz="1000" b="1" i="0" u="none" strike="noStrike">
                          <a:solidFill>
                            <a:srgbClr val="000000"/>
                          </a:solidFill>
                          <a:effectLst/>
                          <a:latin typeface="Calibri"/>
                        </a:rPr>
                        <a:t>2010-2011</a:t>
                      </a:r>
                      <a:br>
                        <a:rPr lang="en-US" sz="1000" b="1" i="0" u="none" strike="noStrike">
                          <a:solidFill>
                            <a:srgbClr val="000000"/>
                          </a:solidFill>
                          <a:effectLst/>
                          <a:latin typeface="Calibri"/>
                        </a:rPr>
                      </a:br>
                      <a:r>
                        <a:rPr lang="en-US" sz="1000" b="1" i="0" u="none" strike="noStrike">
                          <a:solidFill>
                            <a:srgbClr val="000000"/>
                          </a:solidFill>
                          <a:effectLst/>
                          <a:latin typeface="Calibri"/>
                        </a:rPr>
                        <a:t> % of HH $</a:t>
                      </a:r>
                    </a:p>
                  </a:txBody>
                  <a:tcPr marL="8583" marR="8583" marT="8583" marB="0" anchor="b">
                    <a:lnL>
                      <a:noFill/>
                    </a:lnL>
                    <a:lnR>
                      <a:noFill/>
                    </a:lnR>
                    <a:lnT>
                      <a:noFill/>
                    </a:lnT>
                    <a:lnB>
                      <a:noFill/>
                    </a:lnB>
                    <a:solidFill>
                      <a:srgbClr val="DCE6F1"/>
                    </a:solidFill>
                  </a:tcPr>
                </a:tc>
                <a:tc>
                  <a:txBody>
                    <a:bodyPr/>
                    <a:lstStyle/>
                    <a:p>
                      <a:pPr algn="ctr" fontAlgn="b"/>
                      <a:r>
                        <a:rPr lang="en-US" sz="1000" b="1" i="0" u="none" strike="noStrike">
                          <a:solidFill>
                            <a:srgbClr val="000000"/>
                          </a:solidFill>
                          <a:effectLst/>
                          <a:latin typeface="Calibri"/>
                        </a:rPr>
                        <a:t>2011-2012</a:t>
                      </a:r>
                      <a:br>
                        <a:rPr lang="en-US" sz="1000" b="1" i="0" u="none" strike="noStrike">
                          <a:solidFill>
                            <a:srgbClr val="000000"/>
                          </a:solidFill>
                          <a:effectLst/>
                          <a:latin typeface="Calibri"/>
                        </a:rPr>
                      </a:br>
                      <a:r>
                        <a:rPr lang="en-US" sz="1000" b="1" i="0" u="none" strike="noStrike">
                          <a:solidFill>
                            <a:srgbClr val="000000"/>
                          </a:solidFill>
                          <a:effectLst/>
                          <a:latin typeface="Calibri"/>
                        </a:rPr>
                        <a:t>% of HH $</a:t>
                      </a:r>
                    </a:p>
                  </a:txBody>
                  <a:tcPr marL="8583" marR="8583" marT="8583" marB="0" anchor="b">
                    <a:lnL>
                      <a:noFill/>
                    </a:lnL>
                    <a:lnR>
                      <a:noFill/>
                    </a:lnR>
                    <a:lnT>
                      <a:noFill/>
                    </a:lnT>
                    <a:lnB>
                      <a:noFill/>
                    </a:lnB>
                    <a:solidFill>
                      <a:srgbClr val="DCE6F1"/>
                    </a:solidFill>
                  </a:tcPr>
                </a:tc>
                <a:tc>
                  <a:txBody>
                    <a:bodyPr/>
                    <a:lstStyle/>
                    <a:p>
                      <a:pPr algn="ctr" fontAlgn="b"/>
                      <a:r>
                        <a:rPr lang="en-US" sz="1000" b="1" i="0" u="none" strike="noStrike">
                          <a:solidFill>
                            <a:srgbClr val="000000"/>
                          </a:solidFill>
                          <a:effectLst/>
                          <a:latin typeface="Calibri"/>
                        </a:rPr>
                        <a:t>2012-2013</a:t>
                      </a:r>
                      <a:br>
                        <a:rPr lang="en-US" sz="1000" b="1" i="0" u="none" strike="noStrike">
                          <a:solidFill>
                            <a:srgbClr val="000000"/>
                          </a:solidFill>
                          <a:effectLst/>
                          <a:latin typeface="Calibri"/>
                        </a:rPr>
                      </a:br>
                      <a:r>
                        <a:rPr lang="en-US" sz="1000" b="1" i="0" u="none" strike="noStrike">
                          <a:solidFill>
                            <a:srgbClr val="000000"/>
                          </a:solidFill>
                          <a:effectLst/>
                          <a:latin typeface="Calibri"/>
                        </a:rPr>
                        <a:t>% of HH $</a:t>
                      </a:r>
                    </a:p>
                  </a:txBody>
                  <a:tcPr marL="8583" marR="8583" marT="8583" marB="0" anchor="b">
                    <a:lnL>
                      <a:noFill/>
                    </a:lnL>
                    <a:lnR>
                      <a:noFill/>
                    </a:lnR>
                    <a:lnT>
                      <a:noFill/>
                    </a:lnT>
                    <a:lnB>
                      <a:noFill/>
                    </a:lnB>
                    <a:solidFill>
                      <a:srgbClr val="DCE6F1"/>
                    </a:solidFill>
                  </a:tcPr>
                </a:tc>
              </a:tr>
              <a:tr h="186842">
                <a:tc>
                  <a:txBody>
                    <a:bodyPr/>
                    <a:lstStyle/>
                    <a:p>
                      <a:pPr algn="l" fontAlgn="b"/>
                      <a:r>
                        <a:rPr lang="en-US" sz="1000" b="0" i="0" u="none" strike="noStrike">
                          <a:solidFill>
                            <a:srgbClr val="000000"/>
                          </a:solidFill>
                          <a:effectLst/>
                          <a:latin typeface="Calibri"/>
                        </a:rPr>
                        <a:t>Asnuntuck Community College</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5.3%</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5.3%</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5.3%</a:t>
                      </a:r>
                    </a:p>
                  </a:txBody>
                  <a:tcPr marL="8583" marR="8583" marT="8583" marB="0" anchor="b">
                    <a:lnL>
                      <a:noFill/>
                    </a:lnL>
                    <a:lnR>
                      <a:noFill/>
                    </a:lnR>
                    <a:lnT>
                      <a:noFill/>
                    </a:lnT>
                    <a:lnB>
                      <a:noFill/>
                    </a:lnB>
                  </a:tcPr>
                </a:tc>
              </a:tr>
              <a:tr h="186842">
                <a:tc>
                  <a:txBody>
                    <a:bodyPr/>
                    <a:lstStyle/>
                    <a:p>
                      <a:pPr algn="l" fontAlgn="b"/>
                      <a:r>
                        <a:rPr lang="en-US" sz="1000" b="0" i="0" u="none" strike="noStrike">
                          <a:solidFill>
                            <a:srgbClr val="000000"/>
                          </a:solidFill>
                          <a:effectLst/>
                          <a:latin typeface="Calibri"/>
                        </a:rPr>
                        <a:t>Capital Community College</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5.3%</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5.3%</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5.3%</a:t>
                      </a:r>
                    </a:p>
                  </a:txBody>
                  <a:tcPr marL="8583" marR="8583" marT="8583" marB="0" anchor="b">
                    <a:lnL>
                      <a:noFill/>
                    </a:lnL>
                    <a:lnR>
                      <a:noFill/>
                    </a:lnR>
                    <a:lnT>
                      <a:noFill/>
                    </a:lnT>
                    <a:lnB>
                      <a:noFill/>
                    </a:lnB>
                  </a:tcPr>
                </a:tc>
              </a:tr>
              <a:tr h="186842">
                <a:tc>
                  <a:txBody>
                    <a:bodyPr/>
                    <a:lstStyle/>
                    <a:p>
                      <a:pPr algn="l" fontAlgn="b"/>
                      <a:r>
                        <a:rPr lang="en-US" sz="1000" b="0" i="0" u="none" strike="noStrike">
                          <a:solidFill>
                            <a:srgbClr val="000000"/>
                          </a:solidFill>
                          <a:effectLst/>
                          <a:latin typeface="Calibri"/>
                        </a:rPr>
                        <a:t>Gateway Community College</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5.3%</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5.3%</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5.3%</a:t>
                      </a:r>
                    </a:p>
                  </a:txBody>
                  <a:tcPr marL="8583" marR="8583" marT="8583" marB="0" anchor="b">
                    <a:lnL>
                      <a:noFill/>
                    </a:lnL>
                    <a:lnR>
                      <a:noFill/>
                    </a:lnR>
                    <a:lnT>
                      <a:noFill/>
                    </a:lnT>
                    <a:lnB>
                      <a:noFill/>
                    </a:lnB>
                  </a:tcPr>
                </a:tc>
              </a:tr>
              <a:tr h="186842">
                <a:tc>
                  <a:txBody>
                    <a:bodyPr/>
                    <a:lstStyle/>
                    <a:p>
                      <a:pPr algn="l" fontAlgn="b"/>
                      <a:r>
                        <a:rPr lang="en-US" sz="1000" b="0" i="0" u="none" strike="noStrike">
                          <a:solidFill>
                            <a:srgbClr val="000000"/>
                          </a:solidFill>
                          <a:effectLst/>
                          <a:latin typeface="Calibri"/>
                        </a:rPr>
                        <a:t>Housatonic Community College</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5.3%</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5.3%</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5.3%</a:t>
                      </a:r>
                    </a:p>
                  </a:txBody>
                  <a:tcPr marL="8583" marR="8583" marT="8583" marB="0" anchor="b">
                    <a:lnL>
                      <a:noFill/>
                    </a:lnL>
                    <a:lnR>
                      <a:noFill/>
                    </a:lnR>
                    <a:lnT>
                      <a:noFill/>
                    </a:lnT>
                    <a:lnB>
                      <a:noFill/>
                    </a:lnB>
                  </a:tcPr>
                </a:tc>
              </a:tr>
              <a:tr h="186842">
                <a:tc>
                  <a:txBody>
                    <a:bodyPr/>
                    <a:lstStyle/>
                    <a:p>
                      <a:pPr algn="l" fontAlgn="b"/>
                      <a:r>
                        <a:rPr lang="en-US" sz="1000" b="0" i="0" u="none" strike="noStrike">
                          <a:solidFill>
                            <a:srgbClr val="000000"/>
                          </a:solidFill>
                          <a:effectLst/>
                          <a:latin typeface="Calibri"/>
                        </a:rPr>
                        <a:t>Manchester Community College</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5.3%</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5.3%</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5.3%</a:t>
                      </a:r>
                    </a:p>
                  </a:txBody>
                  <a:tcPr marL="8583" marR="8583" marT="8583" marB="0" anchor="b">
                    <a:lnL>
                      <a:noFill/>
                    </a:lnL>
                    <a:lnR>
                      <a:noFill/>
                    </a:lnR>
                    <a:lnT>
                      <a:noFill/>
                    </a:lnT>
                    <a:lnB>
                      <a:noFill/>
                    </a:lnB>
                  </a:tcPr>
                </a:tc>
              </a:tr>
              <a:tr h="186842">
                <a:tc>
                  <a:txBody>
                    <a:bodyPr/>
                    <a:lstStyle/>
                    <a:p>
                      <a:pPr algn="l" fontAlgn="b"/>
                      <a:r>
                        <a:rPr lang="en-US" sz="1000" b="0" i="0" u="none" strike="noStrike">
                          <a:solidFill>
                            <a:srgbClr val="000000"/>
                          </a:solidFill>
                          <a:effectLst/>
                          <a:latin typeface="Calibri"/>
                        </a:rPr>
                        <a:t>Middlesex Community College</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5.3%</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5.3%</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5.3%</a:t>
                      </a:r>
                    </a:p>
                  </a:txBody>
                  <a:tcPr marL="8583" marR="8583" marT="8583" marB="0" anchor="b">
                    <a:lnL>
                      <a:noFill/>
                    </a:lnL>
                    <a:lnR>
                      <a:noFill/>
                    </a:lnR>
                    <a:lnT>
                      <a:noFill/>
                    </a:lnT>
                    <a:lnB>
                      <a:noFill/>
                    </a:lnB>
                  </a:tcPr>
                </a:tc>
              </a:tr>
              <a:tr h="186842">
                <a:tc>
                  <a:txBody>
                    <a:bodyPr/>
                    <a:lstStyle/>
                    <a:p>
                      <a:pPr algn="l" fontAlgn="b"/>
                      <a:r>
                        <a:rPr lang="en-US" sz="1000" b="0" i="0" u="none" strike="noStrike">
                          <a:solidFill>
                            <a:srgbClr val="000000"/>
                          </a:solidFill>
                          <a:effectLst/>
                          <a:latin typeface="Calibri"/>
                        </a:rPr>
                        <a:t>Naugatuck Valley Community College</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5.3%</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5.3%</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5.4%</a:t>
                      </a:r>
                    </a:p>
                  </a:txBody>
                  <a:tcPr marL="8583" marR="8583" marT="8583" marB="0" anchor="b">
                    <a:lnL>
                      <a:noFill/>
                    </a:lnL>
                    <a:lnR>
                      <a:noFill/>
                    </a:lnR>
                    <a:lnT>
                      <a:noFill/>
                    </a:lnT>
                    <a:lnB>
                      <a:noFill/>
                    </a:lnB>
                  </a:tcPr>
                </a:tc>
              </a:tr>
              <a:tr h="186842">
                <a:tc>
                  <a:txBody>
                    <a:bodyPr/>
                    <a:lstStyle/>
                    <a:p>
                      <a:pPr algn="l" fontAlgn="b"/>
                      <a:r>
                        <a:rPr lang="en-US" sz="1000" b="0" i="0" u="none" strike="noStrike">
                          <a:solidFill>
                            <a:srgbClr val="000000"/>
                          </a:solidFill>
                          <a:effectLst/>
                          <a:latin typeface="Calibri"/>
                        </a:rPr>
                        <a:t>Northwestern CT Community College</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5.3%</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5.3%</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5.3%</a:t>
                      </a:r>
                    </a:p>
                  </a:txBody>
                  <a:tcPr marL="8583" marR="8583" marT="8583" marB="0" anchor="b">
                    <a:lnL>
                      <a:noFill/>
                    </a:lnL>
                    <a:lnR>
                      <a:noFill/>
                    </a:lnR>
                    <a:lnT>
                      <a:noFill/>
                    </a:lnT>
                    <a:lnB>
                      <a:noFill/>
                    </a:lnB>
                  </a:tcPr>
                </a:tc>
              </a:tr>
              <a:tr h="186842">
                <a:tc>
                  <a:txBody>
                    <a:bodyPr/>
                    <a:lstStyle/>
                    <a:p>
                      <a:pPr algn="l" fontAlgn="b"/>
                      <a:r>
                        <a:rPr lang="en-US" sz="1000" b="0" i="0" u="none" strike="noStrike">
                          <a:solidFill>
                            <a:srgbClr val="000000"/>
                          </a:solidFill>
                          <a:effectLst/>
                          <a:latin typeface="Calibri"/>
                        </a:rPr>
                        <a:t>Norwalk Community College</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5.3%</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5.3%</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5.3%</a:t>
                      </a:r>
                    </a:p>
                  </a:txBody>
                  <a:tcPr marL="8583" marR="8583" marT="8583" marB="0" anchor="b">
                    <a:lnL>
                      <a:noFill/>
                    </a:lnL>
                    <a:lnR>
                      <a:noFill/>
                    </a:lnR>
                    <a:lnT>
                      <a:noFill/>
                    </a:lnT>
                    <a:lnB>
                      <a:noFill/>
                    </a:lnB>
                  </a:tcPr>
                </a:tc>
              </a:tr>
              <a:tr h="186842">
                <a:tc>
                  <a:txBody>
                    <a:bodyPr/>
                    <a:lstStyle/>
                    <a:p>
                      <a:pPr algn="l" fontAlgn="b"/>
                      <a:r>
                        <a:rPr lang="en-US" sz="1000" b="0" i="0" u="none" strike="noStrike">
                          <a:solidFill>
                            <a:srgbClr val="000000"/>
                          </a:solidFill>
                          <a:effectLst/>
                          <a:latin typeface="Calibri"/>
                        </a:rPr>
                        <a:t>Quinebaug Valley Community College</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5.3%</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5.3%</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5.3%</a:t>
                      </a:r>
                    </a:p>
                  </a:txBody>
                  <a:tcPr marL="8583" marR="8583" marT="8583" marB="0" anchor="b">
                    <a:lnL>
                      <a:noFill/>
                    </a:lnL>
                    <a:lnR>
                      <a:noFill/>
                    </a:lnR>
                    <a:lnT>
                      <a:noFill/>
                    </a:lnT>
                    <a:lnB>
                      <a:noFill/>
                    </a:lnB>
                  </a:tcPr>
                </a:tc>
              </a:tr>
              <a:tr h="186842">
                <a:tc>
                  <a:txBody>
                    <a:bodyPr/>
                    <a:lstStyle/>
                    <a:p>
                      <a:pPr algn="l" fontAlgn="b"/>
                      <a:r>
                        <a:rPr lang="en-US" sz="1000" b="0" i="0" u="none" strike="noStrike">
                          <a:solidFill>
                            <a:srgbClr val="000000"/>
                          </a:solidFill>
                          <a:effectLst/>
                          <a:latin typeface="Calibri"/>
                        </a:rPr>
                        <a:t>Three Rivers Community College</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5.3%</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5.3%</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5.3%</a:t>
                      </a:r>
                    </a:p>
                  </a:txBody>
                  <a:tcPr marL="8583" marR="8583" marT="8583" marB="0" anchor="b">
                    <a:lnL>
                      <a:noFill/>
                    </a:lnL>
                    <a:lnR>
                      <a:noFill/>
                    </a:lnR>
                    <a:lnT>
                      <a:noFill/>
                    </a:lnT>
                    <a:lnB>
                      <a:noFill/>
                    </a:lnB>
                  </a:tcPr>
                </a:tc>
              </a:tr>
              <a:tr h="186842">
                <a:tc>
                  <a:txBody>
                    <a:bodyPr/>
                    <a:lstStyle/>
                    <a:p>
                      <a:pPr algn="l" fontAlgn="b"/>
                      <a:r>
                        <a:rPr lang="en-US" sz="1000" b="0" i="0" u="none" strike="noStrike">
                          <a:solidFill>
                            <a:srgbClr val="000000"/>
                          </a:solidFill>
                          <a:effectLst/>
                          <a:latin typeface="Calibri"/>
                        </a:rPr>
                        <a:t>Tunxis Community College</a:t>
                      </a:r>
                    </a:p>
                  </a:txBody>
                  <a:tcPr marL="8583" marR="8583" marT="85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5.3%</a:t>
                      </a:r>
                    </a:p>
                  </a:txBody>
                  <a:tcPr marL="8583" marR="8583" marT="85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5.3%</a:t>
                      </a:r>
                    </a:p>
                  </a:txBody>
                  <a:tcPr marL="8583" marR="8583" marT="85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5.3%</a:t>
                      </a:r>
                    </a:p>
                  </a:txBody>
                  <a:tcPr marL="8583" marR="8583" marT="8583" marB="0" anchor="b">
                    <a:lnL>
                      <a:noFill/>
                    </a:lnL>
                    <a:lnR>
                      <a:noFill/>
                    </a:lnR>
                    <a:lnT>
                      <a:noFill/>
                    </a:lnT>
                    <a:lnB w="6350" cap="flat" cmpd="sng" algn="ctr">
                      <a:solidFill>
                        <a:srgbClr val="000000"/>
                      </a:solidFill>
                      <a:prstDash val="solid"/>
                      <a:round/>
                      <a:headEnd type="none" w="med" len="med"/>
                      <a:tailEnd type="none" w="med" len="med"/>
                    </a:lnB>
                  </a:tcPr>
                </a:tc>
              </a:tr>
              <a:tr h="196184">
                <a:tc>
                  <a:txBody>
                    <a:bodyPr/>
                    <a:lstStyle/>
                    <a:p>
                      <a:pPr algn="l" fontAlgn="b"/>
                      <a:r>
                        <a:rPr lang="en-US" sz="1100" b="1" i="0" u="none" strike="noStrike">
                          <a:solidFill>
                            <a:srgbClr val="000000"/>
                          </a:solidFill>
                          <a:effectLst/>
                          <a:latin typeface="Calibri"/>
                        </a:rPr>
                        <a:t>Sector: Connecticut Community Colleges</a:t>
                      </a:r>
                    </a:p>
                  </a:txBody>
                  <a:tcPr marL="8583" marR="8583" marT="85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5.3%</a:t>
                      </a:r>
                    </a:p>
                  </a:txBody>
                  <a:tcPr marL="8583" marR="8583" marT="85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5.3%</a:t>
                      </a:r>
                    </a:p>
                  </a:txBody>
                  <a:tcPr marL="8583" marR="8583" marT="85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5.3%</a:t>
                      </a:r>
                    </a:p>
                  </a:txBody>
                  <a:tcPr marL="8583" marR="8583" marT="8583" marB="0" anchor="b">
                    <a:lnL>
                      <a:noFill/>
                    </a:lnL>
                    <a:lnR>
                      <a:noFill/>
                    </a:lnR>
                    <a:lnT w="6350" cap="flat" cmpd="sng" algn="ctr">
                      <a:solidFill>
                        <a:srgbClr val="000000"/>
                      </a:solidFill>
                      <a:prstDash val="solid"/>
                      <a:round/>
                      <a:headEnd type="none" w="med" len="med"/>
                      <a:tailEnd type="none" w="med" len="med"/>
                    </a:lnT>
                    <a:lnB>
                      <a:noFill/>
                    </a:lnB>
                  </a:tcPr>
                </a:tc>
              </a:tr>
              <a:tr h="186842">
                <a:tc>
                  <a:txBody>
                    <a:bodyPr/>
                    <a:lstStyle/>
                    <a:p>
                      <a:pPr algn="l" fontAlgn="b"/>
                      <a:endParaRPr lang="en-US" sz="1000" b="0" i="0" u="none" strike="noStrike">
                        <a:solidFill>
                          <a:srgbClr val="000000"/>
                        </a:solidFill>
                        <a:effectLst/>
                        <a:latin typeface="Calibri"/>
                      </a:endParaRPr>
                    </a:p>
                  </a:txBody>
                  <a:tcPr marL="8583" marR="8583" marT="8583"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a:endParaRPr>
                    </a:p>
                  </a:txBody>
                  <a:tcPr marL="8583" marR="8583" marT="8583"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a:endParaRPr>
                    </a:p>
                  </a:txBody>
                  <a:tcPr marL="8583" marR="8583" marT="8583"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a:endParaRPr>
                    </a:p>
                  </a:txBody>
                  <a:tcPr marL="8583" marR="8583" marT="8583" marB="0" anchor="b">
                    <a:lnL>
                      <a:noFill/>
                    </a:lnL>
                    <a:lnR>
                      <a:noFill/>
                    </a:lnR>
                    <a:lnT>
                      <a:noFill/>
                    </a:lnT>
                    <a:lnB>
                      <a:noFill/>
                    </a:lnB>
                  </a:tcPr>
                </a:tc>
              </a:tr>
              <a:tr h="373684">
                <a:tc>
                  <a:txBody>
                    <a:bodyPr/>
                    <a:lstStyle/>
                    <a:p>
                      <a:pPr algn="l" fontAlgn="b"/>
                      <a:r>
                        <a:rPr lang="en-US" sz="1000" b="1" i="0" u="none" strike="noStrike">
                          <a:solidFill>
                            <a:srgbClr val="000000"/>
                          </a:solidFill>
                          <a:effectLst/>
                          <a:latin typeface="Calibri"/>
                        </a:rPr>
                        <a:t>Sector/ Institution Name</a:t>
                      </a:r>
                    </a:p>
                  </a:txBody>
                  <a:tcPr marL="8583" marR="8583" marT="8583" marB="0" anchor="b">
                    <a:lnL>
                      <a:noFill/>
                    </a:lnL>
                    <a:lnR>
                      <a:noFill/>
                    </a:lnR>
                    <a:lnT>
                      <a:noFill/>
                    </a:lnT>
                    <a:lnB>
                      <a:noFill/>
                    </a:lnB>
                    <a:solidFill>
                      <a:srgbClr val="FCD5B4"/>
                    </a:solidFill>
                  </a:tcPr>
                </a:tc>
                <a:tc>
                  <a:txBody>
                    <a:bodyPr/>
                    <a:lstStyle/>
                    <a:p>
                      <a:pPr algn="ctr" fontAlgn="b"/>
                      <a:r>
                        <a:rPr lang="en-US" sz="1000" b="1" i="0" u="none" strike="noStrike">
                          <a:solidFill>
                            <a:srgbClr val="000000"/>
                          </a:solidFill>
                          <a:effectLst/>
                          <a:latin typeface="Calibri"/>
                        </a:rPr>
                        <a:t>2010-2011</a:t>
                      </a:r>
                      <a:br>
                        <a:rPr lang="en-US" sz="1000" b="1" i="0" u="none" strike="noStrike">
                          <a:solidFill>
                            <a:srgbClr val="000000"/>
                          </a:solidFill>
                          <a:effectLst/>
                          <a:latin typeface="Calibri"/>
                        </a:rPr>
                      </a:br>
                      <a:r>
                        <a:rPr lang="en-US" sz="1000" b="1" i="0" u="none" strike="noStrike">
                          <a:solidFill>
                            <a:srgbClr val="000000"/>
                          </a:solidFill>
                          <a:effectLst/>
                          <a:latin typeface="Calibri"/>
                        </a:rPr>
                        <a:t> % of HH $</a:t>
                      </a:r>
                    </a:p>
                  </a:txBody>
                  <a:tcPr marL="8583" marR="8583" marT="8583" marB="0" anchor="b">
                    <a:lnL>
                      <a:noFill/>
                    </a:lnL>
                    <a:lnR>
                      <a:noFill/>
                    </a:lnR>
                    <a:lnT>
                      <a:noFill/>
                    </a:lnT>
                    <a:lnB>
                      <a:noFill/>
                    </a:lnB>
                    <a:solidFill>
                      <a:srgbClr val="FCD5B4"/>
                    </a:solidFill>
                  </a:tcPr>
                </a:tc>
                <a:tc>
                  <a:txBody>
                    <a:bodyPr/>
                    <a:lstStyle/>
                    <a:p>
                      <a:pPr algn="ctr" fontAlgn="b"/>
                      <a:r>
                        <a:rPr lang="en-US" sz="1000" b="1" i="0" u="none" strike="noStrike">
                          <a:solidFill>
                            <a:srgbClr val="000000"/>
                          </a:solidFill>
                          <a:effectLst/>
                          <a:latin typeface="Calibri"/>
                        </a:rPr>
                        <a:t>2011-2012</a:t>
                      </a:r>
                      <a:br>
                        <a:rPr lang="en-US" sz="1000" b="1" i="0" u="none" strike="noStrike">
                          <a:solidFill>
                            <a:srgbClr val="000000"/>
                          </a:solidFill>
                          <a:effectLst/>
                          <a:latin typeface="Calibri"/>
                        </a:rPr>
                      </a:br>
                      <a:r>
                        <a:rPr lang="en-US" sz="1000" b="1" i="0" u="none" strike="noStrike">
                          <a:solidFill>
                            <a:srgbClr val="000000"/>
                          </a:solidFill>
                          <a:effectLst/>
                          <a:latin typeface="Calibri"/>
                        </a:rPr>
                        <a:t>% of HH $</a:t>
                      </a:r>
                    </a:p>
                  </a:txBody>
                  <a:tcPr marL="8583" marR="8583" marT="8583" marB="0" anchor="b">
                    <a:lnL>
                      <a:noFill/>
                    </a:lnL>
                    <a:lnR>
                      <a:noFill/>
                    </a:lnR>
                    <a:lnT>
                      <a:noFill/>
                    </a:lnT>
                    <a:lnB>
                      <a:noFill/>
                    </a:lnB>
                    <a:solidFill>
                      <a:srgbClr val="FCD5B4"/>
                    </a:solidFill>
                  </a:tcPr>
                </a:tc>
                <a:tc>
                  <a:txBody>
                    <a:bodyPr/>
                    <a:lstStyle/>
                    <a:p>
                      <a:pPr algn="ctr" fontAlgn="b"/>
                      <a:r>
                        <a:rPr lang="en-US" sz="1000" b="1" i="0" u="none" strike="noStrike">
                          <a:solidFill>
                            <a:srgbClr val="000000"/>
                          </a:solidFill>
                          <a:effectLst/>
                          <a:latin typeface="Calibri"/>
                        </a:rPr>
                        <a:t>2012-2013</a:t>
                      </a:r>
                      <a:br>
                        <a:rPr lang="en-US" sz="1000" b="1" i="0" u="none" strike="noStrike">
                          <a:solidFill>
                            <a:srgbClr val="000000"/>
                          </a:solidFill>
                          <a:effectLst/>
                          <a:latin typeface="Calibri"/>
                        </a:rPr>
                      </a:br>
                      <a:r>
                        <a:rPr lang="en-US" sz="1000" b="1" i="0" u="none" strike="noStrike">
                          <a:solidFill>
                            <a:srgbClr val="000000"/>
                          </a:solidFill>
                          <a:effectLst/>
                          <a:latin typeface="Calibri"/>
                        </a:rPr>
                        <a:t>% of HH $</a:t>
                      </a:r>
                    </a:p>
                  </a:txBody>
                  <a:tcPr marL="8583" marR="8583" marT="8583" marB="0" anchor="b">
                    <a:lnL>
                      <a:noFill/>
                    </a:lnL>
                    <a:lnR>
                      <a:noFill/>
                    </a:lnR>
                    <a:lnT>
                      <a:noFill/>
                    </a:lnT>
                    <a:lnB>
                      <a:noFill/>
                    </a:lnB>
                    <a:solidFill>
                      <a:srgbClr val="FCD5B4"/>
                    </a:solidFill>
                  </a:tcPr>
                </a:tc>
              </a:tr>
              <a:tr h="186842">
                <a:tc>
                  <a:txBody>
                    <a:bodyPr/>
                    <a:lstStyle/>
                    <a:p>
                      <a:pPr algn="l" fontAlgn="b"/>
                      <a:r>
                        <a:rPr lang="en-US" sz="1000" b="0" i="0" u="none" strike="noStrike">
                          <a:solidFill>
                            <a:srgbClr val="000000"/>
                          </a:solidFill>
                          <a:effectLst/>
                          <a:latin typeface="Calibri"/>
                        </a:rPr>
                        <a:t>Charter Oak State College</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NA</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NA</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NA</a:t>
                      </a:r>
                    </a:p>
                  </a:txBody>
                  <a:tcPr marL="8583" marR="8583" marT="8583" marB="0" anchor="b">
                    <a:lnL>
                      <a:noFill/>
                    </a:lnL>
                    <a:lnR>
                      <a:noFill/>
                    </a:lnR>
                    <a:lnT>
                      <a:noFill/>
                    </a:lnT>
                    <a:lnB>
                      <a:noFill/>
                    </a:lnB>
                  </a:tcPr>
                </a:tc>
              </a:tr>
              <a:tr h="186842">
                <a:tc>
                  <a:txBody>
                    <a:bodyPr/>
                    <a:lstStyle/>
                    <a:p>
                      <a:pPr algn="l" fontAlgn="b"/>
                      <a:endParaRPr lang="en-US" sz="1000" b="0" i="0" u="none" strike="noStrike">
                        <a:solidFill>
                          <a:srgbClr val="000000"/>
                        </a:solidFill>
                        <a:effectLst/>
                        <a:latin typeface="Calibri"/>
                      </a:endParaRPr>
                    </a:p>
                  </a:txBody>
                  <a:tcPr marL="8583" marR="8583" marT="8583" marB="0" anchor="b">
                    <a:lnL>
                      <a:noFill/>
                    </a:lnL>
                    <a:lnR>
                      <a:noFill/>
                    </a:lnR>
                    <a:lnT>
                      <a:noFill/>
                    </a:lnT>
                    <a:lnB>
                      <a:noFill/>
                    </a:lnB>
                  </a:tcPr>
                </a:tc>
                <a:tc>
                  <a:txBody>
                    <a:bodyPr/>
                    <a:lstStyle/>
                    <a:p>
                      <a:pPr algn="ctr" fontAlgn="b"/>
                      <a:endParaRPr lang="en-US" sz="1000" b="1" i="0" u="none" strike="noStrike">
                        <a:solidFill>
                          <a:srgbClr val="000000"/>
                        </a:solidFill>
                        <a:effectLst/>
                        <a:latin typeface="Calibri"/>
                      </a:endParaRPr>
                    </a:p>
                  </a:txBody>
                  <a:tcPr marL="8583" marR="8583" marT="8583" marB="0" anchor="b">
                    <a:lnL>
                      <a:noFill/>
                    </a:lnL>
                    <a:lnR>
                      <a:noFill/>
                    </a:lnR>
                    <a:lnT>
                      <a:noFill/>
                    </a:lnT>
                    <a:lnB>
                      <a:noFill/>
                    </a:lnB>
                  </a:tcPr>
                </a:tc>
                <a:tc>
                  <a:txBody>
                    <a:bodyPr/>
                    <a:lstStyle/>
                    <a:p>
                      <a:pPr algn="ctr" fontAlgn="b"/>
                      <a:endParaRPr lang="en-US" sz="1000" b="1" i="0" u="none" strike="noStrike">
                        <a:solidFill>
                          <a:srgbClr val="000000"/>
                        </a:solidFill>
                        <a:effectLst/>
                        <a:latin typeface="Calibri"/>
                      </a:endParaRPr>
                    </a:p>
                  </a:txBody>
                  <a:tcPr marL="8583" marR="8583" marT="8583" marB="0" anchor="b">
                    <a:lnL>
                      <a:noFill/>
                    </a:lnL>
                    <a:lnR>
                      <a:noFill/>
                    </a:lnR>
                    <a:lnT>
                      <a:noFill/>
                    </a:lnT>
                    <a:lnB>
                      <a:noFill/>
                    </a:lnB>
                  </a:tcPr>
                </a:tc>
                <a:tc>
                  <a:txBody>
                    <a:bodyPr/>
                    <a:lstStyle/>
                    <a:p>
                      <a:pPr algn="ctr" fontAlgn="b"/>
                      <a:endParaRPr lang="en-US" sz="1000" b="1" i="0" u="none" strike="noStrike">
                        <a:solidFill>
                          <a:srgbClr val="000000"/>
                        </a:solidFill>
                        <a:effectLst/>
                        <a:latin typeface="Calibri"/>
                      </a:endParaRPr>
                    </a:p>
                  </a:txBody>
                  <a:tcPr marL="8583" marR="8583" marT="8583" marB="0" anchor="b">
                    <a:lnL>
                      <a:noFill/>
                    </a:lnL>
                    <a:lnR>
                      <a:noFill/>
                    </a:lnR>
                    <a:lnT>
                      <a:noFill/>
                    </a:lnT>
                    <a:lnB>
                      <a:noFill/>
                    </a:lnB>
                  </a:tcPr>
                </a:tc>
              </a:tr>
              <a:tr h="373684">
                <a:tc>
                  <a:txBody>
                    <a:bodyPr/>
                    <a:lstStyle/>
                    <a:p>
                      <a:pPr algn="l" fontAlgn="b"/>
                      <a:r>
                        <a:rPr lang="en-US" sz="1000" b="1" i="0" u="none" strike="noStrike">
                          <a:solidFill>
                            <a:srgbClr val="000000"/>
                          </a:solidFill>
                          <a:effectLst/>
                          <a:latin typeface="Calibri"/>
                        </a:rPr>
                        <a:t>Institution Name</a:t>
                      </a:r>
                    </a:p>
                  </a:txBody>
                  <a:tcPr marL="8583" marR="8583" marT="8583" marB="0" anchor="b">
                    <a:lnL>
                      <a:noFill/>
                    </a:lnL>
                    <a:lnR>
                      <a:noFill/>
                    </a:lnR>
                    <a:lnT>
                      <a:noFill/>
                    </a:lnT>
                    <a:lnB>
                      <a:noFill/>
                    </a:lnB>
                    <a:solidFill>
                      <a:srgbClr val="D8E4BC"/>
                    </a:solidFill>
                  </a:tcPr>
                </a:tc>
                <a:tc>
                  <a:txBody>
                    <a:bodyPr/>
                    <a:lstStyle/>
                    <a:p>
                      <a:pPr algn="ctr" fontAlgn="b"/>
                      <a:r>
                        <a:rPr lang="en-US" sz="1000" b="1" i="0" u="none" strike="noStrike">
                          <a:solidFill>
                            <a:srgbClr val="000000"/>
                          </a:solidFill>
                          <a:effectLst/>
                          <a:latin typeface="Calibri"/>
                        </a:rPr>
                        <a:t>2010-2011</a:t>
                      </a:r>
                      <a:br>
                        <a:rPr lang="en-US" sz="1000" b="1" i="0" u="none" strike="noStrike">
                          <a:solidFill>
                            <a:srgbClr val="000000"/>
                          </a:solidFill>
                          <a:effectLst/>
                          <a:latin typeface="Calibri"/>
                        </a:rPr>
                      </a:br>
                      <a:r>
                        <a:rPr lang="en-US" sz="1000" b="1" i="0" u="none" strike="noStrike">
                          <a:solidFill>
                            <a:srgbClr val="000000"/>
                          </a:solidFill>
                          <a:effectLst/>
                          <a:latin typeface="Calibri"/>
                        </a:rPr>
                        <a:t> % of HH $</a:t>
                      </a:r>
                    </a:p>
                  </a:txBody>
                  <a:tcPr marL="8583" marR="8583" marT="8583" marB="0" anchor="b">
                    <a:lnL>
                      <a:noFill/>
                    </a:lnL>
                    <a:lnR>
                      <a:noFill/>
                    </a:lnR>
                    <a:lnT>
                      <a:noFill/>
                    </a:lnT>
                    <a:lnB>
                      <a:noFill/>
                    </a:lnB>
                    <a:solidFill>
                      <a:srgbClr val="D8E4BC"/>
                    </a:solidFill>
                  </a:tcPr>
                </a:tc>
                <a:tc>
                  <a:txBody>
                    <a:bodyPr/>
                    <a:lstStyle/>
                    <a:p>
                      <a:pPr algn="ctr" fontAlgn="b"/>
                      <a:r>
                        <a:rPr lang="en-US" sz="1000" b="1" i="0" u="none" strike="noStrike">
                          <a:solidFill>
                            <a:srgbClr val="000000"/>
                          </a:solidFill>
                          <a:effectLst/>
                          <a:latin typeface="Calibri"/>
                        </a:rPr>
                        <a:t>2011-2012</a:t>
                      </a:r>
                      <a:br>
                        <a:rPr lang="en-US" sz="1000" b="1" i="0" u="none" strike="noStrike">
                          <a:solidFill>
                            <a:srgbClr val="000000"/>
                          </a:solidFill>
                          <a:effectLst/>
                          <a:latin typeface="Calibri"/>
                        </a:rPr>
                      </a:br>
                      <a:r>
                        <a:rPr lang="en-US" sz="1000" b="1" i="0" u="none" strike="noStrike">
                          <a:solidFill>
                            <a:srgbClr val="000000"/>
                          </a:solidFill>
                          <a:effectLst/>
                          <a:latin typeface="Calibri"/>
                        </a:rPr>
                        <a:t>% of HH $</a:t>
                      </a:r>
                    </a:p>
                  </a:txBody>
                  <a:tcPr marL="8583" marR="8583" marT="8583" marB="0" anchor="b">
                    <a:lnL>
                      <a:noFill/>
                    </a:lnL>
                    <a:lnR>
                      <a:noFill/>
                    </a:lnR>
                    <a:lnT>
                      <a:noFill/>
                    </a:lnT>
                    <a:lnB>
                      <a:noFill/>
                    </a:lnB>
                    <a:solidFill>
                      <a:srgbClr val="D8E4BC"/>
                    </a:solidFill>
                  </a:tcPr>
                </a:tc>
                <a:tc>
                  <a:txBody>
                    <a:bodyPr/>
                    <a:lstStyle/>
                    <a:p>
                      <a:pPr algn="ctr" fontAlgn="b"/>
                      <a:r>
                        <a:rPr lang="en-US" sz="1000" b="1" i="0" u="none" strike="noStrike">
                          <a:solidFill>
                            <a:srgbClr val="000000"/>
                          </a:solidFill>
                          <a:effectLst/>
                          <a:latin typeface="Calibri"/>
                        </a:rPr>
                        <a:t>2012-2013</a:t>
                      </a:r>
                      <a:br>
                        <a:rPr lang="en-US" sz="1000" b="1" i="0" u="none" strike="noStrike">
                          <a:solidFill>
                            <a:srgbClr val="000000"/>
                          </a:solidFill>
                          <a:effectLst/>
                          <a:latin typeface="Calibri"/>
                        </a:rPr>
                      </a:br>
                      <a:r>
                        <a:rPr lang="en-US" sz="1000" b="1" i="0" u="none" strike="noStrike">
                          <a:solidFill>
                            <a:srgbClr val="000000"/>
                          </a:solidFill>
                          <a:effectLst/>
                          <a:latin typeface="Calibri"/>
                        </a:rPr>
                        <a:t>% of HH $</a:t>
                      </a:r>
                    </a:p>
                  </a:txBody>
                  <a:tcPr marL="8583" marR="8583" marT="8583" marB="0" anchor="b">
                    <a:lnL>
                      <a:noFill/>
                    </a:lnL>
                    <a:lnR>
                      <a:noFill/>
                    </a:lnR>
                    <a:lnT>
                      <a:noFill/>
                    </a:lnT>
                    <a:lnB>
                      <a:noFill/>
                    </a:lnB>
                    <a:solidFill>
                      <a:srgbClr val="D8E4BC"/>
                    </a:solidFill>
                  </a:tcPr>
                </a:tc>
              </a:tr>
              <a:tr h="186842">
                <a:tc>
                  <a:txBody>
                    <a:bodyPr/>
                    <a:lstStyle/>
                    <a:p>
                      <a:pPr algn="l" fontAlgn="b"/>
                      <a:r>
                        <a:rPr lang="en-US" sz="1000" b="0" i="0" u="none" strike="noStrike">
                          <a:solidFill>
                            <a:srgbClr val="000000"/>
                          </a:solidFill>
                          <a:effectLst/>
                          <a:latin typeface="Calibri"/>
                        </a:rPr>
                        <a:t>Central Connecticut State University</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12.3%</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12.3%</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12.4%</a:t>
                      </a:r>
                    </a:p>
                  </a:txBody>
                  <a:tcPr marL="8583" marR="8583" marT="8583" marB="0" anchor="b">
                    <a:lnL>
                      <a:noFill/>
                    </a:lnL>
                    <a:lnR>
                      <a:noFill/>
                    </a:lnR>
                    <a:lnT>
                      <a:noFill/>
                    </a:lnT>
                    <a:lnB>
                      <a:noFill/>
                    </a:lnB>
                  </a:tcPr>
                </a:tc>
              </a:tr>
              <a:tr h="186842">
                <a:tc>
                  <a:txBody>
                    <a:bodyPr/>
                    <a:lstStyle/>
                    <a:p>
                      <a:pPr algn="l" fontAlgn="b"/>
                      <a:r>
                        <a:rPr lang="en-US" sz="1000" b="0" i="0" u="none" strike="noStrike">
                          <a:solidFill>
                            <a:srgbClr val="000000"/>
                          </a:solidFill>
                          <a:effectLst/>
                          <a:latin typeface="Calibri"/>
                        </a:rPr>
                        <a:t>Eastern Connecticut State University</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13.0%</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13.0%</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13.2%</a:t>
                      </a:r>
                    </a:p>
                  </a:txBody>
                  <a:tcPr marL="8583" marR="8583" marT="8583" marB="0" anchor="b">
                    <a:lnL>
                      <a:noFill/>
                    </a:lnL>
                    <a:lnR>
                      <a:noFill/>
                    </a:lnR>
                    <a:lnT>
                      <a:noFill/>
                    </a:lnT>
                    <a:lnB>
                      <a:noFill/>
                    </a:lnB>
                  </a:tcPr>
                </a:tc>
              </a:tr>
              <a:tr h="186842">
                <a:tc>
                  <a:txBody>
                    <a:bodyPr/>
                    <a:lstStyle/>
                    <a:p>
                      <a:pPr algn="l" fontAlgn="b"/>
                      <a:r>
                        <a:rPr lang="en-US" sz="1000" b="0" i="0" u="none" strike="noStrike">
                          <a:solidFill>
                            <a:srgbClr val="000000"/>
                          </a:solidFill>
                          <a:effectLst/>
                          <a:latin typeface="Calibri"/>
                        </a:rPr>
                        <a:t>Southern Connecticut State University</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12.6%</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12.5%</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12.7%</a:t>
                      </a:r>
                    </a:p>
                  </a:txBody>
                  <a:tcPr marL="8583" marR="8583" marT="8583" marB="0" anchor="b">
                    <a:lnL>
                      <a:noFill/>
                    </a:lnL>
                    <a:lnR>
                      <a:noFill/>
                    </a:lnR>
                    <a:lnT>
                      <a:noFill/>
                    </a:lnT>
                    <a:lnB>
                      <a:noFill/>
                    </a:lnB>
                  </a:tcPr>
                </a:tc>
              </a:tr>
              <a:tr h="186842">
                <a:tc>
                  <a:txBody>
                    <a:bodyPr/>
                    <a:lstStyle/>
                    <a:p>
                      <a:pPr algn="l" fontAlgn="b"/>
                      <a:r>
                        <a:rPr lang="en-US" sz="1000" b="0" i="0" u="none" strike="noStrike">
                          <a:solidFill>
                            <a:srgbClr val="000000"/>
                          </a:solidFill>
                          <a:effectLst/>
                          <a:latin typeface="Calibri"/>
                        </a:rPr>
                        <a:t>Western Connecticut State University</a:t>
                      </a:r>
                    </a:p>
                  </a:txBody>
                  <a:tcPr marL="8583" marR="8583" marT="85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12.4%</a:t>
                      </a:r>
                    </a:p>
                  </a:txBody>
                  <a:tcPr marL="8583" marR="8583" marT="85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12.3%</a:t>
                      </a:r>
                    </a:p>
                  </a:txBody>
                  <a:tcPr marL="8583" marR="8583" marT="85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12.5%</a:t>
                      </a:r>
                    </a:p>
                  </a:txBody>
                  <a:tcPr marL="8583" marR="8583" marT="8583" marB="0" anchor="b">
                    <a:lnL>
                      <a:noFill/>
                    </a:lnL>
                    <a:lnR>
                      <a:noFill/>
                    </a:lnR>
                    <a:lnT>
                      <a:noFill/>
                    </a:lnT>
                    <a:lnB w="6350" cap="flat" cmpd="sng" algn="ctr">
                      <a:solidFill>
                        <a:srgbClr val="000000"/>
                      </a:solidFill>
                      <a:prstDash val="solid"/>
                      <a:round/>
                      <a:headEnd type="none" w="med" len="med"/>
                      <a:tailEnd type="none" w="med" len="med"/>
                    </a:lnB>
                  </a:tcPr>
                </a:tc>
              </a:tr>
              <a:tr h="196184">
                <a:tc>
                  <a:txBody>
                    <a:bodyPr/>
                    <a:lstStyle/>
                    <a:p>
                      <a:pPr algn="l" fontAlgn="b"/>
                      <a:r>
                        <a:rPr lang="en-US" sz="1100" b="1" i="0" u="none" strike="noStrike">
                          <a:solidFill>
                            <a:srgbClr val="000000"/>
                          </a:solidFill>
                          <a:effectLst/>
                          <a:latin typeface="Calibri"/>
                        </a:rPr>
                        <a:t>Sector: Connecticut State Universites</a:t>
                      </a:r>
                    </a:p>
                  </a:txBody>
                  <a:tcPr marL="8583" marR="8583" marT="85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12.6%</a:t>
                      </a:r>
                    </a:p>
                  </a:txBody>
                  <a:tcPr marL="8583" marR="8583" marT="85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12.5%</a:t>
                      </a:r>
                    </a:p>
                  </a:txBody>
                  <a:tcPr marL="8583" marR="8583" marT="85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12.7%</a:t>
                      </a:r>
                    </a:p>
                  </a:txBody>
                  <a:tcPr marL="8583" marR="8583" marT="8583" marB="0" anchor="b">
                    <a:lnL>
                      <a:noFill/>
                    </a:lnL>
                    <a:lnR>
                      <a:noFill/>
                    </a:lnR>
                    <a:lnT w="6350" cap="flat" cmpd="sng" algn="ctr">
                      <a:solidFill>
                        <a:srgbClr val="000000"/>
                      </a:solidFill>
                      <a:prstDash val="solid"/>
                      <a:round/>
                      <a:headEnd type="none" w="med" len="med"/>
                      <a:tailEnd type="none" w="med" len="med"/>
                    </a:lnT>
                    <a:lnB>
                      <a:noFill/>
                    </a:lnB>
                  </a:tcPr>
                </a:tc>
              </a:tr>
              <a:tr h="186842">
                <a:tc>
                  <a:txBody>
                    <a:bodyPr/>
                    <a:lstStyle/>
                    <a:p>
                      <a:pPr algn="l" fontAlgn="b"/>
                      <a:endParaRPr lang="en-US" sz="1000" b="0" i="0" u="none" strike="noStrike">
                        <a:solidFill>
                          <a:srgbClr val="000000"/>
                        </a:solidFill>
                        <a:effectLst/>
                        <a:latin typeface="Calibri"/>
                      </a:endParaRPr>
                    </a:p>
                  </a:txBody>
                  <a:tcPr marL="8583" marR="8583" marT="858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583" marR="8583" marT="858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583" marR="8583" marT="858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583" marR="8583" marT="8583" marB="0" anchor="b">
                    <a:lnL>
                      <a:noFill/>
                    </a:lnL>
                    <a:lnR>
                      <a:noFill/>
                    </a:lnR>
                    <a:lnT>
                      <a:noFill/>
                    </a:lnT>
                    <a:lnB>
                      <a:noFill/>
                    </a:lnB>
                  </a:tcPr>
                </a:tc>
              </a:tr>
              <a:tr h="373684">
                <a:tc>
                  <a:txBody>
                    <a:bodyPr/>
                    <a:lstStyle/>
                    <a:p>
                      <a:pPr algn="l" fontAlgn="b"/>
                      <a:r>
                        <a:rPr lang="en-US" sz="1000" b="1" i="0" u="none" strike="noStrike">
                          <a:solidFill>
                            <a:srgbClr val="000000"/>
                          </a:solidFill>
                          <a:effectLst/>
                          <a:latin typeface="Calibri"/>
                        </a:rPr>
                        <a:t>Institution Name</a:t>
                      </a:r>
                    </a:p>
                  </a:txBody>
                  <a:tcPr marL="8583" marR="8583" marT="8583" marB="0" anchor="b">
                    <a:lnL>
                      <a:noFill/>
                    </a:lnL>
                    <a:lnR>
                      <a:noFill/>
                    </a:lnR>
                    <a:lnT>
                      <a:noFill/>
                    </a:lnT>
                    <a:lnB>
                      <a:noFill/>
                    </a:lnB>
                    <a:solidFill>
                      <a:srgbClr val="E4DFEC"/>
                    </a:solidFill>
                  </a:tcPr>
                </a:tc>
                <a:tc>
                  <a:txBody>
                    <a:bodyPr/>
                    <a:lstStyle/>
                    <a:p>
                      <a:pPr algn="ctr" fontAlgn="b"/>
                      <a:r>
                        <a:rPr lang="en-US" sz="1000" b="1" i="0" u="none" strike="noStrike">
                          <a:solidFill>
                            <a:srgbClr val="000000"/>
                          </a:solidFill>
                          <a:effectLst/>
                          <a:latin typeface="Calibri"/>
                        </a:rPr>
                        <a:t>2010-2011</a:t>
                      </a:r>
                      <a:br>
                        <a:rPr lang="en-US" sz="1000" b="1" i="0" u="none" strike="noStrike">
                          <a:solidFill>
                            <a:srgbClr val="000000"/>
                          </a:solidFill>
                          <a:effectLst/>
                          <a:latin typeface="Calibri"/>
                        </a:rPr>
                      </a:br>
                      <a:r>
                        <a:rPr lang="en-US" sz="1000" b="1" i="0" u="none" strike="noStrike">
                          <a:solidFill>
                            <a:srgbClr val="000000"/>
                          </a:solidFill>
                          <a:effectLst/>
                          <a:latin typeface="Calibri"/>
                        </a:rPr>
                        <a:t> % of HH $</a:t>
                      </a:r>
                    </a:p>
                  </a:txBody>
                  <a:tcPr marL="8583" marR="8583" marT="8583" marB="0" anchor="b">
                    <a:lnL>
                      <a:noFill/>
                    </a:lnL>
                    <a:lnR>
                      <a:noFill/>
                    </a:lnR>
                    <a:lnT>
                      <a:noFill/>
                    </a:lnT>
                    <a:lnB>
                      <a:noFill/>
                    </a:lnB>
                    <a:solidFill>
                      <a:srgbClr val="E4DFEC"/>
                    </a:solidFill>
                  </a:tcPr>
                </a:tc>
                <a:tc>
                  <a:txBody>
                    <a:bodyPr/>
                    <a:lstStyle/>
                    <a:p>
                      <a:pPr algn="ctr" fontAlgn="b"/>
                      <a:r>
                        <a:rPr lang="en-US" sz="1000" b="1" i="0" u="none" strike="noStrike">
                          <a:solidFill>
                            <a:srgbClr val="000000"/>
                          </a:solidFill>
                          <a:effectLst/>
                          <a:latin typeface="Calibri"/>
                        </a:rPr>
                        <a:t>2011-2012</a:t>
                      </a:r>
                      <a:br>
                        <a:rPr lang="en-US" sz="1000" b="1" i="0" u="none" strike="noStrike">
                          <a:solidFill>
                            <a:srgbClr val="000000"/>
                          </a:solidFill>
                          <a:effectLst/>
                          <a:latin typeface="Calibri"/>
                        </a:rPr>
                      </a:br>
                      <a:r>
                        <a:rPr lang="en-US" sz="1000" b="1" i="0" u="none" strike="noStrike">
                          <a:solidFill>
                            <a:srgbClr val="000000"/>
                          </a:solidFill>
                          <a:effectLst/>
                          <a:latin typeface="Calibri"/>
                        </a:rPr>
                        <a:t>% of HH $</a:t>
                      </a:r>
                    </a:p>
                  </a:txBody>
                  <a:tcPr marL="8583" marR="8583" marT="8583" marB="0" anchor="b">
                    <a:lnL>
                      <a:noFill/>
                    </a:lnL>
                    <a:lnR>
                      <a:noFill/>
                    </a:lnR>
                    <a:lnT>
                      <a:noFill/>
                    </a:lnT>
                    <a:lnB>
                      <a:noFill/>
                    </a:lnB>
                    <a:solidFill>
                      <a:srgbClr val="E4DFEC"/>
                    </a:solidFill>
                  </a:tcPr>
                </a:tc>
                <a:tc>
                  <a:txBody>
                    <a:bodyPr/>
                    <a:lstStyle/>
                    <a:p>
                      <a:pPr algn="ctr" fontAlgn="b"/>
                      <a:r>
                        <a:rPr lang="en-US" sz="1000" b="1" i="0" u="none" strike="noStrike">
                          <a:solidFill>
                            <a:srgbClr val="000000"/>
                          </a:solidFill>
                          <a:effectLst/>
                          <a:latin typeface="Calibri"/>
                        </a:rPr>
                        <a:t>2012-2013</a:t>
                      </a:r>
                      <a:br>
                        <a:rPr lang="en-US" sz="1000" b="1" i="0" u="none" strike="noStrike">
                          <a:solidFill>
                            <a:srgbClr val="000000"/>
                          </a:solidFill>
                          <a:effectLst/>
                          <a:latin typeface="Calibri"/>
                        </a:rPr>
                      </a:br>
                      <a:r>
                        <a:rPr lang="en-US" sz="1000" b="1" i="0" u="none" strike="noStrike">
                          <a:solidFill>
                            <a:srgbClr val="000000"/>
                          </a:solidFill>
                          <a:effectLst/>
                          <a:latin typeface="Calibri"/>
                        </a:rPr>
                        <a:t>% of HH $</a:t>
                      </a:r>
                    </a:p>
                  </a:txBody>
                  <a:tcPr marL="8583" marR="8583" marT="8583" marB="0" anchor="b">
                    <a:lnL>
                      <a:noFill/>
                    </a:lnL>
                    <a:lnR>
                      <a:noFill/>
                    </a:lnR>
                    <a:lnT>
                      <a:noFill/>
                    </a:lnT>
                    <a:lnB>
                      <a:noFill/>
                    </a:lnB>
                    <a:solidFill>
                      <a:srgbClr val="E4DFEC"/>
                    </a:solidFill>
                  </a:tcPr>
                </a:tc>
              </a:tr>
              <a:tr h="186842">
                <a:tc>
                  <a:txBody>
                    <a:bodyPr/>
                    <a:lstStyle/>
                    <a:p>
                      <a:pPr algn="l" fontAlgn="b"/>
                      <a:r>
                        <a:rPr lang="en-US" sz="1000" b="0" i="0" u="none" strike="noStrike">
                          <a:solidFill>
                            <a:srgbClr val="000000"/>
                          </a:solidFill>
                          <a:effectLst/>
                          <a:latin typeface="Calibri"/>
                        </a:rPr>
                        <a:t>University of Connecticut-Storrs </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16.3%</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16.2%</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16.7%</a:t>
                      </a:r>
                    </a:p>
                  </a:txBody>
                  <a:tcPr marL="8583" marR="8583" marT="8583" marB="0" anchor="b">
                    <a:lnL>
                      <a:noFill/>
                    </a:lnL>
                    <a:lnR>
                      <a:noFill/>
                    </a:lnR>
                    <a:lnT>
                      <a:noFill/>
                    </a:lnT>
                    <a:lnB>
                      <a:noFill/>
                    </a:lnB>
                  </a:tcPr>
                </a:tc>
              </a:tr>
              <a:tr h="186842">
                <a:tc>
                  <a:txBody>
                    <a:bodyPr/>
                    <a:lstStyle/>
                    <a:p>
                      <a:pPr algn="l" fontAlgn="b"/>
                      <a:r>
                        <a:rPr lang="en-US" sz="1000" b="0" i="0" u="none" strike="noStrike">
                          <a:solidFill>
                            <a:srgbClr val="000000"/>
                          </a:solidFill>
                          <a:effectLst/>
                          <a:latin typeface="Calibri"/>
                        </a:rPr>
                        <a:t>University of Connecticut-Avery Point</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13.5%</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13.5%</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13.9%</a:t>
                      </a:r>
                    </a:p>
                  </a:txBody>
                  <a:tcPr marL="8583" marR="8583" marT="8583" marB="0" anchor="b">
                    <a:lnL>
                      <a:noFill/>
                    </a:lnL>
                    <a:lnR>
                      <a:noFill/>
                    </a:lnR>
                    <a:lnT>
                      <a:noFill/>
                    </a:lnT>
                    <a:lnB>
                      <a:noFill/>
                    </a:lnB>
                  </a:tcPr>
                </a:tc>
              </a:tr>
              <a:tr h="186842">
                <a:tc>
                  <a:txBody>
                    <a:bodyPr/>
                    <a:lstStyle/>
                    <a:p>
                      <a:pPr algn="l" fontAlgn="b"/>
                      <a:r>
                        <a:rPr lang="en-US" sz="1000" b="0" i="0" u="none" strike="noStrike">
                          <a:solidFill>
                            <a:srgbClr val="000000"/>
                          </a:solidFill>
                          <a:effectLst/>
                          <a:latin typeface="Calibri"/>
                        </a:rPr>
                        <a:t>University of Connecticut-Stamford</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13.5%</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13.5%</a:t>
                      </a:r>
                    </a:p>
                  </a:txBody>
                  <a:tcPr marL="8583" marR="8583" marT="8583" marB="0" anchor="b">
                    <a:lnL>
                      <a:noFill/>
                    </a:lnL>
                    <a:lnR>
                      <a:noFill/>
                    </a:lnR>
                    <a:lnT>
                      <a:noFill/>
                    </a:lnT>
                    <a:lnB>
                      <a:noFill/>
                    </a:lnB>
                  </a:tcPr>
                </a:tc>
                <a:tc>
                  <a:txBody>
                    <a:bodyPr/>
                    <a:lstStyle/>
                    <a:p>
                      <a:pPr algn="ctr" fontAlgn="b"/>
                      <a:r>
                        <a:rPr lang="en-US" sz="1000" b="0" i="0" u="none" strike="noStrike">
                          <a:solidFill>
                            <a:srgbClr val="000000"/>
                          </a:solidFill>
                          <a:effectLst/>
                          <a:latin typeface="Calibri"/>
                        </a:rPr>
                        <a:t>13.9%</a:t>
                      </a:r>
                    </a:p>
                  </a:txBody>
                  <a:tcPr marL="8583" marR="8583" marT="8583" marB="0" anchor="b">
                    <a:lnL>
                      <a:noFill/>
                    </a:lnL>
                    <a:lnR>
                      <a:noFill/>
                    </a:lnR>
                    <a:lnT>
                      <a:noFill/>
                    </a:lnT>
                    <a:lnB>
                      <a:noFill/>
                    </a:lnB>
                  </a:tcPr>
                </a:tc>
              </a:tr>
              <a:tr h="186842">
                <a:tc>
                  <a:txBody>
                    <a:bodyPr/>
                    <a:lstStyle/>
                    <a:p>
                      <a:pPr algn="l" fontAlgn="b"/>
                      <a:r>
                        <a:rPr lang="en-US" sz="1000" b="0" i="0" u="none" strike="noStrike">
                          <a:solidFill>
                            <a:srgbClr val="000000"/>
                          </a:solidFill>
                          <a:effectLst/>
                          <a:latin typeface="Calibri"/>
                        </a:rPr>
                        <a:t>University of Connecticut-Tri-Campus</a:t>
                      </a:r>
                    </a:p>
                  </a:txBody>
                  <a:tcPr marL="8583" marR="8583" marT="85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13.5%</a:t>
                      </a:r>
                    </a:p>
                  </a:txBody>
                  <a:tcPr marL="8583" marR="8583" marT="85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13.5%</a:t>
                      </a:r>
                    </a:p>
                  </a:txBody>
                  <a:tcPr marL="8583" marR="8583" marT="85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13.9%</a:t>
                      </a:r>
                    </a:p>
                  </a:txBody>
                  <a:tcPr marL="8583" marR="8583" marT="8583" marB="0" anchor="b">
                    <a:lnL>
                      <a:noFill/>
                    </a:lnL>
                    <a:lnR>
                      <a:noFill/>
                    </a:lnR>
                    <a:lnT>
                      <a:noFill/>
                    </a:lnT>
                    <a:lnB w="6350" cap="flat" cmpd="sng" algn="ctr">
                      <a:solidFill>
                        <a:srgbClr val="000000"/>
                      </a:solidFill>
                      <a:prstDash val="solid"/>
                      <a:round/>
                      <a:headEnd type="none" w="med" len="med"/>
                      <a:tailEnd type="none" w="med" len="med"/>
                    </a:lnB>
                  </a:tcPr>
                </a:tc>
              </a:tr>
              <a:tr h="196184">
                <a:tc>
                  <a:txBody>
                    <a:bodyPr/>
                    <a:lstStyle/>
                    <a:p>
                      <a:pPr algn="l" fontAlgn="b"/>
                      <a:r>
                        <a:rPr lang="en-US" sz="1100" b="1" i="0" u="none" strike="noStrike" dirty="0">
                          <a:solidFill>
                            <a:srgbClr val="000000"/>
                          </a:solidFill>
                          <a:effectLst/>
                          <a:latin typeface="Calibri"/>
                        </a:rPr>
                        <a:t>Sector: University of Connecticut</a:t>
                      </a:r>
                    </a:p>
                  </a:txBody>
                  <a:tcPr marL="8583" marR="8583" marT="85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14.2%</a:t>
                      </a:r>
                    </a:p>
                  </a:txBody>
                  <a:tcPr marL="8583" marR="8583" marT="85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14.2%</a:t>
                      </a:r>
                    </a:p>
                  </a:txBody>
                  <a:tcPr marL="8583" marR="8583" marT="85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a:rPr>
                        <a:t>14.6%</a:t>
                      </a:r>
                    </a:p>
                  </a:txBody>
                  <a:tcPr marL="8583" marR="8583" marT="8583"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11832282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6200"/>
            <a:ext cx="6858000" cy="762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itle 1"/>
          <p:cNvSpPr>
            <a:spLocks noGrp="1"/>
          </p:cNvSpPr>
          <p:nvPr>
            <p:ph type="title"/>
          </p:nvPr>
        </p:nvSpPr>
        <p:spPr>
          <a:xfrm>
            <a:off x="342900" y="76200"/>
            <a:ext cx="6172200" cy="762000"/>
          </a:xfrm>
        </p:spPr>
        <p:txBody>
          <a:bodyPr>
            <a:normAutofit/>
          </a:bodyPr>
          <a:lstStyle/>
          <a:p>
            <a:pPr algn="l"/>
            <a:r>
              <a:rPr lang="en-US" sz="1600" b="1" dirty="0" smtClean="0"/>
              <a:t>Goal 3 – Affordability &amp; Sustainability</a:t>
            </a:r>
            <a:br>
              <a:rPr lang="en-US" sz="1600" b="1" dirty="0" smtClean="0"/>
            </a:br>
            <a:r>
              <a:rPr lang="en-US" sz="1600" b="1" dirty="0" smtClean="0"/>
              <a:t>Indicator 2 – Percent of undergraduates receiving federal loan aid</a:t>
            </a:r>
            <a:endParaRPr lang="en-US" sz="1600" b="1" dirty="0"/>
          </a:p>
        </p:txBody>
      </p:sp>
      <p:sp>
        <p:nvSpPr>
          <p:cNvPr id="13" name="TextBox 12"/>
          <p:cNvSpPr txBox="1"/>
          <p:nvPr/>
        </p:nvSpPr>
        <p:spPr>
          <a:xfrm>
            <a:off x="339773" y="1013722"/>
            <a:ext cx="6142152" cy="276999"/>
          </a:xfrm>
          <a:prstGeom prst="rect">
            <a:avLst/>
          </a:prstGeom>
          <a:noFill/>
        </p:spPr>
        <p:txBody>
          <a:bodyPr wrap="square" rtlCol="0">
            <a:spAutoFit/>
          </a:bodyPr>
          <a:lstStyle/>
          <a:p>
            <a:r>
              <a:rPr lang="en-US" sz="1200" b="1" dirty="0" smtClean="0"/>
              <a:t>Connecticut Community College Students</a:t>
            </a:r>
            <a:endParaRPr lang="en-US" sz="1200" dirty="0" smtClean="0">
              <a:solidFill>
                <a:srgbClr val="FF0000"/>
              </a:solidFill>
            </a:endParaRPr>
          </a:p>
        </p:txBody>
      </p:sp>
      <p:graphicFrame>
        <p:nvGraphicFramePr>
          <p:cNvPr id="14" name="Chart 13"/>
          <p:cNvGraphicFramePr>
            <a:graphicFrameLocks/>
          </p:cNvGraphicFramePr>
          <p:nvPr>
            <p:extLst>
              <p:ext uri="{D42A27DB-BD31-4B8C-83A1-F6EECF244321}">
                <p14:modId xmlns:p14="http://schemas.microsoft.com/office/powerpoint/2010/main" val="3574983720"/>
              </p:ext>
            </p:extLst>
          </p:nvPr>
        </p:nvGraphicFramePr>
        <p:xfrm>
          <a:off x="184590" y="1281194"/>
          <a:ext cx="6377868" cy="2833607"/>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361843" y="6858001"/>
            <a:ext cx="6191091" cy="1569660"/>
          </a:xfrm>
          <a:prstGeom prst="rect">
            <a:avLst/>
          </a:prstGeom>
          <a:noFill/>
        </p:spPr>
        <p:txBody>
          <a:bodyPr wrap="square" rtlCol="0">
            <a:spAutoFit/>
          </a:bodyPr>
          <a:lstStyle/>
          <a:p>
            <a:r>
              <a:rPr lang="en-US" sz="1400" b="1" dirty="0" smtClean="0"/>
              <a:t>What does this mean?</a:t>
            </a:r>
          </a:p>
          <a:p>
            <a:endParaRPr lang="en-US" sz="1000" dirty="0"/>
          </a:p>
          <a:p>
            <a:r>
              <a:rPr lang="en-US" sz="1200" dirty="0" smtClean="0"/>
              <a:t>A relatively small percentage of students enrolling in Connecticut Community Colleges obtain a federal loan, when compared to students at other institutions. Community college students appear to be less reliant  on loans than their counterparts at four year institutions.  However, the proportion of community college students needing additional support financing their education has been increasing.   </a:t>
            </a:r>
          </a:p>
          <a:p>
            <a:endParaRPr lang="en-US" sz="1200" dirty="0"/>
          </a:p>
        </p:txBody>
      </p:sp>
      <p:graphicFrame>
        <p:nvGraphicFramePr>
          <p:cNvPr id="2" name="Table 1"/>
          <p:cNvGraphicFramePr>
            <a:graphicFrameLocks noGrp="1"/>
          </p:cNvGraphicFramePr>
          <p:nvPr>
            <p:extLst>
              <p:ext uri="{D42A27DB-BD31-4B8C-83A1-F6EECF244321}">
                <p14:modId xmlns:p14="http://schemas.microsoft.com/office/powerpoint/2010/main" val="1671974852"/>
              </p:ext>
            </p:extLst>
          </p:nvPr>
        </p:nvGraphicFramePr>
        <p:xfrm>
          <a:off x="1533205" y="4038601"/>
          <a:ext cx="3702049" cy="2607945"/>
        </p:xfrm>
        <a:graphic>
          <a:graphicData uri="http://schemas.openxmlformats.org/drawingml/2006/table">
            <a:tbl>
              <a:tblPr/>
              <a:tblGrid>
                <a:gridCol w="1459114"/>
                <a:gridCol w="747645"/>
                <a:gridCol w="747645"/>
                <a:gridCol w="747645"/>
              </a:tblGrid>
              <a:tr h="304800">
                <a:tc>
                  <a:txBody>
                    <a:bodyPr/>
                    <a:lstStyle/>
                    <a:p>
                      <a:pPr algn="l" fontAlgn="b"/>
                      <a:endParaRPr lang="en-US" sz="1100" b="1" i="0" u="none" strike="noStrike" dirty="0">
                        <a:solidFill>
                          <a:srgbClr val="000000"/>
                        </a:solidFill>
                        <a:effectLst/>
                        <a:latin typeface="Calibri"/>
                      </a:endParaRPr>
                    </a:p>
                  </a:txBody>
                  <a:tcPr marL="9525" marR="9525" marT="9525" marB="0" anchor="b">
                    <a:lnL>
                      <a:noFill/>
                    </a:lnL>
                    <a:lnR>
                      <a:noFill/>
                    </a:lnR>
                    <a:lnT>
                      <a:noFill/>
                    </a:lnT>
                    <a:lnB>
                      <a:noFill/>
                    </a:lnB>
                    <a:solidFill>
                      <a:srgbClr val="DCE6F1"/>
                    </a:solidFill>
                  </a:tcPr>
                </a:tc>
                <a:tc>
                  <a:txBody>
                    <a:bodyPr/>
                    <a:lstStyle/>
                    <a:p>
                      <a:pPr algn="ctr" fontAlgn="b"/>
                      <a:r>
                        <a:rPr lang="en-US" sz="1100" b="1" i="0" u="none" strike="noStrike" dirty="0">
                          <a:solidFill>
                            <a:srgbClr val="000000"/>
                          </a:solidFill>
                          <a:effectLst/>
                          <a:latin typeface="Calibri"/>
                        </a:rPr>
                        <a:t>2010-2011</a:t>
                      </a:r>
                    </a:p>
                  </a:txBody>
                  <a:tcPr marL="9525" marR="9525" marT="9525" marB="0" anchor="ctr">
                    <a:lnL>
                      <a:noFill/>
                    </a:lnL>
                    <a:lnR>
                      <a:noFill/>
                    </a:lnR>
                    <a:lnT>
                      <a:noFill/>
                    </a:lnT>
                    <a:lnB>
                      <a:noFill/>
                    </a:lnB>
                    <a:solidFill>
                      <a:srgbClr val="DCE6F1"/>
                    </a:solidFill>
                  </a:tcPr>
                </a:tc>
                <a:tc>
                  <a:txBody>
                    <a:bodyPr/>
                    <a:lstStyle/>
                    <a:p>
                      <a:pPr algn="ctr" fontAlgn="b"/>
                      <a:r>
                        <a:rPr lang="en-US" sz="1100" b="1" i="0" u="none" strike="noStrike" dirty="0">
                          <a:solidFill>
                            <a:srgbClr val="000000"/>
                          </a:solidFill>
                          <a:effectLst/>
                          <a:latin typeface="Calibri"/>
                        </a:rPr>
                        <a:t>2011-2012</a:t>
                      </a:r>
                    </a:p>
                  </a:txBody>
                  <a:tcPr marL="9525" marR="9525" marT="9525" marB="0" anchor="ctr">
                    <a:lnL>
                      <a:noFill/>
                    </a:lnL>
                    <a:lnR>
                      <a:noFill/>
                    </a:lnR>
                    <a:lnT>
                      <a:noFill/>
                    </a:lnT>
                    <a:lnB>
                      <a:noFill/>
                    </a:lnB>
                    <a:solidFill>
                      <a:srgbClr val="DCE6F1"/>
                    </a:solidFill>
                  </a:tcPr>
                </a:tc>
                <a:tc>
                  <a:txBody>
                    <a:bodyPr/>
                    <a:lstStyle/>
                    <a:p>
                      <a:pPr algn="ctr" fontAlgn="b"/>
                      <a:r>
                        <a:rPr lang="en-US" sz="1100" b="1" i="0" u="none" strike="noStrike" dirty="0">
                          <a:solidFill>
                            <a:srgbClr val="000000"/>
                          </a:solidFill>
                          <a:effectLst/>
                          <a:latin typeface="Calibri"/>
                        </a:rPr>
                        <a:t>2012-2013</a:t>
                      </a:r>
                    </a:p>
                  </a:txBody>
                  <a:tcPr marL="9525" marR="9525" marT="9525" marB="0" anchor="ctr">
                    <a:lnL>
                      <a:noFill/>
                    </a:lnL>
                    <a:lnR>
                      <a:noFill/>
                    </a:lnR>
                    <a:lnT>
                      <a:noFill/>
                    </a:lnT>
                    <a:lnB>
                      <a:noFill/>
                    </a:lnB>
                    <a:solidFill>
                      <a:srgbClr val="DCE6F1"/>
                    </a:solidFill>
                  </a:tcPr>
                </a:tc>
              </a:tr>
              <a:tr h="177165">
                <a:tc>
                  <a:txBody>
                    <a:bodyPr/>
                    <a:lstStyle/>
                    <a:p>
                      <a:pPr algn="l" fontAlgn="b"/>
                      <a:r>
                        <a:rPr lang="en-US" sz="1100" b="0" i="0" u="none" strike="noStrike" dirty="0">
                          <a:solidFill>
                            <a:srgbClr val="000000"/>
                          </a:solidFill>
                          <a:effectLst/>
                          <a:latin typeface="Calibri"/>
                        </a:rPr>
                        <a:t>Asnuntuck</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4.2%</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7.2%</a:t>
                      </a:r>
                    </a:p>
                  </a:txBody>
                  <a:tcPr marL="9525" marR="9525" marT="9525" marB="0" anchor="b">
                    <a:lnL>
                      <a:noFill/>
                    </a:lnL>
                    <a:lnR>
                      <a:noFill/>
                    </a:lnR>
                    <a:lnT>
                      <a:noFill/>
                    </a:lnT>
                    <a:lnB>
                      <a:noFill/>
                    </a:lnB>
                  </a:tcPr>
                </a:tc>
              </a:tr>
              <a:tr h="177165">
                <a:tc>
                  <a:txBody>
                    <a:bodyPr/>
                    <a:lstStyle/>
                    <a:p>
                      <a:pPr algn="l" fontAlgn="b"/>
                      <a:r>
                        <a:rPr lang="en-US" sz="1100" b="0" i="0" u="none" strike="noStrike" dirty="0">
                          <a:solidFill>
                            <a:srgbClr val="000000"/>
                          </a:solidFill>
                          <a:effectLst/>
                          <a:latin typeface="Calibri"/>
                        </a:rPr>
                        <a:t>Capital</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6.1%</a:t>
                      </a:r>
                    </a:p>
                  </a:txBody>
                  <a:tcPr marL="9525" marR="9525" marT="9525" marB="0" anchor="b">
                    <a:lnL>
                      <a:noFill/>
                    </a:lnL>
                    <a:lnR>
                      <a:noFill/>
                    </a:lnR>
                    <a:lnT>
                      <a:noFill/>
                    </a:lnT>
                    <a:lnB>
                      <a:noFill/>
                    </a:lnB>
                  </a:tcPr>
                </a:tc>
              </a:tr>
              <a:tr h="177165">
                <a:tc>
                  <a:txBody>
                    <a:bodyPr/>
                    <a:lstStyle/>
                    <a:p>
                      <a:pPr algn="l" fontAlgn="b"/>
                      <a:r>
                        <a:rPr lang="en-US" sz="1100" b="0" i="0" u="none" strike="noStrike" dirty="0">
                          <a:solidFill>
                            <a:srgbClr val="000000"/>
                          </a:solidFill>
                          <a:effectLst/>
                          <a:latin typeface="Calibri"/>
                        </a:rPr>
                        <a:t>Gateway</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5.1%</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4.6%</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4.1%</a:t>
                      </a:r>
                    </a:p>
                  </a:txBody>
                  <a:tcPr marL="9525" marR="9525" marT="9525" marB="0" anchor="b">
                    <a:lnL>
                      <a:noFill/>
                    </a:lnL>
                    <a:lnR>
                      <a:noFill/>
                    </a:lnR>
                    <a:lnT>
                      <a:noFill/>
                    </a:lnT>
                    <a:lnB>
                      <a:noFill/>
                    </a:lnB>
                  </a:tcPr>
                </a:tc>
              </a:tr>
              <a:tr h="177165">
                <a:tc>
                  <a:txBody>
                    <a:bodyPr/>
                    <a:lstStyle/>
                    <a:p>
                      <a:pPr algn="l" fontAlgn="b"/>
                      <a:r>
                        <a:rPr lang="en-US" sz="1100" b="0" i="0" u="none" strike="noStrike" dirty="0">
                          <a:solidFill>
                            <a:srgbClr val="000000"/>
                          </a:solidFill>
                          <a:effectLst/>
                          <a:latin typeface="Calibri"/>
                        </a:rPr>
                        <a:t>Housatonic</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2.9%</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3.7%</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4.2%</a:t>
                      </a:r>
                    </a:p>
                  </a:txBody>
                  <a:tcPr marL="9525" marR="9525" marT="9525" marB="0" anchor="b">
                    <a:lnL>
                      <a:noFill/>
                    </a:lnL>
                    <a:lnR>
                      <a:noFill/>
                    </a:lnR>
                    <a:lnT>
                      <a:noFill/>
                    </a:lnT>
                    <a:lnB>
                      <a:noFill/>
                    </a:lnB>
                  </a:tcPr>
                </a:tc>
              </a:tr>
              <a:tr h="177165">
                <a:tc>
                  <a:txBody>
                    <a:bodyPr/>
                    <a:lstStyle/>
                    <a:p>
                      <a:pPr algn="l" fontAlgn="b"/>
                      <a:r>
                        <a:rPr lang="en-US" sz="1100" b="0" i="0" u="none" strike="noStrike" dirty="0">
                          <a:solidFill>
                            <a:srgbClr val="000000"/>
                          </a:solidFill>
                          <a:effectLst/>
                          <a:latin typeface="Calibri"/>
                        </a:rPr>
                        <a:t>Manchester</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1.8%</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2.2%</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1.9%</a:t>
                      </a:r>
                    </a:p>
                  </a:txBody>
                  <a:tcPr marL="9525" marR="9525" marT="9525" marB="0" anchor="b">
                    <a:lnL>
                      <a:noFill/>
                    </a:lnL>
                    <a:lnR>
                      <a:noFill/>
                    </a:lnR>
                    <a:lnT>
                      <a:noFill/>
                    </a:lnT>
                    <a:lnB>
                      <a:noFill/>
                    </a:lnB>
                  </a:tcPr>
                </a:tc>
              </a:tr>
              <a:tr h="177165">
                <a:tc>
                  <a:txBody>
                    <a:bodyPr/>
                    <a:lstStyle/>
                    <a:p>
                      <a:pPr algn="l" fontAlgn="b"/>
                      <a:r>
                        <a:rPr lang="en-US" sz="1100" b="0" i="0" u="none" strike="noStrike" dirty="0">
                          <a:solidFill>
                            <a:srgbClr val="000000"/>
                          </a:solidFill>
                          <a:effectLst/>
                          <a:latin typeface="Calibri"/>
                        </a:rPr>
                        <a:t>Middlesex</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5.7%</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5.5%</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5.4%</a:t>
                      </a:r>
                    </a:p>
                  </a:txBody>
                  <a:tcPr marL="9525" marR="9525" marT="9525" marB="0" anchor="b">
                    <a:lnL>
                      <a:noFill/>
                    </a:lnL>
                    <a:lnR>
                      <a:noFill/>
                    </a:lnR>
                    <a:lnT>
                      <a:noFill/>
                    </a:lnT>
                    <a:lnB>
                      <a:noFill/>
                    </a:lnB>
                  </a:tcPr>
                </a:tc>
              </a:tr>
              <a:tr h="177165">
                <a:tc>
                  <a:txBody>
                    <a:bodyPr/>
                    <a:lstStyle/>
                    <a:p>
                      <a:pPr algn="l" fontAlgn="b"/>
                      <a:r>
                        <a:rPr lang="en-US" sz="1100" b="0" i="0" u="none" strike="noStrike" dirty="0">
                          <a:solidFill>
                            <a:srgbClr val="000000"/>
                          </a:solidFill>
                          <a:effectLst/>
                          <a:latin typeface="Calibri"/>
                        </a:rPr>
                        <a:t>Naugatuck Valley</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6.2%</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5.8%</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6.3%</a:t>
                      </a:r>
                    </a:p>
                  </a:txBody>
                  <a:tcPr marL="9525" marR="9525" marT="9525" marB="0" anchor="b">
                    <a:lnL>
                      <a:noFill/>
                    </a:lnL>
                    <a:lnR>
                      <a:noFill/>
                    </a:lnR>
                    <a:lnT>
                      <a:noFill/>
                    </a:lnT>
                    <a:lnB>
                      <a:noFill/>
                    </a:lnB>
                  </a:tcPr>
                </a:tc>
              </a:tr>
              <a:tr h="177165">
                <a:tc>
                  <a:txBody>
                    <a:bodyPr/>
                    <a:lstStyle/>
                    <a:p>
                      <a:pPr algn="l" fontAlgn="b"/>
                      <a:r>
                        <a:rPr lang="en-US" sz="1100" b="0" i="0" u="none" strike="noStrike" dirty="0">
                          <a:solidFill>
                            <a:srgbClr val="000000"/>
                          </a:solidFill>
                          <a:effectLst/>
                          <a:latin typeface="Calibri"/>
                        </a:rPr>
                        <a:t>Northwestern CT</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0.4%</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1.3%</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1.8%</a:t>
                      </a:r>
                    </a:p>
                  </a:txBody>
                  <a:tcPr marL="9525" marR="9525" marT="9525" marB="0" anchor="b">
                    <a:lnL>
                      <a:noFill/>
                    </a:lnL>
                    <a:lnR>
                      <a:noFill/>
                    </a:lnR>
                    <a:lnT>
                      <a:noFill/>
                    </a:lnT>
                    <a:lnB>
                      <a:noFill/>
                    </a:lnB>
                  </a:tcPr>
                </a:tc>
              </a:tr>
              <a:tr h="177165">
                <a:tc>
                  <a:txBody>
                    <a:bodyPr/>
                    <a:lstStyle/>
                    <a:p>
                      <a:pPr algn="l" fontAlgn="b"/>
                      <a:r>
                        <a:rPr lang="en-US" sz="1100" b="0" i="0" u="none" strike="noStrike" dirty="0">
                          <a:solidFill>
                            <a:srgbClr val="000000"/>
                          </a:solidFill>
                          <a:effectLst/>
                          <a:latin typeface="Calibri"/>
                        </a:rPr>
                        <a:t>Norwalk</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0.3%</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0.5%</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0.4%</a:t>
                      </a:r>
                    </a:p>
                  </a:txBody>
                  <a:tcPr marL="9525" marR="9525" marT="9525" marB="0" anchor="b">
                    <a:lnL>
                      <a:noFill/>
                    </a:lnL>
                    <a:lnR>
                      <a:noFill/>
                    </a:lnR>
                    <a:lnT>
                      <a:noFill/>
                    </a:lnT>
                    <a:lnB>
                      <a:noFill/>
                    </a:lnB>
                  </a:tcPr>
                </a:tc>
              </a:tr>
              <a:tr h="177165">
                <a:tc>
                  <a:txBody>
                    <a:bodyPr/>
                    <a:lstStyle/>
                    <a:p>
                      <a:pPr algn="l" fontAlgn="b"/>
                      <a:r>
                        <a:rPr lang="en-US" sz="1100" b="0" i="0" u="none" strike="noStrike" dirty="0">
                          <a:solidFill>
                            <a:srgbClr val="000000"/>
                          </a:solidFill>
                          <a:effectLst/>
                          <a:latin typeface="Calibri"/>
                        </a:rPr>
                        <a:t>Quinebaug Valley</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0.0%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0.0%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0.0%</a:t>
                      </a:r>
                    </a:p>
                  </a:txBody>
                  <a:tcPr marL="9525" marR="9525" marT="9525" marB="0" anchor="b">
                    <a:lnL>
                      <a:noFill/>
                    </a:lnL>
                    <a:lnR>
                      <a:noFill/>
                    </a:lnR>
                    <a:lnT>
                      <a:noFill/>
                    </a:lnT>
                    <a:lnB>
                      <a:noFill/>
                    </a:lnB>
                  </a:tcPr>
                </a:tc>
              </a:tr>
              <a:tr h="177165">
                <a:tc>
                  <a:txBody>
                    <a:bodyPr/>
                    <a:lstStyle/>
                    <a:p>
                      <a:pPr algn="l" fontAlgn="b"/>
                      <a:r>
                        <a:rPr lang="en-US" sz="1100" b="0" i="0" u="none" strike="noStrike" dirty="0">
                          <a:solidFill>
                            <a:srgbClr val="000000"/>
                          </a:solidFill>
                          <a:effectLst/>
                          <a:latin typeface="Calibri"/>
                        </a:rPr>
                        <a:t>Three Rivers</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3.7%</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4.9%</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6.9%</a:t>
                      </a:r>
                    </a:p>
                  </a:txBody>
                  <a:tcPr marL="9525" marR="9525" marT="9525" marB="0" anchor="b">
                    <a:lnL>
                      <a:noFill/>
                    </a:lnL>
                    <a:lnR>
                      <a:noFill/>
                    </a:lnR>
                    <a:lnT>
                      <a:noFill/>
                    </a:lnT>
                    <a:lnB>
                      <a:noFill/>
                    </a:lnB>
                  </a:tcPr>
                </a:tc>
              </a:tr>
              <a:tr h="177165">
                <a:tc>
                  <a:txBody>
                    <a:bodyPr/>
                    <a:lstStyle/>
                    <a:p>
                      <a:pPr algn="l" fontAlgn="b"/>
                      <a:r>
                        <a:rPr lang="en-US" sz="1100" b="0" i="0" u="none" strike="noStrike" dirty="0">
                          <a:solidFill>
                            <a:srgbClr val="000000"/>
                          </a:solidFill>
                          <a:effectLst/>
                          <a:latin typeface="Calibri"/>
                        </a:rPr>
                        <a:t>Tunxis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6.1%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5.0%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4.6%</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177165">
                <a:tc>
                  <a:txBody>
                    <a:bodyPr/>
                    <a:lstStyle/>
                    <a:p>
                      <a:pPr algn="l" fontAlgn="b"/>
                      <a:r>
                        <a:rPr lang="en-US" sz="1100" b="1" i="0" u="none" strike="noStrike" dirty="0">
                          <a:solidFill>
                            <a:srgbClr val="000000"/>
                          </a:solidFill>
                          <a:effectLst/>
                          <a:latin typeface="Calibri"/>
                        </a:rPr>
                        <a:t>All Community Colleges</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a:rPr>
                        <a:t>3.5%</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a:rPr>
                        <a:t>3.8%</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a:rPr>
                        <a:t>4.1%</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4" name="Slide Number Placeholder 3"/>
          <p:cNvSpPr>
            <a:spLocks noGrp="1"/>
          </p:cNvSpPr>
          <p:nvPr>
            <p:ph type="sldNum" sz="quarter" idx="12"/>
          </p:nvPr>
        </p:nvSpPr>
        <p:spPr/>
        <p:txBody>
          <a:bodyPr/>
          <a:lstStyle/>
          <a:p>
            <a:fld id="{C1A6B199-FD4A-42EA-8F8A-3F93EEAB17CE}" type="slidenum">
              <a:rPr lang="en-US" smtClean="0"/>
              <a:t>47</a:t>
            </a:fld>
            <a:endParaRPr lang="en-US" dirty="0"/>
          </a:p>
        </p:txBody>
      </p:sp>
      <p:sp>
        <p:nvSpPr>
          <p:cNvPr id="11" name="Rectangle 10"/>
          <p:cNvSpPr/>
          <p:nvPr/>
        </p:nvSpPr>
        <p:spPr>
          <a:xfrm>
            <a:off x="336229" y="8458200"/>
            <a:ext cx="6096000" cy="400110"/>
          </a:xfrm>
          <a:prstGeom prst="rect">
            <a:avLst/>
          </a:prstGeom>
        </p:spPr>
        <p:txBody>
          <a:bodyPr wrap="square">
            <a:spAutoFit/>
          </a:bodyPr>
          <a:lstStyle/>
          <a:p>
            <a:r>
              <a:rPr lang="en-US" sz="1000" b="1" dirty="0" smtClean="0"/>
              <a:t>Source:</a:t>
            </a:r>
          </a:p>
          <a:p>
            <a:r>
              <a:rPr lang="en-US" sz="1000" dirty="0" smtClean="0"/>
              <a:t>Integrated </a:t>
            </a:r>
            <a:r>
              <a:rPr lang="en-US" sz="1000" dirty="0"/>
              <a:t>Postsecondary Education Data System (</a:t>
            </a:r>
            <a:r>
              <a:rPr lang="en-US" sz="1000" dirty="0" smtClean="0"/>
              <a:t>IPEDS) </a:t>
            </a:r>
            <a:r>
              <a:rPr lang="en-US" sz="1000" dirty="0"/>
              <a:t>Student </a:t>
            </a:r>
            <a:r>
              <a:rPr lang="en-US" sz="1000" dirty="0" smtClean="0"/>
              <a:t>Financial Aid Survey, March 6th, 2015</a:t>
            </a:r>
            <a:endParaRPr lang="en-US" sz="1000" dirty="0"/>
          </a:p>
        </p:txBody>
      </p:sp>
    </p:spTree>
    <p:extLst>
      <p:ext uri="{BB962C8B-B14F-4D97-AF65-F5344CB8AC3E}">
        <p14:creationId xmlns:p14="http://schemas.microsoft.com/office/powerpoint/2010/main" val="11300853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6200"/>
            <a:ext cx="6858000" cy="762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itle 1"/>
          <p:cNvSpPr>
            <a:spLocks noGrp="1"/>
          </p:cNvSpPr>
          <p:nvPr>
            <p:ph type="title"/>
          </p:nvPr>
        </p:nvSpPr>
        <p:spPr>
          <a:xfrm>
            <a:off x="342900" y="76200"/>
            <a:ext cx="6172200" cy="762000"/>
          </a:xfrm>
        </p:spPr>
        <p:txBody>
          <a:bodyPr>
            <a:normAutofit/>
          </a:bodyPr>
          <a:lstStyle/>
          <a:p>
            <a:pPr algn="l"/>
            <a:r>
              <a:rPr lang="en-US" sz="1600" b="1" dirty="0" smtClean="0"/>
              <a:t>Goal 3 – Affordability &amp; Sustainability</a:t>
            </a:r>
            <a:br>
              <a:rPr lang="en-US" sz="1600" b="1" dirty="0" smtClean="0"/>
            </a:br>
            <a:r>
              <a:rPr lang="en-US" sz="1600" b="1" dirty="0" smtClean="0"/>
              <a:t>Indicator 2 – Percent of undergraduates receiving federal loans </a:t>
            </a:r>
            <a:endParaRPr lang="en-US" sz="1600" b="1" dirty="0"/>
          </a:p>
        </p:txBody>
      </p:sp>
      <p:graphicFrame>
        <p:nvGraphicFramePr>
          <p:cNvPr id="15" name="Chart 14"/>
          <p:cNvGraphicFramePr>
            <a:graphicFrameLocks/>
          </p:cNvGraphicFramePr>
          <p:nvPr>
            <p:extLst>
              <p:ext uri="{D42A27DB-BD31-4B8C-83A1-F6EECF244321}">
                <p14:modId xmlns:p14="http://schemas.microsoft.com/office/powerpoint/2010/main" val="3795541221"/>
              </p:ext>
            </p:extLst>
          </p:nvPr>
        </p:nvGraphicFramePr>
        <p:xfrm>
          <a:off x="349298" y="1333526"/>
          <a:ext cx="5975302" cy="2261508"/>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357924" y="1054757"/>
            <a:ext cx="6142152" cy="276999"/>
          </a:xfrm>
          <a:prstGeom prst="rect">
            <a:avLst/>
          </a:prstGeom>
          <a:noFill/>
        </p:spPr>
        <p:txBody>
          <a:bodyPr wrap="square" rtlCol="0">
            <a:spAutoFit/>
          </a:bodyPr>
          <a:lstStyle/>
          <a:p>
            <a:r>
              <a:rPr lang="en-US" sz="1200" b="1" dirty="0" smtClean="0"/>
              <a:t>Connecticut State University Students</a:t>
            </a:r>
            <a:endParaRPr lang="en-US" sz="1200" dirty="0" smtClean="0">
              <a:solidFill>
                <a:srgbClr val="FF0000"/>
              </a:solidFill>
            </a:endParaRPr>
          </a:p>
        </p:txBody>
      </p:sp>
      <p:sp>
        <p:nvSpPr>
          <p:cNvPr id="11" name="TextBox 10"/>
          <p:cNvSpPr txBox="1"/>
          <p:nvPr/>
        </p:nvSpPr>
        <p:spPr>
          <a:xfrm>
            <a:off x="370330" y="5407505"/>
            <a:ext cx="2601471" cy="276999"/>
          </a:xfrm>
          <a:prstGeom prst="rect">
            <a:avLst/>
          </a:prstGeom>
          <a:noFill/>
        </p:spPr>
        <p:txBody>
          <a:bodyPr wrap="square" rtlCol="0">
            <a:spAutoFit/>
          </a:bodyPr>
          <a:lstStyle/>
          <a:p>
            <a:r>
              <a:rPr lang="en-US" sz="1200" b="1" dirty="0" smtClean="0"/>
              <a:t>Charter Oak State College</a:t>
            </a:r>
            <a:endParaRPr lang="en-US" sz="1200" dirty="0" smtClean="0">
              <a:solidFill>
                <a:srgbClr val="FF0000"/>
              </a:solidFill>
            </a:endParaRPr>
          </a:p>
        </p:txBody>
      </p:sp>
      <p:graphicFrame>
        <p:nvGraphicFramePr>
          <p:cNvPr id="17" name="Chart 16"/>
          <p:cNvGraphicFramePr>
            <a:graphicFrameLocks/>
          </p:cNvGraphicFramePr>
          <p:nvPr>
            <p:extLst>
              <p:ext uri="{D42A27DB-BD31-4B8C-83A1-F6EECF244321}">
                <p14:modId xmlns:p14="http://schemas.microsoft.com/office/powerpoint/2010/main" val="2183703267"/>
              </p:ext>
            </p:extLst>
          </p:nvPr>
        </p:nvGraphicFramePr>
        <p:xfrm>
          <a:off x="319172" y="5722997"/>
          <a:ext cx="2895600" cy="2278003"/>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349299" y="8458200"/>
            <a:ext cx="6203636" cy="553998"/>
          </a:xfrm>
          <a:prstGeom prst="rect">
            <a:avLst/>
          </a:prstGeom>
          <a:noFill/>
        </p:spPr>
        <p:txBody>
          <a:bodyPr wrap="square" rtlCol="0">
            <a:spAutoFit/>
          </a:bodyPr>
          <a:lstStyle/>
          <a:p>
            <a:r>
              <a:rPr lang="en-US" sz="1000" b="1" dirty="0" smtClean="0"/>
              <a:t>Source</a:t>
            </a:r>
          </a:p>
          <a:p>
            <a:r>
              <a:rPr lang="en-US" sz="1000" dirty="0"/>
              <a:t>Integrated Postsecondary Education Data System (</a:t>
            </a:r>
            <a:r>
              <a:rPr lang="en-US" sz="1000" dirty="0" smtClean="0"/>
              <a:t>IPEDS), March 6</a:t>
            </a:r>
            <a:r>
              <a:rPr lang="en-US" sz="1000" baseline="30000" dirty="0" smtClean="0"/>
              <a:t>th</a:t>
            </a:r>
            <a:r>
              <a:rPr lang="en-US" sz="1000" dirty="0" smtClean="0"/>
              <a:t> 2015</a:t>
            </a:r>
          </a:p>
          <a:p>
            <a:endParaRPr lang="en-US" sz="1000" dirty="0" smtClean="0"/>
          </a:p>
        </p:txBody>
      </p:sp>
      <p:sp>
        <p:nvSpPr>
          <p:cNvPr id="19" name="TextBox 18"/>
          <p:cNvSpPr txBox="1"/>
          <p:nvPr/>
        </p:nvSpPr>
        <p:spPr>
          <a:xfrm>
            <a:off x="3429001" y="5253665"/>
            <a:ext cx="3192734" cy="2893100"/>
          </a:xfrm>
          <a:prstGeom prst="rect">
            <a:avLst/>
          </a:prstGeom>
          <a:noFill/>
        </p:spPr>
        <p:txBody>
          <a:bodyPr wrap="square" rtlCol="0">
            <a:spAutoFit/>
          </a:bodyPr>
          <a:lstStyle/>
          <a:p>
            <a:r>
              <a:rPr lang="en-US" sz="1400" b="1" dirty="0" smtClean="0"/>
              <a:t>What does this mean?</a:t>
            </a:r>
          </a:p>
          <a:p>
            <a:endParaRPr lang="en-US" sz="1200" dirty="0"/>
          </a:p>
          <a:p>
            <a:r>
              <a:rPr lang="en-US" sz="1200" dirty="0" smtClean="0"/>
              <a:t>The proportion of students attending Connecticut State Universities or Charter Oak State college who obtain federal loans to assist with paying for their education is increasing at each institution.  As with community college students, this likely reflects the increase in student tuition and overall impact of the higher cost of obtaining post-secondary education.</a:t>
            </a:r>
          </a:p>
          <a:p>
            <a:endParaRPr lang="en-US" sz="1200" dirty="0"/>
          </a:p>
          <a:p>
            <a:r>
              <a:rPr lang="en-US" sz="1200" dirty="0" smtClean="0"/>
              <a:t>Charter Oak State College students have no residential expenses and are more likely to be presently employed which may explain a lower need for federal loans to cover costs.</a:t>
            </a:r>
            <a:endParaRPr lang="en-US" sz="1200" dirty="0"/>
          </a:p>
        </p:txBody>
      </p:sp>
      <p:sp>
        <p:nvSpPr>
          <p:cNvPr id="4" name="Slide Number Placeholder 3"/>
          <p:cNvSpPr>
            <a:spLocks noGrp="1"/>
          </p:cNvSpPr>
          <p:nvPr>
            <p:ph type="sldNum" sz="quarter" idx="12"/>
          </p:nvPr>
        </p:nvSpPr>
        <p:spPr/>
        <p:txBody>
          <a:bodyPr/>
          <a:lstStyle/>
          <a:p>
            <a:fld id="{C1A6B199-FD4A-42EA-8F8A-3F93EEAB17CE}" type="slidenum">
              <a:rPr lang="en-US" smtClean="0"/>
              <a:t>48</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399447026"/>
              </p:ext>
            </p:extLst>
          </p:nvPr>
        </p:nvGraphicFramePr>
        <p:xfrm>
          <a:off x="1101616" y="3581401"/>
          <a:ext cx="4699001" cy="1447799"/>
        </p:xfrm>
        <a:graphic>
          <a:graphicData uri="http://schemas.openxmlformats.org/drawingml/2006/table">
            <a:tbl>
              <a:tblPr/>
              <a:tblGrid>
                <a:gridCol w="2111911"/>
                <a:gridCol w="951508"/>
                <a:gridCol w="817791"/>
                <a:gridCol w="817791"/>
              </a:tblGrid>
              <a:tr h="304799">
                <a:tc>
                  <a:txBody>
                    <a:bodyPr/>
                    <a:lstStyle/>
                    <a:p>
                      <a:pPr algn="l" fontAlgn="b"/>
                      <a:r>
                        <a:rPr lang="en-US" sz="1100" b="0" i="0" u="none" strike="noStrike" dirty="0">
                          <a:solidFill>
                            <a:srgbClr val="000000"/>
                          </a:solidFill>
                          <a:effectLst/>
                          <a:latin typeface="Calibri"/>
                        </a:rPr>
                        <a:t> </a:t>
                      </a:r>
                    </a:p>
                  </a:txBody>
                  <a:tcPr marL="9525" marR="9525" marT="9525" marB="0" anchor="b">
                    <a:lnL>
                      <a:noFill/>
                    </a:lnL>
                    <a:lnR>
                      <a:noFill/>
                    </a:lnR>
                    <a:lnT>
                      <a:noFill/>
                    </a:lnT>
                    <a:lnB>
                      <a:noFill/>
                    </a:lnB>
                    <a:solidFill>
                      <a:srgbClr val="D8E4BC"/>
                    </a:solidFill>
                  </a:tcPr>
                </a:tc>
                <a:tc>
                  <a:txBody>
                    <a:bodyPr/>
                    <a:lstStyle/>
                    <a:p>
                      <a:pPr algn="ctr" fontAlgn="b"/>
                      <a:r>
                        <a:rPr lang="en-US" sz="1200" b="1" i="0" u="none" strike="noStrike" dirty="0">
                          <a:solidFill>
                            <a:srgbClr val="000000"/>
                          </a:solidFill>
                          <a:effectLst/>
                          <a:latin typeface="Calibri"/>
                        </a:rPr>
                        <a:t>2010-2011</a:t>
                      </a:r>
                    </a:p>
                  </a:txBody>
                  <a:tcPr marL="9525" marR="9525" marT="9525" marB="0" anchor="ctr">
                    <a:lnL>
                      <a:noFill/>
                    </a:lnL>
                    <a:lnR>
                      <a:noFill/>
                    </a:lnR>
                    <a:lnT>
                      <a:noFill/>
                    </a:lnT>
                    <a:lnB>
                      <a:noFill/>
                    </a:lnB>
                    <a:solidFill>
                      <a:srgbClr val="D8E4BC"/>
                    </a:solidFill>
                  </a:tcPr>
                </a:tc>
                <a:tc>
                  <a:txBody>
                    <a:bodyPr/>
                    <a:lstStyle/>
                    <a:p>
                      <a:pPr algn="ctr" fontAlgn="b"/>
                      <a:r>
                        <a:rPr lang="en-US" sz="1200" b="1" i="0" u="none" strike="noStrike" dirty="0">
                          <a:solidFill>
                            <a:srgbClr val="000000"/>
                          </a:solidFill>
                          <a:effectLst/>
                          <a:latin typeface="Calibri"/>
                        </a:rPr>
                        <a:t>2011-2012</a:t>
                      </a:r>
                    </a:p>
                  </a:txBody>
                  <a:tcPr marL="9525" marR="9525" marT="9525" marB="0" anchor="ctr">
                    <a:lnL>
                      <a:noFill/>
                    </a:lnL>
                    <a:lnR>
                      <a:noFill/>
                    </a:lnR>
                    <a:lnT>
                      <a:noFill/>
                    </a:lnT>
                    <a:lnB>
                      <a:noFill/>
                    </a:lnB>
                    <a:solidFill>
                      <a:srgbClr val="D8E4BC"/>
                    </a:solidFill>
                  </a:tcPr>
                </a:tc>
                <a:tc>
                  <a:txBody>
                    <a:bodyPr/>
                    <a:lstStyle/>
                    <a:p>
                      <a:pPr algn="ctr" fontAlgn="b"/>
                      <a:r>
                        <a:rPr lang="en-US" sz="1200" b="1" i="0" u="none" strike="noStrike" dirty="0">
                          <a:solidFill>
                            <a:srgbClr val="000000"/>
                          </a:solidFill>
                          <a:effectLst/>
                          <a:latin typeface="Calibri"/>
                        </a:rPr>
                        <a:t>2012-2013</a:t>
                      </a:r>
                    </a:p>
                  </a:txBody>
                  <a:tcPr marL="9525" marR="9525" marT="9525" marB="0" anchor="ctr">
                    <a:lnL>
                      <a:noFill/>
                    </a:lnL>
                    <a:lnR>
                      <a:noFill/>
                    </a:lnR>
                    <a:lnT>
                      <a:noFill/>
                    </a:lnT>
                    <a:lnB>
                      <a:noFill/>
                    </a:lnB>
                    <a:solidFill>
                      <a:srgbClr val="D8E4BC"/>
                    </a:solidFill>
                  </a:tcPr>
                </a:tc>
              </a:tr>
              <a:tr h="238125">
                <a:tc>
                  <a:txBody>
                    <a:bodyPr/>
                    <a:lstStyle/>
                    <a:p>
                      <a:pPr algn="l" fontAlgn="b"/>
                      <a:r>
                        <a:rPr lang="en-US" sz="1100" b="0" i="0" u="none" strike="noStrike" dirty="0">
                          <a:solidFill>
                            <a:srgbClr val="000000"/>
                          </a:solidFill>
                          <a:effectLst/>
                          <a:latin typeface="Calibri"/>
                        </a:rPr>
                        <a:t>Central CSU</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55.4%</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57.8%</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59.2%</a:t>
                      </a:r>
                    </a:p>
                  </a:txBody>
                  <a:tcPr marL="9525" marR="9525" marT="9525" marB="0" anchor="b">
                    <a:lnL>
                      <a:noFill/>
                    </a:lnL>
                    <a:lnR>
                      <a:noFill/>
                    </a:lnR>
                    <a:lnT>
                      <a:noFill/>
                    </a:lnT>
                    <a:lnB>
                      <a:noFill/>
                    </a:lnB>
                  </a:tcPr>
                </a:tc>
              </a:tr>
              <a:tr h="238125">
                <a:tc>
                  <a:txBody>
                    <a:bodyPr/>
                    <a:lstStyle/>
                    <a:p>
                      <a:pPr algn="l" fontAlgn="b"/>
                      <a:r>
                        <a:rPr lang="en-US" sz="1100" b="0" i="0" u="none" strike="noStrike" dirty="0">
                          <a:solidFill>
                            <a:srgbClr val="000000"/>
                          </a:solidFill>
                          <a:effectLst/>
                          <a:latin typeface="Calibri"/>
                        </a:rPr>
                        <a:t>Eastern CSU</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58.9%</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60.4%</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61.0%</a:t>
                      </a:r>
                    </a:p>
                  </a:txBody>
                  <a:tcPr marL="9525" marR="9525" marT="9525" marB="0" anchor="b">
                    <a:lnL>
                      <a:noFill/>
                    </a:lnL>
                    <a:lnR>
                      <a:noFill/>
                    </a:lnR>
                    <a:lnT>
                      <a:noFill/>
                    </a:lnT>
                    <a:lnB>
                      <a:noFill/>
                    </a:lnB>
                  </a:tcPr>
                </a:tc>
              </a:tr>
              <a:tr h="238125">
                <a:tc>
                  <a:txBody>
                    <a:bodyPr/>
                    <a:lstStyle/>
                    <a:p>
                      <a:pPr algn="l" fontAlgn="b"/>
                      <a:r>
                        <a:rPr lang="en-US" sz="1100" b="0" i="0" u="none" strike="noStrike" dirty="0">
                          <a:solidFill>
                            <a:srgbClr val="000000"/>
                          </a:solidFill>
                          <a:effectLst/>
                          <a:latin typeface="Calibri"/>
                        </a:rPr>
                        <a:t>Southern CSU</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59.5%</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61.9%</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61.7%</a:t>
                      </a:r>
                    </a:p>
                  </a:txBody>
                  <a:tcPr marL="9525" marR="9525" marT="9525" marB="0" anchor="b">
                    <a:lnL>
                      <a:noFill/>
                    </a:lnL>
                    <a:lnR>
                      <a:noFill/>
                    </a:lnR>
                    <a:lnT>
                      <a:noFill/>
                    </a:lnT>
                    <a:lnB>
                      <a:noFill/>
                    </a:lnB>
                  </a:tcPr>
                </a:tc>
              </a:tr>
              <a:tr h="238125">
                <a:tc>
                  <a:txBody>
                    <a:bodyPr/>
                    <a:lstStyle/>
                    <a:p>
                      <a:pPr algn="l" fontAlgn="b"/>
                      <a:r>
                        <a:rPr lang="en-US" sz="1100" b="0" i="0" u="none" strike="noStrike" dirty="0">
                          <a:solidFill>
                            <a:srgbClr val="000000"/>
                          </a:solidFill>
                          <a:effectLst/>
                          <a:latin typeface="Calibri"/>
                        </a:rPr>
                        <a:t>Western CSU</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52.6%</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55.9%</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56.7%</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190500">
                <a:tc>
                  <a:txBody>
                    <a:bodyPr/>
                    <a:lstStyle/>
                    <a:p>
                      <a:pPr algn="l" fontAlgn="b"/>
                      <a:r>
                        <a:rPr lang="en-US" sz="1100" b="1" i="0" u="none" strike="noStrike" dirty="0">
                          <a:solidFill>
                            <a:srgbClr val="000000"/>
                          </a:solidFill>
                          <a:effectLst/>
                          <a:latin typeface="Calibri"/>
                        </a:rPr>
                        <a:t>All Connecticut State </a:t>
                      </a:r>
                      <a:r>
                        <a:rPr lang="en-US" sz="1100" b="1" i="0" u="none" strike="noStrike" dirty="0" smtClean="0">
                          <a:solidFill>
                            <a:srgbClr val="000000"/>
                          </a:solidFill>
                          <a:effectLst/>
                          <a:latin typeface="Calibri"/>
                        </a:rPr>
                        <a:t>Universities</a:t>
                      </a:r>
                      <a:endParaRPr lang="en-US" sz="1100" b="1" i="0" u="none" strike="noStrike" dirty="0">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a:rPr>
                        <a:t>56.6%</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a:rPr>
                        <a:t>59.1%</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a:rPr>
                        <a:t>59.8%</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1822602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6200"/>
            <a:ext cx="6858000" cy="762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itle 1"/>
          <p:cNvSpPr>
            <a:spLocks noGrp="1"/>
          </p:cNvSpPr>
          <p:nvPr>
            <p:ph type="title"/>
          </p:nvPr>
        </p:nvSpPr>
        <p:spPr>
          <a:xfrm>
            <a:off x="342900" y="76200"/>
            <a:ext cx="6172200" cy="762000"/>
          </a:xfrm>
        </p:spPr>
        <p:txBody>
          <a:bodyPr>
            <a:normAutofit/>
          </a:bodyPr>
          <a:lstStyle/>
          <a:p>
            <a:pPr algn="l"/>
            <a:r>
              <a:rPr lang="en-US" sz="1600" b="1" dirty="0" smtClean="0"/>
              <a:t>Goal 3 – Affordability &amp; Sustainability</a:t>
            </a:r>
            <a:br>
              <a:rPr lang="en-US" sz="1600" b="1" dirty="0" smtClean="0"/>
            </a:br>
            <a:r>
              <a:rPr lang="en-US" sz="1600" b="1" dirty="0" smtClean="0"/>
              <a:t>Indicator 2 – Percent of undergraduates receiving federal loans</a:t>
            </a:r>
            <a:endParaRPr lang="en-US" sz="1600" b="1" dirty="0"/>
          </a:p>
        </p:txBody>
      </p:sp>
      <p:sp>
        <p:nvSpPr>
          <p:cNvPr id="12" name="TextBox 11"/>
          <p:cNvSpPr txBox="1"/>
          <p:nvPr/>
        </p:nvSpPr>
        <p:spPr>
          <a:xfrm>
            <a:off x="434268" y="6172200"/>
            <a:ext cx="6042876" cy="1785104"/>
          </a:xfrm>
          <a:prstGeom prst="rect">
            <a:avLst/>
          </a:prstGeom>
          <a:noFill/>
        </p:spPr>
        <p:txBody>
          <a:bodyPr wrap="square" rtlCol="0">
            <a:spAutoFit/>
          </a:bodyPr>
          <a:lstStyle/>
          <a:p>
            <a:r>
              <a:rPr lang="en-US" sz="1200" b="1" dirty="0" smtClean="0"/>
              <a:t>What does this mean?</a:t>
            </a:r>
          </a:p>
          <a:p>
            <a:endParaRPr lang="en-US" sz="1400" b="1" dirty="0"/>
          </a:p>
          <a:p>
            <a:r>
              <a:rPr lang="en-US" sz="1200" dirty="0" smtClean="0"/>
              <a:t>The total proportion of students receiving a federal loan at a University of Connecticut (UCONN) campus is 11% less than at the Connecticut State Universities.  While tuition is higher at UCONN, students enrolled at a UCONN campus are apparently able to draw upon other resources to help cover the cost of their education.  </a:t>
            </a:r>
          </a:p>
          <a:p>
            <a:endParaRPr lang="en-US" sz="1200" dirty="0"/>
          </a:p>
          <a:p>
            <a:r>
              <a:rPr lang="en-US" sz="1200" dirty="0" smtClean="0"/>
              <a:t>Across all campuses, the proportion of students receiving a federal loan has remained relatively stable over the past three years.  </a:t>
            </a:r>
            <a:endParaRPr lang="en-US" sz="1200" b="1" i="1" dirty="0" smtClean="0"/>
          </a:p>
        </p:txBody>
      </p:sp>
      <p:sp>
        <p:nvSpPr>
          <p:cNvPr id="13" name="TextBox 12"/>
          <p:cNvSpPr txBox="1"/>
          <p:nvPr/>
        </p:nvSpPr>
        <p:spPr>
          <a:xfrm>
            <a:off x="334992" y="1177410"/>
            <a:ext cx="6142152" cy="307777"/>
          </a:xfrm>
          <a:prstGeom prst="rect">
            <a:avLst/>
          </a:prstGeom>
          <a:noFill/>
        </p:spPr>
        <p:txBody>
          <a:bodyPr wrap="square" rtlCol="0">
            <a:spAutoFit/>
          </a:bodyPr>
          <a:lstStyle/>
          <a:p>
            <a:r>
              <a:rPr lang="en-US" sz="1400" b="1" dirty="0" smtClean="0"/>
              <a:t>The University of Connecticut</a:t>
            </a:r>
            <a:endParaRPr lang="en-US" sz="1400" dirty="0" smtClean="0">
              <a:solidFill>
                <a:srgbClr val="FF0000"/>
              </a:solidFill>
            </a:endParaRPr>
          </a:p>
        </p:txBody>
      </p:sp>
      <p:graphicFrame>
        <p:nvGraphicFramePr>
          <p:cNvPr id="9" name="Chart 8"/>
          <p:cNvGraphicFramePr>
            <a:graphicFrameLocks/>
          </p:cNvGraphicFramePr>
          <p:nvPr>
            <p:extLst>
              <p:ext uri="{D42A27DB-BD31-4B8C-83A1-F6EECF244321}">
                <p14:modId xmlns:p14="http://schemas.microsoft.com/office/powerpoint/2010/main" val="1912276331"/>
              </p:ext>
            </p:extLst>
          </p:nvPr>
        </p:nvGraphicFramePr>
        <p:xfrm>
          <a:off x="838200" y="1600200"/>
          <a:ext cx="50292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349299" y="8458200"/>
            <a:ext cx="6203636" cy="553998"/>
          </a:xfrm>
          <a:prstGeom prst="rect">
            <a:avLst/>
          </a:prstGeom>
          <a:noFill/>
        </p:spPr>
        <p:txBody>
          <a:bodyPr wrap="square" rtlCol="0">
            <a:spAutoFit/>
          </a:bodyPr>
          <a:lstStyle/>
          <a:p>
            <a:r>
              <a:rPr lang="en-US" sz="1000" b="1" dirty="0" smtClean="0"/>
              <a:t>Source</a:t>
            </a:r>
          </a:p>
          <a:p>
            <a:r>
              <a:rPr lang="en-US" sz="1000" dirty="0" smtClean="0"/>
              <a:t>Integrated Postsecondary Education Data System (IPEDS), March 6</a:t>
            </a:r>
            <a:r>
              <a:rPr lang="en-US" sz="1000" baseline="30000" dirty="0" smtClean="0"/>
              <a:t>th</a:t>
            </a:r>
            <a:r>
              <a:rPr lang="en-US" sz="1000" dirty="0" smtClean="0"/>
              <a:t> 2015</a:t>
            </a:r>
          </a:p>
          <a:p>
            <a:endParaRPr lang="en-US" sz="1000" dirty="0" smtClean="0"/>
          </a:p>
        </p:txBody>
      </p:sp>
      <p:graphicFrame>
        <p:nvGraphicFramePr>
          <p:cNvPr id="3" name="Table 2"/>
          <p:cNvGraphicFramePr>
            <a:graphicFrameLocks noGrp="1"/>
          </p:cNvGraphicFramePr>
          <p:nvPr>
            <p:extLst>
              <p:ext uri="{D42A27DB-BD31-4B8C-83A1-F6EECF244321}">
                <p14:modId xmlns:p14="http://schemas.microsoft.com/office/powerpoint/2010/main" val="382207194"/>
              </p:ext>
            </p:extLst>
          </p:nvPr>
        </p:nvGraphicFramePr>
        <p:xfrm>
          <a:off x="1282701" y="4502944"/>
          <a:ext cx="4292600" cy="1259681"/>
        </p:xfrm>
        <a:graphic>
          <a:graphicData uri="http://schemas.openxmlformats.org/drawingml/2006/table">
            <a:tbl>
              <a:tblPr/>
              <a:tblGrid>
                <a:gridCol w="1625600"/>
                <a:gridCol w="889000"/>
                <a:gridCol w="889000"/>
                <a:gridCol w="889000"/>
              </a:tblGrid>
              <a:tr h="297656">
                <a:tc>
                  <a:txBody>
                    <a:bodyPr/>
                    <a:lstStyle/>
                    <a:p>
                      <a:pPr algn="l" fontAlgn="b"/>
                      <a:r>
                        <a:rPr lang="en-US" sz="1100" b="0" i="0" u="none" strike="noStrike" dirty="0">
                          <a:solidFill>
                            <a:srgbClr val="000000"/>
                          </a:solidFill>
                          <a:effectLst/>
                          <a:latin typeface="Calibri"/>
                        </a:rPr>
                        <a:t> </a:t>
                      </a:r>
                    </a:p>
                  </a:txBody>
                  <a:tcPr marL="9525" marR="9525" marT="9525" marB="0" anchor="b">
                    <a:lnL>
                      <a:noFill/>
                    </a:lnL>
                    <a:lnR>
                      <a:noFill/>
                    </a:lnR>
                    <a:lnT>
                      <a:noFill/>
                    </a:lnT>
                    <a:lnB>
                      <a:noFill/>
                    </a:lnB>
                    <a:solidFill>
                      <a:srgbClr val="E4DFEC"/>
                    </a:solidFill>
                  </a:tcPr>
                </a:tc>
                <a:tc>
                  <a:txBody>
                    <a:bodyPr/>
                    <a:lstStyle/>
                    <a:p>
                      <a:pPr algn="ctr" fontAlgn="b"/>
                      <a:r>
                        <a:rPr lang="en-US" sz="1200" b="1" i="0" u="none" strike="noStrike" dirty="0">
                          <a:solidFill>
                            <a:srgbClr val="000000"/>
                          </a:solidFill>
                          <a:effectLst/>
                          <a:latin typeface="Calibri"/>
                        </a:rPr>
                        <a:t>2010-2011</a:t>
                      </a:r>
                    </a:p>
                  </a:txBody>
                  <a:tcPr marL="9525" marR="9525" marT="9525" marB="0" anchor="ctr">
                    <a:lnL>
                      <a:noFill/>
                    </a:lnL>
                    <a:lnR>
                      <a:noFill/>
                    </a:lnR>
                    <a:lnT>
                      <a:noFill/>
                    </a:lnT>
                    <a:lnB>
                      <a:noFill/>
                    </a:lnB>
                    <a:solidFill>
                      <a:srgbClr val="E4DFEC"/>
                    </a:solidFill>
                  </a:tcPr>
                </a:tc>
                <a:tc>
                  <a:txBody>
                    <a:bodyPr/>
                    <a:lstStyle/>
                    <a:p>
                      <a:pPr algn="ctr" fontAlgn="b"/>
                      <a:r>
                        <a:rPr lang="en-US" sz="1200" b="1" i="0" u="none" strike="noStrike" dirty="0">
                          <a:solidFill>
                            <a:srgbClr val="000000"/>
                          </a:solidFill>
                          <a:effectLst/>
                          <a:latin typeface="Calibri"/>
                        </a:rPr>
                        <a:t>2011-2012</a:t>
                      </a:r>
                    </a:p>
                  </a:txBody>
                  <a:tcPr marL="9525" marR="9525" marT="9525" marB="0" anchor="ctr">
                    <a:lnL>
                      <a:noFill/>
                    </a:lnL>
                    <a:lnR>
                      <a:noFill/>
                    </a:lnR>
                    <a:lnT>
                      <a:noFill/>
                    </a:lnT>
                    <a:lnB>
                      <a:noFill/>
                    </a:lnB>
                    <a:solidFill>
                      <a:srgbClr val="E4DFEC"/>
                    </a:solidFill>
                  </a:tcPr>
                </a:tc>
                <a:tc>
                  <a:txBody>
                    <a:bodyPr/>
                    <a:lstStyle/>
                    <a:p>
                      <a:pPr algn="ctr" fontAlgn="b"/>
                      <a:r>
                        <a:rPr lang="en-US" sz="1200" b="1" i="0" u="none" strike="noStrike" dirty="0">
                          <a:solidFill>
                            <a:srgbClr val="000000"/>
                          </a:solidFill>
                          <a:effectLst/>
                          <a:latin typeface="Calibri"/>
                        </a:rPr>
                        <a:t>2012-2013</a:t>
                      </a:r>
                    </a:p>
                  </a:txBody>
                  <a:tcPr marL="9525" marR="9525" marT="9525" marB="0" anchor="ctr">
                    <a:lnL>
                      <a:noFill/>
                    </a:lnL>
                    <a:lnR>
                      <a:noFill/>
                    </a:lnR>
                    <a:lnT>
                      <a:noFill/>
                    </a:lnT>
                    <a:lnB>
                      <a:noFill/>
                    </a:lnB>
                    <a:solidFill>
                      <a:srgbClr val="E4DFEC"/>
                    </a:solidFill>
                  </a:tcPr>
                </a:tc>
              </a:tr>
              <a:tr h="190500">
                <a:tc>
                  <a:txBody>
                    <a:bodyPr/>
                    <a:lstStyle/>
                    <a:p>
                      <a:pPr algn="l" fontAlgn="b"/>
                      <a:r>
                        <a:rPr lang="en-US" sz="1100" b="0" i="0" u="none" strike="noStrike" dirty="0">
                          <a:solidFill>
                            <a:srgbClr val="000000"/>
                          </a:solidFill>
                          <a:effectLst/>
                          <a:latin typeface="Calibri"/>
                        </a:rPr>
                        <a:t>University of Connecticut</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52.3%</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51.6%</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50.1%</a:t>
                      </a:r>
                    </a:p>
                  </a:txBody>
                  <a:tcPr marL="9525" marR="9525" marT="9525" marB="0" anchor="b">
                    <a:lnL>
                      <a:noFill/>
                    </a:lnL>
                    <a:lnR>
                      <a:noFill/>
                    </a:lnR>
                    <a:lnT>
                      <a:noFill/>
                    </a:lnT>
                    <a:lnB>
                      <a:noFill/>
                    </a:lnB>
                  </a:tcPr>
                </a:tc>
              </a:tr>
              <a:tr h="190500">
                <a:tc>
                  <a:txBody>
                    <a:bodyPr/>
                    <a:lstStyle/>
                    <a:p>
                      <a:pPr algn="l" fontAlgn="b"/>
                      <a:r>
                        <a:rPr lang="en-US" sz="1100" b="0" i="0" u="none" strike="noStrike" dirty="0">
                          <a:solidFill>
                            <a:srgbClr val="000000"/>
                          </a:solidFill>
                          <a:effectLst/>
                          <a:latin typeface="Calibri"/>
                        </a:rPr>
                        <a:t>Avery Point</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46.5%</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47.3%</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47.7%</a:t>
                      </a:r>
                    </a:p>
                  </a:txBody>
                  <a:tcPr marL="9525" marR="9525" marT="9525" marB="0" anchor="b">
                    <a:lnL>
                      <a:noFill/>
                    </a:lnL>
                    <a:lnR>
                      <a:noFill/>
                    </a:lnR>
                    <a:lnT>
                      <a:noFill/>
                    </a:lnT>
                    <a:lnB>
                      <a:noFill/>
                    </a:lnB>
                  </a:tcPr>
                </a:tc>
              </a:tr>
              <a:tr h="190500">
                <a:tc>
                  <a:txBody>
                    <a:bodyPr/>
                    <a:lstStyle/>
                    <a:p>
                      <a:pPr algn="l" fontAlgn="b"/>
                      <a:r>
                        <a:rPr lang="en-US" sz="1100" b="0" i="0" u="none" strike="noStrike" dirty="0">
                          <a:solidFill>
                            <a:srgbClr val="000000"/>
                          </a:solidFill>
                          <a:effectLst/>
                          <a:latin typeface="Calibri"/>
                        </a:rPr>
                        <a:t>Stamford</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35.3%</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36.1%</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36.5%</a:t>
                      </a:r>
                    </a:p>
                  </a:txBody>
                  <a:tcPr marL="9525" marR="9525" marT="9525" marB="0" anchor="b">
                    <a:lnL>
                      <a:noFill/>
                    </a:lnL>
                    <a:lnR>
                      <a:noFill/>
                    </a:lnR>
                    <a:lnT>
                      <a:noFill/>
                    </a:lnT>
                    <a:lnB>
                      <a:noFill/>
                    </a:lnB>
                  </a:tcPr>
                </a:tc>
              </a:tr>
              <a:tr h="200025">
                <a:tc>
                  <a:txBody>
                    <a:bodyPr/>
                    <a:lstStyle/>
                    <a:p>
                      <a:pPr algn="l" fontAlgn="b"/>
                      <a:r>
                        <a:rPr lang="en-US" sz="1100" b="0" i="0" u="none" strike="noStrike" dirty="0">
                          <a:solidFill>
                            <a:srgbClr val="000000"/>
                          </a:solidFill>
                          <a:effectLst/>
                          <a:latin typeface="Calibri"/>
                        </a:rPr>
                        <a:t>Tri-Campus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44.4%</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48.4%</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47.1%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190500">
                <a:tc>
                  <a:txBody>
                    <a:bodyPr/>
                    <a:lstStyle/>
                    <a:p>
                      <a:pPr algn="l" fontAlgn="b"/>
                      <a:r>
                        <a:rPr lang="en-US" sz="1100" b="1" i="0" u="none" strike="noStrike" dirty="0">
                          <a:solidFill>
                            <a:srgbClr val="000000"/>
                          </a:solidFill>
                          <a:effectLst/>
                          <a:latin typeface="Calibri"/>
                        </a:rPr>
                        <a:t>UCONN - all campuses</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a:rPr>
                        <a:t>50.2%</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a:rPr>
                        <a:t>50.2%</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a:rPr>
                        <a:t>48.8%</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4" name="Slide Number Placeholder 3"/>
          <p:cNvSpPr>
            <a:spLocks noGrp="1"/>
          </p:cNvSpPr>
          <p:nvPr>
            <p:ph type="sldNum" sz="quarter" idx="12"/>
          </p:nvPr>
        </p:nvSpPr>
        <p:spPr/>
        <p:txBody>
          <a:bodyPr/>
          <a:lstStyle/>
          <a:p>
            <a:fld id="{C1A6B199-FD4A-42EA-8F8A-3F93EEAB17CE}" type="slidenum">
              <a:rPr lang="en-US" smtClean="0"/>
              <a:t>49</a:t>
            </a:fld>
            <a:endParaRPr lang="en-US" dirty="0"/>
          </a:p>
        </p:txBody>
      </p:sp>
    </p:spTree>
    <p:extLst>
      <p:ext uri="{BB962C8B-B14F-4D97-AF65-F5344CB8AC3E}">
        <p14:creationId xmlns:p14="http://schemas.microsoft.com/office/powerpoint/2010/main" val="2306584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1"/>
            <a:ext cx="5791200" cy="6034617"/>
          </a:xfrm>
        </p:spPr>
        <p:txBody>
          <a:bodyPr/>
          <a:lstStyle/>
          <a:p>
            <a:r>
              <a:rPr lang="en-US" sz="1400" dirty="0" smtClean="0"/>
              <a:t>Indicators  selected by the Higher Education Coordinating Council should be used collectively to provide a high level understanding of Connecticut’s progress on the goals.  No single measure or group of measures can tell the full story for individuals, specific institutions of higher education or sectors of higher education; rather the information in this report should be used to facilitate further questions and dialogue.</a:t>
            </a:r>
          </a:p>
          <a:p>
            <a:r>
              <a:rPr lang="en-US" sz="1400" dirty="0" smtClean="0"/>
              <a:t>The time required to develop the metrics in this report and staffing constraints within the office of Policy, Research and Strategic Planning at the Connecticut Board of Regents for Higher Education since the origination of the Board of Regents have made it impossible to produce this report until now.  Even today, this report has been developed with less time than is sufficient to address every aspect of the framework</a:t>
            </a:r>
            <a:r>
              <a:rPr lang="en-US" sz="1400" dirty="0"/>
              <a:t> </a:t>
            </a:r>
            <a:r>
              <a:rPr lang="en-US" sz="1400" dirty="0" smtClean="0"/>
              <a:t>according to the original specifications.</a:t>
            </a:r>
          </a:p>
          <a:p>
            <a:r>
              <a:rPr lang="en-US" sz="1400" dirty="0" smtClean="0"/>
              <a:t>Some calculations of indicators differ from the original technical specifications.  Use the notes on each page to identify instances where the calculations were done differently. </a:t>
            </a:r>
          </a:p>
          <a:p>
            <a:pPr marL="0" indent="0">
              <a:buNone/>
            </a:pPr>
            <a:endParaRPr lang="en-US" sz="1400" dirty="0" smtClean="0"/>
          </a:p>
          <a:p>
            <a:endParaRPr lang="en-US" dirty="0"/>
          </a:p>
        </p:txBody>
      </p:sp>
      <p:grpSp>
        <p:nvGrpSpPr>
          <p:cNvPr id="10" name="Group 9"/>
          <p:cNvGrpSpPr/>
          <p:nvPr/>
        </p:nvGrpSpPr>
        <p:grpSpPr>
          <a:xfrm>
            <a:off x="0" y="8534401"/>
            <a:ext cx="6858000" cy="508000"/>
            <a:chOff x="0" y="6400800"/>
            <a:chExt cx="9144000" cy="381000"/>
          </a:xfrm>
        </p:grpSpPr>
        <p:sp>
          <p:nvSpPr>
            <p:cNvPr id="12" name="Rectangle 11"/>
            <p:cNvSpPr/>
            <p:nvPr/>
          </p:nvSpPr>
          <p:spPr>
            <a:xfrm>
              <a:off x="0" y="6400800"/>
              <a:ext cx="91440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65151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grpSp>
      <p:sp>
        <p:nvSpPr>
          <p:cNvPr id="8" name="Rectangle 7"/>
          <p:cNvSpPr/>
          <p:nvPr/>
        </p:nvSpPr>
        <p:spPr>
          <a:xfrm>
            <a:off x="0" y="76200"/>
            <a:ext cx="6858000" cy="76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42900" y="110361"/>
            <a:ext cx="6172200" cy="727841"/>
          </a:xfrm>
        </p:spPr>
        <p:txBody>
          <a:bodyPr>
            <a:normAutofit fontScale="90000"/>
          </a:bodyPr>
          <a:lstStyle/>
          <a:p>
            <a:r>
              <a:rPr lang="en-US" dirty="0" smtClean="0">
                <a:solidFill>
                  <a:schemeClr val="bg1"/>
                </a:solidFill>
              </a:rPr>
              <a:t>Limitations</a:t>
            </a:r>
            <a:endParaRPr lang="en-US" dirty="0">
              <a:solidFill>
                <a:schemeClr val="bg1"/>
              </a:solidFill>
            </a:endParaRPr>
          </a:p>
        </p:txBody>
      </p:sp>
      <p:sp>
        <p:nvSpPr>
          <p:cNvPr id="5" name="Slide Number Placeholder 4"/>
          <p:cNvSpPr>
            <a:spLocks noGrp="1"/>
          </p:cNvSpPr>
          <p:nvPr>
            <p:ph type="sldNum" sz="quarter" idx="12"/>
          </p:nvPr>
        </p:nvSpPr>
        <p:spPr>
          <a:xfrm>
            <a:off x="4914900" y="8534401"/>
            <a:ext cx="1600200" cy="486833"/>
          </a:xfrm>
        </p:spPr>
        <p:txBody>
          <a:bodyPr/>
          <a:lstStyle/>
          <a:p>
            <a:fld id="{C1A6B199-FD4A-42EA-8F8A-3F93EEAB17CE}" type="slidenum">
              <a:rPr lang="en-US" smtClean="0"/>
              <a:t>5</a:t>
            </a:fld>
            <a:endParaRPr lang="en-US" dirty="0"/>
          </a:p>
        </p:txBody>
      </p:sp>
    </p:spTree>
    <p:extLst>
      <p:ext uri="{BB962C8B-B14F-4D97-AF65-F5344CB8AC3E}">
        <p14:creationId xmlns:p14="http://schemas.microsoft.com/office/powerpoint/2010/main" val="26734601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6200"/>
            <a:ext cx="6858000" cy="762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itle 1"/>
          <p:cNvSpPr>
            <a:spLocks noGrp="1"/>
          </p:cNvSpPr>
          <p:nvPr>
            <p:ph type="title"/>
          </p:nvPr>
        </p:nvSpPr>
        <p:spPr>
          <a:xfrm>
            <a:off x="319252" y="-70908"/>
            <a:ext cx="6172200" cy="1056216"/>
          </a:xfrm>
        </p:spPr>
        <p:txBody>
          <a:bodyPr>
            <a:normAutofit/>
          </a:bodyPr>
          <a:lstStyle/>
          <a:p>
            <a:pPr algn="l"/>
            <a:r>
              <a:rPr lang="en-US" sz="1600" b="1" dirty="0" smtClean="0"/>
              <a:t>Goal 3 – Affordability &amp; Sustainability</a:t>
            </a:r>
            <a:br>
              <a:rPr lang="en-US" sz="1600" b="1" dirty="0" smtClean="0"/>
            </a:br>
            <a:r>
              <a:rPr lang="en-US" sz="1600" b="1" dirty="0" smtClean="0"/>
              <a:t>Indicator 3 – State and local appropriations per FTE </a:t>
            </a:r>
            <a:endParaRPr lang="en-US" sz="1600" b="1" dirty="0"/>
          </a:p>
        </p:txBody>
      </p:sp>
      <p:sp>
        <p:nvSpPr>
          <p:cNvPr id="7" name="Slide Number Placeholder 6"/>
          <p:cNvSpPr>
            <a:spLocks noGrp="1"/>
          </p:cNvSpPr>
          <p:nvPr>
            <p:ph type="sldNum" sz="quarter" idx="12"/>
          </p:nvPr>
        </p:nvSpPr>
        <p:spPr/>
        <p:txBody>
          <a:bodyPr/>
          <a:lstStyle/>
          <a:p>
            <a:fld id="{C1A6B199-FD4A-42EA-8F8A-3F93EEAB17CE}" type="slidenum">
              <a:rPr lang="en-US" smtClean="0"/>
              <a:t>50</a:t>
            </a:fld>
            <a:endParaRPr lang="en-US" dirty="0"/>
          </a:p>
        </p:txBody>
      </p:sp>
      <p:sp>
        <p:nvSpPr>
          <p:cNvPr id="13" name="TextBox 12"/>
          <p:cNvSpPr txBox="1"/>
          <p:nvPr/>
        </p:nvSpPr>
        <p:spPr>
          <a:xfrm>
            <a:off x="183078" y="6586847"/>
            <a:ext cx="6446322" cy="2508379"/>
          </a:xfrm>
          <a:prstGeom prst="rect">
            <a:avLst/>
          </a:prstGeom>
          <a:noFill/>
        </p:spPr>
        <p:txBody>
          <a:bodyPr wrap="square" rtlCol="0">
            <a:spAutoFit/>
          </a:bodyPr>
          <a:lstStyle/>
          <a:p>
            <a:r>
              <a:rPr lang="en-US" sz="1000" b="1" dirty="0" smtClean="0"/>
              <a:t>Sources</a:t>
            </a:r>
          </a:p>
          <a:p>
            <a:r>
              <a:rPr lang="en-US" sz="900" dirty="0" smtClean="0"/>
              <a:t>Integrated Postsecondary Education Data System (IPEDS). </a:t>
            </a:r>
            <a:r>
              <a:rPr lang="en-US" sz="900" dirty="0"/>
              <a:t>Data for FY 09 and later from the University of Connecticut were separately reported to the Board of Regents; FY12 data are from the General Purpose Financial Statement at http://accountingoffice.uconn.edu/accounting/PDF/2012FS.pdf, p. 10. Prepared by the CT Board of Regents Office of Policy and Research, July 22, </a:t>
            </a:r>
            <a:r>
              <a:rPr lang="en-US" sz="900" dirty="0" smtClean="0"/>
              <a:t>2013</a:t>
            </a:r>
          </a:p>
          <a:p>
            <a:endParaRPr lang="en-US" sz="900" dirty="0"/>
          </a:p>
          <a:p>
            <a:r>
              <a:rPr lang="en-US" sz="1000" dirty="0" smtClean="0"/>
              <a:t>* Branch data for the University of Connecticut are not available.</a:t>
            </a:r>
          </a:p>
          <a:p>
            <a:endParaRPr lang="en-US" sz="1000" dirty="0" smtClean="0"/>
          </a:p>
          <a:p>
            <a:r>
              <a:rPr lang="en-US" sz="900" b="1" dirty="0"/>
              <a:t>Calculation</a:t>
            </a:r>
            <a:r>
              <a:rPr lang="en-US" sz="900" b="1" i="1" dirty="0"/>
              <a:t>:  </a:t>
            </a:r>
            <a:r>
              <a:rPr lang="en-US" sz="900" dirty="0"/>
              <a:t>These data represent state appropriations to Connecticut public institutions, including fringe benefits paid by the State Comptrollers Office from FY 2005-06 to FY 2011-12 as a function of full-time equivalent (FTE) enrollment. Appropriations attributable to CSU and CC System Offices are included, but excludes $1.26 million in appropriations for the BOR in FY 2012, which equates to an additional $19 per FTE for ConnSCU institutions. FTE enrollment is </a:t>
            </a:r>
            <a:r>
              <a:rPr lang="en-US" sz="900" dirty="0" smtClean="0"/>
              <a:t>calculated based </a:t>
            </a:r>
            <a:r>
              <a:rPr lang="en-US" sz="900" dirty="0"/>
              <a:t>on 12-month instructional activity July 1 - June 30, calculated as 30 undergraduate credits = 1 FTE and 24 graduate credits = 1 FTE; this estimate of FTE differs from the fall </a:t>
            </a:r>
            <a:r>
              <a:rPr lang="en-US" sz="900" dirty="0" smtClean="0"/>
              <a:t>headcount </a:t>
            </a:r>
            <a:r>
              <a:rPr lang="en-US" sz="900" dirty="0"/>
              <a:t>estimate used in the state accountability report, but the difference between these two estimates is negligible. Data for the University of Connecticut exclude appropriations to the Health Center and corresponding enrollments; enrollments at the regional </a:t>
            </a:r>
          </a:p>
          <a:p>
            <a:r>
              <a:rPr lang="en-US" sz="900" dirty="0" smtClean="0"/>
              <a:t>campuses </a:t>
            </a:r>
            <a:r>
              <a:rPr lang="en-US" sz="900" dirty="0"/>
              <a:t>are included (financial data for regional campuses cannot readily be isolated). </a:t>
            </a:r>
          </a:p>
          <a:p>
            <a:endParaRPr lang="en-US" sz="1000" dirty="0" smtClean="0"/>
          </a:p>
        </p:txBody>
      </p:sp>
      <p:graphicFrame>
        <p:nvGraphicFramePr>
          <p:cNvPr id="3" name="Table 2"/>
          <p:cNvGraphicFramePr>
            <a:graphicFrameLocks noGrp="1"/>
          </p:cNvGraphicFramePr>
          <p:nvPr>
            <p:extLst>
              <p:ext uri="{D42A27DB-BD31-4B8C-83A1-F6EECF244321}">
                <p14:modId xmlns:p14="http://schemas.microsoft.com/office/powerpoint/2010/main" val="46212363"/>
              </p:ext>
            </p:extLst>
          </p:nvPr>
        </p:nvGraphicFramePr>
        <p:xfrm>
          <a:off x="844644" y="1064817"/>
          <a:ext cx="5168713" cy="5486406"/>
        </p:xfrm>
        <a:graphic>
          <a:graphicData uri="http://schemas.openxmlformats.org/drawingml/2006/table">
            <a:tbl>
              <a:tblPr/>
              <a:tblGrid>
                <a:gridCol w="2911258"/>
                <a:gridCol w="752485"/>
                <a:gridCol w="752485"/>
                <a:gridCol w="752485"/>
              </a:tblGrid>
              <a:tr h="185939">
                <a:tc>
                  <a:txBody>
                    <a:bodyPr/>
                    <a:lstStyle/>
                    <a:p>
                      <a:pPr algn="l" fontAlgn="b"/>
                      <a:endParaRPr lang="en-US" sz="1100" b="1" i="0" u="none" strike="noStrike" dirty="0">
                        <a:solidFill>
                          <a:srgbClr val="000000"/>
                        </a:solidFill>
                        <a:effectLst/>
                        <a:latin typeface="Calibri"/>
                      </a:endParaRPr>
                    </a:p>
                  </a:txBody>
                  <a:tcPr marL="9101" marR="9101" marT="9101" marB="0" anchor="b">
                    <a:lnL>
                      <a:noFill/>
                    </a:lnL>
                    <a:lnR>
                      <a:noFill/>
                    </a:lnR>
                    <a:lnT>
                      <a:noFill/>
                    </a:lnT>
                    <a:lnB>
                      <a:noFill/>
                    </a:lnB>
                    <a:solidFill>
                      <a:srgbClr val="DCE6F1"/>
                    </a:solidFill>
                  </a:tcPr>
                </a:tc>
                <a:tc gridSpan="3">
                  <a:txBody>
                    <a:bodyPr/>
                    <a:lstStyle/>
                    <a:p>
                      <a:pPr algn="ctr" fontAlgn="b"/>
                      <a:r>
                        <a:rPr lang="en-US" sz="1100" b="1" i="0" u="none" strike="noStrike" dirty="0" smtClean="0">
                          <a:solidFill>
                            <a:srgbClr val="000000"/>
                          </a:solidFill>
                          <a:effectLst/>
                          <a:latin typeface="Calibri"/>
                        </a:rPr>
                        <a:t>Appropriations per FTE</a:t>
                      </a:r>
                      <a:endParaRPr lang="en-US" sz="1100" b="1" i="0" u="none" strike="noStrike" dirty="0">
                        <a:solidFill>
                          <a:srgbClr val="000000"/>
                        </a:solidFill>
                        <a:effectLst/>
                        <a:latin typeface="Calibri"/>
                      </a:endParaRPr>
                    </a:p>
                  </a:txBody>
                  <a:tcPr marL="9101" marR="9101" marT="9101" marB="0" anchor="b">
                    <a:lnL>
                      <a:noFill/>
                    </a:lnL>
                    <a:lnR>
                      <a:noFill/>
                    </a:lnR>
                    <a:lnT>
                      <a:noFill/>
                    </a:lnT>
                    <a:lnB>
                      <a:noFill/>
                    </a:lnB>
                    <a:solidFill>
                      <a:srgbClr val="DCE6F1"/>
                    </a:solidFill>
                  </a:tcPr>
                </a:tc>
                <a:tc hMerge="1">
                  <a:txBody>
                    <a:bodyPr/>
                    <a:lstStyle/>
                    <a:p>
                      <a:pPr algn="ctr" fontAlgn="b"/>
                      <a:endParaRPr lang="en-US" sz="1100" b="1" i="0" u="none" strike="noStrike" dirty="0">
                        <a:solidFill>
                          <a:srgbClr val="000000"/>
                        </a:solidFill>
                        <a:effectLst/>
                        <a:latin typeface="Calibri"/>
                      </a:endParaRPr>
                    </a:p>
                  </a:txBody>
                  <a:tcPr marL="9101" marR="9101" marT="9101" marB="0" anchor="b">
                    <a:lnL>
                      <a:noFill/>
                    </a:lnL>
                    <a:lnR>
                      <a:noFill/>
                    </a:lnR>
                    <a:lnT>
                      <a:noFill/>
                    </a:lnT>
                    <a:lnB>
                      <a:noFill/>
                    </a:lnB>
                    <a:solidFill>
                      <a:srgbClr val="DCE6F1"/>
                    </a:solidFill>
                  </a:tcPr>
                </a:tc>
                <a:tc hMerge="1">
                  <a:txBody>
                    <a:bodyPr/>
                    <a:lstStyle/>
                    <a:p>
                      <a:pPr algn="ctr" fontAlgn="b"/>
                      <a:endParaRPr lang="en-US" sz="1100" b="1" i="0" u="none" strike="noStrike" dirty="0">
                        <a:solidFill>
                          <a:srgbClr val="000000"/>
                        </a:solidFill>
                        <a:effectLst/>
                        <a:latin typeface="Calibri"/>
                      </a:endParaRPr>
                    </a:p>
                  </a:txBody>
                  <a:tcPr marL="9101" marR="9101" marT="9101" marB="0" anchor="b">
                    <a:lnL>
                      <a:noFill/>
                    </a:lnL>
                    <a:lnR>
                      <a:noFill/>
                    </a:lnR>
                    <a:lnT>
                      <a:noFill/>
                    </a:lnT>
                    <a:lnB>
                      <a:noFill/>
                    </a:lnB>
                    <a:solidFill>
                      <a:srgbClr val="DCE6F1"/>
                    </a:solidFill>
                  </a:tcPr>
                </a:tc>
              </a:tr>
              <a:tr h="185939">
                <a:tc>
                  <a:txBody>
                    <a:bodyPr/>
                    <a:lstStyle/>
                    <a:p>
                      <a:pPr algn="l" fontAlgn="b"/>
                      <a:r>
                        <a:rPr lang="en-US" sz="1100" b="1" i="0" u="none" strike="noStrike" dirty="0">
                          <a:solidFill>
                            <a:srgbClr val="000000"/>
                          </a:solidFill>
                          <a:effectLst/>
                          <a:latin typeface="Calibri"/>
                        </a:rPr>
                        <a:t>Institution</a:t>
                      </a:r>
                    </a:p>
                  </a:txBody>
                  <a:tcPr marL="9101" marR="9101" marT="9101" marB="0" anchor="b">
                    <a:lnL>
                      <a:noFill/>
                    </a:lnL>
                    <a:lnR>
                      <a:noFill/>
                    </a:lnR>
                    <a:lnT>
                      <a:noFill/>
                    </a:lnT>
                    <a:lnB>
                      <a:noFill/>
                    </a:lnB>
                    <a:solidFill>
                      <a:srgbClr val="DCE6F1"/>
                    </a:solidFill>
                  </a:tcPr>
                </a:tc>
                <a:tc>
                  <a:txBody>
                    <a:bodyPr/>
                    <a:lstStyle/>
                    <a:p>
                      <a:pPr algn="ctr" fontAlgn="b"/>
                      <a:r>
                        <a:rPr lang="en-US" sz="1100" b="1" i="0" u="none" strike="noStrike" dirty="0">
                          <a:solidFill>
                            <a:srgbClr val="000000"/>
                          </a:solidFill>
                          <a:effectLst/>
                          <a:latin typeface="Calibri"/>
                        </a:rPr>
                        <a:t>2010-11</a:t>
                      </a:r>
                    </a:p>
                  </a:txBody>
                  <a:tcPr marL="9101" marR="9101" marT="9101" marB="0" anchor="b">
                    <a:lnL>
                      <a:noFill/>
                    </a:lnL>
                    <a:lnR>
                      <a:noFill/>
                    </a:lnR>
                    <a:lnT>
                      <a:noFill/>
                    </a:lnT>
                    <a:lnB>
                      <a:noFill/>
                    </a:lnB>
                    <a:solidFill>
                      <a:srgbClr val="DCE6F1"/>
                    </a:solidFill>
                  </a:tcPr>
                </a:tc>
                <a:tc>
                  <a:txBody>
                    <a:bodyPr/>
                    <a:lstStyle/>
                    <a:p>
                      <a:pPr algn="ctr" fontAlgn="b"/>
                      <a:r>
                        <a:rPr lang="en-US" sz="1100" b="1" i="0" u="none" strike="noStrike" dirty="0">
                          <a:solidFill>
                            <a:srgbClr val="000000"/>
                          </a:solidFill>
                          <a:effectLst/>
                          <a:latin typeface="Calibri"/>
                        </a:rPr>
                        <a:t>2011-12</a:t>
                      </a:r>
                    </a:p>
                  </a:txBody>
                  <a:tcPr marL="9101" marR="9101" marT="9101" marB="0" anchor="b">
                    <a:lnL>
                      <a:noFill/>
                    </a:lnL>
                    <a:lnR>
                      <a:noFill/>
                    </a:lnR>
                    <a:lnT>
                      <a:noFill/>
                    </a:lnT>
                    <a:lnB>
                      <a:noFill/>
                    </a:lnB>
                    <a:solidFill>
                      <a:srgbClr val="DCE6F1"/>
                    </a:solidFill>
                  </a:tcPr>
                </a:tc>
                <a:tc>
                  <a:txBody>
                    <a:bodyPr/>
                    <a:lstStyle/>
                    <a:p>
                      <a:pPr algn="ctr" fontAlgn="b"/>
                      <a:r>
                        <a:rPr lang="en-US" sz="1100" b="1" i="0" u="none" strike="noStrike" dirty="0">
                          <a:solidFill>
                            <a:srgbClr val="000000"/>
                          </a:solidFill>
                          <a:effectLst/>
                          <a:latin typeface="Calibri"/>
                        </a:rPr>
                        <a:t>2012-13</a:t>
                      </a:r>
                    </a:p>
                  </a:txBody>
                  <a:tcPr marL="9101" marR="9101" marT="9101" marB="0" anchor="b">
                    <a:lnL>
                      <a:noFill/>
                    </a:lnL>
                    <a:lnR>
                      <a:noFill/>
                    </a:lnR>
                    <a:lnT>
                      <a:noFill/>
                    </a:lnT>
                    <a:lnB>
                      <a:noFill/>
                    </a:lnB>
                    <a:solidFill>
                      <a:srgbClr val="DCE6F1"/>
                    </a:solidFill>
                  </a:tcPr>
                </a:tc>
              </a:tr>
              <a:tr h="185939">
                <a:tc>
                  <a:txBody>
                    <a:bodyPr/>
                    <a:lstStyle/>
                    <a:p>
                      <a:pPr algn="l" fontAlgn="b"/>
                      <a:r>
                        <a:rPr lang="en-US" sz="1100" b="0" i="0" u="none" strike="noStrike" dirty="0">
                          <a:solidFill>
                            <a:srgbClr val="000000"/>
                          </a:solidFill>
                          <a:effectLst/>
                          <a:latin typeface="Calibri"/>
                        </a:rPr>
                        <a:t>Asnuntuck Community College</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$8,923</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$8,827</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$8,820</a:t>
                      </a:r>
                    </a:p>
                  </a:txBody>
                  <a:tcPr marL="9101" marR="9101" marT="9101" marB="0" anchor="b">
                    <a:lnL>
                      <a:noFill/>
                    </a:lnL>
                    <a:lnR>
                      <a:noFill/>
                    </a:lnR>
                    <a:lnT>
                      <a:noFill/>
                    </a:lnT>
                    <a:lnB>
                      <a:noFill/>
                    </a:lnB>
                  </a:tcPr>
                </a:tc>
              </a:tr>
              <a:tr h="185939">
                <a:tc>
                  <a:txBody>
                    <a:bodyPr/>
                    <a:lstStyle/>
                    <a:p>
                      <a:pPr algn="l" fontAlgn="b"/>
                      <a:r>
                        <a:rPr lang="en-US" sz="1100" b="0" i="0" u="none" strike="noStrike" dirty="0">
                          <a:solidFill>
                            <a:srgbClr val="000000"/>
                          </a:solidFill>
                          <a:effectLst/>
                          <a:latin typeface="Calibri"/>
                        </a:rPr>
                        <a:t>Capital Community College</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$6,784</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$5,999</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$6,296</a:t>
                      </a:r>
                    </a:p>
                  </a:txBody>
                  <a:tcPr marL="9101" marR="9101" marT="9101" marB="0" anchor="b">
                    <a:lnL>
                      <a:noFill/>
                    </a:lnL>
                    <a:lnR>
                      <a:noFill/>
                    </a:lnR>
                    <a:lnT>
                      <a:noFill/>
                    </a:lnT>
                    <a:lnB>
                      <a:noFill/>
                    </a:lnB>
                  </a:tcPr>
                </a:tc>
              </a:tr>
              <a:tr h="185939">
                <a:tc>
                  <a:txBody>
                    <a:bodyPr/>
                    <a:lstStyle/>
                    <a:p>
                      <a:pPr algn="l" fontAlgn="b"/>
                      <a:r>
                        <a:rPr lang="en-US" sz="1100" b="0" i="0" u="none" strike="noStrike" dirty="0">
                          <a:solidFill>
                            <a:srgbClr val="000000"/>
                          </a:solidFill>
                          <a:effectLst/>
                          <a:latin typeface="Calibri"/>
                        </a:rPr>
                        <a:t>Gateway Community College</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$5,511</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$4,842</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$5,278</a:t>
                      </a:r>
                    </a:p>
                  </a:txBody>
                  <a:tcPr marL="9101" marR="9101" marT="9101" marB="0" anchor="b">
                    <a:lnL>
                      <a:noFill/>
                    </a:lnL>
                    <a:lnR>
                      <a:noFill/>
                    </a:lnR>
                    <a:lnT>
                      <a:noFill/>
                    </a:lnT>
                    <a:lnB>
                      <a:noFill/>
                    </a:lnB>
                  </a:tcPr>
                </a:tc>
              </a:tr>
              <a:tr h="185939">
                <a:tc>
                  <a:txBody>
                    <a:bodyPr/>
                    <a:lstStyle/>
                    <a:p>
                      <a:pPr algn="l" fontAlgn="b"/>
                      <a:r>
                        <a:rPr lang="en-US" sz="1100" b="0" i="0" u="none" strike="noStrike" dirty="0">
                          <a:solidFill>
                            <a:srgbClr val="000000"/>
                          </a:solidFill>
                          <a:effectLst/>
                          <a:latin typeface="Calibri"/>
                        </a:rPr>
                        <a:t>Housatonic Community College</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$4,888</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$4,541</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$4,646</a:t>
                      </a:r>
                    </a:p>
                  </a:txBody>
                  <a:tcPr marL="9101" marR="9101" marT="9101" marB="0" anchor="b">
                    <a:lnL>
                      <a:noFill/>
                    </a:lnL>
                    <a:lnR>
                      <a:noFill/>
                    </a:lnR>
                    <a:lnT>
                      <a:noFill/>
                    </a:lnT>
                    <a:lnB>
                      <a:noFill/>
                    </a:lnB>
                  </a:tcPr>
                </a:tc>
              </a:tr>
              <a:tr h="185939">
                <a:tc>
                  <a:txBody>
                    <a:bodyPr/>
                    <a:lstStyle/>
                    <a:p>
                      <a:pPr algn="l" fontAlgn="b"/>
                      <a:r>
                        <a:rPr lang="en-US" sz="1100" b="0" i="0" u="none" strike="noStrike" dirty="0">
                          <a:solidFill>
                            <a:srgbClr val="000000"/>
                          </a:solidFill>
                          <a:effectLst/>
                          <a:latin typeface="Calibri"/>
                        </a:rPr>
                        <a:t>Manchester Community College</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$6,238</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$5,829</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$5,763</a:t>
                      </a:r>
                    </a:p>
                  </a:txBody>
                  <a:tcPr marL="9101" marR="9101" marT="9101" marB="0" anchor="b">
                    <a:lnL>
                      <a:noFill/>
                    </a:lnL>
                    <a:lnR>
                      <a:noFill/>
                    </a:lnR>
                    <a:lnT>
                      <a:noFill/>
                    </a:lnT>
                    <a:lnB>
                      <a:noFill/>
                    </a:lnB>
                  </a:tcPr>
                </a:tc>
              </a:tr>
              <a:tr h="185939">
                <a:tc>
                  <a:txBody>
                    <a:bodyPr/>
                    <a:lstStyle/>
                    <a:p>
                      <a:pPr algn="l" fontAlgn="b"/>
                      <a:r>
                        <a:rPr lang="en-US" sz="1100" b="0" i="0" u="none" strike="noStrike" dirty="0">
                          <a:solidFill>
                            <a:srgbClr val="000000"/>
                          </a:solidFill>
                          <a:effectLst/>
                          <a:latin typeface="Calibri"/>
                        </a:rPr>
                        <a:t>Middlesex Community College</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$6,824</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$6,003</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$6,015</a:t>
                      </a:r>
                    </a:p>
                  </a:txBody>
                  <a:tcPr marL="9101" marR="9101" marT="9101" marB="0" anchor="b">
                    <a:lnL>
                      <a:noFill/>
                    </a:lnL>
                    <a:lnR>
                      <a:noFill/>
                    </a:lnR>
                    <a:lnT>
                      <a:noFill/>
                    </a:lnT>
                    <a:lnB>
                      <a:noFill/>
                    </a:lnB>
                  </a:tcPr>
                </a:tc>
              </a:tr>
              <a:tr h="185939">
                <a:tc>
                  <a:txBody>
                    <a:bodyPr/>
                    <a:lstStyle/>
                    <a:p>
                      <a:pPr algn="l" fontAlgn="b"/>
                      <a:r>
                        <a:rPr lang="en-US" sz="1100" b="0" i="0" u="none" strike="noStrike" dirty="0">
                          <a:solidFill>
                            <a:srgbClr val="000000"/>
                          </a:solidFill>
                          <a:effectLst/>
                          <a:latin typeface="Calibri"/>
                        </a:rPr>
                        <a:t>Naugatuck Valley Community College</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$6,555</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$5,877</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$5,935</a:t>
                      </a:r>
                    </a:p>
                  </a:txBody>
                  <a:tcPr marL="9101" marR="9101" marT="9101" marB="0" anchor="b">
                    <a:lnL>
                      <a:noFill/>
                    </a:lnL>
                    <a:lnR>
                      <a:noFill/>
                    </a:lnR>
                    <a:lnT>
                      <a:noFill/>
                    </a:lnT>
                    <a:lnB>
                      <a:noFill/>
                    </a:lnB>
                  </a:tcPr>
                </a:tc>
              </a:tr>
              <a:tr h="185939">
                <a:tc>
                  <a:txBody>
                    <a:bodyPr/>
                    <a:lstStyle/>
                    <a:p>
                      <a:pPr algn="l" fontAlgn="b"/>
                      <a:r>
                        <a:rPr lang="en-US" sz="1100" b="0" i="0" u="none" strike="noStrike" dirty="0">
                          <a:solidFill>
                            <a:srgbClr val="000000"/>
                          </a:solidFill>
                          <a:effectLst/>
                          <a:latin typeface="Calibri"/>
                        </a:rPr>
                        <a:t>Northwestern Connecticut Community College</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$11,581</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$11,410</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$11,732</a:t>
                      </a:r>
                    </a:p>
                  </a:txBody>
                  <a:tcPr marL="9101" marR="9101" marT="9101" marB="0" anchor="b">
                    <a:lnL>
                      <a:noFill/>
                    </a:lnL>
                    <a:lnR>
                      <a:noFill/>
                    </a:lnR>
                    <a:lnT>
                      <a:noFill/>
                    </a:lnT>
                    <a:lnB>
                      <a:noFill/>
                    </a:lnB>
                  </a:tcPr>
                </a:tc>
              </a:tr>
              <a:tr h="185939">
                <a:tc>
                  <a:txBody>
                    <a:bodyPr/>
                    <a:lstStyle/>
                    <a:p>
                      <a:pPr algn="l" fontAlgn="b"/>
                      <a:r>
                        <a:rPr lang="en-US" sz="1100" b="0" i="0" u="none" strike="noStrike" dirty="0">
                          <a:solidFill>
                            <a:srgbClr val="000000"/>
                          </a:solidFill>
                          <a:effectLst/>
                          <a:latin typeface="Calibri"/>
                        </a:rPr>
                        <a:t>Norwalk Community College</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$5,977</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$5,454</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$5,482</a:t>
                      </a:r>
                    </a:p>
                  </a:txBody>
                  <a:tcPr marL="9101" marR="9101" marT="9101" marB="0" anchor="b">
                    <a:lnL>
                      <a:noFill/>
                    </a:lnL>
                    <a:lnR>
                      <a:noFill/>
                    </a:lnR>
                    <a:lnT>
                      <a:noFill/>
                    </a:lnT>
                    <a:lnB>
                      <a:noFill/>
                    </a:lnB>
                  </a:tcPr>
                </a:tc>
              </a:tr>
              <a:tr h="185939">
                <a:tc>
                  <a:txBody>
                    <a:bodyPr/>
                    <a:lstStyle/>
                    <a:p>
                      <a:pPr algn="l" fontAlgn="b"/>
                      <a:r>
                        <a:rPr lang="en-US" sz="1100" b="0" i="0" u="none" strike="noStrike" dirty="0">
                          <a:solidFill>
                            <a:srgbClr val="000000"/>
                          </a:solidFill>
                          <a:effectLst/>
                          <a:latin typeface="Calibri"/>
                        </a:rPr>
                        <a:t>Quinebaug Valley Community College</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$7,548</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$7,450</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$7,491</a:t>
                      </a:r>
                    </a:p>
                  </a:txBody>
                  <a:tcPr marL="9101" marR="9101" marT="9101" marB="0" anchor="b">
                    <a:lnL>
                      <a:noFill/>
                    </a:lnL>
                    <a:lnR>
                      <a:noFill/>
                    </a:lnR>
                    <a:lnT>
                      <a:noFill/>
                    </a:lnT>
                    <a:lnB>
                      <a:noFill/>
                    </a:lnB>
                  </a:tcPr>
                </a:tc>
              </a:tr>
              <a:tr h="185939">
                <a:tc>
                  <a:txBody>
                    <a:bodyPr/>
                    <a:lstStyle/>
                    <a:p>
                      <a:pPr algn="l" fontAlgn="b"/>
                      <a:r>
                        <a:rPr lang="en-US" sz="1100" b="0" i="0" u="none" strike="noStrike" dirty="0">
                          <a:solidFill>
                            <a:srgbClr val="000000"/>
                          </a:solidFill>
                          <a:effectLst/>
                          <a:latin typeface="Calibri"/>
                        </a:rPr>
                        <a:t>Three Rivers Community College</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$6,517</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$5,715</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$5,997</a:t>
                      </a:r>
                    </a:p>
                  </a:txBody>
                  <a:tcPr marL="9101" marR="9101" marT="9101" marB="0" anchor="b">
                    <a:lnL>
                      <a:noFill/>
                    </a:lnL>
                    <a:lnR>
                      <a:noFill/>
                    </a:lnR>
                    <a:lnT>
                      <a:noFill/>
                    </a:lnT>
                    <a:lnB>
                      <a:noFill/>
                    </a:lnB>
                  </a:tcPr>
                </a:tc>
              </a:tr>
              <a:tr h="185939">
                <a:tc>
                  <a:txBody>
                    <a:bodyPr/>
                    <a:lstStyle/>
                    <a:p>
                      <a:pPr algn="l" fontAlgn="b"/>
                      <a:r>
                        <a:rPr lang="en-US" sz="1100" b="0" i="0" u="none" strike="noStrike" dirty="0">
                          <a:solidFill>
                            <a:srgbClr val="000000"/>
                          </a:solidFill>
                          <a:effectLst/>
                          <a:latin typeface="Calibri"/>
                        </a:rPr>
                        <a:t>Tunxis Community College</a:t>
                      </a:r>
                    </a:p>
                  </a:txBody>
                  <a:tcPr marL="9101" marR="9101" marT="91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$6,449</a:t>
                      </a:r>
                    </a:p>
                  </a:txBody>
                  <a:tcPr marL="9101" marR="9101" marT="91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$5,762</a:t>
                      </a:r>
                    </a:p>
                  </a:txBody>
                  <a:tcPr marL="9101" marR="9101" marT="91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$6,160</a:t>
                      </a:r>
                    </a:p>
                  </a:txBody>
                  <a:tcPr marL="9101" marR="9101" marT="9101" marB="0" anchor="b">
                    <a:lnL>
                      <a:noFill/>
                    </a:lnL>
                    <a:lnR>
                      <a:noFill/>
                    </a:lnR>
                    <a:lnT>
                      <a:noFill/>
                    </a:lnT>
                    <a:lnB w="6350" cap="flat" cmpd="sng" algn="ctr">
                      <a:solidFill>
                        <a:srgbClr val="000000"/>
                      </a:solidFill>
                      <a:prstDash val="solid"/>
                      <a:round/>
                      <a:headEnd type="none" w="med" len="med"/>
                      <a:tailEnd type="none" w="med" len="med"/>
                    </a:lnB>
                  </a:tcPr>
                </a:tc>
              </a:tr>
              <a:tr h="185939">
                <a:tc>
                  <a:txBody>
                    <a:bodyPr/>
                    <a:lstStyle/>
                    <a:p>
                      <a:pPr algn="l" fontAlgn="b"/>
                      <a:r>
                        <a:rPr lang="en-US" sz="1100" b="1" i="0" u="none" strike="noStrike" dirty="0">
                          <a:solidFill>
                            <a:srgbClr val="000000"/>
                          </a:solidFill>
                          <a:effectLst/>
                          <a:latin typeface="Calibri"/>
                        </a:rPr>
                        <a:t>Sector: Connecticut Community Colleges</a:t>
                      </a:r>
                    </a:p>
                  </a:txBody>
                  <a:tcPr marL="9101" marR="9101" marT="91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a:rPr>
                        <a:t>$6,389</a:t>
                      </a:r>
                    </a:p>
                  </a:txBody>
                  <a:tcPr marL="9101" marR="9101" marT="91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a:rPr>
                        <a:t>$</a:t>
                      </a:r>
                      <a:r>
                        <a:rPr lang="en-US" sz="1100" b="1" i="0" u="none" strike="noStrike" dirty="0" smtClean="0">
                          <a:solidFill>
                            <a:srgbClr val="000000"/>
                          </a:solidFill>
                          <a:effectLst/>
                          <a:latin typeface="Calibri"/>
                        </a:rPr>
                        <a:t>5,817</a:t>
                      </a:r>
                      <a:endParaRPr lang="en-US" sz="1100" b="1" i="0" u="none" strike="noStrike" dirty="0">
                        <a:solidFill>
                          <a:srgbClr val="000000"/>
                        </a:solidFill>
                        <a:effectLst/>
                        <a:latin typeface="Calibri"/>
                      </a:endParaRPr>
                    </a:p>
                  </a:txBody>
                  <a:tcPr marL="9101" marR="9101" marT="91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a:rPr>
                        <a:t>$5,968</a:t>
                      </a:r>
                    </a:p>
                  </a:txBody>
                  <a:tcPr marL="9101" marR="9101" marT="9101" marB="0" anchor="b">
                    <a:lnL>
                      <a:noFill/>
                    </a:lnL>
                    <a:lnR>
                      <a:noFill/>
                    </a:lnR>
                    <a:lnT w="6350" cap="flat" cmpd="sng" algn="ctr">
                      <a:solidFill>
                        <a:srgbClr val="000000"/>
                      </a:solidFill>
                      <a:prstDash val="solid"/>
                      <a:round/>
                      <a:headEnd type="none" w="med" len="med"/>
                      <a:tailEnd type="none" w="med" len="med"/>
                    </a:lnT>
                    <a:lnB>
                      <a:noFill/>
                    </a:lnB>
                  </a:tcPr>
                </a:tc>
              </a:tr>
              <a:tr h="270845">
                <a:tc>
                  <a:txBody>
                    <a:bodyPr/>
                    <a:lstStyle/>
                    <a:p>
                      <a:pPr algn="l" fontAlgn="b"/>
                      <a:endParaRPr lang="en-US" sz="1100" b="0" i="0" u="none" strike="noStrike" dirty="0">
                        <a:solidFill>
                          <a:srgbClr val="000000"/>
                        </a:solidFill>
                        <a:effectLst/>
                        <a:latin typeface="Calibri"/>
                      </a:endParaRPr>
                    </a:p>
                  </a:txBody>
                  <a:tcPr marL="9101" marR="9101" marT="9101"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a:endParaRPr>
                    </a:p>
                  </a:txBody>
                  <a:tcPr marL="9101" marR="9101" marT="9101"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a:endParaRPr>
                    </a:p>
                  </a:txBody>
                  <a:tcPr marL="9101" marR="9101" marT="9101"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a:endParaRPr>
                    </a:p>
                  </a:txBody>
                  <a:tcPr marL="9101" marR="9101" marT="9101" marB="0" anchor="b">
                    <a:lnL>
                      <a:noFill/>
                    </a:lnL>
                    <a:lnR>
                      <a:noFill/>
                    </a:lnR>
                    <a:lnT>
                      <a:noFill/>
                    </a:lnT>
                    <a:lnB>
                      <a:noFill/>
                    </a:lnB>
                  </a:tcPr>
                </a:tc>
              </a:tr>
              <a:tr h="185939">
                <a:tc>
                  <a:txBody>
                    <a:bodyPr/>
                    <a:lstStyle/>
                    <a:p>
                      <a:pPr algn="l" fontAlgn="b"/>
                      <a:r>
                        <a:rPr lang="en-US" sz="1100" b="1" i="0" u="none" strike="noStrike" dirty="0">
                          <a:solidFill>
                            <a:srgbClr val="000000"/>
                          </a:solidFill>
                          <a:effectLst/>
                          <a:latin typeface="Calibri"/>
                        </a:rPr>
                        <a:t>Sector/ Institution Name</a:t>
                      </a:r>
                    </a:p>
                  </a:txBody>
                  <a:tcPr marL="9101" marR="9101" marT="9101" marB="0" anchor="b">
                    <a:lnL>
                      <a:noFill/>
                    </a:lnL>
                    <a:lnR>
                      <a:noFill/>
                    </a:lnR>
                    <a:lnT>
                      <a:noFill/>
                    </a:lnT>
                    <a:lnB>
                      <a:noFill/>
                    </a:lnB>
                    <a:solidFill>
                      <a:srgbClr val="FCD5B4"/>
                    </a:solidFill>
                  </a:tcPr>
                </a:tc>
                <a:tc>
                  <a:txBody>
                    <a:bodyPr/>
                    <a:lstStyle/>
                    <a:p>
                      <a:pPr algn="ctr" fontAlgn="b"/>
                      <a:r>
                        <a:rPr lang="en-US" sz="1100" b="1" i="0" u="none" strike="noStrike" dirty="0">
                          <a:solidFill>
                            <a:srgbClr val="000000"/>
                          </a:solidFill>
                          <a:effectLst/>
                          <a:latin typeface="Calibri"/>
                        </a:rPr>
                        <a:t>2010-11</a:t>
                      </a:r>
                    </a:p>
                  </a:txBody>
                  <a:tcPr marL="9101" marR="9101" marT="9101" marB="0" anchor="b">
                    <a:lnL>
                      <a:noFill/>
                    </a:lnL>
                    <a:lnR>
                      <a:noFill/>
                    </a:lnR>
                    <a:lnT>
                      <a:noFill/>
                    </a:lnT>
                    <a:lnB>
                      <a:noFill/>
                    </a:lnB>
                    <a:solidFill>
                      <a:srgbClr val="FCD5B4"/>
                    </a:solidFill>
                  </a:tcPr>
                </a:tc>
                <a:tc>
                  <a:txBody>
                    <a:bodyPr/>
                    <a:lstStyle/>
                    <a:p>
                      <a:pPr algn="ctr" fontAlgn="b"/>
                      <a:r>
                        <a:rPr lang="en-US" sz="1100" b="1" i="0" u="none" strike="noStrike" dirty="0">
                          <a:solidFill>
                            <a:srgbClr val="000000"/>
                          </a:solidFill>
                          <a:effectLst/>
                          <a:latin typeface="Calibri"/>
                        </a:rPr>
                        <a:t>2011-12</a:t>
                      </a:r>
                    </a:p>
                  </a:txBody>
                  <a:tcPr marL="9101" marR="9101" marT="9101" marB="0" anchor="b">
                    <a:lnL>
                      <a:noFill/>
                    </a:lnL>
                    <a:lnR>
                      <a:noFill/>
                    </a:lnR>
                    <a:lnT>
                      <a:noFill/>
                    </a:lnT>
                    <a:lnB>
                      <a:noFill/>
                    </a:lnB>
                    <a:solidFill>
                      <a:srgbClr val="FCD5B4"/>
                    </a:solidFill>
                  </a:tcPr>
                </a:tc>
                <a:tc>
                  <a:txBody>
                    <a:bodyPr/>
                    <a:lstStyle/>
                    <a:p>
                      <a:pPr algn="ctr" fontAlgn="b"/>
                      <a:r>
                        <a:rPr lang="en-US" sz="1100" b="1" i="0" u="none" strike="noStrike" dirty="0">
                          <a:solidFill>
                            <a:srgbClr val="000000"/>
                          </a:solidFill>
                          <a:effectLst/>
                          <a:latin typeface="Calibri"/>
                        </a:rPr>
                        <a:t>2012-13</a:t>
                      </a:r>
                    </a:p>
                  </a:txBody>
                  <a:tcPr marL="9101" marR="9101" marT="9101" marB="0" anchor="b">
                    <a:lnL>
                      <a:noFill/>
                    </a:lnL>
                    <a:lnR>
                      <a:noFill/>
                    </a:lnR>
                    <a:lnT>
                      <a:noFill/>
                    </a:lnT>
                    <a:lnB>
                      <a:noFill/>
                    </a:lnB>
                    <a:solidFill>
                      <a:srgbClr val="FCD5B4"/>
                    </a:solidFill>
                  </a:tcPr>
                </a:tc>
              </a:tr>
              <a:tr h="185939">
                <a:tc>
                  <a:txBody>
                    <a:bodyPr/>
                    <a:lstStyle/>
                    <a:p>
                      <a:pPr algn="l" fontAlgn="b"/>
                      <a:r>
                        <a:rPr lang="en-US" sz="1100" b="1" i="0" u="none" strike="noStrike" dirty="0">
                          <a:solidFill>
                            <a:srgbClr val="000000"/>
                          </a:solidFill>
                          <a:effectLst/>
                          <a:latin typeface="Calibri"/>
                        </a:rPr>
                        <a:t>Charter Oak State College</a:t>
                      </a:r>
                    </a:p>
                  </a:txBody>
                  <a:tcPr marL="9101" marR="9101" marT="9101"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a:rPr>
                        <a:t>$1,887</a:t>
                      </a:r>
                    </a:p>
                  </a:txBody>
                  <a:tcPr marL="9101" marR="9101" marT="9101"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a:rPr>
                        <a:t>$2,965</a:t>
                      </a:r>
                    </a:p>
                  </a:txBody>
                  <a:tcPr marL="9101" marR="9101" marT="9101"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a:rPr>
                        <a:t>$2,697</a:t>
                      </a:r>
                    </a:p>
                  </a:txBody>
                  <a:tcPr marL="9101" marR="9101" marT="9101" marB="0" anchor="b">
                    <a:lnL>
                      <a:noFill/>
                    </a:lnL>
                    <a:lnR>
                      <a:noFill/>
                    </a:lnR>
                    <a:lnT>
                      <a:noFill/>
                    </a:lnT>
                    <a:lnB>
                      <a:noFill/>
                    </a:lnB>
                  </a:tcPr>
                </a:tc>
              </a:tr>
              <a:tr h="304703">
                <a:tc>
                  <a:txBody>
                    <a:bodyPr/>
                    <a:lstStyle/>
                    <a:p>
                      <a:pPr algn="l" fontAlgn="b"/>
                      <a:endParaRPr lang="en-US" sz="1100" b="0" i="0" u="none" strike="noStrike" dirty="0">
                        <a:solidFill>
                          <a:srgbClr val="000000"/>
                        </a:solidFill>
                        <a:effectLst/>
                        <a:latin typeface="Calibri"/>
                      </a:endParaRPr>
                    </a:p>
                  </a:txBody>
                  <a:tcPr marL="9101" marR="9101" marT="9101"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a:endParaRPr>
                    </a:p>
                  </a:txBody>
                  <a:tcPr marL="9101" marR="9101" marT="9101"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a:endParaRPr>
                    </a:p>
                  </a:txBody>
                  <a:tcPr marL="9101" marR="9101" marT="9101"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a:endParaRPr>
                    </a:p>
                  </a:txBody>
                  <a:tcPr marL="9101" marR="9101" marT="9101" marB="0" anchor="b">
                    <a:lnL>
                      <a:noFill/>
                    </a:lnL>
                    <a:lnR>
                      <a:noFill/>
                    </a:lnR>
                    <a:lnT>
                      <a:noFill/>
                    </a:lnT>
                    <a:lnB>
                      <a:noFill/>
                    </a:lnB>
                  </a:tcPr>
                </a:tc>
              </a:tr>
              <a:tr h="185939">
                <a:tc>
                  <a:txBody>
                    <a:bodyPr/>
                    <a:lstStyle/>
                    <a:p>
                      <a:pPr algn="l" fontAlgn="b"/>
                      <a:r>
                        <a:rPr lang="en-US" sz="1100" b="1" i="0" u="none" strike="noStrike" dirty="0">
                          <a:solidFill>
                            <a:srgbClr val="000000"/>
                          </a:solidFill>
                          <a:effectLst/>
                          <a:latin typeface="Calibri"/>
                        </a:rPr>
                        <a:t>Institution</a:t>
                      </a:r>
                    </a:p>
                  </a:txBody>
                  <a:tcPr marL="9101" marR="9101" marT="9101" marB="0" anchor="b">
                    <a:lnL>
                      <a:noFill/>
                    </a:lnL>
                    <a:lnR>
                      <a:noFill/>
                    </a:lnR>
                    <a:lnT>
                      <a:noFill/>
                    </a:lnT>
                    <a:lnB>
                      <a:noFill/>
                    </a:lnB>
                    <a:solidFill>
                      <a:srgbClr val="D8E4BC"/>
                    </a:solidFill>
                  </a:tcPr>
                </a:tc>
                <a:tc>
                  <a:txBody>
                    <a:bodyPr/>
                    <a:lstStyle/>
                    <a:p>
                      <a:pPr algn="ctr" fontAlgn="b"/>
                      <a:r>
                        <a:rPr lang="en-US" sz="1100" b="1" i="0" u="none" strike="noStrike" dirty="0">
                          <a:solidFill>
                            <a:srgbClr val="000000"/>
                          </a:solidFill>
                          <a:effectLst/>
                          <a:latin typeface="Calibri"/>
                        </a:rPr>
                        <a:t>2010-11</a:t>
                      </a:r>
                    </a:p>
                  </a:txBody>
                  <a:tcPr marL="9101" marR="9101" marT="9101" marB="0" anchor="b">
                    <a:lnL>
                      <a:noFill/>
                    </a:lnL>
                    <a:lnR>
                      <a:noFill/>
                    </a:lnR>
                    <a:lnT>
                      <a:noFill/>
                    </a:lnT>
                    <a:lnB>
                      <a:noFill/>
                    </a:lnB>
                    <a:solidFill>
                      <a:srgbClr val="D8E4BC"/>
                    </a:solidFill>
                  </a:tcPr>
                </a:tc>
                <a:tc>
                  <a:txBody>
                    <a:bodyPr/>
                    <a:lstStyle/>
                    <a:p>
                      <a:pPr algn="ctr" fontAlgn="b"/>
                      <a:r>
                        <a:rPr lang="en-US" sz="1100" b="1" i="0" u="none" strike="noStrike" dirty="0">
                          <a:solidFill>
                            <a:srgbClr val="000000"/>
                          </a:solidFill>
                          <a:effectLst/>
                          <a:latin typeface="Calibri"/>
                        </a:rPr>
                        <a:t>2011-12</a:t>
                      </a:r>
                    </a:p>
                  </a:txBody>
                  <a:tcPr marL="9101" marR="9101" marT="9101" marB="0" anchor="b">
                    <a:lnL>
                      <a:noFill/>
                    </a:lnL>
                    <a:lnR>
                      <a:noFill/>
                    </a:lnR>
                    <a:lnT>
                      <a:noFill/>
                    </a:lnT>
                    <a:lnB>
                      <a:noFill/>
                    </a:lnB>
                    <a:solidFill>
                      <a:srgbClr val="D8E4BC"/>
                    </a:solidFill>
                  </a:tcPr>
                </a:tc>
                <a:tc>
                  <a:txBody>
                    <a:bodyPr/>
                    <a:lstStyle/>
                    <a:p>
                      <a:pPr algn="ctr" fontAlgn="b"/>
                      <a:r>
                        <a:rPr lang="en-US" sz="1100" b="1" i="0" u="none" strike="noStrike" dirty="0">
                          <a:solidFill>
                            <a:srgbClr val="000000"/>
                          </a:solidFill>
                          <a:effectLst/>
                          <a:latin typeface="Calibri"/>
                        </a:rPr>
                        <a:t>2012-13</a:t>
                      </a:r>
                    </a:p>
                  </a:txBody>
                  <a:tcPr marL="9101" marR="9101" marT="9101" marB="0" anchor="b">
                    <a:lnL>
                      <a:noFill/>
                    </a:lnL>
                    <a:lnR>
                      <a:noFill/>
                    </a:lnR>
                    <a:lnT>
                      <a:noFill/>
                    </a:lnT>
                    <a:lnB>
                      <a:noFill/>
                    </a:lnB>
                    <a:solidFill>
                      <a:srgbClr val="D8E4BC"/>
                    </a:solidFill>
                  </a:tcPr>
                </a:tc>
              </a:tr>
              <a:tr h="185939">
                <a:tc>
                  <a:txBody>
                    <a:bodyPr/>
                    <a:lstStyle/>
                    <a:p>
                      <a:pPr algn="l" fontAlgn="b"/>
                      <a:r>
                        <a:rPr lang="en-US" sz="1100" b="0" i="0" u="none" strike="noStrike" dirty="0">
                          <a:solidFill>
                            <a:srgbClr val="000000"/>
                          </a:solidFill>
                          <a:effectLst/>
                          <a:latin typeface="Calibri"/>
                        </a:rPr>
                        <a:t>Central Connecticut State University</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$7,157</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$6,155</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$6,734</a:t>
                      </a:r>
                    </a:p>
                  </a:txBody>
                  <a:tcPr marL="9101" marR="9101" marT="9101" marB="0" anchor="b">
                    <a:lnL>
                      <a:noFill/>
                    </a:lnL>
                    <a:lnR>
                      <a:noFill/>
                    </a:lnR>
                    <a:lnT>
                      <a:noFill/>
                    </a:lnT>
                    <a:lnB>
                      <a:noFill/>
                    </a:lnB>
                  </a:tcPr>
                </a:tc>
              </a:tr>
              <a:tr h="185939">
                <a:tc>
                  <a:txBody>
                    <a:bodyPr/>
                    <a:lstStyle/>
                    <a:p>
                      <a:pPr algn="l" fontAlgn="b"/>
                      <a:r>
                        <a:rPr lang="en-US" sz="1100" b="0" i="0" u="none" strike="noStrike" dirty="0">
                          <a:solidFill>
                            <a:srgbClr val="000000"/>
                          </a:solidFill>
                          <a:effectLst/>
                          <a:latin typeface="Calibri"/>
                        </a:rPr>
                        <a:t>Eastern Connecticut State University</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$8,775</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$7,488</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$8,139</a:t>
                      </a:r>
                    </a:p>
                  </a:txBody>
                  <a:tcPr marL="9101" marR="9101" marT="9101" marB="0" anchor="b">
                    <a:lnL>
                      <a:noFill/>
                    </a:lnL>
                    <a:lnR>
                      <a:noFill/>
                    </a:lnR>
                    <a:lnT>
                      <a:noFill/>
                    </a:lnT>
                    <a:lnB>
                      <a:noFill/>
                    </a:lnB>
                  </a:tcPr>
                </a:tc>
              </a:tr>
              <a:tr h="185939">
                <a:tc>
                  <a:txBody>
                    <a:bodyPr/>
                    <a:lstStyle/>
                    <a:p>
                      <a:pPr algn="l" fontAlgn="b"/>
                      <a:r>
                        <a:rPr lang="en-US" sz="1100" b="0" i="0" u="none" strike="noStrike" dirty="0">
                          <a:solidFill>
                            <a:srgbClr val="000000"/>
                          </a:solidFill>
                          <a:effectLst/>
                          <a:latin typeface="Calibri"/>
                        </a:rPr>
                        <a:t>Southern Connecticut State University</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$7,656</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$6,619</a:t>
                      </a:r>
                    </a:p>
                  </a:txBody>
                  <a:tcPr marL="9101" marR="9101" marT="910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$7,561</a:t>
                      </a:r>
                    </a:p>
                  </a:txBody>
                  <a:tcPr marL="9101" marR="9101" marT="9101" marB="0" anchor="b">
                    <a:lnL>
                      <a:noFill/>
                    </a:lnL>
                    <a:lnR>
                      <a:noFill/>
                    </a:lnR>
                    <a:lnT>
                      <a:noFill/>
                    </a:lnT>
                    <a:lnB>
                      <a:noFill/>
                    </a:lnB>
                  </a:tcPr>
                </a:tc>
              </a:tr>
              <a:tr h="185939">
                <a:tc>
                  <a:txBody>
                    <a:bodyPr/>
                    <a:lstStyle/>
                    <a:p>
                      <a:pPr algn="l" fontAlgn="b"/>
                      <a:r>
                        <a:rPr lang="en-US" sz="1100" b="0" i="0" u="none" strike="noStrike" dirty="0">
                          <a:solidFill>
                            <a:srgbClr val="000000"/>
                          </a:solidFill>
                          <a:effectLst/>
                          <a:latin typeface="Calibri"/>
                        </a:rPr>
                        <a:t>Western Connecticut State University</a:t>
                      </a:r>
                    </a:p>
                  </a:txBody>
                  <a:tcPr marL="9101" marR="9101" marT="91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$8,196</a:t>
                      </a:r>
                    </a:p>
                  </a:txBody>
                  <a:tcPr marL="9101" marR="9101" marT="91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$6,855</a:t>
                      </a:r>
                    </a:p>
                  </a:txBody>
                  <a:tcPr marL="9101" marR="9101" marT="91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$7,571</a:t>
                      </a:r>
                    </a:p>
                  </a:txBody>
                  <a:tcPr marL="9101" marR="9101" marT="9101" marB="0" anchor="b">
                    <a:lnL>
                      <a:noFill/>
                    </a:lnL>
                    <a:lnR>
                      <a:noFill/>
                    </a:lnR>
                    <a:lnT>
                      <a:noFill/>
                    </a:lnT>
                    <a:lnB w="6350" cap="flat" cmpd="sng" algn="ctr">
                      <a:solidFill>
                        <a:srgbClr val="000000"/>
                      </a:solidFill>
                      <a:prstDash val="solid"/>
                      <a:round/>
                      <a:headEnd type="none" w="med" len="med"/>
                      <a:tailEnd type="none" w="med" len="med"/>
                    </a:lnB>
                  </a:tcPr>
                </a:tc>
              </a:tr>
              <a:tr h="185939">
                <a:tc>
                  <a:txBody>
                    <a:bodyPr/>
                    <a:lstStyle/>
                    <a:p>
                      <a:pPr algn="l" fontAlgn="b"/>
                      <a:r>
                        <a:rPr lang="en-US" sz="1100" b="1" i="0" u="none" strike="noStrike" dirty="0">
                          <a:solidFill>
                            <a:srgbClr val="000000"/>
                          </a:solidFill>
                          <a:effectLst/>
                          <a:latin typeface="Calibri"/>
                        </a:rPr>
                        <a:t>Sector: Connecticut State </a:t>
                      </a:r>
                      <a:r>
                        <a:rPr lang="en-US" sz="1100" b="1" i="0" u="none" strike="noStrike" dirty="0" smtClean="0">
                          <a:solidFill>
                            <a:srgbClr val="000000"/>
                          </a:solidFill>
                          <a:effectLst/>
                          <a:latin typeface="Calibri"/>
                        </a:rPr>
                        <a:t>Universities</a:t>
                      </a:r>
                      <a:endParaRPr lang="en-US" sz="1100" b="1" i="0" u="none" strike="noStrike" dirty="0">
                        <a:solidFill>
                          <a:srgbClr val="000000"/>
                        </a:solidFill>
                        <a:effectLst/>
                        <a:latin typeface="Calibri"/>
                      </a:endParaRPr>
                    </a:p>
                  </a:txBody>
                  <a:tcPr marL="9101" marR="9101" marT="91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a:rPr>
                        <a:t>$7,770</a:t>
                      </a:r>
                    </a:p>
                  </a:txBody>
                  <a:tcPr marL="9101" marR="9101" marT="91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a:rPr>
                        <a:t>$6,653</a:t>
                      </a:r>
                    </a:p>
                  </a:txBody>
                  <a:tcPr marL="9101" marR="9101" marT="91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a:rPr>
                        <a:t>$7,378</a:t>
                      </a:r>
                    </a:p>
                  </a:txBody>
                  <a:tcPr marL="9101" marR="9101" marT="9101" marB="0" anchor="b">
                    <a:lnL>
                      <a:noFill/>
                    </a:lnL>
                    <a:lnR>
                      <a:noFill/>
                    </a:lnR>
                    <a:lnT w="6350" cap="flat" cmpd="sng" algn="ctr">
                      <a:solidFill>
                        <a:srgbClr val="000000"/>
                      </a:solidFill>
                      <a:prstDash val="solid"/>
                      <a:round/>
                      <a:headEnd type="none" w="med" len="med"/>
                      <a:tailEnd type="none" w="med" len="med"/>
                    </a:lnT>
                    <a:lnB>
                      <a:noFill/>
                    </a:lnB>
                  </a:tcPr>
                </a:tc>
              </a:tr>
              <a:tr h="262383">
                <a:tc>
                  <a:txBody>
                    <a:bodyPr/>
                    <a:lstStyle/>
                    <a:p>
                      <a:pPr algn="l" fontAlgn="b"/>
                      <a:endParaRPr lang="en-US" sz="1100" b="0" i="0" u="none" strike="noStrike" dirty="0">
                        <a:solidFill>
                          <a:srgbClr val="000000"/>
                        </a:solidFill>
                        <a:effectLst/>
                        <a:latin typeface="Calibri"/>
                      </a:endParaRPr>
                    </a:p>
                  </a:txBody>
                  <a:tcPr marL="9101" marR="9101" marT="9101"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a:endParaRPr>
                    </a:p>
                  </a:txBody>
                  <a:tcPr marL="9101" marR="9101" marT="9101"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a:endParaRPr>
                    </a:p>
                  </a:txBody>
                  <a:tcPr marL="9101" marR="9101" marT="9101"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a:endParaRPr>
                    </a:p>
                  </a:txBody>
                  <a:tcPr marL="9101" marR="9101" marT="9101" marB="0" anchor="b">
                    <a:lnL>
                      <a:noFill/>
                    </a:lnL>
                    <a:lnR>
                      <a:noFill/>
                    </a:lnR>
                    <a:lnT>
                      <a:noFill/>
                    </a:lnT>
                    <a:lnB>
                      <a:noFill/>
                    </a:lnB>
                  </a:tcPr>
                </a:tc>
              </a:tr>
              <a:tr h="185939">
                <a:tc>
                  <a:txBody>
                    <a:bodyPr/>
                    <a:lstStyle/>
                    <a:p>
                      <a:pPr algn="l" fontAlgn="b"/>
                      <a:r>
                        <a:rPr lang="en-US" sz="1100" b="1" i="0" u="none" strike="noStrike" dirty="0">
                          <a:solidFill>
                            <a:srgbClr val="000000"/>
                          </a:solidFill>
                          <a:effectLst/>
                          <a:latin typeface="Calibri"/>
                        </a:rPr>
                        <a:t>Institution</a:t>
                      </a:r>
                    </a:p>
                  </a:txBody>
                  <a:tcPr marL="9101" marR="9101" marT="9101" marB="0" anchor="b">
                    <a:lnL>
                      <a:noFill/>
                    </a:lnL>
                    <a:lnR>
                      <a:noFill/>
                    </a:lnR>
                    <a:lnT>
                      <a:noFill/>
                    </a:lnT>
                    <a:lnB>
                      <a:noFill/>
                    </a:lnB>
                    <a:solidFill>
                      <a:srgbClr val="E4DFEC"/>
                    </a:solidFill>
                  </a:tcPr>
                </a:tc>
                <a:tc>
                  <a:txBody>
                    <a:bodyPr/>
                    <a:lstStyle/>
                    <a:p>
                      <a:pPr algn="ctr" fontAlgn="b"/>
                      <a:r>
                        <a:rPr lang="en-US" sz="1100" b="1" i="0" u="none" strike="noStrike" dirty="0">
                          <a:solidFill>
                            <a:srgbClr val="000000"/>
                          </a:solidFill>
                          <a:effectLst/>
                          <a:latin typeface="Calibri"/>
                        </a:rPr>
                        <a:t>2010-11</a:t>
                      </a:r>
                    </a:p>
                  </a:txBody>
                  <a:tcPr marL="9101" marR="9101" marT="9101" marB="0" anchor="b">
                    <a:lnL>
                      <a:noFill/>
                    </a:lnL>
                    <a:lnR>
                      <a:noFill/>
                    </a:lnR>
                    <a:lnT>
                      <a:noFill/>
                    </a:lnT>
                    <a:lnB>
                      <a:noFill/>
                    </a:lnB>
                    <a:solidFill>
                      <a:srgbClr val="E4DFEC"/>
                    </a:solidFill>
                  </a:tcPr>
                </a:tc>
                <a:tc>
                  <a:txBody>
                    <a:bodyPr/>
                    <a:lstStyle/>
                    <a:p>
                      <a:pPr algn="ctr" fontAlgn="b"/>
                      <a:r>
                        <a:rPr lang="en-US" sz="1100" b="1" i="0" u="none" strike="noStrike" dirty="0">
                          <a:solidFill>
                            <a:srgbClr val="000000"/>
                          </a:solidFill>
                          <a:effectLst/>
                          <a:latin typeface="Calibri"/>
                        </a:rPr>
                        <a:t>2011-12</a:t>
                      </a:r>
                    </a:p>
                  </a:txBody>
                  <a:tcPr marL="9101" marR="9101" marT="9101" marB="0" anchor="b">
                    <a:lnL>
                      <a:noFill/>
                    </a:lnL>
                    <a:lnR>
                      <a:noFill/>
                    </a:lnR>
                    <a:lnT>
                      <a:noFill/>
                    </a:lnT>
                    <a:lnB>
                      <a:noFill/>
                    </a:lnB>
                    <a:solidFill>
                      <a:srgbClr val="E4DFEC"/>
                    </a:solidFill>
                  </a:tcPr>
                </a:tc>
                <a:tc>
                  <a:txBody>
                    <a:bodyPr/>
                    <a:lstStyle/>
                    <a:p>
                      <a:pPr algn="ctr" fontAlgn="b"/>
                      <a:r>
                        <a:rPr lang="en-US" sz="1100" b="1" i="0" u="none" strike="noStrike" dirty="0">
                          <a:solidFill>
                            <a:srgbClr val="000000"/>
                          </a:solidFill>
                          <a:effectLst/>
                          <a:latin typeface="Calibri"/>
                        </a:rPr>
                        <a:t>2012-13</a:t>
                      </a:r>
                    </a:p>
                  </a:txBody>
                  <a:tcPr marL="9101" marR="9101" marT="9101" marB="0" anchor="b">
                    <a:lnL>
                      <a:noFill/>
                    </a:lnL>
                    <a:lnR>
                      <a:noFill/>
                    </a:lnR>
                    <a:lnT>
                      <a:noFill/>
                    </a:lnT>
                    <a:lnB>
                      <a:noFill/>
                    </a:lnB>
                    <a:solidFill>
                      <a:srgbClr val="E4DFEC"/>
                    </a:solidFill>
                  </a:tcPr>
                </a:tc>
              </a:tr>
              <a:tr h="185939">
                <a:tc>
                  <a:txBody>
                    <a:bodyPr/>
                    <a:lstStyle/>
                    <a:p>
                      <a:pPr algn="l" fontAlgn="b"/>
                      <a:r>
                        <a:rPr lang="en-US" sz="1100" b="1" i="0" u="none" strike="noStrike" dirty="0" smtClean="0">
                          <a:solidFill>
                            <a:srgbClr val="000000"/>
                          </a:solidFill>
                          <a:effectLst/>
                          <a:latin typeface="Calibri"/>
                        </a:rPr>
                        <a:t>University </a:t>
                      </a:r>
                      <a:r>
                        <a:rPr lang="en-US" sz="1100" b="1" i="0" u="none" strike="noStrike" dirty="0">
                          <a:solidFill>
                            <a:srgbClr val="000000"/>
                          </a:solidFill>
                          <a:effectLst/>
                          <a:latin typeface="Calibri"/>
                        </a:rPr>
                        <a:t>of </a:t>
                      </a:r>
                      <a:r>
                        <a:rPr lang="en-US" sz="1100" b="1" i="0" u="none" strike="noStrike" dirty="0" smtClean="0">
                          <a:solidFill>
                            <a:srgbClr val="000000"/>
                          </a:solidFill>
                          <a:effectLst/>
                          <a:latin typeface="Calibri"/>
                        </a:rPr>
                        <a:t>Connecticut*</a:t>
                      </a:r>
                      <a:endParaRPr lang="en-US" sz="1100" b="1" i="0" u="none" strike="noStrike" dirty="0">
                        <a:solidFill>
                          <a:srgbClr val="000000"/>
                        </a:solidFill>
                        <a:effectLst/>
                        <a:latin typeface="Calibri"/>
                      </a:endParaRPr>
                    </a:p>
                  </a:txBody>
                  <a:tcPr marL="9101" marR="9101" marT="9101" marB="0" anchor="b">
                    <a:lnL>
                      <a:noFill/>
                    </a:lnL>
                    <a:lnR>
                      <a:noFill/>
                    </a:lnR>
                    <a:lnT w="6350" cap="flat" cmpd="sng" algn="ctr">
                      <a:no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a:rPr>
                        <a:t>$12,325</a:t>
                      </a:r>
                    </a:p>
                  </a:txBody>
                  <a:tcPr marL="9101" marR="9101" marT="9101" marB="0" anchor="b">
                    <a:lnL>
                      <a:noFill/>
                    </a:lnL>
                    <a:lnR>
                      <a:noFill/>
                    </a:lnR>
                    <a:lnT w="6350" cap="flat" cmpd="sng" algn="ctr">
                      <a:no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a:rPr>
                        <a:t>$10,366</a:t>
                      </a:r>
                    </a:p>
                  </a:txBody>
                  <a:tcPr marL="9101" marR="9101" marT="9101" marB="0" anchor="b">
                    <a:lnL>
                      <a:noFill/>
                    </a:lnL>
                    <a:lnR>
                      <a:noFill/>
                    </a:lnR>
                    <a:lnT w="6350" cap="flat" cmpd="sng" algn="ctr">
                      <a:no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a:rPr>
                        <a:t>$10,673</a:t>
                      </a:r>
                    </a:p>
                  </a:txBody>
                  <a:tcPr marL="9101" marR="9101" marT="9101" marB="0" anchor="b">
                    <a:lnL>
                      <a:noFill/>
                    </a:lnL>
                    <a:lnR>
                      <a:noFill/>
                    </a:lnR>
                    <a:lnT w="6350" cap="flat" cmpd="sng" algn="ctr">
                      <a:no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42688305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6200"/>
            <a:ext cx="6858000" cy="762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itle 1"/>
          <p:cNvSpPr>
            <a:spLocks noGrp="1"/>
          </p:cNvSpPr>
          <p:nvPr>
            <p:ph type="title"/>
          </p:nvPr>
        </p:nvSpPr>
        <p:spPr>
          <a:xfrm>
            <a:off x="319252" y="-70908"/>
            <a:ext cx="6172200" cy="1056216"/>
          </a:xfrm>
        </p:spPr>
        <p:txBody>
          <a:bodyPr>
            <a:normAutofit/>
          </a:bodyPr>
          <a:lstStyle/>
          <a:p>
            <a:pPr algn="l"/>
            <a:r>
              <a:rPr lang="en-US" sz="1600" b="1" dirty="0" smtClean="0"/>
              <a:t>Goal 3 – Affordability &amp; Sustainability</a:t>
            </a:r>
            <a:br>
              <a:rPr lang="en-US" sz="1600" b="1" dirty="0" smtClean="0"/>
            </a:br>
            <a:r>
              <a:rPr lang="en-US" sz="1600" b="1" dirty="0" smtClean="0"/>
              <a:t>Indicator 3 – State and local appropriations per completion</a:t>
            </a:r>
            <a:endParaRPr lang="en-US" sz="1600" b="1" dirty="0"/>
          </a:p>
        </p:txBody>
      </p:sp>
      <p:sp>
        <p:nvSpPr>
          <p:cNvPr id="7" name="Slide Number Placeholder 6"/>
          <p:cNvSpPr>
            <a:spLocks noGrp="1"/>
          </p:cNvSpPr>
          <p:nvPr>
            <p:ph type="sldNum" sz="quarter" idx="12"/>
          </p:nvPr>
        </p:nvSpPr>
        <p:spPr/>
        <p:txBody>
          <a:bodyPr/>
          <a:lstStyle/>
          <a:p>
            <a:fld id="{C1A6B199-FD4A-42EA-8F8A-3F93EEAB17CE}" type="slidenum">
              <a:rPr lang="en-US" smtClean="0"/>
              <a:t>51</a:t>
            </a:fld>
            <a:endParaRPr lang="en-US" dirty="0"/>
          </a:p>
        </p:txBody>
      </p:sp>
      <p:sp>
        <p:nvSpPr>
          <p:cNvPr id="11" name="TextBox 10"/>
          <p:cNvSpPr txBox="1"/>
          <p:nvPr/>
        </p:nvSpPr>
        <p:spPr>
          <a:xfrm>
            <a:off x="327183" y="7358897"/>
            <a:ext cx="6203636" cy="1538883"/>
          </a:xfrm>
          <a:prstGeom prst="rect">
            <a:avLst/>
          </a:prstGeom>
          <a:noFill/>
        </p:spPr>
        <p:txBody>
          <a:bodyPr wrap="square" rtlCol="0">
            <a:spAutoFit/>
          </a:bodyPr>
          <a:lstStyle/>
          <a:p>
            <a:r>
              <a:rPr lang="en-US" sz="1000" b="1" dirty="0" smtClean="0"/>
              <a:t>Sources</a:t>
            </a:r>
          </a:p>
          <a:p>
            <a:r>
              <a:rPr lang="en-US" sz="900" dirty="0" smtClean="0"/>
              <a:t>Integrated Postsecondary Education Data System (IPEDS). </a:t>
            </a:r>
            <a:r>
              <a:rPr lang="en-US" sz="900" dirty="0"/>
              <a:t>Data for FY 09 and later from the University of Connecticut were separately reported to the Board of Regents; FY12 data are from the General Purpose Financial Statement at http://accountingoffice.uconn.edu/accounting/PDF/2012FS.pdf, p. 10. Prepared by the CT Board of Regents Office of Policy and Research, July 22, </a:t>
            </a:r>
            <a:r>
              <a:rPr lang="en-US" sz="900" dirty="0" smtClean="0"/>
              <a:t>2013</a:t>
            </a:r>
          </a:p>
          <a:p>
            <a:endParaRPr lang="en-US" sz="900" dirty="0"/>
          </a:p>
          <a:p>
            <a:pPr marL="171450" indent="-171450">
              <a:buFont typeface="Arial" charset="0"/>
              <a:buChar char="•"/>
            </a:pPr>
            <a:r>
              <a:rPr lang="en-US" sz="900" dirty="0" smtClean="0"/>
              <a:t>University of Connecticut branch data are not available .</a:t>
            </a:r>
          </a:p>
          <a:p>
            <a:endParaRPr lang="en-US" sz="1000" dirty="0"/>
          </a:p>
          <a:p>
            <a:r>
              <a:rPr lang="en-US" sz="1000" b="1" dirty="0" smtClean="0"/>
              <a:t>Calculation;  </a:t>
            </a:r>
            <a:r>
              <a:rPr lang="en-US" sz="900" dirty="0" smtClean="0"/>
              <a:t>Notes about the calculation of appropriations is the same as for the prior metric “State and Local appropriations per FTE”.</a:t>
            </a:r>
            <a:endParaRPr lang="en-US" sz="900" b="1" dirty="0"/>
          </a:p>
        </p:txBody>
      </p:sp>
      <p:graphicFrame>
        <p:nvGraphicFramePr>
          <p:cNvPr id="12" name="Table 11"/>
          <p:cNvGraphicFramePr>
            <a:graphicFrameLocks noGrp="1"/>
          </p:cNvGraphicFramePr>
          <p:nvPr>
            <p:extLst>
              <p:ext uri="{D42A27DB-BD31-4B8C-83A1-F6EECF244321}">
                <p14:modId xmlns:p14="http://schemas.microsoft.com/office/powerpoint/2010/main" val="3491713322"/>
              </p:ext>
            </p:extLst>
          </p:nvPr>
        </p:nvGraphicFramePr>
        <p:xfrm>
          <a:off x="895350" y="1066802"/>
          <a:ext cx="5067301" cy="6114311"/>
        </p:xfrm>
        <a:graphic>
          <a:graphicData uri="http://schemas.openxmlformats.org/drawingml/2006/table">
            <a:tbl>
              <a:tblPr/>
              <a:tblGrid>
                <a:gridCol w="2895601"/>
                <a:gridCol w="723900"/>
                <a:gridCol w="723900"/>
                <a:gridCol w="723900"/>
              </a:tblGrid>
              <a:tr h="180928">
                <a:tc>
                  <a:txBody>
                    <a:bodyPr/>
                    <a:lstStyle/>
                    <a:p>
                      <a:pPr algn="l" fontAlgn="b"/>
                      <a:endParaRPr lang="en-US" sz="1100" b="1" i="0" u="none" strike="noStrike" dirty="0">
                        <a:solidFill>
                          <a:srgbClr val="000000"/>
                        </a:solidFill>
                        <a:effectLst/>
                        <a:latin typeface="Calibri"/>
                      </a:endParaRPr>
                    </a:p>
                  </a:txBody>
                  <a:tcPr marL="8824" marR="8824" marT="8824" marB="0" anchor="b">
                    <a:lnL>
                      <a:noFill/>
                    </a:lnL>
                    <a:lnR>
                      <a:noFill/>
                    </a:lnR>
                    <a:lnT>
                      <a:noFill/>
                    </a:lnT>
                    <a:lnB>
                      <a:noFill/>
                    </a:lnB>
                    <a:solidFill>
                      <a:schemeClr val="accent1">
                        <a:lumMod val="20000"/>
                        <a:lumOff val="80000"/>
                      </a:schemeClr>
                    </a:solidFill>
                  </a:tcPr>
                </a:tc>
                <a:tc gridSpan="3">
                  <a:txBody>
                    <a:bodyPr/>
                    <a:lstStyle/>
                    <a:p>
                      <a:pPr algn="ctr" fontAlgn="b"/>
                      <a:r>
                        <a:rPr lang="en-US" sz="1100" b="1" i="0" u="none" strike="noStrike" dirty="0" smtClean="0">
                          <a:solidFill>
                            <a:srgbClr val="000000"/>
                          </a:solidFill>
                          <a:effectLst/>
                          <a:latin typeface="Calibri"/>
                        </a:rPr>
                        <a:t>Appropriations per Completion</a:t>
                      </a:r>
                      <a:endParaRPr lang="en-US" sz="1100" b="1" i="0" u="none" strike="noStrike" dirty="0">
                        <a:solidFill>
                          <a:srgbClr val="000000"/>
                        </a:solidFill>
                        <a:effectLst/>
                        <a:latin typeface="Calibri"/>
                      </a:endParaRPr>
                    </a:p>
                  </a:txBody>
                  <a:tcPr marL="8824" marR="8824" marT="8824" marB="0" anchor="b">
                    <a:lnL>
                      <a:noFill/>
                    </a:lnL>
                    <a:lnR>
                      <a:noFill/>
                    </a:lnR>
                    <a:lnT>
                      <a:noFill/>
                    </a:lnT>
                    <a:lnB>
                      <a:noFill/>
                    </a:lnB>
                    <a:solidFill>
                      <a:schemeClr val="accent1">
                        <a:lumMod val="20000"/>
                        <a:lumOff val="80000"/>
                      </a:schemeClr>
                    </a:solidFill>
                  </a:tcPr>
                </a:tc>
                <a:tc hMerge="1">
                  <a:txBody>
                    <a:bodyPr/>
                    <a:lstStyle/>
                    <a:p>
                      <a:pPr algn="ctr" fontAlgn="b"/>
                      <a:endParaRPr lang="en-US" sz="1000" b="1" i="0" u="none" strike="noStrike" dirty="0">
                        <a:solidFill>
                          <a:srgbClr val="000000"/>
                        </a:solidFill>
                        <a:effectLst/>
                        <a:latin typeface="Calibri"/>
                      </a:endParaRPr>
                    </a:p>
                  </a:txBody>
                  <a:tcPr marL="8824" marR="8824" marT="8824" marB="0" anchor="b">
                    <a:lnL>
                      <a:noFill/>
                    </a:lnL>
                    <a:lnR>
                      <a:noFill/>
                    </a:lnR>
                    <a:lnT>
                      <a:noFill/>
                    </a:lnT>
                    <a:lnB>
                      <a:noFill/>
                    </a:lnB>
                    <a:noFill/>
                  </a:tcPr>
                </a:tc>
                <a:tc hMerge="1">
                  <a:txBody>
                    <a:bodyPr/>
                    <a:lstStyle/>
                    <a:p>
                      <a:pPr algn="ctr" fontAlgn="b"/>
                      <a:endParaRPr lang="en-US" sz="1000" b="1" i="0" u="none" strike="noStrike" dirty="0">
                        <a:solidFill>
                          <a:srgbClr val="000000"/>
                        </a:solidFill>
                        <a:effectLst/>
                        <a:latin typeface="Calibri"/>
                      </a:endParaRPr>
                    </a:p>
                  </a:txBody>
                  <a:tcPr marL="8824" marR="8824" marT="8824" marB="0" anchor="b">
                    <a:lnL>
                      <a:noFill/>
                    </a:lnL>
                    <a:lnR>
                      <a:noFill/>
                    </a:lnR>
                    <a:lnT>
                      <a:noFill/>
                    </a:lnT>
                    <a:lnB>
                      <a:noFill/>
                    </a:lnB>
                    <a:noFill/>
                  </a:tcPr>
                </a:tc>
              </a:tr>
              <a:tr h="180928">
                <a:tc>
                  <a:txBody>
                    <a:bodyPr/>
                    <a:lstStyle/>
                    <a:p>
                      <a:pPr algn="l" fontAlgn="b"/>
                      <a:r>
                        <a:rPr lang="en-US" sz="1100" b="1" i="0" u="none" strike="noStrike" dirty="0">
                          <a:solidFill>
                            <a:srgbClr val="000000"/>
                          </a:solidFill>
                          <a:effectLst/>
                          <a:latin typeface="Calibri"/>
                        </a:rPr>
                        <a:t>Institution</a:t>
                      </a:r>
                    </a:p>
                  </a:txBody>
                  <a:tcPr marL="8824" marR="8824" marT="8824" marB="0" anchor="b">
                    <a:lnL>
                      <a:noFill/>
                    </a:lnL>
                    <a:lnR>
                      <a:noFill/>
                    </a:lnR>
                    <a:lnT>
                      <a:noFill/>
                    </a:lnT>
                    <a:lnB>
                      <a:noFill/>
                    </a:lnB>
                    <a:solidFill>
                      <a:srgbClr val="DCE6F1"/>
                    </a:solidFill>
                  </a:tcPr>
                </a:tc>
                <a:tc>
                  <a:txBody>
                    <a:bodyPr/>
                    <a:lstStyle/>
                    <a:p>
                      <a:pPr algn="ctr" fontAlgn="b"/>
                      <a:r>
                        <a:rPr lang="en-US" sz="1100" b="1" i="0" u="none" strike="noStrike" dirty="0">
                          <a:solidFill>
                            <a:srgbClr val="000000"/>
                          </a:solidFill>
                          <a:effectLst/>
                          <a:latin typeface="Calibri"/>
                        </a:rPr>
                        <a:t>2010-11</a:t>
                      </a:r>
                    </a:p>
                  </a:txBody>
                  <a:tcPr marL="8824" marR="8824" marT="8824" marB="0" anchor="b">
                    <a:lnL>
                      <a:noFill/>
                    </a:lnL>
                    <a:lnR>
                      <a:noFill/>
                    </a:lnR>
                    <a:lnT>
                      <a:noFill/>
                    </a:lnT>
                    <a:lnB>
                      <a:noFill/>
                    </a:lnB>
                    <a:solidFill>
                      <a:srgbClr val="DCE6F1"/>
                    </a:solidFill>
                  </a:tcPr>
                </a:tc>
                <a:tc>
                  <a:txBody>
                    <a:bodyPr/>
                    <a:lstStyle/>
                    <a:p>
                      <a:pPr algn="ctr" fontAlgn="b"/>
                      <a:r>
                        <a:rPr lang="en-US" sz="1100" b="1" i="0" u="none" strike="noStrike" dirty="0">
                          <a:solidFill>
                            <a:srgbClr val="000000"/>
                          </a:solidFill>
                          <a:effectLst/>
                          <a:latin typeface="Calibri"/>
                        </a:rPr>
                        <a:t>2011-12</a:t>
                      </a:r>
                    </a:p>
                  </a:txBody>
                  <a:tcPr marL="8824" marR="8824" marT="8824" marB="0" anchor="b">
                    <a:lnL>
                      <a:noFill/>
                    </a:lnL>
                    <a:lnR>
                      <a:noFill/>
                    </a:lnR>
                    <a:lnT>
                      <a:noFill/>
                    </a:lnT>
                    <a:lnB>
                      <a:noFill/>
                    </a:lnB>
                    <a:solidFill>
                      <a:srgbClr val="DCE6F1"/>
                    </a:solidFill>
                  </a:tcPr>
                </a:tc>
                <a:tc>
                  <a:txBody>
                    <a:bodyPr/>
                    <a:lstStyle/>
                    <a:p>
                      <a:pPr algn="ctr" fontAlgn="b"/>
                      <a:r>
                        <a:rPr lang="en-US" sz="1100" b="1" i="0" u="none" strike="noStrike" dirty="0">
                          <a:solidFill>
                            <a:srgbClr val="000000"/>
                          </a:solidFill>
                          <a:effectLst/>
                          <a:latin typeface="Calibri"/>
                        </a:rPr>
                        <a:t>2012-13</a:t>
                      </a:r>
                    </a:p>
                  </a:txBody>
                  <a:tcPr marL="8824" marR="8824" marT="8824" marB="0" anchor="b">
                    <a:lnL>
                      <a:noFill/>
                    </a:lnL>
                    <a:lnR>
                      <a:noFill/>
                    </a:lnR>
                    <a:lnT>
                      <a:noFill/>
                    </a:lnT>
                    <a:lnB>
                      <a:noFill/>
                    </a:lnB>
                    <a:solidFill>
                      <a:srgbClr val="DCE6F1"/>
                    </a:solidFill>
                  </a:tcPr>
                </a:tc>
              </a:tr>
              <a:tr h="180928">
                <a:tc>
                  <a:txBody>
                    <a:bodyPr/>
                    <a:lstStyle/>
                    <a:p>
                      <a:pPr algn="l" fontAlgn="b"/>
                      <a:r>
                        <a:rPr lang="en-US" sz="1100" b="0" i="0" u="none" strike="noStrike" dirty="0">
                          <a:solidFill>
                            <a:srgbClr val="000000"/>
                          </a:solidFill>
                          <a:effectLst/>
                          <a:latin typeface="Calibri"/>
                        </a:rPr>
                        <a:t>Asnuntuck Community College</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$23,105</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$22,110</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$16,419</a:t>
                      </a:r>
                    </a:p>
                  </a:txBody>
                  <a:tcPr marL="8824" marR="8824" marT="8824" marB="0" anchor="b">
                    <a:lnL>
                      <a:noFill/>
                    </a:lnL>
                    <a:lnR>
                      <a:noFill/>
                    </a:lnR>
                    <a:lnT>
                      <a:noFill/>
                    </a:lnT>
                    <a:lnB>
                      <a:noFill/>
                    </a:lnB>
                  </a:tcPr>
                </a:tc>
              </a:tr>
              <a:tr h="180928">
                <a:tc>
                  <a:txBody>
                    <a:bodyPr/>
                    <a:lstStyle/>
                    <a:p>
                      <a:pPr algn="l" fontAlgn="b"/>
                      <a:r>
                        <a:rPr lang="en-US" sz="1100" b="0" i="0" u="none" strike="noStrike" dirty="0">
                          <a:solidFill>
                            <a:srgbClr val="000000"/>
                          </a:solidFill>
                          <a:effectLst/>
                          <a:latin typeface="Calibri"/>
                        </a:rPr>
                        <a:t>Capital Community College</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$36,321</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$32,123</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$34,077</a:t>
                      </a:r>
                    </a:p>
                  </a:txBody>
                  <a:tcPr marL="8824" marR="8824" marT="8824" marB="0" anchor="b">
                    <a:lnL>
                      <a:noFill/>
                    </a:lnL>
                    <a:lnR>
                      <a:noFill/>
                    </a:lnR>
                    <a:lnT>
                      <a:noFill/>
                    </a:lnT>
                    <a:lnB>
                      <a:noFill/>
                    </a:lnB>
                  </a:tcPr>
                </a:tc>
              </a:tr>
              <a:tr h="180928">
                <a:tc>
                  <a:txBody>
                    <a:bodyPr/>
                    <a:lstStyle/>
                    <a:p>
                      <a:pPr algn="l" fontAlgn="b"/>
                      <a:r>
                        <a:rPr lang="en-US" sz="1100" b="0" i="0" u="none" strike="noStrike" dirty="0">
                          <a:solidFill>
                            <a:srgbClr val="000000"/>
                          </a:solidFill>
                          <a:effectLst/>
                          <a:latin typeface="Calibri"/>
                        </a:rPr>
                        <a:t>Gateway Community College</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$33,783</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$27,960</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$30,864</a:t>
                      </a:r>
                    </a:p>
                  </a:txBody>
                  <a:tcPr marL="8824" marR="8824" marT="8824" marB="0" anchor="b">
                    <a:lnL>
                      <a:noFill/>
                    </a:lnL>
                    <a:lnR>
                      <a:noFill/>
                    </a:lnR>
                    <a:lnT>
                      <a:noFill/>
                    </a:lnT>
                    <a:lnB>
                      <a:noFill/>
                    </a:lnB>
                  </a:tcPr>
                </a:tc>
              </a:tr>
              <a:tr h="180928">
                <a:tc>
                  <a:txBody>
                    <a:bodyPr/>
                    <a:lstStyle/>
                    <a:p>
                      <a:pPr algn="l" fontAlgn="b"/>
                      <a:r>
                        <a:rPr lang="en-US" sz="1100" b="0" i="0" u="none" strike="noStrike" dirty="0">
                          <a:solidFill>
                            <a:srgbClr val="000000"/>
                          </a:solidFill>
                          <a:effectLst/>
                          <a:latin typeface="Calibri"/>
                        </a:rPr>
                        <a:t>Housatonic Community College</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$33,910</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$31,477</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$26,989</a:t>
                      </a:r>
                    </a:p>
                  </a:txBody>
                  <a:tcPr marL="8824" marR="8824" marT="8824" marB="0" anchor="b">
                    <a:lnL>
                      <a:noFill/>
                    </a:lnL>
                    <a:lnR>
                      <a:noFill/>
                    </a:lnR>
                    <a:lnT>
                      <a:noFill/>
                    </a:lnT>
                    <a:lnB>
                      <a:noFill/>
                    </a:lnB>
                  </a:tcPr>
                </a:tc>
              </a:tr>
              <a:tr h="180928">
                <a:tc>
                  <a:txBody>
                    <a:bodyPr/>
                    <a:lstStyle/>
                    <a:p>
                      <a:pPr algn="l" fontAlgn="b"/>
                      <a:r>
                        <a:rPr lang="en-US" sz="1100" b="0" i="0" u="none" strike="noStrike" dirty="0">
                          <a:solidFill>
                            <a:srgbClr val="000000"/>
                          </a:solidFill>
                          <a:effectLst/>
                          <a:latin typeface="Calibri"/>
                        </a:rPr>
                        <a:t>Manchester Community College</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$30,868</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$28,092</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$29,046</a:t>
                      </a:r>
                    </a:p>
                  </a:txBody>
                  <a:tcPr marL="8824" marR="8824" marT="8824" marB="0" anchor="b">
                    <a:lnL>
                      <a:noFill/>
                    </a:lnL>
                    <a:lnR>
                      <a:noFill/>
                    </a:lnR>
                    <a:lnT>
                      <a:noFill/>
                    </a:lnT>
                    <a:lnB>
                      <a:noFill/>
                    </a:lnB>
                  </a:tcPr>
                </a:tc>
              </a:tr>
              <a:tr h="180928">
                <a:tc>
                  <a:txBody>
                    <a:bodyPr/>
                    <a:lstStyle/>
                    <a:p>
                      <a:pPr algn="l" fontAlgn="b"/>
                      <a:r>
                        <a:rPr lang="en-US" sz="1100" b="0" i="0" u="none" strike="noStrike" dirty="0">
                          <a:solidFill>
                            <a:srgbClr val="000000"/>
                          </a:solidFill>
                          <a:effectLst/>
                          <a:latin typeface="Calibri"/>
                        </a:rPr>
                        <a:t>Middlesex Community College</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$40,717</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$32,641</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$35,178</a:t>
                      </a:r>
                    </a:p>
                  </a:txBody>
                  <a:tcPr marL="8824" marR="8824" marT="8824" marB="0" anchor="b">
                    <a:lnL>
                      <a:noFill/>
                    </a:lnL>
                    <a:lnR>
                      <a:noFill/>
                    </a:lnR>
                    <a:lnT>
                      <a:noFill/>
                    </a:lnT>
                    <a:lnB>
                      <a:noFill/>
                    </a:lnB>
                  </a:tcPr>
                </a:tc>
              </a:tr>
              <a:tr h="180928">
                <a:tc>
                  <a:txBody>
                    <a:bodyPr/>
                    <a:lstStyle/>
                    <a:p>
                      <a:pPr algn="l" fontAlgn="b"/>
                      <a:r>
                        <a:rPr lang="en-US" sz="1100" b="0" i="0" u="none" strike="noStrike" dirty="0">
                          <a:solidFill>
                            <a:srgbClr val="000000"/>
                          </a:solidFill>
                          <a:effectLst/>
                          <a:latin typeface="Calibri"/>
                        </a:rPr>
                        <a:t>Naugatuck Valley Community College</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$33,375</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$26,322</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$22,009</a:t>
                      </a:r>
                    </a:p>
                  </a:txBody>
                  <a:tcPr marL="8824" marR="8824" marT="8824" marB="0" anchor="b">
                    <a:lnL>
                      <a:noFill/>
                    </a:lnL>
                    <a:lnR>
                      <a:noFill/>
                    </a:lnR>
                    <a:lnT>
                      <a:noFill/>
                    </a:lnT>
                    <a:lnB>
                      <a:noFill/>
                    </a:lnB>
                  </a:tcPr>
                </a:tc>
              </a:tr>
              <a:tr h="180928">
                <a:tc>
                  <a:txBody>
                    <a:bodyPr/>
                    <a:lstStyle/>
                    <a:p>
                      <a:pPr algn="l" fontAlgn="b"/>
                      <a:r>
                        <a:rPr lang="en-US" sz="1100" b="0" i="0" u="none" strike="noStrike" dirty="0">
                          <a:solidFill>
                            <a:srgbClr val="000000"/>
                          </a:solidFill>
                          <a:effectLst/>
                          <a:latin typeface="Calibri"/>
                        </a:rPr>
                        <a:t>Northwestern Connecticut Community College</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$62,169</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$53,492</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$48,614</a:t>
                      </a:r>
                    </a:p>
                  </a:txBody>
                  <a:tcPr marL="8824" marR="8824" marT="8824" marB="0" anchor="b">
                    <a:lnL>
                      <a:noFill/>
                    </a:lnL>
                    <a:lnR>
                      <a:noFill/>
                    </a:lnR>
                    <a:lnT>
                      <a:noFill/>
                    </a:lnT>
                    <a:lnB>
                      <a:noFill/>
                    </a:lnB>
                  </a:tcPr>
                </a:tc>
              </a:tr>
              <a:tr h="180928">
                <a:tc>
                  <a:txBody>
                    <a:bodyPr/>
                    <a:lstStyle/>
                    <a:p>
                      <a:pPr algn="l" fontAlgn="b"/>
                      <a:r>
                        <a:rPr lang="en-US" sz="1100" b="0" i="0" u="none" strike="noStrike" dirty="0">
                          <a:solidFill>
                            <a:srgbClr val="000000"/>
                          </a:solidFill>
                          <a:effectLst/>
                          <a:latin typeface="Calibri"/>
                        </a:rPr>
                        <a:t>Norwalk Community College</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$43,293</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$31,751</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$33,277</a:t>
                      </a:r>
                    </a:p>
                  </a:txBody>
                  <a:tcPr marL="8824" marR="8824" marT="8824" marB="0" anchor="b">
                    <a:lnL>
                      <a:noFill/>
                    </a:lnL>
                    <a:lnR>
                      <a:noFill/>
                    </a:lnR>
                    <a:lnT>
                      <a:noFill/>
                    </a:lnT>
                    <a:lnB>
                      <a:noFill/>
                    </a:lnB>
                  </a:tcPr>
                </a:tc>
              </a:tr>
              <a:tr h="180928">
                <a:tc>
                  <a:txBody>
                    <a:bodyPr/>
                    <a:lstStyle/>
                    <a:p>
                      <a:pPr algn="l" fontAlgn="b"/>
                      <a:r>
                        <a:rPr lang="en-US" sz="1100" b="0" i="0" u="none" strike="noStrike" dirty="0">
                          <a:solidFill>
                            <a:srgbClr val="000000"/>
                          </a:solidFill>
                          <a:effectLst/>
                          <a:latin typeface="Calibri"/>
                        </a:rPr>
                        <a:t>Quinebaug Valley Community College</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$46,913</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$40,766</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$25,213</a:t>
                      </a:r>
                    </a:p>
                  </a:txBody>
                  <a:tcPr marL="8824" marR="8824" marT="8824" marB="0" anchor="b">
                    <a:lnL>
                      <a:noFill/>
                    </a:lnL>
                    <a:lnR>
                      <a:noFill/>
                    </a:lnR>
                    <a:lnT>
                      <a:noFill/>
                    </a:lnT>
                    <a:lnB>
                      <a:noFill/>
                    </a:lnB>
                  </a:tcPr>
                </a:tc>
              </a:tr>
              <a:tr h="180928">
                <a:tc>
                  <a:txBody>
                    <a:bodyPr/>
                    <a:lstStyle/>
                    <a:p>
                      <a:pPr algn="l" fontAlgn="b"/>
                      <a:r>
                        <a:rPr lang="en-US" sz="1100" b="0" i="0" u="none" strike="noStrike" dirty="0">
                          <a:solidFill>
                            <a:srgbClr val="000000"/>
                          </a:solidFill>
                          <a:effectLst/>
                          <a:latin typeface="Calibri"/>
                        </a:rPr>
                        <a:t>Three Rivers Community College</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$41,067</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$31,493</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$25,891</a:t>
                      </a:r>
                    </a:p>
                  </a:txBody>
                  <a:tcPr marL="8824" marR="8824" marT="8824" marB="0" anchor="b">
                    <a:lnL>
                      <a:noFill/>
                    </a:lnL>
                    <a:lnR>
                      <a:noFill/>
                    </a:lnR>
                    <a:lnT>
                      <a:noFill/>
                    </a:lnT>
                    <a:lnB>
                      <a:noFill/>
                    </a:lnB>
                  </a:tcPr>
                </a:tc>
              </a:tr>
              <a:tr h="180928">
                <a:tc>
                  <a:txBody>
                    <a:bodyPr/>
                    <a:lstStyle/>
                    <a:p>
                      <a:pPr algn="l" fontAlgn="b"/>
                      <a:r>
                        <a:rPr lang="en-US" sz="1100" b="0" i="0" u="none" strike="noStrike" dirty="0">
                          <a:solidFill>
                            <a:srgbClr val="000000"/>
                          </a:solidFill>
                          <a:effectLst/>
                          <a:latin typeface="Calibri"/>
                        </a:rPr>
                        <a:t>Tunxis Community College</a:t>
                      </a:r>
                    </a:p>
                  </a:txBody>
                  <a:tcPr marL="8824" marR="8824" marT="88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$35,643</a:t>
                      </a:r>
                    </a:p>
                  </a:txBody>
                  <a:tcPr marL="8824" marR="8824" marT="88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$29,098</a:t>
                      </a:r>
                    </a:p>
                  </a:txBody>
                  <a:tcPr marL="8824" marR="8824" marT="88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$29,099</a:t>
                      </a:r>
                    </a:p>
                  </a:txBody>
                  <a:tcPr marL="8824" marR="8824" marT="8824" marB="0" anchor="b">
                    <a:lnL>
                      <a:noFill/>
                    </a:lnL>
                    <a:lnR>
                      <a:noFill/>
                    </a:lnR>
                    <a:lnT>
                      <a:noFill/>
                    </a:lnT>
                    <a:lnB w="6350" cap="flat" cmpd="sng" algn="ctr">
                      <a:solidFill>
                        <a:srgbClr val="000000"/>
                      </a:solidFill>
                      <a:prstDash val="solid"/>
                      <a:round/>
                      <a:headEnd type="none" w="med" len="med"/>
                      <a:tailEnd type="none" w="med" len="med"/>
                    </a:lnB>
                  </a:tcPr>
                </a:tc>
              </a:tr>
              <a:tr h="189973">
                <a:tc>
                  <a:txBody>
                    <a:bodyPr/>
                    <a:lstStyle/>
                    <a:p>
                      <a:pPr algn="l" fontAlgn="b"/>
                      <a:r>
                        <a:rPr lang="en-US" sz="1100" b="1" i="0" u="none" strike="noStrike" dirty="0">
                          <a:solidFill>
                            <a:srgbClr val="000000"/>
                          </a:solidFill>
                          <a:effectLst/>
                          <a:latin typeface="Calibri"/>
                        </a:rPr>
                        <a:t>Sector: Connecticut Community Colleges</a:t>
                      </a:r>
                    </a:p>
                  </a:txBody>
                  <a:tcPr marL="8824" marR="8824" marT="882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a:rPr>
                        <a:t>$35,885</a:t>
                      </a:r>
                    </a:p>
                  </a:txBody>
                  <a:tcPr marL="8824" marR="8824" marT="882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a:rPr>
                        <a:t>$30,089</a:t>
                      </a:r>
                    </a:p>
                  </a:txBody>
                  <a:tcPr marL="8824" marR="8824" marT="882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a:rPr>
                        <a:t>$27,996</a:t>
                      </a:r>
                    </a:p>
                  </a:txBody>
                  <a:tcPr marL="8824" marR="8824" marT="8824" marB="0" anchor="b">
                    <a:lnL>
                      <a:noFill/>
                    </a:lnL>
                    <a:lnR>
                      <a:noFill/>
                    </a:lnR>
                    <a:lnT w="6350" cap="flat" cmpd="sng" algn="ctr">
                      <a:solidFill>
                        <a:srgbClr val="000000"/>
                      </a:solidFill>
                      <a:prstDash val="solid"/>
                      <a:round/>
                      <a:headEnd type="none" w="med" len="med"/>
                      <a:tailEnd type="none" w="med" len="med"/>
                    </a:lnT>
                    <a:lnB>
                      <a:noFill/>
                    </a:lnB>
                  </a:tcPr>
                </a:tc>
              </a:tr>
              <a:tr h="130744">
                <a:tc>
                  <a:txBody>
                    <a:bodyPr/>
                    <a:lstStyle/>
                    <a:p>
                      <a:pPr algn="l" fontAlgn="b"/>
                      <a:endParaRPr lang="en-US" sz="800" b="0" i="0" u="none" strike="noStrike" dirty="0">
                        <a:solidFill>
                          <a:srgbClr val="000000"/>
                        </a:solidFill>
                        <a:effectLst/>
                        <a:latin typeface="Calibri"/>
                      </a:endParaRPr>
                    </a:p>
                  </a:txBody>
                  <a:tcPr marL="8824" marR="8824" marT="8824" marB="0" anchor="b">
                    <a:lnL>
                      <a:noFill/>
                    </a:lnL>
                    <a:lnR>
                      <a:noFill/>
                    </a:lnR>
                    <a:lnT>
                      <a:noFill/>
                    </a:lnT>
                    <a:lnB>
                      <a:noFill/>
                    </a:lnB>
                  </a:tcPr>
                </a:tc>
                <a:tc>
                  <a:txBody>
                    <a:bodyPr/>
                    <a:lstStyle/>
                    <a:p>
                      <a:pPr algn="ctr" fontAlgn="b"/>
                      <a:endParaRPr lang="en-US" sz="800" b="0" i="0" u="none" strike="noStrike" dirty="0">
                        <a:solidFill>
                          <a:srgbClr val="000000"/>
                        </a:solidFill>
                        <a:effectLst/>
                        <a:latin typeface="Calibri"/>
                      </a:endParaRPr>
                    </a:p>
                  </a:txBody>
                  <a:tcPr marL="8824" marR="8824" marT="8824" marB="0" anchor="b">
                    <a:lnL>
                      <a:noFill/>
                    </a:lnL>
                    <a:lnR>
                      <a:noFill/>
                    </a:lnR>
                    <a:lnT>
                      <a:noFill/>
                    </a:lnT>
                    <a:lnB>
                      <a:noFill/>
                    </a:lnB>
                  </a:tcPr>
                </a:tc>
                <a:tc>
                  <a:txBody>
                    <a:bodyPr/>
                    <a:lstStyle/>
                    <a:p>
                      <a:pPr algn="ctr" fontAlgn="b"/>
                      <a:endParaRPr lang="en-US" sz="800" b="0" i="0" u="none" strike="noStrike" dirty="0">
                        <a:solidFill>
                          <a:srgbClr val="000000"/>
                        </a:solidFill>
                        <a:effectLst/>
                        <a:latin typeface="Calibri"/>
                      </a:endParaRPr>
                    </a:p>
                  </a:txBody>
                  <a:tcPr marL="8824" marR="8824" marT="8824" marB="0" anchor="b">
                    <a:lnL>
                      <a:noFill/>
                    </a:lnL>
                    <a:lnR>
                      <a:noFill/>
                    </a:lnR>
                    <a:lnT>
                      <a:noFill/>
                    </a:lnT>
                    <a:lnB>
                      <a:noFill/>
                    </a:lnB>
                  </a:tcPr>
                </a:tc>
                <a:tc>
                  <a:txBody>
                    <a:bodyPr/>
                    <a:lstStyle/>
                    <a:p>
                      <a:pPr algn="ctr" fontAlgn="b"/>
                      <a:endParaRPr lang="en-US" sz="800" b="0" i="0" u="none" strike="noStrike" dirty="0">
                        <a:solidFill>
                          <a:srgbClr val="000000"/>
                        </a:solidFill>
                        <a:effectLst/>
                        <a:latin typeface="Calibri"/>
                      </a:endParaRPr>
                    </a:p>
                  </a:txBody>
                  <a:tcPr marL="8824" marR="8824" marT="8824" marB="0" anchor="b">
                    <a:lnL>
                      <a:noFill/>
                    </a:lnL>
                    <a:lnR>
                      <a:noFill/>
                    </a:lnR>
                    <a:lnT>
                      <a:noFill/>
                    </a:lnT>
                    <a:lnB>
                      <a:noFill/>
                    </a:lnB>
                  </a:tcPr>
                </a:tc>
              </a:tr>
              <a:tr h="130744">
                <a:tc>
                  <a:txBody>
                    <a:bodyPr/>
                    <a:lstStyle/>
                    <a:p>
                      <a:pPr algn="l" fontAlgn="b"/>
                      <a:endParaRPr lang="en-US" sz="800" b="0" i="0" u="none" strike="noStrike" dirty="0">
                        <a:solidFill>
                          <a:srgbClr val="000000"/>
                        </a:solidFill>
                        <a:effectLst/>
                        <a:latin typeface="Calibri"/>
                      </a:endParaRPr>
                    </a:p>
                  </a:txBody>
                  <a:tcPr marL="8824" marR="8824" marT="8824" marB="0" anchor="b">
                    <a:lnL>
                      <a:noFill/>
                    </a:lnL>
                    <a:lnR>
                      <a:noFill/>
                    </a:lnR>
                    <a:lnT>
                      <a:noFill/>
                    </a:lnT>
                    <a:lnB>
                      <a:noFill/>
                    </a:lnB>
                  </a:tcPr>
                </a:tc>
                <a:tc>
                  <a:txBody>
                    <a:bodyPr/>
                    <a:lstStyle/>
                    <a:p>
                      <a:pPr algn="ctr" fontAlgn="b"/>
                      <a:endParaRPr lang="en-US" sz="800" b="1" i="0" u="none" strike="noStrike" dirty="0">
                        <a:solidFill>
                          <a:srgbClr val="000000"/>
                        </a:solidFill>
                        <a:effectLst/>
                        <a:latin typeface="Calibri"/>
                      </a:endParaRPr>
                    </a:p>
                  </a:txBody>
                  <a:tcPr marL="8824" marR="8824" marT="8824" marB="0" anchor="b">
                    <a:lnL>
                      <a:noFill/>
                    </a:lnL>
                    <a:lnR>
                      <a:noFill/>
                    </a:lnR>
                    <a:lnT>
                      <a:noFill/>
                    </a:lnT>
                    <a:lnB>
                      <a:noFill/>
                    </a:lnB>
                  </a:tcPr>
                </a:tc>
                <a:tc>
                  <a:txBody>
                    <a:bodyPr/>
                    <a:lstStyle/>
                    <a:p>
                      <a:pPr algn="ctr" fontAlgn="b"/>
                      <a:endParaRPr lang="en-US" sz="800" b="1" i="0" u="none" strike="noStrike" dirty="0">
                        <a:solidFill>
                          <a:srgbClr val="000000"/>
                        </a:solidFill>
                        <a:effectLst/>
                        <a:latin typeface="Calibri"/>
                      </a:endParaRPr>
                    </a:p>
                  </a:txBody>
                  <a:tcPr marL="8824" marR="8824" marT="8824" marB="0" anchor="b">
                    <a:lnL>
                      <a:noFill/>
                    </a:lnL>
                    <a:lnR>
                      <a:noFill/>
                    </a:lnR>
                    <a:lnT>
                      <a:noFill/>
                    </a:lnT>
                    <a:lnB>
                      <a:noFill/>
                    </a:lnB>
                  </a:tcPr>
                </a:tc>
                <a:tc>
                  <a:txBody>
                    <a:bodyPr/>
                    <a:lstStyle/>
                    <a:p>
                      <a:pPr algn="ctr" fontAlgn="b"/>
                      <a:endParaRPr lang="en-US" sz="800" b="1" i="0" u="none" strike="noStrike" dirty="0">
                        <a:solidFill>
                          <a:srgbClr val="000000"/>
                        </a:solidFill>
                        <a:effectLst/>
                        <a:latin typeface="Calibri"/>
                      </a:endParaRPr>
                    </a:p>
                  </a:txBody>
                  <a:tcPr marL="8824" marR="8824" marT="8824" marB="0" anchor="b">
                    <a:lnL>
                      <a:noFill/>
                    </a:lnL>
                    <a:lnR>
                      <a:noFill/>
                    </a:lnR>
                    <a:lnT>
                      <a:noFill/>
                    </a:lnT>
                    <a:lnB>
                      <a:noFill/>
                    </a:lnB>
                  </a:tcPr>
                </a:tc>
              </a:tr>
              <a:tr h="180928">
                <a:tc>
                  <a:txBody>
                    <a:bodyPr/>
                    <a:lstStyle/>
                    <a:p>
                      <a:pPr algn="l" fontAlgn="b"/>
                      <a:r>
                        <a:rPr lang="en-US" sz="1100" b="1" i="0" u="none" strike="noStrike" dirty="0">
                          <a:solidFill>
                            <a:srgbClr val="000000"/>
                          </a:solidFill>
                          <a:effectLst/>
                          <a:latin typeface="Calibri"/>
                        </a:rPr>
                        <a:t>Sector / Institution Name</a:t>
                      </a:r>
                    </a:p>
                  </a:txBody>
                  <a:tcPr marL="8824" marR="8824" marT="8824" marB="0" anchor="b">
                    <a:lnL>
                      <a:noFill/>
                    </a:lnL>
                    <a:lnR>
                      <a:noFill/>
                    </a:lnR>
                    <a:lnT>
                      <a:noFill/>
                    </a:lnT>
                    <a:lnB>
                      <a:noFill/>
                    </a:lnB>
                    <a:solidFill>
                      <a:srgbClr val="FCD5B4"/>
                    </a:solidFill>
                  </a:tcPr>
                </a:tc>
                <a:tc>
                  <a:txBody>
                    <a:bodyPr/>
                    <a:lstStyle/>
                    <a:p>
                      <a:pPr algn="ctr" fontAlgn="b"/>
                      <a:r>
                        <a:rPr lang="en-US" sz="1100" b="1" i="0" u="none" strike="noStrike" dirty="0">
                          <a:solidFill>
                            <a:srgbClr val="000000"/>
                          </a:solidFill>
                          <a:effectLst/>
                          <a:latin typeface="Calibri"/>
                        </a:rPr>
                        <a:t>2010-11</a:t>
                      </a:r>
                    </a:p>
                  </a:txBody>
                  <a:tcPr marL="8824" marR="8824" marT="8824" marB="0" anchor="b">
                    <a:lnL>
                      <a:noFill/>
                    </a:lnL>
                    <a:lnR>
                      <a:noFill/>
                    </a:lnR>
                    <a:lnT>
                      <a:noFill/>
                    </a:lnT>
                    <a:lnB>
                      <a:noFill/>
                    </a:lnB>
                    <a:solidFill>
                      <a:srgbClr val="FCD5B4"/>
                    </a:solidFill>
                  </a:tcPr>
                </a:tc>
                <a:tc>
                  <a:txBody>
                    <a:bodyPr/>
                    <a:lstStyle/>
                    <a:p>
                      <a:pPr algn="ctr" fontAlgn="b"/>
                      <a:r>
                        <a:rPr lang="en-US" sz="1100" b="1" i="0" u="none" strike="noStrike" dirty="0">
                          <a:solidFill>
                            <a:srgbClr val="000000"/>
                          </a:solidFill>
                          <a:effectLst/>
                          <a:latin typeface="Calibri"/>
                        </a:rPr>
                        <a:t>2011-12</a:t>
                      </a:r>
                    </a:p>
                  </a:txBody>
                  <a:tcPr marL="8824" marR="8824" marT="8824" marB="0" anchor="b">
                    <a:lnL>
                      <a:noFill/>
                    </a:lnL>
                    <a:lnR>
                      <a:noFill/>
                    </a:lnR>
                    <a:lnT>
                      <a:noFill/>
                    </a:lnT>
                    <a:lnB>
                      <a:noFill/>
                    </a:lnB>
                    <a:solidFill>
                      <a:srgbClr val="FCD5B4"/>
                    </a:solidFill>
                  </a:tcPr>
                </a:tc>
                <a:tc>
                  <a:txBody>
                    <a:bodyPr/>
                    <a:lstStyle/>
                    <a:p>
                      <a:pPr algn="ctr" fontAlgn="b"/>
                      <a:r>
                        <a:rPr lang="en-US" sz="1100" b="1" i="0" u="none" strike="noStrike" dirty="0">
                          <a:solidFill>
                            <a:srgbClr val="000000"/>
                          </a:solidFill>
                          <a:effectLst/>
                          <a:latin typeface="Calibri"/>
                        </a:rPr>
                        <a:t>2012-13</a:t>
                      </a:r>
                    </a:p>
                  </a:txBody>
                  <a:tcPr marL="8824" marR="8824" marT="8824" marB="0" anchor="b">
                    <a:lnL>
                      <a:noFill/>
                    </a:lnL>
                    <a:lnR>
                      <a:noFill/>
                    </a:lnR>
                    <a:lnT>
                      <a:noFill/>
                    </a:lnT>
                    <a:lnB>
                      <a:noFill/>
                    </a:lnB>
                    <a:solidFill>
                      <a:srgbClr val="FCD5B4"/>
                    </a:solidFill>
                  </a:tcPr>
                </a:tc>
              </a:tr>
              <a:tr h="189973">
                <a:tc>
                  <a:txBody>
                    <a:bodyPr/>
                    <a:lstStyle/>
                    <a:p>
                      <a:pPr algn="l" fontAlgn="b"/>
                      <a:r>
                        <a:rPr lang="en-US" sz="1100" b="1" i="0" u="none" strike="noStrike" dirty="0">
                          <a:solidFill>
                            <a:srgbClr val="000000"/>
                          </a:solidFill>
                          <a:effectLst/>
                          <a:latin typeface="Calibri"/>
                        </a:rPr>
                        <a:t>Charter Oak State College</a:t>
                      </a:r>
                    </a:p>
                  </a:txBody>
                  <a:tcPr marL="8824" marR="8824" marT="8824"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a:rPr>
                        <a:t>$3,427</a:t>
                      </a:r>
                    </a:p>
                  </a:txBody>
                  <a:tcPr marL="8824" marR="8824" marT="8824"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a:rPr>
                        <a:t>$3,950</a:t>
                      </a:r>
                    </a:p>
                  </a:txBody>
                  <a:tcPr marL="8824" marR="8824" marT="8824"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a:rPr>
                        <a:t>$4,122</a:t>
                      </a:r>
                    </a:p>
                  </a:txBody>
                  <a:tcPr marL="8824" marR="8824" marT="8824" marB="0" anchor="b">
                    <a:lnL>
                      <a:noFill/>
                    </a:lnL>
                    <a:lnR>
                      <a:noFill/>
                    </a:lnR>
                    <a:lnT>
                      <a:noFill/>
                    </a:lnT>
                    <a:lnB>
                      <a:noFill/>
                    </a:lnB>
                  </a:tcPr>
                </a:tc>
              </a:tr>
              <a:tr h="130744">
                <a:tc>
                  <a:txBody>
                    <a:bodyPr/>
                    <a:lstStyle/>
                    <a:p>
                      <a:pPr algn="l" fontAlgn="b"/>
                      <a:endParaRPr lang="en-US" sz="800" b="1" i="0" u="none" strike="noStrike" dirty="0">
                        <a:solidFill>
                          <a:srgbClr val="000000"/>
                        </a:solidFill>
                        <a:effectLst/>
                        <a:latin typeface="Calibri"/>
                      </a:endParaRPr>
                    </a:p>
                  </a:txBody>
                  <a:tcPr marL="8824" marR="8824" marT="8824" marB="0" anchor="b">
                    <a:lnL>
                      <a:noFill/>
                    </a:lnL>
                    <a:lnR>
                      <a:noFill/>
                    </a:lnR>
                    <a:lnT>
                      <a:noFill/>
                    </a:lnT>
                    <a:lnB>
                      <a:noFill/>
                    </a:lnB>
                  </a:tcPr>
                </a:tc>
                <a:tc>
                  <a:txBody>
                    <a:bodyPr/>
                    <a:lstStyle/>
                    <a:p>
                      <a:pPr algn="ctr" fontAlgn="b"/>
                      <a:endParaRPr lang="en-US" sz="800" b="1" i="0" u="none" strike="noStrike" dirty="0">
                        <a:solidFill>
                          <a:srgbClr val="000000"/>
                        </a:solidFill>
                        <a:effectLst/>
                        <a:latin typeface="Calibri"/>
                      </a:endParaRPr>
                    </a:p>
                  </a:txBody>
                  <a:tcPr marL="8824" marR="8824" marT="8824" marB="0" anchor="b">
                    <a:lnL>
                      <a:noFill/>
                    </a:lnL>
                    <a:lnR>
                      <a:noFill/>
                    </a:lnR>
                    <a:lnT>
                      <a:noFill/>
                    </a:lnT>
                    <a:lnB>
                      <a:noFill/>
                    </a:lnB>
                  </a:tcPr>
                </a:tc>
                <a:tc>
                  <a:txBody>
                    <a:bodyPr/>
                    <a:lstStyle/>
                    <a:p>
                      <a:pPr algn="ctr" fontAlgn="b"/>
                      <a:endParaRPr lang="en-US" sz="800" b="1" i="0" u="none" strike="noStrike" dirty="0">
                        <a:solidFill>
                          <a:srgbClr val="000000"/>
                        </a:solidFill>
                        <a:effectLst/>
                        <a:latin typeface="Calibri"/>
                      </a:endParaRPr>
                    </a:p>
                  </a:txBody>
                  <a:tcPr marL="8824" marR="8824" marT="8824" marB="0" anchor="b">
                    <a:lnL>
                      <a:noFill/>
                    </a:lnL>
                    <a:lnR>
                      <a:noFill/>
                    </a:lnR>
                    <a:lnT>
                      <a:noFill/>
                    </a:lnT>
                    <a:lnB>
                      <a:noFill/>
                    </a:lnB>
                  </a:tcPr>
                </a:tc>
                <a:tc>
                  <a:txBody>
                    <a:bodyPr/>
                    <a:lstStyle/>
                    <a:p>
                      <a:pPr algn="ctr" fontAlgn="b"/>
                      <a:endParaRPr lang="en-US" sz="800" b="1" i="0" u="none" strike="noStrike" dirty="0">
                        <a:solidFill>
                          <a:srgbClr val="000000"/>
                        </a:solidFill>
                        <a:effectLst/>
                        <a:latin typeface="Calibri"/>
                      </a:endParaRPr>
                    </a:p>
                  </a:txBody>
                  <a:tcPr marL="8824" marR="8824" marT="8824" marB="0" anchor="b">
                    <a:lnL>
                      <a:noFill/>
                    </a:lnL>
                    <a:lnR>
                      <a:noFill/>
                    </a:lnR>
                    <a:lnT>
                      <a:noFill/>
                    </a:lnT>
                    <a:lnB>
                      <a:noFill/>
                    </a:lnB>
                  </a:tcPr>
                </a:tc>
              </a:tr>
              <a:tr h="130744">
                <a:tc>
                  <a:txBody>
                    <a:bodyPr/>
                    <a:lstStyle/>
                    <a:p>
                      <a:pPr algn="l" fontAlgn="b"/>
                      <a:endParaRPr lang="en-US" sz="800" b="0" i="0" u="none" strike="noStrike" dirty="0">
                        <a:solidFill>
                          <a:srgbClr val="000000"/>
                        </a:solidFill>
                        <a:effectLst/>
                        <a:latin typeface="Calibri"/>
                      </a:endParaRPr>
                    </a:p>
                  </a:txBody>
                  <a:tcPr marL="8824" marR="8824" marT="8824" marB="0" anchor="b">
                    <a:lnL>
                      <a:noFill/>
                    </a:lnL>
                    <a:lnR>
                      <a:noFill/>
                    </a:lnR>
                    <a:lnT>
                      <a:noFill/>
                    </a:lnT>
                    <a:lnB>
                      <a:noFill/>
                    </a:lnB>
                  </a:tcPr>
                </a:tc>
                <a:tc>
                  <a:txBody>
                    <a:bodyPr/>
                    <a:lstStyle/>
                    <a:p>
                      <a:pPr algn="ctr" fontAlgn="b"/>
                      <a:endParaRPr lang="en-US" sz="800" b="0" i="0" u="none" strike="noStrike" dirty="0">
                        <a:solidFill>
                          <a:srgbClr val="000000"/>
                        </a:solidFill>
                        <a:effectLst/>
                        <a:latin typeface="Calibri"/>
                      </a:endParaRPr>
                    </a:p>
                  </a:txBody>
                  <a:tcPr marL="8824" marR="8824" marT="8824" marB="0" anchor="b">
                    <a:lnL>
                      <a:noFill/>
                    </a:lnL>
                    <a:lnR>
                      <a:noFill/>
                    </a:lnR>
                    <a:lnT>
                      <a:noFill/>
                    </a:lnT>
                    <a:lnB>
                      <a:noFill/>
                    </a:lnB>
                  </a:tcPr>
                </a:tc>
                <a:tc>
                  <a:txBody>
                    <a:bodyPr/>
                    <a:lstStyle/>
                    <a:p>
                      <a:pPr algn="ctr" fontAlgn="b"/>
                      <a:endParaRPr lang="en-US" sz="800" b="0" i="0" u="none" strike="noStrike" dirty="0">
                        <a:solidFill>
                          <a:srgbClr val="000000"/>
                        </a:solidFill>
                        <a:effectLst/>
                        <a:latin typeface="Calibri"/>
                      </a:endParaRPr>
                    </a:p>
                  </a:txBody>
                  <a:tcPr marL="8824" marR="8824" marT="8824" marB="0" anchor="b">
                    <a:lnL>
                      <a:noFill/>
                    </a:lnL>
                    <a:lnR>
                      <a:noFill/>
                    </a:lnR>
                    <a:lnT>
                      <a:noFill/>
                    </a:lnT>
                    <a:lnB>
                      <a:noFill/>
                    </a:lnB>
                  </a:tcPr>
                </a:tc>
                <a:tc>
                  <a:txBody>
                    <a:bodyPr/>
                    <a:lstStyle/>
                    <a:p>
                      <a:pPr algn="ctr" fontAlgn="b"/>
                      <a:endParaRPr lang="en-US" sz="800" b="0" i="0" u="none" strike="noStrike" dirty="0">
                        <a:solidFill>
                          <a:srgbClr val="000000"/>
                        </a:solidFill>
                        <a:effectLst/>
                        <a:latin typeface="Calibri"/>
                      </a:endParaRPr>
                    </a:p>
                  </a:txBody>
                  <a:tcPr marL="8824" marR="8824" marT="8824" marB="0" anchor="b">
                    <a:lnL>
                      <a:noFill/>
                    </a:lnL>
                    <a:lnR>
                      <a:noFill/>
                    </a:lnR>
                    <a:lnT>
                      <a:noFill/>
                    </a:lnT>
                    <a:lnB>
                      <a:noFill/>
                    </a:lnB>
                  </a:tcPr>
                </a:tc>
              </a:tr>
              <a:tr h="180928">
                <a:tc>
                  <a:txBody>
                    <a:bodyPr/>
                    <a:lstStyle/>
                    <a:p>
                      <a:pPr algn="l" fontAlgn="b"/>
                      <a:r>
                        <a:rPr lang="en-US" sz="1100" b="1" i="0" u="none" strike="noStrike" dirty="0">
                          <a:solidFill>
                            <a:srgbClr val="000000"/>
                          </a:solidFill>
                          <a:effectLst/>
                          <a:latin typeface="Calibri"/>
                        </a:rPr>
                        <a:t>Institution</a:t>
                      </a:r>
                    </a:p>
                  </a:txBody>
                  <a:tcPr marL="8824" marR="8824" marT="8824" marB="0" anchor="b">
                    <a:lnL>
                      <a:noFill/>
                    </a:lnL>
                    <a:lnR>
                      <a:noFill/>
                    </a:lnR>
                    <a:lnT>
                      <a:noFill/>
                    </a:lnT>
                    <a:lnB>
                      <a:noFill/>
                    </a:lnB>
                    <a:solidFill>
                      <a:srgbClr val="D8E4BC"/>
                    </a:solidFill>
                  </a:tcPr>
                </a:tc>
                <a:tc>
                  <a:txBody>
                    <a:bodyPr/>
                    <a:lstStyle/>
                    <a:p>
                      <a:pPr algn="ctr" fontAlgn="b"/>
                      <a:r>
                        <a:rPr lang="en-US" sz="1100" b="1" i="0" u="none" strike="noStrike" dirty="0">
                          <a:solidFill>
                            <a:srgbClr val="000000"/>
                          </a:solidFill>
                          <a:effectLst/>
                          <a:latin typeface="Calibri"/>
                        </a:rPr>
                        <a:t>2010-11</a:t>
                      </a:r>
                    </a:p>
                  </a:txBody>
                  <a:tcPr marL="8824" marR="8824" marT="8824" marB="0" anchor="b">
                    <a:lnL>
                      <a:noFill/>
                    </a:lnL>
                    <a:lnR>
                      <a:noFill/>
                    </a:lnR>
                    <a:lnT>
                      <a:noFill/>
                    </a:lnT>
                    <a:lnB>
                      <a:noFill/>
                    </a:lnB>
                    <a:solidFill>
                      <a:srgbClr val="D8E4BC"/>
                    </a:solidFill>
                  </a:tcPr>
                </a:tc>
                <a:tc>
                  <a:txBody>
                    <a:bodyPr/>
                    <a:lstStyle/>
                    <a:p>
                      <a:pPr algn="ctr" fontAlgn="b"/>
                      <a:r>
                        <a:rPr lang="en-US" sz="1100" b="1" i="0" u="none" strike="noStrike" dirty="0">
                          <a:solidFill>
                            <a:srgbClr val="000000"/>
                          </a:solidFill>
                          <a:effectLst/>
                          <a:latin typeface="Calibri"/>
                        </a:rPr>
                        <a:t>2011-12</a:t>
                      </a:r>
                    </a:p>
                  </a:txBody>
                  <a:tcPr marL="8824" marR="8824" marT="8824" marB="0" anchor="b">
                    <a:lnL>
                      <a:noFill/>
                    </a:lnL>
                    <a:lnR>
                      <a:noFill/>
                    </a:lnR>
                    <a:lnT>
                      <a:noFill/>
                    </a:lnT>
                    <a:lnB>
                      <a:noFill/>
                    </a:lnB>
                    <a:solidFill>
                      <a:srgbClr val="D8E4BC"/>
                    </a:solidFill>
                  </a:tcPr>
                </a:tc>
                <a:tc>
                  <a:txBody>
                    <a:bodyPr/>
                    <a:lstStyle/>
                    <a:p>
                      <a:pPr algn="ctr" fontAlgn="b"/>
                      <a:r>
                        <a:rPr lang="en-US" sz="1100" b="1" i="0" u="none" strike="noStrike" dirty="0">
                          <a:solidFill>
                            <a:srgbClr val="000000"/>
                          </a:solidFill>
                          <a:effectLst/>
                          <a:latin typeface="Calibri"/>
                        </a:rPr>
                        <a:t>2012-13</a:t>
                      </a:r>
                    </a:p>
                  </a:txBody>
                  <a:tcPr marL="8824" marR="8824" marT="8824" marB="0" anchor="b">
                    <a:lnL>
                      <a:noFill/>
                    </a:lnL>
                    <a:lnR>
                      <a:noFill/>
                    </a:lnR>
                    <a:lnT>
                      <a:noFill/>
                    </a:lnT>
                    <a:lnB>
                      <a:noFill/>
                    </a:lnB>
                    <a:solidFill>
                      <a:srgbClr val="D8E4BC"/>
                    </a:solidFill>
                  </a:tcPr>
                </a:tc>
              </a:tr>
              <a:tr h="180928">
                <a:tc>
                  <a:txBody>
                    <a:bodyPr/>
                    <a:lstStyle/>
                    <a:p>
                      <a:pPr algn="l" fontAlgn="b"/>
                      <a:r>
                        <a:rPr lang="en-US" sz="1100" b="0" i="0" u="none" strike="noStrike" dirty="0" smtClean="0">
                          <a:solidFill>
                            <a:srgbClr val="000000"/>
                          </a:solidFill>
                          <a:effectLst/>
                          <a:latin typeface="Calibri"/>
                        </a:rPr>
                        <a:t>Central Connecticut State University</a:t>
                      </a:r>
                      <a:endParaRPr lang="en-US" sz="1100" b="0" i="0" u="none" strike="noStrike" dirty="0">
                        <a:solidFill>
                          <a:srgbClr val="000000"/>
                        </a:solidFill>
                        <a:effectLst/>
                        <a:latin typeface="Calibri"/>
                      </a:endParaRP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$30,518</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$24,480</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$26,408</a:t>
                      </a:r>
                    </a:p>
                  </a:txBody>
                  <a:tcPr marL="8824" marR="8824" marT="8824" marB="0" anchor="b">
                    <a:lnL>
                      <a:noFill/>
                    </a:lnL>
                    <a:lnR>
                      <a:noFill/>
                    </a:lnR>
                    <a:lnT>
                      <a:noFill/>
                    </a:lnT>
                    <a:lnB>
                      <a:noFill/>
                    </a:lnB>
                  </a:tcPr>
                </a:tc>
              </a:tr>
              <a:tr h="180928">
                <a:tc>
                  <a:txBody>
                    <a:bodyPr/>
                    <a:lstStyle/>
                    <a:p>
                      <a:pPr algn="l" fontAlgn="b"/>
                      <a:r>
                        <a:rPr lang="en-US" sz="1100" b="0" i="0" u="none" strike="noStrike" dirty="0" smtClean="0">
                          <a:solidFill>
                            <a:srgbClr val="000000"/>
                          </a:solidFill>
                          <a:effectLst/>
                          <a:latin typeface="Calibri"/>
                        </a:rPr>
                        <a:t>Eastern Connecticut</a:t>
                      </a:r>
                      <a:r>
                        <a:rPr lang="en-US" sz="1100" b="0" i="0" u="none" strike="noStrike" baseline="0" dirty="0" smtClean="0">
                          <a:solidFill>
                            <a:srgbClr val="000000"/>
                          </a:solidFill>
                          <a:effectLst/>
                          <a:latin typeface="Calibri"/>
                        </a:rPr>
                        <a:t> State University</a:t>
                      </a:r>
                      <a:endParaRPr lang="en-US" sz="1100" b="0" i="0" u="none" strike="noStrike" dirty="0">
                        <a:solidFill>
                          <a:srgbClr val="000000"/>
                        </a:solidFill>
                        <a:effectLst/>
                        <a:latin typeface="Calibri"/>
                      </a:endParaRP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$37,897</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$30,755</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$32,668</a:t>
                      </a:r>
                    </a:p>
                  </a:txBody>
                  <a:tcPr marL="8824" marR="8824" marT="8824" marB="0" anchor="b">
                    <a:lnL>
                      <a:noFill/>
                    </a:lnL>
                    <a:lnR>
                      <a:noFill/>
                    </a:lnR>
                    <a:lnT>
                      <a:noFill/>
                    </a:lnT>
                    <a:lnB>
                      <a:noFill/>
                    </a:lnB>
                  </a:tcPr>
                </a:tc>
              </a:tr>
              <a:tr h="180928">
                <a:tc>
                  <a:txBody>
                    <a:bodyPr/>
                    <a:lstStyle/>
                    <a:p>
                      <a:pPr algn="l" fontAlgn="b"/>
                      <a:r>
                        <a:rPr lang="en-US" sz="1100" b="0" i="0" u="none" strike="noStrike" dirty="0" smtClean="0">
                          <a:solidFill>
                            <a:srgbClr val="000000"/>
                          </a:solidFill>
                          <a:effectLst/>
                          <a:latin typeface="Calibri"/>
                        </a:rPr>
                        <a:t>Southern Connecticut</a:t>
                      </a:r>
                      <a:r>
                        <a:rPr lang="en-US" sz="1100" b="0" i="0" u="none" strike="noStrike" baseline="0" dirty="0" smtClean="0">
                          <a:solidFill>
                            <a:srgbClr val="000000"/>
                          </a:solidFill>
                          <a:effectLst/>
                          <a:latin typeface="Calibri"/>
                        </a:rPr>
                        <a:t> State University</a:t>
                      </a:r>
                      <a:endParaRPr lang="en-US" sz="1100" b="0" i="0" u="none" strike="noStrike" dirty="0">
                        <a:solidFill>
                          <a:srgbClr val="000000"/>
                        </a:solidFill>
                        <a:effectLst/>
                        <a:latin typeface="Calibri"/>
                      </a:endParaRP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$29,348</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$24,007</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$25,800</a:t>
                      </a:r>
                    </a:p>
                  </a:txBody>
                  <a:tcPr marL="8824" marR="8824" marT="8824" marB="0" anchor="b">
                    <a:lnL>
                      <a:noFill/>
                    </a:lnL>
                    <a:lnR>
                      <a:noFill/>
                    </a:lnR>
                    <a:lnT>
                      <a:noFill/>
                    </a:lnT>
                    <a:lnB>
                      <a:noFill/>
                    </a:lnB>
                  </a:tcPr>
                </a:tc>
              </a:tr>
              <a:tr h="180928">
                <a:tc>
                  <a:txBody>
                    <a:bodyPr/>
                    <a:lstStyle/>
                    <a:p>
                      <a:pPr algn="l" fontAlgn="b"/>
                      <a:r>
                        <a:rPr lang="en-US" sz="1100" b="0" i="0" u="none" strike="noStrike" dirty="0" smtClean="0">
                          <a:solidFill>
                            <a:srgbClr val="000000"/>
                          </a:solidFill>
                          <a:effectLst/>
                          <a:latin typeface="Calibri"/>
                        </a:rPr>
                        <a:t>Western Connecticut State University</a:t>
                      </a:r>
                      <a:endParaRPr lang="en-US" sz="1100" b="0" i="0" u="none" strike="noStrike" dirty="0">
                        <a:solidFill>
                          <a:srgbClr val="000000"/>
                        </a:solidFill>
                        <a:effectLst/>
                        <a:latin typeface="Calibri"/>
                      </a:endParaRPr>
                    </a:p>
                  </a:txBody>
                  <a:tcPr marL="8824" marR="8824" marT="88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$40,216</a:t>
                      </a:r>
                    </a:p>
                  </a:txBody>
                  <a:tcPr marL="8824" marR="8824" marT="88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$35,310</a:t>
                      </a:r>
                    </a:p>
                  </a:txBody>
                  <a:tcPr marL="8824" marR="8824" marT="88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$34,811</a:t>
                      </a:r>
                    </a:p>
                  </a:txBody>
                  <a:tcPr marL="8824" marR="8824" marT="8824" marB="0" anchor="b">
                    <a:lnL>
                      <a:noFill/>
                    </a:lnL>
                    <a:lnR>
                      <a:noFill/>
                    </a:lnR>
                    <a:lnT>
                      <a:noFill/>
                    </a:lnT>
                    <a:lnB w="6350" cap="flat" cmpd="sng" algn="ctr">
                      <a:solidFill>
                        <a:srgbClr val="000000"/>
                      </a:solidFill>
                      <a:prstDash val="solid"/>
                      <a:round/>
                      <a:headEnd type="none" w="med" len="med"/>
                      <a:tailEnd type="none" w="med" len="med"/>
                    </a:lnB>
                  </a:tcPr>
                </a:tc>
              </a:tr>
              <a:tr h="189973">
                <a:tc>
                  <a:txBody>
                    <a:bodyPr/>
                    <a:lstStyle/>
                    <a:p>
                      <a:pPr algn="l" fontAlgn="b"/>
                      <a:r>
                        <a:rPr lang="en-US" sz="1100" b="1" i="0" u="none" strike="noStrike" dirty="0">
                          <a:solidFill>
                            <a:srgbClr val="000000"/>
                          </a:solidFill>
                          <a:effectLst/>
                          <a:latin typeface="Calibri"/>
                        </a:rPr>
                        <a:t>Sector: Connecticut State </a:t>
                      </a:r>
                      <a:r>
                        <a:rPr lang="en-US" sz="1100" b="1" i="0" u="none" strike="noStrike" dirty="0" smtClean="0">
                          <a:solidFill>
                            <a:srgbClr val="000000"/>
                          </a:solidFill>
                          <a:effectLst/>
                          <a:latin typeface="Calibri"/>
                        </a:rPr>
                        <a:t>Universities</a:t>
                      </a:r>
                      <a:endParaRPr lang="en-US" sz="1100" b="1" i="0" u="none" strike="noStrike" dirty="0">
                        <a:solidFill>
                          <a:srgbClr val="000000"/>
                        </a:solidFill>
                        <a:effectLst/>
                        <a:latin typeface="Calibri"/>
                      </a:endParaRPr>
                    </a:p>
                  </a:txBody>
                  <a:tcPr marL="8824" marR="8824" marT="882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a:rPr>
                        <a:t>$32,840</a:t>
                      </a:r>
                    </a:p>
                  </a:txBody>
                  <a:tcPr marL="8824" marR="8824" marT="882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a:rPr>
                        <a:t>$26,957</a:t>
                      </a:r>
                    </a:p>
                  </a:txBody>
                  <a:tcPr marL="8824" marR="8824" marT="882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a:rPr>
                        <a:t>$28,547</a:t>
                      </a:r>
                    </a:p>
                  </a:txBody>
                  <a:tcPr marL="8824" marR="8824" marT="8824" marB="0" anchor="b">
                    <a:lnL>
                      <a:noFill/>
                    </a:lnL>
                    <a:lnR>
                      <a:noFill/>
                    </a:lnR>
                    <a:lnT w="6350" cap="flat" cmpd="sng" algn="ctr">
                      <a:solidFill>
                        <a:srgbClr val="000000"/>
                      </a:solidFill>
                      <a:prstDash val="solid"/>
                      <a:round/>
                      <a:headEnd type="none" w="med" len="med"/>
                      <a:tailEnd type="none" w="med" len="med"/>
                    </a:lnT>
                    <a:lnB>
                      <a:noFill/>
                    </a:lnB>
                  </a:tcPr>
                </a:tc>
              </a:tr>
              <a:tr h="132268">
                <a:tc>
                  <a:txBody>
                    <a:bodyPr/>
                    <a:lstStyle/>
                    <a:p>
                      <a:pPr algn="l" fontAlgn="b"/>
                      <a:endParaRPr lang="en-US" sz="800" b="1" i="0" u="none" strike="noStrike" dirty="0">
                        <a:solidFill>
                          <a:srgbClr val="000000"/>
                        </a:solidFill>
                        <a:effectLst/>
                        <a:latin typeface="Calibri"/>
                      </a:endParaRPr>
                    </a:p>
                  </a:txBody>
                  <a:tcPr marL="8824" marR="8824" marT="8824" marB="0" anchor="b">
                    <a:lnL>
                      <a:noFill/>
                    </a:lnL>
                    <a:lnR>
                      <a:noFill/>
                    </a:lnR>
                    <a:lnT>
                      <a:noFill/>
                    </a:lnT>
                    <a:lnB>
                      <a:noFill/>
                    </a:lnB>
                  </a:tcPr>
                </a:tc>
                <a:tc>
                  <a:txBody>
                    <a:bodyPr/>
                    <a:lstStyle/>
                    <a:p>
                      <a:pPr algn="ctr" fontAlgn="b"/>
                      <a:endParaRPr lang="en-US" sz="800" b="1" i="0" u="none" strike="noStrike" dirty="0">
                        <a:solidFill>
                          <a:srgbClr val="000000"/>
                        </a:solidFill>
                        <a:effectLst/>
                        <a:latin typeface="Calibri"/>
                      </a:endParaRPr>
                    </a:p>
                  </a:txBody>
                  <a:tcPr marL="8824" marR="8824" marT="8824" marB="0" anchor="b">
                    <a:lnL>
                      <a:noFill/>
                    </a:lnL>
                    <a:lnR>
                      <a:noFill/>
                    </a:lnR>
                    <a:lnT>
                      <a:noFill/>
                    </a:lnT>
                    <a:lnB>
                      <a:noFill/>
                    </a:lnB>
                  </a:tcPr>
                </a:tc>
                <a:tc>
                  <a:txBody>
                    <a:bodyPr/>
                    <a:lstStyle/>
                    <a:p>
                      <a:pPr algn="ctr" fontAlgn="b"/>
                      <a:endParaRPr lang="en-US" sz="800" b="1" i="0" u="none" strike="noStrike" dirty="0">
                        <a:solidFill>
                          <a:srgbClr val="000000"/>
                        </a:solidFill>
                        <a:effectLst/>
                        <a:latin typeface="Calibri"/>
                      </a:endParaRPr>
                    </a:p>
                  </a:txBody>
                  <a:tcPr marL="8824" marR="8824" marT="8824" marB="0" anchor="b">
                    <a:lnL>
                      <a:noFill/>
                    </a:lnL>
                    <a:lnR>
                      <a:noFill/>
                    </a:lnR>
                    <a:lnT>
                      <a:noFill/>
                    </a:lnT>
                    <a:lnB>
                      <a:noFill/>
                    </a:lnB>
                  </a:tcPr>
                </a:tc>
                <a:tc>
                  <a:txBody>
                    <a:bodyPr/>
                    <a:lstStyle/>
                    <a:p>
                      <a:pPr algn="ctr" fontAlgn="b"/>
                      <a:endParaRPr lang="en-US" sz="800" b="1" i="0" u="none" strike="noStrike" dirty="0">
                        <a:solidFill>
                          <a:srgbClr val="000000"/>
                        </a:solidFill>
                        <a:effectLst/>
                        <a:latin typeface="Calibri"/>
                      </a:endParaRPr>
                    </a:p>
                  </a:txBody>
                  <a:tcPr marL="8824" marR="8824" marT="8824" marB="0" anchor="b">
                    <a:lnL>
                      <a:noFill/>
                    </a:lnL>
                    <a:lnR>
                      <a:noFill/>
                    </a:lnR>
                    <a:lnT>
                      <a:noFill/>
                    </a:lnT>
                    <a:lnB>
                      <a:noFill/>
                    </a:lnB>
                  </a:tcPr>
                </a:tc>
              </a:tr>
              <a:tr h="130744">
                <a:tc>
                  <a:txBody>
                    <a:bodyPr/>
                    <a:lstStyle/>
                    <a:p>
                      <a:pPr algn="l" fontAlgn="b"/>
                      <a:endParaRPr lang="en-US" sz="800" b="0" i="0" u="none" strike="noStrike" dirty="0">
                        <a:solidFill>
                          <a:srgbClr val="000000"/>
                        </a:solidFill>
                        <a:effectLst/>
                        <a:latin typeface="Calibri"/>
                      </a:endParaRPr>
                    </a:p>
                  </a:txBody>
                  <a:tcPr marL="8824" marR="8824" marT="8824" marB="0" anchor="b">
                    <a:lnL>
                      <a:noFill/>
                    </a:lnL>
                    <a:lnR>
                      <a:noFill/>
                    </a:lnR>
                    <a:lnT>
                      <a:noFill/>
                    </a:lnT>
                    <a:lnB>
                      <a:noFill/>
                    </a:lnB>
                  </a:tcPr>
                </a:tc>
                <a:tc>
                  <a:txBody>
                    <a:bodyPr/>
                    <a:lstStyle/>
                    <a:p>
                      <a:pPr algn="ctr" fontAlgn="b"/>
                      <a:endParaRPr lang="en-US" sz="800" b="0" i="0" u="none" strike="noStrike" dirty="0">
                        <a:solidFill>
                          <a:srgbClr val="000000"/>
                        </a:solidFill>
                        <a:effectLst/>
                        <a:latin typeface="Calibri"/>
                      </a:endParaRPr>
                    </a:p>
                  </a:txBody>
                  <a:tcPr marL="8824" marR="8824" marT="8824" marB="0" anchor="b">
                    <a:lnL>
                      <a:noFill/>
                    </a:lnL>
                    <a:lnR>
                      <a:noFill/>
                    </a:lnR>
                    <a:lnT>
                      <a:noFill/>
                    </a:lnT>
                    <a:lnB>
                      <a:noFill/>
                    </a:lnB>
                  </a:tcPr>
                </a:tc>
                <a:tc>
                  <a:txBody>
                    <a:bodyPr/>
                    <a:lstStyle/>
                    <a:p>
                      <a:pPr algn="ctr" fontAlgn="b"/>
                      <a:endParaRPr lang="en-US" sz="800" b="0" i="0" u="none" strike="noStrike" dirty="0">
                        <a:solidFill>
                          <a:srgbClr val="000000"/>
                        </a:solidFill>
                        <a:effectLst/>
                        <a:latin typeface="Calibri"/>
                      </a:endParaRPr>
                    </a:p>
                  </a:txBody>
                  <a:tcPr marL="8824" marR="8824" marT="8824" marB="0" anchor="b">
                    <a:lnL>
                      <a:noFill/>
                    </a:lnL>
                    <a:lnR>
                      <a:noFill/>
                    </a:lnR>
                    <a:lnT>
                      <a:noFill/>
                    </a:lnT>
                    <a:lnB>
                      <a:noFill/>
                    </a:lnB>
                  </a:tcPr>
                </a:tc>
                <a:tc>
                  <a:txBody>
                    <a:bodyPr/>
                    <a:lstStyle/>
                    <a:p>
                      <a:pPr algn="ctr" fontAlgn="b"/>
                      <a:endParaRPr lang="en-US" sz="800" b="0" i="0" u="none" strike="noStrike" dirty="0">
                        <a:solidFill>
                          <a:srgbClr val="000000"/>
                        </a:solidFill>
                        <a:effectLst/>
                        <a:latin typeface="Calibri"/>
                      </a:endParaRPr>
                    </a:p>
                  </a:txBody>
                  <a:tcPr marL="8824" marR="8824" marT="8824" marB="0" anchor="b">
                    <a:lnL>
                      <a:noFill/>
                    </a:lnL>
                    <a:lnR>
                      <a:noFill/>
                    </a:lnR>
                    <a:lnT>
                      <a:noFill/>
                    </a:lnT>
                    <a:lnB>
                      <a:noFill/>
                    </a:lnB>
                  </a:tcPr>
                </a:tc>
              </a:tr>
              <a:tr h="226159">
                <a:tc>
                  <a:txBody>
                    <a:bodyPr/>
                    <a:lstStyle/>
                    <a:p>
                      <a:pPr algn="l" fontAlgn="b"/>
                      <a:r>
                        <a:rPr lang="en-US" sz="1100" b="1" i="0" u="none" strike="noStrike" dirty="0">
                          <a:solidFill>
                            <a:srgbClr val="000000"/>
                          </a:solidFill>
                          <a:effectLst/>
                          <a:latin typeface="Calibri"/>
                        </a:rPr>
                        <a:t>Institution</a:t>
                      </a:r>
                    </a:p>
                  </a:txBody>
                  <a:tcPr marL="8824" marR="8824" marT="8824" marB="0" anchor="b">
                    <a:lnL>
                      <a:noFill/>
                    </a:lnL>
                    <a:lnR>
                      <a:noFill/>
                    </a:lnR>
                    <a:lnT>
                      <a:noFill/>
                    </a:lnT>
                    <a:lnB>
                      <a:noFill/>
                    </a:lnB>
                    <a:solidFill>
                      <a:srgbClr val="E4DFEC"/>
                    </a:solidFill>
                  </a:tcPr>
                </a:tc>
                <a:tc>
                  <a:txBody>
                    <a:bodyPr/>
                    <a:lstStyle/>
                    <a:p>
                      <a:pPr algn="ctr" fontAlgn="b"/>
                      <a:r>
                        <a:rPr lang="en-US" sz="1100" b="1" i="0" u="none" strike="noStrike" dirty="0">
                          <a:solidFill>
                            <a:srgbClr val="000000"/>
                          </a:solidFill>
                          <a:effectLst/>
                          <a:latin typeface="Calibri"/>
                        </a:rPr>
                        <a:t>2010-11</a:t>
                      </a:r>
                    </a:p>
                  </a:txBody>
                  <a:tcPr marL="8824" marR="8824" marT="8824" marB="0" anchor="b">
                    <a:lnL>
                      <a:noFill/>
                    </a:lnL>
                    <a:lnR>
                      <a:noFill/>
                    </a:lnR>
                    <a:lnT>
                      <a:noFill/>
                    </a:lnT>
                    <a:lnB>
                      <a:noFill/>
                    </a:lnB>
                    <a:solidFill>
                      <a:srgbClr val="E4DFEC"/>
                    </a:solidFill>
                  </a:tcPr>
                </a:tc>
                <a:tc>
                  <a:txBody>
                    <a:bodyPr/>
                    <a:lstStyle/>
                    <a:p>
                      <a:pPr algn="ctr" fontAlgn="b"/>
                      <a:r>
                        <a:rPr lang="en-US" sz="1100" b="1" i="0" u="none" strike="noStrike" dirty="0">
                          <a:solidFill>
                            <a:srgbClr val="000000"/>
                          </a:solidFill>
                          <a:effectLst/>
                          <a:latin typeface="Calibri"/>
                        </a:rPr>
                        <a:t>2011-12</a:t>
                      </a:r>
                    </a:p>
                  </a:txBody>
                  <a:tcPr marL="8824" marR="8824" marT="8824" marB="0" anchor="b">
                    <a:lnL>
                      <a:noFill/>
                    </a:lnL>
                    <a:lnR>
                      <a:noFill/>
                    </a:lnR>
                    <a:lnT>
                      <a:noFill/>
                    </a:lnT>
                    <a:lnB>
                      <a:noFill/>
                    </a:lnB>
                    <a:solidFill>
                      <a:srgbClr val="E4DFEC"/>
                    </a:solidFill>
                  </a:tcPr>
                </a:tc>
                <a:tc>
                  <a:txBody>
                    <a:bodyPr/>
                    <a:lstStyle/>
                    <a:p>
                      <a:pPr algn="ctr" fontAlgn="b"/>
                      <a:r>
                        <a:rPr lang="en-US" sz="1100" b="1" i="0" u="none" strike="noStrike" dirty="0">
                          <a:solidFill>
                            <a:srgbClr val="000000"/>
                          </a:solidFill>
                          <a:effectLst/>
                          <a:latin typeface="Calibri"/>
                        </a:rPr>
                        <a:t>2012-13</a:t>
                      </a:r>
                    </a:p>
                  </a:txBody>
                  <a:tcPr marL="8824" marR="8824" marT="8824" marB="0" anchor="b">
                    <a:lnL>
                      <a:noFill/>
                    </a:lnL>
                    <a:lnR>
                      <a:noFill/>
                    </a:lnR>
                    <a:lnT>
                      <a:noFill/>
                    </a:lnT>
                    <a:lnB>
                      <a:noFill/>
                    </a:lnB>
                    <a:solidFill>
                      <a:srgbClr val="E4DFEC"/>
                    </a:solidFill>
                  </a:tcPr>
                </a:tc>
              </a:tr>
              <a:tr h="180928">
                <a:tc>
                  <a:txBody>
                    <a:bodyPr/>
                    <a:lstStyle/>
                    <a:p>
                      <a:pPr algn="l" fontAlgn="b"/>
                      <a:r>
                        <a:rPr lang="en-US" sz="1100" b="0" i="0" u="none" strike="noStrike" dirty="0">
                          <a:solidFill>
                            <a:srgbClr val="000000"/>
                          </a:solidFill>
                          <a:effectLst/>
                          <a:latin typeface="Calibri"/>
                        </a:rPr>
                        <a:t>University of Connecticut</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$45,885</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$36,345</a:t>
                      </a:r>
                    </a:p>
                  </a:txBody>
                  <a:tcPr marL="8824" marR="8824" marT="8824"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$37,850</a:t>
                      </a:r>
                    </a:p>
                  </a:txBody>
                  <a:tcPr marL="8824" marR="8824" marT="8824" marB="0" anchor="b">
                    <a:lnL>
                      <a:noFill/>
                    </a:lnL>
                    <a:lnR>
                      <a:noFill/>
                    </a:lnR>
                    <a:lnT>
                      <a:noFill/>
                    </a:lnT>
                    <a:lnB>
                      <a:noFill/>
                    </a:lnB>
                  </a:tcPr>
                </a:tc>
              </a:tr>
              <a:tr h="180928">
                <a:tc>
                  <a:txBody>
                    <a:bodyPr/>
                    <a:lstStyle/>
                    <a:p>
                      <a:pPr algn="l" fontAlgn="b"/>
                      <a:r>
                        <a:rPr lang="en-US" sz="1100" b="0" i="0" u="none" strike="noStrike" dirty="0">
                          <a:solidFill>
                            <a:srgbClr val="000000"/>
                          </a:solidFill>
                          <a:effectLst/>
                          <a:latin typeface="Calibri"/>
                        </a:rPr>
                        <a:t>University of Connecticut-Avery Point</a:t>
                      </a:r>
                    </a:p>
                  </a:txBody>
                  <a:tcPr marL="8824" marR="8824" marT="8824" marB="0" anchor="b">
                    <a:lnL>
                      <a:noFill/>
                    </a:lnL>
                    <a:lnR>
                      <a:noFill/>
                    </a:lnR>
                    <a:lnT>
                      <a:noFill/>
                    </a:lnT>
                    <a:lnB>
                      <a:noFill/>
                    </a:lnB>
                  </a:tcPr>
                </a:tc>
                <a:tc>
                  <a:txBody>
                    <a:bodyPr/>
                    <a:lstStyle/>
                    <a:p>
                      <a:pPr algn="ctr" fontAlgn="b"/>
                      <a:r>
                        <a:rPr lang="en-US" sz="1100" b="0" i="0" u="none" strike="noStrike" dirty="0" smtClean="0">
                          <a:solidFill>
                            <a:srgbClr val="000000"/>
                          </a:solidFill>
                          <a:effectLst/>
                          <a:latin typeface="Calibri"/>
                        </a:rPr>
                        <a:t>*</a:t>
                      </a:r>
                      <a:endParaRPr lang="en-US" sz="1100" b="0" i="0" u="none" strike="noStrike" dirty="0">
                        <a:solidFill>
                          <a:srgbClr val="000000"/>
                        </a:solidFill>
                        <a:effectLst/>
                        <a:latin typeface="Calibri"/>
                      </a:endParaRPr>
                    </a:p>
                  </a:txBody>
                  <a:tcPr marL="8824" marR="8824" marT="8824" marB="0" anchor="b">
                    <a:lnL>
                      <a:noFill/>
                    </a:lnL>
                    <a:lnR>
                      <a:noFill/>
                    </a:lnR>
                    <a:lnT>
                      <a:noFill/>
                    </a:lnT>
                    <a:lnB>
                      <a:noFill/>
                    </a:lnB>
                  </a:tcPr>
                </a:tc>
                <a:tc>
                  <a:txBody>
                    <a:bodyPr/>
                    <a:lstStyle/>
                    <a:p>
                      <a:pPr algn="ctr" fontAlgn="b"/>
                      <a:r>
                        <a:rPr lang="en-US" sz="1100" b="0" i="0" u="none" strike="noStrike" dirty="0" smtClean="0">
                          <a:solidFill>
                            <a:srgbClr val="000000"/>
                          </a:solidFill>
                          <a:effectLst/>
                          <a:latin typeface="Calibri"/>
                        </a:rPr>
                        <a:t>*</a:t>
                      </a:r>
                      <a:endParaRPr lang="en-US" sz="1100" b="0" i="0" u="none" strike="noStrike" dirty="0">
                        <a:solidFill>
                          <a:srgbClr val="000000"/>
                        </a:solidFill>
                        <a:effectLst/>
                        <a:latin typeface="Calibri"/>
                      </a:endParaRPr>
                    </a:p>
                  </a:txBody>
                  <a:tcPr marL="8824" marR="8824" marT="8824" marB="0" anchor="b">
                    <a:lnL>
                      <a:noFill/>
                    </a:lnL>
                    <a:lnR>
                      <a:noFill/>
                    </a:lnR>
                    <a:lnT>
                      <a:noFill/>
                    </a:lnT>
                    <a:lnB>
                      <a:noFill/>
                    </a:lnB>
                  </a:tcPr>
                </a:tc>
                <a:tc>
                  <a:txBody>
                    <a:bodyPr/>
                    <a:lstStyle/>
                    <a:p>
                      <a:pPr algn="ctr" fontAlgn="b"/>
                      <a:r>
                        <a:rPr lang="en-US" sz="1100" b="0" i="0" u="none" strike="noStrike" dirty="0" smtClean="0">
                          <a:solidFill>
                            <a:srgbClr val="000000"/>
                          </a:solidFill>
                          <a:effectLst/>
                          <a:latin typeface="Calibri"/>
                        </a:rPr>
                        <a:t>*</a:t>
                      </a:r>
                      <a:endParaRPr lang="en-US" sz="1100" b="0" i="0" u="none" strike="noStrike" dirty="0">
                        <a:solidFill>
                          <a:srgbClr val="000000"/>
                        </a:solidFill>
                        <a:effectLst/>
                        <a:latin typeface="Calibri"/>
                      </a:endParaRPr>
                    </a:p>
                  </a:txBody>
                  <a:tcPr marL="8824" marR="8824" marT="8824" marB="0" anchor="b">
                    <a:lnL>
                      <a:noFill/>
                    </a:lnL>
                    <a:lnR>
                      <a:noFill/>
                    </a:lnR>
                    <a:lnT>
                      <a:noFill/>
                    </a:lnT>
                    <a:lnB>
                      <a:noFill/>
                    </a:lnB>
                  </a:tcPr>
                </a:tc>
              </a:tr>
              <a:tr h="180928">
                <a:tc>
                  <a:txBody>
                    <a:bodyPr/>
                    <a:lstStyle/>
                    <a:p>
                      <a:pPr algn="l" fontAlgn="b"/>
                      <a:r>
                        <a:rPr lang="en-US" sz="1100" b="0" i="0" u="none" strike="noStrike" dirty="0">
                          <a:solidFill>
                            <a:srgbClr val="000000"/>
                          </a:solidFill>
                          <a:effectLst/>
                          <a:latin typeface="Calibri"/>
                        </a:rPr>
                        <a:t>University of Connecticut-Stamford</a:t>
                      </a:r>
                    </a:p>
                  </a:txBody>
                  <a:tcPr marL="8824" marR="8824" marT="8824" marB="0" anchor="b">
                    <a:lnL>
                      <a:noFill/>
                    </a:lnL>
                    <a:lnR>
                      <a:noFill/>
                    </a:lnR>
                    <a:lnT>
                      <a:noFill/>
                    </a:lnT>
                    <a:lnB>
                      <a:noFill/>
                    </a:lnB>
                  </a:tcPr>
                </a:tc>
                <a:tc>
                  <a:txBody>
                    <a:bodyPr/>
                    <a:lstStyle/>
                    <a:p>
                      <a:pPr algn="ctr" fontAlgn="b"/>
                      <a:r>
                        <a:rPr lang="en-US" sz="1100" b="0" i="0" u="none" strike="noStrike" dirty="0" smtClean="0">
                          <a:solidFill>
                            <a:srgbClr val="000000"/>
                          </a:solidFill>
                          <a:effectLst/>
                          <a:latin typeface="Calibri"/>
                        </a:rPr>
                        <a:t>*</a:t>
                      </a:r>
                      <a:endParaRPr lang="en-US" sz="1100" b="0" i="0" u="none" strike="noStrike" dirty="0">
                        <a:solidFill>
                          <a:srgbClr val="000000"/>
                        </a:solidFill>
                        <a:effectLst/>
                        <a:latin typeface="Calibri"/>
                      </a:endParaRPr>
                    </a:p>
                  </a:txBody>
                  <a:tcPr marL="8824" marR="8824" marT="8824" marB="0" anchor="b">
                    <a:lnL>
                      <a:noFill/>
                    </a:lnL>
                    <a:lnR>
                      <a:noFill/>
                    </a:lnR>
                    <a:lnT>
                      <a:noFill/>
                    </a:lnT>
                    <a:lnB>
                      <a:noFill/>
                    </a:lnB>
                  </a:tcPr>
                </a:tc>
                <a:tc>
                  <a:txBody>
                    <a:bodyPr/>
                    <a:lstStyle/>
                    <a:p>
                      <a:pPr algn="ctr" fontAlgn="b"/>
                      <a:r>
                        <a:rPr lang="en-US" sz="1100" b="0" i="0" u="none" strike="noStrike" dirty="0" smtClean="0">
                          <a:solidFill>
                            <a:srgbClr val="000000"/>
                          </a:solidFill>
                          <a:effectLst/>
                          <a:latin typeface="Calibri"/>
                        </a:rPr>
                        <a:t>*</a:t>
                      </a:r>
                      <a:endParaRPr lang="en-US" sz="1100" b="0" i="0" u="none" strike="noStrike" dirty="0">
                        <a:solidFill>
                          <a:srgbClr val="000000"/>
                        </a:solidFill>
                        <a:effectLst/>
                        <a:latin typeface="Calibri"/>
                      </a:endParaRPr>
                    </a:p>
                  </a:txBody>
                  <a:tcPr marL="8824" marR="8824" marT="8824" marB="0" anchor="b">
                    <a:lnL>
                      <a:noFill/>
                    </a:lnL>
                    <a:lnR>
                      <a:noFill/>
                    </a:lnR>
                    <a:lnT>
                      <a:noFill/>
                    </a:lnT>
                    <a:lnB>
                      <a:noFill/>
                    </a:lnB>
                  </a:tcPr>
                </a:tc>
                <a:tc>
                  <a:txBody>
                    <a:bodyPr/>
                    <a:lstStyle/>
                    <a:p>
                      <a:pPr algn="ctr" fontAlgn="b"/>
                      <a:r>
                        <a:rPr lang="en-US" sz="1100" b="0" i="0" u="none" strike="noStrike" dirty="0" smtClean="0">
                          <a:solidFill>
                            <a:srgbClr val="000000"/>
                          </a:solidFill>
                          <a:effectLst/>
                          <a:latin typeface="Calibri"/>
                        </a:rPr>
                        <a:t>*</a:t>
                      </a:r>
                      <a:endParaRPr lang="en-US" sz="1100" b="0" i="0" u="none" strike="noStrike" dirty="0">
                        <a:solidFill>
                          <a:srgbClr val="000000"/>
                        </a:solidFill>
                        <a:effectLst/>
                        <a:latin typeface="Calibri"/>
                      </a:endParaRPr>
                    </a:p>
                  </a:txBody>
                  <a:tcPr marL="8824" marR="8824" marT="8824" marB="0" anchor="b">
                    <a:lnL>
                      <a:noFill/>
                    </a:lnL>
                    <a:lnR>
                      <a:noFill/>
                    </a:lnR>
                    <a:lnT>
                      <a:noFill/>
                    </a:lnT>
                    <a:lnB>
                      <a:noFill/>
                    </a:lnB>
                  </a:tcPr>
                </a:tc>
              </a:tr>
              <a:tr h="180928">
                <a:tc>
                  <a:txBody>
                    <a:bodyPr/>
                    <a:lstStyle/>
                    <a:p>
                      <a:pPr algn="l" fontAlgn="b"/>
                      <a:r>
                        <a:rPr lang="en-US" sz="1100" b="0" i="0" u="none" strike="noStrike" dirty="0">
                          <a:solidFill>
                            <a:srgbClr val="000000"/>
                          </a:solidFill>
                          <a:effectLst/>
                          <a:latin typeface="Calibri"/>
                        </a:rPr>
                        <a:t>University of Connecticut-Tri-Campus</a:t>
                      </a:r>
                    </a:p>
                  </a:txBody>
                  <a:tcPr marL="8824" marR="8824" marT="88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a:t>
                      </a:r>
                      <a:endParaRPr lang="en-US" sz="1100" b="0" i="0" u="none" strike="noStrike" dirty="0">
                        <a:solidFill>
                          <a:srgbClr val="000000"/>
                        </a:solidFill>
                        <a:effectLst/>
                        <a:latin typeface="Calibri"/>
                      </a:endParaRPr>
                    </a:p>
                  </a:txBody>
                  <a:tcPr marL="8824" marR="8824" marT="88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a:t>
                      </a:r>
                      <a:endParaRPr lang="en-US" sz="1100" b="0" i="0" u="none" strike="noStrike" dirty="0">
                        <a:solidFill>
                          <a:srgbClr val="000000"/>
                        </a:solidFill>
                        <a:effectLst/>
                        <a:latin typeface="Calibri"/>
                      </a:endParaRPr>
                    </a:p>
                  </a:txBody>
                  <a:tcPr marL="8824" marR="8824" marT="88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Calibri"/>
                        </a:rPr>
                        <a:t>*</a:t>
                      </a:r>
                      <a:endParaRPr lang="en-US" sz="1100" b="0" i="0" u="none" strike="noStrike" dirty="0">
                        <a:solidFill>
                          <a:srgbClr val="000000"/>
                        </a:solidFill>
                        <a:effectLst/>
                        <a:latin typeface="Calibri"/>
                      </a:endParaRPr>
                    </a:p>
                  </a:txBody>
                  <a:tcPr marL="8824" marR="8824" marT="8824" marB="0" anchor="b">
                    <a:lnL>
                      <a:noFill/>
                    </a:lnL>
                    <a:lnR>
                      <a:noFill/>
                    </a:lnR>
                    <a:lnT>
                      <a:noFill/>
                    </a:lnT>
                    <a:lnB w="6350" cap="flat" cmpd="sng" algn="ctr">
                      <a:solidFill>
                        <a:srgbClr val="000000"/>
                      </a:solidFill>
                      <a:prstDash val="solid"/>
                      <a:round/>
                      <a:headEnd type="none" w="med" len="med"/>
                      <a:tailEnd type="none" w="med" len="med"/>
                    </a:lnB>
                  </a:tcPr>
                </a:tc>
              </a:tr>
              <a:tr h="189973">
                <a:tc>
                  <a:txBody>
                    <a:bodyPr/>
                    <a:lstStyle/>
                    <a:p>
                      <a:pPr algn="l" fontAlgn="b"/>
                      <a:r>
                        <a:rPr lang="en-US" sz="1100" b="1" i="0" u="none" strike="noStrike" dirty="0">
                          <a:solidFill>
                            <a:srgbClr val="000000"/>
                          </a:solidFill>
                          <a:effectLst/>
                          <a:latin typeface="Calibri"/>
                        </a:rPr>
                        <a:t>Sector: University of Connecticut</a:t>
                      </a:r>
                    </a:p>
                  </a:txBody>
                  <a:tcPr marL="8824" marR="8824" marT="882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a:rPr>
                        <a:t>$45,885</a:t>
                      </a:r>
                    </a:p>
                  </a:txBody>
                  <a:tcPr marL="8824" marR="8824" marT="882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a:rPr>
                        <a:t>$36,345</a:t>
                      </a:r>
                    </a:p>
                  </a:txBody>
                  <a:tcPr marL="8824" marR="8824" marT="882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a:rPr>
                        <a:t>$37,850</a:t>
                      </a:r>
                    </a:p>
                  </a:txBody>
                  <a:tcPr marL="8824" marR="8824" marT="8824"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38919757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6200"/>
            <a:ext cx="6858000" cy="762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itle 1"/>
          <p:cNvSpPr>
            <a:spLocks noGrp="1"/>
          </p:cNvSpPr>
          <p:nvPr>
            <p:ph type="title"/>
          </p:nvPr>
        </p:nvSpPr>
        <p:spPr>
          <a:xfrm>
            <a:off x="342900" y="0"/>
            <a:ext cx="6172200" cy="914400"/>
          </a:xfrm>
        </p:spPr>
        <p:txBody>
          <a:bodyPr>
            <a:normAutofit/>
          </a:bodyPr>
          <a:lstStyle/>
          <a:p>
            <a:pPr algn="l"/>
            <a:r>
              <a:rPr lang="en-US" sz="1600" b="1" dirty="0" smtClean="0"/>
              <a:t>Goal 3 – Affordability &amp; Sustainability</a:t>
            </a:r>
            <a:br>
              <a:rPr lang="en-US" sz="1600" b="1" dirty="0" smtClean="0"/>
            </a:br>
            <a:r>
              <a:rPr lang="en-US" sz="1600" b="1" dirty="0" smtClean="0"/>
              <a:t>Indicator 4 – Education &amp; related expenses per FTE</a:t>
            </a:r>
            <a:endParaRPr lang="en-US" sz="1600" b="1" strike="sngStrike" dirty="0"/>
          </a:p>
        </p:txBody>
      </p:sp>
      <p:sp>
        <p:nvSpPr>
          <p:cNvPr id="7" name="Slide Number Placeholder 6"/>
          <p:cNvSpPr>
            <a:spLocks noGrp="1"/>
          </p:cNvSpPr>
          <p:nvPr>
            <p:ph type="sldNum" sz="quarter" idx="12"/>
          </p:nvPr>
        </p:nvSpPr>
        <p:spPr/>
        <p:txBody>
          <a:bodyPr/>
          <a:lstStyle/>
          <a:p>
            <a:fld id="{C1A6B199-FD4A-42EA-8F8A-3F93EEAB17CE}" type="slidenum">
              <a:rPr lang="en-US" smtClean="0"/>
              <a:t>52</a:t>
            </a:fld>
            <a:endParaRPr lang="en-US" dirty="0"/>
          </a:p>
        </p:txBody>
      </p:sp>
      <p:sp>
        <p:nvSpPr>
          <p:cNvPr id="11" name="TextBox 10"/>
          <p:cNvSpPr txBox="1"/>
          <p:nvPr/>
        </p:nvSpPr>
        <p:spPr>
          <a:xfrm>
            <a:off x="351924" y="7086601"/>
            <a:ext cx="6226018" cy="1754326"/>
          </a:xfrm>
          <a:prstGeom prst="rect">
            <a:avLst/>
          </a:prstGeom>
          <a:noFill/>
        </p:spPr>
        <p:txBody>
          <a:bodyPr wrap="square" rtlCol="0">
            <a:spAutoFit/>
          </a:bodyPr>
          <a:lstStyle/>
          <a:p>
            <a:r>
              <a:rPr lang="en-US" sz="900" b="1" dirty="0" smtClean="0"/>
              <a:t>Sources</a:t>
            </a:r>
          </a:p>
          <a:p>
            <a:r>
              <a:rPr lang="en-US" sz="900" dirty="0" smtClean="0"/>
              <a:t>U.S. Department of Education Integrated Postsecondary Education Data System (IPEDS). Finance </a:t>
            </a:r>
            <a:r>
              <a:rPr lang="en-US" sz="900" dirty="0"/>
              <a:t>Survey and Fall Enrollment Survey. Prepared by the CT Board of Regents Office of Policy and Research, April 17, 2015.</a:t>
            </a:r>
          </a:p>
          <a:p>
            <a:r>
              <a:rPr lang="en-US" sz="900" dirty="0" smtClean="0"/>
              <a:t>[</a:t>
            </a:r>
            <a:r>
              <a:rPr lang="en-US" sz="900" dirty="0"/>
              <a:t>1] </a:t>
            </a:r>
            <a:r>
              <a:rPr lang="en-US" sz="900" dirty="0">
                <a:hlinkClick r:id="rId2"/>
              </a:rPr>
              <a:t>http://</a:t>
            </a:r>
            <a:r>
              <a:rPr lang="en-US" sz="900" dirty="0" smtClean="0">
                <a:hlinkClick r:id="rId2"/>
              </a:rPr>
              <a:t>www.deltacostproject.org/resources/pdf/issuebrief_02.pdf</a:t>
            </a:r>
            <a:endParaRPr lang="en-US" sz="900" dirty="0" smtClean="0"/>
          </a:p>
          <a:p>
            <a:endParaRPr lang="en-US" sz="900" dirty="0"/>
          </a:p>
          <a:p>
            <a:r>
              <a:rPr lang="en-US" sz="900" dirty="0" smtClean="0"/>
              <a:t>* Data about University of Connecticut branch locations are not available .</a:t>
            </a:r>
          </a:p>
          <a:p>
            <a:endParaRPr lang="en-US" sz="900" dirty="0"/>
          </a:p>
          <a:p>
            <a:r>
              <a:rPr lang="en-US" sz="900" b="1" dirty="0"/>
              <a:t>Calculation</a:t>
            </a:r>
            <a:r>
              <a:rPr lang="en-US" sz="900" b="1" i="1" dirty="0"/>
              <a:t>:  </a:t>
            </a:r>
            <a:r>
              <a:rPr lang="en-US" sz="900" dirty="0"/>
              <a:t>The calculation for the </a:t>
            </a:r>
            <a:r>
              <a:rPr lang="en-US" sz="900" b="1" dirty="0"/>
              <a:t>numerator </a:t>
            </a:r>
            <a:r>
              <a:rPr lang="en-US" sz="900" dirty="0"/>
              <a:t>uses the methodology established by the Delta Cost </a:t>
            </a:r>
            <a:r>
              <a:rPr lang="en-US" sz="900" dirty="0" smtClean="0"/>
              <a:t>Project:</a:t>
            </a:r>
          </a:p>
          <a:p>
            <a:pPr marL="117475" lvl="1">
              <a:tabLst>
                <a:tab pos="117475" algn="l"/>
              </a:tabLst>
            </a:pPr>
            <a:r>
              <a:rPr lang="en-US" sz="900" dirty="0"/>
              <a:t>Education &amp; related expenses = instruction + student services + (education_share*(academic support + institution support + operation/maintenance</a:t>
            </a:r>
            <a:r>
              <a:rPr lang="en-US" sz="900" dirty="0" smtClean="0"/>
              <a:t>))  Where</a:t>
            </a:r>
            <a:r>
              <a:rPr lang="en-US" sz="900" dirty="0"/>
              <a:t>::  Education_share = (instruction + student services) / (instruction + student services + research + public service)[1</a:t>
            </a:r>
            <a:r>
              <a:rPr lang="en-US" sz="900" dirty="0" smtClean="0"/>
              <a:t>]  The </a:t>
            </a:r>
            <a:r>
              <a:rPr lang="en-US" sz="900" dirty="0"/>
              <a:t>FTE enrollment </a:t>
            </a:r>
            <a:r>
              <a:rPr lang="en-US" sz="900" b="1" dirty="0"/>
              <a:t>denominator </a:t>
            </a:r>
            <a:r>
              <a:rPr lang="en-US" sz="900" dirty="0"/>
              <a:t>is calculated using the National Center for Education Statistics fall headcount formula for all students for the same fiscal year.  In future sector averages will be weighted for enrollment</a:t>
            </a:r>
          </a:p>
        </p:txBody>
      </p:sp>
      <p:graphicFrame>
        <p:nvGraphicFramePr>
          <p:cNvPr id="3" name="Table 2"/>
          <p:cNvGraphicFramePr>
            <a:graphicFrameLocks noGrp="1"/>
          </p:cNvGraphicFramePr>
          <p:nvPr>
            <p:extLst>
              <p:ext uri="{D42A27DB-BD31-4B8C-83A1-F6EECF244321}">
                <p14:modId xmlns:p14="http://schemas.microsoft.com/office/powerpoint/2010/main" val="3554659140"/>
              </p:ext>
            </p:extLst>
          </p:nvPr>
        </p:nvGraphicFramePr>
        <p:xfrm>
          <a:off x="645076" y="1143000"/>
          <a:ext cx="5527124" cy="5638792"/>
        </p:xfrm>
        <a:graphic>
          <a:graphicData uri="http://schemas.openxmlformats.org/drawingml/2006/table">
            <a:tbl>
              <a:tblPr/>
              <a:tblGrid>
                <a:gridCol w="2926862"/>
                <a:gridCol w="866754"/>
                <a:gridCol w="866754"/>
                <a:gridCol w="866754"/>
              </a:tblGrid>
              <a:tr h="199957">
                <a:tc>
                  <a:txBody>
                    <a:bodyPr/>
                    <a:lstStyle/>
                    <a:p>
                      <a:pPr algn="l" fontAlgn="b"/>
                      <a:endParaRPr lang="en-US" sz="1100" b="0" i="0" u="none" strike="noStrike" dirty="0">
                        <a:solidFill>
                          <a:srgbClr val="000000"/>
                        </a:solidFill>
                        <a:effectLst/>
                        <a:latin typeface="Calibri"/>
                      </a:endParaRPr>
                    </a:p>
                  </a:txBody>
                  <a:tcPr marL="9370" marR="9370" marT="9371" marB="0" anchor="b">
                    <a:lnL>
                      <a:noFill/>
                    </a:lnL>
                    <a:lnR>
                      <a:noFill/>
                    </a:lnR>
                    <a:lnT>
                      <a:noFill/>
                    </a:lnT>
                    <a:lnB>
                      <a:noFill/>
                    </a:lnB>
                  </a:tcPr>
                </a:tc>
                <a:tc gridSpan="3">
                  <a:txBody>
                    <a:bodyPr/>
                    <a:lstStyle/>
                    <a:p>
                      <a:pPr algn="ctr" fontAlgn="b"/>
                      <a:r>
                        <a:rPr lang="en-US" sz="1100" b="1" i="0" u="none" strike="noStrike" dirty="0">
                          <a:solidFill>
                            <a:srgbClr val="000000"/>
                          </a:solidFill>
                          <a:effectLst/>
                          <a:latin typeface="Calibri"/>
                        </a:rPr>
                        <a:t>Education &amp; Related </a:t>
                      </a:r>
                      <a:r>
                        <a:rPr lang="en-US" sz="1100" b="1" i="0" u="none" strike="noStrike" dirty="0" smtClean="0">
                          <a:solidFill>
                            <a:srgbClr val="000000"/>
                          </a:solidFill>
                          <a:effectLst/>
                          <a:latin typeface="Calibri"/>
                        </a:rPr>
                        <a:t>Expenses per FTE</a:t>
                      </a:r>
                      <a:endParaRPr lang="en-US" sz="1100" b="1" i="0" u="none" strike="noStrike" dirty="0">
                        <a:solidFill>
                          <a:srgbClr val="000000"/>
                        </a:solidFill>
                        <a:effectLst/>
                        <a:latin typeface="Calibri"/>
                      </a:endParaRPr>
                    </a:p>
                  </a:txBody>
                  <a:tcPr marL="9370" marR="9370" marT="9371" marB="0" anchor="b">
                    <a:lnL>
                      <a:noFill/>
                    </a:lnL>
                    <a:lnR>
                      <a:noFill/>
                    </a:lnR>
                    <a:lnT>
                      <a:noFill/>
                    </a:lnT>
                    <a:lnB>
                      <a:noFill/>
                    </a:lnB>
                  </a:tcPr>
                </a:tc>
                <a:tc hMerge="1">
                  <a:txBody>
                    <a:bodyPr/>
                    <a:lstStyle/>
                    <a:p>
                      <a:endParaRPr lang="en-US"/>
                    </a:p>
                  </a:txBody>
                  <a:tcPr/>
                </a:tc>
                <a:tc hMerge="1">
                  <a:txBody>
                    <a:bodyPr/>
                    <a:lstStyle/>
                    <a:p>
                      <a:endParaRPr lang="en-US"/>
                    </a:p>
                  </a:txBody>
                  <a:tcPr/>
                </a:tc>
              </a:tr>
              <a:tr h="199957">
                <a:tc>
                  <a:txBody>
                    <a:bodyPr/>
                    <a:lstStyle/>
                    <a:p>
                      <a:pPr algn="l" fontAlgn="b"/>
                      <a:r>
                        <a:rPr lang="en-US" sz="1100" b="1" i="0" u="none" strike="noStrike" dirty="0">
                          <a:solidFill>
                            <a:srgbClr val="000000"/>
                          </a:solidFill>
                          <a:effectLst/>
                          <a:latin typeface="Calibri"/>
                        </a:rPr>
                        <a:t>Institution Name</a:t>
                      </a:r>
                    </a:p>
                  </a:txBody>
                  <a:tcPr marL="9370" marR="9370" marT="9371" marB="0" anchor="b">
                    <a:lnL>
                      <a:noFill/>
                    </a:lnL>
                    <a:lnR>
                      <a:noFill/>
                    </a:lnR>
                    <a:lnT>
                      <a:noFill/>
                    </a:lnT>
                    <a:lnB>
                      <a:noFill/>
                    </a:lnB>
                    <a:solidFill>
                      <a:schemeClr val="accent1">
                        <a:lumMod val="20000"/>
                        <a:lumOff val="80000"/>
                      </a:schemeClr>
                    </a:solidFill>
                  </a:tcPr>
                </a:tc>
                <a:tc>
                  <a:txBody>
                    <a:bodyPr/>
                    <a:lstStyle/>
                    <a:p>
                      <a:pPr algn="ctr" fontAlgn="b"/>
                      <a:r>
                        <a:rPr lang="en-US" sz="1100" b="1" i="0" u="none" strike="noStrike" dirty="0">
                          <a:solidFill>
                            <a:srgbClr val="000000"/>
                          </a:solidFill>
                          <a:effectLst/>
                          <a:latin typeface="Calibri"/>
                        </a:rPr>
                        <a:t>2010-11</a:t>
                      </a:r>
                    </a:p>
                  </a:txBody>
                  <a:tcPr marL="9370" marR="9370" marT="9371" marB="0" anchor="b">
                    <a:lnL>
                      <a:noFill/>
                    </a:lnL>
                    <a:lnR>
                      <a:noFill/>
                    </a:lnR>
                    <a:lnT>
                      <a:noFill/>
                    </a:lnT>
                    <a:lnB>
                      <a:noFill/>
                    </a:lnB>
                    <a:solidFill>
                      <a:schemeClr val="accent1">
                        <a:lumMod val="20000"/>
                        <a:lumOff val="80000"/>
                      </a:schemeClr>
                    </a:solidFill>
                  </a:tcPr>
                </a:tc>
                <a:tc>
                  <a:txBody>
                    <a:bodyPr/>
                    <a:lstStyle/>
                    <a:p>
                      <a:pPr algn="ctr" fontAlgn="b"/>
                      <a:r>
                        <a:rPr lang="en-US" sz="1100" b="1" i="0" u="none" strike="noStrike" dirty="0">
                          <a:solidFill>
                            <a:srgbClr val="000000"/>
                          </a:solidFill>
                          <a:effectLst/>
                          <a:latin typeface="Calibri"/>
                        </a:rPr>
                        <a:t>2011-12</a:t>
                      </a:r>
                    </a:p>
                  </a:txBody>
                  <a:tcPr marL="9370" marR="9370" marT="9371" marB="0" anchor="b">
                    <a:lnL>
                      <a:noFill/>
                    </a:lnL>
                    <a:lnR>
                      <a:noFill/>
                    </a:lnR>
                    <a:lnT>
                      <a:noFill/>
                    </a:lnT>
                    <a:lnB>
                      <a:noFill/>
                    </a:lnB>
                    <a:solidFill>
                      <a:schemeClr val="accent1">
                        <a:lumMod val="20000"/>
                        <a:lumOff val="80000"/>
                      </a:schemeClr>
                    </a:solidFill>
                  </a:tcPr>
                </a:tc>
                <a:tc>
                  <a:txBody>
                    <a:bodyPr/>
                    <a:lstStyle/>
                    <a:p>
                      <a:pPr algn="ctr" fontAlgn="b"/>
                      <a:r>
                        <a:rPr lang="en-US" sz="1100" b="1" i="0" u="none" strike="noStrike" dirty="0">
                          <a:solidFill>
                            <a:srgbClr val="000000"/>
                          </a:solidFill>
                          <a:effectLst/>
                          <a:latin typeface="Calibri"/>
                        </a:rPr>
                        <a:t>2012-13</a:t>
                      </a:r>
                    </a:p>
                  </a:txBody>
                  <a:tcPr marL="9370" marR="9370" marT="9371" marB="0" anchor="b">
                    <a:lnL>
                      <a:noFill/>
                    </a:lnL>
                    <a:lnR>
                      <a:noFill/>
                    </a:lnR>
                    <a:lnT>
                      <a:noFill/>
                    </a:lnT>
                    <a:lnB>
                      <a:noFill/>
                    </a:lnB>
                    <a:solidFill>
                      <a:schemeClr val="accent1">
                        <a:lumMod val="20000"/>
                        <a:lumOff val="80000"/>
                      </a:schemeClr>
                    </a:solidFill>
                  </a:tcPr>
                </a:tc>
              </a:tr>
              <a:tr h="199957">
                <a:tc>
                  <a:txBody>
                    <a:bodyPr/>
                    <a:lstStyle/>
                    <a:p>
                      <a:pPr algn="l" fontAlgn="b"/>
                      <a:r>
                        <a:rPr lang="en-US" sz="1100" b="0" i="0" u="none" strike="noStrike" dirty="0">
                          <a:solidFill>
                            <a:srgbClr val="000000"/>
                          </a:solidFill>
                          <a:effectLst/>
                          <a:latin typeface="Calibri"/>
                        </a:rPr>
                        <a:t>Asnuntuck Community College</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$15,070</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$14,831</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$15,467</a:t>
                      </a:r>
                    </a:p>
                  </a:txBody>
                  <a:tcPr marL="9370" marR="9370" marT="9371" marB="0" anchor="b">
                    <a:lnL>
                      <a:noFill/>
                    </a:lnL>
                    <a:lnR>
                      <a:noFill/>
                    </a:lnR>
                    <a:lnT>
                      <a:noFill/>
                    </a:lnT>
                    <a:lnB>
                      <a:noFill/>
                    </a:lnB>
                  </a:tcPr>
                </a:tc>
              </a:tr>
              <a:tr h="199957">
                <a:tc>
                  <a:txBody>
                    <a:bodyPr/>
                    <a:lstStyle/>
                    <a:p>
                      <a:pPr algn="l" fontAlgn="b"/>
                      <a:r>
                        <a:rPr lang="en-US" sz="1100" b="0" i="0" u="none" strike="noStrike" dirty="0">
                          <a:solidFill>
                            <a:srgbClr val="000000"/>
                          </a:solidFill>
                          <a:effectLst/>
                          <a:latin typeface="Calibri"/>
                        </a:rPr>
                        <a:t>Capital Community College</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$13,182</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$12,806</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$13,246</a:t>
                      </a:r>
                    </a:p>
                  </a:txBody>
                  <a:tcPr marL="9370" marR="9370" marT="9371" marB="0" anchor="b">
                    <a:lnL>
                      <a:noFill/>
                    </a:lnL>
                    <a:lnR>
                      <a:noFill/>
                    </a:lnR>
                    <a:lnT>
                      <a:noFill/>
                    </a:lnT>
                    <a:lnB>
                      <a:noFill/>
                    </a:lnB>
                  </a:tcPr>
                </a:tc>
              </a:tr>
              <a:tr h="199957">
                <a:tc>
                  <a:txBody>
                    <a:bodyPr/>
                    <a:lstStyle/>
                    <a:p>
                      <a:pPr algn="l" fontAlgn="b"/>
                      <a:r>
                        <a:rPr lang="en-US" sz="1100" b="0" i="0" u="none" strike="noStrike" dirty="0">
                          <a:solidFill>
                            <a:srgbClr val="000000"/>
                          </a:solidFill>
                          <a:effectLst/>
                          <a:latin typeface="Calibri"/>
                        </a:rPr>
                        <a:t>Gateway Community College</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$10,290</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$11,686</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$13,299</a:t>
                      </a:r>
                    </a:p>
                  </a:txBody>
                  <a:tcPr marL="9370" marR="9370" marT="9371" marB="0" anchor="b">
                    <a:lnL>
                      <a:noFill/>
                    </a:lnL>
                    <a:lnR>
                      <a:noFill/>
                    </a:lnR>
                    <a:lnT>
                      <a:noFill/>
                    </a:lnT>
                    <a:lnB>
                      <a:noFill/>
                    </a:lnB>
                  </a:tcPr>
                </a:tc>
              </a:tr>
              <a:tr h="199957">
                <a:tc>
                  <a:txBody>
                    <a:bodyPr/>
                    <a:lstStyle/>
                    <a:p>
                      <a:pPr algn="l" fontAlgn="b"/>
                      <a:r>
                        <a:rPr lang="en-US" sz="1100" b="0" i="0" u="none" strike="noStrike" dirty="0">
                          <a:solidFill>
                            <a:srgbClr val="000000"/>
                          </a:solidFill>
                          <a:effectLst/>
                          <a:latin typeface="Calibri"/>
                        </a:rPr>
                        <a:t>Housatonic Community College</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$9,832</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$9,946</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$9,926</a:t>
                      </a:r>
                    </a:p>
                  </a:txBody>
                  <a:tcPr marL="9370" marR="9370" marT="9371" marB="0" anchor="b">
                    <a:lnL>
                      <a:noFill/>
                    </a:lnL>
                    <a:lnR>
                      <a:noFill/>
                    </a:lnR>
                    <a:lnT>
                      <a:noFill/>
                    </a:lnT>
                    <a:lnB>
                      <a:noFill/>
                    </a:lnB>
                  </a:tcPr>
                </a:tc>
              </a:tr>
              <a:tr h="199957">
                <a:tc>
                  <a:txBody>
                    <a:bodyPr/>
                    <a:lstStyle/>
                    <a:p>
                      <a:pPr algn="l" fontAlgn="b"/>
                      <a:r>
                        <a:rPr lang="en-US" sz="1100" b="0" i="0" u="none" strike="noStrike" dirty="0">
                          <a:solidFill>
                            <a:srgbClr val="000000"/>
                          </a:solidFill>
                          <a:effectLst/>
                          <a:latin typeface="Calibri"/>
                        </a:rPr>
                        <a:t>Manchester Community College</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$10,860</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$10,959</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$10,931</a:t>
                      </a:r>
                    </a:p>
                  </a:txBody>
                  <a:tcPr marL="9370" marR="9370" marT="9371" marB="0" anchor="b">
                    <a:lnL>
                      <a:noFill/>
                    </a:lnL>
                    <a:lnR>
                      <a:noFill/>
                    </a:lnR>
                    <a:lnT>
                      <a:noFill/>
                    </a:lnT>
                    <a:lnB>
                      <a:noFill/>
                    </a:lnB>
                  </a:tcPr>
                </a:tc>
              </a:tr>
              <a:tr h="199957">
                <a:tc>
                  <a:txBody>
                    <a:bodyPr/>
                    <a:lstStyle/>
                    <a:p>
                      <a:pPr algn="l" fontAlgn="b"/>
                      <a:r>
                        <a:rPr lang="en-US" sz="1100" b="0" i="0" u="none" strike="noStrike" dirty="0">
                          <a:solidFill>
                            <a:srgbClr val="000000"/>
                          </a:solidFill>
                          <a:effectLst/>
                          <a:latin typeface="Calibri"/>
                        </a:rPr>
                        <a:t>Middlesex Community College</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$11,757</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$11,262</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$11,806</a:t>
                      </a:r>
                    </a:p>
                  </a:txBody>
                  <a:tcPr marL="9370" marR="9370" marT="9371" marB="0" anchor="b">
                    <a:lnL>
                      <a:noFill/>
                    </a:lnL>
                    <a:lnR>
                      <a:noFill/>
                    </a:lnR>
                    <a:lnT>
                      <a:noFill/>
                    </a:lnT>
                    <a:lnB>
                      <a:noFill/>
                    </a:lnB>
                  </a:tcPr>
                </a:tc>
              </a:tr>
              <a:tr h="199957">
                <a:tc>
                  <a:txBody>
                    <a:bodyPr/>
                    <a:lstStyle/>
                    <a:p>
                      <a:pPr algn="l" fontAlgn="b"/>
                      <a:r>
                        <a:rPr lang="en-US" sz="1100" b="0" i="0" u="none" strike="noStrike" dirty="0">
                          <a:solidFill>
                            <a:srgbClr val="000000"/>
                          </a:solidFill>
                          <a:effectLst/>
                          <a:latin typeface="Calibri"/>
                        </a:rPr>
                        <a:t>Naugatuck Valley Community College</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$11,862</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$11,379</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$12,005</a:t>
                      </a:r>
                    </a:p>
                  </a:txBody>
                  <a:tcPr marL="9370" marR="9370" marT="9371" marB="0" anchor="b">
                    <a:lnL>
                      <a:noFill/>
                    </a:lnL>
                    <a:lnR>
                      <a:noFill/>
                    </a:lnR>
                    <a:lnT>
                      <a:noFill/>
                    </a:lnT>
                    <a:lnB>
                      <a:noFill/>
                    </a:lnB>
                  </a:tcPr>
                </a:tc>
              </a:tr>
              <a:tr h="199957">
                <a:tc>
                  <a:txBody>
                    <a:bodyPr/>
                    <a:lstStyle/>
                    <a:p>
                      <a:pPr algn="l" fontAlgn="b"/>
                      <a:r>
                        <a:rPr lang="en-US" sz="1100" b="0" i="0" u="none" strike="noStrike" dirty="0">
                          <a:solidFill>
                            <a:srgbClr val="000000"/>
                          </a:solidFill>
                          <a:effectLst/>
                          <a:latin typeface="Calibri"/>
                        </a:rPr>
                        <a:t>Northwestern Connecticut Community College</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$17,577</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$18,300</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$18,566</a:t>
                      </a:r>
                    </a:p>
                  </a:txBody>
                  <a:tcPr marL="9370" marR="9370" marT="9371" marB="0" anchor="b">
                    <a:lnL>
                      <a:noFill/>
                    </a:lnL>
                    <a:lnR>
                      <a:noFill/>
                    </a:lnR>
                    <a:lnT>
                      <a:noFill/>
                    </a:lnT>
                    <a:lnB>
                      <a:noFill/>
                    </a:lnB>
                  </a:tcPr>
                </a:tc>
              </a:tr>
              <a:tr h="199957">
                <a:tc>
                  <a:txBody>
                    <a:bodyPr/>
                    <a:lstStyle/>
                    <a:p>
                      <a:pPr algn="l" fontAlgn="b"/>
                      <a:r>
                        <a:rPr lang="en-US" sz="1100" b="0" i="0" u="none" strike="noStrike" dirty="0">
                          <a:solidFill>
                            <a:srgbClr val="000000"/>
                          </a:solidFill>
                          <a:effectLst/>
                          <a:latin typeface="Calibri"/>
                        </a:rPr>
                        <a:t>Norwalk Community College</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$11,167</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$11,706</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$11,640</a:t>
                      </a:r>
                    </a:p>
                  </a:txBody>
                  <a:tcPr marL="9370" marR="9370" marT="9371" marB="0" anchor="b">
                    <a:lnL>
                      <a:noFill/>
                    </a:lnL>
                    <a:lnR>
                      <a:noFill/>
                    </a:lnR>
                    <a:lnT>
                      <a:noFill/>
                    </a:lnT>
                    <a:lnB>
                      <a:noFill/>
                    </a:lnB>
                  </a:tcPr>
                </a:tc>
              </a:tr>
              <a:tr h="199957">
                <a:tc>
                  <a:txBody>
                    <a:bodyPr/>
                    <a:lstStyle/>
                    <a:p>
                      <a:pPr algn="l" fontAlgn="b"/>
                      <a:r>
                        <a:rPr lang="en-US" sz="1100" b="0" i="0" u="none" strike="noStrike" dirty="0">
                          <a:solidFill>
                            <a:srgbClr val="000000"/>
                          </a:solidFill>
                          <a:effectLst/>
                          <a:latin typeface="Calibri"/>
                        </a:rPr>
                        <a:t>Quinebaug Valley Community College</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$13,197</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$13,255</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$13,780</a:t>
                      </a:r>
                    </a:p>
                  </a:txBody>
                  <a:tcPr marL="9370" marR="9370" marT="9371" marB="0" anchor="b">
                    <a:lnL>
                      <a:noFill/>
                    </a:lnL>
                    <a:lnR>
                      <a:noFill/>
                    </a:lnR>
                    <a:lnT>
                      <a:noFill/>
                    </a:lnT>
                    <a:lnB>
                      <a:noFill/>
                    </a:lnB>
                  </a:tcPr>
                </a:tc>
              </a:tr>
              <a:tr h="199957">
                <a:tc>
                  <a:txBody>
                    <a:bodyPr/>
                    <a:lstStyle/>
                    <a:p>
                      <a:pPr algn="l" fontAlgn="b"/>
                      <a:r>
                        <a:rPr lang="en-US" sz="1100" b="0" i="0" u="none" strike="noStrike" dirty="0">
                          <a:solidFill>
                            <a:srgbClr val="000000"/>
                          </a:solidFill>
                          <a:effectLst/>
                          <a:latin typeface="Calibri"/>
                        </a:rPr>
                        <a:t>Three Rivers Community College</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$11,751</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$11,276</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$12,119</a:t>
                      </a:r>
                    </a:p>
                  </a:txBody>
                  <a:tcPr marL="9370" marR="9370" marT="9371" marB="0" anchor="b">
                    <a:lnL>
                      <a:noFill/>
                    </a:lnL>
                    <a:lnR>
                      <a:noFill/>
                    </a:lnR>
                    <a:lnT>
                      <a:noFill/>
                    </a:lnT>
                    <a:lnB>
                      <a:noFill/>
                    </a:lnB>
                  </a:tcPr>
                </a:tc>
              </a:tr>
              <a:tr h="199957">
                <a:tc>
                  <a:txBody>
                    <a:bodyPr/>
                    <a:lstStyle/>
                    <a:p>
                      <a:pPr algn="l" fontAlgn="b"/>
                      <a:r>
                        <a:rPr lang="en-US" sz="1100" b="0" i="0" u="none" strike="noStrike" dirty="0">
                          <a:solidFill>
                            <a:srgbClr val="000000"/>
                          </a:solidFill>
                          <a:effectLst/>
                          <a:latin typeface="Calibri"/>
                        </a:rPr>
                        <a:t>Tunxis Community College</a:t>
                      </a:r>
                    </a:p>
                  </a:txBody>
                  <a:tcPr marL="9370" marR="9370" marT="93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$11,644</a:t>
                      </a:r>
                    </a:p>
                  </a:txBody>
                  <a:tcPr marL="9370" marR="9370" marT="93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$11,414</a:t>
                      </a:r>
                    </a:p>
                  </a:txBody>
                  <a:tcPr marL="9370" marR="9370" marT="93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$11,822</a:t>
                      </a:r>
                    </a:p>
                  </a:txBody>
                  <a:tcPr marL="9370" marR="9370" marT="9371" marB="0" anchor="b">
                    <a:lnL>
                      <a:noFill/>
                    </a:lnL>
                    <a:lnR>
                      <a:noFill/>
                    </a:lnR>
                    <a:lnT>
                      <a:noFill/>
                    </a:lnT>
                    <a:lnB w="6350" cap="flat" cmpd="sng" algn="ctr">
                      <a:solidFill>
                        <a:srgbClr val="000000"/>
                      </a:solidFill>
                      <a:prstDash val="solid"/>
                      <a:round/>
                      <a:headEnd type="none" w="med" len="med"/>
                      <a:tailEnd type="none" w="med" len="med"/>
                    </a:lnB>
                  </a:tcPr>
                </a:tc>
              </a:tr>
              <a:tr h="209956">
                <a:tc>
                  <a:txBody>
                    <a:bodyPr/>
                    <a:lstStyle/>
                    <a:p>
                      <a:pPr algn="l" fontAlgn="b"/>
                      <a:r>
                        <a:rPr lang="en-US" sz="1200" b="1" i="0" u="none" strike="noStrike" dirty="0">
                          <a:solidFill>
                            <a:srgbClr val="000000"/>
                          </a:solidFill>
                          <a:effectLst/>
                          <a:latin typeface="Calibri"/>
                        </a:rPr>
                        <a:t>Sector: Community College</a:t>
                      </a:r>
                    </a:p>
                  </a:txBody>
                  <a:tcPr marL="9370" marR="9370" marT="93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Calibri"/>
                        </a:rPr>
                        <a:t>$11,588</a:t>
                      </a:r>
                    </a:p>
                  </a:txBody>
                  <a:tcPr marL="9370" marR="9370" marT="93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Calibri"/>
                        </a:rPr>
                        <a:t>$11,685</a:t>
                      </a:r>
                    </a:p>
                  </a:txBody>
                  <a:tcPr marL="9370" marR="9370" marT="93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Calibri"/>
                        </a:rPr>
                        <a:t>$12,172</a:t>
                      </a:r>
                    </a:p>
                  </a:txBody>
                  <a:tcPr marL="9370" marR="9370" marT="9371" marB="0" anchor="b">
                    <a:lnL>
                      <a:noFill/>
                    </a:lnL>
                    <a:lnR>
                      <a:noFill/>
                    </a:lnR>
                    <a:lnT w="6350" cap="flat" cmpd="sng" algn="ctr">
                      <a:solidFill>
                        <a:srgbClr val="000000"/>
                      </a:solidFill>
                      <a:prstDash val="solid"/>
                      <a:round/>
                      <a:headEnd type="none" w="med" len="med"/>
                      <a:tailEnd type="none" w="med" len="med"/>
                    </a:lnT>
                    <a:lnB>
                      <a:noFill/>
                    </a:lnB>
                  </a:tcPr>
                </a:tc>
              </a:tr>
              <a:tr h="199957">
                <a:tc>
                  <a:txBody>
                    <a:bodyPr/>
                    <a:lstStyle/>
                    <a:p>
                      <a:pPr algn="l" fontAlgn="b"/>
                      <a:endParaRPr lang="en-US" sz="1100" b="0" i="0" u="none" strike="noStrike" dirty="0">
                        <a:solidFill>
                          <a:srgbClr val="000000"/>
                        </a:solidFill>
                        <a:effectLst/>
                        <a:latin typeface="Calibri"/>
                      </a:endParaRPr>
                    </a:p>
                  </a:txBody>
                  <a:tcPr marL="9370" marR="9370" marT="9371"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a:endParaRPr>
                    </a:p>
                  </a:txBody>
                  <a:tcPr marL="9370" marR="9370" marT="9371"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a:endParaRPr>
                    </a:p>
                  </a:txBody>
                  <a:tcPr marL="9370" marR="9370" marT="9371"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a:endParaRPr>
                    </a:p>
                  </a:txBody>
                  <a:tcPr marL="9370" marR="9370" marT="9371" marB="0" anchor="b">
                    <a:lnL>
                      <a:noFill/>
                    </a:lnL>
                    <a:lnR>
                      <a:noFill/>
                    </a:lnR>
                    <a:lnT>
                      <a:noFill/>
                    </a:lnT>
                    <a:lnB>
                      <a:noFill/>
                    </a:lnB>
                  </a:tcPr>
                </a:tc>
              </a:tr>
              <a:tr h="199957">
                <a:tc>
                  <a:txBody>
                    <a:bodyPr/>
                    <a:lstStyle/>
                    <a:p>
                      <a:pPr algn="l" fontAlgn="b"/>
                      <a:r>
                        <a:rPr lang="en-US" sz="1100" b="1" i="0" u="none" strike="noStrike" dirty="0">
                          <a:solidFill>
                            <a:srgbClr val="000000"/>
                          </a:solidFill>
                          <a:effectLst/>
                          <a:latin typeface="Calibri"/>
                        </a:rPr>
                        <a:t>Sector/ Institution Name</a:t>
                      </a:r>
                    </a:p>
                  </a:txBody>
                  <a:tcPr marL="9370" marR="9370" marT="9371" marB="0" anchor="b">
                    <a:lnL>
                      <a:noFill/>
                    </a:lnL>
                    <a:lnR>
                      <a:noFill/>
                    </a:lnR>
                    <a:lnT>
                      <a:noFill/>
                    </a:lnT>
                    <a:lnB>
                      <a:noFill/>
                    </a:lnB>
                    <a:solidFill>
                      <a:srgbClr val="FCD5B4"/>
                    </a:solidFill>
                  </a:tcPr>
                </a:tc>
                <a:tc>
                  <a:txBody>
                    <a:bodyPr/>
                    <a:lstStyle/>
                    <a:p>
                      <a:pPr algn="ctr" fontAlgn="b"/>
                      <a:r>
                        <a:rPr lang="en-US" sz="1100" b="1" i="0" u="none" strike="noStrike" dirty="0">
                          <a:solidFill>
                            <a:srgbClr val="000000"/>
                          </a:solidFill>
                          <a:effectLst/>
                          <a:latin typeface="Calibri"/>
                        </a:rPr>
                        <a:t>2010-11</a:t>
                      </a:r>
                    </a:p>
                  </a:txBody>
                  <a:tcPr marL="9370" marR="9370" marT="9371" marB="0" anchor="b">
                    <a:lnL>
                      <a:noFill/>
                    </a:lnL>
                    <a:lnR>
                      <a:noFill/>
                    </a:lnR>
                    <a:lnT>
                      <a:noFill/>
                    </a:lnT>
                    <a:lnB>
                      <a:noFill/>
                    </a:lnB>
                    <a:solidFill>
                      <a:srgbClr val="FCD5B4"/>
                    </a:solidFill>
                  </a:tcPr>
                </a:tc>
                <a:tc>
                  <a:txBody>
                    <a:bodyPr/>
                    <a:lstStyle/>
                    <a:p>
                      <a:pPr algn="ctr" fontAlgn="b"/>
                      <a:r>
                        <a:rPr lang="en-US" sz="1100" b="1" i="0" u="none" strike="noStrike" dirty="0">
                          <a:solidFill>
                            <a:srgbClr val="000000"/>
                          </a:solidFill>
                          <a:effectLst/>
                          <a:latin typeface="Calibri"/>
                        </a:rPr>
                        <a:t>2011-12</a:t>
                      </a:r>
                    </a:p>
                  </a:txBody>
                  <a:tcPr marL="9370" marR="9370" marT="9371" marB="0" anchor="b">
                    <a:lnL>
                      <a:noFill/>
                    </a:lnL>
                    <a:lnR>
                      <a:noFill/>
                    </a:lnR>
                    <a:lnT>
                      <a:noFill/>
                    </a:lnT>
                    <a:lnB>
                      <a:noFill/>
                    </a:lnB>
                    <a:solidFill>
                      <a:srgbClr val="FCD5B4"/>
                    </a:solidFill>
                  </a:tcPr>
                </a:tc>
                <a:tc>
                  <a:txBody>
                    <a:bodyPr/>
                    <a:lstStyle/>
                    <a:p>
                      <a:pPr algn="ctr" fontAlgn="b"/>
                      <a:r>
                        <a:rPr lang="en-US" sz="1100" b="1" i="0" u="none" strike="noStrike" dirty="0">
                          <a:solidFill>
                            <a:srgbClr val="000000"/>
                          </a:solidFill>
                          <a:effectLst/>
                          <a:latin typeface="Calibri"/>
                        </a:rPr>
                        <a:t>2012-13</a:t>
                      </a:r>
                    </a:p>
                  </a:txBody>
                  <a:tcPr marL="9370" marR="9370" marT="9371" marB="0" anchor="b">
                    <a:lnL>
                      <a:noFill/>
                    </a:lnL>
                    <a:lnR>
                      <a:noFill/>
                    </a:lnR>
                    <a:lnT>
                      <a:noFill/>
                    </a:lnT>
                    <a:lnB>
                      <a:noFill/>
                    </a:lnB>
                    <a:solidFill>
                      <a:srgbClr val="FCD5B4"/>
                    </a:solidFill>
                  </a:tcPr>
                </a:tc>
              </a:tr>
              <a:tr h="209956">
                <a:tc>
                  <a:txBody>
                    <a:bodyPr/>
                    <a:lstStyle/>
                    <a:p>
                      <a:pPr algn="l" fontAlgn="b"/>
                      <a:r>
                        <a:rPr lang="en-US" sz="1200" b="1" i="0" u="none" strike="noStrike" dirty="0">
                          <a:solidFill>
                            <a:srgbClr val="000000"/>
                          </a:solidFill>
                          <a:effectLst/>
                          <a:latin typeface="Calibri"/>
                        </a:rPr>
                        <a:t>Charter Oak State College</a:t>
                      </a:r>
                    </a:p>
                  </a:txBody>
                  <a:tcPr marL="9370" marR="9370" marT="9371" marB="0" anchor="b">
                    <a:lnL>
                      <a:noFill/>
                    </a:lnL>
                    <a:lnR>
                      <a:noFill/>
                    </a:lnR>
                    <a:lnT>
                      <a:noFill/>
                    </a:lnT>
                    <a:lnB>
                      <a:noFill/>
                    </a:lnB>
                  </a:tcPr>
                </a:tc>
                <a:tc>
                  <a:txBody>
                    <a:bodyPr/>
                    <a:lstStyle/>
                    <a:p>
                      <a:pPr algn="ctr" fontAlgn="b"/>
                      <a:r>
                        <a:rPr lang="en-US" sz="1200" b="1" i="0" u="none" strike="noStrike" dirty="0">
                          <a:solidFill>
                            <a:srgbClr val="000000"/>
                          </a:solidFill>
                          <a:effectLst/>
                          <a:latin typeface="Calibri"/>
                        </a:rPr>
                        <a:t>$8,867</a:t>
                      </a:r>
                    </a:p>
                  </a:txBody>
                  <a:tcPr marL="9370" marR="9370" marT="9371" marB="0" anchor="b">
                    <a:lnL>
                      <a:noFill/>
                    </a:lnL>
                    <a:lnR>
                      <a:noFill/>
                    </a:lnR>
                    <a:lnT>
                      <a:noFill/>
                    </a:lnT>
                    <a:lnB>
                      <a:noFill/>
                    </a:lnB>
                  </a:tcPr>
                </a:tc>
                <a:tc>
                  <a:txBody>
                    <a:bodyPr/>
                    <a:lstStyle/>
                    <a:p>
                      <a:pPr algn="ctr" fontAlgn="b"/>
                      <a:r>
                        <a:rPr lang="en-US" sz="1200" b="1" i="0" u="none" strike="noStrike" dirty="0">
                          <a:solidFill>
                            <a:srgbClr val="000000"/>
                          </a:solidFill>
                          <a:effectLst/>
                          <a:latin typeface="Calibri"/>
                        </a:rPr>
                        <a:t>$12,538</a:t>
                      </a:r>
                    </a:p>
                  </a:txBody>
                  <a:tcPr marL="9370" marR="9370" marT="9371" marB="0" anchor="b">
                    <a:lnL>
                      <a:noFill/>
                    </a:lnL>
                    <a:lnR>
                      <a:noFill/>
                    </a:lnR>
                    <a:lnT>
                      <a:noFill/>
                    </a:lnT>
                    <a:lnB>
                      <a:noFill/>
                    </a:lnB>
                  </a:tcPr>
                </a:tc>
                <a:tc>
                  <a:txBody>
                    <a:bodyPr/>
                    <a:lstStyle/>
                    <a:p>
                      <a:pPr algn="ctr" fontAlgn="b"/>
                      <a:r>
                        <a:rPr lang="en-US" sz="1200" b="1" i="0" u="none" strike="noStrike" dirty="0">
                          <a:solidFill>
                            <a:srgbClr val="000000"/>
                          </a:solidFill>
                          <a:effectLst/>
                          <a:latin typeface="Calibri"/>
                        </a:rPr>
                        <a:t>$12,327</a:t>
                      </a:r>
                    </a:p>
                  </a:txBody>
                  <a:tcPr marL="9370" marR="9370" marT="9371" marB="0" anchor="b">
                    <a:lnL>
                      <a:noFill/>
                    </a:lnL>
                    <a:lnR>
                      <a:noFill/>
                    </a:lnR>
                    <a:lnT>
                      <a:noFill/>
                    </a:lnT>
                    <a:lnB>
                      <a:noFill/>
                    </a:lnB>
                  </a:tcPr>
                </a:tc>
              </a:tr>
              <a:tr h="199957">
                <a:tc>
                  <a:txBody>
                    <a:bodyPr/>
                    <a:lstStyle/>
                    <a:p>
                      <a:pPr algn="l" fontAlgn="b"/>
                      <a:endParaRPr lang="en-US" sz="1100" b="0" i="0" u="none" strike="noStrike" dirty="0">
                        <a:solidFill>
                          <a:srgbClr val="000000"/>
                        </a:solidFill>
                        <a:effectLst/>
                        <a:latin typeface="Calibri"/>
                      </a:endParaRPr>
                    </a:p>
                  </a:txBody>
                  <a:tcPr marL="9370" marR="9370" marT="9371"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a:endParaRPr>
                    </a:p>
                  </a:txBody>
                  <a:tcPr marL="9370" marR="9370" marT="9371"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a:endParaRPr>
                    </a:p>
                  </a:txBody>
                  <a:tcPr marL="9370" marR="9370" marT="9371"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a:endParaRPr>
                    </a:p>
                  </a:txBody>
                  <a:tcPr marL="9370" marR="9370" marT="9371" marB="0" anchor="b">
                    <a:lnL>
                      <a:noFill/>
                    </a:lnL>
                    <a:lnR>
                      <a:noFill/>
                    </a:lnR>
                    <a:lnT>
                      <a:noFill/>
                    </a:lnT>
                    <a:lnB>
                      <a:noFill/>
                    </a:lnB>
                  </a:tcPr>
                </a:tc>
              </a:tr>
              <a:tr h="199957">
                <a:tc>
                  <a:txBody>
                    <a:bodyPr/>
                    <a:lstStyle/>
                    <a:p>
                      <a:pPr algn="l" fontAlgn="b"/>
                      <a:r>
                        <a:rPr lang="en-US" sz="1100" b="1" i="0" u="none" strike="noStrike" dirty="0">
                          <a:solidFill>
                            <a:srgbClr val="000000"/>
                          </a:solidFill>
                          <a:effectLst/>
                          <a:latin typeface="Calibri"/>
                        </a:rPr>
                        <a:t>Institution Name</a:t>
                      </a:r>
                    </a:p>
                  </a:txBody>
                  <a:tcPr marL="9370" marR="9370" marT="9371" marB="0" anchor="b">
                    <a:lnL>
                      <a:noFill/>
                    </a:lnL>
                    <a:lnR>
                      <a:noFill/>
                    </a:lnR>
                    <a:lnT>
                      <a:noFill/>
                    </a:lnT>
                    <a:lnB>
                      <a:noFill/>
                    </a:lnB>
                    <a:solidFill>
                      <a:srgbClr val="D8E4BC"/>
                    </a:solidFill>
                  </a:tcPr>
                </a:tc>
                <a:tc>
                  <a:txBody>
                    <a:bodyPr/>
                    <a:lstStyle/>
                    <a:p>
                      <a:pPr algn="ctr" fontAlgn="b"/>
                      <a:r>
                        <a:rPr lang="en-US" sz="1100" b="1" i="0" u="none" strike="noStrike" dirty="0">
                          <a:solidFill>
                            <a:srgbClr val="000000"/>
                          </a:solidFill>
                          <a:effectLst/>
                          <a:latin typeface="Calibri"/>
                        </a:rPr>
                        <a:t>2010-11</a:t>
                      </a:r>
                    </a:p>
                  </a:txBody>
                  <a:tcPr marL="9370" marR="9370" marT="9371" marB="0" anchor="b">
                    <a:lnL>
                      <a:noFill/>
                    </a:lnL>
                    <a:lnR>
                      <a:noFill/>
                    </a:lnR>
                    <a:lnT>
                      <a:noFill/>
                    </a:lnT>
                    <a:lnB>
                      <a:noFill/>
                    </a:lnB>
                    <a:solidFill>
                      <a:srgbClr val="D8E4BC"/>
                    </a:solidFill>
                  </a:tcPr>
                </a:tc>
                <a:tc>
                  <a:txBody>
                    <a:bodyPr/>
                    <a:lstStyle/>
                    <a:p>
                      <a:pPr algn="ctr" fontAlgn="b"/>
                      <a:r>
                        <a:rPr lang="en-US" sz="1100" b="1" i="0" u="none" strike="noStrike" dirty="0">
                          <a:solidFill>
                            <a:srgbClr val="000000"/>
                          </a:solidFill>
                          <a:effectLst/>
                          <a:latin typeface="Calibri"/>
                        </a:rPr>
                        <a:t>2011-12</a:t>
                      </a:r>
                    </a:p>
                  </a:txBody>
                  <a:tcPr marL="9370" marR="9370" marT="9371" marB="0" anchor="b">
                    <a:lnL>
                      <a:noFill/>
                    </a:lnL>
                    <a:lnR>
                      <a:noFill/>
                    </a:lnR>
                    <a:lnT>
                      <a:noFill/>
                    </a:lnT>
                    <a:lnB>
                      <a:noFill/>
                    </a:lnB>
                    <a:solidFill>
                      <a:srgbClr val="D8E4BC"/>
                    </a:solidFill>
                  </a:tcPr>
                </a:tc>
                <a:tc>
                  <a:txBody>
                    <a:bodyPr/>
                    <a:lstStyle/>
                    <a:p>
                      <a:pPr algn="ctr" fontAlgn="b"/>
                      <a:r>
                        <a:rPr lang="en-US" sz="1100" b="1" i="0" u="none" strike="noStrike" dirty="0">
                          <a:solidFill>
                            <a:srgbClr val="000000"/>
                          </a:solidFill>
                          <a:effectLst/>
                          <a:latin typeface="Calibri"/>
                        </a:rPr>
                        <a:t>2012-13</a:t>
                      </a:r>
                    </a:p>
                  </a:txBody>
                  <a:tcPr marL="9370" marR="9370" marT="9371" marB="0" anchor="b">
                    <a:lnL>
                      <a:noFill/>
                    </a:lnL>
                    <a:lnR>
                      <a:noFill/>
                    </a:lnR>
                    <a:lnT>
                      <a:noFill/>
                    </a:lnT>
                    <a:lnB>
                      <a:noFill/>
                    </a:lnB>
                    <a:solidFill>
                      <a:srgbClr val="D8E4BC"/>
                    </a:solidFill>
                  </a:tcPr>
                </a:tc>
              </a:tr>
              <a:tr h="199957">
                <a:tc>
                  <a:txBody>
                    <a:bodyPr/>
                    <a:lstStyle/>
                    <a:p>
                      <a:pPr algn="l" fontAlgn="b"/>
                      <a:r>
                        <a:rPr lang="en-US" sz="1100" b="0" i="0" u="none" strike="noStrike" dirty="0">
                          <a:solidFill>
                            <a:srgbClr val="000000"/>
                          </a:solidFill>
                          <a:effectLst/>
                          <a:latin typeface="Calibri"/>
                        </a:rPr>
                        <a:t>Central Connecticut State University</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$15,253</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$14,888</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$15,910</a:t>
                      </a:r>
                    </a:p>
                  </a:txBody>
                  <a:tcPr marL="9370" marR="9370" marT="9371" marB="0" anchor="b">
                    <a:lnL>
                      <a:noFill/>
                    </a:lnL>
                    <a:lnR>
                      <a:noFill/>
                    </a:lnR>
                    <a:lnT>
                      <a:noFill/>
                    </a:lnT>
                    <a:lnB>
                      <a:noFill/>
                    </a:lnB>
                  </a:tcPr>
                </a:tc>
              </a:tr>
              <a:tr h="199957">
                <a:tc>
                  <a:txBody>
                    <a:bodyPr/>
                    <a:lstStyle/>
                    <a:p>
                      <a:pPr algn="l" fontAlgn="b"/>
                      <a:r>
                        <a:rPr lang="en-US" sz="1100" b="0" i="0" u="none" strike="noStrike" dirty="0">
                          <a:solidFill>
                            <a:srgbClr val="000000"/>
                          </a:solidFill>
                          <a:effectLst/>
                          <a:latin typeface="Calibri"/>
                        </a:rPr>
                        <a:t>Eastern Connecticut State University</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$17,686</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$16,928</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$17,397</a:t>
                      </a:r>
                    </a:p>
                  </a:txBody>
                  <a:tcPr marL="9370" marR="9370" marT="9371" marB="0" anchor="b">
                    <a:lnL>
                      <a:noFill/>
                    </a:lnL>
                    <a:lnR>
                      <a:noFill/>
                    </a:lnR>
                    <a:lnT>
                      <a:noFill/>
                    </a:lnT>
                    <a:lnB>
                      <a:noFill/>
                    </a:lnB>
                  </a:tcPr>
                </a:tc>
              </a:tr>
              <a:tr h="199957">
                <a:tc>
                  <a:txBody>
                    <a:bodyPr/>
                    <a:lstStyle/>
                    <a:p>
                      <a:pPr algn="l" fontAlgn="b"/>
                      <a:r>
                        <a:rPr lang="en-US" sz="1100" b="0" i="0" u="none" strike="noStrike" dirty="0">
                          <a:solidFill>
                            <a:srgbClr val="000000"/>
                          </a:solidFill>
                          <a:effectLst/>
                          <a:latin typeface="Calibri"/>
                        </a:rPr>
                        <a:t>Southern Connecticut State University</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$15,999</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$16,084</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$18,068</a:t>
                      </a:r>
                    </a:p>
                  </a:txBody>
                  <a:tcPr marL="9370" marR="9370" marT="9371" marB="0" anchor="b">
                    <a:lnL>
                      <a:noFill/>
                    </a:lnL>
                    <a:lnR>
                      <a:noFill/>
                    </a:lnR>
                    <a:lnT>
                      <a:noFill/>
                    </a:lnT>
                    <a:lnB>
                      <a:noFill/>
                    </a:lnB>
                  </a:tcPr>
                </a:tc>
              </a:tr>
              <a:tr h="199957">
                <a:tc>
                  <a:txBody>
                    <a:bodyPr/>
                    <a:lstStyle/>
                    <a:p>
                      <a:pPr algn="l" fontAlgn="b"/>
                      <a:r>
                        <a:rPr lang="en-US" sz="1100" b="0" i="0" u="none" strike="noStrike" dirty="0">
                          <a:solidFill>
                            <a:srgbClr val="000000"/>
                          </a:solidFill>
                          <a:effectLst/>
                          <a:latin typeface="Calibri"/>
                        </a:rPr>
                        <a:t>Western Connecticut State University</a:t>
                      </a:r>
                    </a:p>
                  </a:txBody>
                  <a:tcPr marL="9370" marR="9370" marT="93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$17,069</a:t>
                      </a:r>
                    </a:p>
                  </a:txBody>
                  <a:tcPr marL="9370" marR="9370" marT="93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$16,758</a:t>
                      </a:r>
                    </a:p>
                  </a:txBody>
                  <a:tcPr marL="9370" marR="9370" marT="93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$17,687</a:t>
                      </a:r>
                    </a:p>
                  </a:txBody>
                  <a:tcPr marL="9370" marR="9370" marT="9371" marB="0" anchor="b">
                    <a:lnL>
                      <a:noFill/>
                    </a:lnL>
                    <a:lnR>
                      <a:noFill/>
                    </a:lnR>
                    <a:lnT>
                      <a:noFill/>
                    </a:lnT>
                    <a:lnB w="6350" cap="flat" cmpd="sng" algn="ctr">
                      <a:solidFill>
                        <a:srgbClr val="000000"/>
                      </a:solidFill>
                      <a:prstDash val="solid"/>
                      <a:round/>
                      <a:headEnd type="none" w="med" len="med"/>
                      <a:tailEnd type="none" w="med" len="med"/>
                    </a:lnB>
                  </a:tcPr>
                </a:tc>
              </a:tr>
              <a:tr h="209956">
                <a:tc>
                  <a:txBody>
                    <a:bodyPr/>
                    <a:lstStyle/>
                    <a:p>
                      <a:pPr algn="l" fontAlgn="b"/>
                      <a:r>
                        <a:rPr lang="en-US" sz="1200" b="1" i="0" u="none" strike="noStrike" dirty="0">
                          <a:solidFill>
                            <a:srgbClr val="000000"/>
                          </a:solidFill>
                          <a:effectLst/>
                          <a:latin typeface="Calibri"/>
                        </a:rPr>
                        <a:t>Sector: Connecticut State </a:t>
                      </a:r>
                      <a:r>
                        <a:rPr lang="en-US" sz="1200" b="1" i="0" u="none" strike="noStrike" dirty="0" smtClean="0">
                          <a:solidFill>
                            <a:srgbClr val="000000"/>
                          </a:solidFill>
                          <a:effectLst/>
                          <a:latin typeface="Calibri"/>
                        </a:rPr>
                        <a:t>Universities</a:t>
                      </a:r>
                      <a:endParaRPr lang="en-US" sz="1200" b="1" i="0" u="none" strike="noStrike" dirty="0">
                        <a:solidFill>
                          <a:srgbClr val="000000"/>
                        </a:solidFill>
                        <a:effectLst/>
                        <a:latin typeface="Calibri"/>
                      </a:endParaRPr>
                    </a:p>
                  </a:txBody>
                  <a:tcPr marL="9370" marR="9370" marT="93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Calibri"/>
                        </a:rPr>
                        <a:t>$16,220</a:t>
                      </a:r>
                    </a:p>
                  </a:txBody>
                  <a:tcPr marL="9370" marR="9370" marT="93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Calibri"/>
                        </a:rPr>
                        <a:t>$15,949</a:t>
                      </a:r>
                    </a:p>
                  </a:txBody>
                  <a:tcPr marL="9370" marR="9370" marT="93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Calibri"/>
                        </a:rPr>
                        <a:t>$17,141</a:t>
                      </a:r>
                    </a:p>
                  </a:txBody>
                  <a:tcPr marL="9370" marR="9370" marT="9371" marB="0" anchor="b">
                    <a:lnL>
                      <a:noFill/>
                    </a:lnL>
                    <a:lnR>
                      <a:noFill/>
                    </a:lnR>
                    <a:lnT w="6350" cap="flat" cmpd="sng" algn="ctr">
                      <a:solidFill>
                        <a:srgbClr val="000000"/>
                      </a:solidFill>
                      <a:prstDash val="solid"/>
                      <a:round/>
                      <a:headEnd type="none" w="med" len="med"/>
                      <a:tailEnd type="none" w="med" len="med"/>
                    </a:lnT>
                    <a:lnB>
                      <a:noFill/>
                    </a:lnB>
                  </a:tcPr>
                </a:tc>
              </a:tr>
              <a:tr h="199957">
                <a:tc>
                  <a:txBody>
                    <a:bodyPr/>
                    <a:lstStyle/>
                    <a:p>
                      <a:pPr algn="l" fontAlgn="b"/>
                      <a:endParaRPr lang="en-US" sz="1100" b="0" i="0" u="none" strike="noStrike" dirty="0">
                        <a:solidFill>
                          <a:srgbClr val="000000"/>
                        </a:solidFill>
                        <a:effectLst/>
                        <a:latin typeface="Calibri"/>
                      </a:endParaRPr>
                    </a:p>
                  </a:txBody>
                  <a:tcPr marL="9370" marR="9370" marT="9371"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a:endParaRPr>
                    </a:p>
                  </a:txBody>
                  <a:tcPr marL="9370" marR="9370" marT="9371"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a:endParaRPr>
                    </a:p>
                  </a:txBody>
                  <a:tcPr marL="9370" marR="9370" marT="9371"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a:endParaRPr>
                    </a:p>
                  </a:txBody>
                  <a:tcPr marL="9370" marR="9370" marT="9371" marB="0" anchor="b">
                    <a:lnL>
                      <a:noFill/>
                    </a:lnL>
                    <a:lnR>
                      <a:noFill/>
                    </a:lnR>
                    <a:lnT>
                      <a:noFill/>
                    </a:lnT>
                    <a:lnB>
                      <a:noFill/>
                    </a:lnB>
                  </a:tcPr>
                </a:tc>
              </a:tr>
              <a:tr h="199957">
                <a:tc>
                  <a:txBody>
                    <a:bodyPr/>
                    <a:lstStyle/>
                    <a:p>
                      <a:pPr algn="l" fontAlgn="b"/>
                      <a:r>
                        <a:rPr lang="en-US" sz="1100" b="1" i="0" u="none" strike="noStrike" dirty="0">
                          <a:solidFill>
                            <a:srgbClr val="000000"/>
                          </a:solidFill>
                          <a:effectLst/>
                          <a:latin typeface="Calibri"/>
                        </a:rPr>
                        <a:t>Institution Name</a:t>
                      </a:r>
                    </a:p>
                  </a:txBody>
                  <a:tcPr marL="9370" marR="9370" marT="9371" marB="0" anchor="b">
                    <a:lnL>
                      <a:noFill/>
                    </a:lnL>
                    <a:lnR>
                      <a:noFill/>
                    </a:lnR>
                    <a:lnT>
                      <a:noFill/>
                    </a:lnT>
                    <a:lnB>
                      <a:noFill/>
                    </a:lnB>
                    <a:solidFill>
                      <a:srgbClr val="E4DFEC"/>
                    </a:solidFill>
                  </a:tcPr>
                </a:tc>
                <a:tc>
                  <a:txBody>
                    <a:bodyPr/>
                    <a:lstStyle/>
                    <a:p>
                      <a:pPr algn="ctr" fontAlgn="b"/>
                      <a:r>
                        <a:rPr lang="en-US" sz="1100" b="1" i="0" u="none" strike="noStrike" dirty="0">
                          <a:solidFill>
                            <a:srgbClr val="000000"/>
                          </a:solidFill>
                          <a:effectLst/>
                          <a:latin typeface="Calibri"/>
                        </a:rPr>
                        <a:t>2010-11</a:t>
                      </a:r>
                    </a:p>
                  </a:txBody>
                  <a:tcPr marL="9370" marR="9370" marT="9371" marB="0" anchor="b">
                    <a:lnL>
                      <a:noFill/>
                    </a:lnL>
                    <a:lnR>
                      <a:noFill/>
                    </a:lnR>
                    <a:lnT>
                      <a:noFill/>
                    </a:lnT>
                    <a:lnB>
                      <a:noFill/>
                    </a:lnB>
                    <a:solidFill>
                      <a:srgbClr val="E4DFEC"/>
                    </a:solidFill>
                  </a:tcPr>
                </a:tc>
                <a:tc>
                  <a:txBody>
                    <a:bodyPr/>
                    <a:lstStyle/>
                    <a:p>
                      <a:pPr algn="ctr" fontAlgn="b"/>
                      <a:r>
                        <a:rPr lang="en-US" sz="1100" b="1" i="0" u="none" strike="noStrike" dirty="0">
                          <a:solidFill>
                            <a:srgbClr val="000000"/>
                          </a:solidFill>
                          <a:effectLst/>
                          <a:latin typeface="Calibri"/>
                        </a:rPr>
                        <a:t>2011-12</a:t>
                      </a:r>
                    </a:p>
                  </a:txBody>
                  <a:tcPr marL="9370" marR="9370" marT="9371" marB="0" anchor="b">
                    <a:lnL>
                      <a:noFill/>
                    </a:lnL>
                    <a:lnR>
                      <a:noFill/>
                    </a:lnR>
                    <a:lnT>
                      <a:noFill/>
                    </a:lnT>
                    <a:lnB>
                      <a:noFill/>
                    </a:lnB>
                    <a:solidFill>
                      <a:srgbClr val="E4DFEC"/>
                    </a:solidFill>
                  </a:tcPr>
                </a:tc>
                <a:tc>
                  <a:txBody>
                    <a:bodyPr/>
                    <a:lstStyle/>
                    <a:p>
                      <a:pPr algn="ctr" fontAlgn="b"/>
                      <a:r>
                        <a:rPr lang="en-US" sz="1100" b="1" i="0" u="none" strike="noStrike" dirty="0">
                          <a:solidFill>
                            <a:srgbClr val="000000"/>
                          </a:solidFill>
                          <a:effectLst/>
                          <a:latin typeface="Calibri"/>
                        </a:rPr>
                        <a:t>2012-13</a:t>
                      </a:r>
                    </a:p>
                  </a:txBody>
                  <a:tcPr marL="9370" marR="9370" marT="9371" marB="0" anchor="b">
                    <a:lnL>
                      <a:noFill/>
                    </a:lnL>
                    <a:lnR>
                      <a:noFill/>
                    </a:lnR>
                    <a:lnT>
                      <a:noFill/>
                    </a:lnT>
                    <a:lnB>
                      <a:noFill/>
                    </a:lnB>
                    <a:solidFill>
                      <a:srgbClr val="E4DFEC"/>
                    </a:solidFill>
                  </a:tcPr>
                </a:tc>
              </a:tr>
              <a:tr h="209956">
                <a:tc>
                  <a:txBody>
                    <a:bodyPr/>
                    <a:lstStyle/>
                    <a:p>
                      <a:pPr algn="l" fontAlgn="b"/>
                      <a:r>
                        <a:rPr lang="en-US" sz="1200" b="1" i="0" u="none" strike="noStrike" dirty="0" smtClean="0">
                          <a:solidFill>
                            <a:srgbClr val="000000"/>
                          </a:solidFill>
                          <a:effectLst/>
                          <a:latin typeface="Calibri"/>
                        </a:rPr>
                        <a:t>University </a:t>
                      </a:r>
                      <a:r>
                        <a:rPr lang="en-US" sz="1200" b="1" i="0" u="none" strike="noStrike" dirty="0">
                          <a:solidFill>
                            <a:srgbClr val="000000"/>
                          </a:solidFill>
                          <a:effectLst/>
                          <a:latin typeface="Calibri"/>
                        </a:rPr>
                        <a:t>of </a:t>
                      </a:r>
                      <a:r>
                        <a:rPr lang="en-US" sz="1200" b="1" i="0" u="none" strike="noStrike" dirty="0" smtClean="0">
                          <a:solidFill>
                            <a:srgbClr val="000000"/>
                          </a:solidFill>
                          <a:effectLst/>
                          <a:latin typeface="Calibri"/>
                        </a:rPr>
                        <a:t>Connecticut*</a:t>
                      </a:r>
                      <a:endParaRPr lang="en-US" sz="1200" b="1" i="0" u="none" strike="noStrike" dirty="0">
                        <a:solidFill>
                          <a:srgbClr val="000000"/>
                        </a:solidFill>
                        <a:effectLst/>
                        <a:latin typeface="Calibri"/>
                      </a:endParaRPr>
                    </a:p>
                  </a:txBody>
                  <a:tcPr marL="9370" marR="9370" marT="9371" marB="0" anchor="b">
                    <a:lnL>
                      <a:noFill/>
                    </a:lnL>
                    <a:lnR>
                      <a:noFill/>
                    </a:lnR>
                    <a:lnT w="6350" cap="flat" cmpd="sng" algn="ctr">
                      <a:no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Calibri"/>
                        </a:rPr>
                        <a:t>$32,662</a:t>
                      </a:r>
                    </a:p>
                  </a:txBody>
                  <a:tcPr marL="9370" marR="9370" marT="9371" marB="0" anchor="b">
                    <a:lnL>
                      <a:noFill/>
                    </a:lnL>
                    <a:lnR>
                      <a:noFill/>
                    </a:lnR>
                    <a:lnT w="6350" cap="flat" cmpd="sng" algn="ctr">
                      <a:no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Calibri"/>
                        </a:rPr>
                        <a:t>$31,196</a:t>
                      </a:r>
                    </a:p>
                  </a:txBody>
                  <a:tcPr marL="9370" marR="9370" marT="9371" marB="0" anchor="b">
                    <a:lnL>
                      <a:noFill/>
                    </a:lnL>
                    <a:lnR>
                      <a:noFill/>
                    </a:lnR>
                    <a:lnT w="6350" cap="flat" cmpd="sng" algn="ctr">
                      <a:no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Calibri"/>
                        </a:rPr>
                        <a:t>$33,473</a:t>
                      </a:r>
                    </a:p>
                  </a:txBody>
                  <a:tcPr marL="9370" marR="9370" marT="9371" marB="0" anchor="b">
                    <a:lnL>
                      <a:noFill/>
                    </a:lnL>
                    <a:lnR>
                      <a:noFill/>
                    </a:lnR>
                    <a:lnT w="6350" cap="flat" cmpd="sng" algn="ctr">
                      <a:no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29138901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6200"/>
            <a:ext cx="6858000" cy="762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itle 1"/>
          <p:cNvSpPr>
            <a:spLocks noGrp="1"/>
          </p:cNvSpPr>
          <p:nvPr>
            <p:ph type="title"/>
          </p:nvPr>
        </p:nvSpPr>
        <p:spPr>
          <a:xfrm>
            <a:off x="342900" y="0"/>
            <a:ext cx="6172200" cy="914400"/>
          </a:xfrm>
        </p:spPr>
        <p:txBody>
          <a:bodyPr>
            <a:normAutofit/>
          </a:bodyPr>
          <a:lstStyle/>
          <a:p>
            <a:pPr algn="l"/>
            <a:r>
              <a:rPr lang="en-US" sz="1600" b="1" dirty="0" smtClean="0"/>
              <a:t>Goal 3 – Affordability &amp; Sustainability</a:t>
            </a:r>
            <a:br>
              <a:rPr lang="en-US" sz="1600" b="1" dirty="0" smtClean="0"/>
            </a:br>
            <a:r>
              <a:rPr lang="en-US" sz="1600" b="1" dirty="0" smtClean="0"/>
              <a:t>Indicator 4 – Education &amp; related expenses per completion</a:t>
            </a:r>
            <a:endParaRPr lang="en-US" sz="1600" b="1" strike="sngStrike" dirty="0"/>
          </a:p>
        </p:txBody>
      </p:sp>
      <p:sp>
        <p:nvSpPr>
          <p:cNvPr id="7" name="Slide Number Placeholder 6"/>
          <p:cNvSpPr>
            <a:spLocks noGrp="1"/>
          </p:cNvSpPr>
          <p:nvPr>
            <p:ph type="sldNum" sz="quarter" idx="12"/>
          </p:nvPr>
        </p:nvSpPr>
        <p:spPr>
          <a:xfrm>
            <a:off x="4914900" y="8657169"/>
            <a:ext cx="1600200" cy="486833"/>
          </a:xfrm>
        </p:spPr>
        <p:txBody>
          <a:bodyPr/>
          <a:lstStyle/>
          <a:p>
            <a:fld id="{C1A6B199-FD4A-42EA-8F8A-3F93EEAB17CE}" type="slidenum">
              <a:rPr lang="en-US" smtClean="0"/>
              <a:t>53</a:t>
            </a:fld>
            <a:endParaRPr lang="en-US" dirty="0"/>
          </a:p>
        </p:txBody>
      </p:sp>
      <p:sp>
        <p:nvSpPr>
          <p:cNvPr id="11" name="TextBox 10"/>
          <p:cNvSpPr txBox="1"/>
          <p:nvPr/>
        </p:nvSpPr>
        <p:spPr>
          <a:xfrm>
            <a:off x="327183" y="7010400"/>
            <a:ext cx="6203636" cy="1892826"/>
          </a:xfrm>
          <a:prstGeom prst="rect">
            <a:avLst/>
          </a:prstGeom>
          <a:noFill/>
        </p:spPr>
        <p:txBody>
          <a:bodyPr wrap="square" rtlCol="0">
            <a:spAutoFit/>
          </a:bodyPr>
          <a:lstStyle/>
          <a:p>
            <a:r>
              <a:rPr lang="en-US" sz="900" b="1" dirty="0" smtClean="0"/>
              <a:t>Sources</a:t>
            </a:r>
          </a:p>
          <a:p>
            <a:r>
              <a:rPr lang="en-US" sz="900" dirty="0" smtClean="0"/>
              <a:t>U.S. Department of Education Integrated Postsecondary Education Data System (IPEDS). Finance </a:t>
            </a:r>
            <a:r>
              <a:rPr lang="en-US" sz="900" dirty="0"/>
              <a:t>Survey and Fall Enrollment </a:t>
            </a:r>
            <a:r>
              <a:rPr lang="en-US" sz="900" dirty="0" smtClean="0"/>
              <a:t>Survey.  Prepared by the CT Board of Regents Office of Policy and Research, April 17, 2015.</a:t>
            </a:r>
          </a:p>
          <a:p>
            <a:r>
              <a:rPr lang="en-US" sz="900" dirty="0"/>
              <a:t>[1] </a:t>
            </a:r>
            <a:r>
              <a:rPr lang="en-US" sz="900" dirty="0">
                <a:hlinkClick r:id="rId2"/>
              </a:rPr>
              <a:t>http://</a:t>
            </a:r>
            <a:r>
              <a:rPr lang="en-US" sz="900" dirty="0" smtClean="0">
                <a:hlinkClick r:id="rId2"/>
              </a:rPr>
              <a:t>www.deltacostproject.org/resources/pdf/issuebrief_02.pdf</a:t>
            </a:r>
            <a:endParaRPr lang="en-US" sz="900" dirty="0" smtClean="0"/>
          </a:p>
          <a:p>
            <a:endParaRPr lang="en-US" sz="900" dirty="0" smtClean="0"/>
          </a:p>
          <a:p>
            <a:r>
              <a:rPr lang="en-US" sz="900" dirty="0" smtClean="0"/>
              <a:t>* Branch data are not available for the University of Connecticut</a:t>
            </a:r>
            <a:endParaRPr lang="en-US" sz="900" dirty="0"/>
          </a:p>
          <a:p>
            <a:endParaRPr lang="en-US" sz="900" dirty="0"/>
          </a:p>
          <a:p>
            <a:r>
              <a:rPr lang="en-US" sz="900" b="1" dirty="0"/>
              <a:t>Calculation</a:t>
            </a:r>
            <a:r>
              <a:rPr lang="en-US" sz="900" b="1" i="1" dirty="0"/>
              <a:t>:  </a:t>
            </a:r>
            <a:r>
              <a:rPr lang="en-US" sz="900" dirty="0"/>
              <a:t>The calculation for the </a:t>
            </a:r>
            <a:r>
              <a:rPr lang="en-US" sz="900" b="1" dirty="0"/>
              <a:t>numerator </a:t>
            </a:r>
            <a:r>
              <a:rPr lang="en-US" sz="900" dirty="0"/>
              <a:t>uses the methodology established by the Delta Cost </a:t>
            </a:r>
            <a:r>
              <a:rPr lang="en-US" sz="900" dirty="0" smtClean="0"/>
              <a:t>Project:</a:t>
            </a:r>
          </a:p>
          <a:p>
            <a:pPr marL="117475" lvl="1">
              <a:tabLst>
                <a:tab pos="117475" algn="l"/>
              </a:tabLst>
            </a:pPr>
            <a:r>
              <a:rPr lang="en-US" sz="900" dirty="0"/>
              <a:t>Education &amp; related expenses = instruction + student services + (education_share*(academic support + institution support + operation/maintenance)) Where::  Education_share = (instruction + student services) / (instruction + student services + research + public service</a:t>
            </a:r>
            <a:r>
              <a:rPr lang="en-US" sz="900" dirty="0" smtClean="0"/>
              <a:t>).  The </a:t>
            </a:r>
            <a:r>
              <a:rPr lang="en-US" sz="900" dirty="0"/>
              <a:t>completions </a:t>
            </a:r>
            <a:r>
              <a:rPr lang="en-US" sz="900" b="1" dirty="0"/>
              <a:t>denominator</a:t>
            </a:r>
            <a:r>
              <a:rPr lang="en-US" sz="900" dirty="0"/>
              <a:t> is the sum of all degree and certificate completions for the same fiscal year. </a:t>
            </a:r>
            <a:r>
              <a:rPr lang="en-US" sz="900" dirty="0" smtClean="0"/>
              <a:t>  (A </a:t>
            </a:r>
            <a:r>
              <a:rPr lang="en-US" sz="900" dirty="0"/>
              <a:t>future iteration of this calculation might weight certificate completions). Sector averages will be weighted for </a:t>
            </a:r>
            <a:r>
              <a:rPr lang="en-US" sz="900" dirty="0" smtClean="0"/>
              <a:t>enrollment</a:t>
            </a:r>
            <a:endParaRPr lang="en-US" sz="900" dirty="0"/>
          </a:p>
        </p:txBody>
      </p:sp>
      <p:graphicFrame>
        <p:nvGraphicFramePr>
          <p:cNvPr id="2" name="Table 1"/>
          <p:cNvGraphicFramePr>
            <a:graphicFrameLocks noGrp="1"/>
          </p:cNvGraphicFramePr>
          <p:nvPr>
            <p:extLst>
              <p:ext uri="{D42A27DB-BD31-4B8C-83A1-F6EECF244321}">
                <p14:modId xmlns:p14="http://schemas.microsoft.com/office/powerpoint/2010/main" val="1676248313"/>
              </p:ext>
            </p:extLst>
          </p:nvPr>
        </p:nvGraphicFramePr>
        <p:xfrm>
          <a:off x="635589" y="1143000"/>
          <a:ext cx="5612812" cy="5638808"/>
        </p:xfrm>
        <a:graphic>
          <a:graphicData uri="http://schemas.openxmlformats.org/drawingml/2006/table">
            <a:tbl>
              <a:tblPr/>
              <a:tblGrid>
                <a:gridCol w="2914406"/>
                <a:gridCol w="851110"/>
                <a:gridCol w="889798"/>
                <a:gridCol w="957498"/>
              </a:tblGrid>
              <a:tr h="196673">
                <a:tc>
                  <a:txBody>
                    <a:bodyPr/>
                    <a:lstStyle/>
                    <a:p>
                      <a:pPr algn="l" fontAlgn="b"/>
                      <a:endParaRPr lang="en-US" sz="1100" b="0" i="0" u="none" strike="noStrike" dirty="0">
                        <a:solidFill>
                          <a:srgbClr val="000000"/>
                        </a:solidFill>
                        <a:effectLst/>
                        <a:latin typeface="Calibri"/>
                      </a:endParaRPr>
                    </a:p>
                  </a:txBody>
                  <a:tcPr marL="9370" marR="9370" marT="9371" marB="0" anchor="b">
                    <a:lnL>
                      <a:noFill/>
                    </a:lnL>
                    <a:lnR>
                      <a:noFill/>
                    </a:lnR>
                    <a:lnT>
                      <a:noFill/>
                    </a:lnT>
                    <a:lnB>
                      <a:noFill/>
                    </a:lnB>
                  </a:tcPr>
                </a:tc>
                <a:tc gridSpan="3">
                  <a:txBody>
                    <a:bodyPr/>
                    <a:lstStyle/>
                    <a:p>
                      <a:pPr algn="ctr" fontAlgn="b"/>
                      <a:r>
                        <a:rPr lang="en-US" sz="1100" b="1" i="0" u="none" strike="noStrike" dirty="0" smtClean="0">
                          <a:solidFill>
                            <a:srgbClr val="000000"/>
                          </a:solidFill>
                          <a:effectLst/>
                          <a:latin typeface="Calibri"/>
                        </a:rPr>
                        <a:t>Education &amp; Related Expenses/Completion</a:t>
                      </a:r>
                      <a:endParaRPr lang="en-US" sz="1100" b="1" i="0" u="none" strike="noStrike" dirty="0">
                        <a:solidFill>
                          <a:srgbClr val="000000"/>
                        </a:solidFill>
                        <a:effectLst/>
                        <a:latin typeface="Calibri"/>
                      </a:endParaRPr>
                    </a:p>
                  </a:txBody>
                  <a:tcPr marL="9370" marR="9370" marT="9371" marB="0" anchor="b">
                    <a:lnL>
                      <a:noFill/>
                    </a:lnL>
                    <a:lnR>
                      <a:noFill/>
                    </a:lnR>
                    <a:lnT>
                      <a:noFill/>
                    </a:lnT>
                    <a:lnB>
                      <a:noFill/>
                    </a:lnB>
                  </a:tcPr>
                </a:tc>
                <a:tc hMerge="1">
                  <a:txBody>
                    <a:bodyPr/>
                    <a:lstStyle/>
                    <a:p>
                      <a:endParaRPr lang="en-US"/>
                    </a:p>
                  </a:txBody>
                  <a:tcPr/>
                </a:tc>
                <a:tc hMerge="1">
                  <a:txBody>
                    <a:bodyPr/>
                    <a:lstStyle/>
                    <a:p>
                      <a:endParaRPr lang="en-US"/>
                    </a:p>
                  </a:txBody>
                  <a:tcPr/>
                </a:tc>
              </a:tr>
              <a:tr h="289301">
                <a:tc>
                  <a:txBody>
                    <a:bodyPr/>
                    <a:lstStyle/>
                    <a:p>
                      <a:pPr algn="l" fontAlgn="b"/>
                      <a:r>
                        <a:rPr lang="en-US" sz="1100" b="1" i="0" u="none" strike="noStrike" dirty="0">
                          <a:solidFill>
                            <a:srgbClr val="000000"/>
                          </a:solidFill>
                          <a:effectLst/>
                          <a:latin typeface="Calibri"/>
                        </a:rPr>
                        <a:t>Institution Name</a:t>
                      </a:r>
                    </a:p>
                  </a:txBody>
                  <a:tcPr marL="9370" marR="9370" marT="9371" marB="0" anchor="b">
                    <a:lnL>
                      <a:noFill/>
                    </a:lnL>
                    <a:lnR>
                      <a:noFill/>
                    </a:lnR>
                    <a:lnT>
                      <a:noFill/>
                    </a:lnT>
                    <a:lnB>
                      <a:noFill/>
                    </a:lnB>
                    <a:solidFill>
                      <a:schemeClr val="accent1">
                        <a:lumMod val="20000"/>
                        <a:lumOff val="80000"/>
                      </a:schemeClr>
                    </a:solidFill>
                  </a:tcPr>
                </a:tc>
                <a:tc>
                  <a:txBody>
                    <a:bodyPr/>
                    <a:lstStyle/>
                    <a:p>
                      <a:pPr algn="ctr" fontAlgn="b"/>
                      <a:r>
                        <a:rPr lang="en-US" sz="1100" b="1" i="0" u="none" strike="noStrike" dirty="0">
                          <a:solidFill>
                            <a:srgbClr val="000000"/>
                          </a:solidFill>
                          <a:effectLst/>
                          <a:latin typeface="Calibri"/>
                        </a:rPr>
                        <a:t>2010-11</a:t>
                      </a:r>
                    </a:p>
                  </a:txBody>
                  <a:tcPr marL="9370" marR="9370" marT="9371" marB="0" anchor="b">
                    <a:lnL>
                      <a:noFill/>
                    </a:lnL>
                    <a:lnR>
                      <a:noFill/>
                    </a:lnR>
                    <a:lnT>
                      <a:noFill/>
                    </a:lnT>
                    <a:lnB>
                      <a:noFill/>
                    </a:lnB>
                    <a:solidFill>
                      <a:schemeClr val="accent1">
                        <a:lumMod val="20000"/>
                        <a:lumOff val="80000"/>
                      </a:schemeClr>
                    </a:solidFill>
                  </a:tcPr>
                </a:tc>
                <a:tc>
                  <a:txBody>
                    <a:bodyPr/>
                    <a:lstStyle/>
                    <a:p>
                      <a:pPr algn="ctr" fontAlgn="b"/>
                      <a:r>
                        <a:rPr lang="en-US" sz="1100" b="1" i="0" u="none" strike="noStrike" dirty="0">
                          <a:solidFill>
                            <a:srgbClr val="000000"/>
                          </a:solidFill>
                          <a:effectLst/>
                          <a:latin typeface="Calibri"/>
                        </a:rPr>
                        <a:t>2011-12</a:t>
                      </a:r>
                    </a:p>
                  </a:txBody>
                  <a:tcPr marL="9370" marR="9370" marT="9371" marB="0" anchor="b">
                    <a:lnL>
                      <a:noFill/>
                    </a:lnL>
                    <a:lnR>
                      <a:noFill/>
                    </a:lnR>
                    <a:lnT>
                      <a:noFill/>
                    </a:lnT>
                    <a:lnB>
                      <a:noFill/>
                    </a:lnB>
                    <a:solidFill>
                      <a:schemeClr val="accent1">
                        <a:lumMod val="20000"/>
                        <a:lumOff val="80000"/>
                      </a:schemeClr>
                    </a:solidFill>
                  </a:tcPr>
                </a:tc>
                <a:tc>
                  <a:txBody>
                    <a:bodyPr/>
                    <a:lstStyle/>
                    <a:p>
                      <a:pPr algn="ctr" fontAlgn="b"/>
                      <a:r>
                        <a:rPr lang="en-US" sz="1100" b="1" i="0" u="none" strike="noStrike" dirty="0">
                          <a:solidFill>
                            <a:srgbClr val="000000"/>
                          </a:solidFill>
                          <a:effectLst/>
                          <a:latin typeface="Calibri"/>
                        </a:rPr>
                        <a:t>2012-13</a:t>
                      </a:r>
                    </a:p>
                  </a:txBody>
                  <a:tcPr marL="9370" marR="9370" marT="9371" marB="0" anchor="b">
                    <a:lnL>
                      <a:noFill/>
                    </a:lnL>
                    <a:lnR>
                      <a:noFill/>
                    </a:lnR>
                    <a:lnT>
                      <a:noFill/>
                    </a:lnT>
                    <a:lnB>
                      <a:noFill/>
                    </a:lnB>
                    <a:solidFill>
                      <a:schemeClr val="accent1">
                        <a:lumMod val="20000"/>
                        <a:lumOff val="80000"/>
                      </a:schemeClr>
                    </a:solidFill>
                  </a:tcPr>
                </a:tc>
              </a:tr>
              <a:tr h="196673">
                <a:tc>
                  <a:txBody>
                    <a:bodyPr/>
                    <a:lstStyle/>
                    <a:p>
                      <a:pPr algn="l" fontAlgn="b"/>
                      <a:r>
                        <a:rPr lang="en-US" sz="1100" b="0" i="0" u="none" strike="noStrike" dirty="0">
                          <a:solidFill>
                            <a:srgbClr val="000000"/>
                          </a:solidFill>
                          <a:effectLst/>
                          <a:latin typeface="Calibri"/>
                        </a:rPr>
                        <a:t>Asnuntuck Community College</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$39,021</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$37,150</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$28,790</a:t>
                      </a:r>
                    </a:p>
                  </a:txBody>
                  <a:tcPr marL="9370" marR="9370" marT="9371" marB="0" anchor="b">
                    <a:lnL>
                      <a:noFill/>
                    </a:lnL>
                    <a:lnR>
                      <a:noFill/>
                    </a:lnR>
                    <a:lnT>
                      <a:noFill/>
                    </a:lnT>
                    <a:lnB>
                      <a:noFill/>
                    </a:lnB>
                  </a:tcPr>
                </a:tc>
              </a:tr>
              <a:tr h="196673">
                <a:tc>
                  <a:txBody>
                    <a:bodyPr/>
                    <a:lstStyle/>
                    <a:p>
                      <a:pPr algn="l" fontAlgn="b"/>
                      <a:r>
                        <a:rPr lang="en-US" sz="1100" b="0" i="0" u="none" strike="noStrike" dirty="0">
                          <a:solidFill>
                            <a:srgbClr val="000000"/>
                          </a:solidFill>
                          <a:effectLst/>
                          <a:latin typeface="Calibri"/>
                        </a:rPr>
                        <a:t>Capital Community College</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$70,576</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$68,575</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$71,699</a:t>
                      </a:r>
                    </a:p>
                  </a:txBody>
                  <a:tcPr marL="9370" marR="9370" marT="9371" marB="0" anchor="b">
                    <a:lnL>
                      <a:noFill/>
                    </a:lnL>
                    <a:lnR>
                      <a:noFill/>
                    </a:lnR>
                    <a:lnT>
                      <a:noFill/>
                    </a:lnT>
                    <a:lnB>
                      <a:noFill/>
                    </a:lnB>
                  </a:tcPr>
                </a:tc>
              </a:tr>
              <a:tr h="196673">
                <a:tc>
                  <a:txBody>
                    <a:bodyPr/>
                    <a:lstStyle/>
                    <a:p>
                      <a:pPr algn="l" fontAlgn="b"/>
                      <a:r>
                        <a:rPr lang="en-US" sz="1100" b="0" i="0" u="none" strike="noStrike" dirty="0">
                          <a:solidFill>
                            <a:srgbClr val="000000"/>
                          </a:solidFill>
                          <a:effectLst/>
                          <a:latin typeface="Calibri"/>
                        </a:rPr>
                        <a:t>Gateway Community College</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$63,080</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$67,477</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$77,766</a:t>
                      </a:r>
                    </a:p>
                  </a:txBody>
                  <a:tcPr marL="9370" marR="9370" marT="9371" marB="0" anchor="b">
                    <a:lnL>
                      <a:noFill/>
                    </a:lnL>
                    <a:lnR>
                      <a:noFill/>
                    </a:lnR>
                    <a:lnT>
                      <a:noFill/>
                    </a:lnT>
                    <a:lnB>
                      <a:noFill/>
                    </a:lnB>
                  </a:tcPr>
                </a:tc>
              </a:tr>
              <a:tr h="196673">
                <a:tc>
                  <a:txBody>
                    <a:bodyPr/>
                    <a:lstStyle/>
                    <a:p>
                      <a:pPr algn="l" fontAlgn="b"/>
                      <a:r>
                        <a:rPr lang="en-US" sz="1100" b="0" i="0" u="none" strike="noStrike" dirty="0">
                          <a:solidFill>
                            <a:srgbClr val="000000"/>
                          </a:solidFill>
                          <a:effectLst/>
                          <a:latin typeface="Calibri"/>
                        </a:rPr>
                        <a:t>Housatonic Community College</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$68,205</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$68,942</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$57,656</a:t>
                      </a:r>
                    </a:p>
                  </a:txBody>
                  <a:tcPr marL="9370" marR="9370" marT="9371" marB="0" anchor="b">
                    <a:lnL>
                      <a:noFill/>
                    </a:lnL>
                    <a:lnR>
                      <a:noFill/>
                    </a:lnR>
                    <a:lnT>
                      <a:noFill/>
                    </a:lnT>
                    <a:lnB>
                      <a:noFill/>
                    </a:lnB>
                  </a:tcPr>
                </a:tc>
              </a:tr>
              <a:tr h="196673">
                <a:tc>
                  <a:txBody>
                    <a:bodyPr/>
                    <a:lstStyle/>
                    <a:p>
                      <a:pPr algn="l" fontAlgn="b"/>
                      <a:r>
                        <a:rPr lang="en-US" sz="1100" b="0" i="0" u="none" strike="noStrike" dirty="0">
                          <a:solidFill>
                            <a:srgbClr val="000000"/>
                          </a:solidFill>
                          <a:effectLst/>
                          <a:latin typeface="Calibri"/>
                        </a:rPr>
                        <a:t>Manchester Community College</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$53,735</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$52,811</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$55,094</a:t>
                      </a:r>
                    </a:p>
                  </a:txBody>
                  <a:tcPr marL="9370" marR="9370" marT="9371" marB="0" anchor="b">
                    <a:lnL>
                      <a:noFill/>
                    </a:lnL>
                    <a:lnR>
                      <a:noFill/>
                    </a:lnR>
                    <a:lnT>
                      <a:noFill/>
                    </a:lnT>
                    <a:lnB>
                      <a:noFill/>
                    </a:lnB>
                  </a:tcPr>
                </a:tc>
              </a:tr>
              <a:tr h="196673">
                <a:tc>
                  <a:txBody>
                    <a:bodyPr/>
                    <a:lstStyle/>
                    <a:p>
                      <a:pPr algn="l" fontAlgn="b"/>
                      <a:r>
                        <a:rPr lang="en-US" sz="1100" b="0" i="0" u="none" strike="noStrike" dirty="0">
                          <a:solidFill>
                            <a:srgbClr val="000000"/>
                          </a:solidFill>
                          <a:effectLst/>
                          <a:latin typeface="Calibri"/>
                        </a:rPr>
                        <a:t>Middlesex Community College</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$70,152</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$61,234</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$69,046</a:t>
                      </a:r>
                    </a:p>
                  </a:txBody>
                  <a:tcPr marL="9370" marR="9370" marT="9371" marB="0" anchor="b">
                    <a:lnL>
                      <a:noFill/>
                    </a:lnL>
                    <a:lnR>
                      <a:noFill/>
                    </a:lnR>
                    <a:lnT>
                      <a:noFill/>
                    </a:lnT>
                    <a:lnB>
                      <a:noFill/>
                    </a:lnB>
                  </a:tcPr>
                </a:tc>
              </a:tr>
              <a:tr h="196673">
                <a:tc>
                  <a:txBody>
                    <a:bodyPr/>
                    <a:lstStyle/>
                    <a:p>
                      <a:pPr algn="l" fontAlgn="b"/>
                      <a:r>
                        <a:rPr lang="en-US" sz="1100" b="0" i="0" u="none" strike="noStrike" dirty="0">
                          <a:solidFill>
                            <a:srgbClr val="000000"/>
                          </a:solidFill>
                          <a:effectLst/>
                          <a:latin typeface="Calibri"/>
                        </a:rPr>
                        <a:t>Naugatuck Valley Community College</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$60,394</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$50,966</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$44,522</a:t>
                      </a:r>
                    </a:p>
                  </a:txBody>
                  <a:tcPr marL="9370" marR="9370" marT="9371" marB="0" anchor="b">
                    <a:lnL>
                      <a:noFill/>
                    </a:lnL>
                    <a:lnR>
                      <a:noFill/>
                    </a:lnR>
                    <a:lnT>
                      <a:noFill/>
                    </a:lnT>
                    <a:lnB>
                      <a:noFill/>
                    </a:lnB>
                  </a:tcPr>
                </a:tc>
              </a:tr>
              <a:tr h="196673">
                <a:tc>
                  <a:txBody>
                    <a:bodyPr/>
                    <a:lstStyle/>
                    <a:p>
                      <a:pPr algn="l" fontAlgn="b"/>
                      <a:r>
                        <a:rPr lang="en-US" sz="1100" b="0" i="0" u="none" strike="noStrike" dirty="0">
                          <a:solidFill>
                            <a:srgbClr val="000000"/>
                          </a:solidFill>
                          <a:effectLst/>
                          <a:latin typeface="Calibri"/>
                        </a:rPr>
                        <a:t>Northwestern Connecticut Community College</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$94,360</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$85,794</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$76,931</a:t>
                      </a:r>
                    </a:p>
                  </a:txBody>
                  <a:tcPr marL="9370" marR="9370" marT="9371" marB="0" anchor="b">
                    <a:lnL>
                      <a:noFill/>
                    </a:lnL>
                    <a:lnR>
                      <a:noFill/>
                    </a:lnR>
                    <a:lnT>
                      <a:noFill/>
                    </a:lnT>
                    <a:lnB>
                      <a:noFill/>
                    </a:lnB>
                  </a:tcPr>
                </a:tc>
              </a:tr>
              <a:tr h="196673">
                <a:tc>
                  <a:txBody>
                    <a:bodyPr/>
                    <a:lstStyle/>
                    <a:p>
                      <a:pPr algn="l" fontAlgn="b"/>
                      <a:r>
                        <a:rPr lang="en-US" sz="1100" b="0" i="0" u="none" strike="noStrike" dirty="0">
                          <a:solidFill>
                            <a:srgbClr val="000000"/>
                          </a:solidFill>
                          <a:effectLst/>
                          <a:latin typeface="Calibri"/>
                        </a:rPr>
                        <a:t>Norwalk Community College</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$80,885</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$68,141</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$70,652</a:t>
                      </a:r>
                    </a:p>
                  </a:txBody>
                  <a:tcPr marL="9370" marR="9370" marT="9371" marB="0" anchor="b">
                    <a:lnL>
                      <a:noFill/>
                    </a:lnL>
                    <a:lnR>
                      <a:noFill/>
                    </a:lnR>
                    <a:lnT>
                      <a:noFill/>
                    </a:lnT>
                    <a:lnB>
                      <a:noFill/>
                    </a:lnB>
                  </a:tcPr>
                </a:tc>
              </a:tr>
              <a:tr h="196673">
                <a:tc>
                  <a:txBody>
                    <a:bodyPr/>
                    <a:lstStyle/>
                    <a:p>
                      <a:pPr algn="l" fontAlgn="b"/>
                      <a:r>
                        <a:rPr lang="en-US" sz="1100" b="0" i="0" u="none" strike="noStrike" dirty="0">
                          <a:solidFill>
                            <a:srgbClr val="000000"/>
                          </a:solidFill>
                          <a:effectLst/>
                          <a:latin typeface="Calibri"/>
                        </a:rPr>
                        <a:t>Quinebaug Valley Community College</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$82,030</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$72,533</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$46,381</a:t>
                      </a:r>
                    </a:p>
                  </a:txBody>
                  <a:tcPr marL="9370" marR="9370" marT="9371" marB="0" anchor="b">
                    <a:lnL>
                      <a:noFill/>
                    </a:lnL>
                    <a:lnR>
                      <a:noFill/>
                    </a:lnR>
                    <a:lnT>
                      <a:noFill/>
                    </a:lnT>
                    <a:lnB>
                      <a:noFill/>
                    </a:lnB>
                  </a:tcPr>
                </a:tc>
              </a:tr>
              <a:tr h="196673">
                <a:tc>
                  <a:txBody>
                    <a:bodyPr/>
                    <a:lstStyle/>
                    <a:p>
                      <a:pPr algn="l" fontAlgn="b"/>
                      <a:r>
                        <a:rPr lang="en-US" sz="1100" b="0" i="0" u="none" strike="noStrike" dirty="0">
                          <a:solidFill>
                            <a:srgbClr val="000000"/>
                          </a:solidFill>
                          <a:effectLst/>
                          <a:latin typeface="Calibri"/>
                        </a:rPr>
                        <a:t>Three Rivers Community College</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$74,054</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$62,143</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$52,322</a:t>
                      </a:r>
                    </a:p>
                  </a:txBody>
                  <a:tcPr marL="9370" marR="9370" marT="9371" marB="0" anchor="b">
                    <a:lnL>
                      <a:noFill/>
                    </a:lnL>
                    <a:lnR>
                      <a:noFill/>
                    </a:lnR>
                    <a:lnT>
                      <a:noFill/>
                    </a:lnT>
                    <a:lnB>
                      <a:noFill/>
                    </a:lnB>
                  </a:tcPr>
                </a:tc>
              </a:tr>
              <a:tr h="196673">
                <a:tc>
                  <a:txBody>
                    <a:bodyPr/>
                    <a:lstStyle/>
                    <a:p>
                      <a:pPr algn="l" fontAlgn="b"/>
                      <a:r>
                        <a:rPr lang="en-US" sz="1100" b="0" i="0" u="none" strike="noStrike" dirty="0">
                          <a:solidFill>
                            <a:srgbClr val="000000"/>
                          </a:solidFill>
                          <a:effectLst/>
                          <a:latin typeface="Calibri"/>
                        </a:rPr>
                        <a:t>Tunxis Community College</a:t>
                      </a:r>
                    </a:p>
                  </a:txBody>
                  <a:tcPr marL="9370" marR="9370" marT="93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$64,356</a:t>
                      </a:r>
                    </a:p>
                  </a:txBody>
                  <a:tcPr marL="9370" marR="9370" marT="93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$57,636</a:t>
                      </a:r>
                    </a:p>
                  </a:txBody>
                  <a:tcPr marL="9370" marR="9370" marT="93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$55,842</a:t>
                      </a:r>
                    </a:p>
                  </a:txBody>
                  <a:tcPr marL="9370" marR="9370" marT="9371" marB="0" anchor="b">
                    <a:lnL>
                      <a:noFill/>
                    </a:lnL>
                    <a:lnR>
                      <a:noFill/>
                    </a:lnR>
                    <a:lnT>
                      <a:noFill/>
                    </a:lnT>
                    <a:lnB w="6350" cap="flat" cmpd="sng" algn="ctr">
                      <a:solidFill>
                        <a:srgbClr val="000000"/>
                      </a:solidFill>
                      <a:prstDash val="solid"/>
                      <a:round/>
                      <a:headEnd type="none" w="med" len="med"/>
                      <a:tailEnd type="none" w="med" len="med"/>
                    </a:lnB>
                  </a:tcPr>
                </a:tc>
              </a:tr>
              <a:tr h="206507">
                <a:tc>
                  <a:txBody>
                    <a:bodyPr/>
                    <a:lstStyle/>
                    <a:p>
                      <a:pPr algn="l" fontAlgn="b"/>
                      <a:r>
                        <a:rPr lang="en-US" sz="1200" b="1" i="0" u="none" strike="noStrike" dirty="0">
                          <a:solidFill>
                            <a:srgbClr val="000000"/>
                          </a:solidFill>
                          <a:effectLst/>
                          <a:latin typeface="Calibri"/>
                        </a:rPr>
                        <a:t>Sector: Community College</a:t>
                      </a:r>
                    </a:p>
                  </a:txBody>
                  <a:tcPr marL="9370" marR="9370" marT="93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Calibri"/>
                        </a:rPr>
                        <a:t>$65,086</a:t>
                      </a:r>
                    </a:p>
                  </a:txBody>
                  <a:tcPr marL="9370" marR="9370" marT="93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Calibri"/>
                        </a:rPr>
                        <a:t>$60,441</a:t>
                      </a:r>
                    </a:p>
                  </a:txBody>
                  <a:tcPr marL="9370" marR="9370" marT="93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Calibri"/>
                        </a:rPr>
                        <a:t>$57,100</a:t>
                      </a:r>
                    </a:p>
                  </a:txBody>
                  <a:tcPr marL="9370" marR="9370" marT="9371" marB="0" anchor="b">
                    <a:lnL>
                      <a:noFill/>
                    </a:lnL>
                    <a:lnR>
                      <a:noFill/>
                    </a:lnR>
                    <a:lnT w="6350" cap="flat" cmpd="sng" algn="ctr">
                      <a:solidFill>
                        <a:srgbClr val="000000"/>
                      </a:solidFill>
                      <a:prstDash val="solid"/>
                      <a:round/>
                      <a:headEnd type="none" w="med" len="med"/>
                      <a:tailEnd type="none" w="med" len="med"/>
                    </a:lnT>
                    <a:lnB>
                      <a:noFill/>
                    </a:lnB>
                  </a:tcPr>
                </a:tc>
              </a:tr>
              <a:tr h="196673">
                <a:tc>
                  <a:txBody>
                    <a:bodyPr/>
                    <a:lstStyle/>
                    <a:p>
                      <a:pPr algn="l" fontAlgn="b"/>
                      <a:endParaRPr lang="en-US" sz="1100" b="0" i="0" u="none" strike="noStrike" dirty="0">
                        <a:solidFill>
                          <a:srgbClr val="000000"/>
                        </a:solidFill>
                        <a:effectLst/>
                        <a:latin typeface="Calibri"/>
                      </a:endParaRPr>
                    </a:p>
                  </a:txBody>
                  <a:tcPr marL="9370" marR="9370" marT="9371"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a:endParaRPr>
                    </a:p>
                  </a:txBody>
                  <a:tcPr marL="9370" marR="9370" marT="9371"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a:endParaRPr>
                    </a:p>
                  </a:txBody>
                  <a:tcPr marL="9370" marR="9370" marT="9371"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a:endParaRPr>
                    </a:p>
                  </a:txBody>
                  <a:tcPr marL="9370" marR="9370" marT="9371" marB="0" anchor="b">
                    <a:lnL>
                      <a:noFill/>
                    </a:lnL>
                    <a:lnR>
                      <a:noFill/>
                    </a:lnR>
                    <a:lnT>
                      <a:noFill/>
                    </a:lnT>
                    <a:lnB>
                      <a:noFill/>
                    </a:lnB>
                  </a:tcPr>
                </a:tc>
              </a:tr>
              <a:tr h="196673">
                <a:tc>
                  <a:txBody>
                    <a:bodyPr/>
                    <a:lstStyle/>
                    <a:p>
                      <a:pPr algn="l" fontAlgn="b"/>
                      <a:r>
                        <a:rPr lang="en-US" sz="1100" b="1" i="0" u="none" strike="noStrike" dirty="0">
                          <a:solidFill>
                            <a:srgbClr val="000000"/>
                          </a:solidFill>
                          <a:effectLst/>
                          <a:latin typeface="Calibri"/>
                        </a:rPr>
                        <a:t>Sector/ Institution Name</a:t>
                      </a:r>
                    </a:p>
                  </a:txBody>
                  <a:tcPr marL="9370" marR="9370" marT="9371" marB="0" anchor="b">
                    <a:lnL>
                      <a:noFill/>
                    </a:lnL>
                    <a:lnR>
                      <a:noFill/>
                    </a:lnR>
                    <a:lnT>
                      <a:noFill/>
                    </a:lnT>
                    <a:lnB>
                      <a:noFill/>
                    </a:lnB>
                    <a:solidFill>
                      <a:srgbClr val="FCD5B4"/>
                    </a:solidFill>
                  </a:tcPr>
                </a:tc>
                <a:tc>
                  <a:txBody>
                    <a:bodyPr/>
                    <a:lstStyle/>
                    <a:p>
                      <a:pPr algn="ctr" fontAlgn="b"/>
                      <a:r>
                        <a:rPr lang="en-US" sz="1100" b="1" i="0" u="none" strike="noStrike" dirty="0">
                          <a:solidFill>
                            <a:srgbClr val="000000"/>
                          </a:solidFill>
                          <a:effectLst/>
                          <a:latin typeface="Calibri"/>
                        </a:rPr>
                        <a:t>2010-11</a:t>
                      </a:r>
                    </a:p>
                  </a:txBody>
                  <a:tcPr marL="9370" marR="9370" marT="9371" marB="0" anchor="b">
                    <a:lnL>
                      <a:noFill/>
                    </a:lnL>
                    <a:lnR>
                      <a:noFill/>
                    </a:lnR>
                    <a:lnT>
                      <a:noFill/>
                    </a:lnT>
                    <a:lnB>
                      <a:noFill/>
                    </a:lnB>
                    <a:solidFill>
                      <a:srgbClr val="FCD5B4"/>
                    </a:solidFill>
                  </a:tcPr>
                </a:tc>
                <a:tc>
                  <a:txBody>
                    <a:bodyPr/>
                    <a:lstStyle/>
                    <a:p>
                      <a:pPr algn="ctr" fontAlgn="b"/>
                      <a:r>
                        <a:rPr lang="en-US" sz="1100" b="1" i="0" u="none" strike="noStrike" dirty="0">
                          <a:solidFill>
                            <a:srgbClr val="000000"/>
                          </a:solidFill>
                          <a:effectLst/>
                          <a:latin typeface="Calibri"/>
                        </a:rPr>
                        <a:t>2011-12</a:t>
                      </a:r>
                    </a:p>
                  </a:txBody>
                  <a:tcPr marL="9370" marR="9370" marT="9371" marB="0" anchor="b">
                    <a:lnL>
                      <a:noFill/>
                    </a:lnL>
                    <a:lnR>
                      <a:noFill/>
                    </a:lnR>
                    <a:lnT>
                      <a:noFill/>
                    </a:lnT>
                    <a:lnB>
                      <a:noFill/>
                    </a:lnB>
                    <a:solidFill>
                      <a:srgbClr val="FCD5B4"/>
                    </a:solidFill>
                  </a:tcPr>
                </a:tc>
                <a:tc>
                  <a:txBody>
                    <a:bodyPr/>
                    <a:lstStyle/>
                    <a:p>
                      <a:pPr algn="ctr" fontAlgn="b"/>
                      <a:r>
                        <a:rPr lang="en-US" sz="1100" b="1" i="0" u="none" strike="noStrike" dirty="0">
                          <a:solidFill>
                            <a:srgbClr val="000000"/>
                          </a:solidFill>
                          <a:effectLst/>
                          <a:latin typeface="Calibri"/>
                        </a:rPr>
                        <a:t>2012-13</a:t>
                      </a:r>
                    </a:p>
                  </a:txBody>
                  <a:tcPr marL="9370" marR="9370" marT="9371" marB="0" anchor="b">
                    <a:lnL>
                      <a:noFill/>
                    </a:lnL>
                    <a:lnR>
                      <a:noFill/>
                    </a:lnR>
                    <a:lnT>
                      <a:noFill/>
                    </a:lnT>
                    <a:lnB>
                      <a:noFill/>
                    </a:lnB>
                    <a:solidFill>
                      <a:srgbClr val="FCD5B4"/>
                    </a:solidFill>
                  </a:tcPr>
                </a:tc>
              </a:tr>
              <a:tr h="206507">
                <a:tc>
                  <a:txBody>
                    <a:bodyPr/>
                    <a:lstStyle/>
                    <a:p>
                      <a:pPr algn="l" fontAlgn="b"/>
                      <a:r>
                        <a:rPr lang="en-US" sz="1200" b="1" i="0" u="none" strike="noStrike" dirty="0">
                          <a:solidFill>
                            <a:srgbClr val="000000"/>
                          </a:solidFill>
                          <a:effectLst/>
                          <a:latin typeface="Calibri"/>
                        </a:rPr>
                        <a:t>Charter Oak State College</a:t>
                      </a:r>
                    </a:p>
                  </a:txBody>
                  <a:tcPr marL="9370" marR="9370" marT="9371" marB="0" anchor="b">
                    <a:lnL>
                      <a:noFill/>
                    </a:lnL>
                    <a:lnR>
                      <a:noFill/>
                    </a:lnR>
                    <a:lnT>
                      <a:noFill/>
                    </a:lnT>
                    <a:lnB>
                      <a:noFill/>
                    </a:lnB>
                  </a:tcPr>
                </a:tc>
                <a:tc>
                  <a:txBody>
                    <a:bodyPr/>
                    <a:lstStyle/>
                    <a:p>
                      <a:pPr algn="ctr" fontAlgn="b"/>
                      <a:r>
                        <a:rPr lang="en-US" sz="1200" b="1" i="0" u="none" strike="noStrike" dirty="0">
                          <a:solidFill>
                            <a:srgbClr val="000000"/>
                          </a:solidFill>
                          <a:effectLst/>
                          <a:latin typeface="Calibri"/>
                        </a:rPr>
                        <a:t>$16,100</a:t>
                      </a:r>
                    </a:p>
                  </a:txBody>
                  <a:tcPr marL="9370" marR="9370" marT="9371" marB="0" anchor="b">
                    <a:lnL>
                      <a:noFill/>
                    </a:lnL>
                    <a:lnR>
                      <a:noFill/>
                    </a:lnR>
                    <a:lnT>
                      <a:noFill/>
                    </a:lnT>
                    <a:lnB>
                      <a:noFill/>
                    </a:lnB>
                  </a:tcPr>
                </a:tc>
                <a:tc>
                  <a:txBody>
                    <a:bodyPr/>
                    <a:lstStyle/>
                    <a:p>
                      <a:pPr algn="ctr" fontAlgn="b"/>
                      <a:r>
                        <a:rPr lang="en-US" sz="1200" b="1" i="0" u="none" strike="noStrike" dirty="0">
                          <a:solidFill>
                            <a:srgbClr val="000000"/>
                          </a:solidFill>
                          <a:effectLst/>
                          <a:latin typeface="Calibri"/>
                        </a:rPr>
                        <a:t>$16,705</a:t>
                      </a:r>
                    </a:p>
                  </a:txBody>
                  <a:tcPr marL="9370" marR="9370" marT="9371" marB="0" anchor="b">
                    <a:lnL>
                      <a:noFill/>
                    </a:lnL>
                    <a:lnR>
                      <a:noFill/>
                    </a:lnR>
                    <a:lnT>
                      <a:noFill/>
                    </a:lnT>
                    <a:lnB>
                      <a:noFill/>
                    </a:lnB>
                  </a:tcPr>
                </a:tc>
                <a:tc>
                  <a:txBody>
                    <a:bodyPr/>
                    <a:lstStyle/>
                    <a:p>
                      <a:pPr algn="ctr" fontAlgn="b"/>
                      <a:r>
                        <a:rPr lang="en-US" sz="1200" b="1" i="0" u="none" strike="noStrike" dirty="0">
                          <a:solidFill>
                            <a:srgbClr val="000000"/>
                          </a:solidFill>
                          <a:effectLst/>
                          <a:latin typeface="Calibri"/>
                        </a:rPr>
                        <a:t>$18,839</a:t>
                      </a:r>
                    </a:p>
                  </a:txBody>
                  <a:tcPr marL="9370" marR="9370" marT="9371" marB="0" anchor="b">
                    <a:lnL>
                      <a:noFill/>
                    </a:lnL>
                    <a:lnR>
                      <a:noFill/>
                    </a:lnR>
                    <a:lnT>
                      <a:noFill/>
                    </a:lnT>
                    <a:lnB>
                      <a:noFill/>
                    </a:lnB>
                  </a:tcPr>
                </a:tc>
              </a:tr>
              <a:tr h="196673">
                <a:tc>
                  <a:txBody>
                    <a:bodyPr/>
                    <a:lstStyle/>
                    <a:p>
                      <a:pPr algn="l" fontAlgn="b"/>
                      <a:endParaRPr lang="en-US" sz="1100" b="0" i="0" u="none" strike="noStrike" dirty="0">
                        <a:solidFill>
                          <a:srgbClr val="000000"/>
                        </a:solidFill>
                        <a:effectLst/>
                        <a:latin typeface="Calibri"/>
                      </a:endParaRPr>
                    </a:p>
                  </a:txBody>
                  <a:tcPr marL="9370" marR="9370" marT="9371"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a:endParaRPr>
                    </a:p>
                  </a:txBody>
                  <a:tcPr marL="9370" marR="9370" marT="9371"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a:endParaRPr>
                    </a:p>
                  </a:txBody>
                  <a:tcPr marL="9370" marR="9370" marT="9371"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a:endParaRPr>
                    </a:p>
                  </a:txBody>
                  <a:tcPr marL="9370" marR="9370" marT="9371" marB="0" anchor="b">
                    <a:lnL>
                      <a:noFill/>
                    </a:lnL>
                    <a:lnR>
                      <a:noFill/>
                    </a:lnR>
                    <a:lnT>
                      <a:noFill/>
                    </a:lnT>
                    <a:lnB>
                      <a:noFill/>
                    </a:lnB>
                  </a:tcPr>
                </a:tc>
              </a:tr>
              <a:tr h="196673">
                <a:tc>
                  <a:txBody>
                    <a:bodyPr/>
                    <a:lstStyle/>
                    <a:p>
                      <a:pPr algn="l" fontAlgn="b"/>
                      <a:r>
                        <a:rPr lang="en-US" sz="1100" b="1" i="0" u="none" strike="noStrike" dirty="0">
                          <a:solidFill>
                            <a:srgbClr val="000000"/>
                          </a:solidFill>
                          <a:effectLst/>
                          <a:latin typeface="Calibri"/>
                        </a:rPr>
                        <a:t>Institution Name</a:t>
                      </a:r>
                    </a:p>
                  </a:txBody>
                  <a:tcPr marL="9370" marR="9370" marT="9371" marB="0" anchor="b">
                    <a:lnL>
                      <a:noFill/>
                    </a:lnL>
                    <a:lnR>
                      <a:noFill/>
                    </a:lnR>
                    <a:lnT>
                      <a:noFill/>
                    </a:lnT>
                    <a:lnB>
                      <a:noFill/>
                    </a:lnB>
                    <a:solidFill>
                      <a:srgbClr val="D8E4BC"/>
                    </a:solidFill>
                  </a:tcPr>
                </a:tc>
                <a:tc>
                  <a:txBody>
                    <a:bodyPr/>
                    <a:lstStyle/>
                    <a:p>
                      <a:pPr algn="ctr" fontAlgn="b"/>
                      <a:r>
                        <a:rPr lang="en-US" sz="1100" b="1" i="0" u="none" strike="noStrike" dirty="0">
                          <a:solidFill>
                            <a:srgbClr val="000000"/>
                          </a:solidFill>
                          <a:effectLst/>
                          <a:latin typeface="Calibri"/>
                        </a:rPr>
                        <a:t>2010-11</a:t>
                      </a:r>
                    </a:p>
                  </a:txBody>
                  <a:tcPr marL="9370" marR="9370" marT="9371" marB="0" anchor="b">
                    <a:lnL>
                      <a:noFill/>
                    </a:lnL>
                    <a:lnR>
                      <a:noFill/>
                    </a:lnR>
                    <a:lnT>
                      <a:noFill/>
                    </a:lnT>
                    <a:lnB>
                      <a:noFill/>
                    </a:lnB>
                    <a:solidFill>
                      <a:srgbClr val="D8E4BC"/>
                    </a:solidFill>
                  </a:tcPr>
                </a:tc>
                <a:tc>
                  <a:txBody>
                    <a:bodyPr/>
                    <a:lstStyle/>
                    <a:p>
                      <a:pPr algn="ctr" fontAlgn="b"/>
                      <a:r>
                        <a:rPr lang="en-US" sz="1100" b="1" i="0" u="none" strike="noStrike" dirty="0">
                          <a:solidFill>
                            <a:srgbClr val="000000"/>
                          </a:solidFill>
                          <a:effectLst/>
                          <a:latin typeface="Calibri"/>
                        </a:rPr>
                        <a:t>2011-12</a:t>
                      </a:r>
                    </a:p>
                  </a:txBody>
                  <a:tcPr marL="9370" marR="9370" marT="9371" marB="0" anchor="b">
                    <a:lnL>
                      <a:noFill/>
                    </a:lnL>
                    <a:lnR>
                      <a:noFill/>
                    </a:lnR>
                    <a:lnT>
                      <a:noFill/>
                    </a:lnT>
                    <a:lnB>
                      <a:noFill/>
                    </a:lnB>
                    <a:solidFill>
                      <a:srgbClr val="D8E4BC"/>
                    </a:solidFill>
                  </a:tcPr>
                </a:tc>
                <a:tc>
                  <a:txBody>
                    <a:bodyPr/>
                    <a:lstStyle/>
                    <a:p>
                      <a:pPr algn="ctr" fontAlgn="b"/>
                      <a:r>
                        <a:rPr lang="en-US" sz="1100" b="1" i="0" u="none" strike="noStrike" dirty="0">
                          <a:solidFill>
                            <a:srgbClr val="000000"/>
                          </a:solidFill>
                          <a:effectLst/>
                          <a:latin typeface="Calibri"/>
                        </a:rPr>
                        <a:t>2012-13</a:t>
                      </a:r>
                    </a:p>
                  </a:txBody>
                  <a:tcPr marL="9370" marR="9370" marT="9371" marB="0" anchor="b">
                    <a:lnL>
                      <a:noFill/>
                    </a:lnL>
                    <a:lnR>
                      <a:noFill/>
                    </a:lnR>
                    <a:lnT>
                      <a:noFill/>
                    </a:lnT>
                    <a:lnB>
                      <a:noFill/>
                    </a:lnB>
                    <a:solidFill>
                      <a:srgbClr val="D8E4BC"/>
                    </a:solidFill>
                  </a:tcPr>
                </a:tc>
              </a:tr>
              <a:tr h="196673">
                <a:tc>
                  <a:txBody>
                    <a:bodyPr/>
                    <a:lstStyle/>
                    <a:p>
                      <a:pPr algn="l" fontAlgn="b"/>
                      <a:r>
                        <a:rPr lang="en-US" sz="1100" b="0" i="0" u="none" strike="noStrike" dirty="0">
                          <a:solidFill>
                            <a:srgbClr val="000000"/>
                          </a:solidFill>
                          <a:effectLst/>
                          <a:latin typeface="Calibri"/>
                        </a:rPr>
                        <a:t>Central Connecticut State University</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$65,039</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$59,217</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$62,399</a:t>
                      </a:r>
                    </a:p>
                  </a:txBody>
                  <a:tcPr marL="9370" marR="9370" marT="9371" marB="0" anchor="b">
                    <a:lnL>
                      <a:noFill/>
                    </a:lnL>
                    <a:lnR>
                      <a:noFill/>
                    </a:lnR>
                    <a:lnT>
                      <a:noFill/>
                    </a:lnT>
                    <a:lnB>
                      <a:noFill/>
                    </a:lnB>
                  </a:tcPr>
                </a:tc>
              </a:tr>
              <a:tr h="196673">
                <a:tc>
                  <a:txBody>
                    <a:bodyPr/>
                    <a:lstStyle/>
                    <a:p>
                      <a:pPr algn="l" fontAlgn="b"/>
                      <a:r>
                        <a:rPr lang="en-US" sz="1100" b="0" i="0" u="none" strike="noStrike" dirty="0">
                          <a:solidFill>
                            <a:srgbClr val="000000"/>
                          </a:solidFill>
                          <a:effectLst/>
                          <a:latin typeface="Calibri"/>
                        </a:rPr>
                        <a:t>Eastern Connecticut State University</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$76,385</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$69,522</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$69,828</a:t>
                      </a:r>
                    </a:p>
                  </a:txBody>
                  <a:tcPr marL="9370" marR="9370" marT="9371" marB="0" anchor="b">
                    <a:lnL>
                      <a:noFill/>
                    </a:lnL>
                    <a:lnR>
                      <a:noFill/>
                    </a:lnR>
                    <a:lnT>
                      <a:noFill/>
                    </a:lnT>
                    <a:lnB>
                      <a:noFill/>
                    </a:lnB>
                  </a:tcPr>
                </a:tc>
              </a:tr>
              <a:tr h="196673">
                <a:tc>
                  <a:txBody>
                    <a:bodyPr/>
                    <a:lstStyle/>
                    <a:p>
                      <a:pPr algn="l" fontAlgn="b"/>
                      <a:r>
                        <a:rPr lang="en-US" sz="1100" b="0" i="0" u="none" strike="noStrike" dirty="0">
                          <a:solidFill>
                            <a:srgbClr val="000000"/>
                          </a:solidFill>
                          <a:effectLst/>
                          <a:latin typeface="Calibri"/>
                        </a:rPr>
                        <a:t>Southern Connecticut State University</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$61,327</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$58,335</a:t>
                      </a:r>
                    </a:p>
                  </a:txBody>
                  <a:tcPr marL="9370" marR="9370" marT="9371"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$61,651</a:t>
                      </a:r>
                    </a:p>
                  </a:txBody>
                  <a:tcPr marL="9370" marR="9370" marT="9371" marB="0" anchor="b">
                    <a:lnL>
                      <a:noFill/>
                    </a:lnL>
                    <a:lnR>
                      <a:noFill/>
                    </a:lnR>
                    <a:lnT>
                      <a:noFill/>
                    </a:lnT>
                    <a:lnB>
                      <a:noFill/>
                    </a:lnB>
                  </a:tcPr>
                </a:tc>
              </a:tr>
              <a:tr h="196673">
                <a:tc>
                  <a:txBody>
                    <a:bodyPr/>
                    <a:lstStyle/>
                    <a:p>
                      <a:pPr algn="l" fontAlgn="b"/>
                      <a:r>
                        <a:rPr lang="en-US" sz="1100" b="0" i="0" u="none" strike="noStrike" dirty="0">
                          <a:solidFill>
                            <a:srgbClr val="000000"/>
                          </a:solidFill>
                          <a:effectLst/>
                          <a:latin typeface="Calibri"/>
                        </a:rPr>
                        <a:t>Western Connecticut State University</a:t>
                      </a:r>
                    </a:p>
                  </a:txBody>
                  <a:tcPr marL="9370" marR="9370" marT="93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$83,757</a:t>
                      </a:r>
                    </a:p>
                  </a:txBody>
                  <a:tcPr marL="9370" marR="9370" marT="93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$86,317</a:t>
                      </a:r>
                    </a:p>
                  </a:txBody>
                  <a:tcPr marL="9370" marR="9370" marT="93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$81,326</a:t>
                      </a:r>
                    </a:p>
                  </a:txBody>
                  <a:tcPr marL="9370" marR="9370" marT="9371" marB="0" anchor="b">
                    <a:lnL>
                      <a:noFill/>
                    </a:lnL>
                    <a:lnR>
                      <a:noFill/>
                    </a:lnR>
                    <a:lnT>
                      <a:noFill/>
                    </a:lnT>
                    <a:lnB w="6350" cap="flat" cmpd="sng" algn="ctr">
                      <a:solidFill>
                        <a:srgbClr val="000000"/>
                      </a:solidFill>
                      <a:prstDash val="solid"/>
                      <a:round/>
                      <a:headEnd type="none" w="med" len="med"/>
                      <a:tailEnd type="none" w="med" len="med"/>
                    </a:lnB>
                  </a:tcPr>
                </a:tc>
              </a:tr>
              <a:tr h="206507">
                <a:tc>
                  <a:txBody>
                    <a:bodyPr/>
                    <a:lstStyle/>
                    <a:p>
                      <a:pPr algn="l" fontAlgn="b"/>
                      <a:r>
                        <a:rPr lang="en-US" sz="1200" b="1" i="0" u="none" strike="noStrike" dirty="0">
                          <a:solidFill>
                            <a:srgbClr val="000000"/>
                          </a:solidFill>
                          <a:effectLst/>
                          <a:latin typeface="Calibri"/>
                        </a:rPr>
                        <a:t>Sector: Connecticut State </a:t>
                      </a:r>
                      <a:r>
                        <a:rPr lang="en-US" sz="1200" b="1" i="0" u="none" strike="noStrike" dirty="0" smtClean="0">
                          <a:solidFill>
                            <a:srgbClr val="000000"/>
                          </a:solidFill>
                          <a:effectLst/>
                          <a:latin typeface="Calibri"/>
                        </a:rPr>
                        <a:t>Universities</a:t>
                      </a:r>
                      <a:endParaRPr lang="en-US" sz="1200" b="1" i="0" u="none" strike="noStrike" dirty="0">
                        <a:solidFill>
                          <a:srgbClr val="000000"/>
                        </a:solidFill>
                        <a:effectLst/>
                        <a:latin typeface="Calibri"/>
                      </a:endParaRPr>
                    </a:p>
                  </a:txBody>
                  <a:tcPr marL="9370" marR="9370" marT="93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Calibri"/>
                        </a:rPr>
                        <a:t>$68,556</a:t>
                      </a:r>
                    </a:p>
                  </a:txBody>
                  <a:tcPr marL="9370" marR="9370" marT="93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Calibri"/>
                        </a:rPr>
                        <a:t>$64,620</a:t>
                      </a:r>
                    </a:p>
                  </a:txBody>
                  <a:tcPr marL="9370" marR="9370" marT="93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Calibri"/>
                        </a:rPr>
                        <a:t>$66,325</a:t>
                      </a:r>
                    </a:p>
                  </a:txBody>
                  <a:tcPr marL="9370" marR="9370" marT="9371" marB="0" anchor="b">
                    <a:lnL>
                      <a:noFill/>
                    </a:lnL>
                    <a:lnR>
                      <a:noFill/>
                    </a:lnR>
                    <a:lnT w="6350" cap="flat" cmpd="sng" algn="ctr">
                      <a:solidFill>
                        <a:srgbClr val="000000"/>
                      </a:solidFill>
                      <a:prstDash val="solid"/>
                      <a:round/>
                      <a:headEnd type="none" w="med" len="med"/>
                      <a:tailEnd type="none" w="med" len="med"/>
                    </a:lnT>
                    <a:lnB>
                      <a:noFill/>
                    </a:lnB>
                  </a:tcPr>
                </a:tc>
              </a:tr>
              <a:tr h="196673">
                <a:tc>
                  <a:txBody>
                    <a:bodyPr/>
                    <a:lstStyle/>
                    <a:p>
                      <a:pPr algn="l" fontAlgn="b"/>
                      <a:endParaRPr lang="en-US" sz="1100" b="0" i="0" u="none" strike="noStrike" dirty="0">
                        <a:solidFill>
                          <a:srgbClr val="000000"/>
                        </a:solidFill>
                        <a:effectLst/>
                        <a:latin typeface="Calibri"/>
                      </a:endParaRPr>
                    </a:p>
                  </a:txBody>
                  <a:tcPr marL="9370" marR="9370" marT="9371"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a:endParaRPr>
                    </a:p>
                  </a:txBody>
                  <a:tcPr marL="9370" marR="9370" marT="9371"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a:endParaRPr>
                    </a:p>
                  </a:txBody>
                  <a:tcPr marL="9370" marR="9370" marT="9371"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a:endParaRPr>
                    </a:p>
                  </a:txBody>
                  <a:tcPr marL="9370" marR="9370" marT="9371" marB="0" anchor="b">
                    <a:lnL>
                      <a:noFill/>
                    </a:lnL>
                    <a:lnR>
                      <a:noFill/>
                    </a:lnR>
                    <a:lnT>
                      <a:noFill/>
                    </a:lnT>
                    <a:lnB>
                      <a:noFill/>
                    </a:lnB>
                  </a:tcPr>
                </a:tc>
              </a:tr>
              <a:tr h="196673">
                <a:tc>
                  <a:txBody>
                    <a:bodyPr/>
                    <a:lstStyle/>
                    <a:p>
                      <a:pPr algn="l" fontAlgn="b"/>
                      <a:r>
                        <a:rPr lang="en-US" sz="1100" b="1" i="0" u="none" strike="noStrike" dirty="0">
                          <a:solidFill>
                            <a:srgbClr val="000000"/>
                          </a:solidFill>
                          <a:effectLst/>
                          <a:latin typeface="Calibri"/>
                        </a:rPr>
                        <a:t>Institution Name</a:t>
                      </a:r>
                    </a:p>
                  </a:txBody>
                  <a:tcPr marL="9370" marR="9370" marT="9371" marB="0" anchor="b">
                    <a:lnL>
                      <a:noFill/>
                    </a:lnL>
                    <a:lnR>
                      <a:noFill/>
                    </a:lnR>
                    <a:lnT>
                      <a:noFill/>
                    </a:lnT>
                    <a:lnB>
                      <a:noFill/>
                    </a:lnB>
                    <a:solidFill>
                      <a:srgbClr val="E4DFEC"/>
                    </a:solidFill>
                  </a:tcPr>
                </a:tc>
                <a:tc>
                  <a:txBody>
                    <a:bodyPr/>
                    <a:lstStyle/>
                    <a:p>
                      <a:pPr algn="ctr" fontAlgn="b"/>
                      <a:r>
                        <a:rPr lang="en-US" sz="1100" b="1" i="0" u="none" strike="noStrike" dirty="0">
                          <a:solidFill>
                            <a:srgbClr val="000000"/>
                          </a:solidFill>
                          <a:effectLst/>
                          <a:latin typeface="Calibri"/>
                        </a:rPr>
                        <a:t>2010-11</a:t>
                      </a:r>
                    </a:p>
                  </a:txBody>
                  <a:tcPr marL="9370" marR="9370" marT="9371" marB="0" anchor="b">
                    <a:lnL>
                      <a:noFill/>
                    </a:lnL>
                    <a:lnR>
                      <a:noFill/>
                    </a:lnR>
                    <a:lnT>
                      <a:noFill/>
                    </a:lnT>
                    <a:lnB>
                      <a:noFill/>
                    </a:lnB>
                    <a:solidFill>
                      <a:srgbClr val="E4DFEC"/>
                    </a:solidFill>
                  </a:tcPr>
                </a:tc>
                <a:tc>
                  <a:txBody>
                    <a:bodyPr/>
                    <a:lstStyle/>
                    <a:p>
                      <a:pPr algn="ctr" fontAlgn="b"/>
                      <a:r>
                        <a:rPr lang="en-US" sz="1100" b="1" i="0" u="none" strike="noStrike" dirty="0">
                          <a:solidFill>
                            <a:srgbClr val="000000"/>
                          </a:solidFill>
                          <a:effectLst/>
                          <a:latin typeface="Calibri"/>
                        </a:rPr>
                        <a:t>2011-12</a:t>
                      </a:r>
                    </a:p>
                  </a:txBody>
                  <a:tcPr marL="9370" marR="9370" marT="9371" marB="0" anchor="b">
                    <a:lnL>
                      <a:noFill/>
                    </a:lnL>
                    <a:lnR>
                      <a:noFill/>
                    </a:lnR>
                    <a:lnT>
                      <a:noFill/>
                    </a:lnT>
                    <a:lnB>
                      <a:noFill/>
                    </a:lnB>
                    <a:solidFill>
                      <a:srgbClr val="E4DFEC"/>
                    </a:solidFill>
                  </a:tcPr>
                </a:tc>
                <a:tc>
                  <a:txBody>
                    <a:bodyPr/>
                    <a:lstStyle/>
                    <a:p>
                      <a:pPr algn="ctr" fontAlgn="b"/>
                      <a:r>
                        <a:rPr lang="en-US" sz="1100" b="1" i="0" u="none" strike="noStrike" dirty="0">
                          <a:solidFill>
                            <a:srgbClr val="000000"/>
                          </a:solidFill>
                          <a:effectLst/>
                          <a:latin typeface="Calibri"/>
                        </a:rPr>
                        <a:t>2012-13</a:t>
                      </a:r>
                    </a:p>
                  </a:txBody>
                  <a:tcPr marL="9370" marR="9370" marT="9371" marB="0" anchor="b">
                    <a:lnL>
                      <a:noFill/>
                    </a:lnL>
                    <a:lnR>
                      <a:noFill/>
                    </a:lnR>
                    <a:lnT>
                      <a:noFill/>
                    </a:lnT>
                    <a:lnB>
                      <a:noFill/>
                    </a:lnB>
                    <a:solidFill>
                      <a:srgbClr val="E4DFEC"/>
                    </a:solidFill>
                  </a:tcPr>
                </a:tc>
              </a:tr>
              <a:tr h="206507">
                <a:tc>
                  <a:txBody>
                    <a:bodyPr/>
                    <a:lstStyle/>
                    <a:p>
                      <a:pPr algn="l" fontAlgn="b"/>
                      <a:r>
                        <a:rPr lang="en-US" sz="1200" b="1" i="0" u="none" strike="noStrike" dirty="0" smtClean="0">
                          <a:solidFill>
                            <a:srgbClr val="000000"/>
                          </a:solidFill>
                          <a:effectLst/>
                          <a:latin typeface="Calibri"/>
                        </a:rPr>
                        <a:t>University </a:t>
                      </a:r>
                      <a:r>
                        <a:rPr lang="en-US" sz="1200" b="1" i="0" u="none" strike="noStrike" dirty="0">
                          <a:solidFill>
                            <a:srgbClr val="000000"/>
                          </a:solidFill>
                          <a:effectLst/>
                          <a:latin typeface="Calibri"/>
                        </a:rPr>
                        <a:t>of </a:t>
                      </a:r>
                      <a:r>
                        <a:rPr lang="en-US" sz="1200" b="1" i="0" u="none" strike="noStrike" dirty="0" smtClean="0">
                          <a:solidFill>
                            <a:srgbClr val="000000"/>
                          </a:solidFill>
                          <a:effectLst/>
                          <a:latin typeface="Calibri"/>
                        </a:rPr>
                        <a:t>Connecticut*</a:t>
                      </a:r>
                      <a:endParaRPr lang="en-US" sz="1200" b="1" i="0" u="none" strike="noStrike" dirty="0">
                        <a:solidFill>
                          <a:srgbClr val="000000"/>
                        </a:solidFill>
                        <a:effectLst/>
                        <a:latin typeface="Calibri"/>
                      </a:endParaRPr>
                    </a:p>
                  </a:txBody>
                  <a:tcPr marL="9370" marR="9370" marT="9371" marB="0" anchor="b">
                    <a:lnL>
                      <a:noFill/>
                    </a:lnL>
                    <a:lnR>
                      <a:noFill/>
                    </a:lnR>
                    <a:lnT w="6350" cap="flat" cmpd="sng" algn="ctr">
                      <a:no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Calibri"/>
                        </a:rPr>
                        <a:t>$107,049</a:t>
                      </a:r>
                    </a:p>
                  </a:txBody>
                  <a:tcPr marL="9370" marR="9370" marT="9371" marB="0" anchor="b">
                    <a:lnL>
                      <a:noFill/>
                    </a:lnL>
                    <a:lnR>
                      <a:noFill/>
                    </a:lnR>
                    <a:lnT w="6350" cap="flat" cmpd="sng" algn="ctr">
                      <a:no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Calibri"/>
                        </a:rPr>
                        <a:t>$95,985</a:t>
                      </a:r>
                    </a:p>
                  </a:txBody>
                  <a:tcPr marL="9370" marR="9370" marT="9371" marB="0" anchor="b">
                    <a:lnL>
                      <a:noFill/>
                    </a:lnL>
                    <a:lnR>
                      <a:noFill/>
                    </a:lnR>
                    <a:lnT w="6350" cap="flat" cmpd="sng" algn="ctr">
                      <a:no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Calibri"/>
                        </a:rPr>
                        <a:t>$103,292</a:t>
                      </a:r>
                    </a:p>
                  </a:txBody>
                  <a:tcPr marL="9370" marR="9370" marT="9371" marB="0" anchor="b">
                    <a:lnL>
                      <a:noFill/>
                    </a:lnL>
                    <a:lnR>
                      <a:noFill/>
                    </a:lnR>
                    <a:lnT w="6350" cap="flat" cmpd="sng" algn="ctr">
                      <a:no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39633849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6200"/>
            <a:ext cx="6858000" cy="762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itle 1"/>
          <p:cNvSpPr>
            <a:spLocks noGrp="1"/>
          </p:cNvSpPr>
          <p:nvPr>
            <p:ph type="title"/>
          </p:nvPr>
        </p:nvSpPr>
        <p:spPr>
          <a:xfrm>
            <a:off x="342900" y="0"/>
            <a:ext cx="6172200" cy="990600"/>
          </a:xfrm>
        </p:spPr>
        <p:txBody>
          <a:bodyPr>
            <a:normAutofit/>
          </a:bodyPr>
          <a:lstStyle/>
          <a:p>
            <a:pPr algn="l"/>
            <a:r>
              <a:rPr lang="en-US" sz="1600" b="1" dirty="0" smtClean="0"/>
              <a:t>Goal 3 – Affordability &amp; Sustainability</a:t>
            </a:r>
            <a:br>
              <a:rPr lang="en-US" sz="1600" b="1" dirty="0" smtClean="0"/>
            </a:br>
            <a:r>
              <a:rPr lang="en-US" sz="1600" b="1" dirty="0" smtClean="0"/>
              <a:t>Indicator 5 – Instructional expenditures as a percent of education and related spending</a:t>
            </a:r>
            <a:endParaRPr lang="en-US" sz="1600" b="1" dirty="0"/>
          </a:p>
        </p:txBody>
      </p:sp>
      <p:sp>
        <p:nvSpPr>
          <p:cNvPr id="7" name="Slide Number Placeholder 6"/>
          <p:cNvSpPr>
            <a:spLocks noGrp="1"/>
          </p:cNvSpPr>
          <p:nvPr>
            <p:ph type="sldNum" sz="quarter" idx="12"/>
          </p:nvPr>
        </p:nvSpPr>
        <p:spPr>
          <a:xfrm>
            <a:off x="4914900" y="8504767"/>
            <a:ext cx="1600200" cy="486833"/>
          </a:xfrm>
        </p:spPr>
        <p:txBody>
          <a:bodyPr/>
          <a:lstStyle/>
          <a:p>
            <a:fld id="{C1A6B199-FD4A-42EA-8F8A-3F93EEAB17CE}" type="slidenum">
              <a:rPr lang="en-US" smtClean="0"/>
              <a:t>54</a:t>
            </a:fld>
            <a:endParaRPr lang="en-US" dirty="0"/>
          </a:p>
        </p:txBody>
      </p:sp>
      <p:sp>
        <p:nvSpPr>
          <p:cNvPr id="6" name="TextBox 5"/>
          <p:cNvSpPr txBox="1"/>
          <p:nvPr/>
        </p:nvSpPr>
        <p:spPr>
          <a:xfrm>
            <a:off x="327183" y="7237274"/>
            <a:ext cx="6203636" cy="1754326"/>
          </a:xfrm>
          <a:prstGeom prst="rect">
            <a:avLst/>
          </a:prstGeom>
          <a:noFill/>
        </p:spPr>
        <p:txBody>
          <a:bodyPr wrap="square" rtlCol="0">
            <a:spAutoFit/>
          </a:bodyPr>
          <a:lstStyle/>
          <a:p>
            <a:r>
              <a:rPr lang="en-US" sz="900" b="1" dirty="0" smtClean="0"/>
              <a:t>Sources</a:t>
            </a:r>
          </a:p>
          <a:p>
            <a:r>
              <a:rPr lang="en-US" sz="900" dirty="0" smtClean="0"/>
              <a:t>U.S. Department of Education Integrated Postsecondary Education Data System (IPEDS) Finance Survey. Prepared by the CT Board of Regents Office of Policy and Research, April 29, 2015.</a:t>
            </a:r>
          </a:p>
          <a:p>
            <a:r>
              <a:rPr lang="en-US" sz="900" dirty="0"/>
              <a:t>[1] </a:t>
            </a:r>
            <a:r>
              <a:rPr lang="en-US" sz="900" dirty="0">
                <a:hlinkClick r:id="rId2"/>
              </a:rPr>
              <a:t>http://</a:t>
            </a:r>
            <a:r>
              <a:rPr lang="en-US" sz="900" dirty="0" smtClean="0">
                <a:hlinkClick r:id="rId2"/>
              </a:rPr>
              <a:t>www.deltacostproject.org/resources/pdf/issuebrief_02.pdf</a:t>
            </a:r>
            <a:endParaRPr lang="en-US" sz="900" dirty="0" smtClean="0"/>
          </a:p>
          <a:p>
            <a:r>
              <a:rPr lang="en-US" sz="900" dirty="0"/>
              <a:t>* Branch data are not available for the University of Connecticut</a:t>
            </a:r>
            <a:endParaRPr lang="en-US" sz="900" dirty="0" smtClean="0"/>
          </a:p>
          <a:p>
            <a:endParaRPr lang="en-US" sz="900" dirty="0" smtClean="0"/>
          </a:p>
          <a:p>
            <a:r>
              <a:rPr lang="en-US" sz="900" b="1" dirty="0" smtClean="0"/>
              <a:t>Calculation</a:t>
            </a:r>
            <a:r>
              <a:rPr lang="en-US" sz="900" b="1" i="1" dirty="0"/>
              <a:t>:  </a:t>
            </a:r>
            <a:endParaRPr lang="en-US" sz="900" b="1" i="1" dirty="0" smtClean="0"/>
          </a:p>
          <a:p>
            <a:r>
              <a:rPr lang="en-US" sz="900" dirty="0"/>
              <a:t>The numerator is the reported amount of expenditure on instruction (less depreciation, interest, operations and maintenance). The calculation for the numerator uses the methodology established by the Delta Cost </a:t>
            </a:r>
            <a:r>
              <a:rPr lang="en-US" sz="900" dirty="0" smtClean="0"/>
              <a:t>Project:</a:t>
            </a:r>
          </a:p>
          <a:p>
            <a:pPr marL="233363" lvl="1"/>
            <a:r>
              <a:rPr lang="en-US" sz="900" dirty="0" smtClean="0"/>
              <a:t>Education </a:t>
            </a:r>
            <a:r>
              <a:rPr lang="en-US" sz="900" dirty="0"/>
              <a:t>&amp; related expenses = instruction + student services + (</a:t>
            </a:r>
            <a:r>
              <a:rPr lang="en-US" sz="900" dirty="0" err="1"/>
              <a:t>education_share</a:t>
            </a:r>
            <a:r>
              <a:rPr lang="en-US" sz="900" dirty="0"/>
              <a:t>*(academic support + institution support + operation/maintenance)) </a:t>
            </a:r>
            <a:r>
              <a:rPr lang="en-US" sz="900" dirty="0" smtClean="0"/>
              <a:t>           Where:</a:t>
            </a:r>
          </a:p>
          <a:p>
            <a:pPr marL="233363" lvl="1"/>
            <a:r>
              <a:rPr lang="en-US" sz="900" dirty="0" err="1" smtClean="0"/>
              <a:t>Education_share</a:t>
            </a:r>
            <a:r>
              <a:rPr lang="en-US" sz="900" dirty="0" smtClean="0"/>
              <a:t> </a:t>
            </a:r>
            <a:r>
              <a:rPr lang="en-US" sz="900" dirty="0"/>
              <a:t>= (instruction + student services) / (instruction + student services + research + public service)[1]</a:t>
            </a:r>
          </a:p>
        </p:txBody>
      </p:sp>
      <p:graphicFrame>
        <p:nvGraphicFramePr>
          <p:cNvPr id="2" name="Table 1"/>
          <p:cNvGraphicFramePr>
            <a:graphicFrameLocks noGrp="1"/>
          </p:cNvGraphicFramePr>
          <p:nvPr>
            <p:extLst>
              <p:ext uri="{D42A27DB-BD31-4B8C-83A1-F6EECF244321}">
                <p14:modId xmlns:p14="http://schemas.microsoft.com/office/powerpoint/2010/main" val="4234683466"/>
              </p:ext>
            </p:extLst>
          </p:nvPr>
        </p:nvGraphicFramePr>
        <p:xfrm>
          <a:off x="848465" y="914400"/>
          <a:ext cx="5161071" cy="6217290"/>
        </p:xfrm>
        <a:graphic>
          <a:graphicData uri="http://schemas.openxmlformats.org/drawingml/2006/table">
            <a:tbl>
              <a:tblPr/>
              <a:tblGrid>
                <a:gridCol w="2529936"/>
                <a:gridCol w="877045"/>
                <a:gridCol w="877045"/>
                <a:gridCol w="877045"/>
              </a:tblGrid>
              <a:tr h="343963">
                <a:tc>
                  <a:txBody>
                    <a:bodyPr/>
                    <a:lstStyle/>
                    <a:p>
                      <a:pPr algn="l" fontAlgn="b"/>
                      <a:endParaRPr lang="en-US" sz="1100" b="0" i="0" u="none" strike="noStrike">
                        <a:solidFill>
                          <a:srgbClr val="000000"/>
                        </a:solidFill>
                        <a:effectLst/>
                        <a:latin typeface="Calibri"/>
                      </a:endParaRPr>
                    </a:p>
                  </a:txBody>
                  <a:tcPr marL="8682" marR="8682" marT="8683" marB="0" anchor="b">
                    <a:lnL>
                      <a:noFill/>
                    </a:lnL>
                    <a:lnR>
                      <a:noFill/>
                    </a:lnR>
                    <a:lnT>
                      <a:noFill/>
                    </a:lnT>
                    <a:lnB>
                      <a:noFill/>
                    </a:lnB>
                  </a:tcPr>
                </a:tc>
                <a:tc gridSpan="3">
                  <a:txBody>
                    <a:bodyPr/>
                    <a:lstStyle/>
                    <a:p>
                      <a:pPr algn="ctr" fontAlgn="b"/>
                      <a:r>
                        <a:rPr lang="en-US" sz="1100" b="1" i="0" u="none" strike="noStrike">
                          <a:solidFill>
                            <a:srgbClr val="000000"/>
                          </a:solidFill>
                          <a:effectLst/>
                          <a:latin typeface="Calibri"/>
                        </a:rPr>
                        <a:t>Instructional Expenditures as a percent of </a:t>
                      </a:r>
                      <a:br>
                        <a:rPr lang="en-US" sz="1100" b="1" i="0" u="none" strike="noStrike">
                          <a:solidFill>
                            <a:srgbClr val="000000"/>
                          </a:solidFill>
                          <a:effectLst/>
                          <a:latin typeface="Calibri"/>
                        </a:rPr>
                      </a:br>
                      <a:r>
                        <a:rPr lang="en-US" sz="1100" b="1" i="0" u="none" strike="noStrike">
                          <a:solidFill>
                            <a:srgbClr val="000000"/>
                          </a:solidFill>
                          <a:effectLst/>
                          <a:latin typeface="Calibri"/>
                        </a:rPr>
                        <a:t>Education &amp; Related Spending</a:t>
                      </a:r>
                    </a:p>
                  </a:txBody>
                  <a:tcPr marL="8682" marR="8682" marT="8683" marB="0" anchor="b">
                    <a:lnL>
                      <a:noFill/>
                    </a:lnL>
                    <a:lnR>
                      <a:noFill/>
                    </a:lnR>
                    <a:lnT>
                      <a:noFill/>
                    </a:lnT>
                    <a:lnB>
                      <a:noFill/>
                    </a:lnB>
                  </a:tcPr>
                </a:tc>
                <a:tc hMerge="1">
                  <a:txBody>
                    <a:bodyPr/>
                    <a:lstStyle/>
                    <a:p>
                      <a:endParaRPr lang="en-US"/>
                    </a:p>
                  </a:txBody>
                  <a:tcPr/>
                </a:tc>
                <a:tc hMerge="1">
                  <a:txBody>
                    <a:bodyPr/>
                    <a:lstStyle/>
                    <a:p>
                      <a:endParaRPr lang="en-US"/>
                    </a:p>
                  </a:txBody>
                  <a:tcPr/>
                </a:tc>
              </a:tr>
              <a:tr h="228497">
                <a:tc>
                  <a:txBody>
                    <a:bodyPr/>
                    <a:lstStyle/>
                    <a:p>
                      <a:pPr algn="l" fontAlgn="b"/>
                      <a:r>
                        <a:rPr lang="en-US" sz="1100" b="1" i="0" u="none" strike="noStrike">
                          <a:solidFill>
                            <a:srgbClr val="000000"/>
                          </a:solidFill>
                          <a:effectLst/>
                          <a:latin typeface="Calibri"/>
                        </a:rPr>
                        <a:t>Institution Name</a:t>
                      </a:r>
                    </a:p>
                  </a:txBody>
                  <a:tcPr marL="8682" marR="8682" marT="8683" marB="0" anchor="b">
                    <a:lnL>
                      <a:noFill/>
                    </a:lnL>
                    <a:lnR>
                      <a:noFill/>
                    </a:lnR>
                    <a:lnT>
                      <a:noFill/>
                    </a:lnT>
                    <a:lnB>
                      <a:noFill/>
                    </a:lnB>
                    <a:solidFill>
                      <a:srgbClr val="DCE6F1"/>
                    </a:solidFill>
                  </a:tcPr>
                </a:tc>
                <a:tc>
                  <a:txBody>
                    <a:bodyPr/>
                    <a:lstStyle/>
                    <a:p>
                      <a:pPr algn="ctr" fontAlgn="b"/>
                      <a:r>
                        <a:rPr lang="en-US" sz="1100" b="1" i="0" u="none" strike="noStrike">
                          <a:solidFill>
                            <a:srgbClr val="000000"/>
                          </a:solidFill>
                          <a:effectLst/>
                          <a:latin typeface="Calibri"/>
                        </a:rPr>
                        <a:t>2010-11</a:t>
                      </a:r>
                    </a:p>
                  </a:txBody>
                  <a:tcPr marL="8682" marR="8682" marT="8683" marB="0" anchor="b">
                    <a:lnL>
                      <a:noFill/>
                    </a:lnL>
                    <a:lnR>
                      <a:noFill/>
                    </a:lnR>
                    <a:lnT>
                      <a:noFill/>
                    </a:lnT>
                    <a:lnB>
                      <a:noFill/>
                    </a:lnB>
                    <a:solidFill>
                      <a:srgbClr val="DCE6F1"/>
                    </a:solidFill>
                  </a:tcPr>
                </a:tc>
                <a:tc>
                  <a:txBody>
                    <a:bodyPr/>
                    <a:lstStyle/>
                    <a:p>
                      <a:pPr algn="ctr" fontAlgn="b"/>
                      <a:r>
                        <a:rPr lang="en-US" sz="1100" b="1" i="0" u="none" strike="noStrike">
                          <a:solidFill>
                            <a:srgbClr val="000000"/>
                          </a:solidFill>
                          <a:effectLst/>
                          <a:latin typeface="Calibri"/>
                        </a:rPr>
                        <a:t>2011-12</a:t>
                      </a:r>
                    </a:p>
                  </a:txBody>
                  <a:tcPr marL="8682" marR="8682" marT="8683" marB="0" anchor="b">
                    <a:lnL>
                      <a:noFill/>
                    </a:lnL>
                    <a:lnR>
                      <a:noFill/>
                    </a:lnR>
                    <a:lnT>
                      <a:noFill/>
                    </a:lnT>
                    <a:lnB>
                      <a:noFill/>
                    </a:lnB>
                    <a:solidFill>
                      <a:srgbClr val="DCE6F1"/>
                    </a:solidFill>
                  </a:tcPr>
                </a:tc>
                <a:tc>
                  <a:txBody>
                    <a:bodyPr/>
                    <a:lstStyle/>
                    <a:p>
                      <a:pPr algn="ctr" fontAlgn="b"/>
                      <a:r>
                        <a:rPr lang="en-US" sz="1100" b="1" i="0" u="none" strike="noStrike">
                          <a:solidFill>
                            <a:srgbClr val="000000"/>
                          </a:solidFill>
                          <a:effectLst/>
                          <a:latin typeface="Calibri"/>
                        </a:rPr>
                        <a:t>2012-13</a:t>
                      </a:r>
                    </a:p>
                  </a:txBody>
                  <a:tcPr marL="8682" marR="8682" marT="8683" marB="0" anchor="b">
                    <a:lnL>
                      <a:noFill/>
                    </a:lnL>
                    <a:lnR>
                      <a:noFill/>
                    </a:lnR>
                    <a:lnT>
                      <a:noFill/>
                    </a:lnT>
                    <a:lnB>
                      <a:noFill/>
                    </a:lnB>
                    <a:solidFill>
                      <a:srgbClr val="DCE6F1"/>
                    </a:solidFill>
                  </a:tcPr>
                </a:tc>
              </a:tr>
              <a:tr h="171243">
                <a:tc>
                  <a:txBody>
                    <a:bodyPr/>
                    <a:lstStyle/>
                    <a:p>
                      <a:pPr algn="l" fontAlgn="b"/>
                      <a:r>
                        <a:rPr lang="en-US" sz="1100" b="0" i="0" u="none" strike="noStrike">
                          <a:solidFill>
                            <a:srgbClr val="000000"/>
                          </a:solidFill>
                          <a:effectLst/>
                          <a:latin typeface="Calibri"/>
                        </a:rPr>
                        <a:t>Asnuntuck Community College</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39.7%</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40.7%</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40.3%</a:t>
                      </a:r>
                    </a:p>
                  </a:txBody>
                  <a:tcPr marL="8682" marR="8682" marT="8683" marB="0" anchor="b">
                    <a:lnL>
                      <a:noFill/>
                    </a:lnL>
                    <a:lnR>
                      <a:noFill/>
                    </a:lnR>
                    <a:lnT>
                      <a:noFill/>
                    </a:lnT>
                    <a:lnB>
                      <a:noFill/>
                    </a:lnB>
                  </a:tcPr>
                </a:tc>
              </a:tr>
              <a:tr h="171243">
                <a:tc>
                  <a:txBody>
                    <a:bodyPr/>
                    <a:lstStyle/>
                    <a:p>
                      <a:pPr algn="l" fontAlgn="b"/>
                      <a:r>
                        <a:rPr lang="en-US" sz="1100" b="0" i="0" u="none" strike="noStrike">
                          <a:solidFill>
                            <a:srgbClr val="000000"/>
                          </a:solidFill>
                          <a:effectLst/>
                          <a:latin typeface="Calibri"/>
                        </a:rPr>
                        <a:t>Capital Community College</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44.5%</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44.6%</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45.1%</a:t>
                      </a:r>
                    </a:p>
                  </a:txBody>
                  <a:tcPr marL="8682" marR="8682" marT="8683" marB="0" anchor="b">
                    <a:lnL>
                      <a:noFill/>
                    </a:lnL>
                    <a:lnR>
                      <a:noFill/>
                    </a:lnR>
                    <a:lnT>
                      <a:noFill/>
                    </a:lnT>
                    <a:lnB>
                      <a:noFill/>
                    </a:lnB>
                  </a:tcPr>
                </a:tc>
              </a:tr>
              <a:tr h="171243">
                <a:tc>
                  <a:txBody>
                    <a:bodyPr/>
                    <a:lstStyle/>
                    <a:p>
                      <a:pPr algn="l" fontAlgn="b"/>
                      <a:r>
                        <a:rPr lang="en-US" sz="1100" b="0" i="0" u="none" strike="noStrike">
                          <a:solidFill>
                            <a:srgbClr val="000000"/>
                          </a:solidFill>
                          <a:effectLst/>
                          <a:latin typeface="Calibri"/>
                        </a:rPr>
                        <a:t>Gateway Community College</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51.3%</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47.3%</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42.0%</a:t>
                      </a:r>
                    </a:p>
                  </a:txBody>
                  <a:tcPr marL="8682" marR="8682" marT="8683" marB="0" anchor="b">
                    <a:lnL>
                      <a:noFill/>
                    </a:lnL>
                    <a:lnR>
                      <a:noFill/>
                    </a:lnR>
                    <a:lnT>
                      <a:noFill/>
                    </a:lnT>
                    <a:lnB>
                      <a:noFill/>
                    </a:lnB>
                  </a:tcPr>
                </a:tc>
              </a:tr>
              <a:tr h="171243">
                <a:tc>
                  <a:txBody>
                    <a:bodyPr/>
                    <a:lstStyle/>
                    <a:p>
                      <a:pPr algn="l" fontAlgn="b"/>
                      <a:r>
                        <a:rPr lang="en-US" sz="1100" b="0" i="0" u="none" strike="noStrike">
                          <a:solidFill>
                            <a:srgbClr val="000000"/>
                          </a:solidFill>
                          <a:effectLst/>
                          <a:latin typeface="Calibri"/>
                        </a:rPr>
                        <a:t>Housatonic Community College</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39.5%</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39.2%</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41.3%</a:t>
                      </a:r>
                    </a:p>
                  </a:txBody>
                  <a:tcPr marL="8682" marR="8682" marT="8683" marB="0" anchor="b">
                    <a:lnL>
                      <a:noFill/>
                    </a:lnL>
                    <a:lnR>
                      <a:noFill/>
                    </a:lnR>
                    <a:lnT>
                      <a:noFill/>
                    </a:lnT>
                    <a:lnB>
                      <a:noFill/>
                    </a:lnB>
                  </a:tcPr>
                </a:tc>
              </a:tr>
              <a:tr h="171243">
                <a:tc>
                  <a:txBody>
                    <a:bodyPr/>
                    <a:lstStyle/>
                    <a:p>
                      <a:pPr algn="l" fontAlgn="b"/>
                      <a:r>
                        <a:rPr lang="en-US" sz="1100" b="0" i="0" u="none" strike="noStrike">
                          <a:solidFill>
                            <a:srgbClr val="000000"/>
                          </a:solidFill>
                          <a:effectLst/>
                          <a:latin typeface="Calibri"/>
                        </a:rPr>
                        <a:t>Manchester Community College</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42.1%</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43.7%</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43.3%</a:t>
                      </a:r>
                    </a:p>
                  </a:txBody>
                  <a:tcPr marL="8682" marR="8682" marT="8683" marB="0" anchor="b">
                    <a:lnL>
                      <a:noFill/>
                    </a:lnL>
                    <a:lnR>
                      <a:noFill/>
                    </a:lnR>
                    <a:lnT>
                      <a:noFill/>
                    </a:lnT>
                    <a:lnB>
                      <a:noFill/>
                    </a:lnB>
                  </a:tcPr>
                </a:tc>
              </a:tr>
              <a:tr h="171243">
                <a:tc>
                  <a:txBody>
                    <a:bodyPr/>
                    <a:lstStyle/>
                    <a:p>
                      <a:pPr algn="l" fontAlgn="b"/>
                      <a:r>
                        <a:rPr lang="en-US" sz="1100" b="0" i="0" u="none" strike="noStrike">
                          <a:solidFill>
                            <a:srgbClr val="000000"/>
                          </a:solidFill>
                          <a:effectLst/>
                          <a:latin typeface="Calibri"/>
                        </a:rPr>
                        <a:t>Middlesex Community College</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40.9%</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37.3%</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40.0%</a:t>
                      </a:r>
                    </a:p>
                  </a:txBody>
                  <a:tcPr marL="8682" marR="8682" marT="8683" marB="0" anchor="b">
                    <a:lnL>
                      <a:noFill/>
                    </a:lnL>
                    <a:lnR>
                      <a:noFill/>
                    </a:lnR>
                    <a:lnT>
                      <a:noFill/>
                    </a:lnT>
                    <a:lnB>
                      <a:noFill/>
                    </a:lnB>
                  </a:tcPr>
                </a:tc>
              </a:tr>
              <a:tr h="171243">
                <a:tc>
                  <a:txBody>
                    <a:bodyPr/>
                    <a:lstStyle/>
                    <a:p>
                      <a:pPr algn="l" fontAlgn="b"/>
                      <a:r>
                        <a:rPr lang="en-US" sz="1100" b="0" i="0" u="none" strike="noStrike">
                          <a:solidFill>
                            <a:srgbClr val="000000"/>
                          </a:solidFill>
                          <a:effectLst/>
                          <a:latin typeface="Calibri"/>
                        </a:rPr>
                        <a:t>Naugatuck Valley Community College</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44.2%</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44.4%</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43.6%</a:t>
                      </a:r>
                    </a:p>
                  </a:txBody>
                  <a:tcPr marL="8682" marR="8682" marT="8683" marB="0" anchor="b">
                    <a:lnL>
                      <a:noFill/>
                    </a:lnL>
                    <a:lnR>
                      <a:noFill/>
                    </a:lnR>
                    <a:lnT>
                      <a:noFill/>
                    </a:lnT>
                    <a:lnB>
                      <a:noFill/>
                    </a:lnB>
                  </a:tcPr>
                </a:tc>
              </a:tr>
              <a:tr h="171243">
                <a:tc>
                  <a:txBody>
                    <a:bodyPr/>
                    <a:lstStyle/>
                    <a:p>
                      <a:pPr algn="l" fontAlgn="b"/>
                      <a:r>
                        <a:rPr lang="en-US" sz="1100" b="0" i="0" u="none" strike="noStrike">
                          <a:solidFill>
                            <a:srgbClr val="000000"/>
                          </a:solidFill>
                          <a:effectLst/>
                          <a:latin typeface="Calibri"/>
                        </a:rPr>
                        <a:t>Northwestern Connecticut Community College</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34.6%</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36.1%</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36.0%</a:t>
                      </a:r>
                    </a:p>
                  </a:txBody>
                  <a:tcPr marL="8682" marR="8682" marT="8683" marB="0" anchor="b">
                    <a:lnL>
                      <a:noFill/>
                    </a:lnL>
                    <a:lnR>
                      <a:noFill/>
                    </a:lnR>
                    <a:lnT>
                      <a:noFill/>
                    </a:lnT>
                    <a:lnB>
                      <a:noFill/>
                    </a:lnB>
                  </a:tcPr>
                </a:tc>
              </a:tr>
              <a:tr h="171243">
                <a:tc>
                  <a:txBody>
                    <a:bodyPr/>
                    <a:lstStyle/>
                    <a:p>
                      <a:pPr algn="l" fontAlgn="b"/>
                      <a:r>
                        <a:rPr lang="en-US" sz="1100" b="0" i="0" u="none" strike="noStrike">
                          <a:solidFill>
                            <a:srgbClr val="000000"/>
                          </a:solidFill>
                          <a:effectLst/>
                          <a:latin typeface="Calibri"/>
                        </a:rPr>
                        <a:t>Norwalk Community College</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46.6%</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45.2%</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45.8%</a:t>
                      </a:r>
                    </a:p>
                  </a:txBody>
                  <a:tcPr marL="8682" marR="8682" marT="8683" marB="0" anchor="b">
                    <a:lnL>
                      <a:noFill/>
                    </a:lnL>
                    <a:lnR>
                      <a:noFill/>
                    </a:lnR>
                    <a:lnT>
                      <a:noFill/>
                    </a:lnT>
                    <a:lnB>
                      <a:noFill/>
                    </a:lnB>
                  </a:tcPr>
                </a:tc>
              </a:tr>
              <a:tr h="171243">
                <a:tc>
                  <a:txBody>
                    <a:bodyPr/>
                    <a:lstStyle/>
                    <a:p>
                      <a:pPr algn="l" fontAlgn="b"/>
                      <a:r>
                        <a:rPr lang="en-US" sz="1100" b="0" i="0" u="none" strike="noStrike">
                          <a:solidFill>
                            <a:srgbClr val="000000"/>
                          </a:solidFill>
                          <a:effectLst/>
                          <a:latin typeface="Calibri"/>
                        </a:rPr>
                        <a:t>Quinebaug Valley Community College</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37.1%</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40.2%</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42.3%</a:t>
                      </a:r>
                    </a:p>
                  </a:txBody>
                  <a:tcPr marL="8682" marR="8682" marT="8683" marB="0" anchor="b">
                    <a:lnL>
                      <a:noFill/>
                    </a:lnL>
                    <a:lnR>
                      <a:noFill/>
                    </a:lnR>
                    <a:lnT>
                      <a:noFill/>
                    </a:lnT>
                    <a:lnB>
                      <a:noFill/>
                    </a:lnB>
                  </a:tcPr>
                </a:tc>
              </a:tr>
              <a:tr h="171243">
                <a:tc>
                  <a:txBody>
                    <a:bodyPr/>
                    <a:lstStyle/>
                    <a:p>
                      <a:pPr algn="l" fontAlgn="b"/>
                      <a:r>
                        <a:rPr lang="en-US" sz="1100" b="0" i="0" u="none" strike="noStrike">
                          <a:solidFill>
                            <a:srgbClr val="000000"/>
                          </a:solidFill>
                          <a:effectLst/>
                          <a:latin typeface="Calibri"/>
                        </a:rPr>
                        <a:t>Three Rivers Community College</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43.2%</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42.9%</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43.8%</a:t>
                      </a:r>
                    </a:p>
                  </a:txBody>
                  <a:tcPr marL="8682" marR="8682" marT="8683" marB="0" anchor="b">
                    <a:lnL>
                      <a:noFill/>
                    </a:lnL>
                    <a:lnR>
                      <a:noFill/>
                    </a:lnR>
                    <a:lnT>
                      <a:noFill/>
                    </a:lnT>
                    <a:lnB>
                      <a:noFill/>
                    </a:lnB>
                  </a:tcPr>
                </a:tc>
              </a:tr>
              <a:tr h="171243">
                <a:tc>
                  <a:txBody>
                    <a:bodyPr/>
                    <a:lstStyle/>
                    <a:p>
                      <a:pPr algn="l" fontAlgn="b"/>
                      <a:r>
                        <a:rPr lang="en-US" sz="1100" b="0" i="0" u="none" strike="noStrike">
                          <a:solidFill>
                            <a:srgbClr val="000000"/>
                          </a:solidFill>
                          <a:effectLst/>
                          <a:latin typeface="Calibri"/>
                        </a:rPr>
                        <a:t>Tunxis Community College</a:t>
                      </a:r>
                    </a:p>
                  </a:txBody>
                  <a:tcPr marL="8682" marR="8682" marT="86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42.7%</a:t>
                      </a:r>
                    </a:p>
                  </a:txBody>
                  <a:tcPr marL="8682" marR="8682" marT="86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43.5%</a:t>
                      </a:r>
                    </a:p>
                  </a:txBody>
                  <a:tcPr marL="8682" marR="8682" marT="86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43.2%</a:t>
                      </a:r>
                    </a:p>
                  </a:txBody>
                  <a:tcPr marL="8682" marR="8682" marT="8683" marB="0" anchor="b">
                    <a:lnL>
                      <a:noFill/>
                    </a:lnL>
                    <a:lnR>
                      <a:noFill/>
                    </a:lnR>
                    <a:lnT>
                      <a:noFill/>
                    </a:lnT>
                    <a:lnB w="6350" cap="flat" cmpd="sng" algn="ctr">
                      <a:solidFill>
                        <a:srgbClr val="000000"/>
                      </a:solidFill>
                      <a:prstDash val="solid"/>
                      <a:round/>
                      <a:headEnd type="none" w="med" len="med"/>
                      <a:tailEnd type="none" w="med" len="med"/>
                    </a:lnB>
                  </a:tcPr>
                </a:tc>
              </a:tr>
              <a:tr h="177720">
                <a:tc>
                  <a:txBody>
                    <a:bodyPr/>
                    <a:lstStyle/>
                    <a:p>
                      <a:pPr algn="l" fontAlgn="b"/>
                      <a:r>
                        <a:rPr lang="en-US" sz="1100" b="1" i="0" u="none" strike="noStrike">
                          <a:solidFill>
                            <a:srgbClr val="000000"/>
                          </a:solidFill>
                          <a:effectLst/>
                          <a:latin typeface="Calibri"/>
                        </a:rPr>
                        <a:t>Sector:  Community College</a:t>
                      </a:r>
                    </a:p>
                  </a:txBody>
                  <a:tcPr marL="8682" marR="8682" marT="86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43.4%</a:t>
                      </a:r>
                    </a:p>
                  </a:txBody>
                  <a:tcPr marL="8682" marR="8682" marT="86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43.1%</a:t>
                      </a:r>
                    </a:p>
                  </a:txBody>
                  <a:tcPr marL="8682" marR="8682" marT="86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42.9%</a:t>
                      </a:r>
                    </a:p>
                  </a:txBody>
                  <a:tcPr marL="8682" marR="8682" marT="8683" marB="0" anchor="b">
                    <a:lnL>
                      <a:noFill/>
                    </a:lnL>
                    <a:lnR>
                      <a:noFill/>
                    </a:lnR>
                    <a:lnT w="6350" cap="flat" cmpd="sng" algn="ctr">
                      <a:solidFill>
                        <a:srgbClr val="000000"/>
                      </a:solidFill>
                      <a:prstDash val="solid"/>
                      <a:round/>
                      <a:headEnd type="none" w="med" len="med"/>
                      <a:tailEnd type="none" w="med" len="med"/>
                    </a:lnT>
                    <a:lnB>
                      <a:noFill/>
                    </a:lnB>
                  </a:tcPr>
                </a:tc>
              </a:tr>
              <a:tr h="270812">
                <a:tc>
                  <a:txBody>
                    <a:bodyPr/>
                    <a:lstStyle/>
                    <a:p>
                      <a:pPr algn="l" fontAlgn="b"/>
                      <a:endParaRPr lang="en-US" sz="1100" b="0" i="0" u="none" strike="noStrike">
                        <a:solidFill>
                          <a:srgbClr val="000000"/>
                        </a:solidFill>
                        <a:effectLst/>
                        <a:latin typeface="Calibri"/>
                      </a:endParaRPr>
                    </a:p>
                  </a:txBody>
                  <a:tcPr marL="8682" marR="8682" marT="868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8682" marR="8682" marT="868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8682" marR="8682" marT="868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8682" marR="8682" marT="8683" marB="0" anchor="b">
                    <a:lnL>
                      <a:noFill/>
                    </a:lnL>
                    <a:lnR>
                      <a:noFill/>
                    </a:lnR>
                    <a:lnT>
                      <a:noFill/>
                    </a:lnT>
                    <a:lnB>
                      <a:noFill/>
                    </a:lnB>
                  </a:tcPr>
                </a:tc>
              </a:tr>
              <a:tr h="171243">
                <a:tc>
                  <a:txBody>
                    <a:bodyPr/>
                    <a:lstStyle/>
                    <a:p>
                      <a:pPr algn="l" fontAlgn="b"/>
                      <a:r>
                        <a:rPr lang="en-US" sz="1100" b="1" i="0" u="none" strike="noStrike">
                          <a:solidFill>
                            <a:srgbClr val="000000"/>
                          </a:solidFill>
                          <a:effectLst/>
                          <a:latin typeface="Calibri"/>
                        </a:rPr>
                        <a:t>Sector/Institution Name</a:t>
                      </a:r>
                    </a:p>
                  </a:txBody>
                  <a:tcPr marL="8682" marR="8682" marT="8683" marB="0" anchor="b">
                    <a:lnL>
                      <a:noFill/>
                    </a:lnL>
                    <a:lnR>
                      <a:noFill/>
                    </a:lnR>
                    <a:lnT>
                      <a:noFill/>
                    </a:lnT>
                    <a:lnB>
                      <a:noFill/>
                    </a:lnB>
                    <a:solidFill>
                      <a:srgbClr val="FCD5B4"/>
                    </a:solidFill>
                  </a:tcPr>
                </a:tc>
                <a:tc>
                  <a:txBody>
                    <a:bodyPr/>
                    <a:lstStyle/>
                    <a:p>
                      <a:pPr algn="ctr" fontAlgn="b"/>
                      <a:r>
                        <a:rPr lang="en-US" sz="1100" b="1" i="0" u="none" strike="noStrike">
                          <a:solidFill>
                            <a:srgbClr val="000000"/>
                          </a:solidFill>
                          <a:effectLst/>
                          <a:latin typeface="Calibri"/>
                        </a:rPr>
                        <a:t>2010-11</a:t>
                      </a:r>
                    </a:p>
                  </a:txBody>
                  <a:tcPr marL="8682" marR="8682" marT="8683" marB="0" anchor="b">
                    <a:lnL>
                      <a:noFill/>
                    </a:lnL>
                    <a:lnR>
                      <a:noFill/>
                    </a:lnR>
                    <a:lnT>
                      <a:noFill/>
                    </a:lnT>
                    <a:lnB>
                      <a:noFill/>
                    </a:lnB>
                    <a:solidFill>
                      <a:srgbClr val="FCD5B4"/>
                    </a:solidFill>
                  </a:tcPr>
                </a:tc>
                <a:tc>
                  <a:txBody>
                    <a:bodyPr/>
                    <a:lstStyle/>
                    <a:p>
                      <a:pPr algn="ctr" fontAlgn="b"/>
                      <a:r>
                        <a:rPr lang="en-US" sz="1100" b="1" i="0" u="none" strike="noStrike">
                          <a:solidFill>
                            <a:srgbClr val="000000"/>
                          </a:solidFill>
                          <a:effectLst/>
                          <a:latin typeface="Calibri"/>
                        </a:rPr>
                        <a:t>2011-12</a:t>
                      </a:r>
                    </a:p>
                  </a:txBody>
                  <a:tcPr marL="8682" marR="8682" marT="8683" marB="0" anchor="b">
                    <a:lnL>
                      <a:noFill/>
                    </a:lnL>
                    <a:lnR>
                      <a:noFill/>
                    </a:lnR>
                    <a:lnT>
                      <a:noFill/>
                    </a:lnT>
                    <a:lnB>
                      <a:noFill/>
                    </a:lnB>
                    <a:solidFill>
                      <a:srgbClr val="FCD5B4"/>
                    </a:solidFill>
                  </a:tcPr>
                </a:tc>
                <a:tc>
                  <a:txBody>
                    <a:bodyPr/>
                    <a:lstStyle/>
                    <a:p>
                      <a:pPr algn="ctr" fontAlgn="b"/>
                      <a:r>
                        <a:rPr lang="en-US" sz="1100" b="1" i="0" u="none" strike="noStrike">
                          <a:solidFill>
                            <a:srgbClr val="000000"/>
                          </a:solidFill>
                          <a:effectLst/>
                          <a:latin typeface="Calibri"/>
                        </a:rPr>
                        <a:t>2012-13</a:t>
                      </a:r>
                    </a:p>
                  </a:txBody>
                  <a:tcPr marL="8682" marR="8682" marT="8683" marB="0" anchor="b">
                    <a:lnL>
                      <a:noFill/>
                    </a:lnL>
                    <a:lnR>
                      <a:noFill/>
                    </a:lnR>
                    <a:lnT>
                      <a:noFill/>
                    </a:lnT>
                    <a:lnB>
                      <a:noFill/>
                    </a:lnB>
                    <a:solidFill>
                      <a:srgbClr val="FCD5B4"/>
                    </a:solidFill>
                  </a:tcPr>
                </a:tc>
              </a:tr>
              <a:tr h="177720">
                <a:tc>
                  <a:txBody>
                    <a:bodyPr/>
                    <a:lstStyle/>
                    <a:p>
                      <a:pPr algn="l" fontAlgn="b"/>
                      <a:r>
                        <a:rPr lang="en-US" sz="1100" b="1" i="0" u="none" strike="noStrike">
                          <a:solidFill>
                            <a:srgbClr val="000000"/>
                          </a:solidFill>
                          <a:effectLst/>
                          <a:latin typeface="Calibri"/>
                        </a:rPr>
                        <a:t>Charter Oak State College</a:t>
                      </a:r>
                    </a:p>
                  </a:txBody>
                  <a:tcPr marL="8682" marR="8682" marT="8683" marB="0" anchor="b">
                    <a:lnL>
                      <a:noFill/>
                    </a:lnL>
                    <a:lnR>
                      <a:noFill/>
                    </a:lnR>
                    <a:lnT>
                      <a:noFill/>
                    </a:lnT>
                    <a:lnB>
                      <a:noFill/>
                    </a:lnB>
                  </a:tcPr>
                </a:tc>
                <a:tc>
                  <a:txBody>
                    <a:bodyPr/>
                    <a:lstStyle/>
                    <a:p>
                      <a:pPr algn="ctr" fontAlgn="b"/>
                      <a:r>
                        <a:rPr lang="en-US" sz="1100" b="1" i="0" u="none" strike="noStrike">
                          <a:solidFill>
                            <a:srgbClr val="000000"/>
                          </a:solidFill>
                          <a:effectLst/>
                          <a:latin typeface="Calibri"/>
                        </a:rPr>
                        <a:t>31.0%</a:t>
                      </a:r>
                    </a:p>
                  </a:txBody>
                  <a:tcPr marL="8682" marR="8682" marT="8683" marB="0" anchor="b">
                    <a:lnL>
                      <a:noFill/>
                    </a:lnL>
                    <a:lnR>
                      <a:noFill/>
                    </a:lnR>
                    <a:lnT>
                      <a:noFill/>
                    </a:lnT>
                    <a:lnB>
                      <a:noFill/>
                    </a:lnB>
                  </a:tcPr>
                </a:tc>
                <a:tc>
                  <a:txBody>
                    <a:bodyPr/>
                    <a:lstStyle/>
                    <a:p>
                      <a:pPr algn="ctr" fontAlgn="b"/>
                      <a:r>
                        <a:rPr lang="en-US" sz="1100" b="1" i="0" u="none" strike="noStrike">
                          <a:solidFill>
                            <a:srgbClr val="000000"/>
                          </a:solidFill>
                          <a:effectLst/>
                          <a:latin typeface="Calibri"/>
                        </a:rPr>
                        <a:t>37.0%</a:t>
                      </a:r>
                    </a:p>
                  </a:txBody>
                  <a:tcPr marL="8682" marR="8682" marT="8683" marB="0" anchor="b">
                    <a:lnL>
                      <a:noFill/>
                    </a:lnL>
                    <a:lnR>
                      <a:noFill/>
                    </a:lnR>
                    <a:lnT>
                      <a:noFill/>
                    </a:lnT>
                    <a:lnB>
                      <a:noFill/>
                    </a:lnB>
                  </a:tcPr>
                </a:tc>
                <a:tc>
                  <a:txBody>
                    <a:bodyPr/>
                    <a:lstStyle/>
                    <a:p>
                      <a:pPr algn="ctr" fontAlgn="b"/>
                      <a:r>
                        <a:rPr lang="en-US" sz="1100" b="1" i="0" u="none" strike="noStrike">
                          <a:solidFill>
                            <a:srgbClr val="000000"/>
                          </a:solidFill>
                          <a:effectLst/>
                          <a:latin typeface="Calibri"/>
                        </a:rPr>
                        <a:t>40.9%</a:t>
                      </a:r>
                    </a:p>
                  </a:txBody>
                  <a:tcPr marL="8682" marR="8682" marT="8683" marB="0" anchor="b">
                    <a:lnL>
                      <a:noFill/>
                    </a:lnL>
                    <a:lnR>
                      <a:noFill/>
                    </a:lnR>
                    <a:lnT>
                      <a:noFill/>
                    </a:lnT>
                    <a:lnB>
                      <a:noFill/>
                    </a:lnB>
                  </a:tcPr>
                </a:tc>
              </a:tr>
              <a:tr h="228497">
                <a:tc>
                  <a:txBody>
                    <a:bodyPr/>
                    <a:lstStyle/>
                    <a:p>
                      <a:pPr algn="l" fontAlgn="b"/>
                      <a:endParaRPr lang="en-US" sz="1100" b="0" i="0" u="none" strike="noStrike">
                        <a:solidFill>
                          <a:srgbClr val="000000"/>
                        </a:solidFill>
                        <a:effectLst/>
                        <a:latin typeface="Calibri"/>
                      </a:endParaRPr>
                    </a:p>
                  </a:txBody>
                  <a:tcPr marL="8682" marR="8682" marT="868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8682" marR="8682" marT="868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8682" marR="8682" marT="868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8682" marR="8682" marT="8683" marB="0" anchor="b">
                    <a:lnL>
                      <a:noFill/>
                    </a:lnL>
                    <a:lnR>
                      <a:noFill/>
                    </a:lnR>
                    <a:lnT>
                      <a:noFill/>
                    </a:lnT>
                    <a:lnB>
                      <a:noFill/>
                    </a:lnB>
                  </a:tcPr>
                </a:tc>
              </a:tr>
              <a:tr h="171243">
                <a:tc>
                  <a:txBody>
                    <a:bodyPr/>
                    <a:lstStyle/>
                    <a:p>
                      <a:pPr algn="l" fontAlgn="b"/>
                      <a:r>
                        <a:rPr lang="en-US" sz="1100" b="1" i="0" u="none" strike="noStrike">
                          <a:solidFill>
                            <a:srgbClr val="000000"/>
                          </a:solidFill>
                          <a:effectLst/>
                          <a:latin typeface="Calibri"/>
                        </a:rPr>
                        <a:t>Institution Name</a:t>
                      </a:r>
                    </a:p>
                  </a:txBody>
                  <a:tcPr marL="8682" marR="8682" marT="8683" marB="0" anchor="b">
                    <a:lnL>
                      <a:noFill/>
                    </a:lnL>
                    <a:lnR>
                      <a:noFill/>
                    </a:lnR>
                    <a:lnT>
                      <a:noFill/>
                    </a:lnT>
                    <a:lnB>
                      <a:noFill/>
                    </a:lnB>
                    <a:solidFill>
                      <a:srgbClr val="D8E4BC"/>
                    </a:solidFill>
                  </a:tcPr>
                </a:tc>
                <a:tc>
                  <a:txBody>
                    <a:bodyPr/>
                    <a:lstStyle/>
                    <a:p>
                      <a:pPr algn="ctr" fontAlgn="b"/>
                      <a:r>
                        <a:rPr lang="en-US" sz="1100" b="1" i="0" u="none" strike="noStrike">
                          <a:solidFill>
                            <a:srgbClr val="000000"/>
                          </a:solidFill>
                          <a:effectLst/>
                          <a:latin typeface="Calibri"/>
                        </a:rPr>
                        <a:t>2010-11</a:t>
                      </a:r>
                    </a:p>
                  </a:txBody>
                  <a:tcPr marL="8682" marR="8682" marT="8683" marB="0" anchor="b">
                    <a:lnL>
                      <a:noFill/>
                    </a:lnL>
                    <a:lnR>
                      <a:noFill/>
                    </a:lnR>
                    <a:lnT>
                      <a:noFill/>
                    </a:lnT>
                    <a:lnB>
                      <a:noFill/>
                    </a:lnB>
                    <a:solidFill>
                      <a:srgbClr val="D8E4BC"/>
                    </a:solidFill>
                  </a:tcPr>
                </a:tc>
                <a:tc>
                  <a:txBody>
                    <a:bodyPr/>
                    <a:lstStyle/>
                    <a:p>
                      <a:pPr algn="ctr" fontAlgn="b"/>
                      <a:r>
                        <a:rPr lang="en-US" sz="1100" b="1" i="0" u="none" strike="noStrike">
                          <a:solidFill>
                            <a:srgbClr val="000000"/>
                          </a:solidFill>
                          <a:effectLst/>
                          <a:latin typeface="Calibri"/>
                        </a:rPr>
                        <a:t>2011-12</a:t>
                      </a:r>
                    </a:p>
                  </a:txBody>
                  <a:tcPr marL="8682" marR="8682" marT="8683" marB="0" anchor="b">
                    <a:lnL>
                      <a:noFill/>
                    </a:lnL>
                    <a:lnR>
                      <a:noFill/>
                    </a:lnR>
                    <a:lnT>
                      <a:noFill/>
                    </a:lnT>
                    <a:lnB>
                      <a:noFill/>
                    </a:lnB>
                    <a:solidFill>
                      <a:srgbClr val="D8E4BC"/>
                    </a:solidFill>
                  </a:tcPr>
                </a:tc>
                <a:tc>
                  <a:txBody>
                    <a:bodyPr/>
                    <a:lstStyle/>
                    <a:p>
                      <a:pPr algn="ctr" fontAlgn="b"/>
                      <a:r>
                        <a:rPr lang="en-US" sz="1100" b="1" i="0" u="none" strike="noStrike">
                          <a:solidFill>
                            <a:srgbClr val="000000"/>
                          </a:solidFill>
                          <a:effectLst/>
                          <a:latin typeface="Calibri"/>
                        </a:rPr>
                        <a:t>2012-13</a:t>
                      </a:r>
                    </a:p>
                  </a:txBody>
                  <a:tcPr marL="8682" marR="8682" marT="8683" marB="0" anchor="b">
                    <a:lnL>
                      <a:noFill/>
                    </a:lnL>
                    <a:lnR>
                      <a:noFill/>
                    </a:lnR>
                    <a:lnT>
                      <a:noFill/>
                    </a:lnT>
                    <a:lnB>
                      <a:noFill/>
                    </a:lnB>
                    <a:solidFill>
                      <a:srgbClr val="D8E4BC"/>
                    </a:solidFill>
                  </a:tcPr>
                </a:tc>
              </a:tr>
              <a:tr h="171243">
                <a:tc>
                  <a:txBody>
                    <a:bodyPr/>
                    <a:lstStyle/>
                    <a:p>
                      <a:pPr algn="l" fontAlgn="b"/>
                      <a:r>
                        <a:rPr lang="en-US" sz="1100" b="0" i="0" u="none" strike="noStrike">
                          <a:solidFill>
                            <a:srgbClr val="000000"/>
                          </a:solidFill>
                          <a:effectLst/>
                          <a:latin typeface="Calibri"/>
                        </a:rPr>
                        <a:t>Central Connecticut State University</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40.3%</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42.3%</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44.1%</a:t>
                      </a:r>
                    </a:p>
                  </a:txBody>
                  <a:tcPr marL="8682" marR="8682" marT="8683" marB="0" anchor="b">
                    <a:lnL>
                      <a:noFill/>
                    </a:lnL>
                    <a:lnR>
                      <a:noFill/>
                    </a:lnR>
                    <a:lnT>
                      <a:noFill/>
                    </a:lnT>
                    <a:lnB>
                      <a:noFill/>
                    </a:lnB>
                  </a:tcPr>
                </a:tc>
              </a:tr>
              <a:tr h="171243">
                <a:tc>
                  <a:txBody>
                    <a:bodyPr/>
                    <a:lstStyle/>
                    <a:p>
                      <a:pPr algn="l" fontAlgn="b"/>
                      <a:r>
                        <a:rPr lang="en-US" sz="1100" b="0" i="0" u="none" strike="noStrike">
                          <a:solidFill>
                            <a:srgbClr val="000000"/>
                          </a:solidFill>
                          <a:effectLst/>
                          <a:latin typeface="Calibri"/>
                        </a:rPr>
                        <a:t>Eastern Connecticut State University</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35.9%</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35.2%</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36.4%</a:t>
                      </a:r>
                    </a:p>
                  </a:txBody>
                  <a:tcPr marL="8682" marR="8682" marT="8683" marB="0" anchor="b">
                    <a:lnL>
                      <a:noFill/>
                    </a:lnL>
                    <a:lnR>
                      <a:noFill/>
                    </a:lnR>
                    <a:lnT>
                      <a:noFill/>
                    </a:lnT>
                    <a:lnB>
                      <a:noFill/>
                    </a:lnB>
                  </a:tcPr>
                </a:tc>
              </a:tr>
              <a:tr h="171243">
                <a:tc>
                  <a:txBody>
                    <a:bodyPr/>
                    <a:lstStyle/>
                    <a:p>
                      <a:pPr algn="l" fontAlgn="b"/>
                      <a:r>
                        <a:rPr lang="en-US" sz="1100" b="0" i="0" u="none" strike="noStrike">
                          <a:solidFill>
                            <a:srgbClr val="000000"/>
                          </a:solidFill>
                          <a:effectLst/>
                          <a:latin typeface="Calibri"/>
                        </a:rPr>
                        <a:t>Southern Connecticut State University</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46.9%</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47.2%</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47.3%</a:t>
                      </a:r>
                    </a:p>
                  </a:txBody>
                  <a:tcPr marL="8682" marR="8682" marT="8683" marB="0" anchor="b">
                    <a:lnL>
                      <a:noFill/>
                    </a:lnL>
                    <a:lnR>
                      <a:noFill/>
                    </a:lnR>
                    <a:lnT>
                      <a:noFill/>
                    </a:lnT>
                    <a:lnB>
                      <a:noFill/>
                    </a:lnB>
                  </a:tcPr>
                </a:tc>
              </a:tr>
              <a:tr h="171243">
                <a:tc>
                  <a:txBody>
                    <a:bodyPr/>
                    <a:lstStyle/>
                    <a:p>
                      <a:pPr algn="l" fontAlgn="b"/>
                      <a:r>
                        <a:rPr lang="en-US" sz="1100" b="0" i="0" u="none" strike="noStrike">
                          <a:solidFill>
                            <a:srgbClr val="000000"/>
                          </a:solidFill>
                          <a:effectLst/>
                          <a:latin typeface="Calibri"/>
                        </a:rPr>
                        <a:t>Western Connecticut State University</a:t>
                      </a:r>
                    </a:p>
                  </a:txBody>
                  <a:tcPr marL="8682" marR="8682" marT="86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41.4%</a:t>
                      </a:r>
                    </a:p>
                  </a:txBody>
                  <a:tcPr marL="8682" marR="8682" marT="86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39.3%</a:t>
                      </a:r>
                    </a:p>
                  </a:txBody>
                  <a:tcPr marL="8682" marR="8682" marT="86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42.2%</a:t>
                      </a:r>
                    </a:p>
                  </a:txBody>
                  <a:tcPr marL="8682" marR="8682" marT="8683" marB="0" anchor="b">
                    <a:lnL>
                      <a:noFill/>
                    </a:lnL>
                    <a:lnR>
                      <a:noFill/>
                    </a:lnR>
                    <a:lnT>
                      <a:noFill/>
                    </a:lnT>
                    <a:lnB w="6350" cap="flat" cmpd="sng" algn="ctr">
                      <a:solidFill>
                        <a:srgbClr val="000000"/>
                      </a:solidFill>
                      <a:prstDash val="solid"/>
                      <a:round/>
                      <a:headEnd type="none" w="med" len="med"/>
                      <a:tailEnd type="none" w="med" len="med"/>
                    </a:lnB>
                  </a:tcPr>
                </a:tc>
              </a:tr>
              <a:tr h="177720">
                <a:tc>
                  <a:txBody>
                    <a:bodyPr/>
                    <a:lstStyle/>
                    <a:p>
                      <a:pPr algn="l" fontAlgn="b"/>
                      <a:r>
                        <a:rPr lang="en-US" sz="1100" b="1" i="0" u="none" strike="noStrike">
                          <a:solidFill>
                            <a:srgbClr val="000000"/>
                          </a:solidFill>
                          <a:effectLst/>
                          <a:latin typeface="Calibri"/>
                        </a:rPr>
                        <a:t>Sector:  Connecticut State Universities</a:t>
                      </a:r>
                    </a:p>
                  </a:txBody>
                  <a:tcPr marL="8682" marR="8682" marT="86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41.7%</a:t>
                      </a:r>
                    </a:p>
                  </a:txBody>
                  <a:tcPr marL="8682" marR="8682" marT="86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41.9%</a:t>
                      </a:r>
                    </a:p>
                  </a:txBody>
                  <a:tcPr marL="8682" marR="8682" marT="86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43.4%</a:t>
                      </a:r>
                    </a:p>
                  </a:txBody>
                  <a:tcPr marL="8682" marR="8682" marT="8683" marB="0" anchor="b">
                    <a:lnL>
                      <a:noFill/>
                    </a:lnL>
                    <a:lnR>
                      <a:noFill/>
                    </a:lnR>
                    <a:lnT w="6350" cap="flat" cmpd="sng" algn="ctr">
                      <a:solidFill>
                        <a:srgbClr val="000000"/>
                      </a:solidFill>
                      <a:prstDash val="solid"/>
                      <a:round/>
                      <a:headEnd type="none" w="med" len="med"/>
                      <a:tailEnd type="none" w="med" len="med"/>
                    </a:lnT>
                    <a:lnB>
                      <a:noFill/>
                    </a:lnB>
                  </a:tcPr>
                </a:tc>
              </a:tr>
              <a:tr h="211572">
                <a:tc>
                  <a:txBody>
                    <a:bodyPr/>
                    <a:lstStyle/>
                    <a:p>
                      <a:pPr algn="l" fontAlgn="b"/>
                      <a:endParaRPr lang="en-US" sz="1100" b="0" i="0" u="none" strike="noStrike">
                        <a:solidFill>
                          <a:srgbClr val="000000"/>
                        </a:solidFill>
                        <a:effectLst/>
                        <a:latin typeface="Calibri"/>
                      </a:endParaRPr>
                    </a:p>
                  </a:txBody>
                  <a:tcPr marL="8682" marR="8682" marT="868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8682" marR="8682" marT="868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8682" marR="8682" marT="868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8682" marR="8682" marT="8683" marB="0" anchor="b">
                    <a:lnL>
                      <a:noFill/>
                    </a:lnL>
                    <a:lnR>
                      <a:noFill/>
                    </a:lnR>
                    <a:lnT>
                      <a:noFill/>
                    </a:lnT>
                    <a:lnB>
                      <a:noFill/>
                    </a:lnB>
                  </a:tcPr>
                </a:tc>
              </a:tr>
              <a:tr h="171243">
                <a:tc>
                  <a:txBody>
                    <a:bodyPr/>
                    <a:lstStyle/>
                    <a:p>
                      <a:pPr algn="l" fontAlgn="b"/>
                      <a:r>
                        <a:rPr lang="en-US" sz="1100" b="1" i="0" u="none" strike="noStrike">
                          <a:solidFill>
                            <a:srgbClr val="000000"/>
                          </a:solidFill>
                          <a:effectLst/>
                          <a:latin typeface="Calibri"/>
                        </a:rPr>
                        <a:t>Institution Name</a:t>
                      </a:r>
                    </a:p>
                  </a:txBody>
                  <a:tcPr marL="8682" marR="8682" marT="8683" marB="0" anchor="b">
                    <a:lnL>
                      <a:noFill/>
                    </a:lnL>
                    <a:lnR>
                      <a:noFill/>
                    </a:lnR>
                    <a:lnT>
                      <a:noFill/>
                    </a:lnT>
                    <a:lnB>
                      <a:noFill/>
                    </a:lnB>
                    <a:solidFill>
                      <a:srgbClr val="E4DFEC"/>
                    </a:solidFill>
                  </a:tcPr>
                </a:tc>
                <a:tc>
                  <a:txBody>
                    <a:bodyPr/>
                    <a:lstStyle/>
                    <a:p>
                      <a:pPr algn="ctr" fontAlgn="b"/>
                      <a:r>
                        <a:rPr lang="en-US" sz="1100" b="1" i="0" u="none" strike="noStrike">
                          <a:solidFill>
                            <a:srgbClr val="000000"/>
                          </a:solidFill>
                          <a:effectLst/>
                          <a:latin typeface="Calibri"/>
                        </a:rPr>
                        <a:t>2010-11</a:t>
                      </a:r>
                    </a:p>
                  </a:txBody>
                  <a:tcPr marL="8682" marR="8682" marT="8683" marB="0" anchor="b">
                    <a:lnL>
                      <a:noFill/>
                    </a:lnL>
                    <a:lnR>
                      <a:noFill/>
                    </a:lnR>
                    <a:lnT>
                      <a:noFill/>
                    </a:lnT>
                    <a:lnB>
                      <a:noFill/>
                    </a:lnB>
                    <a:solidFill>
                      <a:srgbClr val="E4DFEC"/>
                    </a:solidFill>
                  </a:tcPr>
                </a:tc>
                <a:tc>
                  <a:txBody>
                    <a:bodyPr/>
                    <a:lstStyle/>
                    <a:p>
                      <a:pPr algn="ctr" fontAlgn="b"/>
                      <a:r>
                        <a:rPr lang="en-US" sz="1100" b="1" i="0" u="none" strike="noStrike">
                          <a:solidFill>
                            <a:srgbClr val="000000"/>
                          </a:solidFill>
                          <a:effectLst/>
                          <a:latin typeface="Calibri"/>
                        </a:rPr>
                        <a:t>2011-12</a:t>
                      </a:r>
                    </a:p>
                  </a:txBody>
                  <a:tcPr marL="8682" marR="8682" marT="8683" marB="0" anchor="b">
                    <a:lnL>
                      <a:noFill/>
                    </a:lnL>
                    <a:lnR>
                      <a:noFill/>
                    </a:lnR>
                    <a:lnT>
                      <a:noFill/>
                    </a:lnT>
                    <a:lnB>
                      <a:noFill/>
                    </a:lnB>
                    <a:solidFill>
                      <a:srgbClr val="E4DFEC"/>
                    </a:solidFill>
                  </a:tcPr>
                </a:tc>
                <a:tc>
                  <a:txBody>
                    <a:bodyPr/>
                    <a:lstStyle/>
                    <a:p>
                      <a:pPr algn="ctr" fontAlgn="b"/>
                      <a:r>
                        <a:rPr lang="en-US" sz="1100" b="1" i="0" u="none" strike="noStrike">
                          <a:solidFill>
                            <a:srgbClr val="000000"/>
                          </a:solidFill>
                          <a:effectLst/>
                          <a:latin typeface="Calibri"/>
                        </a:rPr>
                        <a:t>2012-13</a:t>
                      </a:r>
                    </a:p>
                  </a:txBody>
                  <a:tcPr marL="8682" marR="8682" marT="8683" marB="0" anchor="b">
                    <a:lnL>
                      <a:noFill/>
                    </a:lnL>
                    <a:lnR>
                      <a:noFill/>
                    </a:lnR>
                    <a:lnT>
                      <a:noFill/>
                    </a:lnT>
                    <a:lnB>
                      <a:noFill/>
                    </a:lnB>
                    <a:solidFill>
                      <a:srgbClr val="E4DFEC"/>
                    </a:solidFill>
                  </a:tcPr>
                </a:tc>
              </a:tr>
              <a:tr h="171243">
                <a:tc>
                  <a:txBody>
                    <a:bodyPr/>
                    <a:lstStyle/>
                    <a:p>
                      <a:pPr algn="l" fontAlgn="b"/>
                      <a:r>
                        <a:rPr lang="en-US" sz="1100" b="0" i="0" u="none" strike="noStrike">
                          <a:solidFill>
                            <a:srgbClr val="000000"/>
                          </a:solidFill>
                          <a:effectLst/>
                          <a:latin typeface="Calibri"/>
                        </a:rPr>
                        <a:t>University of Connecticut</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54.9%</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56.8%</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56.3%</a:t>
                      </a:r>
                    </a:p>
                  </a:txBody>
                  <a:tcPr marL="8682" marR="8682" marT="8683" marB="0" anchor="b">
                    <a:lnL>
                      <a:noFill/>
                    </a:lnL>
                    <a:lnR>
                      <a:noFill/>
                    </a:lnR>
                    <a:lnT>
                      <a:noFill/>
                    </a:lnT>
                    <a:lnB>
                      <a:noFill/>
                    </a:lnB>
                  </a:tcPr>
                </a:tc>
              </a:tr>
              <a:tr h="171243">
                <a:tc>
                  <a:txBody>
                    <a:bodyPr/>
                    <a:lstStyle/>
                    <a:p>
                      <a:pPr algn="l" fontAlgn="b"/>
                      <a:r>
                        <a:rPr lang="en-US" sz="1100" b="0" i="0" u="none" strike="noStrike">
                          <a:solidFill>
                            <a:srgbClr val="000000"/>
                          </a:solidFill>
                          <a:effectLst/>
                          <a:latin typeface="Calibri"/>
                        </a:rPr>
                        <a:t>University of Connecticut-Avery Point</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a:t>
                      </a:r>
                    </a:p>
                  </a:txBody>
                  <a:tcPr marL="8682" marR="8682" marT="8683" marB="0" anchor="b">
                    <a:lnL>
                      <a:noFill/>
                    </a:lnL>
                    <a:lnR>
                      <a:noFill/>
                    </a:lnR>
                    <a:lnT>
                      <a:noFill/>
                    </a:lnT>
                    <a:lnB>
                      <a:noFill/>
                    </a:lnB>
                  </a:tcPr>
                </a:tc>
              </a:tr>
              <a:tr h="171243">
                <a:tc>
                  <a:txBody>
                    <a:bodyPr/>
                    <a:lstStyle/>
                    <a:p>
                      <a:pPr algn="l" fontAlgn="b"/>
                      <a:r>
                        <a:rPr lang="en-US" sz="1100" b="0" i="0" u="none" strike="noStrike">
                          <a:solidFill>
                            <a:srgbClr val="000000"/>
                          </a:solidFill>
                          <a:effectLst/>
                          <a:latin typeface="Calibri"/>
                        </a:rPr>
                        <a:t>University of Connecticut-Stamford</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a:t>
                      </a:r>
                    </a:p>
                  </a:txBody>
                  <a:tcPr marL="8682" marR="8682" marT="868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a:t>
                      </a:r>
                    </a:p>
                  </a:txBody>
                  <a:tcPr marL="8682" marR="8682" marT="8683" marB="0" anchor="b">
                    <a:lnL>
                      <a:noFill/>
                    </a:lnL>
                    <a:lnR>
                      <a:noFill/>
                    </a:lnR>
                    <a:lnT>
                      <a:noFill/>
                    </a:lnT>
                    <a:lnB>
                      <a:noFill/>
                    </a:lnB>
                  </a:tcPr>
                </a:tc>
              </a:tr>
              <a:tr h="171243">
                <a:tc>
                  <a:txBody>
                    <a:bodyPr/>
                    <a:lstStyle/>
                    <a:p>
                      <a:pPr algn="l" fontAlgn="b"/>
                      <a:r>
                        <a:rPr lang="en-US" sz="1100" b="0" i="0" u="none" strike="noStrike">
                          <a:solidFill>
                            <a:srgbClr val="000000"/>
                          </a:solidFill>
                          <a:effectLst/>
                          <a:latin typeface="Calibri"/>
                        </a:rPr>
                        <a:t>University of Connecticut-Tri-Campus</a:t>
                      </a:r>
                    </a:p>
                  </a:txBody>
                  <a:tcPr marL="8682" marR="8682" marT="86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a:t>
                      </a:r>
                    </a:p>
                  </a:txBody>
                  <a:tcPr marL="8682" marR="8682" marT="86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a:t>
                      </a:r>
                    </a:p>
                  </a:txBody>
                  <a:tcPr marL="8682" marR="8682" marT="86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a:t>
                      </a:r>
                    </a:p>
                  </a:txBody>
                  <a:tcPr marL="8682" marR="8682" marT="8683" marB="0" anchor="b">
                    <a:lnL>
                      <a:noFill/>
                    </a:lnL>
                    <a:lnR>
                      <a:noFill/>
                    </a:lnR>
                    <a:lnT>
                      <a:noFill/>
                    </a:lnT>
                    <a:lnB w="6350" cap="flat" cmpd="sng" algn="ctr">
                      <a:solidFill>
                        <a:srgbClr val="000000"/>
                      </a:solidFill>
                      <a:prstDash val="solid"/>
                      <a:round/>
                      <a:headEnd type="none" w="med" len="med"/>
                      <a:tailEnd type="none" w="med" len="med"/>
                    </a:lnB>
                  </a:tcPr>
                </a:tc>
              </a:tr>
              <a:tr h="177720">
                <a:tc>
                  <a:txBody>
                    <a:bodyPr/>
                    <a:lstStyle/>
                    <a:p>
                      <a:pPr algn="l" fontAlgn="b"/>
                      <a:r>
                        <a:rPr lang="en-US" sz="1100" b="1" i="0" u="none" strike="noStrike">
                          <a:solidFill>
                            <a:srgbClr val="000000"/>
                          </a:solidFill>
                          <a:effectLst/>
                          <a:latin typeface="Calibri"/>
                        </a:rPr>
                        <a:t>University of Connecticut</a:t>
                      </a:r>
                    </a:p>
                  </a:txBody>
                  <a:tcPr marL="8682" marR="8682" marT="86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54.9%</a:t>
                      </a:r>
                    </a:p>
                  </a:txBody>
                  <a:tcPr marL="8682" marR="8682" marT="86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a:rPr>
                        <a:t>56.8%</a:t>
                      </a:r>
                    </a:p>
                  </a:txBody>
                  <a:tcPr marL="8682" marR="8682" marT="86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a:rPr>
                        <a:t>56.3%</a:t>
                      </a:r>
                    </a:p>
                  </a:txBody>
                  <a:tcPr marL="8682" marR="8682" marT="8683"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39633849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8686801"/>
            <a:ext cx="6858000" cy="203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9" name="Rectangle 8"/>
          <p:cNvSpPr/>
          <p:nvPr/>
        </p:nvSpPr>
        <p:spPr>
          <a:xfrm>
            <a:off x="0" y="76200"/>
            <a:ext cx="6858000" cy="1371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0"/>
            <a:ext cx="6172200" cy="1524000"/>
          </a:xfrm>
        </p:spPr>
        <p:txBody>
          <a:bodyPr/>
          <a:lstStyle/>
          <a:p>
            <a:r>
              <a:rPr lang="en-US" dirty="0" smtClean="0"/>
              <a:t>Innovation and Economic Growth</a:t>
            </a:r>
            <a:endParaRPr lang="en-US" dirty="0"/>
          </a:p>
        </p:txBody>
      </p:sp>
      <p:sp>
        <p:nvSpPr>
          <p:cNvPr id="3" name="Content Placeholder 2"/>
          <p:cNvSpPr>
            <a:spLocks noGrp="1"/>
          </p:cNvSpPr>
          <p:nvPr>
            <p:ph idx="1"/>
          </p:nvPr>
        </p:nvSpPr>
        <p:spPr>
          <a:xfrm>
            <a:off x="609600" y="2286001"/>
            <a:ext cx="5791200" cy="6034617"/>
          </a:xfrm>
        </p:spPr>
        <p:txBody>
          <a:bodyPr>
            <a:normAutofit/>
          </a:bodyPr>
          <a:lstStyle/>
          <a:p>
            <a:pPr marL="0" indent="0">
              <a:buNone/>
            </a:pPr>
            <a:r>
              <a:rPr lang="en-US" sz="1600" dirty="0" smtClean="0"/>
              <a:t>Create environments that emphasize innovation and prepare students for successful careers in a fast changing world.</a:t>
            </a:r>
          </a:p>
          <a:p>
            <a:pPr marL="0" indent="0">
              <a:buNone/>
            </a:pPr>
            <a:endParaRPr lang="en-US" sz="1600" dirty="0" smtClean="0"/>
          </a:p>
          <a:p>
            <a:pPr marL="0" indent="0">
              <a:buNone/>
            </a:pPr>
            <a:r>
              <a:rPr lang="en-US" sz="1600" dirty="0" smtClean="0"/>
              <a:t>Indicators:</a:t>
            </a:r>
          </a:p>
          <a:p>
            <a:pPr marL="514350" indent="-514350">
              <a:buFont typeface="+mj-lt"/>
              <a:buAutoNum type="arabicPeriod"/>
            </a:pPr>
            <a:r>
              <a:rPr lang="en-US" sz="1600" dirty="0" smtClean="0"/>
              <a:t>Completions in fields with high workforce demand:  STEM, health, education</a:t>
            </a:r>
          </a:p>
          <a:p>
            <a:pPr marL="514350" indent="-514350">
              <a:buFont typeface="+mj-lt"/>
              <a:buAutoNum type="arabicPeriod"/>
            </a:pPr>
            <a:r>
              <a:rPr lang="en-US" sz="1600" dirty="0" smtClean="0"/>
              <a:t>External research funding per full-time faculty</a:t>
            </a:r>
          </a:p>
          <a:p>
            <a:pPr marL="514350" indent="-514350">
              <a:buFont typeface="+mj-lt"/>
              <a:buAutoNum type="arabicPeriod"/>
            </a:pPr>
            <a:r>
              <a:rPr lang="en-US" sz="1600" dirty="0" smtClean="0"/>
              <a:t>Patents per 100K workers</a:t>
            </a:r>
          </a:p>
          <a:p>
            <a:pPr marL="514350" indent="-514350">
              <a:buFont typeface="+mj-lt"/>
              <a:buAutoNum type="arabicPeriod"/>
            </a:pPr>
            <a:r>
              <a:rPr lang="en-US" sz="1600" dirty="0" smtClean="0"/>
              <a:t>Percent of students enrolled in distance education courses exclusively/some but not all.</a:t>
            </a:r>
          </a:p>
          <a:p>
            <a:endParaRPr lang="en-US" dirty="0"/>
          </a:p>
        </p:txBody>
      </p:sp>
      <p:sp>
        <p:nvSpPr>
          <p:cNvPr id="5" name="Slide Number Placeholder 4"/>
          <p:cNvSpPr>
            <a:spLocks noGrp="1"/>
          </p:cNvSpPr>
          <p:nvPr>
            <p:ph type="sldNum" sz="quarter" idx="12"/>
          </p:nvPr>
        </p:nvSpPr>
        <p:spPr>
          <a:xfrm>
            <a:off x="4914900" y="8534401"/>
            <a:ext cx="1600200" cy="486833"/>
          </a:xfrm>
        </p:spPr>
        <p:txBody>
          <a:bodyPr/>
          <a:lstStyle/>
          <a:p>
            <a:fld id="{C1A6B199-FD4A-42EA-8F8A-3F93EEAB17CE}" type="slidenum">
              <a:rPr lang="en-US" smtClean="0">
                <a:solidFill>
                  <a:schemeClr val="tx1"/>
                </a:solidFill>
              </a:rPr>
              <a:t>55</a:t>
            </a:fld>
            <a:endParaRPr lang="en-US" dirty="0">
              <a:solidFill>
                <a:schemeClr val="tx1"/>
              </a:solidFill>
            </a:endParaRPr>
          </a:p>
        </p:txBody>
      </p:sp>
    </p:spTree>
    <p:extLst>
      <p:ext uri="{BB962C8B-B14F-4D97-AF65-F5344CB8AC3E}">
        <p14:creationId xmlns:p14="http://schemas.microsoft.com/office/powerpoint/2010/main" val="1230030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6200"/>
            <a:ext cx="6858000" cy="91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itle 1"/>
          <p:cNvSpPr>
            <a:spLocks noGrp="1"/>
          </p:cNvSpPr>
          <p:nvPr>
            <p:ph type="title"/>
          </p:nvPr>
        </p:nvSpPr>
        <p:spPr>
          <a:xfrm>
            <a:off x="342900" y="86784"/>
            <a:ext cx="6172200" cy="903816"/>
          </a:xfrm>
        </p:spPr>
        <p:txBody>
          <a:bodyPr>
            <a:normAutofit/>
          </a:bodyPr>
          <a:lstStyle/>
          <a:p>
            <a:pPr algn="l"/>
            <a:r>
              <a:rPr lang="en-US" sz="1600" b="1" dirty="0" smtClean="0"/>
              <a:t>Goal 4 – Innovation and Economic Growth</a:t>
            </a:r>
            <a:br>
              <a:rPr lang="en-US" sz="1600" b="1" dirty="0" smtClean="0"/>
            </a:br>
            <a:r>
              <a:rPr lang="en-US" sz="1600" b="1" dirty="0" smtClean="0"/>
              <a:t>Indicator 1 – Completions in fields with high workforce demand:  STEM, health, education</a:t>
            </a:r>
            <a:endParaRPr lang="en-US" sz="1600" b="1" dirty="0"/>
          </a:p>
        </p:txBody>
      </p:sp>
      <p:sp>
        <p:nvSpPr>
          <p:cNvPr id="12" name="TextBox 11"/>
          <p:cNvSpPr txBox="1"/>
          <p:nvPr/>
        </p:nvSpPr>
        <p:spPr>
          <a:xfrm>
            <a:off x="350321" y="8001000"/>
            <a:ext cx="6203636" cy="938719"/>
          </a:xfrm>
          <a:prstGeom prst="rect">
            <a:avLst/>
          </a:prstGeom>
          <a:noFill/>
        </p:spPr>
        <p:txBody>
          <a:bodyPr wrap="square" rtlCol="0">
            <a:spAutoFit/>
          </a:bodyPr>
          <a:lstStyle/>
          <a:p>
            <a:r>
              <a:rPr lang="en-US" sz="1000" b="1" dirty="0" smtClean="0"/>
              <a:t>Sources</a:t>
            </a:r>
          </a:p>
          <a:p>
            <a:r>
              <a:rPr lang="en-US" sz="900" dirty="0" smtClean="0"/>
              <a:t>Integrated Postsecondary Education Data System (IPEDS) Completions Data as of 05-05-15.  Data entered into IPEDS by the Office of Higher Education may have been modified for one or more of these report years and may account for some minor discrepancies.</a:t>
            </a:r>
          </a:p>
          <a:p>
            <a:r>
              <a:rPr lang="en-US" sz="900" baseline="30000" dirty="0" smtClean="0"/>
              <a:t>1 </a:t>
            </a:r>
            <a:r>
              <a:rPr lang="en-US" sz="900" dirty="0" smtClean="0"/>
              <a:t>Cert. includes certificates below the baccalaureate level.</a:t>
            </a:r>
          </a:p>
          <a:p>
            <a:r>
              <a:rPr lang="en-US" sz="900" baseline="30000" dirty="0" smtClean="0"/>
              <a:t>2</a:t>
            </a:r>
            <a:r>
              <a:rPr lang="en-US" sz="900" dirty="0" smtClean="0"/>
              <a:t> Assoc. stands for associate degrees</a:t>
            </a:r>
            <a:endParaRPr lang="en-US" sz="900" baseline="30000" dirty="0" smtClean="0"/>
          </a:p>
        </p:txBody>
      </p:sp>
      <p:sp>
        <p:nvSpPr>
          <p:cNvPr id="14" name="Title 1"/>
          <p:cNvSpPr txBox="1">
            <a:spLocks/>
          </p:cNvSpPr>
          <p:nvPr/>
        </p:nvSpPr>
        <p:spPr>
          <a:xfrm>
            <a:off x="350321" y="6477000"/>
            <a:ext cx="6197286"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200" b="1" dirty="0" smtClean="0"/>
              <a:t>What does this mean?</a:t>
            </a:r>
          </a:p>
          <a:p>
            <a:pPr algn="l"/>
            <a:endParaRPr lang="en-US" sz="800" b="1" dirty="0"/>
          </a:p>
          <a:p>
            <a:pPr algn="l"/>
            <a:r>
              <a:rPr lang="en-US" sz="1100" dirty="0" smtClean="0"/>
              <a:t>These data and the data tables 4.1a and 4.1b show that both individually and collectively community colleges are producing increasing numbers of undergraduate certificates and associate degrees in programs that are considered to be high workforce demand areas.  There was a 21% increase in the number of high demand undergraduate certificates and a 5% increase in the number of high demand associate degrees produced over the past three academic years.  Some of this change has been due to the implementation of the advance manufacturing centers at several community colleges.</a:t>
            </a:r>
          </a:p>
        </p:txBody>
      </p:sp>
      <p:sp>
        <p:nvSpPr>
          <p:cNvPr id="15" name="Title 1"/>
          <p:cNvSpPr txBox="1">
            <a:spLocks/>
          </p:cNvSpPr>
          <p:nvPr/>
        </p:nvSpPr>
        <p:spPr>
          <a:xfrm>
            <a:off x="398167" y="1066801"/>
            <a:ext cx="5670160" cy="4381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t>Connecticut Community Colleges</a:t>
            </a:r>
          </a:p>
        </p:txBody>
      </p:sp>
      <p:sp>
        <p:nvSpPr>
          <p:cNvPr id="4" name="Slide Number Placeholder 3"/>
          <p:cNvSpPr>
            <a:spLocks noGrp="1"/>
          </p:cNvSpPr>
          <p:nvPr>
            <p:ph type="sldNum" sz="quarter" idx="12"/>
          </p:nvPr>
        </p:nvSpPr>
        <p:spPr/>
        <p:txBody>
          <a:bodyPr/>
          <a:lstStyle/>
          <a:p>
            <a:fld id="{C1A6B199-FD4A-42EA-8F8A-3F93EEAB17CE}" type="slidenum">
              <a:rPr lang="en-US" smtClean="0"/>
              <a:t>56</a:t>
            </a:fld>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3874020289"/>
              </p:ext>
            </p:extLst>
          </p:nvPr>
        </p:nvGraphicFramePr>
        <p:xfrm>
          <a:off x="526376" y="1371602"/>
          <a:ext cx="5838825" cy="34289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424451417"/>
              </p:ext>
            </p:extLst>
          </p:nvPr>
        </p:nvGraphicFramePr>
        <p:xfrm>
          <a:off x="339778" y="4807408"/>
          <a:ext cx="6172203" cy="1669592"/>
        </p:xfrm>
        <a:graphic>
          <a:graphicData uri="http://schemas.openxmlformats.org/drawingml/2006/table">
            <a:tbl>
              <a:tblPr/>
              <a:tblGrid>
                <a:gridCol w="2234550"/>
                <a:gridCol w="437517"/>
                <a:gridCol w="437517"/>
                <a:gridCol w="437517"/>
                <a:gridCol w="437517"/>
                <a:gridCol w="437517"/>
                <a:gridCol w="437517"/>
                <a:gridCol w="437517"/>
                <a:gridCol w="437517"/>
                <a:gridCol w="437517"/>
              </a:tblGrid>
              <a:tr h="171989">
                <a:tc>
                  <a:txBody>
                    <a:bodyPr/>
                    <a:lstStyle/>
                    <a:p>
                      <a:pPr algn="l" fontAlgn="b"/>
                      <a:r>
                        <a:rPr lang="en-US" sz="900" b="1"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gridSpan="3">
                  <a:txBody>
                    <a:bodyPr/>
                    <a:lstStyle/>
                    <a:p>
                      <a:pPr algn="ctr" fontAlgn="b"/>
                      <a:r>
                        <a:rPr lang="en-US" sz="900" b="1" i="0" u="none" strike="noStrike">
                          <a:solidFill>
                            <a:srgbClr val="000000"/>
                          </a:solidFill>
                          <a:effectLst/>
                          <a:latin typeface="Calibri"/>
                        </a:rPr>
                        <a:t>2011-2012</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hMerge="1">
                  <a:txBody>
                    <a:bodyPr/>
                    <a:lstStyle/>
                    <a:p>
                      <a:endParaRPr lang="en-US"/>
                    </a:p>
                  </a:txBody>
                  <a:tcPr/>
                </a:tc>
                <a:tc hMerge="1">
                  <a:txBody>
                    <a:bodyPr/>
                    <a:lstStyle/>
                    <a:p>
                      <a:endParaRPr lang="en-US"/>
                    </a:p>
                  </a:txBody>
                  <a:tcPr/>
                </a:tc>
                <a:tc gridSpan="3">
                  <a:txBody>
                    <a:bodyPr/>
                    <a:lstStyle/>
                    <a:p>
                      <a:pPr algn="ctr" fontAlgn="b"/>
                      <a:r>
                        <a:rPr lang="en-US" sz="900" b="1" i="0" u="none" strike="noStrike">
                          <a:solidFill>
                            <a:srgbClr val="000000"/>
                          </a:solidFill>
                          <a:effectLst/>
                          <a:latin typeface="Calibri"/>
                        </a:rPr>
                        <a:t>2012-2013</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hMerge="1">
                  <a:txBody>
                    <a:bodyPr/>
                    <a:lstStyle/>
                    <a:p>
                      <a:endParaRPr lang="en-US"/>
                    </a:p>
                  </a:txBody>
                  <a:tcPr/>
                </a:tc>
                <a:tc hMerge="1">
                  <a:txBody>
                    <a:bodyPr/>
                    <a:lstStyle/>
                    <a:p>
                      <a:endParaRPr lang="en-US"/>
                    </a:p>
                  </a:txBody>
                  <a:tcPr/>
                </a:tc>
                <a:tc gridSpan="3">
                  <a:txBody>
                    <a:bodyPr/>
                    <a:lstStyle/>
                    <a:p>
                      <a:pPr algn="ctr" fontAlgn="b"/>
                      <a:r>
                        <a:rPr lang="en-US" sz="900" b="1" i="0" u="none" strike="noStrike">
                          <a:solidFill>
                            <a:srgbClr val="000000"/>
                          </a:solidFill>
                          <a:effectLst/>
                          <a:latin typeface="Calibri"/>
                        </a:rPr>
                        <a:t>2013-2014</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hMerge="1">
                  <a:txBody>
                    <a:bodyPr/>
                    <a:lstStyle/>
                    <a:p>
                      <a:endParaRPr lang="en-US"/>
                    </a:p>
                  </a:txBody>
                  <a:tcPr/>
                </a:tc>
                <a:tc hMerge="1">
                  <a:txBody>
                    <a:bodyPr/>
                    <a:lstStyle/>
                    <a:p>
                      <a:endParaRPr lang="en-US"/>
                    </a:p>
                  </a:txBody>
                  <a:tcPr/>
                </a:tc>
              </a:tr>
              <a:tr h="188368">
                <a:tc>
                  <a:txBody>
                    <a:bodyPr/>
                    <a:lstStyle/>
                    <a:p>
                      <a:pPr algn="l" fontAlgn="b"/>
                      <a:r>
                        <a:rPr lang="en-US" sz="900" b="1" i="0" u="none" strike="noStrike">
                          <a:solidFill>
                            <a:srgbClr val="000000"/>
                          </a:solidFill>
                          <a:effectLst/>
                          <a:latin typeface="Calibri"/>
                        </a:rPr>
                        <a:t>Sector: Connecticut Community Colleges</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900" b="1" i="0" u="none" strike="noStrike">
                          <a:solidFill>
                            <a:srgbClr val="000000"/>
                          </a:solidFill>
                          <a:effectLst/>
                          <a:latin typeface="Calibri"/>
                        </a:rPr>
                        <a:t>Cert.</a:t>
                      </a:r>
                      <a:r>
                        <a:rPr lang="en-US" sz="900" b="1" i="0" u="none" strike="noStrike" baseline="30000">
                          <a:solidFill>
                            <a:srgbClr val="000000"/>
                          </a:solidFill>
                          <a:effectLst/>
                          <a:latin typeface="Calibri"/>
                        </a:rPr>
                        <a:t>1</a:t>
                      </a:r>
                      <a:endParaRPr lang="en-US" sz="900" b="1" i="0" u="none" strike="noStrike">
                        <a:solidFill>
                          <a:srgbClr val="000000"/>
                        </a:solidFill>
                        <a:effectLst/>
                        <a:latin typeface="Calibri"/>
                      </a:endParaRPr>
                    </a:p>
                  </a:txBody>
                  <a:tcPr marL="7442" marR="7442" marT="7442" marB="0" anchor="b">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ctr" fontAlgn="b"/>
                      <a:r>
                        <a:rPr lang="en-US" sz="900" b="1" i="0" u="none" strike="noStrike">
                          <a:solidFill>
                            <a:srgbClr val="000000"/>
                          </a:solidFill>
                          <a:effectLst/>
                          <a:latin typeface="Calibri"/>
                        </a:rPr>
                        <a:t>Assoc.</a:t>
                      </a:r>
                      <a:r>
                        <a:rPr lang="en-US" sz="900" b="1" i="0" u="none" strike="noStrike" baseline="30000">
                          <a:solidFill>
                            <a:srgbClr val="000000"/>
                          </a:solidFill>
                          <a:effectLst/>
                          <a:latin typeface="Calibri"/>
                        </a:rPr>
                        <a:t>2</a:t>
                      </a:r>
                      <a:endParaRPr lang="en-US" sz="900" b="1" i="0" u="none" strike="noStrike">
                        <a:solidFill>
                          <a:srgbClr val="000000"/>
                        </a:solidFill>
                        <a:effectLst/>
                        <a:latin typeface="Calibri"/>
                      </a:endParaRPr>
                    </a:p>
                  </a:txBody>
                  <a:tcPr marL="7442" marR="7442" marT="7442" marB="0" anchor="b">
                    <a:lnL>
                      <a:noFill/>
                    </a:lnL>
                    <a:lnR>
                      <a:noFill/>
                    </a:lnR>
                    <a:lnT>
                      <a:noFill/>
                    </a:lnT>
                    <a:lnB>
                      <a:noFill/>
                    </a:lnB>
                    <a:solidFill>
                      <a:srgbClr val="DCE6F1"/>
                    </a:solidFill>
                  </a:tcPr>
                </a:tc>
                <a:tc>
                  <a:txBody>
                    <a:bodyPr/>
                    <a:lstStyle/>
                    <a:p>
                      <a:pPr algn="ctr" fontAlgn="b"/>
                      <a:r>
                        <a:rPr lang="en-US" sz="900" b="1" i="0" u="none" strike="noStrike">
                          <a:solidFill>
                            <a:srgbClr val="000000"/>
                          </a:solidFill>
                          <a:effectLst/>
                          <a:latin typeface="Calibri"/>
                        </a:rPr>
                        <a:t>Total</a:t>
                      </a:r>
                    </a:p>
                  </a:txBody>
                  <a:tcPr marL="7442" marR="7442" marT="7442"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900" b="1" i="0" u="none" strike="noStrike">
                          <a:solidFill>
                            <a:srgbClr val="000000"/>
                          </a:solidFill>
                          <a:effectLst/>
                          <a:latin typeface="Calibri"/>
                        </a:rPr>
                        <a:t>Cert.</a:t>
                      </a:r>
                      <a:r>
                        <a:rPr lang="en-US" sz="900" b="1" i="0" u="none" strike="noStrike" baseline="30000">
                          <a:solidFill>
                            <a:srgbClr val="000000"/>
                          </a:solidFill>
                          <a:effectLst/>
                          <a:latin typeface="Calibri"/>
                        </a:rPr>
                        <a:t>1</a:t>
                      </a:r>
                      <a:endParaRPr lang="en-US" sz="900" b="1" i="0" u="none" strike="noStrike">
                        <a:solidFill>
                          <a:srgbClr val="000000"/>
                        </a:solidFill>
                        <a:effectLst/>
                        <a:latin typeface="Calibri"/>
                      </a:endParaRPr>
                    </a:p>
                  </a:txBody>
                  <a:tcPr marL="7442" marR="7442" marT="7442" marB="0" anchor="b">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ctr" fontAlgn="b"/>
                      <a:r>
                        <a:rPr lang="en-US" sz="900" b="1" i="0" u="none" strike="noStrike">
                          <a:solidFill>
                            <a:srgbClr val="000000"/>
                          </a:solidFill>
                          <a:effectLst/>
                          <a:latin typeface="Calibri"/>
                        </a:rPr>
                        <a:t>Assoc.</a:t>
                      </a:r>
                      <a:r>
                        <a:rPr lang="en-US" sz="900" b="1" i="0" u="none" strike="noStrike" baseline="30000">
                          <a:solidFill>
                            <a:srgbClr val="000000"/>
                          </a:solidFill>
                          <a:effectLst/>
                          <a:latin typeface="Calibri"/>
                        </a:rPr>
                        <a:t>2</a:t>
                      </a:r>
                      <a:endParaRPr lang="en-US" sz="900" b="1" i="0" u="none" strike="noStrike">
                        <a:solidFill>
                          <a:srgbClr val="000000"/>
                        </a:solidFill>
                        <a:effectLst/>
                        <a:latin typeface="Calibri"/>
                      </a:endParaRPr>
                    </a:p>
                  </a:txBody>
                  <a:tcPr marL="7442" marR="7442" marT="7442" marB="0" anchor="b">
                    <a:lnL>
                      <a:noFill/>
                    </a:lnL>
                    <a:lnR>
                      <a:noFill/>
                    </a:lnR>
                    <a:lnT>
                      <a:noFill/>
                    </a:lnT>
                    <a:lnB>
                      <a:noFill/>
                    </a:lnB>
                    <a:solidFill>
                      <a:srgbClr val="DCE6F1"/>
                    </a:solidFill>
                  </a:tcPr>
                </a:tc>
                <a:tc>
                  <a:txBody>
                    <a:bodyPr/>
                    <a:lstStyle/>
                    <a:p>
                      <a:pPr algn="ctr" fontAlgn="b"/>
                      <a:r>
                        <a:rPr lang="en-US" sz="900" b="1" i="0" u="none" strike="noStrike">
                          <a:solidFill>
                            <a:srgbClr val="000000"/>
                          </a:solidFill>
                          <a:effectLst/>
                          <a:latin typeface="Calibri"/>
                        </a:rPr>
                        <a:t>Total</a:t>
                      </a:r>
                    </a:p>
                  </a:txBody>
                  <a:tcPr marL="7442" marR="7442" marT="7442"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900" b="1" i="0" u="none" strike="noStrike">
                          <a:solidFill>
                            <a:srgbClr val="000000"/>
                          </a:solidFill>
                          <a:effectLst/>
                          <a:latin typeface="Calibri"/>
                        </a:rPr>
                        <a:t>Cert.</a:t>
                      </a:r>
                      <a:r>
                        <a:rPr lang="en-US" sz="900" b="1" i="0" u="none" strike="noStrike" baseline="30000">
                          <a:solidFill>
                            <a:srgbClr val="000000"/>
                          </a:solidFill>
                          <a:effectLst/>
                          <a:latin typeface="Calibri"/>
                        </a:rPr>
                        <a:t>1</a:t>
                      </a:r>
                      <a:endParaRPr lang="en-US" sz="900" b="1" i="0" u="none" strike="noStrike">
                        <a:solidFill>
                          <a:srgbClr val="000000"/>
                        </a:solidFill>
                        <a:effectLst/>
                        <a:latin typeface="Calibri"/>
                      </a:endParaRPr>
                    </a:p>
                  </a:txBody>
                  <a:tcPr marL="7442" marR="7442" marT="7442" marB="0" anchor="b">
                    <a:lnL w="6350" cap="flat" cmpd="sng" algn="ctr">
                      <a:solidFill>
                        <a:srgbClr val="000000"/>
                      </a:solidFill>
                      <a:prstDash val="solid"/>
                      <a:round/>
                      <a:headEnd type="none" w="med" len="med"/>
                      <a:tailEnd type="none" w="med" len="med"/>
                    </a:lnL>
                    <a:lnR>
                      <a:noFill/>
                    </a:lnR>
                    <a:lnT>
                      <a:noFill/>
                    </a:lnT>
                    <a:lnB>
                      <a:noFill/>
                    </a:lnB>
                    <a:solidFill>
                      <a:srgbClr val="DCE6F1"/>
                    </a:solidFill>
                  </a:tcPr>
                </a:tc>
                <a:tc>
                  <a:txBody>
                    <a:bodyPr/>
                    <a:lstStyle/>
                    <a:p>
                      <a:pPr algn="ctr" fontAlgn="b"/>
                      <a:r>
                        <a:rPr lang="en-US" sz="900" b="1" i="0" u="none" strike="noStrike">
                          <a:solidFill>
                            <a:srgbClr val="000000"/>
                          </a:solidFill>
                          <a:effectLst/>
                          <a:latin typeface="Calibri"/>
                        </a:rPr>
                        <a:t>Assoc.</a:t>
                      </a:r>
                      <a:r>
                        <a:rPr lang="en-US" sz="900" b="1" i="0" u="none" strike="noStrike" baseline="30000">
                          <a:solidFill>
                            <a:srgbClr val="000000"/>
                          </a:solidFill>
                          <a:effectLst/>
                          <a:latin typeface="Calibri"/>
                        </a:rPr>
                        <a:t>2</a:t>
                      </a:r>
                      <a:endParaRPr lang="en-US" sz="900" b="1" i="0" u="none" strike="noStrike">
                        <a:solidFill>
                          <a:srgbClr val="000000"/>
                        </a:solidFill>
                        <a:effectLst/>
                        <a:latin typeface="Calibri"/>
                      </a:endParaRPr>
                    </a:p>
                  </a:txBody>
                  <a:tcPr marL="7442" marR="7442" marT="7442" marB="0" anchor="b">
                    <a:lnL>
                      <a:noFill/>
                    </a:lnL>
                    <a:lnR>
                      <a:noFill/>
                    </a:lnR>
                    <a:lnT>
                      <a:noFill/>
                    </a:lnT>
                    <a:lnB>
                      <a:noFill/>
                    </a:lnB>
                    <a:solidFill>
                      <a:srgbClr val="DCE6F1"/>
                    </a:solidFill>
                  </a:tcPr>
                </a:tc>
                <a:tc>
                  <a:txBody>
                    <a:bodyPr/>
                    <a:lstStyle/>
                    <a:p>
                      <a:pPr algn="ctr" fontAlgn="b"/>
                      <a:r>
                        <a:rPr lang="en-US" sz="900" b="1" i="0" u="none" strike="noStrike">
                          <a:solidFill>
                            <a:srgbClr val="000000"/>
                          </a:solidFill>
                          <a:effectLst/>
                          <a:latin typeface="Calibri"/>
                        </a:rPr>
                        <a:t>Total</a:t>
                      </a:r>
                    </a:p>
                  </a:txBody>
                  <a:tcPr marL="7442" marR="7442" marT="7442"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r>
              <a:tr h="163798">
                <a:tc>
                  <a:txBody>
                    <a:bodyPr/>
                    <a:lstStyle/>
                    <a:p>
                      <a:pPr algn="l" fontAlgn="b"/>
                      <a:r>
                        <a:rPr lang="en-US" sz="900" b="0" i="0" u="none" strike="noStrike">
                          <a:solidFill>
                            <a:srgbClr val="000000"/>
                          </a:solidFill>
                          <a:effectLst/>
                          <a:latin typeface="Calibri"/>
                        </a:rPr>
                        <a:t>Education</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a:t>
                      </a:r>
                    </a:p>
                  </a:txBody>
                  <a:tcPr marL="7442" marR="66981" marT="7442"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16</a:t>
                      </a:r>
                    </a:p>
                  </a:txBody>
                  <a:tcPr marL="7442" marR="66981" marT="7442"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19</a:t>
                      </a:r>
                    </a:p>
                  </a:txBody>
                  <a:tcPr marL="7442" marR="66981" marT="7442"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34</a:t>
                      </a:r>
                    </a:p>
                  </a:txBody>
                  <a:tcPr marL="7442" marR="66981" marT="7442"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214</a:t>
                      </a:r>
                    </a:p>
                  </a:txBody>
                  <a:tcPr marL="7442" marR="66981" marT="7442"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248</a:t>
                      </a:r>
                    </a:p>
                  </a:txBody>
                  <a:tcPr marL="7442" marR="66981" marT="7442"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104</a:t>
                      </a:r>
                    </a:p>
                  </a:txBody>
                  <a:tcPr marL="7442" marR="66981" marT="7442"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216</a:t>
                      </a:r>
                    </a:p>
                  </a:txBody>
                  <a:tcPr marL="7442" marR="66981" marT="7442"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320</a:t>
                      </a:r>
                    </a:p>
                  </a:txBody>
                  <a:tcPr marL="7442" marR="66981" marT="7442"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63798">
                <a:tc>
                  <a:txBody>
                    <a:bodyPr/>
                    <a:lstStyle/>
                    <a:p>
                      <a:pPr algn="l" fontAlgn="b"/>
                      <a:r>
                        <a:rPr lang="en-US" sz="900" b="0" i="0" u="none" strike="noStrike">
                          <a:solidFill>
                            <a:srgbClr val="000000"/>
                          </a:solidFill>
                          <a:effectLst/>
                          <a:latin typeface="Calibri"/>
                        </a:rPr>
                        <a:t>Health Professions and Related Programs</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296</a:t>
                      </a:r>
                    </a:p>
                  </a:txBody>
                  <a:tcPr marL="7442" marR="66981" marT="7442"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921</a:t>
                      </a:r>
                    </a:p>
                  </a:txBody>
                  <a:tcPr marL="7442" marR="66981" marT="7442"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1217</a:t>
                      </a:r>
                    </a:p>
                  </a:txBody>
                  <a:tcPr marL="7442" marR="66981" marT="7442"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304</a:t>
                      </a:r>
                    </a:p>
                  </a:txBody>
                  <a:tcPr marL="7442" marR="66981" marT="7442"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1035</a:t>
                      </a:r>
                    </a:p>
                  </a:txBody>
                  <a:tcPr marL="7442" marR="66981" marT="7442"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1339</a:t>
                      </a:r>
                    </a:p>
                  </a:txBody>
                  <a:tcPr marL="7442" marR="66981" marT="7442"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350</a:t>
                      </a:r>
                    </a:p>
                  </a:txBody>
                  <a:tcPr marL="7442" marR="66981" marT="7442"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1027</a:t>
                      </a:r>
                    </a:p>
                  </a:txBody>
                  <a:tcPr marL="7442" marR="66981" marT="7442"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1377</a:t>
                      </a:r>
                    </a:p>
                  </a:txBody>
                  <a:tcPr marL="7442" marR="66981" marT="7442"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310065">
                <a:tc>
                  <a:txBody>
                    <a:bodyPr/>
                    <a:lstStyle/>
                    <a:p>
                      <a:pPr algn="l" fontAlgn="b"/>
                      <a:r>
                        <a:rPr lang="en-US" sz="900" b="0" i="0" u="none" strike="noStrike">
                          <a:solidFill>
                            <a:srgbClr val="000000"/>
                          </a:solidFill>
                          <a:effectLst/>
                          <a:latin typeface="Calibri"/>
                        </a:rPr>
                        <a:t>Science, Technology, Engineering &amp; Math (STEM)</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271</a:t>
                      </a:r>
                    </a:p>
                  </a:txBody>
                  <a:tcPr marL="7442" marR="66981" marT="7442"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293</a:t>
                      </a:r>
                    </a:p>
                  </a:txBody>
                  <a:tcPr marL="7442" marR="66981" marT="7442"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564</a:t>
                      </a:r>
                    </a:p>
                  </a:txBody>
                  <a:tcPr marL="7442" marR="66981" marT="7442"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431</a:t>
                      </a:r>
                    </a:p>
                  </a:txBody>
                  <a:tcPr marL="7442" marR="66981" marT="7442"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359</a:t>
                      </a:r>
                    </a:p>
                  </a:txBody>
                  <a:tcPr marL="7442" marR="66981" marT="7442"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790</a:t>
                      </a:r>
                    </a:p>
                  </a:txBody>
                  <a:tcPr marL="7442" marR="66981" marT="7442"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809</a:t>
                      </a:r>
                    </a:p>
                  </a:txBody>
                  <a:tcPr marL="7442" marR="66981" marT="7442"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366</a:t>
                      </a:r>
                    </a:p>
                  </a:txBody>
                  <a:tcPr marL="7442" marR="66981" marT="7442"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1175</a:t>
                      </a:r>
                    </a:p>
                  </a:txBody>
                  <a:tcPr marL="7442" marR="66981" marT="7442"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63798">
                <a:tc>
                  <a:txBody>
                    <a:bodyPr/>
                    <a:lstStyle/>
                    <a:p>
                      <a:pPr algn="l" fontAlgn="b"/>
                      <a:r>
                        <a:rPr lang="en-US" sz="900" b="0" i="0" u="none" strike="noStrike">
                          <a:solidFill>
                            <a:srgbClr val="000000"/>
                          </a:solidFill>
                          <a:effectLst/>
                          <a:latin typeface="Calibri"/>
                        </a:rPr>
                        <a:t>Other</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784</a:t>
                      </a:r>
                    </a:p>
                  </a:txBody>
                  <a:tcPr marL="7442" marR="66981" marT="7442"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3698</a:t>
                      </a:r>
                    </a:p>
                  </a:txBody>
                  <a:tcPr marL="7442" marR="66981" marT="7442"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4482</a:t>
                      </a:r>
                    </a:p>
                  </a:txBody>
                  <a:tcPr marL="7442" marR="66981" marT="7442"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651</a:t>
                      </a:r>
                    </a:p>
                  </a:txBody>
                  <a:tcPr marL="7442" marR="66981" marT="7442"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3704</a:t>
                      </a:r>
                    </a:p>
                  </a:txBody>
                  <a:tcPr marL="7442" marR="66981" marT="7442"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4355</a:t>
                      </a:r>
                    </a:p>
                  </a:txBody>
                  <a:tcPr marL="7442" marR="66981" marT="7442"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723</a:t>
                      </a:r>
                    </a:p>
                  </a:txBody>
                  <a:tcPr marL="7442" marR="66981" marT="7442"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3815</a:t>
                      </a:r>
                    </a:p>
                  </a:txBody>
                  <a:tcPr marL="7442" marR="66981" marT="7442"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4538</a:t>
                      </a:r>
                    </a:p>
                  </a:txBody>
                  <a:tcPr marL="7442" marR="66981" marT="7442"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63798">
                <a:tc>
                  <a:txBody>
                    <a:bodyPr/>
                    <a:lstStyle/>
                    <a:p>
                      <a:pPr algn="l" fontAlgn="b"/>
                      <a:r>
                        <a:rPr lang="en-US" sz="900" b="0" i="0" u="none" strike="noStrike">
                          <a:solidFill>
                            <a:srgbClr val="000000"/>
                          </a:solidFill>
                          <a:effectLst/>
                          <a:latin typeface="Calibri"/>
                        </a:rPr>
                        <a:t>Total</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1354</a:t>
                      </a:r>
                    </a:p>
                  </a:txBody>
                  <a:tcPr marL="7442" marR="66981" marT="74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4928</a:t>
                      </a:r>
                    </a:p>
                  </a:txBody>
                  <a:tcPr marL="7442" marR="66981" marT="74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6282</a:t>
                      </a:r>
                    </a:p>
                  </a:txBody>
                  <a:tcPr marL="7442" marR="66981" marT="74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1420</a:t>
                      </a:r>
                    </a:p>
                  </a:txBody>
                  <a:tcPr marL="7442" marR="66981" marT="74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5312</a:t>
                      </a:r>
                    </a:p>
                  </a:txBody>
                  <a:tcPr marL="7442" marR="66981" marT="74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6732</a:t>
                      </a:r>
                    </a:p>
                  </a:txBody>
                  <a:tcPr marL="7442" marR="66981" marT="74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1986</a:t>
                      </a:r>
                    </a:p>
                  </a:txBody>
                  <a:tcPr marL="7442" marR="66981" marT="74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5424</a:t>
                      </a:r>
                    </a:p>
                  </a:txBody>
                  <a:tcPr marL="7442" marR="66981" marT="74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7410</a:t>
                      </a:r>
                    </a:p>
                  </a:txBody>
                  <a:tcPr marL="7442" marR="66981" marT="74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71989">
                <a:tc>
                  <a:txBody>
                    <a:bodyPr/>
                    <a:lstStyle/>
                    <a:p>
                      <a:pPr algn="l" fontAlgn="b"/>
                      <a:r>
                        <a:rPr lang="en-US" sz="900" b="1" i="0" u="none" strike="noStrike">
                          <a:solidFill>
                            <a:srgbClr val="000000"/>
                          </a:solidFill>
                          <a:effectLst/>
                          <a:latin typeface="Calibri"/>
                        </a:rPr>
                        <a:t>Total count of high demand</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570</a:t>
                      </a:r>
                    </a:p>
                  </a:txBody>
                  <a:tcPr marL="7442" marR="66981" marT="744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1230</a:t>
                      </a:r>
                    </a:p>
                  </a:txBody>
                  <a:tcPr marL="7442" marR="66981" marT="74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1800</a:t>
                      </a:r>
                    </a:p>
                  </a:txBody>
                  <a:tcPr marL="7442" marR="66981" marT="74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769</a:t>
                      </a:r>
                    </a:p>
                  </a:txBody>
                  <a:tcPr marL="7442" marR="66981" marT="744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1608</a:t>
                      </a:r>
                    </a:p>
                  </a:txBody>
                  <a:tcPr marL="7442" marR="66981" marT="74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2377</a:t>
                      </a:r>
                    </a:p>
                  </a:txBody>
                  <a:tcPr marL="7442" marR="66981" marT="74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1263</a:t>
                      </a:r>
                    </a:p>
                  </a:txBody>
                  <a:tcPr marL="7442" marR="66981" marT="744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1609</a:t>
                      </a:r>
                    </a:p>
                  </a:txBody>
                  <a:tcPr marL="7442" marR="66981" marT="74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2872</a:t>
                      </a:r>
                    </a:p>
                  </a:txBody>
                  <a:tcPr marL="7442" marR="66981" marT="74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1989">
                <a:tc>
                  <a:txBody>
                    <a:bodyPr/>
                    <a:lstStyle/>
                    <a:p>
                      <a:pPr algn="l" fontAlgn="b"/>
                      <a:r>
                        <a:rPr lang="en-US" sz="900" b="1" i="0" u="none" strike="noStrike">
                          <a:solidFill>
                            <a:srgbClr val="000000"/>
                          </a:solidFill>
                          <a:effectLst/>
                          <a:latin typeface="Calibri"/>
                        </a:rPr>
                        <a:t>Percent in high demand</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42.1%</a:t>
                      </a:r>
                    </a:p>
                  </a:txBody>
                  <a:tcPr marL="7442" marR="66981" marT="744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25.0%</a:t>
                      </a:r>
                    </a:p>
                  </a:txBody>
                  <a:tcPr marL="7442" marR="66981" marT="74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28.7%</a:t>
                      </a:r>
                    </a:p>
                  </a:txBody>
                  <a:tcPr marL="7442" marR="66981" marT="74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54.2%</a:t>
                      </a:r>
                    </a:p>
                  </a:txBody>
                  <a:tcPr marL="7442" marR="66981" marT="744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30.3%</a:t>
                      </a:r>
                    </a:p>
                  </a:txBody>
                  <a:tcPr marL="7442" marR="66981" marT="74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35.3%</a:t>
                      </a:r>
                    </a:p>
                  </a:txBody>
                  <a:tcPr marL="7442" marR="66981" marT="74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63.6%</a:t>
                      </a:r>
                    </a:p>
                  </a:txBody>
                  <a:tcPr marL="7442" marR="66981" marT="744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29.7%</a:t>
                      </a:r>
                    </a:p>
                  </a:txBody>
                  <a:tcPr marL="7442" marR="66981" marT="74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dirty="0">
                          <a:solidFill>
                            <a:srgbClr val="000000"/>
                          </a:solidFill>
                          <a:effectLst/>
                          <a:latin typeface="Calibri"/>
                        </a:rPr>
                        <a:t>38.8%</a:t>
                      </a:r>
                    </a:p>
                  </a:txBody>
                  <a:tcPr marL="7442" marR="66981" marT="74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6282483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6200"/>
            <a:ext cx="6858000" cy="91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itle 1"/>
          <p:cNvSpPr>
            <a:spLocks noGrp="1"/>
          </p:cNvSpPr>
          <p:nvPr>
            <p:ph type="title"/>
          </p:nvPr>
        </p:nvSpPr>
        <p:spPr>
          <a:xfrm>
            <a:off x="342900" y="86784"/>
            <a:ext cx="6172200" cy="903816"/>
          </a:xfrm>
        </p:spPr>
        <p:txBody>
          <a:bodyPr>
            <a:normAutofit/>
          </a:bodyPr>
          <a:lstStyle/>
          <a:p>
            <a:pPr algn="l"/>
            <a:r>
              <a:rPr lang="en-US" sz="1600" b="1" dirty="0" smtClean="0"/>
              <a:t>Goal 4 – </a:t>
            </a:r>
            <a:r>
              <a:rPr lang="en-US" sz="1600" b="1" dirty="0"/>
              <a:t>Innovation and Economic Growth</a:t>
            </a:r>
            <a:r>
              <a:rPr lang="en-US" sz="1600" b="1" dirty="0" smtClean="0"/>
              <a:t/>
            </a:r>
            <a:br>
              <a:rPr lang="en-US" sz="1600" b="1" dirty="0" smtClean="0"/>
            </a:br>
            <a:r>
              <a:rPr lang="en-US" sz="1600" b="1" dirty="0" smtClean="0"/>
              <a:t>Indicator 1 – Completions in fields with high workforce demand:  STEM, health, education</a:t>
            </a:r>
            <a:endParaRPr lang="en-US" sz="1600" b="1" dirty="0"/>
          </a:p>
        </p:txBody>
      </p:sp>
      <p:sp>
        <p:nvSpPr>
          <p:cNvPr id="7" name="TextBox 6"/>
          <p:cNvSpPr txBox="1"/>
          <p:nvPr/>
        </p:nvSpPr>
        <p:spPr>
          <a:xfrm>
            <a:off x="327182" y="1125379"/>
            <a:ext cx="1219200" cy="246221"/>
          </a:xfrm>
          <a:prstGeom prst="rect">
            <a:avLst/>
          </a:prstGeom>
          <a:noFill/>
        </p:spPr>
        <p:txBody>
          <a:bodyPr wrap="square" rtlCol="0">
            <a:spAutoFit/>
          </a:bodyPr>
          <a:lstStyle/>
          <a:p>
            <a:r>
              <a:rPr lang="en-US" sz="1000" i="1" dirty="0" smtClean="0"/>
              <a:t>Table 4.1a</a:t>
            </a:r>
            <a:endParaRPr lang="en-US" sz="1000" i="1" dirty="0"/>
          </a:p>
        </p:txBody>
      </p:sp>
      <p:sp>
        <p:nvSpPr>
          <p:cNvPr id="4" name="Slide Number Placeholder 3"/>
          <p:cNvSpPr>
            <a:spLocks noGrp="1"/>
          </p:cNvSpPr>
          <p:nvPr>
            <p:ph type="sldNum" sz="quarter" idx="12"/>
          </p:nvPr>
        </p:nvSpPr>
        <p:spPr/>
        <p:txBody>
          <a:bodyPr/>
          <a:lstStyle/>
          <a:p>
            <a:fld id="{C1A6B199-FD4A-42EA-8F8A-3F93EEAB17CE}" type="slidenum">
              <a:rPr lang="en-US" smtClean="0"/>
              <a:t>57</a:t>
            </a:fld>
            <a:endParaRPr lang="en-US" dirty="0"/>
          </a:p>
        </p:txBody>
      </p:sp>
      <p:sp>
        <p:nvSpPr>
          <p:cNvPr id="11" name="TextBox 10"/>
          <p:cNvSpPr txBox="1"/>
          <p:nvPr/>
        </p:nvSpPr>
        <p:spPr>
          <a:xfrm>
            <a:off x="327183" y="7969501"/>
            <a:ext cx="6203636" cy="938719"/>
          </a:xfrm>
          <a:prstGeom prst="rect">
            <a:avLst/>
          </a:prstGeom>
          <a:noFill/>
        </p:spPr>
        <p:txBody>
          <a:bodyPr wrap="square" rtlCol="0">
            <a:spAutoFit/>
          </a:bodyPr>
          <a:lstStyle/>
          <a:p>
            <a:r>
              <a:rPr lang="en-US" sz="1000" b="1" dirty="0" smtClean="0"/>
              <a:t>Sources</a:t>
            </a:r>
          </a:p>
          <a:p>
            <a:r>
              <a:rPr lang="en-US" sz="900" dirty="0" smtClean="0"/>
              <a:t>Integrated Postsecondary Education Data System (IPEDS) Completions Data as </a:t>
            </a:r>
            <a:r>
              <a:rPr lang="en-US" sz="900" dirty="0"/>
              <a:t>of 05-05-15. Data entered into IPEDS by the Office of Higher Education may have been modified for one or more of these report years and may account for some minor discrepancies.</a:t>
            </a:r>
          </a:p>
          <a:p>
            <a:r>
              <a:rPr lang="en-US" sz="900" baseline="30000" dirty="0" smtClean="0"/>
              <a:t>1 </a:t>
            </a:r>
            <a:r>
              <a:rPr lang="en-US" sz="900" dirty="0" smtClean="0"/>
              <a:t>Certificates below the baccalaureate level; </a:t>
            </a:r>
            <a:r>
              <a:rPr lang="en-US" sz="900" baseline="30000" dirty="0" smtClean="0"/>
              <a:t>2</a:t>
            </a:r>
            <a:r>
              <a:rPr lang="en-US" sz="900" dirty="0" smtClean="0"/>
              <a:t> Associate degrees. </a:t>
            </a:r>
          </a:p>
          <a:p>
            <a:r>
              <a:rPr lang="en-US" sz="900" baseline="30000" dirty="0" smtClean="0"/>
              <a:t>3 </a:t>
            </a:r>
            <a:r>
              <a:rPr lang="en-US" sz="900" dirty="0" smtClean="0"/>
              <a:t>Science, Technology, Engineering and Math (STEM)</a:t>
            </a:r>
            <a:endParaRPr lang="en-US" sz="900" baseline="30000" dirty="0" smtClean="0"/>
          </a:p>
        </p:txBody>
      </p:sp>
      <p:graphicFrame>
        <p:nvGraphicFramePr>
          <p:cNvPr id="2" name="Table 1"/>
          <p:cNvGraphicFramePr>
            <a:graphicFrameLocks noGrp="1"/>
          </p:cNvGraphicFramePr>
          <p:nvPr>
            <p:extLst>
              <p:ext uri="{D42A27DB-BD31-4B8C-83A1-F6EECF244321}">
                <p14:modId xmlns:p14="http://schemas.microsoft.com/office/powerpoint/2010/main" val="1547115157"/>
              </p:ext>
            </p:extLst>
          </p:nvPr>
        </p:nvGraphicFramePr>
        <p:xfrm>
          <a:off x="327179" y="1413164"/>
          <a:ext cx="6203640" cy="6445500"/>
        </p:xfrm>
        <a:graphic>
          <a:graphicData uri="http://schemas.openxmlformats.org/drawingml/2006/table">
            <a:tbl>
              <a:tblPr/>
              <a:tblGrid>
                <a:gridCol w="769381"/>
                <a:gridCol w="1716935"/>
                <a:gridCol w="413036"/>
                <a:gridCol w="413036"/>
                <a:gridCol w="413036"/>
                <a:gridCol w="413036"/>
                <a:gridCol w="413036"/>
                <a:gridCol w="413036"/>
                <a:gridCol w="413036"/>
                <a:gridCol w="413036"/>
                <a:gridCol w="413036"/>
              </a:tblGrid>
              <a:tr h="205795">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gridSpan="3">
                  <a:txBody>
                    <a:bodyPr/>
                    <a:lstStyle/>
                    <a:p>
                      <a:pPr algn="ctr" fontAlgn="b"/>
                      <a:r>
                        <a:rPr lang="en-US" sz="1000" b="1" i="0" u="none" strike="noStrike">
                          <a:solidFill>
                            <a:srgbClr val="000000"/>
                          </a:solidFill>
                          <a:effectLst/>
                          <a:latin typeface="Calibri"/>
                        </a:rPr>
                        <a:t>2011-2012</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hMerge="1">
                  <a:txBody>
                    <a:bodyPr/>
                    <a:lstStyle/>
                    <a:p>
                      <a:endParaRPr lang="en-US"/>
                    </a:p>
                  </a:txBody>
                  <a:tcPr/>
                </a:tc>
                <a:tc hMerge="1">
                  <a:txBody>
                    <a:bodyPr/>
                    <a:lstStyle/>
                    <a:p>
                      <a:endParaRPr lang="en-US"/>
                    </a:p>
                  </a:txBody>
                  <a:tcPr/>
                </a:tc>
                <a:tc gridSpan="3">
                  <a:txBody>
                    <a:bodyPr/>
                    <a:lstStyle/>
                    <a:p>
                      <a:pPr algn="ctr" fontAlgn="b"/>
                      <a:r>
                        <a:rPr lang="en-US" sz="1000" b="1" i="0" u="none" strike="noStrike">
                          <a:solidFill>
                            <a:srgbClr val="000000"/>
                          </a:solidFill>
                          <a:effectLst/>
                          <a:latin typeface="Calibri"/>
                        </a:rPr>
                        <a:t>2012-2013</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hMerge="1">
                  <a:txBody>
                    <a:bodyPr/>
                    <a:lstStyle/>
                    <a:p>
                      <a:endParaRPr lang="en-US"/>
                    </a:p>
                  </a:txBody>
                  <a:tcPr/>
                </a:tc>
                <a:tc hMerge="1">
                  <a:txBody>
                    <a:bodyPr/>
                    <a:lstStyle/>
                    <a:p>
                      <a:endParaRPr lang="en-US"/>
                    </a:p>
                  </a:txBody>
                  <a:tcPr/>
                </a:tc>
                <a:tc gridSpan="3">
                  <a:txBody>
                    <a:bodyPr/>
                    <a:lstStyle/>
                    <a:p>
                      <a:pPr algn="ctr" fontAlgn="b"/>
                      <a:r>
                        <a:rPr lang="en-US" sz="1000" b="1" i="0" u="none" strike="noStrike">
                          <a:solidFill>
                            <a:srgbClr val="000000"/>
                          </a:solidFill>
                          <a:effectLst/>
                          <a:latin typeface="Calibri"/>
                        </a:rPr>
                        <a:t>2013-2014</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hMerge="1">
                  <a:txBody>
                    <a:bodyPr/>
                    <a:lstStyle/>
                    <a:p>
                      <a:endParaRPr lang="en-US"/>
                    </a:p>
                  </a:txBody>
                  <a:tcPr/>
                </a:tc>
                <a:tc hMerge="1">
                  <a:txBody>
                    <a:bodyPr/>
                    <a:lstStyle/>
                    <a:p>
                      <a:endParaRPr lang="en-US"/>
                    </a:p>
                  </a:txBody>
                  <a:tcPr/>
                </a:tc>
              </a:tr>
              <a:tr h="312809">
                <a:tc>
                  <a:txBody>
                    <a:bodyPr/>
                    <a:lstStyle/>
                    <a:p>
                      <a:pPr algn="l" fontAlgn="b"/>
                      <a:r>
                        <a:rPr lang="en-US" sz="900" b="1" i="0" u="none" strike="noStrike">
                          <a:solidFill>
                            <a:srgbClr val="000000"/>
                          </a:solidFill>
                          <a:effectLst/>
                          <a:latin typeface="Calibri"/>
                        </a:rPr>
                        <a:t>Community</a:t>
                      </a:r>
                      <a:br>
                        <a:rPr lang="en-US" sz="900" b="1" i="0" u="none" strike="noStrike">
                          <a:solidFill>
                            <a:srgbClr val="000000"/>
                          </a:solidFill>
                          <a:effectLst/>
                          <a:latin typeface="Calibri"/>
                        </a:rPr>
                      </a:br>
                      <a:r>
                        <a:rPr lang="en-US" sz="900" b="1" i="0" u="none" strike="noStrike">
                          <a:solidFill>
                            <a:srgbClr val="000000"/>
                          </a:solidFill>
                          <a:effectLst/>
                          <a:latin typeface="Calibri"/>
                        </a:rPr>
                        <a:t>College</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900" b="1" i="0" u="none" strike="noStrike">
                          <a:solidFill>
                            <a:srgbClr val="000000"/>
                          </a:solidFill>
                          <a:effectLst/>
                          <a:latin typeface="Calibri"/>
                        </a:rPr>
                        <a:t> Education Area</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900" b="1" i="0" u="none" strike="noStrike">
                          <a:solidFill>
                            <a:srgbClr val="000000"/>
                          </a:solidFill>
                          <a:effectLst/>
                          <a:latin typeface="Calibri"/>
                        </a:rPr>
                        <a:t>Cert.</a:t>
                      </a:r>
                      <a:r>
                        <a:rPr lang="en-US" sz="900" b="1" i="0" u="none" strike="noStrike" baseline="30000">
                          <a:solidFill>
                            <a:srgbClr val="000000"/>
                          </a:solidFill>
                          <a:effectLst/>
                          <a:latin typeface="Calibri"/>
                        </a:rPr>
                        <a:t>1</a:t>
                      </a:r>
                      <a:endParaRPr lang="en-US" sz="900" b="1" i="0" u="none" strike="noStrike">
                        <a:solidFill>
                          <a:srgbClr val="000000"/>
                        </a:solidFill>
                        <a:effectLst/>
                        <a:latin typeface="Calibri"/>
                      </a:endParaRPr>
                    </a:p>
                  </a:txBody>
                  <a:tcPr marL="7706" marR="7706"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900" b="1" i="0" u="none" strike="noStrike">
                          <a:solidFill>
                            <a:srgbClr val="000000"/>
                          </a:solidFill>
                          <a:effectLst/>
                          <a:latin typeface="Calibri"/>
                        </a:rPr>
                        <a:t>Assoc.</a:t>
                      </a:r>
                      <a:r>
                        <a:rPr lang="en-US" sz="900" b="1" i="0" u="none" strike="noStrike" baseline="30000">
                          <a:solidFill>
                            <a:srgbClr val="000000"/>
                          </a:solidFill>
                          <a:effectLst/>
                          <a:latin typeface="Calibri"/>
                        </a:rPr>
                        <a:t>2</a:t>
                      </a:r>
                      <a:endParaRPr lang="en-US" sz="900" b="1" i="0" u="none" strike="noStrike">
                        <a:solidFill>
                          <a:srgbClr val="000000"/>
                        </a:solidFill>
                        <a:effectLst/>
                        <a:latin typeface="Calibri"/>
                      </a:endParaRPr>
                    </a:p>
                  </a:txBody>
                  <a:tcPr marL="7706" marR="7706" marT="7706"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900" b="1" i="0" u="none" strike="noStrike">
                          <a:solidFill>
                            <a:srgbClr val="000000"/>
                          </a:solidFill>
                          <a:effectLst/>
                          <a:latin typeface="Calibri"/>
                        </a:rPr>
                        <a:t>Total</a:t>
                      </a:r>
                    </a:p>
                  </a:txBody>
                  <a:tcPr marL="7706" marR="7706"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900" b="1" i="0" u="none" strike="noStrike">
                          <a:solidFill>
                            <a:srgbClr val="000000"/>
                          </a:solidFill>
                          <a:effectLst/>
                          <a:latin typeface="Calibri"/>
                        </a:rPr>
                        <a:t>Cert.</a:t>
                      </a:r>
                      <a:r>
                        <a:rPr lang="en-US" sz="900" b="1" i="0" u="none" strike="noStrike" baseline="30000">
                          <a:solidFill>
                            <a:srgbClr val="000000"/>
                          </a:solidFill>
                          <a:effectLst/>
                          <a:latin typeface="Calibri"/>
                        </a:rPr>
                        <a:t>1</a:t>
                      </a:r>
                      <a:endParaRPr lang="en-US" sz="900" b="1" i="0" u="none" strike="noStrike">
                        <a:solidFill>
                          <a:srgbClr val="000000"/>
                        </a:solidFill>
                        <a:effectLst/>
                        <a:latin typeface="Calibri"/>
                      </a:endParaRPr>
                    </a:p>
                  </a:txBody>
                  <a:tcPr marL="7706" marR="7706"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900" b="1" i="0" u="none" strike="noStrike">
                          <a:solidFill>
                            <a:srgbClr val="000000"/>
                          </a:solidFill>
                          <a:effectLst/>
                          <a:latin typeface="Calibri"/>
                        </a:rPr>
                        <a:t>Assoc.</a:t>
                      </a:r>
                      <a:r>
                        <a:rPr lang="en-US" sz="900" b="1" i="0" u="none" strike="noStrike" baseline="30000">
                          <a:solidFill>
                            <a:srgbClr val="000000"/>
                          </a:solidFill>
                          <a:effectLst/>
                          <a:latin typeface="Calibri"/>
                        </a:rPr>
                        <a:t>2</a:t>
                      </a:r>
                      <a:endParaRPr lang="en-US" sz="900" b="1" i="0" u="none" strike="noStrike">
                        <a:solidFill>
                          <a:srgbClr val="000000"/>
                        </a:solidFill>
                        <a:effectLst/>
                        <a:latin typeface="Calibri"/>
                      </a:endParaRPr>
                    </a:p>
                  </a:txBody>
                  <a:tcPr marL="7706" marR="7706" marT="7706"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900" b="1" i="0" u="none" strike="noStrike">
                          <a:solidFill>
                            <a:srgbClr val="000000"/>
                          </a:solidFill>
                          <a:effectLst/>
                          <a:latin typeface="Calibri"/>
                        </a:rPr>
                        <a:t>Total</a:t>
                      </a:r>
                    </a:p>
                  </a:txBody>
                  <a:tcPr marL="7706" marR="7706"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900" b="1" i="0" u="none" strike="noStrike">
                          <a:solidFill>
                            <a:srgbClr val="000000"/>
                          </a:solidFill>
                          <a:effectLst/>
                          <a:latin typeface="Calibri"/>
                        </a:rPr>
                        <a:t>Cert.</a:t>
                      </a:r>
                      <a:r>
                        <a:rPr lang="en-US" sz="900" b="1" i="0" u="none" strike="noStrike" baseline="30000">
                          <a:solidFill>
                            <a:srgbClr val="000000"/>
                          </a:solidFill>
                          <a:effectLst/>
                          <a:latin typeface="Calibri"/>
                        </a:rPr>
                        <a:t>1</a:t>
                      </a:r>
                      <a:endParaRPr lang="en-US" sz="900" b="1" i="0" u="none" strike="noStrike">
                        <a:solidFill>
                          <a:srgbClr val="000000"/>
                        </a:solidFill>
                        <a:effectLst/>
                        <a:latin typeface="Calibri"/>
                      </a:endParaRPr>
                    </a:p>
                  </a:txBody>
                  <a:tcPr marL="7706" marR="7706"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900" b="1" i="0" u="none" strike="noStrike">
                          <a:solidFill>
                            <a:srgbClr val="000000"/>
                          </a:solidFill>
                          <a:effectLst/>
                          <a:latin typeface="Calibri"/>
                        </a:rPr>
                        <a:t>Assoc.</a:t>
                      </a:r>
                      <a:r>
                        <a:rPr lang="en-US" sz="900" b="1" i="0" u="none" strike="noStrike" baseline="30000">
                          <a:solidFill>
                            <a:srgbClr val="000000"/>
                          </a:solidFill>
                          <a:effectLst/>
                          <a:latin typeface="Calibri"/>
                        </a:rPr>
                        <a:t>2</a:t>
                      </a:r>
                      <a:endParaRPr lang="en-US" sz="900" b="1" i="0" u="none" strike="noStrike">
                        <a:solidFill>
                          <a:srgbClr val="000000"/>
                        </a:solidFill>
                        <a:effectLst/>
                        <a:latin typeface="Calibri"/>
                      </a:endParaRPr>
                    </a:p>
                  </a:txBody>
                  <a:tcPr marL="7706" marR="7706" marT="7706"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900" b="1" i="0" u="none" strike="noStrike">
                          <a:solidFill>
                            <a:srgbClr val="000000"/>
                          </a:solidFill>
                          <a:effectLst/>
                          <a:latin typeface="Calibri"/>
                        </a:rPr>
                        <a:t>Total</a:t>
                      </a:r>
                    </a:p>
                  </a:txBody>
                  <a:tcPr marL="7706" marR="7706"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r>
              <a:tr h="164636">
                <a:tc>
                  <a:txBody>
                    <a:bodyPr/>
                    <a:lstStyle/>
                    <a:p>
                      <a:pPr algn="l" fontAlgn="b"/>
                      <a:r>
                        <a:rPr lang="en-US" sz="900" b="1" i="0" u="none" strike="noStrike">
                          <a:solidFill>
                            <a:srgbClr val="000000"/>
                          </a:solidFill>
                          <a:effectLst/>
                          <a:latin typeface="Calibri"/>
                        </a:rPr>
                        <a:t>Asnuntuck</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a:rPr>
                        <a:t>Education</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 </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 </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 </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c>
                  <a:txBody>
                    <a:bodyPr/>
                    <a:lstStyle/>
                    <a:p>
                      <a:pPr algn="r" fontAlgn="b"/>
                      <a:r>
                        <a:rPr lang="en-US" sz="900" b="0" i="0" u="none" strike="noStrike">
                          <a:solidFill>
                            <a:srgbClr val="000000"/>
                          </a:solidFill>
                          <a:effectLst/>
                          <a:latin typeface="Calibri"/>
                        </a:rPr>
                        <a:t>1</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8</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9</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c>
                  <a:txBody>
                    <a:bodyPr/>
                    <a:lstStyle/>
                    <a:p>
                      <a:pPr algn="r" fontAlgn="b"/>
                      <a:r>
                        <a:rPr lang="en-US" sz="900" b="0" i="0" u="none" strike="noStrike">
                          <a:solidFill>
                            <a:srgbClr val="000000"/>
                          </a:solidFill>
                          <a:effectLst/>
                          <a:latin typeface="Calibri"/>
                        </a:rPr>
                        <a:t>5</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5</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10</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r>
              <a:tr h="164636">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Health</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10</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10</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20</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4</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5</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9</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5</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15</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20</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6">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STEM</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126</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128</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202</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5</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207</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346</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0</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346</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6">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Other</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109</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157</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266</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44</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145</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189</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40</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147</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187</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6">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Total Credentials</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245</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169</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414</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0" i="0" u="none" strike="noStrike">
                          <a:solidFill>
                            <a:srgbClr val="000000"/>
                          </a:solidFill>
                          <a:effectLst/>
                          <a:latin typeface="Calibri"/>
                        </a:rPr>
                        <a:t>251</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163</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414</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0" i="0" u="none" strike="noStrike">
                          <a:solidFill>
                            <a:srgbClr val="000000"/>
                          </a:solidFill>
                          <a:effectLst/>
                          <a:latin typeface="Calibri"/>
                        </a:rPr>
                        <a:t>396</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167</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563</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r>
              <a:tr h="164636">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000000"/>
                          </a:solidFill>
                          <a:effectLst/>
                          <a:latin typeface="Calibri"/>
                        </a:rPr>
                        <a:t>% in high workforce demand</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55.5%</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7.1%</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35.7%</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1" i="0" u="none" strike="noStrike">
                          <a:solidFill>
                            <a:srgbClr val="000000"/>
                          </a:solidFill>
                          <a:effectLst/>
                          <a:latin typeface="Calibri"/>
                        </a:rPr>
                        <a:t>82.5%</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11.0%</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54.3%</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1" i="0" u="none" strike="noStrike">
                          <a:solidFill>
                            <a:srgbClr val="000000"/>
                          </a:solidFill>
                          <a:effectLst/>
                          <a:latin typeface="Calibri"/>
                        </a:rPr>
                        <a:t>89.9%</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12.0%</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66.8%</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r>
              <a:tr h="164636">
                <a:tc>
                  <a:txBody>
                    <a:bodyPr/>
                    <a:lstStyle/>
                    <a:p>
                      <a:pPr algn="l" fontAlgn="b"/>
                      <a:r>
                        <a:rPr lang="en-US" sz="900" b="1" i="0" u="none" strike="noStrike">
                          <a:solidFill>
                            <a:srgbClr val="000000"/>
                          </a:solidFill>
                          <a:effectLst/>
                          <a:latin typeface="Calibri"/>
                        </a:rPr>
                        <a:t>Capital</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a:rPr>
                        <a:t>Education</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 </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 </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 </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c>
                  <a:txBody>
                    <a:bodyPr/>
                    <a:lstStyle/>
                    <a:p>
                      <a:pPr algn="r" fontAlgn="b"/>
                      <a:r>
                        <a:rPr lang="en-US" sz="900" b="0" i="0" u="none" strike="noStrike">
                          <a:solidFill>
                            <a:srgbClr val="000000"/>
                          </a:solidFill>
                          <a:effectLst/>
                          <a:latin typeface="Calibri"/>
                        </a:rPr>
                        <a:t>4</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29</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33</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c>
                  <a:txBody>
                    <a:bodyPr/>
                    <a:lstStyle/>
                    <a:p>
                      <a:pPr algn="r" fontAlgn="b"/>
                      <a:r>
                        <a:rPr lang="en-US" sz="900" b="0" i="0" u="none" strike="noStrike">
                          <a:solidFill>
                            <a:srgbClr val="000000"/>
                          </a:solidFill>
                          <a:effectLst/>
                          <a:latin typeface="Calibri"/>
                        </a:rPr>
                        <a:t>4</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31</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35</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r>
              <a:tr h="164636">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Health</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46</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155</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201</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47</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152</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199</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36</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148</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184</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6">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STEM</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5</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1</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23</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24</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3</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20</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23</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6">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Other</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22</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272</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294</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2</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249</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251</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17</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223</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240</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6">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Total Credentials</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69</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431</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500</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0" i="0" u="none" strike="noStrike">
                          <a:solidFill>
                            <a:srgbClr val="000000"/>
                          </a:solidFill>
                          <a:effectLst/>
                          <a:latin typeface="Calibri"/>
                        </a:rPr>
                        <a:t>54</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453</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507</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0" i="0" u="none" strike="noStrike">
                          <a:solidFill>
                            <a:srgbClr val="000000"/>
                          </a:solidFill>
                          <a:effectLst/>
                          <a:latin typeface="Calibri"/>
                        </a:rPr>
                        <a:t>60</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422</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482</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r>
              <a:tr h="164636">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000000"/>
                          </a:solidFill>
                          <a:effectLst/>
                          <a:latin typeface="Calibri"/>
                        </a:rPr>
                        <a:t>% in high workforce demand</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68.1%</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36.9%</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41.2%</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1" i="0" u="none" strike="noStrike">
                          <a:solidFill>
                            <a:srgbClr val="000000"/>
                          </a:solidFill>
                          <a:effectLst/>
                          <a:latin typeface="Calibri"/>
                        </a:rPr>
                        <a:t>96.3%</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45.0%</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50.5%</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1" i="0" u="none" strike="noStrike">
                          <a:solidFill>
                            <a:srgbClr val="000000"/>
                          </a:solidFill>
                          <a:effectLst/>
                          <a:latin typeface="Calibri"/>
                        </a:rPr>
                        <a:t>71.7%</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47.2%</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50.2%</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r>
              <a:tr h="164636">
                <a:tc>
                  <a:txBody>
                    <a:bodyPr/>
                    <a:lstStyle/>
                    <a:p>
                      <a:pPr algn="l" fontAlgn="b"/>
                      <a:r>
                        <a:rPr lang="en-US" sz="900" b="1" i="0" u="none" strike="noStrike">
                          <a:solidFill>
                            <a:srgbClr val="000000"/>
                          </a:solidFill>
                          <a:effectLst/>
                          <a:latin typeface="Calibri"/>
                        </a:rPr>
                        <a:t>Gateway</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a:rPr>
                        <a:t>Education</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0</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0</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0</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c>
                  <a:txBody>
                    <a:bodyPr/>
                    <a:lstStyle/>
                    <a:p>
                      <a:pPr algn="r" fontAlgn="b"/>
                      <a:r>
                        <a:rPr lang="en-US" sz="900" b="0" i="0" u="none" strike="noStrike">
                          <a:solidFill>
                            <a:srgbClr val="000000"/>
                          </a:solidFill>
                          <a:effectLst/>
                          <a:latin typeface="Calibri"/>
                        </a:rPr>
                        <a:t>2</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31</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33</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c>
                  <a:txBody>
                    <a:bodyPr/>
                    <a:lstStyle/>
                    <a:p>
                      <a:pPr algn="r" fontAlgn="b"/>
                      <a:r>
                        <a:rPr lang="en-US" sz="900" b="0" i="0" u="none" strike="noStrike">
                          <a:solidFill>
                            <a:srgbClr val="000000"/>
                          </a:solidFill>
                          <a:effectLst/>
                          <a:latin typeface="Calibri"/>
                        </a:rPr>
                        <a:t>3</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40</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43</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r>
              <a:tr h="164636">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Health</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94</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151</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245</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51</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174</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225</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58</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169</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227</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6">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STEM</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22</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51</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73</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67</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55</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122</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61</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66</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127</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6">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Other</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42</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363</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405</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50</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341</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391</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55</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347</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402</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6">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Total Credentials</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158</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565</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723</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0" i="0" u="none" strike="noStrike">
                          <a:solidFill>
                            <a:srgbClr val="000000"/>
                          </a:solidFill>
                          <a:effectLst/>
                          <a:latin typeface="Calibri"/>
                        </a:rPr>
                        <a:t>170</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601</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771</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0" i="0" u="none" strike="noStrike">
                          <a:solidFill>
                            <a:srgbClr val="000000"/>
                          </a:solidFill>
                          <a:effectLst/>
                          <a:latin typeface="Calibri"/>
                        </a:rPr>
                        <a:t>177</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622</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799</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r>
              <a:tr h="164636">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000000"/>
                          </a:solidFill>
                          <a:effectLst/>
                          <a:latin typeface="Calibri"/>
                        </a:rPr>
                        <a:t>% in high workforce demand</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73.4%</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35.8%</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44.0%</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1" i="0" u="none" strike="noStrike">
                          <a:solidFill>
                            <a:srgbClr val="000000"/>
                          </a:solidFill>
                          <a:effectLst/>
                          <a:latin typeface="Calibri"/>
                        </a:rPr>
                        <a:t>70.6%</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43.3%</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49.3%</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1" i="0" u="none" strike="noStrike">
                          <a:solidFill>
                            <a:srgbClr val="000000"/>
                          </a:solidFill>
                          <a:effectLst/>
                          <a:latin typeface="Calibri"/>
                        </a:rPr>
                        <a:t>68.9%</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44.2%</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49.7%</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r>
              <a:tr h="164636">
                <a:tc>
                  <a:txBody>
                    <a:bodyPr/>
                    <a:lstStyle/>
                    <a:p>
                      <a:pPr algn="l" fontAlgn="b"/>
                      <a:r>
                        <a:rPr lang="en-US" sz="900" b="1" i="0" u="none" strike="noStrike">
                          <a:solidFill>
                            <a:srgbClr val="000000"/>
                          </a:solidFill>
                          <a:effectLst/>
                          <a:latin typeface="Calibri"/>
                        </a:rPr>
                        <a:t>Housatonic</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a:rPr>
                        <a:t>Education</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 </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2</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2</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c>
                  <a:txBody>
                    <a:bodyPr/>
                    <a:lstStyle/>
                    <a:p>
                      <a:pPr algn="r" fontAlgn="b"/>
                      <a:r>
                        <a:rPr lang="en-US" sz="900" b="0" i="0" u="none" strike="noStrike">
                          <a:solidFill>
                            <a:srgbClr val="000000"/>
                          </a:solidFill>
                          <a:effectLst/>
                          <a:latin typeface="Calibri"/>
                        </a:rPr>
                        <a:t>0</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28</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28</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c>
                  <a:txBody>
                    <a:bodyPr/>
                    <a:lstStyle/>
                    <a:p>
                      <a:pPr algn="r" fontAlgn="b"/>
                      <a:r>
                        <a:rPr lang="en-US" sz="900" b="0" i="0" u="none" strike="noStrike">
                          <a:solidFill>
                            <a:srgbClr val="000000"/>
                          </a:solidFill>
                          <a:effectLst/>
                          <a:latin typeface="Calibri"/>
                        </a:rPr>
                        <a:t>50</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35</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85</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r>
              <a:tr h="164636">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Health</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15</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44</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59</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5</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63</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68</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13</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83</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96</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6">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STEM</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0</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0</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56</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63</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6">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Other</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50</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442</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492</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51</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390</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441</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11</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378</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389</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6">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Total Credentials</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65</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491</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556</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0" i="0" u="none" strike="noStrike">
                          <a:solidFill>
                            <a:srgbClr val="000000"/>
                          </a:solidFill>
                          <a:effectLst/>
                          <a:latin typeface="Calibri"/>
                        </a:rPr>
                        <a:t>56</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485</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541</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0" i="0" u="none" strike="noStrike">
                          <a:solidFill>
                            <a:srgbClr val="000000"/>
                          </a:solidFill>
                          <a:effectLst/>
                          <a:latin typeface="Calibri"/>
                        </a:rPr>
                        <a:t>130</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503</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633</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r>
              <a:tr h="164636">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000000"/>
                          </a:solidFill>
                          <a:effectLst/>
                          <a:latin typeface="Calibri"/>
                        </a:rPr>
                        <a:t>% in high workforce demand</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23.1%</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10.0%</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11.5%</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1" i="0" u="none" strike="noStrike">
                          <a:solidFill>
                            <a:srgbClr val="000000"/>
                          </a:solidFill>
                          <a:effectLst/>
                          <a:latin typeface="Calibri"/>
                        </a:rPr>
                        <a:t>8.9%</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19.6%</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18.5%</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1" i="0" u="none" strike="noStrike">
                          <a:solidFill>
                            <a:srgbClr val="000000"/>
                          </a:solidFill>
                          <a:effectLst/>
                          <a:latin typeface="Calibri"/>
                        </a:rPr>
                        <a:t>91.5%</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24.9%</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38.5%</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r>
              <a:tr h="164636">
                <a:tc>
                  <a:txBody>
                    <a:bodyPr/>
                    <a:lstStyle/>
                    <a:p>
                      <a:pPr algn="l" fontAlgn="b"/>
                      <a:r>
                        <a:rPr lang="en-US" sz="900" b="1" i="0" u="none" strike="noStrike">
                          <a:solidFill>
                            <a:srgbClr val="000000"/>
                          </a:solidFill>
                          <a:effectLst/>
                          <a:latin typeface="Calibri"/>
                        </a:rPr>
                        <a:t>Manchester</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a:rPr>
                        <a:t>Education</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0</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0</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0</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c>
                  <a:txBody>
                    <a:bodyPr/>
                    <a:lstStyle/>
                    <a:p>
                      <a:pPr algn="r" fontAlgn="b"/>
                      <a:r>
                        <a:rPr lang="en-US" sz="900" b="0" i="0" u="none" strike="noStrike">
                          <a:solidFill>
                            <a:srgbClr val="000000"/>
                          </a:solidFill>
                          <a:effectLst/>
                          <a:latin typeface="Calibri"/>
                        </a:rPr>
                        <a:t> </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19</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19</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c>
                  <a:txBody>
                    <a:bodyPr/>
                    <a:lstStyle/>
                    <a:p>
                      <a:pPr algn="r" fontAlgn="b"/>
                      <a:r>
                        <a:rPr lang="en-US" sz="900" b="0" i="0" u="none" strike="noStrike">
                          <a:solidFill>
                            <a:srgbClr val="000000"/>
                          </a:solidFill>
                          <a:effectLst/>
                          <a:latin typeface="Calibri"/>
                        </a:rPr>
                        <a:t> </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24</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24</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r>
              <a:tr h="164636">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Health</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17</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91</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108</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37</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69</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106</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39</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78</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117</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6">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STEM</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24</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43</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67</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26</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73</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99</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15</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59</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74</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6">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Other</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111</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678</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789</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80</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652</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732</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58</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653</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711</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6">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Total</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152</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812</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964</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0" i="0" u="none" strike="noStrike">
                          <a:solidFill>
                            <a:srgbClr val="000000"/>
                          </a:solidFill>
                          <a:effectLst/>
                          <a:latin typeface="Calibri"/>
                        </a:rPr>
                        <a:t>143</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813</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956</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0" i="0" u="none" strike="noStrike">
                          <a:solidFill>
                            <a:srgbClr val="000000"/>
                          </a:solidFill>
                          <a:effectLst/>
                          <a:latin typeface="Calibri"/>
                        </a:rPr>
                        <a:t>112</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814</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926</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r>
              <a:tr h="164636">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000000"/>
                          </a:solidFill>
                          <a:effectLst/>
                          <a:latin typeface="Calibri"/>
                        </a:rPr>
                        <a:t>% in high workforce demand</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27.0%</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16.5%</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18.2%</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1" i="0" u="none" strike="noStrike">
                          <a:solidFill>
                            <a:srgbClr val="000000"/>
                          </a:solidFill>
                          <a:effectLst/>
                          <a:latin typeface="Calibri"/>
                        </a:rPr>
                        <a:t>44.1%</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19.8%</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23.4%</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1" i="0" u="none" strike="noStrike">
                          <a:solidFill>
                            <a:srgbClr val="000000"/>
                          </a:solidFill>
                          <a:effectLst/>
                          <a:latin typeface="Calibri"/>
                        </a:rPr>
                        <a:t>48.2%</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19.8%</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23.2%</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r>
              <a:tr h="164636">
                <a:tc>
                  <a:txBody>
                    <a:bodyPr/>
                    <a:lstStyle/>
                    <a:p>
                      <a:pPr algn="l" fontAlgn="b"/>
                      <a:r>
                        <a:rPr lang="en-US" sz="900" b="1" i="0" u="none" strike="noStrike">
                          <a:solidFill>
                            <a:srgbClr val="000000"/>
                          </a:solidFill>
                          <a:effectLst/>
                          <a:latin typeface="Calibri"/>
                        </a:rPr>
                        <a:t>Middlesex</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a:rPr>
                        <a:t>Education</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2</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10</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12</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c>
                  <a:txBody>
                    <a:bodyPr/>
                    <a:lstStyle/>
                    <a:p>
                      <a:pPr algn="r" fontAlgn="b"/>
                      <a:r>
                        <a:rPr lang="en-US" sz="900" b="0" i="0" u="none" strike="noStrike">
                          <a:solidFill>
                            <a:srgbClr val="000000"/>
                          </a:solidFill>
                          <a:effectLst/>
                          <a:latin typeface="Calibri"/>
                        </a:rPr>
                        <a:t>3</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12</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15</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c>
                  <a:txBody>
                    <a:bodyPr/>
                    <a:lstStyle/>
                    <a:p>
                      <a:pPr algn="r" fontAlgn="b"/>
                      <a:r>
                        <a:rPr lang="en-US" sz="900" b="0" i="0" u="none" strike="noStrike">
                          <a:solidFill>
                            <a:srgbClr val="000000"/>
                          </a:solidFill>
                          <a:effectLst/>
                          <a:latin typeface="Calibri"/>
                        </a:rPr>
                        <a:t>3</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5</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8</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r>
              <a:tr h="164636">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Health</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41</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47</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6</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54</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60</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18</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40</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58</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6">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STEM</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5</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3</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5</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9</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14</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6">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Other</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232</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236</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5</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241</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246</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7</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223</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230</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6">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Total Credentials</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13</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288</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301</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0" i="0" u="none" strike="noStrike">
                          <a:solidFill>
                            <a:srgbClr val="000000"/>
                          </a:solidFill>
                          <a:effectLst/>
                          <a:latin typeface="Calibri"/>
                        </a:rPr>
                        <a:t>17</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310</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327</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0" i="0" u="none" strike="noStrike">
                          <a:solidFill>
                            <a:srgbClr val="000000"/>
                          </a:solidFill>
                          <a:effectLst/>
                          <a:latin typeface="Calibri"/>
                        </a:rPr>
                        <a:t>33</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277</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310</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r>
              <a:tr h="164636">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000000"/>
                          </a:solidFill>
                          <a:effectLst/>
                          <a:latin typeface="Calibri"/>
                        </a:rPr>
                        <a:t>% in high workforce demand</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69.2%</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19.4%</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21.6%</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1" i="0" u="none" strike="noStrike">
                          <a:solidFill>
                            <a:srgbClr val="000000"/>
                          </a:solidFill>
                          <a:effectLst/>
                          <a:latin typeface="Calibri"/>
                        </a:rPr>
                        <a:t>70.6%</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22.3%</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24.8%</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1" i="0" u="none" strike="noStrike">
                          <a:solidFill>
                            <a:srgbClr val="000000"/>
                          </a:solidFill>
                          <a:effectLst/>
                          <a:latin typeface="Calibri"/>
                        </a:rPr>
                        <a:t>78.8%</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19.5%</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dirty="0">
                          <a:solidFill>
                            <a:srgbClr val="000000"/>
                          </a:solidFill>
                          <a:effectLst/>
                          <a:latin typeface="Calibri"/>
                        </a:rPr>
                        <a:t>25.8%</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r>
            </a:tbl>
          </a:graphicData>
        </a:graphic>
      </p:graphicFrame>
    </p:spTree>
    <p:extLst>
      <p:ext uri="{BB962C8B-B14F-4D97-AF65-F5344CB8AC3E}">
        <p14:creationId xmlns:p14="http://schemas.microsoft.com/office/powerpoint/2010/main" val="40692261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6200"/>
            <a:ext cx="6858000" cy="91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itle 1"/>
          <p:cNvSpPr>
            <a:spLocks noGrp="1"/>
          </p:cNvSpPr>
          <p:nvPr>
            <p:ph type="title"/>
          </p:nvPr>
        </p:nvSpPr>
        <p:spPr>
          <a:xfrm>
            <a:off x="342900" y="86784"/>
            <a:ext cx="6172200" cy="903816"/>
          </a:xfrm>
        </p:spPr>
        <p:txBody>
          <a:bodyPr>
            <a:normAutofit/>
          </a:bodyPr>
          <a:lstStyle/>
          <a:p>
            <a:pPr algn="l"/>
            <a:r>
              <a:rPr lang="en-US" sz="1600" b="1" dirty="0" smtClean="0"/>
              <a:t>Goal 4 – </a:t>
            </a:r>
            <a:r>
              <a:rPr lang="en-US" sz="1600" b="1" dirty="0"/>
              <a:t>Innovation and Economic Growth</a:t>
            </a:r>
            <a:r>
              <a:rPr lang="en-US" sz="1600" b="1" dirty="0" smtClean="0"/>
              <a:t/>
            </a:r>
            <a:br>
              <a:rPr lang="en-US" sz="1600" b="1" dirty="0" smtClean="0"/>
            </a:br>
            <a:r>
              <a:rPr lang="en-US" sz="1600" b="1" dirty="0" smtClean="0"/>
              <a:t>Indicator 1 – Completions in fields with high workforce demand:  STEM, health, education</a:t>
            </a:r>
            <a:endParaRPr lang="en-US" sz="1600" b="1" dirty="0"/>
          </a:p>
        </p:txBody>
      </p:sp>
      <p:sp>
        <p:nvSpPr>
          <p:cNvPr id="9" name="TextBox 8"/>
          <p:cNvSpPr txBox="1"/>
          <p:nvPr/>
        </p:nvSpPr>
        <p:spPr>
          <a:xfrm>
            <a:off x="304800" y="1125379"/>
            <a:ext cx="1219200" cy="246221"/>
          </a:xfrm>
          <a:prstGeom prst="rect">
            <a:avLst/>
          </a:prstGeom>
          <a:noFill/>
        </p:spPr>
        <p:txBody>
          <a:bodyPr wrap="square" rtlCol="0">
            <a:spAutoFit/>
          </a:bodyPr>
          <a:lstStyle/>
          <a:p>
            <a:r>
              <a:rPr lang="en-US" sz="1000" i="1" dirty="0" smtClean="0"/>
              <a:t>Table 4.1b</a:t>
            </a:r>
            <a:endParaRPr lang="en-US" sz="1000" i="1" dirty="0"/>
          </a:p>
        </p:txBody>
      </p:sp>
      <p:sp>
        <p:nvSpPr>
          <p:cNvPr id="4" name="Slide Number Placeholder 3"/>
          <p:cNvSpPr>
            <a:spLocks noGrp="1"/>
          </p:cNvSpPr>
          <p:nvPr>
            <p:ph type="sldNum" sz="quarter" idx="12"/>
          </p:nvPr>
        </p:nvSpPr>
        <p:spPr/>
        <p:txBody>
          <a:bodyPr/>
          <a:lstStyle/>
          <a:p>
            <a:fld id="{C1A6B199-FD4A-42EA-8F8A-3F93EEAB17CE}" type="slidenum">
              <a:rPr lang="en-US" smtClean="0"/>
              <a:t>58</a:t>
            </a:fld>
            <a:endParaRPr lang="en-US" dirty="0"/>
          </a:p>
        </p:txBody>
      </p:sp>
      <p:sp>
        <p:nvSpPr>
          <p:cNvPr id="13" name="TextBox 12"/>
          <p:cNvSpPr txBox="1"/>
          <p:nvPr/>
        </p:nvSpPr>
        <p:spPr>
          <a:xfrm>
            <a:off x="327183" y="7969501"/>
            <a:ext cx="6203636" cy="938719"/>
          </a:xfrm>
          <a:prstGeom prst="rect">
            <a:avLst/>
          </a:prstGeom>
          <a:noFill/>
        </p:spPr>
        <p:txBody>
          <a:bodyPr wrap="square" rtlCol="0">
            <a:spAutoFit/>
          </a:bodyPr>
          <a:lstStyle/>
          <a:p>
            <a:r>
              <a:rPr lang="en-US" sz="1000" b="1" dirty="0" smtClean="0"/>
              <a:t>Sources</a:t>
            </a:r>
          </a:p>
          <a:p>
            <a:r>
              <a:rPr lang="en-US" sz="900" dirty="0" smtClean="0"/>
              <a:t>Integrated Postsecondary Education Data System (IPEDS) Completions Data as </a:t>
            </a:r>
            <a:r>
              <a:rPr lang="en-US" sz="900" dirty="0"/>
              <a:t>of 05-05-15. Data entered into IPEDS by the Office of Higher Education may have been modified for one or more of these report years and may account for some minor discrepancies.</a:t>
            </a:r>
          </a:p>
          <a:p>
            <a:r>
              <a:rPr lang="en-US" sz="900" baseline="30000" dirty="0" smtClean="0"/>
              <a:t>1 </a:t>
            </a:r>
            <a:r>
              <a:rPr lang="en-US" sz="900" dirty="0" smtClean="0"/>
              <a:t>Certificates below the baccalaureate level; </a:t>
            </a:r>
            <a:r>
              <a:rPr lang="en-US" sz="900" baseline="30000" dirty="0" smtClean="0"/>
              <a:t>2</a:t>
            </a:r>
            <a:r>
              <a:rPr lang="en-US" sz="900" dirty="0" smtClean="0"/>
              <a:t> Associate degrees. </a:t>
            </a:r>
          </a:p>
          <a:p>
            <a:r>
              <a:rPr lang="en-US" sz="900" baseline="30000" dirty="0" smtClean="0"/>
              <a:t>3 </a:t>
            </a:r>
            <a:r>
              <a:rPr lang="en-US" sz="900" dirty="0" smtClean="0"/>
              <a:t>Science, Technology, Engineering and Math (STEM)</a:t>
            </a:r>
            <a:endParaRPr lang="en-US" sz="900" baseline="30000" dirty="0" smtClean="0"/>
          </a:p>
        </p:txBody>
      </p:sp>
      <p:graphicFrame>
        <p:nvGraphicFramePr>
          <p:cNvPr id="3" name="Table 2"/>
          <p:cNvGraphicFramePr>
            <a:graphicFrameLocks noGrp="1"/>
          </p:cNvGraphicFramePr>
          <p:nvPr>
            <p:extLst>
              <p:ext uri="{D42A27DB-BD31-4B8C-83A1-F6EECF244321}">
                <p14:modId xmlns:p14="http://schemas.microsoft.com/office/powerpoint/2010/main" val="2735682565"/>
              </p:ext>
            </p:extLst>
          </p:nvPr>
        </p:nvGraphicFramePr>
        <p:xfrm>
          <a:off x="333121" y="1371600"/>
          <a:ext cx="6203640" cy="6445342"/>
        </p:xfrm>
        <a:graphic>
          <a:graphicData uri="http://schemas.openxmlformats.org/drawingml/2006/table">
            <a:tbl>
              <a:tblPr/>
              <a:tblGrid>
                <a:gridCol w="769381"/>
                <a:gridCol w="1716935"/>
                <a:gridCol w="413036"/>
                <a:gridCol w="413036"/>
                <a:gridCol w="413036"/>
                <a:gridCol w="413036"/>
                <a:gridCol w="413036"/>
                <a:gridCol w="413036"/>
                <a:gridCol w="413036"/>
                <a:gridCol w="413036"/>
                <a:gridCol w="413036"/>
              </a:tblGrid>
              <a:tr h="205790">
                <a:tc>
                  <a:txBody>
                    <a:bodyPr/>
                    <a:lstStyle/>
                    <a:p>
                      <a:pPr algn="l" fontAlgn="b"/>
                      <a:r>
                        <a:rPr lang="en-US" sz="900" b="1" i="0" u="none" strike="noStrike" dirty="0">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gridSpan="3">
                  <a:txBody>
                    <a:bodyPr/>
                    <a:lstStyle/>
                    <a:p>
                      <a:pPr algn="ctr" fontAlgn="b"/>
                      <a:r>
                        <a:rPr lang="en-US" sz="1000" b="1" i="0" u="none" strike="noStrike">
                          <a:solidFill>
                            <a:srgbClr val="000000"/>
                          </a:solidFill>
                          <a:effectLst/>
                          <a:latin typeface="Calibri"/>
                        </a:rPr>
                        <a:t>2011-2012</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hMerge="1">
                  <a:txBody>
                    <a:bodyPr/>
                    <a:lstStyle/>
                    <a:p>
                      <a:endParaRPr lang="en-US"/>
                    </a:p>
                  </a:txBody>
                  <a:tcPr/>
                </a:tc>
                <a:tc hMerge="1">
                  <a:txBody>
                    <a:bodyPr/>
                    <a:lstStyle/>
                    <a:p>
                      <a:endParaRPr lang="en-US"/>
                    </a:p>
                  </a:txBody>
                  <a:tcPr/>
                </a:tc>
                <a:tc gridSpan="3">
                  <a:txBody>
                    <a:bodyPr/>
                    <a:lstStyle/>
                    <a:p>
                      <a:pPr algn="ctr" fontAlgn="b"/>
                      <a:r>
                        <a:rPr lang="en-US" sz="1000" b="1" i="0" u="none" strike="noStrike">
                          <a:solidFill>
                            <a:srgbClr val="000000"/>
                          </a:solidFill>
                          <a:effectLst/>
                          <a:latin typeface="Calibri"/>
                        </a:rPr>
                        <a:t>2012-2013</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hMerge="1">
                  <a:txBody>
                    <a:bodyPr/>
                    <a:lstStyle/>
                    <a:p>
                      <a:endParaRPr lang="en-US"/>
                    </a:p>
                  </a:txBody>
                  <a:tcPr/>
                </a:tc>
                <a:tc hMerge="1">
                  <a:txBody>
                    <a:bodyPr/>
                    <a:lstStyle/>
                    <a:p>
                      <a:endParaRPr lang="en-US"/>
                    </a:p>
                  </a:txBody>
                  <a:tcPr/>
                </a:tc>
                <a:tc gridSpan="3">
                  <a:txBody>
                    <a:bodyPr/>
                    <a:lstStyle/>
                    <a:p>
                      <a:pPr algn="ctr" fontAlgn="b"/>
                      <a:r>
                        <a:rPr lang="en-US" sz="1000" b="1" i="0" u="none" strike="noStrike">
                          <a:solidFill>
                            <a:srgbClr val="000000"/>
                          </a:solidFill>
                          <a:effectLst/>
                          <a:latin typeface="Calibri"/>
                        </a:rPr>
                        <a:t>2013-2014</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hMerge="1">
                  <a:txBody>
                    <a:bodyPr/>
                    <a:lstStyle/>
                    <a:p>
                      <a:endParaRPr lang="en-US"/>
                    </a:p>
                  </a:txBody>
                  <a:tcPr/>
                </a:tc>
                <a:tc hMerge="1">
                  <a:txBody>
                    <a:bodyPr/>
                    <a:lstStyle/>
                    <a:p>
                      <a:endParaRPr lang="en-US"/>
                    </a:p>
                  </a:txBody>
                  <a:tcPr/>
                </a:tc>
              </a:tr>
              <a:tr h="312800">
                <a:tc>
                  <a:txBody>
                    <a:bodyPr/>
                    <a:lstStyle/>
                    <a:p>
                      <a:pPr algn="l" fontAlgn="b"/>
                      <a:r>
                        <a:rPr lang="en-US" sz="900" b="1" i="0" u="none" strike="noStrike">
                          <a:solidFill>
                            <a:srgbClr val="000000"/>
                          </a:solidFill>
                          <a:effectLst/>
                          <a:latin typeface="Calibri"/>
                        </a:rPr>
                        <a:t>Community</a:t>
                      </a:r>
                      <a:br>
                        <a:rPr lang="en-US" sz="900" b="1" i="0" u="none" strike="noStrike">
                          <a:solidFill>
                            <a:srgbClr val="000000"/>
                          </a:solidFill>
                          <a:effectLst/>
                          <a:latin typeface="Calibri"/>
                        </a:rPr>
                      </a:br>
                      <a:r>
                        <a:rPr lang="en-US" sz="900" b="1" i="0" u="none" strike="noStrike">
                          <a:solidFill>
                            <a:srgbClr val="000000"/>
                          </a:solidFill>
                          <a:effectLst/>
                          <a:latin typeface="Calibri"/>
                        </a:rPr>
                        <a:t>College</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900" b="1" i="0" u="none" strike="noStrike">
                          <a:solidFill>
                            <a:srgbClr val="000000"/>
                          </a:solidFill>
                          <a:effectLst/>
                          <a:latin typeface="Calibri"/>
                        </a:rPr>
                        <a:t> Education Area</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900" b="1" i="0" u="none" strike="noStrike">
                          <a:solidFill>
                            <a:srgbClr val="000000"/>
                          </a:solidFill>
                          <a:effectLst/>
                          <a:latin typeface="Calibri"/>
                        </a:rPr>
                        <a:t>Cert.</a:t>
                      </a:r>
                      <a:r>
                        <a:rPr lang="en-US" sz="900" b="1" i="0" u="none" strike="noStrike" baseline="30000">
                          <a:solidFill>
                            <a:srgbClr val="000000"/>
                          </a:solidFill>
                          <a:effectLst/>
                          <a:latin typeface="Calibri"/>
                        </a:rPr>
                        <a:t>1</a:t>
                      </a:r>
                      <a:endParaRPr lang="en-US" sz="900" b="1" i="0" u="none" strike="noStrike">
                        <a:solidFill>
                          <a:srgbClr val="000000"/>
                        </a:solidFill>
                        <a:effectLst/>
                        <a:latin typeface="Calibri"/>
                      </a:endParaRPr>
                    </a:p>
                  </a:txBody>
                  <a:tcPr marL="7706" marR="7706"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900" b="1" i="0" u="none" strike="noStrike">
                          <a:solidFill>
                            <a:srgbClr val="000000"/>
                          </a:solidFill>
                          <a:effectLst/>
                          <a:latin typeface="Calibri"/>
                        </a:rPr>
                        <a:t>Assoc.</a:t>
                      </a:r>
                      <a:r>
                        <a:rPr lang="en-US" sz="900" b="1" i="0" u="none" strike="noStrike" baseline="30000">
                          <a:solidFill>
                            <a:srgbClr val="000000"/>
                          </a:solidFill>
                          <a:effectLst/>
                          <a:latin typeface="Calibri"/>
                        </a:rPr>
                        <a:t>2</a:t>
                      </a:r>
                      <a:endParaRPr lang="en-US" sz="900" b="1" i="0" u="none" strike="noStrike">
                        <a:solidFill>
                          <a:srgbClr val="000000"/>
                        </a:solidFill>
                        <a:effectLst/>
                        <a:latin typeface="Calibri"/>
                      </a:endParaRPr>
                    </a:p>
                  </a:txBody>
                  <a:tcPr marL="7706" marR="7706" marT="7706"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900" b="1" i="0" u="none" strike="noStrike">
                          <a:solidFill>
                            <a:srgbClr val="000000"/>
                          </a:solidFill>
                          <a:effectLst/>
                          <a:latin typeface="Calibri"/>
                        </a:rPr>
                        <a:t>Total</a:t>
                      </a:r>
                    </a:p>
                  </a:txBody>
                  <a:tcPr marL="7706" marR="7706"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900" b="1" i="0" u="none" strike="noStrike">
                          <a:solidFill>
                            <a:srgbClr val="000000"/>
                          </a:solidFill>
                          <a:effectLst/>
                          <a:latin typeface="Calibri"/>
                        </a:rPr>
                        <a:t>Cert.</a:t>
                      </a:r>
                      <a:r>
                        <a:rPr lang="en-US" sz="900" b="1" i="0" u="none" strike="noStrike" baseline="30000">
                          <a:solidFill>
                            <a:srgbClr val="000000"/>
                          </a:solidFill>
                          <a:effectLst/>
                          <a:latin typeface="Calibri"/>
                        </a:rPr>
                        <a:t>1</a:t>
                      </a:r>
                      <a:endParaRPr lang="en-US" sz="900" b="1" i="0" u="none" strike="noStrike">
                        <a:solidFill>
                          <a:srgbClr val="000000"/>
                        </a:solidFill>
                        <a:effectLst/>
                        <a:latin typeface="Calibri"/>
                      </a:endParaRPr>
                    </a:p>
                  </a:txBody>
                  <a:tcPr marL="7706" marR="7706"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900" b="1" i="0" u="none" strike="noStrike">
                          <a:solidFill>
                            <a:srgbClr val="000000"/>
                          </a:solidFill>
                          <a:effectLst/>
                          <a:latin typeface="Calibri"/>
                        </a:rPr>
                        <a:t>Assoc.</a:t>
                      </a:r>
                      <a:r>
                        <a:rPr lang="en-US" sz="900" b="1" i="0" u="none" strike="noStrike" baseline="30000">
                          <a:solidFill>
                            <a:srgbClr val="000000"/>
                          </a:solidFill>
                          <a:effectLst/>
                          <a:latin typeface="Calibri"/>
                        </a:rPr>
                        <a:t>2</a:t>
                      </a:r>
                      <a:endParaRPr lang="en-US" sz="900" b="1" i="0" u="none" strike="noStrike">
                        <a:solidFill>
                          <a:srgbClr val="000000"/>
                        </a:solidFill>
                        <a:effectLst/>
                        <a:latin typeface="Calibri"/>
                      </a:endParaRPr>
                    </a:p>
                  </a:txBody>
                  <a:tcPr marL="7706" marR="7706" marT="7706"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900" b="1" i="0" u="none" strike="noStrike">
                          <a:solidFill>
                            <a:srgbClr val="000000"/>
                          </a:solidFill>
                          <a:effectLst/>
                          <a:latin typeface="Calibri"/>
                        </a:rPr>
                        <a:t>Total</a:t>
                      </a:r>
                    </a:p>
                  </a:txBody>
                  <a:tcPr marL="7706" marR="7706"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900" b="1" i="0" u="none" strike="noStrike">
                          <a:solidFill>
                            <a:srgbClr val="000000"/>
                          </a:solidFill>
                          <a:effectLst/>
                          <a:latin typeface="Calibri"/>
                        </a:rPr>
                        <a:t>Cert.</a:t>
                      </a:r>
                      <a:r>
                        <a:rPr lang="en-US" sz="900" b="1" i="0" u="none" strike="noStrike" baseline="30000">
                          <a:solidFill>
                            <a:srgbClr val="000000"/>
                          </a:solidFill>
                          <a:effectLst/>
                          <a:latin typeface="Calibri"/>
                        </a:rPr>
                        <a:t>1</a:t>
                      </a:r>
                      <a:endParaRPr lang="en-US" sz="900" b="1" i="0" u="none" strike="noStrike">
                        <a:solidFill>
                          <a:srgbClr val="000000"/>
                        </a:solidFill>
                        <a:effectLst/>
                        <a:latin typeface="Calibri"/>
                      </a:endParaRPr>
                    </a:p>
                  </a:txBody>
                  <a:tcPr marL="7706" marR="7706"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900" b="1" i="0" u="none" strike="noStrike">
                          <a:solidFill>
                            <a:srgbClr val="000000"/>
                          </a:solidFill>
                          <a:effectLst/>
                          <a:latin typeface="Calibri"/>
                        </a:rPr>
                        <a:t>Assoc.</a:t>
                      </a:r>
                      <a:r>
                        <a:rPr lang="en-US" sz="900" b="1" i="0" u="none" strike="noStrike" baseline="30000">
                          <a:solidFill>
                            <a:srgbClr val="000000"/>
                          </a:solidFill>
                          <a:effectLst/>
                          <a:latin typeface="Calibri"/>
                        </a:rPr>
                        <a:t>2</a:t>
                      </a:r>
                      <a:endParaRPr lang="en-US" sz="900" b="1" i="0" u="none" strike="noStrike">
                        <a:solidFill>
                          <a:srgbClr val="000000"/>
                        </a:solidFill>
                        <a:effectLst/>
                        <a:latin typeface="Calibri"/>
                      </a:endParaRPr>
                    </a:p>
                  </a:txBody>
                  <a:tcPr marL="7706" marR="7706" marT="7706"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900" b="1" i="0" u="none" strike="noStrike">
                          <a:solidFill>
                            <a:srgbClr val="000000"/>
                          </a:solidFill>
                          <a:effectLst/>
                          <a:latin typeface="Calibri"/>
                        </a:rPr>
                        <a:t>Total</a:t>
                      </a:r>
                    </a:p>
                  </a:txBody>
                  <a:tcPr marL="7706" marR="7706"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r>
              <a:tr h="164632">
                <a:tc>
                  <a:txBody>
                    <a:bodyPr/>
                    <a:lstStyle/>
                    <a:p>
                      <a:pPr algn="l" fontAlgn="b"/>
                      <a:r>
                        <a:rPr lang="en-US" sz="900" b="1" i="0" u="none" strike="noStrike">
                          <a:solidFill>
                            <a:srgbClr val="000000"/>
                          </a:solidFill>
                          <a:effectLst/>
                          <a:latin typeface="Calibri"/>
                        </a:rPr>
                        <a:t>Naugatuck</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a:rPr>
                        <a:t>Education</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1</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 </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1</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c>
                  <a:txBody>
                    <a:bodyPr/>
                    <a:lstStyle/>
                    <a:p>
                      <a:pPr algn="r" fontAlgn="b"/>
                      <a:r>
                        <a:rPr lang="en-US" sz="900" b="0" i="0" u="none" strike="noStrike">
                          <a:solidFill>
                            <a:srgbClr val="000000"/>
                          </a:solidFill>
                          <a:effectLst/>
                          <a:latin typeface="Calibri"/>
                        </a:rPr>
                        <a:t>6</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19</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25</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c>
                  <a:txBody>
                    <a:bodyPr/>
                    <a:lstStyle/>
                    <a:p>
                      <a:pPr algn="r" fontAlgn="b"/>
                      <a:r>
                        <a:rPr lang="en-US" sz="900" b="0" i="0" u="none" strike="noStrike">
                          <a:solidFill>
                            <a:srgbClr val="000000"/>
                          </a:solidFill>
                          <a:effectLst/>
                          <a:latin typeface="Calibri"/>
                        </a:rPr>
                        <a:t>5</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17</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22</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r>
              <a:tr h="164632">
                <a:tc>
                  <a:txBody>
                    <a:bodyPr/>
                    <a:lstStyle/>
                    <a:p>
                      <a:pPr algn="l" fontAlgn="b"/>
                      <a:r>
                        <a:rPr lang="en-US" sz="900" b="1" i="0" u="none" strike="noStrike">
                          <a:solidFill>
                            <a:srgbClr val="000000"/>
                          </a:solidFill>
                          <a:effectLst/>
                          <a:latin typeface="Calibri"/>
                        </a:rPr>
                        <a:t>Valley</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Health</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25</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163</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188</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27</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168</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195</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35</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187</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222</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2">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STEM</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59</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73</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132</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73</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70</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143</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198</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69</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267</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2">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Other</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159</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406</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565</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165</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478</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643</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210</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490</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700</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2">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Total Credentials</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244</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642</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886</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0" i="0" u="none" strike="noStrike">
                          <a:solidFill>
                            <a:srgbClr val="000000"/>
                          </a:solidFill>
                          <a:effectLst/>
                          <a:latin typeface="Calibri"/>
                        </a:rPr>
                        <a:t>271</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735</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1006</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0" i="0" u="none" strike="noStrike">
                          <a:solidFill>
                            <a:srgbClr val="000000"/>
                          </a:solidFill>
                          <a:effectLst/>
                          <a:latin typeface="Calibri"/>
                        </a:rPr>
                        <a:t>448</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763</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1211</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r>
              <a:tr h="164632">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000000"/>
                          </a:solidFill>
                          <a:effectLst/>
                          <a:latin typeface="Calibri"/>
                        </a:rPr>
                        <a:t>% in high workforce demand</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34.8%</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36.8%</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36.2%</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1" i="0" u="none" strike="noStrike">
                          <a:solidFill>
                            <a:srgbClr val="000000"/>
                          </a:solidFill>
                          <a:effectLst/>
                          <a:latin typeface="Calibri"/>
                        </a:rPr>
                        <a:t>39.1%</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35.0%</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36.1%</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1" i="0" u="none" strike="noStrike">
                          <a:solidFill>
                            <a:srgbClr val="000000"/>
                          </a:solidFill>
                          <a:effectLst/>
                          <a:latin typeface="Calibri"/>
                        </a:rPr>
                        <a:t>53.1%</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35.8%</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42.2%</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r>
              <a:tr h="164632">
                <a:tc>
                  <a:txBody>
                    <a:bodyPr/>
                    <a:lstStyle/>
                    <a:p>
                      <a:pPr algn="l" fontAlgn="b"/>
                      <a:r>
                        <a:rPr lang="en-US" sz="900" b="1" i="0" u="none" strike="noStrike">
                          <a:solidFill>
                            <a:srgbClr val="000000"/>
                          </a:solidFill>
                          <a:effectLst/>
                          <a:latin typeface="Calibri"/>
                        </a:rPr>
                        <a:t>Northwestern</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a:rPr>
                        <a:t>Education</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 </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 </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 </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c>
                  <a:txBody>
                    <a:bodyPr/>
                    <a:lstStyle/>
                    <a:p>
                      <a:pPr algn="r" fontAlgn="b"/>
                      <a:r>
                        <a:rPr lang="en-US" sz="900" b="0" i="0" u="none" strike="noStrike">
                          <a:solidFill>
                            <a:srgbClr val="000000"/>
                          </a:solidFill>
                          <a:effectLst/>
                          <a:latin typeface="Calibri"/>
                        </a:rPr>
                        <a:t> </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5</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5</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c>
                  <a:txBody>
                    <a:bodyPr/>
                    <a:lstStyle/>
                    <a:p>
                      <a:pPr algn="r" fontAlgn="b"/>
                      <a:r>
                        <a:rPr lang="en-US" sz="900" b="0" i="0" u="none" strike="noStrike">
                          <a:solidFill>
                            <a:srgbClr val="000000"/>
                          </a:solidFill>
                          <a:effectLst/>
                          <a:latin typeface="Calibri"/>
                        </a:rPr>
                        <a:t> </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10</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10</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r>
              <a:tr h="164632">
                <a:tc>
                  <a:txBody>
                    <a:bodyPr/>
                    <a:lstStyle/>
                    <a:p>
                      <a:pPr algn="l" fontAlgn="b"/>
                      <a:r>
                        <a:rPr lang="en-US" sz="900" b="1" i="0" u="none" strike="noStrike">
                          <a:solidFill>
                            <a:srgbClr val="000000"/>
                          </a:solidFill>
                          <a:effectLst/>
                          <a:latin typeface="Calibri"/>
                        </a:rPr>
                        <a:t>Connecticut</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Health</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17</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33</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50</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22</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62</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84</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24</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62</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86</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2">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STEM</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9</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13</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0</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0</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2">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Other</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23</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85</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108</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9</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85</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94</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20</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79</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99</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2">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Total Credentials</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44</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127</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171</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0" i="0" u="none" strike="noStrike">
                          <a:solidFill>
                            <a:srgbClr val="000000"/>
                          </a:solidFill>
                          <a:effectLst/>
                          <a:latin typeface="Calibri"/>
                        </a:rPr>
                        <a:t>31</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155</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186</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0" i="0" u="none" strike="noStrike">
                          <a:solidFill>
                            <a:srgbClr val="000000"/>
                          </a:solidFill>
                          <a:effectLst/>
                          <a:latin typeface="Calibri"/>
                        </a:rPr>
                        <a:t>44</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158</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202</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r>
              <a:tr h="164632">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000000"/>
                          </a:solidFill>
                          <a:effectLst/>
                          <a:latin typeface="Calibri"/>
                        </a:rPr>
                        <a:t>% in high workforce demand</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47.7%</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33.1%</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36.8%</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1" i="0" u="none" strike="noStrike">
                          <a:solidFill>
                            <a:srgbClr val="000000"/>
                          </a:solidFill>
                          <a:effectLst/>
                          <a:latin typeface="Calibri"/>
                        </a:rPr>
                        <a:t>71.0%</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45.2%</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49.5%</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1" i="0" u="none" strike="noStrike">
                          <a:solidFill>
                            <a:srgbClr val="000000"/>
                          </a:solidFill>
                          <a:effectLst/>
                          <a:latin typeface="Calibri"/>
                        </a:rPr>
                        <a:t>54.5%</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50.0%</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51.0%</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r>
              <a:tr h="164632">
                <a:tc>
                  <a:txBody>
                    <a:bodyPr/>
                    <a:lstStyle/>
                    <a:p>
                      <a:pPr algn="l" fontAlgn="b"/>
                      <a:r>
                        <a:rPr lang="en-US" sz="900" b="1" i="0" u="none" strike="noStrike">
                          <a:solidFill>
                            <a:srgbClr val="000000"/>
                          </a:solidFill>
                          <a:effectLst/>
                          <a:latin typeface="Calibri"/>
                        </a:rPr>
                        <a:t>Norwalk</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a:rPr>
                        <a:t>Education</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 </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 </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 </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c>
                  <a:txBody>
                    <a:bodyPr/>
                    <a:lstStyle/>
                    <a:p>
                      <a:pPr algn="r" fontAlgn="b"/>
                      <a:r>
                        <a:rPr lang="en-US" sz="900" b="0" i="0" u="none" strike="noStrike">
                          <a:solidFill>
                            <a:srgbClr val="000000"/>
                          </a:solidFill>
                          <a:effectLst/>
                          <a:latin typeface="Calibri"/>
                        </a:rPr>
                        <a:t>18</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39</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57</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c>
                  <a:txBody>
                    <a:bodyPr/>
                    <a:lstStyle/>
                    <a:p>
                      <a:pPr algn="r" fontAlgn="b"/>
                      <a:r>
                        <a:rPr lang="en-US" sz="900" b="0" i="0" u="none" strike="noStrike">
                          <a:solidFill>
                            <a:srgbClr val="000000"/>
                          </a:solidFill>
                          <a:effectLst/>
                          <a:latin typeface="Calibri"/>
                        </a:rPr>
                        <a:t>33</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29</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62</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r>
              <a:tr h="164632">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Health</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21</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85</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106</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32</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103</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135</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42</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101</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143</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2">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STEM</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27</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28</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16</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28</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44</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9</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38</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47</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2">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Other</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68</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366</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434</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54</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409</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463</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45</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376</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421</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2">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Total Credentials</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90</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478</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568</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0" i="0" u="none" strike="noStrike">
                          <a:solidFill>
                            <a:srgbClr val="000000"/>
                          </a:solidFill>
                          <a:effectLst/>
                          <a:latin typeface="Calibri"/>
                        </a:rPr>
                        <a:t>120</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579</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699</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0" i="0" u="none" strike="noStrike">
                          <a:solidFill>
                            <a:srgbClr val="000000"/>
                          </a:solidFill>
                          <a:effectLst/>
                          <a:latin typeface="Calibri"/>
                        </a:rPr>
                        <a:t>129</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544</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673</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r>
              <a:tr h="164632">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000000"/>
                          </a:solidFill>
                          <a:effectLst/>
                          <a:latin typeface="Calibri"/>
                        </a:rPr>
                        <a:t>% in high workforce demand</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24.4%</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23.4%</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23.6%</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1" i="0" u="none" strike="noStrike">
                          <a:solidFill>
                            <a:srgbClr val="000000"/>
                          </a:solidFill>
                          <a:effectLst/>
                          <a:latin typeface="Calibri"/>
                        </a:rPr>
                        <a:t>55.0%</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29.4%</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33.8%</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1" i="0" u="none" strike="noStrike">
                          <a:solidFill>
                            <a:srgbClr val="000000"/>
                          </a:solidFill>
                          <a:effectLst/>
                          <a:latin typeface="Calibri"/>
                        </a:rPr>
                        <a:t>65.1%</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30.9%</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37.4%</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r>
              <a:tr h="164632">
                <a:tc>
                  <a:txBody>
                    <a:bodyPr/>
                    <a:lstStyle/>
                    <a:p>
                      <a:pPr algn="l" fontAlgn="b"/>
                      <a:r>
                        <a:rPr lang="en-US" sz="900" b="1" i="0" u="none" strike="noStrike">
                          <a:solidFill>
                            <a:srgbClr val="000000"/>
                          </a:solidFill>
                          <a:effectLst/>
                          <a:latin typeface="Calibri"/>
                        </a:rPr>
                        <a:t>Quinebaug</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a:rPr>
                        <a:t>Education</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 </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0</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0</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c>
                  <a:txBody>
                    <a:bodyPr/>
                    <a:lstStyle/>
                    <a:p>
                      <a:pPr algn="r" fontAlgn="b"/>
                      <a:r>
                        <a:rPr lang="en-US" sz="900" b="0" i="0" u="none" strike="noStrike">
                          <a:solidFill>
                            <a:srgbClr val="000000"/>
                          </a:solidFill>
                          <a:effectLst/>
                          <a:latin typeface="Calibri"/>
                        </a:rPr>
                        <a:t>0</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8</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8</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c>
                  <a:txBody>
                    <a:bodyPr/>
                    <a:lstStyle/>
                    <a:p>
                      <a:pPr algn="r" fontAlgn="b"/>
                      <a:r>
                        <a:rPr lang="en-US" sz="900" b="0" i="0" u="none" strike="noStrike">
                          <a:solidFill>
                            <a:srgbClr val="000000"/>
                          </a:solidFill>
                          <a:effectLst/>
                          <a:latin typeface="Calibri"/>
                        </a:rPr>
                        <a:t>1</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15</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16</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r>
              <a:tr h="164632">
                <a:tc>
                  <a:txBody>
                    <a:bodyPr/>
                    <a:lstStyle/>
                    <a:p>
                      <a:pPr algn="l" fontAlgn="b"/>
                      <a:r>
                        <a:rPr lang="en-US" sz="900" b="1" i="0" u="none" strike="noStrike">
                          <a:solidFill>
                            <a:srgbClr val="000000"/>
                          </a:solidFill>
                          <a:effectLst/>
                          <a:latin typeface="Calibri"/>
                        </a:rPr>
                        <a:t>Valley</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Health</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21</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27</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48</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29</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26</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55</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36</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12</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48</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2">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STEM</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16</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19</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1</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20</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21</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76</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21</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97</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2">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Other</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11</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126</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137</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14</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118</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132</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32</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157</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189</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2">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Total Credentials</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35</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169</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204</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0" i="0" u="none" strike="noStrike">
                          <a:solidFill>
                            <a:srgbClr val="000000"/>
                          </a:solidFill>
                          <a:effectLst/>
                          <a:latin typeface="Calibri"/>
                        </a:rPr>
                        <a:t>44</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172</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216</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0" i="0" u="none" strike="noStrike">
                          <a:solidFill>
                            <a:srgbClr val="000000"/>
                          </a:solidFill>
                          <a:effectLst/>
                          <a:latin typeface="Calibri"/>
                        </a:rPr>
                        <a:t>145</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205</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350</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r>
              <a:tr h="164632">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000000"/>
                          </a:solidFill>
                          <a:effectLst/>
                          <a:latin typeface="Calibri"/>
                        </a:rPr>
                        <a:t>% in high workforce demand</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68.6%</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25.4%</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32.8%</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1" i="0" u="none" strike="noStrike">
                          <a:solidFill>
                            <a:srgbClr val="000000"/>
                          </a:solidFill>
                          <a:effectLst/>
                          <a:latin typeface="Calibri"/>
                        </a:rPr>
                        <a:t>68.2%</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31.4%</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38.9%</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1" i="0" u="none" strike="noStrike">
                          <a:solidFill>
                            <a:srgbClr val="000000"/>
                          </a:solidFill>
                          <a:effectLst/>
                          <a:latin typeface="Calibri"/>
                        </a:rPr>
                        <a:t>77.9%</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23.4%</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46.0%</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r>
              <a:tr h="164632">
                <a:tc>
                  <a:txBody>
                    <a:bodyPr/>
                    <a:lstStyle/>
                    <a:p>
                      <a:pPr algn="l" fontAlgn="b"/>
                      <a:r>
                        <a:rPr lang="en-US" sz="900" b="1" i="0" u="none" strike="noStrike">
                          <a:solidFill>
                            <a:srgbClr val="000000"/>
                          </a:solidFill>
                          <a:effectLst/>
                          <a:latin typeface="Calibri"/>
                        </a:rPr>
                        <a:t>Three Rivers</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a:rPr>
                        <a:t>Education</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 </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1</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1</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c>
                  <a:txBody>
                    <a:bodyPr/>
                    <a:lstStyle/>
                    <a:p>
                      <a:pPr algn="r" fontAlgn="b"/>
                      <a:r>
                        <a:rPr lang="en-US" sz="900" b="0" i="0" u="none" strike="noStrike">
                          <a:solidFill>
                            <a:srgbClr val="000000"/>
                          </a:solidFill>
                          <a:effectLst/>
                          <a:latin typeface="Calibri"/>
                        </a:rPr>
                        <a:t> </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2</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2</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c>
                  <a:txBody>
                    <a:bodyPr/>
                    <a:lstStyle/>
                    <a:p>
                      <a:pPr algn="r" fontAlgn="b"/>
                      <a:r>
                        <a:rPr lang="en-US" sz="900" b="0" i="0" u="none" strike="noStrike">
                          <a:solidFill>
                            <a:srgbClr val="000000"/>
                          </a:solidFill>
                          <a:effectLst/>
                          <a:latin typeface="Calibri"/>
                        </a:rPr>
                        <a:t> </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0</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0</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r>
              <a:tr h="164632">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Health</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0</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83</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83</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3</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104</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107</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9</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90</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99</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2">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STEM</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30</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56</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86</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33</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69</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102</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34</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61</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95</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2">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Other</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32</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275</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307</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46</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289</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335</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80</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397</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477</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2">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Total Credentials</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62</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415</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477</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0" i="0" u="none" strike="noStrike">
                          <a:solidFill>
                            <a:srgbClr val="000000"/>
                          </a:solidFill>
                          <a:effectLst/>
                          <a:latin typeface="Calibri"/>
                        </a:rPr>
                        <a:t>82</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464</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546</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0" i="0" u="none" strike="noStrike">
                          <a:solidFill>
                            <a:srgbClr val="000000"/>
                          </a:solidFill>
                          <a:effectLst/>
                          <a:latin typeface="Calibri"/>
                        </a:rPr>
                        <a:t>123</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548</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671</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r>
              <a:tr h="164632">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000000"/>
                          </a:solidFill>
                          <a:effectLst/>
                          <a:latin typeface="Calibri"/>
                        </a:rPr>
                        <a:t>% in high workforce demand</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48.4%</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33.7%</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35.6%</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1" i="0" u="none" strike="noStrike">
                          <a:solidFill>
                            <a:srgbClr val="000000"/>
                          </a:solidFill>
                          <a:effectLst/>
                          <a:latin typeface="Calibri"/>
                        </a:rPr>
                        <a:t>43.9%</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37.7%</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38.6%</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1" i="0" u="none" strike="noStrike">
                          <a:solidFill>
                            <a:srgbClr val="000000"/>
                          </a:solidFill>
                          <a:effectLst/>
                          <a:latin typeface="Calibri"/>
                        </a:rPr>
                        <a:t>35.0%</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27.6%</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28.9%</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r>
              <a:tr h="164632">
                <a:tc>
                  <a:txBody>
                    <a:bodyPr/>
                    <a:lstStyle/>
                    <a:p>
                      <a:pPr algn="l" fontAlgn="b"/>
                      <a:r>
                        <a:rPr lang="en-US" sz="900" b="1" i="0" u="none" strike="noStrike">
                          <a:solidFill>
                            <a:srgbClr val="000000"/>
                          </a:solidFill>
                          <a:effectLst/>
                          <a:latin typeface="Calibri"/>
                        </a:rPr>
                        <a:t>Tunxis</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a:rPr>
                        <a:t>Education</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 </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dirty="0">
                          <a:solidFill>
                            <a:srgbClr val="000000"/>
                          </a:solidFill>
                          <a:effectLst/>
                          <a:latin typeface="Calibri"/>
                        </a:rPr>
                        <a:t>3</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3</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c>
                  <a:txBody>
                    <a:bodyPr/>
                    <a:lstStyle/>
                    <a:p>
                      <a:pPr algn="r" fontAlgn="b"/>
                      <a:r>
                        <a:rPr lang="en-US" sz="900" b="0" i="0" u="none" strike="noStrike">
                          <a:solidFill>
                            <a:srgbClr val="000000"/>
                          </a:solidFill>
                          <a:effectLst/>
                          <a:latin typeface="Calibri"/>
                        </a:rPr>
                        <a:t> </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14</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14</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c>
                  <a:txBody>
                    <a:bodyPr/>
                    <a:lstStyle/>
                    <a:p>
                      <a:pPr algn="r" fontAlgn="b"/>
                      <a:r>
                        <a:rPr lang="en-US" sz="900" b="0" i="0" u="none" strike="noStrike">
                          <a:solidFill>
                            <a:srgbClr val="000000"/>
                          </a:solidFill>
                          <a:effectLst/>
                          <a:latin typeface="Calibri"/>
                        </a:rPr>
                        <a:t> </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5</a:t>
                      </a:r>
                    </a:p>
                  </a:txBody>
                  <a:tcPr marL="7706" marR="69357" marT="770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Calibri"/>
                        </a:rPr>
                        <a:t>5</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5F9"/>
                    </a:solidFill>
                  </a:tcPr>
                </a:tc>
              </a:tr>
              <a:tr h="164632">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Health</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24</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38</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62</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41</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55</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96</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35</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42</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77</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2">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STEM</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0</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9</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15</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6</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9</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15</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2">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Other</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153</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296</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449</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131</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307</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438</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c>
                  <a:txBody>
                    <a:bodyPr/>
                    <a:lstStyle/>
                    <a:p>
                      <a:pPr algn="r" fontAlgn="b"/>
                      <a:r>
                        <a:rPr lang="en-US" sz="900" b="0" i="0" u="none" strike="noStrike">
                          <a:solidFill>
                            <a:srgbClr val="000000"/>
                          </a:solidFill>
                          <a:effectLst/>
                          <a:latin typeface="Calibri"/>
                        </a:rPr>
                        <a:t>148</a:t>
                      </a:r>
                    </a:p>
                  </a:txBody>
                  <a:tcPr marL="7706" marR="69357" marT="770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345</a:t>
                      </a:r>
                    </a:p>
                  </a:txBody>
                  <a:tcPr marL="7706" marR="69357" marT="770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493</a:t>
                      </a:r>
                    </a:p>
                  </a:txBody>
                  <a:tcPr marL="7706" marR="69357" marT="7706" marB="0" anchor="b">
                    <a:lnL>
                      <a:noFill/>
                    </a:lnL>
                    <a:lnR w="6350" cap="flat" cmpd="sng" algn="ctr">
                      <a:solidFill>
                        <a:srgbClr val="000000"/>
                      </a:solidFill>
                      <a:prstDash val="solid"/>
                      <a:round/>
                      <a:headEnd type="none" w="med" len="med"/>
                      <a:tailEnd type="none" w="med" len="med"/>
                    </a:lnR>
                    <a:lnT>
                      <a:noFill/>
                    </a:lnT>
                    <a:lnB>
                      <a:noFill/>
                    </a:lnB>
                    <a:solidFill>
                      <a:srgbClr val="F1F5F9"/>
                    </a:solidFill>
                  </a:tcPr>
                </a:tc>
              </a:tr>
              <a:tr h="164632">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Total Credentials</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177</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341</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518</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0" i="0" u="none" strike="noStrike">
                          <a:solidFill>
                            <a:srgbClr val="000000"/>
                          </a:solidFill>
                          <a:effectLst/>
                          <a:latin typeface="Calibri"/>
                        </a:rPr>
                        <a:t>181</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382</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563</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0" i="0" u="none" strike="noStrike">
                          <a:solidFill>
                            <a:srgbClr val="000000"/>
                          </a:solidFill>
                          <a:effectLst/>
                          <a:latin typeface="Calibri"/>
                        </a:rPr>
                        <a:t>189</a:t>
                      </a:r>
                    </a:p>
                  </a:txBody>
                  <a:tcPr marL="7706" marR="69357" marT="770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401</a:t>
                      </a:r>
                    </a:p>
                  </a:txBody>
                  <a:tcPr marL="7706" marR="69357" marT="770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590</a:t>
                      </a:r>
                    </a:p>
                  </a:txBody>
                  <a:tcPr marL="7706" marR="69357" marT="770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F5F9"/>
                    </a:solidFill>
                  </a:tcPr>
                </a:tc>
              </a:tr>
              <a:tr h="164632">
                <a:tc>
                  <a:txBody>
                    <a:bodyPr/>
                    <a:lstStyle/>
                    <a:p>
                      <a:pPr algn="l" fontAlgn="b"/>
                      <a:r>
                        <a:rPr lang="en-US" sz="900" b="1" i="0" u="none" strike="noStrike">
                          <a:solidFill>
                            <a:srgbClr val="000000"/>
                          </a:solidFill>
                          <a:effectLst/>
                          <a:latin typeface="Calibri"/>
                        </a:rPr>
                        <a:t> </a:t>
                      </a:r>
                    </a:p>
                  </a:txBody>
                  <a:tcPr marL="7706"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000000"/>
                          </a:solidFill>
                          <a:effectLst/>
                          <a:latin typeface="Calibri"/>
                        </a:rPr>
                        <a:t>% in high workforce demand</a:t>
                      </a:r>
                    </a:p>
                  </a:txBody>
                  <a:tcPr marL="69357" marR="7706" marT="7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13.6%</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13.2%</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13.3%</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1" i="0" u="none" strike="noStrike">
                          <a:solidFill>
                            <a:srgbClr val="000000"/>
                          </a:solidFill>
                          <a:effectLst/>
                          <a:latin typeface="Calibri"/>
                        </a:rPr>
                        <a:t>27.6%</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19.6%</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22.2%</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c>
                  <a:txBody>
                    <a:bodyPr/>
                    <a:lstStyle/>
                    <a:p>
                      <a:pPr algn="r" fontAlgn="b"/>
                      <a:r>
                        <a:rPr lang="en-US" sz="900" b="1" i="0" u="none" strike="noStrike">
                          <a:solidFill>
                            <a:srgbClr val="000000"/>
                          </a:solidFill>
                          <a:effectLst/>
                          <a:latin typeface="Calibri"/>
                        </a:rPr>
                        <a:t>21.7%</a:t>
                      </a:r>
                    </a:p>
                  </a:txBody>
                  <a:tcPr marL="7706" marR="69357" marT="770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14.0%</a:t>
                      </a:r>
                    </a:p>
                  </a:txBody>
                  <a:tcPr marL="7706" marR="69357" marT="770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dirty="0">
                          <a:solidFill>
                            <a:srgbClr val="000000"/>
                          </a:solidFill>
                          <a:effectLst/>
                          <a:latin typeface="Calibri"/>
                        </a:rPr>
                        <a:t>16.4%</a:t>
                      </a:r>
                    </a:p>
                  </a:txBody>
                  <a:tcPr marL="7706" marR="69357" marT="770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5F9"/>
                    </a:solidFill>
                  </a:tcPr>
                </a:tc>
              </a:tr>
            </a:tbl>
          </a:graphicData>
        </a:graphic>
      </p:graphicFrame>
    </p:spTree>
    <p:extLst>
      <p:ext uri="{BB962C8B-B14F-4D97-AF65-F5344CB8AC3E}">
        <p14:creationId xmlns:p14="http://schemas.microsoft.com/office/powerpoint/2010/main" val="29897537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6200"/>
            <a:ext cx="6858000" cy="91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itle 1"/>
          <p:cNvSpPr>
            <a:spLocks noGrp="1"/>
          </p:cNvSpPr>
          <p:nvPr>
            <p:ph type="title"/>
          </p:nvPr>
        </p:nvSpPr>
        <p:spPr>
          <a:xfrm>
            <a:off x="342900" y="86784"/>
            <a:ext cx="6172200" cy="903816"/>
          </a:xfrm>
        </p:spPr>
        <p:txBody>
          <a:bodyPr>
            <a:normAutofit/>
          </a:bodyPr>
          <a:lstStyle/>
          <a:p>
            <a:pPr algn="l"/>
            <a:r>
              <a:rPr lang="en-US" sz="1600" b="1" dirty="0" smtClean="0"/>
              <a:t>Goal 4 – </a:t>
            </a:r>
            <a:r>
              <a:rPr lang="en-US" sz="1600" b="1" dirty="0"/>
              <a:t>Innovation and Economic Growth</a:t>
            </a:r>
            <a:r>
              <a:rPr lang="en-US" sz="1600" b="1" dirty="0" smtClean="0"/>
              <a:t/>
            </a:r>
            <a:br>
              <a:rPr lang="en-US" sz="1600" b="1" dirty="0" smtClean="0"/>
            </a:br>
            <a:r>
              <a:rPr lang="en-US" sz="1600" b="1" dirty="0" smtClean="0"/>
              <a:t>Indicator 1 – Completions in fields with high workforce demand:  STEM, health, education</a:t>
            </a:r>
            <a:endParaRPr lang="en-US" sz="1600" b="1" dirty="0"/>
          </a:p>
        </p:txBody>
      </p:sp>
      <p:sp>
        <p:nvSpPr>
          <p:cNvPr id="11" name="Title 1"/>
          <p:cNvSpPr txBox="1">
            <a:spLocks/>
          </p:cNvSpPr>
          <p:nvPr/>
        </p:nvSpPr>
        <p:spPr>
          <a:xfrm>
            <a:off x="550989" y="1066800"/>
            <a:ext cx="5670160" cy="4381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t>Connecticut State Universities</a:t>
            </a:r>
          </a:p>
        </p:txBody>
      </p:sp>
      <p:sp>
        <p:nvSpPr>
          <p:cNvPr id="13" name="Title 1"/>
          <p:cNvSpPr txBox="1">
            <a:spLocks/>
          </p:cNvSpPr>
          <p:nvPr/>
        </p:nvSpPr>
        <p:spPr>
          <a:xfrm>
            <a:off x="327183" y="6248400"/>
            <a:ext cx="6157357" cy="1752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200" b="1" dirty="0" smtClean="0"/>
              <a:t>What does this mean?</a:t>
            </a:r>
          </a:p>
          <a:p>
            <a:pPr algn="l"/>
            <a:endParaRPr lang="en-US" sz="800" b="1" dirty="0"/>
          </a:p>
          <a:p>
            <a:pPr algn="l"/>
            <a:r>
              <a:rPr lang="en-US" sz="1100" dirty="0" smtClean="0"/>
              <a:t>These data and the data table 4.1c show that the proportion of Bachelor and Masters degrees conferred by Connecticut State Universities that are in programs identified as high demand areas have remained relatively stable over the past three years.  </a:t>
            </a:r>
          </a:p>
          <a:p>
            <a:pPr algn="l"/>
            <a:endParaRPr lang="en-US" sz="800" dirty="0"/>
          </a:p>
          <a:p>
            <a:pPr algn="l"/>
            <a:r>
              <a:rPr lang="en-US" sz="1100" dirty="0" smtClean="0"/>
              <a:t>Programs offered by four year institutions are typically of a traditional nature and less likely to be adjusted quickly to fluctuating market demand.  Liberal arts programs common at four year institutions may not be identified as high demand programs; however, they are  vital  to institutions missions and the formation and sustainability of an educated  citizenry.</a:t>
            </a:r>
          </a:p>
        </p:txBody>
      </p:sp>
      <p:sp>
        <p:nvSpPr>
          <p:cNvPr id="3" name="Slide Number Placeholder 2"/>
          <p:cNvSpPr>
            <a:spLocks noGrp="1"/>
          </p:cNvSpPr>
          <p:nvPr>
            <p:ph type="sldNum" sz="quarter" idx="12"/>
          </p:nvPr>
        </p:nvSpPr>
        <p:spPr/>
        <p:txBody>
          <a:bodyPr/>
          <a:lstStyle/>
          <a:p>
            <a:fld id="{C1A6B199-FD4A-42EA-8F8A-3F93EEAB17CE}" type="slidenum">
              <a:rPr lang="en-US" smtClean="0"/>
              <a:t>59</a:t>
            </a:fld>
            <a:endParaRPr lang="en-US" dirty="0"/>
          </a:p>
        </p:txBody>
      </p:sp>
      <p:sp>
        <p:nvSpPr>
          <p:cNvPr id="14" name="TextBox 13"/>
          <p:cNvSpPr txBox="1"/>
          <p:nvPr/>
        </p:nvSpPr>
        <p:spPr>
          <a:xfrm>
            <a:off x="341991" y="8000999"/>
            <a:ext cx="6203636" cy="1041311"/>
          </a:xfrm>
          <a:prstGeom prst="rect">
            <a:avLst/>
          </a:prstGeom>
          <a:noFill/>
        </p:spPr>
        <p:txBody>
          <a:bodyPr wrap="square" rtlCol="0">
            <a:spAutoFit/>
          </a:bodyPr>
          <a:lstStyle/>
          <a:p>
            <a:r>
              <a:rPr lang="en-US" sz="1000" b="1" dirty="0" smtClean="0"/>
              <a:t>Sources</a:t>
            </a:r>
          </a:p>
          <a:p>
            <a:r>
              <a:rPr lang="en-US" sz="900" dirty="0" smtClean="0"/>
              <a:t>Integrated Postsecondary Education Data System (IPEDS) Completions Data as </a:t>
            </a:r>
            <a:r>
              <a:rPr lang="en-US" sz="900" dirty="0"/>
              <a:t>of 05-05-15. Data entered into IPEDS by the Office of Higher Education may have been modified for one or more of these report years and may account for some minor discrepancies.</a:t>
            </a:r>
          </a:p>
          <a:p>
            <a:r>
              <a:rPr lang="en-US" sz="900" baseline="30000" dirty="0" smtClean="0"/>
              <a:t>1 </a:t>
            </a:r>
            <a:r>
              <a:rPr lang="en-US" sz="900" dirty="0" smtClean="0"/>
              <a:t>Associate degrees;  </a:t>
            </a:r>
            <a:r>
              <a:rPr lang="en-US" sz="900" baseline="30000" dirty="0" smtClean="0"/>
              <a:t>2 </a:t>
            </a:r>
            <a:r>
              <a:rPr lang="en-US" sz="900" dirty="0" smtClean="0"/>
              <a:t>Bachelor’s degree; </a:t>
            </a:r>
            <a:r>
              <a:rPr lang="en-US" sz="900" baseline="30000" dirty="0" smtClean="0"/>
              <a:t>3</a:t>
            </a:r>
            <a:r>
              <a:rPr lang="en-US" sz="900" dirty="0" smtClean="0"/>
              <a:t> Post-baccalaureate certificate;  </a:t>
            </a:r>
            <a:r>
              <a:rPr lang="en-US" sz="900" baseline="30000" dirty="0" smtClean="0"/>
              <a:t>4 </a:t>
            </a:r>
            <a:r>
              <a:rPr lang="en-US" sz="900" dirty="0" smtClean="0"/>
              <a:t>Master’s degree, </a:t>
            </a:r>
          </a:p>
          <a:p>
            <a:r>
              <a:rPr lang="en-US" sz="900" baseline="30000" dirty="0" smtClean="0"/>
              <a:t>5 </a:t>
            </a:r>
            <a:r>
              <a:rPr lang="en-US" sz="900" dirty="0"/>
              <a:t>Doctor's degree - professional </a:t>
            </a:r>
            <a:r>
              <a:rPr lang="en-US" sz="900" dirty="0" smtClean="0"/>
              <a:t>practice, </a:t>
            </a:r>
            <a:r>
              <a:rPr lang="en-US" sz="900" baseline="30000" dirty="0"/>
              <a:t>5 </a:t>
            </a:r>
            <a:r>
              <a:rPr lang="en-US" sz="900" dirty="0"/>
              <a:t>Doctor's degree - research/scholarship</a:t>
            </a:r>
            <a:endParaRPr lang="en-US" sz="900" dirty="0" smtClean="0"/>
          </a:p>
          <a:p>
            <a:endParaRPr lang="en-US" sz="1000" baseline="30000" dirty="0" smtClean="0"/>
          </a:p>
        </p:txBody>
      </p:sp>
      <p:graphicFrame>
        <p:nvGraphicFramePr>
          <p:cNvPr id="15" name="Chart 14"/>
          <p:cNvGraphicFramePr>
            <a:graphicFrameLocks/>
          </p:cNvGraphicFramePr>
          <p:nvPr>
            <p:extLst>
              <p:ext uri="{D42A27DB-BD31-4B8C-83A1-F6EECF244321}">
                <p14:modId xmlns:p14="http://schemas.microsoft.com/office/powerpoint/2010/main" val="3154037410"/>
              </p:ext>
            </p:extLst>
          </p:nvPr>
        </p:nvGraphicFramePr>
        <p:xfrm>
          <a:off x="343971" y="1466111"/>
          <a:ext cx="6229351" cy="28772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15755317"/>
              </p:ext>
            </p:extLst>
          </p:nvPr>
        </p:nvGraphicFramePr>
        <p:xfrm>
          <a:off x="343971" y="4419602"/>
          <a:ext cx="6172204" cy="1676398"/>
        </p:xfrm>
        <a:graphic>
          <a:graphicData uri="http://schemas.openxmlformats.org/drawingml/2006/table">
            <a:tbl>
              <a:tblPr/>
              <a:tblGrid>
                <a:gridCol w="1027629"/>
                <a:gridCol w="182183"/>
                <a:gridCol w="278689"/>
                <a:gridCol w="278689"/>
                <a:gridCol w="278689"/>
                <a:gridCol w="302453"/>
                <a:gridCol w="278689"/>
                <a:gridCol w="216038"/>
                <a:gridCol w="278689"/>
                <a:gridCol w="278689"/>
                <a:gridCol w="278689"/>
                <a:gridCol w="311095"/>
                <a:gridCol w="278689"/>
                <a:gridCol w="216038"/>
                <a:gridCol w="278689"/>
                <a:gridCol w="278689"/>
                <a:gridCol w="278689"/>
                <a:gridCol w="278689"/>
                <a:gridCol w="293811"/>
                <a:gridCol w="278689"/>
              </a:tblGrid>
              <a:tr h="156526">
                <a:tc>
                  <a:txBody>
                    <a:bodyPr/>
                    <a:lstStyle/>
                    <a:p>
                      <a:pPr algn="l" fontAlgn="b"/>
                      <a:r>
                        <a:rPr lang="en-US" sz="800" b="1" i="0" u="none" strike="noStrike" dirty="0">
                          <a:solidFill>
                            <a:srgbClr val="000000"/>
                          </a:solidFill>
                          <a:effectLst/>
                          <a:latin typeface="Calibri"/>
                        </a:rPr>
                        <a:t> </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gridSpan="6">
                  <a:txBody>
                    <a:bodyPr/>
                    <a:lstStyle/>
                    <a:p>
                      <a:pPr algn="ctr" fontAlgn="ctr"/>
                      <a:r>
                        <a:rPr lang="en-US" sz="800" b="1" i="0" u="none" strike="noStrike" dirty="0" smtClean="0">
                          <a:solidFill>
                            <a:srgbClr val="000000"/>
                          </a:solidFill>
                          <a:effectLst/>
                          <a:latin typeface="Calibri"/>
                        </a:rPr>
                        <a:t>2011-2012</a:t>
                      </a:r>
                      <a:endParaRPr lang="en-US" sz="800" b="1" i="0" u="none" strike="noStrike" dirty="0">
                        <a:solidFill>
                          <a:srgbClr val="000000"/>
                        </a:solidFill>
                        <a:effectLst/>
                        <a:latin typeface="Calibri"/>
                      </a:endParaRPr>
                    </a:p>
                  </a:txBody>
                  <a:tcPr marL="6511" marR="6511" marT="6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fontAlgn="ctr"/>
                      <a:r>
                        <a:rPr lang="en-US" sz="800" b="1" i="0" u="none" strike="noStrike" dirty="0" smtClean="0">
                          <a:solidFill>
                            <a:srgbClr val="000000"/>
                          </a:solidFill>
                          <a:effectLst/>
                          <a:latin typeface="Calibri"/>
                        </a:rPr>
                        <a:t>2012-2013</a:t>
                      </a:r>
                      <a:endParaRPr lang="en-US" sz="800" b="1" i="0" u="none" strike="noStrike" dirty="0">
                        <a:solidFill>
                          <a:srgbClr val="000000"/>
                        </a:solidFill>
                        <a:effectLst/>
                        <a:latin typeface="Calibri"/>
                      </a:endParaRPr>
                    </a:p>
                  </a:txBody>
                  <a:tcPr marL="6511" marR="6511" marT="6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fontAlgn="ctr"/>
                      <a:r>
                        <a:rPr lang="en-US" sz="800" b="1" i="0" u="none" strike="noStrike" dirty="0" smtClean="0">
                          <a:solidFill>
                            <a:srgbClr val="000000"/>
                          </a:solidFill>
                          <a:effectLst/>
                          <a:latin typeface="Calibri"/>
                        </a:rPr>
                        <a:t>2013-2014</a:t>
                      </a:r>
                      <a:endParaRPr lang="en-US" sz="800" b="1" i="0" u="none" strike="noStrike" dirty="0">
                        <a:solidFill>
                          <a:srgbClr val="000000"/>
                        </a:solidFill>
                        <a:effectLst/>
                        <a:latin typeface="Calibri"/>
                      </a:endParaRPr>
                    </a:p>
                  </a:txBody>
                  <a:tcPr marL="6511" marR="6511" marT="65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9579">
                <a:tc>
                  <a:txBody>
                    <a:bodyPr/>
                    <a:lstStyle/>
                    <a:p>
                      <a:pPr algn="l" fontAlgn="b"/>
                      <a:r>
                        <a:rPr lang="en-US" sz="800" b="1" i="0" u="none" strike="noStrike">
                          <a:solidFill>
                            <a:srgbClr val="000000"/>
                          </a:solidFill>
                          <a:effectLst/>
                          <a:latin typeface="Calibri"/>
                        </a:rPr>
                        <a:t>Sector:  Connecticut </a:t>
                      </a:r>
                      <a:br>
                        <a:rPr lang="en-US" sz="800" b="1" i="0" u="none" strike="noStrike">
                          <a:solidFill>
                            <a:srgbClr val="000000"/>
                          </a:solidFill>
                          <a:effectLst/>
                          <a:latin typeface="Calibri"/>
                        </a:rPr>
                      </a:br>
                      <a:r>
                        <a:rPr lang="en-US" sz="800" b="1" i="0" u="none" strike="noStrike">
                          <a:solidFill>
                            <a:srgbClr val="000000"/>
                          </a:solidFill>
                          <a:effectLst/>
                          <a:latin typeface="Calibri"/>
                        </a:rPr>
                        <a:t>State Universities</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800" b="1" i="0" u="none" strike="noStrike">
                          <a:solidFill>
                            <a:srgbClr val="000000"/>
                          </a:solidFill>
                          <a:effectLst/>
                          <a:latin typeface="Calibri"/>
                        </a:rPr>
                        <a:t>AS.</a:t>
                      </a:r>
                      <a:r>
                        <a:rPr lang="en-US" sz="800" b="1" i="0" u="none" strike="noStrike" baseline="30000">
                          <a:solidFill>
                            <a:srgbClr val="000000"/>
                          </a:solidFill>
                          <a:effectLst/>
                          <a:latin typeface="Calibri"/>
                        </a:rPr>
                        <a:t>1</a:t>
                      </a:r>
                      <a:endParaRPr lang="en-US" sz="800" b="1" i="0" u="none" strike="noStrike">
                        <a:solidFill>
                          <a:srgbClr val="000000"/>
                        </a:solidFill>
                        <a:effectLst/>
                        <a:latin typeface="Calibri"/>
                      </a:endParaRPr>
                    </a:p>
                  </a:txBody>
                  <a:tcPr marL="6511" marR="6511" marT="65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800" b="1" i="0" u="none" strike="noStrike">
                          <a:solidFill>
                            <a:srgbClr val="000000"/>
                          </a:solidFill>
                          <a:effectLst/>
                          <a:latin typeface="Calibri"/>
                        </a:rPr>
                        <a:t>BA</a:t>
                      </a:r>
                      <a:r>
                        <a:rPr lang="en-US" sz="800" b="1" i="0" u="none" strike="noStrike" baseline="30000">
                          <a:solidFill>
                            <a:srgbClr val="000000"/>
                          </a:solidFill>
                          <a:effectLst/>
                          <a:latin typeface="Calibri"/>
                        </a:rPr>
                        <a:t>2</a:t>
                      </a:r>
                      <a:endParaRPr lang="en-US" sz="800" b="1" i="0" u="none" strike="noStrike">
                        <a:solidFill>
                          <a:srgbClr val="000000"/>
                        </a:solidFill>
                        <a:effectLst/>
                        <a:latin typeface="Calibri"/>
                      </a:endParaRP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800" b="1" i="0" u="none" strike="noStrike">
                          <a:solidFill>
                            <a:srgbClr val="000000"/>
                          </a:solidFill>
                          <a:effectLst/>
                          <a:latin typeface="Calibri"/>
                        </a:rPr>
                        <a:t>Post-BA</a:t>
                      </a:r>
                      <a:br>
                        <a:rPr lang="en-US" sz="800" b="1" i="0" u="none" strike="noStrike">
                          <a:solidFill>
                            <a:srgbClr val="000000"/>
                          </a:solidFill>
                          <a:effectLst/>
                          <a:latin typeface="Calibri"/>
                        </a:rPr>
                      </a:br>
                      <a:r>
                        <a:rPr lang="en-US" sz="800" b="1" i="0" u="none" strike="noStrike">
                          <a:solidFill>
                            <a:srgbClr val="000000"/>
                          </a:solidFill>
                          <a:effectLst/>
                          <a:latin typeface="Calibri"/>
                        </a:rPr>
                        <a:t>Cert.</a:t>
                      </a:r>
                      <a:r>
                        <a:rPr lang="en-US" sz="800" b="1" i="0" u="none" strike="noStrike" baseline="30000">
                          <a:solidFill>
                            <a:srgbClr val="000000"/>
                          </a:solidFill>
                          <a:effectLst/>
                          <a:latin typeface="Calibri"/>
                        </a:rPr>
                        <a:t>3</a:t>
                      </a:r>
                      <a:endParaRPr lang="en-US" sz="800" b="1" i="0" u="none" strike="noStrike">
                        <a:solidFill>
                          <a:srgbClr val="000000"/>
                        </a:solidFill>
                        <a:effectLst/>
                        <a:latin typeface="Calibri"/>
                      </a:endParaRP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800" b="1" i="0" u="none" strike="noStrike">
                          <a:solidFill>
                            <a:srgbClr val="000000"/>
                          </a:solidFill>
                          <a:effectLst/>
                          <a:latin typeface="Calibri"/>
                        </a:rPr>
                        <a:t>MA</a:t>
                      </a:r>
                      <a:r>
                        <a:rPr lang="en-US" sz="800" b="1" i="0" u="none" strike="noStrike" baseline="30000">
                          <a:solidFill>
                            <a:srgbClr val="000000"/>
                          </a:solidFill>
                          <a:effectLst/>
                          <a:latin typeface="Calibri"/>
                        </a:rPr>
                        <a:t>4</a:t>
                      </a:r>
                      <a:endParaRPr lang="en-US" sz="800" b="1" i="0" u="none" strike="noStrike">
                        <a:solidFill>
                          <a:srgbClr val="000000"/>
                        </a:solidFill>
                        <a:effectLst/>
                        <a:latin typeface="Calibri"/>
                      </a:endParaRP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800" b="1" i="0" u="none" strike="noStrike">
                          <a:solidFill>
                            <a:srgbClr val="000000"/>
                          </a:solidFill>
                          <a:effectLst/>
                          <a:latin typeface="Calibri"/>
                        </a:rPr>
                        <a:t>Prof. Dr.</a:t>
                      </a:r>
                      <a:r>
                        <a:rPr lang="en-US" sz="800" b="1" i="0" u="none" strike="noStrike" baseline="30000">
                          <a:solidFill>
                            <a:srgbClr val="000000"/>
                          </a:solidFill>
                          <a:effectLst/>
                          <a:latin typeface="Calibri"/>
                        </a:rPr>
                        <a:t>5</a:t>
                      </a:r>
                      <a:endParaRPr lang="en-US" sz="800" b="1" i="0" u="none" strike="noStrike">
                        <a:solidFill>
                          <a:srgbClr val="000000"/>
                        </a:solidFill>
                        <a:effectLst/>
                        <a:latin typeface="Calibri"/>
                      </a:endParaRP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800" b="1" i="0" u="none" strike="noStrike">
                          <a:solidFill>
                            <a:srgbClr val="000000"/>
                          </a:solidFill>
                          <a:effectLst/>
                          <a:latin typeface="Calibri"/>
                        </a:rPr>
                        <a:t>Total</a:t>
                      </a:r>
                    </a:p>
                  </a:txBody>
                  <a:tcPr marL="6511" marR="6511" marT="65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800" b="1" i="0" u="none" strike="noStrike">
                          <a:solidFill>
                            <a:srgbClr val="000000"/>
                          </a:solidFill>
                          <a:effectLst/>
                          <a:latin typeface="Calibri"/>
                        </a:rPr>
                        <a:t>AS</a:t>
                      </a:r>
                    </a:p>
                  </a:txBody>
                  <a:tcPr marL="6511" marR="6511" marT="65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800" b="1" i="0" u="none" strike="noStrike">
                          <a:solidFill>
                            <a:srgbClr val="000000"/>
                          </a:solidFill>
                          <a:effectLst/>
                          <a:latin typeface="Calibri"/>
                        </a:rPr>
                        <a:t>BA</a:t>
                      </a: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800" b="1" i="0" u="none" strike="noStrike">
                          <a:solidFill>
                            <a:srgbClr val="000000"/>
                          </a:solidFill>
                          <a:effectLst/>
                          <a:latin typeface="Calibri"/>
                        </a:rPr>
                        <a:t>Post-BA</a:t>
                      </a:r>
                      <a:br>
                        <a:rPr lang="en-US" sz="800" b="1" i="0" u="none" strike="noStrike">
                          <a:solidFill>
                            <a:srgbClr val="000000"/>
                          </a:solidFill>
                          <a:effectLst/>
                          <a:latin typeface="Calibri"/>
                        </a:rPr>
                      </a:br>
                      <a:r>
                        <a:rPr lang="en-US" sz="800" b="1" i="0" u="none" strike="noStrike">
                          <a:solidFill>
                            <a:srgbClr val="000000"/>
                          </a:solidFill>
                          <a:effectLst/>
                          <a:latin typeface="Calibri"/>
                        </a:rPr>
                        <a:t>Cert.</a:t>
                      </a: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800" b="1" i="0" u="none" strike="noStrike">
                          <a:solidFill>
                            <a:srgbClr val="000000"/>
                          </a:solidFill>
                          <a:effectLst/>
                          <a:latin typeface="Calibri"/>
                        </a:rPr>
                        <a:t>MA</a:t>
                      </a: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800" b="1" i="0" u="none" strike="noStrike">
                          <a:solidFill>
                            <a:srgbClr val="000000"/>
                          </a:solidFill>
                          <a:effectLst/>
                          <a:latin typeface="Calibri"/>
                        </a:rPr>
                        <a:t>PhD</a:t>
                      </a:r>
                      <a:r>
                        <a:rPr lang="en-US" sz="800" b="1" i="0" u="none" strike="noStrike" baseline="30000">
                          <a:solidFill>
                            <a:srgbClr val="000000"/>
                          </a:solidFill>
                          <a:effectLst/>
                          <a:latin typeface="Calibri"/>
                        </a:rPr>
                        <a:t>6</a:t>
                      </a:r>
                      <a:endParaRPr lang="en-US" sz="800" b="1" i="0" u="none" strike="noStrike">
                        <a:solidFill>
                          <a:srgbClr val="000000"/>
                        </a:solidFill>
                        <a:effectLst/>
                        <a:latin typeface="Calibri"/>
                      </a:endParaRP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800" b="1" i="0" u="none" strike="noStrike">
                          <a:solidFill>
                            <a:srgbClr val="000000"/>
                          </a:solidFill>
                          <a:effectLst/>
                          <a:latin typeface="Calibri"/>
                        </a:rPr>
                        <a:t>Total</a:t>
                      </a:r>
                    </a:p>
                  </a:txBody>
                  <a:tcPr marL="6511" marR="6511" marT="65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800" b="1" i="0" u="none" strike="noStrike">
                          <a:solidFill>
                            <a:srgbClr val="000000"/>
                          </a:solidFill>
                          <a:effectLst/>
                          <a:latin typeface="Calibri"/>
                        </a:rPr>
                        <a:t>AS</a:t>
                      </a:r>
                    </a:p>
                  </a:txBody>
                  <a:tcPr marL="6511" marR="6511" marT="65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800" b="1" i="0" u="none" strike="noStrike">
                          <a:solidFill>
                            <a:srgbClr val="000000"/>
                          </a:solidFill>
                          <a:effectLst/>
                          <a:latin typeface="Calibri"/>
                        </a:rPr>
                        <a:t>BA</a:t>
                      </a: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800" b="1" i="0" u="none" strike="noStrike">
                          <a:solidFill>
                            <a:srgbClr val="000000"/>
                          </a:solidFill>
                          <a:effectLst/>
                          <a:latin typeface="Calibri"/>
                        </a:rPr>
                        <a:t>Post-BA</a:t>
                      </a:r>
                      <a:br>
                        <a:rPr lang="en-US" sz="800" b="1" i="0" u="none" strike="noStrike">
                          <a:solidFill>
                            <a:srgbClr val="000000"/>
                          </a:solidFill>
                          <a:effectLst/>
                          <a:latin typeface="Calibri"/>
                        </a:rPr>
                      </a:br>
                      <a:r>
                        <a:rPr lang="en-US" sz="800" b="1" i="0" u="none" strike="noStrike">
                          <a:solidFill>
                            <a:srgbClr val="000000"/>
                          </a:solidFill>
                          <a:effectLst/>
                          <a:latin typeface="Calibri"/>
                        </a:rPr>
                        <a:t>Cert.</a:t>
                      </a: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800" b="1" i="0" u="none" strike="noStrike">
                          <a:solidFill>
                            <a:srgbClr val="000000"/>
                          </a:solidFill>
                          <a:effectLst/>
                          <a:latin typeface="Calibri"/>
                        </a:rPr>
                        <a:t>MA</a:t>
                      </a: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800" b="1" i="0" u="none" strike="noStrike">
                          <a:solidFill>
                            <a:srgbClr val="000000"/>
                          </a:solidFill>
                          <a:effectLst/>
                          <a:latin typeface="Calibri"/>
                        </a:rPr>
                        <a:t>Prof. Dr.</a:t>
                      </a:r>
                      <a:r>
                        <a:rPr lang="en-US" sz="800" b="1" i="0" u="none" strike="noStrike" baseline="30000">
                          <a:solidFill>
                            <a:srgbClr val="000000"/>
                          </a:solidFill>
                          <a:effectLst/>
                          <a:latin typeface="Calibri"/>
                        </a:rPr>
                        <a:t>5</a:t>
                      </a:r>
                      <a:endParaRPr lang="en-US" sz="800" b="1" i="0" u="none" strike="noStrike">
                        <a:solidFill>
                          <a:srgbClr val="000000"/>
                        </a:solidFill>
                        <a:effectLst/>
                        <a:latin typeface="Calibri"/>
                      </a:endParaRP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800" b="1" i="0" u="none" strike="noStrike">
                          <a:solidFill>
                            <a:srgbClr val="000000"/>
                          </a:solidFill>
                          <a:effectLst/>
                          <a:latin typeface="Calibri"/>
                        </a:rPr>
                        <a:t>PhD</a:t>
                      </a:r>
                      <a:r>
                        <a:rPr lang="en-US" sz="800" b="1" i="0" u="none" strike="noStrike" baseline="30000">
                          <a:solidFill>
                            <a:srgbClr val="000000"/>
                          </a:solidFill>
                          <a:effectLst/>
                          <a:latin typeface="Calibri"/>
                        </a:rPr>
                        <a:t>6</a:t>
                      </a:r>
                      <a:endParaRPr lang="en-US" sz="800" b="1" i="0" u="none" strike="noStrike">
                        <a:solidFill>
                          <a:srgbClr val="000000"/>
                        </a:solidFill>
                        <a:effectLst/>
                        <a:latin typeface="Calibri"/>
                      </a:endParaRP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800" b="1" i="0" u="none" strike="noStrike">
                          <a:solidFill>
                            <a:srgbClr val="000000"/>
                          </a:solidFill>
                          <a:effectLst/>
                          <a:latin typeface="Calibri"/>
                        </a:rPr>
                        <a:t>Total</a:t>
                      </a:r>
                    </a:p>
                  </a:txBody>
                  <a:tcPr marL="6511" marR="6511" marT="65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149072">
                <a:tc>
                  <a:txBody>
                    <a:bodyPr/>
                    <a:lstStyle/>
                    <a:p>
                      <a:pPr algn="l" fontAlgn="b"/>
                      <a:r>
                        <a:rPr lang="en-US" sz="800" b="0" i="0" u="none" strike="noStrike">
                          <a:solidFill>
                            <a:srgbClr val="000000"/>
                          </a:solidFill>
                          <a:effectLst/>
                          <a:latin typeface="Calibri"/>
                        </a:rPr>
                        <a:t>Education</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800" b="0" i="0" u="none" strike="noStrike">
                          <a:solidFill>
                            <a:srgbClr val="000000"/>
                          </a:solidFill>
                          <a:effectLst/>
                          <a:latin typeface="Calibri"/>
                        </a:rPr>
                        <a:t> </a:t>
                      </a:r>
                    </a:p>
                  </a:txBody>
                  <a:tcPr marL="6511" marR="6511" marT="65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800" b="0" i="0" u="none" strike="noStrike">
                          <a:solidFill>
                            <a:srgbClr val="000000"/>
                          </a:solidFill>
                          <a:effectLst/>
                          <a:latin typeface="Calibri"/>
                        </a:rPr>
                        <a:t>479</a:t>
                      </a: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800" b="0" i="0" u="none" strike="noStrike">
                          <a:solidFill>
                            <a:srgbClr val="000000"/>
                          </a:solidFill>
                          <a:effectLst/>
                          <a:latin typeface="Calibri"/>
                        </a:rPr>
                        <a:t>242</a:t>
                      </a: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800" b="0" i="0" u="none" strike="noStrike">
                          <a:solidFill>
                            <a:srgbClr val="000000"/>
                          </a:solidFill>
                          <a:effectLst/>
                          <a:latin typeface="Calibri"/>
                        </a:rPr>
                        <a:t>814</a:t>
                      </a: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800" b="0" i="0" u="none" strike="noStrike">
                          <a:solidFill>
                            <a:srgbClr val="000000"/>
                          </a:solidFill>
                          <a:effectLst/>
                          <a:latin typeface="Calibri"/>
                        </a:rPr>
                        <a:t>10</a:t>
                      </a: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800" b="0" i="0" u="none" strike="noStrike">
                          <a:solidFill>
                            <a:srgbClr val="000000"/>
                          </a:solidFill>
                          <a:effectLst/>
                          <a:latin typeface="Calibri"/>
                        </a:rPr>
                        <a:t>1545</a:t>
                      </a:r>
                    </a:p>
                  </a:txBody>
                  <a:tcPr marL="6511" marR="6511" marT="65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800" b="0" i="0" u="none" strike="noStrike">
                          <a:solidFill>
                            <a:srgbClr val="000000"/>
                          </a:solidFill>
                          <a:effectLst/>
                          <a:latin typeface="Calibri"/>
                        </a:rPr>
                        <a:t> </a:t>
                      </a:r>
                    </a:p>
                  </a:txBody>
                  <a:tcPr marL="6511" marR="6511" marT="65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800" b="0" i="0" u="none" strike="noStrike">
                          <a:solidFill>
                            <a:srgbClr val="000000"/>
                          </a:solidFill>
                          <a:effectLst/>
                          <a:latin typeface="Calibri"/>
                        </a:rPr>
                        <a:t>491</a:t>
                      </a: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800" b="0" i="0" u="none" strike="noStrike">
                          <a:solidFill>
                            <a:srgbClr val="000000"/>
                          </a:solidFill>
                          <a:effectLst/>
                          <a:latin typeface="Calibri"/>
                        </a:rPr>
                        <a:t>209</a:t>
                      </a: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800" b="0" i="0" u="none" strike="noStrike">
                          <a:solidFill>
                            <a:srgbClr val="000000"/>
                          </a:solidFill>
                          <a:effectLst/>
                          <a:latin typeface="Calibri"/>
                        </a:rPr>
                        <a:t>814</a:t>
                      </a: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800" b="0" i="0" u="none" strike="noStrike">
                          <a:solidFill>
                            <a:srgbClr val="000000"/>
                          </a:solidFill>
                          <a:effectLst/>
                          <a:latin typeface="Calibri"/>
                        </a:rPr>
                        <a:t>28</a:t>
                      </a: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800" b="0" i="0" u="none" strike="noStrike">
                          <a:solidFill>
                            <a:srgbClr val="000000"/>
                          </a:solidFill>
                          <a:effectLst/>
                          <a:latin typeface="Calibri"/>
                        </a:rPr>
                        <a:t>1542</a:t>
                      </a:r>
                    </a:p>
                  </a:txBody>
                  <a:tcPr marL="6511" marR="6511" marT="65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800" b="0" i="0" u="none" strike="noStrike">
                          <a:solidFill>
                            <a:srgbClr val="000000"/>
                          </a:solidFill>
                          <a:effectLst/>
                          <a:latin typeface="Calibri"/>
                        </a:rPr>
                        <a:t> </a:t>
                      </a:r>
                    </a:p>
                  </a:txBody>
                  <a:tcPr marL="6511" marR="6511" marT="65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800" b="0" i="0" u="none" strike="noStrike">
                          <a:solidFill>
                            <a:srgbClr val="000000"/>
                          </a:solidFill>
                          <a:effectLst/>
                          <a:latin typeface="Calibri"/>
                        </a:rPr>
                        <a:t>476</a:t>
                      </a: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800" b="0" i="0" u="none" strike="noStrike">
                          <a:solidFill>
                            <a:srgbClr val="000000"/>
                          </a:solidFill>
                          <a:effectLst/>
                          <a:latin typeface="Calibri"/>
                        </a:rPr>
                        <a:t>207</a:t>
                      </a: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800" b="0" i="0" u="none" strike="noStrike">
                          <a:solidFill>
                            <a:srgbClr val="000000"/>
                          </a:solidFill>
                          <a:effectLst/>
                          <a:latin typeface="Calibri"/>
                        </a:rPr>
                        <a:t>739</a:t>
                      </a: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800" b="0" i="0" u="none" strike="noStrike">
                          <a:solidFill>
                            <a:srgbClr val="000000"/>
                          </a:solidFill>
                          <a:effectLst/>
                          <a:latin typeface="Calibri"/>
                        </a:rPr>
                        <a:t>7</a:t>
                      </a: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800" b="0" i="0" u="none" strike="noStrike">
                          <a:solidFill>
                            <a:srgbClr val="000000"/>
                          </a:solidFill>
                          <a:effectLst/>
                          <a:latin typeface="Calibri"/>
                        </a:rPr>
                        <a:t>19</a:t>
                      </a: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800" b="0" i="0" u="none" strike="noStrike">
                          <a:solidFill>
                            <a:srgbClr val="000000"/>
                          </a:solidFill>
                          <a:effectLst/>
                          <a:latin typeface="Calibri"/>
                        </a:rPr>
                        <a:t>1448</a:t>
                      </a:r>
                    </a:p>
                  </a:txBody>
                  <a:tcPr marL="6511" marR="6511" marT="65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49072">
                <a:tc>
                  <a:txBody>
                    <a:bodyPr/>
                    <a:lstStyle/>
                    <a:p>
                      <a:pPr algn="l" fontAlgn="b"/>
                      <a:r>
                        <a:rPr lang="en-US" sz="800" b="0" i="0" u="none" strike="noStrike">
                          <a:solidFill>
                            <a:srgbClr val="000000"/>
                          </a:solidFill>
                          <a:effectLst/>
                          <a:latin typeface="Calibri"/>
                        </a:rPr>
                        <a:t>Health</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solidFill>
                            <a:srgbClr val="000000"/>
                          </a:solidFill>
                          <a:effectLst/>
                          <a:latin typeface="Calibri"/>
                        </a:rPr>
                        <a:t> </a:t>
                      </a:r>
                    </a:p>
                  </a:txBody>
                  <a:tcPr marL="6511" marR="6511" marT="651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274</a:t>
                      </a: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4</a:t>
                      </a: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146</a:t>
                      </a: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 </a:t>
                      </a: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424</a:t>
                      </a:r>
                    </a:p>
                  </a:txBody>
                  <a:tcPr marL="6511" marR="6511" marT="651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solidFill>
                            <a:srgbClr val="000000"/>
                          </a:solidFill>
                          <a:effectLst/>
                          <a:latin typeface="Calibri"/>
                        </a:rPr>
                        <a:t> </a:t>
                      </a:r>
                    </a:p>
                  </a:txBody>
                  <a:tcPr marL="6511" marR="6511" marT="651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390</a:t>
                      </a: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4</a:t>
                      </a: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172</a:t>
                      </a:r>
                    </a:p>
                  </a:txBody>
                  <a:tcPr marL="6511" marR="6511" marT="6511" marB="0" anchor="b">
                    <a:lnL>
                      <a:noFill/>
                    </a:lnL>
                    <a:lnR>
                      <a:noFill/>
                    </a:lnR>
                    <a:lnT>
                      <a:noFill/>
                    </a:lnT>
                    <a:lnB>
                      <a:noFill/>
                    </a:lnB>
                    <a:solidFill>
                      <a:srgbClr val="FFFFFF"/>
                    </a:solidFill>
                  </a:tcPr>
                </a:tc>
                <a:tc>
                  <a:txBody>
                    <a:bodyPr/>
                    <a:lstStyle/>
                    <a:p>
                      <a:pPr algn="r" fontAlgn="b"/>
                      <a:endParaRPr lang="en-US" sz="800" b="0" i="0" u="none" strike="noStrike" dirty="0">
                        <a:solidFill>
                          <a:srgbClr val="000000"/>
                        </a:solidFill>
                        <a:effectLst/>
                        <a:latin typeface="Calibri"/>
                      </a:endParaRP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566</a:t>
                      </a:r>
                    </a:p>
                  </a:txBody>
                  <a:tcPr marL="6511" marR="6511" marT="651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solidFill>
                            <a:srgbClr val="000000"/>
                          </a:solidFill>
                          <a:effectLst/>
                          <a:latin typeface="Calibri"/>
                        </a:rPr>
                        <a:t> </a:t>
                      </a:r>
                    </a:p>
                  </a:txBody>
                  <a:tcPr marL="6511" marR="6511" marT="651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438</a:t>
                      </a: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9</a:t>
                      </a: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179</a:t>
                      </a:r>
                    </a:p>
                  </a:txBody>
                  <a:tcPr marL="6511" marR="6511" marT="6511" marB="0" anchor="b">
                    <a:lnL>
                      <a:noFill/>
                    </a:lnL>
                    <a:lnR>
                      <a:noFill/>
                    </a:lnR>
                    <a:lnT>
                      <a:noFill/>
                    </a:lnT>
                    <a:lnB>
                      <a:noFill/>
                    </a:lnB>
                    <a:solidFill>
                      <a:srgbClr val="FFFFFF"/>
                    </a:solidFill>
                  </a:tcPr>
                </a:tc>
                <a:tc>
                  <a:txBody>
                    <a:bodyPr/>
                    <a:lstStyle/>
                    <a:p>
                      <a:pPr algn="r" fontAlgn="b"/>
                      <a:endParaRPr lang="en-US" sz="800" b="0" i="0" u="none" strike="noStrike" dirty="0">
                        <a:solidFill>
                          <a:srgbClr val="000000"/>
                        </a:solidFill>
                        <a:effectLst/>
                        <a:latin typeface="Calibri"/>
                      </a:endParaRPr>
                    </a:p>
                  </a:txBody>
                  <a:tcPr marL="6511" marR="6511" marT="6511" marB="0" anchor="b">
                    <a:lnL>
                      <a:noFill/>
                    </a:lnL>
                    <a:lnR>
                      <a:noFill/>
                    </a:lnR>
                    <a:lnT>
                      <a:noFill/>
                    </a:lnT>
                    <a:lnB>
                      <a:noFill/>
                    </a:lnB>
                    <a:solidFill>
                      <a:srgbClr val="FFFFFF"/>
                    </a:solidFill>
                  </a:tcPr>
                </a:tc>
                <a:tc>
                  <a:txBody>
                    <a:bodyPr/>
                    <a:lstStyle/>
                    <a:p>
                      <a:pPr algn="r" fontAlgn="b"/>
                      <a:endParaRPr lang="en-US" sz="800" b="0" i="0" u="none" strike="noStrike" dirty="0">
                        <a:solidFill>
                          <a:srgbClr val="000000"/>
                        </a:solidFill>
                        <a:effectLst/>
                        <a:latin typeface="Calibri"/>
                      </a:endParaRP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626</a:t>
                      </a:r>
                    </a:p>
                  </a:txBody>
                  <a:tcPr marL="6511" marR="6511" marT="651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49072">
                <a:tc>
                  <a:txBody>
                    <a:bodyPr/>
                    <a:lstStyle/>
                    <a:p>
                      <a:pPr algn="l" fontAlgn="b"/>
                      <a:r>
                        <a:rPr lang="en-US" sz="800" b="0" i="0" u="none" strike="noStrike">
                          <a:solidFill>
                            <a:srgbClr val="000000"/>
                          </a:solidFill>
                          <a:effectLst/>
                          <a:latin typeface="Calibri"/>
                        </a:rPr>
                        <a:t>STEM</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solidFill>
                            <a:srgbClr val="000000"/>
                          </a:solidFill>
                          <a:effectLst/>
                          <a:latin typeface="Calibri"/>
                        </a:rPr>
                        <a:t> </a:t>
                      </a:r>
                    </a:p>
                  </a:txBody>
                  <a:tcPr marL="6511" marR="6511" marT="651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528</a:t>
                      </a: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7</a:t>
                      </a: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108</a:t>
                      </a: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 </a:t>
                      </a: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643</a:t>
                      </a:r>
                    </a:p>
                  </a:txBody>
                  <a:tcPr marL="6511" marR="6511" marT="651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solidFill>
                            <a:srgbClr val="000000"/>
                          </a:solidFill>
                          <a:effectLst/>
                          <a:latin typeface="Calibri"/>
                        </a:rPr>
                        <a:t> </a:t>
                      </a:r>
                    </a:p>
                  </a:txBody>
                  <a:tcPr marL="6511" marR="6511" marT="651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584</a:t>
                      </a: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7</a:t>
                      </a: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98</a:t>
                      </a: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 </a:t>
                      </a: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689</a:t>
                      </a:r>
                    </a:p>
                  </a:txBody>
                  <a:tcPr marL="6511" marR="6511" marT="651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solidFill>
                            <a:srgbClr val="000000"/>
                          </a:solidFill>
                          <a:effectLst/>
                          <a:latin typeface="Calibri"/>
                        </a:rPr>
                        <a:t> </a:t>
                      </a:r>
                    </a:p>
                  </a:txBody>
                  <a:tcPr marL="6511" marR="6511" marT="651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607</a:t>
                      </a: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6</a:t>
                      </a: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107</a:t>
                      </a: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 </a:t>
                      </a: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 </a:t>
                      </a: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720</a:t>
                      </a:r>
                    </a:p>
                  </a:txBody>
                  <a:tcPr marL="6511" marR="6511" marT="651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49072">
                <a:tc>
                  <a:txBody>
                    <a:bodyPr/>
                    <a:lstStyle/>
                    <a:p>
                      <a:pPr algn="l" fontAlgn="b"/>
                      <a:r>
                        <a:rPr lang="en-US" sz="800" b="0" i="0" u="none" strike="noStrike">
                          <a:solidFill>
                            <a:srgbClr val="000000"/>
                          </a:solidFill>
                          <a:effectLst/>
                          <a:latin typeface="Calibri"/>
                        </a:rPr>
                        <a:t>Other</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solidFill>
                            <a:srgbClr val="000000"/>
                          </a:solidFill>
                          <a:effectLst/>
                          <a:latin typeface="Calibri"/>
                        </a:rPr>
                        <a:t>25</a:t>
                      </a:r>
                    </a:p>
                  </a:txBody>
                  <a:tcPr marL="6511" marR="6511" marT="651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4085</a:t>
                      </a: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18</a:t>
                      </a: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510</a:t>
                      </a: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 </a:t>
                      </a: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4638</a:t>
                      </a:r>
                    </a:p>
                  </a:txBody>
                  <a:tcPr marL="6511" marR="6511" marT="651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solidFill>
                            <a:srgbClr val="000000"/>
                          </a:solidFill>
                          <a:effectLst/>
                          <a:latin typeface="Calibri"/>
                        </a:rPr>
                        <a:t>34</a:t>
                      </a:r>
                    </a:p>
                  </a:txBody>
                  <a:tcPr marL="6511" marR="6511" marT="651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4143</a:t>
                      </a: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23</a:t>
                      </a: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566</a:t>
                      </a: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 </a:t>
                      </a: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4766</a:t>
                      </a:r>
                    </a:p>
                  </a:txBody>
                  <a:tcPr marL="6511" marR="6511" marT="651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solidFill>
                            <a:srgbClr val="000000"/>
                          </a:solidFill>
                          <a:effectLst/>
                          <a:latin typeface="Calibri"/>
                        </a:rPr>
                        <a:t>31</a:t>
                      </a:r>
                    </a:p>
                  </a:txBody>
                  <a:tcPr marL="6511" marR="6511" marT="651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4266</a:t>
                      </a: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27</a:t>
                      </a: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494</a:t>
                      </a: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 </a:t>
                      </a: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 </a:t>
                      </a:r>
                    </a:p>
                  </a:txBody>
                  <a:tcPr marL="6511" marR="6511" marT="6511"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Calibri"/>
                        </a:rPr>
                        <a:t>4818</a:t>
                      </a:r>
                    </a:p>
                  </a:txBody>
                  <a:tcPr marL="6511" marR="6511" marT="651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49072">
                <a:tc>
                  <a:txBody>
                    <a:bodyPr/>
                    <a:lstStyle/>
                    <a:p>
                      <a:pPr algn="l" fontAlgn="b"/>
                      <a:r>
                        <a:rPr lang="en-US" sz="800" b="0" i="0" u="none" strike="noStrike">
                          <a:solidFill>
                            <a:srgbClr val="000000"/>
                          </a:solidFill>
                          <a:effectLst/>
                          <a:latin typeface="Calibri"/>
                        </a:rPr>
                        <a:t>Total</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000000"/>
                          </a:solidFill>
                          <a:effectLst/>
                          <a:latin typeface="Calibri"/>
                        </a:rPr>
                        <a:t>25</a:t>
                      </a:r>
                    </a:p>
                  </a:txBody>
                  <a:tcPr marL="6511" marR="6511" marT="651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000000"/>
                          </a:solidFill>
                          <a:effectLst/>
                          <a:latin typeface="Calibri"/>
                        </a:rPr>
                        <a:t>5366</a:t>
                      </a:r>
                    </a:p>
                  </a:txBody>
                  <a:tcPr marL="6511" marR="6511" marT="651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000000"/>
                          </a:solidFill>
                          <a:effectLst/>
                          <a:latin typeface="Calibri"/>
                        </a:rPr>
                        <a:t>271</a:t>
                      </a:r>
                    </a:p>
                  </a:txBody>
                  <a:tcPr marL="6511" marR="6511" marT="651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000000"/>
                          </a:solidFill>
                          <a:effectLst/>
                          <a:latin typeface="Calibri"/>
                        </a:rPr>
                        <a:t>1578</a:t>
                      </a:r>
                    </a:p>
                  </a:txBody>
                  <a:tcPr marL="6511" marR="6511" marT="651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000000"/>
                          </a:solidFill>
                          <a:effectLst/>
                          <a:latin typeface="Calibri"/>
                        </a:rPr>
                        <a:t>10</a:t>
                      </a:r>
                    </a:p>
                  </a:txBody>
                  <a:tcPr marL="6511" marR="6511" marT="651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000000"/>
                          </a:solidFill>
                          <a:effectLst/>
                          <a:latin typeface="Calibri"/>
                        </a:rPr>
                        <a:t>7250</a:t>
                      </a:r>
                    </a:p>
                  </a:txBody>
                  <a:tcPr marL="6511" marR="6511" marT="651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000000"/>
                          </a:solidFill>
                          <a:effectLst/>
                          <a:latin typeface="Calibri"/>
                        </a:rPr>
                        <a:t>34</a:t>
                      </a:r>
                    </a:p>
                  </a:txBody>
                  <a:tcPr marL="6511" marR="6511" marT="651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000000"/>
                          </a:solidFill>
                          <a:effectLst/>
                          <a:latin typeface="Calibri"/>
                        </a:rPr>
                        <a:t>5608</a:t>
                      </a:r>
                    </a:p>
                  </a:txBody>
                  <a:tcPr marL="6511" marR="6511" marT="651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000000"/>
                          </a:solidFill>
                          <a:effectLst/>
                          <a:latin typeface="Calibri"/>
                        </a:rPr>
                        <a:t>243</a:t>
                      </a:r>
                    </a:p>
                  </a:txBody>
                  <a:tcPr marL="6511" marR="6511" marT="651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000000"/>
                          </a:solidFill>
                          <a:effectLst/>
                          <a:latin typeface="Calibri"/>
                        </a:rPr>
                        <a:t>1650</a:t>
                      </a:r>
                    </a:p>
                  </a:txBody>
                  <a:tcPr marL="6511" marR="6511" marT="651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000000"/>
                          </a:solidFill>
                          <a:effectLst/>
                          <a:latin typeface="Calibri"/>
                        </a:rPr>
                        <a:t>28</a:t>
                      </a:r>
                    </a:p>
                  </a:txBody>
                  <a:tcPr marL="6511" marR="6511" marT="651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000000"/>
                          </a:solidFill>
                          <a:effectLst/>
                          <a:latin typeface="Calibri"/>
                        </a:rPr>
                        <a:t>7563</a:t>
                      </a:r>
                    </a:p>
                  </a:txBody>
                  <a:tcPr marL="6511" marR="6511" marT="651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000000"/>
                          </a:solidFill>
                          <a:effectLst/>
                          <a:latin typeface="Calibri"/>
                        </a:rPr>
                        <a:t>31</a:t>
                      </a:r>
                    </a:p>
                  </a:txBody>
                  <a:tcPr marL="6511" marR="6511" marT="651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000000"/>
                          </a:solidFill>
                          <a:effectLst/>
                          <a:latin typeface="Calibri"/>
                        </a:rPr>
                        <a:t>5787</a:t>
                      </a:r>
                    </a:p>
                  </a:txBody>
                  <a:tcPr marL="6511" marR="6511" marT="651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000000"/>
                          </a:solidFill>
                          <a:effectLst/>
                          <a:latin typeface="Calibri"/>
                        </a:rPr>
                        <a:t>249</a:t>
                      </a:r>
                    </a:p>
                  </a:txBody>
                  <a:tcPr marL="6511" marR="6511" marT="651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000000"/>
                          </a:solidFill>
                          <a:effectLst/>
                          <a:latin typeface="Calibri"/>
                        </a:rPr>
                        <a:t>1519</a:t>
                      </a:r>
                    </a:p>
                  </a:txBody>
                  <a:tcPr marL="6511" marR="6511" marT="651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000000"/>
                          </a:solidFill>
                          <a:effectLst/>
                          <a:latin typeface="Calibri"/>
                        </a:rPr>
                        <a:t>7</a:t>
                      </a:r>
                    </a:p>
                  </a:txBody>
                  <a:tcPr marL="6511" marR="6511" marT="651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000000"/>
                          </a:solidFill>
                          <a:effectLst/>
                          <a:latin typeface="Calibri"/>
                        </a:rPr>
                        <a:t>19</a:t>
                      </a:r>
                    </a:p>
                  </a:txBody>
                  <a:tcPr marL="6511" marR="6511" marT="651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000000"/>
                          </a:solidFill>
                          <a:effectLst/>
                          <a:latin typeface="Calibri"/>
                        </a:rPr>
                        <a:t>7612</a:t>
                      </a:r>
                    </a:p>
                  </a:txBody>
                  <a:tcPr marL="6511" marR="6511" marT="651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49072">
                <a:tc>
                  <a:txBody>
                    <a:bodyPr/>
                    <a:lstStyle/>
                    <a:p>
                      <a:pPr algn="l" fontAlgn="b"/>
                      <a:r>
                        <a:rPr lang="en-US" sz="800" b="1" i="0" u="none" strike="noStrike">
                          <a:solidFill>
                            <a:srgbClr val="000000"/>
                          </a:solidFill>
                          <a:effectLst/>
                          <a:latin typeface="Calibri"/>
                        </a:rPr>
                        <a:t>Count of high demand</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0</a:t>
                      </a:r>
                    </a:p>
                  </a:txBody>
                  <a:tcPr marL="6511" marR="6511" marT="65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1281</a:t>
                      </a: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253</a:t>
                      </a: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1068</a:t>
                      </a: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10</a:t>
                      </a: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2612</a:t>
                      </a:r>
                    </a:p>
                  </a:txBody>
                  <a:tcPr marL="6511" marR="6511" marT="65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0</a:t>
                      </a:r>
                    </a:p>
                  </a:txBody>
                  <a:tcPr marL="6511" marR="6511" marT="65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1465</a:t>
                      </a: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220</a:t>
                      </a: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1084</a:t>
                      </a: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28</a:t>
                      </a: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2797</a:t>
                      </a:r>
                    </a:p>
                  </a:txBody>
                  <a:tcPr marL="6511" marR="6511" marT="65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0</a:t>
                      </a:r>
                    </a:p>
                  </a:txBody>
                  <a:tcPr marL="6511" marR="6511" marT="65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1521</a:t>
                      </a: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222</a:t>
                      </a: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1025</a:t>
                      </a: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7</a:t>
                      </a: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19</a:t>
                      </a: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2794</a:t>
                      </a:r>
                    </a:p>
                  </a:txBody>
                  <a:tcPr marL="6511" marR="6511" marT="65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5861">
                <a:tc>
                  <a:txBody>
                    <a:bodyPr/>
                    <a:lstStyle/>
                    <a:p>
                      <a:pPr algn="l" fontAlgn="b"/>
                      <a:r>
                        <a:rPr lang="en-US" sz="800" b="1" i="0" u="none" strike="noStrike" dirty="0" smtClean="0">
                          <a:solidFill>
                            <a:srgbClr val="000000"/>
                          </a:solidFill>
                          <a:effectLst/>
                          <a:latin typeface="Calibri"/>
                        </a:rPr>
                        <a:t> % </a:t>
                      </a:r>
                      <a:r>
                        <a:rPr lang="en-US" sz="800" b="1" i="0" u="none" strike="noStrike" dirty="0">
                          <a:solidFill>
                            <a:srgbClr val="000000"/>
                          </a:solidFill>
                          <a:effectLst/>
                          <a:latin typeface="Calibri"/>
                        </a:rPr>
                        <a:t>in high demand</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0%</a:t>
                      </a:r>
                    </a:p>
                  </a:txBody>
                  <a:tcPr marL="6511" marR="6511" marT="65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24%</a:t>
                      </a: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93%</a:t>
                      </a: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68%</a:t>
                      </a: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100%</a:t>
                      </a: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36%</a:t>
                      </a:r>
                    </a:p>
                  </a:txBody>
                  <a:tcPr marL="6511" marR="6511" marT="65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0%</a:t>
                      </a:r>
                    </a:p>
                  </a:txBody>
                  <a:tcPr marL="6511" marR="6511" marT="65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26%</a:t>
                      </a: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91%</a:t>
                      </a: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66%</a:t>
                      </a: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100%</a:t>
                      </a: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37%</a:t>
                      </a:r>
                    </a:p>
                  </a:txBody>
                  <a:tcPr marL="6511" marR="6511" marT="65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0%</a:t>
                      </a:r>
                    </a:p>
                  </a:txBody>
                  <a:tcPr marL="6511" marR="6511" marT="65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26%</a:t>
                      </a: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89%</a:t>
                      </a: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67%</a:t>
                      </a: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100%</a:t>
                      </a: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a:rPr>
                        <a:t>100%</a:t>
                      </a:r>
                    </a:p>
                  </a:txBody>
                  <a:tcPr marL="6511" marR="6511" marT="65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dirty="0">
                          <a:solidFill>
                            <a:srgbClr val="000000"/>
                          </a:solidFill>
                          <a:effectLst/>
                          <a:latin typeface="Calibri"/>
                        </a:rPr>
                        <a:t>37%</a:t>
                      </a:r>
                    </a:p>
                  </a:txBody>
                  <a:tcPr marL="6511" marR="6511" marT="65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897374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524001"/>
            <a:ext cx="6172200" cy="6034617"/>
          </a:xfrm>
        </p:spPr>
        <p:txBody>
          <a:bodyPr>
            <a:normAutofit/>
          </a:bodyPr>
          <a:lstStyle/>
          <a:p>
            <a:pPr marL="0" indent="0">
              <a:buNone/>
            </a:pPr>
            <a:r>
              <a:rPr lang="en-US" sz="1600" dirty="0" smtClean="0"/>
              <a:t>A continually increasing share of Connecticut’s population will have the high quality post-secondary education that enables them to achieve their life and career goals and makes Connecticut a place of engaged, globally competitive communities.</a:t>
            </a:r>
          </a:p>
          <a:p>
            <a:pPr marL="0" indent="0">
              <a:buNone/>
            </a:pPr>
            <a:endParaRPr lang="en-US" sz="1600" dirty="0" smtClean="0"/>
          </a:p>
          <a:p>
            <a:pPr marL="0" indent="0">
              <a:buNone/>
            </a:pPr>
            <a:r>
              <a:rPr lang="en-US" sz="1600" dirty="0" smtClean="0"/>
              <a:t>Indicators:</a:t>
            </a:r>
          </a:p>
          <a:p>
            <a:pPr marL="514350" indent="-514350">
              <a:buFont typeface="+mj-lt"/>
              <a:buAutoNum type="arabicPeriod"/>
            </a:pPr>
            <a:r>
              <a:rPr lang="en-US" sz="1600" dirty="0" smtClean="0"/>
              <a:t>Connecticut adults, 25-44 holding associate degrees and above</a:t>
            </a:r>
          </a:p>
          <a:p>
            <a:pPr marL="514350" indent="-514350">
              <a:buFont typeface="+mj-lt"/>
              <a:buAutoNum type="arabicPeriod"/>
            </a:pPr>
            <a:r>
              <a:rPr lang="en-US" sz="1600" dirty="0" smtClean="0"/>
              <a:t>Median household income</a:t>
            </a:r>
          </a:p>
          <a:p>
            <a:pPr marL="514350" indent="-514350">
              <a:buFont typeface="+mj-lt"/>
              <a:buAutoNum type="arabicPeriod"/>
            </a:pPr>
            <a:r>
              <a:rPr lang="en-US" sz="1600" dirty="0" smtClean="0"/>
              <a:t>Voter participation</a:t>
            </a:r>
          </a:p>
          <a:p>
            <a:pPr marL="514350" indent="-514350">
              <a:buFont typeface="+mj-lt"/>
              <a:buAutoNum type="arabicPeriod"/>
            </a:pPr>
            <a:r>
              <a:rPr lang="en-US" sz="1600" dirty="0" smtClean="0"/>
              <a:t>State Domestic Product per capita</a:t>
            </a:r>
          </a:p>
          <a:p>
            <a:pPr marL="514350" indent="-514350">
              <a:buFont typeface="+mj-lt"/>
              <a:buAutoNum type="arabicPeriod"/>
            </a:pPr>
            <a:r>
              <a:rPr lang="en-US" sz="1600" dirty="0" smtClean="0"/>
              <a:t>Enrollment per capita</a:t>
            </a:r>
          </a:p>
          <a:p>
            <a:endParaRPr lang="en-US" dirty="0"/>
          </a:p>
        </p:txBody>
      </p:sp>
      <p:sp>
        <p:nvSpPr>
          <p:cNvPr id="11" name="Rectangle 10"/>
          <p:cNvSpPr/>
          <p:nvPr/>
        </p:nvSpPr>
        <p:spPr>
          <a:xfrm>
            <a:off x="0" y="8661401"/>
            <a:ext cx="6858000" cy="203200"/>
          </a:xfrm>
          <a:prstGeom prst="rect">
            <a:avLst/>
          </a:prstGeom>
          <a:solidFill>
            <a:srgbClr val="FED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12" name="Rectangle 11"/>
          <p:cNvSpPr/>
          <p:nvPr/>
        </p:nvSpPr>
        <p:spPr>
          <a:xfrm>
            <a:off x="0" y="76200"/>
            <a:ext cx="6858000" cy="762000"/>
          </a:xfrm>
          <a:prstGeom prst="rect">
            <a:avLst/>
          </a:prstGeom>
          <a:solidFill>
            <a:srgbClr val="FED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144992"/>
            <a:ext cx="6172200" cy="624416"/>
          </a:xfrm>
        </p:spPr>
        <p:txBody>
          <a:bodyPr>
            <a:normAutofit fontScale="90000"/>
          </a:bodyPr>
          <a:lstStyle/>
          <a:p>
            <a:r>
              <a:rPr lang="en-US" b="1" dirty="0" smtClean="0"/>
              <a:t>Vision</a:t>
            </a:r>
            <a:endParaRPr lang="en-US" b="1" dirty="0"/>
          </a:p>
        </p:txBody>
      </p:sp>
      <p:sp>
        <p:nvSpPr>
          <p:cNvPr id="5" name="Slide Number Placeholder 4"/>
          <p:cNvSpPr>
            <a:spLocks noGrp="1"/>
          </p:cNvSpPr>
          <p:nvPr>
            <p:ph type="sldNum" sz="quarter" idx="12"/>
          </p:nvPr>
        </p:nvSpPr>
        <p:spPr>
          <a:xfrm>
            <a:off x="4914900" y="8534401"/>
            <a:ext cx="1600200" cy="486833"/>
          </a:xfrm>
        </p:spPr>
        <p:txBody>
          <a:bodyPr/>
          <a:lstStyle/>
          <a:p>
            <a:fld id="{C1A6B199-FD4A-42EA-8F8A-3F93EEAB17CE}" type="slidenum">
              <a:rPr lang="en-US" smtClean="0"/>
              <a:t>6</a:t>
            </a:fld>
            <a:endParaRPr lang="en-US" dirty="0"/>
          </a:p>
        </p:txBody>
      </p:sp>
    </p:spTree>
    <p:extLst>
      <p:ext uri="{BB962C8B-B14F-4D97-AF65-F5344CB8AC3E}">
        <p14:creationId xmlns:p14="http://schemas.microsoft.com/office/powerpoint/2010/main" val="1954856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6200"/>
            <a:ext cx="6858000" cy="91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itle 1"/>
          <p:cNvSpPr>
            <a:spLocks noGrp="1"/>
          </p:cNvSpPr>
          <p:nvPr>
            <p:ph type="title"/>
          </p:nvPr>
        </p:nvSpPr>
        <p:spPr>
          <a:xfrm>
            <a:off x="342900" y="86784"/>
            <a:ext cx="6172200" cy="903816"/>
          </a:xfrm>
        </p:spPr>
        <p:txBody>
          <a:bodyPr>
            <a:normAutofit/>
          </a:bodyPr>
          <a:lstStyle/>
          <a:p>
            <a:pPr algn="l"/>
            <a:r>
              <a:rPr lang="en-US" sz="1600" b="1" dirty="0" smtClean="0"/>
              <a:t>Goal 4 – </a:t>
            </a:r>
            <a:r>
              <a:rPr lang="en-US" sz="1600" b="1" dirty="0"/>
              <a:t>Innovation and Economic Growth</a:t>
            </a:r>
            <a:r>
              <a:rPr lang="en-US" sz="1600" b="1" dirty="0" smtClean="0"/>
              <a:t/>
            </a:r>
            <a:br>
              <a:rPr lang="en-US" sz="1600" b="1" dirty="0" smtClean="0"/>
            </a:br>
            <a:r>
              <a:rPr lang="en-US" sz="1600" b="1" dirty="0" smtClean="0"/>
              <a:t>Indicator 1 – Completions in fields with high workforce demand:  STEM, health, education</a:t>
            </a:r>
            <a:endParaRPr lang="en-US" sz="1600" b="1" dirty="0"/>
          </a:p>
        </p:txBody>
      </p:sp>
      <p:sp>
        <p:nvSpPr>
          <p:cNvPr id="9" name="TextBox 8"/>
          <p:cNvSpPr txBox="1"/>
          <p:nvPr/>
        </p:nvSpPr>
        <p:spPr>
          <a:xfrm>
            <a:off x="343971" y="1277779"/>
            <a:ext cx="1219200" cy="246221"/>
          </a:xfrm>
          <a:prstGeom prst="rect">
            <a:avLst/>
          </a:prstGeom>
          <a:noFill/>
        </p:spPr>
        <p:txBody>
          <a:bodyPr wrap="square" rtlCol="0">
            <a:spAutoFit/>
          </a:bodyPr>
          <a:lstStyle/>
          <a:p>
            <a:r>
              <a:rPr lang="en-US" sz="1000" i="1" dirty="0" smtClean="0"/>
              <a:t>Table 4.1c</a:t>
            </a:r>
            <a:endParaRPr lang="en-US" sz="1000" i="1" dirty="0"/>
          </a:p>
        </p:txBody>
      </p:sp>
      <p:sp>
        <p:nvSpPr>
          <p:cNvPr id="6" name="Slide Number Placeholder 5"/>
          <p:cNvSpPr>
            <a:spLocks noGrp="1"/>
          </p:cNvSpPr>
          <p:nvPr>
            <p:ph type="sldNum" sz="quarter" idx="12"/>
          </p:nvPr>
        </p:nvSpPr>
        <p:spPr/>
        <p:txBody>
          <a:bodyPr/>
          <a:lstStyle/>
          <a:p>
            <a:fld id="{C1A6B199-FD4A-42EA-8F8A-3F93EEAB17CE}" type="slidenum">
              <a:rPr lang="en-US" smtClean="0"/>
              <a:t>60</a:t>
            </a:fld>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2368603434"/>
              </p:ext>
            </p:extLst>
          </p:nvPr>
        </p:nvGraphicFramePr>
        <p:xfrm>
          <a:off x="358619" y="1524000"/>
          <a:ext cx="6172199" cy="5333997"/>
        </p:xfrm>
        <a:graphic>
          <a:graphicData uri="http://schemas.openxmlformats.org/drawingml/2006/table">
            <a:tbl>
              <a:tblPr/>
              <a:tblGrid>
                <a:gridCol w="1025745"/>
                <a:gridCol w="243139"/>
                <a:gridCol w="265934"/>
                <a:gridCol w="324186"/>
                <a:gridCol w="263402"/>
                <a:gridCol w="296326"/>
                <a:gridCol w="293794"/>
                <a:gridCol w="192486"/>
                <a:gridCol w="265934"/>
                <a:gridCol w="296326"/>
                <a:gridCol w="243139"/>
                <a:gridCol w="296326"/>
                <a:gridCol w="293794"/>
                <a:gridCol w="192486"/>
                <a:gridCol w="265934"/>
                <a:gridCol w="296326"/>
                <a:gridCol w="243139"/>
                <a:gridCol w="283663"/>
                <a:gridCol w="296326"/>
                <a:gridCol w="293794"/>
              </a:tblGrid>
              <a:tr h="319879">
                <a:tc>
                  <a:txBody>
                    <a:bodyPr/>
                    <a:lstStyle/>
                    <a:p>
                      <a:pPr algn="l" fontAlgn="b"/>
                      <a:r>
                        <a:rPr lang="en-US" sz="900" b="1" i="0" u="none" strike="noStrike" dirty="0">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gridSpan="6">
                  <a:txBody>
                    <a:bodyPr/>
                    <a:lstStyle/>
                    <a:p>
                      <a:pPr algn="ctr" fontAlgn="ctr"/>
                      <a:r>
                        <a:rPr lang="en-US" sz="1000" b="1" i="0" u="none" strike="noStrike" dirty="0" smtClean="0">
                          <a:solidFill>
                            <a:srgbClr val="000000"/>
                          </a:solidFill>
                          <a:effectLst/>
                          <a:latin typeface="Calibri"/>
                        </a:rPr>
                        <a:t>2011-2012</a:t>
                      </a:r>
                      <a:endParaRPr lang="en-US" sz="1000" b="1" i="0" u="none" strike="noStrike" dirty="0">
                        <a:solidFill>
                          <a:srgbClr val="000000"/>
                        </a:solidFill>
                        <a:effectLst/>
                        <a:latin typeface="Calibri"/>
                      </a:endParaRPr>
                    </a:p>
                  </a:txBody>
                  <a:tcPr marL="7626" marR="7626" marT="7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fontAlgn="ctr"/>
                      <a:r>
                        <a:rPr lang="en-US" sz="1000" b="1" i="0" u="none" strike="noStrike" dirty="0" smtClean="0">
                          <a:solidFill>
                            <a:srgbClr val="000000"/>
                          </a:solidFill>
                          <a:effectLst/>
                          <a:latin typeface="Calibri"/>
                        </a:rPr>
                        <a:t>2012-2013</a:t>
                      </a:r>
                      <a:endParaRPr lang="en-US" sz="1000" b="1" i="0" u="none" strike="noStrike" dirty="0">
                        <a:solidFill>
                          <a:srgbClr val="000000"/>
                        </a:solidFill>
                        <a:effectLst/>
                        <a:latin typeface="Calibri"/>
                      </a:endParaRPr>
                    </a:p>
                  </a:txBody>
                  <a:tcPr marL="7626" marR="7626" marT="7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fontAlgn="ctr"/>
                      <a:r>
                        <a:rPr lang="en-US" sz="1000" b="1" i="0" u="none" strike="noStrike" dirty="0" smtClean="0">
                          <a:solidFill>
                            <a:srgbClr val="000000"/>
                          </a:solidFill>
                          <a:effectLst/>
                          <a:latin typeface="Calibri"/>
                        </a:rPr>
                        <a:t>2013-2014</a:t>
                      </a:r>
                      <a:endParaRPr lang="en-US" sz="1000" b="1" i="0" u="none" strike="noStrike" dirty="0">
                        <a:solidFill>
                          <a:srgbClr val="000000"/>
                        </a:solidFill>
                        <a:effectLst/>
                        <a:latin typeface="Calibri"/>
                      </a:endParaRPr>
                    </a:p>
                  </a:txBody>
                  <a:tcPr marL="7626" marR="7626" marT="7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3810">
                <a:tc>
                  <a:txBody>
                    <a:bodyPr/>
                    <a:lstStyle/>
                    <a:p>
                      <a:pPr algn="l" fontAlgn="b"/>
                      <a:r>
                        <a:rPr lang="en-US" sz="900" b="1" i="0" u="none" strike="noStrike">
                          <a:solidFill>
                            <a:srgbClr val="000000"/>
                          </a:solidFill>
                          <a:effectLst/>
                          <a:latin typeface="Calibri"/>
                        </a:rPr>
                        <a:t>Connecticut State University</a:t>
                      </a:r>
                    </a:p>
                  </a:txBody>
                  <a:tcPr marL="7626"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900" b="1" i="0" u="none" strike="noStrike">
                          <a:solidFill>
                            <a:srgbClr val="000000"/>
                          </a:solidFill>
                          <a:effectLst/>
                          <a:latin typeface="Calibri"/>
                        </a:rPr>
                        <a:t>AS.</a:t>
                      </a:r>
                      <a:r>
                        <a:rPr lang="en-US" sz="900" b="1" i="0" u="none" strike="noStrike" baseline="30000">
                          <a:solidFill>
                            <a:srgbClr val="000000"/>
                          </a:solidFill>
                          <a:effectLst/>
                          <a:latin typeface="Calibri"/>
                        </a:rPr>
                        <a:t>1</a:t>
                      </a:r>
                      <a:endParaRPr lang="en-US" sz="900" b="1" i="0" u="none" strike="noStrike">
                        <a:solidFill>
                          <a:srgbClr val="000000"/>
                        </a:solidFill>
                        <a:effectLst/>
                        <a:latin typeface="Calibri"/>
                      </a:endParaRPr>
                    </a:p>
                  </a:txBody>
                  <a:tcPr marL="7626" marR="762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900" b="1" i="0" u="none" strike="noStrike">
                          <a:solidFill>
                            <a:srgbClr val="000000"/>
                          </a:solidFill>
                          <a:effectLst/>
                          <a:latin typeface="Calibri"/>
                        </a:rPr>
                        <a:t>BA</a:t>
                      </a:r>
                      <a:r>
                        <a:rPr lang="en-US" sz="900" b="1" i="0" u="none" strike="noStrike" baseline="30000">
                          <a:solidFill>
                            <a:srgbClr val="000000"/>
                          </a:solidFill>
                          <a:effectLst/>
                          <a:latin typeface="Calibri"/>
                        </a:rPr>
                        <a:t>2</a:t>
                      </a:r>
                      <a:endParaRPr lang="en-US" sz="900" b="1" i="0" u="none" strike="noStrike">
                        <a:solidFill>
                          <a:srgbClr val="000000"/>
                        </a:solidFill>
                        <a:effectLst/>
                        <a:latin typeface="Calibri"/>
                      </a:endParaRP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900" b="1" i="0" u="none" strike="noStrike">
                          <a:solidFill>
                            <a:srgbClr val="000000"/>
                          </a:solidFill>
                          <a:effectLst/>
                          <a:latin typeface="Calibri"/>
                        </a:rPr>
                        <a:t>Post-BA</a:t>
                      </a:r>
                      <a:br>
                        <a:rPr lang="en-US" sz="900" b="1" i="0" u="none" strike="noStrike">
                          <a:solidFill>
                            <a:srgbClr val="000000"/>
                          </a:solidFill>
                          <a:effectLst/>
                          <a:latin typeface="Calibri"/>
                        </a:rPr>
                      </a:br>
                      <a:r>
                        <a:rPr lang="en-US" sz="900" b="1" i="0" u="none" strike="noStrike">
                          <a:solidFill>
                            <a:srgbClr val="000000"/>
                          </a:solidFill>
                          <a:effectLst/>
                          <a:latin typeface="Calibri"/>
                        </a:rPr>
                        <a:t>Cert.</a:t>
                      </a:r>
                      <a:r>
                        <a:rPr lang="en-US" sz="900" b="1" i="0" u="none" strike="noStrike" baseline="30000">
                          <a:solidFill>
                            <a:srgbClr val="000000"/>
                          </a:solidFill>
                          <a:effectLst/>
                          <a:latin typeface="Calibri"/>
                        </a:rPr>
                        <a:t>3</a:t>
                      </a:r>
                      <a:endParaRPr lang="en-US" sz="900" b="1" i="0" u="none" strike="noStrike">
                        <a:solidFill>
                          <a:srgbClr val="000000"/>
                        </a:solidFill>
                        <a:effectLst/>
                        <a:latin typeface="Calibri"/>
                      </a:endParaRP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900" b="1" i="0" u="none" strike="noStrike">
                          <a:solidFill>
                            <a:srgbClr val="000000"/>
                          </a:solidFill>
                          <a:effectLst/>
                          <a:latin typeface="Calibri"/>
                        </a:rPr>
                        <a:t>MA</a:t>
                      </a:r>
                      <a:r>
                        <a:rPr lang="en-US" sz="900" b="1" i="0" u="none" strike="noStrike" baseline="30000">
                          <a:solidFill>
                            <a:srgbClr val="000000"/>
                          </a:solidFill>
                          <a:effectLst/>
                          <a:latin typeface="Calibri"/>
                        </a:rPr>
                        <a:t>4</a:t>
                      </a:r>
                      <a:endParaRPr lang="en-US" sz="900" b="1" i="0" u="none" strike="noStrike">
                        <a:solidFill>
                          <a:srgbClr val="000000"/>
                        </a:solidFill>
                        <a:effectLst/>
                        <a:latin typeface="Calibri"/>
                      </a:endParaRP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900" b="1" i="0" u="none" strike="noStrike">
                          <a:solidFill>
                            <a:srgbClr val="000000"/>
                          </a:solidFill>
                          <a:effectLst/>
                          <a:latin typeface="Calibri"/>
                        </a:rPr>
                        <a:t>Prof. Dr.</a:t>
                      </a:r>
                      <a:r>
                        <a:rPr lang="en-US" sz="900" b="1" i="0" u="none" strike="noStrike" baseline="30000">
                          <a:solidFill>
                            <a:srgbClr val="000000"/>
                          </a:solidFill>
                          <a:effectLst/>
                          <a:latin typeface="Calibri"/>
                        </a:rPr>
                        <a:t>5</a:t>
                      </a:r>
                      <a:endParaRPr lang="en-US" sz="900" b="1" i="0" u="none" strike="noStrike">
                        <a:solidFill>
                          <a:srgbClr val="000000"/>
                        </a:solidFill>
                        <a:effectLst/>
                        <a:latin typeface="Calibri"/>
                      </a:endParaRP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900" b="1" i="0" u="none" strike="noStrike">
                          <a:solidFill>
                            <a:srgbClr val="000000"/>
                          </a:solidFill>
                          <a:effectLst/>
                          <a:latin typeface="Calibri"/>
                        </a:rPr>
                        <a:t>Total</a:t>
                      </a:r>
                    </a:p>
                  </a:txBody>
                  <a:tcPr marL="7626" marR="762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900" b="1" i="0" u="none" strike="noStrike">
                          <a:solidFill>
                            <a:srgbClr val="000000"/>
                          </a:solidFill>
                          <a:effectLst/>
                          <a:latin typeface="Calibri"/>
                        </a:rPr>
                        <a:t>AS</a:t>
                      </a:r>
                    </a:p>
                  </a:txBody>
                  <a:tcPr marL="7626" marR="762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900" b="1" i="0" u="none" strike="noStrike">
                          <a:solidFill>
                            <a:srgbClr val="000000"/>
                          </a:solidFill>
                          <a:effectLst/>
                          <a:latin typeface="Calibri"/>
                        </a:rPr>
                        <a:t>BA</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900" b="1" i="0" u="none" strike="noStrike">
                          <a:solidFill>
                            <a:srgbClr val="000000"/>
                          </a:solidFill>
                          <a:effectLst/>
                          <a:latin typeface="Calibri"/>
                        </a:rPr>
                        <a:t>Post-BA</a:t>
                      </a:r>
                      <a:br>
                        <a:rPr lang="en-US" sz="900" b="1" i="0" u="none" strike="noStrike">
                          <a:solidFill>
                            <a:srgbClr val="000000"/>
                          </a:solidFill>
                          <a:effectLst/>
                          <a:latin typeface="Calibri"/>
                        </a:rPr>
                      </a:br>
                      <a:r>
                        <a:rPr lang="en-US" sz="900" b="1" i="0" u="none" strike="noStrike">
                          <a:solidFill>
                            <a:srgbClr val="000000"/>
                          </a:solidFill>
                          <a:effectLst/>
                          <a:latin typeface="Calibri"/>
                        </a:rPr>
                        <a:t>Cert.</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900" b="1" i="0" u="none" strike="noStrike">
                          <a:solidFill>
                            <a:srgbClr val="000000"/>
                          </a:solidFill>
                          <a:effectLst/>
                          <a:latin typeface="Calibri"/>
                        </a:rPr>
                        <a:t>MA</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900" b="1" i="0" u="none" strike="noStrike">
                          <a:solidFill>
                            <a:srgbClr val="000000"/>
                          </a:solidFill>
                          <a:effectLst/>
                          <a:latin typeface="Calibri"/>
                        </a:rPr>
                        <a:t>PhD</a:t>
                      </a:r>
                      <a:r>
                        <a:rPr lang="en-US" sz="900" b="1" i="0" u="none" strike="noStrike" baseline="30000">
                          <a:solidFill>
                            <a:srgbClr val="000000"/>
                          </a:solidFill>
                          <a:effectLst/>
                          <a:latin typeface="Calibri"/>
                        </a:rPr>
                        <a:t>6</a:t>
                      </a:r>
                      <a:endParaRPr lang="en-US" sz="900" b="1" i="0" u="none" strike="noStrike">
                        <a:solidFill>
                          <a:srgbClr val="000000"/>
                        </a:solidFill>
                        <a:effectLst/>
                        <a:latin typeface="Calibri"/>
                      </a:endParaRP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900" b="1" i="0" u="none" strike="noStrike">
                          <a:solidFill>
                            <a:srgbClr val="000000"/>
                          </a:solidFill>
                          <a:effectLst/>
                          <a:latin typeface="Calibri"/>
                        </a:rPr>
                        <a:t>Total</a:t>
                      </a:r>
                    </a:p>
                  </a:txBody>
                  <a:tcPr marL="7626" marR="762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900" b="1" i="0" u="none" strike="noStrike">
                          <a:solidFill>
                            <a:srgbClr val="000000"/>
                          </a:solidFill>
                          <a:effectLst/>
                          <a:latin typeface="Calibri"/>
                        </a:rPr>
                        <a:t>AS</a:t>
                      </a:r>
                    </a:p>
                  </a:txBody>
                  <a:tcPr marL="7626" marR="762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900" b="1" i="0" u="none" strike="noStrike">
                          <a:solidFill>
                            <a:srgbClr val="000000"/>
                          </a:solidFill>
                          <a:effectLst/>
                          <a:latin typeface="Calibri"/>
                        </a:rPr>
                        <a:t>BA</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900" b="1" i="0" u="none" strike="noStrike">
                          <a:solidFill>
                            <a:srgbClr val="000000"/>
                          </a:solidFill>
                          <a:effectLst/>
                          <a:latin typeface="Calibri"/>
                        </a:rPr>
                        <a:t>Post-BA</a:t>
                      </a:r>
                      <a:br>
                        <a:rPr lang="en-US" sz="900" b="1" i="0" u="none" strike="noStrike">
                          <a:solidFill>
                            <a:srgbClr val="000000"/>
                          </a:solidFill>
                          <a:effectLst/>
                          <a:latin typeface="Calibri"/>
                        </a:rPr>
                      </a:br>
                      <a:r>
                        <a:rPr lang="en-US" sz="900" b="1" i="0" u="none" strike="noStrike">
                          <a:solidFill>
                            <a:srgbClr val="000000"/>
                          </a:solidFill>
                          <a:effectLst/>
                          <a:latin typeface="Calibri"/>
                        </a:rPr>
                        <a:t>Cert.</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900" b="1" i="0" u="none" strike="noStrike">
                          <a:solidFill>
                            <a:srgbClr val="000000"/>
                          </a:solidFill>
                          <a:effectLst/>
                          <a:latin typeface="Calibri"/>
                        </a:rPr>
                        <a:t>MA</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900" b="1" i="0" u="none" strike="noStrike">
                          <a:solidFill>
                            <a:srgbClr val="000000"/>
                          </a:solidFill>
                          <a:effectLst/>
                          <a:latin typeface="Calibri"/>
                        </a:rPr>
                        <a:t>Prof. Dr.</a:t>
                      </a:r>
                      <a:r>
                        <a:rPr lang="en-US" sz="900" b="1" i="0" u="none" strike="noStrike" baseline="30000">
                          <a:solidFill>
                            <a:srgbClr val="000000"/>
                          </a:solidFill>
                          <a:effectLst/>
                          <a:latin typeface="Calibri"/>
                        </a:rPr>
                        <a:t>5</a:t>
                      </a:r>
                      <a:endParaRPr lang="en-US" sz="900" b="1" i="0" u="none" strike="noStrike">
                        <a:solidFill>
                          <a:srgbClr val="000000"/>
                        </a:solidFill>
                        <a:effectLst/>
                        <a:latin typeface="Calibri"/>
                      </a:endParaRP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900" b="1" i="0" u="none" strike="noStrike">
                          <a:solidFill>
                            <a:srgbClr val="000000"/>
                          </a:solidFill>
                          <a:effectLst/>
                          <a:latin typeface="Calibri"/>
                        </a:rPr>
                        <a:t>PhD</a:t>
                      </a:r>
                      <a:r>
                        <a:rPr lang="en-US" sz="900" b="1" i="0" u="none" strike="noStrike" baseline="30000">
                          <a:solidFill>
                            <a:srgbClr val="000000"/>
                          </a:solidFill>
                          <a:effectLst/>
                          <a:latin typeface="Calibri"/>
                        </a:rPr>
                        <a:t>6</a:t>
                      </a:r>
                      <a:endParaRPr lang="en-US" sz="900" b="1" i="0" u="none" strike="noStrike">
                        <a:solidFill>
                          <a:srgbClr val="000000"/>
                        </a:solidFill>
                        <a:effectLst/>
                        <a:latin typeface="Calibri"/>
                      </a:endParaRP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900" b="1" i="0" u="none" strike="noStrike">
                          <a:solidFill>
                            <a:srgbClr val="000000"/>
                          </a:solidFill>
                          <a:effectLst/>
                          <a:latin typeface="Calibri"/>
                        </a:rPr>
                        <a:t>Total</a:t>
                      </a:r>
                    </a:p>
                  </a:txBody>
                  <a:tcPr marL="7626" marR="762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167937">
                <a:tc>
                  <a:txBody>
                    <a:bodyPr/>
                    <a:lstStyle/>
                    <a:p>
                      <a:pPr algn="l" fontAlgn="b"/>
                      <a:r>
                        <a:rPr lang="en-US" sz="1000" b="1" i="0" u="none" strike="noStrike">
                          <a:solidFill>
                            <a:srgbClr val="000000"/>
                          </a:solidFill>
                          <a:effectLst/>
                          <a:latin typeface="Calibri"/>
                        </a:rPr>
                        <a:t>Central</a:t>
                      </a:r>
                    </a:p>
                  </a:txBody>
                  <a:tcPr marL="7626"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l" fontAlgn="b"/>
                      <a:r>
                        <a:rPr lang="en-US" sz="900" b="1"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l" fontAlgn="b"/>
                      <a:r>
                        <a:rPr lang="en-US" sz="900" b="1"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r>
              <a:tr h="159940">
                <a:tc>
                  <a:txBody>
                    <a:bodyPr/>
                    <a:lstStyle/>
                    <a:p>
                      <a:pPr algn="l" fontAlgn="b"/>
                      <a:r>
                        <a:rPr lang="en-US" sz="900" b="0" i="0" u="none" strike="noStrike">
                          <a:solidFill>
                            <a:srgbClr val="000000"/>
                          </a:solidFill>
                          <a:effectLst/>
                          <a:latin typeface="Calibri"/>
                        </a:rPr>
                        <a:t>Education</a:t>
                      </a:r>
                    </a:p>
                  </a:txBody>
                  <a:tcPr marL="137273"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169</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78</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335</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588</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176</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108</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359</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650</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151</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77</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307</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14</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549</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r>
              <a:tr h="159940">
                <a:tc>
                  <a:txBody>
                    <a:bodyPr/>
                    <a:lstStyle/>
                    <a:p>
                      <a:pPr algn="l" fontAlgn="b"/>
                      <a:r>
                        <a:rPr lang="en-US" sz="900" b="0" i="0" u="none" strike="noStrike">
                          <a:solidFill>
                            <a:srgbClr val="000000"/>
                          </a:solidFill>
                          <a:effectLst/>
                          <a:latin typeface="Calibri"/>
                        </a:rPr>
                        <a:t>Health</a:t>
                      </a:r>
                    </a:p>
                  </a:txBody>
                  <a:tcPr marL="137273"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28</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60</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92</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69</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63</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136</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81</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9</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76</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166</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r>
              <a:tr h="159940">
                <a:tc>
                  <a:txBody>
                    <a:bodyPr/>
                    <a:lstStyle/>
                    <a:p>
                      <a:pPr algn="l" fontAlgn="b"/>
                      <a:r>
                        <a:rPr lang="en-US" sz="900" b="0" i="0" u="none" strike="noStrike">
                          <a:solidFill>
                            <a:srgbClr val="000000"/>
                          </a:solidFill>
                          <a:effectLst/>
                          <a:latin typeface="Calibri"/>
                        </a:rPr>
                        <a:t>STEM</a:t>
                      </a:r>
                    </a:p>
                  </a:txBody>
                  <a:tcPr marL="137273"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261</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79</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347</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306</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68</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381</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310</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80</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396</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r>
              <a:tr h="159940">
                <a:tc>
                  <a:txBody>
                    <a:bodyPr/>
                    <a:lstStyle/>
                    <a:p>
                      <a:pPr algn="l" fontAlgn="b"/>
                      <a:r>
                        <a:rPr lang="en-US" sz="900" b="0" i="0" u="none" strike="noStrike">
                          <a:solidFill>
                            <a:srgbClr val="000000"/>
                          </a:solidFill>
                          <a:effectLst/>
                          <a:latin typeface="Calibri"/>
                        </a:rPr>
                        <a:t>Other</a:t>
                      </a:r>
                    </a:p>
                  </a:txBody>
                  <a:tcPr marL="137273"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1319</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103</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1423</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1327</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12</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115</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1454</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1362</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15</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112</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1489</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r>
              <a:tr h="159940">
                <a:tc>
                  <a:txBody>
                    <a:bodyPr/>
                    <a:lstStyle/>
                    <a:p>
                      <a:pPr algn="l" fontAlgn="b"/>
                      <a:r>
                        <a:rPr lang="en-US" sz="900" b="0" i="0" u="none" strike="noStrike">
                          <a:solidFill>
                            <a:srgbClr val="000000"/>
                          </a:solidFill>
                          <a:effectLst/>
                          <a:latin typeface="Calibri"/>
                        </a:rPr>
                        <a:t>Total</a:t>
                      </a:r>
                    </a:p>
                  </a:txBody>
                  <a:tcPr marL="137273"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1777</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90</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577</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6</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2450</a:t>
                      </a:r>
                    </a:p>
                  </a:txBody>
                  <a:tcPr marL="7626" marR="7626" marT="76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1878</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131</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605</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7</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2621</a:t>
                      </a:r>
                    </a:p>
                  </a:txBody>
                  <a:tcPr marL="7626" marR="7626" marT="76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1904</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107</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575</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14</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2600</a:t>
                      </a:r>
                    </a:p>
                  </a:txBody>
                  <a:tcPr marL="7626" marR="7626" marT="76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r>
              <a:tr h="159940">
                <a:tc>
                  <a:txBody>
                    <a:bodyPr/>
                    <a:lstStyle/>
                    <a:p>
                      <a:pPr algn="l" fontAlgn="b"/>
                      <a:r>
                        <a:rPr lang="en-US" sz="900" b="1" i="0" u="none" strike="noStrike">
                          <a:solidFill>
                            <a:srgbClr val="000000"/>
                          </a:solidFill>
                          <a:effectLst/>
                          <a:latin typeface="Calibri"/>
                        </a:rPr>
                        <a:t>% in high demand</a:t>
                      </a:r>
                    </a:p>
                  </a:txBody>
                  <a:tcPr marL="137273"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0%</a:t>
                      </a:r>
                    </a:p>
                  </a:txBody>
                  <a:tcPr marL="7626" marR="762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26%</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99%</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82%</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100%</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42%</a:t>
                      </a:r>
                    </a:p>
                  </a:txBody>
                  <a:tcPr marL="7626" marR="762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en-US" sz="900" b="1" i="0" u="none" strike="noStrike">
                          <a:solidFill>
                            <a:srgbClr val="000000"/>
                          </a:solidFill>
                          <a:effectLst/>
                          <a:latin typeface="Calibri"/>
                        </a:rPr>
                        <a:t>0%</a:t>
                      </a:r>
                    </a:p>
                  </a:txBody>
                  <a:tcPr marL="7626" marR="762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29%</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91%</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81%</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100%</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45%</a:t>
                      </a:r>
                    </a:p>
                  </a:txBody>
                  <a:tcPr marL="7626" marR="762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en-US" sz="900" b="1" i="0" u="none" strike="noStrike">
                          <a:solidFill>
                            <a:srgbClr val="000000"/>
                          </a:solidFill>
                          <a:effectLst/>
                          <a:latin typeface="Calibri"/>
                        </a:rPr>
                        <a:t>0%</a:t>
                      </a:r>
                    </a:p>
                  </a:txBody>
                  <a:tcPr marL="7626" marR="762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28%</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86%</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81%</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0%</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100%</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43%</a:t>
                      </a:r>
                    </a:p>
                  </a:txBody>
                  <a:tcPr marL="7626" marR="762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167937">
                <a:tc>
                  <a:txBody>
                    <a:bodyPr/>
                    <a:lstStyle/>
                    <a:p>
                      <a:pPr algn="l" fontAlgn="b"/>
                      <a:r>
                        <a:rPr lang="en-US" sz="1000" b="1" i="0" u="none" strike="noStrike">
                          <a:solidFill>
                            <a:srgbClr val="000000"/>
                          </a:solidFill>
                          <a:effectLst/>
                          <a:latin typeface="Calibri"/>
                        </a:rPr>
                        <a:t>Eastern</a:t>
                      </a:r>
                    </a:p>
                  </a:txBody>
                  <a:tcPr marL="7626"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l" fontAlgn="b"/>
                      <a:r>
                        <a:rPr lang="en-US" sz="900" b="1"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l" fontAlgn="b"/>
                      <a:r>
                        <a:rPr lang="en-US" sz="900" b="1"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r>
              <a:tr h="159940">
                <a:tc>
                  <a:txBody>
                    <a:bodyPr/>
                    <a:lstStyle/>
                    <a:p>
                      <a:pPr algn="l" fontAlgn="b"/>
                      <a:r>
                        <a:rPr lang="en-US" sz="900" b="0" i="0" u="none" strike="noStrike">
                          <a:solidFill>
                            <a:srgbClr val="000000"/>
                          </a:solidFill>
                          <a:effectLst/>
                          <a:latin typeface="Calibri"/>
                        </a:rPr>
                        <a:t>Education</a:t>
                      </a:r>
                    </a:p>
                  </a:txBody>
                  <a:tcPr marL="137273"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75</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77</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152</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75</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92</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167</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79</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56</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135</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r>
              <a:tr h="159940">
                <a:tc>
                  <a:txBody>
                    <a:bodyPr/>
                    <a:lstStyle/>
                    <a:p>
                      <a:pPr algn="l" fontAlgn="b"/>
                      <a:r>
                        <a:rPr lang="en-US" sz="900" b="0" i="0" u="none" strike="noStrike">
                          <a:solidFill>
                            <a:srgbClr val="000000"/>
                          </a:solidFill>
                          <a:effectLst/>
                          <a:latin typeface="Calibri"/>
                        </a:rPr>
                        <a:t>Health</a:t>
                      </a:r>
                    </a:p>
                  </a:txBody>
                  <a:tcPr marL="137273"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r>
              <a:tr h="159940">
                <a:tc>
                  <a:txBody>
                    <a:bodyPr/>
                    <a:lstStyle/>
                    <a:p>
                      <a:pPr algn="l" fontAlgn="b"/>
                      <a:r>
                        <a:rPr lang="en-US" sz="900" b="0" i="0" u="none" strike="noStrike">
                          <a:solidFill>
                            <a:srgbClr val="000000"/>
                          </a:solidFill>
                          <a:effectLst/>
                          <a:latin typeface="Calibri"/>
                        </a:rPr>
                        <a:t>STEM</a:t>
                      </a:r>
                    </a:p>
                  </a:txBody>
                  <a:tcPr marL="137273"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122</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122</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139</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139</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138</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138</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r>
              <a:tr h="159940">
                <a:tc>
                  <a:txBody>
                    <a:bodyPr/>
                    <a:lstStyle/>
                    <a:p>
                      <a:pPr algn="l" fontAlgn="b"/>
                      <a:r>
                        <a:rPr lang="en-US" sz="900" b="0" i="0" u="none" strike="noStrike">
                          <a:solidFill>
                            <a:srgbClr val="000000"/>
                          </a:solidFill>
                          <a:effectLst/>
                          <a:latin typeface="Calibri"/>
                        </a:rPr>
                        <a:t>Other</a:t>
                      </a:r>
                    </a:p>
                  </a:txBody>
                  <a:tcPr marL="137273"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13</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893</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10</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916</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r" fontAlgn="b"/>
                      <a:r>
                        <a:rPr lang="en-US" sz="900" b="0" i="0" u="none" strike="noStrike">
                          <a:solidFill>
                            <a:srgbClr val="000000"/>
                          </a:solidFill>
                          <a:effectLst/>
                          <a:latin typeface="Calibri"/>
                        </a:rPr>
                        <a:t>12</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944</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19</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975</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r" fontAlgn="b"/>
                      <a:r>
                        <a:rPr lang="en-US" sz="900" b="0" i="0" u="none" strike="noStrike">
                          <a:solidFill>
                            <a:srgbClr val="000000"/>
                          </a:solidFill>
                          <a:effectLst/>
                          <a:latin typeface="Calibri"/>
                        </a:rPr>
                        <a:t>8</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1001</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1015</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r>
              <a:tr h="159940">
                <a:tc>
                  <a:txBody>
                    <a:bodyPr/>
                    <a:lstStyle/>
                    <a:p>
                      <a:pPr algn="l" fontAlgn="b"/>
                      <a:r>
                        <a:rPr lang="en-US" sz="900" b="0" i="0" u="none" strike="noStrike">
                          <a:solidFill>
                            <a:srgbClr val="000000"/>
                          </a:solidFill>
                          <a:effectLst/>
                          <a:latin typeface="Calibri"/>
                        </a:rPr>
                        <a:t>Total</a:t>
                      </a:r>
                    </a:p>
                  </a:txBody>
                  <a:tcPr marL="137273"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13</a:t>
                      </a:r>
                    </a:p>
                  </a:txBody>
                  <a:tcPr marL="7626" marR="7626" marT="76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1090</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87</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1190</a:t>
                      </a:r>
                    </a:p>
                  </a:txBody>
                  <a:tcPr marL="7626" marR="7626" marT="76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en-US" sz="900" b="0" i="0" u="none" strike="noStrike">
                          <a:solidFill>
                            <a:srgbClr val="000000"/>
                          </a:solidFill>
                          <a:effectLst/>
                          <a:latin typeface="Calibri"/>
                        </a:rPr>
                        <a:t>12</a:t>
                      </a:r>
                    </a:p>
                  </a:txBody>
                  <a:tcPr marL="7626" marR="7626" marT="76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1158</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111</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1281</a:t>
                      </a:r>
                    </a:p>
                  </a:txBody>
                  <a:tcPr marL="7626" marR="7626" marT="76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en-US" sz="900" b="0" i="0" u="none" strike="noStrike">
                          <a:solidFill>
                            <a:srgbClr val="000000"/>
                          </a:solidFill>
                          <a:effectLst/>
                          <a:latin typeface="Calibri"/>
                        </a:rPr>
                        <a:t>8</a:t>
                      </a:r>
                    </a:p>
                  </a:txBody>
                  <a:tcPr marL="7626" marR="7626" marT="76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1218</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62</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1288</a:t>
                      </a:r>
                    </a:p>
                  </a:txBody>
                  <a:tcPr marL="7626" marR="7626" marT="76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r>
              <a:tr h="159940">
                <a:tc>
                  <a:txBody>
                    <a:bodyPr/>
                    <a:lstStyle/>
                    <a:p>
                      <a:pPr algn="l" fontAlgn="b"/>
                      <a:r>
                        <a:rPr lang="en-US" sz="900" b="1" i="0" u="none" strike="noStrike">
                          <a:solidFill>
                            <a:srgbClr val="000000"/>
                          </a:solidFill>
                          <a:effectLst/>
                          <a:latin typeface="Calibri"/>
                        </a:rPr>
                        <a:t>% in high demand</a:t>
                      </a:r>
                    </a:p>
                  </a:txBody>
                  <a:tcPr marL="137273"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0%</a:t>
                      </a:r>
                    </a:p>
                  </a:txBody>
                  <a:tcPr marL="7626" marR="762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18%</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89%</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23%</a:t>
                      </a:r>
                    </a:p>
                  </a:txBody>
                  <a:tcPr marL="7626" marR="762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en-US" sz="900" b="1" i="0" u="none" strike="noStrike">
                          <a:solidFill>
                            <a:srgbClr val="000000"/>
                          </a:solidFill>
                          <a:effectLst/>
                          <a:latin typeface="Calibri"/>
                        </a:rPr>
                        <a:t>0%</a:t>
                      </a:r>
                    </a:p>
                  </a:txBody>
                  <a:tcPr marL="7626" marR="762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18%</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0%</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83%</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0%</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24%</a:t>
                      </a:r>
                    </a:p>
                  </a:txBody>
                  <a:tcPr marL="7626" marR="762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en-US" sz="900" b="1" i="0" u="none" strike="noStrike">
                          <a:solidFill>
                            <a:srgbClr val="000000"/>
                          </a:solidFill>
                          <a:effectLst/>
                          <a:latin typeface="Calibri"/>
                        </a:rPr>
                        <a:t>0%</a:t>
                      </a:r>
                    </a:p>
                  </a:txBody>
                  <a:tcPr marL="7626" marR="762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18%</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0%</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90%</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0%</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0%</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21%</a:t>
                      </a:r>
                    </a:p>
                  </a:txBody>
                  <a:tcPr marL="7626" marR="762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167937">
                <a:tc>
                  <a:txBody>
                    <a:bodyPr/>
                    <a:lstStyle/>
                    <a:p>
                      <a:pPr algn="l" fontAlgn="b"/>
                      <a:r>
                        <a:rPr lang="en-US" sz="1000" b="1" i="0" u="none" strike="noStrike">
                          <a:solidFill>
                            <a:srgbClr val="000000"/>
                          </a:solidFill>
                          <a:effectLst/>
                          <a:latin typeface="Calibri"/>
                        </a:rPr>
                        <a:t>Southern</a:t>
                      </a:r>
                    </a:p>
                  </a:txBody>
                  <a:tcPr marL="7626"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l" fontAlgn="b"/>
                      <a:r>
                        <a:rPr lang="en-US" sz="900" b="1"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l" fontAlgn="b"/>
                      <a:r>
                        <a:rPr lang="en-US" sz="900" b="1"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r>
              <a:tr h="159940">
                <a:tc>
                  <a:txBody>
                    <a:bodyPr/>
                    <a:lstStyle/>
                    <a:p>
                      <a:pPr algn="l" fontAlgn="b"/>
                      <a:r>
                        <a:rPr lang="en-US" sz="900" b="0" i="0" u="none" strike="noStrike">
                          <a:solidFill>
                            <a:srgbClr val="000000"/>
                          </a:solidFill>
                          <a:effectLst/>
                          <a:latin typeface="Calibri"/>
                        </a:rPr>
                        <a:t>Education</a:t>
                      </a:r>
                    </a:p>
                  </a:txBody>
                  <a:tcPr marL="137273"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165</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164</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291</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623</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151</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101</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289</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9</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550</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167</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130</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301</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5</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603</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r>
              <a:tr h="159940">
                <a:tc>
                  <a:txBody>
                    <a:bodyPr/>
                    <a:lstStyle/>
                    <a:p>
                      <a:pPr algn="l" fontAlgn="b"/>
                      <a:r>
                        <a:rPr lang="en-US" sz="900" b="0" i="0" u="none" strike="noStrike">
                          <a:solidFill>
                            <a:srgbClr val="000000"/>
                          </a:solidFill>
                          <a:effectLst/>
                          <a:latin typeface="Calibri"/>
                        </a:rPr>
                        <a:t>Health</a:t>
                      </a:r>
                    </a:p>
                  </a:txBody>
                  <a:tcPr marL="137273"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194</a:t>
                      </a:r>
                    </a:p>
                  </a:txBody>
                  <a:tcPr marL="7626" marR="7626" marT="7626" marB="0" anchor="b">
                    <a:lnL>
                      <a:noFill/>
                    </a:lnL>
                    <a:lnR>
                      <a:noFill/>
                    </a:lnR>
                    <a:lnT>
                      <a:noFill/>
                    </a:lnT>
                    <a:lnB>
                      <a:noFill/>
                    </a:lnB>
                    <a:solidFill>
                      <a:srgbClr val="FFFFFF"/>
                    </a:solidFill>
                  </a:tcPr>
                </a:tc>
                <a:tc>
                  <a:txBody>
                    <a:bodyPr/>
                    <a:lstStyle/>
                    <a:p>
                      <a:pPr algn="r" fontAlgn="b"/>
                      <a:endParaRPr lang="en-US" sz="900" b="0" i="0" u="none" strike="noStrike" dirty="0">
                        <a:solidFill>
                          <a:srgbClr val="000000"/>
                        </a:solidFill>
                        <a:effectLst/>
                        <a:latin typeface="Calibri"/>
                      </a:endParaRP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75</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269</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218</a:t>
                      </a:r>
                    </a:p>
                  </a:txBody>
                  <a:tcPr marL="7626" marR="7626" marT="7626" marB="0" anchor="b">
                    <a:lnL>
                      <a:noFill/>
                    </a:lnL>
                    <a:lnR>
                      <a:noFill/>
                    </a:lnR>
                    <a:lnT>
                      <a:noFill/>
                    </a:lnT>
                    <a:lnB>
                      <a:noFill/>
                    </a:lnB>
                    <a:solidFill>
                      <a:srgbClr val="FFFFFF"/>
                    </a:solidFill>
                  </a:tcPr>
                </a:tc>
                <a:tc>
                  <a:txBody>
                    <a:bodyPr/>
                    <a:lstStyle/>
                    <a:p>
                      <a:pPr algn="r" fontAlgn="b"/>
                      <a:endParaRPr lang="en-US" sz="900" b="0" i="0" u="none" strike="noStrike" dirty="0">
                        <a:solidFill>
                          <a:srgbClr val="000000"/>
                        </a:solidFill>
                        <a:effectLst/>
                        <a:latin typeface="Calibri"/>
                      </a:endParaRP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dirty="0">
                          <a:solidFill>
                            <a:srgbClr val="000000"/>
                          </a:solidFill>
                          <a:effectLst/>
                          <a:latin typeface="Calibri"/>
                        </a:rPr>
                        <a:t>97</a:t>
                      </a:r>
                    </a:p>
                  </a:txBody>
                  <a:tcPr marL="7626" marR="7626" marT="7626" marB="0" anchor="b">
                    <a:lnL>
                      <a:noFill/>
                    </a:lnL>
                    <a:lnR>
                      <a:noFill/>
                    </a:lnR>
                    <a:lnT>
                      <a:noFill/>
                    </a:lnT>
                    <a:lnB>
                      <a:noFill/>
                    </a:lnB>
                    <a:solidFill>
                      <a:srgbClr val="FFFFFF"/>
                    </a:solidFill>
                  </a:tcPr>
                </a:tc>
                <a:tc>
                  <a:txBody>
                    <a:bodyPr/>
                    <a:lstStyle/>
                    <a:p>
                      <a:pPr algn="r" fontAlgn="b"/>
                      <a:endParaRPr lang="en-US" sz="900" b="0" i="0" u="none" strike="noStrike" dirty="0">
                        <a:solidFill>
                          <a:srgbClr val="000000"/>
                        </a:solidFill>
                        <a:effectLst/>
                        <a:latin typeface="Calibri"/>
                      </a:endParaRP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dirty="0">
                          <a:solidFill>
                            <a:srgbClr val="000000"/>
                          </a:solidFill>
                          <a:effectLst/>
                          <a:latin typeface="Calibri"/>
                        </a:rPr>
                        <a:t>315</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900" b="0" i="0" u="none" strike="noStrike" dirty="0">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dirty="0">
                          <a:solidFill>
                            <a:srgbClr val="000000"/>
                          </a:solidFill>
                          <a:effectLst/>
                          <a:latin typeface="Calibri"/>
                        </a:rPr>
                        <a:t>255</a:t>
                      </a:r>
                    </a:p>
                  </a:txBody>
                  <a:tcPr marL="7626" marR="7626" marT="7626" marB="0" anchor="b">
                    <a:lnL>
                      <a:noFill/>
                    </a:lnL>
                    <a:lnR>
                      <a:noFill/>
                    </a:lnR>
                    <a:lnT>
                      <a:noFill/>
                    </a:lnT>
                    <a:lnB>
                      <a:noFill/>
                    </a:lnB>
                    <a:solidFill>
                      <a:srgbClr val="FFFFFF"/>
                    </a:solidFill>
                  </a:tcPr>
                </a:tc>
                <a:tc>
                  <a:txBody>
                    <a:bodyPr/>
                    <a:lstStyle/>
                    <a:p>
                      <a:pPr algn="r" fontAlgn="b"/>
                      <a:endParaRPr lang="en-US" sz="900" b="0" i="0" u="none" strike="noStrike" dirty="0">
                        <a:solidFill>
                          <a:srgbClr val="000000"/>
                        </a:solidFill>
                        <a:effectLst/>
                        <a:latin typeface="Calibri"/>
                      </a:endParaRP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dirty="0">
                          <a:solidFill>
                            <a:srgbClr val="000000"/>
                          </a:solidFill>
                          <a:effectLst/>
                          <a:latin typeface="Calibri"/>
                        </a:rPr>
                        <a:t>81</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dirty="0">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endParaRPr lang="en-US" sz="900" b="0" i="0" u="none" strike="noStrike" dirty="0">
                        <a:solidFill>
                          <a:srgbClr val="000000"/>
                        </a:solidFill>
                        <a:effectLst/>
                        <a:latin typeface="Calibri"/>
                      </a:endParaRP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dirty="0">
                          <a:solidFill>
                            <a:srgbClr val="000000"/>
                          </a:solidFill>
                          <a:effectLst/>
                          <a:latin typeface="Calibri"/>
                        </a:rPr>
                        <a:t>336</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r>
              <a:tr h="159940">
                <a:tc>
                  <a:txBody>
                    <a:bodyPr/>
                    <a:lstStyle/>
                    <a:p>
                      <a:pPr algn="l" fontAlgn="b"/>
                      <a:r>
                        <a:rPr lang="en-US" sz="900" b="0" i="0" u="none" strike="noStrike">
                          <a:solidFill>
                            <a:srgbClr val="000000"/>
                          </a:solidFill>
                          <a:effectLst/>
                          <a:latin typeface="Calibri"/>
                        </a:rPr>
                        <a:t>STEM</a:t>
                      </a:r>
                    </a:p>
                  </a:txBody>
                  <a:tcPr marL="137273"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88</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21</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109</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92</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19</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111</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110</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17</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127</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r>
              <a:tr h="159940">
                <a:tc>
                  <a:txBody>
                    <a:bodyPr/>
                    <a:lstStyle/>
                    <a:p>
                      <a:pPr algn="l" fontAlgn="b"/>
                      <a:r>
                        <a:rPr lang="en-US" sz="900" b="0" i="0" u="none" strike="noStrike">
                          <a:solidFill>
                            <a:srgbClr val="000000"/>
                          </a:solidFill>
                          <a:effectLst/>
                          <a:latin typeface="Calibri"/>
                        </a:rPr>
                        <a:t>Other</a:t>
                      </a:r>
                    </a:p>
                  </a:txBody>
                  <a:tcPr marL="137273"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1134</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17</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318</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1469</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1199</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11</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374</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1584</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1158</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12</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316</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1486</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r>
              <a:tr h="159940">
                <a:tc>
                  <a:txBody>
                    <a:bodyPr/>
                    <a:lstStyle/>
                    <a:p>
                      <a:pPr algn="l" fontAlgn="b"/>
                      <a:r>
                        <a:rPr lang="en-US" sz="900" b="0" i="0" u="none" strike="noStrike">
                          <a:solidFill>
                            <a:srgbClr val="000000"/>
                          </a:solidFill>
                          <a:effectLst/>
                          <a:latin typeface="Calibri"/>
                        </a:rPr>
                        <a:t>Total</a:t>
                      </a:r>
                    </a:p>
                  </a:txBody>
                  <a:tcPr marL="137273"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1581</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181</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705</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3</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2470</a:t>
                      </a:r>
                    </a:p>
                  </a:txBody>
                  <a:tcPr marL="7626" marR="7626" marT="76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1660</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112</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779</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9</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2560</a:t>
                      </a:r>
                    </a:p>
                  </a:txBody>
                  <a:tcPr marL="7626" marR="7626" marT="76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1690</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142</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715</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5</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2552</a:t>
                      </a:r>
                    </a:p>
                  </a:txBody>
                  <a:tcPr marL="7626" marR="7626" marT="76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r>
              <a:tr h="159940">
                <a:tc>
                  <a:txBody>
                    <a:bodyPr/>
                    <a:lstStyle/>
                    <a:p>
                      <a:pPr algn="l" fontAlgn="b"/>
                      <a:r>
                        <a:rPr lang="en-US" sz="900" b="1" i="0" u="none" strike="noStrike">
                          <a:solidFill>
                            <a:srgbClr val="000000"/>
                          </a:solidFill>
                          <a:effectLst/>
                          <a:latin typeface="Calibri"/>
                        </a:rPr>
                        <a:t>% in high demand</a:t>
                      </a:r>
                    </a:p>
                  </a:txBody>
                  <a:tcPr marL="137273"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0%</a:t>
                      </a:r>
                    </a:p>
                  </a:txBody>
                  <a:tcPr marL="7626" marR="762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28%</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91%</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55%</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100%</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41%</a:t>
                      </a:r>
                    </a:p>
                  </a:txBody>
                  <a:tcPr marL="7626" marR="762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en-US" sz="900" b="1" i="0" u="none" strike="noStrike">
                          <a:solidFill>
                            <a:srgbClr val="000000"/>
                          </a:solidFill>
                          <a:effectLst/>
                          <a:latin typeface="Calibri"/>
                        </a:rPr>
                        <a:t>0%</a:t>
                      </a:r>
                    </a:p>
                  </a:txBody>
                  <a:tcPr marL="7626" marR="762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28%</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90%</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52%</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100%</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38%</a:t>
                      </a:r>
                    </a:p>
                  </a:txBody>
                  <a:tcPr marL="7626" marR="762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en-US" sz="900" b="1" i="0" u="none" strike="noStrike">
                          <a:solidFill>
                            <a:srgbClr val="000000"/>
                          </a:solidFill>
                          <a:effectLst/>
                          <a:latin typeface="Calibri"/>
                        </a:rPr>
                        <a:t>0%</a:t>
                      </a:r>
                    </a:p>
                  </a:txBody>
                  <a:tcPr marL="7626" marR="762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31%</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92%</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56%</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0%</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100%</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42%</a:t>
                      </a:r>
                    </a:p>
                  </a:txBody>
                  <a:tcPr marL="7626" marR="762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167937">
                <a:tc>
                  <a:txBody>
                    <a:bodyPr/>
                    <a:lstStyle/>
                    <a:p>
                      <a:pPr algn="l" fontAlgn="b"/>
                      <a:r>
                        <a:rPr lang="en-US" sz="1000" b="1" i="0" u="none" strike="noStrike">
                          <a:solidFill>
                            <a:srgbClr val="000000"/>
                          </a:solidFill>
                          <a:effectLst/>
                          <a:latin typeface="Calibri"/>
                        </a:rPr>
                        <a:t>Western</a:t>
                      </a:r>
                    </a:p>
                  </a:txBody>
                  <a:tcPr marL="7626"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l" fontAlgn="b"/>
                      <a:r>
                        <a:rPr lang="en-US" sz="900" b="1"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l" fontAlgn="b"/>
                      <a:r>
                        <a:rPr lang="en-US" sz="900" b="1"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1" i="0" u="none" strike="noStrike">
                          <a:solidFill>
                            <a:srgbClr val="000000"/>
                          </a:solidFill>
                          <a:effectLst/>
                          <a:latin typeface="Calibri"/>
                        </a:rPr>
                        <a:t> </a:t>
                      </a:r>
                    </a:p>
                  </a:txBody>
                  <a:tcPr marL="7626" marR="762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r>
              <a:tr h="159940">
                <a:tc>
                  <a:txBody>
                    <a:bodyPr/>
                    <a:lstStyle/>
                    <a:p>
                      <a:pPr algn="l" fontAlgn="b"/>
                      <a:r>
                        <a:rPr lang="en-US" sz="900" b="0" i="0" u="none" strike="noStrike">
                          <a:solidFill>
                            <a:srgbClr val="000000"/>
                          </a:solidFill>
                          <a:effectLst/>
                          <a:latin typeface="Calibri"/>
                        </a:rPr>
                        <a:t>Education</a:t>
                      </a:r>
                    </a:p>
                  </a:txBody>
                  <a:tcPr marL="137273"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70</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111</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182</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89</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74</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12</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175</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79</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75</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161</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r>
              <a:tr h="159940">
                <a:tc>
                  <a:txBody>
                    <a:bodyPr/>
                    <a:lstStyle/>
                    <a:p>
                      <a:pPr algn="l" fontAlgn="b"/>
                      <a:r>
                        <a:rPr lang="en-US" sz="900" b="0" i="0" u="none" strike="noStrike">
                          <a:solidFill>
                            <a:srgbClr val="000000"/>
                          </a:solidFill>
                          <a:effectLst/>
                          <a:latin typeface="Calibri"/>
                        </a:rPr>
                        <a:t>Health</a:t>
                      </a:r>
                    </a:p>
                  </a:txBody>
                  <a:tcPr marL="137273"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52</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11</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63</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103</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12</a:t>
                      </a:r>
                    </a:p>
                  </a:txBody>
                  <a:tcPr marL="7626" marR="7626" marT="7626" marB="0" anchor="b">
                    <a:lnL>
                      <a:noFill/>
                    </a:lnL>
                    <a:lnR>
                      <a:noFill/>
                    </a:lnR>
                    <a:lnT>
                      <a:noFill/>
                    </a:lnT>
                    <a:lnB>
                      <a:noFill/>
                    </a:lnB>
                    <a:solidFill>
                      <a:srgbClr val="FFFFFF"/>
                    </a:solidFill>
                  </a:tcPr>
                </a:tc>
                <a:tc>
                  <a:txBody>
                    <a:bodyPr/>
                    <a:lstStyle/>
                    <a:p>
                      <a:pPr algn="r" fontAlgn="b"/>
                      <a:endParaRPr lang="en-US" sz="900" b="0" i="0" u="none" strike="noStrike" dirty="0">
                        <a:solidFill>
                          <a:srgbClr val="000000"/>
                        </a:solidFill>
                        <a:effectLst/>
                        <a:latin typeface="Calibri"/>
                      </a:endParaRP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115</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102</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22</a:t>
                      </a:r>
                    </a:p>
                  </a:txBody>
                  <a:tcPr marL="7626" marR="7626" marT="7626" marB="0" anchor="b">
                    <a:lnL>
                      <a:noFill/>
                    </a:lnL>
                    <a:lnR>
                      <a:noFill/>
                    </a:lnR>
                    <a:lnT>
                      <a:noFill/>
                    </a:lnT>
                    <a:lnB>
                      <a:noFill/>
                    </a:lnB>
                    <a:solidFill>
                      <a:srgbClr val="FFFFFF"/>
                    </a:solidFill>
                  </a:tcPr>
                </a:tc>
                <a:tc>
                  <a:txBody>
                    <a:bodyPr/>
                    <a:lstStyle/>
                    <a:p>
                      <a:pPr algn="r" fontAlgn="b"/>
                      <a:endParaRPr lang="en-US" sz="900" b="0" i="0" u="none" strike="noStrike" dirty="0">
                        <a:solidFill>
                          <a:srgbClr val="000000"/>
                        </a:solidFill>
                        <a:effectLst/>
                        <a:latin typeface="Calibri"/>
                      </a:endParaRP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124</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r>
              <a:tr h="159940">
                <a:tc>
                  <a:txBody>
                    <a:bodyPr/>
                    <a:lstStyle/>
                    <a:p>
                      <a:pPr algn="l" fontAlgn="b"/>
                      <a:r>
                        <a:rPr lang="en-US" sz="900" b="0" i="0" u="none" strike="noStrike">
                          <a:solidFill>
                            <a:srgbClr val="000000"/>
                          </a:solidFill>
                          <a:effectLst/>
                          <a:latin typeface="Calibri"/>
                        </a:rPr>
                        <a:t>STEM</a:t>
                      </a:r>
                    </a:p>
                  </a:txBody>
                  <a:tcPr marL="137273"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57</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8</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65</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47</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11</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58</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US" sz="900" b="0" i="0" u="none" strike="noStrike">
                          <a:solidFill>
                            <a:srgbClr val="000000"/>
                          </a:solidFill>
                          <a:effectLst/>
                          <a:latin typeface="Calibri"/>
                        </a:rPr>
                        <a:t> </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49</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10</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59</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r>
              <a:tr h="159940">
                <a:tc>
                  <a:txBody>
                    <a:bodyPr/>
                    <a:lstStyle/>
                    <a:p>
                      <a:pPr algn="l" fontAlgn="b"/>
                      <a:r>
                        <a:rPr lang="en-US" sz="900" b="0" i="0" u="none" strike="noStrike">
                          <a:solidFill>
                            <a:srgbClr val="000000"/>
                          </a:solidFill>
                          <a:effectLst/>
                          <a:latin typeface="Calibri"/>
                        </a:rPr>
                        <a:t>Other</a:t>
                      </a:r>
                    </a:p>
                  </a:txBody>
                  <a:tcPr marL="137273"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12</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739</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79</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830</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r" fontAlgn="b"/>
                      <a:r>
                        <a:rPr lang="en-US" sz="900" b="0" i="0" u="none" strike="noStrike">
                          <a:solidFill>
                            <a:srgbClr val="000000"/>
                          </a:solidFill>
                          <a:effectLst/>
                          <a:latin typeface="Calibri"/>
                        </a:rPr>
                        <a:t>22</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673</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58</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753</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r" fontAlgn="b"/>
                      <a:r>
                        <a:rPr lang="en-US" sz="900" b="0" i="0" u="none" strike="noStrike">
                          <a:solidFill>
                            <a:srgbClr val="000000"/>
                          </a:solidFill>
                          <a:effectLst/>
                          <a:latin typeface="Calibri"/>
                        </a:rPr>
                        <a:t>23</a:t>
                      </a:r>
                    </a:p>
                  </a:txBody>
                  <a:tcPr marL="7626" marR="7626" marT="762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745</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60</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828</a:t>
                      </a:r>
                    </a:p>
                  </a:txBody>
                  <a:tcPr marL="7626" marR="7626" marT="7626" marB="0" anchor="b">
                    <a:lnL>
                      <a:noFill/>
                    </a:lnL>
                    <a:lnR w="6350" cap="flat" cmpd="sng" algn="ctr">
                      <a:solidFill>
                        <a:srgbClr val="000000"/>
                      </a:solidFill>
                      <a:prstDash val="solid"/>
                      <a:round/>
                      <a:headEnd type="none" w="med" len="med"/>
                      <a:tailEnd type="none" w="med" len="med"/>
                    </a:lnR>
                    <a:lnT>
                      <a:noFill/>
                    </a:lnT>
                    <a:lnB>
                      <a:noFill/>
                    </a:lnB>
                    <a:solidFill>
                      <a:srgbClr val="EBF1DE"/>
                    </a:solidFill>
                  </a:tcPr>
                </a:tc>
              </a:tr>
              <a:tr h="159940">
                <a:tc>
                  <a:txBody>
                    <a:bodyPr/>
                    <a:lstStyle/>
                    <a:p>
                      <a:pPr algn="l" fontAlgn="b"/>
                      <a:r>
                        <a:rPr lang="en-US" sz="900" b="0" i="0" u="none" strike="noStrike">
                          <a:solidFill>
                            <a:srgbClr val="000000"/>
                          </a:solidFill>
                          <a:effectLst/>
                          <a:latin typeface="Calibri"/>
                        </a:rPr>
                        <a:t>Total</a:t>
                      </a:r>
                    </a:p>
                  </a:txBody>
                  <a:tcPr marL="137273"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12</a:t>
                      </a:r>
                    </a:p>
                  </a:txBody>
                  <a:tcPr marL="7626" marR="7626" marT="76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918</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209</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1140</a:t>
                      </a:r>
                    </a:p>
                  </a:txBody>
                  <a:tcPr marL="7626" marR="7626" marT="76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en-US" sz="900" b="0" i="0" u="none" strike="noStrike">
                          <a:solidFill>
                            <a:srgbClr val="000000"/>
                          </a:solidFill>
                          <a:effectLst/>
                          <a:latin typeface="Calibri"/>
                        </a:rPr>
                        <a:t>22</a:t>
                      </a:r>
                    </a:p>
                  </a:txBody>
                  <a:tcPr marL="7626" marR="7626" marT="76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912</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155</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12</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1101</a:t>
                      </a:r>
                    </a:p>
                  </a:txBody>
                  <a:tcPr marL="7626" marR="7626" marT="76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en-US" sz="900" b="0" i="0" u="none" strike="noStrike">
                          <a:solidFill>
                            <a:srgbClr val="000000"/>
                          </a:solidFill>
                          <a:effectLst/>
                          <a:latin typeface="Calibri"/>
                        </a:rPr>
                        <a:t>23</a:t>
                      </a:r>
                    </a:p>
                  </a:txBody>
                  <a:tcPr marL="7626" marR="7626" marT="76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975</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167</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7</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a:rPr>
                        <a:t> </a:t>
                      </a:r>
                    </a:p>
                  </a:txBody>
                  <a:tcPr marL="7626" marR="7626" marT="76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1172</a:t>
                      </a:r>
                    </a:p>
                  </a:txBody>
                  <a:tcPr marL="7626" marR="7626" marT="76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r>
              <a:tr h="159940">
                <a:tc>
                  <a:txBody>
                    <a:bodyPr/>
                    <a:lstStyle/>
                    <a:p>
                      <a:pPr algn="l" fontAlgn="b"/>
                      <a:r>
                        <a:rPr lang="en-US" sz="900" b="1" i="0" u="none" strike="noStrike">
                          <a:solidFill>
                            <a:srgbClr val="000000"/>
                          </a:solidFill>
                          <a:effectLst/>
                          <a:latin typeface="Calibri"/>
                        </a:rPr>
                        <a:t>% in high demand</a:t>
                      </a:r>
                    </a:p>
                  </a:txBody>
                  <a:tcPr marL="137273" marR="7626" marT="7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0%</a:t>
                      </a:r>
                    </a:p>
                  </a:txBody>
                  <a:tcPr marL="7626" marR="762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19%</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0%</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62%</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100%</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27%</a:t>
                      </a:r>
                    </a:p>
                  </a:txBody>
                  <a:tcPr marL="7626" marR="762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en-US" sz="900" b="1" i="0" u="none" strike="noStrike">
                          <a:solidFill>
                            <a:srgbClr val="000000"/>
                          </a:solidFill>
                          <a:effectLst/>
                          <a:latin typeface="Calibri"/>
                        </a:rPr>
                        <a:t>0%</a:t>
                      </a:r>
                    </a:p>
                  </a:txBody>
                  <a:tcPr marL="7626" marR="762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26%</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0%</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63%</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100%</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32%</a:t>
                      </a:r>
                    </a:p>
                  </a:txBody>
                  <a:tcPr marL="7626" marR="762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en-US" sz="900" b="1" i="0" u="none" strike="noStrike">
                          <a:solidFill>
                            <a:srgbClr val="000000"/>
                          </a:solidFill>
                          <a:effectLst/>
                          <a:latin typeface="Calibri"/>
                        </a:rPr>
                        <a:t>0%</a:t>
                      </a:r>
                    </a:p>
                  </a:txBody>
                  <a:tcPr marL="7626" marR="7626" marT="76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24%</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0%</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64%</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effectLst/>
                          <a:latin typeface="Calibri"/>
                        </a:rPr>
                        <a:t>100%</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Calibri"/>
                        </a:rPr>
                        <a:t>0%</a:t>
                      </a:r>
                    </a:p>
                  </a:txBody>
                  <a:tcPr marL="7626" marR="7626" marT="76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Calibri"/>
                        </a:rPr>
                        <a:t>29%</a:t>
                      </a:r>
                    </a:p>
                  </a:txBody>
                  <a:tcPr marL="7626" marR="7626" marT="76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bl>
          </a:graphicData>
        </a:graphic>
      </p:graphicFrame>
      <p:sp>
        <p:nvSpPr>
          <p:cNvPr id="20" name="TextBox 19"/>
          <p:cNvSpPr txBox="1"/>
          <p:nvPr/>
        </p:nvSpPr>
        <p:spPr>
          <a:xfrm>
            <a:off x="341991" y="7924800"/>
            <a:ext cx="6203636" cy="1041311"/>
          </a:xfrm>
          <a:prstGeom prst="rect">
            <a:avLst/>
          </a:prstGeom>
          <a:noFill/>
        </p:spPr>
        <p:txBody>
          <a:bodyPr wrap="square" rtlCol="0">
            <a:spAutoFit/>
          </a:bodyPr>
          <a:lstStyle/>
          <a:p>
            <a:r>
              <a:rPr lang="en-US" sz="1000" b="1" dirty="0" smtClean="0"/>
              <a:t>Sources</a:t>
            </a:r>
          </a:p>
          <a:p>
            <a:r>
              <a:rPr lang="en-US" sz="900" dirty="0" smtClean="0"/>
              <a:t>Integrated Postsecondary Education Data System (IPEDS) Completions Data as </a:t>
            </a:r>
            <a:r>
              <a:rPr lang="en-US" sz="900" dirty="0"/>
              <a:t>of 05-05-15. Data entered into IPEDS by the Office of Higher Education may have been modified for one or more of these report years and may account for some minor discrepancies.</a:t>
            </a:r>
          </a:p>
          <a:p>
            <a:r>
              <a:rPr lang="en-US" sz="900" baseline="30000" dirty="0" smtClean="0"/>
              <a:t>1 </a:t>
            </a:r>
            <a:r>
              <a:rPr lang="en-US" sz="900" dirty="0" smtClean="0"/>
              <a:t>Associate degrees;  </a:t>
            </a:r>
            <a:r>
              <a:rPr lang="en-US" sz="900" baseline="30000" dirty="0" smtClean="0"/>
              <a:t>2 </a:t>
            </a:r>
            <a:r>
              <a:rPr lang="en-US" sz="900" dirty="0" smtClean="0"/>
              <a:t>Bachelor’s degree; </a:t>
            </a:r>
            <a:r>
              <a:rPr lang="en-US" sz="900" baseline="30000" dirty="0" smtClean="0"/>
              <a:t>3</a:t>
            </a:r>
            <a:r>
              <a:rPr lang="en-US" sz="900" dirty="0" smtClean="0"/>
              <a:t> Post-baccalaureate certificate;  </a:t>
            </a:r>
            <a:r>
              <a:rPr lang="en-US" sz="900" baseline="30000" dirty="0" smtClean="0"/>
              <a:t>4 </a:t>
            </a:r>
            <a:r>
              <a:rPr lang="en-US" sz="900" dirty="0" smtClean="0"/>
              <a:t>Master’s degree, </a:t>
            </a:r>
          </a:p>
          <a:p>
            <a:r>
              <a:rPr lang="en-US" sz="900" baseline="30000" dirty="0" smtClean="0"/>
              <a:t>5 </a:t>
            </a:r>
            <a:r>
              <a:rPr lang="en-US" sz="900" dirty="0"/>
              <a:t>Doctor's degree - professional </a:t>
            </a:r>
            <a:r>
              <a:rPr lang="en-US" sz="900" dirty="0" smtClean="0"/>
              <a:t>practice, </a:t>
            </a:r>
            <a:r>
              <a:rPr lang="en-US" sz="900" baseline="30000" dirty="0"/>
              <a:t>5 </a:t>
            </a:r>
            <a:r>
              <a:rPr lang="en-US" sz="900" dirty="0"/>
              <a:t>Doctor's degree - research/scholarship</a:t>
            </a:r>
            <a:endParaRPr lang="en-US" sz="900" dirty="0" smtClean="0"/>
          </a:p>
          <a:p>
            <a:endParaRPr lang="en-US" sz="1000" baseline="30000" dirty="0" smtClean="0"/>
          </a:p>
        </p:txBody>
      </p:sp>
    </p:spTree>
    <p:extLst>
      <p:ext uri="{BB962C8B-B14F-4D97-AF65-F5344CB8AC3E}">
        <p14:creationId xmlns:p14="http://schemas.microsoft.com/office/powerpoint/2010/main" val="41065655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6200"/>
            <a:ext cx="6858000" cy="91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itle 1"/>
          <p:cNvSpPr>
            <a:spLocks noGrp="1"/>
          </p:cNvSpPr>
          <p:nvPr>
            <p:ph type="title"/>
          </p:nvPr>
        </p:nvSpPr>
        <p:spPr>
          <a:xfrm>
            <a:off x="342900" y="86784"/>
            <a:ext cx="6172200" cy="903816"/>
          </a:xfrm>
        </p:spPr>
        <p:txBody>
          <a:bodyPr>
            <a:normAutofit/>
          </a:bodyPr>
          <a:lstStyle/>
          <a:p>
            <a:pPr algn="l"/>
            <a:r>
              <a:rPr lang="en-US" sz="1600" b="1" dirty="0" smtClean="0"/>
              <a:t>Goal 4 – </a:t>
            </a:r>
            <a:r>
              <a:rPr lang="en-US" sz="1600" b="1" dirty="0"/>
              <a:t>Innovation and Economic Growth</a:t>
            </a:r>
            <a:r>
              <a:rPr lang="en-US" sz="1600" b="1" dirty="0" smtClean="0"/>
              <a:t/>
            </a:r>
            <a:br>
              <a:rPr lang="en-US" sz="1600" b="1" dirty="0" smtClean="0"/>
            </a:br>
            <a:r>
              <a:rPr lang="en-US" sz="1600" b="1" dirty="0" smtClean="0"/>
              <a:t>Indicator 1 – Completions in fields with high workforce demand:  STEM, health, education</a:t>
            </a:r>
            <a:endParaRPr lang="en-US" sz="1600" b="1" dirty="0"/>
          </a:p>
        </p:txBody>
      </p:sp>
      <p:sp>
        <p:nvSpPr>
          <p:cNvPr id="11" name="Title 1"/>
          <p:cNvSpPr txBox="1">
            <a:spLocks/>
          </p:cNvSpPr>
          <p:nvPr/>
        </p:nvSpPr>
        <p:spPr>
          <a:xfrm>
            <a:off x="343970" y="3276600"/>
            <a:ext cx="6157357" cy="4947684"/>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t>What does this mean?  </a:t>
            </a:r>
          </a:p>
          <a:p>
            <a:pPr algn="l"/>
            <a:endParaRPr lang="en-US" sz="1000" b="1" dirty="0"/>
          </a:p>
          <a:p>
            <a:pPr algn="l"/>
            <a:r>
              <a:rPr lang="en-US" sz="1400" dirty="0" smtClean="0"/>
              <a:t>Each campus has a unique institutional mission which is reflected in the proportion of degrees that are offered in different academic areas.  In addition, credentials that are in high demand in one region of Connecticut may not be as relevant in another where the employer base is different.  </a:t>
            </a:r>
          </a:p>
          <a:p>
            <a:pPr algn="l"/>
            <a:endParaRPr lang="en-US" sz="1000" dirty="0"/>
          </a:p>
          <a:p>
            <a:pPr algn="l"/>
            <a:r>
              <a:rPr lang="en-US" sz="1400" dirty="0" smtClean="0"/>
              <a:t>The Classification of Instructional Program Codes by which these completions have been categorized include a variety of academic programs that could align to a wide variety of occupations.  For example, Category 11 is Computer and Information Sciences and Support Services.  Individuals obtaining credentials in a program classified by this code might work in any industry including healthcare, business, manufacturing, retail, hospitality, the public sector or other area.  In addition, workforce demand in these different industry areas vary.</a:t>
            </a:r>
          </a:p>
          <a:p>
            <a:pPr algn="l"/>
            <a:endParaRPr lang="en-US" sz="1000" dirty="0" smtClean="0"/>
          </a:p>
          <a:p>
            <a:pPr algn="l"/>
            <a:r>
              <a:rPr lang="en-US" sz="1400" dirty="0" smtClean="0"/>
              <a:t>Completions fro Connecticut Community Colleges and State Universities have been aggregated according to the following 2-digit Classification of Instructional Program (CIP) codes:</a:t>
            </a:r>
          </a:p>
          <a:p>
            <a:pPr algn="l"/>
            <a:endParaRPr lang="en-US" sz="1000" dirty="0"/>
          </a:p>
          <a:p>
            <a:pPr algn="l"/>
            <a:r>
              <a:rPr lang="en-US" sz="1400" dirty="0" smtClean="0"/>
              <a:t>	</a:t>
            </a:r>
            <a:r>
              <a:rPr lang="en-US" sz="1400" u="sng" dirty="0" smtClean="0"/>
              <a:t>Science, Technology, Engineering &amp; Math (STEM)</a:t>
            </a:r>
          </a:p>
          <a:p>
            <a:pPr algn="l"/>
            <a:r>
              <a:rPr lang="en-US" sz="1400" dirty="0"/>
              <a:t>	</a:t>
            </a:r>
            <a:r>
              <a:rPr lang="en-US" sz="1400" dirty="0" smtClean="0"/>
              <a:t>01 Agriculture, Agriculture Operations, and Related Sciences</a:t>
            </a:r>
          </a:p>
          <a:p>
            <a:pPr algn="l"/>
            <a:r>
              <a:rPr lang="en-US" sz="1400" dirty="0"/>
              <a:t>	</a:t>
            </a:r>
            <a:r>
              <a:rPr lang="en-US" sz="1400" dirty="0" smtClean="0"/>
              <a:t>03 Natural Resources and Conservation</a:t>
            </a:r>
          </a:p>
          <a:p>
            <a:pPr algn="l"/>
            <a:r>
              <a:rPr lang="en-US" sz="1400" dirty="0"/>
              <a:t>	</a:t>
            </a:r>
            <a:r>
              <a:rPr lang="en-US" sz="1400" dirty="0" smtClean="0"/>
              <a:t>04 Architecture and Related Services</a:t>
            </a:r>
          </a:p>
          <a:p>
            <a:pPr algn="l"/>
            <a:r>
              <a:rPr lang="en-US" sz="1400" dirty="0"/>
              <a:t>	</a:t>
            </a:r>
            <a:r>
              <a:rPr lang="en-US" sz="1400" dirty="0" smtClean="0"/>
              <a:t>11 Computer and Information Sciences and Support Services</a:t>
            </a:r>
          </a:p>
          <a:p>
            <a:pPr algn="l"/>
            <a:r>
              <a:rPr lang="en-US" sz="1400" dirty="0"/>
              <a:t>	</a:t>
            </a:r>
            <a:r>
              <a:rPr lang="en-US" sz="1400" dirty="0" smtClean="0"/>
              <a:t>14 Engineering</a:t>
            </a:r>
          </a:p>
          <a:p>
            <a:pPr algn="l"/>
            <a:r>
              <a:rPr lang="en-US" sz="1400" dirty="0"/>
              <a:t>	</a:t>
            </a:r>
            <a:r>
              <a:rPr lang="en-US" sz="1400" dirty="0" smtClean="0"/>
              <a:t>15 Engineering Technologies and Engineering-Related Fields</a:t>
            </a:r>
          </a:p>
          <a:p>
            <a:pPr algn="l"/>
            <a:r>
              <a:rPr lang="en-US" sz="1400" dirty="0"/>
              <a:t>	</a:t>
            </a:r>
            <a:r>
              <a:rPr lang="en-US" sz="1400" dirty="0" smtClean="0"/>
              <a:t>26 Biological and Biomedical Sciences</a:t>
            </a:r>
          </a:p>
          <a:p>
            <a:pPr algn="l"/>
            <a:r>
              <a:rPr lang="en-US" sz="1400" dirty="0"/>
              <a:t>	</a:t>
            </a:r>
            <a:r>
              <a:rPr lang="en-US" sz="1400" dirty="0" smtClean="0"/>
              <a:t>27 Mathematics and Statistics</a:t>
            </a:r>
          </a:p>
          <a:p>
            <a:pPr algn="l"/>
            <a:r>
              <a:rPr lang="en-US" sz="1400" dirty="0"/>
              <a:t>	</a:t>
            </a:r>
            <a:r>
              <a:rPr lang="en-US" sz="1400" dirty="0" smtClean="0"/>
              <a:t>28 Military Science, Leadership and Operational Art</a:t>
            </a:r>
          </a:p>
          <a:p>
            <a:pPr algn="l"/>
            <a:r>
              <a:rPr lang="en-US" sz="1400" dirty="0"/>
              <a:t>	</a:t>
            </a:r>
            <a:r>
              <a:rPr lang="en-US" sz="1400" dirty="0" smtClean="0"/>
              <a:t>29 Military Technologies and Applied Sciences</a:t>
            </a:r>
          </a:p>
          <a:p>
            <a:pPr algn="l"/>
            <a:r>
              <a:rPr lang="en-US" sz="1400" dirty="0"/>
              <a:t>	</a:t>
            </a:r>
            <a:r>
              <a:rPr lang="en-US" sz="1400" dirty="0" smtClean="0"/>
              <a:t>40 Physical Sciences</a:t>
            </a:r>
          </a:p>
          <a:p>
            <a:pPr algn="l"/>
            <a:r>
              <a:rPr lang="en-US" sz="1400" dirty="0"/>
              <a:t>	</a:t>
            </a:r>
            <a:r>
              <a:rPr lang="en-US" sz="1400" dirty="0" smtClean="0"/>
              <a:t>41 Science Technologies / Technicians</a:t>
            </a:r>
          </a:p>
          <a:p>
            <a:pPr algn="l"/>
            <a:r>
              <a:rPr lang="en-US" sz="1400" dirty="0"/>
              <a:t>	</a:t>
            </a:r>
            <a:r>
              <a:rPr lang="en-US" sz="1400" dirty="0" smtClean="0"/>
              <a:t>48 Precision Production</a:t>
            </a:r>
          </a:p>
          <a:p>
            <a:pPr algn="l"/>
            <a:endParaRPr lang="en-US" sz="1400" dirty="0"/>
          </a:p>
          <a:p>
            <a:pPr algn="l"/>
            <a:r>
              <a:rPr lang="en-US" sz="1400" dirty="0" smtClean="0"/>
              <a:t>	</a:t>
            </a:r>
            <a:r>
              <a:rPr lang="en-US" sz="1400" u="sng" dirty="0" smtClean="0"/>
              <a:t>Health</a:t>
            </a:r>
            <a:endParaRPr lang="en-US" sz="1400" dirty="0" smtClean="0"/>
          </a:p>
          <a:p>
            <a:pPr algn="l"/>
            <a:r>
              <a:rPr lang="en-US" sz="1400" dirty="0" smtClean="0"/>
              <a:t>	51 Health Professions and Related Programs</a:t>
            </a:r>
          </a:p>
          <a:p>
            <a:pPr algn="l"/>
            <a:endParaRPr lang="en-US" sz="1400" dirty="0"/>
          </a:p>
          <a:p>
            <a:pPr algn="l"/>
            <a:r>
              <a:rPr lang="en-US" sz="1400" dirty="0" smtClean="0"/>
              <a:t>	</a:t>
            </a:r>
            <a:r>
              <a:rPr lang="en-US" sz="1400" u="sng" dirty="0" smtClean="0"/>
              <a:t>Education</a:t>
            </a:r>
            <a:endParaRPr lang="en-US" sz="1400" dirty="0" smtClean="0"/>
          </a:p>
          <a:p>
            <a:pPr algn="l"/>
            <a:r>
              <a:rPr lang="en-US" sz="1400" dirty="0" smtClean="0"/>
              <a:t>	13 Education</a:t>
            </a:r>
          </a:p>
        </p:txBody>
      </p:sp>
      <p:sp>
        <p:nvSpPr>
          <p:cNvPr id="16" name="Title 1"/>
          <p:cNvSpPr txBox="1">
            <a:spLocks/>
          </p:cNvSpPr>
          <p:nvPr/>
        </p:nvSpPr>
        <p:spPr>
          <a:xfrm>
            <a:off x="457200" y="1066800"/>
            <a:ext cx="5670160" cy="4381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t>Charter Oak State College</a:t>
            </a:r>
          </a:p>
        </p:txBody>
      </p:sp>
      <p:sp>
        <p:nvSpPr>
          <p:cNvPr id="3" name="Slide Number Placeholder 2"/>
          <p:cNvSpPr>
            <a:spLocks noGrp="1"/>
          </p:cNvSpPr>
          <p:nvPr>
            <p:ph type="sldNum" sz="quarter" idx="12"/>
          </p:nvPr>
        </p:nvSpPr>
        <p:spPr/>
        <p:txBody>
          <a:bodyPr/>
          <a:lstStyle/>
          <a:p>
            <a:fld id="{C1A6B199-FD4A-42EA-8F8A-3F93EEAB17CE}" type="slidenum">
              <a:rPr lang="en-US" smtClean="0"/>
              <a:t>61</a:t>
            </a:fld>
            <a:endParaRPr lang="en-US" dirty="0"/>
          </a:p>
        </p:txBody>
      </p:sp>
      <p:sp>
        <p:nvSpPr>
          <p:cNvPr id="9" name="TextBox 8"/>
          <p:cNvSpPr txBox="1"/>
          <p:nvPr/>
        </p:nvSpPr>
        <p:spPr>
          <a:xfrm>
            <a:off x="343971" y="8153400"/>
            <a:ext cx="6203636" cy="800219"/>
          </a:xfrm>
          <a:prstGeom prst="rect">
            <a:avLst/>
          </a:prstGeom>
          <a:noFill/>
        </p:spPr>
        <p:txBody>
          <a:bodyPr wrap="square" rtlCol="0">
            <a:spAutoFit/>
          </a:bodyPr>
          <a:lstStyle/>
          <a:p>
            <a:r>
              <a:rPr lang="en-US" sz="1000" b="1" dirty="0" smtClean="0"/>
              <a:t>Sources</a:t>
            </a:r>
          </a:p>
          <a:p>
            <a:r>
              <a:rPr lang="en-US" sz="900" dirty="0" smtClean="0"/>
              <a:t>Integrated Postsecondary Education Data System (IPEDS) Completions Data as </a:t>
            </a:r>
            <a:r>
              <a:rPr lang="en-US" sz="900" dirty="0"/>
              <a:t>of 05-05-15. Data entered into IPEDS by the Office of Higher Education may have been modified for one or more of these report years and may account for some minor discrepancies.</a:t>
            </a:r>
            <a:endParaRPr lang="en-US" sz="900" dirty="0" smtClean="0"/>
          </a:p>
          <a:p>
            <a:r>
              <a:rPr lang="en-US" sz="900" baseline="30000" dirty="0" smtClean="0"/>
              <a:t>1 </a:t>
            </a:r>
            <a:r>
              <a:rPr lang="en-US" sz="900" dirty="0" smtClean="0"/>
              <a:t>Certificate below the Associate level;  </a:t>
            </a:r>
            <a:r>
              <a:rPr lang="en-US" sz="900" baseline="30000" dirty="0" smtClean="0"/>
              <a:t>2 </a:t>
            </a:r>
            <a:r>
              <a:rPr lang="en-US" sz="900" dirty="0" smtClean="0"/>
              <a:t>Associate degree; </a:t>
            </a:r>
            <a:r>
              <a:rPr lang="en-US" sz="900" baseline="30000" dirty="0" smtClean="0"/>
              <a:t>3</a:t>
            </a:r>
            <a:r>
              <a:rPr lang="en-US" sz="900" dirty="0" smtClean="0"/>
              <a:t> Bachelor’s degree</a:t>
            </a:r>
            <a:endParaRPr lang="en-US" sz="900" baseline="30000" dirty="0" smtClean="0"/>
          </a:p>
        </p:txBody>
      </p:sp>
      <p:graphicFrame>
        <p:nvGraphicFramePr>
          <p:cNvPr id="4" name="Table 3"/>
          <p:cNvGraphicFramePr>
            <a:graphicFrameLocks noGrp="1"/>
          </p:cNvGraphicFramePr>
          <p:nvPr>
            <p:extLst>
              <p:ext uri="{D42A27DB-BD31-4B8C-83A1-F6EECF244321}">
                <p14:modId xmlns:p14="http://schemas.microsoft.com/office/powerpoint/2010/main" val="4001675096"/>
              </p:ext>
            </p:extLst>
          </p:nvPr>
        </p:nvGraphicFramePr>
        <p:xfrm>
          <a:off x="342897" y="1524000"/>
          <a:ext cx="6172205" cy="1600196"/>
        </p:xfrm>
        <a:graphic>
          <a:graphicData uri="http://schemas.openxmlformats.org/drawingml/2006/table">
            <a:tbl>
              <a:tblPr/>
              <a:tblGrid>
                <a:gridCol w="1274261"/>
                <a:gridCol w="408162"/>
                <a:gridCol w="408162"/>
                <a:gridCol w="408162"/>
                <a:gridCol w="408162"/>
                <a:gridCol w="408162"/>
                <a:gridCol w="408162"/>
                <a:gridCol w="408162"/>
                <a:gridCol w="408162"/>
                <a:gridCol w="408162"/>
                <a:gridCol w="408162"/>
                <a:gridCol w="408162"/>
                <a:gridCol w="408162"/>
              </a:tblGrid>
              <a:tr h="180446">
                <a:tc>
                  <a:txBody>
                    <a:bodyPr/>
                    <a:lstStyle/>
                    <a:p>
                      <a:pPr algn="l" fontAlgn="b"/>
                      <a:r>
                        <a:rPr lang="en-US" sz="900" b="1" i="0" u="none" strike="noStrike" dirty="0" smtClean="0">
                          <a:solidFill>
                            <a:srgbClr val="000000"/>
                          </a:solidFill>
                          <a:effectLst/>
                          <a:latin typeface="Calibri"/>
                        </a:rPr>
                        <a:t>Charter Oak</a:t>
                      </a:r>
                      <a:endParaRPr lang="en-US" sz="900" b="1" i="0" u="none" strike="noStrike" dirty="0">
                        <a:solidFill>
                          <a:srgbClr val="000000"/>
                        </a:solidFill>
                        <a:effectLst/>
                        <a:latin typeface="Calibri"/>
                      </a:endParaRPr>
                    </a:p>
                  </a:txBody>
                  <a:tcPr marL="7466" marR="7466" marT="7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D5B4"/>
                    </a:solidFill>
                  </a:tcPr>
                </a:tc>
                <a:tc gridSpan="4">
                  <a:txBody>
                    <a:bodyPr/>
                    <a:lstStyle/>
                    <a:p>
                      <a:pPr algn="ctr" fontAlgn="b"/>
                      <a:r>
                        <a:rPr lang="en-US" sz="900" b="1" i="0" u="none" strike="noStrike" dirty="0" smtClean="0">
                          <a:solidFill>
                            <a:srgbClr val="000000"/>
                          </a:solidFill>
                          <a:effectLst/>
                          <a:latin typeface="Calibri"/>
                        </a:rPr>
                        <a:t>2011-2012</a:t>
                      </a:r>
                      <a:endParaRPr lang="en-US" sz="900" b="1" i="0" u="none" strike="noStrike" dirty="0">
                        <a:solidFill>
                          <a:srgbClr val="000000"/>
                        </a:solidFill>
                        <a:effectLst/>
                        <a:latin typeface="Calibri"/>
                      </a:endParaRPr>
                    </a:p>
                  </a:txBody>
                  <a:tcPr marL="7466" marR="7466" marT="7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D5B4"/>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900" b="1" i="0" u="none" strike="noStrike" dirty="0" smtClean="0">
                          <a:solidFill>
                            <a:srgbClr val="000000"/>
                          </a:solidFill>
                          <a:effectLst/>
                          <a:latin typeface="Calibri"/>
                        </a:rPr>
                        <a:t>2012-2013</a:t>
                      </a:r>
                      <a:endParaRPr lang="en-US" sz="900" b="1" i="0" u="none" strike="noStrike" dirty="0">
                        <a:solidFill>
                          <a:srgbClr val="000000"/>
                        </a:solidFill>
                        <a:effectLst/>
                        <a:latin typeface="Calibri"/>
                      </a:endParaRPr>
                    </a:p>
                  </a:txBody>
                  <a:tcPr marL="7466" marR="7466" marT="7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D5B4"/>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900" b="1" i="0" u="none" strike="noStrike" dirty="0" smtClean="0">
                          <a:solidFill>
                            <a:srgbClr val="000000"/>
                          </a:solidFill>
                          <a:effectLst/>
                          <a:latin typeface="Calibri"/>
                        </a:rPr>
                        <a:t>2013-2014</a:t>
                      </a:r>
                      <a:endParaRPr lang="en-US" sz="900" b="1" i="0" u="none" strike="noStrike" dirty="0">
                        <a:solidFill>
                          <a:srgbClr val="000000"/>
                        </a:solidFill>
                        <a:effectLst/>
                        <a:latin typeface="Calibri"/>
                      </a:endParaRPr>
                    </a:p>
                  </a:txBody>
                  <a:tcPr marL="7466" marR="7466" marT="7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D5B4"/>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56628">
                <a:tc>
                  <a:txBody>
                    <a:bodyPr/>
                    <a:lstStyle/>
                    <a:p>
                      <a:pPr algn="l" fontAlgn="b"/>
                      <a:r>
                        <a:rPr lang="en-US" sz="900" b="1" i="0" u="none" strike="noStrike" dirty="0" smtClean="0">
                          <a:solidFill>
                            <a:srgbClr val="000000"/>
                          </a:solidFill>
                          <a:effectLst/>
                          <a:latin typeface="Calibri"/>
                        </a:rPr>
                        <a:t>State </a:t>
                      </a:r>
                      <a:r>
                        <a:rPr lang="en-US" sz="900" b="1" i="0" u="none" strike="noStrike" dirty="0">
                          <a:solidFill>
                            <a:srgbClr val="000000"/>
                          </a:solidFill>
                          <a:effectLst/>
                          <a:latin typeface="Calibri"/>
                        </a:rPr>
                        <a:t>College</a:t>
                      </a:r>
                    </a:p>
                  </a:txBody>
                  <a:tcPr marL="7466" marR="7466" marT="7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D5B4"/>
                    </a:solidFill>
                  </a:tcPr>
                </a:tc>
                <a:tc>
                  <a:txBody>
                    <a:bodyPr/>
                    <a:lstStyle/>
                    <a:p>
                      <a:pPr algn="ctr" fontAlgn="b"/>
                      <a:r>
                        <a:rPr lang="en-US" sz="900" b="1" i="0" u="none" strike="noStrike">
                          <a:solidFill>
                            <a:srgbClr val="000000"/>
                          </a:solidFill>
                          <a:effectLst/>
                          <a:latin typeface="Calibri"/>
                        </a:rPr>
                        <a:t>Cert.</a:t>
                      </a:r>
                      <a:r>
                        <a:rPr lang="en-US" sz="900" b="1" i="0" u="none" strike="noStrike" baseline="30000">
                          <a:solidFill>
                            <a:srgbClr val="000000"/>
                          </a:solidFill>
                          <a:effectLst/>
                          <a:latin typeface="Calibri"/>
                        </a:rPr>
                        <a:t>1</a:t>
                      </a:r>
                      <a:endParaRPr lang="en-US" sz="900" b="1" i="0" u="none" strike="noStrike">
                        <a:solidFill>
                          <a:srgbClr val="000000"/>
                        </a:solidFill>
                        <a:effectLst/>
                        <a:latin typeface="Calibri"/>
                      </a:endParaRPr>
                    </a:p>
                  </a:txBody>
                  <a:tcPr marL="7466" marR="7466" marT="7466" marB="0" anchor="b">
                    <a:lnL w="635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ctr" fontAlgn="b"/>
                      <a:r>
                        <a:rPr lang="en-US" sz="900" b="1" i="0" u="none" strike="noStrike" dirty="0">
                          <a:solidFill>
                            <a:srgbClr val="000000"/>
                          </a:solidFill>
                          <a:effectLst/>
                          <a:latin typeface="Calibri"/>
                        </a:rPr>
                        <a:t>Assoc.</a:t>
                      </a:r>
                      <a:r>
                        <a:rPr lang="en-US" sz="900" b="1" i="0" u="none" strike="noStrike" baseline="30000" dirty="0">
                          <a:solidFill>
                            <a:srgbClr val="000000"/>
                          </a:solidFill>
                          <a:effectLst/>
                          <a:latin typeface="Calibri"/>
                        </a:rPr>
                        <a:t>2</a:t>
                      </a:r>
                      <a:endParaRPr lang="en-US" sz="900" b="1" i="0" u="none" strike="noStrike" dirty="0">
                        <a:solidFill>
                          <a:srgbClr val="000000"/>
                        </a:solidFill>
                        <a:effectLst/>
                        <a:latin typeface="Calibri"/>
                      </a:endParaRPr>
                    </a:p>
                  </a:txBody>
                  <a:tcPr marL="7466" marR="7466" marT="7466" marB="0" anchor="b">
                    <a:lnL>
                      <a:noFill/>
                    </a:lnL>
                    <a:lnR>
                      <a:noFill/>
                    </a:lnR>
                    <a:lnT>
                      <a:noFill/>
                    </a:lnT>
                    <a:lnB>
                      <a:noFill/>
                    </a:lnB>
                    <a:solidFill>
                      <a:srgbClr val="FCD5B4"/>
                    </a:solidFill>
                  </a:tcPr>
                </a:tc>
                <a:tc>
                  <a:txBody>
                    <a:bodyPr/>
                    <a:lstStyle/>
                    <a:p>
                      <a:pPr algn="ctr" fontAlgn="b"/>
                      <a:r>
                        <a:rPr lang="en-US" sz="900" b="1" i="0" u="none" strike="noStrike">
                          <a:solidFill>
                            <a:srgbClr val="000000"/>
                          </a:solidFill>
                          <a:effectLst/>
                          <a:latin typeface="Calibri"/>
                        </a:rPr>
                        <a:t>BA</a:t>
                      </a:r>
                      <a:r>
                        <a:rPr lang="en-US" sz="900" b="1" i="0" u="none" strike="noStrike" baseline="30000">
                          <a:solidFill>
                            <a:srgbClr val="000000"/>
                          </a:solidFill>
                          <a:effectLst/>
                          <a:latin typeface="Calibri"/>
                        </a:rPr>
                        <a:t>3</a:t>
                      </a:r>
                      <a:endParaRPr lang="en-US" sz="900" b="1" i="0" u="none" strike="noStrike">
                        <a:solidFill>
                          <a:srgbClr val="000000"/>
                        </a:solidFill>
                        <a:effectLst/>
                        <a:latin typeface="Calibri"/>
                      </a:endParaRPr>
                    </a:p>
                  </a:txBody>
                  <a:tcPr marL="7466" marR="7466" marT="7466" marB="0" anchor="b">
                    <a:lnL>
                      <a:noFill/>
                    </a:lnL>
                    <a:lnR>
                      <a:noFill/>
                    </a:lnR>
                    <a:lnT>
                      <a:noFill/>
                    </a:lnT>
                    <a:lnB>
                      <a:noFill/>
                    </a:lnB>
                    <a:solidFill>
                      <a:srgbClr val="FCD5B4"/>
                    </a:solidFill>
                  </a:tcPr>
                </a:tc>
                <a:tc>
                  <a:txBody>
                    <a:bodyPr/>
                    <a:lstStyle/>
                    <a:p>
                      <a:pPr algn="ctr" fontAlgn="b"/>
                      <a:r>
                        <a:rPr lang="en-US" sz="900" b="1" i="0" u="none" strike="noStrike">
                          <a:solidFill>
                            <a:srgbClr val="000000"/>
                          </a:solidFill>
                          <a:effectLst/>
                          <a:latin typeface="Calibri"/>
                        </a:rPr>
                        <a:t>Total</a:t>
                      </a:r>
                    </a:p>
                  </a:txBody>
                  <a:tcPr marL="7466" marR="7466" marT="7466" marB="0" anchor="b">
                    <a:lnL>
                      <a:noFill/>
                    </a:lnL>
                    <a:lnR w="6350" cap="flat" cmpd="sng" algn="ctr">
                      <a:solidFill>
                        <a:srgbClr val="000000"/>
                      </a:solidFill>
                      <a:prstDash val="solid"/>
                      <a:round/>
                      <a:headEnd type="none" w="med" len="med"/>
                      <a:tailEnd type="none" w="med" len="med"/>
                    </a:lnR>
                    <a:lnT>
                      <a:noFill/>
                    </a:lnT>
                    <a:lnB>
                      <a:noFill/>
                    </a:lnB>
                    <a:solidFill>
                      <a:srgbClr val="FCD5B4"/>
                    </a:solidFill>
                  </a:tcPr>
                </a:tc>
                <a:tc>
                  <a:txBody>
                    <a:bodyPr/>
                    <a:lstStyle/>
                    <a:p>
                      <a:pPr algn="ctr" fontAlgn="b"/>
                      <a:r>
                        <a:rPr lang="en-US" sz="900" b="1" i="0" u="none" strike="noStrike">
                          <a:solidFill>
                            <a:srgbClr val="000000"/>
                          </a:solidFill>
                          <a:effectLst/>
                          <a:latin typeface="Calibri"/>
                        </a:rPr>
                        <a:t>Cert.</a:t>
                      </a:r>
                    </a:p>
                  </a:txBody>
                  <a:tcPr marL="7466" marR="7466" marT="7466" marB="0" anchor="b">
                    <a:lnL w="635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ctr" fontAlgn="b"/>
                      <a:r>
                        <a:rPr lang="en-US" sz="900" b="1" i="0" u="none" strike="noStrike">
                          <a:solidFill>
                            <a:srgbClr val="000000"/>
                          </a:solidFill>
                          <a:effectLst/>
                          <a:latin typeface="Calibri"/>
                        </a:rPr>
                        <a:t>Assoc. </a:t>
                      </a:r>
                    </a:p>
                  </a:txBody>
                  <a:tcPr marL="7466" marR="7466" marT="7466" marB="0" anchor="b">
                    <a:lnL>
                      <a:noFill/>
                    </a:lnL>
                    <a:lnR>
                      <a:noFill/>
                    </a:lnR>
                    <a:lnT>
                      <a:noFill/>
                    </a:lnT>
                    <a:lnB>
                      <a:noFill/>
                    </a:lnB>
                    <a:solidFill>
                      <a:srgbClr val="FCD5B4"/>
                    </a:solidFill>
                  </a:tcPr>
                </a:tc>
                <a:tc>
                  <a:txBody>
                    <a:bodyPr/>
                    <a:lstStyle/>
                    <a:p>
                      <a:pPr algn="ctr" fontAlgn="b"/>
                      <a:r>
                        <a:rPr lang="en-US" sz="900" b="1" i="0" u="none" strike="noStrike">
                          <a:solidFill>
                            <a:srgbClr val="000000"/>
                          </a:solidFill>
                          <a:effectLst/>
                          <a:latin typeface="Calibri"/>
                        </a:rPr>
                        <a:t>BA</a:t>
                      </a:r>
                    </a:p>
                  </a:txBody>
                  <a:tcPr marL="7466" marR="7466" marT="7466" marB="0" anchor="b">
                    <a:lnL>
                      <a:noFill/>
                    </a:lnL>
                    <a:lnR>
                      <a:noFill/>
                    </a:lnR>
                    <a:lnT>
                      <a:noFill/>
                    </a:lnT>
                    <a:lnB>
                      <a:noFill/>
                    </a:lnB>
                    <a:solidFill>
                      <a:srgbClr val="FCD5B4"/>
                    </a:solidFill>
                  </a:tcPr>
                </a:tc>
                <a:tc>
                  <a:txBody>
                    <a:bodyPr/>
                    <a:lstStyle/>
                    <a:p>
                      <a:pPr algn="ctr" fontAlgn="b"/>
                      <a:r>
                        <a:rPr lang="en-US" sz="900" b="1" i="0" u="none" strike="noStrike">
                          <a:solidFill>
                            <a:srgbClr val="000000"/>
                          </a:solidFill>
                          <a:effectLst/>
                          <a:latin typeface="Calibri"/>
                        </a:rPr>
                        <a:t>Total</a:t>
                      </a:r>
                    </a:p>
                  </a:txBody>
                  <a:tcPr marL="7466" marR="7466" marT="7466" marB="0" anchor="b">
                    <a:lnL>
                      <a:noFill/>
                    </a:lnL>
                    <a:lnR w="6350" cap="flat" cmpd="sng" algn="ctr">
                      <a:solidFill>
                        <a:srgbClr val="000000"/>
                      </a:solidFill>
                      <a:prstDash val="solid"/>
                      <a:round/>
                      <a:headEnd type="none" w="med" len="med"/>
                      <a:tailEnd type="none" w="med" len="med"/>
                    </a:lnR>
                    <a:lnT>
                      <a:noFill/>
                    </a:lnT>
                    <a:lnB>
                      <a:noFill/>
                    </a:lnB>
                    <a:solidFill>
                      <a:srgbClr val="FCD5B4"/>
                    </a:solidFill>
                  </a:tcPr>
                </a:tc>
                <a:tc>
                  <a:txBody>
                    <a:bodyPr/>
                    <a:lstStyle/>
                    <a:p>
                      <a:pPr algn="ctr" fontAlgn="b"/>
                      <a:r>
                        <a:rPr lang="en-US" sz="900" b="1" i="0" u="none" strike="noStrike">
                          <a:solidFill>
                            <a:srgbClr val="000000"/>
                          </a:solidFill>
                          <a:effectLst/>
                          <a:latin typeface="Calibri"/>
                        </a:rPr>
                        <a:t>Cert.</a:t>
                      </a:r>
                    </a:p>
                  </a:txBody>
                  <a:tcPr marL="7466" marR="7466" marT="7466" marB="0" anchor="b">
                    <a:lnL w="635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ctr" fontAlgn="b"/>
                      <a:r>
                        <a:rPr lang="en-US" sz="900" b="1" i="0" u="none" strike="noStrike">
                          <a:solidFill>
                            <a:srgbClr val="000000"/>
                          </a:solidFill>
                          <a:effectLst/>
                          <a:latin typeface="Calibri"/>
                        </a:rPr>
                        <a:t>Assoc. </a:t>
                      </a:r>
                    </a:p>
                  </a:txBody>
                  <a:tcPr marL="7466" marR="7466" marT="7466" marB="0" anchor="b">
                    <a:lnL>
                      <a:noFill/>
                    </a:lnL>
                    <a:lnR>
                      <a:noFill/>
                    </a:lnR>
                    <a:lnT>
                      <a:noFill/>
                    </a:lnT>
                    <a:lnB>
                      <a:noFill/>
                    </a:lnB>
                    <a:solidFill>
                      <a:srgbClr val="FCD5B4"/>
                    </a:solidFill>
                  </a:tcPr>
                </a:tc>
                <a:tc>
                  <a:txBody>
                    <a:bodyPr/>
                    <a:lstStyle/>
                    <a:p>
                      <a:pPr algn="ctr" fontAlgn="b"/>
                      <a:r>
                        <a:rPr lang="en-US" sz="900" b="1" i="0" u="none" strike="noStrike">
                          <a:solidFill>
                            <a:srgbClr val="000000"/>
                          </a:solidFill>
                          <a:effectLst/>
                          <a:latin typeface="Calibri"/>
                        </a:rPr>
                        <a:t>BA</a:t>
                      </a:r>
                    </a:p>
                  </a:txBody>
                  <a:tcPr marL="7466" marR="7466" marT="7466" marB="0" anchor="b">
                    <a:lnL>
                      <a:noFill/>
                    </a:lnL>
                    <a:lnR>
                      <a:noFill/>
                    </a:lnR>
                    <a:lnT>
                      <a:noFill/>
                    </a:lnT>
                    <a:lnB>
                      <a:noFill/>
                    </a:lnB>
                    <a:solidFill>
                      <a:srgbClr val="FCD5B4"/>
                    </a:solidFill>
                  </a:tcPr>
                </a:tc>
                <a:tc>
                  <a:txBody>
                    <a:bodyPr/>
                    <a:lstStyle/>
                    <a:p>
                      <a:pPr algn="ctr" fontAlgn="b"/>
                      <a:r>
                        <a:rPr lang="en-US" sz="900" b="1" i="0" u="none" strike="noStrike">
                          <a:solidFill>
                            <a:srgbClr val="000000"/>
                          </a:solidFill>
                          <a:effectLst/>
                          <a:latin typeface="Calibri"/>
                        </a:rPr>
                        <a:t>Total</a:t>
                      </a:r>
                    </a:p>
                  </a:txBody>
                  <a:tcPr marL="7466" marR="7466" marT="7466" marB="0" anchor="b">
                    <a:lnL>
                      <a:noFill/>
                    </a:lnL>
                    <a:lnR w="6350" cap="flat" cmpd="sng" algn="ctr">
                      <a:solidFill>
                        <a:srgbClr val="000000"/>
                      </a:solidFill>
                      <a:prstDash val="solid"/>
                      <a:round/>
                      <a:headEnd type="none" w="med" len="med"/>
                      <a:tailEnd type="none" w="med" len="med"/>
                    </a:lnR>
                    <a:lnT>
                      <a:noFill/>
                    </a:lnT>
                    <a:lnB>
                      <a:noFill/>
                    </a:lnB>
                    <a:solidFill>
                      <a:srgbClr val="FCD5B4"/>
                    </a:solidFill>
                  </a:tcPr>
                </a:tc>
              </a:tr>
              <a:tr h="180446">
                <a:tc>
                  <a:txBody>
                    <a:bodyPr/>
                    <a:lstStyle/>
                    <a:p>
                      <a:pPr algn="l" fontAlgn="b"/>
                      <a:r>
                        <a:rPr lang="en-US" sz="900" b="0" i="0" u="none" strike="noStrike">
                          <a:solidFill>
                            <a:srgbClr val="000000"/>
                          </a:solidFill>
                          <a:effectLst/>
                          <a:latin typeface="Calibri"/>
                        </a:rPr>
                        <a:t>Education</a:t>
                      </a:r>
                    </a:p>
                  </a:txBody>
                  <a:tcPr marL="67197" marR="7466" marT="7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endParaRPr lang="en-US" sz="900" b="0" i="0" u="none" strike="noStrike" dirty="0">
                        <a:solidFill>
                          <a:srgbClr val="000000"/>
                        </a:solidFill>
                        <a:effectLst/>
                        <a:latin typeface="Calibri"/>
                      </a:endParaRPr>
                    </a:p>
                  </a:txBody>
                  <a:tcPr marL="7466" marR="67197" marT="746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 </a:t>
                      </a:r>
                    </a:p>
                  </a:txBody>
                  <a:tcPr marL="7466" marR="67197" marT="746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 </a:t>
                      </a:r>
                    </a:p>
                  </a:txBody>
                  <a:tcPr marL="7466" marR="67197" marT="746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0</a:t>
                      </a:r>
                    </a:p>
                  </a:txBody>
                  <a:tcPr marL="7466" marR="67197" marT="7466" marB="0" anchor="b">
                    <a:lnL>
                      <a:noFill/>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900" b="0" i="0" u="none" strike="noStrike">
                          <a:solidFill>
                            <a:srgbClr val="000000"/>
                          </a:solidFill>
                          <a:effectLst/>
                          <a:latin typeface="Calibri"/>
                        </a:rPr>
                        <a:t>1</a:t>
                      </a:r>
                    </a:p>
                  </a:txBody>
                  <a:tcPr marL="7466" marR="67197" marT="746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 </a:t>
                      </a:r>
                    </a:p>
                  </a:txBody>
                  <a:tcPr marL="7466" marR="67197" marT="746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 </a:t>
                      </a:r>
                    </a:p>
                  </a:txBody>
                  <a:tcPr marL="7466" marR="67197" marT="746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a:t>
                      </a:r>
                    </a:p>
                  </a:txBody>
                  <a:tcPr marL="7466" marR="67197" marT="7466" marB="0" anchor="b">
                    <a:lnL>
                      <a:noFill/>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900" b="0" i="0" u="none" strike="noStrike">
                          <a:solidFill>
                            <a:srgbClr val="000000"/>
                          </a:solidFill>
                          <a:effectLst/>
                          <a:latin typeface="Calibri"/>
                        </a:rPr>
                        <a:t>1</a:t>
                      </a:r>
                    </a:p>
                  </a:txBody>
                  <a:tcPr marL="7466" marR="67197" marT="746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 </a:t>
                      </a:r>
                    </a:p>
                  </a:txBody>
                  <a:tcPr marL="7466" marR="67197" marT="746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 </a:t>
                      </a:r>
                    </a:p>
                  </a:txBody>
                  <a:tcPr marL="7466" marR="67197" marT="746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a:t>
                      </a:r>
                    </a:p>
                  </a:txBody>
                  <a:tcPr marL="7466" marR="67197" marT="7466" marB="0" anchor="b">
                    <a:lnL>
                      <a:noFill/>
                    </a:lnL>
                    <a:lnR w="6350" cap="flat" cmpd="sng" algn="ctr">
                      <a:solidFill>
                        <a:srgbClr val="000000"/>
                      </a:solidFill>
                      <a:prstDash val="solid"/>
                      <a:round/>
                      <a:headEnd type="none" w="med" len="med"/>
                      <a:tailEnd type="none" w="med" len="med"/>
                    </a:lnR>
                    <a:lnT>
                      <a:noFill/>
                    </a:lnT>
                    <a:lnB>
                      <a:noFill/>
                    </a:lnB>
                    <a:solidFill>
                      <a:srgbClr val="FDE9D9"/>
                    </a:solidFill>
                  </a:tcPr>
                </a:tc>
              </a:tr>
              <a:tr h="180446">
                <a:tc>
                  <a:txBody>
                    <a:bodyPr/>
                    <a:lstStyle/>
                    <a:p>
                      <a:pPr algn="l" fontAlgn="b"/>
                      <a:r>
                        <a:rPr lang="en-US" sz="900" b="0" i="0" u="none" strike="noStrike">
                          <a:solidFill>
                            <a:srgbClr val="000000"/>
                          </a:solidFill>
                          <a:effectLst/>
                          <a:latin typeface="Calibri"/>
                        </a:rPr>
                        <a:t>Health</a:t>
                      </a:r>
                    </a:p>
                  </a:txBody>
                  <a:tcPr marL="67197" marR="7466" marT="7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dirty="0">
                          <a:solidFill>
                            <a:srgbClr val="000000"/>
                          </a:solidFill>
                          <a:effectLst/>
                          <a:latin typeface="Calibri"/>
                        </a:rPr>
                        <a:t>34</a:t>
                      </a:r>
                    </a:p>
                  </a:txBody>
                  <a:tcPr marL="7466" marR="67197" marT="746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 </a:t>
                      </a:r>
                    </a:p>
                  </a:txBody>
                  <a:tcPr marL="7466" marR="67197" marT="746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 </a:t>
                      </a:r>
                    </a:p>
                  </a:txBody>
                  <a:tcPr marL="7466" marR="67197" marT="746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34</a:t>
                      </a:r>
                    </a:p>
                  </a:txBody>
                  <a:tcPr marL="7466" marR="67197" marT="7466" marB="0" anchor="b">
                    <a:lnL>
                      <a:noFill/>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900" b="0" i="0" u="none" strike="noStrike">
                          <a:solidFill>
                            <a:srgbClr val="000000"/>
                          </a:solidFill>
                          <a:effectLst/>
                          <a:latin typeface="Calibri"/>
                        </a:rPr>
                        <a:t>23</a:t>
                      </a:r>
                    </a:p>
                  </a:txBody>
                  <a:tcPr marL="7466" marR="67197" marT="746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 </a:t>
                      </a:r>
                    </a:p>
                  </a:txBody>
                  <a:tcPr marL="7466" marR="67197" marT="7466" marB="0" anchor="b">
                    <a:lnL>
                      <a:noFill/>
                    </a:lnL>
                    <a:lnR>
                      <a:noFill/>
                    </a:lnR>
                    <a:lnT>
                      <a:noFill/>
                    </a:lnT>
                    <a:lnB>
                      <a:noFill/>
                    </a:lnB>
                    <a:solidFill>
                      <a:srgbClr val="FFFFFF"/>
                    </a:solidFill>
                  </a:tcPr>
                </a:tc>
                <a:tc>
                  <a:txBody>
                    <a:bodyPr/>
                    <a:lstStyle/>
                    <a:p>
                      <a:pPr algn="r" fontAlgn="b"/>
                      <a:endParaRPr lang="en-US" sz="900" b="0" i="0" u="none" strike="noStrike" dirty="0">
                        <a:solidFill>
                          <a:srgbClr val="000000"/>
                        </a:solidFill>
                        <a:effectLst/>
                        <a:latin typeface="Calibri"/>
                      </a:endParaRPr>
                    </a:p>
                  </a:txBody>
                  <a:tcPr marL="7466" marR="67197" marT="746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23</a:t>
                      </a:r>
                    </a:p>
                  </a:txBody>
                  <a:tcPr marL="7466" marR="67197" marT="7466" marB="0" anchor="b">
                    <a:lnL>
                      <a:noFill/>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900" b="0" i="0" u="none" strike="noStrike">
                          <a:solidFill>
                            <a:srgbClr val="000000"/>
                          </a:solidFill>
                          <a:effectLst/>
                          <a:latin typeface="Calibri"/>
                        </a:rPr>
                        <a:t>28</a:t>
                      </a:r>
                    </a:p>
                  </a:txBody>
                  <a:tcPr marL="7466" marR="67197" marT="746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 </a:t>
                      </a:r>
                    </a:p>
                  </a:txBody>
                  <a:tcPr marL="7466" marR="67197" marT="7466" marB="0" anchor="b">
                    <a:lnL>
                      <a:noFill/>
                    </a:lnL>
                    <a:lnR>
                      <a:noFill/>
                    </a:lnR>
                    <a:lnT>
                      <a:noFill/>
                    </a:lnT>
                    <a:lnB>
                      <a:noFill/>
                    </a:lnB>
                    <a:solidFill>
                      <a:srgbClr val="FFFFFF"/>
                    </a:solidFill>
                  </a:tcPr>
                </a:tc>
                <a:tc>
                  <a:txBody>
                    <a:bodyPr/>
                    <a:lstStyle/>
                    <a:p>
                      <a:pPr algn="r" fontAlgn="b"/>
                      <a:endParaRPr lang="en-US" sz="900" b="0" i="0" u="none" strike="noStrike" dirty="0">
                        <a:solidFill>
                          <a:srgbClr val="000000"/>
                        </a:solidFill>
                        <a:effectLst/>
                        <a:latin typeface="Calibri"/>
                      </a:endParaRPr>
                    </a:p>
                  </a:txBody>
                  <a:tcPr marL="7466" marR="67197" marT="746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28</a:t>
                      </a:r>
                    </a:p>
                  </a:txBody>
                  <a:tcPr marL="7466" marR="67197" marT="7466" marB="0" anchor="b">
                    <a:lnL>
                      <a:noFill/>
                    </a:lnL>
                    <a:lnR w="6350" cap="flat" cmpd="sng" algn="ctr">
                      <a:solidFill>
                        <a:srgbClr val="000000"/>
                      </a:solidFill>
                      <a:prstDash val="solid"/>
                      <a:round/>
                      <a:headEnd type="none" w="med" len="med"/>
                      <a:tailEnd type="none" w="med" len="med"/>
                    </a:lnR>
                    <a:lnT>
                      <a:noFill/>
                    </a:lnT>
                    <a:lnB>
                      <a:noFill/>
                    </a:lnB>
                    <a:solidFill>
                      <a:srgbClr val="FDE9D9"/>
                    </a:solidFill>
                  </a:tcPr>
                </a:tc>
              </a:tr>
              <a:tr h="180446">
                <a:tc>
                  <a:txBody>
                    <a:bodyPr/>
                    <a:lstStyle/>
                    <a:p>
                      <a:pPr algn="l" fontAlgn="b"/>
                      <a:r>
                        <a:rPr lang="en-US" sz="900" b="0" i="0" u="none" strike="noStrike">
                          <a:solidFill>
                            <a:srgbClr val="000000"/>
                          </a:solidFill>
                          <a:effectLst/>
                          <a:latin typeface="Calibri"/>
                        </a:rPr>
                        <a:t>STEM</a:t>
                      </a:r>
                    </a:p>
                  </a:txBody>
                  <a:tcPr marL="67197" marR="7466" marT="7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dirty="0">
                          <a:solidFill>
                            <a:srgbClr val="000000"/>
                          </a:solidFill>
                          <a:effectLst/>
                          <a:latin typeface="Calibri"/>
                        </a:rPr>
                        <a:t>12</a:t>
                      </a:r>
                    </a:p>
                  </a:txBody>
                  <a:tcPr marL="7466" marR="67197" marT="746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 </a:t>
                      </a:r>
                    </a:p>
                  </a:txBody>
                  <a:tcPr marL="7466" marR="67197" marT="746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 </a:t>
                      </a:r>
                    </a:p>
                  </a:txBody>
                  <a:tcPr marL="7466" marR="67197" marT="746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12</a:t>
                      </a:r>
                    </a:p>
                  </a:txBody>
                  <a:tcPr marL="7466" marR="67197" marT="7466" marB="0" anchor="b">
                    <a:lnL>
                      <a:noFill/>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900" b="0" i="0" u="none" strike="noStrike">
                          <a:solidFill>
                            <a:srgbClr val="000000"/>
                          </a:solidFill>
                          <a:effectLst/>
                          <a:latin typeface="Calibri"/>
                        </a:rPr>
                        <a:t>8</a:t>
                      </a:r>
                    </a:p>
                  </a:txBody>
                  <a:tcPr marL="7466" marR="67197" marT="746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 </a:t>
                      </a:r>
                    </a:p>
                  </a:txBody>
                  <a:tcPr marL="7466" marR="67197" marT="746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 </a:t>
                      </a:r>
                    </a:p>
                  </a:txBody>
                  <a:tcPr marL="7466" marR="67197" marT="746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8</a:t>
                      </a:r>
                    </a:p>
                  </a:txBody>
                  <a:tcPr marL="7466" marR="67197" marT="7466" marB="0" anchor="b">
                    <a:lnL>
                      <a:noFill/>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900" b="0" i="0" u="none" strike="noStrike">
                          <a:solidFill>
                            <a:srgbClr val="000000"/>
                          </a:solidFill>
                          <a:effectLst/>
                          <a:latin typeface="Calibri"/>
                        </a:rPr>
                        <a:t>10</a:t>
                      </a:r>
                    </a:p>
                  </a:txBody>
                  <a:tcPr marL="7466" marR="67197" marT="746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 </a:t>
                      </a:r>
                    </a:p>
                  </a:txBody>
                  <a:tcPr marL="7466" marR="67197" marT="746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 </a:t>
                      </a:r>
                    </a:p>
                  </a:txBody>
                  <a:tcPr marL="7466" marR="67197" marT="746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10</a:t>
                      </a:r>
                    </a:p>
                  </a:txBody>
                  <a:tcPr marL="7466" marR="67197" marT="7466" marB="0" anchor="b">
                    <a:lnL>
                      <a:noFill/>
                    </a:lnL>
                    <a:lnR w="6350" cap="flat" cmpd="sng" algn="ctr">
                      <a:solidFill>
                        <a:srgbClr val="000000"/>
                      </a:solidFill>
                      <a:prstDash val="solid"/>
                      <a:round/>
                      <a:headEnd type="none" w="med" len="med"/>
                      <a:tailEnd type="none" w="med" len="med"/>
                    </a:lnR>
                    <a:lnT>
                      <a:noFill/>
                    </a:lnT>
                    <a:lnB>
                      <a:noFill/>
                    </a:lnB>
                    <a:solidFill>
                      <a:srgbClr val="FDE9D9"/>
                    </a:solidFill>
                  </a:tcPr>
                </a:tc>
              </a:tr>
              <a:tr h="180446">
                <a:tc>
                  <a:txBody>
                    <a:bodyPr/>
                    <a:lstStyle/>
                    <a:p>
                      <a:pPr algn="l" fontAlgn="b"/>
                      <a:r>
                        <a:rPr lang="en-US" sz="900" b="0" i="0" u="none" strike="noStrike">
                          <a:solidFill>
                            <a:srgbClr val="000000"/>
                          </a:solidFill>
                          <a:effectLst/>
                          <a:latin typeface="Calibri"/>
                        </a:rPr>
                        <a:t>Other</a:t>
                      </a:r>
                    </a:p>
                  </a:txBody>
                  <a:tcPr marL="67197" marR="7466" marT="7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dirty="0">
                          <a:solidFill>
                            <a:srgbClr val="000000"/>
                          </a:solidFill>
                          <a:effectLst/>
                          <a:latin typeface="Calibri"/>
                        </a:rPr>
                        <a:t>39</a:t>
                      </a:r>
                    </a:p>
                  </a:txBody>
                  <a:tcPr marL="7466" marR="67197" marT="746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78</a:t>
                      </a:r>
                    </a:p>
                  </a:txBody>
                  <a:tcPr marL="7466" marR="67197" marT="746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472</a:t>
                      </a:r>
                    </a:p>
                  </a:txBody>
                  <a:tcPr marL="7466" marR="67197" marT="746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589</a:t>
                      </a:r>
                    </a:p>
                  </a:txBody>
                  <a:tcPr marL="7466" marR="67197" marT="7466" marB="0" anchor="b">
                    <a:lnL>
                      <a:noFill/>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900" b="0" i="0" u="none" strike="noStrike">
                          <a:solidFill>
                            <a:srgbClr val="000000"/>
                          </a:solidFill>
                          <a:effectLst/>
                          <a:latin typeface="Calibri"/>
                        </a:rPr>
                        <a:t>105</a:t>
                      </a:r>
                    </a:p>
                  </a:txBody>
                  <a:tcPr marL="7466" marR="67197" marT="746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49</a:t>
                      </a:r>
                    </a:p>
                  </a:txBody>
                  <a:tcPr marL="7466" marR="67197" marT="746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476</a:t>
                      </a:r>
                    </a:p>
                  </a:txBody>
                  <a:tcPr marL="7466" marR="67197" marT="746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630</a:t>
                      </a:r>
                    </a:p>
                  </a:txBody>
                  <a:tcPr marL="7466" marR="67197" marT="7466" marB="0" anchor="b">
                    <a:lnL>
                      <a:noFill/>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fontAlgn="b"/>
                      <a:r>
                        <a:rPr lang="en-US" sz="900" b="0" i="0" u="none" strike="noStrike">
                          <a:solidFill>
                            <a:srgbClr val="000000"/>
                          </a:solidFill>
                          <a:effectLst/>
                          <a:latin typeface="Calibri"/>
                        </a:rPr>
                        <a:t>66</a:t>
                      </a:r>
                    </a:p>
                  </a:txBody>
                  <a:tcPr marL="7466" marR="67197" marT="746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66</a:t>
                      </a:r>
                    </a:p>
                  </a:txBody>
                  <a:tcPr marL="7466" marR="67197" marT="746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429</a:t>
                      </a:r>
                    </a:p>
                  </a:txBody>
                  <a:tcPr marL="7466" marR="67197" marT="7466"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Calibri"/>
                        </a:rPr>
                        <a:t>561</a:t>
                      </a:r>
                    </a:p>
                  </a:txBody>
                  <a:tcPr marL="7466" marR="67197" marT="7466" marB="0" anchor="b">
                    <a:lnL>
                      <a:noFill/>
                    </a:lnL>
                    <a:lnR w="6350" cap="flat" cmpd="sng" algn="ctr">
                      <a:solidFill>
                        <a:srgbClr val="000000"/>
                      </a:solidFill>
                      <a:prstDash val="solid"/>
                      <a:round/>
                      <a:headEnd type="none" w="med" len="med"/>
                      <a:tailEnd type="none" w="med" len="med"/>
                    </a:lnR>
                    <a:lnT>
                      <a:noFill/>
                    </a:lnT>
                    <a:lnB>
                      <a:noFill/>
                    </a:lnB>
                    <a:solidFill>
                      <a:srgbClr val="FDE9D9"/>
                    </a:solidFill>
                  </a:tcPr>
                </a:tc>
              </a:tr>
              <a:tr h="180446">
                <a:tc>
                  <a:txBody>
                    <a:bodyPr/>
                    <a:lstStyle/>
                    <a:p>
                      <a:pPr algn="l" fontAlgn="b"/>
                      <a:r>
                        <a:rPr lang="en-US" sz="900" b="0" i="0" u="none" strike="noStrike">
                          <a:solidFill>
                            <a:srgbClr val="000000"/>
                          </a:solidFill>
                          <a:effectLst/>
                          <a:latin typeface="Calibri"/>
                        </a:rPr>
                        <a:t>Total</a:t>
                      </a:r>
                    </a:p>
                  </a:txBody>
                  <a:tcPr marL="67197" marR="7466" marT="7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85</a:t>
                      </a:r>
                    </a:p>
                  </a:txBody>
                  <a:tcPr marL="7466" marR="67197" marT="746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78</a:t>
                      </a:r>
                    </a:p>
                  </a:txBody>
                  <a:tcPr marL="7466" marR="67197" marT="746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472</a:t>
                      </a:r>
                    </a:p>
                  </a:txBody>
                  <a:tcPr marL="7466" marR="67197" marT="746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635</a:t>
                      </a:r>
                    </a:p>
                  </a:txBody>
                  <a:tcPr marL="7466" marR="67197" marT="746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en-US" sz="900" b="0" i="0" u="none" strike="noStrike">
                          <a:solidFill>
                            <a:srgbClr val="000000"/>
                          </a:solidFill>
                          <a:effectLst/>
                          <a:latin typeface="Calibri"/>
                        </a:rPr>
                        <a:t>137</a:t>
                      </a:r>
                    </a:p>
                  </a:txBody>
                  <a:tcPr marL="7466" marR="67197" marT="746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49</a:t>
                      </a:r>
                    </a:p>
                  </a:txBody>
                  <a:tcPr marL="7466" marR="67197" marT="746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476</a:t>
                      </a:r>
                    </a:p>
                  </a:txBody>
                  <a:tcPr marL="7466" marR="67197" marT="746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662</a:t>
                      </a:r>
                    </a:p>
                  </a:txBody>
                  <a:tcPr marL="7466" marR="67197" marT="746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en-US" sz="900" b="0" i="0" u="none" strike="noStrike">
                          <a:solidFill>
                            <a:srgbClr val="000000"/>
                          </a:solidFill>
                          <a:effectLst/>
                          <a:latin typeface="Calibri"/>
                        </a:rPr>
                        <a:t>105</a:t>
                      </a:r>
                    </a:p>
                  </a:txBody>
                  <a:tcPr marL="7466" marR="67197" marT="746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66</a:t>
                      </a:r>
                    </a:p>
                  </a:txBody>
                  <a:tcPr marL="7466" marR="67197" marT="746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429</a:t>
                      </a:r>
                    </a:p>
                  </a:txBody>
                  <a:tcPr marL="7466" marR="67197" marT="746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Calibri"/>
                        </a:rPr>
                        <a:t>600</a:t>
                      </a:r>
                    </a:p>
                  </a:txBody>
                  <a:tcPr marL="7466" marR="67197" marT="746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DE9D9"/>
                    </a:solidFill>
                  </a:tcPr>
                </a:tc>
              </a:tr>
              <a:tr h="180446">
                <a:tc>
                  <a:txBody>
                    <a:bodyPr/>
                    <a:lstStyle/>
                    <a:p>
                      <a:pPr algn="l" fontAlgn="b"/>
                      <a:r>
                        <a:rPr lang="en-US" sz="900" b="1" i="0" u="none" strike="noStrike">
                          <a:solidFill>
                            <a:srgbClr val="000000"/>
                          </a:solidFill>
                          <a:effectLst/>
                          <a:latin typeface="Calibri"/>
                        </a:rPr>
                        <a:t>Count in High Demand</a:t>
                      </a:r>
                    </a:p>
                  </a:txBody>
                  <a:tcPr marL="67197" marR="7466" marT="7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46</a:t>
                      </a:r>
                    </a:p>
                  </a:txBody>
                  <a:tcPr marL="7466" marR="67197" marT="746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0</a:t>
                      </a:r>
                    </a:p>
                  </a:txBody>
                  <a:tcPr marL="7466" marR="67197" marT="746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0</a:t>
                      </a:r>
                    </a:p>
                  </a:txBody>
                  <a:tcPr marL="7466" marR="67197" marT="746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46</a:t>
                      </a:r>
                    </a:p>
                  </a:txBody>
                  <a:tcPr marL="7466" marR="67197" marT="746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en-US" sz="900" b="1" i="0" u="none" strike="noStrike">
                          <a:solidFill>
                            <a:srgbClr val="000000"/>
                          </a:solidFill>
                          <a:effectLst/>
                          <a:latin typeface="Calibri"/>
                        </a:rPr>
                        <a:t>32</a:t>
                      </a:r>
                    </a:p>
                  </a:txBody>
                  <a:tcPr marL="7466" marR="67197" marT="746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0</a:t>
                      </a:r>
                    </a:p>
                  </a:txBody>
                  <a:tcPr marL="7466" marR="67197" marT="746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0</a:t>
                      </a:r>
                    </a:p>
                  </a:txBody>
                  <a:tcPr marL="7466" marR="67197" marT="746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32</a:t>
                      </a:r>
                    </a:p>
                  </a:txBody>
                  <a:tcPr marL="7466" marR="67197" marT="746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en-US" sz="900" b="1" i="0" u="none" strike="noStrike">
                          <a:solidFill>
                            <a:srgbClr val="000000"/>
                          </a:solidFill>
                          <a:effectLst/>
                          <a:latin typeface="Calibri"/>
                        </a:rPr>
                        <a:t>39</a:t>
                      </a:r>
                    </a:p>
                  </a:txBody>
                  <a:tcPr marL="7466" marR="67197" marT="746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0</a:t>
                      </a:r>
                    </a:p>
                  </a:txBody>
                  <a:tcPr marL="7466" marR="67197" marT="746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0</a:t>
                      </a:r>
                    </a:p>
                  </a:txBody>
                  <a:tcPr marL="7466" marR="67197" marT="746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39</a:t>
                      </a:r>
                    </a:p>
                  </a:txBody>
                  <a:tcPr marL="7466" marR="67197" marT="746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180446">
                <a:tc>
                  <a:txBody>
                    <a:bodyPr/>
                    <a:lstStyle/>
                    <a:p>
                      <a:pPr algn="l" fontAlgn="b"/>
                      <a:r>
                        <a:rPr lang="en-US" sz="900" b="1" i="0" u="none" strike="noStrike">
                          <a:solidFill>
                            <a:srgbClr val="000000"/>
                          </a:solidFill>
                          <a:effectLst/>
                          <a:latin typeface="Calibri"/>
                        </a:rPr>
                        <a:t>Percent in High Demand</a:t>
                      </a:r>
                    </a:p>
                  </a:txBody>
                  <a:tcPr marL="67197" marR="7466" marT="7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54.1%</a:t>
                      </a:r>
                    </a:p>
                  </a:txBody>
                  <a:tcPr marL="7466" marR="67197" marT="746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0.0%</a:t>
                      </a:r>
                    </a:p>
                  </a:txBody>
                  <a:tcPr marL="7466" marR="67197" marT="746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0.0%</a:t>
                      </a:r>
                    </a:p>
                  </a:txBody>
                  <a:tcPr marL="7466" marR="67197" marT="746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7.2%</a:t>
                      </a:r>
                    </a:p>
                  </a:txBody>
                  <a:tcPr marL="7466" marR="67197" marT="746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en-US" sz="900" b="1" i="0" u="none" strike="noStrike">
                          <a:solidFill>
                            <a:srgbClr val="000000"/>
                          </a:solidFill>
                          <a:effectLst/>
                          <a:latin typeface="Calibri"/>
                        </a:rPr>
                        <a:t>23.4%</a:t>
                      </a:r>
                    </a:p>
                  </a:txBody>
                  <a:tcPr marL="7466" marR="67197" marT="746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0.0%</a:t>
                      </a:r>
                    </a:p>
                  </a:txBody>
                  <a:tcPr marL="7466" marR="67197" marT="746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0.0%</a:t>
                      </a:r>
                    </a:p>
                  </a:txBody>
                  <a:tcPr marL="7466" marR="67197" marT="746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4.8%</a:t>
                      </a:r>
                    </a:p>
                  </a:txBody>
                  <a:tcPr marL="7466" marR="67197" marT="746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en-US" sz="900" b="1" i="0" u="none" strike="noStrike">
                          <a:solidFill>
                            <a:srgbClr val="000000"/>
                          </a:solidFill>
                          <a:effectLst/>
                          <a:latin typeface="Calibri"/>
                        </a:rPr>
                        <a:t>37.1%</a:t>
                      </a:r>
                    </a:p>
                  </a:txBody>
                  <a:tcPr marL="7466" marR="67197" marT="746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0.0%</a:t>
                      </a:r>
                    </a:p>
                  </a:txBody>
                  <a:tcPr marL="7466" marR="67197" marT="746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solidFill>
                            <a:srgbClr val="000000"/>
                          </a:solidFill>
                          <a:effectLst/>
                          <a:latin typeface="Calibri"/>
                        </a:rPr>
                        <a:t>0.0%</a:t>
                      </a:r>
                    </a:p>
                  </a:txBody>
                  <a:tcPr marL="7466" marR="67197" marT="746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dirty="0">
                          <a:solidFill>
                            <a:srgbClr val="000000"/>
                          </a:solidFill>
                          <a:effectLst/>
                          <a:latin typeface="Calibri"/>
                        </a:rPr>
                        <a:t>6.5%</a:t>
                      </a:r>
                    </a:p>
                  </a:txBody>
                  <a:tcPr marL="7466" marR="67197" marT="746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val="12485341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6200"/>
            <a:ext cx="6858000" cy="91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itle 1"/>
          <p:cNvSpPr>
            <a:spLocks noGrp="1"/>
          </p:cNvSpPr>
          <p:nvPr>
            <p:ph type="title"/>
          </p:nvPr>
        </p:nvSpPr>
        <p:spPr>
          <a:xfrm>
            <a:off x="342900" y="86784"/>
            <a:ext cx="6172200" cy="903816"/>
          </a:xfrm>
        </p:spPr>
        <p:txBody>
          <a:bodyPr>
            <a:normAutofit/>
          </a:bodyPr>
          <a:lstStyle/>
          <a:p>
            <a:pPr algn="l"/>
            <a:r>
              <a:rPr lang="en-US" sz="1600" b="1" dirty="0" smtClean="0"/>
              <a:t>Goal 4 – </a:t>
            </a:r>
            <a:r>
              <a:rPr lang="en-US" sz="1600" b="1" dirty="0"/>
              <a:t>Innovation and Economic Growth</a:t>
            </a:r>
            <a:r>
              <a:rPr lang="en-US" sz="1600" b="1" dirty="0" smtClean="0"/>
              <a:t/>
            </a:r>
            <a:br>
              <a:rPr lang="en-US" sz="1600" b="1" dirty="0" smtClean="0"/>
            </a:br>
            <a:r>
              <a:rPr lang="en-US" sz="1600" b="1" dirty="0" smtClean="0"/>
              <a:t>Indicator 1 – Completions in fields with high workforce demand:  STEM, health, education</a:t>
            </a:r>
            <a:endParaRPr lang="en-US" sz="1600" b="1" dirty="0"/>
          </a:p>
        </p:txBody>
      </p:sp>
      <p:sp>
        <p:nvSpPr>
          <p:cNvPr id="11" name="Title 1"/>
          <p:cNvSpPr txBox="1">
            <a:spLocks/>
          </p:cNvSpPr>
          <p:nvPr/>
        </p:nvSpPr>
        <p:spPr>
          <a:xfrm>
            <a:off x="337671" y="6019800"/>
            <a:ext cx="6291730" cy="2590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000" dirty="0" smtClean="0"/>
              <a:t>Completions from the University of Connecticut have been aggregated according to the following 2-digit Classification of Instructional Program (CIP) codes:</a:t>
            </a:r>
          </a:p>
          <a:p>
            <a:pPr algn="l"/>
            <a:endParaRPr lang="en-US" sz="1000" dirty="0"/>
          </a:p>
          <a:p>
            <a:pPr algn="l"/>
            <a:r>
              <a:rPr lang="en-US" sz="1000" u="sng" dirty="0" smtClean="0"/>
              <a:t>Science, Technology, Engineering &amp; Math (STEM)</a:t>
            </a:r>
            <a:r>
              <a:rPr lang="en-US" sz="1000" dirty="0" smtClean="0"/>
              <a:t>		</a:t>
            </a:r>
            <a:r>
              <a:rPr lang="en-US" sz="1000" u="sng" dirty="0" smtClean="0"/>
              <a:t>Health</a:t>
            </a:r>
          </a:p>
          <a:p>
            <a:pPr algn="l"/>
            <a:r>
              <a:rPr lang="en-US" sz="1000" dirty="0" smtClean="0"/>
              <a:t>01 Agriculture, Agriculture Operations, and Related Sciences</a:t>
            </a:r>
            <a:r>
              <a:rPr lang="en-US" sz="1000" dirty="0"/>
              <a:t>	51 Health Professions and Related Programs </a:t>
            </a:r>
            <a:endParaRPr lang="en-US" sz="1000" dirty="0" smtClean="0"/>
          </a:p>
          <a:p>
            <a:pPr algn="l"/>
            <a:r>
              <a:rPr lang="en-US" sz="1000" dirty="0" smtClean="0"/>
              <a:t>03 Natural Resources and Conservation</a:t>
            </a:r>
          </a:p>
          <a:p>
            <a:pPr algn="l"/>
            <a:r>
              <a:rPr lang="en-US" sz="1000" dirty="0" smtClean="0"/>
              <a:t>04 Architecture and Related Services</a:t>
            </a:r>
            <a:r>
              <a:rPr lang="en-US" sz="1000" dirty="0"/>
              <a:t>	</a:t>
            </a:r>
            <a:r>
              <a:rPr lang="en-US" sz="1000" dirty="0" smtClean="0"/>
              <a:t>	</a:t>
            </a:r>
            <a:r>
              <a:rPr lang="en-US" sz="1000" u="sng" dirty="0" smtClean="0"/>
              <a:t>Education</a:t>
            </a:r>
            <a:endParaRPr lang="en-US" sz="1000" dirty="0" smtClean="0"/>
          </a:p>
          <a:p>
            <a:pPr algn="l"/>
            <a:r>
              <a:rPr lang="en-US" sz="1000" dirty="0" smtClean="0"/>
              <a:t>11 Computer and Information Sciences and Support </a:t>
            </a:r>
            <a:r>
              <a:rPr lang="en-US" sz="1000" dirty="0"/>
              <a:t>Services	13 </a:t>
            </a:r>
            <a:r>
              <a:rPr lang="en-US" sz="1000" dirty="0" smtClean="0"/>
              <a:t>Education</a:t>
            </a:r>
          </a:p>
          <a:p>
            <a:pPr algn="l"/>
            <a:r>
              <a:rPr lang="en-US" sz="1000" dirty="0" smtClean="0"/>
              <a:t>14 Engineering</a:t>
            </a:r>
          </a:p>
          <a:p>
            <a:pPr algn="l"/>
            <a:r>
              <a:rPr lang="en-US" sz="1000" dirty="0" smtClean="0"/>
              <a:t>15 Engineering Technologies and Engineering-Related Fields</a:t>
            </a:r>
          </a:p>
          <a:p>
            <a:pPr algn="l"/>
            <a:r>
              <a:rPr lang="en-US" sz="1000" dirty="0" smtClean="0"/>
              <a:t>26 Biological and Biomedical Sciences</a:t>
            </a:r>
          </a:p>
          <a:p>
            <a:pPr algn="l"/>
            <a:r>
              <a:rPr lang="en-US" sz="1000" dirty="0" smtClean="0"/>
              <a:t>27 Mathematics and Statistics</a:t>
            </a:r>
          </a:p>
          <a:p>
            <a:pPr algn="l"/>
            <a:r>
              <a:rPr lang="en-US" sz="1000" dirty="0" smtClean="0"/>
              <a:t>40 Physical Sciences</a:t>
            </a:r>
          </a:p>
          <a:p>
            <a:pPr algn="l"/>
            <a:r>
              <a:rPr lang="en-US" sz="1000" dirty="0"/>
              <a:t>	</a:t>
            </a:r>
          </a:p>
          <a:p>
            <a:pPr algn="l"/>
            <a:r>
              <a:rPr lang="en-US" sz="1000" dirty="0" smtClean="0"/>
              <a:t>	</a:t>
            </a:r>
          </a:p>
        </p:txBody>
      </p:sp>
      <p:sp>
        <p:nvSpPr>
          <p:cNvPr id="16" name="Title 1"/>
          <p:cNvSpPr txBox="1">
            <a:spLocks/>
          </p:cNvSpPr>
          <p:nvPr/>
        </p:nvSpPr>
        <p:spPr>
          <a:xfrm>
            <a:off x="468085" y="1066801"/>
            <a:ext cx="5670160" cy="4381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t>University of Connecticut (All Campuses) – Awards at all levels</a:t>
            </a:r>
          </a:p>
        </p:txBody>
      </p:sp>
      <p:sp>
        <p:nvSpPr>
          <p:cNvPr id="20" name="TextBox 19"/>
          <p:cNvSpPr txBox="1"/>
          <p:nvPr/>
        </p:nvSpPr>
        <p:spPr>
          <a:xfrm>
            <a:off x="349299" y="8452884"/>
            <a:ext cx="6203636" cy="553998"/>
          </a:xfrm>
          <a:prstGeom prst="rect">
            <a:avLst/>
          </a:prstGeom>
          <a:noFill/>
        </p:spPr>
        <p:txBody>
          <a:bodyPr wrap="square" rtlCol="0">
            <a:spAutoFit/>
          </a:bodyPr>
          <a:lstStyle/>
          <a:p>
            <a:r>
              <a:rPr lang="en-US" sz="1000" b="1" dirty="0" smtClean="0"/>
              <a:t>Source</a:t>
            </a:r>
          </a:p>
          <a:p>
            <a:r>
              <a:rPr lang="en-US" sz="1000" dirty="0" smtClean="0"/>
              <a:t>University </a:t>
            </a:r>
            <a:r>
              <a:rPr lang="en-US" sz="1000" dirty="0"/>
              <a:t>of Connecticut, Office of Institutional Research and </a:t>
            </a:r>
            <a:r>
              <a:rPr lang="en-US" sz="1000" dirty="0" smtClean="0"/>
              <a:t>Effectiveness</a:t>
            </a:r>
          </a:p>
          <a:p>
            <a:endParaRPr lang="en-US" sz="1000" dirty="0" smtClean="0"/>
          </a:p>
        </p:txBody>
      </p:sp>
      <p:sp>
        <p:nvSpPr>
          <p:cNvPr id="3" name="Slide Number Placeholder 2"/>
          <p:cNvSpPr>
            <a:spLocks noGrp="1"/>
          </p:cNvSpPr>
          <p:nvPr>
            <p:ph type="sldNum" sz="quarter" idx="12"/>
          </p:nvPr>
        </p:nvSpPr>
        <p:spPr/>
        <p:txBody>
          <a:bodyPr/>
          <a:lstStyle/>
          <a:p>
            <a:fld id="{C1A6B199-FD4A-42EA-8F8A-3F93EEAB17CE}" type="slidenum">
              <a:rPr lang="en-US" smtClean="0"/>
              <a:t>62</a:t>
            </a:fld>
            <a:endParaRPr lang="en-US" dirty="0"/>
          </a:p>
        </p:txBody>
      </p:sp>
      <p:graphicFrame>
        <p:nvGraphicFramePr>
          <p:cNvPr id="12" name="Chart 11"/>
          <p:cNvGraphicFramePr>
            <a:graphicFrameLocks/>
          </p:cNvGraphicFramePr>
          <p:nvPr>
            <p:extLst>
              <p:ext uri="{D42A27DB-BD31-4B8C-83A1-F6EECF244321}">
                <p14:modId xmlns:p14="http://schemas.microsoft.com/office/powerpoint/2010/main" val="3446996445"/>
              </p:ext>
            </p:extLst>
          </p:nvPr>
        </p:nvGraphicFramePr>
        <p:xfrm>
          <a:off x="1198708" y="1428751"/>
          <a:ext cx="4435280" cy="25462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40187695"/>
              </p:ext>
            </p:extLst>
          </p:nvPr>
        </p:nvGraphicFramePr>
        <p:xfrm>
          <a:off x="400528" y="3886202"/>
          <a:ext cx="6172199" cy="1945305"/>
        </p:xfrm>
        <a:graphic>
          <a:graphicData uri="http://schemas.openxmlformats.org/drawingml/2006/table">
            <a:tbl>
              <a:tblPr/>
              <a:tblGrid>
                <a:gridCol w="3008452"/>
                <a:gridCol w="889138"/>
                <a:gridCol w="758203"/>
                <a:gridCol w="721663"/>
                <a:gridCol w="794743"/>
              </a:tblGrid>
              <a:tr h="228598">
                <a:tc>
                  <a:txBody>
                    <a:bodyPr/>
                    <a:lstStyle/>
                    <a:p>
                      <a:pPr algn="l" rtl="0" fontAlgn="b"/>
                      <a:r>
                        <a:rPr lang="en-US" sz="1100" b="0" i="0" u="none" strike="noStrike" dirty="0">
                          <a:solidFill>
                            <a:srgbClr val="000000"/>
                          </a:solidFill>
                          <a:effectLst/>
                          <a:latin typeface="Calibri"/>
                        </a:rPr>
                        <a:t> </a:t>
                      </a:r>
                    </a:p>
                  </a:txBody>
                  <a:tcPr marL="9149" marR="9149" marT="9149" marB="0" anchor="b">
                    <a:lnL>
                      <a:noFill/>
                    </a:lnL>
                    <a:lnR>
                      <a:noFill/>
                    </a:lnR>
                    <a:lnT>
                      <a:noFill/>
                    </a:lnT>
                    <a:lnB>
                      <a:noFill/>
                    </a:lnB>
                    <a:solidFill>
                      <a:schemeClr val="accent4">
                        <a:lumMod val="20000"/>
                        <a:lumOff val="80000"/>
                      </a:schemeClr>
                    </a:solidFill>
                  </a:tcPr>
                </a:tc>
                <a:tc gridSpan="4">
                  <a:txBody>
                    <a:bodyPr/>
                    <a:lstStyle/>
                    <a:p>
                      <a:pPr algn="ctr" rtl="0" fontAlgn="b"/>
                      <a:r>
                        <a:rPr lang="en-US" sz="1200" b="1" i="0" u="none" strike="noStrike" dirty="0">
                          <a:solidFill>
                            <a:srgbClr val="000000"/>
                          </a:solidFill>
                          <a:effectLst/>
                          <a:latin typeface="Calibri"/>
                        </a:rPr>
                        <a:t>All degree Levels including Doctoral </a:t>
                      </a:r>
                      <a:r>
                        <a:rPr lang="en-US" sz="1200" b="1" i="0" u="none" strike="noStrike" dirty="0" smtClean="0">
                          <a:solidFill>
                            <a:srgbClr val="000000"/>
                          </a:solidFill>
                          <a:effectLst/>
                          <a:latin typeface="Calibri"/>
                        </a:rPr>
                        <a:t>degrees</a:t>
                      </a:r>
                    </a:p>
                  </a:txBody>
                  <a:tcPr marL="9149" marR="9149" marT="9149" marB="0" anchor="b">
                    <a:lnL>
                      <a:noFill/>
                    </a:lnL>
                    <a:lnR>
                      <a:noFill/>
                    </a:lnR>
                    <a:lnT>
                      <a:noFill/>
                    </a:lnT>
                    <a:lnB>
                      <a:noFill/>
                    </a:lnB>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19564">
                <a:tc>
                  <a:txBody>
                    <a:bodyPr/>
                    <a:lstStyle/>
                    <a:p>
                      <a:pPr algn="l" rtl="0" fontAlgn="b"/>
                      <a:r>
                        <a:rPr lang="en-US" sz="1200" b="1" i="0" u="none" strike="noStrike" dirty="0">
                          <a:solidFill>
                            <a:srgbClr val="000000"/>
                          </a:solidFill>
                          <a:effectLst/>
                          <a:latin typeface="Calibri"/>
                        </a:rPr>
                        <a:t>University of Connecticut - All campuses</a:t>
                      </a:r>
                    </a:p>
                  </a:txBody>
                  <a:tcPr marL="9149" marR="9149" marT="9149" marB="0" anchor="b">
                    <a:lnL>
                      <a:noFill/>
                    </a:lnL>
                    <a:lnR w="6350" cap="flat" cmpd="sng" algn="ctr">
                      <a:solidFill>
                        <a:srgbClr val="000000"/>
                      </a:solidFill>
                      <a:prstDash val="solid"/>
                      <a:round/>
                      <a:headEnd type="none" w="med" len="med"/>
                      <a:tailEnd type="none" w="med" len="med"/>
                    </a:lnR>
                    <a:lnT>
                      <a:noFill/>
                    </a:lnT>
                    <a:lnB>
                      <a:noFill/>
                    </a:lnB>
                    <a:solidFill>
                      <a:schemeClr val="accent4">
                        <a:lumMod val="20000"/>
                        <a:lumOff val="80000"/>
                      </a:schemeClr>
                    </a:solidFill>
                  </a:tcPr>
                </a:tc>
                <a:tc>
                  <a:txBody>
                    <a:bodyPr/>
                    <a:lstStyle/>
                    <a:p>
                      <a:pPr algn="ctr" rtl="0" fontAlgn="b"/>
                      <a:r>
                        <a:rPr lang="en-US" sz="1100" b="1" i="0" u="none" strike="noStrike" dirty="0">
                          <a:solidFill>
                            <a:srgbClr val="000000"/>
                          </a:solidFill>
                          <a:effectLst/>
                          <a:latin typeface="Calibri"/>
                        </a:rPr>
                        <a:t>2010-2011</a:t>
                      </a:r>
                    </a:p>
                  </a:txBody>
                  <a:tcPr marL="9149" marR="9149" marT="9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4">
                        <a:lumMod val="20000"/>
                        <a:lumOff val="80000"/>
                      </a:schemeClr>
                    </a:solidFill>
                  </a:tcPr>
                </a:tc>
                <a:tc>
                  <a:txBody>
                    <a:bodyPr/>
                    <a:lstStyle/>
                    <a:p>
                      <a:pPr algn="ctr" rtl="0" fontAlgn="b"/>
                      <a:r>
                        <a:rPr lang="en-US" sz="1100" b="1" i="0" u="none" strike="noStrike" dirty="0">
                          <a:solidFill>
                            <a:srgbClr val="000000"/>
                          </a:solidFill>
                          <a:effectLst/>
                          <a:latin typeface="Calibri"/>
                        </a:rPr>
                        <a:t>2011-2012</a:t>
                      </a:r>
                    </a:p>
                  </a:txBody>
                  <a:tcPr marL="9149" marR="9149" marT="9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4">
                        <a:lumMod val="20000"/>
                        <a:lumOff val="80000"/>
                      </a:schemeClr>
                    </a:solidFill>
                  </a:tcPr>
                </a:tc>
                <a:tc>
                  <a:txBody>
                    <a:bodyPr/>
                    <a:lstStyle/>
                    <a:p>
                      <a:pPr algn="ctr" rtl="0" fontAlgn="b"/>
                      <a:r>
                        <a:rPr lang="en-US" sz="1100" b="1" i="0" u="none" strike="noStrike" dirty="0">
                          <a:solidFill>
                            <a:srgbClr val="000000"/>
                          </a:solidFill>
                          <a:effectLst/>
                          <a:latin typeface="Calibri"/>
                        </a:rPr>
                        <a:t>2012-2013</a:t>
                      </a:r>
                    </a:p>
                  </a:txBody>
                  <a:tcPr marL="9149" marR="9149" marT="9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4">
                        <a:lumMod val="20000"/>
                        <a:lumOff val="80000"/>
                      </a:schemeClr>
                    </a:solidFill>
                  </a:tcPr>
                </a:tc>
                <a:tc>
                  <a:txBody>
                    <a:bodyPr/>
                    <a:lstStyle/>
                    <a:p>
                      <a:pPr algn="ctr" rtl="0" fontAlgn="b"/>
                      <a:r>
                        <a:rPr lang="en-US" sz="1100" b="1" i="0" u="none" strike="noStrike" dirty="0">
                          <a:solidFill>
                            <a:srgbClr val="000000"/>
                          </a:solidFill>
                          <a:effectLst/>
                          <a:latin typeface="Calibri"/>
                        </a:rPr>
                        <a:t>2013-2014</a:t>
                      </a:r>
                    </a:p>
                  </a:txBody>
                  <a:tcPr marL="9149" marR="9149" marT="9149" marB="0" anchor="b">
                    <a:lnL w="6350" cap="flat" cmpd="sng" algn="ctr">
                      <a:solidFill>
                        <a:srgbClr val="000000"/>
                      </a:solidFill>
                      <a:prstDash val="solid"/>
                      <a:round/>
                      <a:headEnd type="none" w="med" len="med"/>
                      <a:tailEnd type="none" w="med" len="med"/>
                    </a:lnL>
                    <a:lnR>
                      <a:noFill/>
                    </a:lnR>
                    <a:lnT>
                      <a:noFill/>
                    </a:lnT>
                    <a:lnB>
                      <a:noFill/>
                    </a:lnB>
                    <a:solidFill>
                      <a:schemeClr val="accent4">
                        <a:lumMod val="20000"/>
                        <a:lumOff val="80000"/>
                      </a:schemeClr>
                    </a:solidFill>
                  </a:tcPr>
                </a:tc>
              </a:tr>
              <a:tr h="192119">
                <a:tc>
                  <a:txBody>
                    <a:bodyPr/>
                    <a:lstStyle/>
                    <a:p>
                      <a:pPr algn="l" rtl="0" fontAlgn="b"/>
                      <a:r>
                        <a:rPr lang="en-US" sz="1100" b="0" i="0" u="none" strike="noStrike" dirty="0">
                          <a:solidFill>
                            <a:srgbClr val="000000"/>
                          </a:solidFill>
                          <a:effectLst/>
                          <a:latin typeface="Calibri"/>
                        </a:rPr>
                        <a:t>Education</a:t>
                      </a:r>
                    </a:p>
                  </a:txBody>
                  <a:tcPr marL="9149" marR="9149" marT="91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effectLst/>
                          <a:latin typeface="SimHei"/>
                        </a:rPr>
                        <a:t>395</a:t>
                      </a:r>
                    </a:p>
                  </a:txBody>
                  <a:tcPr marL="9149" marR="9149" marT="9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effectLst/>
                          <a:latin typeface="SimHei"/>
                        </a:rPr>
                        <a:t>478</a:t>
                      </a:r>
                    </a:p>
                  </a:txBody>
                  <a:tcPr marL="9149" marR="9149" marT="9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effectLst/>
                          <a:latin typeface="SimHei"/>
                        </a:rPr>
                        <a:t>429</a:t>
                      </a:r>
                    </a:p>
                  </a:txBody>
                  <a:tcPr marL="9149" marR="9149" marT="9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effectLst/>
                          <a:latin typeface="SimHei"/>
                        </a:rPr>
                        <a:t>402</a:t>
                      </a:r>
                    </a:p>
                  </a:txBody>
                  <a:tcPr marL="9149" marR="9149" marT="9149" marB="0" anchor="b">
                    <a:lnL w="6350" cap="flat" cmpd="sng" algn="ctr">
                      <a:solidFill>
                        <a:srgbClr val="000000"/>
                      </a:solidFill>
                      <a:prstDash val="solid"/>
                      <a:round/>
                      <a:headEnd type="none" w="med" len="med"/>
                      <a:tailEnd type="none" w="med" len="med"/>
                    </a:lnL>
                    <a:lnR>
                      <a:noFill/>
                    </a:lnR>
                    <a:lnT>
                      <a:noFill/>
                    </a:lnT>
                    <a:lnB>
                      <a:noFill/>
                    </a:lnB>
                  </a:tcPr>
                </a:tc>
              </a:tr>
              <a:tr h="192119">
                <a:tc>
                  <a:txBody>
                    <a:bodyPr/>
                    <a:lstStyle/>
                    <a:p>
                      <a:pPr algn="l" rtl="0" fontAlgn="b"/>
                      <a:r>
                        <a:rPr lang="en-US" sz="1100" b="0" i="0" u="none" strike="noStrike" dirty="0">
                          <a:solidFill>
                            <a:srgbClr val="000000"/>
                          </a:solidFill>
                          <a:effectLst/>
                          <a:latin typeface="Calibri"/>
                        </a:rPr>
                        <a:t>Health professions and Related Programs</a:t>
                      </a:r>
                    </a:p>
                  </a:txBody>
                  <a:tcPr marL="9149" marR="9149" marT="91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effectLst/>
                          <a:latin typeface="SimHei"/>
                        </a:rPr>
                        <a:t>795</a:t>
                      </a:r>
                    </a:p>
                  </a:txBody>
                  <a:tcPr marL="9149" marR="9149" marT="9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effectLst/>
                          <a:latin typeface="SimHei"/>
                        </a:rPr>
                        <a:t>924</a:t>
                      </a:r>
                    </a:p>
                  </a:txBody>
                  <a:tcPr marL="9149" marR="9149" marT="9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effectLst/>
                          <a:latin typeface="SimHei"/>
                        </a:rPr>
                        <a:t>985</a:t>
                      </a:r>
                    </a:p>
                  </a:txBody>
                  <a:tcPr marL="9149" marR="9149" marT="9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effectLst/>
                          <a:latin typeface="SimHei"/>
                        </a:rPr>
                        <a:t>1,015</a:t>
                      </a:r>
                    </a:p>
                  </a:txBody>
                  <a:tcPr marL="9149" marR="9149" marT="9149" marB="0" anchor="b">
                    <a:lnL w="6350" cap="flat" cmpd="sng" algn="ctr">
                      <a:solidFill>
                        <a:srgbClr val="000000"/>
                      </a:solidFill>
                      <a:prstDash val="solid"/>
                      <a:round/>
                      <a:headEnd type="none" w="med" len="med"/>
                      <a:tailEnd type="none" w="med" len="med"/>
                    </a:lnL>
                    <a:lnR>
                      <a:noFill/>
                    </a:lnR>
                    <a:lnT>
                      <a:noFill/>
                    </a:lnT>
                    <a:lnB>
                      <a:noFill/>
                    </a:lnB>
                  </a:tcPr>
                </a:tc>
              </a:tr>
              <a:tr h="192119">
                <a:tc>
                  <a:txBody>
                    <a:bodyPr/>
                    <a:lstStyle/>
                    <a:p>
                      <a:pPr algn="l" rtl="0" fontAlgn="b"/>
                      <a:r>
                        <a:rPr lang="en-US" sz="1100" b="0" i="0" u="none" strike="noStrike" dirty="0">
                          <a:solidFill>
                            <a:srgbClr val="000000"/>
                          </a:solidFill>
                          <a:effectLst/>
                          <a:latin typeface="Calibri"/>
                        </a:rPr>
                        <a:t>Science, Technology, Engineering, and Math (STEM)</a:t>
                      </a:r>
                    </a:p>
                  </a:txBody>
                  <a:tcPr marL="9149" marR="9149" marT="91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100" b="0" i="0" u="none" strike="noStrike" dirty="0">
                          <a:solidFill>
                            <a:srgbClr val="000000"/>
                          </a:solidFill>
                          <a:effectLst/>
                          <a:latin typeface="SimHei"/>
                        </a:rPr>
                        <a:t>1491</a:t>
                      </a:r>
                    </a:p>
                  </a:txBody>
                  <a:tcPr marL="9149" marR="9149" marT="9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100" b="0" i="0" u="none" strike="noStrike" dirty="0">
                          <a:solidFill>
                            <a:srgbClr val="000000"/>
                          </a:solidFill>
                          <a:effectLst/>
                          <a:latin typeface="SimHei"/>
                        </a:rPr>
                        <a:t>1758</a:t>
                      </a:r>
                    </a:p>
                  </a:txBody>
                  <a:tcPr marL="9149" marR="9149" marT="9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100" b="0" i="0" u="none" strike="noStrike" dirty="0">
                          <a:solidFill>
                            <a:srgbClr val="000000"/>
                          </a:solidFill>
                          <a:effectLst/>
                          <a:latin typeface="SimHei"/>
                        </a:rPr>
                        <a:t>1766</a:t>
                      </a:r>
                    </a:p>
                  </a:txBody>
                  <a:tcPr marL="9149" marR="9149" marT="9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100" b="0" i="0" u="none" strike="noStrike" dirty="0">
                          <a:solidFill>
                            <a:srgbClr val="000000"/>
                          </a:solidFill>
                          <a:effectLst/>
                          <a:latin typeface="SimHei"/>
                        </a:rPr>
                        <a:t>1846</a:t>
                      </a:r>
                    </a:p>
                  </a:txBody>
                  <a:tcPr marL="9149" marR="9149" marT="9149" marB="0" anchor="b">
                    <a:lnL w="6350" cap="flat" cmpd="sng" algn="ctr">
                      <a:solidFill>
                        <a:srgbClr val="000000"/>
                      </a:solidFill>
                      <a:prstDash val="solid"/>
                      <a:round/>
                      <a:headEnd type="none" w="med" len="med"/>
                      <a:tailEnd type="none" w="med" len="med"/>
                    </a:lnL>
                    <a:lnR>
                      <a:noFill/>
                    </a:lnR>
                    <a:lnT>
                      <a:noFill/>
                    </a:lnT>
                    <a:lnB>
                      <a:noFill/>
                    </a:lnB>
                  </a:tcPr>
                </a:tc>
              </a:tr>
              <a:tr h="192119">
                <a:tc>
                  <a:txBody>
                    <a:bodyPr/>
                    <a:lstStyle/>
                    <a:p>
                      <a:pPr algn="l" rtl="0" fontAlgn="b"/>
                      <a:r>
                        <a:rPr lang="en-US" sz="1100" b="0" i="0" u="none" strike="noStrike" dirty="0">
                          <a:solidFill>
                            <a:srgbClr val="000000"/>
                          </a:solidFill>
                          <a:effectLst/>
                          <a:latin typeface="Calibri"/>
                        </a:rPr>
                        <a:t>Other</a:t>
                      </a:r>
                    </a:p>
                  </a:txBody>
                  <a:tcPr marL="9149" marR="9149" marT="91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100" b="0" i="0" u="none" strike="noStrike" dirty="0">
                          <a:solidFill>
                            <a:srgbClr val="000000"/>
                          </a:solidFill>
                          <a:effectLst/>
                          <a:latin typeface="SimHei"/>
                        </a:rPr>
                        <a:t>4488</a:t>
                      </a:r>
                    </a:p>
                  </a:txBody>
                  <a:tcPr marL="9149" marR="9149" marT="9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100" b="0" i="0" u="none" strike="noStrike" dirty="0">
                          <a:solidFill>
                            <a:srgbClr val="000000"/>
                          </a:solidFill>
                          <a:effectLst/>
                          <a:latin typeface="SimHei"/>
                        </a:rPr>
                        <a:t>4610</a:t>
                      </a:r>
                    </a:p>
                  </a:txBody>
                  <a:tcPr marL="9149" marR="9149" marT="9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100" b="0" i="0" u="none" strike="noStrike" dirty="0">
                          <a:solidFill>
                            <a:srgbClr val="000000"/>
                          </a:solidFill>
                          <a:effectLst/>
                          <a:latin typeface="SimHei"/>
                        </a:rPr>
                        <a:t>4441</a:t>
                      </a:r>
                    </a:p>
                  </a:txBody>
                  <a:tcPr marL="9149" marR="9149" marT="9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100" b="0" i="0" u="none" strike="noStrike" dirty="0">
                          <a:solidFill>
                            <a:srgbClr val="000000"/>
                          </a:solidFill>
                          <a:effectLst/>
                          <a:latin typeface="SimHei"/>
                        </a:rPr>
                        <a:t>4608</a:t>
                      </a:r>
                    </a:p>
                  </a:txBody>
                  <a:tcPr marL="9149" marR="9149" marT="9149" marB="0" anchor="b">
                    <a:lnL w="6350" cap="flat" cmpd="sng" algn="ctr">
                      <a:solidFill>
                        <a:srgbClr val="000000"/>
                      </a:solidFill>
                      <a:prstDash val="solid"/>
                      <a:round/>
                      <a:headEnd type="none" w="med" len="med"/>
                      <a:tailEnd type="none" w="med" len="med"/>
                    </a:lnL>
                    <a:lnR>
                      <a:noFill/>
                    </a:lnR>
                    <a:lnT>
                      <a:noFill/>
                    </a:lnT>
                    <a:lnB>
                      <a:noFill/>
                    </a:lnB>
                  </a:tcPr>
                </a:tc>
              </a:tr>
              <a:tr h="192119">
                <a:tc>
                  <a:txBody>
                    <a:bodyPr/>
                    <a:lstStyle/>
                    <a:p>
                      <a:pPr algn="l" rtl="0" fontAlgn="b"/>
                      <a:r>
                        <a:rPr lang="en-US" sz="1100" b="0" i="0" u="none" strike="noStrike" dirty="0">
                          <a:solidFill>
                            <a:srgbClr val="000000"/>
                          </a:solidFill>
                          <a:effectLst/>
                          <a:latin typeface="Calibri"/>
                        </a:rPr>
                        <a:t>Sum of high workforce demand completions</a:t>
                      </a:r>
                    </a:p>
                  </a:txBody>
                  <a:tcPr marL="9149" marR="9149" marT="91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effectLst/>
                          <a:latin typeface="SimHei"/>
                        </a:rPr>
                        <a:t>2,681</a:t>
                      </a:r>
                    </a:p>
                  </a:txBody>
                  <a:tcPr marL="9149" marR="9149" marT="9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effectLst/>
                          <a:latin typeface="SimHei"/>
                        </a:rPr>
                        <a:t>3,160</a:t>
                      </a:r>
                    </a:p>
                  </a:txBody>
                  <a:tcPr marL="9149" marR="9149" marT="9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effectLst/>
                          <a:latin typeface="SimHei"/>
                        </a:rPr>
                        <a:t>3,180</a:t>
                      </a:r>
                    </a:p>
                  </a:txBody>
                  <a:tcPr marL="9149" marR="9149" marT="9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effectLst/>
                          <a:latin typeface="SimHei"/>
                        </a:rPr>
                        <a:t>3,263</a:t>
                      </a:r>
                    </a:p>
                  </a:txBody>
                  <a:tcPr marL="9149" marR="9149" marT="9149" marB="0" anchor="b">
                    <a:lnL w="6350" cap="flat" cmpd="sng" algn="ctr">
                      <a:solidFill>
                        <a:srgbClr val="000000"/>
                      </a:solidFill>
                      <a:prstDash val="solid"/>
                      <a:round/>
                      <a:headEnd type="none" w="med" len="med"/>
                      <a:tailEnd type="none" w="med" len="med"/>
                    </a:lnL>
                    <a:lnR>
                      <a:noFill/>
                    </a:lnR>
                    <a:lnT>
                      <a:noFill/>
                    </a:lnT>
                    <a:lnB>
                      <a:noFill/>
                    </a:lnB>
                  </a:tcPr>
                </a:tc>
              </a:tr>
              <a:tr h="192119">
                <a:tc>
                  <a:txBody>
                    <a:bodyPr/>
                    <a:lstStyle/>
                    <a:p>
                      <a:pPr algn="l" rtl="0" fontAlgn="b"/>
                      <a:r>
                        <a:rPr lang="en-US" sz="1200" b="1" i="0" u="none" strike="noStrike" dirty="0">
                          <a:solidFill>
                            <a:srgbClr val="000000"/>
                          </a:solidFill>
                          <a:effectLst/>
                          <a:latin typeface="Calibri"/>
                        </a:rPr>
                        <a:t>Percent of degrees in high workforce demand</a:t>
                      </a:r>
                    </a:p>
                  </a:txBody>
                  <a:tcPr marL="9149" marR="9149" marT="91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1" i="0" u="none" strike="noStrike" dirty="0">
                          <a:solidFill>
                            <a:srgbClr val="000000"/>
                          </a:solidFill>
                          <a:effectLst/>
                          <a:latin typeface="Calibri"/>
                        </a:rPr>
                        <a:t>37.4%</a:t>
                      </a:r>
                    </a:p>
                  </a:txBody>
                  <a:tcPr marL="9149" marR="9149" marT="9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1" i="0" u="none" strike="noStrike" dirty="0">
                          <a:solidFill>
                            <a:srgbClr val="000000"/>
                          </a:solidFill>
                          <a:effectLst/>
                          <a:latin typeface="Calibri"/>
                        </a:rPr>
                        <a:t>40.7%</a:t>
                      </a:r>
                    </a:p>
                  </a:txBody>
                  <a:tcPr marL="9149" marR="9149" marT="9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1" i="0" u="none" strike="noStrike" dirty="0">
                          <a:solidFill>
                            <a:srgbClr val="000000"/>
                          </a:solidFill>
                          <a:effectLst/>
                          <a:latin typeface="Calibri"/>
                        </a:rPr>
                        <a:t>41.7%</a:t>
                      </a:r>
                    </a:p>
                  </a:txBody>
                  <a:tcPr marL="9149" marR="9149" marT="9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1" i="0" u="none" strike="noStrike" dirty="0">
                          <a:solidFill>
                            <a:srgbClr val="000000"/>
                          </a:solidFill>
                          <a:effectLst/>
                          <a:latin typeface="Calibri"/>
                        </a:rPr>
                        <a:t>41.5%</a:t>
                      </a:r>
                    </a:p>
                  </a:txBody>
                  <a:tcPr marL="9149" marR="9149" marT="9149" marB="0" anchor="b">
                    <a:lnL w="6350" cap="flat" cmpd="sng" algn="ctr">
                      <a:solidFill>
                        <a:srgbClr val="000000"/>
                      </a:solidFill>
                      <a:prstDash val="solid"/>
                      <a:round/>
                      <a:headEnd type="none" w="med" len="med"/>
                      <a:tailEnd type="none" w="med" len="med"/>
                    </a:lnL>
                    <a:lnR>
                      <a:noFill/>
                    </a:lnR>
                    <a:lnT>
                      <a:noFill/>
                    </a:lnT>
                    <a:lnB>
                      <a:noFill/>
                    </a:lnB>
                  </a:tcPr>
                </a:tc>
              </a:tr>
              <a:tr h="192119">
                <a:tc>
                  <a:txBody>
                    <a:bodyPr/>
                    <a:lstStyle/>
                    <a:p>
                      <a:pPr algn="l" rtl="0" fontAlgn="b"/>
                      <a:r>
                        <a:rPr lang="en-US" sz="1100" b="0" i="0" u="none" strike="noStrike" dirty="0">
                          <a:solidFill>
                            <a:srgbClr val="000000"/>
                          </a:solidFill>
                          <a:effectLst/>
                          <a:latin typeface="Calibri"/>
                        </a:rPr>
                        <a:t>Grand Total of UCONN completions - all degree types</a:t>
                      </a:r>
                    </a:p>
                  </a:txBody>
                  <a:tcPr marL="9149" marR="9149" marT="91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100" b="0" i="0" u="none" strike="noStrike" dirty="0">
                          <a:solidFill>
                            <a:srgbClr val="000000"/>
                          </a:solidFill>
                          <a:effectLst/>
                          <a:latin typeface="Calibri"/>
                        </a:rPr>
                        <a:t>7169</a:t>
                      </a:r>
                    </a:p>
                  </a:txBody>
                  <a:tcPr marL="9149" marR="9149" marT="9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100" b="0" i="0" u="none" strike="noStrike" dirty="0">
                          <a:solidFill>
                            <a:srgbClr val="000000"/>
                          </a:solidFill>
                          <a:effectLst/>
                          <a:latin typeface="Calibri"/>
                        </a:rPr>
                        <a:t>7770</a:t>
                      </a:r>
                    </a:p>
                  </a:txBody>
                  <a:tcPr marL="9149" marR="9149" marT="9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100" b="0" i="0" u="none" strike="noStrike" dirty="0">
                          <a:solidFill>
                            <a:srgbClr val="000000"/>
                          </a:solidFill>
                          <a:effectLst/>
                          <a:latin typeface="Calibri"/>
                        </a:rPr>
                        <a:t>7621</a:t>
                      </a:r>
                    </a:p>
                  </a:txBody>
                  <a:tcPr marL="9149" marR="9149" marT="9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100" b="0" i="0" u="none" strike="noStrike" dirty="0">
                          <a:solidFill>
                            <a:srgbClr val="000000"/>
                          </a:solidFill>
                          <a:effectLst/>
                          <a:latin typeface="Calibri"/>
                        </a:rPr>
                        <a:t>7871</a:t>
                      </a:r>
                    </a:p>
                  </a:txBody>
                  <a:tcPr marL="9149" marR="9149" marT="9149" marB="0" anchor="b">
                    <a:lnL w="6350" cap="flat" cmpd="sng" algn="ctr">
                      <a:solidFill>
                        <a:srgbClr val="000000"/>
                      </a:solidFill>
                      <a:prstDash val="solid"/>
                      <a:round/>
                      <a:headEnd type="none" w="med" len="med"/>
                      <a:tailEnd type="none" w="med" len="med"/>
                    </a:lnL>
                    <a:lnR>
                      <a:noFill/>
                    </a:lnR>
                    <a:lnT>
                      <a:noFill/>
                    </a:lnT>
                    <a:lnB>
                      <a:noFill/>
                    </a:lnB>
                  </a:tcPr>
                </a:tc>
              </a:tr>
            </a:tbl>
          </a:graphicData>
        </a:graphic>
      </p:graphicFrame>
    </p:spTree>
    <p:extLst>
      <p:ext uri="{BB962C8B-B14F-4D97-AF65-F5344CB8AC3E}">
        <p14:creationId xmlns:p14="http://schemas.microsoft.com/office/powerpoint/2010/main" val="1891091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9926" y="7115299"/>
            <a:ext cx="6286500" cy="1785104"/>
          </a:xfrm>
          <a:prstGeom prst="rect">
            <a:avLst/>
          </a:prstGeom>
          <a:noFill/>
        </p:spPr>
        <p:txBody>
          <a:bodyPr wrap="square" rtlCol="0">
            <a:spAutoFit/>
          </a:bodyPr>
          <a:lstStyle/>
          <a:p>
            <a:r>
              <a:rPr lang="en-US" sz="1000" b="1" dirty="0" smtClean="0"/>
              <a:t>Sources:  </a:t>
            </a:r>
            <a:endParaRPr lang="en-US" sz="1000" dirty="0"/>
          </a:p>
          <a:p>
            <a:r>
              <a:rPr lang="en-US" sz="1000" b="1" dirty="0" smtClean="0"/>
              <a:t>Research funding:  </a:t>
            </a:r>
            <a:r>
              <a:rPr lang="en-US" sz="1000" dirty="0" smtClean="0"/>
              <a:t>National  Science Foundation, (NSF) Higher Education Research and Development Survey Fiscal Year 2013, (Table  17:  Ranked by FY 2013 R&amp;D expenditures</a:t>
            </a:r>
            <a:r>
              <a:rPr lang="en-US" sz="1000" dirty="0"/>
              <a:t>:  FYs 2004-13) http://ncsesdata.nsf.gov/herd/2013/ </a:t>
            </a:r>
            <a:r>
              <a:rPr lang="en-US" sz="1000" dirty="0" smtClean="0"/>
              <a:t> </a:t>
            </a:r>
            <a:r>
              <a:rPr lang="en-US" sz="1000" i="1" dirty="0" smtClean="0"/>
              <a:t>as of March 17, 2015.  </a:t>
            </a:r>
          </a:p>
          <a:p>
            <a:r>
              <a:rPr lang="en-US" sz="1000" b="1" dirty="0" smtClean="0"/>
              <a:t>Full-time faculty:  </a:t>
            </a:r>
            <a:r>
              <a:rPr lang="en-US" sz="1000" dirty="0" smtClean="0"/>
              <a:t>IPEDS Human Resources Survey </a:t>
            </a:r>
          </a:p>
          <a:p>
            <a:endParaRPr lang="en-US" sz="1000" dirty="0"/>
          </a:p>
          <a:p>
            <a:r>
              <a:rPr lang="en-US" sz="1000" dirty="0" smtClean="0"/>
              <a:t>* Neither Eastern or Western Connecticut State Universities reported this funding to the NSF.</a:t>
            </a:r>
            <a:endParaRPr lang="en-US" sz="1000" dirty="0"/>
          </a:p>
          <a:p>
            <a:endParaRPr lang="en-US" sz="1000" i="1" dirty="0"/>
          </a:p>
          <a:p>
            <a:r>
              <a:rPr lang="en-US" sz="1000" b="1" dirty="0" smtClean="0"/>
              <a:t>Calculation</a:t>
            </a:r>
            <a:r>
              <a:rPr lang="en-US" sz="1000" b="1" i="1" dirty="0" smtClean="0"/>
              <a:t>:  </a:t>
            </a:r>
            <a:r>
              <a:rPr lang="en-US" sz="1000" dirty="0"/>
              <a:t>The numerator is R&amp;D expenditures (all fields) as reported on the NSF Survey of Research and Development Expenditures at Universities and Colleges. The denominator is the total number of full-time faculty at the institutions as reported on the IPEDS HR survey for the same fiscal year.</a:t>
            </a:r>
          </a:p>
        </p:txBody>
      </p:sp>
      <p:graphicFrame>
        <p:nvGraphicFramePr>
          <p:cNvPr id="3" name="Table 2"/>
          <p:cNvGraphicFramePr>
            <a:graphicFrameLocks noGrp="1"/>
          </p:cNvGraphicFramePr>
          <p:nvPr>
            <p:extLst>
              <p:ext uri="{D42A27DB-BD31-4B8C-83A1-F6EECF244321}">
                <p14:modId xmlns:p14="http://schemas.microsoft.com/office/powerpoint/2010/main" val="1323650936"/>
              </p:ext>
            </p:extLst>
          </p:nvPr>
        </p:nvGraphicFramePr>
        <p:xfrm>
          <a:off x="1174915" y="3962400"/>
          <a:ext cx="4114801" cy="1228729"/>
        </p:xfrm>
        <a:graphic>
          <a:graphicData uri="http://schemas.openxmlformats.org/drawingml/2006/table">
            <a:tbl>
              <a:tblPr/>
              <a:tblGrid>
                <a:gridCol w="938352"/>
                <a:gridCol w="675233"/>
                <a:gridCol w="675233"/>
                <a:gridCol w="608661"/>
                <a:gridCol w="608661"/>
                <a:gridCol w="608661"/>
              </a:tblGrid>
              <a:tr h="209551">
                <a:tc>
                  <a:txBody>
                    <a:bodyPr/>
                    <a:lstStyle/>
                    <a:p>
                      <a:pPr algn="r" fontAlgn="b"/>
                      <a:r>
                        <a:rPr lang="en-US" sz="1100" b="1" i="0" u="none" strike="noStrike" dirty="0">
                          <a:solidFill>
                            <a:srgbClr val="000000"/>
                          </a:solidFill>
                          <a:effectLst/>
                          <a:latin typeface="Calibri"/>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1" i="0" u="none" strike="noStrike" dirty="0">
                          <a:solidFill>
                            <a:srgbClr val="000000"/>
                          </a:solidFill>
                          <a:effectLst/>
                          <a:latin typeface="Calibri"/>
                        </a:rPr>
                        <a:t>2009</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1" i="0" u="none" strike="noStrike" dirty="0">
                          <a:solidFill>
                            <a:srgbClr val="000000"/>
                          </a:solidFill>
                          <a:effectLst/>
                          <a:latin typeface="Calibri"/>
                        </a:rPr>
                        <a:t>2010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1" i="0" u="none" strike="noStrike" dirty="0">
                          <a:solidFill>
                            <a:srgbClr val="000000"/>
                          </a:solidFill>
                          <a:effectLst/>
                          <a:latin typeface="Calibri"/>
                        </a:rPr>
                        <a:t>2011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1" i="0" u="none" strike="noStrike" dirty="0">
                          <a:solidFill>
                            <a:srgbClr val="000000"/>
                          </a:solidFill>
                          <a:effectLst/>
                          <a:latin typeface="Calibri"/>
                        </a:rPr>
                        <a:t>2012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100" b="1" i="0" u="none" strike="noStrike" dirty="0">
                          <a:solidFill>
                            <a:srgbClr val="000000"/>
                          </a:solidFill>
                          <a:effectLst/>
                          <a:latin typeface="Calibri"/>
                        </a:rPr>
                        <a:t>2013</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DCE6F1"/>
                    </a:solidFill>
                  </a:tcPr>
                </a:tc>
              </a:tr>
              <a:tr h="209551">
                <a:tc>
                  <a:txBody>
                    <a:bodyPr/>
                    <a:lstStyle/>
                    <a:p>
                      <a:pPr algn="r" fontAlgn="t"/>
                      <a:r>
                        <a:rPr lang="en-US" sz="1100" b="0" i="0" u="none" strike="noStrike" dirty="0">
                          <a:solidFill>
                            <a:srgbClr val="000000"/>
                          </a:solidFill>
                          <a:effectLst/>
                          <a:latin typeface="Calibri"/>
                        </a:rPr>
                        <a:t>UCONN</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$133</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$133</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$137</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$143</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$128</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1">
                <a:tc>
                  <a:txBody>
                    <a:bodyPr/>
                    <a:lstStyle/>
                    <a:p>
                      <a:pPr algn="r" fontAlgn="t"/>
                      <a:r>
                        <a:rPr lang="en-US" sz="1100" b="0" i="0" u="none" strike="noStrike" dirty="0">
                          <a:solidFill>
                            <a:srgbClr val="000000"/>
                          </a:solidFill>
                          <a:effectLst/>
                          <a:latin typeface="Calibri"/>
                        </a:rPr>
                        <a:t>CCSU</a:t>
                      </a:r>
                    </a:p>
                  </a:txBody>
                  <a:tcPr marL="9525" marR="9525" marT="9525"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$0.70</a:t>
                      </a:r>
                    </a:p>
                  </a:txBody>
                  <a:tcPr marL="9525" marR="9525" marT="9525"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$1.79</a:t>
                      </a:r>
                    </a:p>
                  </a:txBody>
                  <a:tcPr marL="9525" marR="9525" marT="9525"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$3.30</a:t>
                      </a:r>
                    </a:p>
                  </a:txBody>
                  <a:tcPr marL="9525" marR="9525" marT="9525"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$3.42</a:t>
                      </a:r>
                    </a:p>
                  </a:txBody>
                  <a:tcPr marL="9525" marR="9525" marT="9525"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$3.57</a:t>
                      </a:r>
                    </a:p>
                  </a:txBody>
                  <a:tcPr marL="9525" marR="9525" marT="9525"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1">
                <a:tc>
                  <a:txBody>
                    <a:bodyPr/>
                    <a:lstStyle/>
                    <a:p>
                      <a:pPr algn="r" fontAlgn="t"/>
                      <a:r>
                        <a:rPr lang="en-US" sz="1100" b="0" i="0" u="none" strike="noStrike" dirty="0">
                          <a:solidFill>
                            <a:srgbClr val="000000"/>
                          </a:solidFill>
                          <a:effectLst/>
                          <a:latin typeface="Calibri"/>
                        </a:rPr>
                        <a:t>SCSU</a:t>
                      </a:r>
                    </a:p>
                  </a:txBody>
                  <a:tcPr marL="9525" marR="9525" marT="9525"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$9</a:t>
                      </a:r>
                    </a:p>
                  </a:txBody>
                  <a:tcPr marL="9525" marR="9525" marT="9525"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$9</a:t>
                      </a:r>
                    </a:p>
                  </a:txBody>
                  <a:tcPr marL="9525" marR="9525" marT="9525"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$10</a:t>
                      </a:r>
                    </a:p>
                  </a:txBody>
                  <a:tcPr marL="9525" marR="9525" marT="9525"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$8</a:t>
                      </a:r>
                    </a:p>
                  </a:txBody>
                  <a:tcPr marL="9525" marR="9525" marT="9525"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$5</a:t>
                      </a:r>
                    </a:p>
                  </a:txBody>
                  <a:tcPr marL="9525" marR="9525" marT="9525"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fontAlgn="t"/>
                      <a:r>
                        <a:rPr lang="en-US" sz="1100" b="1" i="0" u="none" strike="noStrike" dirty="0">
                          <a:solidFill>
                            <a:srgbClr val="000000"/>
                          </a:solidFill>
                          <a:effectLst/>
                          <a:latin typeface="Calibri"/>
                        </a:rPr>
                        <a:t>Total </a:t>
                      </a:r>
                      <a:r>
                        <a:rPr lang="en-US" sz="1100" b="1" i="0" u="none" strike="noStrike" dirty="0" smtClean="0">
                          <a:solidFill>
                            <a:srgbClr val="000000"/>
                          </a:solidFill>
                          <a:effectLst/>
                          <a:latin typeface="Calibri"/>
                        </a:rPr>
                        <a:t>CSUs*</a:t>
                      </a:r>
                      <a:endParaRPr lang="en-US" sz="1100" b="1" i="0" u="none" strike="noStrike" dirty="0">
                        <a:solidFill>
                          <a:srgbClr val="000000"/>
                        </a:solidFill>
                        <a:effectLst/>
                        <a:latin typeface="Calibri"/>
                      </a:endParaRPr>
                    </a:p>
                  </a:txBody>
                  <a:tcPr marL="9525" marR="9525" marT="9525"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$3</a:t>
                      </a:r>
                    </a:p>
                  </a:txBody>
                  <a:tcPr marL="9525" marR="9525" marT="9525"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$4</a:t>
                      </a:r>
                    </a:p>
                  </a:txBody>
                  <a:tcPr marL="9525" marR="9525" marT="9525"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$4</a:t>
                      </a:r>
                    </a:p>
                  </a:txBody>
                  <a:tcPr marL="9525" marR="9525" marT="9525"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$4</a:t>
                      </a:r>
                    </a:p>
                  </a:txBody>
                  <a:tcPr marL="9525" marR="9525" marT="9525"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$3</a:t>
                      </a:r>
                    </a:p>
                  </a:txBody>
                  <a:tcPr marL="9525" marR="9525" marT="9525"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r" fontAlgn="t"/>
                      <a:r>
                        <a:rPr lang="en-US" sz="1100" b="1" i="0" u="none" strike="noStrike" dirty="0">
                          <a:solidFill>
                            <a:srgbClr val="000000"/>
                          </a:solidFill>
                          <a:effectLst/>
                          <a:latin typeface="Calibri"/>
                        </a:rPr>
                        <a:t>Total CT</a:t>
                      </a:r>
                    </a:p>
                  </a:txBody>
                  <a:tcPr marL="9525" marR="9525" marT="9525"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$78</a:t>
                      </a:r>
                    </a:p>
                  </a:txBody>
                  <a:tcPr marL="9525" marR="9525" marT="9525"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$80</a:t>
                      </a:r>
                    </a:p>
                  </a:txBody>
                  <a:tcPr marL="9525" marR="9525" marT="9525"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$83</a:t>
                      </a:r>
                    </a:p>
                  </a:txBody>
                  <a:tcPr marL="9525" marR="9525" marT="9525"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$85</a:t>
                      </a:r>
                    </a:p>
                  </a:txBody>
                  <a:tcPr marL="9525" marR="9525" marT="9525"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$77</a:t>
                      </a:r>
                    </a:p>
                  </a:txBody>
                  <a:tcPr marL="9525" marR="9525" marT="9525"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TextBox 12"/>
          <p:cNvSpPr txBox="1"/>
          <p:nvPr/>
        </p:nvSpPr>
        <p:spPr>
          <a:xfrm>
            <a:off x="990600" y="1101687"/>
            <a:ext cx="4286250" cy="276999"/>
          </a:xfrm>
          <a:prstGeom prst="rect">
            <a:avLst/>
          </a:prstGeom>
          <a:noFill/>
        </p:spPr>
        <p:txBody>
          <a:bodyPr wrap="square" rtlCol="0">
            <a:spAutoFit/>
          </a:bodyPr>
          <a:lstStyle/>
          <a:p>
            <a:r>
              <a:rPr lang="en-US" sz="1200" b="1" dirty="0" smtClean="0"/>
              <a:t>Total Research &amp; Development Funding per full-time faculty</a:t>
            </a:r>
            <a:endParaRPr lang="en-US" sz="1200" dirty="0"/>
          </a:p>
        </p:txBody>
      </p:sp>
      <p:sp>
        <p:nvSpPr>
          <p:cNvPr id="10" name="Rectangle 9"/>
          <p:cNvSpPr/>
          <p:nvPr/>
        </p:nvSpPr>
        <p:spPr>
          <a:xfrm>
            <a:off x="0" y="76200"/>
            <a:ext cx="6858000" cy="76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itle 1"/>
          <p:cNvSpPr>
            <a:spLocks noGrp="1"/>
          </p:cNvSpPr>
          <p:nvPr>
            <p:ph type="title"/>
          </p:nvPr>
        </p:nvSpPr>
        <p:spPr>
          <a:xfrm>
            <a:off x="342900" y="49925"/>
            <a:ext cx="6172200" cy="788276"/>
          </a:xfrm>
        </p:spPr>
        <p:txBody>
          <a:bodyPr>
            <a:normAutofit/>
          </a:bodyPr>
          <a:lstStyle/>
          <a:p>
            <a:pPr algn="l"/>
            <a:r>
              <a:rPr lang="en-US" sz="1600" b="1" dirty="0" smtClean="0"/>
              <a:t>Goal 4 – </a:t>
            </a:r>
            <a:r>
              <a:rPr lang="en-US" sz="1600" b="1" dirty="0"/>
              <a:t>Innovation and Economic Growth</a:t>
            </a:r>
            <a:r>
              <a:rPr lang="en-US" sz="1600" b="1" dirty="0" smtClean="0"/>
              <a:t/>
            </a:r>
            <a:br>
              <a:rPr lang="en-US" sz="1600" b="1" dirty="0" smtClean="0"/>
            </a:br>
            <a:r>
              <a:rPr lang="en-US" sz="1600" b="1" dirty="0" smtClean="0"/>
              <a:t>Indicator 2 – External research funding per full-time faculty</a:t>
            </a:r>
            <a:endParaRPr lang="en-US" sz="1600" b="1" dirty="0"/>
          </a:p>
        </p:txBody>
      </p:sp>
      <p:sp>
        <p:nvSpPr>
          <p:cNvPr id="11" name="Title 1"/>
          <p:cNvSpPr txBox="1">
            <a:spLocks/>
          </p:cNvSpPr>
          <p:nvPr/>
        </p:nvSpPr>
        <p:spPr>
          <a:xfrm>
            <a:off x="331595" y="5334001"/>
            <a:ext cx="6157357" cy="1628899"/>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200" b="1" dirty="0" smtClean="0"/>
              <a:t>What does this mean?</a:t>
            </a:r>
          </a:p>
          <a:p>
            <a:pPr marL="285750" indent="-285750" algn="l">
              <a:buFontTx/>
              <a:buChar char="-"/>
            </a:pPr>
            <a:endParaRPr lang="en-US" sz="1000" b="1" dirty="0"/>
          </a:p>
          <a:p>
            <a:pPr algn="l"/>
            <a:r>
              <a:rPr lang="en-US" sz="1200" dirty="0" smtClean="0"/>
              <a:t>This metric is used to inform the degree to which institutions contribute to an affordable and sustainable education system because institutions that receive a significant amount of funding from external sources may be able to offset some costs that otherwise would need to be covered by funding from the state or tuition.  The receipt of external research funding is also a sign that entities outside the institution find value in the research being conducted on campus which may contribute to an institution’s sustainability in that it may receive additional funding and support in the future.</a:t>
            </a:r>
          </a:p>
        </p:txBody>
      </p:sp>
      <p:sp>
        <p:nvSpPr>
          <p:cNvPr id="4" name="Slide Number Placeholder 3"/>
          <p:cNvSpPr>
            <a:spLocks noGrp="1"/>
          </p:cNvSpPr>
          <p:nvPr>
            <p:ph type="sldNum" sz="quarter" idx="12"/>
          </p:nvPr>
        </p:nvSpPr>
        <p:spPr>
          <a:xfrm>
            <a:off x="4914900" y="8580969"/>
            <a:ext cx="1600200" cy="486833"/>
          </a:xfrm>
        </p:spPr>
        <p:txBody>
          <a:bodyPr/>
          <a:lstStyle/>
          <a:p>
            <a:fld id="{C1A6B199-FD4A-42EA-8F8A-3F93EEAB17CE}" type="slidenum">
              <a:rPr lang="en-US" smtClean="0"/>
              <a:t>63</a:t>
            </a:fld>
            <a:endParaRPr lang="en-US" dirty="0"/>
          </a:p>
        </p:txBody>
      </p:sp>
      <p:graphicFrame>
        <p:nvGraphicFramePr>
          <p:cNvPr id="14" name="Chart 13"/>
          <p:cNvGraphicFramePr>
            <a:graphicFrameLocks/>
          </p:cNvGraphicFramePr>
          <p:nvPr>
            <p:extLst>
              <p:ext uri="{D42A27DB-BD31-4B8C-83A1-F6EECF244321}">
                <p14:modId xmlns:p14="http://schemas.microsoft.com/office/powerpoint/2010/main" val="3136260455"/>
              </p:ext>
            </p:extLst>
          </p:nvPr>
        </p:nvGraphicFramePr>
        <p:xfrm>
          <a:off x="670211" y="1342417"/>
          <a:ext cx="5393532" cy="26199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59996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42900" y="1143000"/>
            <a:ext cx="61722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1000" dirty="0" smtClean="0">
              <a:solidFill>
                <a:srgbClr val="FF0000"/>
              </a:solidFill>
            </a:endParaRPr>
          </a:p>
        </p:txBody>
      </p:sp>
      <p:sp>
        <p:nvSpPr>
          <p:cNvPr id="10" name="Rectangle 9"/>
          <p:cNvSpPr/>
          <p:nvPr/>
        </p:nvSpPr>
        <p:spPr>
          <a:xfrm>
            <a:off x="0" y="76200"/>
            <a:ext cx="6858000" cy="76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itle 1"/>
          <p:cNvSpPr>
            <a:spLocks noGrp="1"/>
          </p:cNvSpPr>
          <p:nvPr>
            <p:ph type="title"/>
          </p:nvPr>
        </p:nvSpPr>
        <p:spPr>
          <a:xfrm>
            <a:off x="316624" y="34161"/>
            <a:ext cx="6172200" cy="804041"/>
          </a:xfrm>
        </p:spPr>
        <p:txBody>
          <a:bodyPr>
            <a:normAutofit/>
          </a:bodyPr>
          <a:lstStyle/>
          <a:p>
            <a:pPr algn="l"/>
            <a:r>
              <a:rPr lang="en-US" sz="1600" b="1" dirty="0" smtClean="0"/>
              <a:t>Goal 4 – </a:t>
            </a:r>
            <a:r>
              <a:rPr lang="en-US" sz="1600" b="1" dirty="0"/>
              <a:t>Innovation and Economic Growth</a:t>
            </a:r>
            <a:r>
              <a:rPr lang="en-US" sz="1600" b="1" dirty="0" smtClean="0"/>
              <a:t/>
            </a:r>
            <a:br>
              <a:rPr lang="en-US" sz="1600" b="1" dirty="0" smtClean="0"/>
            </a:br>
            <a:r>
              <a:rPr lang="en-US" sz="1600" b="1" dirty="0" smtClean="0"/>
              <a:t>Indicator 3 – Patents per 100K workers</a:t>
            </a:r>
            <a:endParaRPr lang="en-US" sz="1600" b="1" dirty="0"/>
          </a:p>
        </p:txBody>
      </p:sp>
      <p:sp>
        <p:nvSpPr>
          <p:cNvPr id="11" name="TextBox 10"/>
          <p:cNvSpPr txBox="1"/>
          <p:nvPr/>
        </p:nvSpPr>
        <p:spPr>
          <a:xfrm>
            <a:off x="390013" y="7848600"/>
            <a:ext cx="6172200" cy="861774"/>
          </a:xfrm>
          <a:prstGeom prst="rect">
            <a:avLst/>
          </a:prstGeom>
          <a:noFill/>
        </p:spPr>
        <p:txBody>
          <a:bodyPr wrap="square" rtlCol="0">
            <a:spAutoFit/>
          </a:bodyPr>
          <a:lstStyle/>
          <a:p>
            <a:r>
              <a:rPr lang="en-US" sz="1000" b="1" dirty="0" smtClean="0"/>
              <a:t>Sources:  </a:t>
            </a:r>
          </a:p>
          <a:p>
            <a:r>
              <a:rPr lang="en-US" sz="1000" dirty="0" smtClean="0"/>
              <a:t>1.  U.S. Patent and Trademark Office, Patent Technology Monitoring Team (PTMT) , Extracted </a:t>
            </a:r>
            <a:r>
              <a:rPr lang="en-US" sz="1000" dirty="0"/>
              <a:t>3/27/15, </a:t>
            </a:r>
            <a:r>
              <a:rPr lang="en-US" sz="1000" dirty="0">
                <a:hlinkClick r:id="rId2"/>
              </a:rPr>
              <a:t>http://</a:t>
            </a:r>
            <a:r>
              <a:rPr lang="en-US" sz="1000" dirty="0" smtClean="0">
                <a:hlinkClick r:id="rId2"/>
              </a:rPr>
              <a:t>www.uspto.gov/web/offices/ac/ido/oeip/taf/reports.htm#by_geog</a:t>
            </a:r>
            <a:r>
              <a:rPr lang="en-US" sz="1000" dirty="0" smtClean="0"/>
              <a:t>  </a:t>
            </a:r>
          </a:p>
          <a:p>
            <a:r>
              <a:rPr lang="en-US" sz="1000" dirty="0" smtClean="0"/>
              <a:t>2.  Connecticut Department of Labor Annual Average Employed</a:t>
            </a:r>
            <a:r>
              <a:rPr lang="en-US" sz="1000" dirty="0"/>
              <a:t>, Extracted 3/27/15, </a:t>
            </a:r>
            <a:r>
              <a:rPr lang="en-US" sz="1000" dirty="0">
                <a:hlinkClick r:id="rId3"/>
              </a:rPr>
              <a:t>http://</a:t>
            </a:r>
            <a:r>
              <a:rPr lang="en-US" sz="1000" dirty="0" smtClean="0">
                <a:hlinkClick r:id="rId3"/>
              </a:rPr>
              <a:t>www1.ctdol.state.ct.us/lmi/laus/lauslma.asp</a:t>
            </a:r>
            <a:r>
              <a:rPr lang="en-US" sz="1000" i="1" dirty="0"/>
              <a:t> </a:t>
            </a:r>
            <a:endParaRPr lang="en-US" sz="1000" dirty="0" smtClean="0"/>
          </a:p>
        </p:txBody>
      </p:sp>
      <p:sp>
        <p:nvSpPr>
          <p:cNvPr id="12" name="TextBox 11"/>
          <p:cNvSpPr txBox="1"/>
          <p:nvPr/>
        </p:nvSpPr>
        <p:spPr>
          <a:xfrm>
            <a:off x="914400" y="1194845"/>
            <a:ext cx="5334000" cy="307777"/>
          </a:xfrm>
          <a:prstGeom prst="rect">
            <a:avLst/>
          </a:prstGeom>
          <a:noFill/>
        </p:spPr>
        <p:txBody>
          <a:bodyPr wrap="square" rtlCol="0">
            <a:spAutoFit/>
          </a:bodyPr>
          <a:lstStyle/>
          <a:p>
            <a:r>
              <a:rPr lang="en-US" sz="1400" b="1" dirty="0" smtClean="0"/>
              <a:t>Patents issued in Connecticut per 100,000 workers in Connecticut</a:t>
            </a:r>
            <a:endParaRPr lang="en-US" sz="1400" dirty="0"/>
          </a:p>
        </p:txBody>
      </p:sp>
      <p:sp>
        <p:nvSpPr>
          <p:cNvPr id="19" name="Title 1"/>
          <p:cNvSpPr txBox="1">
            <a:spLocks/>
          </p:cNvSpPr>
          <p:nvPr/>
        </p:nvSpPr>
        <p:spPr>
          <a:xfrm>
            <a:off x="421943" y="6400802"/>
            <a:ext cx="6037827" cy="13217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t>What does this mean? </a:t>
            </a:r>
          </a:p>
          <a:p>
            <a:pPr algn="l"/>
            <a:endParaRPr lang="en-US" sz="1400" b="1" dirty="0" smtClean="0"/>
          </a:p>
          <a:p>
            <a:pPr algn="l"/>
            <a:r>
              <a:rPr lang="en-US" sz="1200" dirty="0" smtClean="0"/>
              <a:t>College and university faculty and businesses members who are engaging in research and product development will file for patents when new ideas are generated; therefore the number of patents issued within a state is an indicator of the vitality </a:t>
            </a:r>
            <a:r>
              <a:rPr lang="en-US" sz="1200" dirty="0"/>
              <a:t>of a state’s intellectual and economic </a:t>
            </a:r>
            <a:r>
              <a:rPr lang="en-US" sz="1200" dirty="0" smtClean="0"/>
              <a:t>capabilities.  </a:t>
            </a:r>
          </a:p>
          <a:p>
            <a:pPr algn="l"/>
            <a:endParaRPr lang="en-US" sz="1400" dirty="0"/>
          </a:p>
        </p:txBody>
      </p:sp>
      <p:sp>
        <p:nvSpPr>
          <p:cNvPr id="3" name="Slide Number Placeholder 2"/>
          <p:cNvSpPr>
            <a:spLocks noGrp="1"/>
          </p:cNvSpPr>
          <p:nvPr>
            <p:ph type="sldNum" sz="quarter" idx="12"/>
          </p:nvPr>
        </p:nvSpPr>
        <p:spPr/>
        <p:txBody>
          <a:bodyPr/>
          <a:lstStyle/>
          <a:p>
            <a:fld id="{C1A6B199-FD4A-42EA-8F8A-3F93EEAB17CE}" type="slidenum">
              <a:rPr lang="en-US" smtClean="0"/>
              <a:t>64</a:t>
            </a:fld>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3349110392"/>
              </p:ext>
            </p:extLst>
          </p:nvPr>
        </p:nvGraphicFramePr>
        <p:xfrm>
          <a:off x="535269" y="1492053"/>
          <a:ext cx="5881688" cy="30384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929497769"/>
              </p:ext>
            </p:extLst>
          </p:nvPr>
        </p:nvGraphicFramePr>
        <p:xfrm>
          <a:off x="2063750" y="4800601"/>
          <a:ext cx="2730500" cy="1190625"/>
        </p:xfrm>
        <a:graphic>
          <a:graphicData uri="http://schemas.openxmlformats.org/drawingml/2006/table">
            <a:tbl>
              <a:tblPr/>
              <a:tblGrid>
                <a:gridCol w="723900"/>
                <a:gridCol w="1041400"/>
                <a:gridCol w="965200"/>
              </a:tblGrid>
              <a:tr h="428625">
                <a:tc>
                  <a:txBody>
                    <a:bodyPr/>
                    <a:lstStyle/>
                    <a:p>
                      <a:pPr algn="ctr" fontAlgn="b"/>
                      <a:r>
                        <a:rPr lang="en-US" sz="1100" b="0" i="0" u="none" strike="noStrike" dirty="0">
                          <a:solidFill>
                            <a:srgbClr val="000000"/>
                          </a:solidFill>
                          <a:effectLst/>
                          <a:latin typeface="Calibri"/>
                        </a:rPr>
                        <a:t> </a:t>
                      </a:r>
                    </a:p>
                  </a:txBody>
                  <a:tcPr marL="9525" marR="9525" marT="9525" marB="0" anchor="b">
                    <a:lnL>
                      <a:noFill/>
                    </a:lnL>
                    <a:lnR>
                      <a:noFill/>
                    </a:lnR>
                    <a:lnT>
                      <a:noFill/>
                    </a:lnT>
                    <a:lnB>
                      <a:noFill/>
                    </a:lnB>
                    <a:solidFill>
                      <a:srgbClr val="DCE6F1"/>
                    </a:solidFill>
                  </a:tcPr>
                </a:tc>
                <a:tc>
                  <a:txBody>
                    <a:bodyPr/>
                    <a:lstStyle/>
                    <a:p>
                      <a:pPr algn="ctr" fontAlgn="b"/>
                      <a:r>
                        <a:rPr lang="en-US" sz="1100" b="1" i="0" u="none" strike="noStrike" dirty="0">
                          <a:solidFill>
                            <a:srgbClr val="000000"/>
                          </a:solidFill>
                          <a:effectLst/>
                          <a:latin typeface="Calibri"/>
                        </a:rPr>
                        <a:t>Patents per 100K CT Workers</a:t>
                      </a:r>
                    </a:p>
                  </a:txBody>
                  <a:tcPr marL="9525" marR="9525" marT="9525" marB="0" anchor="ctr">
                    <a:lnL>
                      <a:noFill/>
                    </a:lnL>
                    <a:lnR>
                      <a:noFill/>
                    </a:lnR>
                    <a:lnT>
                      <a:noFill/>
                    </a:lnT>
                    <a:lnB>
                      <a:noFill/>
                    </a:lnB>
                    <a:solidFill>
                      <a:srgbClr val="DCE6F1"/>
                    </a:solidFill>
                  </a:tcPr>
                </a:tc>
                <a:tc>
                  <a:txBody>
                    <a:bodyPr/>
                    <a:lstStyle/>
                    <a:p>
                      <a:pPr algn="ctr" fontAlgn="b"/>
                      <a:r>
                        <a:rPr lang="en-US" sz="1100" b="1" i="0" u="none" strike="noStrike" dirty="0">
                          <a:solidFill>
                            <a:srgbClr val="000000"/>
                          </a:solidFill>
                          <a:effectLst/>
                          <a:latin typeface="Calibri"/>
                        </a:rPr>
                        <a:t>Total Patents</a:t>
                      </a:r>
                    </a:p>
                  </a:txBody>
                  <a:tcPr marL="9525" marR="9525" marT="9525" marB="0" anchor="ctr">
                    <a:lnL>
                      <a:noFill/>
                    </a:lnL>
                    <a:lnR>
                      <a:noFill/>
                    </a:lnR>
                    <a:lnT>
                      <a:noFill/>
                    </a:lnT>
                    <a:lnB>
                      <a:noFill/>
                    </a:lnB>
                    <a:solidFill>
                      <a:srgbClr val="DCE6F1"/>
                    </a:solidFill>
                  </a:tcPr>
                </a:tc>
              </a:tr>
              <a:tr h="190500">
                <a:tc>
                  <a:txBody>
                    <a:bodyPr/>
                    <a:lstStyle/>
                    <a:p>
                      <a:pPr algn="ctr" fontAlgn="b"/>
                      <a:r>
                        <a:rPr lang="en-US" sz="1100" b="1" i="0" u="none" strike="noStrike" dirty="0">
                          <a:solidFill>
                            <a:srgbClr val="000000"/>
                          </a:solidFill>
                          <a:effectLst/>
                          <a:latin typeface="Calibri"/>
                        </a:rPr>
                        <a:t>2010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242.9</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4222</a:t>
                      </a:r>
                    </a:p>
                  </a:txBody>
                  <a:tcPr marL="9525" marR="9525" marT="9525" marB="0" anchor="b">
                    <a:lnL>
                      <a:noFill/>
                    </a:lnL>
                    <a:lnR>
                      <a:noFill/>
                    </a:lnR>
                    <a:lnT>
                      <a:noFill/>
                    </a:lnT>
                    <a:lnB>
                      <a:noFill/>
                    </a:lnB>
                  </a:tcPr>
                </a:tc>
              </a:tr>
              <a:tr h="190500">
                <a:tc>
                  <a:txBody>
                    <a:bodyPr/>
                    <a:lstStyle/>
                    <a:p>
                      <a:pPr algn="ctr" fontAlgn="b"/>
                      <a:r>
                        <a:rPr lang="en-US" sz="1100" b="1" i="0" u="none" strike="noStrike" dirty="0">
                          <a:solidFill>
                            <a:srgbClr val="000000"/>
                          </a:solidFill>
                          <a:effectLst/>
                          <a:latin typeface="Calibri"/>
                        </a:rPr>
                        <a:t>2011</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242.5</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4242</a:t>
                      </a:r>
                    </a:p>
                  </a:txBody>
                  <a:tcPr marL="9525" marR="9525" marT="9525" marB="0" anchor="b">
                    <a:lnL>
                      <a:noFill/>
                    </a:lnL>
                    <a:lnR>
                      <a:noFill/>
                    </a:lnR>
                    <a:lnT>
                      <a:noFill/>
                    </a:lnT>
                    <a:lnB>
                      <a:noFill/>
                    </a:lnB>
                  </a:tcPr>
                </a:tc>
              </a:tr>
              <a:tr h="190500">
                <a:tc>
                  <a:txBody>
                    <a:bodyPr/>
                    <a:lstStyle/>
                    <a:p>
                      <a:pPr algn="ctr" fontAlgn="b"/>
                      <a:r>
                        <a:rPr lang="en-US" sz="1100" b="1" i="0" u="none" strike="noStrike" dirty="0">
                          <a:solidFill>
                            <a:srgbClr val="000000"/>
                          </a:solidFill>
                          <a:effectLst/>
                          <a:latin typeface="Calibri"/>
                        </a:rPr>
                        <a:t>2012</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266.7</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4594</a:t>
                      </a:r>
                    </a:p>
                  </a:txBody>
                  <a:tcPr marL="9525" marR="9525" marT="9525" marB="0" anchor="b">
                    <a:lnL>
                      <a:noFill/>
                    </a:lnL>
                    <a:lnR>
                      <a:noFill/>
                    </a:lnR>
                    <a:lnT>
                      <a:noFill/>
                    </a:lnT>
                    <a:lnB>
                      <a:noFill/>
                    </a:lnB>
                  </a:tcPr>
                </a:tc>
              </a:tr>
              <a:tr h="190500">
                <a:tc>
                  <a:txBody>
                    <a:bodyPr/>
                    <a:lstStyle/>
                    <a:p>
                      <a:pPr algn="ctr" fontAlgn="b"/>
                      <a:r>
                        <a:rPr lang="en-US" sz="1100" b="1" i="0" u="none" strike="noStrike" dirty="0">
                          <a:solidFill>
                            <a:srgbClr val="000000"/>
                          </a:solidFill>
                          <a:effectLst/>
                          <a:latin typeface="Calibri"/>
                        </a:rPr>
                        <a:t>2013</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277.0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a:rPr>
                        <a:t>4751</a:t>
                      </a: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12359996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6200"/>
            <a:ext cx="6858000" cy="76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itle 1"/>
          <p:cNvSpPr>
            <a:spLocks noGrp="1"/>
          </p:cNvSpPr>
          <p:nvPr>
            <p:ph type="title"/>
          </p:nvPr>
        </p:nvSpPr>
        <p:spPr>
          <a:xfrm>
            <a:off x="342900" y="49925"/>
            <a:ext cx="6172200" cy="788276"/>
          </a:xfrm>
        </p:spPr>
        <p:txBody>
          <a:bodyPr>
            <a:normAutofit fontScale="90000"/>
          </a:bodyPr>
          <a:lstStyle/>
          <a:p>
            <a:pPr algn="l"/>
            <a:r>
              <a:rPr lang="en-US" sz="1600" b="1" dirty="0" smtClean="0"/>
              <a:t>Goal 4 – </a:t>
            </a:r>
            <a:r>
              <a:rPr lang="en-US" sz="1600" b="1" dirty="0"/>
              <a:t>Innovation and Economic Growth</a:t>
            </a:r>
            <a:r>
              <a:rPr lang="en-US" sz="1600" b="1" dirty="0" smtClean="0"/>
              <a:t/>
            </a:r>
            <a:br>
              <a:rPr lang="en-US" sz="1600" b="1" dirty="0" smtClean="0"/>
            </a:br>
            <a:r>
              <a:rPr lang="en-US" sz="1600" b="1" dirty="0" smtClean="0"/>
              <a:t>Indicator 4 – Percent of students enrolled in distance education courses exclusively / some but not all</a:t>
            </a:r>
            <a:endParaRPr lang="en-US" sz="1600" b="1" dirty="0"/>
          </a:p>
        </p:txBody>
      </p:sp>
      <p:sp>
        <p:nvSpPr>
          <p:cNvPr id="12" name="TextBox 11"/>
          <p:cNvSpPr txBox="1"/>
          <p:nvPr/>
        </p:nvSpPr>
        <p:spPr>
          <a:xfrm>
            <a:off x="410087" y="8174666"/>
            <a:ext cx="6203636" cy="707886"/>
          </a:xfrm>
          <a:prstGeom prst="rect">
            <a:avLst/>
          </a:prstGeom>
          <a:noFill/>
        </p:spPr>
        <p:txBody>
          <a:bodyPr wrap="square" rtlCol="0">
            <a:spAutoFit/>
          </a:bodyPr>
          <a:lstStyle/>
          <a:p>
            <a:r>
              <a:rPr lang="en-US" sz="1000" b="1" dirty="0" smtClean="0"/>
              <a:t>Source</a:t>
            </a:r>
          </a:p>
          <a:p>
            <a:r>
              <a:rPr lang="en-US" sz="1000" dirty="0" smtClean="0"/>
              <a:t>Integrated Postsecondary Education Data System (IPEDS), Fall Enrollment Survey.  </a:t>
            </a:r>
          </a:p>
          <a:p>
            <a:r>
              <a:rPr lang="en-US" sz="1000" dirty="0" smtClean="0"/>
              <a:t>Data only available for fall 2012 and fall 2013.</a:t>
            </a:r>
          </a:p>
          <a:p>
            <a:endParaRPr lang="en-US" sz="1000" dirty="0" smtClean="0"/>
          </a:p>
        </p:txBody>
      </p:sp>
      <p:sp>
        <p:nvSpPr>
          <p:cNvPr id="13" name="Title 1"/>
          <p:cNvSpPr txBox="1">
            <a:spLocks/>
          </p:cNvSpPr>
          <p:nvPr/>
        </p:nvSpPr>
        <p:spPr>
          <a:xfrm>
            <a:off x="410087" y="6096001"/>
            <a:ext cx="6037827" cy="2057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t>What does this mean? </a:t>
            </a:r>
          </a:p>
          <a:p>
            <a:pPr algn="l"/>
            <a:endParaRPr lang="en-US" sz="1200" b="1" dirty="0" smtClean="0"/>
          </a:p>
          <a:p>
            <a:pPr algn="l"/>
            <a:r>
              <a:rPr lang="en-US" sz="1200" dirty="0" smtClean="0"/>
              <a:t>Distance education courses enable students to access courses that they might otherwise not be able to take due to lack of availability at another campus.  When institutions offer courses exclusively on-line they help to maintain program affordability by leveraging resources to reach additional students without filling up classroom space.  Courses which include some component of distance education may offer students expanded access to learning materials and collaboration with peers and faculty.  </a:t>
            </a:r>
          </a:p>
        </p:txBody>
      </p:sp>
      <p:sp>
        <p:nvSpPr>
          <p:cNvPr id="4" name="Slide Number Placeholder 3"/>
          <p:cNvSpPr>
            <a:spLocks noGrp="1"/>
          </p:cNvSpPr>
          <p:nvPr>
            <p:ph type="sldNum" sz="quarter" idx="12"/>
          </p:nvPr>
        </p:nvSpPr>
        <p:spPr/>
        <p:txBody>
          <a:bodyPr/>
          <a:lstStyle/>
          <a:p>
            <a:fld id="{C1A6B199-FD4A-42EA-8F8A-3F93EEAB17CE}" type="slidenum">
              <a:rPr lang="en-US" smtClean="0"/>
              <a:t>65</a:t>
            </a:fld>
            <a:endParaRPr lang="en-US" dirty="0"/>
          </a:p>
        </p:txBody>
      </p:sp>
      <p:sp>
        <p:nvSpPr>
          <p:cNvPr id="9" name="TextBox 8"/>
          <p:cNvSpPr txBox="1"/>
          <p:nvPr/>
        </p:nvSpPr>
        <p:spPr>
          <a:xfrm>
            <a:off x="335443" y="1203918"/>
            <a:ext cx="5334000" cy="307777"/>
          </a:xfrm>
          <a:prstGeom prst="rect">
            <a:avLst/>
          </a:prstGeom>
          <a:noFill/>
        </p:spPr>
        <p:txBody>
          <a:bodyPr wrap="square" rtlCol="0">
            <a:spAutoFit/>
          </a:bodyPr>
          <a:lstStyle/>
          <a:p>
            <a:r>
              <a:rPr lang="en-US" sz="1400" b="1" dirty="0" smtClean="0"/>
              <a:t>Connecticut State Colleges and Universities </a:t>
            </a:r>
            <a:r>
              <a:rPr lang="en-US" sz="1400" b="1" dirty="0" smtClean="0">
                <a:solidFill>
                  <a:srgbClr val="FF0000"/>
                </a:solidFill>
              </a:rPr>
              <a:t> </a:t>
            </a:r>
            <a:endParaRPr lang="en-US" sz="1400" dirty="0"/>
          </a:p>
        </p:txBody>
      </p:sp>
      <p:pic>
        <p:nvPicPr>
          <p:cNvPr id="11715" name="Picture 4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438" y="1511695"/>
            <a:ext cx="6385124" cy="4482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9996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6200"/>
            <a:ext cx="6858000" cy="76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itle 1"/>
          <p:cNvSpPr>
            <a:spLocks noGrp="1"/>
          </p:cNvSpPr>
          <p:nvPr>
            <p:ph type="title"/>
          </p:nvPr>
        </p:nvSpPr>
        <p:spPr>
          <a:xfrm>
            <a:off x="342900" y="49925"/>
            <a:ext cx="6172200" cy="788276"/>
          </a:xfrm>
        </p:spPr>
        <p:txBody>
          <a:bodyPr>
            <a:normAutofit fontScale="90000"/>
          </a:bodyPr>
          <a:lstStyle/>
          <a:p>
            <a:pPr algn="l"/>
            <a:r>
              <a:rPr lang="en-US" sz="1600" b="1" dirty="0" smtClean="0"/>
              <a:t>Goal 4 – </a:t>
            </a:r>
            <a:r>
              <a:rPr lang="en-US" sz="1600" b="1" dirty="0"/>
              <a:t>Innovation and Economic Growth</a:t>
            </a:r>
            <a:r>
              <a:rPr lang="en-US" sz="1600" b="1" dirty="0" smtClean="0"/>
              <a:t/>
            </a:r>
            <a:br>
              <a:rPr lang="en-US" sz="1600" b="1" dirty="0" smtClean="0"/>
            </a:br>
            <a:r>
              <a:rPr lang="en-US" sz="1600" b="1" dirty="0" smtClean="0"/>
              <a:t>Indicator 4 – Percent of students enrolled in distance education courses exclusively / some but not all</a:t>
            </a:r>
            <a:endParaRPr lang="en-US" sz="1600" b="1" dirty="0"/>
          </a:p>
        </p:txBody>
      </p:sp>
      <p:sp>
        <p:nvSpPr>
          <p:cNvPr id="12" name="TextBox 11"/>
          <p:cNvSpPr txBox="1"/>
          <p:nvPr/>
        </p:nvSpPr>
        <p:spPr>
          <a:xfrm>
            <a:off x="377997" y="8077200"/>
            <a:ext cx="6203636" cy="861774"/>
          </a:xfrm>
          <a:prstGeom prst="rect">
            <a:avLst/>
          </a:prstGeom>
          <a:noFill/>
        </p:spPr>
        <p:txBody>
          <a:bodyPr wrap="square" rtlCol="0">
            <a:spAutoFit/>
          </a:bodyPr>
          <a:lstStyle/>
          <a:p>
            <a:r>
              <a:rPr lang="en-US" sz="1000" b="1" dirty="0" smtClean="0"/>
              <a:t>Sources</a:t>
            </a:r>
          </a:p>
          <a:p>
            <a:r>
              <a:rPr lang="en-US" sz="1000" dirty="0" smtClean="0"/>
              <a:t>University </a:t>
            </a:r>
            <a:r>
              <a:rPr lang="en-US" sz="1000" dirty="0"/>
              <a:t>of Connecticut, Office of Institutional Research and Effectiveness</a:t>
            </a:r>
            <a:endParaRPr lang="en-US" sz="1000" i="1" dirty="0"/>
          </a:p>
          <a:p>
            <a:r>
              <a:rPr lang="en-US" sz="1000" dirty="0" smtClean="0"/>
              <a:t>Integrated Postsecondary Education Data System (IPEDS), Fall Enrollment Survey.  First Fall reported to IPEDS is Fall 2012.</a:t>
            </a:r>
          </a:p>
          <a:p>
            <a:endParaRPr lang="en-US" sz="1000" dirty="0" smtClean="0"/>
          </a:p>
        </p:txBody>
      </p:sp>
      <p:sp>
        <p:nvSpPr>
          <p:cNvPr id="4" name="Slide Number Placeholder 3"/>
          <p:cNvSpPr>
            <a:spLocks noGrp="1"/>
          </p:cNvSpPr>
          <p:nvPr>
            <p:ph type="sldNum" sz="quarter" idx="12"/>
          </p:nvPr>
        </p:nvSpPr>
        <p:spPr/>
        <p:txBody>
          <a:bodyPr/>
          <a:lstStyle/>
          <a:p>
            <a:fld id="{C1A6B199-FD4A-42EA-8F8A-3F93EEAB17CE}" type="slidenum">
              <a:rPr lang="en-US" smtClean="0"/>
              <a:t>66</a:t>
            </a:fld>
            <a:endParaRPr lang="en-US" dirty="0"/>
          </a:p>
        </p:txBody>
      </p:sp>
      <p:sp>
        <p:nvSpPr>
          <p:cNvPr id="9" name="TextBox 8"/>
          <p:cNvSpPr txBox="1"/>
          <p:nvPr/>
        </p:nvSpPr>
        <p:spPr>
          <a:xfrm>
            <a:off x="990600" y="1347092"/>
            <a:ext cx="5334000" cy="307777"/>
          </a:xfrm>
          <a:prstGeom prst="rect">
            <a:avLst/>
          </a:prstGeom>
          <a:noFill/>
        </p:spPr>
        <p:txBody>
          <a:bodyPr wrap="square" rtlCol="0">
            <a:spAutoFit/>
          </a:bodyPr>
          <a:lstStyle/>
          <a:p>
            <a:r>
              <a:rPr lang="en-US" sz="1400" b="1" dirty="0" smtClean="0"/>
              <a:t>University of Connecticut – All Campuses</a:t>
            </a:r>
            <a:endParaRPr 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3597312130"/>
              </p:ext>
            </p:extLst>
          </p:nvPr>
        </p:nvGraphicFramePr>
        <p:xfrm>
          <a:off x="1054099" y="1676400"/>
          <a:ext cx="4737101" cy="1266826"/>
        </p:xfrm>
        <a:graphic>
          <a:graphicData uri="http://schemas.openxmlformats.org/drawingml/2006/table">
            <a:tbl>
              <a:tblPr/>
              <a:tblGrid>
                <a:gridCol w="698032"/>
                <a:gridCol w="904269"/>
                <a:gridCol w="736107"/>
                <a:gridCol w="799564"/>
                <a:gridCol w="761490"/>
                <a:gridCol w="837639"/>
              </a:tblGrid>
              <a:tr h="666751">
                <a:tc>
                  <a:txBody>
                    <a:bodyPr/>
                    <a:lstStyle/>
                    <a:p>
                      <a:pPr algn="ctr" fontAlgn="b"/>
                      <a:r>
                        <a:rPr lang="en-US" sz="1200" b="0" i="0" u="none" strike="noStrike" dirty="0">
                          <a:effectLst/>
                          <a:latin typeface="+mn-lt"/>
                        </a:rPr>
                        <a:t> </a:t>
                      </a:r>
                    </a:p>
                  </a:txBody>
                  <a:tcPr marL="9525" marR="9525" marT="9525" marB="0" anchor="b">
                    <a:lnL>
                      <a:noFill/>
                    </a:lnL>
                    <a:lnR>
                      <a:noFill/>
                    </a:lnR>
                    <a:lnT>
                      <a:noFill/>
                    </a:lnT>
                    <a:lnB>
                      <a:noFill/>
                    </a:lnB>
                    <a:solidFill>
                      <a:schemeClr val="accent4">
                        <a:lumMod val="20000"/>
                        <a:lumOff val="80000"/>
                      </a:schemeClr>
                    </a:solidFill>
                  </a:tcPr>
                </a:tc>
                <a:tc>
                  <a:txBody>
                    <a:bodyPr/>
                    <a:lstStyle/>
                    <a:p>
                      <a:pPr algn="ctr" fontAlgn="b"/>
                      <a:r>
                        <a:rPr lang="en-US" sz="1200" b="0" i="0" u="none" strike="noStrike" dirty="0">
                          <a:effectLst/>
                          <a:latin typeface="+mn-lt"/>
                        </a:rPr>
                        <a:t>Exclusively Distance Education</a:t>
                      </a:r>
                    </a:p>
                  </a:txBody>
                  <a:tcPr marL="9525" marR="9525" marT="9525" marB="0" anchor="ctr">
                    <a:lnL>
                      <a:noFill/>
                    </a:lnL>
                    <a:lnR>
                      <a:noFill/>
                    </a:lnR>
                    <a:lnT>
                      <a:noFill/>
                    </a:lnT>
                    <a:lnB>
                      <a:noFill/>
                    </a:lnB>
                    <a:solidFill>
                      <a:schemeClr val="accent4">
                        <a:lumMod val="20000"/>
                        <a:lumOff val="80000"/>
                      </a:schemeClr>
                    </a:solidFill>
                  </a:tcPr>
                </a:tc>
                <a:tc>
                  <a:txBody>
                    <a:bodyPr/>
                    <a:lstStyle/>
                    <a:p>
                      <a:pPr algn="ctr" fontAlgn="b"/>
                      <a:r>
                        <a:rPr lang="en-US" sz="1200" b="0" i="0" u="none" strike="noStrike" dirty="0">
                          <a:effectLst/>
                          <a:latin typeface="+mn-lt"/>
                        </a:rPr>
                        <a:t>Some Distance Education</a:t>
                      </a:r>
                    </a:p>
                  </a:txBody>
                  <a:tcPr marL="9525" marR="9525" marT="9525" marB="0" anchor="ctr">
                    <a:lnL>
                      <a:noFill/>
                    </a:lnL>
                    <a:lnR>
                      <a:noFill/>
                    </a:lnR>
                    <a:lnT>
                      <a:noFill/>
                    </a:lnT>
                    <a:lnB>
                      <a:noFill/>
                    </a:lnB>
                    <a:solidFill>
                      <a:schemeClr val="accent4">
                        <a:lumMod val="20000"/>
                        <a:lumOff val="80000"/>
                      </a:schemeClr>
                    </a:solidFill>
                  </a:tcPr>
                </a:tc>
                <a:tc>
                  <a:txBody>
                    <a:bodyPr/>
                    <a:lstStyle/>
                    <a:p>
                      <a:pPr algn="ctr" fontAlgn="b"/>
                      <a:r>
                        <a:rPr lang="en-US" sz="1200" b="0" i="0" u="none" strike="noStrike" dirty="0">
                          <a:effectLst/>
                          <a:latin typeface="+mn-lt"/>
                        </a:rPr>
                        <a:t>Total Distance Education</a:t>
                      </a:r>
                    </a:p>
                  </a:txBody>
                  <a:tcPr marL="9525" marR="9525" marT="9525" marB="0" anchor="ctr">
                    <a:lnL>
                      <a:noFill/>
                    </a:lnL>
                    <a:lnR>
                      <a:noFill/>
                    </a:lnR>
                    <a:lnT>
                      <a:noFill/>
                    </a:lnT>
                    <a:lnB>
                      <a:noFill/>
                    </a:lnB>
                    <a:solidFill>
                      <a:schemeClr val="accent4">
                        <a:lumMod val="20000"/>
                        <a:lumOff val="80000"/>
                      </a:schemeClr>
                    </a:solidFill>
                  </a:tcPr>
                </a:tc>
                <a:tc>
                  <a:txBody>
                    <a:bodyPr/>
                    <a:lstStyle/>
                    <a:p>
                      <a:pPr algn="ctr" fontAlgn="b"/>
                      <a:r>
                        <a:rPr lang="en-US" sz="1200" b="0" i="0" u="none" strike="noStrike" dirty="0">
                          <a:effectLst/>
                          <a:latin typeface="+mn-lt"/>
                        </a:rPr>
                        <a:t>Total Headcount</a:t>
                      </a:r>
                    </a:p>
                  </a:txBody>
                  <a:tcPr marL="9525" marR="9525" marT="9525" marB="0" anchor="ctr">
                    <a:lnL>
                      <a:noFill/>
                    </a:lnL>
                    <a:lnR>
                      <a:noFill/>
                    </a:lnR>
                    <a:lnT>
                      <a:noFill/>
                    </a:lnT>
                    <a:lnB>
                      <a:noFill/>
                    </a:lnB>
                    <a:solidFill>
                      <a:schemeClr val="accent4">
                        <a:lumMod val="20000"/>
                        <a:lumOff val="80000"/>
                      </a:schemeClr>
                    </a:solidFill>
                  </a:tcPr>
                </a:tc>
                <a:tc>
                  <a:txBody>
                    <a:bodyPr/>
                    <a:lstStyle/>
                    <a:p>
                      <a:pPr algn="ctr" fontAlgn="b"/>
                      <a:r>
                        <a:rPr lang="en-US" sz="1200" b="1" i="0" u="none" strike="noStrike" dirty="0">
                          <a:effectLst/>
                          <a:latin typeface="+mn-lt"/>
                        </a:rPr>
                        <a:t>Percent in Distance Education</a:t>
                      </a:r>
                    </a:p>
                  </a:txBody>
                  <a:tcPr marL="9525" marR="9525" marT="9525" marB="0" anchor="ctr">
                    <a:lnL>
                      <a:noFill/>
                    </a:lnL>
                    <a:lnR>
                      <a:noFill/>
                    </a:lnR>
                    <a:lnT>
                      <a:noFill/>
                    </a:lnT>
                    <a:lnB>
                      <a:noFill/>
                    </a:lnB>
                    <a:solidFill>
                      <a:schemeClr val="accent4">
                        <a:lumMod val="20000"/>
                        <a:lumOff val="80000"/>
                      </a:schemeClr>
                    </a:solidFill>
                  </a:tcPr>
                </a:tc>
              </a:tr>
              <a:tr h="200025">
                <a:tc>
                  <a:txBody>
                    <a:bodyPr/>
                    <a:lstStyle/>
                    <a:p>
                      <a:pPr algn="ctr" fontAlgn="b"/>
                      <a:r>
                        <a:rPr lang="en-US" sz="1200" b="1" i="0" u="none" strike="noStrike" dirty="0">
                          <a:effectLst/>
                          <a:latin typeface="+mn-lt"/>
                        </a:rPr>
                        <a:t>2012</a:t>
                      </a: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mn-lt"/>
                        </a:rPr>
                        <a:t>505</a:t>
                      </a: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mn-lt"/>
                        </a:rPr>
                        <a:t>1962</a:t>
                      </a: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mn-lt"/>
                        </a:rPr>
                        <a:t>2467</a:t>
                      </a: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mn-lt"/>
                        </a:rPr>
                        <a:t>30256</a:t>
                      </a:r>
                    </a:p>
                  </a:txBody>
                  <a:tcPr marL="9525" marR="9525" marT="9525" marB="0" anchor="b">
                    <a:lnL>
                      <a:noFill/>
                    </a:lnL>
                    <a:lnR>
                      <a:noFill/>
                    </a:lnR>
                    <a:lnT>
                      <a:noFill/>
                    </a:lnT>
                    <a:lnB>
                      <a:noFill/>
                    </a:lnB>
                  </a:tcPr>
                </a:tc>
                <a:tc>
                  <a:txBody>
                    <a:bodyPr/>
                    <a:lstStyle/>
                    <a:p>
                      <a:pPr algn="ctr" fontAlgn="b"/>
                      <a:r>
                        <a:rPr lang="en-US" sz="1200" b="1" i="0" u="none" strike="noStrike" dirty="0">
                          <a:effectLst/>
                          <a:latin typeface="+mn-lt"/>
                        </a:rPr>
                        <a:t>8.2%</a:t>
                      </a:r>
                    </a:p>
                  </a:txBody>
                  <a:tcPr marL="9525" marR="9525" marT="9525" marB="0" anchor="b">
                    <a:lnL>
                      <a:noFill/>
                    </a:lnL>
                    <a:lnR>
                      <a:noFill/>
                    </a:lnR>
                    <a:lnT>
                      <a:noFill/>
                    </a:lnT>
                    <a:lnB>
                      <a:noFill/>
                    </a:lnB>
                  </a:tcPr>
                </a:tc>
              </a:tr>
              <a:tr h="200025">
                <a:tc>
                  <a:txBody>
                    <a:bodyPr/>
                    <a:lstStyle/>
                    <a:p>
                      <a:pPr algn="ctr" fontAlgn="b"/>
                      <a:r>
                        <a:rPr lang="en-US" sz="1200" b="1" i="0" u="none" strike="noStrike" dirty="0">
                          <a:effectLst/>
                          <a:latin typeface="+mn-lt"/>
                        </a:rPr>
                        <a:t>2013</a:t>
                      </a: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mn-lt"/>
                        </a:rPr>
                        <a:t>284</a:t>
                      </a: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mn-lt"/>
                        </a:rPr>
                        <a:t>1851</a:t>
                      </a: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mn-lt"/>
                        </a:rPr>
                        <a:t>2135</a:t>
                      </a: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mn-lt"/>
                        </a:rPr>
                        <a:t>30474</a:t>
                      </a:r>
                    </a:p>
                  </a:txBody>
                  <a:tcPr marL="9525" marR="9525" marT="9525" marB="0" anchor="b">
                    <a:lnL>
                      <a:noFill/>
                    </a:lnL>
                    <a:lnR>
                      <a:noFill/>
                    </a:lnR>
                    <a:lnT>
                      <a:noFill/>
                    </a:lnT>
                    <a:lnB>
                      <a:noFill/>
                    </a:lnB>
                  </a:tcPr>
                </a:tc>
                <a:tc>
                  <a:txBody>
                    <a:bodyPr/>
                    <a:lstStyle/>
                    <a:p>
                      <a:pPr algn="ctr" fontAlgn="b"/>
                      <a:r>
                        <a:rPr lang="en-US" sz="1200" b="1" i="0" u="none" strike="noStrike" dirty="0">
                          <a:effectLst/>
                          <a:latin typeface="+mn-lt"/>
                        </a:rPr>
                        <a:t>7.0%</a:t>
                      </a:r>
                    </a:p>
                  </a:txBody>
                  <a:tcPr marL="9525" marR="9525" marT="9525" marB="0" anchor="b">
                    <a:lnL>
                      <a:noFill/>
                    </a:lnL>
                    <a:lnR>
                      <a:noFill/>
                    </a:lnR>
                    <a:lnT>
                      <a:noFill/>
                    </a:lnT>
                    <a:lnB>
                      <a:noFill/>
                    </a:lnB>
                  </a:tcPr>
                </a:tc>
              </a:tr>
              <a:tr h="200025">
                <a:tc>
                  <a:txBody>
                    <a:bodyPr/>
                    <a:lstStyle/>
                    <a:p>
                      <a:pPr algn="ctr" fontAlgn="b"/>
                      <a:r>
                        <a:rPr lang="en-US" sz="1200" b="1" i="0" u="none" strike="noStrike" dirty="0">
                          <a:effectLst/>
                          <a:latin typeface="+mn-lt"/>
                        </a:rPr>
                        <a:t>2014</a:t>
                      </a: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mn-lt"/>
                        </a:rPr>
                        <a:t>572</a:t>
                      </a: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mn-lt"/>
                        </a:rPr>
                        <a:t>1559</a:t>
                      </a: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mn-lt"/>
                        </a:rPr>
                        <a:t>2131</a:t>
                      </a:r>
                    </a:p>
                  </a:txBody>
                  <a:tcPr marL="9525" marR="9525" marT="9525" marB="0" anchor="b">
                    <a:lnL>
                      <a:noFill/>
                    </a:lnL>
                    <a:lnR>
                      <a:noFill/>
                    </a:lnR>
                    <a:lnT>
                      <a:noFill/>
                    </a:lnT>
                    <a:lnB>
                      <a:noFill/>
                    </a:lnB>
                  </a:tcPr>
                </a:tc>
                <a:tc>
                  <a:txBody>
                    <a:bodyPr/>
                    <a:lstStyle/>
                    <a:p>
                      <a:pPr algn="ctr" fontAlgn="b"/>
                      <a:r>
                        <a:rPr lang="en-US" sz="1200" b="0" i="0" u="none" strike="noStrike" dirty="0">
                          <a:effectLst/>
                          <a:latin typeface="+mn-lt"/>
                        </a:rPr>
                        <a:t>31119</a:t>
                      </a:r>
                    </a:p>
                  </a:txBody>
                  <a:tcPr marL="9525" marR="9525" marT="9525" marB="0" anchor="b">
                    <a:lnL>
                      <a:noFill/>
                    </a:lnL>
                    <a:lnR>
                      <a:noFill/>
                    </a:lnR>
                    <a:lnT>
                      <a:noFill/>
                    </a:lnT>
                    <a:lnB>
                      <a:noFill/>
                    </a:lnB>
                  </a:tcPr>
                </a:tc>
                <a:tc>
                  <a:txBody>
                    <a:bodyPr/>
                    <a:lstStyle/>
                    <a:p>
                      <a:pPr algn="ctr" fontAlgn="b"/>
                      <a:r>
                        <a:rPr lang="en-US" sz="1200" b="1" i="0" u="none" strike="noStrike" dirty="0">
                          <a:effectLst/>
                          <a:latin typeface="+mn-lt"/>
                        </a:rPr>
                        <a:t>6.8%</a:t>
                      </a:r>
                    </a:p>
                  </a:txBody>
                  <a:tcPr marL="9525" marR="9525" marT="9525" marB="0" anchor="b">
                    <a:lnL>
                      <a:noFill/>
                    </a:lnL>
                    <a:lnR>
                      <a:noFill/>
                    </a:lnR>
                    <a:lnT>
                      <a:noFill/>
                    </a:lnT>
                    <a:lnB>
                      <a:noFill/>
                    </a:lnB>
                  </a:tcPr>
                </a:tc>
              </a:tr>
            </a:tbl>
          </a:graphicData>
        </a:graphic>
      </p:graphicFrame>
      <p:sp>
        <p:nvSpPr>
          <p:cNvPr id="14" name="TextBox 13"/>
          <p:cNvSpPr txBox="1"/>
          <p:nvPr/>
        </p:nvSpPr>
        <p:spPr>
          <a:xfrm>
            <a:off x="228600" y="3429001"/>
            <a:ext cx="5334000" cy="307777"/>
          </a:xfrm>
          <a:prstGeom prst="rect">
            <a:avLst/>
          </a:prstGeom>
          <a:noFill/>
        </p:spPr>
        <p:txBody>
          <a:bodyPr wrap="square" rtlCol="0">
            <a:spAutoFit/>
          </a:bodyPr>
          <a:lstStyle/>
          <a:p>
            <a:r>
              <a:rPr lang="en-US" sz="1400" b="1" dirty="0" smtClean="0"/>
              <a:t>University of Connecticut – All Campuses – by degree level</a:t>
            </a:r>
            <a:endParaRPr lang="en-US" sz="1400" dirty="0"/>
          </a:p>
        </p:txBody>
      </p:sp>
      <p:graphicFrame>
        <p:nvGraphicFramePr>
          <p:cNvPr id="7" name="Table 6"/>
          <p:cNvGraphicFramePr>
            <a:graphicFrameLocks noGrp="1"/>
          </p:cNvGraphicFramePr>
          <p:nvPr>
            <p:extLst>
              <p:ext uri="{D42A27DB-BD31-4B8C-83A1-F6EECF244321}">
                <p14:modId xmlns:p14="http://schemas.microsoft.com/office/powerpoint/2010/main" val="955505157"/>
              </p:ext>
            </p:extLst>
          </p:nvPr>
        </p:nvGraphicFramePr>
        <p:xfrm>
          <a:off x="342901" y="3766465"/>
          <a:ext cx="6172197" cy="2116759"/>
        </p:xfrm>
        <a:graphic>
          <a:graphicData uri="http://schemas.openxmlformats.org/drawingml/2006/table">
            <a:tbl>
              <a:tblPr/>
              <a:tblGrid>
                <a:gridCol w="1058309"/>
                <a:gridCol w="619250"/>
                <a:gridCol w="619250"/>
                <a:gridCol w="472051"/>
                <a:gridCol w="619250"/>
                <a:gridCol w="619250"/>
                <a:gridCol w="479665"/>
                <a:gridCol w="619250"/>
                <a:gridCol w="616712"/>
                <a:gridCol w="449210"/>
              </a:tblGrid>
              <a:tr h="170175">
                <a:tc rowSpan="3">
                  <a:txBody>
                    <a:bodyPr/>
                    <a:lstStyle/>
                    <a:p>
                      <a:pPr algn="ctr" fontAlgn="b"/>
                      <a:r>
                        <a:rPr lang="en-US" sz="800" b="0" i="0" u="none" strike="noStrike" dirty="0">
                          <a:effectLst/>
                          <a:latin typeface="Calibri"/>
                        </a:rPr>
                        <a:t> </a:t>
                      </a:r>
                    </a:p>
                  </a:txBody>
                  <a:tcPr marL="7614" marR="7614" marT="7615" marB="0" anchor="b">
                    <a:lnL>
                      <a:noFill/>
                    </a:lnL>
                    <a:lnR w="6350" cap="flat" cmpd="sng" algn="ctr">
                      <a:solidFill>
                        <a:srgbClr val="000000"/>
                      </a:solidFill>
                      <a:prstDash val="solid"/>
                      <a:round/>
                      <a:headEnd type="none" w="med" len="med"/>
                      <a:tailEnd type="none" w="med" len="med"/>
                    </a:lnR>
                    <a:lnT>
                      <a:noFill/>
                    </a:lnT>
                    <a:lnB>
                      <a:noFill/>
                    </a:lnB>
                    <a:solidFill>
                      <a:schemeClr val="accent4">
                        <a:lumMod val="20000"/>
                        <a:lumOff val="80000"/>
                      </a:schemeClr>
                    </a:solidFill>
                  </a:tcPr>
                </a:tc>
                <a:tc gridSpan="3">
                  <a:txBody>
                    <a:bodyPr/>
                    <a:lstStyle/>
                    <a:p>
                      <a:pPr algn="ctr" fontAlgn="b"/>
                      <a:r>
                        <a:rPr lang="en-US" sz="1100" b="1" i="0" u="none" strike="noStrike" dirty="0">
                          <a:effectLst/>
                          <a:latin typeface="Calibri"/>
                        </a:rPr>
                        <a:t>Fall 2012</a:t>
                      </a:r>
                    </a:p>
                  </a:txBody>
                  <a:tcPr marL="7614" marR="7614" marT="7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gridSpan="3">
                  <a:txBody>
                    <a:bodyPr/>
                    <a:lstStyle/>
                    <a:p>
                      <a:pPr algn="ctr" fontAlgn="b"/>
                      <a:r>
                        <a:rPr lang="en-US" sz="1100" b="1" i="0" u="none" strike="noStrike" dirty="0">
                          <a:effectLst/>
                          <a:latin typeface="Calibri"/>
                        </a:rPr>
                        <a:t>Fall 2013</a:t>
                      </a:r>
                    </a:p>
                  </a:txBody>
                  <a:tcPr marL="7614" marR="7614" marT="7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gridSpan="3">
                  <a:txBody>
                    <a:bodyPr/>
                    <a:lstStyle/>
                    <a:p>
                      <a:pPr algn="ctr" fontAlgn="b"/>
                      <a:r>
                        <a:rPr lang="en-US" sz="1100" b="1" i="0" u="none" strike="noStrike" dirty="0">
                          <a:effectLst/>
                          <a:latin typeface="Calibri"/>
                        </a:rPr>
                        <a:t>Fall 2014</a:t>
                      </a:r>
                    </a:p>
                  </a:txBody>
                  <a:tcPr marL="7614" marR="7614" marT="761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r>
              <a:tr h="159888">
                <a:tc vMerge="1">
                  <a:txBody>
                    <a:bodyPr/>
                    <a:lstStyle/>
                    <a:p>
                      <a:endParaRPr lang="en-US"/>
                    </a:p>
                  </a:txBody>
                  <a:tcPr/>
                </a:tc>
                <a:tc gridSpan="2">
                  <a:txBody>
                    <a:bodyPr/>
                    <a:lstStyle/>
                    <a:p>
                      <a:pPr algn="ctr" fontAlgn="b"/>
                      <a:r>
                        <a:rPr lang="en-US" sz="800" b="0" i="0" u="none" strike="noStrike" dirty="0">
                          <a:effectLst/>
                          <a:latin typeface="Calibri"/>
                        </a:rPr>
                        <a:t>Undergraduate Students</a:t>
                      </a:r>
                    </a:p>
                  </a:txBody>
                  <a:tcPr marL="7614" marR="7614" marT="7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hMerge="1">
                  <a:txBody>
                    <a:bodyPr/>
                    <a:lstStyle/>
                    <a:p>
                      <a:endParaRPr lang="en-US"/>
                    </a:p>
                  </a:txBody>
                  <a:tcPr/>
                </a:tc>
                <a:tc rowSpan="2">
                  <a:txBody>
                    <a:bodyPr/>
                    <a:lstStyle/>
                    <a:p>
                      <a:pPr algn="ctr" fontAlgn="ctr"/>
                      <a:r>
                        <a:rPr lang="en-US" sz="800" b="0" i="0" u="none" strike="noStrike" dirty="0">
                          <a:effectLst/>
                          <a:latin typeface="Calibri"/>
                        </a:rPr>
                        <a:t>Graduate Students</a:t>
                      </a:r>
                    </a:p>
                  </a:txBody>
                  <a:tcPr marL="7614" marR="7614" marT="7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gridSpan="2">
                  <a:txBody>
                    <a:bodyPr/>
                    <a:lstStyle/>
                    <a:p>
                      <a:pPr algn="ctr" fontAlgn="b"/>
                      <a:r>
                        <a:rPr lang="en-US" sz="800" b="0" i="0" u="none" strike="noStrike" dirty="0">
                          <a:effectLst/>
                          <a:latin typeface="Calibri"/>
                        </a:rPr>
                        <a:t>Undergraduate Students</a:t>
                      </a:r>
                    </a:p>
                  </a:txBody>
                  <a:tcPr marL="7614" marR="7614" marT="7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hMerge="1">
                  <a:txBody>
                    <a:bodyPr/>
                    <a:lstStyle/>
                    <a:p>
                      <a:endParaRPr lang="en-US"/>
                    </a:p>
                  </a:txBody>
                  <a:tcPr/>
                </a:tc>
                <a:tc rowSpan="2">
                  <a:txBody>
                    <a:bodyPr/>
                    <a:lstStyle/>
                    <a:p>
                      <a:pPr algn="ctr" fontAlgn="ctr"/>
                      <a:r>
                        <a:rPr lang="en-US" sz="800" b="0" i="0" u="none" strike="noStrike" dirty="0">
                          <a:effectLst/>
                          <a:latin typeface="Calibri"/>
                        </a:rPr>
                        <a:t>Graduate Students</a:t>
                      </a:r>
                    </a:p>
                  </a:txBody>
                  <a:tcPr marL="7614" marR="7614" marT="7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gridSpan="2">
                  <a:txBody>
                    <a:bodyPr/>
                    <a:lstStyle/>
                    <a:p>
                      <a:pPr algn="ctr" fontAlgn="b"/>
                      <a:r>
                        <a:rPr lang="en-US" sz="800" b="0" i="0" u="none" strike="noStrike" dirty="0">
                          <a:effectLst/>
                          <a:latin typeface="Calibri"/>
                        </a:rPr>
                        <a:t>Undergraduate Students</a:t>
                      </a:r>
                    </a:p>
                  </a:txBody>
                  <a:tcPr marL="7614" marR="7614" marT="7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hMerge="1">
                  <a:txBody>
                    <a:bodyPr/>
                    <a:lstStyle/>
                    <a:p>
                      <a:endParaRPr lang="en-US"/>
                    </a:p>
                  </a:txBody>
                  <a:tcPr/>
                </a:tc>
                <a:tc rowSpan="2">
                  <a:txBody>
                    <a:bodyPr/>
                    <a:lstStyle/>
                    <a:p>
                      <a:pPr algn="ctr" fontAlgn="ctr"/>
                      <a:r>
                        <a:rPr lang="en-US" sz="800" b="0" i="0" u="none" strike="noStrike" dirty="0">
                          <a:effectLst/>
                          <a:latin typeface="Calibri"/>
                        </a:rPr>
                        <a:t>Graduate Students</a:t>
                      </a:r>
                    </a:p>
                  </a:txBody>
                  <a:tcPr marL="7614" marR="7614" marT="761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r>
              <a:tr h="395915">
                <a:tc vMerge="1">
                  <a:txBody>
                    <a:bodyPr/>
                    <a:lstStyle/>
                    <a:p>
                      <a:endParaRPr lang="en-US"/>
                    </a:p>
                  </a:txBody>
                  <a:tcPr/>
                </a:tc>
                <a:tc>
                  <a:txBody>
                    <a:bodyPr/>
                    <a:lstStyle/>
                    <a:p>
                      <a:pPr algn="ctr" fontAlgn="b"/>
                      <a:r>
                        <a:rPr lang="en-US" sz="800" b="0" i="0" u="none" strike="noStrike" dirty="0">
                          <a:effectLst/>
                          <a:latin typeface="Calibri"/>
                        </a:rPr>
                        <a:t>Degree/</a:t>
                      </a:r>
                      <a:br>
                        <a:rPr lang="en-US" sz="800" b="0" i="0" u="none" strike="noStrike" dirty="0">
                          <a:effectLst/>
                          <a:latin typeface="Calibri"/>
                        </a:rPr>
                      </a:br>
                      <a:r>
                        <a:rPr lang="en-US" sz="800" b="0" i="0" u="none" strike="noStrike" dirty="0">
                          <a:effectLst/>
                          <a:latin typeface="Calibri"/>
                        </a:rPr>
                        <a:t>Certificate Seeking</a:t>
                      </a:r>
                    </a:p>
                  </a:txBody>
                  <a:tcPr marL="7614" marR="7614" marT="7615" marB="0" anchor="b">
                    <a:lnL w="6350" cap="flat" cmpd="sng" algn="ctr">
                      <a:solidFill>
                        <a:srgbClr val="000000"/>
                      </a:solidFill>
                      <a:prstDash val="solid"/>
                      <a:round/>
                      <a:headEnd type="none" w="med" len="med"/>
                      <a:tailEnd type="none" w="med" len="med"/>
                    </a:lnL>
                    <a:lnR>
                      <a:noFill/>
                    </a:lnR>
                    <a:lnT>
                      <a:noFill/>
                    </a:lnT>
                    <a:lnB>
                      <a:noFill/>
                    </a:lnB>
                    <a:solidFill>
                      <a:schemeClr val="accent4">
                        <a:lumMod val="20000"/>
                        <a:lumOff val="80000"/>
                      </a:schemeClr>
                    </a:solidFill>
                  </a:tcPr>
                </a:tc>
                <a:tc>
                  <a:txBody>
                    <a:bodyPr/>
                    <a:lstStyle/>
                    <a:p>
                      <a:pPr algn="ctr" fontAlgn="b"/>
                      <a:r>
                        <a:rPr lang="en-US" sz="800" b="0" i="0" u="none" strike="noStrike" dirty="0">
                          <a:effectLst/>
                          <a:latin typeface="Calibri"/>
                        </a:rPr>
                        <a:t>Non-Degree/ Certificate Seeking</a:t>
                      </a:r>
                    </a:p>
                  </a:txBody>
                  <a:tcPr marL="7614" marR="7614" marT="7615" marB="0" anchor="b">
                    <a:lnL>
                      <a:noFill/>
                    </a:lnL>
                    <a:lnR w="6350" cap="flat" cmpd="sng" algn="ctr">
                      <a:solidFill>
                        <a:srgbClr val="000000"/>
                      </a:solidFill>
                      <a:prstDash val="solid"/>
                      <a:round/>
                      <a:headEnd type="none" w="med" len="med"/>
                      <a:tailEnd type="none" w="med" len="med"/>
                    </a:lnR>
                    <a:lnT>
                      <a:noFill/>
                    </a:lnT>
                    <a:lnB>
                      <a:noFill/>
                    </a:lnB>
                    <a:solidFill>
                      <a:schemeClr val="accent4">
                        <a:lumMod val="20000"/>
                        <a:lumOff val="80000"/>
                      </a:schemeClr>
                    </a:solidFill>
                  </a:tcPr>
                </a:tc>
                <a:tc vMerge="1">
                  <a:txBody>
                    <a:bodyPr/>
                    <a:lstStyle/>
                    <a:p>
                      <a:endParaRPr lang="en-US"/>
                    </a:p>
                  </a:txBody>
                  <a:tcPr/>
                </a:tc>
                <a:tc>
                  <a:txBody>
                    <a:bodyPr/>
                    <a:lstStyle/>
                    <a:p>
                      <a:pPr algn="ctr" fontAlgn="b"/>
                      <a:r>
                        <a:rPr lang="en-US" sz="800" b="0" i="0" u="none" strike="noStrike" dirty="0">
                          <a:effectLst/>
                          <a:latin typeface="Calibri"/>
                        </a:rPr>
                        <a:t>Degree/</a:t>
                      </a:r>
                      <a:br>
                        <a:rPr lang="en-US" sz="800" b="0" i="0" u="none" strike="noStrike" dirty="0">
                          <a:effectLst/>
                          <a:latin typeface="Calibri"/>
                        </a:rPr>
                      </a:br>
                      <a:r>
                        <a:rPr lang="en-US" sz="800" b="0" i="0" u="none" strike="noStrike" dirty="0">
                          <a:effectLst/>
                          <a:latin typeface="Calibri"/>
                        </a:rPr>
                        <a:t>Certificate Seeking</a:t>
                      </a:r>
                    </a:p>
                  </a:txBody>
                  <a:tcPr marL="7614" marR="7614" marT="7615" marB="0" anchor="b">
                    <a:lnL w="6350" cap="flat" cmpd="sng" algn="ctr">
                      <a:solidFill>
                        <a:srgbClr val="000000"/>
                      </a:solidFill>
                      <a:prstDash val="solid"/>
                      <a:round/>
                      <a:headEnd type="none" w="med" len="med"/>
                      <a:tailEnd type="none" w="med" len="med"/>
                    </a:lnL>
                    <a:lnR>
                      <a:noFill/>
                    </a:lnR>
                    <a:lnT>
                      <a:noFill/>
                    </a:lnT>
                    <a:lnB>
                      <a:noFill/>
                    </a:lnB>
                    <a:solidFill>
                      <a:schemeClr val="accent4">
                        <a:lumMod val="20000"/>
                        <a:lumOff val="80000"/>
                      </a:schemeClr>
                    </a:solidFill>
                  </a:tcPr>
                </a:tc>
                <a:tc>
                  <a:txBody>
                    <a:bodyPr/>
                    <a:lstStyle/>
                    <a:p>
                      <a:pPr algn="ctr" fontAlgn="b"/>
                      <a:r>
                        <a:rPr lang="en-US" sz="800" b="0" i="0" u="none" strike="noStrike" dirty="0">
                          <a:effectLst/>
                          <a:latin typeface="Calibri"/>
                        </a:rPr>
                        <a:t>Non-Degree/ Certificate Seeking</a:t>
                      </a:r>
                    </a:p>
                  </a:txBody>
                  <a:tcPr marL="7614" marR="7614" marT="7615" marB="0" anchor="b">
                    <a:lnL>
                      <a:noFill/>
                    </a:lnL>
                    <a:lnR w="6350" cap="flat" cmpd="sng" algn="ctr">
                      <a:solidFill>
                        <a:srgbClr val="000000"/>
                      </a:solidFill>
                      <a:prstDash val="solid"/>
                      <a:round/>
                      <a:headEnd type="none" w="med" len="med"/>
                      <a:tailEnd type="none" w="med" len="med"/>
                    </a:lnR>
                    <a:lnT>
                      <a:noFill/>
                    </a:lnT>
                    <a:lnB>
                      <a:noFill/>
                    </a:lnB>
                    <a:solidFill>
                      <a:schemeClr val="accent4">
                        <a:lumMod val="20000"/>
                        <a:lumOff val="80000"/>
                      </a:schemeClr>
                    </a:solidFill>
                  </a:tcPr>
                </a:tc>
                <a:tc vMerge="1">
                  <a:txBody>
                    <a:bodyPr/>
                    <a:lstStyle/>
                    <a:p>
                      <a:endParaRPr lang="en-US"/>
                    </a:p>
                  </a:txBody>
                  <a:tcPr/>
                </a:tc>
                <a:tc>
                  <a:txBody>
                    <a:bodyPr/>
                    <a:lstStyle/>
                    <a:p>
                      <a:pPr algn="ctr" fontAlgn="b"/>
                      <a:r>
                        <a:rPr lang="en-US" sz="800" b="0" i="0" u="none" strike="noStrike" dirty="0">
                          <a:effectLst/>
                          <a:latin typeface="Calibri"/>
                        </a:rPr>
                        <a:t>Degree/</a:t>
                      </a:r>
                      <a:br>
                        <a:rPr lang="en-US" sz="800" b="0" i="0" u="none" strike="noStrike" dirty="0">
                          <a:effectLst/>
                          <a:latin typeface="Calibri"/>
                        </a:rPr>
                      </a:br>
                      <a:r>
                        <a:rPr lang="en-US" sz="800" b="0" i="0" u="none" strike="noStrike" dirty="0">
                          <a:effectLst/>
                          <a:latin typeface="Calibri"/>
                        </a:rPr>
                        <a:t>Certificate Seeking</a:t>
                      </a:r>
                    </a:p>
                  </a:txBody>
                  <a:tcPr marL="7614" marR="7614" marT="7615" marB="0" anchor="b">
                    <a:lnL w="6350" cap="flat" cmpd="sng" algn="ctr">
                      <a:solidFill>
                        <a:srgbClr val="000000"/>
                      </a:solidFill>
                      <a:prstDash val="solid"/>
                      <a:round/>
                      <a:headEnd type="none" w="med" len="med"/>
                      <a:tailEnd type="none" w="med" len="med"/>
                    </a:lnL>
                    <a:lnR>
                      <a:noFill/>
                    </a:lnR>
                    <a:lnT>
                      <a:noFill/>
                    </a:lnT>
                    <a:lnB>
                      <a:noFill/>
                    </a:lnB>
                    <a:solidFill>
                      <a:schemeClr val="accent4">
                        <a:lumMod val="20000"/>
                        <a:lumOff val="80000"/>
                      </a:schemeClr>
                    </a:solidFill>
                  </a:tcPr>
                </a:tc>
                <a:tc>
                  <a:txBody>
                    <a:bodyPr/>
                    <a:lstStyle/>
                    <a:p>
                      <a:pPr algn="ctr" fontAlgn="b"/>
                      <a:r>
                        <a:rPr lang="en-US" sz="800" b="0" i="0" u="none" strike="noStrike" dirty="0">
                          <a:effectLst/>
                          <a:latin typeface="Calibri"/>
                        </a:rPr>
                        <a:t>Non-Degree/ Certificate Seeking</a:t>
                      </a:r>
                    </a:p>
                  </a:txBody>
                  <a:tcPr marL="7614" marR="7614" marT="7615" marB="0" anchor="b">
                    <a:lnL>
                      <a:noFill/>
                    </a:lnL>
                    <a:lnR w="6350" cap="flat" cmpd="sng" algn="ctr">
                      <a:solidFill>
                        <a:srgbClr val="000000"/>
                      </a:solidFill>
                      <a:prstDash val="solid"/>
                      <a:round/>
                      <a:headEnd type="none" w="med" len="med"/>
                      <a:tailEnd type="none" w="med" len="med"/>
                    </a:lnR>
                    <a:lnT>
                      <a:noFill/>
                    </a:lnT>
                    <a:lnB>
                      <a:noFill/>
                    </a:lnB>
                    <a:solidFill>
                      <a:schemeClr val="accent4">
                        <a:lumMod val="20000"/>
                        <a:lumOff val="80000"/>
                      </a:schemeClr>
                    </a:solidFill>
                  </a:tcPr>
                </a:tc>
                <a:tc vMerge="1">
                  <a:txBody>
                    <a:bodyPr/>
                    <a:lstStyle/>
                    <a:p>
                      <a:endParaRPr lang="en-US"/>
                    </a:p>
                  </a:txBody>
                  <a:tcPr/>
                </a:tc>
              </a:tr>
              <a:tr h="296936">
                <a:tc>
                  <a:txBody>
                    <a:bodyPr/>
                    <a:lstStyle/>
                    <a:p>
                      <a:pPr algn="l" fontAlgn="b"/>
                      <a:r>
                        <a:rPr lang="en-US" sz="800" b="1" i="0" u="none" strike="noStrike" dirty="0">
                          <a:effectLst/>
                          <a:latin typeface="Calibri"/>
                        </a:rPr>
                        <a:t>Exclusivel</a:t>
                      </a:r>
                      <a:r>
                        <a:rPr lang="en-US" sz="800" b="0" i="0" u="none" strike="noStrike" dirty="0">
                          <a:effectLst/>
                          <a:latin typeface="Calibri"/>
                        </a:rPr>
                        <a:t>y Distance Education</a:t>
                      </a:r>
                    </a:p>
                  </a:txBody>
                  <a:tcPr marL="7614" marR="7614" marT="76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effectLst/>
                          <a:latin typeface="Calibri"/>
                        </a:rPr>
                        <a:t>96</a:t>
                      </a:r>
                    </a:p>
                  </a:txBody>
                  <a:tcPr marL="7614" marR="7614" marT="761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800" b="0" i="0" u="none" strike="noStrike" dirty="0">
                          <a:effectLst/>
                          <a:latin typeface="Calibri"/>
                        </a:rPr>
                        <a:t>14</a:t>
                      </a:r>
                    </a:p>
                  </a:txBody>
                  <a:tcPr marL="7614" marR="7614" marT="761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effectLst/>
                          <a:latin typeface="Calibri"/>
                        </a:rPr>
                        <a:t>395</a:t>
                      </a:r>
                    </a:p>
                  </a:txBody>
                  <a:tcPr marL="7614" marR="7614" marT="7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effectLst/>
                          <a:latin typeface="Calibri"/>
                        </a:rPr>
                        <a:t>58</a:t>
                      </a:r>
                    </a:p>
                  </a:txBody>
                  <a:tcPr marL="7614" marR="7614" marT="761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800" b="0" i="0" u="none" strike="noStrike" dirty="0">
                          <a:effectLst/>
                          <a:latin typeface="Calibri"/>
                        </a:rPr>
                        <a:t>12</a:t>
                      </a:r>
                    </a:p>
                  </a:txBody>
                  <a:tcPr marL="7614" marR="7614" marT="761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effectLst/>
                          <a:latin typeface="Calibri"/>
                        </a:rPr>
                        <a:t>214</a:t>
                      </a:r>
                    </a:p>
                  </a:txBody>
                  <a:tcPr marL="7614" marR="7614" marT="7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effectLst/>
                          <a:latin typeface="Calibri"/>
                        </a:rPr>
                        <a:t>70</a:t>
                      </a:r>
                    </a:p>
                  </a:txBody>
                  <a:tcPr marL="7614" marR="7614" marT="761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800" b="0" i="0" u="none" strike="noStrike" dirty="0">
                          <a:effectLst/>
                          <a:latin typeface="Calibri"/>
                        </a:rPr>
                        <a:t>19</a:t>
                      </a:r>
                    </a:p>
                  </a:txBody>
                  <a:tcPr marL="7614" marR="7614" marT="761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effectLst/>
                          <a:latin typeface="Calibri"/>
                        </a:rPr>
                        <a:t>483</a:t>
                      </a:r>
                    </a:p>
                  </a:txBody>
                  <a:tcPr marL="7614" marR="7614" marT="7615" marB="0" anchor="ctr">
                    <a:lnL w="6350" cap="flat" cmpd="sng" algn="ctr">
                      <a:solidFill>
                        <a:srgbClr val="000000"/>
                      </a:solidFill>
                      <a:prstDash val="solid"/>
                      <a:round/>
                      <a:headEnd type="none" w="med" len="med"/>
                      <a:tailEnd type="none" w="med" len="med"/>
                    </a:lnL>
                    <a:lnR>
                      <a:noFill/>
                    </a:lnR>
                    <a:lnT>
                      <a:noFill/>
                    </a:lnT>
                    <a:lnB>
                      <a:noFill/>
                    </a:lnB>
                  </a:tcPr>
                </a:tc>
              </a:tr>
              <a:tr h="258867">
                <a:tc>
                  <a:txBody>
                    <a:bodyPr/>
                    <a:lstStyle/>
                    <a:p>
                      <a:pPr algn="l" fontAlgn="b"/>
                      <a:r>
                        <a:rPr lang="en-US" sz="800" b="1" i="0" u="none" strike="noStrike" dirty="0">
                          <a:effectLst/>
                          <a:latin typeface="Calibri"/>
                        </a:rPr>
                        <a:t>Some</a:t>
                      </a:r>
                      <a:r>
                        <a:rPr lang="en-US" sz="800" b="0" i="0" u="none" strike="noStrike" dirty="0">
                          <a:effectLst/>
                          <a:latin typeface="Calibri"/>
                        </a:rPr>
                        <a:t> Distance Education</a:t>
                      </a:r>
                    </a:p>
                  </a:txBody>
                  <a:tcPr marL="7614" marR="7614" marT="76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effectLst/>
                          <a:latin typeface="Calibri"/>
                        </a:rPr>
                        <a:t>1,670</a:t>
                      </a:r>
                    </a:p>
                  </a:txBody>
                  <a:tcPr marL="7614" marR="7614" marT="761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800" b="0" i="0" u="none" strike="noStrike" dirty="0">
                          <a:effectLst/>
                          <a:latin typeface="Calibri"/>
                        </a:rPr>
                        <a:t>20</a:t>
                      </a:r>
                    </a:p>
                  </a:txBody>
                  <a:tcPr marL="7614" marR="7614" marT="761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effectLst/>
                          <a:latin typeface="Calibri"/>
                        </a:rPr>
                        <a:t>272</a:t>
                      </a:r>
                    </a:p>
                  </a:txBody>
                  <a:tcPr marL="7614" marR="7614" marT="7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effectLst/>
                          <a:latin typeface="Calibri"/>
                        </a:rPr>
                        <a:t>1,479</a:t>
                      </a:r>
                    </a:p>
                  </a:txBody>
                  <a:tcPr marL="7614" marR="7614" marT="761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800" b="0" i="0" u="none" strike="noStrike" dirty="0">
                          <a:effectLst/>
                          <a:latin typeface="Calibri"/>
                        </a:rPr>
                        <a:t>31</a:t>
                      </a:r>
                    </a:p>
                  </a:txBody>
                  <a:tcPr marL="7614" marR="7614" marT="761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effectLst/>
                          <a:latin typeface="Calibri"/>
                        </a:rPr>
                        <a:t>341</a:t>
                      </a:r>
                    </a:p>
                  </a:txBody>
                  <a:tcPr marL="7614" marR="7614" marT="7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effectLst/>
                          <a:latin typeface="Calibri"/>
                        </a:rPr>
                        <a:t>1,180</a:t>
                      </a:r>
                    </a:p>
                  </a:txBody>
                  <a:tcPr marL="7614" marR="7614" marT="761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800" b="0" i="0" u="none" strike="noStrike" dirty="0">
                          <a:effectLst/>
                          <a:latin typeface="Calibri"/>
                        </a:rPr>
                        <a:t>7</a:t>
                      </a:r>
                    </a:p>
                  </a:txBody>
                  <a:tcPr marL="7614" marR="7614" marT="761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effectLst/>
                          <a:latin typeface="Calibri"/>
                        </a:rPr>
                        <a:t>372</a:t>
                      </a:r>
                    </a:p>
                  </a:txBody>
                  <a:tcPr marL="7614" marR="7614" marT="7615" marB="0" anchor="ctr">
                    <a:lnL w="6350" cap="flat" cmpd="sng" algn="ctr">
                      <a:solidFill>
                        <a:srgbClr val="000000"/>
                      </a:solidFill>
                      <a:prstDash val="solid"/>
                      <a:round/>
                      <a:headEnd type="none" w="med" len="med"/>
                      <a:tailEnd type="none" w="med" len="med"/>
                    </a:lnL>
                    <a:lnR>
                      <a:noFill/>
                    </a:lnR>
                    <a:lnT>
                      <a:noFill/>
                    </a:lnT>
                    <a:lnB>
                      <a:noFill/>
                    </a:lnB>
                  </a:tcPr>
                </a:tc>
              </a:tr>
              <a:tr h="266481">
                <a:tc>
                  <a:txBody>
                    <a:bodyPr/>
                    <a:lstStyle/>
                    <a:p>
                      <a:pPr algn="l" fontAlgn="b"/>
                      <a:r>
                        <a:rPr lang="en-US" sz="800" b="1" i="0" u="none" strike="noStrike" dirty="0">
                          <a:effectLst/>
                          <a:latin typeface="Calibri"/>
                        </a:rPr>
                        <a:t>Not enrolled</a:t>
                      </a:r>
                      <a:r>
                        <a:rPr lang="en-US" sz="800" b="0" i="0" u="none" strike="noStrike" dirty="0">
                          <a:effectLst/>
                          <a:latin typeface="Calibri"/>
                        </a:rPr>
                        <a:t> in </a:t>
                      </a:r>
                      <a:endParaRPr lang="en-US" sz="800" b="0" i="0" u="none" strike="noStrike" dirty="0" smtClean="0">
                        <a:effectLst/>
                        <a:latin typeface="Calibri"/>
                      </a:endParaRPr>
                    </a:p>
                    <a:p>
                      <a:pPr algn="l" fontAlgn="b"/>
                      <a:r>
                        <a:rPr lang="en-US" sz="800" b="0" i="0" u="none" strike="noStrike" dirty="0" smtClean="0">
                          <a:effectLst/>
                          <a:latin typeface="Calibri"/>
                        </a:rPr>
                        <a:t>Distance </a:t>
                      </a:r>
                      <a:r>
                        <a:rPr lang="en-US" sz="800" b="0" i="0" u="none" strike="noStrike" dirty="0">
                          <a:effectLst/>
                          <a:latin typeface="Calibri"/>
                        </a:rPr>
                        <a:t>Education</a:t>
                      </a:r>
                    </a:p>
                  </a:txBody>
                  <a:tcPr marL="7614" marR="7614" marT="76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effectLst/>
                          <a:latin typeface="Calibri"/>
                        </a:rPr>
                        <a:t>19,859</a:t>
                      </a:r>
                    </a:p>
                  </a:txBody>
                  <a:tcPr marL="7614" marR="7614" marT="761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800" b="0" i="0" u="none" strike="noStrike" dirty="0">
                          <a:effectLst/>
                          <a:latin typeface="Calibri"/>
                        </a:rPr>
                        <a:t>642</a:t>
                      </a:r>
                    </a:p>
                  </a:txBody>
                  <a:tcPr marL="7614" marR="7614" marT="761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effectLst/>
                          <a:latin typeface="Calibri"/>
                        </a:rPr>
                        <a:t>7,288</a:t>
                      </a:r>
                    </a:p>
                  </a:txBody>
                  <a:tcPr marL="7614" marR="7614" marT="7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effectLst/>
                          <a:latin typeface="Calibri"/>
                        </a:rPr>
                        <a:t>20,398</a:t>
                      </a:r>
                    </a:p>
                  </a:txBody>
                  <a:tcPr marL="7614" marR="7614" marT="761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800" b="0" i="0" u="none" strike="noStrike" dirty="0">
                          <a:effectLst/>
                          <a:latin typeface="Calibri"/>
                        </a:rPr>
                        <a:t>617</a:t>
                      </a:r>
                    </a:p>
                  </a:txBody>
                  <a:tcPr marL="7614" marR="7614" marT="761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effectLst/>
                          <a:latin typeface="Calibri"/>
                        </a:rPr>
                        <a:t>7,324</a:t>
                      </a:r>
                    </a:p>
                  </a:txBody>
                  <a:tcPr marL="7614" marR="7614" marT="7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effectLst/>
                          <a:latin typeface="Calibri"/>
                        </a:rPr>
                        <a:t>21,044</a:t>
                      </a:r>
                    </a:p>
                  </a:txBody>
                  <a:tcPr marL="7614" marR="7614" marT="761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800" b="0" i="0" u="none" strike="noStrike" dirty="0">
                          <a:effectLst/>
                          <a:latin typeface="Calibri"/>
                        </a:rPr>
                        <a:t>653</a:t>
                      </a:r>
                    </a:p>
                  </a:txBody>
                  <a:tcPr marL="7614" marR="7614" marT="761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effectLst/>
                          <a:latin typeface="Calibri"/>
                        </a:rPr>
                        <a:t>7,291</a:t>
                      </a:r>
                    </a:p>
                  </a:txBody>
                  <a:tcPr marL="7614" marR="7614" marT="7615" marB="0" anchor="ctr">
                    <a:lnL w="6350" cap="flat" cmpd="sng" algn="ctr">
                      <a:solidFill>
                        <a:srgbClr val="000000"/>
                      </a:solidFill>
                      <a:prstDash val="solid"/>
                      <a:round/>
                      <a:headEnd type="none" w="med" len="med"/>
                      <a:tailEnd type="none" w="med" len="med"/>
                    </a:lnL>
                    <a:lnR>
                      <a:noFill/>
                    </a:lnR>
                    <a:lnT>
                      <a:noFill/>
                    </a:lnT>
                    <a:lnB>
                      <a:noFill/>
                    </a:lnB>
                  </a:tcPr>
                </a:tc>
              </a:tr>
              <a:tr h="296936">
                <a:tc>
                  <a:txBody>
                    <a:bodyPr/>
                    <a:lstStyle/>
                    <a:p>
                      <a:pPr algn="l" fontAlgn="b"/>
                      <a:r>
                        <a:rPr lang="en-US" sz="800" b="1" i="0" u="none" strike="noStrike" dirty="0">
                          <a:effectLst/>
                          <a:latin typeface="Calibri"/>
                        </a:rPr>
                        <a:t>Total</a:t>
                      </a:r>
                      <a:r>
                        <a:rPr lang="en-US" sz="800" b="0" i="0" u="none" strike="noStrike" dirty="0">
                          <a:effectLst/>
                          <a:latin typeface="Calibri"/>
                        </a:rPr>
                        <a:t> number of students</a:t>
                      </a:r>
                    </a:p>
                  </a:txBody>
                  <a:tcPr marL="7614" marR="7614" marT="76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effectLst/>
                          <a:latin typeface="Calibri"/>
                        </a:rPr>
                        <a:t>21,625</a:t>
                      </a:r>
                    </a:p>
                  </a:txBody>
                  <a:tcPr marL="7614" marR="7614" marT="761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800" b="0" i="0" u="none" strike="noStrike" dirty="0">
                          <a:effectLst/>
                          <a:latin typeface="Calibri"/>
                        </a:rPr>
                        <a:t>676</a:t>
                      </a:r>
                    </a:p>
                  </a:txBody>
                  <a:tcPr marL="7614" marR="7614" marT="761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effectLst/>
                          <a:latin typeface="Calibri"/>
                        </a:rPr>
                        <a:t>7,955</a:t>
                      </a:r>
                    </a:p>
                  </a:txBody>
                  <a:tcPr marL="7614" marR="7614" marT="7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effectLst/>
                          <a:latin typeface="Calibri"/>
                        </a:rPr>
                        <a:t>21,935</a:t>
                      </a:r>
                    </a:p>
                  </a:txBody>
                  <a:tcPr marL="7614" marR="7614" marT="761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800" b="0" i="0" u="none" strike="noStrike" dirty="0">
                          <a:effectLst/>
                          <a:latin typeface="Calibri"/>
                        </a:rPr>
                        <a:t>660</a:t>
                      </a:r>
                    </a:p>
                  </a:txBody>
                  <a:tcPr marL="7614" marR="7614" marT="761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effectLst/>
                          <a:latin typeface="Calibri"/>
                        </a:rPr>
                        <a:t>7,879</a:t>
                      </a:r>
                    </a:p>
                  </a:txBody>
                  <a:tcPr marL="7614" marR="7614" marT="7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effectLst/>
                          <a:latin typeface="Calibri"/>
                        </a:rPr>
                        <a:t>22,294</a:t>
                      </a:r>
                    </a:p>
                  </a:txBody>
                  <a:tcPr marL="7614" marR="7614" marT="761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800" b="0" i="0" u="none" strike="noStrike" dirty="0">
                          <a:effectLst/>
                          <a:latin typeface="Calibri"/>
                        </a:rPr>
                        <a:t>679</a:t>
                      </a:r>
                    </a:p>
                  </a:txBody>
                  <a:tcPr marL="7614" marR="7614" marT="761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effectLst/>
                          <a:latin typeface="Calibri"/>
                        </a:rPr>
                        <a:t>8,146</a:t>
                      </a:r>
                    </a:p>
                  </a:txBody>
                  <a:tcPr marL="7614" marR="7614" marT="7615" marB="0" anchor="ctr">
                    <a:lnL w="6350" cap="flat" cmpd="sng" algn="ctr">
                      <a:solidFill>
                        <a:srgbClr val="000000"/>
                      </a:solidFill>
                      <a:prstDash val="solid"/>
                      <a:round/>
                      <a:headEnd type="none" w="med" len="med"/>
                      <a:tailEnd type="none" w="med" len="med"/>
                    </a:lnL>
                    <a:lnR>
                      <a:noFill/>
                    </a:lnR>
                    <a:lnT>
                      <a:noFill/>
                    </a:lnT>
                    <a:lnB>
                      <a:noFill/>
                    </a:lnB>
                  </a:tcPr>
                </a:tc>
              </a:tr>
              <a:tr h="266481">
                <a:tc>
                  <a:txBody>
                    <a:bodyPr/>
                    <a:lstStyle/>
                    <a:p>
                      <a:pPr algn="l" fontAlgn="b"/>
                      <a:r>
                        <a:rPr lang="en-US" sz="800" b="1" i="0" u="none" strike="noStrike" dirty="0">
                          <a:effectLst/>
                          <a:latin typeface="Calibri"/>
                        </a:rPr>
                        <a:t>Percent in Distance Education</a:t>
                      </a:r>
                    </a:p>
                  </a:txBody>
                  <a:tcPr marL="7614" marR="7614" marT="76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0" u="none" strike="noStrike" dirty="0">
                          <a:effectLst/>
                          <a:latin typeface="Calibri"/>
                        </a:rPr>
                        <a:t>8.2%</a:t>
                      </a:r>
                    </a:p>
                  </a:txBody>
                  <a:tcPr marL="7614" marR="7614" marT="761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800" b="1" i="0" u="none" strike="noStrike" dirty="0">
                          <a:effectLst/>
                          <a:latin typeface="Calibri"/>
                        </a:rPr>
                        <a:t>5.0%</a:t>
                      </a:r>
                    </a:p>
                  </a:txBody>
                  <a:tcPr marL="7614" marR="7614" marT="761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0" u="none" strike="noStrike" dirty="0">
                          <a:effectLst/>
                          <a:latin typeface="Calibri"/>
                        </a:rPr>
                        <a:t>8.4%</a:t>
                      </a:r>
                    </a:p>
                  </a:txBody>
                  <a:tcPr marL="7614" marR="7614" marT="7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0" u="none" strike="noStrike" dirty="0">
                          <a:effectLst/>
                          <a:latin typeface="Calibri"/>
                        </a:rPr>
                        <a:t>7.0%</a:t>
                      </a:r>
                    </a:p>
                  </a:txBody>
                  <a:tcPr marL="7614" marR="7614" marT="761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800" b="1" i="0" u="none" strike="noStrike" dirty="0">
                          <a:effectLst/>
                          <a:latin typeface="Calibri"/>
                        </a:rPr>
                        <a:t>6.5%</a:t>
                      </a:r>
                    </a:p>
                  </a:txBody>
                  <a:tcPr marL="7614" marR="7614" marT="761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0" u="none" strike="noStrike" dirty="0">
                          <a:effectLst/>
                          <a:latin typeface="Calibri"/>
                        </a:rPr>
                        <a:t>7.0%</a:t>
                      </a:r>
                    </a:p>
                  </a:txBody>
                  <a:tcPr marL="7614" marR="7614" marT="76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0" u="none" strike="noStrike" dirty="0">
                          <a:effectLst/>
                          <a:latin typeface="Calibri"/>
                        </a:rPr>
                        <a:t>5.6%</a:t>
                      </a:r>
                    </a:p>
                  </a:txBody>
                  <a:tcPr marL="7614" marR="7614" marT="761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800" b="1" i="0" u="none" strike="noStrike" dirty="0">
                          <a:effectLst/>
                          <a:latin typeface="Calibri"/>
                        </a:rPr>
                        <a:t>3.8%</a:t>
                      </a:r>
                    </a:p>
                  </a:txBody>
                  <a:tcPr marL="7614" marR="7614" marT="761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0" u="none" strike="noStrike" dirty="0">
                          <a:effectLst/>
                          <a:latin typeface="Calibri"/>
                        </a:rPr>
                        <a:t>10.5%</a:t>
                      </a:r>
                    </a:p>
                  </a:txBody>
                  <a:tcPr marL="7614" marR="7614" marT="7615" marB="0" anchor="ctr">
                    <a:lnL w="6350" cap="flat" cmpd="sng" algn="ctr">
                      <a:solidFill>
                        <a:srgbClr val="000000"/>
                      </a:solidFill>
                      <a:prstDash val="solid"/>
                      <a:round/>
                      <a:headEnd type="none" w="med" len="med"/>
                      <a:tailEnd type="none" w="med" len="med"/>
                    </a:lnL>
                    <a:lnR>
                      <a:noFill/>
                    </a:lnR>
                    <a:lnT>
                      <a:noFill/>
                    </a:lnT>
                    <a:lnB>
                      <a:noFill/>
                    </a:lnB>
                  </a:tcPr>
                </a:tc>
              </a:tr>
            </a:tbl>
          </a:graphicData>
        </a:graphic>
      </p:graphicFrame>
    </p:spTree>
    <p:extLst>
      <p:ext uri="{BB962C8B-B14F-4D97-AF65-F5344CB8AC3E}">
        <p14:creationId xmlns:p14="http://schemas.microsoft.com/office/powerpoint/2010/main" val="30584619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524001"/>
            <a:ext cx="6172200" cy="6034617"/>
          </a:xfrm>
        </p:spPr>
        <p:txBody>
          <a:bodyPr>
            <a:normAutofit/>
          </a:bodyPr>
          <a:lstStyle/>
          <a:p>
            <a:pPr marL="0" indent="0">
              <a:buNone/>
            </a:pPr>
            <a:r>
              <a:rPr lang="en-US" sz="1600" dirty="0"/>
              <a:t>Eliminate achievement disparities among different ethnic/racial, economic, and gender groups.  Disaggregated data are provided within the other </a:t>
            </a:r>
            <a:r>
              <a:rPr lang="en-US" sz="1600" dirty="0" smtClean="0"/>
              <a:t>four </a:t>
            </a:r>
            <a:r>
              <a:rPr lang="en-US" sz="1600" dirty="0"/>
              <a:t>goal areas where available</a:t>
            </a:r>
            <a:r>
              <a:rPr lang="en-US" sz="1600" dirty="0" smtClean="0"/>
              <a:t>.  There are no specific metrics for this goal.</a:t>
            </a:r>
            <a:endParaRPr lang="en-US" sz="1600" dirty="0"/>
          </a:p>
          <a:p>
            <a:pPr marL="0" indent="0">
              <a:buNone/>
            </a:pPr>
            <a:endParaRPr lang="en-US" sz="1600" dirty="0" smtClean="0"/>
          </a:p>
          <a:p>
            <a:pPr marL="0" indent="0">
              <a:buNone/>
            </a:pPr>
            <a:endParaRPr lang="en-US" sz="1600" dirty="0" smtClean="0"/>
          </a:p>
          <a:p>
            <a:pPr marL="0" indent="0">
              <a:buNone/>
            </a:pPr>
            <a:endParaRPr lang="en-US" dirty="0"/>
          </a:p>
        </p:txBody>
      </p:sp>
      <p:sp>
        <p:nvSpPr>
          <p:cNvPr id="11" name="Rectangle 10"/>
          <p:cNvSpPr/>
          <p:nvPr/>
        </p:nvSpPr>
        <p:spPr>
          <a:xfrm>
            <a:off x="0" y="8661401"/>
            <a:ext cx="6858000" cy="203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12" name="Rectangle 11"/>
          <p:cNvSpPr/>
          <p:nvPr/>
        </p:nvSpPr>
        <p:spPr>
          <a:xfrm>
            <a:off x="0" y="76200"/>
            <a:ext cx="6858000" cy="76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144992"/>
            <a:ext cx="6172200" cy="624416"/>
          </a:xfrm>
        </p:spPr>
        <p:txBody>
          <a:bodyPr>
            <a:normAutofit fontScale="90000"/>
          </a:bodyPr>
          <a:lstStyle/>
          <a:p>
            <a:r>
              <a:rPr lang="en-US" b="1" dirty="0" smtClean="0">
                <a:solidFill>
                  <a:schemeClr val="bg1"/>
                </a:solidFill>
              </a:rPr>
              <a:t>Equity</a:t>
            </a:r>
            <a:endParaRPr lang="en-US" b="1" dirty="0">
              <a:solidFill>
                <a:schemeClr val="bg1"/>
              </a:solidFill>
            </a:endParaRPr>
          </a:p>
        </p:txBody>
      </p:sp>
      <p:sp>
        <p:nvSpPr>
          <p:cNvPr id="5" name="Slide Number Placeholder 4"/>
          <p:cNvSpPr>
            <a:spLocks noGrp="1"/>
          </p:cNvSpPr>
          <p:nvPr>
            <p:ph type="sldNum" sz="quarter" idx="12"/>
          </p:nvPr>
        </p:nvSpPr>
        <p:spPr>
          <a:xfrm>
            <a:off x="4914900" y="8534401"/>
            <a:ext cx="1600200" cy="486833"/>
          </a:xfrm>
        </p:spPr>
        <p:txBody>
          <a:bodyPr/>
          <a:lstStyle/>
          <a:p>
            <a:fld id="{C1A6B199-FD4A-42EA-8F8A-3F93EEAB17CE}" type="slidenum">
              <a:rPr lang="en-US" b="1" smtClean="0">
                <a:solidFill>
                  <a:schemeClr val="bg1"/>
                </a:solidFill>
              </a:rPr>
              <a:t>67</a:t>
            </a:fld>
            <a:endParaRPr lang="en-US" b="1" dirty="0">
              <a:solidFill>
                <a:schemeClr val="bg1"/>
              </a:solidFill>
            </a:endParaRPr>
          </a:p>
        </p:txBody>
      </p:sp>
    </p:spTree>
    <p:extLst>
      <p:ext uri="{BB962C8B-B14F-4D97-AF65-F5344CB8AC3E}">
        <p14:creationId xmlns:p14="http://schemas.microsoft.com/office/powerpoint/2010/main" val="26147431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76200"/>
            <a:ext cx="6858000" cy="76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144992"/>
            <a:ext cx="6172200" cy="624416"/>
          </a:xfrm>
        </p:spPr>
        <p:txBody>
          <a:bodyPr>
            <a:normAutofit fontScale="90000"/>
          </a:bodyPr>
          <a:lstStyle/>
          <a:p>
            <a:r>
              <a:rPr lang="en-US" b="1" dirty="0" smtClean="0">
                <a:solidFill>
                  <a:schemeClr val="bg1"/>
                </a:solidFill>
              </a:rPr>
              <a:t>Equity</a:t>
            </a:r>
            <a:endParaRPr lang="en-US" b="1" dirty="0">
              <a:solidFill>
                <a:schemeClr val="bg1"/>
              </a:solidFill>
            </a:endParaRPr>
          </a:p>
        </p:txBody>
      </p:sp>
      <p:sp>
        <p:nvSpPr>
          <p:cNvPr id="5" name="Slide Number Placeholder 4"/>
          <p:cNvSpPr>
            <a:spLocks noGrp="1"/>
          </p:cNvSpPr>
          <p:nvPr>
            <p:ph type="sldNum" sz="quarter" idx="12"/>
          </p:nvPr>
        </p:nvSpPr>
        <p:spPr>
          <a:xfrm>
            <a:off x="4914900" y="8534401"/>
            <a:ext cx="1600200" cy="486833"/>
          </a:xfrm>
        </p:spPr>
        <p:txBody>
          <a:bodyPr/>
          <a:lstStyle/>
          <a:p>
            <a:fld id="{C1A6B199-FD4A-42EA-8F8A-3F93EEAB17CE}" type="slidenum">
              <a:rPr lang="en-US" smtClean="0"/>
              <a:t>68</a:t>
            </a:fld>
            <a:endParaRPr lang="en-US" dirty="0"/>
          </a:p>
        </p:txBody>
      </p:sp>
      <p:sp>
        <p:nvSpPr>
          <p:cNvPr id="8" name="TextBox 7"/>
          <p:cNvSpPr txBox="1"/>
          <p:nvPr/>
        </p:nvSpPr>
        <p:spPr>
          <a:xfrm>
            <a:off x="332233" y="7772400"/>
            <a:ext cx="6203636" cy="1077218"/>
          </a:xfrm>
          <a:prstGeom prst="rect">
            <a:avLst/>
          </a:prstGeom>
          <a:noFill/>
        </p:spPr>
        <p:txBody>
          <a:bodyPr wrap="square" rtlCol="0">
            <a:spAutoFit/>
          </a:bodyPr>
          <a:lstStyle/>
          <a:p>
            <a:r>
              <a:rPr lang="en-US" sz="1000" b="1" dirty="0" smtClean="0"/>
              <a:t>Source</a:t>
            </a:r>
          </a:p>
          <a:p>
            <a:r>
              <a:rPr lang="en-US" sz="900" dirty="0" smtClean="0"/>
              <a:t>Integrated Postsecondary Education Data System (IPEDS), Fall Census data, April 14, 2015</a:t>
            </a:r>
          </a:p>
          <a:p>
            <a:endParaRPr lang="en-US" sz="800" dirty="0"/>
          </a:p>
          <a:p>
            <a:r>
              <a:rPr lang="en-US" sz="1000" b="1" dirty="0" smtClean="0"/>
              <a:t>Notes:</a:t>
            </a:r>
          </a:p>
          <a:p>
            <a:r>
              <a:rPr lang="en-US" sz="900" dirty="0" smtClean="0"/>
              <a:t>‘AI or AN’ means American Indian or Alaska Native; The full title for ‘Black’ is  Black or African American; ‘NH or OPI’ stands for Native Hawaiian or Other Pacific Islander; ‘Unknown’ means Race / Ethnicity are unknown; ‘NRA’ stands for Non-resident Alien.</a:t>
            </a:r>
          </a:p>
          <a:p>
            <a:r>
              <a:rPr lang="en-US" sz="900" baseline="30000" dirty="0" smtClean="0"/>
              <a:t>1</a:t>
            </a:r>
            <a:r>
              <a:rPr lang="en-US" sz="900" dirty="0" smtClean="0"/>
              <a:t>Minority includes all race / ethnicity categories except White, Race/ethnicity unknown and Non-resident Alien.</a:t>
            </a:r>
          </a:p>
        </p:txBody>
      </p:sp>
      <p:sp>
        <p:nvSpPr>
          <p:cNvPr id="9" name="TextBox 8"/>
          <p:cNvSpPr txBox="1"/>
          <p:nvPr/>
        </p:nvSpPr>
        <p:spPr>
          <a:xfrm>
            <a:off x="228599" y="1043466"/>
            <a:ext cx="6272725" cy="338554"/>
          </a:xfrm>
          <a:prstGeom prst="rect">
            <a:avLst/>
          </a:prstGeom>
          <a:noFill/>
        </p:spPr>
        <p:txBody>
          <a:bodyPr wrap="square" rtlCol="0">
            <a:spAutoFit/>
          </a:bodyPr>
          <a:lstStyle/>
          <a:p>
            <a:r>
              <a:rPr lang="en-US" sz="1600" b="1" dirty="0" smtClean="0"/>
              <a:t>Enrollments by race/ethnicity and gender </a:t>
            </a:r>
            <a:endParaRPr lang="en-US" sz="1600" b="1" i="1" dirty="0" smtClean="0"/>
          </a:p>
        </p:txBody>
      </p:sp>
      <p:sp>
        <p:nvSpPr>
          <p:cNvPr id="10" name="TextBox 9"/>
          <p:cNvSpPr txBox="1"/>
          <p:nvPr/>
        </p:nvSpPr>
        <p:spPr>
          <a:xfrm>
            <a:off x="263144" y="1500441"/>
            <a:ext cx="6272725" cy="307777"/>
          </a:xfrm>
          <a:prstGeom prst="rect">
            <a:avLst/>
          </a:prstGeom>
          <a:noFill/>
        </p:spPr>
        <p:txBody>
          <a:bodyPr wrap="square" rtlCol="0">
            <a:spAutoFit/>
          </a:bodyPr>
          <a:lstStyle/>
          <a:p>
            <a:r>
              <a:rPr lang="en-US" sz="1400" b="1" dirty="0" smtClean="0"/>
              <a:t>Connecticut Community Colleges </a:t>
            </a:r>
          </a:p>
        </p:txBody>
      </p:sp>
      <p:graphicFrame>
        <p:nvGraphicFramePr>
          <p:cNvPr id="11" name="Chart 10"/>
          <p:cNvGraphicFramePr>
            <a:graphicFrameLocks/>
          </p:cNvGraphicFramePr>
          <p:nvPr>
            <p:extLst>
              <p:ext uri="{D42A27DB-BD31-4B8C-83A1-F6EECF244321}">
                <p14:modId xmlns:p14="http://schemas.microsoft.com/office/powerpoint/2010/main" val="668052473"/>
              </p:ext>
            </p:extLst>
          </p:nvPr>
        </p:nvGraphicFramePr>
        <p:xfrm>
          <a:off x="199105" y="1808218"/>
          <a:ext cx="6331712" cy="27637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11299727"/>
              </p:ext>
            </p:extLst>
          </p:nvPr>
        </p:nvGraphicFramePr>
        <p:xfrm>
          <a:off x="361396" y="4572000"/>
          <a:ext cx="6172199" cy="2850148"/>
        </p:xfrm>
        <a:graphic>
          <a:graphicData uri="http://schemas.openxmlformats.org/drawingml/2006/table">
            <a:tbl>
              <a:tblPr/>
              <a:tblGrid>
                <a:gridCol w="2483783"/>
                <a:gridCol w="645783"/>
                <a:gridCol w="534013"/>
                <a:gridCol w="645783"/>
                <a:gridCol w="608527"/>
                <a:gridCol w="645783"/>
                <a:gridCol w="608527"/>
              </a:tblGrid>
              <a:tr h="195599">
                <a:tc>
                  <a:txBody>
                    <a:bodyPr/>
                    <a:lstStyle/>
                    <a:p>
                      <a:pPr algn="l" rtl="0" fontAlgn="b"/>
                      <a:r>
                        <a:rPr lang="en-US" sz="1200" b="1" i="0" u="none" strike="noStrike" dirty="0">
                          <a:solidFill>
                            <a:srgbClr val="000000"/>
                          </a:solidFill>
                          <a:effectLst/>
                          <a:latin typeface="Calibri"/>
                        </a:rPr>
                        <a:t>Connecticut Community Colleges</a:t>
                      </a:r>
                    </a:p>
                  </a:txBody>
                  <a:tcPr marL="9314" marR="9314" marT="9315" marB="0" anchor="b">
                    <a:lnL>
                      <a:noFill/>
                    </a:lnL>
                    <a:lnR>
                      <a:noFill/>
                    </a:lnR>
                    <a:lnT>
                      <a:noFill/>
                    </a:lnT>
                    <a:lnB>
                      <a:noFill/>
                    </a:lnB>
                    <a:solidFill>
                      <a:srgbClr val="DCE6F1"/>
                    </a:solidFill>
                  </a:tcPr>
                </a:tc>
                <a:tc gridSpan="2">
                  <a:txBody>
                    <a:bodyPr/>
                    <a:lstStyle/>
                    <a:p>
                      <a:pPr algn="ctr" rtl="0" fontAlgn="b"/>
                      <a:r>
                        <a:rPr lang="en-US" sz="1100" b="1" i="0" u="none" strike="noStrike" dirty="0">
                          <a:solidFill>
                            <a:srgbClr val="000000"/>
                          </a:solidFill>
                          <a:effectLst/>
                          <a:latin typeface="Calibri"/>
                        </a:rPr>
                        <a:t>2011</a:t>
                      </a:r>
                    </a:p>
                  </a:txBody>
                  <a:tcPr marL="9314" marR="9314" marT="9315" marB="0" anchor="b">
                    <a:lnL>
                      <a:noFill/>
                    </a:lnL>
                    <a:lnR>
                      <a:noFill/>
                    </a:lnR>
                    <a:lnT>
                      <a:noFill/>
                    </a:lnT>
                    <a:lnB>
                      <a:noFill/>
                    </a:lnB>
                    <a:solidFill>
                      <a:srgbClr val="DCE6F1"/>
                    </a:solidFill>
                  </a:tcPr>
                </a:tc>
                <a:tc hMerge="1">
                  <a:txBody>
                    <a:bodyPr/>
                    <a:lstStyle/>
                    <a:p>
                      <a:endParaRPr lang="en-US"/>
                    </a:p>
                  </a:txBody>
                  <a:tcPr/>
                </a:tc>
                <a:tc gridSpan="2">
                  <a:txBody>
                    <a:bodyPr/>
                    <a:lstStyle/>
                    <a:p>
                      <a:pPr algn="ctr" rtl="0" fontAlgn="b"/>
                      <a:r>
                        <a:rPr lang="en-US" sz="1100" b="1" i="0" u="none" strike="noStrike" dirty="0">
                          <a:solidFill>
                            <a:srgbClr val="000000"/>
                          </a:solidFill>
                          <a:effectLst/>
                          <a:latin typeface="Calibri"/>
                        </a:rPr>
                        <a:t>2012</a:t>
                      </a:r>
                    </a:p>
                  </a:txBody>
                  <a:tcPr marL="9314" marR="9314" marT="9315" marB="0" anchor="b">
                    <a:lnL>
                      <a:noFill/>
                    </a:lnL>
                    <a:lnR>
                      <a:noFill/>
                    </a:lnR>
                    <a:lnT>
                      <a:noFill/>
                    </a:lnT>
                    <a:lnB>
                      <a:noFill/>
                    </a:lnB>
                    <a:solidFill>
                      <a:srgbClr val="DCE6F1"/>
                    </a:solidFill>
                  </a:tcPr>
                </a:tc>
                <a:tc hMerge="1">
                  <a:txBody>
                    <a:bodyPr/>
                    <a:lstStyle/>
                    <a:p>
                      <a:endParaRPr lang="en-US"/>
                    </a:p>
                  </a:txBody>
                  <a:tcPr/>
                </a:tc>
                <a:tc gridSpan="2">
                  <a:txBody>
                    <a:bodyPr/>
                    <a:lstStyle/>
                    <a:p>
                      <a:pPr algn="ctr" rtl="0" fontAlgn="b"/>
                      <a:r>
                        <a:rPr lang="en-US" sz="1100" b="1" i="0" u="none" strike="noStrike" dirty="0">
                          <a:solidFill>
                            <a:srgbClr val="000000"/>
                          </a:solidFill>
                          <a:effectLst/>
                          <a:latin typeface="Calibri"/>
                        </a:rPr>
                        <a:t>2013</a:t>
                      </a:r>
                    </a:p>
                  </a:txBody>
                  <a:tcPr marL="9314" marR="9314" marT="9315" marB="0" anchor="b">
                    <a:lnL>
                      <a:noFill/>
                    </a:lnL>
                    <a:lnR>
                      <a:noFill/>
                    </a:lnR>
                    <a:lnT>
                      <a:noFill/>
                    </a:lnT>
                    <a:lnB>
                      <a:noFill/>
                    </a:lnB>
                    <a:solidFill>
                      <a:srgbClr val="DCE6F1"/>
                    </a:solidFill>
                  </a:tcPr>
                </a:tc>
                <a:tc hMerge="1">
                  <a:txBody>
                    <a:bodyPr/>
                    <a:lstStyle/>
                    <a:p>
                      <a:endParaRPr lang="en-US"/>
                    </a:p>
                  </a:txBody>
                  <a:tcPr/>
                </a:tc>
              </a:tr>
              <a:tr h="195599">
                <a:tc>
                  <a:txBody>
                    <a:bodyPr/>
                    <a:lstStyle/>
                    <a:p>
                      <a:pPr algn="l" rtl="0" fontAlgn="b"/>
                      <a:r>
                        <a:rPr lang="en-US" sz="1200" b="1" i="1" u="none" strike="noStrike" dirty="0">
                          <a:solidFill>
                            <a:srgbClr val="000000"/>
                          </a:solidFill>
                          <a:effectLst/>
                          <a:latin typeface="Calibri"/>
                        </a:rPr>
                        <a:t> - Enrollments</a:t>
                      </a:r>
                    </a:p>
                  </a:txBody>
                  <a:tcPr marL="9314" marR="9314" marT="9315" marB="0" anchor="b">
                    <a:lnL>
                      <a:noFill/>
                    </a:lnL>
                    <a:lnR>
                      <a:noFill/>
                    </a:lnR>
                    <a:lnT>
                      <a:noFill/>
                    </a:lnT>
                    <a:lnB>
                      <a:noFill/>
                    </a:lnB>
                    <a:solidFill>
                      <a:srgbClr val="DCE6F1"/>
                    </a:solidFill>
                  </a:tcPr>
                </a:tc>
                <a:tc>
                  <a:txBody>
                    <a:bodyPr/>
                    <a:lstStyle/>
                    <a:p>
                      <a:pPr algn="ctr" rtl="0" fontAlgn="b"/>
                      <a:r>
                        <a:rPr lang="en-US" sz="1100" b="1" i="0" u="none" strike="noStrike" dirty="0">
                          <a:solidFill>
                            <a:srgbClr val="000000"/>
                          </a:solidFill>
                          <a:effectLst/>
                          <a:latin typeface="Calibri"/>
                        </a:rPr>
                        <a:t>N</a:t>
                      </a:r>
                    </a:p>
                  </a:txBody>
                  <a:tcPr marL="9314" marR="9314" marT="9315" marB="0" anchor="b">
                    <a:lnL>
                      <a:noFill/>
                    </a:lnL>
                    <a:lnR>
                      <a:noFill/>
                    </a:lnR>
                    <a:lnT>
                      <a:noFill/>
                    </a:lnT>
                    <a:lnB>
                      <a:noFill/>
                    </a:lnB>
                    <a:solidFill>
                      <a:srgbClr val="DCE6F1"/>
                    </a:solidFill>
                  </a:tcPr>
                </a:tc>
                <a:tc>
                  <a:txBody>
                    <a:bodyPr/>
                    <a:lstStyle/>
                    <a:p>
                      <a:pPr algn="ctr" rtl="0" fontAlgn="b"/>
                      <a:r>
                        <a:rPr lang="en-US" sz="1100" b="1" i="0" u="none" strike="noStrike" dirty="0">
                          <a:solidFill>
                            <a:srgbClr val="000000"/>
                          </a:solidFill>
                          <a:effectLst/>
                          <a:latin typeface="Calibri"/>
                        </a:rPr>
                        <a:t>%</a:t>
                      </a:r>
                    </a:p>
                  </a:txBody>
                  <a:tcPr marL="9314" marR="9314" marT="9315" marB="0" anchor="b">
                    <a:lnL>
                      <a:noFill/>
                    </a:lnL>
                    <a:lnR>
                      <a:noFill/>
                    </a:lnR>
                    <a:lnT>
                      <a:noFill/>
                    </a:lnT>
                    <a:lnB>
                      <a:noFill/>
                    </a:lnB>
                    <a:solidFill>
                      <a:srgbClr val="DCE6F1"/>
                    </a:solidFill>
                  </a:tcPr>
                </a:tc>
                <a:tc>
                  <a:txBody>
                    <a:bodyPr/>
                    <a:lstStyle/>
                    <a:p>
                      <a:pPr algn="ctr" rtl="0" fontAlgn="b"/>
                      <a:r>
                        <a:rPr lang="en-US" sz="1100" b="1" i="0" u="none" strike="noStrike" dirty="0">
                          <a:solidFill>
                            <a:srgbClr val="000000"/>
                          </a:solidFill>
                          <a:effectLst/>
                          <a:latin typeface="Calibri"/>
                        </a:rPr>
                        <a:t>N</a:t>
                      </a:r>
                    </a:p>
                  </a:txBody>
                  <a:tcPr marL="9314" marR="9314" marT="9315" marB="0" anchor="b">
                    <a:lnL>
                      <a:noFill/>
                    </a:lnL>
                    <a:lnR>
                      <a:noFill/>
                    </a:lnR>
                    <a:lnT>
                      <a:noFill/>
                    </a:lnT>
                    <a:lnB>
                      <a:noFill/>
                    </a:lnB>
                    <a:solidFill>
                      <a:srgbClr val="DCE6F1"/>
                    </a:solidFill>
                  </a:tcPr>
                </a:tc>
                <a:tc>
                  <a:txBody>
                    <a:bodyPr/>
                    <a:lstStyle/>
                    <a:p>
                      <a:pPr algn="ctr" rtl="0" fontAlgn="b"/>
                      <a:r>
                        <a:rPr lang="en-US" sz="1100" b="1" i="0" u="none" strike="noStrike" dirty="0">
                          <a:solidFill>
                            <a:srgbClr val="000000"/>
                          </a:solidFill>
                          <a:effectLst/>
                          <a:latin typeface="Calibri"/>
                        </a:rPr>
                        <a:t>%</a:t>
                      </a:r>
                    </a:p>
                  </a:txBody>
                  <a:tcPr marL="9314" marR="9314" marT="9315" marB="0" anchor="b">
                    <a:lnL>
                      <a:noFill/>
                    </a:lnL>
                    <a:lnR>
                      <a:noFill/>
                    </a:lnR>
                    <a:lnT>
                      <a:noFill/>
                    </a:lnT>
                    <a:lnB>
                      <a:noFill/>
                    </a:lnB>
                    <a:solidFill>
                      <a:srgbClr val="DCE6F1"/>
                    </a:solidFill>
                  </a:tcPr>
                </a:tc>
                <a:tc>
                  <a:txBody>
                    <a:bodyPr/>
                    <a:lstStyle/>
                    <a:p>
                      <a:pPr algn="ctr" rtl="0" fontAlgn="b"/>
                      <a:r>
                        <a:rPr lang="en-US" sz="1100" b="1" i="0" u="none" strike="noStrike" dirty="0">
                          <a:solidFill>
                            <a:srgbClr val="000000"/>
                          </a:solidFill>
                          <a:effectLst/>
                          <a:latin typeface="Calibri"/>
                        </a:rPr>
                        <a:t>N</a:t>
                      </a:r>
                    </a:p>
                  </a:txBody>
                  <a:tcPr marL="9314" marR="9314" marT="9315" marB="0" anchor="b">
                    <a:lnL>
                      <a:noFill/>
                    </a:lnL>
                    <a:lnR>
                      <a:noFill/>
                    </a:lnR>
                    <a:lnT>
                      <a:noFill/>
                    </a:lnT>
                    <a:lnB>
                      <a:noFill/>
                    </a:lnB>
                    <a:solidFill>
                      <a:srgbClr val="DCE6F1"/>
                    </a:solidFill>
                  </a:tcPr>
                </a:tc>
                <a:tc>
                  <a:txBody>
                    <a:bodyPr/>
                    <a:lstStyle/>
                    <a:p>
                      <a:pPr algn="ctr" rtl="0" fontAlgn="b"/>
                      <a:r>
                        <a:rPr lang="en-US" sz="1100" b="1" i="0" u="none" strike="noStrike" dirty="0">
                          <a:solidFill>
                            <a:srgbClr val="000000"/>
                          </a:solidFill>
                          <a:effectLst/>
                          <a:latin typeface="Calibri"/>
                        </a:rPr>
                        <a:t>%</a:t>
                      </a:r>
                    </a:p>
                  </a:txBody>
                  <a:tcPr marL="9314" marR="9314" marT="9315" marB="0" anchor="b">
                    <a:lnL>
                      <a:noFill/>
                    </a:lnL>
                    <a:lnR>
                      <a:noFill/>
                    </a:lnR>
                    <a:lnT>
                      <a:noFill/>
                    </a:lnT>
                    <a:lnB>
                      <a:noFill/>
                    </a:lnB>
                    <a:solidFill>
                      <a:srgbClr val="DCE6F1"/>
                    </a:solidFill>
                  </a:tcPr>
                </a:tc>
              </a:tr>
              <a:tr h="186284">
                <a:tc>
                  <a:txBody>
                    <a:bodyPr/>
                    <a:lstStyle/>
                    <a:p>
                      <a:pPr algn="l" rtl="0" fontAlgn="b"/>
                      <a:r>
                        <a:rPr lang="en-US" sz="1100" b="0" i="0" u="none" strike="noStrike" dirty="0">
                          <a:solidFill>
                            <a:srgbClr val="000000"/>
                          </a:solidFill>
                          <a:effectLst/>
                          <a:latin typeface="Calibri"/>
                        </a:rPr>
                        <a:t>Total Men</a:t>
                      </a:r>
                    </a:p>
                  </a:txBody>
                  <a:tcPr marL="9314" marR="9314"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23,360</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40.5%</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23,703</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40.7%</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23,577</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41.4%</a:t>
                      </a:r>
                    </a:p>
                  </a:txBody>
                  <a:tcPr marL="9314" marR="83828" marT="9315" marB="0" anchor="b">
                    <a:lnL>
                      <a:noFill/>
                    </a:lnL>
                    <a:lnR>
                      <a:noFill/>
                    </a:lnR>
                    <a:lnT>
                      <a:noFill/>
                    </a:lnT>
                    <a:lnB>
                      <a:noFill/>
                    </a:lnB>
                  </a:tcPr>
                </a:tc>
              </a:tr>
              <a:tr h="186284">
                <a:tc>
                  <a:txBody>
                    <a:bodyPr/>
                    <a:lstStyle/>
                    <a:p>
                      <a:pPr algn="l" rtl="0" fontAlgn="b"/>
                      <a:r>
                        <a:rPr lang="en-US" sz="1100" b="0" i="0" u="none" strike="noStrike" dirty="0">
                          <a:solidFill>
                            <a:srgbClr val="000000"/>
                          </a:solidFill>
                          <a:effectLst/>
                          <a:latin typeface="Calibri"/>
                        </a:rPr>
                        <a:t>Total Women</a:t>
                      </a:r>
                    </a:p>
                  </a:txBody>
                  <a:tcPr marL="9314" marR="9314" marT="9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34,314</a:t>
                      </a:r>
                    </a:p>
                  </a:txBody>
                  <a:tcPr marL="9314" marR="83828" marT="9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59.5%</a:t>
                      </a:r>
                    </a:p>
                  </a:txBody>
                  <a:tcPr marL="9314" marR="83828" marT="9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34,525</a:t>
                      </a:r>
                    </a:p>
                  </a:txBody>
                  <a:tcPr marL="9314" marR="83828" marT="9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59.3%</a:t>
                      </a:r>
                    </a:p>
                  </a:txBody>
                  <a:tcPr marL="9314" marR="83828" marT="9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33,400</a:t>
                      </a:r>
                    </a:p>
                  </a:txBody>
                  <a:tcPr marL="9314" marR="83828" marT="9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58.6%</a:t>
                      </a:r>
                    </a:p>
                  </a:txBody>
                  <a:tcPr marL="9314" marR="83828" marT="9315" marB="0" anchor="b">
                    <a:lnL>
                      <a:noFill/>
                    </a:lnL>
                    <a:lnR>
                      <a:noFill/>
                    </a:lnR>
                    <a:lnT>
                      <a:noFill/>
                    </a:lnT>
                    <a:lnB w="6350" cap="flat" cmpd="sng" algn="ctr">
                      <a:solidFill>
                        <a:srgbClr val="000000"/>
                      </a:solidFill>
                      <a:prstDash val="solid"/>
                      <a:round/>
                      <a:headEnd type="none" w="med" len="med"/>
                      <a:tailEnd type="none" w="med" len="med"/>
                    </a:lnB>
                  </a:tcPr>
                </a:tc>
              </a:tr>
              <a:tr h="186284">
                <a:tc>
                  <a:txBody>
                    <a:bodyPr/>
                    <a:lstStyle/>
                    <a:p>
                      <a:pPr algn="l" rtl="0" fontAlgn="b"/>
                      <a:r>
                        <a:rPr lang="en-US" sz="1100" b="0" i="0" u="none" strike="noStrike" dirty="0">
                          <a:solidFill>
                            <a:srgbClr val="000000"/>
                          </a:solidFill>
                          <a:effectLst/>
                          <a:latin typeface="Calibri"/>
                        </a:rPr>
                        <a:t>American Indian or Alaska Native</a:t>
                      </a:r>
                    </a:p>
                  </a:txBody>
                  <a:tcPr marL="9314" marR="9314" marT="9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100" b="0" i="0" u="none" strike="noStrike" dirty="0">
                          <a:solidFill>
                            <a:srgbClr val="000000"/>
                          </a:solidFill>
                          <a:effectLst/>
                          <a:latin typeface="Calibri"/>
                        </a:rPr>
                        <a:t>143</a:t>
                      </a:r>
                    </a:p>
                  </a:txBody>
                  <a:tcPr marL="9314" marR="83828" marT="9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100" b="0" i="0" u="none" strike="noStrike" dirty="0">
                          <a:solidFill>
                            <a:srgbClr val="000000"/>
                          </a:solidFill>
                          <a:effectLst/>
                          <a:latin typeface="Calibri"/>
                        </a:rPr>
                        <a:t>0.2%</a:t>
                      </a:r>
                    </a:p>
                  </a:txBody>
                  <a:tcPr marL="9314" marR="83828" marT="9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100" b="0" i="0" u="none" strike="noStrike" dirty="0">
                          <a:solidFill>
                            <a:srgbClr val="000000"/>
                          </a:solidFill>
                          <a:effectLst/>
                          <a:latin typeface="Calibri"/>
                        </a:rPr>
                        <a:t>136</a:t>
                      </a:r>
                    </a:p>
                  </a:txBody>
                  <a:tcPr marL="9314" marR="83828" marT="9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100" b="0" i="0" u="none" strike="noStrike" dirty="0">
                          <a:solidFill>
                            <a:srgbClr val="000000"/>
                          </a:solidFill>
                          <a:effectLst/>
                          <a:latin typeface="Calibri"/>
                        </a:rPr>
                        <a:t>0.2%</a:t>
                      </a:r>
                    </a:p>
                  </a:txBody>
                  <a:tcPr marL="9314" marR="83828" marT="9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100" b="0" i="0" u="none" strike="noStrike" dirty="0">
                          <a:solidFill>
                            <a:srgbClr val="000000"/>
                          </a:solidFill>
                          <a:effectLst/>
                          <a:latin typeface="Calibri"/>
                        </a:rPr>
                        <a:t>137</a:t>
                      </a:r>
                    </a:p>
                  </a:txBody>
                  <a:tcPr marL="9314" marR="83828" marT="9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100" b="0" i="0" u="none" strike="noStrike" dirty="0">
                          <a:solidFill>
                            <a:srgbClr val="000000"/>
                          </a:solidFill>
                          <a:effectLst/>
                          <a:latin typeface="Calibri"/>
                        </a:rPr>
                        <a:t>0.2%</a:t>
                      </a:r>
                    </a:p>
                  </a:txBody>
                  <a:tcPr marL="9314" marR="83828" marT="9315" marB="0" anchor="b">
                    <a:lnL>
                      <a:noFill/>
                    </a:lnL>
                    <a:lnR>
                      <a:noFill/>
                    </a:lnR>
                    <a:lnT w="6350" cap="flat" cmpd="sng" algn="ctr">
                      <a:solidFill>
                        <a:srgbClr val="000000"/>
                      </a:solidFill>
                      <a:prstDash val="solid"/>
                      <a:round/>
                      <a:headEnd type="none" w="med" len="med"/>
                      <a:tailEnd type="none" w="med" len="med"/>
                    </a:lnT>
                    <a:lnB>
                      <a:noFill/>
                    </a:lnB>
                  </a:tcPr>
                </a:tc>
              </a:tr>
              <a:tr h="186284">
                <a:tc>
                  <a:txBody>
                    <a:bodyPr/>
                    <a:lstStyle/>
                    <a:p>
                      <a:pPr algn="l" rtl="0" fontAlgn="b"/>
                      <a:r>
                        <a:rPr lang="en-US" sz="1100" b="0" i="0" u="none" strike="noStrike" dirty="0">
                          <a:solidFill>
                            <a:srgbClr val="000000"/>
                          </a:solidFill>
                          <a:effectLst/>
                          <a:latin typeface="Calibri"/>
                        </a:rPr>
                        <a:t>Asian</a:t>
                      </a:r>
                    </a:p>
                  </a:txBody>
                  <a:tcPr marL="9314" marR="9314"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1,773</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3.1%</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1,960</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3.4%</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1,969</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3.5%</a:t>
                      </a:r>
                    </a:p>
                  </a:txBody>
                  <a:tcPr marL="9314" marR="83828" marT="9315" marB="0" anchor="b">
                    <a:lnL>
                      <a:noFill/>
                    </a:lnL>
                    <a:lnR>
                      <a:noFill/>
                    </a:lnR>
                    <a:lnT>
                      <a:noFill/>
                    </a:lnT>
                    <a:lnB>
                      <a:noFill/>
                    </a:lnB>
                  </a:tcPr>
                </a:tc>
              </a:tr>
              <a:tr h="186284">
                <a:tc>
                  <a:txBody>
                    <a:bodyPr/>
                    <a:lstStyle/>
                    <a:p>
                      <a:pPr algn="l" rtl="0" fontAlgn="b"/>
                      <a:r>
                        <a:rPr lang="en-US" sz="1100" b="0" i="0" u="none" strike="noStrike" dirty="0">
                          <a:solidFill>
                            <a:srgbClr val="000000"/>
                          </a:solidFill>
                          <a:effectLst/>
                          <a:latin typeface="Calibri"/>
                        </a:rPr>
                        <a:t>Black or African American</a:t>
                      </a:r>
                    </a:p>
                  </a:txBody>
                  <a:tcPr marL="9314" marR="9314"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8,648</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15.0%</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9,343</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16.0%</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9,400</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16.5%</a:t>
                      </a:r>
                    </a:p>
                  </a:txBody>
                  <a:tcPr marL="9314" marR="83828" marT="9315" marB="0" anchor="b">
                    <a:lnL>
                      <a:noFill/>
                    </a:lnL>
                    <a:lnR>
                      <a:noFill/>
                    </a:lnR>
                    <a:lnT>
                      <a:noFill/>
                    </a:lnT>
                    <a:lnB>
                      <a:noFill/>
                    </a:lnB>
                  </a:tcPr>
                </a:tc>
              </a:tr>
              <a:tr h="186284">
                <a:tc>
                  <a:txBody>
                    <a:bodyPr/>
                    <a:lstStyle/>
                    <a:p>
                      <a:pPr algn="l" rtl="0" fontAlgn="b"/>
                      <a:r>
                        <a:rPr lang="en-US" sz="1100" b="0" i="0" u="none" strike="noStrike" dirty="0">
                          <a:solidFill>
                            <a:srgbClr val="000000"/>
                          </a:solidFill>
                          <a:effectLst/>
                          <a:latin typeface="Calibri"/>
                        </a:rPr>
                        <a:t>Hispanic or Latino</a:t>
                      </a:r>
                    </a:p>
                  </a:txBody>
                  <a:tcPr marL="9314" marR="9314"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10,542</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18.3%</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11,477</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19.7%</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11,832</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20.8%</a:t>
                      </a:r>
                    </a:p>
                  </a:txBody>
                  <a:tcPr marL="9314" marR="83828" marT="9315" marB="0" anchor="b">
                    <a:lnL>
                      <a:noFill/>
                    </a:lnL>
                    <a:lnR>
                      <a:noFill/>
                    </a:lnR>
                    <a:lnT>
                      <a:noFill/>
                    </a:lnT>
                    <a:lnB>
                      <a:noFill/>
                    </a:lnB>
                  </a:tcPr>
                </a:tc>
              </a:tr>
              <a:tr h="186284">
                <a:tc>
                  <a:txBody>
                    <a:bodyPr/>
                    <a:lstStyle/>
                    <a:p>
                      <a:pPr algn="l" rtl="0" fontAlgn="b"/>
                      <a:r>
                        <a:rPr lang="en-US" sz="1100" b="0" i="0" u="none" strike="noStrike" dirty="0">
                          <a:solidFill>
                            <a:srgbClr val="000000"/>
                          </a:solidFill>
                          <a:effectLst/>
                          <a:latin typeface="Calibri"/>
                        </a:rPr>
                        <a:t>Native Hawaiian or Other Pacific Islander</a:t>
                      </a:r>
                    </a:p>
                  </a:txBody>
                  <a:tcPr marL="9314" marR="9314"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83</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0.1%</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81</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0.1%</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86</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0.2%</a:t>
                      </a:r>
                    </a:p>
                  </a:txBody>
                  <a:tcPr marL="9314" marR="83828" marT="9315" marB="0" anchor="b">
                    <a:lnL>
                      <a:noFill/>
                    </a:lnL>
                    <a:lnR>
                      <a:noFill/>
                    </a:lnR>
                    <a:lnT>
                      <a:noFill/>
                    </a:lnT>
                    <a:lnB>
                      <a:noFill/>
                    </a:lnB>
                  </a:tcPr>
                </a:tc>
              </a:tr>
              <a:tr h="186284">
                <a:tc>
                  <a:txBody>
                    <a:bodyPr/>
                    <a:lstStyle/>
                    <a:p>
                      <a:pPr algn="l" rtl="0" fontAlgn="b"/>
                      <a:r>
                        <a:rPr lang="en-US" sz="1100" b="0" i="0" u="none" strike="noStrike" dirty="0">
                          <a:solidFill>
                            <a:srgbClr val="000000"/>
                          </a:solidFill>
                          <a:effectLst/>
                          <a:latin typeface="Calibri"/>
                        </a:rPr>
                        <a:t>White</a:t>
                      </a:r>
                    </a:p>
                  </a:txBody>
                  <a:tcPr marL="9314" marR="9314"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30,753</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53.3%</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30,523</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52.4%</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29,524</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51.8%</a:t>
                      </a:r>
                    </a:p>
                  </a:txBody>
                  <a:tcPr marL="9314" marR="83828" marT="9315" marB="0" anchor="b">
                    <a:lnL>
                      <a:noFill/>
                    </a:lnL>
                    <a:lnR>
                      <a:noFill/>
                    </a:lnR>
                    <a:lnT>
                      <a:noFill/>
                    </a:lnT>
                    <a:lnB>
                      <a:noFill/>
                    </a:lnB>
                  </a:tcPr>
                </a:tc>
              </a:tr>
              <a:tr h="186284">
                <a:tc>
                  <a:txBody>
                    <a:bodyPr/>
                    <a:lstStyle/>
                    <a:p>
                      <a:pPr algn="l" rtl="0" fontAlgn="b"/>
                      <a:r>
                        <a:rPr lang="en-US" sz="1100" b="0" i="0" u="none" strike="noStrike" dirty="0">
                          <a:solidFill>
                            <a:srgbClr val="000000"/>
                          </a:solidFill>
                          <a:effectLst/>
                          <a:latin typeface="Calibri"/>
                        </a:rPr>
                        <a:t>Two or more races</a:t>
                      </a:r>
                    </a:p>
                  </a:txBody>
                  <a:tcPr marL="9314" marR="9314"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1,059</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1.8%</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904</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1.6%</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1,015</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1.8%</a:t>
                      </a:r>
                    </a:p>
                  </a:txBody>
                  <a:tcPr marL="9314" marR="83828" marT="9315" marB="0" anchor="b">
                    <a:lnL>
                      <a:noFill/>
                    </a:lnL>
                    <a:lnR>
                      <a:noFill/>
                    </a:lnR>
                    <a:lnT>
                      <a:noFill/>
                    </a:lnT>
                    <a:lnB>
                      <a:noFill/>
                    </a:lnB>
                  </a:tcPr>
                </a:tc>
              </a:tr>
              <a:tr h="186284">
                <a:tc>
                  <a:txBody>
                    <a:bodyPr/>
                    <a:lstStyle/>
                    <a:p>
                      <a:pPr algn="l" rtl="0" fontAlgn="b"/>
                      <a:r>
                        <a:rPr lang="en-US" sz="1100" b="0" i="0" u="none" strike="noStrike" dirty="0">
                          <a:solidFill>
                            <a:srgbClr val="000000"/>
                          </a:solidFill>
                          <a:effectLst/>
                          <a:latin typeface="Calibri"/>
                        </a:rPr>
                        <a:t>Race/ethnicity unknown</a:t>
                      </a:r>
                    </a:p>
                  </a:txBody>
                  <a:tcPr marL="9314" marR="9314"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4,324</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7.5%</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3,504</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6.0%</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2,748</a:t>
                      </a:r>
                    </a:p>
                  </a:txBody>
                  <a:tcPr marL="9314" marR="83828" marT="9315"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4.8%</a:t>
                      </a:r>
                    </a:p>
                  </a:txBody>
                  <a:tcPr marL="9314" marR="83828" marT="9315" marB="0" anchor="b">
                    <a:lnL>
                      <a:noFill/>
                    </a:lnL>
                    <a:lnR>
                      <a:noFill/>
                    </a:lnR>
                    <a:lnT>
                      <a:noFill/>
                    </a:lnT>
                    <a:lnB>
                      <a:noFill/>
                    </a:lnB>
                  </a:tcPr>
                </a:tc>
              </a:tr>
              <a:tr h="186284">
                <a:tc>
                  <a:txBody>
                    <a:bodyPr/>
                    <a:lstStyle/>
                    <a:p>
                      <a:pPr algn="l" rtl="0" fontAlgn="b"/>
                      <a:r>
                        <a:rPr lang="en-US" sz="1100" b="0" i="0" u="none" strike="noStrike" dirty="0" smtClean="0">
                          <a:solidFill>
                            <a:srgbClr val="000000"/>
                          </a:solidFill>
                          <a:effectLst/>
                          <a:latin typeface="Calibri"/>
                        </a:rPr>
                        <a:t>Non-resident </a:t>
                      </a:r>
                      <a:r>
                        <a:rPr lang="en-US" sz="1100" b="0" i="0" u="none" strike="noStrike" dirty="0">
                          <a:solidFill>
                            <a:srgbClr val="000000"/>
                          </a:solidFill>
                          <a:effectLst/>
                          <a:latin typeface="Calibri"/>
                        </a:rPr>
                        <a:t>alien</a:t>
                      </a:r>
                    </a:p>
                  </a:txBody>
                  <a:tcPr marL="9314" marR="9314" marT="9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349</a:t>
                      </a:r>
                    </a:p>
                  </a:txBody>
                  <a:tcPr marL="9314" marR="83828" marT="9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0.6%</a:t>
                      </a:r>
                    </a:p>
                  </a:txBody>
                  <a:tcPr marL="9314" marR="83828" marT="9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300</a:t>
                      </a:r>
                    </a:p>
                  </a:txBody>
                  <a:tcPr marL="9314" marR="83828" marT="9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0.5%</a:t>
                      </a:r>
                    </a:p>
                  </a:txBody>
                  <a:tcPr marL="9314" marR="83828" marT="9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266</a:t>
                      </a:r>
                    </a:p>
                  </a:txBody>
                  <a:tcPr marL="9314" marR="83828" marT="93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0.5%</a:t>
                      </a:r>
                    </a:p>
                  </a:txBody>
                  <a:tcPr marL="9314" marR="83828" marT="9315" marB="0" anchor="b">
                    <a:lnL>
                      <a:noFill/>
                    </a:lnL>
                    <a:lnR>
                      <a:noFill/>
                    </a:lnR>
                    <a:lnT>
                      <a:noFill/>
                    </a:lnT>
                    <a:lnB w="6350" cap="flat" cmpd="sng" algn="ctr">
                      <a:solidFill>
                        <a:srgbClr val="000000"/>
                      </a:solidFill>
                      <a:prstDash val="solid"/>
                      <a:round/>
                      <a:headEnd type="none" w="med" len="med"/>
                      <a:tailEnd type="none" w="med" len="med"/>
                    </a:lnB>
                  </a:tcPr>
                </a:tc>
              </a:tr>
              <a:tr h="214227">
                <a:tc>
                  <a:txBody>
                    <a:bodyPr/>
                    <a:lstStyle/>
                    <a:p>
                      <a:pPr algn="l" rtl="0" fontAlgn="b"/>
                      <a:r>
                        <a:rPr lang="en-US" sz="1100" b="1" i="0" u="none" strike="noStrike" dirty="0">
                          <a:solidFill>
                            <a:srgbClr val="000000"/>
                          </a:solidFill>
                          <a:effectLst/>
                          <a:latin typeface="Calibri"/>
                        </a:rPr>
                        <a:t>Minority</a:t>
                      </a:r>
                      <a:r>
                        <a:rPr lang="en-US" sz="1100" b="1" i="0" u="none" strike="noStrike" baseline="30000" dirty="0">
                          <a:solidFill>
                            <a:srgbClr val="000000"/>
                          </a:solidFill>
                          <a:effectLst/>
                          <a:latin typeface="Calibri"/>
                        </a:rPr>
                        <a:t>1</a:t>
                      </a:r>
                      <a:endParaRPr lang="en-US" sz="1100" b="1" i="0" u="none" strike="noStrike" dirty="0">
                        <a:solidFill>
                          <a:srgbClr val="000000"/>
                        </a:solidFill>
                        <a:effectLst/>
                        <a:latin typeface="Calibri"/>
                      </a:endParaRPr>
                    </a:p>
                  </a:txBody>
                  <a:tcPr marL="9314" marR="9314" marT="93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22,248</a:t>
                      </a:r>
                    </a:p>
                  </a:txBody>
                  <a:tcPr marL="9314" marR="83828" marT="93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38.6%</a:t>
                      </a:r>
                    </a:p>
                  </a:txBody>
                  <a:tcPr marL="9314" marR="83828" marT="93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23,901</a:t>
                      </a:r>
                    </a:p>
                  </a:txBody>
                  <a:tcPr marL="9314" marR="83828" marT="93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41.0%</a:t>
                      </a:r>
                    </a:p>
                  </a:txBody>
                  <a:tcPr marL="9314" marR="83828" marT="93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24,439</a:t>
                      </a:r>
                    </a:p>
                  </a:txBody>
                  <a:tcPr marL="9314" marR="83828" marT="93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42.9%</a:t>
                      </a:r>
                    </a:p>
                  </a:txBody>
                  <a:tcPr marL="9314" marR="83828" marT="93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599">
                <a:tc>
                  <a:txBody>
                    <a:bodyPr/>
                    <a:lstStyle/>
                    <a:p>
                      <a:pPr algn="l" rtl="0" fontAlgn="b"/>
                      <a:r>
                        <a:rPr lang="en-US" sz="1200" b="1" i="0" u="none" strike="noStrike" dirty="0">
                          <a:solidFill>
                            <a:srgbClr val="000000"/>
                          </a:solidFill>
                          <a:effectLst/>
                          <a:latin typeface="Calibri"/>
                        </a:rPr>
                        <a:t>Grand Total</a:t>
                      </a:r>
                    </a:p>
                  </a:txBody>
                  <a:tcPr marL="9314" marR="9314" marT="9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200" b="1" i="0" u="none" strike="noStrike" dirty="0">
                          <a:solidFill>
                            <a:srgbClr val="000000"/>
                          </a:solidFill>
                          <a:effectLst/>
                          <a:latin typeface="Calibri"/>
                        </a:rPr>
                        <a:t>57,674</a:t>
                      </a:r>
                    </a:p>
                  </a:txBody>
                  <a:tcPr marL="9314" marR="83828" marT="9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200" b="1" i="0" u="none" strike="noStrike" dirty="0">
                          <a:solidFill>
                            <a:srgbClr val="000000"/>
                          </a:solidFill>
                          <a:effectLst/>
                          <a:latin typeface="Calibri"/>
                        </a:rPr>
                        <a:t>100%</a:t>
                      </a:r>
                    </a:p>
                  </a:txBody>
                  <a:tcPr marL="9314" marR="83828" marT="9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200" b="1" i="0" u="none" strike="noStrike" dirty="0">
                          <a:solidFill>
                            <a:srgbClr val="000000"/>
                          </a:solidFill>
                          <a:effectLst/>
                          <a:latin typeface="Calibri"/>
                        </a:rPr>
                        <a:t>58,228</a:t>
                      </a:r>
                    </a:p>
                  </a:txBody>
                  <a:tcPr marL="9314" marR="83828" marT="9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200" b="1" i="0" u="none" strike="noStrike" dirty="0">
                          <a:solidFill>
                            <a:srgbClr val="000000"/>
                          </a:solidFill>
                          <a:effectLst/>
                          <a:latin typeface="Calibri"/>
                        </a:rPr>
                        <a:t>100%</a:t>
                      </a:r>
                    </a:p>
                  </a:txBody>
                  <a:tcPr marL="9314" marR="83828" marT="9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200" b="1" i="0" u="none" strike="noStrike" dirty="0">
                          <a:solidFill>
                            <a:srgbClr val="000000"/>
                          </a:solidFill>
                          <a:effectLst/>
                          <a:latin typeface="Calibri"/>
                        </a:rPr>
                        <a:t>56,977</a:t>
                      </a:r>
                    </a:p>
                  </a:txBody>
                  <a:tcPr marL="9314" marR="83828" marT="93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200" b="1" i="0" u="none" strike="noStrike" dirty="0">
                          <a:solidFill>
                            <a:srgbClr val="000000"/>
                          </a:solidFill>
                          <a:effectLst/>
                          <a:latin typeface="Calibri"/>
                        </a:rPr>
                        <a:t>100%</a:t>
                      </a:r>
                    </a:p>
                  </a:txBody>
                  <a:tcPr marL="9314" marR="83828" marT="9315"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31184497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76200"/>
            <a:ext cx="6858000" cy="76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144992"/>
            <a:ext cx="6172200" cy="624416"/>
          </a:xfrm>
        </p:spPr>
        <p:txBody>
          <a:bodyPr>
            <a:normAutofit fontScale="90000"/>
          </a:bodyPr>
          <a:lstStyle/>
          <a:p>
            <a:r>
              <a:rPr lang="en-US" b="1" dirty="0" smtClean="0">
                <a:solidFill>
                  <a:schemeClr val="bg1"/>
                </a:solidFill>
              </a:rPr>
              <a:t>Equity</a:t>
            </a:r>
            <a:endParaRPr lang="en-US" b="1" dirty="0">
              <a:solidFill>
                <a:schemeClr val="bg1"/>
              </a:solidFill>
            </a:endParaRPr>
          </a:p>
        </p:txBody>
      </p:sp>
      <p:sp>
        <p:nvSpPr>
          <p:cNvPr id="5" name="Slide Number Placeholder 4"/>
          <p:cNvSpPr>
            <a:spLocks noGrp="1"/>
          </p:cNvSpPr>
          <p:nvPr>
            <p:ph type="sldNum" sz="quarter" idx="12"/>
          </p:nvPr>
        </p:nvSpPr>
        <p:spPr>
          <a:xfrm>
            <a:off x="4914900" y="8534401"/>
            <a:ext cx="1600200" cy="486833"/>
          </a:xfrm>
        </p:spPr>
        <p:txBody>
          <a:bodyPr/>
          <a:lstStyle/>
          <a:p>
            <a:fld id="{C1A6B199-FD4A-42EA-8F8A-3F93EEAB17CE}" type="slidenum">
              <a:rPr lang="en-US" smtClean="0"/>
              <a:t>69</a:t>
            </a:fld>
            <a:endParaRPr lang="en-US" dirty="0"/>
          </a:p>
        </p:txBody>
      </p:sp>
      <p:sp>
        <p:nvSpPr>
          <p:cNvPr id="9" name="TextBox 8"/>
          <p:cNvSpPr txBox="1"/>
          <p:nvPr/>
        </p:nvSpPr>
        <p:spPr>
          <a:xfrm>
            <a:off x="228599" y="1043466"/>
            <a:ext cx="6272725" cy="338554"/>
          </a:xfrm>
          <a:prstGeom prst="rect">
            <a:avLst/>
          </a:prstGeom>
          <a:noFill/>
        </p:spPr>
        <p:txBody>
          <a:bodyPr wrap="square" rtlCol="0">
            <a:spAutoFit/>
          </a:bodyPr>
          <a:lstStyle/>
          <a:p>
            <a:r>
              <a:rPr lang="en-US" sz="1600" b="1" dirty="0" smtClean="0"/>
              <a:t>Enrollments by race/ethnicity and gender </a:t>
            </a:r>
            <a:endParaRPr lang="en-US" sz="1600" b="1" i="1" dirty="0" smtClean="0"/>
          </a:p>
        </p:txBody>
      </p:sp>
      <p:sp>
        <p:nvSpPr>
          <p:cNvPr id="10" name="TextBox 9"/>
          <p:cNvSpPr txBox="1"/>
          <p:nvPr/>
        </p:nvSpPr>
        <p:spPr>
          <a:xfrm>
            <a:off x="292638" y="1500441"/>
            <a:ext cx="6272725" cy="307777"/>
          </a:xfrm>
          <a:prstGeom prst="rect">
            <a:avLst/>
          </a:prstGeom>
          <a:noFill/>
        </p:spPr>
        <p:txBody>
          <a:bodyPr wrap="square" rtlCol="0">
            <a:spAutoFit/>
          </a:bodyPr>
          <a:lstStyle/>
          <a:p>
            <a:r>
              <a:rPr lang="en-US" sz="1400" b="1" dirty="0" smtClean="0"/>
              <a:t>Connecticut State Universities</a:t>
            </a:r>
          </a:p>
        </p:txBody>
      </p:sp>
      <p:sp>
        <p:nvSpPr>
          <p:cNvPr id="14" name="TextBox 13"/>
          <p:cNvSpPr txBox="1"/>
          <p:nvPr/>
        </p:nvSpPr>
        <p:spPr>
          <a:xfrm>
            <a:off x="361726" y="7729716"/>
            <a:ext cx="6203636" cy="1261884"/>
          </a:xfrm>
          <a:prstGeom prst="rect">
            <a:avLst/>
          </a:prstGeom>
          <a:noFill/>
        </p:spPr>
        <p:txBody>
          <a:bodyPr wrap="square" rtlCol="0">
            <a:spAutoFit/>
          </a:bodyPr>
          <a:lstStyle/>
          <a:p>
            <a:r>
              <a:rPr lang="en-US" sz="1000" b="1" dirty="0" smtClean="0"/>
              <a:t>Source</a:t>
            </a:r>
          </a:p>
          <a:p>
            <a:r>
              <a:rPr lang="en-US" sz="900" dirty="0" smtClean="0"/>
              <a:t>Integrated Postsecondary Education Data System (IPEDS), Fall Census data, April 14, 2015</a:t>
            </a:r>
          </a:p>
          <a:p>
            <a:endParaRPr lang="en-US" sz="1000" dirty="0"/>
          </a:p>
          <a:p>
            <a:r>
              <a:rPr lang="en-US" sz="1000" b="1" dirty="0" smtClean="0"/>
              <a:t>Notes:</a:t>
            </a:r>
          </a:p>
          <a:p>
            <a:r>
              <a:rPr lang="en-US" sz="900" dirty="0" smtClean="0"/>
              <a:t>‘AI or AN’ means American Indian or Alaska Native; The full title for ‘Black’ is  Black or African American; ‘NH or OPI’ stands for Native Hawaiian or Other Pacific Islander; ‘Unknown’ means Race / Ethnicity are unknown; ‘NRA’ stands for Non-resident Alien.</a:t>
            </a:r>
          </a:p>
          <a:p>
            <a:r>
              <a:rPr lang="en-US" sz="900" baseline="30000" dirty="0" smtClean="0"/>
              <a:t>1</a:t>
            </a:r>
            <a:r>
              <a:rPr lang="en-US" sz="900" dirty="0" smtClean="0"/>
              <a:t>Minority </a:t>
            </a:r>
            <a:r>
              <a:rPr lang="en-US" sz="900" dirty="0"/>
              <a:t>includes all race / ethnicity categories except white, Race/ethnicity unknown and Non-resident alien.</a:t>
            </a:r>
          </a:p>
          <a:p>
            <a:endParaRPr lang="en-US" sz="900" dirty="0" smtClean="0"/>
          </a:p>
        </p:txBody>
      </p:sp>
      <p:graphicFrame>
        <p:nvGraphicFramePr>
          <p:cNvPr id="13" name="Chart 12"/>
          <p:cNvGraphicFramePr>
            <a:graphicFrameLocks/>
          </p:cNvGraphicFramePr>
          <p:nvPr>
            <p:extLst>
              <p:ext uri="{D42A27DB-BD31-4B8C-83A1-F6EECF244321}">
                <p14:modId xmlns:p14="http://schemas.microsoft.com/office/powerpoint/2010/main" val="471843753"/>
              </p:ext>
            </p:extLst>
          </p:nvPr>
        </p:nvGraphicFramePr>
        <p:xfrm>
          <a:off x="228599" y="1808216"/>
          <a:ext cx="6430282" cy="26875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697101668"/>
              </p:ext>
            </p:extLst>
          </p:nvPr>
        </p:nvGraphicFramePr>
        <p:xfrm>
          <a:off x="377443" y="4572000"/>
          <a:ext cx="6172202" cy="2902701"/>
        </p:xfrm>
        <a:graphic>
          <a:graphicData uri="http://schemas.openxmlformats.org/drawingml/2006/table">
            <a:tbl>
              <a:tblPr/>
              <a:tblGrid>
                <a:gridCol w="2529590"/>
                <a:gridCol w="607102"/>
                <a:gridCol w="607102"/>
                <a:gridCol w="607102"/>
                <a:gridCol w="607102"/>
                <a:gridCol w="607102"/>
                <a:gridCol w="607102"/>
              </a:tblGrid>
              <a:tr h="199205">
                <a:tc>
                  <a:txBody>
                    <a:bodyPr/>
                    <a:lstStyle/>
                    <a:p>
                      <a:pPr algn="l" rtl="0" fontAlgn="b"/>
                      <a:r>
                        <a:rPr lang="en-US" sz="1200" b="1" i="0" u="none" strike="noStrike" dirty="0">
                          <a:solidFill>
                            <a:srgbClr val="000000"/>
                          </a:solidFill>
                          <a:effectLst/>
                          <a:latin typeface="Calibri"/>
                        </a:rPr>
                        <a:t>Connecticut State Universities</a:t>
                      </a:r>
                    </a:p>
                  </a:txBody>
                  <a:tcPr marL="9486" marR="9486" marT="9487" marB="0" anchor="b">
                    <a:lnL>
                      <a:noFill/>
                    </a:lnL>
                    <a:lnR>
                      <a:noFill/>
                    </a:lnR>
                    <a:lnT>
                      <a:noFill/>
                    </a:lnT>
                    <a:lnB>
                      <a:noFill/>
                    </a:lnB>
                    <a:solidFill>
                      <a:srgbClr val="D8E4BC"/>
                    </a:solidFill>
                  </a:tcPr>
                </a:tc>
                <a:tc gridSpan="2">
                  <a:txBody>
                    <a:bodyPr/>
                    <a:lstStyle/>
                    <a:p>
                      <a:pPr algn="ctr" rtl="0" fontAlgn="b"/>
                      <a:r>
                        <a:rPr lang="en-US" sz="1100" b="1" i="0" u="none" strike="noStrike" dirty="0">
                          <a:solidFill>
                            <a:srgbClr val="000000"/>
                          </a:solidFill>
                          <a:effectLst/>
                          <a:latin typeface="Calibri"/>
                        </a:rPr>
                        <a:t>2011</a:t>
                      </a:r>
                    </a:p>
                  </a:txBody>
                  <a:tcPr marL="9486" marR="9486" marT="9487" marB="0" anchor="b">
                    <a:lnL>
                      <a:noFill/>
                    </a:lnL>
                    <a:lnR>
                      <a:noFill/>
                    </a:lnR>
                    <a:lnT>
                      <a:noFill/>
                    </a:lnT>
                    <a:lnB>
                      <a:noFill/>
                    </a:lnB>
                    <a:solidFill>
                      <a:srgbClr val="D8E4BC"/>
                    </a:solidFill>
                  </a:tcPr>
                </a:tc>
                <a:tc hMerge="1">
                  <a:txBody>
                    <a:bodyPr/>
                    <a:lstStyle/>
                    <a:p>
                      <a:endParaRPr lang="en-US"/>
                    </a:p>
                  </a:txBody>
                  <a:tcPr/>
                </a:tc>
                <a:tc gridSpan="2">
                  <a:txBody>
                    <a:bodyPr/>
                    <a:lstStyle/>
                    <a:p>
                      <a:pPr algn="ctr" rtl="0" fontAlgn="b"/>
                      <a:r>
                        <a:rPr lang="en-US" sz="1100" b="1" i="0" u="none" strike="noStrike" dirty="0">
                          <a:solidFill>
                            <a:srgbClr val="000000"/>
                          </a:solidFill>
                          <a:effectLst/>
                          <a:latin typeface="Calibri"/>
                        </a:rPr>
                        <a:t>2012</a:t>
                      </a:r>
                    </a:p>
                  </a:txBody>
                  <a:tcPr marL="9486" marR="9486" marT="9487" marB="0" anchor="b">
                    <a:lnL>
                      <a:noFill/>
                    </a:lnL>
                    <a:lnR>
                      <a:noFill/>
                    </a:lnR>
                    <a:lnT>
                      <a:noFill/>
                    </a:lnT>
                    <a:lnB>
                      <a:noFill/>
                    </a:lnB>
                    <a:solidFill>
                      <a:srgbClr val="D8E4BC"/>
                    </a:solidFill>
                  </a:tcPr>
                </a:tc>
                <a:tc hMerge="1">
                  <a:txBody>
                    <a:bodyPr/>
                    <a:lstStyle/>
                    <a:p>
                      <a:endParaRPr lang="en-US"/>
                    </a:p>
                  </a:txBody>
                  <a:tcPr/>
                </a:tc>
                <a:tc gridSpan="2">
                  <a:txBody>
                    <a:bodyPr/>
                    <a:lstStyle/>
                    <a:p>
                      <a:pPr algn="ctr" rtl="0" fontAlgn="b"/>
                      <a:r>
                        <a:rPr lang="en-US" sz="1100" b="1" i="0" u="none" strike="noStrike" dirty="0">
                          <a:solidFill>
                            <a:srgbClr val="000000"/>
                          </a:solidFill>
                          <a:effectLst/>
                          <a:latin typeface="Calibri"/>
                        </a:rPr>
                        <a:t>2013</a:t>
                      </a:r>
                    </a:p>
                  </a:txBody>
                  <a:tcPr marL="9486" marR="9486" marT="9487" marB="0" anchor="b">
                    <a:lnL>
                      <a:noFill/>
                    </a:lnL>
                    <a:lnR>
                      <a:noFill/>
                    </a:lnR>
                    <a:lnT>
                      <a:noFill/>
                    </a:lnT>
                    <a:lnB>
                      <a:noFill/>
                    </a:lnB>
                    <a:solidFill>
                      <a:srgbClr val="D8E4BC"/>
                    </a:solidFill>
                  </a:tcPr>
                </a:tc>
                <a:tc hMerge="1">
                  <a:txBody>
                    <a:bodyPr/>
                    <a:lstStyle/>
                    <a:p>
                      <a:endParaRPr lang="en-US"/>
                    </a:p>
                  </a:txBody>
                  <a:tcPr/>
                </a:tc>
              </a:tr>
              <a:tr h="199205">
                <a:tc>
                  <a:txBody>
                    <a:bodyPr/>
                    <a:lstStyle/>
                    <a:p>
                      <a:pPr algn="l" rtl="0" fontAlgn="b"/>
                      <a:r>
                        <a:rPr lang="en-US" sz="1200" b="1" i="1" u="none" strike="noStrike" dirty="0">
                          <a:solidFill>
                            <a:srgbClr val="000000"/>
                          </a:solidFill>
                          <a:effectLst/>
                          <a:latin typeface="Calibri"/>
                        </a:rPr>
                        <a:t> - Enrollments</a:t>
                      </a:r>
                    </a:p>
                  </a:txBody>
                  <a:tcPr marL="9486" marR="9486" marT="9487" marB="0" anchor="b">
                    <a:lnL>
                      <a:noFill/>
                    </a:lnL>
                    <a:lnR>
                      <a:noFill/>
                    </a:lnR>
                    <a:lnT>
                      <a:noFill/>
                    </a:lnT>
                    <a:lnB>
                      <a:noFill/>
                    </a:lnB>
                    <a:solidFill>
                      <a:srgbClr val="D8E4BC"/>
                    </a:solidFill>
                  </a:tcPr>
                </a:tc>
                <a:tc>
                  <a:txBody>
                    <a:bodyPr/>
                    <a:lstStyle/>
                    <a:p>
                      <a:pPr algn="ctr" rtl="0" fontAlgn="b"/>
                      <a:r>
                        <a:rPr lang="en-US" sz="1100" b="1" i="0" u="none" strike="noStrike" dirty="0">
                          <a:solidFill>
                            <a:srgbClr val="000000"/>
                          </a:solidFill>
                          <a:effectLst/>
                          <a:latin typeface="Calibri"/>
                        </a:rPr>
                        <a:t>N</a:t>
                      </a:r>
                    </a:p>
                  </a:txBody>
                  <a:tcPr marL="9486" marR="9486" marT="9487" marB="0" anchor="b">
                    <a:lnL>
                      <a:noFill/>
                    </a:lnL>
                    <a:lnR>
                      <a:noFill/>
                    </a:lnR>
                    <a:lnT>
                      <a:noFill/>
                    </a:lnT>
                    <a:lnB>
                      <a:noFill/>
                    </a:lnB>
                    <a:solidFill>
                      <a:srgbClr val="D8E4BC"/>
                    </a:solidFill>
                  </a:tcPr>
                </a:tc>
                <a:tc>
                  <a:txBody>
                    <a:bodyPr/>
                    <a:lstStyle/>
                    <a:p>
                      <a:pPr algn="ctr" rtl="0" fontAlgn="b"/>
                      <a:r>
                        <a:rPr lang="en-US" sz="1100" b="1" i="0" u="none" strike="noStrike" dirty="0">
                          <a:solidFill>
                            <a:srgbClr val="000000"/>
                          </a:solidFill>
                          <a:effectLst/>
                          <a:latin typeface="Calibri"/>
                        </a:rPr>
                        <a:t>%</a:t>
                      </a:r>
                    </a:p>
                  </a:txBody>
                  <a:tcPr marL="9486" marR="9486" marT="9487" marB="0" anchor="b">
                    <a:lnL>
                      <a:noFill/>
                    </a:lnL>
                    <a:lnR>
                      <a:noFill/>
                    </a:lnR>
                    <a:lnT>
                      <a:noFill/>
                    </a:lnT>
                    <a:lnB>
                      <a:noFill/>
                    </a:lnB>
                    <a:solidFill>
                      <a:srgbClr val="D8E4BC"/>
                    </a:solidFill>
                  </a:tcPr>
                </a:tc>
                <a:tc>
                  <a:txBody>
                    <a:bodyPr/>
                    <a:lstStyle/>
                    <a:p>
                      <a:pPr algn="ctr" rtl="0" fontAlgn="b"/>
                      <a:r>
                        <a:rPr lang="en-US" sz="1100" b="1" i="0" u="none" strike="noStrike" dirty="0">
                          <a:solidFill>
                            <a:srgbClr val="000000"/>
                          </a:solidFill>
                          <a:effectLst/>
                          <a:latin typeface="Calibri"/>
                        </a:rPr>
                        <a:t>N</a:t>
                      </a:r>
                    </a:p>
                  </a:txBody>
                  <a:tcPr marL="9486" marR="9486" marT="9487" marB="0" anchor="b">
                    <a:lnL>
                      <a:noFill/>
                    </a:lnL>
                    <a:lnR>
                      <a:noFill/>
                    </a:lnR>
                    <a:lnT>
                      <a:noFill/>
                    </a:lnT>
                    <a:lnB>
                      <a:noFill/>
                    </a:lnB>
                    <a:solidFill>
                      <a:srgbClr val="D8E4BC"/>
                    </a:solidFill>
                  </a:tcPr>
                </a:tc>
                <a:tc>
                  <a:txBody>
                    <a:bodyPr/>
                    <a:lstStyle/>
                    <a:p>
                      <a:pPr algn="ctr" rtl="0" fontAlgn="b"/>
                      <a:r>
                        <a:rPr lang="en-US" sz="1100" b="1" i="0" u="none" strike="noStrike" dirty="0">
                          <a:solidFill>
                            <a:srgbClr val="000000"/>
                          </a:solidFill>
                          <a:effectLst/>
                          <a:latin typeface="Calibri"/>
                        </a:rPr>
                        <a:t>%</a:t>
                      </a:r>
                    </a:p>
                  </a:txBody>
                  <a:tcPr marL="9486" marR="9486" marT="9487" marB="0" anchor="b">
                    <a:lnL>
                      <a:noFill/>
                    </a:lnL>
                    <a:lnR>
                      <a:noFill/>
                    </a:lnR>
                    <a:lnT>
                      <a:noFill/>
                    </a:lnT>
                    <a:lnB>
                      <a:noFill/>
                    </a:lnB>
                    <a:solidFill>
                      <a:srgbClr val="D8E4BC"/>
                    </a:solidFill>
                  </a:tcPr>
                </a:tc>
                <a:tc>
                  <a:txBody>
                    <a:bodyPr/>
                    <a:lstStyle/>
                    <a:p>
                      <a:pPr algn="ctr" rtl="0" fontAlgn="b"/>
                      <a:r>
                        <a:rPr lang="en-US" sz="1100" b="1" i="0" u="none" strike="noStrike" dirty="0">
                          <a:solidFill>
                            <a:srgbClr val="000000"/>
                          </a:solidFill>
                          <a:effectLst/>
                          <a:latin typeface="Calibri"/>
                        </a:rPr>
                        <a:t>N</a:t>
                      </a:r>
                    </a:p>
                  </a:txBody>
                  <a:tcPr marL="9486" marR="9486" marT="9487" marB="0" anchor="b">
                    <a:lnL>
                      <a:noFill/>
                    </a:lnL>
                    <a:lnR>
                      <a:noFill/>
                    </a:lnR>
                    <a:lnT>
                      <a:noFill/>
                    </a:lnT>
                    <a:lnB>
                      <a:noFill/>
                    </a:lnB>
                    <a:solidFill>
                      <a:srgbClr val="D8E4BC"/>
                    </a:solidFill>
                  </a:tcPr>
                </a:tc>
                <a:tc>
                  <a:txBody>
                    <a:bodyPr/>
                    <a:lstStyle/>
                    <a:p>
                      <a:pPr algn="ctr" rtl="0" fontAlgn="b"/>
                      <a:r>
                        <a:rPr lang="en-US" sz="1100" b="1" i="0" u="none" strike="noStrike" dirty="0">
                          <a:solidFill>
                            <a:srgbClr val="000000"/>
                          </a:solidFill>
                          <a:effectLst/>
                          <a:latin typeface="Calibri"/>
                        </a:rPr>
                        <a:t>%</a:t>
                      </a:r>
                    </a:p>
                  </a:txBody>
                  <a:tcPr marL="9486" marR="9486" marT="9487" marB="0" anchor="b">
                    <a:lnL>
                      <a:noFill/>
                    </a:lnL>
                    <a:lnR>
                      <a:noFill/>
                    </a:lnR>
                    <a:lnT>
                      <a:noFill/>
                    </a:lnT>
                    <a:lnB>
                      <a:noFill/>
                    </a:lnB>
                    <a:solidFill>
                      <a:srgbClr val="D8E4BC"/>
                    </a:solidFill>
                  </a:tcPr>
                </a:tc>
              </a:tr>
              <a:tr h="189719">
                <a:tc>
                  <a:txBody>
                    <a:bodyPr/>
                    <a:lstStyle/>
                    <a:p>
                      <a:pPr algn="l" rtl="0" fontAlgn="b"/>
                      <a:r>
                        <a:rPr lang="en-US" sz="1100" b="0" i="0" u="none" strike="noStrike" dirty="0">
                          <a:solidFill>
                            <a:srgbClr val="000000"/>
                          </a:solidFill>
                          <a:effectLst/>
                          <a:latin typeface="Calibri"/>
                        </a:rPr>
                        <a:t>Total men</a:t>
                      </a:r>
                    </a:p>
                  </a:txBody>
                  <a:tcPr marL="9486" marR="9486"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15,709</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43.6%</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15,151</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43.5%</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14,911</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43.8%</a:t>
                      </a:r>
                    </a:p>
                  </a:txBody>
                  <a:tcPr marL="9486" marR="85374" marT="9487" marB="0" anchor="b">
                    <a:lnL>
                      <a:noFill/>
                    </a:lnL>
                    <a:lnR>
                      <a:noFill/>
                    </a:lnR>
                    <a:lnT>
                      <a:noFill/>
                    </a:lnT>
                    <a:lnB>
                      <a:noFill/>
                    </a:lnB>
                  </a:tcPr>
                </a:tc>
              </a:tr>
              <a:tr h="189719">
                <a:tc>
                  <a:txBody>
                    <a:bodyPr/>
                    <a:lstStyle/>
                    <a:p>
                      <a:pPr algn="l" rtl="0" fontAlgn="b"/>
                      <a:r>
                        <a:rPr lang="en-US" sz="1100" b="0" i="0" u="none" strike="noStrike" dirty="0">
                          <a:solidFill>
                            <a:srgbClr val="000000"/>
                          </a:solidFill>
                          <a:effectLst/>
                          <a:latin typeface="Calibri"/>
                        </a:rPr>
                        <a:t>Total Women</a:t>
                      </a:r>
                    </a:p>
                  </a:txBody>
                  <a:tcPr marL="9486" marR="9486" marT="9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20,338</a:t>
                      </a:r>
                    </a:p>
                  </a:txBody>
                  <a:tcPr marL="9486" marR="85374" marT="9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56.4%</a:t>
                      </a:r>
                    </a:p>
                  </a:txBody>
                  <a:tcPr marL="9486" marR="85374" marT="9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19,673</a:t>
                      </a:r>
                    </a:p>
                  </a:txBody>
                  <a:tcPr marL="9486" marR="85374" marT="9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56.5%</a:t>
                      </a:r>
                    </a:p>
                  </a:txBody>
                  <a:tcPr marL="9486" marR="85374" marT="9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19,151</a:t>
                      </a:r>
                    </a:p>
                  </a:txBody>
                  <a:tcPr marL="9486" marR="85374" marT="9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56.2%</a:t>
                      </a:r>
                    </a:p>
                  </a:txBody>
                  <a:tcPr marL="9486" marR="85374" marT="9487" marB="0" anchor="b">
                    <a:lnL>
                      <a:noFill/>
                    </a:lnL>
                    <a:lnR>
                      <a:noFill/>
                    </a:lnR>
                    <a:lnT>
                      <a:noFill/>
                    </a:lnT>
                    <a:lnB w="6350" cap="flat" cmpd="sng" algn="ctr">
                      <a:solidFill>
                        <a:srgbClr val="000000"/>
                      </a:solidFill>
                      <a:prstDash val="solid"/>
                      <a:round/>
                      <a:headEnd type="none" w="med" len="med"/>
                      <a:tailEnd type="none" w="med" len="med"/>
                    </a:lnB>
                  </a:tcPr>
                </a:tc>
              </a:tr>
              <a:tr h="189719">
                <a:tc>
                  <a:txBody>
                    <a:bodyPr/>
                    <a:lstStyle/>
                    <a:p>
                      <a:pPr algn="l" rtl="0" fontAlgn="b"/>
                      <a:r>
                        <a:rPr lang="en-US" sz="1100" b="0" i="0" u="none" strike="noStrike" dirty="0">
                          <a:solidFill>
                            <a:srgbClr val="000000"/>
                          </a:solidFill>
                          <a:effectLst/>
                          <a:latin typeface="Calibri"/>
                        </a:rPr>
                        <a:t>American Indian or Alaska </a:t>
                      </a:r>
                      <a:r>
                        <a:rPr lang="en-US" sz="1100" b="0" i="0" u="none" strike="noStrike" dirty="0" smtClean="0">
                          <a:solidFill>
                            <a:srgbClr val="000000"/>
                          </a:solidFill>
                          <a:effectLst/>
                          <a:latin typeface="Calibri"/>
                        </a:rPr>
                        <a:t>Native (AI or AN)</a:t>
                      </a:r>
                      <a:endParaRPr lang="en-US" sz="1100" b="0" i="0" u="none" strike="noStrike" dirty="0">
                        <a:solidFill>
                          <a:srgbClr val="000000"/>
                        </a:solidFill>
                        <a:effectLst/>
                        <a:latin typeface="Calibri"/>
                      </a:endParaRPr>
                    </a:p>
                  </a:txBody>
                  <a:tcPr marL="9486" marR="9486" marT="9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100" b="0" i="0" u="none" strike="noStrike" dirty="0">
                          <a:solidFill>
                            <a:srgbClr val="000000"/>
                          </a:solidFill>
                          <a:effectLst/>
                          <a:latin typeface="Calibri"/>
                        </a:rPr>
                        <a:t>98</a:t>
                      </a:r>
                    </a:p>
                  </a:txBody>
                  <a:tcPr marL="9486" marR="85374" marT="9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100" b="0" i="0" u="none" strike="noStrike" dirty="0">
                          <a:solidFill>
                            <a:srgbClr val="000000"/>
                          </a:solidFill>
                          <a:effectLst/>
                          <a:latin typeface="Calibri"/>
                        </a:rPr>
                        <a:t>0.3%</a:t>
                      </a:r>
                    </a:p>
                  </a:txBody>
                  <a:tcPr marL="9486" marR="85374" marT="9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100" b="0" i="0" u="none" strike="noStrike" dirty="0">
                          <a:solidFill>
                            <a:srgbClr val="000000"/>
                          </a:solidFill>
                          <a:effectLst/>
                          <a:latin typeface="Calibri"/>
                        </a:rPr>
                        <a:t>102</a:t>
                      </a:r>
                    </a:p>
                  </a:txBody>
                  <a:tcPr marL="9486" marR="85374" marT="9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100" b="0" i="0" u="none" strike="noStrike" dirty="0">
                          <a:solidFill>
                            <a:srgbClr val="000000"/>
                          </a:solidFill>
                          <a:effectLst/>
                          <a:latin typeface="Calibri"/>
                        </a:rPr>
                        <a:t>0.3%</a:t>
                      </a:r>
                    </a:p>
                  </a:txBody>
                  <a:tcPr marL="9486" marR="85374" marT="9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100" b="0" i="0" u="none" strike="noStrike" dirty="0">
                          <a:solidFill>
                            <a:srgbClr val="000000"/>
                          </a:solidFill>
                          <a:effectLst/>
                          <a:latin typeface="Calibri"/>
                        </a:rPr>
                        <a:t>70</a:t>
                      </a:r>
                    </a:p>
                  </a:txBody>
                  <a:tcPr marL="9486" marR="85374" marT="9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100" b="0" i="0" u="none" strike="noStrike" dirty="0">
                          <a:solidFill>
                            <a:srgbClr val="000000"/>
                          </a:solidFill>
                          <a:effectLst/>
                          <a:latin typeface="Calibri"/>
                        </a:rPr>
                        <a:t>0.2%</a:t>
                      </a:r>
                    </a:p>
                  </a:txBody>
                  <a:tcPr marL="9486" marR="85374" marT="9487" marB="0" anchor="b">
                    <a:lnL>
                      <a:noFill/>
                    </a:lnL>
                    <a:lnR>
                      <a:noFill/>
                    </a:lnR>
                    <a:lnT w="6350" cap="flat" cmpd="sng" algn="ctr">
                      <a:solidFill>
                        <a:srgbClr val="000000"/>
                      </a:solidFill>
                      <a:prstDash val="solid"/>
                      <a:round/>
                      <a:headEnd type="none" w="med" len="med"/>
                      <a:tailEnd type="none" w="med" len="med"/>
                    </a:lnT>
                    <a:lnB>
                      <a:noFill/>
                    </a:lnB>
                  </a:tcPr>
                </a:tc>
              </a:tr>
              <a:tr h="189719">
                <a:tc>
                  <a:txBody>
                    <a:bodyPr/>
                    <a:lstStyle/>
                    <a:p>
                      <a:pPr algn="l" rtl="0" fontAlgn="b"/>
                      <a:r>
                        <a:rPr lang="en-US" sz="1100" b="0" i="0" u="none" strike="noStrike" dirty="0">
                          <a:solidFill>
                            <a:srgbClr val="000000"/>
                          </a:solidFill>
                          <a:effectLst/>
                          <a:latin typeface="Calibri"/>
                        </a:rPr>
                        <a:t>Asian</a:t>
                      </a:r>
                    </a:p>
                  </a:txBody>
                  <a:tcPr marL="9486" marR="9486"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955</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2.6%</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933</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2.7%</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988</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2.9%</a:t>
                      </a:r>
                    </a:p>
                  </a:txBody>
                  <a:tcPr marL="9486" marR="85374" marT="9487" marB="0" anchor="b">
                    <a:lnL>
                      <a:noFill/>
                    </a:lnL>
                    <a:lnR>
                      <a:noFill/>
                    </a:lnR>
                    <a:lnT>
                      <a:noFill/>
                    </a:lnT>
                    <a:lnB>
                      <a:noFill/>
                    </a:lnB>
                  </a:tcPr>
                </a:tc>
              </a:tr>
              <a:tr h="189719">
                <a:tc>
                  <a:txBody>
                    <a:bodyPr/>
                    <a:lstStyle/>
                    <a:p>
                      <a:pPr algn="l" rtl="0" fontAlgn="b"/>
                      <a:r>
                        <a:rPr lang="en-US" sz="1100" b="0" i="0" u="none" strike="noStrike" dirty="0">
                          <a:solidFill>
                            <a:srgbClr val="000000"/>
                          </a:solidFill>
                          <a:effectLst/>
                          <a:latin typeface="Calibri"/>
                        </a:rPr>
                        <a:t>Black or African American</a:t>
                      </a:r>
                    </a:p>
                  </a:txBody>
                  <a:tcPr marL="9486" marR="9486"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3,439</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9.5%</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3,553</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10.2%</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3,619</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10.6%</a:t>
                      </a:r>
                    </a:p>
                  </a:txBody>
                  <a:tcPr marL="9486" marR="85374" marT="9487" marB="0" anchor="b">
                    <a:lnL>
                      <a:noFill/>
                    </a:lnL>
                    <a:lnR>
                      <a:noFill/>
                    </a:lnR>
                    <a:lnT>
                      <a:noFill/>
                    </a:lnT>
                    <a:lnB>
                      <a:noFill/>
                    </a:lnB>
                  </a:tcPr>
                </a:tc>
              </a:tr>
              <a:tr h="189719">
                <a:tc>
                  <a:txBody>
                    <a:bodyPr/>
                    <a:lstStyle/>
                    <a:p>
                      <a:pPr algn="l" rtl="0" fontAlgn="b"/>
                      <a:r>
                        <a:rPr lang="en-US" sz="1100" b="0" i="0" u="none" strike="noStrike" dirty="0">
                          <a:solidFill>
                            <a:srgbClr val="000000"/>
                          </a:solidFill>
                          <a:effectLst/>
                          <a:latin typeface="Calibri"/>
                        </a:rPr>
                        <a:t>Hispanic or Latino</a:t>
                      </a:r>
                    </a:p>
                  </a:txBody>
                  <a:tcPr marL="9486" marR="9486"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3,203</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8.9%</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3,387</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9.7%</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3,584</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10.5%</a:t>
                      </a:r>
                    </a:p>
                  </a:txBody>
                  <a:tcPr marL="9486" marR="85374" marT="9487" marB="0" anchor="b">
                    <a:lnL>
                      <a:noFill/>
                    </a:lnL>
                    <a:lnR>
                      <a:noFill/>
                    </a:lnR>
                    <a:lnT>
                      <a:noFill/>
                    </a:lnT>
                    <a:lnB>
                      <a:noFill/>
                    </a:lnB>
                  </a:tcPr>
                </a:tc>
              </a:tr>
              <a:tr h="189719">
                <a:tc>
                  <a:txBody>
                    <a:bodyPr/>
                    <a:lstStyle/>
                    <a:p>
                      <a:pPr algn="l" rtl="0" fontAlgn="b"/>
                      <a:r>
                        <a:rPr lang="en-US" sz="1100" b="0" i="0" u="none" strike="noStrike" dirty="0">
                          <a:solidFill>
                            <a:srgbClr val="000000"/>
                          </a:solidFill>
                          <a:effectLst/>
                          <a:latin typeface="Calibri"/>
                        </a:rPr>
                        <a:t>Native Hawaiian or Other Pacific Islander</a:t>
                      </a:r>
                    </a:p>
                  </a:txBody>
                  <a:tcPr marL="9486" marR="9486"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31</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0.1%</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59</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0.2%</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36</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0.1%</a:t>
                      </a:r>
                    </a:p>
                  </a:txBody>
                  <a:tcPr marL="9486" marR="85374" marT="9487" marB="0" anchor="b">
                    <a:lnL>
                      <a:noFill/>
                    </a:lnL>
                    <a:lnR>
                      <a:noFill/>
                    </a:lnR>
                    <a:lnT>
                      <a:noFill/>
                    </a:lnT>
                    <a:lnB>
                      <a:noFill/>
                    </a:lnB>
                  </a:tcPr>
                </a:tc>
              </a:tr>
              <a:tr h="189719">
                <a:tc>
                  <a:txBody>
                    <a:bodyPr/>
                    <a:lstStyle/>
                    <a:p>
                      <a:pPr algn="l" rtl="0" fontAlgn="b"/>
                      <a:r>
                        <a:rPr lang="en-US" sz="1100" b="0" i="0" u="none" strike="noStrike" dirty="0">
                          <a:solidFill>
                            <a:srgbClr val="000000"/>
                          </a:solidFill>
                          <a:effectLst/>
                          <a:latin typeface="Calibri"/>
                        </a:rPr>
                        <a:t>White</a:t>
                      </a:r>
                    </a:p>
                  </a:txBody>
                  <a:tcPr marL="9486" marR="9486"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26,151</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72.5%</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24,290</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69.8%</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23,064</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67.7%</a:t>
                      </a:r>
                    </a:p>
                  </a:txBody>
                  <a:tcPr marL="9486" marR="85374" marT="9487" marB="0" anchor="b">
                    <a:lnL>
                      <a:noFill/>
                    </a:lnL>
                    <a:lnR>
                      <a:noFill/>
                    </a:lnR>
                    <a:lnT>
                      <a:noFill/>
                    </a:lnT>
                    <a:lnB>
                      <a:noFill/>
                    </a:lnB>
                  </a:tcPr>
                </a:tc>
              </a:tr>
              <a:tr h="189719">
                <a:tc>
                  <a:txBody>
                    <a:bodyPr/>
                    <a:lstStyle/>
                    <a:p>
                      <a:pPr algn="l" rtl="0" fontAlgn="b"/>
                      <a:r>
                        <a:rPr lang="en-US" sz="1100" b="0" i="0" u="none" strike="noStrike" dirty="0">
                          <a:solidFill>
                            <a:srgbClr val="000000"/>
                          </a:solidFill>
                          <a:effectLst/>
                          <a:latin typeface="Calibri"/>
                        </a:rPr>
                        <a:t>Two or more races</a:t>
                      </a:r>
                    </a:p>
                  </a:txBody>
                  <a:tcPr marL="9486" marR="9486"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664</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1.8%</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705</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2.0%</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657</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1.9%</a:t>
                      </a:r>
                    </a:p>
                  </a:txBody>
                  <a:tcPr marL="9486" marR="85374" marT="9487" marB="0" anchor="b">
                    <a:lnL>
                      <a:noFill/>
                    </a:lnL>
                    <a:lnR>
                      <a:noFill/>
                    </a:lnR>
                    <a:lnT>
                      <a:noFill/>
                    </a:lnT>
                    <a:lnB>
                      <a:noFill/>
                    </a:lnB>
                  </a:tcPr>
                </a:tc>
              </a:tr>
              <a:tr h="189719">
                <a:tc>
                  <a:txBody>
                    <a:bodyPr/>
                    <a:lstStyle/>
                    <a:p>
                      <a:pPr algn="l" rtl="0" fontAlgn="b"/>
                      <a:r>
                        <a:rPr lang="en-US" sz="1100" b="0" i="0" u="none" strike="noStrike" dirty="0">
                          <a:solidFill>
                            <a:srgbClr val="000000"/>
                          </a:solidFill>
                          <a:effectLst/>
                          <a:latin typeface="Calibri"/>
                        </a:rPr>
                        <a:t>Race/ethnicity unknown</a:t>
                      </a:r>
                    </a:p>
                  </a:txBody>
                  <a:tcPr marL="9486" marR="9486"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1,246</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3.5%</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1,524</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4.4%</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1,754</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5.1%</a:t>
                      </a:r>
                    </a:p>
                  </a:txBody>
                  <a:tcPr marL="9486" marR="85374" marT="9487" marB="0" anchor="b">
                    <a:lnL>
                      <a:noFill/>
                    </a:lnL>
                    <a:lnR>
                      <a:noFill/>
                    </a:lnR>
                    <a:lnT>
                      <a:noFill/>
                    </a:lnT>
                    <a:lnB>
                      <a:noFill/>
                    </a:lnB>
                  </a:tcPr>
                </a:tc>
              </a:tr>
              <a:tr h="189719">
                <a:tc>
                  <a:txBody>
                    <a:bodyPr/>
                    <a:lstStyle/>
                    <a:p>
                      <a:pPr algn="l" rtl="0" fontAlgn="b"/>
                      <a:r>
                        <a:rPr lang="en-US" sz="1100" b="0" i="0" u="none" strike="noStrike" dirty="0">
                          <a:solidFill>
                            <a:srgbClr val="000000"/>
                          </a:solidFill>
                          <a:effectLst/>
                          <a:latin typeface="Calibri"/>
                        </a:rPr>
                        <a:t>Nonresident alien</a:t>
                      </a:r>
                    </a:p>
                  </a:txBody>
                  <a:tcPr marL="9486" marR="9486" marT="9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260</a:t>
                      </a:r>
                    </a:p>
                  </a:txBody>
                  <a:tcPr marL="9486" marR="85374" marT="9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0.7%</a:t>
                      </a:r>
                    </a:p>
                  </a:txBody>
                  <a:tcPr marL="9486" marR="85374" marT="9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271</a:t>
                      </a:r>
                    </a:p>
                  </a:txBody>
                  <a:tcPr marL="9486" marR="85374" marT="9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0.8%</a:t>
                      </a:r>
                    </a:p>
                  </a:txBody>
                  <a:tcPr marL="9486" marR="85374" marT="9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290</a:t>
                      </a:r>
                    </a:p>
                  </a:txBody>
                  <a:tcPr marL="9486" marR="85374" marT="9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0.9%</a:t>
                      </a:r>
                    </a:p>
                  </a:txBody>
                  <a:tcPr marL="9486" marR="85374" marT="9487" marB="0" anchor="b">
                    <a:lnL>
                      <a:noFill/>
                    </a:lnL>
                    <a:lnR>
                      <a:noFill/>
                    </a:lnR>
                    <a:lnT>
                      <a:noFill/>
                    </a:lnT>
                    <a:lnB w="6350" cap="flat" cmpd="sng" algn="ctr">
                      <a:solidFill>
                        <a:srgbClr val="000000"/>
                      </a:solidFill>
                      <a:prstDash val="solid"/>
                      <a:round/>
                      <a:headEnd type="none" w="med" len="med"/>
                      <a:tailEnd type="none" w="med" len="med"/>
                    </a:lnB>
                  </a:tcPr>
                </a:tc>
              </a:tr>
              <a:tr h="218177">
                <a:tc>
                  <a:txBody>
                    <a:bodyPr/>
                    <a:lstStyle/>
                    <a:p>
                      <a:pPr algn="l" rtl="0" fontAlgn="b"/>
                      <a:r>
                        <a:rPr lang="en-US" sz="1100" b="1" i="0" u="none" strike="noStrike" dirty="0">
                          <a:solidFill>
                            <a:srgbClr val="000000"/>
                          </a:solidFill>
                          <a:effectLst/>
                          <a:latin typeface="Calibri"/>
                        </a:rPr>
                        <a:t>Minority</a:t>
                      </a:r>
                      <a:r>
                        <a:rPr lang="en-US" sz="1100" b="1" i="0" u="none" strike="noStrike" baseline="30000" dirty="0">
                          <a:solidFill>
                            <a:srgbClr val="000000"/>
                          </a:solidFill>
                          <a:effectLst/>
                          <a:latin typeface="Calibri"/>
                        </a:rPr>
                        <a:t>1</a:t>
                      </a:r>
                      <a:endParaRPr lang="en-US" sz="1100" b="1" i="0" u="none" strike="noStrike" dirty="0">
                        <a:solidFill>
                          <a:srgbClr val="000000"/>
                        </a:solidFill>
                        <a:effectLst/>
                        <a:latin typeface="Calibri"/>
                      </a:endParaRPr>
                    </a:p>
                  </a:txBody>
                  <a:tcPr marL="9486" marR="9486" marT="94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8,390</a:t>
                      </a:r>
                    </a:p>
                  </a:txBody>
                  <a:tcPr marL="9486" marR="85374" marT="94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23.3%</a:t>
                      </a:r>
                    </a:p>
                  </a:txBody>
                  <a:tcPr marL="9486" marR="85374" marT="94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8,739</a:t>
                      </a:r>
                    </a:p>
                  </a:txBody>
                  <a:tcPr marL="9486" marR="85374" marT="94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25.1%</a:t>
                      </a:r>
                    </a:p>
                  </a:txBody>
                  <a:tcPr marL="9486" marR="85374" marT="94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8,954</a:t>
                      </a:r>
                    </a:p>
                  </a:txBody>
                  <a:tcPr marL="9486" marR="85374" marT="94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26.3%</a:t>
                      </a:r>
                    </a:p>
                  </a:txBody>
                  <a:tcPr marL="9486" marR="85374" marT="94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205">
                <a:tc>
                  <a:txBody>
                    <a:bodyPr/>
                    <a:lstStyle/>
                    <a:p>
                      <a:pPr algn="l" rtl="0" fontAlgn="b"/>
                      <a:r>
                        <a:rPr lang="en-US" sz="1200" b="1" i="0" u="none" strike="noStrike" dirty="0">
                          <a:solidFill>
                            <a:srgbClr val="000000"/>
                          </a:solidFill>
                          <a:effectLst/>
                          <a:latin typeface="Calibri"/>
                        </a:rPr>
                        <a:t>Grand Total</a:t>
                      </a:r>
                    </a:p>
                  </a:txBody>
                  <a:tcPr marL="9486" marR="9486" marT="9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200" b="1" i="0" u="none" strike="noStrike" dirty="0">
                          <a:solidFill>
                            <a:srgbClr val="000000"/>
                          </a:solidFill>
                          <a:effectLst/>
                          <a:latin typeface="Calibri"/>
                        </a:rPr>
                        <a:t>36,047</a:t>
                      </a:r>
                    </a:p>
                  </a:txBody>
                  <a:tcPr marL="9486" marR="85374" marT="9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200" b="1" i="0" u="none" strike="noStrike" dirty="0">
                          <a:solidFill>
                            <a:srgbClr val="000000"/>
                          </a:solidFill>
                          <a:effectLst/>
                          <a:latin typeface="Calibri"/>
                        </a:rPr>
                        <a:t>100%</a:t>
                      </a:r>
                    </a:p>
                  </a:txBody>
                  <a:tcPr marL="9486" marR="85374" marT="9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200" b="1" i="0" u="none" strike="noStrike" dirty="0">
                          <a:solidFill>
                            <a:srgbClr val="000000"/>
                          </a:solidFill>
                          <a:effectLst/>
                          <a:latin typeface="Calibri"/>
                        </a:rPr>
                        <a:t>34,824</a:t>
                      </a:r>
                    </a:p>
                  </a:txBody>
                  <a:tcPr marL="9486" marR="85374" marT="9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200" b="1" i="0" u="none" strike="noStrike" dirty="0">
                          <a:solidFill>
                            <a:srgbClr val="000000"/>
                          </a:solidFill>
                          <a:effectLst/>
                          <a:latin typeface="Calibri"/>
                        </a:rPr>
                        <a:t>100%</a:t>
                      </a:r>
                    </a:p>
                  </a:txBody>
                  <a:tcPr marL="9486" marR="85374" marT="9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200" b="1" i="0" u="none" strike="noStrike" dirty="0">
                          <a:solidFill>
                            <a:srgbClr val="000000"/>
                          </a:solidFill>
                          <a:effectLst/>
                          <a:latin typeface="Calibri"/>
                        </a:rPr>
                        <a:t>34,062</a:t>
                      </a:r>
                    </a:p>
                  </a:txBody>
                  <a:tcPr marL="9486" marR="85374" marT="9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200" b="1" i="0" u="none" strike="noStrike" dirty="0">
                          <a:solidFill>
                            <a:srgbClr val="000000"/>
                          </a:solidFill>
                          <a:effectLst/>
                          <a:latin typeface="Calibri"/>
                        </a:rPr>
                        <a:t>100%</a:t>
                      </a:r>
                    </a:p>
                  </a:txBody>
                  <a:tcPr marL="9486" marR="85374" marT="9487"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3603966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0747" y="7593449"/>
            <a:ext cx="6286500" cy="1015663"/>
          </a:xfrm>
          <a:prstGeom prst="rect">
            <a:avLst/>
          </a:prstGeom>
          <a:noFill/>
        </p:spPr>
        <p:txBody>
          <a:bodyPr wrap="square" rtlCol="0">
            <a:spAutoFit/>
          </a:bodyPr>
          <a:lstStyle/>
          <a:p>
            <a:r>
              <a:rPr lang="en-US" sz="1000" b="1" dirty="0" smtClean="0"/>
              <a:t>Source:  </a:t>
            </a:r>
            <a:r>
              <a:rPr lang="en-US" sz="1000" dirty="0"/>
              <a:t>U.S. Census Bureau, 2009-2013 American Community Survey 5-Year Estimates </a:t>
            </a:r>
            <a:r>
              <a:rPr lang="en-US" sz="1000" dirty="0" smtClean="0"/>
              <a:t> (</a:t>
            </a:r>
            <a:r>
              <a:rPr lang="en-US" sz="1000" dirty="0"/>
              <a:t>Table B15001: EDUCATIONAL ATTAINMENT) </a:t>
            </a:r>
            <a:r>
              <a:rPr lang="en-US" sz="1000" i="1" dirty="0" smtClean="0"/>
              <a:t>as </a:t>
            </a:r>
            <a:r>
              <a:rPr lang="en-US" sz="1000" i="1" dirty="0"/>
              <a:t>of March 1, </a:t>
            </a:r>
            <a:r>
              <a:rPr lang="en-US" sz="1000" i="1" dirty="0" smtClean="0"/>
              <a:t>2015.</a:t>
            </a:r>
          </a:p>
          <a:p>
            <a:endParaRPr lang="en-US" sz="1000" i="1" dirty="0"/>
          </a:p>
          <a:p>
            <a:r>
              <a:rPr lang="en-US" sz="1000" b="1" dirty="0" smtClean="0"/>
              <a:t>Calculation</a:t>
            </a:r>
            <a:r>
              <a:rPr lang="en-US" sz="1000" b="1" i="1" dirty="0" smtClean="0"/>
              <a:t>:  </a:t>
            </a:r>
            <a:r>
              <a:rPr lang="en-US" sz="1000" dirty="0"/>
              <a:t>The numerator is the sum of individuals in the state, ages 25 and older, whose highest </a:t>
            </a:r>
            <a:r>
              <a:rPr lang="en-US" sz="1000" dirty="0" smtClean="0"/>
              <a:t>education </a:t>
            </a:r>
            <a:r>
              <a:rPr lang="en-US" sz="1000" dirty="0"/>
              <a:t>level is an </a:t>
            </a:r>
            <a:r>
              <a:rPr lang="en-US" sz="1000" dirty="0" smtClean="0"/>
              <a:t>associate </a:t>
            </a:r>
            <a:r>
              <a:rPr lang="en-US" sz="1000" dirty="0"/>
              <a:t>degree, a bachelor’s degree, and a graduate degree; the denominator is the total population in the state, ages 25 and older</a:t>
            </a:r>
            <a:r>
              <a:rPr lang="en-US" sz="1000" dirty="0" smtClean="0"/>
              <a:t>.</a:t>
            </a:r>
            <a:endParaRPr lang="en-US" sz="1000" b="1" dirty="0"/>
          </a:p>
        </p:txBody>
      </p:sp>
      <p:sp>
        <p:nvSpPr>
          <p:cNvPr id="16" name="Rectangle 15"/>
          <p:cNvSpPr/>
          <p:nvPr/>
        </p:nvSpPr>
        <p:spPr>
          <a:xfrm>
            <a:off x="0" y="76200"/>
            <a:ext cx="6858000" cy="762000"/>
          </a:xfrm>
          <a:prstGeom prst="rect">
            <a:avLst/>
          </a:prstGeom>
          <a:solidFill>
            <a:srgbClr val="FED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76200"/>
            <a:ext cx="6172200" cy="762000"/>
          </a:xfrm>
        </p:spPr>
        <p:txBody>
          <a:bodyPr>
            <a:normAutofit/>
          </a:bodyPr>
          <a:lstStyle/>
          <a:p>
            <a:pPr algn="l"/>
            <a:r>
              <a:rPr lang="en-US" sz="1600" b="1" dirty="0" smtClean="0"/>
              <a:t>Vision - Indicator 1: </a:t>
            </a:r>
            <a:r>
              <a:rPr lang="en-US" sz="1600" dirty="0" smtClean="0"/>
              <a:t/>
            </a:r>
            <a:br>
              <a:rPr lang="en-US" sz="1600" dirty="0" smtClean="0"/>
            </a:br>
            <a:r>
              <a:rPr lang="en-US" sz="1600" dirty="0" smtClean="0"/>
              <a:t>Connecticut adults, 25 or older holding associate degrees and above</a:t>
            </a:r>
            <a:endParaRPr lang="en-US" sz="1600" dirty="0"/>
          </a:p>
        </p:txBody>
      </p:sp>
      <p:sp>
        <p:nvSpPr>
          <p:cNvPr id="17" name="TextBox 16"/>
          <p:cNvSpPr txBox="1"/>
          <p:nvPr/>
        </p:nvSpPr>
        <p:spPr>
          <a:xfrm>
            <a:off x="357924" y="1066801"/>
            <a:ext cx="6142152" cy="1200329"/>
          </a:xfrm>
          <a:prstGeom prst="rect">
            <a:avLst/>
          </a:prstGeom>
          <a:noFill/>
        </p:spPr>
        <p:txBody>
          <a:bodyPr wrap="square" rtlCol="0">
            <a:spAutoFit/>
          </a:bodyPr>
          <a:lstStyle/>
          <a:p>
            <a:r>
              <a:rPr lang="en-US" sz="1200" dirty="0" smtClean="0"/>
              <a:t>Connecticut’s Planning Commission for Higher Education established a goal that at least 70% of the working age population in Connecticut will have a postsecondary credential by 2025.   This goal was selected to ensure that Connecticut has a workforce with the skills needed by a competitive workforce and to provide citizens with the tools needed to participate in an increasingly complex  society.  Currently, approximately 44% of Connecticut’s residents ages 25  and older have a postsecondary credential  of some level. (e.g. certificates through doctorates)</a:t>
            </a:r>
            <a:endParaRPr lang="en-US" sz="1200" dirty="0" smtClean="0">
              <a:solidFill>
                <a:srgbClr val="C00000"/>
              </a:solidFill>
            </a:endParaRPr>
          </a:p>
        </p:txBody>
      </p:sp>
      <p:sp>
        <p:nvSpPr>
          <p:cNvPr id="5" name="Slide Number Placeholder 4"/>
          <p:cNvSpPr>
            <a:spLocks noGrp="1"/>
          </p:cNvSpPr>
          <p:nvPr>
            <p:ph type="sldNum" sz="quarter" idx="12"/>
          </p:nvPr>
        </p:nvSpPr>
        <p:spPr/>
        <p:txBody>
          <a:bodyPr/>
          <a:lstStyle/>
          <a:p>
            <a:fld id="{C1A6B199-FD4A-42EA-8F8A-3F93EEAB17CE}" type="slidenum">
              <a:rPr lang="en-US" smtClean="0"/>
              <a:t>7</a:t>
            </a:fld>
            <a:endParaRPr lang="en-US" dirty="0"/>
          </a:p>
        </p:txBody>
      </p:sp>
      <p:graphicFrame>
        <p:nvGraphicFramePr>
          <p:cNvPr id="9" name="Chart 8"/>
          <p:cNvGraphicFramePr>
            <a:graphicFrameLocks/>
          </p:cNvGraphicFramePr>
          <p:nvPr>
            <p:extLst>
              <p:ext uri="{D42A27DB-BD31-4B8C-83A1-F6EECF244321}">
                <p14:modId xmlns:p14="http://schemas.microsoft.com/office/powerpoint/2010/main" val="3230602886"/>
              </p:ext>
            </p:extLst>
          </p:nvPr>
        </p:nvGraphicFramePr>
        <p:xfrm>
          <a:off x="838201" y="2438400"/>
          <a:ext cx="4966097" cy="2590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788033125"/>
              </p:ext>
            </p:extLst>
          </p:nvPr>
        </p:nvGraphicFramePr>
        <p:xfrm>
          <a:off x="1195451" y="5257800"/>
          <a:ext cx="4467100" cy="1921821"/>
        </p:xfrm>
        <a:graphic>
          <a:graphicData uri="http://schemas.openxmlformats.org/drawingml/2006/table">
            <a:tbl>
              <a:tblPr/>
              <a:tblGrid>
                <a:gridCol w="813241"/>
                <a:gridCol w="1179773"/>
                <a:gridCol w="1145410"/>
                <a:gridCol w="1328676"/>
              </a:tblGrid>
              <a:tr h="530157">
                <a:tc>
                  <a:txBody>
                    <a:bodyPr/>
                    <a:lstStyle/>
                    <a:p>
                      <a:pPr algn="ctr" fontAlgn="b"/>
                      <a:r>
                        <a:rPr lang="en-US" sz="1100" b="1" i="0" u="none" strike="noStrike" dirty="0">
                          <a:effectLst/>
                          <a:latin typeface="Arial"/>
                        </a:rPr>
                        <a:t>State</a:t>
                      </a:r>
                    </a:p>
                  </a:txBody>
                  <a:tcPr marL="9525" marR="9525" marT="9525" marB="0" anchor="b">
                    <a:lnL>
                      <a:noFill/>
                    </a:lnL>
                    <a:lnR>
                      <a:noFill/>
                    </a:lnR>
                    <a:lnT>
                      <a:noFill/>
                    </a:lnT>
                    <a:lnB>
                      <a:noFill/>
                    </a:lnB>
                    <a:solidFill>
                      <a:srgbClr val="DCE6F1"/>
                    </a:solidFill>
                  </a:tcPr>
                </a:tc>
                <a:tc>
                  <a:txBody>
                    <a:bodyPr/>
                    <a:lstStyle/>
                    <a:p>
                      <a:pPr algn="ctr" fontAlgn="b"/>
                      <a:r>
                        <a:rPr lang="en-US" sz="1100" b="1" i="0" u="none" strike="noStrike" dirty="0">
                          <a:effectLst/>
                          <a:latin typeface="Arial"/>
                        </a:rPr>
                        <a:t>State </a:t>
                      </a:r>
                      <a:r>
                        <a:rPr lang="en-US" sz="1100" b="1" i="0" u="none" strike="noStrike" dirty="0" smtClean="0">
                          <a:effectLst/>
                          <a:latin typeface="Arial"/>
                        </a:rPr>
                        <a:t>Population</a:t>
                      </a:r>
                    </a:p>
                    <a:p>
                      <a:pPr algn="ctr" fontAlgn="b"/>
                      <a:r>
                        <a:rPr lang="en-US" sz="1100" b="1" i="0" u="none" strike="noStrike" dirty="0" smtClean="0">
                          <a:effectLst/>
                          <a:latin typeface="Arial"/>
                        </a:rPr>
                        <a:t>Age 25 &amp; older</a:t>
                      </a:r>
                      <a:endParaRPr lang="en-US" sz="1100" b="1" i="0" u="none" strike="noStrike" dirty="0">
                        <a:effectLst/>
                        <a:latin typeface="Arial"/>
                      </a:endParaRPr>
                    </a:p>
                  </a:txBody>
                  <a:tcPr marL="9525" marR="9525" marT="9525" marB="0" anchor="b">
                    <a:lnL>
                      <a:noFill/>
                    </a:lnL>
                    <a:lnR>
                      <a:noFill/>
                    </a:lnR>
                    <a:lnT>
                      <a:noFill/>
                    </a:lnT>
                    <a:lnB>
                      <a:noFill/>
                    </a:lnB>
                    <a:solidFill>
                      <a:srgbClr val="DCE6F1"/>
                    </a:solidFill>
                  </a:tcPr>
                </a:tc>
                <a:tc>
                  <a:txBody>
                    <a:bodyPr/>
                    <a:lstStyle/>
                    <a:p>
                      <a:pPr algn="ctr" fontAlgn="b"/>
                      <a:r>
                        <a:rPr lang="en-US" sz="1100" b="1" i="0" u="none" strike="noStrike" dirty="0" smtClean="0">
                          <a:effectLst/>
                          <a:latin typeface="Arial"/>
                        </a:rPr>
                        <a:t>Associate </a:t>
                      </a:r>
                      <a:r>
                        <a:rPr lang="en-US" sz="1100" b="1" i="0" u="none" strike="noStrike" dirty="0">
                          <a:effectLst/>
                          <a:latin typeface="Arial"/>
                        </a:rPr>
                        <a:t/>
                      </a:r>
                      <a:br>
                        <a:rPr lang="en-US" sz="1100" b="1" i="0" u="none" strike="noStrike" dirty="0">
                          <a:effectLst/>
                          <a:latin typeface="Arial"/>
                        </a:rPr>
                      </a:br>
                      <a:r>
                        <a:rPr lang="en-US" sz="1100" b="1" i="0" u="none" strike="noStrike" dirty="0">
                          <a:effectLst/>
                          <a:latin typeface="Arial"/>
                        </a:rPr>
                        <a:t>or Higher</a:t>
                      </a:r>
                    </a:p>
                  </a:txBody>
                  <a:tcPr marL="9525" marR="9525" marT="9525" marB="0" anchor="b">
                    <a:lnL>
                      <a:noFill/>
                    </a:lnL>
                    <a:lnR>
                      <a:noFill/>
                    </a:lnR>
                    <a:lnT>
                      <a:noFill/>
                    </a:lnT>
                    <a:lnB>
                      <a:noFill/>
                    </a:lnB>
                    <a:solidFill>
                      <a:srgbClr val="DCE6F1"/>
                    </a:solidFill>
                  </a:tcPr>
                </a:tc>
                <a:tc>
                  <a:txBody>
                    <a:bodyPr/>
                    <a:lstStyle/>
                    <a:p>
                      <a:pPr algn="ctr" fontAlgn="b"/>
                      <a:r>
                        <a:rPr lang="en-US" sz="1100" b="1" i="0" u="none" strike="noStrike" dirty="0">
                          <a:effectLst/>
                          <a:latin typeface="Arial"/>
                        </a:rPr>
                        <a:t>% </a:t>
                      </a:r>
                      <a:r>
                        <a:rPr lang="en-US" sz="1100" b="1" i="0" u="none" strike="noStrike" dirty="0" smtClean="0">
                          <a:effectLst/>
                          <a:latin typeface="Arial"/>
                        </a:rPr>
                        <a:t>Associate </a:t>
                      </a:r>
                      <a:r>
                        <a:rPr lang="en-US" sz="1100" b="1" i="0" u="none" strike="noStrike" dirty="0">
                          <a:effectLst/>
                          <a:latin typeface="Arial"/>
                        </a:rPr>
                        <a:t/>
                      </a:r>
                      <a:br>
                        <a:rPr lang="en-US" sz="1100" b="1" i="0" u="none" strike="noStrike" dirty="0">
                          <a:effectLst/>
                          <a:latin typeface="Arial"/>
                        </a:rPr>
                      </a:br>
                      <a:r>
                        <a:rPr lang="en-US" sz="1100" b="1" i="0" u="none" strike="noStrike" dirty="0">
                          <a:effectLst/>
                          <a:latin typeface="Arial"/>
                        </a:rPr>
                        <a:t>or Higher</a:t>
                      </a:r>
                    </a:p>
                  </a:txBody>
                  <a:tcPr marL="9525" marR="9525" marT="9525" marB="0" anchor="b">
                    <a:lnL>
                      <a:noFill/>
                    </a:lnL>
                    <a:lnR>
                      <a:noFill/>
                    </a:lnR>
                    <a:lnT>
                      <a:noFill/>
                    </a:lnT>
                    <a:lnB>
                      <a:noFill/>
                    </a:lnB>
                    <a:solidFill>
                      <a:srgbClr val="DCE6F1"/>
                    </a:solidFill>
                  </a:tcPr>
                </a:tc>
              </a:tr>
              <a:tr h="225317">
                <a:tc>
                  <a:txBody>
                    <a:bodyPr/>
                    <a:lstStyle/>
                    <a:p>
                      <a:pPr algn="ctr" fontAlgn="b"/>
                      <a:r>
                        <a:rPr lang="en-US" sz="1100" b="0" i="0" u="none" strike="noStrike" dirty="0">
                          <a:solidFill>
                            <a:srgbClr val="000000"/>
                          </a:solidFill>
                          <a:effectLst/>
                          <a:latin typeface="SansSerif"/>
                        </a:rPr>
                        <a:t>MA</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dirty="0">
                          <a:solidFill>
                            <a:srgbClr val="000000"/>
                          </a:solidFill>
                          <a:effectLst/>
                          <a:latin typeface="SansSerif"/>
                        </a:rPr>
                        <a:t>         2,135,638 </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dirty="0">
                          <a:solidFill>
                            <a:srgbClr val="000000"/>
                          </a:solidFill>
                          <a:effectLst/>
                          <a:latin typeface="SansSerif"/>
                        </a:rPr>
                        <a:t>           982,393 </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dirty="0">
                          <a:effectLst/>
                          <a:latin typeface="Arial"/>
                        </a:rPr>
                        <a:t>46.0%</a:t>
                      </a:r>
                    </a:p>
                  </a:txBody>
                  <a:tcPr marL="9525" marR="9525" marT="9525" marB="0" anchor="b">
                    <a:lnL>
                      <a:noFill/>
                    </a:lnL>
                    <a:lnR>
                      <a:noFill/>
                    </a:lnR>
                    <a:lnT>
                      <a:noFill/>
                    </a:lnT>
                    <a:lnB>
                      <a:noFill/>
                    </a:lnB>
                    <a:solidFill>
                      <a:srgbClr val="FFFFFF"/>
                    </a:solidFill>
                  </a:tcPr>
                </a:tc>
              </a:tr>
              <a:tr h="265079">
                <a:tc>
                  <a:txBody>
                    <a:bodyPr/>
                    <a:lstStyle/>
                    <a:p>
                      <a:pPr algn="ctr" fontAlgn="b"/>
                      <a:r>
                        <a:rPr lang="en-US" sz="1100" b="1" i="0" u="none" strike="noStrike" dirty="0">
                          <a:solidFill>
                            <a:srgbClr val="000000"/>
                          </a:solidFill>
                          <a:effectLst/>
                          <a:latin typeface="SansSerif"/>
                        </a:rPr>
                        <a:t>CT</a:t>
                      </a:r>
                    </a:p>
                  </a:txBody>
                  <a:tcPr marL="9525" marR="9525" marT="9525" marB="0" anchor="b">
                    <a:lnL>
                      <a:noFill/>
                    </a:lnL>
                    <a:lnR>
                      <a:noFill/>
                    </a:lnR>
                    <a:lnT>
                      <a:noFill/>
                    </a:lnT>
                    <a:lnB>
                      <a:noFill/>
                    </a:lnB>
                    <a:solidFill>
                      <a:srgbClr val="FFFFFF"/>
                    </a:solidFill>
                  </a:tcPr>
                </a:tc>
                <a:tc>
                  <a:txBody>
                    <a:bodyPr/>
                    <a:lstStyle/>
                    <a:p>
                      <a:pPr algn="l" fontAlgn="b"/>
                      <a:r>
                        <a:rPr lang="en-US" sz="1100" b="1" i="0" u="none" strike="noStrike" dirty="0">
                          <a:effectLst/>
                          <a:latin typeface="Arial"/>
                        </a:rPr>
                        <a:t>       </a:t>
                      </a:r>
                      <a:r>
                        <a:rPr lang="en-US" sz="1100" b="1" i="0" u="none" strike="noStrike" dirty="0" smtClean="0">
                          <a:effectLst/>
                          <a:latin typeface="Arial"/>
                        </a:rPr>
                        <a:t>  2,443,761 </a:t>
                      </a:r>
                      <a:endParaRPr lang="en-US" sz="1100" b="1" i="0" u="none" strike="noStrike" dirty="0">
                        <a:effectLst/>
                        <a:latin typeface="Arial"/>
                      </a:endParaRPr>
                    </a:p>
                  </a:txBody>
                  <a:tcPr marL="9525" marR="9525" marT="9525" marB="0" anchor="b">
                    <a:lnL>
                      <a:noFill/>
                    </a:lnL>
                    <a:lnR>
                      <a:noFill/>
                    </a:lnR>
                    <a:lnT>
                      <a:noFill/>
                    </a:lnT>
                    <a:lnB>
                      <a:noFill/>
                    </a:lnB>
                    <a:solidFill>
                      <a:srgbClr val="FFFFFF"/>
                    </a:solidFill>
                  </a:tcPr>
                </a:tc>
                <a:tc>
                  <a:txBody>
                    <a:bodyPr/>
                    <a:lstStyle/>
                    <a:p>
                      <a:pPr algn="l" fontAlgn="b"/>
                      <a:r>
                        <a:rPr lang="en-US" sz="1100" b="1" i="0" u="none" strike="noStrike" dirty="0">
                          <a:effectLst/>
                          <a:latin typeface="Arial"/>
                        </a:rPr>
                        <a:t>     </a:t>
                      </a:r>
                      <a:r>
                        <a:rPr lang="en-US" sz="1100" b="1" i="0" u="none" strike="noStrike" dirty="0" smtClean="0">
                          <a:effectLst/>
                          <a:latin typeface="Arial"/>
                        </a:rPr>
                        <a:t>   </a:t>
                      </a:r>
                      <a:r>
                        <a:rPr lang="en-US" sz="1100" b="1" i="0" u="none" strike="noStrike" dirty="0">
                          <a:effectLst/>
                          <a:latin typeface="Arial"/>
                        </a:rPr>
                        <a:t>1,070,367 </a:t>
                      </a:r>
                    </a:p>
                  </a:txBody>
                  <a:tcPr marL="9525" marR="9525" marT="9525" marB="0" anchor="b">
                    <a:lnL>
                      <a:noFill/>
                    </a:lnL>
                    <a:lnR>
                      <a:noFill/>
                    </a:lnR>
                    <a:lnT>
                      <a:noFill/>
                    </a:lnT>
                    <a:lnB>
                      <a:noFill/>
                    </a:lnB>
                    <a:solidFill>
                      <a:srgbClr val="FFFFFF"/>
                    </a:solidFill>
                  </a:tcPr>
                </a:tc>
                <a:tc>
                  <a:txBody>
                    <a:bodyPr/>
                    <a:lstStyle/>
                    <a:p>
                      <a:pPr algn="ctr" fontAlgn="b"/>
                      <a:r>
                        <a:rPr lang="en-US" sz="1100" b="1" i="0" u="none" strike="noStrike" dirty="0">
                          <a:effectLst/>
                          <a:latin typeface="Arial"/>
                        </a:rPr>
                        <a:t>43.8%</a:t>
                      </a:r>
                    </a:p>
                  </a:txBody>
                  <a:tcPr marL="9525" marR="9525" marT="9525" marB="0" anchor="b">
                    <a:lnL>
                      <a:noFill/>
                    </a:lnL>
                    <a:lnR>
                      <a:noFill/>
                    </a:lnR>
                    <a:lnT>
                      <a:noFill/>
                    </a:lnT>
                    <a:lnB>
                      <a:noFill/>
                    </a:lnB>
                    <a:solidFill>
                      <a:srgbClr val="FFFFFF"/>
                    </a:solidFill>
                  </a:tcPr>
                </a:tc>
              </a:tr>
              <a:tr h="225317">
                <a:tc>
                  <a:txBody>
                    <a:bodyPr/>
                    <a:lstStyle/>
                    <a:p>
                      <a:pPr algn="ctr" fontAlgn="b"/>
                      <a:r>
                        <a:rPr lang="en-US" sz="1100" b="0" i="0" u="none" strike="noStrike" dirty="0">
                          <a:effectLst/>
                          <a:latin typeface="Arial"/>
                        </a:rPr>
                        <a:t>MD</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dirty="0">
                          <a:effectLst/>
                          <a:latin typeface="Arial"/>
                        </a:rPr>
                        <a:t>            922,827 </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dirty="0">
                          <a:effectLst/>
                          <a:latin typeface="Arial"/>
                        </a:rPr>
                        <a:t>           397,738 </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dirty="0">
                          <a:effectLst/>
                          <a:latin typeface="Arial"/>
                        </a:rPr>
                        <a:t>43.1%</a:t>
                      </a:r>
                    </a:p>
                  </a:txBody>
                  <a:tcPr marL="9525" marR="9525" marT="9525" marB="0" anchor="b">
                    <a:lnL>
                      <a:noFill/>
                    </a:lnL>
                    <a:lnR>
                      <a:noFill/>
                    </a:lnR>
                    <a:lnT>
                      <a:noFill/>
                    </a:lnT>
                    <a:lnB>
                      <a:noFill/>
                    </a:lnB>
                    <a:solidFill>
                      <a:srgbClr val="FFFFFF"/>
                    </a:solidFill>
                  </a:tcPr>
                </a:tc>
              </a:tr>
              <a:tr h="225317">
                <a:tc>
                  <a:txBody>
                    <a:bodyPr/>
                    <a:lstStyle/>
                    <a:p>
                      <a:pPr algn="ctr" fontAlgn="b"/>
                      <a:r>
                        <a:rPr lang="en-US" sz="1100" b="0" i="0" u="none" strike="noStrike" dirty="0">
                          <a:effectLst/>
                          <a:latin typeface="Arial"/>
                        </a:rPr>
                        <a:t>NJ</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dirty="0">
                          <a:effectLst/>
                          <a:latin typeface="Arial"/>
                        </a:rPr>
                        <a:t>         6,007,746 </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dirty="0">
                          <a:effectLst/>
                          <a:latin typeface="Arial"/>
                        </a:rPr>
                        <a:t>        2,523,253 </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dirty="0">
                          <a:effectLst/>
                          <a:latin typeface="Arial"/>
                        </a:rPr>
                        <a:t>42.0%</a:t>
                      </a:r>
                    </a:p>
                  </a:txBody>
                  <a:tcPr marL="9525" marR="9525" marT="9525" marB="0" anchor="b">
                    <a:lnL>
                      <a:noFill/>
                    </a:lnL>
                    <a:lnR>
                      <a:noFill/>
                    </a:lnR>
                    <a:lnT>
                      <a:noFill/>
                    </a:lnT>
                    <a:lnB>
                      <a:noFill/>
                    </a:lnB>
                    <a:solidFill>
                      <a:srgbClr val="FFFFFF"/>
                    </a:solidFill>
                  </a:tcPr>
                </a:tc>
              </a:tr>
              <a:tr h="225317">
                <a:tc>
                  <a:txBody>
                    <a:bodyPr/>
                    <a:lstStyle/>
                    <a:p>
                      <a:pPr algn="ctr" fontAlgn="b"/>
                      <a:r>
                        <a:rPr lang="en-US" sz="1100" b="0" i="0" u="none" strike="noStrike" dirty="0">
                          <a:effectLst/>
                          <a:latin typeface="Arial"/>
                        </a:rPr>
                        <a:t>NY</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dirty="0">
                          <a:effectLst/>
                          <a:latin typeface="Arial"/>
                        </a:rPr>
                        <a:t>       13,211,060 </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dirty="0">
                          <a:effectLst/>
                          <a:latin typeface="Arial"/>
                        </a:rPr>
                        <a:t>        5,495,801 </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dirty="0">
                          <a:effectLst/>
                          <a:latin typeface="Arial"/>
                        </a:rPr>
                        <a:t>41.6%</a:t>
                      </a:r>
                    </a:p>
                  </a:txBody>
                  <a:tcPr marL="9525" marR="9525" marT="9525" marB="0" anchor="b">
                    <a:lnL>
                      <a:noFill/>
                    </a:lnL>
                    <a:lnR>
                      <a:noFill/>
                    </a:lnR>
                    <a:lnT>
                      <a:noFill/>
                    </a:lnT>
                    <a:lnB>
                      <a:noFill/>
                    </a:lnB>
                    <a:solidFill>
                      <a:srgbClr val="FFFFFF"/>
                    </a:solidFill>
                  </a:tcPr>
                </a:tc>
              </a:tr>
              <a:tr h="225317">
                <a:tc>
                  <a:txBody>
                    <a:bodyPr/>
                    <a:lstStyle/>
                    <a:p>
                      <a:pPr algn="ctr" fontAlgn="b"/>
                      <a:r>
                        <a:rPr lang="en-US" sz="1100" b="0" i="0" u="none" strike="noStrike" dirty="0">
                          <a:effectLst/>
                          <a:latin typeface="Arial"/>
                        </a:rPr>
                        <a:t>PA</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dirty="0">
                          <a:effectLst/>
                          <a:latin typeface="Arial"/>
                        </a:rPr>
                        <a:t>         8,712,262 </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dirty="0">
                          <a:effectLst/>
                          <a:latin typeface="Arial"/>
                        </a:rPr>
                        <a:t>        3,066,716 </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dirty="0">
                          <a:effectLst/>
                          <a:latin typeface="Arial"/>
                        </a:rPr>
                        <a:t>35.2%</a:t>
                      </a:r>
                    </a:p>
                  </a:txBody>
                  <a:tcPr marL="9525" marR="9525" marT="9525" marB="0" anchor="b">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2566305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76200"/>
            <a:ext cx="6858000" cy="76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144992"/>
            <a:ext cx="6172200" cy="624416"/>
          </a:xfrm>
        </p:spPr>
        <p:txBody>
          <a:bodyPr>
            <a:normAutofit fontScale="90000"/>
          </a:bodyPr>
          <a:lstStyle/>
          <a:p>
            <a:r>
              <a:rPr lang="en-US" b="1" dirty="0" smtClean="0">
                <a:solidFill>
                  <a:schemeClr val="bg1"/>
                </a:solidFill>
              </a:rPr>
              <a:t>Equity</a:t>
            </a:r>
            <a:endParaRPr lang="en-US" b="1" dirty="0">
              <a:solidFill>
                <a:schemeClr val="bg1"/>
              </a:solidFill>
            </a:endParaRPr>
          </a:p>
        </p:txBody>
      </p:sp>
      <p:sp>
        <p:nvSpPr>
          <p:cNvPr id="5" name="Slide Number Placeholder 4"/>
          <p:cNvSpPr>
            <a:spLocks noGrp="1"/>
          </p:cNvSpPr>
          <p:nvPr>
            <p:ph type="sldNum" sz="quarter" idx="12"/>
          </p:nvPr>
        </p:nvSpPr>
        <p:spPr>
          <a:xfrm>
            <a:off x="4914900" y="8534401"/>
            <a:ext cx="1600200" cy="486833"/>
          </a:xfrm>
        </p:spPr>
        <p:txBody>
          <a:bodyPr/>
          <a:lstStyle/>
          <a:p>
            <a:fld id="{C1A6B199-FD4A-42EA-8F8A-3F93EEAB17CE}" type="slidenum">
              <a:rPr lang="en-US" smtClean="0"/>
              <a:t>70</a:t>
            </a:fld>
            <a:endParaRPr lang="en-US" dirty="0"/>
          </a:p>
        </p:txBody>
      </p:sp>
      <p:sp>
        <p:nvSpPr>
          <p:cNvPr id="9" name="TextBox 8"/>
          <p:cNvSpPr txBox="1"/>
          <p:nvPr/>
        </p:nvSpPr>
        <p:spPr>
          <a:xfrm>
            <a:off x="228599" y="1043466"/>
            <a:ext cx="6272725" cy="338554"/>
          </a:xfrm>
          <a:prstGeom prst="rect">
            <a:avLst/>
          </a:prstGeom>
          <a:noFill/>
        </p:spPr>
        <p:txBody>
          <a:bodyPr wrap="square" rtlCol="0">
            <a:spAutoFit/>
          </a:bodyPr>
          <a:lstStyle/>
          <a:p>
            <a:r>
              <a:rPr lang="en-US" sz="1600" b="1" dirty="0" smtClean="0"/>
              <a:t>Enrollments by race/ethnicity and gender </a:t>
            </a:r>
            <a:endParaRPr lang="en-US" sz="1600" b="1" i="1" dirty="0" smtClean="0"/>
          </a:p>
        </p:txBody>
      </p:sp>
      <p:sp>
        <p:nvSpPr>
          <p:cNvPr id="10" name="TextBox 9"/>
          <p:cNvSpPr txBox="1"/>
          <p:nvPr/>
        </p:nvSpPr>
        <p:spPr>
          <a:xfrm>
            <a:off x="292638" y="1500441"/>
            <a:ext cx="6272725" cy="307777"/>
          </a:xfrm>
          <a:prstGeom prst="rect">
            <a:avLst/>
          </a:prstGeom>
          <a:noFill/>
        </p:spPr>
        <p:txBody>
          <a:bodyPr wrap="square" rtlCol="0">
            <a:spAutoFit/>
          </a:bodyPr>
          <a:lstStyle/>
          <a:p>
            <a:r>
              <a:rPr lang="en-US" sz="1400" b="1" dirty="0" smtClean="0"/>
              <a:t>Charter Oak State College</a:t>
            </a:r>
          </a:p>
        </p:txBody>
      </p:sp>
      <p:sp>
        <p:nvSpPr>
          <p:cNvPr id="13" name="TextBox 12"/>
          <p:cNvSpPr txBox="1"/>
          <p:nvPr/>
        </p:nvSpPr>
        <p:spPr>
          <a:xfrm>
            <a:off x="335202" y="7759005"/>
            <a:ext cx="6203636" cy="1246495"/>
          </a:xfrm>
          <a:prstGeom prst="rect">
            <a:avLst/>
          </a:prstGeom>
          <a:noFill/>
        </p:spPr>
        <p:txBody>
          <a:bodyPr wrap="square" rtlCol="0">
            <a:spAutoFit/>
          </a:bodyPr>
          <a:lstStyle/>
          <a:p>
            <a:r>
              <a:rPr lang="en-US" sz="1000" b="1" dirty="0" smtClean="0"/>
              <a:t>Source</a:t>
            </a:r>
          </a:p>
          <a:p>
            <a:r>
              <a:rPr lang="en-US" sz="900" dirty="0" smtClean="0"/>
              <a:t>Integrated Postsecondary Education Data System (IPEDS), Fall Census data, April 14, 2015</a:t>
            </a:r>
          </a:p>
          <a:p>
            <a:endParaRPr lang="en-US" sz="1000" dirty="0"/>
          </a:p>
          <a:p>
            <a:r>
              <a:rPr lang="en-US" sz="1000" b="1" dirty="0" smtClean="0"/>
              <a:t>Notes:</a:t>
            </a:r>
          </a:p>
          <a:p>
            <a:r>
              <a:rPr lang="en-US" sz="900" dirty="0" smtClean="0"/>
              <a:t>‘AI or AN’ means American Indian or Alaska Native; The full title for ‘Black’ is  Black or African American; ‘NH or OPI’ stands for Native Hawaiian or Other Pacific Islander; ‘Unknown’ means Race / Ethnicity are unknown; ‘NRA’ stands for Non-resident Alien.</a:t>
            </a:r>
          </a:p>
          <a:p>
            <a:r>
              <a:rPr lang="en-US" sz="900" baseline="30000" dirty="0" smtClean="0"/>
              <a:t>1</a:t>
            </a:r>
            <a:r>
              <a:rPr lang="en-US" sz="900" dirty="0" smtClean="0"/>
              <a:t>Minority </a:t>
            </a:r>
            <a:r>
              <a:rPr lang="en-US" sz="900" dirty="0"/>
              <a:t>includes all race / ethnicity categories except white, Race/ethnicity unknown and Non-resident alien</a:t>
            </a:r>
            <a:r>
              <a:rPr lang="en-US" sz="900" dirty="0" smtClean="0"/>
              <a:t>.</a:t>
            </a:r>
            <a:endParaRPr lang="en-US" sz="900" dirty="0"/>
          </a:p>
          <a:p>
            <a:endParaRPr lang="en-US" sz="900" dirty="0" smtClean="0"/>
          </a:p>
        </p:txBody>
      </p:sp>
      <p:graphicFrame>
        <p:nvGraphicFramePr>
          <p:cNvPr id="11" name="Chart 10"/>
          <p:cNvGraphicFramePr>
            <a:graphicFrameLocks/>
          </p:cNvGraphicFramePr>
          <p:nvPr>
            <p:extLst>
              <p:ext uri="{D42A27DB-BD31-4B8C-83A1-F6EECF244321}">
                <p14:modId xmlns:p14="http://schemas.microsoft.com/office/powerpoint/2010/main" val="3742896232"/>
              </p:ext>
            </p:extLst>
          </p:nvPr>
        </p:nvGraphicFramePr>
        <p:xfrm>
          <a:off x="239746" y="1808216"/>
          <a:ext cx="6324823" cy="27637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657742841"/>
              </p:ext>
            </p:extLst>
          </p:nvPr>
        </p:nvGraphicFramePr>
        <p:xfrm>
          <a:off x="393160" y="4572000"/>
          <a:ext cx="6172202" cy="2902701"/>
        </p:xfrm>
        <a:graphic>
          <a:graphicData uri="http://schemas.openxmlformats.org/drawingml/2006/table">
            <a:tbl>
              <a:tblPr/>
              <a:tblGrid>
                <a:gridCol w="2529590"/>
                <a:gridCol w="607102"/>
                <a:gridCol w="607102"/>
                <a:gridCol w="607102"/>
                <a:gridCol w="607102"/>
                <a:gridCol w="607102"/>
                <a:gridCol w="607102"/>
              </a:tblGrid>
              <a:tr h="199205">
                <a:tc>
                  <a:txBody>
                    <a:bodyPr/>
                    <a:lstStyle/>
                    <a:p>
                      <a:pPr algn="l" rtl="0" fontAlgn="b"/>
                      <a:r>
                        <a:rPr lang="en-US" sz="1200" b="1" i="0" u="none" strike="noStrike" dirty="0">
                          <a:solidFill>
                            <a:srgbClr val="000000"/>
                          </a:solidFill>
                          <a:effectLst/>
                          <a:latin typeface="Calibri"/>
                        </a:rPr>
                        <a:t>Charter Oak State College</a:t>
                      </a:r>
                    </a:p>
                  </a:txBody>
                  <a:tcPr marL="9486" marR="9486" marT="9487" marB="0" anchor="b">
                    <a:lnL>
                      <a:noFill/>
                    </a:lnL>
                    <a:lnR>
                      <a:noFill/>
                    </a:lnR>
                    <a:lnT>
                      <a:noFill/>
                    </a:lnT>
                    <a:lnB>
                      <a:noFill/>
                    </a:lnB>
                    <a:solidFill>
                      <a:srgbClr val="FCD5B4"/>
                    </a:solidFill>
                  </a:tcPr>
                </a:tc>
                <a:tc gridSpan="2">
                  <a:txBody>
                    <a:bodyPr/>
                    <a:lstStyle/>
                    <a:p>
                      <a:pPr algn="ctr" rtl="0" fontAlgn="b"/>
                      <a:r>
                        <a:rPr lang="en-US" sz="1100" b="1" i="0" u="none" strike="noStrike" dirty="0">
                          <a:solidFill>
                            <a:srgbClr val="000000"/>
                          </a:solidFill>
                          <a:effectLst/>
                          <a:latin typeface="Calibri"/>
                        </a:rPr>
                        <a:t>2011</a:t>
                      </a:r>
                    </a:p>
                  </a:txBody>
                  <a:tcPr marL="9486" marR="9486" marT="9487" marB="0" anchor="b">
                    <a:lnL>
                      <a:noFill/>
                    </a:lnL>
                    <a:lnR>
                      <a:noFill/>
                    </a:lnR>
                    <a:lnT>
                      <a:noFill/>
                    </a:lnT>
                    <a:lnB>
                      <a:noFill/>
                    </a:lnB>
                    <a:solidFill>
                      <a:srgbClr val="FCD5B4"/>
                    </a:solidFill>
                  </a:tcPr>
                </a:tc>
                <a:tc hMerge="1">
                  <a:txBody>
                    <a:bodyPr/>
                    <a:lstStyle/>
                    <a:p>
                      <a:endParaRPr lang="en-US"/>
                    </a:p>
                  </a:txBody>
                  <a:tcPr/>
                </a:tc>
                <a:tc gridSpan="2">
                  <a:txBody>
                    <a:bodyPr/>
                    <a:lstStyle/>
                    <a:p>
                      <a:pPr algn="ctr" rtl="0" fontAlgn="b"/>
                      <a:r>
                        <a:rPr lang="en-US" sz="1100" b="1" i="0" u="none" strike="noStrike" dirty="0">
                          <a:solidFill>
                            <a:srgbClr val="000000"/>
                          </a:solidFill>
                          <a:effectLst/>
                          <a:latin typeface="Calibri"/>
                        </a:rPr>
                        <a:t>2012</a:t>
                      </a:r>
                    </a:p>
                  </a:txBody>
                  <a:tcPr marL="9486" marR="9486" marT="9487" marB="0" anchor="b">
                    <a:lnL>
                      <a:noFill/>
                    </a:lnL>
                    <a:lnR>
                      <a:noFill/>
                    </a:lnR>
                    <a:lnT>
                      <a:noFill/>
                    </a:lnT>
                    <a:lnB>
                      <a:noFill/>
                    </a:lnB>
                    <a:solidFill>
                      <a:srgbClr val="FCD5B4"/>
                    </a:solidFill>
                  </a:tcPr>
                </a:tc>
                <a:tc hMerge="1">
                  <a:txBody>
                    <a:bodyPr/>
                    <a:lstStyle/>
                    <a:p>
                      <a:endParaRPr lang="en-US"/>
                    </a:p>
                  </a:txBody>
                  <a:tcPr/>
                </a:tc>
                <a:tc gridSpan="2">
                  <a:txBody>
                    <a:bodyPr/>
                    <a:lstStyle/>
                    <a:p>
                      <a:pPr algn="ctr" rtl="0" fontAlgn="b"/>
                      <a:r>
                        <a:rPr lang="en-US" sz="1100" b="1" i="0" u="none" strike="noStrike" dirty="0">
                          <a:solidFill>
                            <a:srgbClr val="000000"/>
                          </a:solidFill>
                          <a:effectLst/>
                          <a:latin typeface="Calibri"/>
                        </a:rPr>
                        <a:t>2013</a:t>
                      </a:r>
                    </a:p>
                  </a:txBody>
                  <a:tcPr marL="9486" marR="9486" marT="9487" marB="0" anchor="b">
                    <a:lnL>
                      <a:noFill/>
                    </a:lnL>
                    <a:lnR>
                      <a:noFill/>
                    </a:lnR>
                    <a:lnT>
                      <a:noFill/>
                    </a:lnT>
                    <a:lnB>
                      <a:noFill/>
                    </a:lnB>
                    <a:solidFill>
                      <a:srgbClr val="FCD5B4"/>
                    </a:solidFill>
                  </a:tcPr>
                </a:tc>
                <a:tc hMerge="1">
                  <a:txBody>
                    <a:bodyPr/>
                    <a:lstStyle/>
                    <a:p>
                      <a:endParaRPr lang="en-US"/>
                    </a:p>
                  </a:txBody>
                  <a:tcPr/>
                </a:tc>
              </a:tr>
              <a:tr h="199205">
                <a:tc>
                  <a:txBody>
                    <a:bodyPr/>
                    <a:lstStyle/>
                    <a:p>
                      <a:pPr algn="l" rtl="0" fontAlgn="b"/>
                      <a:r>
                        <a:rPr lang="en-US" sz="1200" b="1" i="1" u="none" strike="noStrike" dirty="0">
                          <a:solidFill>
                            <a:srgbClr val="000000"/>
                          </a:solidFill>
                          <a:effectLst/>
                          <a:latin typeface="Calibri"/>
                        </a:rPr>
                        <a:t> - Enrollments</a:t>
                      </a:r>
                    </a:p>
                  </a:txBody>
                  <a:tcPr marL="9486" marR="9486" marT="9487" marB="0" anchor="b">
                    <a:lnL>
                      <a:noFill/>
                    </a:lnL>
                    <a:lnR>
                      <a:noFill/>
                    </a:lnR>
                    <a:lnT>
                      <a:noFill/>
                    </a:lnT>
                    <a:lnB>
                      <a:noFill/>
                    </a:lnB>
                    <a:solidFill>
                      <a:srgbClr val="FCD5B4"/>
                    </a:solidFill>
                  </a:tcPr>
                </a:tc>
                <a:tc>
                  <a:txBody>
                    <a:bodyPr/>
                    <a:lstStyle/>
                    <a:p>
                      <a:pPr algn="ctr" rtl="0" fontAlgn="b"/>
                      <a:r>
                        <a:rPr lang="en-US" sz="1100" b="1" i="0" u="none" strike="noStrike" dirty="0">
                          <a:solidFill>
                            <a:srgbClr val="000000"/>
                          </a:solidFill>
                          <a:effectLst/>
                          <a:latin typeface="Calibri"/>
                        </a:rPr>
                        <a:t>N</a:t>
                      </a:r>
                    </a:p>
                  </a:txBody>
                  <a:tcPr marL="9486" marR="9486" marT="9487" marB="0" anchor="b">
                    <a:lnL>
                      <a:noFill/>
                    </a:lnL>
                    <a:lnR>
                      <a:noFill/>
                    </a:lnR>
                    <a:lnT>
                      <a:noFill/>
                    </a:lnT>
                    <a:lnB>
                      <a:noFill/>
                    </a:lnB>
                    <a:solidFill>
                      <a:srgbClr val="FCD5B4"/>
                    </a:solidFill>
                  </a:tcPr>
                </a:tc>
                <a:tc>
                  <a:txBody>
                    <a:bodyPr/>
                    <a:lstStyle/>
                    <a:p>
                      <a:pPr algn="ctr" rtl="0" fontAlgn="b"/>
                      <a:r>
                        <a:rPr lang="en-US" sz="1100" b="1" i="0" u="none" strike="noStrike" dirty="0">
                          <a:solidFill>
                            <a:srgbClr val="000000"/>
                          </a:solidFill>
                          <a:effectLst/>
                          <a:latin typeface="Calibri"/>
                        </a:rPr>
                        <a:t>%</a:t>
                      </a:r>
                    </a:p>
                  </a:txBody>
                  <a:tcPr marL="9486" marR="9486" marT="9487" marB="0" anchor="b">
                    <a:lnL>
                      <a:noFill/>
                    </a:lnL>
                    <a:lnR>
                      <a:noFill/>
                    </a:lnR>
                    <a:lnT>
                      <a:noFill/>
                    </a:lnT>
                    <a:lnB>
                      <a:noFill/>
                    </a:lnB>
                    <a:solidFill>
                      <a:srgbClr val="FCD5B4"/>
                    </a:solidFill>
                  </a:tcPr>
                </a:tc>
                <a:tc>
                  <a:txBody>
                    <a:bodyPr/>
                    <a:lstStyle/>
                    <a:p>
                      <a:pPr algn="ctr" rtl="0" fontAlgn="b"/>
                      <a:r>
                        <a:rPr lang="en-US" sz="1100" b="1" i="0" u="none" strike="noStrike" dirty="0">
                          <a:solidFill>
                            <a:srgbClr val="000000"/>
                          </a:solidFill>
                          <a:effectLst/>
                          <a:latin typeface="Calibri"/>
                        </a:rPr>
                        <a:t>N</a:t>
                      </a:r>
                    </a:p>
                  </a:txBody>
                  <a:tcPr marL="9486" marR="9486" marT="9487" marB="0" anchor="b">
                    <a:lnL>
                      <a:noFill/>
                    </a:lnL>
                    <a:lnR>
                      <a:noFill/>
                    </a:lnR>
                    <a:lnT>
                      <a:noFill/>
                    </a:lnT>
                    <a:lnB>
                      <a:noFill/>
                    </a:lnB>
                    <a:solidFill>
                      <a:srgbClr val="FCD5B4"/>
                    </a:solidFill>
                  </a:tcPr>
                </a:tc>
                <a:tc>
                  <a:txBody>
                    <a:bodyPr/>
                    <a:lstStyle/>
                    <a:p>
                      <a:pPr algn="ctr" rtl="0" fontAlgn="b"/>
                      <a:r>
                        <a:rPr lang="en-US" sz="1100" b="1" i="0" u="none" strike="noStrike" dirty="0">
                          <a:solidFill>
                            <a:srgbClr val="000000"/>
                          </a:solidFill>
                          <a:effectLst/>
                          <a:latin typeface="Calibri"/>
                        </a:rPr>
                        <a:t>%</a:t>
                      </a:r>
                    </a:p>
                  </a:txBody>
                  <a:tcPr marL="9486" marR="9486" marT="9487" marB="0" anchor="b">
                    <a:lnL>
                      <a:noFill/>
                    </a:lnL>
                    <a:lnR>
                      <a:noFill/>
                    </a:lnR>
                    <a:lnT>
                      <a:noFill/>
                    </a:lnT>
                    <a:lnB>
                      <a:noFill/>
                    </a:lnB>
                    <a:solidFill>
                      <a:srgbClr val="FCD5B4"/>
                    </a:solidFill>
                  </a:tcPr>
                </a:tc>
                <a:tc>
                  <a:txBody>
                    <a:bodyPr/>
                    <a:lstStyle/>
                    <a:p>
                      <a:pPr algn="ctr" rtl="0" fontAlgn="b"/>
                      <a:r>
                        <a:rPr lang="en-US" sz="1100" b="1" i="0" u="none" strike="noStrike" dirty="0">
                          <a:solidFill>
                            <a:srgbClr val="000000"/>
                          </a:solidFill>
                          <a:effectLst/>
                          <a:latin typeface="Calibri"/>
                        </a:rPr>
                        <a:t>N</a:t>
                      </a:r>
                    </a:p>
                  </a:txBody>
                  <a:tcPr marL="9486" marR="9486" marT="9487" marB="0" anchor="b">
                    <a:lnL>
                      <a:noFill/>
                    </a:lnL>
                    <a:lnR>
                      <a:noFill/>
                    </a:lnR>
                    <a:lnT>
                      <a:noFill/>
                    </a:lnT>
                    <a:lnB>
                      <a:noFill/>
                    </a:lnB>
                    <a:solidFill>
                      <a:srgbClr val="FCD5B4"/>
                    </a:solidFill>
                  </a:tcPr>
                </a:tc>
                <a:tc>
                  <a:txBody>
                    <a:bodyPr/>
                    <a:lstStyle/>
                    <a:p>
                      <a:pPr algn="ctr" rtl="0" fontAlgn="b"/>
                      <a:r>
                        <a:rPr lang="en-US" sz="1100" b="1" i="0" u="none" strike="noStrike" dirty="0">
                          <a:solidFill>
                            <a:srgbClr val="000000"/>
                          </a:solidFill>
                          <a:effectLst/>
                          <a:latin typeface="Calibri"/>
                        </a:rPr>
                        <a:t>%</a:t>
                      </a:r>
                    </a:p>
                  </a:txBody>
                  <a:tcPr marL="9486" marR="9486" marT="9487" marB="0" anchor="b">
                    <a:lnL>
                      <a:noFill/>
                    </a:lnL>
                    <a:lnR>
                      <a:noFill/>
                    </a:lnR>
                    <a:lnT>
                      <a:noFill/>
                    </a:lnT>
                    <a:lnB>
                      <a:noFill/>
                    </a:lnB>
                    <a:solidFill>
                      <a:srgbClr val="FCD5B4"/>
                    </a:solidFill>
                  </a:tcPr>
                </a:tc>
              </a:tr>
              <a:tr h="189719">
                <a:tc>
                  <a:txBody>
                    <a:bodyPr/>
                    <a:lstStyle/>
                    <a:p>
                      <a:pPr algn="l" rtl="0" fontAlgn="b"/>
                      <a:r>
                        <a:rPr lang="en-US" sz="1100" b="0" i="0" u="none" strike="noStrike" dirty="0">
                          <a:solidFill>
                            <a:srgbClr val="000000"/>
                          </a:solidFill>
                          <a:effectLst/>
                          <a:latin typeface="Calibri"/>
                        </a:rPr>
                        <a:t>Total men</a:t>
                      </a:r>
                    </a:p>
                  </a:txBody>
                  <a:tcPr marL="9486" marR="9486"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795</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35.5%</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539</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32.8%</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542</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34.3%</a:t>
                      </a:r>
                    </a:p>
                  </a:txBody>
                  <a:tcPr marL="9486" marR="85374" marT="9487" marB="0" anchor="b">
                    <a:lnL>
                      <a:noFill/>
                    </a:lnL>
                    <a:lnR>
                      <a:noFill/>
                    </a:lnR>
                    <a:lnT>
                      <a:noFill/>
                    </a:lnT>
                    <a:lnB>
                      <a:noFill/>
                    </a:lnB>
                  </a:tcPr>
                </a:tc>
              </a:tr>
              <a:tr h="189719">
                <a:tc>
                  <a:txBody>
                    <a:bodyPr/>
                    <a:lstStyle/>
                    <a:p>
                      <a:pPr algn="l" rtl="0" fontAlgn="b"/>
                      <a:r>
                        <a:rPr lang="en-US" sz="1100" b="0" i="0" u="none" strike="noStrike" dirty="0">
                          <a:solidFill>
                            <a:srgbClr val="000000"/>
                          </a:solidFill>
                          <a:effectLst/>
                          <a:latin typeface="Calibri"/>
                        </a:rPr>
                        <a:t>Total Women</a:t>
                      </a:r>
                    </a:p>
                  </a:txBody>
                  <a:tcPr marL="9486" marR="9486" marT="9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1,446</a:t>
                      </a:r>
                    </a:p>
                  </a:txBody>
                  <a:tcPr marL="9486" marR="85374" marT="9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64.5%</a:t>
                      </a:r>
                    </a:p>
                  </a:txBody>
                  <a:tcPr marL="9486" marR="85374" marT="9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1,105</a:t>
                      </a:r>
                    </a:p>
                  </a:txBody>
                  <a:tcPr marL="9486" marR="85374" marT="9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67.2%</a:t>
                      </a:r>
                    </a:p>
                  </a:txBody>
                  <a:tcPr marL="9486" marR="85374" marT="9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1,038</a:t>
                      </a:r>
                    </a:p>
                  </a:txBody>
                  <a:tcPr marL="9486" marR="85374" marT="9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65.7%</a:t>
                      </a:r>
                    </a:p>
                  </a:txBody>
                  <a:tcPr marL="9486" marR="85374" marT="9487" marB="0" anchor="b">
                    <a:lnL>
                      <a:noFill/>
                    </a:lnL>
                    <a:lnR>
                      <a:noFill/>
                    </a:lnR>
                    <a:lnT>
                      <a:noFill/>
                    </a:lnT>
                    <a:lnB w="6350" cap="flat" cmpd="sng" algn="ctr">
                      <a:solidFill>
                        <a:srgbClr val="000000"/>
                      </a:solidFill>
                      <a:prstDash val="solid"/>
                      <a:round/>
                      <a:headEnd type="none" w="med" len="med"/>
                      <a:tailEnd type="none" w="med" len="med"/>
                    </a:lnB>
                  </a:tcPr>
                </a:tc>
              </a:tr>
              <a:tr h="189719">
                <a:tc>
                  <a:txBody>
                    <a:bodyPr/>
                    <a:lstStyle/>
                    <a:p>
                      <a:pPr algn="l" rtl="0" fontAlgn="b"/>
                      <a:r>
                        <a:rPr lang="en-US" sz="1100" b="0" i="0" u="none" strike="noStrike" dirty="0">
                          <a:solidFill>
                            <a:srgbClr val="000000"/>
                          </a:solidFill>
                          <a:effectLst/>
                          <a:latin typeface="Calibri"/>
                        </a:rPr>
                        <a:t>American Indian or Alaska Native</a:t>
                      </a:r>
                    </a:p>
                  </a:txBody>
                  <a:tcPr marL="9486" marR="9486" marT="9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100" b="0" i="0" u="none" strike="noStrike" dirty="0">
                          <a:solidFill>
                            <a:srgbClr val="000000"/>
                          </a:solidFill>
                          <a:effectLst/>
                          <a:latin typeface="Calibri"/>
                        </a:rPr>
                        <a:t>6</a:t>
                      </a:r>
                    </a:p>
                  </a:txBody>
                  <a:tcPr marL="9486" marR="85374" marT="9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100" b="0" i="0" u="none" strike="noStrike" dirty="0">
                          <a:solidFill>
                            <a:srgbClr val="000000"/>
                          </a:solidFill>
                          <a:effectLst/>
                          <a:latin typeface="Calibri"/>
                        </a:rPr>
                        <a:t>0.3%</a:t>
                      </a:r>
                    </a:p>
                  </a:txBody>
                  <a:tcPr marL="9486" marR="85374" marT="9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100" b="0" i="0" u="none" strike="noStrike" dirty="0">
                          <a:solidFill>
                            <a:srgbClr val="000000"/>
                          </a:solidFill>
                          <a:effectLst/>
                          <a:latin typeface="Calibri"/>
                        </a:rPr>
                        <a:t>1</a:t>
                      </a:r>
                    </a:p>
                  </a:txBody>
                  <a:tcPr marL="9486" marR="85374" marT="9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100" b="0" i="0" u="none" strike="noStrike" dirty="0">
                          <a:solidFill>
                            <a:srgbClr val="000000"/>
                          </a:solidFill>
                          <a:effectLst/>
                          <a:latin typeface="Calibri"/>
                        </a:rPr>
                        <a:t>0.1%</a:t>
                      </a:r>
                    </a:p>
                  </a:txBody>
                  <a:tcPr marL="9486" marR="85374" marT="9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100" b="0" i="0" u="none" strike="noStrike" dirty="0">
                          <a:solidFill>
                            <a:srgbClr val="000000"/>
                          </a:solidFill>
                          <a:effectLst/>
                          <a:latin typeface="Calibri"/>
                        </a:rPr>
                        <a:t>5</a:t>
                      </a:r>
                    </a:p>
                  </a:txBody>
                  <a:tcPr marL="9486" marR="85374" marT="9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100" b="0" i="0" u="none" strike="noStrike" dirty="0">
                          <a:solidFill>
                            <a:srgbClr val="000000"/>
                          </a:solidFill>
                          <a:effectLst/>
                          <a:latin typeface="Calibri"/>
                        </a:rPr>
                        <a:t>0.3%</a:t>
                      </a:r>
                    </a:p>
                  </a:txBody>
                  <a:tcPr marL="9486" marR="85374" marT="9487" marB="0" anchor="b">
                    <a:lnL>
                      <a:noFill/>
                    </a:lnL>
                    <a:lnR>
                      <a:noFill/>
                    </a:lnR>
                    <a:lnT w="6350" cap="flat" cmpd="sng" algn="ctr">
                      <a:solidFill>
                        <a:srgbClr val="000000"/>
                      </a:solidFill>
                      <a:prstDash val="solid"/>
                      <a:round/>
                      <a:headEnd type="none" w="med" len="med"/>
                      <a:tailEnd type="none" w="med" len="med"/>
                    </a:lnT>
                    <a:lnB>
                      <a:noFill/>
                    </a:lnB>
                  </a:tcPr>
                </a:tc>
              </a:tr>
              <a:tr h="189719">
                <a:tc>
                  <a:txBody>
                    <a:bodyPr/>
                    <a:lstStyle/>
                    <a:p>
                      <a:pPr algn="l" rtl="0" fontAlgn="b"/>
                      <a:r>
                        <a:rPr lang="en-US" sz="1100" b="0" i="0" u="none" strike="noStrike" dirty="0">
                          <a:solidFill>
                            <a:srgbClr val="000000"/>
                          </a:solidFill>
                          <a:effectLst/>
                          <a:latin typeface="Calibri"/>
                        </a:rPr>
                        <a:t>Asian</a:t>
                      </a:r>
                    </a:p>
                  </a:txBody>
                  <a:tcPr marL="9486" marR="9486"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47</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2.1%</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30</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1.8%</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26</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1.6%</a:t>
                      </a:r>
                    </a:p>
                  </a:txBody>
                  <a:tcPr marL="9486" marR="85374" marT="9487" marB="0" anchor="b">
                    <a:lnL>
                      <a:noFill/>
                    </a:lnL>
                    <a:lnR>
                      <a:noFill/>
                    </a:lnR>
                    <a:lnT>
                      <a:noFill/>
                    </a:lnT>
                    <a:lnB>
                      <a:noFill/>
                    </a:lnB>
                  </a:tcPr>
                </a:tc>
              </a:tr>
              <a:tr h="189719">
                <a:tc>
                  <a:txBody>
                    <a:bodyPr/>
                    <a:lstStyle/>
                    <a:p>
                      <a:pPr algn="l" rtl="0" fontAlgn="b"/>
                      <a:r>
                        <a:rPr lang="en-US" sz="1100" b="0" i="0" u="none" strike="noStrike" dirty="0">
                          <a:solidFill>
                            <a:srgbClr val="000000"/>
                          </a:solidFill>
                          <a:effectLst/>
                          <a:latin typeface="Calibri"/>
                        </a:rPr>
                        <a:t>Black or African American</a:t>
                      </a:r>
                    </a:p>
                  </a:txBody>
                  <a:tcPr marL="9486" marR="9486"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323</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14.4%</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263</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16.0%</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254</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16.1%</a:t>
                      </a:r>
                    </a:p>
                  </a:txBody>
                  <a:tcPr marL="9486" marR="85374" marT="9487" marB="0" anchor="b">
                    <a:lnL>
                      <a:noFill/>
                    </a:lnL>
                    <a:lnR>
                      <a:noFill/>
                    </a:lnR>
                    <a:lnT>
                      <a:noFill/>
                    </a:lnT>
                    <a:lnB>
                      <a:noFill/>
                    </a:lnB>
                  </a:tcPr>
                </a:tc>
              </a:tr>
              <a:tr h="189719">
                <a:tc>
                  <a:txBody>
                    <a:bodyPr/>
                    <a:lstStyle/>
                    <a:p>
                      <a:pPr algn="l" rtl="0" fontAlgn="b"/>
                      <a:r>
                        <a:rPr lang="en-US" sz="1100" b="0" i="0" u="none" strike="noStrike" dirty="0">
                          <a:solidFill>
                            <a:srgbClr val="000000"/>
                          </a:solidFill>
                          <a:effectLst/>
                          <a:latin typeface="Calibri"/>
                        </a:rPr>
                        <a:t>Hispanic or Latino</a:t>
                      </a:r>
                    </a:p>
                  </a:txBody>
                  <a:tcPr marL="9486" marR="9486"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188</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8.4%</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171</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10.4%</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166</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10.5%</a:t>
                      </a:r>
                    </a:p>
                  </a:txBody>
                  <a:tcPr marL="9486" marR="85374" marT="9487" marB="0" anchor="b">
                    <a:lnL>
                      <a:noFill/>
                    </a:lnL>
                    <a:lnR>
                      <a:noFill/>
                    </a:lnR>
                    <a:lnT>
                      <a:noFill/>
                    </a:lnT>
                    <a:lnB>
                      <a:noFill/>
                    </a:lnB>
                  </a:tcPr>
                </a:tc>
              </a:tr>
              <a:tr h="189719">
                <a:tc>
                  <a:txBody>
                    <a:bodyPr/>
                    <a:lstStyle/>
                    <a:p>
                      <a:pPr algn="l" rtl="0" fontAlgn="b"/>
                      <a:r>
                        <a:rPr lang="en-US" sz="1100" b="0" i="0" u="none" strike="noStrike" dirty="0">
                          <a:solidFill>
                            <a:srgbClr val="000000"/>
                          </a:solidFill>
                          <a:effectLst/>
                          <a:latin typeface="Calibri"/>
                        </a:rPr>
                        <a:t>Native Hawaiian or Other Pacific Islander</a:t>
                      </a:r>
                    </a:p>
                  </a:txBody>
                  <a:tcPr marL="9486" marR="9486"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6</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0.3%</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2</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0.1%</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3</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0.2%</a:t>
                      </a:r>
                    </a:p>
                  </a:txBody>
                  <a:tcPr marL="9486" marR="85374" marT="9487" marB="0" anchor="b">
                    <a:lnL>
                      <a:noFill/>
                    </a:lnL>
                    <a:lnR>
                      <a:noFill/>
                    </a:lnR>
                    <a:lnT>
                      <a:noFill/>
                    </a:lnT>
                    <a:lnB>
                      <a:noFill/>
                    </a:lnB>
                  </a:tcPr>
                </a:tc>
              </a:tr>
              <a:tr h="189719">
                <a:tc>
                  <a:txBody>
                    <a:bodyPr/>
                    <a:lstStyle/>
                    <a:p>
                      <a:pPr algn="l" rtl="0" fontAlgn="b"/>
                      <a:r>
                        <a:rPr lang="en-US" sz="1100" b="0" i="0" u="none" strike="noStrike" dirty="0">
                          <a:solidFill>
                            <a:srgbClr val="000000"/>
                          </a:solidFill>
                          <a:effectLst/>
                          <a:latin typeface="Calibri"/>
                        </a:rPr>
                        <a:t>White</a:t>
                      </a:r>
                    </a:p>
                  </a:txBody>
                  <a:tcPr marL="9486" marR="9486"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1,351</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60.3%</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966</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58.8%</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955</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60.4%</a:t>
                      </a:r>
                    </a:p>
                  </a:txBody>
                  <a:tcPr marL="9486" marR="85374" marT="9487" marB="0" anchor="b">
                    <a:lnL>
                      <a:noFill/>
                    </a:lnL>
                    <a:lnR>
                      <a:noFill/>
                    </a:lnR>
                    <a:lnT>
                      <a:noFill/>
                    </a:lnT>
                    <a:lnB>
                      <a:noFill/>
                    </a:lnB>
                  </a:tcPr>
                </a:tc>
              </a:tr>
              <a:tr h="189719">
                <a:tc>
                  <a:txBody>
                    <a:bodyPr/>
                    <a:lstStyle/>
                    <a:p>
                      <a:pPr algn="l" rtl="0" fontAlgn="b"/>
                      <a:r>
                        <a:rPr lang="en-US" sz="1100" b="0" i="0" u="none" strike="noStrike" dirty="0">
                          <a:solidFill>
                            <a:srgbClr val="000000"/>
                          </a:solidFill>
                          <a:effectLst/>
                          <a:latin typeface="Calibri"/>
                        </a:rPr>
                        <a:t>Two or more races</a:t>
                      </a:r>
                    </a:p>
                  </a:txBody>
                  <a:tcPr marL="9486" marR="9486"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33</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1.5%</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22</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1.3%</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22</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1.4%</a:t>
                      </a:r>
                    </a:p>
                  </a:txBody>
                  <a:tcPr marL="9486" marR="85374" marT="9487" marB="0" anchor="b">
                    <a:lnL>
                      <a:noFill/>
                    </a:lnL>
                    <a:lnR>
                      <a:noFill/>
                    </a:lnR>
                    <a:lnT>
                      <a:noFill/>
                    </a:lnT>
                    <a:lnB>
                      <a:noFill/>
                    </a:lnB>
                  </a:tcPr>
                </a:tc>
              </a:tr>
              <a:tr h="189719">
                <a:tc>
                  <a:txBody>
                    <a:bodyPr/>
                    <a:lstStyle/>
                    <a:p>
                      <a:pPr algn="l" rtl="0" fontAlgn="b"/>
                      <a:r>
                        <a:rPr lang="en-US" sz="1100" b="0" i="0" u="none" strike="noStrike" dirty="0">
                          <a:solidFill>
                            <a:srgbClr val="000000"/>
                          </a:solidFill>
                          <a:effectLst/>
                          <a:latin typeface="Calibri"/>
                        </a:rPr>
                        <a:t>Race/ethnicity unknown</a:t>
                      </a:r>
                    </a:p>
                  </a:txBody>
                  <a:tcPr marL="9486" marR="9486"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287</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12.8%</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182</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11.1%</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138</a:t>
                      </a:r>
                    </a:p>
                  </a:txBody>
                  <a:tcPr marL="9486" marR="85374" marT="9487" marB="0" anchor="b">
                    <a:lnL>
                      <a:noFill/>
                    </a:lnL>
                    <a:lnR>
                      <a:noFill/>
                    </a:lnR>
                    <a:lnT>
                      <a:noFill/>
                    </a:lnT>
                    <a:lnB>
                      <a:noFill/>
                    </a:lnB>
                  </a:tcPr>
                </a:tc>
                <a:tc>
                  <a:txBody>
                    <a:bodyPr/>
                    <a:lstStyle/>
                    <a:p>
                      <a:pPr algn="r" rtl="0" fontAlgn="b"/>
                      <a:r>
                        <a:rPr lang="en-US" sz="1100" b="0" i="0" u="none" strike="noStrike" dirty="0">
                          <a:solidFill>
                            <a:srgbClr val="000000"/>
                          </a:solidFill>
                          <a:effectLst/>
                          <a:latin typeface="Calibri"/>
                        </a:rPr>
                        <a:t>8.7%</a:t>
                      </a:r>
                    </a:p>
                  </a:txBody>
                  <a:tcPr marL="9486" marR="85374" marT="9487" marB="0" anchor="b">
                    <a:lnL>
                      <a:noFill/>
                    </a:lnL>
                    <a:lnR>
                      <a:noFill/>
                    </a:lnR>
                    <a:lnT>
                      <a:noFill/>
                    </a:lnT>
                    <a:lnB>
                      <a:noFill/>
                    </a:lnB>
                  </a:tcPr>
                </a:tc>
              </a:tr>
              <a:tr h="189719">
                <a:tc>
                  <a:txBody>
                    <a:bodyPr/>
                    <a:lstStyle/>
                    <a:p>
                      <a:pPr algn="l" rtl="0" fontAlgn="b"/>
                      <a:r>
                        <a:rPr lang="en-US" sz="1100" b="0" i="0" u="none" strike="noStrike" dirty="0">
                          <a:solidFill>
                            <a:srgbClr val="000000"/>
                          </a:solidFill>
                          <a:effectLst/>
                          <a:latin typeface="Calibri"/>
                        </a:rPr>
                        <a:t>Nonresident alien</a:t>
                      </a:r>
                    </a:p>
                  </a:txBody>
                  <a:tcPr marL="9486" marR="9486" marT="9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0</a:t>
                      </a:r>
                    </a:p>
                  </a:txBody>
                  <a:tcPr marL="9486" marR="85374" marT="9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0.0%</a:t>
                      </a:r>
                    </a:p>
                  </a:txBody>
                  <a:tcPr marL="9486" marR="85374" marT="9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7</a:t>
                      </a:r>
                    </a:p>
                  </a:txBody>
                  <a:tcPr marL="9486" marR="85374" marT="9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0.4%</a:t>
                      </a:r>
                    </a:p>
                  </a:txBody>
                  <a:tcPr marL="9486" marR="85374" marT="9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11</a:t>
                      </a:r>
                    </a:p>
                  </a:txBody>
                  <a:tcPr marL="9486" marR="85374" marT="94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0.7%</a:t>
                      </a:r>
                    </a:p>
                  </a:txBody>
                  <a:tcPr marL="9486" marR="85374" marT="9487" marB="0" anchor="b">
                    <a:lnL>
                      <a:noFill/>
                    </a:lnL>
                    <a:lnR>
                      <a:noFill/>
                    </a:lnR>
                    <a:lnT>
                      <a:noFill/>
                    </a:lnT>
                    <a:lnB w="6350" cap="flat" cmpd="sng" algn="ctr">
                      <a:solidFill>
                        <a:srgbClr val="000000"/>
                      </a:solidFill>
                      <a:prstDash val="solid"/>
                      <a:round/>
                      <a:headEnd type="none" w="med" len="med"/>
                      <a:tailEnd type="none" w="med" len="med"/>
                    </a:lnB>
                  </a:tcPr>
                </a:tc>
              </a:tr>
              <a:tr h="218177">
                <a:tc>
                  <a:txBody>
                    <a:bodyPr/>
                    <a:lstStyle/>
                    <a:p>
                      <a:pPr algn="l" rtl="0" fontAlgn="b"/>
                      <a:r>
                        <a:rPr lang="en-US" sz="1100" b="1" i="0" u="none" strike="noStrike" dirty="0">
                          <a:solidFill>
                            <a:srgbClr val="000000"/>
                          </a:solidFill>
                          <a:effectLst/>
                          <a:latin typeface="Calibri"/>
                        </a:rPr>
                        <a:t>Minority</a:t>
                      </a:r>
                      <a:r>
                        <a:rPr lang="en-US" sz="1100" b="1" i="0" u="none" strike="noStrike" baseline="30000" dirty="0">
                          <a:solidFill>
                            <a:srgbClr val="000000"/>
                          </a:solidFill>
                          <a:effectLst/>
                          <a:latin typeface="Calibri"/>
                        </a:rPr>
                        <a:t>1</a:t>
                      </a:r>
                      <a:endParaRPr lang="en-US" sz="1100" b="1" i="0" u="none" strike="noStrike" dirty="0">
                        <a:solidFill>
                          <a:srgbClr val="000000"/>
                        </a:solidFill>
                        <a:effectLst/>
                        <a:latin typeface="Calibri"/>
                      </a:endParaRPr>
                    </a:p>
                  </a:txBody>
                  <a:tcPr marL="9486" marR="9486" marT="94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603</a:t>
                      </a:r>
                    </a:p>
                  </a:txBody>
                  <a:tcPr marL="9486" marR="85374" marT="94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26.9%</a:t>
                      </a:r>
                    </a:p>
                  </a:txBody>
                  <a:tcPr marL="9486" marR="85374" marT="94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489</a:t>
                      </a:r>
                    </a:p>
                  </a:txBody>
                  <a:tcPr marL="9486" marR="85374" marT="94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29.7%</a:t>
                      </a:r>
                    </a:p>
                  </a:txBody>
                  <a:tcPr marL="9486" marR="85374" marT="94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476</a:t>
                      </a:r>
                    </a:p>
                  </a:txBody>
                  <a:tcPr marL="9486" marR="85374" marT="94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a:rPr>
                        <a:t>30.1%</a:t>
                      </a:r>
                    </a:p>
                  </a:txBody>
                  <a:tcPr marL="9486" marR="85374" marT="948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205">
                <a:tc>
                  <a:txBody>
                    <a:bodyPr/>
                    <a:lstStyle/>
                    <a:p>
                      <a:pPr algn="l" rtl="0" fontAlgn="b"/>
                      <a:r>
                        <a:rPr lang="en-US" sz="1200" b="1" i="0" u="none" strike="noStrike" dirty="0">
                          <a:solidFill>
                            <a:srgbClr val="000000"/>
                          </a:solidFill>
                          <a:effectLst/>
                          <a:latin typeface="Calibri"/>
                        </a:rPr>
                        <a:t>Grand Total</a:t>
                      </a:r>
                    </a:p>
                  </a:txBody>
                  <a:tcPr marL="9486" marR="9486" marT="9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200" b="1" i="0" u="none" strike="noStrike" dirty="0">
                          <a:solidFill>
                            <a:srgbClr val="000000"/>
                          </a:solidFill>
                          <a:effectLst/>
                          <a:latin typeface="Calibri"/>
                        </a:rPr>
                        <a:t>2,241</a:t>
                      </a:r>
                    </a:p>
                  </a:txBody>
                  <a:tcPr marL="9486" marR="85374" marT="9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200" b="1" i="0" u="none" strike="noStrike" dirty="0">
                          <a:solidFill>
                            <a:srgbClr val="000000"/>
                          </a:solidFill>
                          <a:effectLst/>
                          <a:latin typeface="Calibri"/>
                        </a:rPr>
                        <a:t>100%</a:t>
                      </a:r>
                    </a:p>
                  </a:txBody>
                  <a:tcPr marL="9486" marR="85374" marT="9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200" b="1" i="0" u="none" strike="noStrike" dirty="0">
                          <a:solidFill>
                            <a:srgbClr val="000000"/>
                          </a:solidFill>
                          <a:effectLst/>
                          <a:latin typeface="Calibri"/>
                        </a:rPr>
                        <a:t>1,644</a:t>
                      </a:r>
                    </a:p>
                  </a:txBody>
                  <a:tcPr marL="9486" marR="85374" marT="9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200" b="1" i="0" u="none" strike="noStrike" dirty="0">
                          <a:solidFill>
                            <a:srgbClr val="000000"/>
                          </a:solidFill>
                          <a:effectLst/>
                          <a:latin typeface="Calibri"/>
                        </a:rPr>
                        <a:t>100%</a:t>
                      </a:r>
                    </a:p>
                  </a:txBody>
                  <a:tcPr marL="9486" marR="85374" marT="9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200" b="1" i="0" u="none" strike="noStrike" dirty="0">
                          <a:solidFill>
                            <a:srgbClr val="000000"/>
                          </a:solidFill>
                          <a:effectLst/>
                          <a:latin typeface="Calibri"/>
                        </a:rPr>
                        <a:t>1,580</a:t>
                      </a:r>
                    </a:p>
                  </a:txBody>
                  <a:tcPr marL="9486" marR="85374" marT="948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200" b="1" i="0" u="none" strike="noStrike" dirty="0">
                          <a:solidFill>
                            <a:srgbClr val="000000"/>
                          </a:solidFill>
                          <a:effectLst/>
                          <a:latin typeface="Calibri"/>
                        </a:rPr>
                        <a:t>100%</a:t>
                      </a:r>
                    </a:p>
                  </a:txBody>
                  <a:tcPr marL="9486" marR="85374" marT="9487"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22592620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76200"/>
            <a:ext cx="6858000" cy="76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144992"/>
            <a:ext cx="6172200" cy="624416"/>
          </a:xfrm>
        </p:spPr>
        <p:txBody>
          <a:bodyPr>
            <a:normAutofit fontScale="90000"/>
          </a:bodyPr>
          <a:lstStyle/>
          <a:p>
            <a:r>
              <a:rPr lang="en-US" b="1" dirty="0" smtClean="0">
                <a:solidFill>
                  <a:schemeClr val="bg1"/>
                </a:solidFill>
              </a:rPr>
              <a:t>Equity</a:t>
            </a:r>
            <a:endParaRPr lang="en-US" b="1" dirty="0">
              <a:solidFill>
                <a:schemeClr val="bg1"/>
              </a:solidFill>
            </a:endParaRPr>
          </a:p>
        </p:txBody>
      </p:sp>
      <p:sp>
        <p:nvSpPr>
          <p:cNvPr id="5" name="Slide Number Placeholder 4"/>
          <p:cNvSpPr>
            <a:spLocks noGrp="1"/>
          </p:cNvSpPr>
          <p:nvPr>
            <p:ph type="sldNum" sz="quarter" idx="12"/>
          </p:nvPr>
        </p:nvSpPr>
        <p:spPr>
          <a:xfrm>
            <a:off x="4914900" y="8534401"/>
            <a:ext cx="1600200" cy="486833"/>
          </a:xfrm>
        </p:spPr>
        <p:txBody>
          <a:bodyPr/>
          <a:lstStyle/>
          <a:p>
            <a:fld id="{C1A6B199-FD4A-42EA-8F8A-3F93EEAB17CE}" type="slidenum">
              <a:rPr lang="en-US" smtClean="0"/>
              <a:t>71</a:t>
            </a:fld>
            <a:endParaRPr lang="en-US" dirty="0"/>
          </a:p>
        </p:txBody>
      </p:sp>
      <p:sp>
        <p:nvSpPr>
          <p:cNvPr id="9" name="TextBox 8"/>
          <p:cNvSpPr txBox="1"/>
          <p:nvPr/>
        </p:nvSpPr>
        <p:spPr>
          <a:xfrm>
            <a:off x="228599" y="1043466"/>
            <a:ext cx="6272725" cy="338554"/>
          </a:xfrm>
          <a:prstGeom prst="rect">
            <a:avLst/>
          </a:prstGeom>
          <a:noFill/>
        </p:spPr>
        <p:txBody>
          <a:bodyPr wrap="square" rtlCol="0">
            <a:spAutoFit/>
          </a:bodyPr>
          <a:lstStyle/>
          <a:p>
            <a:r>
              <a:rPr lang="en-US" sz="1600" b="1" dirty="0" smtClean="0"/>
              <a:t>Enrollments by race/ethnicity and gender </a:t>
            </a:r>
            <a:endParaRPr lang="en-US" sz="1600" b="1" i="1" dirty="0" smtClean="0"/>
          </a:p>
        </p:txBody>
      </p:sp>
      <p:sp>
        <p:nvSpPr>
          <p:cNvPr id="10" name="TextBox 9"/>
          <p:cNvSpPr txBox="1"/>
          <p:nvPr/>
        </p:nvSpPr>
        <p:spPr>
          <a:xfrm>
            <a:off x="312166" y="1447800"/>
            <a:ext cx="6272725" cy="307777"/>
          </a:xfrm>
          <a:prstGeom prst="rect">
            <a:avLst/>
          </a:prstGeom>
          <a:noFill/>
        </p:spPr>
        <p:txBody>
          <a:bodyPr wrap="square" rtlCol="0">
            <a:spAutoFit/>
          </a:bodyPr>
          <a:lstStyle/>
          <a:p>
            <a:r>
              <a:rPr lang="en-US" sz="1400" b="1" dirty="0" smtClean="0"/>
              <a:t>University of Connecticut</a:t>
            </a:r>
          </a:p>
        </p:txBody>
      </p:sp>
      <p:sp>
        <p:nvSpPr>
          <p:cNvPr id="14" name="TextBox 13"/>
          <p:cNvSpPr txBox="1"/>
          <p:nvPr/>
        </p:nvSpPr>
        <p:spPr>
          <a:xfrm>
            <a:off x="381254" y="7446511"/>
            <a:ext cx="6203636" cy="1392689"/>
          </a:xfrm>
          <a:prstGeom prst="rect">
            <a:avLst/>
          </a:prstGeom>
          <a:noFill/>
        </p:spPr>
        <p:txBody>
          <a:bodyPr wrap="square" rtlCol="0">
            <a:spAutoFit/>
          </a:bodyPr>
          <a:lstStyle/>
          <a:p>
            <a:r>
              <a:rPr lang="en-US" sz="1000" b="1" dirty="0" smtClean="0"/>
              <a:t>Sources</a:t>
            </a:r>
          </a:p>
          <a:p>
            <a:r>
              <a:rPr lang="en-US" sz="900" dirty="0" smtClean="0"/>
              <a:t>University </a:t>
            </a:r>
            <a:r>
              <a:rPr lang="en-US" sz="900" dirty="0"/>
              <a:t>of Connecticut, Office of Institutional Research and Effectiveness</a:t>
            </a:r>
            <a:endParaRPr lang="en-US" sz="900" i="1" dirty="0"/>
          </a:p>
          <a:p>
            <a:r>
              <a:rPr lang="en-US" sz="900" dirty="0" smtClean="0"/>
              <a:t>Integrated Postsecondary Education Data System (IPEDS), Fall Census data</a:t>
            </a:r>
          </a:p>
          <a:p>
            <a:r>
              <a:rPr lang="en-US" sz="900" baseline="30000" dirty="0" smtClean="0"/>
              <a:t>1</a:t>
            </a:r>
            <a:r>
              <a:rPr lang="en-US" sz="900" dirty="0" smtClean="0"/>
              <a:t>Includes degree and non-degree seeking headcount, but does not include the medical or dental schools</a:t>
            </a:r>
          </a:p>
          <a:p>
            <a:endParaRPr lang="en-US" sz="1000" dirty="0"/>
          </a:p>
          <a:p>
            <a:r>
              <a:rPr lang="en-US" sz="1050" b="1" dirty="0"/>
              <a:t>Notes:</a:t>
            </a:r>
          </a:p>
          <a:p>
            <a:r>
              <a:rPr lang="en-US" sz="900" dirty="0"/>
              <a:t>‘AI or AN’ means American Indian or Alaska Native; The full title for ‘Black’ is  Black or African American; ‘NH or OPI’ stands for Native Hawaiian or Other Pacific Islander; ‘Unknown’ means Race / Ethnicity are unknown; ‘NRA’ stands for Non-resident Alien.</a:t>
            </a:r>
          </a:p>
          <a:p>
            <a:r>
              <a:rPr lang="en-US" sz="900" baseline="30000" dirty="0" smtClean="0"/>
              <a:t>1</a:t>
            </a:r>
            <a:r>
              <a:rPr lang="en-US" sz="900" dirty="0" smtClean="0"/>
              <a:t>Minority </a:t>
            </a:r>
            <a:r>
              <a:rPr lang="en-US" sz="900" dirty="0"/>
              <a:t>includes all race </a:t>
            </a:r>
            <a:r>
              <a:rPr lang="en-US" sz="900" dirty="0" smtClean="0"/>
              <a:t>/ ethnicity </a:t>
            </a:r>
            <a:r>
              <a:rPr lang="en-US" sz="900" dirty="0"/>
              <a:t>categories except white, Race/ethnicity unknown and Non-resident alien</a:t>
            </a:r>
            <a:r>
              <a:rPr lang="en-US" sz="900" dirty="0" smtClean="0"/>
              <a:t>.</a:t>
            </a:r>
          </a:p>
        </p:txBody>
      </p:sp>
      <p:graphicFrame>
        <p:nvGraphicFramePr>
          <p:cNvPr id="6" name="Table 5"/>
          <p:cNvGraphicFramePr>
            <a:graphicFrameLocks noGrp="1"/>
          </p:cNvGraphicFramePr>
          <p:nvPr>
            <p:extLst>
              <p:ext uri="{D42A27DB-BD31-4B8C-83A1-F6EECF244321}">
                <p14:modId xmlns:p14="http://schemas.microsoft.com/office/powerpoint/2010/main" val="1689836390"/>
              </p:ext>
            </p:extLst>
          </p:nvPr>
        </p:nvGraphicFramePr>
        <p:xfrm>
          <a:off x="312165" y="4267201"/>
          <a:ext cx="6272727" cy="2724012"/>
        </p:xfrm>
        <a:graphic>
          <a:graphicData uri="http://schemas.openxmlformats.org/drawingml/2006/table">
            <a:tbl>
              <a:tblPr/>
              <a:tblGrid>
                <a:gridCol w="2480361"/>
                <a:gridCol w="660790"/>
                <a:gridCol w="603332"/>
                <a:gridCol w="660790"/>
                <a:gridCol w="603332"/>
                <a:gridCol w="660790"/>
                <a:gridCol w="603332"/>
              </a:tblGrid>
              <a:tr h="171988">
                <a:tc rowSpan="2">
                  <a:txBody>
                    <a:bodyPr/>
                    <a:lstStyle/>
                    <a:p>
                      <a:pPr algn="l" fontAlgn="b"/>
                      <a:r>
                        <a:rPr lang="en-US" sz="1100" b="1" i="0" u="none" strike="noStrike" dirty="0">
                          <a:effectLst/>
                          <a:latin typeface="Calibri"/>
                        </a:rPr>
                        <a:t>UCONN</a:t>
                      </a:r>
                      <a:r>
                        <a:rPr lang="en-US" sz="1100" b="1" i="0" u="none" strike="noStrike" baseline="30000" dirty="0">
                          <a:effectLst/>
                          <a:latin typeface="Calibri"/>
                        </a:rPr>
                        <a:t>1</a:t>
                      </a:r>
                      <a:r>
                        <a:rPr lang="en-US" sz="1100" b="1" i="0" u="none" strike="noStrike" dirty="0">
                          <a:effectLst/>
                          <a:latin typeface="Calibri"/>
                        </a:rPr>
                        <a:t> - </a:t>
                      </a:r>
                      <a:br>
                        <a:rPr lang="en-US" sz="1100" b="1" i="0" u="none" strike="noStrike" dirty="0">
                          <a:effectLst/>
                          <a:latin typeface="Calibri"/>
                        </a:rPr>
                      </a:br>
                      <a:r>
                        <a:rPr lang="en-US" sz="1100" b="1" i="0" u="none" strike="noStrike" dirty="0">
                          <a:effectLst/>
                          <a:latin typeface="Calibri"/>
                        </a:rPr>
                        <a:t>All </a:t>
                      </a:r>
                      <a:r>
                        <a:rPr lang="en-US" sz="1100" b="1" i="0" u="none" strike="noStrike" dirty="0" smtClean="0">
                          <a:effectLst/>
                          <a:latin typeface="Calibri"/>
                        </a:rPr>
                        <a:t>campuses</a:t>
                      </a:r>
                      <a:endParaRPr lang="en-US" sz="1100" b="1" i="0" u="none" strike="noStrike" dirty="0">
                        <a:effectLst/>
                        <a:latin typeface="Calibri"/>
                      </a:endParaRPr>
                    </a:p>
                  </a:txBody>
                  <a:tcPr marL="9428" marR="9428" marT="9428" marB="0" anchor="b">
                    <a:lnL>
                      <a:noFill/>
                    </a:lnL>
                    <a:lnR>
                      <a:noFill/>
                    </a:lnR>
                    <a:lnT>
                      <a:noFill/>
                    </a:lnT>
                    <a:lnB>
                      <a:noFill/>
                    </a:lnB>
                    <a:solidFill>
                      <a:schemeClr val="accent4">
                        <a:lumMod val="20000"/>
                        <a:lumOff val="80000"/>
                      </a:schemeClr>
                    </a:solidFill>
                  </a:tcPr>
                </a:tc>
                <a:tc gridSpan="2">
                  <a:txBody>
                    <a:bodyPr/>
                    <a:lstStyle/>
                    <a:p>
                      <a:pPr algn="ctr" fontAlgn="ctr"/>
                      <a:r>
                        <a:rPr lang="en-US" sz="1100" b="1" i="0" u="none" strike="noStrike" dirty="0">
                          <a:effectLst/>
                          <a:latin typeface="Calibri"/>
                        </a:rPr>
                        <a:t>Fall 2011</a:t>
                      </a:r>
                    </a:p>
                  </a:txBody>
                  <a:tcPr marL="9428" marR="9428" marT="9428" marB="0" anchor="ctr">
                    <a:lnL>
                      <a:noFill/>
                    </a:lnL>
                    <a:lnR>
                      <a:noFill/>
                    </a:lnR>
                    <a:lnT>
                      <a:noFill/>
                    </a:lnT>
                    <a:lnB>
                      <a:noFill/>
                    </a:lnB>
                    <a:solidFill>
                      <a:schemeClr val="accent4">
                        <a:lumMod val="20000"/>
                        <a:lumOff val="80000"/>
                      </a:schemeClr>
                    </a:solidFill>
                  </a:tcPr>
                </a:tc>
                <a:tc hMerge="1">
                  <a:txBody>
                    <a:bodyPr/>
                    <a:lstStyle/>
                    <a:p>
                      <a:endParaRPr lang="en-US"/>
                    </a:p>
                  </a:txBody>
                  <a:tcPr/>
                </a:tc>
                <a:tc gridSpan="2">
                  <a:txBody>
                    <a:bodyPr/>
                    <a:lstStyle/>
                    <a:p>
                      <a:pPr algn="ctr" fontAlgn="ctr"/>
                      <a:r>
                        <a:rPr lang="en-US" sz="1100" b="1" i="0" u="none" strike="noStrike" dirty="0">
                          <a:effectLst/>
                          <a:latin typeface="Calibri"/>
                        </a:rPr>
                        <a:t>Fall 2012</a:t>
                      </a:r>
                    </a:p>
                  </a:txBody>
                  <a:tcPr marL="9428" marR="9428" marT="9428" marB="0" anchor="ctr">
                    <a:lnL>
                      <a:noFill/>
                    </a:lnL>
                    <a:lnR>
                      <a:noFill/>
                    </a:lnR>
                    <a:lnT>
                      <a:noFill/>
                    </a:lnT>
                    <a:lnB>
                      <a:noFill/>
                    </a:lnB>
                    <a:solidFill>
                      <a:schemeClr val="accent4">
                        <a:lumMod val="20000"/>
                        <a:lumOff val="80000"/>
                      </a:schemeClr>
                    </a:solidFill>
                  </a:tcPr>
                </a:tc>
                <a:tc hMerge="1">
                  <a:txBody>
                    <a:bodyPr/>
                    <a:lstStyle/>
                    <a:p>
                      <a:endParaRPr lang="en-US"/>
                    </a:p>
                  </a:txBody>
                  <a:tcPr/>
                </a:tc>
                <a:tc gridSpan="2">
                  <a:txBody>
                    <a:bodyPr/>
                    <a:lstStyle/>
                    <a:p>
                      <a:pPr algn="ctr" fontAlgn="ctr"/>
                      <a:r>
                        <a:rPr lang="en-US" sz="1100" b="1" i="0" u="none" strike="noStrike" dirty="0">
                          <a:effectLst/>
                          <a:latin typeface="Calibri"/>
                        </a:rPr>
                        <a:t>Fall 2013</a:t>
                      </a:r>
                    </a:p>
                  </a:txBody>
                  <a:tcPr marL="9428" marR="9428" marT="9428" marB="0" anchor="ctr">
                    <a:lnL>
                      <a:noFill/>
                    </a:lnL>
                    <a:lnR>
                      <a:noFill/>
                    </a:lnR>
                    <a:lnT>
                      <a:noFill/>
                    </a:lnT>
                    <a:lnB>
                      <a:noFill/>
                    </a:lnB>
                    <a:solidFill>
                      <a:schemeClr val="accent4">
                        <a:lumMod val="20000"/>
                        <a:lumOff val="80000"/>
                      </a:schemeClr>
                    </a:solidFill>
                  </a:tcPr>
                </a:tc>
                <a:tc hMerge="1">
                  <a:txBody>
                    <a:bodyPr/>
                    <a:lstStyle/>
                    <a:p>
                      <a:endParaRPr lang="en-US"/>
                    </a:p>
                  </a:txBody>
                  <a:tcPr/>
                </a:tc>
              </a:tr>
              <a:tr h="192308">
                <a:tc vMerge="1">
                  <a:txBody>
                    <a:bodyPr/>
                    <a:lstStyle/>
                    <a:p>
                      <a:endParaRPr lang="en-US"/>
                    </a:p>
                  </a:txBody>
                  <a:tcPr/>
                </a:tc>
                <a:tc>
                  <a:txBody>
                    <a:bodyPr/>
                    <a:lstStyle/>
                    <a:p>
                      <a:pPr algn="r" fontAlgn="b"/>
                      <a:r>
                        <a:rPr lang="en-US" sz="1200" b="1" i="0" u="none" strike="noStrike" dirty="0">
                          <a:effectLst/>
                          <a:latin typeface="Calibri"/>
                        </a:rPr>
                        <a:t>N</a:t>
                      </a:r>
                    </a:p>
                  </a:txBody>
                  <a:tcPr marL="9428" marR="113136" marT="9428" marB="0" anchor="b">
                    <a:lnL>
                      <a:noFill/>
                    </a:lnL>
                    <a:lnR>
                      <a:noFill/>
                    </a:lnR>
                    <a:lnT>
                      <a:noFill/>
                    </a:lnT>
                    <a:lnB>
                      <a:noFill/>
                    </a:lnB>
                    <a:solidFill>
                      <a:schemeClr val="accent4">
                        <a:lumMod val="20000"/>
                        <a:lumOff val="80000"/>
                      </a:schemeClr>
                    </a:solidFill>
                  </a:tcPr>
                </a:tc>
                <a:tc>
                  <a:txBody>
                    <a:bodyPr/>
                    <a:lstStyle/>
                    <a:p>
                      <a:pPr algn="r" fontAlgn="b"/>
                      <a:r>
                        <a:rPr lang="en-US" sz="1200" b="1" i="0" u="none" strike="noStrike" dirty="0">
                          <a:effectLst/>
                          <a:latin typeface="Calibri"/>
                        </a:rPr>
                        <a:t>%</a:t>
                      </a:r>
                    </a:p>
                  </a:txBody>
                  <a:tcPr marL="9428" marR="113136" marT="9428" marB="0" anchor="b">
                    <a:lnL>
                      <a:noFill/>
                    </a:lnL>
                    <a:lnR>
                      <a:noFill/>
                    </a:lnR>
                    <a:lnT>
                      <a:noFill/>
                    </a:lnT>
                    <a:lnB>
                      <a:noFill/>
                    </a:lnB>
                    <a:solidFill>
                      <a:schemeClr val="accent4">
                        <a:lumMod val="20000"/>
                        <a:lumOff val="80000"/>
                      </a:schemeClr>
                    </a:solidFill>
                  </a:tcPr>
                </a:tc>
                <a:tc>
                  <a:txBody>
                    <a:bodyPr/>
                    <a:lstStyle/>
                    <a:p>
                      <a:pPr algn="r" fontAlgn="b"/>
                      <a:r>
                        <a:rPr lang="en-US" sz="1200" b="1" i="0" u="none" strike="noStrike" dirty="0">
                          <a:effectLst/>
                          <a:latin typeface="Calibri"/>
                        </a:rPr>
                        <a:t>N</a:t>
                      </a:r>
                    </a:p>
                  </a:txBody>
                  <a:tcPr marL="9428" marR="113136" marT="9428" marB="0" anchor="b">
                    <a:lnL>
                      <a:noFill/>
                    </a:lnL>
                    <a:lnR>
                      <a:noFill/>
                    </a:lnR>
                    <a:lnT>
                      <a:noFill/>
                    </a:lnT>
                    <a:lnB>
                      <a:noFill/>
                    </a:lnB>
                    <a:solidFill>
                      <a:schemeClr val="accent4">
                        <a:lumMod val="20000"/>
                        <a:lumOff val="80000"/>
                      </a:schemeClr>
                    </a:solidFill>
                  </a:tcPr>
                </a:tc>
                <a:tc>
                  <a:txBody>
                    <a:bodyPr/>
                    <a:lstStyle/>
                    <a:p>
                      <a:pPr algn="r" fontAlgn="b"/>
                      <a:r>
                        <a:rPr lang="en-US" sz="1200" b="1" i="0" u="none" strike="noStrike" dirty="0">
                          <a:effectLst/>
                          <a:latin typeface="Calibri"/>
                        </a:rPr>
                        <a:t>%</a:t>
                      </a:r>
                    </a:p>
                  </a:txBody>
                  <a:tcPr marL="9428" marR="113136" marT="9428" marB="0" anchor="b">
                    <a:lnL>
                      <a:noFill/>
                    </a:lnL>
                    <a:lnR>
                      <a:noFill/>
                    </a:lnR>
                    <a:lnT>
                      <a:noFill/>
                    </a:lnT>
                    <a:lnB>
                      <a:noFill/>
                    </a:lnB>
                    <a:solidFill>
                      <a:schemeClr val="accent4">
                        <a:lumMod val="20000"/>
                        <a:lumOff val="80000"/>
                      </a:schemeClr>
                    </a:solidFill>
                  </a:tcPr>
                </a:tc>
                <a:tc>
                  <a:txBody>
                    <a:bodyPr/>
                    <a:lstStyle/>
                    <a:p>
                      <a:pPr algn="r" fontAlgn="b"/>
                      <a:r>
                        <a:rPr lang="en-US" sz="1200" b="1" i="0" u="none" strike="noStrike" dirty="0">
                          <a:effectLst/>
                          <a:latin typeface="Calibri"/>
                        </a:rPr>
                        <a:t>N</a:t>
                      </a:r>
                    </a:p>
                  </a:txBody>
                  <a:tcPr marL="9428" marR="113136" marT="9428" marB="0" anchor="b">
                    <a:lnL>
                      <a:noFill/>
                    </a:lnL>
                    <a:lnR>
                      <a:noFill/>
                    </a:lnR>
                    <a:lnT>
                      <a:noFill/>
                    </a:lnT>
                    <a:lnB>
                      <a:noFill/>
                    </a:lnB>
                    <a:solidFill>
                      <a:schemeClr val="accent4">
                        <a:lumMod val="20000"/>
                        <a:lumOff val="80000"/>
                      </a:schemeClr>
                    </a:solidFill>
                  </a:tcPr>
                </a:tc>
                <a:tc>
                  <a:txBody>
                    <a:bodyPr/>
                    <a:lstStyle/>
                    <a:p>
                      <a:pPr algn="r" fontAlgn="b"/>
                      <a:r>
                        <a:rPr lang="en-US" sz="1200" b="1" i="0" u="none" strike="noStrike" dirty="0">
                          <a:effectLst/>
                          <a:latin typeface="Calibri"/>
                        </a:rPr>
                        <a:t>%</a:t>
                      </a:r>
                    </a:p>
                  </a:txBody>
                  <a:tcPr marL="9428" marR="113136" marT="9428" marB="0" anchor="b">
                    <a:lnL>
                      <a:noFill/>
                    </a:lnL>
                    <a:lnR>
                      <a:noFill/>
                    </a:lnR>
                    <a:lnT>
                      <a:noFill/>
                    </a:lnT>
                    <a:lnB>
                      <a:noFill/>
                    </a:lnB>
                    <a:solidFill>
                      <a:schemeClr val="accent4">
                        <a:lumMod val="20000"/>
                        <a:lumOff val="80000"/>
                      </a:schemeClr>
                    </a:solidFill>
                  </a:tcPr>
                </a:tc>
              </a:tr>
              <a:tr h="177068">
                <a:tc>
                  <a:txBody>
                    <a:bodyPr/>
                    <a:lstStyle/>
                    <a:p>
                      <a:pPr algn="l" fontAlgn="b"/>
                      <a:r>
                        <a:rPr lang="en-US" sz="1100" b="0" i="0" u="none" strike="noStrike" dirty="0">
                          <a:effectLst/>
                          <a:latin typeface="Calibri"/>
                        </a:rPr>
                        <a:t>Total Men</a:t>
                      </a:r>
                    </a:p>
                  </a:txBody>
                  <a:tcPr marL="9428" marR="9428" marT="9428" marB="0" anchor="b">
                    <a:lnL>
                      <a:noFill/>
                    </a:lnL>
                    <a:lnR>
                      <a:noFill/>
                    </a:lnR>
                    <a:lnT>
                      <a:noFill/>
                    </a:lnT>
                    <a:lnB>
                      <a:noFill/>
                    </a:lnB>
                  </a:tcPr>
                </a:tc>
                <a:tc>
                  <a:txBody>
                    <a:bodyPr/>
                    <a:lstStyle/>
                    <a:p>
                      <a:pPr algn="r" fontAlgn="b"/>
                      <a:r>
                        <a:rPr lang="en-US" sz="1100" b="0" i="0" u="none" strike="noStrike" dirty="0">
                          <a:effectLst/>
                          <a:latin typeface="Calibri"/>
                        </a:rPr>
                        <a:t>14,946</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49.8%</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14,830</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49.9%</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14,842</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49.6%</a:t>
                      </a:r>
                    </a:p>
                  </a:txBody>
                  <a:tcPr marL="9428" marR="113136" marT="9428" marB="0" anchor="b">
                    <a:lnL>
                      <a:noFill/>
                    </a:lnL>
                    <a:lnR>
                      <a:noFill/>
                    </a:lnR>
                    <a:lnT>
                      <a:noFill/>
                    </a:lnT>
                    <a:lnB>
                      <a:noFill/>
                    </a:lnB>
                  </a:tcPr>
                </a:tc>
              </a:tr>
              <a:tr h="177068">
                <a:tc>
                  <a:txBody>
                    <a:bodyPr/>
                    <a:lstStyle/>
                    <a:p>
                      <a:pPr algn="l" fontAlgn="b"/>
                      <a:r>
                        <a:rPr lang="en-US" sz="1100" b="0" i="0" u="none" strike="noStrike" dirty="0">
                          <a:effectLst/>
                          <a:latin typeface="Calibri"/>
                        </a:rPr>
                        <a:t>Total Women</a:t>
                      </a:r>
                    </a:p>
                  </a:txBody>
                  <a:tcPr marL="9428" marR="9428" marT="942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effectLst/>
                          <a:latin typeface="Calibri"/>
                        </a:rPr>
                        <a:t>15,048</a:t>
                      </a:r>
                    </a:p>
                  </a:txBody>
                  <a:tcPr marL="9428" marR="113136" marT="942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effectLst/>
                          <a:latin typeface="Calibri"/>
                        </a:rPr>
                        <a:t>50.2%</a:t>
                      </a:r>
                    </a:p>
                  </a:txBody>
                  <a:tcPr marL="9428" marR="113136" marT="942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effectLst/>
                          <a:latin typeface="Calibri"/>
                        </a:rPr>
                        <a:t>14,898</a:t>
                      </a:r>
                    </a:p>
                  </a:txBody>
                  <a:tcPr marL="9428" marR="113136" marT="942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effectLst/>
                          <a:latin typeface="Calibri"/>
                        </a:rPr>
                        <a:t>50.1%</a:t>
                      </a:r>
                    </a:p>
                  </a:txBody>
                  <a:tcPr marL="9428" marR="113136" marT="942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effectLst/>
                          <a:latin typeface="Calibri"/>
                        </a:rPr>
                        <a:t>15,090</a:t>
                      </a:r>
                    </a:p>
                  </a:txBody>
                  <a:tcPr marL="9428" marR="113136" marT="942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effectLst/>
                          <a:latin typeface="Calibri"/>
                        </a:rPr>
                        <a:t>50.4%</a:t>
                      </a:r>
                    </a:p>
                  </a:txBody>
                  <a:tcPr marL="9428" marR="113136" marT="9428" marB="0" anchor="b">
                    <a:lnL>
                      <a:noFill/>
                    </a:lnL>
                    <a:lnR>
                      <a:noFill/>
                    </a:lnR>
                    <a:lnT>
                      <a:noFill/>
                    </a:lnT>
                    <a:lnB w="6350" cap="flat" cmpd="sng" algn="ctr">
                      <a:solidFill>
                        <a:srgbClr val="000000"/>
                      </a:solidFill>
                      <a:prstDash val="solid"/>
                      <a:round/>
                      <a:headEnd type="none" w="med" len="med"/>
                      <a:tailEnd type="none" w="med" len="med"/>
                    </a:lnB>
                  </a:tcPr>
                </a:tc>
              </a:tr>
              <a:tr h="177068">
                <a:tc>
                  <a:txBody>
                    <a:bodyPr/>
                    <a:lstStyle/>
                    <a:p>
                      <a:pPr algn="l" fontAlgn="t"/>
                      <a:r>
                        <a:rPr lang="en-US" sz="1100" b="0" i="0" u="none" strike="noStrike" dirty="0">
                          <a:effectLst/>
                          <a:latin typeface="Calibri"/>
                        </a:rPr>
                        <a:t>American Indian or Alaska </a:t>
                      </a:r>
                      <a:r>
                        <a:rPr lang="en-US" sz="1100" b="0" i="0" u="none" strike="noStrike" dirty="0" smtClean="0">
                          <a:effectLst/>
                          <a:latin typeface="Calibri"/>
                        </a:rPr>
                        <a:t>Native </a:t>
                      </a:r>
                      <a:endParaRPr lang="en-US" sz="1100" b="0" i="0" u="none" strike="noStrike" dirty="0">
                        <a:effectLst/>
                        <a:latin typeface="Calibri"/>
                      </a:endParaRPr>
                    </a:p>
                  </a:txBody>
                  <a:tcPr marL="9428" marR="9428" marT="9428"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effectLst/>
                          <a:latin typeface="Calibri"/>
                        </a:rPr>
                        <a:t>68</a:t>
                      </a:r>
                    </a:p>
                  </a:txBody>
                  <a:tcPr marL="9428" marR="113136" marT="94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effectLst/>
                          <a:latin typeface="Calibri"/>
                        </a:rPr>
                        <a:t>0.2%</a:t>
                      </a:r>
                    </a:p>
                  </a:txBody>
                  <a:tcPr marL="9428" marR="113136" marT="94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effectLst/>
                          <a:latin typeface="Calibri"/>
                        </a:rPr>
                        <a:t>56</a:t>
                      </a:r>
                    </a:p>
                  </a:txBody>
                  <a:tcPr marL="9428" marR="113136" marT="94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effectLst/>
                          <a:latin typeface="Calibri"/>
                        </a:rPr>
                        <a:t>0.2%</a:t>
                      </a:r>
                    </a:p>
                  </a:txBody>
                  <a:tcPr marL="9428" marR="113136" marT="94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effectLst/>
                          <a:latin typeface="Calibri"/>
                        </a:rPr>
                        <a:t>54</a:t>
                      </a:r>
                    </a:p>
                  </a:txBody>
                  <a:tcPr marL="9428" marR="113136" marT="94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effectLst/>
                          <a:latin typeface="Calibri"/>
                        </a:rPr>
                        <a:t>0.2%</a:t>
                      </a:r>
                    </a:p>
                  </a:txBody>
                  <a:tcPr marL="9428" marR="113136" marT="9428" marB="0" anchor="b">
                    <a:lnL>
                      <a:noFill/>
                    </a:lnL>
                    <a:lnR>
                      <a:noFill/>
                    </a:lnR>
                    <a:lnT w="6350" cap="flat" cmpd="sng" algn="ctr">
                      <a:solidFill>
                        <a:srgbClr val="000000"/>
                      </a:solidFill>
                      <a:prstDash val="solid"/>
                      <a:round/>
                      <a:headEnd type="none" w="med" len="med"/>
                      <a:tailEnd type="none" w="med" len="med"/>
                    </a:lnT>
                    <a:lnB>
                      <a:noFill/>
                    </a:lnB>
                  </a:tcPr>
                </a:tc>
              </a:tr>
              <a:tr h="177068">
                <a:tc>
                  <a:txBody>
                    <a:bodyPr/>
                    <a:lstStyle/>
                    <a:p>
                      <a:pPr algn="l" fontAlgn="t"/>
                      <a:r>
                        <a:rPr lang="en-US" sz="1100" b="0" i="0" u="none" strike="noStrike" dirty="0">
                          <a:effectLst/>
                          <a:latin typeface="Calibri"/>
                        </a:rPr>
                        <a:t>Asian</a:t>
                      </a:r>
                    </a:p>
                  </a:txBody>
                  <a:tcPr marL="9428" marR="9428" marT="9428" marB="0">
                    <a:lnL>
                      <a:noFill/>
                    </a:lnL>
                    <a:lnR>
                      <a:noFill/>
                    </a:lnR>
                    <a:lnT>
                      <a:noFill/>
                    </a:lnT>
                    <a:lnB>
                      <a:noFill/>
                    </a:lnB>
                  </a:tcPr>
                </a:tc>
                <a:tc>
                  <a:txBody>
                    <a:bodyPr/>
                    <a:lstStyle/>
                    <a:p>
                      <a:pPr algn="r" fontAlgn="b"/>
                      <a:r>
                        <a:rPr lang="en-US" sz="1100" b="0" i="0" u="none" strike="noStrike" dirty="0">
                          <a:effectLst/>
                          <a:latin typeface="Calibri"/>
                        </a:rPr>
                        <a:t>2,267</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7.6%</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2,300</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7.7%</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2,402</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8.0%</a:t>
                      </a:r>
                    </a:p>
                  </a:txBody>
                  <a:tcPr marL="9428" marR="113136" marT="9428" marB="0" anchor="b">
                    <a:lnL>
                      <a:noFill/>
                    </a:lnL>
                    <a:lnR>
                      <a:noFill/>
                    </a:lnR>
                    <a:lnT>
                      <a:noFill/>
                    </a:lnT>
                    <a:lnB>
                      <a:noFill/>
                    </a:lnB>
                  </a:tcPr>
                </a:tc>
              </a:tr>
              <a:tr h="177068">
                <a:tc>
                  <a:txBody>
                    <a:bodyPr/>
                    <a:lstStyle/>
                    <a:p>
                      <a:pPr algn="l" fontAlgn="t"/>
                      <a:r>
                        <a:rPr lang="en-US" sz="1100" b="0" i="0" u="none" strike="noStrike" dirty="0">
                          <a:effectLst/>
                          <a:latin typeface="Calibri"/>
                        </a:rPr>
                        <a:t>Black or African American</a:t>
                      </a:r>
                    </a:p>
                  </a:txBody>
                  <a:tcPr marL="9428" marR="9428" marT="9428" marB="0">
                    <a:lnL>
                      <a:noFill/>
                    </a:lnL>
                    <a:lnR>
                      <a:noFill/>
                    </a:lnR>
                    <a:lnT>
                      <a:noFill/>
                    </a:lnT>
                    <a:lnB>
                      <a:noFill/>
                    </a:lnB>
                  </a:tcPr>
                </a:tc>
                <a:tc>
                  <a:txBody>
                    <a:bodyPr/>
                    <a:lstStyle/>
                    <a:p>
                      <a:pPr algn="r" fontAlgn="b"/>
                      <a:r>
                        <a:rPr lang="en-US" sz="1100" b="0" i="0" u="none" strike="noStrike" dirty="0">
                          <a:effectLst/>
                          <a:latin typeface="Calibri"/>
                        </a:rPr>
                        <a:t>1,763</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5.9%</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1,740</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5.9%</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1,703</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5.7%</a:t>
                      </a:r>
                    </a:p>
                  </a:txBody>
                  <a:tcPr marL="9428" marR="113136" marT="9428" marB="0" anchor="b">
                    <a:lnL>
                      <a:noFill/>
                    </a:lnL>
                    <a:lnR>
                      <a:noFill/>
                    </a:lnR>
                    <a:lnT>
                      <a:noFill/>
                    </a:lnT>
                    <a:lnB>
                      <a:noFill/>
                    </a:lnB>
                  </a:tcPr>
                </a:tc>
              </a:tr>
              <a:tr h="177068">
                <a:tc>
                  <a:txBody>
                    <a:bodyPr/>
                    <a:lstStyle/>
                    <a:p>
                      <a:pPr algn="l" fontAlgn="t"/>
                      <a:r>
                        <a:rPr lang="en-US" sz="1100" b="0" i="0" u="none" strike="noStrike" dirty="0" smtClean="0">
                          <a:effectLst/>
                          <a:latin typeface="Calibri"/>
                        </a:rPr>
                        <a:t>Hispanic or Latino</a:t>
                      </a:r>
                      <a:endParaRPr lang="en-US" sz="1100" b="0" i="0" u="none" strike="noStrike" dirty="0">
                        <a:effectLst/>
                        <a:latin typeface="Calibri"/>
                      </a:endParaRPr>
                    </a:p>
                  </a:txBody>
                  <a:tcPr marL="9428" marR="9428" marT="9428" marB="0">
                    <a:lnL>
                      <a:noFill/>
                    </a:lnL>
                    <a:lnR>
                      <a:noFill/>
                    </a:lnR>
                    <a:lnT>
                      <a:noFill/>
                    </a:lnT>
                    <a:lnB>
                      <a:noFill/>
                    </a:lnB>
                  </a:tcPr>
                </a:tc>
                <a:tc>
                  <a:txBody>
                    <a:bodyPr/>
                    <a:lstStyle/>
                    <a:p>
                      <a:pPr algn="r" fontAlgn="b"/>
                      <a:r>
                        <a:rPr lang="en-US" sz="1100" b="0" i="0" u="none" strike="noStrike" dirty="0">
                          <a:effectLst/>
                          <a:latin typeface="Calibri"/>
                        </a:rPr>
                        <a:t>2,155</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7.2%</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2,265</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7.6%</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2,447</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8.2%</a:t>
                      </a:r>
                    </a:p>
                  </a:txBody>
                  <a:tcPr marL="9428" marR="113136" marT="9428" marB="0" anchor="b">
                    <a:lnL>
                      <a:noFill/>
                    </a:lnL>
                    <a:lnR>
                      <a:noFill/>
                    </a:lnR>
                    <a:lnT>
                      <a:noFill/>
                    </a:lnT>
                    <a:lnB>
                      <a:noFill/>
                    </a:lnB>
                  </a:tcPr>
                </a:tc>
              </a:tr>
              <a:tr h="199340">
                <a:tc>
                  <a:txBody>
                    <a:bodyPr/>
                    <a:lstStyle/>
                    <a:p>
                      <a:pPr algn="l" fontAlgn="t"/>
                      <a:r>
                        <a:rPr lang="en-US" sz="1100" b="0" i="0" u="none" strike="noStrike" dirty="0">
                          <a:effectLst/>
                          <a:latin typeface="Calibri"/>
                        </a:rPr>
                        <a:t>Native Hawaiian </a:t>
                      </a:r>
                      <a:r>
                        <a:rPr lang="en-US" sz="1100" b="0" i="0" u="none" strike="noStrike" dirty="0" smtClean="0">
                          <a:effectLst/>
                          <a:latin typeface="Calibri"/>
                        </a:rPr>
                        <a:t>or Other </a:t>
                      </a:r>
                      <a:r>
                        <a:rPr lang="en-US" sz="1100" b="0" i="0" u="none" strike="noStrike" dirty="0">
                          <a:effectLst/>
                          <a:latin typeface="Calibri"/>
                        </a:rPr>
                        <a:t>Pacific </a:t>
                      </a:r>
                      <a:r>
                        <a:rPr lang="en-US" sz="1100" b="0" i="0" u="none" strike="noStrike" dirty="0" smtClean="0">
                          <a:effectLst/>
                          <a:latin typeface="Calibri"/>
                        </a:rPr>
                        <a:t>Islander </a:t>
                      </a:r>
                      <a:endParaRPr lang="en-US" sz="1100" b="0" i="0" u="none" strike="noStrike" dirty="0">
                        <a:effectLst/>
                        <a:latin typeface="Calibri"/>
                      </a:endParaRPr>
                    </a:p>
                  </a:txBody>
                  <a:tcPr marL="9428" marR="9428" marT="9428" marB="0">
                    <a:lnL>
                      <a:noFill/>
                    </a:lnL>
                    <a:lnR>
                      <a:noFill/>
                    </a:lnR>
                    <a:lnT>
                      <a:noFill/>
                    </a:lnT>
                    <a:lnB>
                      <a:noFill/>
                    </a:lnB>
                  </a:tcPr>
                </a:tc>
                <a:tc>
                  <a:txBody>
                    <a:bodyPr/>
                    <a:lstStyle/>
                    <a:p>
                      <a:pPr algn="r" fontAlgn="b"/>
                      <a:r>
                        <a:rPr lang="en-US" sz="1100" b="0" i="0" u="none" strike="noStrike" dirty="0">
                          <a:effectLst/>
                          <a:latin typeface="Calibri"/>
                        </a:rPr>
                        <a:t>28</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0.1%</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29</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0.1%</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24</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0.1%</a:t>
                      </a:r>
                    </a:p>
                  </a:txBody>
                  <a:tcPr marL="9428" marR="113136" marT="9428" marB="0" anchor="b">
                    <a:lnL>
                      <a:noFill/>
                    </a:lnL>
                    <a:lnR>
                      <a:noFill/>
                    </a:lnR>
                    <a:lnT>
                      <a:noFill/>
                    </a:lnT>
                    <a:lnB>
                      <a:noFill/>
                    </a:lnB>
                  </a:tcPr>
                </a:tc>
              </a:tr>
              <a:tr h="177068">
                <a:tc>
                  <a:txBody>
                    <a:bodyPr/>
                    <a:lstStyle/>
                    <a:p>
                      <a:pPr algn="l" fontAlgn="t"/>
                      <a:r>
                        <a:rPr lang="en-US" sz="1100" b="0" i="0" u="none" strike="noStrike" dirty="0">
                          <a:effectLst/>
                          <a:latin typeface="Calibri"/>
                        </a:rPr>
                        <a:t>White</a:t>
                      </a:r>
                    </a:p>
                  </a:txBody>
                  <a:tcPr marL="9428" marR="9428" marT="9428" marB="0">
                    <a:lnL>
                      <a:noFill/>
                    </a:lnL>
                    <a:lnR>
                      <a:noFill/>
                    </a:lnR>
                    <a:lnT>
                      <a:noFill/>
                    </a:lnT>
                    <a:lnB>
                      <a:noFill/>
                    </a:lnB>
                  </a:tcPr>
                </a:tc>
                <a:tc>
                  <a:txBody>
                    <a:bodyPr/>
                    <a:lstStyle/>
                    <a:p>
                      <a:pPr algn="r" fontAlgn="b"/>
                      <a:r>
                        <a:rPr lang="en-US" sz="1100" b="0" i="0" u="none" strike="noStrike" dirty="0">
                          <a:effectLst/>
                          <a:latin typeface="Calibri"/>
                        </a:rPr>
                        <a:t>18,249</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60.8%</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17,946</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60.4%</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17,740</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59.3%</a:t>
                      </a:r>
                    </a:p>
                  </a:txBody>
                  <a:tcPr marL="9428" marR="113136" marT="9428" marB="0" anchor="b">
                    <a:lnL>
                      <a:noFill/>
                    </a:lnL>
                    <a:lnR>
                      <a:noFill/>
                    </a:lnR>
                    <a:lnT>
                      <a:noFill/>
                    </a:lnT>
                    <a:lnB>
                      <a:noFill/>
                    </a:lnB>
                  </a:tcPr>
                </a:tc>
              </a:tr>
              <a:tr h="177068">
                <a:tc>
                  <a:txBody>
                    <a:bodyPr/>
                    <a:lstStyle/>
                    <a:p>
                      <a:pPr algn="l" fontAlgn="t"/>
                      <a:r>
                        <a:rPr lang="en-US" sz="1100" b="0" i="0" u="none" strike="noStrike" dirty="0">
                          <a:effectLst/>
                          <a:latin typeface="Calibri"/>
                        </a:rPr>
                        <a:t>Two or More Races</a:t>
                      </a:r>
                    </a:p>
                  </a:txBody>
                  <a:tcPr marL="9428" marR="9428" marT="9428" marB="0">
                    <a:lnL>
                      <a:noFill/>
                    </a:lnL>
                    <a:lnR>
                      <a:noFill/>
                    </a:lnR>
                    <a:lnT>
                      <a:noFill/>
                    </a:lnT>
                    <a:lnB>
                      <a:noFill/>
                    </a:lnB>
                  </a:tcPr>
                </a:tc>
                <a:tc>
                  <a:txBody>
                    <a:bodyPr/>
                    <a:lstStyle/>
                    <a:p>
                      <a:pPr algn="r" fontAlgn="b"/>
                      <a:r>
                        <a:rPr lang="en-US" sz="1100" b="0" i="0" u="none" strike="noStrike" dirty="0">
                          <a:effectLst/>
                          <a:latin typeface="Calibri"/>
                        </a:rPr>
                        <a:t>367</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1.2%</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538</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1.8%</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639</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2.1%</a:t>
                      </a:r>
                    </a:p>
                  </a:txBody>
                  <a:tcPr marL="9428" marR="113136" marT="9428" marB="0" anchor="b">
                    <a:lnL>
                      <a:noFill/>
                    </a:lnL>
                    <a:lnR>
                      <a:noFill/>
                    </a:lnR>
                    <a:lnT>
                      <a:noFill/>
                    </a:lnT>
                    <a:lnB>
                      <a:noFill/>
                    </a:lnB>
                  </a:tcPr>
                </a:tc>
              </a:tr>
              <a:tr h="177068">
                <a:tc>
                  <a:txBody>
                    <a:bodyPr/>
                    <a:lstStyle/>
                    <a:p>
                      <a:pPr algn="l" fontAlgn="t"/>
                      <a:r>
                        <a:rPr lang="en-US" sz="1100" b="0" i="0" u="none" strike="noStrike" dirty="0">
                          <a:effectLst/>
                          <a:latin typeface="Calibri"/>
                        </a:rPr>
                        <a:t>Unknown Race/Ethnicity</a:t>
                      </a:r>
                    </a:p>
                  </a:txBody>
                  <a:tcPr marL="9428" marR="9428" marT="9428" marB="0">
                    <a:lnL>
                      <a:noFill/>
                    </a:lnL>
                    <a:lnR>
                      <a:noFill/>
                    </a:lnR>
                    <a:lnT>
                      <a:noFill/>
                    </a:lnT>
                    <a:lnB>
                      <a:noFill/>
                    </a:lnB>
                  </a:tcPr>
                </a:tc>
                <a:tc>
                  <a:txBody>
                    <a:bodyPr/>
                    <a:lstStyle/>
                    <a:p>
                      <a:pPr algn="r" fontAlgn="b"/>
                      <a:r>
                        <a:rPr lang="en-US" sz="1100" b="0" i="0" u="none" strike="noStrike" dirty="0">
                          <a:effectLst/>
                          <a:latin typeface="Calibri"/>
                        </a:rPr>
                        <a:t>3,187</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10.6%</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2,679</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9.0%</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2,545</a:t>
                      </a:r>
                    </a:p>
                  </a:txBody>
                  <a:tcPr marL="9428" marR="113136" marT="9428" marB="0" anchor="b">
                    <a:lnL>
                      <a:noFill/>
                    </a:lnL>
                    <a:lnR>
                      <a:noFill/>
                    </a:lnR>
                    <a:lnT>
                      <a:noFill/>
                    </a:lnT>
                    <a:lnB>
                      <a:noFill/>
                    </a:lnB>
                  </a:tcPr>
                </a:tc>
                <a:tc>
                  <a:txBody>
                    <a:bodyPr/>
                    <a:lstStyle/>
                    <a:p>
                      <a:pPr algn="r" fontAlgn="b"/>
                      <a:r>
                        <a:rPr lang="en-US" sz="1100" b="0" i="0" u="none" strike="noStrike" dirty="0">
                          <a:effectLst/>
                          <a:latin typeface="Calibri"/>
                        </a:rPr>
                        <a:t>8.5%</a:t>
                      </a:r>
                    </a:p>
                  </a:txBody>
                  <a:tcPr marL="9428" marR="113136" marT="9428" marB="0" anchor="b">
                    <a:lnL>
                      <a:noFill/>
                    </a:lnL>
                    <a:lnR>
                      <a:noFill/>
                    </a:lnR>
                    <a:lnT>
                      <a:noFill/>
                    </a:lnT>
                    <a:lnB>
                      <a:noFill/>
                    </a:lnB>
                  </a:tcPr>
                </a:tc>
              </a:tr>
              <a:tr h="177068">
                <a:tc>
                  <a:txBody>
                    <a:bodyPr/>
                    <a:lstStyle/>
                    <a:p>
                      <a:pPr algn="l" fontAlgn="t"/>
                      <a:r>
                        <a:rPr lang="en-US" sz="1100" b="0" i="0" u="none" strike="noStrike" dirty="0">
                          <a:effectLst/>
                          <a:latin typeface="Calibri"/>
                        </a:rPr>
                        <a:t>Non-Resident Alien</a:t>
                      </a:r>
                    </a:p>
                  </a:txBody>
                  <a:tcPr marL="9428" marR="9428" marT="9428"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effectLst/>
                          <a:latin typeface="Calibri"/>
                        </a:rPr>
                        <a:t>1,910</a:t>
                      </a:r>
                    </a:p>
                  </a:txBody>
                  <a:tcPr marL="9428" marR="113136" marT="942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effectLst/>
                          <a:latin typeface="Calibri"/>
                        </a:rPr>
                        <a:t>6.4%</a:t>
                      </a:r>
                    </a:p>
                  </a:txBody>
                  <a:tcPr marL="9428" marR="113136" marT="942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effectLst/>
                          <a:latin typeface="Calibri"/>
                        </a:rPr>
                        <a:t>2,175</a:t>
                      </a:r>
                    </a:p>
                  </a:txBody>
                  <a:tcPr marL="9428" marR="113136" marT="942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effectLst/>
                          <a:latin typeface="Calibri"/>
                        </a:rPr>
                        <a:t>7.3%</a:t>
                      </a:r>
                    </a:p>
                  </a:txBody>
                  <a:tcPr marL="9428" marR="113136" marT="942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effectLst/>
                          <a:latin typeface="Calibri"/>
                        </a:rPr>
                        <a:t>2,378</a:t>
                      </a:r>
                    </a:p>
                  </a:txBody>
                  <a:tcPr marL="9428" marR="113136" marT="942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effectLst/>
                          <a:latin typeface="Calibri"/>
                        </a:rPr>
                        <a:t>7.9%</a:t>
                      </a:r>
                    </a:p>
                  </a:txBody>
                  <a:tcPr marL="9428" marR="113136" marT="9428" marB="0" anchor="b">
                    <a:lnL>
                      <a:noFill/>
                    </a:lnL>
                    <a:lnR>
                      <a:noFill/>
                    </a:lnR>
                    <a:lnT>
                      <a:noFill/>
                    </a:lnT>
                    <a:lnB w="6350" cap="flat" cmpd="sng" algn="ctr">
                      <a:solidFill>
                        <a:srgbClr val="000000"/>
                      </a:solidFill>
                      <a:prstDash val="solid"/>
                      <a:round/>
                      <a:headEnd type="none" w="med" len="med"/>
                      <a:tailEnd type="none" w="med" len="med"/>
                    </a:lnB>
                  </a:tcPr>
                </a:tc>
              </a:tr>
              <a:tr h="192308">
                <a:tc>
                  <a:txBody>
                    <a:bodyPr/>
                    <a:lstStyle/>
                    <a:p>
                      <a:pPr algn="l" fontAlgn="b"/>
                      <a:r>
                        <a:rPr lang="en-US" sz="1200" b="1" i="0" u="none" strike="noStrike" dirty="0">
                          <a:effectLst/>
                          <a:latin typeface="Calibri"/>
                        </a:rPr>
                        <a:t>Minority</a:t>
                      </a:r>
                      <a:r>
                        <a:rPr lang="en-US" sz="1200" b="1" i="0" u="none" strike="noStrike" baseline="30000" dirty="0">
                          <a:effectLst/>
                          <a:latin typeface="Calibri"/>
                        </a:rPr>
                        <a:t>1</a:t>
                      </a:r>
                      <a:endParaRPr lang="en-US" sz="1200" b="1" i="0" u="none" strike="noStrike" dirty="0">
                        <a:effectLst/>
                        <a:latin typeface="Calibri"/>
                      </a:endParaRPr>
                    </a:p>
                  </a:txBody>
                  <a:tcPr marL="9428" marR="9428" marT="942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smtClean="0">
                          <a:effectLst/>
                          <a:latin typeface="Calibri"/>
                        </a:rPr>
                        <a:t>6,648</a:t>
                      </a:r>
                      <a:endParaRPr lang="en-US" sz="1200" b="1" i="0" u="none" strike="noStrike" dirty="0">
                        <a:effectLst/>
                        <a:latin typeface="Calibri"/>
                      </a:endParaRPr>
                    </a:p>
                  </a:txBody>
                  <a:tcPr marL="9428" marR="113136" marT="942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effectLst/>
                          <a:latin typeface="Calibri"/>
                        </a:rPr>
                        <a:t>22.2%</a:t>
                      </a:r>
                    </a:p>
                  </a:txBody>
                  <a:tcPr marL="9428" marR="113136" marT="942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smtClean="0">
                          <a:effectLst/>
                          <a:latin typeface="Calibri"/>
                        </a:rPr>
                        <a:t>6,928</a:t>
                      </a:r>
                      <a:endParaRPr lang="en-US" sz="1200" b="1" i="0" u="none" strike="noStrike" dirty="0">
                        <a:effectLst/>
                        <a:latin typeface="Calibri"/>
                      </a:endParaRPr>
                    </a:p>
                  </a:txBody>
                  <a:tcPr marL="9428" marR="113136" marT="942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effectLst/>
                          <a:latin typeface="Calibri"/>
                        </a:rPr>
                        <a:t>23.3%</a:t>
                      </a:r>
                    </a:p>
                  </a:txBody>
                  <a:tcPr marL="9428" marR="113136" marT="942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smtClean="0">
                          <a:effectLst/>
                          <a:latin typeface="Calibri"/>
                        </a:rPr>
                        <a:t>7,269</a:t>
                      </a:r>
                      <a:endParaRPr lang="en-US" sz="1200" b="1" i="0" u="none" strike="noStrike" dirty="0">
                        <a:effectLst/>
                        <a:latin typeface="Calibri"/>
                      </a:endParaRPr>
                    </a:p>
                  </a:txBody>
                  <a:tcPr marL="9428" marR="113136" marT="942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effectLst/>
                          <a:latin typeface="Calibri"/>
                        </a:rPr>
                        <a:t>24.3%</a:t>
                      </a:r>
                    </a:p>
                  </a:txBody>
                  <a:tcPr marL="9428" marR="113136" marT="942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308">
                <a:tc>
                  <a:txBody>
                    <a:bodyPr/>
                    <a:lstStyle/>
                    <a:p>
                      <a:pPr algn="l" fontAlgn="t"/>
                      <a:r>
                        <a:rPr lang="en-US" sz="1200" b="1" i="0" u="none" strike="noStrike" dirty="0">
                          <a:effectLst/>
                          <a:latin typeface="Calibri"/>
                        </a:rPr>
                        <a:t>Grand Total</a:t>
                      </a:r>
                    </a:p>
                  </a:txBody>
                  <a:tcPr marL="9428" marR="9428" marT="9428"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dirty="0">
                          <a:effectLst/>
                          <a:latin typeface="Calibri"/>
                        </a:rPr>
                        <a:t>29,994</a:t>
                      </a:r>
                    </a:p>
                  </a:txBody>
                  <a:tcPr marL="9428" marR="113136" marT="94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dirty="0">
                          <a:effectLst/>
                          <a:latin typeface="Calibri"/>
                        </a:rPr>
                        <a:t>100%</a:t>
                      </a:r>
                    </a:p>
                  </a:txBody>
                  <a:tcPr marL="9428" marR="113136" marT="94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dirty="0">
                          <a:effectLst/>
                          <a:latin typeface="Calibri"/>
                        </a:rPr>
                        <a:t>29,728</a:t>
                      </a:r>
                    </a:p>
                  </a:txBody>
                  <a:tcPr marL="9428" marR="113136" marT="94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dirty="0">
                          <a:effectLst/>
                          <a:latin typeface="Calibri"/>
                        </a:rPr>
                        <a:t>100%</a:t>
                      </a:r>
                    </a:p>
                  </a:txBody>
                  <a:tcPr marL="9428" marR="113136" marT="94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dirty="0">
                          <a:effectLst/>
                          <a:latin typeface="Calibri"/>
                        </a:rPr>
                        <a:t>29,932</a:t>
                      </a:r>
                    </a:p>
                  </a:txBody>
                  <a:tcPr marL="9428" marR="113136" marT="94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dirty="0">
                          <a:effectLst/>
                          <a:latin typeface="Calibri"/>
                        </a:rPr>
                        <a:t>100%</a:t>
                      </a:r>
                    </a:p>
                  </a:txBody>
                  <a:tcPr marL="9428" marR="113136" marT="9428"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15" name="Chart 14"/>
          <p:cNvGraphicFramePr>
            <a:graphicFrameLocks/>
          </p:cNvGraphicFramePr>
          <p:nvPr>
            <p:extLst>
              <p:ext uri="{D42A27DB-BD31-4B8C-83A1-F6EECF244321}">
                <p14:modId xmlns:p14="http://schemas.microsoft.com/office/powerpoint/2010/main" val="2431555391"/>
              </p:ext>
            </p:extLst>
          </p:nvPr>
        </p:nvGraphicFramePr>
        <p:xfrm>
          <a:off x="167011" y="1660609"/>
          <a:ext cx="6419652" cy="26055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40053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76200"/>
            <a:ext cx="6858000" cy="76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144992"/>
            <a:ext cx="6172200" cy="624416"/>
          </a:xfrm>
        </p:spPr>
        <p:txBody>
          <a:bodyPr>
            <a:normAutofit fontScale="90000"/>
          </a:bodyPr>
          <a:lstStyle/>
          <a:p>
            <a:r>
              <a:rPr lang="en-US" b="1" dirty="0" smtClean="0">
                <a:solidFill>
                  <a:schemeClr val="bg1"/>
                </a:solidFill>
              </a:rPr>
              <a:t>Equity</a:t>
            </a:r>
            <a:endParaRPr lang="en-US" b="1" dirty="0">
              <a:solidFill>
                <a:schemeClr val="bg1"/>
              </a:solidFill>
            </a:endParaRPr>
          </a:p>
        </p:txBody>
      </p:sp>
      <p:sp>
        <p:nvSpPr>
          <p:cNvPr id="5" name="Slide Number Placeholder 4"/>
          <p:cNvSpPr>
            <a:spLocks noGrp="1"/>
          </p:cNvSpPr>
          <p:nvPr>
            <p:ph type="sldNum" sz="quarter" idx="12"/>
          </p:nvPr>
        </p:nvSpPr>
        <p:spPr>
          <a:xfrm>
            <a:off x="4914900" y="8534401"/>
            <a:ext cx="1600200" cy="486833"/>
          </a:xfrm>
        </p:spPr>
        <p:txBody>
          <a:bodyPr/>
          <a:lstStyle/>
          <a:p>
            <a:fld id="{C1A6B199-FD4A-42EA-8F8A-3F93EEAB17CE}" type="slidenum">
              <a:rPr lang="en-US" smtClean="0"/>
              <a:t>72</a:t>
            </a:fld>
            <a:endParaRPr lang="en-US" dirty="0"/>
          </a:p>
        </p:txBody>
      </p:sp>
      <p:sp>
        <p:nvSpPr>
          <p:cNvPr id="7" name="TextBox 6"/>
          <p:cNvSpPr txBox="1"/>
          <p:nvPr/>
        </p:nvSpPr>
        <p:spPr>
          <a:xfrm>
            <a:off x="205839" y="880646"/>
            <a:ext cx="6272725" cy="338554"/>
          </a:xfrm>
          <a:prstGeom prst="rect">
            <a:avLst/>
          </a:prstGeom>
          <a:noFill/>
        </p:spPr>
        <p:txBody>
          <a:bodyPr wrap="square" rtlCol="0">
            <a:spAutoFit/>
          </a:bodyPr>
          <a:lstStyle/>
          <a:p>
            <a:r>
              <a:rPr lang="en-US" sz="1600" b="1" dirty="0" smtClean="0"/>
              <a:t>Enrollment headcount by race/ethnicity and gender </a:t>
            </a:r>
          </a:p>
        </p:txBody>
      </p:sp>
      <p:sp>
        <p:nvSpPr>
          <p:cNvPr id="8" name="TextBox 7"/>
          <p:cNvSpPr txBox="1"/>
          <p:nvPr/>
        </p:nvSpPr>
        <p:spPr>
          <a:xfrm>
            <a:off x="274927" y="8458200"/>
            <a:ext cx="6203636" cy="523220"/>
          </a:xfrm>
          <a:prstGeom prst="rect">
            <a:avLst/>
          </a:prstGeom>
          <a:noFill/>
        </p:spPr>
        <p:txBody>
          <a:bodyPr wrap="square" rtlCol="0">
            <a:spAutoFit/>
          </a:bodyPr>
          <a:lstStyle/>
          <a:p>
            <a:r>
              <a:rPr lang="en-US" sz="900" b="1" dirty="0" smtClean="0"/>
              <a:t>Source</a:t>
            </a:r>
          </a:p>
          <a:p>
            <a:r>
              <a:rPr lang="en-US" sz="900" dirty="0" smtClean="0"/>
              <a:t>Integrated Postsecondary Education Data System (IPEDS), Fall Census data, April 14, 2015</a:t>
            </a:r>
          </a:p>
          <a:p>
            <a:r>
              <a:rPr lang="en-US" sz="900" dirty="0" smtClean="0"/>
              <a:t>*Minority includes all demographic categories except White, Race/ethnicity unknown and nonresident alien</a:t>
            </a:r>
            <a:r>
              <a:rPr lang="en-US" sz="1000" dirty="0" smtClean="0"/>
              <a:t>.</a:t>
            </a:r>
          </a:p>
        </p:txBody>
      </p:sp>
      <p:sp>
        <p:nvSpPr>
          <p:cNvPr id="9" name="TextBox 8"/>
          <p:cNvSpPr txBox="1"/>
          <p:nvPr/>
        </p:nvSpPr>
        <p:spPr>
          <a:xfrm>
            <a:off x="336365" y="1143001"/>
            <a:ext cx="6272725" cy="307777"/>
          </a:xfrm>
          <a:prstGeom prst="rect">
            <a:avLst/>
          </a:prstGeom>
          <a:noFill/>
        </p:spPr>
        <p:txBody>
          <a:bodyPr wrap="square" rtlCol="0">
            <a:spAutoFit/>
          </a:bodyPr>
          <a:lstStyle/>
          <a:p>
            <a:r>
              <a:rPr lang="en-US" sz="1400" b="1" dirty="0" smtClean="0"/>
              <a:t>Connecticut Community Colleges </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02" y="1433275"/>
            <a:ext cx="5852197" cy="7024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9129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76200"/>
            <a:ext cx="6858000" cy="76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144992"/>
            <a:ext cx="6172200" cy="624416"/>
          </a:xfrm>
        </p:spPr>
        <p:txBody>
          <a:bodyPr>
            <a:normAutofit fontScale="90000"/>
          </a:bodyPr>
          <a:lstStyle/>
          <a:p>
            <a:r>
              <a:rPr lang="en-US" b="1" dirty="0" smtClean="0">
                <a:solidFill>
                  <a:schemeClr val="bg1"/>
                </a:solidFill>
              </a:rPr>
              <a:t>Equity</a:t>
            </a:r>
            <a:endParaRPr lang="en-US" b="1" dirty="0">
              <a:solidFill>
                <a:schemeClr val="bg1"/>
              </a:solidFill>
            </a:endParaRPr>
          </a:p>
        </p:txBody>
      </p:sp>
      <p:sp>
        <p:nvSpPr>
          <p:cNvPr id="5" name="Slide Number Placeholder 4"/>
          <p:cNvSpPr>
            <a:spLocks noGrp="1"/>
          </p:cNvSpPr>
          <p:nvPr>
            <p:ph type="sldNum" sz="quarter" idx="12"/>
          </p:nvPr>
        </p:nvSpPr>
        <p:spPr>
          <a:xfrm>
            <a:off x="4914900" y="8534401"/>
            <a:ext cx="1600200" cy="486833"/>
          </a:xfrm>
        </p:spPr>
        <p:txBody>
          <a:bodyPr/>
          <a:lstStyle/>
          <a:p>
            <a:fld id="{C1A6B199-FD4A-42EA-8F8A-3F93EEAB17CE}" type="slidenum">
              <a:rPr lang="en-US" smtClean="0"/>
              <a:t>73</a:t>
            </a:fld>
            <a:endParaRPr lang="en-US" dirty="0"/>
          </a:p>
        </p:txBody>
      </p:sp>
      <p:sp>
        <p:nvSpPr>
          <p:cNvPr id="10" name="TextBox 9"/>
          <p:cNvSpPr txBox="1"/>
          <p:nvPr/>
        </p:nvSpPr>
        <p:spPr>
          <a:xfrm>
            <a:off x="228599" y="880426"/>
            <a:ext cx="6272725" cy="338554"/>
          </a:xfrm>
          <a:prstGeom prst="rect">
            <a:avLst/>
          </a:prstGeom>
          <a:noFill/>
        </p:spPr>
        <p:txBody>
          <a:bodyPr wrap="square" rtlCol="0">
            <a:spAutoFit/>
          </a:bodyPr>
          <a:lstStyle/>
          <a:p>
            <a:r>
              <a:rPr lang="en-US" sz="1600" b="1" dirty="0" smtClean="0"/>
              <a:t>Enrollment headcount by race/ethnicity and gender </a:t>
            </a:r>
          </a:p>
        </p:txBody>
      </p:sp>
      <p:sp>
        <p:nvSpPr>
          <p:cNvPr id="11" name="TextBox 10"/>
          <p:cNvSpPr txBox="1"/>
          <p:nvPr/>
        </p:nvSpPr>
        <p:spPr>
          <a:xfrm>
            <a:off x="381001" y="1140024"/>
            <a:ext cx="6272725" cy="307777"/>
          </a:xfrm>
          <a:prstGeom prst="rect">
            <a:avLst/>
          </a:prstGeom>
          <a:noFill/>
        </p:spPr>
        <p:txBody>
          <a:bodyPr wrap="square" rtlCol="0">
            <a:spAutoFit/>
          </a:bodyPr>
          <a:lstStyle/>
          <a:p>
            <a:r>
              <a:rPr lang="en-US" sz="1400" b="1" dirty="0" smtClean="0"/>
              <a:t>Connecticut Community Colleges - </a:t>
            </a:r>
            <a:r>
              <a:rPr lang="en-US" sz="1400" b="1" i="1" dirty="0" smtClean="0"/>
              <a:t>continued</a:t>
            </a:r>
            <a:r>
              <a:rPr lang="en-US" sz="1400" b="1" dirty="0" smtClean="0"/>
              <a:t> </a:t>
            </a:r>
          </a:p>
        </p:txBody>
      </p:sp>
      <p:sp>
        <p:nvSpPr>
          <p:cNvPr id="9" name="TextBox 8"/>
          <p:cNvSpPr txBox="1"/>
          <p:nvPr/>
        </p:nvSpPr>
        <p:spPr>
          <a:xfrm>
            <a:off x="274927" y="8458200"/>
            <a:ext cx="6203636" cy="523220"/>
          </a:xfrm>
          <a:prstGeom prst="rect">
            <a:avLst/>
          </a:prstGeom>
          <a:noFill/>
        </p:spPr>
        <p:txBody>
          <a:bodyPr wrap="square" rtlCol="0">
            <a:spAutoFit/>
          </a:bodyPr>
          <a:lstStyle/>
          <a:p>
            <a:r>
              <a:rPr lang="en-US" sz="900" b="1" dirty="0" smtClean="0"/>
              <a:t>Source</a:t>
            </a:r>
          </a:p>
          <a:p>
            <a:r>
              <a:rPr lang="en-US" sz="900" dirty="0" smtClean="0"/>
              <a:t>Integrated Postsecondary Education Data System (IPEDS), Fall Census data, April 14, 2015</a:t>
            </a:r>
          </a:p>
          <a:p>
            <a:r>
              <a:rPr lang="en-US" sz="900" dirty="0" smtClean="0"/>
              <a:t>*Minority includes all demographic categories except White, Race/ethnicity unknown and nonresident alien</a:t>
            </a:r>
            <a:r>
              <a:rPr lang="en-US" sz="1000" dirty="0" smtClean="0"/>
              <a:t>.</a:t>
            </a: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20270"/>
            <a:ext cx="5945163" cy="703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40064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76200"/>
            <a:ext cx="6858000" cy="76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144992"/>
            <a:ext cx="6172200" cy="624416"/>
          </a:xfrm>
        </p:spPr>
        <p:txBody>
          <a:bodyPr>
            <a:normAutofit fontScale="90000"/>
          </a:bodyPr>
          <a:lstStyle/>
          <a:p>
            <a:r>
              <a:rPr lang="en-US" b="1" dirty="0" smtClean="0">
                <a:solidFill>
                  <a:schemeClr val="bg1"/>
                </a:solidFill>
              </a:rPr>
              <a:t>Equity</a:t>
            </a:r>
            <a:endParaRPr lang="en-US" b="1" dirty="0">
              <a:solidFill>
                <a:schemeClr val="bg1"/>
              </a:solidFill>
            </a:endParaRPr>
          </a:p>
        </p:txBody>
      </p:sp>
      <p:sp>
        <p:nvSpPr>
          <p:cNvPr id="5" name="Slide Number Placeholder 4"/>
          <p:cNvSpPr>
            <a:spLocks noGrp="1"/>
          </p:cNvSpPr>
          <p:nvPr>
            <p:ph type="sldNum" sz="quarter" idx="12"/>
          </p:nvPr>
        </p:nvSpPr>
        <p:spPr>
          <a:xfrm>
            <a:off x="4914900" y="8534401"/>
            <a:ext cx="1600200" cy="486833"/>
          </a:xfrm>
        </p:spPr>
        <p:txBody>
          <a:bodyPr/>
          <a:lstStyle/>
          <a:p>
            <a:fld id="{C1A6B199-FD4A-42EA-8F8A-3F93EEAB17CE}" type="slidenum">
              <a:rPr lang="en-US" smtClean="0"/>
              <a:t>74</a:t>
            </a:fld>
            <a:endParaRPr lang="en-US" dirty="0"/>
          </a:p>
        </p:txBody>
      </p:sp>
      <p:sp>
        <p:nvSpPr>
          <p:cNvPr id="10" name="TextBox 9"/>
          <p:cNvSpPr txBox="1"/>
          <p:nvPr/>
        </p:nvSpPr>
        <p:spPr>
          <a:xfrm>
            <a:off x="264692" y="880646"/>
            <a:ext cx="6272725" cy="338554"/>
          </a:xfrm>
          <a:prstGeom prst="rect">
            <a:avLst/>
          </a:prstGeom>
          <a:noFill/>
        </p:spPr>
        <p:txBody>
          <a:bodyPr wrap="square" rtlCol="0">
            <a:spAutoFit/>
          </a:bodyPr>
          <a:lstStyle/>
          <a:p>
            <a:r>
              <a:rPr lang="en-US" sz="1600" b="1" dirty="0" smtClean="0"/>
              <a:t>Enrollment headcount by race/ethnicity and gender </a:t>
            </a:r>
          </a:p>
        </p:txBody>
      </p:sp>
      <p:sp>
        <p:nvSpPr>
          <p:cNvPr id="11" name="TextBox 10"/>
          <p:cNvSpPr txBox="1"/>
          <p:nvPr/>
        </p:nvSpPr>
        <p:spPr>
          <a:xfrm>
            <a:off x="457201" y="1150284"/>
            <a:ext cx="6272725" cy="307777"/>
          </a:xfrm>
          <a:prstGeom prst="rect">
            <a:avLst/>
          </a:prstGeom>
          <a:noFill/>
        </p:spPr>
        <p:txBody>
          <a:bodyPr wrap="square" rtlCol="0">
            <a:spAutoFit/>
          </a:bodyPr>
          <a:lstStyle/>
          <a:p>
            <a:r>
              <a:rPr lang="en-US" sz="1400" b="1" dirty="0" smtClean="0"/>
              <a:t>Connecticut Community Colleges - </a:t>
            </a:r>
            <a:r>
              <a:rPr lang="en-US" sz="1400" b="1" i="1" dirty="0" smtClean="0"/>
              <a:t>continued</a:t>
            </a:r>
            <a:r>
              <a:rPr lang="en-US" sz="1400" b="1" dirty="0" smtClean="0"/>
              <a:t> </a:t>
            </a:r>
          </a:p>
        </p:txBody>
      </p:sp>
      <p:sp>
        <p:nvSpPr>
          <p:cNvPr id="9" name="TextBox 8"/>
          <p:cNvSpPr txBox="1"/>
          <p:nvPr/>
        </p:nvSpPr>
        <p:spPr>
          <a:xfrm>
            <a:off x="274927" y="8458200"/>
            <a:ext cx="6203636" cy="523220"/>
          </a:xfrm>
          <a:prstGeom prst="rect">
            <a:avLst/>
          </a:prstGeom>
          <a:noFill/>
        </p:spPr>
        <p:txBody>
          <a:bodyPr wrap="square" rtlCol="0">
            <a:spAutoFit/>
          </a:bodyPr>
          <a:lstStyle/>
          <a:p>
            <a:r>
              <a:rPr lang="en-US" sz="900" b="1" dirty="0" smtClean="0"/>
              <a:t>Source</a:t>
            </a:r>
            <a:endParaRPr lang="en-US" sz="900" b="1" dirty="0"/>
          </a:p>
          <a:p>
            <a:r>
              <a:rPr lang="en-US" sz="900" dirty="0" smtClean="0"/>
              <a:t>Integrated Postsecondary Education Data System (IPEDS), Fall Census data, April 14, 2015</a:t>
            </a:r>
          </a:p>
          <a:p>
            <a:r>
              <a:rPr lang="en-US" sz="900" dirty="0" smtClean="0"/>
              <a:t>*Minority includes all demographic categories except White, Race/ethnicity unknown and nonresident alien</a:t>
            </a:r>
            <a:r>
              <a:rPr lang="en-US" sz="1000" dirty="0" smtClean="0"/>
              <a:t>.</a:t>
            </a: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458061"/>
            <a:ext cx="5943599" cy="7000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4008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76200"/>
            <a:ext cx="6858000" cy="76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144992"/>
            <a:ext cx="6172200" cy="624416"/>
          </a:xfrm>
        </p:spPr>
        <p:txBody>
          <a:bodyPr>
            <a:normAutofit fontScale="90000"/>
          </a:bodyPr>
          <a:lstStyle/>
          <a:p>
            <a:r>
              <a:rPr lang="en-US" b="1" dirty="0" smtClean="0">
                <a:solidFill>
                  <a:schemeClr val="bg1"/>
                </a:solidFill>
              </a:rPr>
              <a:t>Equity</a:t>
            </a:r>
            <a:endParaRPr lang="en-US" b="1" dirty="0">
              <a:solidFill>
                <a:schemeClr val="bg1"/>
              </a:solidFill>
            </a:endParaRPr>
          </a:p>
        </p:txBody>
      </p:sp>
      <p:sp>
        <p:nvSpPr>
          <p:cNvPr id="5" name="Slide Number Placeholder 4"/>
          <p:cNvSpPr>
            <a:spLocks noGrp="1"/>
          </p:cNvSpPr>
          <p:nvPr>
            <p:ph type="sldNum" sz="quarter" idx="12"/>
          </p:nvPr>
        </p:nvSpPr>
        <p:spPr>
          <a:xfrm>
            <a:off x="4914900" y="8534401"/>
            <a:ext cx="1600200" cy="486833"/>
          </a:xfrm>
        </p:spPr>
        <p:txBody>
          <a:bodyPr/>
          <a:lstStyle/>
          <a:p>
            <a:fld id="{C1A6B199-FD4A-42EA-8F8A-3F93EEAB17CE}" type="slidenum">
              <a:rPr lang="en-US" smtClean="0"/>
              <a:t>75</a:t>
            </a:fld>
            <a:endParaRPr lang="en-US" dirty="0"/>
          </a:p>
        </p:txBody>
      </p:sp>
      <p:sp>
        <p:nvSpPr>
          <p:cNvPr id="9" name="TextBox 8"/>
          <p:cNvSpPr txBox="1"/>
          <p:nvPr/>
        </p:nvSpPr>
        <p:spPr>
          <a:xfrm>
            <a:off x="228599" y="907722"/>
            <a:ext cx="6272725" cy="338554"/>
          </a:xfrm>
          <a:prstGeom prst="rect">
            <a:avLst/>
          </a:prstGeom>
          <a:noFill/>
        </p:spPr>
        <p:txBody>
          <a:bodyPr wrap="square" rtlCol="0">
            <a:spAutoFit/>
          </a:bodyPr>
          <a:lstStyle/>
          <a:p>
            <a:r>
              <a:rPr lang="en-US" sz="1600" b="1" dirty="0" smtClean="0"/>
              <a:t>Enrollment headcount by race/ethnicity and gender </a:t>
            </a:r>
          </a:p>
        </p:txBody>
      </p:sp>
      <p:sp>
        <p:nvSpPr>
          <p:cNvPr id="10" name="TextBox 9"/>
          <p:cNvSpPr txBox="1"/>
          <p:nvPr/>
        </p:nvSpPr>
        <p:spPr>
          <a:xfrm>
            <a:off x="356675" y="1187585"/>
            <a:ext cx="6272725" cy="307777"/>
          </a:xfrm>
          <a:prstGeom prst="rect">
            <a:avLst/>
          </a:prstGeom>
          <a:noFill/>
        </p:spPr>
        <p:txBody>
          <a:bodyPr wrap="square" rtlCol="0">
            <a:spAutoFit/>
          </a:bodyPr>
          <a:lstStyle/>
          <a:p>
            <a:r>
              <a:rPr lang="en-US" sz="1400" b="1" dirty="0" smtClean="0"/>
              <a:t>Connecticut State Universities</a:t>
            </a:r>
          </a:p>
        </p:txBody>
      </p:sp>
      <p:sp>
        <p:nvSpPr>
          <p:cNvPr id="13" name="TextBox 12"/>
          <p:cNvSpPr txBox="1"/>
          <p:nvPr/>
        </p:nvSpPr>
        <p:spPr>
          <a:xfrm>
            <a:off x="274927" y="8458200"/>
            <a:ext cx="6203636" cy="523220"/>
          </a:xfrm>
          <a:prstGeom prst="rect">
            <a:avLst/>
          </a:prstGeom>
          <a:noFill/>
        </p:spPr>
        <p:txBody>
          <a:bodyPr wrap="square" rtlCol="0">
            <a:spAutoFit/>
          </a:bodyPr>
          <a:lstStyle/>
          <a:p>
            <a:r>
              <a:rPr lang="en-US" sz="900" b="1" dirty="0" smtClean="0"/>
              <a:t>Source</a:t>
            </a:r>
          </a:p>
          <a:p>
            <a:r>
              <a:rPr lang="en-US" sz="900" dirty="0" smtClean="0"/>
              <a:t>Integrated Postsecondary Education Data System (IPEDS), Fall Census data, April 14, 2015</a:t>
            </a:r>
          </a:p>
          <a:p>
            <a:r>
              <a:rPr lang="en-US" sz="900" dirty="0" smtClean="0"/>
              <a:t>*Minority includes all demographic categories except White, Race/ethnicity unknown and nonresident alien</a:t>
            </a:r>
            <a:r>
              <a:rPr lang="en-US" sz="1000" dirty="0" smtClean="0"/>
              <a:t>.</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18" y="1494433"/>
            <a:ext cx="5945163" cy="696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4008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74927" y="8544580"/>
            <a:ext cx="6203636" cy="523220"/>
          </a:xfrm>
          <a:prstGeom prst="rect">
            <a:avLst/>
          </a:prstGeom>
          <a:noFill/>
        </p:spPr>
        <p:txBody>
          <a:bodyPr wrap="square" rtlCol="0">
            <a:spAutoFit/>
          </a:bodyPr>
          <a:lstStyle/>
          <a:p>
            <a:r>
              <a:rPr lang="en-US" sz="900" b="1" dirty="0" smtClean="0"/>
              <a:t>Source</a:t>
            </a:r>
          </a:p>
          <a:p>
            <a:r>
              <a:rPr lang="en-US" sz="900" dirty="0" smtClean="0"/>
              <a:t>Integrated Postsecondary Education Data System (IPEDS), Fall Census data, April 14, 2015</a:t>
            </a:r>
          </a:p>
          <a:p>
            <a:r>
              <a:rPr lang="en-US" sz="900" dirty="0" smtClean="0"/>
              <a:t>*Minority includes all demographic categories except White, Race/ethnicity unknown and nonresident alien</a:t>
            </a:r>
            <a:r>
              <a:rPr lang="en-US" sz="1000" dirty="0" smtClean="0"/>
              <a:t>.</a:t>
            </a:r>
          </a:p>
        </p:txBody>
      </p:sp>
      <p:sp>
        <p:nvSpPr>
          <p:cNvPr id="12" name="Rectangle 11"/>
          <p:cNvSpPr/>
          <p:nvPr/>
        </p:nvSpPr>
        <p:spPr>
          <a:xfrm>
            <a:off x="0" y="76200"/>
            <a:ext cx="6858000" cy="76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144992"/>
            <a:ext cx="6172200" cy="624416"/>
          </a:xfrm>
        </p:spPr>
        <p:txBody>
          <a:bodyPr>
            <a:normAutofit fontScale="90000"/>
          </a:bodyPr>
          <a:lstStyle/>
          <a:p>
            <a:r>
              <a:rPr lang="en-US" b="1" dirty="0" smtClean="0">
                <a:solidFill>
                  <a:schemeClr val="bg1"/>
                </a:solidFill>
              </a:rPr>
              <a:t>Equity</a:t>
            </a:r>
            <a:endParaRPr lang="en-US" b="1" dirty="0">
              <a:solidFill>
                <a:schemeClr val="bg1"/>
              </a:solidFill>
            </a:endParaRPr>
          </a:p>
        </p:txBody>
      </p:sp>
      <p:sp>
        <p:nvSpPr>
          <p:cNvPr id="5" name="Slide Number Placeholder 4"/>
          <p:cNvSpPr>
            <a:spLocks noGrp="1"/>
          </p:cNvSpPr>
          <p:nvPr>
            <p:ph type="sldNum" sz="quarter" idx="12"/>
          </p:nvPr>
        </p:nvSpPr>
        <p:spPr>
          <a:xfrm>
            <a:off x="4914900" y="8534401"/>
            <a:ext cx="1600200" cy="486833"/>
          </a:xfrm>
        </p:spPr>
        <p:txBody>
          <a:bodyPr/>
          <a:lstStyle/>
          <a:p>
            <a:fld id="{C1A6B199-FD4A-42EA-8F8A-3F93EEAB17CE}" type="slidenum">
              <a:rPr lang="en-US" smtClean="0"/>
              <a:t>76</a:t>
            </a:fld>
            <a:endParaRPr lang="en-US" dirty="0"/>
          </a:p>
        </p:txBody>
      </p:sp>
      <p:sp>
        <p:nvSpPr>
          <p:cNvPr id="9" name="TextBox 8"/>
          <p:cNvSpPr txBox="1"/>
          <p:nvPr/>
        </p:nvSpPr>
        <p:spPr>
          <a:xfrm>
            <a:off x="350375" y="3429001"/>
            <a:ext cx="5334000" cy="307777"/>
          </a:xfrm>
          <a:prstGeom prst="rect">
            <a:avLst/>
          </a:prstGeom>
          <a:noFill/>
        </p:spPr>
        <p:txBody>
          <a:bodyPr wrap="square" rtlCol="0">
            <a:spAutoFit/>
          </a:bodyPr>
          <a:lstStyle/>
          <a:p>
            <a:r>
              <a:rPr lang="en-US" sz="1400" b="1" dirty="0" smtClean="0"/>
              <a:t>Sector Totals</a:t>
            </a:r>
          </a:p>
        </p:txBody>
      </p:sp>
      <p:sp>
        <p:nvSpPr>
          <p:cNvPr id="10" name="TextBox 9"/>
          <p:cNvSpPr txBox="1"/>
          <p:nvPr/>
        </p:nvSpPr>
        <p:spPr>
          <a:xfrm>
            <a:off x="241006" y="880646"/>
            <a:ext cx="6272725" cy="338554"/>
          </a:xfrm>
          <a:prstGeom prst="rect">
            <a:avLst/>
          </a:prstGeom>
          <a:noFill/>
        </p:spPr>
        <p:txBody>
          <a:bodyPr wrap="square" rtlCol="0">
            <a:spAutoFit/>
          </a:bodyPr>
          <a:lstStyle/>
          <a:p>
            <a:r>
              <a:rPr lang="en-US" sz="1600" b="1" dirty="0" smtClean="0"/>
              <a:t>Enrollment headcount by race/ethnicity and gender </a:t>
            </a:r>
          </a:p>
        </p:txBody>
      </p:sp>
      <p:sp>
        <p:nvSpPr>
          <p:cNvPr id="13" name="TextBox 12"/>
          <p:cNvSpPr txBox="1"/>
          <p:nvPr/>
        </p:nvSpPr>
        <p:spPr>
          <a:xfrm>
            <a:off x="352651" y="1143001"/>
            <a:ext cx="6272725" cy="307777"/>
          </a:xfrm>
          <a:prstGeom prst="rect">
            <a:avLst/>
          </a:prstGeom>
          <a:noFill/>
        </p:spPr>
        <p:txBody>
          <a:bodyPr wrap="square" rtlCol="0">
            <a:spAutoFit/>
          </a:bodyPr>
          <a:lstStyle/>
          <a:p>
            <a:r>
              <a:rPr lang="en-US" sz="1400" b="1" dirty="0" smtClean="0"/>
              <a:t>Charter Oak State College</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721" y="3736778"/>
            <a:ext cx="5841998" cy="480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721" y="1447800"/>
            <a:ext cx="5841998" cy="200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0509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76200"/>
            <a:ext cx="6858000" cy="76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144992"/>
            <a:ext cx="6172200" cy="624416"/>
          </a:xfrm>
        </p:spPr>
        <p:txBody>
          <a:bodyPr>
            <a:normAutofit fontScale="90000"/>
          </a:bodyPr>
          <a:lstStyle/>
          <a:p>
            <a:r>
              <a:rPr lang="en-US" b="1" dirty="0" smtClean="0">
                <a:solidFill>
                  <a:schemeClr val="bg1"/>
                </a:solidFill>
              </a:rPr>
              <a:t>Equity</a:t>
            </a:r>
            <a:endParaRPr lang="en-US" b="1" dirty="0">
              <a:solidFill>
                <a:schemeClr val="bg1"/>
              </a:solidFill>
            </a:endParaRPr>
          </a:p>
        </p:txBody>
      </p:sp>
      <p:sp>
        <p:nvSpPr>
          <p:cNvPr id="5" name="Slide Number Placeholder 4"/>
          <p:cNvSpPr>
            <a:spLocks noGrp="1"/>
          </p:cNvSpPr>
          <p:nvPr>
            <p:ph type="sldNum" sz="quarter" idx="12"/>
          </p:nvPr>
        </p:nvSpPr>
        <p:spPr>
          <a:xfrm>
            <a:off x="4914900" y="8534401"/>
            <a:ext cx="1600200" cy="486833"/>
          </a:xfrm>
        </p:spPr>
        <p:txBody>
          <a:bodyPr/>
          <a:lstStyle/>
          <a:p>
            <a:fld id="{C1A6B199-FD4A-42EA-8F8A-3F93EEAB17CE}" type="slidenum">
              <a:rPr lang="en-US" smtClean="0"/>
              <a:t>77</a:t>
            </a:fld>
            <a:endParaRPr lang="en-US" dirty="0"/>
          </a:p>
        </p:txBody>
      </p:sp>
      <p:sp>
        <p:nvSpPr>
          <p:cNvPr id="7" name="TextBox 6"/>
          <p:cNvSpPr txBox="1"/>
          <p:nvPr/>
        </p:nvSpPr>
        <p:spPr>
          <a:xfrm>
            <a:off x="377041" y="934192"/>
            <a:ext cx="5334000" cy="707886"/>
          </a:xfrm>
          <a:prstGeom prst="rect">
            <a:avLst/>
          </a:prstGeom>
          <a:noFill/>
        </p:spPr>
        <p:txBody>
          <a:bodyPr wrap="square" rtlCol="0">
            <a:spAutoFit/>
          </a:bodyPr>
          <a:lstStyle/>
          <a:p>
            <a:r>
              <a:rPr lang="en-US" sz="1600" b="1" dirty="0" smtClean="0"/>
              <a:t>Enrollment </a:t>
            </a:r>
            <a:r>
              <a:rPr lang="en-US" sz="1600" b="1" dirty="0"/>
              <a:t>headcount by race/ethnicity and </a:t>
            </a:r>
            <a:r>
              <a:rPr lang="en-US" sz="1600" b="1" dirty="0" smtClean="0"/>
              <a:t>gender</a:t>
            </a:r>
          </a:p>
          <a:p>
            <a:endParaRPr lang="en-US" sz="1000" b="1" dirty="0" smtClean="0"/>
          </a:p>
          <a:p>
            <a:r>
              <a:rPr lang="en-US" sz="1400" b="1" dirty="0" smtClean="0"/>
              <a:t>University of Connecticut</a:t>
            </a:r>
            <a:endParaRPr lang="en-US" sz="1400" b="1" dirty="0"/>
          </a:p>
        </p:txBody>
      </p:sp>
      <p:sp>
        <p:nvSpPr>
          <p:cNvPr id="8" name="TextBox 7"/>
          <p:cNvSpPr txBox="1"/>
          <p:nvPr/>
        </p:nvSpPr>
        <p:spPr>
          <a:xfrm>
            <a:off x="262248" y="7883604"/>
            <a:ext cx="6203636" cy="1107996"/>
          </a:xfrm>
          <a:prstGeom prst="rect">
            <a:avLst/>
          </a:prstGeom>
          <a:noFill/>
        </p:spPr>
        <p:txBody>
          <a:bodyPr wrap="square" rtlCol="0">
            <a:spAutoFit/>
          </a:bodyPr>
          <a:lstStyle/>
          <a:p>
            <a:r>
              <a:rPr lang="en-US" sz="1000" b="1" dirty="0" smtClean="0"/>
              <a:t>Sources</a:t>
            </a:r>
          </a:p>
          <a:p>
            <a:r>
              <a:rPr lang="en-US" sz="900" dirty="0" smtClean="0"/>
              <a:t>University </a:t>
            </a:r>
            <a:r>
              <a:rPr lang="en-US" sz="900" dirty="0"/>
              <a:t>of Connecticut, Office of Institutional Research and Effectiveness</a:t>
            </a:r>
            <a:endParaRPr lang="en-US" sz="900" i="1" dirty="0"/>
          </a:p>
          <a:p>
            <a:r>
              <a:rPr lang="en-US" sz="900" dirty="0" smtClean="0"/>
              <a:t>Integrated Postsecondary Education Data System (IPEDS), Fall Census data</a:t>
            </a:r>
          </a:p>
          <a:p>
            <a:endParaRPr lang="en-US" sz="900" dirty="0" smtClean="0"/>
          </a:p>
          <a:p>
            <a:r>
              <a:rPr lang="en-US" sz="900" baseline="30000" dirty="0" smtClean="0"/>
              <a:t>1</a:t>
            </a:r>
            <a:r>
              <a:rPr lang="en-US" sz="900" dirty="0" smtClean="0"/>
              <a:t>Includes degree and non-degree seeking headcount, but doe s not include the medical or dental schools</a:t>
            </a:r>
          </a:p>
          <a:p>
            <a:r>
              <a:rPr lang="en-US" sz="900" dirty="0" smtClean="0"/>
              <a:t>* Minority includes all demographic categories except White, Race/ethnicity unknown and nonresident alien</a:t>
            </a:r>
            <a:r>
              <a:rPr lang="en-US" sz="1000" dirty="0" smtClean="0"/>
              <a:t>.</a:t>
            </a:r>
          </a:p>
          <a:p>
            <a:endParaRPr lang="en-US" sz="1000" dirty="0" smtClean="0"/>
          </a:p>
        </p:txBody>
      </p:sp>
      <p:graphicFrame>
        <p:nvGraphicFramePr>
          <p:cNvPr id="4" name="Table 3"/>
          <p:cNvGraphicFramePr>
            <a:graphicFrameLocks noGrp="1"/>
          </p:cNvGraphicFramePr>
          <p:nvPr>
            <p:extLst>
              <p:ext uri="{D42A27DB-BD31-4B8C-83A1-F6EECF244321}">
                <p14:modId xmlns:p14="http://schemas.microsoft.com/office/powerpoint/2010/main" val="74159665"/>
              </p:ext>
            </p:extLst>
          </p:nvPr>
        </p:nvGraphicFramePr>
        <p:xfrm>
          <a:off x="342899" y="1828800"/>
          <a:ext cx="6172202" cy="4698580"/>
        </p:xfrm>
        <a:graphic>
          <a:graphicData uri="http://schemas.openxmlformats.org/drawingml/2006/table">
            <a:tbl>
              <a:tblPr/>
              <a:tblGrid>
                <a:gridCol w="1899138"/>
                <a:gridCol w="534133"/>
                <a:gridCol w="534133"/>
                <a:gridCol w="534133"/>
                <a:gridCol w="534133"/>
                <a:gridCol w="534133"/>
                <a:gridCol w="534133"/>
                <a:gridCol w="534133"/>
                <a:gridCol w="534133"/>
              </a:tblGrid>
              <a:tr h="162020">
                <a:tc rowSpan="2">
                  <a:txBody>
                    <a:bodyPr/>
                    <a:lstStyle/>
                    <a:p>
                      <a:pPr algn="l" fontAlgn="b"/>
                      <a:r>
                        <a:rPr lang="en-US" sz="1000" b="1" i="0" u="none" strike="noStrike" dirty="0">
                          <a:effectLst/>
                          <a:latin typeface="Calibri"/>
                        </a:rPr>
                        <a:t>UCONN</a:t>
                      </a:r>
                      <a:r>
                        <a:rPr lang="en-US" sz="1000" b="1" i="0" u="none" strike="noStrike" baseline="30000" dirty="0">
                          <a:effectLst/>
                          <a:latin typeface="Calibri"/>
                        </a:rPr>
                        <a:t>1</a:t>
                      </a:r>
                      <a:r>
                        <a:rPr lang="en-US" sz="1000" b="1" i="0" u="none" strike="noStrike" dirty="0">
                          <a:effectLst/>
                          <a:latin typeface="Calibri"/>
                        </a:rPr>
                        <a:t> - </a:t>
                      </a:r>
                      <a:br>
                        <a:rPr lang="en-US" sz="1000" b="1" i="0" u="none" strike="noStrike" dirty="0">
                          <a:effectLst/>
                          <a:latin typeface="Calibri"/>
                        </a:rPr>
                      </a:br>
                      <a:r>
                        <a:rPr lang="en-US" sz="1000" b="1" i="0" u="none" strike="noStrike" dirty="0">
                          <a:effectLst/>
                          <a:latin typeface="Calibri"/>
                        </a:rPr>
                        <a:t>All campuses</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gridSpan="2">
                  <a:txBody>
                    <a:bodyPr/>
                    <a:lstStyle/>
                    <a:p>
                      <a:pPr algn="ctr" fontAlgn="ctr"/>
                      <a:r>
                        <a:rPr lang="en-US" sz="800" b="1" i="0" u="none" strike="noStrike">
                          <a:effectLst/>
                          <a:latin typeface="Calibri"/>
                        </a:rPr>
                        <a:t>Fall 2011</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hMerge="1">
                  <a:txBody>
                    <a:bodyPr/>
                    <a:lstStyle/>
                    <a:p>
                      <a:endParaRPr lang="en-US"/>
                    </a:p>
                  </a:txBody>
                  <a:tcPr/>
                </a:tc>
                <a:tc gridSpan="2">
                  <a:txBody>
                    <a:bodyPr/>
                    <a:lstStyle/>
                    <a:p>
                      <a:pPr algn="ctr" fontAlgn="ctr"/>
                      <a:r>
                        <a:rPr lang="en-US" sz="800" b="1" i="0" u="none" strike="noStrike">
                          <a:effectLst/>
                          <a:latin typeface="Calibri"/>
                        </a:rPr>
                        <a:t>Fall 2012</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hMerge="1">
                  <a:txBody>
                    <a:bodyPr/>
                    <a:lstStyle/>
                    <a:p>
                      <a:endParaRPr lang="en-US"/>
                    </a:p>
                  </a:txBody>
                  <a:tcPr/>
                </a:tc>
                <a:tc gridSpan="2">
                  <a:txBody>
                    <a:bodyPr/>
                    <a:lstStyle/>
                    <a:p>
                      <a:pPr algn="ctr" fontAlgn="ctr"/>
                      <a:r>
                        <a:rPr lang="en-US" sz="800" b="1" i="0" u="none" strike="noStrike">
                          <a:effectLst/>
                          <a:latin typeface="Calibri"/>
                        </a:rPr>
                        <a:t>Fall 2013</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hMerge="1">
                  <a:txBody>
                    <a:bodyPr/>
                    <a:lstStyle/>
                    <a:p>
                      <a:endParaRPr lang="en-US"/>
                    </a:p>
                  </a:txBody>
                  <a:tcPr/>
                </a:tc>
                <a:tc gridSpan="2">
                  <a:txBody>
                    <a:bodyPr/>
                    <a:lstStyle/>
                    <a:p>
                      <a:pPr algn="ctr" fontAlgn="ctr"/>
                      <a:r>
                        <a:rPr lang="en-US" sz="800" b="1" i="0" u="none" strike="noStrike">
                          <a:effectLst/>
                          <a:latin typeface="Calibri"/>
                        </a:rPr>
                        <a:t>Fall 2014</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hMerge="1">
                  <a:txBody>
                    <a:bodyPr/>
                    <a:lstStyle/>
                    <a:p>
                      <a:endParaRPr lang="en-US"/>
                    </a:p>
                  </a:txBody>
                  <a:tcPr/>
                </a:tc>
              </a:tr>
              <a:tr h="162020">
                <a:tc vMerge="1">
                  <a:txBody>
                    <a:bodyPr/>
                    <a:lstStyle/>
                    <a:p>
                      <a:endParaRPr lang="en-US"/>
                    </a:p>
                  </a:txBody>
                  <a:tcPr/>
                </a:tc>
                <a:tc>
                  <a:txBody>
                    <a:bodyPr/>
                    <a:lstStyle/>
                    <a:p>
                      <a:pPr algn="ctr" fontAlgn="ctr"/>
                      <a:r>
                        <a:rPr lang="en-US" sz="800" b="1" i="0" u="none" strike="noStrike">
                          <a:effectLst/>
                          <a:latin typeface="Calibri"/>
                        </a:rPr>
                        <a:t>Male</a:t>
                      </a:r>
                    </a:p>
                  </a:txBody>
                  <a:tcPr marL="7715" marR="7715" marT="771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800" b="1" i="0" u="none" strike="noStrike" dirty="0">
                          <a:effectLst/>
                          <a:latin typeface="Calibri"/>
                        </a:rPr>
                        <a:t>Female</a:t>
                      </a:r>
                    </a:p>
                  </a:txBody>
                  <a:tcPr marL="7715" marR="7715" marT="771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800" b="1" i="0" u="none" strike="noStrike" dirty="0">
                          <a:effectLst/>
                          <a:latin typeface="Calibri"/>
                        </a:rPr>
                        <a:t>Male</a:t>
                      </a:r>
                    </a:p>
                  </a:txBody>
                  <a:tcPr marL="7715" marR="7715" marT="771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800" b="1" i="0" u="none" strike="noStrike" dirty="0">
                          <a:effectLst/>
                          <a:latin typeface="Calibri"/>
                        </a:rPr>
                        <a:t>Female</a:t>
                      </a:r>
                    </a:p>
                  </a:txBody>
                  <a:tcPr marL="7715" marR="7715" marT="771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800" b="1" i="0" u="none" strike="noStrike" dirty="0">
                          <a:effectLst/>
                          <a:latin typeface="Calibri"/>
                        </a:rPr>
                        <a:t>Male</a:t>
                      </a:r>
                    </a:p>
                  </a:txBody>
                  <a:tcPr marL="7715" marR="7715" marT="771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800" b="1" i="0" u="none" strike="noStrike" dirty="0">
                          <a:effectLst/>
                          <a:latin typeface="Calibri"/>
                        </a:rPr>
                        <a:t>Female</a:t>
                      </a:r>
                    </a:p>
                  </a:txBody>
                  <a:tcPr marL="7715" marR="7715" marT="771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800" b="1" i="0" u="none" strike="noStrike" dirty="0">
                          <a:effectLst/>
                          <a:latin typeface="Calibri"/>
                        </a:rPr>
                        <a:t>Male</a:t>
                      </a:r>
                    </a:p>
                  </a:txBody>
                  <a:tcPr marL="7715" marR="7715" marT="771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800" b="1" i="0" u="none" strike="noStrike" dirty="0">
                          <a:effectLst/>
                          <a:latin typeface="Calibri"/>
                        </a:rPr>
                        <a:t>Female</a:t>
                      </a:r>
                    </a:p>
                  </a:txBody>
                  <a:tcPr marL="7715" marR="7715" marT="771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r>
              <a:tr h="162020">
                <a:tc>
                  <a:txBody>
                    <a:bodyPr/>
                    <a:lstStyle/>
                    <a:p>
                      <a:pPr algn="l" fontAlgn="b"/>
                      <a:r>
                        <a:rPr lang="en-US" sz="1000" b="0" i="0" u="none" strike="noStrike">
                          <a:solidFill>
                            <a:srgbClr val="000000"/>
                          </a:solidFill>
                          <a:effectLst/>
                          <a:latin typeface="Calibri"/>
                        </a:rPr>
                        <a:t>American Indian / Alaska Native</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800" b="0" i="0" u="none" strike="noStrike">
                          <a:effectLst/>
                          <a:latin typeface="Calibri"/>
                        </a:rPr>
                        <a:t>0.2%</a:t>
                      </a:r>
                    </a:p>
                  </a:txBody>
                  <a:tcPr marL="7715" marR="92583" marT="771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800" b="0" i="0" u="none" strike="noStrike">
                          <a:effectLst/>
                          <a:latin typeface="Calibri"/>
                        </a:rPr>
                        <a:t>0.3%</a:t>
                      </a:r>
                    </a:p>
                  </a:txBody>
                  <a:tcPr marL="7715" marR="92583" marT="771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800" b="0" i="0" u="none" strike="noStrike">
                          <a:effectLst/>
                          <a:latin typeface="Calibri"/>
                        </a:rPr>
                        <a:t>0.2%</a:t>
                      </a:r>
                    </a:p>
                  </a:txBody>
                  <a:tcPr marL="7715" marR="92583" marT="771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800" b="0" i="0" u="none" strike="noStrike">
                          <a:effectLst/>
                          <a:latin typeface="Calibri"/>
                        </a:rPr>
                        <a:t>0.2%</a:t>
                      </a:r>
                    </a:p>
                  </a:txBody>
                  <a:tcPr marL="7715" marR="92583" marT="771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800" b="0" i="0" u="none" strike="noStrike">
                          <a:effectLst/>
                          <a:latin typeface="Calibri"/>
                        </a:rPr>
                        <a:t>0.2%</a:t>
                      </a:r>
                    </a:p>
                  </a:txBody>
                  <a:tcPr marL="7715" marR="92583" marT="771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800" b="0" i="0" u="none" strike="noStrike">
                          <a:effectLst/>
                          <a:latin typeface="Calibri"/>
                        </a:rPr>
                        <a:t>0.2%</a:t>
                      </a:r>
                    </a:p>
                  </a:txBody>
                  <a:tcPr marL="7715" marR="92583" marT="771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800" b="0" i="0" u="none" strike="noStrike">
                          <a:effectLst/>
                          <a:latin typeface="Calibri"/>
                        </a:rPr>
                        <a:t>0.1%</a:t>
                      </a:r>
                    </a:p>
                  </a:txBody>
                  <a:tcPr marL="7715" marR="92583" marT="771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800" b="0" i="0" u="none" strike="noStrike">
                          <a:effectLst/>
                          <a:latin typeface="Calibri"/>
                        </a:rPr>
                        <a:t>0.2%</a:t>
                      </a:r>
                    </a:p>
                  </a:txBody>
                  <a:tcPr marL="7715" marR="92583" marT="771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62020">
                <a:tc>
                  <a:txBody>
                    <a:bodyPr/>
                    <a:lstStyle/>
                    <a:p>
                      <a:pPr algn="l" fontAlgn="b"/>
                      <a:r>
                        <a:rPr lang="en-US" sz="1000" b="0" i="0" u="none" strike="noStrike">
                          <a:solidFill>
                            <a:srgbClr val="000000"/>
                          </a:solidFill>
                          <a:effectLst/>
                          <a:latin typeface="Calibri"/>
                        </a:rPr>
                        <a:t>Asian</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800" b="0" i="0" u="none" strike="noStrike">
                          <a:effectLst/>
                          <a:latin typeface="Calibri"/>
                        </a:rPr>
                        <a:t>7.8%</a:t>
                      </a:r>
                    </a:p>
                  </a:txBody>
                  <a:tcPr marL="7715" marR="92583" marT="771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800" b="0" i="0" u="none" strike="noStrike">
                          <a:effectLst/>
                          <a:latin typeface="Calibri"/>
                        </a:rPr>
                        <a:t>7.4%</a:t>
                      </a:r>
                    </a:p>
                  </a:txBody>
                  <a:tcPr marL="7715" marR="92583" marT="771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800" b="0" i="0" u="none" strike="noStrike">
                          <a:effectLst/>
                          <a:latin typeface="Calibri"/>
                        </a:rPr>
                        <a:t>8.1%</a:t>
                      </a:r>
                    </a:p>
                  </a:txBody>
                  <a:tcPr marL="7715" marR="92583" marT="771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800" b="0" i="0" u="none" strike="noStrike">
                          <a:effectLst/>
                          <a:latin typeface="Calibri"/>
                        </a:rPr>
                        <a:t>7.4%</a:t>
                      </a:r>
                    </a:p>
                  </a:txBody>
                  <a:tcPr marL="7715" marR="92583" marT="771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800" b="0" i="0" u="none" strike="noStrike">
                          <a:effectLst/>
                          <a:latin typeface="Calibri"/>
                        </a:rPr>
                        <a:t>8.2%</a:t>
                      </a:r>
                    </a:p>
                  </a:txBody>
                  <a:tcPr marL="7715" marR="92583" marT="771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800" b="0" i="0" u="none" strike="noStrike">
                          <a:effectLst/>
                          <a:latin typeface="Calibri"/>
                        </a:rPr>
                        <a:t>7.9%</a:t>
                      </a:r>
                    </a:p>
                  </a:txBody>
                  <a:tcPr marL="7715" marR="92583" marT="771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800" b="0" i="0" u="none" strike="noStrike">
                          <a:effectLst/>
                          <a:latin typeface="Calibri"/>
                        </a:rPr>
                        <a:t>8.7%</a:t>
                      </a:r>
                    </a:p>
                  </a:txBody>
                  <a:tcPr marL="7715" marR="92583" marT="771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800" b="0" i="0" u="none" strike="noStrike">
                          <a:effectLst/>
                          <a:latin typeface="Calibri"/>
                        </a:rPr>
                        <a:t>8.6%</a:t>
                      </a:r>
                    </a:p>
                  </a:txBody>
                  <a:tcPr marL="7715" marR="92583" marT="771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62020">
                <a:tc>
                  <a:txBody>
                    <a:bodyPr/>
                    <a:lstStyle/>
                    <a:p>
                      <a:pPr algn="l" fontAlgn="b"/>
                      <a:r>
                        <a:rPr lang="en-US" sz="1000" b="0" i="0" u="none" strike="noStrike">
                          <a:solidFill>
                            <a:srgbClr val="000000"/>
                          </a:solidFill>
                          <a:effectLst/>
                          <a:latin typeface="Calibri"/>
                        </a:rPr>
                        <a:t>Black or African American</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800" b="0" i="0" u="none" strike="noStrike">
                          <a:effectLst/>
                          <a:latin typeface="Calibri"/>
                        </a:rPr>
                        <a:t>5.1%</a:t>
                      </a:r>
                    </a:p>
                  </a:txBody>
                  <a:tcPr marL="7715" marR="92583" marT="771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800" b="0" i="0" u="none" strike="noStrike">
                          <a:effectLst/>
                          <a:latin typeface="Calibri"/>
                        </a:rPr>
                        <a:t>6.7%</a:t>
                      </a:r>
                    </a:p>
                  </a:txBody>
                  <a:tcPr marL="7715" marR="92583" marT="771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800" b="0" i="0" u="none" strike="noStrike">
                          <a:effectLst/>
                          <a:latin typeface="Calibri"/>
                        </a:rPr>
                        <a:t>4.9%</a:t>
                      </a:r>
                    </a:p>
                  </a:txBody>
                  <a:tcPr marL="7715" marR="92583" marT="771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800" b="0" i="0" u="none" strike="noStrike">
                          <a:effectLst/>
                          <a:latin typeface="Calibri"/>
                        </a:rPr>
                        <a:t>6.8%</a:t>
                      </a:r>
                    </a:p>
                  </a:txBody>
                  <a:tcPr marL="7715" marR="92583" marT="771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800" b="0" i="0" u="none" strike="noStrike">
                          <a:effectLst/>
                          <a:latin typeface="Calibri"/>
                        </a:rPr>
                        <a:t>4.9%</a:t>
                      </a:r>
                    </a:p>
                  </a:txBody>
                  <a:tcPr marL="7715" marR="92583" marT="771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800" b="0" i="0" u="none" strike="noStrike">
                          <a:effectLst/>
                          <a:latin typeface="Calibri"/>
                        </a:rPr>
                        <a:t>6.5%</a:t>
                      </a:r>
                    </a:p>
                  </a:txBody>
                  <a:tcPr marL="7715" marR="92583" marT="771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800" b="0" i="0" u="none" strike="noStrike">
                          <a:effectLst/>
                          <a:latin typeface="Calibri"/>
                        </a:rPr>
                        <a:t>5.0%</a:t>
                      </a:r>
                    </a:p>
                  </a:txBody>
                  <a:tcPr marL="7715" marR="92583" marT="771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800" b="0" i="0" u="none" strike="noStrike">
                          <a:effectLst/>
                          <a:latin typeface="Calibri"/>
                        </a:rPr>
                        <a:t>6.5%</a:t>
                      </a:r>
                    </a:p>
                  </a:txBody>
                  <a:tcPr marL="7715" marR="92583" marT="771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62020">
                <a:tc>
                  <a:txBody>
                    <a:bodyPr/>
                    <a:lstStyle/>
                    <a:p>
                      <a:pPr algn="l" fontAlgn="b"/>
                      <a:r>
                        <a:rPr lang="en-US" sz="1000" b="0" i="0" u="none" strike="noStrike">
                          <a:solidFill>
                            <a:srgbClr val="000000"/>
                          </a:solidFill>
                          <a:effectLst/>
                          <a:latin typeface="Calibri"/>
                        </a:rPr>
                        <a:t>Hispanic</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800" b="0" i="0" u="none" strike="noStrike">
                          <a:effectLst/>
                          <a:latin typeface="Calibri"/>
                        </a:rPr>
                        <a:t>6.7%</a:t>
                      </a:r>
                    </a:p>
                  </a:txBody>
                  <a:tcPr marL="7715" marR="92583" marT="771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800" b="0" i="0" u="none" strike="noStrike">
                          <a:effectLst/>
                          <a:latin typeface="Calibri"/>
                        </a:rPr>
                        <a:t>7.6%</a:t>
                      </a:r>
                    </a:p>
                  </a:txBody>
                  <a:tcPr marL="7715" marR="92583" marT="771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800" b="0" i="0" u="none" strike="noStrike">
                          <a:effectLst/>
                          <a:latin typeface="Calibri"/>
                        </a:rPr>
                        <a:t>7.1%</a:t>
                      </a:r>
                    </a:p>
                  </a:txBody>
                  <a:tcPr marL="7715" marR="92583" marT="771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800" b="0" i="0" u="none" strike="noStrike">
                          <a:effectLst/>
                          <a:latin typeface="Calibri"/>
                        </a:rPr>
                        <a:t>8.1%</a:t>
                      </a:r>
                    </a:p>
                  </a:txBody>
                  <a:tcPr marL="7715" marR="92583" marT="771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800" b="0" i="0" u="none" strike="noStrike">
                          <a:effectLst/>
                          <a:latin typeface="Calibri"/>
                        </a:rPr>
                        <a:t>7.6%</a:t>
                      </a:r>
                    </a:p>
                  </a:txBody>
                  <a:tcPr marL="7715" marR="92583" marT="771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800" b="0" i="0" u="none" strike="noStrike">
                          <a:effectLst/>
                          <a:latin typeface="Calibri"/>
                        </a:rPr>
                        <a:t>8.7%</a:t>
                      </a:r>
                    </a:p>
                  </a:txBody>
                  <a:tcPr marL="7715" marR="92583" marT="771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800" b="0" i="0" u="none" strike="noStrike">
                          <a:effectLst/>
                          <a:latin typeface="Calibri"/>
                        </a:rPr>
                        <a:t>8.2%</a:t>
                      </a:r>
                    </a:p>
                  </a:txBody>
                  <a:tcPr marL="7715" marR="92583" marT="771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800" b="0" i="0" u="none" strike="noStrike">
                          <a:effectLst/>
                          <a:latin typeface="Calibri"/>
                        </a:rPr>
                        <a:t>9.0%</a:t>
                      </a:r>
                    </a:p>
                  </a:txBody>
                  <a:tcPr marL="7715" marR="92583" marT="771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62020">
                <a:tc>
                  <a:txBody>
                    <a:bodyPr/>
                    <a:lstStyle/>
                    <a:p>
                      <a:pPr algn="l" fontAlgn="b"/>
                      <a:r>
                        <a:rPr lang="en-US" sz="1000" b="0" i="0" u="none" strike="noStrike">
                          <a:solidFill>
                            <a:srgbClr val="000000"/>
                          </a:solidFill>
                          <a:effectLst/>
                          <a:latin typeface="Calibri"/>
                        </a:rPr>
                        <a:t>Native Hawaiian / Pacific Islander</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800" b="0" i="0" u="none" strike="noStrike">
                          <a:effectLst/>
                          <a:latin typeface="Calibri"/>
                        </a:rPr>
                        <a:t>0.1%</a:t>
                      </a:r>
                    </a:p>
                  </a:txBody>
                  <a:tcPr marL="7715" marR="92583" marT="771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800" b="0" i="0" u="none" strike="noStrike">
                          <a:effectLst/>
                          <a:latin typeface="Calibri"/>
                        </a:rPr>
                        <a:t>0.1%</a:t>
                      </a:r>
                    </a:p>
                  </a:txBody>
                  <a:tcPr marL="7715" marR="92583" marT="771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800" b="0" i="0" u="none" strike="noStrike">
                          <a:effectLst/>
                          <a:latin typeface="Calibri"/>
                        </a:rPr>
                        <a:t>0.1%</a:t>
                      </a:r>
                    </a:p>
                  </a:txBody>
                  <a:tcPr marL="7715" marR="92583" marT="771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800" b="0" i="0" u="none" strike="noStrike">
                          <a:effectLst/>
                          <a:latin typeface="Calibri"/>
                        </a:rPr>
                        <a:t>0.1%</a:t>
                      </a:r>
                    </a:p>
                  </a:txBody>
                  <a:tcPr marL="7715" marR="92583" marT="771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800" b="0" i="0" u="none" strike="noStrike">
                          <a:effectLst/>
                          <a:latin typeface="Calibri"/>
                        </a:rPr>
                        <a:t>0.1%</a:t>
                      </a:r>
                    </a:p>
                  </a:txBody>
                  <a:tcPr marL="7715" marR="92583" marT="771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800" b="0" i="0" u="none" strike="noStrike">
                          <a:effectLst/>
                          <a:latin typeface="Calibri"/>
                        </a:rPr>
                        <a:t>0.1%</a:t>
                      </a:r>
                    </a:p>
                  </a:txBody>
                  <a:tcPr marL="7715" marR="92583" marT="771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800" b="0" i="0" u="none" strike="noStrike">
                          <a:effectLst/>
                          <a:latin typeface="Calibri"/>
                        </a:rPr>
                        <a:t>0.1%</a:t>
                      </a:r>
                    </a:p>
                  </a:txBody>
                  <a:tcPr marL="7715" marR="92583" marT="771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800" b="0" i="0" u="none" strike="noStrike">
                          <a:effectLst/>
                          <a:latin typeface="Calibri"/>
                        </a:rPr>
                        <a:t>0.1%</a:t>
                      </a:r>
                    </a:p>
                  </a:txBody>
                  <a:tcPr marL="7715" marR="92583" marT="771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62020">
                <a:tc>
                  <a:txBody>
                    <a:bodyPr/>
                    <a:lstStyle/>
                    <a:p>
                      <a:pPr algn="l" fontAlgn="b"/>
                      <a:r>
                        <a:rPr lang="en-US" sz="1000" b="0" i="0" u="none" strike="noStrike">
                          <a:solidFill>
                            <a:srgbClr val="000000"/>
                          </a:solidFill>
                          <a:effectLst/>
                          <a:latin typeface="Calibri"/>
                        </a:rPr>
                        <a:t>White</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800" b="0" i="0" u="none" strike="noStrike">
                          <a:effectLst/>
                          <a:latin typeface="Calibri"/>
                        </a:rPr>
                        <a:t>61.4%</a:t>
                      </a:r>
                    </a:p>
                  </a:txBody>
                  <a:tcPr marL="7715" marR="92583" marT="771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800" b="0" i="0" u="none" strike="noStrike">
                          <a:effectLst/>
                          <a:latin typeface="Calibri"/>
                        </a:rPr>
                        <a:t>60.3%</a:t>
                      </a:r>
                    </a:p>
                  </a:txBody>
                  <a:tcPr marL="7715" marR="92583" marT="771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800" b="0" i="0" u="none" strike="noStrike">
                          <a:effectLst/>
                          <a:latin typeface="Calibri"/>
                        </a:rPr>
                        <a:t>61.0%</a:t>
                      </a:r>
                    </a:p>
                  </a:txBody>
                  <a:tcPr marL="7715" marR="92583" marT="771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800" b="0" i="0" u="none" strike="noStrike">
                          <a:effectLst/>
                          <a:latin typeface="Calibri"/>
                        </a:rPr>
                        <a:t>59.8%</a:t>
                      </a:r>
                    </a:p>
                  </a:txBody>
                  <a:tcPr marL="7715" marR="92583" marT="771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800" b="0" i="0" u="none" strike="noStrike">
                          <a:effectLst/>
                          <a:latin typeface="Calibri"/>
                        </a:rPr>
                        <a:t>60.0%</a:t>
                      </a:r>
                    </a:p>
                  </a:txBody>
                  <a:tcPr marL="7715" marR="92583" marT="771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800" b="0" i="0" u="none" strike="noStrike">
                          <a:effectLst/>
                          <a:latin typeface="Calibri"/>
                        </a:rPr>
                        <a:t>58.5%</a:t>
                      </a:r>
                    </a:p>
                  </a:txBody>
                  <a:tcPr marL="7715" marR="92583" marT="771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800" b="0" i="0" u="none" strike="noStrike">
                          <a:effectLst/>
                          <a:latin typeface="Calibri"/>
                        </a:rPr>
                        <a:t>58.4%</a:t>
                      </a:r>
                    </a:p>
                  </a:txBody>
                  <a:tcPr marL="7715" marR="92583" marT="771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800" b="0" i="0" u="none" strike="noStrike">
                          <a:effectLst/>
                          <a:latin typeface="Calibri"/>
                        </a:rPr>
                        <a:t>57.2%</a:t>
                      </a:r>
                    </a:p>
                  </a:txBody>
                  <a:tcPr marL="7715" marR="92583" marT="771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62020">
                <a:tc>
                  <a:txBody>
                    <a:bodyPr/>
                    <a:lstStyle/>
                    <a:p>
                      <a:pPr algn="l" fontAlgn="b"/>
                      <a:r>
                        <a:rPr lang="en-US" sz="1000" b="0" i="0" u="none" strike="noStrike">
                          <a:solidFill>
                            <a:srgbClr val="000000"/>
                          </a:solidFill>
                          <a:effectLst/>
                          <a:latin typeface="Calibri"/>
                        </a:rPr>
                        <a:t>Two or more races</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800" b="0" i="0" u="none" strike="noStrike">
                          <a:effectLst/>
                          <a:latin typeface="Calibri"/>
                        </a:rPr>
                        <a:t>1.1%</a:t>
                      </a:r>
                    </a:p>
                  </a:txBody>
                  <a:tcPr marL="7715" marR="92583" marT="771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800" b="0" i="0" u="none" strike="noStrike">
                          <a:effectLst/>
                          <a:latin typeface="Calibri"/>
                        </a:rPr>
                        <a:t>1.3%</a:t>
                      </a:r>
                    </a:p>
                  </a:txBody>
                  <a:tcPr marL="7715" marR="92583" marT="771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800" b="0" i="0" u="none" strike="noStrike">
                          <a:effectLst/>
                          <a:latin typeface="Calibri"/>
                        </a:rPr>
                        <a:t>1.6%</a:t>
                      </a:r>
                    </a:p>
                  </a:txBody>
                  <a:tcPr marL="7715" marR="92583" marT="771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800" b="0" i="0" u="none" strike="noStrike">
                          <a:effectLst/>
                          <a:latin typeface="Calibri"/>
                        </a:rPr>
                        <a:t>2.0%</a:t>
                      </a:r>
                    </a:p>
                  </a:txBody>
                  <a:tcPr marL="7715" marR="92583" marT="771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800" b="0" i="0" u="none" strike="noStrike">
                          <a:effectLst/>
                          <a:latin typeface="Calibri"/>
                        </a:rPr>
                        <a:t>1.7%</a:t>
                      </a:r>
                    </a:p>
                  </a:txBody>
                  <a:tcPr marL="7715" marR="92583" marT="771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800" b="0" i="0" u="none" strike="noStrike">
                          <a:effectLst/>
                          <a:latin typeface="Calibri"/>
                        </a:rPr>
                        <a:t>2.5%</a:t>
                      </a:r>
                    </a:p>
                  </a:txBody>
                  <a:tcPr marL="7715" marR="92583" marT="771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800" b="0" i="0" u="none" strike="noStrike">
                          <a:effectLst/>
                          <a:latin typeface="Calibri"/>
                        </a:rPr>
                        <a:t>2.0%</a:t>
                      </a:r>
                    </a:p>
                  </a:txBody>
                  <a:tcPr marL="7715" marR="92583" marT="771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800" b="0" i="0" u="none" strike="noStrike">
                          <a:effectLst/>
                          <a:latin typeface="Calibri"/>
                        </a:rPr>
                        <a:t>2.6%</a:t>
                      </a:r>
                    </a:p>
                  </a:txBody>
                  <a:tcPr marL="7715" marR="92583" marT="771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62020">
                <a:tc>
                  <a:txBody>
                    <a:bodyPr/>
                    <a:lstStyle/>
                    <a:p>
                      <a:pPr algn="l" fontAlgn="b"/>
                      <a:r>
                        <a:rPr lang="en-US" sz="1000" b="0" i="0" u="none" strike="noStrike">
                          <a:solidFill>
                            <a:srgbClr val="000000"/>
                          </a:solidFill>
                          <a:effectLst/>
                          <a:latin typeface="Calibri"/>
                        </a:rPr>
                        <a:t>Race/ethnicity unknown</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800" b="0" i="0" u="none" strike="noStrike">
                          <a:effectLst/>
                          <a:latin typeface="Calibri"/>
                        </a:rPr>
                        <a:t>10.9%</a:t>
                      </a:r>
                    </a:p>
                  </a:txBody>
                  <a:tcPr marL="7715" marR="92583" marT="771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800" b="0" i="0" u="none" strike="noStrike">
                          <a:effectLst/>
                          <a:latin typeface="Calibri"/>
                        </a:rPr>
                        <a:t>10.4%</a:t>
                      </a:r>
                    </a:p>
                  </a:txBody>
                  <a:tcPr marL="7715" marR="92583" marT="771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800" b="0" i="0" u="none" strike="noStrike">
                          <a:effectLst/>
                          <a:latin typeface="Calibri"/>
                        </a:rPr>
                        <a:t>9.3%</a:t>
                      </a:r>
                    </a:p>
                  </a:txBody>
                  <a:tcPr marL="7715" marR="92583" marT="771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800" b="0" i="0" u="none" strike="noStrike">
                          <a:effectLst/>
                          <a:latin typeface="Calibri"/>
                        </a:rPr>
                        <a:t>8.8%</a:t>
                      </a:r>
                    </a:p>
                  </a:txBody>
                  <a:tcPr marL="7715" marR="92583" marT="771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800" b="0" i="0" u="none" strike="noStrike">
                          <a:effectLst/>
                          <a:latin typeface="Calibri"/>
                        </a:rPr>
                        <a:t>8.6%</a:t>
                      </a:r>
                    </a:p>
                  </a:txBody>
                  <a:tcPr marL="7715" marR="92583" marT="771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800" b="0" i="0" u="none" strike="noStrike">
                          <a:effectLst/>
                          <a:latin typeface="Calibri"/>
                        </a:rPr>
                        <a:t>8.4%</a:t>
                      </a:r>
                    </a:p>
                  </a:txBody>
                  <a:tcPr marL="7715" marR="92583" marT="771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800" b="0" i="0" u="none" strike="noStrike">
                          <a:effectLst/>
                          <a:latin typeface="Calibri"/>
                        </a:rPr>
                        <a:t>7.3%</a:t>
                      </a:r>
                    </a:p>
                  </a:txBody>
                  <a:tcPr marL="7715" marR="92583" marT="771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US" sz="800" b="0" i="0" u="none" strike="noStrike">
                          <a:effectLst/>
                          <a:latin typeface="Calibri"/>
                        </a:rPr>
                        <a:t>7.5%</a:t>
                      </a:r>
                    </a:p>
                  </a:txBody>
                  <a:tcPr marL="7715" marR="92583" marT="771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62020">
                <a:tc>
                  <a:txBody>
                    <a:bodyPr/>
                    <a:lstStyle/>
                    <a:p>
                      <a:pPr algn="l" fontAlgn="b"/>
                      <a:r>
                        <a:rPr lang="en-US" sz="1000" b="0" i="0" u="none" strike="noStrike">
                          <a:solidFill>
                            <a:srgbClr val="000000"/>
                          </a:solidFill>
                          <a:effectLst/>
                          <a:latin typeface="Calibri"/>
                        </a:rPr>
                        <a:t>Non-resident alien</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effectLst/>
                          <a:latin typeface="Calibri"/>
                        </a:rPr>
                        <a:t>6.8%</a:t>
                      </a:r>
                    </a:p>
                  </a:txBody>
                  <a:tcPr marL="7715" marR="92583" marT="771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effectLst/>
                          <a:latin typeface="Calibri"/>
                        </a:rPr>
                        <a:t>5.9%</a:t>
                      </a:r>
                    </a:p>
                  </a:txBody>
                  <a:tcPr marL="7715" marR="92583" marT="771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effectLst/>
                          <a:latin typeface="Calibri"/>
                        </a:rPr>
                        <a:t>7.8%</a:t>
                      </a:r>
                    </a:p>
                  </a:txBody>
                  <a:tcPr marL="7715" marR="92583" marT="771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effectLst/>
                          <a:latin typeface="Calibri"/>
                        </a:rPr>
                        <a:t>6.8%</a:t>
                      </a:r>
                    </a:p>
                  </a:txBody>
                  <a:tcPr marL="7715" marR="92583" marT="771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effectLst/>
                          <a:latin typeface="Calibri"/>
                        </a:rPr>
                        <a:t>8.8%</a:t>
                      </a:r>
                    </a:p>
                  </a:txBody>
                  <a:tcPr marL="7715" marR="92583" marT="771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effectLst/>
                          <a:latin typeface="Calibri"/>
                        </a:rPr>
                        <a:t>7.1%</a:t>
                      </a:r>
                    </a:p>
                  </a:txBody>
                  <a:tcPr marL="7715" marR="92583" marT="771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effectLst/>
                          <a:latin typeface="Calibri"/>
                        </a:rPr>
                        <a:t>10.2%</a:t>
                      </a:r>
                    </a:p>
                  </a:txBody>
                  <a:tcPr marL="7715" marR="92583" marT="771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effectLst/>
                          <a:latin typeface="Calibri"/>
                        </a:rPr>
                        <a:t>8.2%</a:t>
                      </a:r>
                    </a:p>
                  </a:txBody>
                  <a:tcPr marL="7715" marR="92583" marT="771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62020">
                <a:tc>
                  <a:txBody>
                    <a:bodyPr/>
                    <a:lstStyle/>
                    <a:p>
                      <a:pPr algn="r" fontAlgn="b"/>
                      <a:r>
                        <a:rPr lang="en-US" sz="1000" b="1" i="0" u="none" strike="noStrike">
                          <a:solidFill>
                            <a:srgbClr val="000000"/>
                          </a:solidFill>
                          <a:effectLst/>
                          <a:latin typeface="Calibri"/>
                        </a:rPr>
                        <a:t>Percent Minority*</a:t>
                      </a:r>
                    </a:p>
                  </a:txBody>
                  <a:tcPr marL="7715" marR="92583"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00" b="1" i="0" u="none" strike="noStrike">
                          <a:effectLst/>
                          <a:latin typeface="Calibri"/>
                        </a:rPr>
                        <a:t>21.0%</a:t>
                      </a:r>
                    </a:p>
                  </a:txBody>
                  <a:tcPr marL="7715" marR="92583" marT="771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00" b="1" i="0" u="none" strike="noStrike">
                          <a:effectLst/>
                          <a:latin typeface="Calibri"/>
                        </a:rPr>
                        <a:t>23.4%</a:t>
                      </a:r>
                    </a:p>
                  </a:txBody>
                  <a:tcPr marL="7715" marR="92583" marT="771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00" b="1" i="0" u="none" strike="noStrike">
                          <a:effectLst/>
                          <a:latin typeface="Calibri"/>
                        </a:rPr>
                        <a:t>21.9%</a:t>
                      </a:r>
                    </a:p>
                  </a:txBody>
                  <a:tcPr marL="7715" marR="92583" marT="771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00" b="1" i="0" u="none" strike="noStrike">
                          <a:effectLst/>
                          <a:latin typeface="Calibri"/>
                        </a:rPr>
                        <a:t>24.7%</a:t>
                      </a:r>
                    </a:p>
                  </a:txBody>
                  <a:tcPr marL="7715" marR="92583" marT="771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00" b="1" i="0" u="none" strike="noStrike">
                          <a:effectLst/>
                          <a:latin typeface="Calibri"/>
                        </a:rPr>
                        <a:t>22.6%</a:t>
                      </a:r>
                    </a:p>
                  </a:txBody>
                  <a:tcPr marL="7715" marR="92583" marT="771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00" b="1" i="0" u="none" strike="noStrike">
                          <a:effectLst/>
                          <a:latin typeface="Calibri"/>
                        </a:rPr>
                        <a:t>25.9%</a:t>
                      </a:r>
                    </a:p>
                  </a:txBody>
                  <a:tcPr marL="7715" marR="92583" marT="771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00" b="1" i="0" u="none" strike="noStrike">
                          <a:effectLst/>
                          <a:latin typeface="Calibri"/>
                        </a:rPr>
                        <a:t>24.1%</a:t>
                      </a:r>
                    </a:p>
                  </a:txBody>
                  <a:tcPr marL="7715" marR="92583" marT="771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00" b="1" i="0" u="none" strike="noStrike">
                          <a:effectLst/>
                          <a:latin typeface="Calibri"/>
                        </a:rPr>
                        <a:t>27.0%</a:t>
                      </a:r>
                    </a:p>
                  </a:txBody>
                  <a:tcPr marL="7715" marR="92583" marT="771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62020">
                <a:tc>
                  <a:txBody>
                    <a:bodyPr/>
                    <a:lstStyle/>
                    <a:p>
                      <a:pPr algn="r" fontAlgn="b"/>
                      <a:r>
                        <a:rPr lang="en-US" sz="1000" b="1" i="0" u="none" strike="noStrike">
                          <a:solidFill>
                            <a:srgbClr val="000000"/>
                          </a:solidFill>
                          <a:effectLst/>
                          <a:latin typeface="Calibri"/>
                        </a:rPr>
                        <a:t>Headcount</a:t>
                      </a:r>
                    </a:p>
                  </a:txBody>
                  <a:tcPr marL="7715" marR="92583"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1" i="0" u="none" strike="noStrike">
                          <a:effectLst/>
                          <a:latin typeface="Calibri"/>
                        </a:rPr>
                        <a:t>14,946</a:t>
                      </a:r>
                    </a:p>
                  </a:txBody>
                  <a:tcPr marL="7715" marR="92583" marT="771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1" i="0" u="none" strike="noStrike">
                          <a:effectLst/>
                          <a:latin typeface="Calibri"/>
                        </a:rPr>
                        <a:t>15,048</a:t>
                      </a:r>
                    </a:p>
                  </a:txBody>
                  <a:tcPr marL="7715" marR="92583" marT="771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1" i="0" u="none" strike="noStrike">
                          <a:effectLst/>
                          <a:latin typeface="Calibri"/>
                        </a:rPr>
                        <a:t>14,830</a:t>
                      </a:r>
                    </a:p>
                  </a:txBody>
                  <a:tcPr marL="7715" marR="92583" marT="771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1" i="0" u="none" strike="noStrike">
                          <a:effectLst/>
                          <a:latin typeface="Calibri"/>
                        </a:rPr>
                        <a:t>14,898</a:t>
                      </a:r>
                    </a:p>
                  </a:txBody>
                  <a:tcPr marL="7715" marR="92583" marT="771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1" i="0" u="none" strike="noStrike">
                          <a:effectLst/>
                          <a:latin typeface="Calibri"/>
                        </a:rPr>
                        <a:t>14,842</a:t>
                      </a:r>
                    </a:p>
                  </a:txBody>
                  <a:tcPr marL="7715" marR="92583" marT="771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1" i="0" u="none" strike="noStrike">
                          <a:effectLst/>
                          <a:latin typeface="Calibri"/>
                        </a:rPr>
                        <a:t>15,090</a:t>
                      </a:r>
                    </a:p>
                  </a:txBody>
                  <a:tcPr marL="7715" marR="92583" marT="771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1" i="0" u="none" strike="noStrike">
                          <a:effectLst/>
                          <a:latin typeface="Calibri"/>
                        </a:rPr>
                        <a:t>15,081</a:t>
                      </a:r>
                    </a:p>
                  </a:txBody>
                  <a:tcPr marL="7715" marR="92583" marT="771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1" i="0" u="none" strike="noStrike">
                          <a:effectLst/>
                          <a:latin typeface="Calibri"/>
                        </a:rPr>
                        <a:t>15,483</a:t>
                      </a:r>
                    </a:p>
                  </a:txBody>
                  <a:tcPr marL="7715" marR="92583" marT="771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62020">
                <a:tc>
                  <a:txBody>
                    <a:bodyPr/>
                    <a:lstStyle/>
                    <a:p>
                      <a:pPr algn="l" fontAlgn="b"/>
                      <a:r>
                        <a:rPr lang="en-US" sz="1000" b="0" i="0" u="none" strike="noStrike">
                          <a:effectLst/>
                          <a:latin typeface="Calibri"/>
                        </a:rPr>
                        <a:t> </a:t>
                      </a:r>
                    </a:p>
                  </a:txBody>
                  <a:tcPr marL="7715" marR="7715" marT="771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effectLst/>
                          <a:latin typeface="Calibri"/>
                        </a:rPr>
                        <a:t> </a:t>
                      </a:r>
                    </a:p>
                  </a:txBody>
                  <a:tcPr marL="7715" marR="7715" marT="771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effectLst/>
                          <a:latin typeface="Calibri"/>
                        </a:rPr>
                        <a:t> </a:t>
                      </a:r>
                    </a:p>
                  </a:txBody>
                  <a:tcPr marL="7715" marR="7715" marT="771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effectLst/>
                          <a:latin typeface="Calibri"/>
                        </a:rPr>
                        <a:t> </a:t>
                      </a:r>
                    </a:p>
                  </a:txBody>
                  <a:tcPr marL="7715" marR="7715" marT="771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effectLst/>
                          <a:latin typeface="Calibri"/>
                        </a:rPr>
                        <a:t> </a:t>
                      </a:r>
                    </a:p>
                  </a:txBody>
                  <a:tcPr marL="7715" marR="7715" marT="771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effectLst/>
                          <a:latin typeface="Calibri"/>
                        </a:rPr>
                        <a:t> </a:t>
                      </a:r>
                    </a:p>
                  </a:txBody>
                  <a:tcPr marL="7715" marR="7715" marT="771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effectLst/>
                          <a:latin typeface="Calibri"/>
                        </a:rPr>
                        <a:t> </a:t>
                      </a:r>
                    </a:p>
                  </a:txBody>
                  <a:tcPr marL="7715" marR="7715" marT="771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effectLst/>
                          <a:latin typeface="Calibri"/>
                        </a:rPr>
                        <a:t> </a:t>
                      </a:r>
                    </a:p>
                  </a:txBody>
                  <a:tcPr marL="7715" marR="7715" marT="771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effectLst/>
                          <a:latin typeface="Calibri"/>
                        </a:rPr>
                        <a:t> </a:t>
                      </a:r>
                    </a:p>
                  </a:txBody>
                  <a:tcPr marL="7715" marR="7715" marT="771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62020">
                <a:tc>
                  <a:txBody>
                    <a:bodyPr/>
                    <a:lstStyle/>
                    <a:p>
                      <a:pPr algn="l" fontAlgn="b"/>
                      <a:r>
                        <a:rPr lang="en-US" sz="1000" b="0" i="0" u="none" strike="noStrike">
                          <a:effectLst/>
                          <a:latin typeface="Calibri"/>
                        </a:rPr>
                        <a:t> </a:t>
                      </a:r>
                    </a:p>
                  </a:txBody>
                  <a:tcPr marL="7715" marR="7715" marT="7715" marB="0" anchor="b">
                    <a:lnL>
                      <a:noFill/>
                    </a:lnL>
                    <a:lnR>
                      <a:noFill/>
                    </a:lnR>
                    <a:lnT>
                      <a:noFill/>
                    </a:lnT>
                    <a:lnB>
                      <a:noFill/>
                    </a:lnB>
                    <a:solidFill>
                      <a:srgbClr val="FFFFFF"/>
                    </a:solidFill>
                  </a:tcPr>
                </a:tc>
                <a:tc>
                  <a:txBody>
                    <a:bodyPr/>
                    <a:lstStyle/>
                    <a:p>
                      <a:pPr algn="l" fontAlgn="b"/>
                      <a:r>
                        <a:rPr lang="en-US" sz="1000" b="0" i="0" u="none" strike="noStrike">
                          <a:effectLst/>
                          <a:latin typeface="Calibri"/>
                        </a:rPr>
                        <a:t> </a:t>
                      </a:r>
                    </a:p>
                  </a:txBody>
                  <a:tcPr marL="7715" marR="7715" marT="7715" marB="0" anchor="b">
                    <a:lnL>
                      <a:noFill/>
                    </a:lnL>
                    <a:lnR>
                      <a:noFill/>
                    </a:lnR>
                    <a:lnT>
                      <a:noFill/>
                    </a:lnT>
                    <a:lnB>
                      <a:noFill/>
                    </a:lnB>
                    <a:solidFill>
                      <a:srgbClr val="FFFFFF"/>
                    </a:solidFill>
                  </a:tcPr>
                </a:tc>
                <a:tc>
                  <a:txBody>
                    <a:bodyPr/>
                    <a:lstStyle/>
                    <a:p>
                      <a:pPr algn="l" fontAlgn="b"/>
                      <a:r>
                        <a:rPr lang="en-US" sz="1000" b="0" i="0" u="none" strike="noStrike">
                          <a:effectLst/>
                          <a:latin typeface="Calibri"/>
                        </a:rPr>
                        <a:t> </a:t>
                      </a:r>
                    </a:p>
                  </a:txBody>
                  <a:tcPr marL="7715" marR="7715" marT="7715" marB="0" anchor="b">
                    <a:lnL>
                      <a:noFill/>
                    </a:lnL>
                    <a:lnR>
                      <a:noFill/>
                    </a:lnR>
                    <a:lnT>
                      <a:noFill/>
                    </a:lnT>
                    <a:lnB>
                      <a:noFill/>
                    </a:lnB>
                    <a:solidFill>
                      <a:srgbClr val="FFFFFF"/>
                    </a:solidFill>
                  </a:tcPr>
                </a:tc>
                <a:tc>
                  <a:txBody>
                    <a:bodyPr/>
                    <a:lstStyle/>
                    <a:p>
                      <a:pPr algn="l" fontAlgn="b"/>
                      <a:r>
                        <a:rPr lang="en-US" sz="1000" b="0" i="0" u="none" strike="noStrike">
                          <a:effectLst/>
                          <a:latin typeface="Calibri"/>
                        </a:rPr>
                        <a:t> </a:t>
                      </a:r>
                    </a:p>
                  </a:txBody>
                  <a:tcPr marL="7715" marR="7715" marT="7715" marB="0" anchor="b">
                    <a:lnL>
                      <a:noFill/>
                    </a:lnL>
                    <a:lnR>
                      <a:noFill/>
                    </a:lnR>
                    <a:lnT>
                      <a:noFill/>
                    </a:lnT>
                    <a:lnB>
                      <a:noFill/>
                    </a:lnB>
                    <a:solidFill>
                      <a:srgbClr val="FFFFFF"/>
                    </a:solidFill>
                  </a:tcPr>
                </a:tc>
                <a:tc>
                  <a:txBody>
                    <a:bodyPr/>
                    <a:lstStyle/>
                    <a:p>
                      <a:pPr algn="l" fontAlgn="b"/>
                      <a:r>
                        <a:rPr lang="en-US" sz="1000" b="0" i="0" u="none" strike="noStrike">
                          <a:effectLst/>
                          <a:latin typeface="Calibri"/>
                        </a:rPr>
                        <a:t> </a:t>
                      </a:r>
                    </a:p>
                  </a:txBody>
                  <a:tcPr marL="7715" marR="7715" marT="7715" marB="0" anchor="b">
                    <a:lnL>
                      <a:noFill/>
                    </a:lnL>
                    <a:lnR>
                      <a:noFill/>
                    </a:lnR>
                    <a:lnT>
                      <a:noFill/>
                    </a:lnT>
                    <a:lnB>
                      <a:noFill/>
                    </a:lnB>
                    <a:solidFill>
                      <a:srgbClr val="FFFFFF"/>
                    </a:solidFill>
                  </a:tcPr>
                </a:tc>
                <a:tc>
                  <a:txBody>
                    <a:bodyPr/>
                    <a:lstStyle/>
                    <a:p>
                      <a:pPr algn="l" fontAlgn="b"/>
                      <a:r>
                        <a:rPr lang="en-US" sz="1000" b="0" i="0" u="none" strike="noStrike">
                          <a:effectLst/>
                          <a:latin typeface="Calibri"/>
                        </a:rPr>
                        <a:t> </a:t>
                      </a:r>
                    </a:p>
                  </a:txBody>
                  <a:tcPr marL="7715" marR="7715" marT="7715" marB="0" anchor="b">
                    <a:lnL>
                      <a:noFill/>
                    </a:lnL>
                    <a:lnR>
                      <a:noFill/>
                    </a:lnR>
                    <a:lnT>
                      <a:noFill/>
                    </a:lnT>
                    <a:lnB>
                      <a:noFill/>
                    </a:lnB>
                    <a:solidFill>
                      <a:srgbClr val="FFFFFF"/>
                    </a:solidFill>
                  </a:tcPr>
                </a:tc>
                <a:tc>
                  <a:txBody>
                    <a:bodyPr/>
                    <a:lstStyle/>
                    <a:p>
                      <a:pPr algn="l" fontAlgn="b"/>
                      <a:r>
                        <a:rPr lang="en-US" sz="1000" b="0" i="0" u="none" strike="noStrike">
                          <a:effectLst/>
                          <a:latin typeface="Calibri"/>
                        </a:rPr>
                        <a:t> </a:t>
                      </a:r>
                    </a:p>
                  </a:txBody>
                  <a:tcPr marL="7715" marR="7715" marT="7715" marB="0" anchor="b">
                    <a:lnL>
                      <a:noFill/>
                    </a:lnL>
                    <a:lnR>
                      <a:noFill/>
                    </a:lnR>
                    <a:lnT>
                      <a:noFill/>
                    </a:lnT>
                    <a:lnB>
                      <a:noFill/>
                    </a:lnB>
                    <a:solidFill>
                      <a:srgbClr val="FFFFFF"/>
                    </a:solidFill>
                  </a:tcPr>
                </a:tc>
                <a:tc>
                  <a:txBody>
                    <a:bodyPr/>
                    <a:lstStyle/>
                    <a:p>
                      <a:pPr algn="l" fontAlgn="b"/>
                      <a:r>
                        <a:rPr lang="en-US" sz="1000" b="0" i="0" u="none" strike="noStrike">
                          <a:effectLst/>
                          <a:latin typeface="Calibri"/>
                        </a:rPr>
                        <a:t> </a:t>
                      </a:r>
                    </a:p>
                  </a:txBody>
                  <a:tcPr marL="7715" marR="7715" marT="7715" marB="0" anchor="b">
                    <a:lnL>
                      <a:noFill/>
                    </a:lnL>
                    <a:lnR>
                      <a:noFill/>
                    </a:lnR>
                    <a:lnT>
                      <a:noFill/>
                    </a:lnT>
                    <a:lnB>
                      <a:noFill/>
                    </a:lnB>
                    <a:solidFill>
                      <a:srgbClr val="FFFFFF"/>
                    </a:solidFill>
                  </a:tcPr>
                </a:tc>
                <a:tc>
                  <a:txBody>
                    <a:bodyPr/>
                    <a:lstStyle/>
                    <a:p>
                      <a:pPr algn="l" fontAlgn="b"/>
                      <a:r>
                        <a:rPr lang="en-US" sz="1000" b="0" i="0" u="none" strike="noStrike">
                          <a:effectLst/>
                          <a:latin typeface="Calibri"/>
                        </a:rPr>
                        <a:t> </a:t>
                      </a:r>
                    </a:p>
                  </a:txBody>
                  <a:tcPr marL="7715" marR="7715" marT="7715" marB="0" anchor="b">
                    <a:lnL>
                      <a:noFill/>
                    </a:lnL>
                    <a:lnR>
                      <a:noFill/>
                    </a:lnR>
                    <a:lnT>
                      <a:noFill/>
                    </a:lnT>
                    <a:lnB>
                      <a:noFill/>
                    </a:lnB>
                    <a:solidFill>
                      <a:srgbClr val="FFFFFF"/>
                    </a:solidFill>
                  </a:tcPr>
                </a:tc>
              </a:tr>
              <a:tr h="162020">
                <a:tc>
                  <a:txBody>
                    <a:bodyPr/>
                    <a:lstStyle/>
                    <a:p>
                      <a:pPr algn="l" fontAlgn="b"/>
                      <a:r>
                        <a:rPr lang="en-US" sz="1000" b="0" i="0" u="none" strike="noStrike">
                          <a:effectLst/>
                          <a:latin typeface="Calibri"/>
                        </a:rPr>
                        <a:t> </a:t>
                      </a:r>
                    </a:p>
                  </a:txBody>
                  <a:tcPr marL="7715" marR="7715" marT="771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Calibri"/>
                        </a:rPr>
                        <a:t> </a:t>
                      </a:r>
                    </a:p>
                  </a:txBody>
                  <a:tcPr marL="7715" marR="7715" marT="771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Calibri"/>
                        </a:rPr>
                        <a:t> </a:t>
                      </a:r>
                    </a:p>
                  </a:txBody>
                  <a:tcPr marL="7715" marR="7715" marT="771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Calibri"/>
                        </a:rPr>
                        <a:t> </a:t>
                      </a:r>
                    </a:p>
                  </a:txBody>
                  <a:tcPr marL="7715" marR="7715" marT="771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Calibri"/>
                        </a:rPr>
                        <a:t> </a:t>
                      </a:r>
                    </a:p>
                  </a:txBody>
                  <a:tcPr marL="7715" marR="7715" marT="771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Calibri"/>
                        </a:rPr>
                        <a:t> </a:t>
                      </a:r>
                    </a:p>
                  </a:txBody>
                  <a:tcPr marL="7715" marR="7715" marT="771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Calibri"/>
                        </a:rPr>
                        <a:t> </a:t>
                      </a:r>
                    </a:p>
                  </a:txBody>
                  <a:tcPr marL="7715" marR="7715" marT="771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Calibri"/>
                        </a:rPr>
                        <a:t> </a:t>
                      </a:r>
                    </a:p>
                  </a:txBody>
                  <a:tcPr marL="7715" marR="7715" marT="771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Calibri"/>
                        </a:rPr>
                        <a:t> </a:t>
                      </a:r>
                    </a:p>
                  </a:txBody>
                  <a:tcPr marL="7715" marR="7715" marT="771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62020">
                <a:tc rowSpan="2">
                  <a:txBody>
                    <a:bodyPr/>
                    <a:lstStyle/>
                    <a:p>
                      <a:pPr algn="l" fontAlgn="b"/>
                      <a:r>
                        <a:rPr lang="en-US" sz="1000" b="1" i="0" u="none" strike="noStrike" dirty="0">
                          <a:effectLst/>
                          <a:latin typeface="Calibri"/>
                        </a:rPr>
                        <a:t>UCONN - </a:t>
                      </a:r>
                      <a:br>
                        <a:rPr lang="en-US" sz="1000" b="1" i="0" u="none" strike="noStrike" dirty="0">
                          <a:effectLst/>
                          <a:latin typeface="Calibri"/>
                        </a:rPr>
                      </a:br>
                      <a:r>
                        <a:rPr lang="en-US" sz="1000" b="1" i="0" u="none" strike="noStrike" dirty="0">
                          <a:effectLst/>
                          <a:latin typeface="Calibri"/>
                        </a:rPr>
                        <a:t>Medical school &amp; Dental School</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gridSpan="2">
                  <a:txBody>
                    <a:bodyPr/>
                    <a:lstStyle/>
                    <a:p>
                      <a:pPr algn="ctr" fontAlgn="ctr"/>
                      <a:r>
                        <a:rPr lang="en-US" sz="800" b="1" i="0" u="none" strike="noStrike">
                          <a:effectLst/>
                          <a:latin typeface="Calibri"/>
                        </a:rPr>
                        <a:t>Fall 2011</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hMerge="1">
                  <a:txBody>
                    <a:bodyPr/>
                    <a:lstStyle/>
                    <a:p>
                      <a:endParaRPr lang="en-US"/>
                    </a:p>
                  </a:txBody>
                  <a:tcPr/>
                </a:tc>
                <a:tc gridSpan="2">
                  <a:txBody>
                    <a:bodyPr/>
                    <a:lstStyle/>
                    <a:p>
                      <a:pPr algn="ctr" fontAlgn="ctr"/>
                      <a:r>
                        <a:rPr lang="en-US" sz="800" b="1" i="0" u="none" strike="noStrike">
                          <a:effectLst/>
                          <a:latin typeface="Calibri"/>
                        </a:rPr>
                        <a:t>Fall 2012</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hMerge="1">
                  <a:txBody>
                    <a:bodyPr/>
                    <a:lstStyle/>
                    <a:p>
                      <a:endParaRPr lang="en-US"/>
                    </a:p>
                  </a:txBody>
                  <a:tcPr/>
                </a:tc>
                <a:tc gridSpan="2">
                  <a:txBody>
                    <a:bodyPr/>
                    <a:lstStyle/>
                    <a:p>
                      <a:pPr algn="ctr" fontAlgn="ctr"/>
                      <a:r>
                        <a:rPr lang="en-US" sz="800" b="1" i="0" u="none" strike="noStrike">
                          <a:effectLst/>
                          <a:latin typeface="Calibri"/>
                        </a:rPr>
                        <a:t>Fall 2013</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hMerge="1">
                  <a:txBody>
                    <a:bodyPr/>
                    <a:lstStyle/>
                    <a:p>
                      <a:endParaRPr lang="en-US"/>
                    </a:p>
                  </a:txBody>
                  <a:tcPr/>
                </a:tc>
                <a:tc gridSpan="2">
                  <a:txBody>
                    <a:bodyPr/>
                    <a:lstStyle/>
                    <a:p>
                      <a:pPr algn="ctr" fontAlgn="ctr"/>
                      <a:r>
                        <a:rPr lang="en-US" sz="800" b="1" i="0" u="none" strike="noStrike" dirty="0">
                          <a:effectLst/>
                          <a:latin typeface="Calibri"/>
                        </a:rPr>
                        <a:t>Fall 2014</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hMerge="1">
                  <a:txBody>
                    <a:bodyPr/>
                    <a:lstStyle/>
                    <a:p>
                      <a:endParaRPr lang="en-US"/>
                    </a:p>
                  </a:txBody>
                  <a:tcPr/>
                </a:tc>
              </a:tr>
              <a:tr h="162020">
                <a:tc vMerge="1">
                  <a:txBody>
                    <a:bodyPr/>
                    <a:lstStyle/>
                    <a:p>
                      <a:endParaRPr lang="en-US"/>
                    </a:p>
                  </a:txBody>
                  <a:tcPr/>
                </a:tc>
                <a:tc>
                  <a:txBody>
                    <a:bodyPr/>
                    <a:lstStyle/>
                    <a:p>
                      <a:pPr algn="ctr" fontAlgn="ctr"/>
                      <a:r>
                        <a:rPr lang="en-US" sz="800" b="1" i="0" u="none" strike="noStrike" dirty="0">
                          <a:effectLst/>
                          <a:latin typeface="Calibri"/>
                        </a:rPr>
                        <a:t>Male</a:t>
                      </a:r>
                    </a:p>
                  </a:txBody>
                  <a:tcPr marL="7715" marR="7715" marT="771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800" b="1" i="0" u="none" strike="noStrike">
                          <a:effectLst/>
                          <a:latin typeface="Calibri"/>
                        </a:rPr>
                        <a:t>Female</a:t>
                      </a:r>
                    </a:p>
                  </a:txBody>
                  <a:tcPr marL="7715" marR="7715" marT="771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800" b="1" i="0" u="none" strike="noStrike">
                          <a:effectLst/>
                          <a:latin typeface="Calibri"/>
                        </a:rPr>
                        <a:t>Male</a:t>
                      </a:r>
                    </a:p>
                  </a:txBody>
                  <a:tcPr marL="7715" marR="7715" marT="771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800" b="1" i="0" u="none" strike="noStrike">
                          <a:effectLst/>
                          <a:latin typeface="Calibri"/>
                        </a:rPr>
                        <a:t>Female</a:t>
                      </a:r>
                    </a:p>
                  </a:txBody>
                  <a:tcPr marL="7715" marR="7715" marT="771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800" b="1" i="0" u="none" strike="noStrike">
                          <a:effectLst/>
                          <a:latin typeface="Calibri"/>
                        </a:rPr>
                        <a:t>Male</a:t>
                      </a:r>
                    </a:p>
                  </a:txBody>
                  <a:tcPr marL="7715" marR="7715" marT="771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800" b="1" i="0" u="none" strike="noStrike">
                          <a:effectLst/>
                          <a:latin typeface="Calibri"/>
                        </a:rPr>
                        <a:t>Female</a:t>
                      </a:r>
                    </a:p>
                  </a:txBody>
                  <a:tcPr marL="7715" marR="7715" marT="771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800" b="1" i="0" u="none" strike="noStrike" dirty="0">
                          <a:effectLst/>
                          <a:latin typeface="Calibri"/>
                        </a:rPr>
                        <a:t>Male</a:t>
                      </a:r>
                    </a:p>
                  </a:txBody>
                  <a:tcPr marL="7715" marR="7715" marT="771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800" b="1" i="0" u="none" strike="noStrike" dirty="0">
                          <a:effectLst/>
                          <a:latin typeface="Calibri"/>
                        </a:rPr>
                        <a:t>Female</a:t>
                      </a:r>
                    </a:p>
                  </a:txBody>
                  <a:tcPr marL="7715" marR="7715" marT="771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r>
              <a:tr h="162020">
                <a:tc>
                  <a:txBody>
                    <a:bodyPr/>
                    <a:lstStyle/>
                    <a:p>
                      <a:pPr algn="l" fontAlgn="b"/>
                      <a:r>
                        <a:rPr lang="en-US" sz="1000" b="0" i="0" u="none" strike="noStrike">
                          <a:solidFill>
                            <a:srgbClr val="000000"/>
                          </a:solidFill>
                          <a:effectLst/>
                          <a:latin typeface="Calibri"/>
                        </a:rPr>
                        <a:t>American Indian / Alaska Native</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800" b="0" i="0" u="none" strike="noStrike" dirty="0">
                          <a:effectLst/>
                          <a:latin typeface="Calibri"/>
                        </a:rPr>
                        <a:t>1.7%</a:t>
                      </a:r>
                    </a:p>
                  </a:txBody>
                  <a:tcPr marL="7715" marR="92583" marT="771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800" b="0" i="0" u="none" strike="noStrike" dirty="0">
                          <a:effectLst/>
                          <a:latin typeface="Calibri"/>
                        </a:rPr>
                        <a:t>0.3%</a:t>
                      </a:r>
                    </a:p>
                  </a:txBody>
                  <a:tcPr marL="7715" marR="92583" marT="771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800" b="0" i="0" u="none" strike="noStrike" dirty="0">
                          <a:effectLst/>
                          <a:latin typeface="Calibri"/>
                        </a:rPr>
                        <a:t>1.2%</a:t>
                      </a:r>
                    </a:p>
                  </a:txBody>
                  <a:tcPr marL="7715" marR="92583" marT="771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800" b="0" i="0" u="none" strike="noStrike" dirty="0">
                          <a:effectLst/>
                          <a:latin typeface="Calibri"/>
                        </a:rPr>
                        <a:t>0.0%</a:t>
                      </a:r>
                    </a:p>
                  </a:txBody>
                  <a:tcPr marL="7715" marR="92583" marT="771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800" b="0" i="0" u="none" strike="noStrike" dirty="0">
                          <a:effectLst/>
                          <a:latin typeface="Calibri"/>
                        </a:rPr>
                        <a:t>0.4%</a:t>
                      </a:r>
                    </a:p>
                  </a:txBody>
                  <a:tcPr marL="7715" marR="92583" marT="771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800" b="0" i="0" u="none" strike="noStrike" dirty="0">
                          <a:effectLst/>
                          <a:latin typeface="Calibri"/>
                        </a:rPr>
                        <a:t>0.0%</a:t>
                      </a:r>
                    </a:p>
                  </a:txBody>
                  <a:tcPr marL="7715" marR="92583" marT="771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800" b="0" i="0" u="none" strike="noStrike">
                          <a:effectLst/>
                          <a:latin typeface="Calibri"/>
                        </a:rPr>
                        <a:t>0.4%</a:t>
                      </a:r>
                    </a:p>
                  </a:txBody>
                  <a:tcPr marL="7715" marR="92583" marT="771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800" b="0" i="0" u="none" strike="noStrike">
                          <a:effectLst/>
                          <a:latin typeface="Calibri"/>
                        </a:rPr>
                        <a:t>0.0%</a:t>
                      </a:r>
                    </a:p>
                  </a:txBody>
                  <a:tcPr marL="7715" marR="92583" marT="771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62020">
                <a:tc>
                  <a:txBody>
                    <a:bodyPr/>
                    <a:lstStyle/>
                    <a:p>
                      <a:pPr algn="l" fontAlgn="b"/>
                      <a:r>
                        <a:rPr lang="en-US" sz="1000" b="0" i="0" u="none" strike="noStrike">
                          <a:solidFill>
                            <a:srgbClr val="000000"/>
                          </a:solidFill>
                          <a:effectLst/>
                          <a:latin typeface="Calibri"/>
                        </a:rPr>
                        <a:t>Asian</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effectLst/>
                          <a:latin typeface="Calibri"/>
                        </a:rPr>
                        <a:t>17.9%</a:t>
                      </a:r>
                    </a:p>
                  </a:txBody>
                  <a:tcPr marL="7715" marR="92583" marT="77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effectLst/>
                          <a:latin typeface="Calibri"/>
                        </a:rPr>
                        <a:t>13.7%</a:t>
                      </a:r>
                    </a:p>
                  </a:txBody>
                  <a:tcPr marL="7715" marR="92583" marT="77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effectLst/>
                          <a:latin typeface="Calibri"/>
                        </a:rPr>
                        <a:t>19.6%</a:t>
                      </a:r>
                    </a:p>
                  </a:txBody>
                  <a:tcPr marL="7715" marR="92583" marT="77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effectLst/>
                          <a:latin typeface="Calibri"/>
                        </a:rPr>
                        <a:t>15.8%</a:t>
                      </a:r>
                    </a:p>
                  </a:txBody>
                  <a:tcPr marL="7715" marR="92583" marT="77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effectLst/>
                          <a:latin typeface="Calibri"/>
                        </a:rPr>
                        <a:t>19.0%</a:t>
                      </a:r>
                    </a:p>
                  </a:txBody>
                  <a:tcPr marL="7715" marR="92583" marT="77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effectLst/>
                          <a:latin typeface="Calibri"/>
                        </a:rPr>
                        <a:t>17.2%</a:t>
                      </a:r>
                    </a:p>
                  </a:txBody>
                  <a:tcPr marL="7715" marR="92583" marT="77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effectLst/>
                          <a:latin typeface="Calibri"/>
                        </a:rPr>
                        <a:t>16.5%</a:t>
                      </a:r>
                    </a:p>
                  </a:txBody>
                  <a:tcPr marL="7715" marR="92583" marT="77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effectLst/>
                          <a:latin typeface="Calibri"/>
                        </a:rPr>
                        <a:t>18.1%</a:t>
                      </a:r>
                    </a:p>
                  </a:txBody>
                  <a:tcPr marL="7715" marR="92583" marT="77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62020">
                <a:tc>
                  <a:txBody>
                    <a:bodyPr/>
                    <a:lstStyle/>
                    <a:p>
                      <a:pPr algn="l" fontAlgn="b"/>
                      <a:r>
                        <a:rPr lang="en-US" sz="1000" b="0" i="0" u="none" strike="noStrike">
                          <a:solidFill>
                            <a:srgbClr val="000000"/>
                          </a:solidFill>
                          <a:effectLst/>
                          <a:latin typeface="Calibri"/>
                        </a:rPr>
                        <a:t>Black or African American</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effectLst/>
                          <a:latin typeface="Calibri"/>
                        </a:rPr>
                        <a:t>5.0%</a:t>
                      </a:r>
                    </a:p>
                  </a:txBody>
                  <a:tcPr marL="7715" marR="92583" marT="77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effectLst/>
                          <a:latin typeface="Calibri"/>
                        </a:rPr>
                        <a:t>12.0%</a:t>
                      </a:r>
                    </a:p>
                  </a:txBody>
                  <a:tcPr marL="7715" marR="92583" marT="77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effectLst/>
                          <a:latin typeface="Calibri"/>
                        </a:rPr>
                        <a:t>5.2%</a:t>
                      </a:r>
                    </a:p>
                  </a:txBody>
                  <a:tcPr marL="7715" marR="92583" marT="77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effectLst/>
                          <a:latin typeface="Calibri"/>
                        </a:rPr>
                        <a:t>12.9%</a:t>
                      </a:r>
                    </a:p>
                  </a:txBody>
                  <a:tcPr marL="7715" marR="92583" marT="77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effectLst/>
                          <a:latin typeface="Calibri"/>
                        </a:rPr>
                        <a:t>4.1%</a:t>
                      </a:r>
                    </a:p>
                  </a:txBody>
                  <a:tcPr marL="7715" marR="92583" marT="77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effectLst/>
                          <a:latin typeface="Calibri"/>
                        </a:rPr>
                        <a:t>11.3%</a:t>
                      </a:r>
                    </a:p>
                  </a:txBody>
                  <a:tcPr marL="7715" marR="92583" marT="77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effectLst/>
                          <a:latin typeface="Calibri"/>
                        </a:rPr>
                        <a:t>5.6%</a:t>
                      </a:r>
                    </a:p>
                  </a:txBody>
                  <a:tcPr marL="7715" marR="92583" marT="77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effectLst/>
                          <a:latin typeface="Calibri"/>
                        </a:rPr>
                        <a:t>11.8%</a:t>
                      </a:r>
                    </a:p>
                  </a:txBody>
                  <a:tcPr marL="7715" marR="92583" marT="77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62020">
                <a:tc>
                  <a:txBody>
                    <a:bodyPr/>
                    <a:lstStyle/>
                    <a:p>
                      <a:pPr algn="l" fontAlgn="b"/>
                      <a:r>
                        <a:rPr lang="en-US" sz="1000" b="0" i="0" u="none" strike="noStrike">
                          <a:solidFill>
                            <a:srgbClr val="000000"/>
                          </a:solidFill>
                          <a:effectLst/>
                          <a:latin typeface="Calibri"/>
                        </a:rPr>
                        <a:t>Hispanic</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effectLst/>
                          <a:latin typeface="Calibri"/>
                        </a:rPr>
                        <a:t>6.3%</a:t>
                      </a:r>
                    </a:p>
                  </a:txBody>
                  <a:tcPr marL="7715" marR="92583" marT="77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effectLst/>
                          <a:latin typeface="Calibri"/>
                        </a:rPr>
                        <a:t>5.5%</a:t>
                      </a:r>
                    </a:p>
                  </a:txBody>
                  <a:tcPr marL="7715" marR="92583" marT="77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effectLst/>
                          <a:latin typeface="Calibri"/>
                        </a:rPr>
                        <a:t>6.0%</a:t>
                      </a:r>
                    </a:p>
                  </a:txBody>
                  <a:tcPr marL="7715" marR="92583" marT="77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effectLst/>
                          <a:latin typeface="Calibri"/>
                        </a:rPr>
                        <a:t>5.8%</a:t>
                      </a:r>
                    </a:p>
                  </a:txBody>
                  <a:tcPr marL="7715" marR="92583" marT="77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effectLst/>
                          <a:latin typeface="Calibri"/>
                        </a:rPr>
                        <a:t>3.7%</a:t>
                      </a:r>
                    </a:p>
                  </a:txBody>
                  <a:tcPr marL="7715" marR="92583" marT="77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effectLst/>
                          <a:latin typeface="Calibri"/>
                        </a:rPr>
                        <a:t>5.8%</a:t>
                      </a:r>
                    </a:p>
                  </a:txBody>
                  <a:tcPr marL="7715" marR="92583" marT="77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effectLst/>
                          <a:latin typeface="Calibri"/>
                        </a:rPr>
                        <a:t>4.9%</a:t>
                      </a:r>
                    </a:p>
                  </a:txBody>
                  <a:tcPr marL="7715" marR="92583" marT="77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effectLst/>
                          <a:latin typeface="Calibri"/>
                        </a:rPr>
                        <a:t>5.9%</a:t>
                      </a:r>
                    </a:p>
                  </a:txBody>
                  <a:tcPr marL="7715" marR="92583" marT="77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62020">
                <a:tc>
                  <a:txBody>
                    <a:bodyPr/>
                    <a:lstStyle/>
                    <a:p>
                      <a:pPr algn="l" fontAlgn="b"/>
                      <a:r>
                        <a:rPr lang="en-US" sz="1000" b="0" i="0" u="none" strike="noStrike">
                          <a:solidFill>
                            <a:srgbClr val="000000"/>
                          </a:solidFill>
                          <a:effectLst/>
                          <a:latin typeface="Calibri"/>
                        </a:rPr>
                        <a:t>Native Hawaiian / Pacific Islander</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effectLst/>
                          <a:latin typeface="Calibri"/>
                        </a:rPr>
                        <a:t>0.0%</a:t>
                      </a:r>
                    </a:p>
                  </a:txBody>
                  <a:tcPr marL="7715" marR="92583" marT="77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effectLst/>
                          <a:latin typeface="Calibri"/>
                        </a:rPr>
                        <a:t>0.0%</a:t>
                      </a:r>
                    </a:p>
                  </a:txBody>
                  <a:tcPr marL="7715" marR="92583" marT="77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effectLst/>
                          <a:latin typeface="Calibri"/>
                        </a:rPr>
                        <a:t>0.0%</a:t>
                      </a:r>
                    </a:p>
                  </a:txBody>
                  <a:tcPr marL="7715" marR="92583" marT="77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effectLst/>
                          <a:latin typeface="Calibri"/>
                        </a:rPr>
                        <a:t>0.4%</a:t>
                      </a:r>
                    </a:p>
                  </a:txBody>
                  <a:tcPr marL="7715" marR="92583" marT="77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effectLst/>
                          <a:latin typeface="Calibri"/>
                        </a:rPr>
                        <a:t>0.0%</a:t>
                      </a:r>
                    </a:p>
                  </a:txBody>
                  <a:tcPr marL="7715" marR="92583" marT="77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effectLst/>
                          <a:latin typeface="Calibri"/>
                        </a:rPr>
                        <a:t>0.0%</a:t>
                      </a:r>
                    </a:p>
                  </a:txBody>
                  <a:tcPr marL="7715" marR="92583" marT="77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effectLst/>
                          <a:latin typeface="Calibri"/>
                        </a:rPr>
                        <a:t>0.0%</a:t>
                      </a:r>
                    </a:p>
                  </a:txBody>
                  <a:tcPr marL="7715" marR="92583" marT="77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effectLst/>
                          <a:latin typeface="Calibri"/>
                        </a:rPr>
                        <a:t>0.0%</a:t>
                      </a:r>
                    </a:p>
                  </a:txBody>
                  <a:tcPr marL="7715" marR="92583" marT="77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62020">
                <a:tc>
                  <a:txBody>
                    <a:bodyPr/>
                    <a:lstStyle/>
                    <a:p>
                      <a:pPr algn="l" fontAlgn="b"/>
                      <a:r>
                        <a:rPr lang="en-US" sz="1000" b="0" i="0" u="none" strike="noStrike">
                          <a:solidFill>
                            <a:srgbClr val="000000"/>
                          </a:solidFill>
                          <a:effectLst/>
                          <a:latin typeface="Calibri"/>
                        </a:rPr>
                        <a:t>White</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effectLst/>
                          <a:latin typeface="Calibri"/>
                        </a:rPr>
                        <a:t>65.0%</a:t>
                      </a:r>
                    </a:p>
                  </a:txBody>
                  <a:tcPr marL="7715" marR="92583" marT="77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effectLst/>
                          <a:latin typeface="Calibri"/>
                        </a:rPr>
                        <a:t>61.5%</a:t>
                      </a:r>
                    </a:p>
                  </a:txBody>
                  <a:tcPr marL="7715" marR="92583" marT="77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effectLst/>
                          <a:latin typeface="Calibri"/>
                        </a:rPr>
                        <a:t>64.8%</a:t>
                      </a:r>
                    </a:p>
                  </a:txBody>
                  <a:tcPr marL="7715" marR="92583" marT="77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effectLst/>
                          <a:latin typeface="Calibri"/>
                        </a:rPr>
                        <a:t>60.4%</a:t>
                      </a:r>
                    </a:p>
                  </a:txBody>
                  <a:tcPr marL="7715" marR="92583" marT="77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effectLst/>
                          <a:latin typeface="Calibri"/>
                        </a:rPr>
                        <a:t>67.2%</a:t>
                      </a:r>
                    </a:p>
                  </a:txBody>
                  <a:tcPr marL="7715" marR="92583" marT="77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effectLst/>
                          <a:latin typeface="Calibri"/>
                        </a:rPr>
                        <a:t>62.8%</a:t>
                      </a:r>
                    </a:p>
                  </a:txBody>
                  <a:tcPr marL="7715" marR="92583" marT="77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effectLst/>
                          <a:latin typeface="Calibri"/>
                        </a:rPr>
                        <a:t>67.8%</a:t>
                      </a:r>
                    </a:p>
                  </a:txBody>
                  <a:tcPr marL="7715" marR="92583" marT="77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effectLst/>
                          <a:latin typeface="Calibri"/>
                        </a:rPr>
                        <a:t>60.1%</a:t>
                      </a:r>
                    </a:p>
                  </a:txBody>
                  <a:tcPr marL="7715" marR="92583" marT="77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62020">
                <a:tc>
                  <a:txBody>
                    <a:bodyPr/>
                    <a:lstStyle/>
                    <a:p>
                      <a:pPr algn="l" fontAlgn="b"/>
                      <a:r>
                        <a:rPr lang="en-US" sz="1000" b="0" i="0" u="none" strike="noStrike">
                          <a:solidFill>
                            <a:srgbClr val="000000"/>
                          </a:solidFill>
                          <a:effectLst/>
                          <a:latin typeface="Calibri"/>
                        </a:rPr>
                        <a:t>Two or more races</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effectLst/>
                          <a:latin typeface="Calibri"/>
                        </a:rPr>
                        <a:t>1.3%</a:t>
                      </a:r>
                    </a:p>
                  </a:txBody>
                  <a:tcPr marL="7715" marR="92583" marT="77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effectLst/>
                          <a:latin typeface="Calibri"/>
                        </a:rPr>
                        <a:t>0.7%</a:t>
                      </a:r>
                    </a:p>
                  </a:txBody>
                  <a:tcPr marL="7715" marR="92583" marT="77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effectLst/>
                          <a:latin typeface="Calibri"/>
                        </a:rPr>
                        <a:t>1.2%</a:t>
                      </a:r>
                    </a:p>
                  </a:txBody>
                  <a:tcPr marL="7715" marR="92583" marT="77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effectLst/>
                          <a:latin typeface="Calibri"/>
                        </a:rPr>
                        <a:t>0.7%</a:t>
                      </a:r>
                    </a:p>
                  </a:txBody>
                  <a:tcPr marL="7715" marR="92583" marT="77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effectLst/>
                          <a:latin typeface="Calibri"/>
                        </a:rPr>
                        <a:t>1.9%</a:t>
                      </a:r>
                    </a:p>
                  </a:txBody>
                  <a:tcPr marL="7715" marR="92583" marT="77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effectLst/>
                          <a:latin typeface="Calibri"/>
                        </a:rPr>
                        <a:t>1.1%</a:t>
                      </a:r>
                    </a:p>
                  </a:txBody>
                  <a:tcPr marL="7715" marR="92583" marT="77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effectLst/>
                          <a:latin typeface="Calibri"/>
                        </a:rPr>
                        <a:t>2.6%</a:t>
                      </a:r>
                    </a:p>
                  </a:txBody>
                  <a:tcPr marL="7715" marR="92583" marT="77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effectLst/>
                          <a:latin typeface="Calibri"/>
                        </a:rPr>
                        <a:t>2.4%</a:t>
                      </a:r>
                    </a:p>
                  </a:txBody>
                  <a:tcPr marL="7715" marR="92583" marT="77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62020">
                <a:tc>
                  <a:txBody>
                    <a:bodyPr/>
                    <a:lstStyle/>
                    <a:p>
                      <a:pPr algn="l" fontAlgn="b"/>
                      <a:r>
                        <a:rPr lang="en-US" sz="1000" b="0" i="0" u="none" strike="noStrike">
                          <a:solidFill>
                            <a:srgbClr val="000000"/>
                          </a:solidFill>
                          <a:effectLst/>
                          <a:latin typeface="Calibri"/>
                        </a:rPr>
                        <a:t>Race/ethnicity unknown</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effectLst/>
                          <a:latin typeface="Calibri"/>
                        </a:rPr>
                        <a:t>1.7%</a:t>
                      </a:r>
                    </a:p>
                  </a:txBody>
                  <a:tcPr marL="7715" marR="92583" marT="77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effectLst/>
                          <a:latin typeface="Calibri"/>
                        </a:rPr>
                        <a:t>3.1%</a:t>
                      </a:r>
                    </a:p>
                  </a:txBody>
                  <a:tcPr marL="7715" marR="92583" marT="77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effectLst/>
                          <a:latin typeface="Calibri"/>
                        </a:rPr>
                        <a:t>0.8%</a:t>
                      </a:r>
                    </a:p>
                  </a:txBody>
                  <a:tcPr marL="7715" marR="92583" marT="77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effectLst/>
                          <a:latin typeface="Calibri"/>
                        </a:rPr>
                        <a:t>2.2%</a:t>
                      </a:r>
                    </a:p>
                  </a:txBody>
                  <a:tcPr marL="7715" marR="92583" marT="77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effectLst/>
                          <a:latin typeface="Calibri"/>
                        </a:rPr>
                        <a:t>2.6%</a:t>
                      </a:r>
                    </a:p>
                  </a:txBody>
                  <a:tcPr marL="7715" marR="92583" marT="77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effectLst/>
                          <a:latin typeface="Calibri"/>
                        </a:rPr>
                        <a:t>1.8%</a:t>
                      </a:r>
                    </a:p>
                  </a:txBody>
                  <a:tcPr marL="7715" marR="92583" marT="77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800" b="0" i="0" u="none" strike="noStrike">
                          <a:effectLst/>
                          <a:latin typeface="Calibri"/>
                        </a:rPr>
                        <a:t>1.5%</a:t>
                      </a:r>
                    </a:p>
                  </a:txBody>
                  <a:tcPr marL="7715" marR="92583" marT="771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800" b="0" i="0" u="none" strike="noStrike">
                          <a:effectLst/>
                          <a:latin typeface="Calibri"/>
                        </a:rPr>
                        <a:t>1.4%</a:t>
                      </a:r>
                    </a:p>
                  </a:txBody>
                  <a:tcPr marL="7715" marR="92583" marT="771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62020">
                <a:tc>
                  <a:txBody>
                    <a:bodyPr/>
                    <a:lstStyle/>
                    <a:p>
                      <a:pPr algn="l" fontAlgn="b"/>
                      <a:r>
                        <a:rPr lang="en-US" sz="1000" b="0" i="0" u="none" strike="noStrike">
                          <a:solidFill>
                            <a:srgbClr val="000000"/>
                          </a:solidFill>
                          <a:effectLst/>
                          <a:latin typeface="Calibri"/>
                        </a:rPr>
                        <a:t>Non-resident alien</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effectLst/>
                          <a:latin typeface="Calibri"/>
                        </a:rPr>
                        <a:t>1.3%</a:t>
                      </a:r>
                    </a:p>
                  </a:txBody>
                  <a:tcPr marL="7715" marR="92583" marT="771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effectLst/>
                          <a:latin typeface="Calibri"/>
                        </a:rPr>
                        <a:t>3.1%</a:t>
                      </a:r>
                    </a:p>
                  </a:txBody>
                  <a:tcPr marL="7715" marR="92583" marT="771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effectLst/>
                          <a:latin typeface="Calibri"/>
                        </a:rPr>
                        <a:t>1.2%</a:t>
                      </a:r>
                    </a:p>
                  </a:txBody>
                  <a:tcPr marL="7715" marR="92583" marT="771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effectLst/>
                          <a:latin typeface="Calibri"/>
                        </a:rPr>
                        <a:t>1.8%</a:t>
                      </a:r>
                    </a:p>
                  </a:txBody>
                  <a:tcPr marL="7715" marR="92583" marT="771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effectLst/>
                          <a:latin typeface="Calibri"/>
                        </a:rPr>
                        <a:t>1.1%</a:t>
                      </a:r>
                    </a:p>
                  </a:txBody>
                  <a:tcPr marL="7715" marR="92583" marT="771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effectLst/>
                          <a:latin typeface="Calibri"/>
                        </a:rPr>
                        <a:t>0.0%</a:t>
                      </a:r>
                    </a:p>
                  </a:txBody>
                  <a:tcPr marL="7715" marR="92583" marT="771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effectLst/>
                          <a:latin typeface="Calibri"/>
                        </a:rPr>
                        <a:t>0.7%</a:t>
                      </a:r>
                    </a:p>
                  </a:txBody>
                  <a:tcPr marL="7715" marR="92583" marT="771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effectLst/>
                          <a:latin typeface="Calibri"/>
                        </a:rPr>
                        <a:t>0.3%</a:t>
                      </a:r>
                    </a:p>
                  </a:txBody>
                  <a:tcPr marL="7715" marR="92583" marT="771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62020">
                <a:tc>
                  <a:txBody>
                    <a:bodyPr/>
                    <a:lstStyle/>
                    <a:p>
                      <a:pPr algn="r" fontAlgn="b"/>
                      <a:r>
                        <a:rPr lang="en-US" sz="1000" b="1" i="0" u="none" strike="noStrike">
                          <a:solidFill>
                            <a:srgbClr val="000000"/>
                          </a:solidFill>
                          <a:effectLst/>
                          <a:latin typeface="Calibri"/>
                        </a:rPr>
                        <a:t>Percent Minority*</a:t>
                      </a:r>
                    </a:p>
                  </a:txBody>
                  <a:tcPr marL="7715" marR="92583"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a:effectLst/>
                          <a:latin typeface="Calibri"/>
                        </a:rPr>
                        <a:t>32.1%</a:t>
                      </a:r>
                    </a:p>
                  </a:txBody>
                  <a:tcPr marL="7715" marR="92583" marT="771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a:effectLst/>
                          <a:latin typeface="Calibri"/>
                        </a:rPr>
                        <a:t>32.3%</a:t>
                      </a:r>
                    </a:p>
                  </a:txBody>
                  <a:tcPr marL="7715" marR="92583" marT="771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a:effectLst/>
                          <a:latin typeface="Calibri"/>
                        </a:rPr>
                        <a:t>33.2%</a:t>
                      </a:r>
                    </a:p>
                  </a:txBody>
                  <a:tcPr marL="7715" marR="92583" marT="771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a:effectLst/>
                          <a:latin typeface="Calibri"/>
                        </a:rPr>
                        <a:t>35.6%</a:t>
                      </a:r>
                    </a:p>
                  </a:txBody>
                  <a:tcPr marL="7715" marR="92583" marT="771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a:effectLst/>
                          <a:latin typeface="Calibri"/>
                        </a:rPr>
                        <a:t>29.1%</a:t>
                      </a:r>
                    </a:p>
                  </a:txBody>
                  <a:tcPr marL="7715" marR="92583" marT="771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a:effectLst/>
                          <a:latin typeface="Calibri"/>
                        </a:rPr>
                        <a:t>35.4%</a:t>
                      </a:r>
                    </a:p>
                  </a:txBody>
                  <a:tcPr marL="7715" marR="92583" marT="771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a:effectLst/>
                          <a:latin typeface="Calibri"/>
                        </a:rPr>
                        <a:t>30.0%</a:t>
                      </a:r>
                    </a:p>
                  </a:txBody>
                  <a:tcPr marL="7715" marR="92583" marT="771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a:effectLst/>
                          <a:latin typeface="Calibri"/>
                        </a:rPr>
                        <a:t>38.2%</a:t>
                      </a:r>
                    </a:p>
                  </a:txBody>
                  <a:tcPr marL="7715" marR="92583" marT="771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62020">
                <a:tc>
                  <a:txBody>
                    <a:bodyPr/>
                    <a:lstStyle/>
                    <a:p>
                      <a:pPr algn="r" fontAlgn="b"/>
                      <a:r>
                        <a:rPr lang="en-US" sz="1000" b="1" i="0" u="none" strike="noStrike" dirty="0">
                          <a:solidFill>
                            <a:srgbClr val="000000"/>
                          </a:solidFill>
                          <a:effectLst/>
                          <a:latin typeface="Calibri"/>
                        </a:rPr>
                        <a:t>Headcount</a:t>
                      </a:r>
                    </a:p>
                  </a:txBody>
                  <a:tcPr marL="7715" marR="92583"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effectLst/>
                          <a:latin typeface="Calibri"/>
                        </a:rPr>
                        <a:t>240</a:t>
                      </a:r>
                    </a:p>
                  </a:txBody>
                  <a:tcPr marL="7715" marR="92583" marT="771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effectLst/>
                          <a:latin typeface="Calibri"/>
                        </a:rPr>
                        <a:t>291</a:t>
                      </a:r>
                    </a:p>
                  </a:txBody>
                  <a:tcPr marL="7715" marR="92583" marT="771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effectLst/>
                          <a:latin typeface="Calibri"/>
                        </a:rPr>
                        <a:t>250</a:t>
                      </a:r>
                    </a:p>
                  </a:txBody>
                  <a:tcPr marL="7715" marR="92583" marT="771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effectLst/>
                          <a:latin typeface="Calibri"/>
                        </a:rPr>
                        <a:t>278</a:t>
                      </a:r>
                    </a:p>
                  </a:txBody>
                  <a:tcPr marL="7715" marR="92583" marT="771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effectLst/>
                          <a:latin typeface="Calibri"/>
                        </a:rPr>
                        <a:t>268</a:t>
                      </a:r>
                    </a:p>
                  </a:txBody>
                  <a:tcPr marL="7715" marR="92583" marT="771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effectLst/>
                          <a:latin typeface="Calibri"/>
                        </a:rPr>
                        <a:t>274</a:t>
                      </a:r>
                    </a:p>
                  </a:txBody>
                  <a:tcPr marL="7715" marR="92583" marT="771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effectLst/>
                          <a:latin typeface="Calibri"/>
                        </a:rPr>
                        <a:t>267</a:t>
                      </a:r>
                    </a:p>
                  </a:txBody>
                  <a:tcPr marL="7715" marR="92583" marT="771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dirty="0">
                          <a:effectLst/>
                          <a:latin typeface="Calibri"/>
                        </a:rPr>
                        <a:t>288</a:t>
                      </a:r>
                    </a:p>
                  </a:txBody>
                  <a:tcPr marL="7715" marR="92583" marT="771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9821062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76200"/>
            <a:ext cx="6858000" cy="76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144992"/>
            <a:ext cx="6172200" cy="624416"/>
          </a:xfrm>
        </p:spPr>
        <p:txBody>
          <a:bodyPr>
            <a:normAutofit fontScale="90000"/>
          </a:bodyPr>
          <a:lstStyle/>
          <a:p>
            <a:r>
              <a:rPr lang="en-US" b="1" dirty="0" smtClean="0">
                <a:solidFill>
                  <a:schemeClr val="bg1"/>
                </a:solidFill>
              </a:rPr>
              <a:t>Equity</a:t>
            </a:r>
            <a:endParaRPr lang="en-US" b="1" dirty="0">
              <a:solidFill>
                <a:schemeClr val="bg1"/>
              </a:solidFill>
            </a:endParaRPr>
          </a:p>
        </p:txBody>
      </p:sp>
      <p:sp>
        <p:nvSpPr>
          <p:cNvPr id="5" name="Slide Number Placeholder 4"/>
          <p:cNvSpPr>
            <a:spLocks noGrp="1"/>
          </p:cNvSpPr>
          <p:nvPr>
            <p:ph type="sldNum" sz="quarter" idx="12"/>
          </p:nvPr>
        </p:nvSpPr>
        <p:spPr>
          <a:xfrm>
            <a:off x="4914900" y="8657167"/>
            <a:ext cx="1600200" cy="486833"/>
          </a:xfrm>
        </p:spPr>
        <p:txBody>
          <a:bodyPr/>
          <a:lstStyle/>
          <a:p>
            <a:fld id="{C1A6B199-FD4A-42EA-8F8A-3F93EEAB17CE}" type="slidenum">
              <a:rPr lang="en-US" smtClean="0"/>
              <a:t>78</a:t>
            </a:fld>
            <a:endParaRPr lang="en-US" dirty="0"/>
          </a:p>
        </p:txBody>
      </p:sp>
      <p:sp>
        <p:nvSpPr>
          <p:cNvPr id="8" name="TextBox 7"/>
          <p:cNvSpPr txBox="1"/>
          <p:nvPr/>
        </p:nvSpPr>
        <p:spPr>
          <a:xfrm>
            <a:off x="296791" y="7634775"/>
            <a:ext cx="6203636" cy="1508105"/>
          </a:xfrm>
          <a:prstGeom prst="rect">
            <a:avLst/>
          </a:prstGeom>
          <a:noFill/>
        </p:spPr>
        <p:txBody>
          <a:bodyPr wrap="square" rtlCol="0">
            <a:spAutoFit/>
          </a:bodyPr>
          <a:lstStyle/>
          <a:p>
            <a:r>
              <a:rPr lang="en-US" sz="1000" b="1" dirty="0" smtClean="0"/>
              <a:t>Source</a:t>
            </a:r>
          </a:p>
          <a:p>
            <a:r>
              <a:rPr lang="en-US" sz="900" dirty="0" smtClean="0"/>
              <a:t>Integrated Postsecondary Education Data System (IPEDS), </a:t>
            </a:r>
            <a:r>
              <a:rPr lang="en-US" sz="900" dirty="0"/>
              <a:t>Number of Completions/Awards/degrees </a:t>
            </a:r>
            <a:r>
              <a:rPr lang="en-US" sz="900" dirty="0" smtClean="0"/>
              <a:t>conferred.  This  is not an unduplicated count of students; rather, individuals who received more than one credential are counted for each degree earned.</a:t>
            </a:r>
          </a:p>
          <a:p>
            <a:r>
              <a:rPr lang="en-US" sz="1000" b="1" dirty="0" smtClean="0"/>
              <a:t>Notes:</a:t>
            </a:r>
          </a:p>
          <a:p>
            <a:r>
              <a:rPr lang="en-US" sz="900" dirty="0" smtClean="0"/>
              <a:t>‘AI or AN’ means American Indian or Alaska Native; The full title for ‘Black’ is  Black or African American; ‘NH or OPI’ stands for Native Hawaiian or Other Pacific Islander; ‘Unknown’ means Race / Ethnicity are unknown; ‘NRA’ stands for Non-resident Alien.</a:t>
            </a:r>
          </a:p>
          <a:p>
            <a:r>
              <a:rPr lang="en-US" sz="900" baseline="30000" dirty="0" smtClean="0"/>
              <a:t>1</a:t>
            </a:r>
            <a:r>
              <a:rPr lang="en-US" sz="900" dirty="0" smtClean="0"/>
              <a:t>Minority </a:t>
            </a:r>
            <a:r>
              <a:rPr lang="en-US" sz="900" dirty="0"/>
              <a:t>includes all race / ethnicity categories except white, Race/ethnicity unknown and Non-resident alien.</a:t>
            </a:r>
          </a:p>
          <a:p>
            <a:r>
              <a:rPr lang="en-US" sz="900" dirty="0" smtClean="0"/>
              <a:t>*Data </a:t>
            </a:r>
            <a:r>
              <a:rPr lang="en-US" sz="900" dirty="0"/>
              <a:t>entered into IPEDS by the Office of Higher Education may have been modified for one or more of these report years and may account for some minor discrepancies.</a:t>
            </a:r>
          </a:p>
          <a:p>
            <a:endParaRPr lang="en-US" sz="900" dirty="0" smtClean="0"/>
          </a:p>
        </p:txBody>
      </p:sp>
      <p:sp>
        <p:nvSpPr>
          <p:cNvPr id="9" name="TextBox 8"/>
          <p:cNvSpPr txBox="1"/>
          <p:nvPr/>
        </p:nvSpPr>
        <p:spPr>
          <a:xfrm>
            <a:off x="228599" y="1043466"/>
            <a:ext cx="6272725" cy="338554"/>
          </a:xfrm>
          <a:prstGeom prst="rect">
            <a:avLst/>
          </a:prstGeom>
          <a:noFill/>
        </p:spPr>
        <p:txBody>
          <a:bodyPr wrap="square" rtlCol="0">
            <a:spAutoFit/>
          </a:bodyPr>
          <a:lstStyle/>
          <a:p>
            <a:r>
              <a:rPr lang="en-US" sz="1600" b="1" dirty="0" smtClean="0"/>
              <a:t>Completions by race/ethnicity and gender* </a:t>
            </a:r>
            <a:endParaRPr lang="en-US" sz="1600" b="1" i="1" dirty="0" smtClean="0"/>
          </a:p>
        </p:txBody>
      </p:sp>
      <p:sp>
        <p:nvSpPr>
          <p:cNvPr id="10" name="TextBox 9"/>
          <p:cNvSpPr txBox="1"/>
          <p:nvPr/>
        </p:nvSpPr>
        <p:spPr>
          <a:xfrm>
            <a:off x="263144" y="1500441"/>
            <a:ext cx="6272725" cy="307777"/>
          </a:xfrm>
          <a:prstGeom prst="rect">
            <a:avLst/>
          </a:prstGeom>
          <a:noFill/>
        </p:spPr>
        <p:txBody>
          <a:bodyPr wrap="square" rtlCol="0">
            <a:spAutoFit/>
          </a:bodyPr>
          <a:lstStyle/>
          <a:p>
            <a:r>
              <a:rPr lang="en-US" sz="1400" b="1" dirty="0" smtClean="0"/>
              <a:t>Connecticut Community Colleges </a:t>
            </a:r>
          </a:p>
        </p:txBody>
      </p:sp>
      <p:graphicFrame>
        <p:nvGraphicFramePr>
          <p:cNvPr id="13" name="Chart 12"/>
          <p:cNvGraphicFramePr>
            <a:graphicFrameLocks/>
          </p:cNvGraphicFramePr>
          <p:nvPr>
            <p:extLst>
              <p:ext uri="{D42A27DB-BD31-4B8C-83A1-F6EECF244321}">
                <p14:modId xmlns:p14="http://schemas.microsoft.com/office/powerpoint/2010/main" val="3699500445"/>
              </p:ext>
            </p:extLst>
          </p:nvPr>
        </p:nvGraphicFramePr>
        <p:xfrm>
          <a:off x="263144" y="1808218"/>
          <a:ext cx="6330307" cy="26875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263516333"/>
              </p:ext>
            </p:extLst>
          </p:nvPr>
        </p:nvGraphicFramePr>
        <p:xfrm>
          <a:off x="363667" y="4495800"/>
          <a:ext cx="6172202" cy="2902701"/>
        </p:xfrm>
        <a:graphic>
          <a:graphicData uri="http://schemas.openxmlformats.org/drawingml/2006/table">
            <a:tbl>
              <a:tblPr/>
              <a:tblGrid>
                <a:gridCol w="2529590"/>
                <a:gridCol w="607102"/>
                <a:gridCol w="607102"/>
                <a:gridCol w="607102"/>
                <a:gridCol w="607102"/>
                <a:gridCol w="607102"/>
                <a:gridCol w="607102"/>
              </a:tblGrid>
              <a:tr h="189719">
                <a:tc>
                  <a:txBody>
                    <a:bodyPr/>
                    <a:lstStyle/>
                    <a:p>
                      <a:pPr algn="l" fontAlgn="b"/>
                      <a:r>
                        <a:rPr lang="en-US" sz="1100" b="1" i="0" u="none" strike="noStrike">
                          <a:solidFill>
                            <a:srgbClr val="000000"/>
                          </a:solidFill>
                          <a:effectLst/>
                          <a:latin typeface="Calibri"/>
                        </a:rPr>
                        <a:t> </a:t>
                      </a:r>
                    </a:p>
                  </a:txBody>
                  <a:tcPr marL="9486" marR="9486" marT="9486" marB="0" anchor="b">
                    <a:lnL>
                      <a:noFill/>
                    </a:lnL>
                    <a:lnR>
                      <a:noFill/>
                    </a:lnR>
                    <a:lnT>
                      <a:noFill/>
                    </a:lnT>
                    <a:lnB>
                      <a:noFill/>
                    </a:lnB>
                    <a:solidFill>
                      <a:srgbClr val="DCE6F1"/>
                    </a:solidFill>
                  </a:tcPr>
                </a:tc>
                <a:tc gridSpan="2">
                  <a:txBody>
                    <a:bodyPr/>
                    <a:lstStyle/>
                    <a:p>
                      <a:pPr algn="ctr" fontAlgn="b"/>
                      <a:r>
                        <a:rPr lang="en-US" sz="1100" b="1" i="0" u="none" strike="noStrike">
                          <a:solidFill>
                            <a:srgbClr val="000000"/>
                          </a:solidFill>
                          <a:effectLst/>
                          <a:latin typeface="Calibri"/>
                        </a:rPr>
                        <a:t>2010-2011</a:t>
                      </a:r>
                    </a:p>
                  </a:txBody>
                  <a:tcPr marL="9486" marR="9486" marT="9486" marB="0" anchor="b">
                    <a:lnL>
                      <a:noFill/>
                    </a:lnL>
                    <a:lnR>
                      <a:noFill/>
                    </a:lnR>
                    <a:lnT>
                      <a:noFill/>
                    </a:lnT>
                    <a:lnB>
                      <a:noFill/>
                    </a:lnB>
                    <a:solidFill>
                      <a:srgbClr val="DCE6F1"/>
                    </a:solidFill>
                  </a:tcPr>
                </a:tc>
                <a:tc hMerge="1">
                  <a:txBody>
                    <a:bodyPr/>
                    <a:lstStyle/>
                    <a:p>
                      <a:endParaRPr lang="en-US"/>
                    </a:p>
                  </a:txBody>
                  <a:tcPr/>
                </a:tc>
                <a:tc gridSpan="2">
                  <a:txBody>
                    <a:bodyPr/>
                    <a:lstStyle/>
                    <a:p>
                      <a:pPr algn="ctr" fontAlgn="b"/>
                      <a:r>
                        <a:rPr lang="en-US" sz="1100" b="1" i="0" u="none" strike="noStrike">
                          <a:solidFill>
                            <a:srgbClr val="000000"/>
                          </a:solidFill>
                          <a:effectLst/>
                          <a:latin typeface="Calibri"/>
                        </a:rPr>
                        <a:t>2011-2012</a:t>
                      </a:r>
                    </a:p>
                  </a:txBody>
                  <a:tcPr marL="9486" marR="9486" marT="9486" marB="0" anchor="b">
                    <a:lnL>
                      <a:noFill/>
                    </a:lnL>
                    <a:lnR>
                      <a:noFill/>
                    </a:lnR>
                    <a:lnT>
                      <a:noFill/>
                    </a:lnT>
                    <a:lnB>
                      <a:noFill/>
                    </a:lnB>
                    <a:solidFill>
                      <a:srgbClr val="DCE6F1"/>
                    </a:solidFill>
                  </a:tcPr>
                </a:tc>
                <a:tc hMerge="1">
                  <a:txBody>
                    <a:bodyPr/>
                    <a:lstStyle/>
                    <a:p>
                      <a:endParaRPr lang="en-US"/>
                    </a:p>
                  </a:txBody>
                  <a:tcPr/>
                </a:tc>
                <a:tc gridSpan="2">
                  <a:txBody>
                    <a:bodyPr/>
                    <a:lstStyle/>
                    <a:p>
                      <a:pPr algn="ctr" fontAlgn="b"/>
                      <a:r>
                        <a:rPr lang="en-US" sz="1100" b="1" i="0" u="none" strike="noStrike">
                          <a:solidFill>
                            <a:srgbClr val="000000"/>
                          </a:solidFill>
                          <a:effectLst/>
                          <a:latin typeface="Calibri"/>
                        </a:rPr>
                        <a:t>2012-2013</a:t>
                      </a:r>
                    </a:p>
                  </a:txBody>
                  <a:tcPr marL="9486" marR="9486" marT="9486" marB="0" anchor="b">
                    <a:lnL>
                      <a:noFill/>
                    </a:lnL>
                    <a:lnR>
                      <a:noFill/>
                    </a:lnR>
                    <a:lnT>
                      <a:noFill/>
                    </a:lnT>
                    <a:lnB>
                      <a:noFill/>
                    </a:lnB>
                    <a:solidFill>
                      <a:srgbClr val="DCE6F1"/>
                    </a:solidFill>
                  </a:tcPr>
                </a:tc>
                <a:tc hMerge="1">
                  <a:txBody>
                    <a:bodyPr/>
                    <a:lstStyle/>
                    <a:p>
                      <a:endParaRPr lang="en-US"/>
                    </a:p>
                  </a:txBody>
                  <a:tcPr/>
                </a:tc>
              </a:tr>
              <a:tr h="199205">
                <a:tc>
                  <a:txBody>
                    <a:bodyPr/>
                    <a:lstStyle/>
                    <a:p>
                      <a:pPr algn="l" fontAlgn="b"/>
                      <a:r>
                        <a:rPr lang="en-US" sz="1200" b="1" i="0" u="none" strike="noStrike">
                          <a:solidFill>
                            <a:srgbClr val="000000"/>
                          </a:solidFill>
                          <a:effectLst/>
                          <a:latin typeface="Calibri"/>
                        </a:rPr>
                        <a:t>Connecticut Community Colleges</a:t>
                      </a:r>
                    </a:p>
                  </a:txBody>
                  <a:tcPr marL="9486" marR="9486" marT="9486" marB="0" anchor="b">
                    <a:lnL>
                      <a:noFill/>
                    </a:lnL>
                    <a:lnR>
                      <a:noFill/>
                    </a:lnR>
                    <a:lnT>
                      <a:noFill/>
                    </a:lnT>
                    <a:lnB>
                      <a:noFill/>
                    </a:lnB>
                    <a:solidFill>
                      <a:srgbClr val="DCE6F1"/>
                    </a:solidFill>
                  </a:tcPr>
                </a:tc>
                <a:tc>
                  <a:txBody>
                    <a:bodyPr/>
                    <a:lstStyle/>
                    <a:p>
                      <a:pPr algn="ctr" fontAlgn="b"/>
                      <a:r>
                        <a:rPr lang="en-US" sz="1100" b="1" i="0" u="none" strike="noStrike">
                          <a:solidFill>
                            <a:srgbClr val="000000"/>
                          </a:solidFill>
                          <a:effectLst/>
                          <a:latin typeface="Calibri"/>
                        </a:rPr>
                        <a:t>N</a:t>
                      </a:r>
                    </a:p>
                  </a:txBody>
                  <a:tcPr marL="9486" marR="9486" marT="9486" marB="0" anchor="b">
                    <a:lnL>
                      <a:noFill/>
                    </a:lnL>
                    <a:lnR>
                      <a:noFill/>
                    </a:lnR>
                    <a:lnT>
                      <a:noFill/>
                    </a:lnT>
                    <a:lnB>
                      <a:noFill/>
                    </a:lnB>
                    <a:solidFill>
                      <a:srgbClr val="DCE6F1"/>
                    </a:solidFill>
                  </a:tcPr>
                </a:tc>
                <a:tc>
                  <a:txBody>
                    <a:bodyPr/>
                    <a:lstStyle/>
                    <a:p>
                      <a:pPr algn="ctr" fontAlgn="b"/>
                      <a:r>
                        <a:rPr lang="en-US" sz="1100" b="1" i="0" u="none" strike="noStrike">
                          <a:solidFill>
                            <a:srgbClr val="000000"/>
                          </a:solidFill>
                          <a:effectLst/>
                          <a:latin typeface="Calibri"/>
                        </a:rPr>
                        <a:t>%</a:t>
                      </a:r>
                    </a:p>
                  </a:txBody>
                  <a:tcPr marL="9486" marR="9486" marT="9486" marB="0" anchor="b">
                    <a:lnL>
                      <a:noFill/>
                    </a:lnL>
                    <a:lnR>
                      <a:noFill/>
                    </a:lnR>
                    <a:lnT>
                      <a:noFill/>
                    </a:lnT>
                    <a:lnB>
                      <a:noFill/>
                    </a:lnB>
                    <a:solidFill>
                      <a:srgbClr val="DCE6F1"/>
                    </a:solidFill>
                  </a:tcPr>
                </a:tc>
                <a:tc>
                  <a:txBody>
                    <a:bodyPr/>
                    <a:lstStyle/>
                    <a:p>
                      <a:pPr algn="ctr" fontAlgn="b"/>
                      <a:r>
                        <a:rPr lang="en-US" sz="1100" b="1" i="0" u="none" strike="noStrike">
                          <a:solidFill>
                            <a:srgbClr val="000000"/>
                          </a:solidFill>
                          <a:effectLst/>
                          <a:latin typeface="Calibri"/>
                        </a:rPr>
                        <a:t>N</a:t>
                      </a:r>
                    </a:p>
                  </a:txBody>
                  <a:tcPr marL="9486" marR="9486" marT="9486" marB="0" anchor="b">
                    <a:lnL>
                      <a:noFill/>
                    </a:lnL>
                    <a:lnR>
                      <a:noFill/>
                    </a:lnR>
                    <a:lnT>
                      <a:noFill/>
                    </a:lnT>
                    <a:lnB>
                      <a:noFill/>
                    </a:lnB>
                    <a:solidFill>
                      <a:srgbClr val="DCE6F1"/>
                    </a:solidFill>
                  </a:tcPr>
                </a:tc>
                <a:tc>
                  <a:txBody>
                    <a:bodyPr/>
                    <a:lstStyle/>
                    <a:p>
                      <a:pPr algn="ctr" fontAlgn="b"/>
                      <a:r>
                        <a:rPr lang="en-US" sz="1100" b="1" i="0" u="none" strike="noStrike">
                          <a:solidFill>
                            <a:srgbClr val="000000"/>
                          </a:solidFill>
                          <a:effectLst/>
                          <a:latin typeface="Calibri"/>
                        </a:rPr>
                        <a:t>%</a:t>
                      </a:r>
                    </a:p>
                  </a:txBody>
                  <a:tcPr marL="9486" marR="9486" marT="9486" marB="0" anchor="b">
                    <a:lnL>
                      <a:noFill/>
                    </a:lnL>
                    <a:lnR>
                      <a:noFill/>
                    </a:lnR>
                    <a:lnT>
                      <a:noFill/>
                    </a:lnT>
                    <a:lnB>
                      <a:noFill/>
                    </a:lnB>
                    <a:solidFill>
                      <a:srgbClr val="DCE6F1"/>
                    </a:solidFill>
                  </a:tcPr>
                </a:tc>
                <a:tc>
                  <a:txBody>
                    <a:bodyPr/>
                    <a:lstStyle/>
                    <a:p>
                      <a:pPr algn="ctr" fontAlgn="b"/>
                      <a:r>
                        <a:rPr lang="en-US" sz="1100" b="1" i="0" u="none" strike="noStrike">
                          <a:solidFill>
                            <a:srgbClr val="000000"/>
                          </a:solidFill>
                          <a:effectLst/>
                          <a:latin typeface="Calibri"/>
                        </a:rPr>
                        <a:t>N</a:t>
                      </a:r>
                    </a:p>
                  </a:txBody>
                  <a:tcPr marL="9486" marR="9486" marT="9486" marB="0" anchor="b">
                    <a:lnL>
                      <a:noFill/>
                    </a:lnL>
                    <a:lnR>
                      <a:noFill/>
                    </a:lnR>
                    <a:lnT>
                      <a:noFill/>
                    </a:lnT>
                    <a:lnB>
                      <a:noFill/>
                    </a:lnB>
                    <a:solidFill>
                      <a:srgbClr val="DCE6F1"/>
                    </a:solidFill>
                  </a:tcPr>
                </a:tc>
                <a:tc>
                  <a:txBody>
                    <a:bodyPr/>
                    <a:lstStyle/>
                    <a:p>
                      <a:pPr algn="ctr" fontAlgn="b"/>
                      <a:r>
                        <a:rPr lang="en-US" sz="1100" b="1" i="0" u="none" strike="noStrike">
                          <a:solidFill>
                            <a:srgbClr val="000000"/>
                          </a:solidFill>
                          <a:effectLst/>
                          <a:latin typeface="Calibri"/>
                        </a:rPr>
                        <a:t>%</a:t>
                      </a:r>
                    </a:p>
                  </a:txBody>
                  <a:tcPr marL="9486" marR="9486" marT="9486" marB="0" anchor="b">
                    <a:lnL>
                      <a:noFill/>
                    </a:lnL>
                    <a:lnR>
                      <a:noFill/>
                    </a:lnR>
                    <a:lnT>
                      <a:noFill/>
                    </a:lnT>
                    <a:lnB>
                      <a:noFill/>
                    </a:lnB>
                    <a:solidFill>
                      <a:srgbClr val="DCE6F1"/>
                    </a:solidFill>
                  </a:tcPr>
                </a:tc>
              </a:tr>
              <a:tr h="189719">
                <a:tc>
                  <a:txBody>
                    <a:bodyPr/>
                    <a:lstStyle/>
                    <a:p>
                      <a:pPr algn="l" fontAlgn="b"/>
                      <a:r>
                        <a:rPr lang="en-US" sz="1100" b="0" i="0" u="none" strike="noStrike">
                          <a:solidFill>
                            <a:srgbClr val="000000"/>
                          </a:solidFill>
                          <a:effectLst/>
                          <a:latin typeface="Calibri"/>
                        </a:rPr>
                        <a:t>Total Men</a:t>
                      </a:r>
                    </a:p>
                  </a:txBody>
                  <a:tcPr marL="9486" marR="9486"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2,429</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38.7%</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2,447</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38.2%</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2,726</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39.2%</a:t>
                      </a:r>
                    </a:p>
                  </a:txBody>
                  <a:tcPr marL="9486" marR="85374" marT="9486" marB="0" anchor="b">
                    <a:lnL>
                      <a:noFill/>
                    </a:lnL>
                    <a:lnR>
                      <a:noFill/>
                    </a:lnR>
                    <a:lnT>
                      <a:noFill/>
                    </a:lnT>
                    <a:lnB>
                      <a:noFill/>
                    </a:lnB>
                  </a:tcPr>
                </a:tc>
              </a:tr>
              <a:tr h="189719">
                <a:tc>
                  <a:txBody>
                    <a:bodyPr/>
                    <a:lstStyle/>
                    <a:p>
                      <a:pPr algn="l" fontAlgn="b"/>
                      <a:r>
                        <a:rPr lang="en-US" sz="1100" b="0" i="0" u="none" strike="noStrike">
                          <a:solidFill>
                            <a:srgbClr val="000000"/>
                          </a:solidFill>
                          <a:effectLst/>
                          <a:latin typeface="Calibri"/>
                        </a:rPr>
                        <a:t>Total Women</a:t>
                      </a:r>
                    </a:p>
                  </a:txBody>
                  <a:tcPr marL="9486" marR="9486"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3,853</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61.3%</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3,963</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61.8%</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4,236</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60.8%</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r>
              <a:tr h="189719">
                <a:tc>
                  <a:txBody>
                    <a:bodyPr/>
                    <a:lstStyle/>
                    <a:p>
                      <a:pPr algn="l" fontAlgn="b"/>
                      <a:r>
                        <a:rPr lang="en-US" sz="1100" b="0" i="0" u="none" strike="noStrike">
                          <a:solidFill>
                            <a:srgbClr val="000000"/>
                          </a:solidFill>
                          <a:effectLst/>
                          <a:latin typeface="Calibri"/>
                        </a:rPr>
                        <a:t>American Indian or Alaska Native</a:t>
                      </a:r>
                    </a:p>
                  </a:txBody>
                  <a:tcPr marL="9486" marR="9486"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a:rPr>
                        <a:t>11</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a:rPr>
                        <a:t>0.2%</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a:rPr>
                        <a:t>22</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a:rPr>
                        <a:t>0.3%</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a:rPr>
                        <a:t>11</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a:rPr>
                        <a:t>0.2%</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r>
              <a:tr h="189719">
                <a:tc>
                  <a:txBody>
                    <a:bodyPr/>
                    <a:lstStyle/>
                    <a:p>
                      <a:pPr algn="l" fontAlgn="b"/>
                      <a:r>
                        <a:rPr lang="en-US" sz="1100" b="0" i="0" u="none" strike="noStrike">
                          <a:solidFill>
                            <a:srgbClr val="000000"/>
                          </a:solidFill>
                          <a:effectLst/>
                          <a:latin typeface="Calibri"/>
                        </a:rPr>
                        <a:t>Asian</a:t>
                      </a:r>
                    </a:p>
                  </a:txBody>
                  <a:tcPr marL="9486" marR="9486"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174</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2.8%</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209</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3.3%</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251</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3.6%</a:t>
                      </a:r>
                    </a:p>
                  </a:txBody>
                  <a:tcPr marL="9486" marR="85374" marT="9486" marB="0" anchor="b">
                    <a:lnL>
                      <a:noFill/>
                    </a:lnL>
                    <a:lnR>
                      <a:noFill/>
                    </a:lnR>
                    <a:lnT>
                      <a:noFill/>
                    </a:lnT>
                    <a:lnB>
                      <a:noFill/>
                    </a:lnB>
                  </a:tcPr>
                </a:tc>
              </a:tr>
              <a:tr h="189719">
                <a:tc>
                  <a:txBody>
                    <a:bodyPr/>
                    <a:lstStyle/>
                    <a:p>
                      <a:pPr algn="l" fontAlgn="b"/>
                      <a:r>
                        <a:rPr lang="en-US" sz="1100" b="0" i="0" u="none" strike="noStrike">
                          <a:solidFill>
                            <a:srgbClr val="000000"/>
                          </a:solidFill>
                          <a:effectLst/>
                          <a:latin typeface="Calibri"/>
                        </a:rPr>
                        <a:t>Black or African American</a:t>
                      </a:r>
                    </a:p>
                  </a:txBody>
                  <a:tcPr marL="9486" marR="9486"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618</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9.8%</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793</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12.4%</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735</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10.6%</a:t>
                      </a:r>
                    </a:p>
                  </a:txBody>
                  <a:tcPr marL="9486" marR="85374" marT="9486" marB="0" anchor="b">
                    <a:lnL>
                      <a:noFill/>
                    </a:lnL>
                    <a:lnR>
                      <a:noFill/>
                    </a:lnR>
                    <a:lnT>
                      <a:noFill/>
                    </a:lnT>
                    <a:lnB>
                      <a:noFill/>
                    </a:lnB>
                  </a:tcPr>
                </a:tc>
              </a:tr>
              <a:tr h="189719">
                <a:tc>
                  <a:txBody>
                    <a:bodyPr/>
                    <a:lstStyle/>
                    <a:p>
                      <a:pPr algn="l" fontAlgn="b"/>
                      <a:r>
                        <a:rPr lang="en-US" sz="1100" b="0" i="0" u="none" strike="noStrike">
                          <a:solidFill>
                            <a:srgbClr val="000000"/>
                          </a:solidFill>
                          <a:effectLst/>
                          <a:latin typeface="Calibri"/>
                        </a:rPr>
                        <a:t>Hispanic or Latino</a:t>
                      </a:r>
                    </a:p>
                  </a:txBody>
                  <a:tcPr marL="9486" marR="9486"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849</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13.5%</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944</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14.7%</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1,033</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14.8%</a:t>
                      </a:r>
                    </a:p>
                  </a:txBody>
                  <a:tcPr marL="9486" marR="85374" marT="9486" marB="0" anchor="b">
                    <a:lnL>
                      <a:noFill/>
                    </a:lnL>
                    <a:lnR>
                      <a:noFill/>
                    </a:lnR>
                    <a:lnT>
                      <a:noFill/>
                    </a:lnT>
                    <a:lnB>
                      <a:noFill/>
                    </a:lnB>
                  </a:tcPr>
                </a:tc>
              </a:tr>
              <a:tr h="189719">
                <a:tc>
                  <a:txBody>
                    <a:bodyPr/>
                    <a:lstStyle/>
                    <a:p>
                      <a:pPr algn="l" fontAlgn="b"/>
                      <a:r>
                        <a:rPr lang="en-US" sz="1100" b="0" i="0" u="none" strike="noStrike">
                          <a:solidFill>
                            <a:srgbClr val="000000"/>
                          </a:solidFill>
                          <a:effectLst/>
                          <a:latin typeface="Calibri"/>
                        </a:rPr>
                        <a:t>Native Hawaiian or Other Pacific Islander</a:t>
                      </a:r>
                    </a:p>
                  </a:txBody>
                  <a:tcPr marL="9486" marR="9486"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9</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0.1%</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9</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0.1%</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9</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0.1%</a:t>
                      </a:r>
                    </a:p>
                  </a:txBody>
                  <a:tcPr marL="9486" marR="85374" marT="9486" marB="0" anchor="b">
                    <a:lnL>
                      <a:noFill/>
                    </a:lnL>
                    <a:lnR>
                      <a:noFill/>
                    </a:lnR>
                    <a:lnT>
                      <a:noFill/>
                    </a:lnT>
                    <a:lnB>
                      <a:noFill/>
                    </a:lnB>
                  </a:tcPr>
                </a:tc>
              </a:tr>
              <a:tr h="189719">
                <a:tc>
                  <a:txBody>
                    <a:bodyPr/>
                    <a:lstStyle/>
                    <a:p>
                      <a:pPr algn="l" fontAlgn="b"/>
                      <a:r>
                        <a:rPr lang="en-US" sz="1100" b="0" i="0" u="none" strike="noStrike">
                          <a:solidFill>
                            <a:srgbClr val="000000"/>
                          </a:solidFill>
                          <a:effectLst/>
                          <a:latin typeface="Calibri"/>
                        </a:rPr>
                        <a:t>White</a:t>
                      </a:r>
                    </a:p>
                  </a:txBody>
                  <a:tcPr marL="9486" marR="9486"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3,380</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53.8%</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3,995</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62.3%</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4,250</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61.0%</a:t>
                      </a:r>
                    </a:p>
                  </a:txBody>
                  <a:tcPr marL="9486" marR="85374" marT="9486" marB="0" anchor="b">
                    <a:lnL>
                      <a:noFill/>
                    </a:lnL>
                    <a:lnR>
                      <a:noFill/>
                    </a:lnR>
                    <a:lnT>
                      <a:noFill/>
                    </a:lnT>
                    <a:lnB>
                      <a:noFill/>
                    </a:lnB>
                  </a:tcPr>
                </a:tc>
              </a:tr>
              <a:tr h="189719">
                <a:tc>
                  <a:txBody>
                    <a:bodyPr/>
                    <a:lstStyle/>
                    <a:p>
                      <a:pPr algn="l" fontAlgn="b"/>
                      <a:r>
                        <a:rPr lang="en-US" sz="1100" b="0" i="0" u="none" strike="noStrike">
                          <a:solidFill>
                            <a:srgbClr val="000000"/>
                          </a:solidFill>
                          <a:effectLst/>
                          <a:latin typeface="Calibri"/>
                        </a:rPr>
                        <a:t>Two or more races</a:t>
                      </a:r>
                    </a:p>
                  </a:txBody>
                  <a:tcPr marL="9486" marR="9486"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173</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2.8%</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83</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1.3%</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93</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1.3%</a:t>
                      </a:r>
                    </a:p>
                  </a:txBody>
                  <a:tcPr marL="9486" marR="85374" marT="9486" marB="0" anchor="b">
                    <a:lnL>
                      <a:noFill/>
                    </a:lnL>
                    <a:lnR>
                      <a:noFill/>
                    </a:lnR>
                    <a:lnT>
                      <a:noFill/>
                    </a:lnT>
                    <a:lnB>
                      <a:noFill/>
                    </a:lnB>
                  </a:tcPr>
                </a:tc>
              </a:tr>
              <a:tr h="189719">
                <a:tc>
                  <a:txBody>
                    <a:bodyPr/>
                    <a:lstStyle/>
                    <a:p>
                      <a:pPr algn="l" fontAlgn="b"/>
                      <a:r>
                        <a:rPr lang="en-US" sz="1100" b="0" i="0" u="none" strike="noStrike">
                          <a:solidFill>
                            <a:srgbClr val="000000"/>
                          </a:solidFill>
                          <a:effectLst/>
                          <a:latin typeface="Calibri"/>
                        </a:rPr>
                        <a:t>Race/ethnicity unknown</a:t>
                      </a:r>
                    </a:p>
                  </a:txBody>
                  <a:tcPr marL="9486" marR="9486"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952</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15.2%</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268</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4.2%</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513</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7.4%</a:t>
                      </a:r>
                    </a:p>
                  </a:txBody>
                  <a:tcPr marL="9486" marR="85374" marT="9486" marB="0" anchor="b">
                    <a:lnL>
                      <a:noFill/>
                    </a:lnL>
                    <a:lnR>
                      <a:noFill/>
                    </a:lnR>
                    <a:lnT>
                      <a:noFill/>
                    </a:lnT>
                    <a:lnB>
                      <a:noFill/>
                    </a:lnB>
                  </a:tcPr>
                </a:tc>
              </a:tr>
              <a:tr h="189719">
                <a:tc>
                  <a:txBody>
                    <a:bodyPr/>
                    <a:lstStyle/>
                    <a:p>
                      <a:pPr algn="l" fontAlgn="b"/>
                      <a:r>
                        <a:rPr lang="en-US" sz="1100" b="0" i="0" u="none" strike="noStrike">
                          <a:solidFill>
                            <a:srgbClr val="000000"/>
                          </a:solidFill>
                          <a:effectLst/>
                          <a:latin typeface="Calibri"/>
                        </a:rPr>
                        <a:t>Nonresident alien</a:t>
                      </a:r>
                    </a:p>
                  </a:txBody>
                  <a:tcPr marL="9486" marR="9486"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116</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1.8%</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87</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1.4%</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67</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1.0%</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r>
              <a:tr h="227663">
                <a:tc>
                  <a:txBody>
                    <a:bodyPr/>
                    <a:lstStyle/>
                    <a:p>
                      <a:pPr algn="l" fontAlgn="b"/>
                      <a:r>
                        <a:rPr lang="en-US" sz="1200" b="1" i="0" u="none" strike="noStrike">
                          <a:solidFill>
                            <a:srgbClr val="000000"/>
                          </a:solidFill>
                          <a:effectLst/>
                          <a:latin typeface="Calibri"/>
                        </a:rPr>
                        <a:t>Minority</a:t>
                      </a:r>
                      <a:r>
                        <a:rPr lang="en-US" sz="1200" b="1" i="0" u="none" strike="noStrike" baseline="30000">
                          <a:solidFill>
                            <a:srgbClr val="000000"/>
                          </a:solidFill>
                          <a:effectLst/>
                          <a:latin typeface="Calibri"/>
                        </a:rPr>
                        <a:t>1</a:t>
                      </a:r>
                      <a:endParaRPr lang="en-US" sz="1200" b="1" i="0" u="none" strike="noStrike">
                        <a:solidFill>
                          <a:srgbClr val="000000"/>
                        </a:solidFill>
                        <a:effectLst/>
                        <a:latin typeface="Calibri"/>
                      </a:endParaRPr>
                    </a:p>
                  </a:txBody>
                  <a:tcPr marL="9486" marR="9486" marT="948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libri"/>
                        </a:rPr>
                        <a:t>1,834</a:t>
                      </a:r>
                    </a:p>
                  </a:txBody>
                  <a:tcPr marL="9486" marR="85374" marT="948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libri"/>
                        </a:rPr>
                        <a:t>29.2%</a:t>
                      </a:r>
                    </a:p>
                  </a:txBody>
                  <a:tcPr marL="9486" marR="85374" marT="948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libri"/>
                        </a:rPr>
                        <a:t>2,060</a:t>
                      </a:r>
                    </a:p>
                  </a:txBody>
                  <a:tcPr marL="9486" marR="85374" marT="948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libri"/>
                        </a:rPr>
                        <a:t>32.1%</a:t>
                      </a:r>
                    </a:p>
                  </a:txBody>
                  <a:tcPr marL="9486" marR="85374" marT="948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libri"/>
                        </a:rPr>
                        <a:t>2,132</a:t>
                      </a:r>
                    </a:p>
                  </a:txBody>
                  <a:tcPr marL="9486" marR="85374" marT="948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libri"/>
                        </a:rPr>
                        <a:t>30.6%</a:t>
                      </a:r>
                    </a:p>
                  </a:txBody>
                  <a:tcPr marL="9486" marR="85374" marT="948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205">
                <a:tc>
                  <a:txBody>
                    <a:bodyPr/>
                    <a:lstStyle/>
                    <a:p>
                      <a:pPr algn="l" fontAlgn="b"/>
                      <a:r>
                        <a:rPr lang="en-US" sz="1200" b="1" i="0" u="none" strike="noStrike">
                          <a:solidFill>
                            <a:srgbClr val="000000"/>
                          </a:solidFill>
                          <a:effectLst/>
                          <a:latin typeface="Calibri"/>
                        </a:rPr>
                        <a:t>Grand Total</a:t>
                      </a:r>
                    </a:p>
                  </a:txBody>
                  <a:tcPr marL="9486" marR="9486"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000000"/>
                          </a:solidFill>
                          <a:effectLst/>
                          <a:latin typeface="Calibri"/>
                        </a:rPr>
                        <a:t>6,282</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000000"/>
                          </a:solidFill>
                          <a:effectLst/>
                          <a:latin typeface="Calibri"/>
                        </a:rPr>
                        <a:t>100%</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000000"/>
                          </a:solidFill>
                          <a:effectLst/>
                          <a:latin typeface="Calibri"/>
                        </a:rPr>
                        <a:t>6,410</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000000"/>
                          </a:solidFill>
                          <a:effectLst/>
                          <a:latin typeface="Calibri"/>
                        </a:rPr>
                        <a:t>100%</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000000"/>
                          </a:solidFill>
                          <a:effectLst/>
                          <a:latin typeface="Calibri"/>
                        </a:rPr>
                        <a:t>6,962</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dirty="0">
                          <a:solidFill>
                            <a:srgbClr val="000000"/>
                          </a:solidFill>
                          <a:effectLst/>
                          <a:latin typeface="Calibri"/>
                        </a:rPr>
                        <a:t>100%</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20868646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76200"/>
            <a:ext cx="6858000" cy="76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144992"/>
            <a:ext cx="6172200" cy="624416"/>
          </a:xfrm>
        </p:spPr>
        <p:txBody>
          <a:bodyPr>
            <a:normAutofit fontScale="90000"/>
          </a:bodyPr>
          <a:lstStyle/>
          <a:p>
            <a:r>
              <a:rPr lang="en-US" b="1" dirty="0" smtClean="0">
                <a:solidFill>
                  <a:schemeClr val="bg1"/>
                </a:solidFill>
              </a:rPr>
              <a:t>Equity</a:t>
            </a:r>
            <a:endParaRPr lang="en-US" b="1" dirty="0">
              <a:solidFill>
                <a:schemeClr val="bg1"/>
              </a:solidFill>
            </a:endParaRPr>
          </a:p>
        </p:txBody>
      </p:sp>
      <p:sp>
        <p:nvSpPr>
          <p:cNvPr id="5" name="Slide Number Placeholder 4"/>
          <p:cNvSpPr>
            <a:spLocks noGrp="1"/>
          </p:cNvSpPr>
          <p:nvPr>
            <p:ph type="sldNum" sz="quarter" idx="12"/>
          </p:nvPr>
        </p:nvSpPr>
        <p:spPr>
          <a:xfrm>
            <a:off x="4914900" y="8657167"/>
            <a:ext cx="1600200" cy="486833"/>
          </a:xfrm>
        </p:spPr>
        <p:txBody>
          <a:bodyPr/>
          <a:lstStyle/>
          <a:p>
            <a:fld id="{C1A6B199-FD4A-42EA-8F8A-3F93EEAB17CE}" type="slidenum">
              <a:rPr lang="en-US" smtClean="0"/>
              <a:t>79</a:t>
            </a:fld>
            <a:endParaRPr lang="en-US" dirty="0"/>
          </a:p>
        </p:txBody>
      </p:sp>
      <p:sp>
        <p:nvSpPr>
          <p:cNvPr id="9" name="TextBox 8"/>
          <p:cNvSpPr txBox="1"/>
          <p:nvPr/>
        </p:nvSpPr>
        <p:spPr>
          <a:xfrm>
            <a:off x="228599" y="1043466"/>
            <a:ext cx="6272725" cy="338554"/>
          </a:xfrm>
          <a:prstGeom prst="rect">
            <a:avLst/>
          </a:prstGeom>
          <a:noFill/>
        </p:spPr>
        <p:txBody>
          <a:bodyPr wrap="square" rtlCol="0">
            <a:spAutoFit/>
          </a:bodyPr>
          <a:lstStyle/>
          <a:p>
            <a:r>
              <a:rPr lang="en-US" sz="1600" b="1" dirty="0" smtClean="0"/>
              <a:t>Completions by race/ethnicity and gender* </a:t>
            </a:r>
            <a:endParaRPr lang="en-US" sz="1600" b="1" i="1" dirty="0" smtClean="0"/>
          </a:p>
        </p:txBody>
      </p:sp>
      <p:sp>
        <p:nvSpPr>
          <p:cNvPr id="10" name="TextBox 9"/>
          <p:cNvSpPr txBox="1"/>
          <p:nvPr/>
        </p:nvSpPr>
        <p:spPr>
          <a:xfrm>
            <a:off x="292638" y="1500441"/>
            <a:ext cx="6272725" cy="307777"/>
          </a:xfrm>
          <a:prstGeom prst="rect">
            <a:avLst/>
          </a:prstGeom>
          <a:noFill/>
        </p:spPr>
        <p:txBody>
          <a:bodyPr wrap="square" rtlCol="0">
            <a:spAutoFit/>
          </a:bodyPr>
          <a:lstStyle/>
          <a:p>
            <a:r>
              <a:rPr lang="en-US" sz="1400" b="1" dirty="0" smtClean="0"/>
              <a:t>Connecticut State Universities</a:t>
            </a:r>
          </a:p>
        </p:txBody>
      </p:sp>
      <p:graphicFrame>
        <p:nvGraphicFramePr>
          <p:cNvPr id="11" name="Chart 10"/>
          <p:cNvGraphicFramePr>
            <a:graphicFrameLocks/>
          </p:cNvGraphicFramePr>
          <p:nvPr>
            <p:extLst>
              <p:ext uri="{D42A27DB-BD31-4B8C-83A1-F6EECF244321}">
                <p14:modId xmlns:p14="http://schemas.microsoft.com/office/powerpoint/2010/main" val="2007447897"/>
              </p:ext>
            </p:extLst>
          </p:nvPr>
        </p:nvGraphicFramePr>
        <p:xfrm>
          <a:off x="251879" y="1808216"/>
          <a:ext cx="6255004" cy="2763784"/>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334005" y="7620000"/>
            <a:ext cx="6203636" cy="1369606"/>
          </a:xfrm>
          <a:prstGeom prst="rect">
            <a:avLst/>
          </a:prstGeom>
          <a:noFill/>
        </p:spPr>
        <p:txBody>
          <a:bodyPr wrap="square" rtlCol="0">
            <a:spAutoFit/>
          </a:bodyPr>
          <a:lstStyle/>
          <a:p>
            <a:r>
              <a:rPr lang="en-US" sz="1000" b="1" dirty="0" smtClean="0"/>
              <a:t>Source</a:t>
            </a:r>
          </a:p>
          <a:p>
            <a:r>
              <a:rPr lang="en-US" sz="900" dirty="0" smtClean="0"/>
              <a:t>Integrated Postsecondary Education Data System (IPEDS), Number of Completions/Awards/degrees conferred</a:t>
            </a:r>
            <a:r>
              <a:rPr lang="en-US" sz="900" dirty="0"/>
              <a:t>. This  is not an unduplicated count of students; rather, individuals who received more than one credential are counted for each degree earned.</a:t>
            </a:r>
          </a:p>
          <a:p>
            <a:r>
              <a:rPr lang="en-US" sz="1000" b="1" dirty="0" smtClean="0"/>
              <a:t>Notes:</a:t>
            </a:r>
          </a:p>
          <a:p>
            <a:r>
              <a:rPr lang="en-US" sz="900" dirty="0" smtClean="0"/>
              <a:t>‘AI or AN’ means American Indian or Alaska Native; The full title for ‘Black’ is  Black or African American; ‘NH or OPI’ stands for Native Hawaiian or Other Pacific Islander; ‘Unknown’ means Race / Ethnicity are unknown; ‘NRA’ stands for Non-resident Alien.</a:t>
            </a:r>
          </a:p>
          <a:p>
            <a:r>
              <a:rPr lang="en-US" sz="900" baseline="30000" dirty="0" smtClean="0"/>
              <a:t>1</a:t>
            </a:r>
            <a:r>
              <a:rPr lang="en-US" sz="900" dirty="0" smtClean="0"/>
              <a:t>Minority </a:t>
            </a:r>
            <a:r>
              <a:rPr lang="en-US" sz="900" dirty="0"/>
              <a:t>includes all race / ethnicity categories except white, Race/ethnicity unknown and Non-resident alien.</a:t>
            </a:r>
          </a:p>
          <a:p>
            <a:r>
              <a:rPr lang="en-US" sz="900" dirty="0"/>
              <a:t>*Data entered into IPEDS by the Office of Higher Education may have been modified for one or more of these report years and may account for some minor discrepancies</a:t>
            </a:r>
            <a:endParaRPr lang="en-US" sz="900" dirty="0" smtClean="0"/>
          </a:p>
        </p:txBody>
      </p:sp>
      <p:graphicFrame>
        <p:nvGraphicFramePr>
          <p:cNvPr id="4" name="Table 3"/>
          <p:cNvGraphicFramePr>
            <a:graphicFrameLocks noGrp="1"/>
          </p:cNvGraphicFramePr>
          <p:nvPr>
            <p:extLst>
              <p:ext uri="{D42A27DB-BD31-4B8C-83A1-F6EECF244321}">
                <p14:modId xmlns:p14="http://schemas.microsoft.com/office/powerpoint/2010/main" val="1987897834"/>
              </p:ext>
            </p:extLst>
          </p:nvPr>
        </p:nvGraphicFramePr>
        <p:xfrm>
          <a:off x="349722" y="4419600"/>
          <a:ext cx="6172202" cy="2912187"/>
        </p:xfrm>
        <a:graphic>
          <a:graphicData uri="http://schemas.openxmlformats.org/drawingml/2006/table">
            <a:tbl>
              <a:tblPr/>
              <a:tblGrid>
                <a:gridCol w="2529590"/>
                <a:gridCol w="607102"/>
                <a:gridCol w="607102"/>
                <a:gridCol w="607102"/>
                <a:gridCol w="607102"/>
                <a:gridCol w="607102"/>
                <a:gridCol w="607102"/>
              </a:tblGrid>
              <a:tr h="189719">
                <a:tc>
                  <a:txBody>
                    <a:bodyPr/>
                    <a:lstStyle/>
                    <a:p>
                      <a:pPr algn="l" fontAlgn="b"/>
                      <a:r>
                        <a:rPr lang="en-US" sz="1100" b="1" i="0" u="none" strike="noStrike">
                          <a:solidFill>
                            <a:srgbClr val="000000"/>
                          </a:solidFill>
                          <a:effectLst/>
                          <a:latin typeface="Calibri"/>
                        </a:rPr>
                        <a:t> </a:t>
                      </a:r>
                    </a:p>
                  </a:txBody>
                  <a:tcPr marL="9486" marR="9486" marT="9486" marB="0" anchor="b">
                    <a:lnL>
                      <a:noFill/>
                    </a:lnL>
                    <a:lnR>
                      <a:noFill/>
                    </a:lnR>
                    <a:lnT>
                      <a:noFill/>
                    </a:lnT>
                    <a:lnB>
                      <a:noFill/>
                    </a:lnB>
                    <a:solidFill>
                      <a:srgbClr val="D8E4BC"/>
                    </a:solidFill>
                  </a:tcPr>
                </a:tc>
                <a:tc gridSpan="2">
                  <a:txBody>
                    <a:bodyPr/>
                    <a:lstStyle/>
                    <a:p>
                      <a:pPr algn="ctr" fontAlgn="b"/>
                      <a:r>
                        <a:rPr lang="en-US" sz="1100" b="1" i="0" u="none" strike="noStrike">
                          <a:solidFill>
                            <a:srgbClr val="000000"/>
                          </a:solidFill>
                          <a:effectLst/>
                          <a:latin typeface="Calibri"/>
                        </a:rPr>
                        <a:t>2010-2011</a:t>
                      </a:r>
                    </a:p>
                  </a:txBody>
                  <a:tcPr marL="9486" marR="9486" marT="9486" marB="0" anchor="b">
                    <a:lnL>
                      <a:noFill/>
                    </a:lnL>
                    <a:lnR>
                      <a:noFill/>
                    </a:lnR>
                    <a:lnT>
                      <a:noFill/>
                    </a:lnT>
                    <a:lnB>
                      <a:noFill/>
                    </a:lnB>
                    <a:solidFill>
                      <a:srgbClr val="D8E4BC"/>
                    </a:solidFill>
                  </a:tcPr>
                </a:tc>
                <a:tc hMerge="1">
                  <a:txBody>
                    <a:bodyPr/>
                    <a:lstStyle/>
                    <a:p>
                      <a:endParaRPr lang="en-US"/>
                    </a:p>
                  </a:txBody>
                  <a:tcPr/>
                </a:tc>
                <a:tc gridSpan="2">
                  <a:txBody>
                    <a:bodyPr/>
                    <a:lstStyle/>
                    <a:p>
                      <a:pPr algn="ctr" fontAlgn="b"/>
                      <a:r>
                        <a:rPr lang="en-US" sz="1100" b="1" i="0" u="none" strike="noStrike">
                          <a:solidFill>
                            <a:srgbClr val="000000"/>
                          </a:solidFill>
                          <a:effectLst/>
                          <a:latin typeface="Calibri"/>
                        </a:rPr>
                        <a:t>2011-2012</a:t>
                      </a:r>
                    </a:p>
                  </a:txBody>
                  <a:tcPr marL="9486" marR="9486" marT="9486" marB="0" anchor="b">
                    <a:lnL>
                      <a:noFill/>
                    </a:lnL>
                    <a:lnR>
                      <a:noFill/>
                    </a:lnR>
                    <a:lnT>
                      <a:noFill/>
                    </a:lnT>
                    <a:lnB>
                      <a:noFill/>
                    </a:lnB>
                    <a:solidFill>
                      <a:srgbClr val="D8E4BC"/>
                    </a:solidFill>
                  </a:tcPr>
                </a:tc>
                <a:tc hMerge="1">
                  <a:txBody>
                    <a:bodyPr/>
                    <a:lstStyle/>
                    <a:p>
                      <a:endParaRPr lang="en-US"/>
                    </a:p>
                  </a:txBody>
                  <a:tcPr/>
                </a:tc>
                <a:tc gridSpan="2">
                  <a:txBody>
                    <a:bodyPr/>
                    <a:lstStyle/>
                    <a:p>
                      <a:pPr algn="ctr" fontAlgn="b"/>
                      <a:r>
                        <a:rPr lang="en-US" sz="1100" b="1" i="0" u="none" strike="noStrike">
                          <a:solidFill>
                            <a:srgbClr val="000000"/>
                          </a:solidFill>
                          <a:effectLst/>
                          <a:latin typeface="Calibri"/>
                        </a:rPr>
                        <a:t>2012-2013</a:t>
                      </a:r>
                    </a:p>
                  </a:txBody>
                  <a:tcPr marL="9486" marR="9486" marT="9486" marB="0" anchor="b">
                    <a:lnL>
                      <a:noFill/>
                    </a:lnL>
                    <a:lnR>
                      <a:noFill/>
                    </a:lnR>
                    <a:lnT>
                      <a:noFill/>
                    </a:lnT>
                    <a:lnB>
                      <a:noFill/>
                    </a:lnB>
                    <a:solidFill>
                      <a:srgbClr val="D8E4BC"/>
                    </a:solidFill>
                  </a:tcPr>
                </a:tc>
                <a:tc hMerge="1">
                  <a:txBody>
                    <a:bodyPr/>
                    <a:lstStyle/>
                    <a:p>
                      <a:endParaRPr lang="en-US"/>
                    </a:p>
                  </a:txBody>
                  <a:tcPr/>
                </a:tc>
              </a:tr>
              <a:tr h="199205">
                <a:tc>
                  <a:txBody>
                    <a:bodyPr/>
                    <a:lstStyle/>
                    <a:p>
                      <a:pPr algn="l" fontAlgn="b"/>
                      <a:r>
                        <a:rPr lang="en-US" sz="1200" b="1" i="0" u="none" strike="noStrike">
                          <a:solidFill>
                            <a:srgbClr val="000000"/>
                          </a:solidFill>
                          <a:effectLst/>
                          <a:latin typeface="Calibri"/>
                        </a:rPr>
                        <a:t>Connecticut State Universities</a:t>
                      </a:r>
                    </a:p>
                  </a:txBody>
                  <a:tcPr marL="9486" marR="9486" marT="9486" marB="0" anchor="b">
                    <a:lnL>
                      <a:noFill/>
                    </a:lnL>
                    <a:lnR>
                      <a:noFill/>
                    </a:lnR>
                    <a:lnT>
                      <a:noFill/>
                    </a:lnT>
                    <a:lnB>
                      <a:noFill/>
                    </a:lnB>
                    <a:solidFill>
                      <a:srgbClr val="D8E4BC"/>
                    </a:solidFill>
                  </a:tcPr>
                </a:tc>
                <a:tc>
                  <a:txBody>
                    <a:bodyPr/>
                    <a:lstStyle/>
                    <a:p>
                      <a:pPr algn="ctr" fontAlgn="b"/>
                      <a:r>
                        <a:rPr lang="en-US" sz="1100" b="1" i="0" u="none" strike="noStrike">
                          <a:solidFill>
                            <a:srgbClr val="000000"/>
                          </a:solidFill>
                          <a:effectLst/>
                          <a:latin typeface="Calibri"/>
                        </a:rPr>
                        <a:t>N</a:t>
                      </a:r>
                    </a:p>
                  </a:txBody>
                  <a:tcPr marL="9486" marR="9486" marT="9486" marB="0" anchor="b">
                    <a:lnL>
                      <a:noFill/>
                    </a:lnL>
                    <a:lnR>
                      <a:noFill/>
                    </a:lnR>
                    <a:lnT>
                      <a:noFill/>
                    </a:lnT>
                    <a:lnB>
                      <a:noFill/>
                    </a:lnB>
                    <a:solidFill>
                      <a:srgbClr val="D8E4BC"/>
                    </a:solidFill>
                  </a:tcPr>
                </a:tc>
                <a:tc>
                  <a:txBody>
                    <a:bodyPr/>
                    <a:lstStyle/>
                    <a:p>
                      <a:pPr algn="ctr" fontAlgn="b"/>
                      <a:r>
                        <a:rPr lang="en-US" sz="1100" b="1" i="0" u="none" strike="noStrike">
                          <a:solidFill>
                            <a:srgbClr val="000000"/>
                          </a:solidFill>
                          <a:effectLst/>
                          <a:latin typeface="Calibri"/>
                        </a:rPr>
                        <a:t>%</a:t>
                      </a:r>
                    </a:p>
                  </a:txBody>
                  <a:tcPr marL="9486" marR="9486" marT="9486" marB="0" anchor="b">
                    <a:lnL>
                      <a:noFill/>
                    </a:lnL>
                    <a:lnR>
                      <a:noFill/>
                    </a:lnR>
                    <a:lnT>
                      <a:noFill/>
                    </a:lnT>
                    <a:lnB>
                      <a:noFill/>
                    </a:lnB>
                    <a:solidFill>
                      <a:srgbClr val="D8E4BC"/>
                    </a:solidFill>
                  </a:tcPr>
                </a:tc>
                <a:tc>
                  <a:txBody>
                    <a:bodyPr/>
                    <a:lstStyle/>
                    <a:p>
                      <a:pPr algn="ctr" fontAlgn="b"/>
                      <a:r>
                        <a:rPr lang="en-US" sz="1100" b="1" i="0" u="none" strike="noStrike">
                          <a:solidFill>
                            <a:srgbClr val="000000"/>
                          </a:solidFill>
                          <a:effectLst/>
                          <a:latin typeface="Calibri"/>
                        </a:rPr>
                        <a:t>N</a:t>
                      </a:r>
                    </a:p>
                  </a:txBody>
                  <a:tcPr marL="9486" marR="9486" marT="9486" marB="0" anchor="b">
                    <a:lnL>
                      <a:noFill/>
                    </a:lnL>
                    <a:lnR>
                      <a:noFill/>
                    </a:lnR>
                    <a:lnT>
                      <a:noFill/>
                    </a:lnT>
                    <a:lnB>
                      <a:noFill/>
                    </a:lnB>
                    <a:solidFill>
                      <a:srgbClr val="D8E4BC"/>
                    </a:solidFill>
                  </a:tcPr>
                </a:tc>
                <a:tc>
                  <a:txBody>
                    <a:bodyPr/>
                    <a:lstStyle/>
                    <a:p>
                      <a:pPr algn="ctr" fontAlgn="b"/>
                      <a:r>
                        <a:rPr lang="en-US" sz="1100" b="1" i="0" u="none" strike="noStrike">
                          <a:solidFill>
                            <a:srgbClr val="000000"/>
                          </a:solidFill>
                          <a:effectLst/>
                          <a:latin typeface="Calibri"/>
                        </a:rPr>
                        <a:t>%</a:t>
                      </a:r>
                    </a:p>
                  </a:txBody>
                  <a:tcPr marL="9486" marR="9486" marT="9486" marB="0" anchor="b">
                    <a:lnL>
                      <a:noFill/>
                    </a:lnL>
                    <a:lnR>
                      <a:noFill/>
                    </a:lnR>
                    <a:lnT>
                      <a:noFill/>
                    </a:lnT>
                    <a:lnB>
                      <a:noFill/>
                    </a:lnB>
                    <a:solidFill>
                      <a:srgbClr val="D8E4BC"/>
                    </a:solidFill>
                  </a:tcPr>
                </a:tc>
                <a:tc>
                  <a:txBody>
                    <a:bodyPr/>
                    <a:lstStyle/>
                    <a:p>
                      <a:pPr algn="ctr" fontAlgn="b"/>
                      <a:r>
                        <a:rPr lang="en-US" sz="1100" b="1" i="0" u="none" strike="noStrike">
                          <a:solidFill>
                            <a:srgbClr val="000000"/>
                          </a:solidFill>
                          <a:effectLst/>
                          <a:latin typeface="Calibri"/>
                        </a:rPr>
                        <a:t>N</a:t>
                      </a:r>
                    </a:p>
                  </a:txBody>
                  <a:tcPr marL="9486" marR="9486" marT="9486" marB="0" anchor="b">
                    <a:lnL>
                      <a:noFill/>
                    </a:lnL>
                    <a:lnR>
                      <a:noFill/>
                    </a:lnR>
                    <a:lnT>
                      <a:noFill/>
                    </a:lnT>
                    <a:lnB>
                      <a:noFill/>
                    </a:lnB>
                    <a:solidFill>
                      <a:srgbClr val="D8E4BC"/>
                    </a:solidFill>
                  </a:tcPr>
                </a:tc>
                <a:tc>
                  <a:txBody>
                    <a:bodyPr/>
                    <a:lstStyle/>
                    <a:p>
                      <a:pPr algn="ctr" fontAlgn="b"/>
                      <a:r>
                        <a:rPr lang="en-US" sz="1100" b="1" i="0" u="none" strike="noStrike">
                          <a:solidFill>
                            <a:srgbClr val="000000"/>
                          </a:solidFill>
                          <a:effectLst/>
                          <a:latin typeface="Calibri"/>
                        </a:rPr>
                        <a:t>%</a:t>
                      </a:r>
                    </a:p>
                  </a:txBody>
                  <a:tcPr marL="9486" marR="9486" marT="9486" marB="0" anchor="b">
                    <a:lnL>
                      <a:noFill/>
                    </a:lnL>
                    <a:lnR>
                      <a:noFill/>
                    </a:lnR>
                    <a:lnT>
                      <a:noFill/>
                    </a:lnT>
                    <a:lnB>
                      <a:noFill/>
                    </a:lnB>
                    <a:solidFill>
                      <a:srgbClr val="D8E4BC"/>
                    </a:solidFill>
                  </a:tcPr>
                </a:tc>
              </a:tr>
              <a:tr h="189719">
                <a:tc>
                  <a:txBody>
                    <a:bodyPr/>
                    <a:lstStyle/>
                    <a:p>
                      <a:pPr algn="l" fontAlgn="b"/>
                      <a:r>
                        <a:rPr lang="en-US" sz="1100" b="0" i="0" u="none" strike="noStrike">
                          <a:solidFill>
                            <a:srgbClr val="000000"/>
                          </a:solidFill>
                          <a:effectLst/>
                          <a:latin typeface="Calibri"/>
                        </a:rPr>
                        <a:t>Total Men</a:t>
                      </a:r>
                    </a:p>
                  </a:txBody>
                  <a:tcPr marL="9486" marR="9486"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2,731</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37.7%</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2,798</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37.6%</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2,824</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38.1%</a:t>
                      </a:r>
                    </a:p>
                  </a:txBody>
                  <a:tcPr marL="9486" marR="85374" marT="9486" marB="0" anchor="b">
                    <a:lnL>
                      <a:noFill/>
                    </a:lnL>
                    <a:lnR>
                      <a:noFill/>
                    </a:lnR>
                    <a:lnT>
                      <a:noFill/>
                    </a:lnT>
                    <a:lnB>
                      <a:noFill/>
                    </a:lnB>
                  </a:tcPr>
                </a:tc>
              </a:tr>
              <a:tr h="189719">
                <a:tc>
                  <a:txBody>
                    <a:bodyPr/>
                    <a:lstStyle/>
                    <a:p>
                      <a:pPr algn="l" fontAlgn="b"/>
                      <a:r>
                        <a:rPr lang="en-US" sz="1100" b="0" i="0" u="none" strike="noStrike">
                          <a:solidFill>
                            <a:srgbClr val="000000"/>
                          </a:solidFill>
                          <a:effectLst/>
                          <a:latin typeface="Calibri"/>
                        </a:rPr>
                        <a:t>Total Women</a:t>
                      </a:r>
                    </a:p>
                  </a:txBody>
                  <a:tcPr marL="9486" marR="9486"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4,519</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62.3%</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4,641</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62.4%</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4,588</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61.9%</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r>
              <a:tr h="189719">
                <a:tc>
                  <a:txBody>
                    <a:bodyPr/>
                    <a:lstStyle/>
                    <a:p>
                      <a:pPr algn="l" fontAlgn="b"/>
                      <a:r>
                        <a:rPr lang="en-US" sz="1100" b="0" i="0" u="none" strike="noStrike">
                          <a:solidFill>
                            <a:srgbClr val="000000"/>
                          </a:solidFill>
                          <a:effectLst/>
                          <a:latin typeface="Calibri"/>
                        </a:rPr>
                        <a:t>American Indian or Alaska Native</a:t>
                      </a:r>
                    </a:p>
                  </a:txBody>
                  <a:tcPr marL="9486" marR="9486"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a:rPr>
                        <a:t>27</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a:rPr>
                        <a:t>0.4%</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a:rPr>
                        <a:t>23</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a:rPr>
                        <a:t>0.3%</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a:rPr>
                        <a:t>22</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a:rPr>
                        <a:t>0.3%</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r>
              <a:tr h="189719">
                <a:tc>
                  <a:txBody>
                    <a:bodyPr/>
                    <a:lstStyle/>
                    <a:p>
                      <a:pPr algn="l" fontAlgn="b"/>
                      <a:r>
                        <a:rPr lang="en-US" sz="1100" b="0" i="0" u="none" strike="noStrike">
                          <a:solidFill>
                            <a:srgbClr val="000000"/>
                          </a:solidFill>
                          <a:effectLst/>
                          <a:latin typeface="Calibri"/>
                        </a:rPr>
                        <a:t>Asian</a:t>
                      </a:r>
                    </a:p>
                  </a:txBody>
                  <a:tcPr marL="9486" marR="9486"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204</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2.8%</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196</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2.6%</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211</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2.8%</a:t>
                      </a:r>
                    </a:p>
                  </a:txBody>
                  <a:tcPr marL="9486" marR="85374" marT="9486" marB="0" anchor="b">
                    <a:lnL>
                      <a:noFill/>
                    </a:lnL>
                    <a:lnR>
                      <a:noFill/>
                    </a:lnR>
                    <a:lnT>
                      <a:noFill/>
                    </a:lnT>
                    <a:lnB>
                      <a:noFill/>
                    </a:lnB>
                  </a:tcPr>
                </a:tc>
              </a:tr>
              <a:tr h="189719">
                <a:tc>
                  <a:txBody>
                    <a:bodyPr/>
                    <a:lstStyle/>
                    <a:p>
                      <a:pPr algn="l" fontAlgn="b"/>
                      <a:r>
                        <a:rPr lang="en-US" sz="1100" b="0" i="0" u="none" strike="noStrike">
                          <a:solidFill>
                            <a:srgbClr val="000000"/>
                          </a:solidFill>
                          <a:effectLst/>
                          <a:latin typeface="Calibri"/>
                        </a:rPr>
                        <a:t>Black or African American</a:t>
                      </a:r>
                    </a:p>
                  </a:txBody>
                  <a:tcPr marL="9486" marR="9486"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536</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7.4%</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562</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7.6%</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589</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7.9%</a:t>
                      </a:r>
                    </a:p>
                  </a:txBody>
                  <a:tcPr marL="9486" marR="85374" marT="9486" marB="0" anchor="b">
                    <a:lnL>
                      <a:noFill/>
                    </a:lnL>
                    <a:lnR>
                      <a:noFill/>
                    </a:lnR>
                    <a:lnT>
                      <a:noFill/>
                    </a:lnT>
                    <a:lnB>
                      <a:noFill/>
                    </a:lnB>
                  </a:tcPr>
                </a:tc>
              </a:tr>
              <a:tr h="189719">
                <a:tc>
                  <a:txBody>
                    <a:bodyPr/>
                    <a:lstStyle/>
                    <a:p>
                      <a:pPr algn="l" fontAlgn="b"/>
                      <a:r>
                        <a:rPr lang="en-US" sz="1100" b="0" i="0" u="none" strike="noStrike">
                          <a:solidFill>
                            <a:srgbClr val="000000"/>
                          </a:solidFill>
                          <a:effectLst/>
                          <a:latin typeface="Calibri"/>
                        </a:rPr>
                        <a:t>Hispanic or Latino</a:t>
                      </a:r>
                    </a:p>
                  </a:txBody>
                  <a:tcPr marL="9486" marR="9486"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468</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6.5%</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488</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6.6%</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553</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7.5%</a:t>
                      </a:r>
                    </a:p>
                  </a:txBody>
                  <a:tcPr marL="9486" marR="85374" marT="9486" marB="0" anchor="b">
                    <a:lnL>
                      <a:noFill/>
                    </a:lnL>
                    <a:lnR>
                      <a:noFill/>
                    </a:lnR>
                    <a:lnT>
                      <a:noFill/>
                    </a:lnT>
                    <a:lnB>
                      <a:noFill/>
                    </a:lnB>
                  </a:tcPr>
                </a:tc>
              </a:tr>
              <a:tr h="189719">
                <a:tc>
                  <a:txBody>
                    <a:bodyPr/>
                    <a:lstStyle/>
                    <a:p>
                      <a:pPr algn="l" fontAlgn="b"/>
                      <a:r>
                        <a:rPr lang="en-US" sz="1100" b="0" i="0" u="none" strike="noStrike">
                          <a:solidFill>
                            <a:srgbClr val="000000"/>
                          </a:solidFill>
                          <a:effectLst/>
                          <a:latin typeface="Calibri"/>
                        </a:rPr>
                        <a:t>Native Hawaiian or Other Pacific Islander</a:t>
                      </a:r>
                    </a:p>
                  </a:txBody>
                  <a:tcPr marL="9486" marR="9486"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0.0%</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5</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0.1%</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11</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0.1%</a:t>
                      </a:r>
                    </a:p>
                  </a:txBody>
                  <a:tcPr marL="9486" marR="85374" marT="9486" marB="0" anchor="b">
                    <a:lnL>
                      <a:noFill/>
                    </a:lnL>
                    <a:lnR>
                      <a:noFill/>
                    </a:lnR>
                    <a:lnT>
                      <a:noFill/>
                    </a:lnT>
                    <a:lnB>
                      <a:noFill/>
                    </a:lnB>
                  </a:tcPr>
                </a:tc>
              </a:tr>
              <a:tr h="189719">
                <a:tc>
                  <a:txBody>
                    <a:bodyPr/>
                    <a:lstStyle/>
                    <a:p>
                      <a:pPr algn="l" fontAlgn="b"/>
                      <a:r>
                        <a:rPr lang="en-US" sz="1100" b="0" i="0" u="none" strike="noStrike">
                          <a:solidFill>
                            <a:srgbClr val="000000"/>
                          </a:solidFill>
                          <a:effectLst/>
                          <a:latin typeface="Calibri"/>
                        </a:rPr>
                        <a:t>White</a:t>
                      </a:r>
                    </a:p>
                  </a:txBody>
                  <a:tcPr marL="9486" marR="9486"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5,606</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77.3%</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5,775</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77.6%</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5,630</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76.0%</a:t>
                      </a:r>
                    </a:p>
                  </a:txBody>
                  <a:tcPr marL="9486" marR="85374" marT="9486" marB="0" anchor="b">
                    <a:lnL>
                      <a:noFill/>
                    </a:lnL>
                    <a:lnR>
                      <a:noFill/>
                    </a:lnR>
                    <a:lnT>
                      <a:noFill/>
                    </a:lnT>
                    <a:lnB>
                      <a:noFill/>
                    </a:lnB>
                  </a:tcPr>
                </a:tc>
              </a:tr>
              <a:tr h="189719">
                <a:tc>
                  <a:txBody>
                    <a:bodyPr/>
                    <a:lstStyle/>
                    <a:p>
                      <a:pPr algn="l" fontAlgn="b"/>
                      <a:r>
                        <a:rPr lang="en-US" sz="1100" b="0" i="0" u="none" strike="noStrike">
                          <a:solidFill>
                            <a:srgbClr val="000000"/>
                          </a:solidFill>
                          <a:effectLst/>
                          <a:latin typeface="Calibri"/>
                        </a:rPr>
                        <a:t>Two or more races</a:t>
                      </a:r>
                    </a:p>
                  </a:txBody>
                  <a:tcPr marL="9486" marR="9486"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76</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1.0%</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99</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1.3%</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137</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1.8%</a:t>
                      </a:r>
                    </a:p>
                  </a:txBody>
                  <a:tcPr marL="9486" marR="85374" marT="9486" marB="0" anchor="b">
                    <a:lnL>
                      <a:noFill/>
                    </a:lnL>
                    <a:lnR>
                      <a:noFill/>
                    </a:lnR>
                    <a:lnT>
                      <a:noFill/>
                    </a:lnT>
                    <a:lnB>
                      <a:noFill/>
                    </a:lnB>
                  </a:tcPr>
                </a:tc>
              </a:tr>
              <a:tr h="189719">
                <a:tc>
                  <a:txBody>
                    <a:bodyPr/>
                    <a:lstStyle/>
                    <a:p>
                      <a:pPr algn="l" fontAlgn="b"/>
                      <a:r>
                        <a:rPr lang="en-US" sz="1100" b="0" i="0" u="none" strike="noStrike">
                          <a:solidFill>
                            <a:srgbClr val="000000"/>
                          </a:solidFill>
                          <a:effectLst/>
                          <a:latin typeface="Calibri"/>
                        </a:rPr>
                        <a:t>Race/ethnicity unknown</a:t>
                      </a:r>
                    </a:p>
                  </a:txBody>
                  <a:tcPr marL="9486" marR="9486"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213</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2.9%</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180</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2.4%</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191</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2.6%</a:t>
                      </a:r>
                    </a:p>
                  </a:txBody>
                  <a:tcPr marL="9486" marR="85374" marT="9486" marB="0" anchor="b">
                    <a:lnL>
                      <a:noFill/>
                    </a:lnL>
                    <a:lnR>
                      <a:noFill/>
                    </a:lnR>
                    <a:lnT>
                      <a:noFill/>
                    </a:lnT>
                    <a:lnB>
                      <a:noFill/>
                    </a:lnB>
                  </a:tcPr>
                </a:tc>
              </a:tr>
              <a:tr h="199205">
                <a:tc>
                  <a:txBody>
                    <a:bodyPr/>
                    <a:lstStyle/>
                    <a:p>
                      <a:pPr algn="l" fontAlgn="b"/>
                      <a:r>
                        <a:rPr lang="en-US" sz="1100" b="0" i="0" u="none" strike="noStrike">
                          <a:solidFill>
                            <a:srgbClr val="000000"/>
                          </a:solidFill>
                          <a:effectLst/>
                          <a:latin typeface="Calibri"/>
                        </a:rPr>
                        <a:t>Nonresident alien</a:t>
                      </a:r>
                    </a:p>
                  </a:txBody>
                  <a:tcPr marL="9486" marR="9486"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118</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1.6%</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111</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1.5%</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68</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0.9%</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r>
              <a:tr h="227663">
                <a:tc>
                  <a:txBody>
                    <a:bodyPr/>
                    <a:lstStyle/>
                    <a:p>
                      <a:pPr algn="l" fontAlgn="b"/>
                      <a:r>
                        <a:rPr lang="en-US" sz="1200" b="1" i="0" u="none" strike="noStrike">
                          <a:solidFill>
                            <a:srgbClr val="000000"/>
                          </a:solidFill>
                          <a:effectLst/>
                          <a:latin typeface="Calibri"/>
                        </a:rPr>
                        <a:t>Minority</a:t>
                      </a:r>
                      <a:r>
                        <a:rPr lang="en-US" sz="1200" b="1" i="0" u="none" strike="noStrike" baseline="30000">
                          <a:solidFill>
                            <a:srgbClr val="000000"/>
                          </a:solidFill>
                          <a:effectLst/>
                          <a:latin typeface="Calibri"/>
                        </a:rPr>
                        <a:t>1</a:t>
                      </a:r>
                      <a:endParaRPr lang="en-US" sz="1200" b="1" i="0" u="none" strike="noStrike">
                        <a:solidFill>
                          <a:srgbClr val="000000"/>
                        </a:solidFill>
                        <a:effectLst/>
                        <a:latin typeface="Calibri"/>
                      </a:endParaRPr>
                    </a:p>
                  </a:txBody>
                  <a:tcPr marL="9486" marR="9486" marT="948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libri"/>
                        </a:rPr>
                        <a:t>1,313</a:t>
                      </a:r>
                    </a:p>
                  </a:txBody>
                  <a:tcPr marL="9486" marR="85374" marT="948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libri"/>
                        </a:rPr>
                        <a:t>18.1%</a:t>
                      </a:r>
                    </a:p>
                  </a:txBody>
                  <a:tcPr marL="9486" marR="85374" marT="948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libri"/>
                        </a:rPr>
                        <a:t>1,373</a:t>
                      </a:r>
                    </a:p>
                  </a:txBody>
                  <a:tcPr marL="9486" marR="85374" marT="948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libri"/>
                        </a:rPr>
                        <a:t>18.5%</a:t>
                      </a:r>
                    </a:p>
                  </a:txBody>
                  <a:tcPr marL="9486" marR="85374" marT="948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libri"/>
                        </a:rPr>
                        <a:t>1,523</a:t>
                      </a:r>
                    </a:p>
                  </a:txBody>
                  <a:tcPr marL="9486" marR="85374" marT="948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libri"/>
                        </a:rPr>
                        <a:t>20.5%</a:t>
                      </a:r>
                    </a:p>
                  </a:txBody>
                  <a:tcPr marL="9486" marR="85374" marT="948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205">
                <a:tc>
                  <a:txBody>
                    <a:bodyPr/>
                    <a:lstStyle/>
                    <a:p>
                      <a:pPr algn="l" fontAlgn="b"/>
                      <a:r>
                        <a:rPr lang="en-US" sz="1200" b="1" i="0" u="none" strike="noStrike">
                          <a:solidFill>
                            <a:srgbClr val="000000"/>
                          </a:solidFill>
                          <a:effectLst/>
                          <a:latin typeface="Calibri"/>
                        </a:rPr>
                        <a:t>Grand Total</a:t>
                      </a:r>
                    </a:p>
                  </a:txBody>
                  <a:tcPr marL="9486" marR="9486"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000000"/>
                          </a:solidFill>
                          <a:effectLst/>
                          <a:latin typeface="Calibri"/>
                        </a:rPr>
                        <a:t>7,250</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000000"/>
                          </a:solidFill>
                          <a:effectLst/>
                          <a:latin typeface="Calibri"/>
                        </a:rPr>
                        <a:t>100%</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000000"/>
                          </a:solidFill>
                          <a:effectLst/>
                          <a:latin typeface="Calibri"/>
                        </a:rPr>
                        <a:t>7,439</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000000"/>
                          </a:solidFill>
                          <a:effectLst/>
                          <a:latin typeface="Calibri"/>
                        </a:rPr>
                        <a:t>100%</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000000"/>
                          </a:solidFill>
                          <a:effectLst/>
                          <a:latin typeface="Calibri"/>
                        </a:rPr>
                        <a:t>7,412</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dirty="0">
                          <a:solidFill>
                            <a:srgbClr val="000000"/>
                          </a:solidFill>
                          <a:effectLst/>
                          <a:latin typeface="Calibri"/>
                        </a:rPr>
                        <a:t>100%</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1918845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3042" y="7467600"/>
            <a:ext cx="6180020" cy="1323439"/>
          </a:xfrm>
          <a:prstGeom prst="rect">
            <a:avLst/>
          </a:prstGeom>
          <a:noFill/>
        </p:spPr>
        <p:txBody>
          <a:bodyPr wrap="square" rtlCol="0">
            <a:spAutoFit/>
          </a:bodyPr>
          <a:lstStyle/>
          <a:p>
            <a:r>
              <a:rPr lang="en-US" sz="1000" b="1" dirty="0" smtClean="0"/>
              <a:t>Source:  </a:t>
            </a:r>
          </a:p>
          <a:p>
            <a:r>
              <a:rPr lang="en-US" sz="1000" b="1" baseline="30000" dirty="0" smtClean="0"/>
              <a:t>1</a:t>
            </a:r>
            <a:r>
              <a:rPr lang="en-US" sz="1000" dirty="0" smtClean="0"/>
              <a:t>Berger, Noah. Fisher, Peter. “A Well-Educated Workforce Is Key to State Prosperity.” </a:t>
            </a:r>
            <a:r>
              <a:rPr lang="en-US" sz="1000" i="1" dirty="0" smtClean="0"/>
              <a:t>Economic Policy Institute</a:t>
            </a:r>
            <a:r>
              <a:rPr lang="en-US" sz="1000" dirty="0" smtClean="0"/>
              <a:t>, 22 August 2013. Web. Article </a:t>
            </a:r>
            <a:r>
              <a:rPr lang="en-US" sz="1000" dirty="0"/>
              <a:t>accessed 29 March 2015. http://www.epi.org/publication/states-education-productivity-growth-foundations/</a:t>
            </a:r>
            <a:endParaRPr lang="en-US" sz="1000" b="1" baseline="30000" dirty="0" smtClean="0"/>
          </a:p>
          <a:p>
            <a:r>
              <a:rPr lang="en-US" sz="1000" b="1" baseline="30000" dirty="0"/>
              <a:t>2</a:t>
            </a:r>
            <a:r>
              <a:rPr lang="en-US" sz="1000" dirty="0" smtClean="0"/>
              <a:t>U.S</a:t>
            </a:r>
            <a:r>
              <a:rPr lang="en-US" sz="1000" dirty="0"/>
              <a:t>. Census Bureau, 2009-2013 American Community Survey 5-Year Estimates ;</a:t>
            </a:r>
            <a:r>
              <a:rPr lang="en-US" sz="1000" dirty="0" smtClean="0"/>
              <a:t>Table </a:t>
            </a:r>
            <a:r>
              <a:rPr lang="en-US" sz="1000" dirty="0"/>
              <a:t>S1903: Median household income (in 2013 Inflation Adjusted Dollars) </a:t>
            </a:r>
            <a:r>
              <a:rPr lang="en-US" sz="1000" dirty="0" smtClean="0"/>
              <a:t>as </a:t>
            </a:r>
            <a:r>
              <a:rPr lang="en-US" sz="1000" dirty="0"/>
              <a:t>of March 1, </a:t>
            </a:r>
            <a:r>
              <a:rPr lang="en-US" sz="1000" dirty="0" smtClean="0"/>
              <a:t>2015.</a:t>
            </a:r>
            <a:endParaRPr lang="en-US" sz="1000" dirty="0"/>
          </a:p>
          <a:p>
            <a:endParaRPr lang="en-US" sz="1000" i="1" dirty="0"/>
          </a:p>
          <a:p>
            <a:r>
              <a:rPr lang="en-US" sz="1000" b="1" dirty="0" smtClean="0"/>
              <a:t>Calculation</a:t>
            </a:r>
            <a:r>
              <a:rPr lang="en-US" sz="1000" b="1" i="1" dirty="0" smtClean="0"/>
              <a:t>:  </a:t>
            </a:r>
            <a:r>
              <a:rPr lang="en-US" sz="1000" dirty="0"/>
              <a:t>Medians are calculated in Table.S1903.</a:t>
            </a:r>
          </a:p>
        </p:txBody>
      </p:sp>
      <p:sp>
        <p:nvSpPr>
          <p:cNvPr id="8" name="Rectangle 7"/>
          <p:cNvSpPr/>
          <p:nvPr/>
        </p:nvSpPr>
        <p:spPr>
          <a:xfrm>
            <a:off x="0" y="76200"/>
            <a:ext cx="6858000" cy="762000"/>
          </a:xfrm>
          <a:prstGeom prst="rect">
            <a:avLst/>
          </a:prstGeom>
          <a:solidFill>
            <a:srgbClr val="FED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14653" y="76200"/>
            <a:ext cx="6172200" cy="776816"/>
          </a:xfrm>
        </p:spPr>
        <p:txBody>
          <a:bodyPr>
            <a:normAutofit/>
          </a:bodyPr>
          <a:lstStyle/>
          <a:p>
            <a:pPr algn="l"/>
            <a:r>
              <a:rPr lang="en-US" sz="1600" b="1" dirty="0" smtClean="0"/>
              <a:t>Vision - Indicator 2</a:t>
            </a:r>
            <a:r>
              <a:rPr lang="en-US" sz="1600" dirty="0" smtClean="0"/>
              <a:t>:  Median Household Income</a:t>
            </a:r>
            <a:endParaRPr lang="en-US" sz="1600" dirty="0"/>
          </a:p>
        </p:txBody>
      </p:sp>
      <p:sp>
        <p:nvSpPr>
          <p:cNvPr id="9" name="TextBox 8"/>
          <p:cNvSpPr txBox="1"/>
          <p:nvPr/>
        </p:nvSpPr>
        <p:spPr>
          <a:xfrm>
            <a:off x="609600" y="1143001"/>
            <a:ext cx="5791200" cy="861775"/>
          </a:xfrm>
          <a:prstGeom prst="rect">
            <a:avLst/>
          </a:prstGeom>
          <a:noFill/>
        </p:spPr>
        <p:txBody>
          <a:bodyPr wrap="square" rtlCol="0">
            <a:spAutoFit/>
          </a:bodyPr>
          <a:lstStyle/>
          <a:p>
            <a:r>
              <a:rPr lang="en-US" sz="1200" dirty="0" smtClean="0"/>
              <a:t>A high average household income is indicative of a vibrant state economy.  This metric is used as an indicator of the success of Connecticut’s higher education system based on the economic principle</a:t>
            </a:r>
            <a:r>
              <a:rPr lang="en-US" sz="1200" baseline="30000" dirty="0" smtClean="0"/>
              <a:t>1</a:t>
            </a:r>
            <a:r>
              <a:rPr lang="en-US" sz="1200" dirty="0" smtClean="0"/>
              <a:t> that a more educated workforce will contribute to higher household incomes.</a:t>
            </a:r>
          </a:p>
        </p:txBody>
      </p:sp>
      <p:sp>
        <p:nvSpPr>
          <p:cNvPr id="10" name="Title 1"/>
          <p:cNvSpPr txBox="1">
            <a:spLocks/>
          </p:cNvSpPr>
          <p:nvPr/>
        </p:nvSpPr>
        <p:spPr>
          <a:xfrm>
            <a:off x="762000" y="2033396"/>
            <a:ext cx="5334000" cy="381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t>Median Household Income of CT and Comparison States</a:t>
            </a:r>
            <a:r>
              <a:rPr lang="en-US" sz="1400" b="1" baseline="30000" dirty="0" smtClean="0"/>
              <a:t>2</a:t>
            </a:r>
            <a:endParaRPr lang="en-US" sz="1400" dirty="0"/>
          </a:p>
        </p:txBody>
      </p:sp>
      <p:sp>
        <p:nvSpPr>
          <p:cNvPr id="5" name="Slide Number Placeholder 4"/>
          <p:cNvSpPr>
            <a:spLocks noGrp="1"/>
          </p:cNvSpPr>
          <p:nvPr>
            <p:ph type="sldNum" sz="quarter" idx="12"/>
          </p:nvPr>
        </p:nvSpPr>
        <p:spPr/>
        <p:txBody>
          <a:bodyPr/>
          <a:lstStyle/>
          <a:p>
            <a:fld id="{C1A6B199-FD4A-42EA-8F8A-3F93EEAB17CE}" type="slidenum">
              <a:rPr lang="en-US" smtClean="0"/>
              <a:t>8</a:t>
            </a:fld>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2347164904"/>
              </p:ext>
            </p:extLst>
          </p:nvPr>
        </p:nvGraphicFramePr>
        <p:xfrm>
          <a:off x="522069" y="2414397"/>
          <a:ext cx="5609558" cy="26910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022070191"/>
              </p:ext>
            </p:extLst>
          </p:nvPr>
        </p:nvGraphicFramePr>
        <p:xfrm>
          <a:off x="1828800" y="5334001"/>
          <a:ext cx="2895600" cy="1724025"/>
        </p:xfrm>
        <a:graphic>
          <a:graphicData uri="http://schemas.openxmlformats.org/drawingml/2006/table">
            <a:tbl>
              <a:tblPr/>
              <a:tblGrid>
                <a:gridCol w="650032"/>
                <a:gridCol w="1300065"/>
                <a:gridCol w="945503"/>
              </a:tblGrid>
              <a:tr h="571500">
                <a:tc>
                  <a:txBody>
                    <a:bodyPr/>
                    <a:lstStyle/>
                    <a:p>
                      <a:pPr algn="ctr" fontAlgn="b"/>
                      <a:r>
                        <a:rPr lang="en-US" sz="1200" b="1" i="0" u="none" strike="noStrike" dirty="0">
                          <a:solidFill>
                            <a:srgbClr val="000000"/>
                          </a:solidFill>
                          <a:effectLst/>
                          <a:latin typeface="Calibri"/>
                        </a:rPr>
                        <a:t>State</a:t>
                      </a:r>
                    </a:p>
                  </a:txBody>
                  <a:tcPr marL="9525" marR="9525" marT="9525" marB="0" anchor="b">
                    <a:lnL>
                      <a:noFill/>
                    </a:lnL>
                    <a:lnR>
                      <a:noFill/>
                    </a:lnR>
                    <a:lnT>
                      <a:noFill/>
                    </a:lnT>
                    <a:lnB>
                      <a:noFill/>
                    </a:lnB>
                    <a:solidFill>
                      <a:srgbClr val="DCE6F1"/>
                    </a:solidFill>
                  </a:tcPr>
                </a:tc>
                <a:tc>
                  <a:txBody>
                    <a:bodyPr/>
                    <a:lstStyle/>
                    <a:p>
                      <a:pPr algn="ctr" fontAlgn="b"/>
                      <a:r>
                        <a:rPr lang="en-US" sz="1200" b="1" i="0" u="none" strike="noStrike" dirty="0">
                          <a:solidFill>
                            <a:srgbClr val="000000"/>
                          </a:solidFill>
                          <a:effectLst/>
                          <a:latin typeface="Calibri"/>
                        </a:rPr>
                        <a:t>Median </a:t>
                      </a:r>
                      <a:endParaRPr lang="en-US" sz="1200" b="1" i="0" u="none" strike="noStrike" dirty="0" smtClean="0">
                        <a:solidFill>
                          <a:srgbClr val="000000"/>
                        </a:solidFill>
                        <a:effectLst/>
                        <a:latin typeface="Calibri"/>
                      </a:endParaRPr>
                    </a:p>
                    <a:p>
                      <a:pPr algn="ctr" fontAlgn="b"/>
                      <a:r>
                        <a:rPr lang="en-US" sz="1200" b="1" i="0" u="none" strike="noStrike" dirty="0" smtClean="0">
                          <a:solidFill>
                            <a:srgbClr val="000000"/>
                          </a:solidFill>
                          <a:effectLst/>
                          <a:latin typeface="Calibri"/>
                        </a:rPr>
                        <a:t>Household </a:t>
                      </a:r>
                    </a:p>
                    <a:p>
                      <a:pPr algn="ctr" fontAlgn="b"/>
                      <a:r>
                        <a:rPr lang="en-US" sz="1200" b="1" i="0" u="none" strike="noStrike" dirty="0" smtClean="0">
                          <a:solidFill>
                            <a:srgbClr val="000000"/>
                          </a:solidFill>
                          <a:effectLst/>
                          <a:latin typeface="Calibri"/>
                        </a:rPr>
                        <a:t>Income</a:t>
                      </a:r>
                      <a:endParaRPr lang="en-US" sz="1200" b="1" i="0" u="none" strike="noStrike" dirty="0">
                        <a:solidFill>
                          <a:srgbClr val="000000"/>
                        </a:solidFill>
                        <a:effectLst/>
                        <a:latin typeface="Calibri"/>
                      </a:endParaRPr>
                    </a:p>
                  </a:txBody>
                  <a:tcPr marL="9525" marR="9525" marT="9525" marB="0" anchor="b">
                    <a:lnL>
                      <a:noFill/>
                    </a:lnL>
                    <a:lnR>
                      <a:noFill/>
                    </a:lnR>
                    <a:lnT>
                      <a:noFill/>
                    </a:lnT>
                    <a:lnB>
                      <a:noFill/>
                    </a:lnB>
                    <a:solidFill>
                      <a:srgbClr val="DCE6F1"/>
                    </a:solidFill>
                  </a:tcPr>
                </a:tc>
                <a:tc>
                  <a:txBody>
                    <a:bodyPr/>
                    <a:lstStyle/>
                    <a:p>
                      <a:pPr algn="ctr" fontAlgn="b"/>
                      <a:r>
                        <a:rPr lang="en-US" sz="1200" b="1" i="0" u="none" strike="noStrike" dirty="0">
                          <a:solidFill>
                            <a:srgbClr val="000000"/>
                          </a:solidFill>
                          <a:effectLst/>
                          <a:latin typeface="Calibri"/>
                        </a:rPr>
                        <a:t>Margin of Error</a:t>
                      </a:r>
                    </a:p>
                  </a:txBody>
                  <a:tcPr marL="9525" marR="9525" marT="9525" marB="0" anchor="b">
                    <a:lnL>
                      <a:noFill/>
                    </a:lnL>
                    <a:lnR>
                      <a:noFill/>
                    </a:lnR>
                    <a:lnT>
                      <a:noFill/>
                    </a:lnT>
                    <a:lnB>
                      <a:noFill/>
                    </a:lnB>
                    <a:solidFill>
                      <a:srgbClr val="DCE6F1"/>
                    </a:solidFill>
                  </a:tcPr>
                </a:tc>
              </a:tr>
              <a:tr h="190500">
                <a:tc>
                  <a:txBody>
                    <a:bodyPr/>
                    <a:lstStyle/>
                    <a:p>
                      <a:pPr algn="ctr" fontAlgn="b"/>
                      <a:r>
                        <a:rPr lang="en-US" sz="1100" b="0" i="0" u="none" strike="noStrike" dirty="0">
                          <a:solidFill>
                            <a:srgbClr val="000000"/>
                          </a:solidFill>
                          <a:effectLst/>
                          <a:latin typeface="Calibri"/>
                        </a:rPr>
                        <a:t>PA</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alibri"/>
                        </a:rPr>
                        <a:t>$52,548</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alibri"/>
                        </a:rPr>
                        <a:t>$165</a:t>
                      </a:r>
                    </a:p>
                  </a:txBody>
                  <a:tcPr marL="9525" marR="9525" marT="9525" marB="0" anchor="b">
                    <a:lnL>
                      <a:noFill/>
                    </a:lnL>
                    <a:lnR>
                      <a:noFill/>
                    </a:lnR>
                    <a:lnT>
                      <a:noFill/>
                    </a:lnT>
                    <a:lnB>
                      <a:noFill/>
                    </a:lnB>
                    <a:solidFill>
                      <a:srgbClr val="FFFFFF"/>
                    </a:solidFill>
                  </a:tcPr>
                </a:tc>
              </a:tr>
              <a:tr h="190500">
                <a:tc>
                  <a:txBody>
                    <a:bodyPr/>
                    <a:lstStyle/>
                    <a:p>
                      <a:pPr algn="ctr" fontAlgn="b"/>
                      <a:r>
                        <a:rPr lang="en-US" sz="1100" b="0" i="0" u="none" strike="noStrike" dirty="0">
                          <a:solidFill>
                            <a:srgbClr val="000000"/>
                          </a:solidFill>
                          <a:effectLst/>
                          <a:latin typeface="Calibri"/>
                        </a:rPr>
                        <a:t>NY</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alibri"/>
                        </a:rPr>
                        <a:t>$58,003</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alibri"/>
                        </a:rPr>
                        <a:t>$204</a:t>
                      </a:r>
                    </a:p>
                  </a:txBody>
                  <a:tcPr marL="9525" marR="9525" marT="9525" marB="0" anchor="b">
                    <a:lnL>
                      <a:noFill/>
                    </a:lnL>
                    <a:lnR>
                      <a:noFill/>
                    </a:lnR>
                    <a:lnT>
                      <a:noFill/>
                    </a:lnT>
                    <a:lnB>
                      <a:noFill/>
                    </a:lnB>
                    <a:solidFill>
                      <a:srgbClr val="FFFFFF"/>
                    </a:solidFill>
                  </a:tcPr>
                </a:tc>
              </a:tr>
              <a:tr h="190500">
                <a:tc>
                  <a:txBody>
                    <a:bodyPr/>
                    <a:lstStyle/>
                    <a:p>
                      <a:pPr algn="ctr" fontAlgn="b"/>
                      <a:r>
                        <a:rPr lang="en-US" sz="1100" b="0" i="0" u="none" strike="noStrike" dirty="0">
                          <a:solidFill>
                            <a:srgbClr val="000000"/>
                          </a:solidFill>
                          <a:effectLst/>
                          <a:latin typeface="Calibri"/>
                        </a:rPr>
                        <a:t>MA</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alibri"/>
                        </a:rPr>
                        <a:t>$66,866</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alibri"/>
                        </a:rPr>
                        <a:t>$318</a:t>
                      </a:r>
                    </a:p>
                  </a:txBody>
                  <a:tcPr marL="9525" marR="9525" marT="9525" marB="0" anchor="b">
                    <a:lnL>
                      <a:noFill/>
                    </a:lnL>
                    <a:lnR>
                      <a:noFill/>
                    </a:lnR>
                    <a:lnT>
                      <a:noFill/>
                    </a:lnT>
                    <a:lnB>
                      <a:noFill/>
                    </a:lnB>
                    <a:solidFill>
                      <a:srgbClr val="FFFFFF"/>
                    </a:solidFill>
                  </a:tcPr>
                </a:tc>
              </a:tr>
              <a:tr h="200025">
                <a:tc>
                  <a:txBody>
                    <a:bodyPr/>
                    <a:lstStyle/>
                    <a:p>
                      <a:pPr algn="ctr" fontAlgn="b"/>
                      <a:r>
                        <a:rPr lang="en-US" sz="1200" b="1" i="0" u="none" strike="noStrike" dirty="0">
                          <a:solidFill>
                            <a:srgbClr val="000000"/>
                          </a:solidFill>
                          <a:effectLst/>
                          <a:latin typeface="Calibri"/>
                        </a:rPr>
                        <a:t>CT</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dirty="0">
                          <a:solidFill>
                            <a:srgbClr val="000000"/>
                          </a:solidFill>
                          <a:effectLst/>
                          <a:latin typeface="Calibri"/>
                        </a:rPr>
                        <a:t>$69,461</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dirty="0">
                          <a:solidFill>
                            <a:srgbClr val="000000"/>
                          </a:solidFill>
                          <a:effectLst/>
                          <a:latin typeface="Calibri"/>
                        </a:rPr>
                        <a:t>$411</a:t>
                      </a:r>
                    </a:p>
                  </a:txBody>
                  <a:tcPr marL="9525" marR="9525" marT="9525" marB="0" anchor="b">
                    <a:lnL>
                      <a:noFill/>
                    </a:lnL>
                    <a:lnR>
                      <a:noFill/>
                    </a:lnR>
                    <a:lnT>
                      <a:noFill/>
                    </a:lnT>
                    <a:lnB>
                      <a:noFill/>
                    </a:lnB>
                    <a:solidFill>
                      <a:srgbClr val="FFFFFF"/>
                    </a:solidFill>
                  </a:tcPr>
                </a:tc>
              </a:tr>
              <a:tr h="190500">
                <a:tc>
                  <a:txBody>
                    <a:bodyPr/>
                    <a:lstStyle/>
                    <a:p>
                      <a:pPr algn="ctr" fontAlgn="b"/>
                      <a:r>
                        <a:rPr lang="en-US" sz="1100" b="0" i="0" u="none" strike="noStrike" dirty="0">
                          <a:solidFill>
                            <a:srgbClr val="000000"/>
                          </a:solidFill>
                          <a:effectLst/>
                          <a:latin typeface="Calibri"/>
                        </a:rPr>
                        <a:t>NJ</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alibri"/>
                        </a:rPr>
                        <a:t>$71,629</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alibri"/>
                        </a:rPr>
                        <a:t>$303</a:t>
                      </a:r>
                    </a:p>
                  </a:txBody>
                  <a:tcPr marL="9525" marR="9525" marT="9525" marB="0" anchor="b">
                    <a:lnL>
                      <a:noFill/>
                    </a:lnL>
                    <a:lnR>
                      <a:noFill/>
                    </a:lnR>
                    <a:lnT>
                      <a:noFill/>
                    </a:lnT>
                    <a:lnB>
                      <a:noFill/>
                    </a:lnB>
                    <a:solidFill>
                      <a:srgbClr val="FFFFFF"/>
                    </a:solidFill>
                  </a:tcPr>
                </a:tc>
              </a:tr>
              <a:tr h="190500">
                <a:tc>
                  <a:txBody>
                    <a:bodyPr/>
                    <a:lstStyle/>
                    <a:p>
                      <a:pPr algn="ctr" fontAlgn="b"/>
                      <a:r>
                        <a:rPr lang="en-US" sz="1100" b="0" i="0" u="none" strike="noStrike" dirty="0">
                          <a:solidFill>
                            <a:srgbClr val="000000"/>
                          </a:solidFill>
                          <a:effectLst/>
                          <a:latin typeface="Calibri"/>
                        </a:rPr>
                        <a:t>MD</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alibri"/>
                        </a:rPr>
                        <a:t>$73,538</a:t>
                      </a:r>
                    </a:p>
                  </a:txBody>
                  <a:tcPr marL="9525" marR="9525" marT="9525" marB="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alibri"/>
                        </a:rPr>
                        <a:t>$404</a:t>
                      </a:r>
                    </a:p>
                  </a:txBody>
                  <a:tcPr marL="9525" marR="9525" marT="9525" marB="0" anchor="b">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19618591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76200"/>
            <a:ext cx="6858000" cy="76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144992"/>
            <a:ext cx="6172200" cy="624416"/>
          </a:xfrm>
        </p:spPr>
        <p:txBody>
          <a:bodyPr>
            <a:normAutofit fontScale="90000"/>
          </a:bodyPr>
          <a:lstStyle/>
          <a:p>
            <a:r>
              <a:rPr lang="en-US" b="1" dirty="0" smtClean="0">
                <a:solidFill>
                  <a:schemeClr val="bg1"/>
                </a:solidFill>
              </a:rPr>
              <a:t>Equity</a:t>
            </a:r>
            <a:endParaRPr lang="en-US" b="1" dirty="0">
              <a:solidFill>
                <a:schemeClr val="bg1"/>
              </a:solidFill>
            </a:endParaRPr>
          </a:p>
        </p:txBody>
      </p:sp>
      <p:sp>
        <p:nvSpPr>
          <p:cNvPr id="5" name="Slide Number Placeholder 4"/>
          <p:cNvSpPr>
            <a:spLocks noGrp="1"/>
          </p:cNvSpPr>
          <p:nvPr>
            <p:ph type="sldNum" sz="quarter" idx="12"/>
          </p:nvPr>
        </p:nvSpPr>
        <p:spPr>
          <a:xfrm>
            <a:off x="4914900" y="8657167"/>
            <a:ext cx="1600200" cy="486833"/>
          </a:xfrm>
        </p:spPr>
        <p:txBody>
          <a:bodyPr/>
          <a:lstStyle/>
          <a:p>
            <a:fld id="{C1A6B199-FD4A-42EA-8F8A-3F93EEAB17CE}" type="slidenum">
              <a:rPr lang="en-US" smtClean="0"/>
              <a:t>80</a:t>
            </a:fld>
            <a:endParaRPr lang="en-US" dirty="0"/>
          </a:p>
        </p:txBody>
      </p:sp>
      <p:sp>
        <p:nvSpPr>
          <p:cNvPr id="9" name="TextBox 8"/>
          <p:cNvSpPr txBox="1"/>
          <p:nvPr/>
        </p:nvSpPr>
        <p:spPr>
          <a:xfrm>
            <a:off x="228599" y="1043466"/>
            <a:ext cx="6272725" cy="338554"/>
          </a:xfrm>
          <a:prstGeom prst="rect">
            <a:avLst/>
          </a:prstGeom>
          <a:noFill/>
        </p:spPr>
        <p:txBody>
          <a:bodyPr wrap="square" rtlCol="0">
            <a:spAutoFit/>
          </a:bodyPr>
          <a:lstStyle/>
          <a:p>
            <a:r>
              <a:rPr lang="en-US" sz="1600" b="1" dirty="0" smtClean="0"/>
              <a:t>Completions by race/ethnicity and gender* </a:t>
            </a:r>
            <a:endParaRPr lang="en-US" sz="1600" b="1" i="1" dirty="0" smtClean="0"/>
          </a:p>
        </p:txBody>
      </p:sp>
      <p:sp>
        <p:nvSpPr>
          <p:cNvPr id="10" name="TextBox 9"/>
          <p:cNvSpPr txBox="1"/>
          <p:nvPr/>
        </p:nvSpPr>
        <p:spPr>
          <a:xfrm>
            <a:off x="292638" y="1500441"/>
            <a:ext cx="6272725" cy="307777"/>
          </a:xfrm>
          <a:prstGeom prst="rect">
            <a:avLst/>
          </a:prstGeom>
          <a:noFill/>
        </p:spPr>
        <p:txBody>
          <a:bodyPr wrap="square" rtlCol="0">
            <a:spAutoFit/>
          </a:bodyPr>
          <a:lstStyle/>
          <a:p>
            <a:r>
              <a:rPr lang="en-US" sz="1400" b="1" dirty="0" smtClean="0"/>
              <a:t>Charter Oak State College</a:t>
            </a:r>
          </a:p>
        </p:txBody>
      </p:sp>
      <p:graphicFrame>
        <p:nvGraphicFramePr>
          <p:cNvPr id="14" name="Chart 13"/>
          <p:cNvGraphicFramePr>
            <a:graphicFrameLocks/>
          </p:cNvGraphicFramePr>
          <p:nvPr>
            <p:extLst>
              <p:ext uri="{D42A27DB-BD31-4B8C-83A1-F6EECF244321}">
                <p14:modId xmlns:p14="http://schemas.microsoft.com/office/powerpoint/2010/main" val="2711955538"/>
              </p:ext>
            </p:extLst>
          </p:nvPr>
        </p:nvGraphicFramePr>
        <p:xfrm>
          <a:off x="216128" y="1808216"/>
          <a:ext cx="6435846" cy="261138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334004" y="7620000"/>
            <a:ext cx="6231359" cy="1508105"/>
          </a:xfrm>
          <a:prstGeom prst="rect">
            <a:avLst/>
          </a:prstGeom>
          <a:noFill/>
        </p:spPr>
        <p:txBody>
          <a:bodyPr wrap="square" rtlCol="0">
            <a:spAutoFit/>
          </a:bodyPr>
          <a:lstStyle/>
          <a:p>
            <a:r>
              <a:rPr lang="en-US" sz="1000" b="1" dirty="0" smtClean="0"/>
              <a:t>Source</a:t>
            </a:r>
          </a:p>
          <a:p>
            <a:r>
              <a:rPr lang="en-US" sz="900" dirty="0" smtClean="0"/>
              <a:t>Integrated Postsecondary Education Data System (IPEDS), </a:t>
            </a:r>
            <a:r>
              <a:rPr lang="en-US" sz="900" dirty="0"/>
              <a:t>Number of Completions/Awards/degrees </a:t>
            </a:r>
            <a:r>
              <a:rPr lang="en-US" sz="900" dirty="0" smtClean="0"/>
              <a:t>conferred</a:t>
            </a:r>
            <a:r>
              <a:rPr lang="en-US" sz="900" dirty="0"/>
              <a:t>. This  is not an unduplicated count of students; rather, individuals who received more than one credential are counted for each degree earned.</a:t>
            </a:r>
          </a:p>
          <a:p>
            <a:r>
              <a:rPr lang="en-US" sz="1000" b="1" dirty="0" smtClean="0"/>
              <a:t>Notes:</a:t>
            </a:r>
          </a:p>
          <a:p>
            <a:r>
              <a:rPr lang="en-US" sz="900" dirty="0" smtClean="0"/>
              <a:t>‘AI or AN’ means American Indian or Alaska Native; The full title for ‘Black’ is  Black or African American; ‘NH or OPI’ stands for Native Hawaiian or Other Pacific Islander; ‘Unknown’ means Race / Ethnicity are unknown; ‘NRA’ stands for Non-resident Alien.</a:t>
            </a:r>
          </a:p>
          <a:p>
            <a:r>
              <a:rPr lang="en-US" sz="900" baseline="30000" dirty="0" smtClean="0"/>
              <a:t>1</a:t>
            </a:r>
            <a:r>
              <a:rPr lang="en-US" sz="900" dirty="0" smtClean="0"/>
              <a:t>Minority </a:t>
            </a:r>
            <a:r>
              <a:rPr lang="en-US" sz="900" dirty="0"/>
              <a:t>includes all race / ethnicity categories except white, Race/ethnicity unknown and Non-resident alien.</a:t>
            </a:r>
          </a:p>
          <a:p>
            <a:r>
              <a:rPr lang="en-US" sz="900" dirty="0" smtClean="0"/>
              <a:t>*</a:t>
            </a:r>
            <a:r>
              <a:rPr lang="en-US" sz="900" dirty="0"/>
              <a:t>Data entered into IPEDS by the Office of Higher Education may have been modified for one or more of these report years and may account for some minor discrepancies.</a:t>
            </a:r>
          </a:p>
          <a:p>
            <a:endParaRPr lang="en-US" sz="900" dirty="0" smtClean="0"/>
          </a:p>
        </p:txBody>
      </p:sp>
      <p:graphicFrame>
        <p:nvGraphicFramePr>
          <p:cNvPr id="6" name="Table 5"/>
          <p:cNvGraphicFramePr>
            <a:graphicFrameLocks noGrp="1"/>
          </p:cNvGraphicFramePr>
          <p:nvPr>
            <p:extLst>
              <p:ext uri="{D42A27DB-BD31-4B8C-83A1-F6EECF244321}">
                <p14:modId xmlns:p14="http://schemas.microsoft.com/office/powerpoint/2010/main" val="1857898338"/>
              </p:ext>
            </p:extLst>
          </p:nvPr>
        </p:nvGraphicFramePr>
        <p:xfrm>
          <a:off x="363582" y="4419600"/>
          <a:ext cx="6172202" cy="2921673"/>
        </p:xfrm>
        <a:graphic>
          <a:graphicData uri="http://schemas.openxmlformats.org/drawingml/2006/table">
            <a:tbl>
              <a:tblPr/>
              <a:tblGrid>
                <a:gridCol w="2529590"/>
                <a:gridCol w="607102"/>
                <a:gridCol w="607102"/>
                <a:gridCol w="607102"/>
                <a:gridCol w="607102"/>
                <a:gridCol w="607102"/>
                <a:gridCol w="607102"/>
              </a:tblGrid>
              <a:tr h="189719">
                <a:tc>
                  <a:txBody>
                    <a:bodyPr/>
                    <a:lstStyle/>
                    <a:p>
                      <a:pPr algn="l" fontAlgn="b"/>
                      <a:r>
                        <a:rPr lang="en-US" sz="1100" b="1" i="0" u="none" strike="noStrike" dirty="0">
                          <a:solidFill>
                            <a:srgbClr val="000000"/>
                          </a:solidFill>
                          <a:effectLst/>
                          <a:latin typeface="Calibri"/>
                        </a:rPr>
                        <a:t> </a:t>
                      </a:r>
                    </a:p>
                  </a:txBody>
                  <a:tcPr marL="9486" marR="9486" marT="9486" marB="0" anchor="b">
                    <a:lnL>
                      <a:noFill/>
                    </a:lnL>
                    <a:lnR>
                      <a:noFill/>
                    </a:lnR>
                    <a:lnT>
                      <a:noFill/>
                    </a:lnT>
                    <a:lnB>
                      <a:noFill/>
                    </a:lnB>
                    <a:solidFill>
                      <a:srgbClr val="FCD5B4"/>
                    </a:solidFill>
                  </a:tcPr>
                </a:tc>
                <a:tc gridSpan="2">
                  <a:txBody>
                    <a:bodyPr/>
                    <a:lstStyle/>
                    <a:p>
                      <a:pPr algn="ctr" fontAlgn="b"/>
                      <a:r>
                        <a:rPr lang="en-US" sz="1100" b="1" i="0" u="none" strike="noStrike">
                          <a:solidFill>
                            <a:srgbClr val="000000"/>
                          </a:solidFill>
                          <a:effectLst/>
                          <a:latin typeface="Calibri"/>
                        </a:rPr>
                        <a:t>2010-2011</a:t>
                      </a:r>
                    </a:p>
                  </a:txBody>
                  <a:tcPr marL="9486" marR="9486" marT="9486" marB="0" anchor="b">
                    <a:lnL>
                      <a:noFill/>
                    </a:lnL>
                    <a:lnR>
                      <a:noFill/>
                    </a:lnR>
                    <a:lnT>
                      <a:noFill/>
                    </a:lnT>
                    <a:lnB>
                      <a:noFill/>
                    </a:lnB>
                    <a:solidFill>
                      <a:srgbClr val="FCD5B4"/>
                    </a:solidFill>
                  </a:tcPr>
                </a:tc>
                <a:tc hMerge="1">
                  <a:txBody>
                    <a:bodyPr/>
                    <a:lstStyle/>
                    <a:p>
                      <a:endParaRPr lang="en-US"/>
                    </a:p>
                  </a:txBody>
                  <a:tcPr/>
                </a:tc>
                <a:tc gridSpan="2">
                  <a:txBody>
                    <a:bodyPr/>
                    <a:lstStyle/>
                    <a:p>
                      <a:pPr algn="ctr" fontAlgn="b"/>
                      <a:r>
                        <a:rPr lang="en-US" sz="1100" b="1" i="0" u="none" strike="noStrike">
                          <a:solidFill>
                            <a:srgbClr val="000000"/>
                          </a:solidFill>
                          <a:effectLst/>
                          <a:latin typeface="Calibri"/>
                        </a:rPr>
                        <a:t>2011-2012</a:t>
                      </a:r>
                    </a:p>
                  </a:txBody>
                  <a:tcPr marL="9486" marR="9486" marT="9486" marB="0" anchor="b">
                    <a:lnL>
                      <a:noFill/>
                    </a:lnL>
                    <a:lnR>
                      <a:noFill/>
                    </a:lnR>
                    <a:lnT>
                      <a:noFill/>
                    </a:lnT>
                    <a:lnB>
                      <a:noFill/>
                    </a:lnB>
                    <a:solidFill>
                      <a:srgbClr val="FCD5B4"/>
                    </a:solidFill>
                  </a:tcPr>
                </a:tc>
                <a:tc hMerge="1">
                  <a:txBody>
                    <a:bodyPr/>
                    <a:lstStyle/>
                    <a:p>
                      <a:endParaRPr lang="en-US"/>
                    </a:p>
                  </a:txBody>
                  <a:tcPr/>
                </a:tc>
                <a:tc gridSpan="2">
                  <a:txBody>
                    <a:bodyPr/>
                    <a:lstStyle/>
                    <a:p>
                      <a:pPr algn="ctr" fontAlgn="b"/>
                      <a:r>
                        <a:rPr lang="en-US" sz="1100" b="1" i="0" u="none" strike="noStrike">
                          <a:solidFill>
                            <a:srgbClr val="000000"/>
                          </a:solidFill>
                          <a:effectLst/>
                          <a:latin typeface="Calibri"/>
                        </a:rPr>
                        <a:t>2012-2013</a:t>
                      </a:r>
                    </a:p>
                  </a:txBody>
                  <a:tcPr marL="9486" marR="9486" marT="9486" marB="0" anchor="b">
                    <a:lnL>
                      <a:noFill/>
                    </a:lnL>
                    <a:lnR>
                      <a:noFill/>
                    </a:lnR>
                    <a:lnT>
                      <a:noFill/>
                    </a:lnT>
                    <a:lnB>
                      <a:noFill/>
                    </a:lnB>
                    <a:solidFill>
                      <a:srgbClr val="FCD5B4"/>
                    </a:solidFill>
                  </a:tcPr>
                </a:tc>
                <a:tc hMerge="1">
                  <a:txBody>
                    <a:bodyPr/>
                    <a:lstStyle/>
                    <a:p>
                      <a:endParaRPr lang="en-US"/>
                    </a:p>
                  </a:txBody>
                  <a:tcPr/>
                </a:tc>
              </a:tr>
              <a:tr h="199205">
                <a:tc>
                  <a:txBody>
                    <a:bodyPr/>
                    <a:lstStyle/>
                    <a:p>
                      <a:pPr algn="l" fontAlgn="b"/>
                      <a:r>
                        <a:rPr lang="en-US" sz="1200" b="1" i="0" u="none" strike="noStrike">
                          <a:solidFill>
                            <a:srgbClr val="000000"/>
                          </a:solidFill>
                          <a:effectLst/>
                          <a:latin typeface="Calibri"/>
                        </a:rPr>
                        <a:t>Charter Oak State College</a:t>
                      </a:r>
                    </a:p>
                  </a:txBody>
                  <a:tcPr marL="9486" marR="9486" marT="9486" marB="0" anchor="b">
                    <a:lnL>
                      <a:noFill/>
                    </a:lnL>
                    <a:lnR>
                      <a:noFill/>
                    </a:lnR>
                    <a:lnT>
                      <a:noFill/>
                    </a:lnT>
                    <a:lnB>
                      <a:noFill/>
                    </a:lnB>
                    <a:solidFill>
                      <a:srgbClr val="FCD5B4"/>
                    </a:solidFill>
                  </a:tcPr>
                </a:tc>
                <a:tc>
                  <a:txBody>
                    <a:bodyPr/>
                    <a:lstStyle/>
                    <a:p>
                      <a:pPr algn="ctr" fontAlgn="b"/>
                      <a:r>
                        <a:rPr lang="en-US" sz="1100" b="1" i="0" u="none" strike="noStrike">
                          <a:solidFill>
                            <a:srgbClr val="000000"/>
                          </a:solidFill>
                          <a:effectLst/>
                          <a:latin typeface="Calibri"/>
                        </a:rPr>
                        <a:t>N</a:t>
                      </a:r>
                    </a:p>
                  </a:txBody>
                  <a:tcPr marL="9486" marR="9486" marT="9486" marB="0" anchor="b">
                    <a:lnL>
                      <a:noFill/>
                    </a:lnL>
                    <a:lnR>
                      <a:noFill/>
                    </a:lnR>
                    <a:lnT>
                      <a:noFill/>
                    </a:lnT>
                    <a:lnB>
                      <a:noFill/>
                    </a:lnB>
                    <a:solidFill>
                      <a:srgbClr val="FCD5B4"/>
                    </a:solidFill>
                  </a:tcPr>
                </a:tc>
                <a:tc>
                  <a:txBody>
                    <a:bodyPr/>
                    <a:lstStyle/>
                    <a:p>
                      <a:pPr algn="ctr" fontAlgn="b"/>
                      <a:r>
                        <a:rPr lang="en-US" sz="1100" b="1" i="0" u="none" strike="noStrike">
                          <a:solidFill>
                            <a:srgbClr val="000000"/>
                          </a:solidFill>
                          <a:effectLst/>
                          <a:latin typeface="Calibri"/>
                        </a:rPr>
                        <a:t>%</a:t>
                      </a:r>
                    </a:p>
                  </a:txBody>
                  <a:tcPr marL="9486" marR="9486" marT="9486" marB="0" anchor="b">
                    <a:lnL>
                      <a:noFill/>
                    </a:lnL>
                    <a:lnR>
                      <a:noFill/>
                    </a:lnR>
                    <a:lnT>
                      <a:noFill/>
                    </a:lnT>
                    <a:lnB>
                      <a:noFill/>
                    </a:lnB>
                    <a:solidFill>
                      <a:srgbClr val="FCD5B4"/>
                    </a:solidFill>
                  </a:tcPr>
                </a:tc>
                <a:tc>
                  <a:txBody>
                    <a:bodyPr/>
                    <a:lstStyle/>
                    <a:p>
                      <a:pPr algn="ctr" fontAlgn="b"/>
                      <a:r>
                        <a:rPr lang="en-US" sz="1100" b="1" i="0" u="none" strike="noStrike">
                          <a:solidFill>
                            <a:srgbClr val="000000"/>
                          </a:solidFill>
                          <a:effectLst/>
                          <a:latin typeface="Calibri"/>
                        </a:rPr>
                        <a:t>N</a:t>
                      </a:r>
                    </a:p>
                  </a:txBody>
                  <a:tcPr marL="9486" marR="9486" marT="9486" marB="0" anchor="b">
                    <a:lnL>
                      <a:noFill/>
                    </a:lnL>
                    <a:lnR>
                      <a:noFill/>
                    </a:lnR>
                    <a:lnT>
                      <a:noFill/>
                    </a:lnT>
                    <a:lnB>
                      <a:noFill/>
                    </a:lnB>
                    <a:solidFill>
                      <a:srgbClr val="FCD5B4"/>
                    </a:solidFill>
                  </a:tcPr>
                </a:tc>
                <a:tc>
                  <a:txBody>
                    <a:bodyPr/>
                    <a:lstStyle/>
                    <a:p>
                      <a:pPr algn="ctr" fontAlgn="b"/>
                      <a:r>
                        <a:rPr lang="en-US" sz="1100" b="1" i="0" u="none" strike="noStrike">
                          <a:solidFill>
                            <a:srgbClr val="000000"/>
                          </a:solidFill>
                          <a:effectLst/>
                          <a:latin typeface="Calibri"/>
                        </a:rPr>
                        <a:t>%</a:t>
                      </a:r>
                    </a:p>
                  </a:txBody>
                  <a:tcPr marL="9486" marR="9486" marT="9486" marB="0" anchor="b">
                    <a:lnL>
                      <a:noFill/>
                    </a:lnL>
                    <a:lnR>
                      <a:noFill/>
                    </a:lnR>
                    <a:lnT>
                      <a:noFill/>
                    </a:lnT>
                    <a:lnB>
                      <a:noFill/>
                    </a:lnB>
                    <a:solidFill>
                      <a:srgbClr val="FCD5B4"/>
                    </a:solidFill>
                  </a:tcPr>
                </a:tc>
                <a:tc>
                  <a:txBody>
                    <a:bodyPr/>
                    <a:lstStyle/>
                    <a:p>
                      <a:pPr algn="ctr" fontAlgn="b"/>
                      <a:r>
                        <a:rPr lang="en-US" sz="1100" b="1" i="0" u="none" strike="noStrike">
                          <a:solidFill>
                            <a:srgbClr val="000000"/>
                          </a:solidFill>
                          <a:effectLst/>
                          <a:latin typeface="Calibri"/>
                        </a:rPr>
                        <a:t>N</a:t>
                      </a:r>
                    </a:p>
                  </a:txBody>
                  <a:tcPr marL="9486" marR="9486" marT="9486" marB="0" anchor="b">
                    <a:lnL>
                      <a:noFill/>
                    </a:lnL>
                    <a:lnR>
                      <a:noFill/>
                    </a:lnR>
                    <a:lnT>
                      <a:noFill/>
                    </a:lnT>
                    <a:lnB>
                      <a:noFill/>
                    </a:lnB>
                    <a:solidFill>
                      <a:srgbClr val="FCD5B4"/>
                    </a:solidFill>
                  </a:tcPr>
                </a:tc>
                <a:tc>
                  <a:txBody>
                    <a:bodyPr/>
                    <a:lstStyle/>
                    <a:p>
                      <a:pPr algn="ctr" fontAlgn="b"/>
                      <a:r>
                        <a:rPr lang="en-US" sz="1100" b="1" i="0" u="none" strike="noStrike">
                          <a:solidFill>
                            <a:srgbClr val="000000"/>
                          </a:solidFill>
                          <a:effectLst/>
                          <a:latin typeface="Calibri"/>
                        </a:rPr>
                        <a:t>%</a:t>
                      </a:r>
                    </a:p>
                  </a:txBody>
                  <a:tcPr marL="9486" marR="9486" marT="9486" marB="0" anchor="b">
                    <a:lnL>
                      <a:noFill/>
                    </a:lnL>
                    <a:lnR>
                      <a:noFill/>
                    </a:lnR>
                    <a:lnT>
                      <a:noFill/>
                    </a:lnT>
                    <a:lnB>
                      <a:noFill/>
                    </a:lnB>
                    <a:solidFill>
                      <a:srgbClr val="FCD5B4"/>
                    </a:solidFill>
                  </a:tcPr>
                </a:tc>
              </a:tr>
              <a:tr h="189719">
                <a:tc>
                  <a:txBody>
                    <a:bodyPr/>
                    <a:lstStyle/>
                    <a:p>
                      <a:pPr algn="l" fontAlgn="b"/>
                      <a:r>
                        <a:rPr lang="en-US" sz="1100" b="0" i="0" u="none" strike="noStrike">
                          <a:solidFill>
                            <a:srgbClr val="000000"/>
                          </a:solidFill>
                          <a:effectLst/>
                          <a:latin typeface="Calibri"/>
                        </a:rPr>
                        <a:t>Total Men</a:t>
                      </a:r>
                    </a:p>
                  </a:txBody>
                  <a:tcPr marL="9486" marR="9486"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245</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38.6%</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196</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29.7%</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186</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31.2%</a:t>
                      </a:r>
                    </a:p>
                  </a:txBody>
                  <a:tcPr marL="9486" marR="85374" marT="9486" marB="0" anchor="b">
                    <a:lnL>
                      <a:noFill/>
                    </a:lnL>
                    <a:lnR>
                      <a:noFill/>
                    </a:lnR>
                    <a:lnT>
                      <a:noFill/>
                    </a:lnT>
                    <a:lnB>
                      <a:noFill/>
                    </a:lnB>
                  </a:tcPr>
                </a:tc>
              </a:tr>
              <a:tr h="189719">
                <a:tc>
                  <a:txBody>
                    <a:bodyPr/>
                    <a:lstStyle/>
                    <a:p>
                      <a:pPr algn="l" fontAlgn="b"/>
                      <a:r>
                        <a:rPr lang="en-US" sz="1100" b="0" i="0" u="none" strike="noStrike">
                          <a:solidFill>
                            <a:srgbClr val="000000"/>
                          </a:solidFill>
                          <a:effectLst/>
                          <a:latin typeface="Calibri"/>
                        </a:rPr>
                        <a:t>Total Women</a:t>
                      </a:r>
                    </a:p>
                  </a:txBody>
                  <a:tcPr marL="9486" marR="9486"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390</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61.4%</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463</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70.3%</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410</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68.8%</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r>
              <a:tr h="189719">
                <a:tc>
                  <a:txBody>
                    <a:bodyPr/>
                    <a:lstStyle/>
                    <a:p>
                      <a:pPr algn="l" fontAlgn="b"/>
                      <a:r>
                        <a:rPr lang="en-US" sz="1100" b="0" i="0" u="none" strike="noStrike">
                          <a:solidFill>
                            <a:srgbClr val="000000"/>
                          </a:solidFill>
                          <a:effectLst/>
                          <a:latin typeface="Calibri"/>
                        </a:rPr>
                        <a:t>American Indian or Alaska Native</a:t>
                      </a:r>
                    </a:p>
                  </a:txBody>
                  <a:tcPr marL="9486" marR="9486"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a:rPr>
                        <a:t>5</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a:rPr>
                        <a:t>0.8%</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a:rPr>
                        <a:t>1</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a:rPr>
                        <a:t>0.2%</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a:rPr>
                        <a:t>4</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a:rPr>
                        <a:t>0.7%</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r>
              <a:tr h="189719">
                <a:tc>
                  <a:txBody>
                    <a:bodyPr/>
                    <a:lstStyle/>
                    <a:p>
                      <a:pPr algn="l" fontAlgn="b"/>
                      <a:r>
                        <a:rPr lang="en-US" sz="1100" b="0" i="0" u="none" strike="noStrike">
                          <a:solidFill>
                            <a:srgbClr val="000000"/>
                          </a:solidFill>
                          <a:effectLst/>
                          <a:latin typeface="Calibri"/>
                        </a:rPr>
                        <a:t>Asian</a:t>
                      </a:r>
                    </a:p>
                  </a:txBody>
                  <a:tcPr marL="9486" marR="9486"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14</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2.2%</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11</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1.7%</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14</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2.3%</a:t>
                      </a:r>
                    </a:p>
                  </a:txBody>
                  <a:tcPr marL="9486" marR="85374" marT="9486" marB="0" anchor="b">
                    <a:lnL>
                      <a:noFill/>
                    </a:lnL>
                    <a:lnR>
                      <a:noFill/>
                    </a:lnR>
                    <a:lnT>
                      <a:noFill/>
                    </a:lnT>
                    <a:lnB>
                      <a:noFill/>
                    </a:lnB>
                  </a:tcPr>
                </a:tc>
              </a:tr>
              <a:tr h="189719">
                <a:tc>
                  <a:txBody>
                    <a:bodyPr/>
                    <a:lstStyle/>
                    <a:p>
                      <a:pPr algn="l" fontAlgn="b"/>
                      <a:r>
                        <a:rPr lang="en-US" sz="1100" b="0" i="0" u="none" strike="noStrike">
                          <a:solidFill>
                            <a:srgbClr val="000000"/>
                          </a:solidFill>
                          <a:effectLst/>
                          <a:latin typeface="Calibri"/>
                        </a:rPr>
                        <a:t>Black or African American</a:t>
                      </a:r>
                    </a:p>
                  </a:txBody>
                  <a:tcPr marL="9486" marR="9486"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98</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15.4%</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89</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13.5%</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85</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14.3%</a:t>
                      </a:r>
                    </a:p>
                  </a:txBody>
                  <a:tcPr marL="9486" marR="85374" marT="9486" marB="0" anchor="b">
                    <a:lnL>
                      <a:noFill/>
                    </a:lnL>
                    <a:lnR>
                      <a:noFill/>
                    </a:lnR>
                    <a:lnT>
                      <a:noFill/>
                    </a:lnT>
                    <a:lnB>
                      <a:noFill/>
                    </a:lnB>
                  </a:tcPr>
                </a:tc>
              </a:tr>
              <a:tr h="189719">
                <a:tc>
                  <a:txBody>
                    <a:bodyPr/>
                    <a:lstStyle/>
                    <a:p>
                      <a:pPr algn="l" fontAlgn="b"/>
                      <a:r>
                        <a:rPr lang="en-US" sz="1100" b="0" i="0" u="none" strike="noStrike">
                          <a:solidFill>
                            <a:srgbClr val="000000"/>
                          </a:solidFill>
                          <a:effectLst/>
                          <a:latin typeface="Calibri"/>
                        </a:rPr>
                        <a:t>Hispanic or Latino</a:t>
                      </a:r>
                    </a:p>
                  </a:txBody>
                  <a:tcPr marL="9486" marR="9486"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48</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7.6%</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46</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7.0%</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55</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9.2%</a:t>
                      </a:r>
                    </a:p>
                  </a:txBody>
                  <a:tcPr marL="9486" marR="85374" marT="9486" marB="0" anchor="b">
                    <a:lnL>
                      <a:noFill/>
                    </a:lnL>
                    <a:lnR>
                      <a:noFill/>
                    </a:lnR>
                    <a:lnT>
                      <a:noFill/>
                    </a:lnT>
                    <a:lnB>
                      <a:noFill/>
                    </a:lnB>
                  </a:tcPr>
                </a:tc>
              </a:tr>
              <a:tr h="189719">
                <a:tc>
                  <a:txBody>
                    <a:bodyPr/>
                    <a:lstStyle/>
                    <a:p>
                      <a:pPr algn="l" fontAlgn="b"/>
                      <a:r>
                        <a:rPr lang="en-US" sz="1100" b="0" i="0" u="none" strike="noStrike" dirty="0">
                          <a:solidFill>
                            <a:srgbClr val="000000"/>
                          </a:solidFill>
                          <a:effectLst/>
                          <a:latin typeface="Calibri"/>
                        </a:rPr>
                        <a:t>Native Hawaiian or Other Pacific Islander</a:t>
                      </a:r>
                    </a:p>
                  </a:txBody>
                  <a:tcPr marL="9486" marR="9486"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0</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0.0%</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0.2%</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0</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0.0%</a:t>
                      </a:r>
                    </a:p>
                  </a:txBody>
                  <a:tcPr marL="9486" marR="85374" marT="9486" marB="0" anchor="b">
                    <a:lnL>
                      <a:noFill/>
                    </a:lnL>
                    <a:lnR>
                      <a:noFill/>
                    </a:lnR>
                    <a:lnT>
                      <a:noFill/>
                    </a:lnT>
                    <a:lnB>
                      <a:noFill/>
                    </a:lnB>
                  </a:tcPr>
                </a:tc>
              </a:tr>
              <a:tr h="189719">
                <a:tc>
                  <a:txBody>
                    <a:bodyPr/>
                    <a:lstStyle/>
                    <a:p>
                      <a:pPr algn="l" fontAlgn="b"/>
                      <a:r>
                        <a:rPr lang="en-US" sz="1100" b="0" i="0" u="none" strike="noStrike">
                          <a:solidFill>
                            <a:srgbClr val="000000"/>
                          </a:solidFill>
                          <a:effectLst/>
                          <a:latin typeface="Calibri"/>
                        </a:rPr>
                        <a:t>White</a:t>
                      </a:r>
                    </a:p>
                  </a:txBody>
                  <a:tcPr marL="9486" marR="9486"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420</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66.1%</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368</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55.8%</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355</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59.6%</a:t>
                      </a:r>
                    </a:p>
                  </a:txBody>
                  <a:tcPr marL="9486" marR="85374" marT="9486" marB="0" anchor="b">
                    <a:lnL>
                      <a:noFill/>
                    </a:lnL>
                    <a:lnR>
                      <a:noFill/>
                    </a:lnR>
                    <a:lnT>
                      <a:noFill/>
                    </a:lnT>
                    <a:lnB>
                      <a:noFill/>
                    </a:lnB>
                  </a:tcPr>
                </a:tc>
              </a:tr>
              <a:tr h="189719">
                <a:tc>
                  <a:txBody>
                    <a:bodyPr/>
                    <a:lstStyle/>
                    <a:p>
                      <a:pPr algn="l" fontAlgn="b"/>
                      <a:r>
                        <a:rPr lang="en-US" sz="1100" b="0" i="0" u="none" strike="noStrike">
                          <a:solidFill>
                            <a:srgbClr val="000000"/>
                          </a:solidFill>
                          <a:effectLst/>
                          <a:latin typeface="Calibri"/>
                        </a:rPr>
                        <a:t>Two or more races</a:t>
                      </a:r>
                    </a:p>
                  </a:txBody>
                  <a:tcPr marL="9486" marR="9486"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0</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0.0%</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9</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1.4%</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7</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1.2%</a:t>
                      </a:r>
                    </a:p>
                  </a:txBody>
                  <a:tcPr marL="9486" marR="85374" marT="9486" marB="0" anchor="b">
                    <a:lnL>
                      <a:noFill/>
                    </a:lnL>
                    <a:lnR>
                      <a:noFill/>
                    </a:lnR>
                    <a:lnT>
                      <a:noFill/>
                    </a:lnT>
                    <a:lnB>
                      <a:noFill/>
                    </a:lnB>
                  </a:tcPr>
                </a:tc>
              </a:tr>
              <a:tr h="199205">
                <a:tc>
                  <a:txBody>
                    <a:bodyPr/>
                    <a:lstStyle/>
                    <a:p>
                      <a:pPr algn="l" fontAlgn="b"/>
                      <a:r>
                        <a:rPr lang="en-US" sz="1100" b="0" i="0" u="none" strike="noStrike">
                          <a:solidFill>
                            <a:srgbClr val="000000"/>
                          </a:solidFill>
                          <a:effectLst/>
                          <a:latin typeface="Calibri"/>
                        </a:rPr>
                        <a:t>Race/ethnicity unknown</a:t>
                      </a:r>
                    </a:p>
                  </a:txBody>
                  <a:tcPr marL="9486" marR="9486"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49</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7.7%</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132</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20.0%</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74</a:t>
                      </a:r>
                    </a:p>
                  </a:txBody>
                  <a:tcPr marL="9486" marR="85374" marT="9486"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12.4%</a:t>
                      </a:r>
                    </a:p>
                  </a:txBody>
                  <a:tcPr marL="9486" marR="85374" marT="9486" marB="0" anchor="b">
                    <a:lnL>
                      <a:noFill/>
                    </a:lnL>
                    <a:lnR>
                      <a:noFill/>
                    </a:lnR>
                    <a:lnT>
                      <a:noFill/>
                    </a:lnT>
                    <a:lnB>
                      <a:noFill/>
                    </a:lnB>
                  </a:tcPr>
                </a:tc>
              </a:tr>
              <a:tr h="199205">
                <a:tc>
                  <a:txBody>
                    <a:bodyPr/>
                    <a:lstStyle/>
                    <a:p>
                      <a:pPr algn="l" fontAlgn="b"/>
                      <a:r>
                        <a:rPr lang="en-US" sz="1100" b="0" i="0" u="none" strike="noStrike">
                          <a:solidFill>
                            <a:srgbClr val="000000"/>
                          </a:solidFill>
                          <a:effectLst/>
                          <a:latin typeface="Calibri"/>
                        </a:rPr>
                        <a:t>Nonresident alien</a:t>
                      </a:r>
                    </a:p>
                  </a:txBody>
                  <a:tcPr marL="9486" marR="9486"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1</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0.2%</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2</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0.3%</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2</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0.3%</a:t>
                      </a:r>
                    </a:p>
                  </a:txBody>
                  <a:tcPr marL="9486" marR="85374" marT="9486" marB="0" anchor="b">
                    <a:lnL>
                      <a:noFill/>
                    </a:lnL>
                    <a:lnR>
                      <a:noFill/>
                    </a:lnR>
                    <a:lnT>
                      <a:noFill/>
                    </a:lnT>
                    <a:lnB w="6350" cap="flat" cmpd="sng" algn="ctr">
                      <a:solidFill>
                        <a:srgbClr val="000000"/>
                      </a:solidFill>
                      <a:prstDash val="solid"/>
                      <a:round/>
                      <a:headEnd type="none" w="med" len="med"/>
                      <a:tailEnd type="none" w="med" len="med"/>
                    </a:lnB>
                  </a:tcPr>
                </a:tc>
              </a:tr>
              <a:tr h="227663">
                <a:tc>
                  <a:txBody>
                    <a:bodyPr/>
                    <a:lstStyle/>
                    <a:p>
                      <a:pPr algn="l" fontAlgn="b"/>
                      <a:r>
                        <a:rPr lang="en-US" sz="1200" b="1" i="0" u="none" strike="noStrike">
                          <a:solidFill>
                            <a:srgbClr val="000000"/>
                          </a:solidFill>
                          <a:effectLst/>
                          <a:latin typeface="Calibri"/>
                        </a:rPr>
                        <a:t>Minority</a:t>
                      </a:r>
                      <a:r>
                        <a:rPr lang="en-US" sz="1200" b="1" i="0" u="none" strike="noStrike" baseline="30000">
                          <a:solidFill>
                            <a:srgbClr val="000000"/>
                          </a:solidFill>
                          <a:effectLst/>
                          <a:latin typeface="Calibri"/>
                        </a:rPr>
                        <a:t>1</a:t>
                      </a:r>
                      <a:endParaRPr lang="en-US" sz="1200" b="1" i="0" u="none" strike="noStrike">
                        <a:solidFill>
                          <a:srgbClr val="000000"/>
                        </a:solidFill>
                        <a:effectLst/>
                        <a:latin typeface="Calibri"/>
                      </a:endParaRPr>
                    </a:p>
                  </a:txBody>
                  <a:tcPr marL="9486" marR="9486" marT="948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libri"/>
                        </a:rPr>
                        <a:t>165</a:t>
                      </a:r>
                    </a:p>
                  </a:txBody>
                  <a:tcPr marL="9486" marR="85374" marT="948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libri"/>
                        </a:rPr>
                        <a:t>26.0%</a:t>
                      </a:r>
                    </a:p>
                  </a:txBody>
                  <a:tcPr marL="9486" marR="85374" marT="948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libri"/>
                        </a:rPr>
                        <a:t>157</a:t>
                      </a:r>
                    </a:p>
                  </a:txBody>
                  <a:tcPr marL="9486" marR="85374" marT="948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libri"/>
                        </a:rPr>
                        <a:t>23.8%</a:t>
                      </a:r>
                    </a:p>
                  </a:txBody>
                  <a:tcPr marL="9486" marR="85374" marT="948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libri"/>
                        </a:rPr>
                        <a:t>165</a:t>
                      </a:r>
                    </a:p>
                  </a:txBody>
                  <a:tcPr marL="9486" marR="85374" marT="948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libri"/>
                        </a:rPr>
                        <a:t>27.7%</a:t>
                      </a:r>
                    </a:p>
                  </a:txBody>
                  <a:tcPr marL="9486" marR="85374" marT="948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205">
                <a:tc>
                  <a:txBody>
                    <a:bodyPr/>
                    <a:lstStyle/>
                    <a:p>
                      <a:pPr algn="l" fontAlgn="b"/>
                      <a:r>
                        <a:rPr lang="en-US" sz="1200" b="1" i="0" u="none" strike="noStrike">
                          <a:solidFill>
                            <a:srgbClr val="000000"/>
                          </a:solidFill>
                          <a:effectLst/>
                          <a:latin typeface="Calibri"/>
                        </a:rPr>
                        <a:t>Grand Total</a:t>
                      </a:r>
                    </a:p>
                  </a:txBody>
                  <a:tcPr marL="9486" marR="9486"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000000"/>
                          </a:solidFill>
                          <a:effectLst/>
                          <a:latin typeface="Calibri"/>
                        </a:rPr>
                        <a:t>635</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000000"/>
                          </a:solidFill>
                          <a:effectLst/>
                          <a:latin typeface="Calibri"/>
                        </a:rPr>
                        <a:t>100%</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000000"/>
                          </a:solidFill>
                          <a:effectLst/>
                          <a:latin typeface="Calibri"/>
                        </a:rPr>
                        <a:t>659</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000000"/>
                          </a:solidFill>
                          <a:effectLst/>
                          <a:latin typeface="Calibri"/>
                        </a:rPr>
                        <a:t>100%</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000000"/>
                          </a:solidFill>
                          <a:effectLst/>
                          <a:latin typeface="Calibri"/>
                        </a:rPr>
                        <a:t>596</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dirty="0">
                          <a:solidFill>
                            <a:srgbClr val="000000"/>
                          </a:solidFill>
                          <a:effectLst/>
                          <a:latin typeface="Calibri"/>
                        </a:rPr>
                        <a:t>100%</a:t>
                      </a:r>
                    </a:p>
                  </a:txBody>
                  <a:tcPr marL="9486" marR="85374" marT="9486"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25592962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76200"/>
            <a:ext cx="6858000" cy="76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144992"/>
            <a:ext cx="6172200" cy="624416"/>
          </a:xfrm>
        </p:spPr>
        <p:txBody>
          <a:bodyPr>
            <a:normAutofit fontScale="90000"/>
          </a:bodyPr>
          <a:lstStyle/>
          <a:p>
            <a:r>
              <a:rPr lang="en-US" b="1" dirty="0" smtClean="0">
                <a:solidFill>
                  <a:schemeClr val="bg1"/>
                </a:solidFill>
              </a:rPr>
              <a:t>Equity</a:t>
            </a:r>
            <a:endParaRPr lang="en-US" b="1" dirty="0">
              <a:solidFill>
                <a:schemeClr val="bg1"/>
              </a:solidFill>
            </a:endParaRPr>
          </a:p>
        </p:txBody>
      </p:sp>
      <p:sp>
        <p:nvSpPr>
          <p:cNvPr id="5" name="Slide Number Placeholder 4"/>
          <p:cNvSpPr>
            <a:spLocks noGrp="1"/>
          </p:cNvSpPr>
          <p:nvPr>
            <p:ph type="sldNum" sz="quarter" idx="12"/>
          </p:nvPr>
        </p:nvSpPr>
        <p:spPr>
          <a:xfrm>
            <a:off x="4914900" y="8657167"/>
            <a:ext cx="1600200" cy="486833"/>
          </a:xfrm>
        </p:spPr>
        <p:txBody>
          <a:bodyPr/>
          <a:lstStyle/>
          <a:p>
            <a:fld id="{C1A6B199-FD4A-42EA-8F8A-3F93EEAB17CE}" type="slidenum">
              <a:rPr lang="en-US" smtClean="0"/>
              <a:t>81</a:t>
            </a:fld>
            <a:endParaRPr lang="en-US" dirty="0"/>
          </a:p>
        </p:txBody>
      </p:sp>
      <p:sp>
        <p:nvSpPr>
          <p:cNvPr id="9" name="TextBox 8"/>
          <p:cNvSpPr txBox="1"/>
          <p:nvPr/>
        </p:nvSpPr>
        <p:spPr>
          <a:xfrm>
            <a:off x="228599" y="1043466"/>
            <a:ext cx="6272725" cy="338554"/>
          </a:xfrm>
          <a:prstGeom prst="rect">
            <a:avLst/>
          </a:prstGeom>
          <a:noFill/>
        </p:spPr>
        <p:txBody>
          <a:bodyPr wrap="square" rtlCol="0">
            <a:spAutoFit/>
          </a:bodyPr>
          <a:lstStyle/>
          <a:p>
            <a:r>
              <a:rPr lang="en-US" sz="1600" b="1" dirty="0" smtClean="0"/>
              <a:t>Completions by race/ethnicity and gender* </a:t>
            </a:r>
            <a:endParaRPr lang="en-US" sz="1600" b="1" i="1" dirty="0" smtClean="0"/>
          </a:p>
        </p:txBody>
      </p:sp>
      <p:sp>
        <p:nvSpPr>
          <p:cNvPr id="10" name="TextBox 9"/>
          <p:cNvSpPr txBox="1"/>
          <p:nvPr/>
        </p:nvSpPr>
        <p:spPr>
          <a:xfrm>
            <a:off x="364132" y="1500441"/>
            <a:ext cx="6272725" cy="307777"/>
          </a:xfrm>
          <a:prstGeom prst="rect">
            <a:avLst/>
          </a:prstGeom>
          <a:noFill/>
        </p:spPr>
        <p:txBody>
          <a:bodyPr wrap="square" rtlCol="0">
            <a:spAutoFit/>
          </a:bodyPr>
          <a:lstStyle/>
          <a:p>
            <a:r>
              <a:rPr lang="en-US" sz="1400" b="1" dirty="0" smtClean="0"/>
              <a:t>University of Connecticut – </a:t>
            </a:r>
            <a:r>
              <a:rPr lang="en-US" sz="1400" b="1" i="1" dirty="0" smtClean="0"/>
              <a:t>all branches</a:t>
            </a:r>
            <a:endParaRPr lang="en-US" sz="1400" b="1" dirty="0" smtClean="0"/>
          </a:p>
        </p:txBody>
      </p:sp>
      <p:graphicFrame>
        <p:nvGraphicFramePr>
          <p:cNvPr id="11" name="Chart 10"/>
          <p:cNvGraphicFramePr>
            <a:graphicFrameLocks/>
          </p:cNvGraphicFramePr>
          <p:nvPr>
            <p:extLst>
              <p:ext uri="{D42A27DB-BD31-4B8C-83A1-F6EECF244321}">
                <p14:modId xmlns:p14="http://schemas.microsoft.com/office/powerpoint/2010/main" val="775740541"/>
              </p:ext>
            </p:extLst>
          </p:nvPr>
        </p:nvGraphicFramePr>
        <p:xfrm>
          <a:off x="292895" y="1905000"/>
          <a:ext cx="6272212" cy="2362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21430972"/>
              </p:ext>
            </p:extLst>
          </p:nvPr>
        </p:nvGraphicFramePr>
        <p:xfrm>
          <a:off x="420743" y="4495801"/>
          <a:ext cx="6159501" cy="2893695"/>
        </p:xfrm>
        <a:graphic>
          <a:graphicData uri="http://schemas.openxmlformats.org/drawingml/2006/table">
            <a:tbl>
              <a:tblPr/>
              <a:tblGrid>
                <a:gridCol w="2570151"/>
                <a:gridCol w="598225"/>
                <a:gridCol w="598225"/>
                <a:gridCol w="598225"/>
                <a:gridCol w="598225"/>
                <a:gridCol w="598225"/>
                <a:gridCol w="598225"/>
              </a:tblGrid>
              <a:tr h="177165">
                <a:tc>
                  <a:txBody>
                    <a:bodyPr/>
                    <a:lstStyle/>
                    <a:p>
                      <a:pPr algn="l" fontAlgn="b"/>
                      <a:r>
                        <a:rPr lang="en-US" sz="1100" b="1" i="0" u="none" strike="noStrike" dirty="0">
                          <a:solidFill>
                            <a:srgbClr val="000000"/>
                          </a:solidFill>
                          <a:effectLst/>
                          <a:latin typeface="Calibri"/>
                        </a:rPr>
                        <a:t> </a:t>
                      </a:r>
                    </a:p>
                  </a:txBody>
                  <a:tcPr marL="9525" marR="9525" marT="9525" marB="0" anchor="b">
                    <a:lnL>
                      <a:noFill/>
                    </a:lnL>
                    <a:lnR>
                      <a:noFill/>
                    </a:lnR>
                    <a:lnT>
                      <a:noFill/>
                    </a:lnT>
                    <a:lnB>
                      <a:noFill/>
                    </a:lnB>
                    <a:solidFill>
                      <a:srgbClr val="E4DFEC"/>
                    </a:solidFill>
                  </a:tcPr>
                </a:tc>
                <a:tc gridSpan="2">
                  <a:txBody>
                    <a:bodyPr/>
                    <a:lstStyle/>
                    <a:p>
                      <a:pPr algn="ctr" fontAlgn="b"/>
                      <a:r>
                        <a:rPr lang="en-US" sz="1100" b="1" i="0" u="none" strike="noStrike" dirty="0">
                          <a:solidFill>
                            <a:srgbClr val="000000"/>
                          </a:solidFill>
                          <a:effectLst/>
                          <a:latin typeface="Calibri"/>
                        </a:rPr>
                        <a:t>2010-2011</a:t>
                      </a:r>
                    </a:p>
                  </a:txBody>
                  <a:tcPr marL="9525" marR="9525" marT="9525" marB="0" anchor="b">
                    <a:lnL>
                      <a:noFill/>
                    </a:lnL>
                    <a:lnR>
                      <a:noFill/>
                    </a:lnR>
                    <a:lnT>
                      <a:noFill/>
                    </a:lnT>
                    <a:lnB>
                      <a:noFill/>
                    </a:lnB>
                    <a:solidFill>
                      <a:srgbClr val="E4DFEC"/>
                    </a:solidFill>
                  </a:tcPr>
                </a:tc>
                <a:tc hMerge="1">
                  <a:txBody>
                    <a:bodyPr/>
                    <a:lstStyle/>
                    <a:p>
                      <a:endParaRPr lang="en-US"/>
                    </a:p>
                  </a:txBody>
                  <a:tcPr/>
                </a:tc>
                <a:tc gridSpan="2">
                  <a:txBody>
                    <a:bodyPr/>
                    <a:lstStyle/>
                    <a:p>
                      <a:pPr algn="ctr" fontAlgn="b"/>
                      <a:r>
                        <a:rPr lang="en-US" sz="1100" b="1" i="0" u="none" strike="noStrike" dirty="0">
                          <a:solidFill>
                            <a:srgbClr val="000000"/>
                          </a:solidFill>
                          <a:effectLst/>
                          <a:latin typeface="Calibri"/>
                        </a:rPr>
                        <a:t>2011-2012</a:t>
                      </a:r>
                    </a:p>
                  </a:txBody>
                  <a:tcPr marL="9525" marR="9525" marT="9525" marB="0" anchor="b">
                    <a:lnL>
                      <a:noFill/>
                    </a:lnL>
                    <a:lnR>
                      <a:noFill/>
                    </a:lnR>
                    <a:lnT>
                      <a:noFill/>
                    </a:lnT>
                    <a:lnB>
                      <a:noFill/>
                    </a:lnB>
                    <a:solidFill>
                      <a:srgbClr val="E4DFEC"/>
                    </a:solidFill>
                  </a:tcPr>
                </a:tc>
                <a:tc hMerge="1">
                  <a:txBody>
                    <a:bodyPr/>
                    <a:lstStyle/>
                    <a:p>
                      <a:endParaRPr lang="en-US"/>
                    </a:p>
                  </a:txBody>
                  <a:tcPr/>
                </a:tc>
                <a:tc gridSpan="2">
                  <a:txBody>
                    <a:bodyPr/>
                    <a:lstStyle/>
                    <a:p>
                      <a:pPr algn="ctr" fontAlgn="b"/>
                      <a:r>
                        <a:rPr lang="en-US" sz="1100" b="1" i="0" u="none" strike="noStrike" dirty="0">
                          <a:solidFill>
                            <a:srgbClr val="000000"/>
                          </a:solidFill>
                          <a:effectLst/>
                          <a:latin typeface="Calibri"/>
                        </a:rPr>
                        <a:t>2012-2013</a:t>
                      </a:r>
                    </a:p>
                  </a:txBody>
                  <a:tcPr marL="9525" marR="9525" marT="9525" marB="0" anchor="b">
                    <a:lnL>
                      <a:noFill/>
                    </a:lnL>
                    <a:lnR>
                      <a:noFill/>
                    </a:lnR>
                    <a:lnT>
                      <a:noFill/>
                    </a:lnT>
                    <a:lnB>
                      <a:noFill/>
                    </a:lnB>
                    <a:solidFill>
                      <a:srgbClr val="E4DFEC"/>
                    </a:solidFill>
                  </a:tcPr>
                </a:tc>
                <a:tc hMerge="1">
                  <a:txBody>
                    <a:bodyPr/>
                    <a:lstStyle/>
                    <a:p>
                      <a:endParaRPr lang="en-US"/>
                    </a:p>
                  </a:txBody>
                  <a:tcPr/>
                </a:tc>
              </a:tr>
              <a:tr h="190500">
                <a:tc>
                  <a:txBody>
                    <a:bodyPr/>
                    <a:lstStyle/>
                    <a:p>
                      <a:pPr algn="l" fontAlgn="b"/>
                      <a:r>
                        <a:rPr lang="en-US" sz="1200" b="1" i="0" u="none" strike="noStrike" dirty="0">
                          <a:solidFill>
                            <a:srgbClr val="000000"/>
                          </a:solidFill>
                          <a:effectLst/>
                          <a:latin typeface="Calibri"/>
                        </a:rPr>
                        <a:t>University of Connecticut</a:t>
                      </a:r>
                    </a:p>
                  </a:txBody>
                  <a:tcPr marL="9525" marR="9525" marT="9525" marB="0" anchor="b">
                    <a:lnL>
                      <a:noFill/>
                    </a:lnL>
                    <a:lnR>
                      <a:noFill/>
                    </a:lnR>
                    <a:lnT>
                      <a:noFill/>
                    </a:lnT>
                    <a:lnB>
                      <a:noFill/>
                    </a:lnB>
                    <a:solidFill>
                      <a:srgbClr val="E4DFEC"/>
                    </a:solidFill>
                  </a:tcPr>
                </a:tc>
                <a:tc>
                  <a:txBody>
                    <a:bodyPr/>
                    <a:lstStyle/>
                    <a:p>
                      <a:pPr algn="ctr" fontAlgn="b"/>
                      <a:r>
                        <a:rPr lang="en-US" sz="1100" b="1" i="0" u="none" strike="noStrike" dirty="0">
                          <a:solidFill>
                            <a:srgbClr val="000000"/>
                          </a:solidFill>
                          <a:effectLst/>
                          <a:latin typeface="Calibri"/>
                        </a:rPr>
                        <a:t>N</a:t>
                      </a:r>
                    </a:p>
                  </a:txBody>
                  <a:tcPr marL="9525" marR="9525" marT="9525" marB="0" anchor="b">
                    <a:lnL>
                      <a:noFill/>
                    </a:lnL>
                    <a:lnR>
                      <a:noFill/>
                    </a:lnR>
                    <a:lnT>
                      <a:noFill/>
                    </a:lnT>
                    <a:lnB>
                      <a:noFill/>
                    </a:lnB>
                    <a:solidFill>
                      <a:srgbClr val="E4DFEC"/>
                    </a:solidFill>
                  </a:tcPr>
                </a:tc>
                <a:tc>
                  <a:txBody>
                    <a:bodyPr/>
                    <a:lstStyle/>
                    <a:p>
                      <a:pPr algn="ctr" fontAlgn="b"/>
                      <a:r>
                        <a:rPr lang="en-US" sz="1100" b="1" i="0" u="none" strike="noStrike" dirty="0">
                          <a:solidFill>
                            <a:srgbClr val="000000"/>
                          </a:solidFill>
                          <a:effectLst/>
                          <a:latin typeface="Calibri"/>
                        </a:rPr>
                        <a:t>%</a:t>
                      </a:r>
                    </a:p>
                  </a:txBody>
                  <a:tcPr marL="9525" marR="9525" marT="9525" marB="0" anchor="b">
                    <a:lnL>
                      <a:noFill/>
                    </a:lnL>
                    <a:lnR>
                      <a:noFill/>
                    </a:lnR>
                    <a:lnT>
                      <a:noFill/>
                    </a:lnT>
                    <a:lnB>
                      <a:noFill/>
                    </a:lnB>
                    <a:solidFill>
                      <a:srgbClr val="E4DFEC"/>
                    </a:solidFill>
                  </a:tcPr>
                </a:tc>
                <a:tc>
                  <a:txBody>
                    <a:bodyPr/>
                    <a:lstStyle/>
                    <a:p>
                      <a:pPr algn="ctr" fontAlgn="b"/>
                      <a:r>
                        <a:rPr lang="en-US" sz="1100" b="1" i="0" u="none" strike="noStrike" dirty="0">
                          <a:solidFill>
                            <a:srgbClr val="000000"/>
                          </a:solidFill>
                          <a:effectLst/>
                          <a:latin typeface="Calibri"/>
                        </a:rPr>
                        <a:t>N</a:t>
                      </a:r>
                    </a:p>
                  </a:txBody>
                  <a:tcPr marL="9525" marR="9525" marT="9525" marB="0" anchor="b">
                    <a:lnL>
                      <a:noFill/>
                    </a:lnL>
                    <a:lnR>
                      <a:noFill/>
                    </a:lnR>
                    <a:lnT>
                      <a:noFill/>
                    </a:lnT>
                    <a:lnB>
                      <a:noFill/>
                    </a:lnB>
                    <a:solidFill>
                      <a:srgbClr val="E4DFEC"/>
                    </a:solidFill>
                  </a:tcPr>
                </a:tc>
                <a:tc>
                  <a:txBody>
                    <a:bodyPr/>
                    <a:lstStyle/>
                    <a:p>
                      <a:pPr algn="ctr" fontAlgn="b"/>
                      <a:r>
                        <a:rPr lang="en-US" sz="1100" b="1" i="0" u="none" strike="noStrike" dirty="0">
                          <a:solidFill>
                            <a:srgbClr val="000000"/>
                          </a:solidFill>
                          <a:effectLst/>
                          <a:latin typeface="Calibri"/>
                        </a:rPr>
                        <a:t>%</a:t>
                      </a:r>
                    </a:p>
                  </a:txBody>
                  <a:tcPr marL="9525" marR="9525" marT="9525" marB="0" anchor="b">
                    <a:lnL>
                      <a:noFill/>
                    </a:lnL>
                    <a:lnR>
                      <a:noFill/>
                    </a:lnR>
                    <a:lnT>
                      <a:noFill/>
                    </a:lnT>
                    <a:lnB>
                      <a:noFill/>
                    </a:lnB>
                    <a:solidFill>
                      <a:srgbClr val="E4DFEC"/>
                    </a:solidFill>
                  </a:tcPr>
                </a:tc>
                <a:tc>
                  <a:txBody>
                    <a:bodyPr/>
                    <a:lstStyle/>
                    <a:p>
                      <a:pPr algn="ctr" fontAlgn="b"/>
                      <a:r>
                        <a:rPr lang="en-US" sz="1100" b="1" i="0" u="none" strike="noStrike" dirty="0">
                          <a:solidFill>
                            <a:srgbClr val="000000"/>
                          </a:solidFill>
                          <a:effectLst/>
                          <a:latin typeface="Calibri"/>
                        </a:rPr>
                        <a:t>N</a:t>
                      </a:r>
                    </a:p>
                  </a:txBody>
                  <a:tcPr marL="9525" marR="9525" marT="9525" marB="0" anchor="b">
                    <a:lnL>
                      <a:noFill/>
                    </a:lnL>
                    <a:lnR>
                      <a:noFill/>
                    </a:lnR>
                    <a:lnT>
                      <a:noFill/>
                    </a:lnT>
                    <a:lnB>
                      <a:noFill/>
                    </a:lnB>
                    <a:solidFill>
                      <a:srgbClr val="E4DFEC"/>
                    </a:solidFill>
                  </a:tcPr>
                </a:tc>
                <a:tc>
                  <a:txBody>
                    <a:bodyPr/>
                    <a:lstStyle/>
                    <a:p>
                      <a:pPr algn="ctr" fontAlgn="b"/>
                      <a:r>
                        <a:rPr lang="en-US" sz="1100" b="1" i="0" u="none" strike="noStrike" dirty="0">
                          <a:solidFill>
                            <a:srgbClr val="000000"/>
                          </a:solidFill>
                          <a:effectLst/>
                          <a:latin typeface="Calibri"/>
                        </a:rPr>
                        <a:t>%</a:t>
                      </a:r>
                    </a:p>
                  </a:txBody>
                  <a:tcPr marL="9525" marR="9525" marT="9525" marB="0" anchor="b">
                    <a:lnL>
                      <a:noFill/>
                    </a:lnL>
                    <a:lnR>
                      <a:noFill/>
                    </a:lnR>
                    <a:lnT>
                      <a:noFill/>
                    </a:lnT>
                    <a:lnB>
                      <a:noFill/>
                    </a:lnB>
                    <a:solidFill>
                      <a:srgbClr val="E4DFEC"/>
                    </a:solidFill>
                  </a:tcPr>
                </a:tc>
              </a:tr>
              <a:tr h="190500">
                <a:tc>
                  <a:txBody>
                    <a:bodyPr/>
                    <a:lstStyle/>
                    <a:p>
                      <a:pPr algn="l" rtl="0" fontAlgn="b"/>
                      <a:r>
                        <a:rPr lang="en-US" sz="1100" b="0" i="0" u="none" strike="noStrike" dirty="0">
                          <a:solidFill>
                            <a:srgbClr val="000000"/>
                          </a:solidFill>
                          <a:effectLst/>
                          <a:latin typeface="Calibri"/>
                        </a:rPr>
                        <a:t>Total Men</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3,466</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46.4%</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3,502</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46.8%</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3,423</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46.7%</a:t>
                      </a:r>
                    </a:p>
                  </a:txBody>
                  <a:tcPr marL="9525" marR="85725" marT="9525" marB="0" anchor="b">
                    <a:lnL>
                      <a:noFill/>
                    </a:lnL>
                    <a:lnR>
                      <a:noFill/>
                    </a:lnR>
                    <a:lnT>
                      <a:noFill/>
                    </a:lnT>
                    <a:lnB>
                      <a:noFill/>
                    </a:lnB>
                  </a:tcPr>
                </a:tc>
              </a:tr>
              <a:tr h="190500">
                <a:tc>
                  <a:txBody>
                    <a:bodyPr/>
                    <a:lstStyle/>
                    <a:p>
                      <a:pPr algn="l" rtl="0" fontAlgn="b"/>
                      <a:r>
                        <a:rPr lang="en-US" sz="1100" b="0" i="0" u="none" strike="noStrike" dirty="0">
                          <a:solidFill>
                            <a:srgbClr val="000000"/>
                          </a:solidFill>
                          <a:effectLst/>
                          <a:latin typeface="Calibri"/>
                        </a:rPr>
                        <a:t>Total Women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4,004</a:t>
                      </a:r>
                    </a:p>
                  </a:txBody>
                  <a:tcPr marL="9525" marR="857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53.6%</a:t>
                      </a:r>
                    </a:p>
                  </a:txBody>
                  <a:tcPr marL="9525" marR="857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3,980</a:t>
                      </a:r>
                    </a:p>
                  </a:txBody>
                  <a:tcPr marL="9525" marR="857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53.2%</a:t>
                      </a:r>
                    </a:p>
                  </a:txBody>
                  <a:tcPr marL="9525" marR="857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3,899</a:t>
                      </a:r>
                    </a:p>
                  </a:txBody>
                  <a:tcPr marL="9525" marR="857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53.3%</a:t>
                      </a:r>
                    </a:p>
                  </a:txBody>
                  <a:tcPr marL="9525" marR="85725" marT="9525" marB="0" anchor="b">
                    <a:lnL>
                      <a:noFill/>
                    </a:lnL>
                    <a:lnR>
                      <a:noFill/>
                    </a:lnR>
                    <a:lnT>
                      <a:noFill/>
                    </a:lnT>
                    <a:lnB w="6350" cap="flat" cmpd="sng" algn="ctr">
                      <a:solidFill>
                        <a:srgbClr val="000000"/>
                      </a:solidFill>
                      <a:prstDash val="solid"/>
                      <a:round/>
                      <a:headEnd type="none" w="med" len="med"/>
                      <a:tailEnd type="none" w="med" len="med"/>
                    </a:lnB>
                  </a:tcPr>
                </a:tc>
              </a:tr>
              <a:tr h="190500">
                <a:tc>
                  <a:txBody>
                    <a:bodyPr/>
                    <a:lstStyle/>
                    <a:p>
                      <a:pPr algn="l" rtl="0" fontAlgn="b"/>
                      <a:r>
                        <a:rPr lang="en-US" sz="1100" b="0" i="0" u="none" strike="noStrike" dirty="0">
                          <a:solidFill>
                            <a:srgbClr val="000000"/>
                          </a:solidFill>
                          <a:effectLst/>
                          <a:latin typeface="Calibri"/>
                        </a:rPr>
                        <a:t>American Indian or Alaska Native</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effectLst/>
                          <a:latin typeface="Calibri"/>
                        </a:rPr>
                        <a:t>18</a:t>
                      </a:r>
                    </a:p>
                  </a:txBody>
                  <a:tcPr marL="9525" marR="857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effectLst/>
                          <a:latin typeface="Calibri"/>
                        </a:rPr>
                        <a:t>0.2%</a:t>
                      </a:r>
                    </a:p>
                  </a:txBody>
                  <a:tcPr marL="9525" marR="857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effectLst/>
                          <a:latin typeface="Calibri"/>
                        </a:rPr>
                        <a:t>16</a:t>
                      </a:r>
                    </a:p>
                  </a:txBody>
                  <a:tcPr marL="9525" marR="857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effectLst/>
                          <a:latin typeface="Calibri"/>
                        </a:rPr>
                        <a:t>0.2%</a:t>
                      </a:r>
                    </a:p>
                  </a:txBody>
                  <a:tcPr marL="9525" marR="857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effectLst/>
                          <a:latin typeface="Calibri"/>
                        </a:rPr>
                        <a:t>20</a:t>
                      </a:r>
                    </a:p>
                  </a:txBody>
                  <a:tcPr marL="9525" marR="857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effectLst/>
                          <a:latin typeface="Calibri"/>
                        </a:rPr>
                        <a:t>0.3%</a:t>
                      </a:r>
                    </a:p>
                  </a:txBody>
                  <a:tcPr marL="9525" marR="85725" marT="9525"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l" rtl="0" fontAlgn="b"/>
                      <a:r>
                        <a:rPr lang="en-US" sz="1100" b="0" i="0" u="none" strike="noStrike" dirty="0">
                          <a:solidFill>
                            <a:srgbClr val="000000"/>
                          </a:solidFill>
                          <a:effectLst/>
                          <a:latin typeface="Calibri"/>
                        </a:rPr>
                        <a:t>Asian</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516</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6.9%</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554</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7.4%</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529</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7.2%</a:t>
                      </a:r>
                    </a:p>
                  </a:txBody>
                  <a:tcPr marL="9525" marR="85725" marT="9525" marB="0" anchor="b">
                    <a:lnL>
                      <a:noFill/>
                    </a:lnL>
                    <a:lnR>
                      <a:noFill/>
                    </a:lnR>
                    <a:lnT>
                      <a:noFill/>
                    </a:lnT>
                    <a:lnB>
                      <a:noFill/>
                    </a:lnB>
                  </a:tcPr>
                </a:tc>
              </a:tr>
              <a:tr h="190500">
                <a:tc>
                  <a:txBody>
                    <a:bodyPr/>
                    <a:lstStyle/>
                    <a:p>
                      <a:pPr algn="l" rtl="0" fontAlgn="b"/>
                      <a:r>
                        <a:rPr lang="en-US" sz="1100" b="0" i="0" u="none" strike="noStrike" dirty="0">
                          <a:solidFill>
                            <a:srgbClr val="000000"/>
                          </a:solidFill>
                          <a:effectLst/>
                          <a:latin typeface="Calibri"/>
                        </a:rPr>
                        <a:t>Black or African American</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392</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5.2%</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411</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5.5%</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377</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5.1%</a:t>
                      </a:r>
                    </a:p>
                  </a:txBody>
                  <a:tcPr marL="9525" marR="85725" marT="9525" marB="0" anchor="b">
                    <a:lnL>
                      <a:noFill/>
                    </a:lnL>
                    <a:lnR>
                      <a:noFill/>
                    </a:lnR>
                    <a:lnT>
                      <a:noFill/>
                    </a:lnT>
                    <a:lnB>
                      <a:noFill/>
                    </a:lnB>
                  </a:tcPr>
                </a:tc>
              </a:tr>
              <a:tr h="190500">
                <a:tc>
                  <a:txBody>
                    <a:bodyPr/>
                    <a:lstStyle/>
                    <a:p>
                      <a:pPr algn="l" rtl="0" fontAlgn="b"/>
                      <a:r>
                        <a:rPr lang="en-US" sz="1100" b="0" i="0" u="none" strike="noStrike" dirty="0">
                          <a:solidFill>
                            <a:srgbClr val="000000"/>
                          </a:solidFill>
                          <a:effectLst/>
                          <a:latin typeface="Calibri"/>
                        </a:rPr>
                        <a:t>Hispanic or Latino</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400</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5.4%</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426</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5.7%</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417</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5.7%</a:t>
                      </a:r>
                    </a:p>
                  </a:txBody>
                  <a:tcPr marL="9525" marR="85725" marT="9525" marB="0" anchor="b">
                    <a:lnL>
                      <a:noFill/>
                    </a:lnL>
                    <a:lnR>
                      <a:noFill/>
                    </a:lnR>
                    <a:lnT>
                      <a:noFill/>
                    </a:lnT>
                    <a:lnB>
                      <a:noFill/>
                    </a:lnB>
                  </a:tcPr>
                </a:tc>
              </a:tr>
              <a:tr h="190500">
                <a:tc>
                  <a:txBody>
                    <a:bodyPr/>
                    <a:lstStyle/>
                    <a:p>
                      <a:pPr algn="l" rtl="0" fontAlgn="b"/>
                      <a:r>
                        <a:rPr lang="en-US" sz="1100" b="0" i="0" u="none" strike="noStrike" dirty="0">
                          <a:solidFill>
                            <a:srgbClr val="000000"/>
                          </a:solidFill>
                          <a:effectLst/>
                          <a:latin typeface="Calibri"/>
                        </a:rPr>
                        <a:t>Native Hawaiian or Other Pacific Islander</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1</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0.0%</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1</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0.0%</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10</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0.1%</a:t>
                      </a:r>
                    </a:p>
                  </a:txBody>
                  <a:tcPr marL="9525" marR="85725" marT="9525" marB="0" anchor="b">
                    <a:lnL>
                      <a:noFill/>
                    </a:lnL>
                    <a:lnR>
                      <a:noFill/>
                    </a:lnR>
                    <a:lnT>
                      <a:noFill/>
                    </a:lnT>
                    <a:lnB>
                      <a:noFill/>
                    </a:lnB>
                  </a:tcPr>
                </a:tc>
              </a:tr>
              <a:tr h="190500">
                <a:tc>
                  <a:txBody>
                    <a:bodyPr/>
                    <a:lstStyle/>
                    <a:p>
                      <a:pPr algn="l" rtl="0" fontAlgn="b"/>
                      <a:r>
                        <a:rPr lang="en-US" sz="1100" b="0" i="0" u="none" strike="noStrike" dirty="0">
                          <a:solidFill>
                            <a:srgbClr val="000000"/>
                          </a:solidFill>
                          <a:effectLst/>
                          <a:latin typeface="Calibri"/>
                        </a:rPr>
                        <a:t>White</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4,739</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63.4%</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4,699</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62.8%</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4,686</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64.0%</a:t>
                      </a:r>
                    </a:p>
                  </a:txBody>
                  <a:tcPr marL="9525" marR="85725" marT="9525" marB="0" anchor="b">
                    <a:lnL>
                      <a:noFill/>
                    </a:lnL>
                    <a:lnR>
                      <a:noFill/>
                    </a:lnR>
                    <a:lnT>
                      <a:noFill/>
                    </a:lnT>
                    <a:lnB>
                      <a:noFill/>
                    </a:lnB>
                  </a:tcPr>
                </a:tc>
              </a:tr>
              <a:tr h="190500">
                <a:tc>
                  <a:txBody>
                    <a:bodyPr/>
                    <a:lstStyle/>
                    <a:p>
                      <a:pPr algn="l" rtl="0" fontAlgn="b"/>
                      <a:r>
                        <a:rPr lang="en-US" sz="1100" b="0" i="0" u="none" strike="noStrike" dirty="0">
                          <a:solidFill>
                            <a:srgbClr val="000000"/>
                          </a:solidFill>
                          <a:effectLst/>
                          <a:latin typeface="Calibri"/>
                        </a:rPr>
                        <a:t>Two or more races</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14</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0.2%</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18</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0.2%</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51</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0.7%</a:t>
                      </a:r>
                    </a:p>
                  </a:txBody>
                  <a:tcPr marL="9525" marR="85725" marT="9525" marB="0" anchor="b">
                    <a:lnL>
                      <a:noFill/>
                    </a:lnL>
                    <a:lnR>
                      <a:noFill/>
                    </a:lnR>
                    <a:lnT>
                      <a:noFill/>
                    </a:lnT>
                    <a:lnB>
                      <a:noFill/>
                    </a:lnB>
                  </a:tcPr>
                </a:tc>
              </a:tr>
              <a:tr h="190500">
                <a:tc>
                  <a:txBody>
                    <a:bodyPr/>
                    <a:lstStyle/>
                    <a:p>
                      <a:pPr algn="l" rtl="0" fontAlgn="b"/>
                      <a:r>
                        <a:rPr lang="en-US" sz="1100" b="0" i="0" u="none" strike="noStrike" dirty="0">
                          <a:solidFill>
                            <a:srgbClr val="000000"/>
                          </a:solidFill>
                          <a:effectLst/>
                          <a:latin typeface="Calibri"/>
                        </a:rPr>
                        <a:t>Race/ethnicity unknown</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988</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13.2%</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925</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12.4%</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774</a:t>
                      </a:r>
                    </a:p>
                  </a:txBody>
                  <a:tcPr marL="9525" marR="857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10.6%</a:t>
                      </a:r>
                    </a:p>
                  </a:txBody>
                  <a:tcPr marL="9525" marR="85725" marT="9525" marB="0" anchor="b">
                    <a:lnL>
                      <a:noFill/>
                    </a:lnL>
                    <a:lnR>
                      <a:noFill/>
                    </a:lnR>
                    <a:lnT>
                      <a:noFill/>
                    </a:lnT>
                    <a:lnB>
                      <a:noFill/>
                    </a:lnB>
                  </a:tcPr>
                </a:tc>
              </a:tr>
              <a:tr h="190500">
                <a:tc>
                  <a:txBody>
                    <a:bodyPr/>
                    <a:lstStyle/>
                    <a:p>
                      <a:pPr algn="l" rtl="0" fontAlgn="b"/>
                      <a:r>
                        <a:rPr lang="en-US" sz="1100" b="0" i="0" u="none" strike="noStrike" dirty="0">
                          <a:solidFill>
                            <a:srgbClr val="000000"/>
                          </a:solidFill>
                          <a:effectLst/>
                          <a:latin typeface="Calibri"/>
                        </a:rPr>
                        <a:t>Nonresident alien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402</a:t>
                      </a:r>
                    </a:p>
                  </a:txBody>
                  <a:tcPr marL="9525" marR="857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5.4%</a:t>
                      </a:r>
                    </a:p>
                  </a:txBody>
                  <a:tcPr marL="9525" marR="857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432</a:t>
                      </a:r>
                    </a:p>
                  </a:txBody>
                  <a:tcPr marL="9525" marR="857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5.8%</a:t>
                      </a:r>
                    </a:p>
                  </a:txBody>
                  <a:tcPr marL="9525" marR="857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458</a:t>
                      </a:r>
                    </a:p>
                  </a:txBody>
                  <a:tcPr marL="9525" marR="857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6.3%</a:t>
                      </a:r>
                    </a:p>
                  </a:txBody>
                  <a:tcPr marL="9525" marR="85725" marT="9525" marB="0" anchor="b">
                    <a:lnL>
                      <a:noFill/>
                    </a:lnL>
                    <a:lnR>
                      <a:noFill/>
                    </a:lnR>
                    <a:lnT>
                      <a:noFill/>
                    </a:lnT>
                    <a:lnB w="6350" cap="flat" cmpd="sng" algn="ctr">
                      <a:solidFill>
                        <a:srgbClr val="000000"/>
                      </a:solidFill>
                      <a:prstDash val="solid"/>
                      <a:round/>
                      <a:headEnd type="none" w="med" len="med"/>
                      <a:tailEnd type="none" w="med" len="med"/>
                    </a:lnB>
                  </a:tcPr>
                </a:tc>
              </a:tr>
              <a:tr h="228600">
                <a:tc>
                  <a:txBody>
                    <a:bodyPr/>
                    <a:lstStyle/>
                    <a:p>
                      <a:pPr algn="l" fontAlgn="b"/>
                      <a:r>
                        <a:rPr lang="en-US" sz="1200" b="1" i="0" u="none" strike="noStrike" dirty="0">
                          <a:solidFill>
                            <a:srgbClr val="000000"/>
                          </a:solidFill>
                          <a:effectLst/>
                          <a:latin typeface="Calibri"/>
                        </a:rPr>
                        <a:t>Minority</a:t>
                      </a:r>
                      <a:r>
                        <a:rPr lang="en-US" sz="1200" b="1" i="0" u="none" strike="noStrike" baseline="30000" dirty="0">
                          <a:solidFill>
                            <a:srgbClr val="000000"/>
                          </a:solidFill>
                          <a:effectLst/>
                          <a:latin typeface="Calibri"/>
                        </a:rPr>
                        <a:t>1</a:t>
                      </a:r>
                      <a:endParaRPr lang="en-US" sz="1200" b="1"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effectLst/>
                          <a:latin typeface="Calibri"/>
                        </a:rPr>
                        <a:t>1,341</a:t>
                      </a:r>
                    </a:p>
                  </a:txBody>
                  <a:tcPr marL="9525" marR="857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effectLst/>
                          <a:latin typeface="Calibri"/>
                        </a:rPr>
                        <a:t>18.0%</a:t>
                      </a:r>
                    </a:p>
                  </a:txBody>
                  <a:tcPr marL="9525" marR="857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effectLst/>
                          <a:latin typeface="Calibri"/>
                        </a:rPr>
                        <a:t>1,426</a:t>
                      </a:r>
                    </a:p>
                  </a:txBody>
                  <a:tcPr marL="9525" marR="857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effectLst/>
                          <a:latin typeface="Calibri"/>
                        </a:rPr>
                        <a:t>19.1%</a:t>
                      </a:r>
                    </a:p>
                  </a:txBody>
                  <a:tcPr marL="9525" marR="857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effectLst/>
                          <a:latin typeface="Calibri"/>
                        </a:rPr>
                        <a:t>1,404</a:t>
                      </a:r>
                    </a:p>
                  </a:txBody>
                  <a:tcPr marL="9525" marR="857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effectLst/>
                          <a:latin typeface="Calibri"/>
                        </a:rPr>
                        <a:t>19.2%</a:t>
                      </a:r>
                    </a:p>
                  </a:txBody>
                  <a:tcPr marL="9525" marR="857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200" b="1" i="0" u="none" strike="noStrike" dirty="0">
                          <a:solidFill>
                            <a:srgbClr val="000000"/>
                          </a:solidFill>
                          <a:effectLst/>
                          <a:latin typeface="Calibri"/>
                        </a:rPr>
                        <a:t>Grand total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dirty="0">
                          <a:solidFill>
                            <a:srgbClr val="000000"/>
                          </a:solidFill>
                          <a:effectLst/>
                          <a:latin typeface="Calibri"/>
                        </a:rPr>
                        <a:t>7,470</a:t>
                      </a:r>
                    </a:p>
                  </a:txBody>
                  <a:tcPr marL="9525" marR="857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dirty="0">
                          <a:solidFill>
                            <a:srgbClr val="000000"/>
                          </a:solidFill>
                          <a:effectLst/>
                          <a:latin typeface="Calibri"/>
                        </a:rPr>
                        <a:t>100.0%</a:t>
                      </a:r>
                    </a:p>
                  </a:txBody>
                  <a:tcPr marL="9525" marR="857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dirty="0">
                          <a:solidFill>
                            <a:srgbClr val="000000"/>
                          </a:solidFill>
                          <a:effectLst/>
                          <a:latin typeface="Calibri"/>
                        </a:rPr>
                        <a:t>7,482</a:t>
                      </a:r>
                    </a:p>
                  </a:txBody>
                  <a:tcPr marL="9525" marR="857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dirty="0">
                          <a:solidFill>
                            <a:srgbClr val="000000"/>
                          </a:solidFill>
                          <a:effectLst/>
                          <a:latin typeface="Calibri"/>
                        </a:rPr>
                        <a:t>100.0%</a:t>
                      </a:r>
                    </a:p>
                  </a:txBody>
                  <a:tcPr marL="9525" marR="857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dirty="0">
                          <a:solidFill>
                            <a:srgbClr val="000000"/>
                          </a:solidFill>
                          <a:effectLst/>
                          <a:latin typeface="Calibri"/>
                        </a:rPr>
                        <a:t>7,322</a:t>
                      </a:r>
                    </a:p>
                  </a:txBody>
                  <a:tcPr marL="9525" marR="857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dirty="0">
                          <a:solidFill>
                            <a:srgbClr val="000000"/>
                          </a:solidFill>
                          <a:effectLst/>
                          <a:latin typeface="Calibri"/>
                        </a:rPr>
                        <a:t>100.0%</a:t>
                      </a:r>
                    </a:p>
                  </a:txBody>
                  <a:tcPr marL="9525" marR="85725" marT="9525"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16" name="TextBox 15"/>
          <p:cNvSpPr txBox="1"/>
          <p:nvPr/>
        </p:nvSpPr>
        <p:spPr>
          <a:xfrm>
            <a:off x="334005" y="7620000"/>
            <a:ext cx="6203636" cy="1646605"/>
          </a:xfrm>
          <a:prstGeom prst="rect">
            <a:avLst/>
          </a:prstGeom>
          <a:noFill/>
        </p:spPr>
        <p:txBody>
          <a:bodyPr wrap="square" rtlCol="0">
            <a:spAutoFit/>
          </a:bodyPr>
          <a:lstStyle/>
          <a:p>
            <a:r>
              <a:rPr lang="en-US" sz="1000" b="1" dirty="0" smtClean="0"/>
              <a:t>Source</a:t>
            </a:r>
          </a:p>
          <a:p>
            <a:r>
              <a:rPr lang="en-US" sz="900" dirty="0" smtClean="0"/>
              <a:t>Integrated Postsecondary Education Data System (IPEDS), </a:t>
            </a:r>
            <a:r>
              <a:rPr lang="en-US" sz="900" dirty="0"/>
              <a:t>Number of Completions/Awards/degrees </a:t>
            </a:r>
            <a:r>
              <a:rPr lang="en-US" sz="900" dirty="0" smtClean="0"/>
              <a:t>conferred</a:t>
            </a:r>
            <a:r>
              <a:rPr lang="en-US" sz="900" dirty="0"/>
              <a:t>. This  is not an unduplicated count of students; rather, individuals who received more than one credential are counted for each degree earned.</a:t>
            </a:r>
          </a:p>
          <a:p>
            <a:r>
              <a:rPr lang="en-US" sz="1000" b="1" dirty="0" smtClean="0"/>
              <a:t>Notes:</a:t>
            </a:r>
          </a:p>
          <a:p>
            <a:r>
              <a:rPr lang="en-US" sz="900" dirty="0" smtClean="0"/>
              <a:t>‘AI or AN’ means American Indian or Alaska Native; The full title for ‘Black’ is  Black or African American; ‘NH or OPI’ stands for Native Hawaiian or Other Pacific Islander; ‘Unknown’ means Race / Ethnicity are unknown; ‘NRA’ stands for Non-resident Alien.</a:t>
            </a:r>
          </a:p>
          <a:p>
            <a:r>
              <a:rPr lang="en-US" sz="900" baseline="30000" dirty="0" smtClean="0"/>
              <a:t>1</a:t>
            </a:r>
            <a:r>
              <a:rPr lang="en-US" sz="900" dirty="0" smtClean="0"/>
              <a:t>Minority </a:t>
            </a:r>
            <a:r>
              <a:rPr lang="en-US" sz="900" dirty="0"/>
              <a:t>includes all race / ethnicity categories except white, Race/ethnicity unknown and Non-resident alien</a:t>
            </a:r>
            <a:r>
              <a:rPr lang="en-US" sz="900" dirty="0" smtClean="0"/>
              <a:t>.</a:t>
            </a:r>
          </a:p>
          <a:p>
            <a:r>
              <a:rPr lang="en-US" sz="900" dirty="0"/>
              <a:t>*Data entered into IPEDS by the Office of Higher Education may have been modified for one or more of these report years and may account for some minor discrepancies.</a:t>
            </a:r>
          </a:p>
          <a:p>
            <a:endParaRPr lang="en-US" sz="900" dirty="0"/>
          </a:p>
          <a:p>
            <a:endParaRPr lang="en-US" sz="900" dirty="0" smtClean="0"/>
          </a:p>
        </p:txBody>
      </p:sp>
    </p:spTree>
    <p:extLst>
      <p:ext uri="{BB962C8B-B14F-4D97-AF65-F5344CB8AC3E}">
        <p14:creationId xmlns:p14="http://schemas.microsoft.com/office/powerpoint/2010/main" val="24874581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76200"/>
            <a:ext cx="6858000" cy="76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144992"/>
            <a:ext cx="6172200" cy="624416"/>
          </a:xfrm>
        </p:spPr>
        <p:txBody>
          <a:bodyPr>
            <a:normAutofit fontScale="90000"/>
          </a:bodyPr>
          <a:lstStyle/>
          <a:p>
            <a:r>
              <a:rPr lang="en-US" b="1" dirty="0" smtClean="0">
                <a:solidFill>
                  <a:schemeClr val="bg1"/>
                </a:solidFill>
              </a:rPr>
              <a:t>Equity</a:t>
            </a:r>
            <a:endParaRPr lang="en-US" b="1" dirty="0">
              <a:solidFill>
                <a:schemeClr val="bg1"/>
              </a:solidFill>
            </a:endParaRPr>
          </a:p>
        </p:txBody>
      </p:sp>
      <p:sp>
        <p:nvSpPr>
          <p:cNvPr id="5" name="Slide Number Placeholder 4"/>
          <p:cNvSpPr>
            <a:spLocks noGrp="1"/>
          </p:cNvSpPr>
          <p:nvPr>
            <p:ph type="sldNum" sz="quarter" idx="12"/>
          </p:nvPr>
        </p:nvSpPr>
        <p:spPr>
          <a:xfrm>
            <a:off x="4914900" y="8534401"/>
            <a:ext cx="1600200" cy="486833"/>
          </a:xfrm>
        </p:spPr>
        <p:txBody>
          <a:bodyPr/>
          <a:lstStyle/>
          <a:p>
            <a:fld id="{C1A6B199-FD4A-42EA-8F8A-3F93EEAB17CE}" type="slidenum">
              <a:rPr lang="en-US" smtClean="0"/>
              <a:t>82</a:t>
            </a:fld>
            <a:endParaRPr lang="en-US" dirty="0"/>
          </a:p>
        </p:txBody>
      </p:sp>
      <p:sp>
        <p:nvSpPr>
          <p:cNvPr id="8" name="TextBox 7"/>
          <p:cNvSpPr txBox="1"/>
          <p:nvPr/>
        </p:nvSpPr>
        <p:spPr>
          <a:xfrm>
            <a:off x="325145" y="7543800"/>
            <a:ext cx="6203636" cy="1384995"/>
          </a:xfrm>
          <a:prstGeom prst="rect">
            <a:avLst/>
          </a:prstGeom>
          <a:noFill/>
        </p:spPr>
        <p:txBody>
          <a:bodyPr wrap="square" rtlCol="0">
            <a:spAutoFit/>
          </a:bodyPr>
          <a:lstStyle/>
          <a:p>
            <a:r>
              <a:rPr lang="en-US" sz="1000" b="1" dirty="0" smtClean="0"/>
              <a:t>Source</a:t>
            </a:r>
          </a:p>
          <a:p>
            <a:r>
              <a:rPr lang="en-US" sz="900" dirty="0" smtClean="0"/>
              <a:t>Integrated Postsecondary Education Data System (IPEDS), </a:t>
            </a:r>
            <a:r>
              <a:rPr lang="en-US" sz="900" dirty="0"/>
              <a:t>Number of Completions/Awards/degrees </a:t>
            </a:r>
            <a:r>
              <a:rPr lang="en-US" sz="900" dirty="0" smtClean="0"/>
              <a:t>conferred</a:t>
            </a:r>
            <a:r>
              <a:rPr lang="en-US" sz="900" dirty="0"/>
              <a:t>. This  is not an unduplicated count of students; rather, individuals who received more than one credential are counted for each degree earned.</a:t>
            </a:r>
          </a:p>
          <a:p>
            <a:r>
              <a:rPr lang="en-US" sz="1000" b="1" dirty="0" smtClean="0"/>
              <a:t>Notes:</a:t>
            </a:r>
          </a:p>
          <a:p>
            <a:r>
              <a:rPr lang="en-US" sz="1000" dirty="0" smtClean="0"/>
              <a:t>‘</a:t>
            </a:r>
            <a:r>
              <a:rPr lang="en-US" sz="900" dirty="0" smtClean="0"/>
              <a:t>Certificate’ </a:t>
            </a:r>
            <a:r>
              <a:rPr lang="en-US" sz="900" dirty="0"/>
              <a:t>includes </a:t>
            </a:r>
            <a:r>
              <a:rPr lang="en-US" sz="900" dirty="0" smtClean="0"/>
              <a:t>‘Awards </a:t>
            </a:r>
            <a:r>
              <a:rPr lang="en-US" sz="900" dirty="0"/>
              <a:t>of less than 1 academic </a:t>
            </a:r>
            <a:r>
              <a:rPr lang="en-US" sz="900" dirty="0" smtClean="0"/>
              <a:t>year’ </a:t>
            </a:r>
            <a:r>
              <a:rPr lang="en-US" sz="900" dirty="0"/>
              <a:t>and </a:t>
            </a:r>
            <a:r>
              <a:rPr lang="en-US" sz="900" dirty="0" smtClean="0"/>
              <a:t>‘Awards </a:t>
            </a:r>
            <a:r>
              <a:rPr lang="en-US" sz="900" dirty="0"/>
              <a:t>of at least 1 but less than 4 academic years’. </a:t>
            </a:r>
            <a:r>
              <a:rPr lang="en-US" sz="900" dirty="0" smtClean="0"/>
              <a:t>‘Graduate Certificate’ </a:t>
            </a:r>
            <a:r>
              <a:rPr lang="en-US" sz="900" dirty="0"/>
              <a:t>includes </a:t>
            </a:r>
            <a:r>
              <a:rPr lang="en-US" sz="900" dirty="0" smtClean="0"/>
              <a:t>Post-baccalaureate </a:t>
            </a:r>
            <a:r>
              <a:rPr lang="en-US" sz="900" dirty="0"/>
              <a:t>or Post-master's </a:t>
            </a:r>
            <a:r>
              <a:rPr lang="en-US" sz="900" dirty="0" smtClean="0"/>
              <a:t>certificates.</a:t>
            </a:r>
          </a:p>
          <a:p>
            <a:r>
              <a:rPr lang="en-US" sz="900" dirty="0"/>
              <a:t>*Data entered into IPEDS by the Office of Higher Education may have been modified for one or more of these report years and may account for some minor discrepancies.</a:t>
            </a:r>
          </a:p>
          <a:p>
            <a:endParaRPr lang="en-US" sz="900" dirty="0" smtClean="0"/>
          </a:p>
        </p:txBody>
      </p:sp>
      <p:sp>
        <p:nvSpPr>
          <p:cNvPr id="9" name="TextBox 8"/>
          <p:cNvSpPr txBox="1"/>
          <p:nvPr/>
        </p:nvSpPr>
        <p:spPr>
          <a:xfrm>
            <a:off x="228599" y="1043466"/>
            <a:ext cx="6272725" cy="338554"/>
          </a:xfrm>
          <a:prstGeom prst="rect">
            <a:avLst/>
          </a:prstGeom>
          <a:noFill/>
        </p:spPr>
        <p:txBody>
          <a:bodyPr wrap="square" rtlCol="0">
            <a:spAutoFit/>
          </a:bodyPr>
          <a:lstStyle/>
          <a:p>
            <a:r>
              <a:rPr lang="en-US" sz="1600" b="1" dirty="0" smtClean="0"/>
              <a:t>Completions by race/ethnicity,  gender and award type: </a:t>
            </a:r>
            <a:r>
              <a:rPr lang="en-US" sz="1600" b="1" i="1" dirty="0" smtClean="0"/>
              <a:t>2012-2013*</a:t>
            </a:r>
          </a:p>
        </p:txBody>
      </p:sp>
      <p:sp>
        <p:nvSpPr>
          <p:cNvPr id="10" name="TextBox 9"/>
          <p:cNvSpPr txBox="1"/>
          <p:nvPr/>
        </p:nvSpPr>
        <p:spPr>
          <a:xfrm>
            <a:off x="263144" y="1505133"/>
            <a:ext cx="6272725" cy="307777"/>
          </a:xfrm>
          <a:prstGeom prst="rect">
            <a:avLst/>
          </a:prstGeom>
          <a:noFill/>
        </p:spPr>
        <p:txBody>
          <a:bodyPr wrap="square" rtlCol="0">
            <a:spAutoFit/>
          </a:bodyPr>
          <a:lstStyle/>
          <a:p>
            <a:r>
              <a:rPr lang="en-US" sz="1400" b="1" dirty="0" smtClean="0"/>
              <a:t>Connecticut Community Colleges  </a:t>
            </a:r>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7" y="1828800"/>
            <a:ext cx="6477003"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67431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76200"/>
            <a:ext cx="6858000" cy="76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144992"/>
            <a:ext cx="6172200" cy="624416"/>
          </a:xfrm>
        </p:spPr>
        <p:txBody>
          <a:bodyPr>
            <a:normAutofit fontScale="90000"/>
          </a:bodyPr>
          <a:lstStyle/>
          <a:p>
            <a:r>
              <a:rPr lang="en-US" b="1" dirty="0" smtClean="0">
                <a:solidFill>
                  <a:schemeClr val="bg1"/>
                </a:solidFill>
              </a:rPr>
              <a:t>Equity</a:t>
            </a:r>
            <a:endParaRPr lang="en-US" b="1" dirty="0">
              <a:solidFill>
                <a:schemeClr val="bg1"/>
              </a:solidFill>
            </a:endParaRPr>
          </a:p>
        </p:txBody>
      </p:sp>
      <p:sp>
        <p:nvSpPr>
          <p:cNvPr id="5" name="Slide Number Placeholder 4"/>
          <p:cNvSpPr>
            <a:spLocks noGrp="1"/>
          </p:cNvSpPr>
          <p:nvPr>
            <p:ph type="sldNum" sz="quarter" idx="12"/>
          </p:nvPr>
        </p:nvSpPr>
        <p:spPr>
          <a:xfrm>
            <a:off x="4953000" y="8534401"/>
            <a:ext cx="1600200" cy="486833"/>
          </a:xfrm>
        </p:spPr>
        <p:txBody>
          <a:bodyPr/>
          <a:lstStyle/>
          <a:p>
            <a:fld id="{C1A6B199-FD4A-42EA-8F8A-3F93EEAB17CE}" type="slidenum">
              <a:rPr lang="en-US" smtClean="0"/>
              <a:t>83</a:t>
            </a:fld>
            <a:endParaRPr lang="en-US" dirty="0"/>
          </a:p>
        </p:txBody>
      </p:sp>
      <p:sp>
        <p:nvSpPr>
          <p:cNvPr id="9" name="TextBox 8"/>
          <p:cNvSpPr txBox="1"/>
          <p:nvPr/>
        </p:nvSpPr>
        <p:spPr>
          <a:xfrm>
            <a:off x="228599" y="1043466"/>
            <a:ext cx="6272725" cy="338554"/>
          </a:xfrm>
          <a:prstGeom prst="rect">
            <a:avLst/>
          </a:prstGeom>
          <a:noFill/>
        </p:spPr>
        <p:txBody>
          <a:bodyPr wrap="square" rtlCol="0">
            <a:spAutoFit/>
          </a:bodyPr>
          <a:lstStyle/>
          <a:p>
            <a:r>
              <a:rPr lang="en-US" sz="1600" b="1" dirty="0" smtClean="0"/>
              <a:t>Completions by race/ethnicity and gender: </a:t>
            </a:r>
            <a:r>
              <a:rPr lang="en-US" sz="1600" b="1" i="1" dirty="0" smtClean="0"/>
              <a:t>2012-2013*</a:t>
            </a:r>
            <a:endParaRPr lang="en-US" sz="1600" b="1" i="1" dirty="0"/>
          </a:p>
        </p:txBody>
      </p:sp>
      <p:sp>
        <p:nvSpPr>
          <p:cNvPr id="11" name="TextBox 10"/>
          <p:cNvSpPr txBox="1"/>
          <p:nvPr/>
        </p:nvSpPr>
        <p:spPr>
          <a:xfrm>
            <a:off x="256931" y="3746206"/>
            <a:ext cx="6272725" cy="307777"/>
          </a:xfrm>
          <a:prstGeom prst="rect">
            <a:avLst/>
          </a:prstGeom>
          <a:noFill/>
        </p:spPr>
        <p:txBody>
          <a:bodyPr wrap="square" rtlCol="0">
            <a:spAutoFit/>
          </a:bodyPr>
          <a:lstStyle/>
          <a:p>
            <a:r>
              <a:rPr lang="en-US" sz="1400" b="1" dirty="0" smtClean="0"/>
              <a:t>Connecticut State Universities</a:t>
            </a:r>
          </a:p>
        </p:txBody>
      </p:sp>
      <p:sp>
        <p:nvSpPr>
          <p:cNvPr id="13" name="TextBox 12"/>
          <p:cNvSpPr txBox="1"/>
          <p:nvPr/>
        </p:nvSpPr>
        <p:spPr>
          <a:xfrm>
            <a:off x="315410" y="1390174"/>
            <a:ext cx="6272725" cy="307777"/>
          </a:xfrm>
          <a:prstGeom prst="rect">
            <a:avLst/>
          </a:prstGeom>
          <a:noFill/>
        </p:spPr>
        <p:txBody>
          <a:bodyPr wrap="square" rtlCol="0">
            <a:spAutoFit/>
          </a:bodyPr>
          <a:lstStyle/>
          <a:p>
            <a:r>
              <a:rPr lang="en-US" sz="1400" b="1" dirty="0" smtClean="0"/>
              <a:t>Charter Oak State College (COSC)</a:t>
            </a:r>
          </a:p>
        </p:txBody>
      </p:sp>
      <p:sp>
        <p:nvSpPr>
          <p:cNvPr id="14" name="TextBox 13"/>
          <p:cNvSpPr txBox="1"/>
          <p:nvPr/>
        </p:nvSpPr>
        <p:spPr>
          <a:xfrm>
            <a:off x="228600" y="7772400"/>
            <a:ext cx="6203636" cy="1369606"/>
          </a:xfrm>
          <a:prstGeom prst="rect">
            <a:avLst/>
          </a:prstGeom>
          <a:noFill/>
        </p:spPr>
        <p:txBody>
          <a:bodyPr wrap="square" rtlCol="0">
            <a:spAutoFit/>
          </a:bodyPr>
          <a:lstStyle/>
          <a:p>
            <a:r>
              <a:rPr lang="en-US" sz="1000" b="1" dirty="0" smtClean="0"/>
              <a:t>Source</a:t>
            </a:r>
          </a:p>
          <a:p>
            <a:r>
              <a:rPr lang="en-US" sz="900" dirty="0" smtClean="0"/>
              <a:t>Integrated Postsecondary Education Data System (IPEDS), </a:t>
            </a:r>
            <a:r>
              <a:rPr lang="en-US" sz="900" dirty="0"/>
              <a:t>Number of Completions/Awards/degrees </a:t>
            </a:r>
            <a:r>
              <a:rPr lang="en-US" sz="900" dirty="0" smtClean="0"/>
              <a:t>conferred</a:t>
            </a:r>
            <a:r>
              <a:rPr lang="en-US" sz="900" dirty="0"/>
              <a:t>. This  is not an unduplicated count of students; rather, individuals who received more than one credential are counted for each degree earned.</a:t>
            </a:r>
          </a:p>
          <a:p>
            <a:r>
              <a:rPr lang="en-US" sz="1000" b="1" dirty="0" smtClean="0"/>
              <a:t>Notes:</a:t>
            </a:r>
          </a:p>
          <a:p>
            <a:r>
              <a:rPr lang="en-US" sz="900" dirty="0" smtClean="0"/>
              <a:t>‘Certificate’ </a:t>
            </a:r>
            <a:r>
              <a:rPr lang="en-US" sz="900" dirty="0"/>
              <a:t>includes </a:t>
            </a:r>
            <a:r>
              <a:rPr lang="en-US" sz="900" dirty="0" smtClean="0"/>
              <a:t>‘Awards </a:t>
            </a:r>
            <a:r>
              <a:rPr lang="en-US" sz="900" dirty="0"/>
              <a:t>of less than 1 academic </a:t>
            </a:r>
            <a:r>
              <a:rPr lang="en-US" sz="900" dirty="0" smtClean="0"/>
              <a:t>year’ </a:t>
            </a:r>
            <a:r>
              <a:rPr lang="en-US" sz="900" dirty="0"/>
              <a:t>and </a:t>
            </a:r>
            <a:r>
              <a:rPr lang="en-US" sz="900" dirty="0" smtClean="0"/>
              <a:t>‘Awards </a:t>
            </a:r>
            <a:r>
              <a:rPr lang="en-US" sz="900" dirty="0"/>
              <a:t>of at least 1 but less than 4 academic years’. </a:t>
            </a:r>
            <a:r>
              <a:rPr lang="en-US" sz="900" dirty="0" smtClean="0"/>
              <a:t>‘Graduate Certificate’ </a:t>
            </a:r>
            <a:r>
              <a:rPr lang="en-US" sz="900" dirty="0"/>
              <a:t>includes </a:t>
            </a:r>
            <a:r>
              <a:rPr lang="en-US" sz="900" dirty="0" smtClean="0"/>
              <a:t>Post-baccalaureate </a:t>
            </a:r>
            <a:r>
              <a:rPr lang="en-US" sz="900" dirty="0"/>
              <a:t>or Post-master's </a:t>
            </a:r>
            <a:r>
              <a:rPr lang="en-US" sz="900" dirty="0" smtClean="0"/>
              <a:t>certificates.</a:t>
            </a:r>
          </a:p>
          <a:p>
            <a:r>
              <a:rPr lang="en-US" sz="900" dirty="0"/>
              <a:t>*Data entered into IPEDS by the Office of Higher Education may have been modified for one or more of these report years and may account for some minor discrepancies.</a:t>
            </a:r>
          </a:p>
          <a:p>
            <a:endParaRPr lang="en-US" sz="900" dirty="0" smtClean="0"/>
          </a:p>
        </p:txBody>
      </p:sp>
      <p:pic>
        <p:nvPicPr>
          <p:cNvPr id="1331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931" y="1697951"/>
            <a:ext cx="6370827" cy="1912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932" y="4038600"/>
            <a:ext cx="6370826" cy="3682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9868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76200"/>
            <a:ext cx="6858000" cy="76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144992"/>
            <a:ext cx="6172200" cy="624416"/>
          </a:xfrm>
        </p:spPr>
        <p:txBody>
          <a:bodyPr>
            <a:normAutofit fontScale="90000"/>
          </a:bodyPr>
          <a:lstStyle/>
          <a:p>
            <a:r>
              <a:rPr lang="en-US" b="1" dirty="0" smtClean="0">
                <a:solidFill>
                  <a:schemeClr val="bg1"/>
                </a:solidFill>
              </a:rPr>
              <a:t>Equity</a:t>
            </a:r>
            <a:endParaRPr lang="en-US" b="1" dirty="0">
              <a:solidFill>
                <a:schemeClr val="bg1"/>
              </a:solidFill>
            </a:endParaRPr>
          </a:p>
        </p:txBody>
      </p:sp>
      <p:sp>
        <p:nvSpPr>
          <p:cNvPr id="5" name="Slide Number Placeholder 4"/>
          <p:cNvSpPr>
            <a:spLocks noGrp="1"/>
          </p:cNvSpPr>
          <p:nvPr>
            <p:ph type="sldNum" sz="quarter" idx="12"/>
          </p:nvPr>
        </p:nvSpPr>
        <p:spPr>
          <a:xfrm>
            <a:off x="4914900" y="8580967"/>
            <a:ext cx="1600200" cy="486833"/>
          </a:xfrm>
        </p:spPr>
        <p:txBody>
          <a:bodyPr/>
          <a:lstStyle/>
          <a:p>
            <a:fld id="{C1A6B199-FD4A-42EA-8F8A-3F93EEAB17CE}" type="slidenum">
              <a:rPr lang="en-US" smtClean="0"/>
              <a:t>84</a:t>
            </a:fld>
            <a:endParaRPr lang="en-US" dirty="0"/>
          </a:p>
        </p:txBody>
      </p:sp>
      <p:sp>
        <p:nvSpPr>
          <p:cNvPr id="9" name="TextBox 8"/>
          <p:cNvSpPr txBox="1"/>
          <p:nvPr/>
        </p:nvSpPr>
        <p:spPr>
          <a:xfrm>
            <a:off x="228600" y="1043466"/>
            <a:ext cx="6272725" cy="338554"/>
          </a:xfrm>
          <a:prstGeom prst="rect">
            <a:avLst/>
          </a:prstGeom>
          <a:noFill/>
        </p:spPr>
        <p:txBody>
          <a:bodyPr wrap="square" rtlCol="0">
            <a:spAutoFit/>
          </a:bodyPr>
          <a:lstStyle/>
          <a:p>
            <a:r>
              <a:rPr lang="en-US" sz="1600" b="1" dirty="0" smtClean="0"/>
              <a:t>Completions by race/ethnicity and gender: </a:t>
            </a:r>
            <a:r>
              <a:rPr lang="en-US" sz="1600" b="1" i="1" dirty="0" smtClean="0"/>
              <a:t>2012-2013*</a:t>
            </a:r>
            <a:endParaRPr lang="en-US" sz="1600" b="1" i="1" dirty="0"/>
          </a:p>
        </p:txBody>
      </p:sp>
      <p:sp>
        <p:nvSpPr>
          <p:cNvPr id="13" name="TextBox 12"/>
          <p:cNvSpPr txBox="1"/>
          <p:nvPr/>
        </p:nvSpPr>
        <p:spPr>
          <a:xfrm>
            <a:off x="250371" y="1597224"/>
            <a:ext cx="6272725" cy="307777"/>
          </a:xfrm>
          <a:prstGeom prst="rect">
            <a:avLst/>
          </a:prstGeom>
          <a:noFill/>
        </p:spPr>
        <p:txBody>
          <a:bodyPr wrap="square" rtlCol="0">
            <a:spAutoFit/>
          </a:bodyPr>
          <a:lstStyle/>
          <a:p>
            <a:r>
              <a:rPr lang="en-US" sz="1400" b="1" dirty="0" smtClean="0"/>
              <a:t>University of Connecticut</a:t>
            </a:r>
          </a:p>
        </p:txBody>
      </p:sp>
      <p:sp>
        <p:nvSpPr>
          <p:cNvPr id="14" name="TextBox 13"/>
          <p:cNvSpPr txBox="1"/>
          <p:nvPr/>
        </p:nvSpPr>
        <p:spPr>
          <a:xfrm>
            <a:off x="228600" y="7696200"/>
            <a:ext cx="6203636" cy="1508105"/>
          </a:xfrm>
          <a:prstGeom prst="rect">
            <a:avLst/>
          </a:prstGeom>
          <a:noFill/>
        </p:spPr>
        <p:txBody>
          <a:bodyPr wrap="square" rtlCol="0">
            <a:spAutoFit/>
          </a:bodyPr>
          <a:lstStyle/>
          <a:p>
            <a:r>
              <a:rPr lang="en-US" sz="1000" b="1" dirty="0" smtClean="0"/>
              <a:t>Source</a:t>
            </a:r>
          </a:p>
          <a:p>
            <a:r>
              <a:rPr lang="en-US" sz="900" dirty="0" smtClean="0"/>
              <a:t>Integrated Postsecondary Education Data System (IPEDS), </a:t>
            </a:r>
            <a:r>
              <a:rPr lang="en-US" sz="900" dirty="0"/>
              <a:t>Number of Completions/Awards/degrees </a:t>
            </a:r>
            <a:r>
              <a:rPr lang="en-US" sz="900" dirty="0" smtClean="0"/>
              <a:t>conferred</a:t>
            </a:r>
            <a:r>
              <a:rPr lang="en-US" sz="900" dirty="0"/>
              <a:t>. This  is not an unduplicated count of students; rather, individuals who received more than one credential are counted for each degree earned.</a:t>
            </a:r>
          </a:p>
          <a:p>
            <a:r>
              <a:rPr lang="en-US" sz="1000" b="1" dirty="0" smtClean="0"/>
              <a:t>Notes:</a:t>
            </a:r>
          </a:p>
          <a:p>
            <a:r>
              <a:rPr lang="en-US" sz="900" dirty="0" smtClean="0"/>
              <a:t>‘Certificate’ </a:t>
            </a:r>
            <a:r>
              <a:rPr lang="en-US" sz="900" dirty="0"/>
              <a:t>includes </a:t>
            </a:r>
            <a:r>
              <a:rPr lang="en-US" sz="900" dirty="0" smtClean="0"/>
              <a:t>‘Awards </a:t>
            </a:r>
            <a:r>
              <a:rPr lang="en-US" sz="900" dirty="0"/>
              <a:t>of less than 1 academic </a:t>
            </a:r>
            <a:r>
              <a:rPr lang="en-US" sz="900" dirty="0" smtClean="0"/>
              <a:t>year’ </a:t>
            </a:r>
            <a:r>
              <a:rPr lang="en-US" sz="900" dirty="0"/>
              <a:t>and </a:t>
            </a:r>
            <a:r>
              <a:rPr lang="en-US" sz="900" dirty="0" smtClean="0"/>
              <a:t>‘Awards </a:t>
            </a:r>
            <a:r>
              <a:rPr lang="en-US" sz="900" dirty="0"/>
              <a:t>of at least 1 but less than 4 academic years’. </a:t>
            </a:r>
            <a:r>
              <a:rPr lang="en-US" sz="900" dirty="0" smtClean="0"/>
              <a:t>‘Graduate Certificate’ </a:t>
            </a:r>
            <a:r>
              <a:rPr lang="en-US" sz="900" dirty="0"/>
              <a:t>includes </a:t>
            </a:r>
            <a:r>
              <a:rPr lang="en-US" sz="900" dirty="0" smtClean="0"/>
              <a:t>Post-baccalaureate </a:t>
            </a:r>
            <a:r>
              <a:rPr lang="en-US" sz="900" dirty="0"/>
              <a:t>or Post-master's </a:t>
            </a:r>
            <a:r>
              <a:rPr lang="en-US" sz="900" dirty="0" smtClean="0"/>
              <a:t>certificates.</a:t>
            </a:r>
          </a:p>
          <a:p>
            <a:r>
              <a:rPr lang="en-US" sz="900" dirty="0"/>
              <a:t>*Data entered into IPEDS by the Office of Higher Education may have been modified for one or more of these report years and may account for some minor discrepancies.</a:t>
            </a:r>
          </a:p>
          <a:p>
            <a:endParaRPr lang="en-US" sz="900" dirty="0" smtClean="0"/>
          </a:p>
          <a:p>
            <a:endParaRPr lang="en-US" sz="900" dirty="0" smtClean="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2043246"/>
            <a:ext cx="6400800" cy="214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81666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76200"/>
            <a:ext cx="6858000" cy="762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144992"/>
            <a:ext cx="6172200" cy="624416"/>
          </a:xfrm>
        </p:spPr>
        <p:txBody>
          <a:bodyPr>
            <a:normAutofit fontScale="90000"/>
          </a:bodyPr>
          <a:lstStyle/>
          <a:p>
            <a:r>
              <a:rPr lang="en-US" b="1" dirty="0" smtClean="0"/>
              <a:t>Peer Institution Data</a:t>
            </a:r>
            <a:endParaRPr lang="en-US" b="1" dirty="0"/>
          </a:p>
        </p:txBody>
      </p:sp>
      <p:sp>
        <p:nvSpPr>
          <p:cNvPr id="5" name="Slide Number Placeholder 4"/>
          <p:cNvSpPr>
            <a:spLocks noGrp="1"/>
          </p:cNvSpPr>
          <p:nvPr>
            <p:ph type="sldNum" sz="quarter" idx="12"/>
          </p:nvPr>
        </p:nvSpPr>
        <p:spPr>
          <a:xfrm>
            <a:off x="4914900" y="8534401"/>
            <a:ext cx="1600200" cy="486833"/>
          </a:xfrm>
        </p:spPr>
        <p:txBody>
          <a:bodyPr/>
          <a:lstStyle/>
          <a:p>
            <a:fld id="{C1A6B199-FD4A-42EA-8F8A-3F93EEAB17CE}" type="slidenum">
              <a:rPr lang="en-US" smtClean="0"/>
              <a:t>85</a:t>
            </a:fld>
            <a:endParaRPr lang="en-US" dirty="0"/>
          </a:p>
        </p:txBody>
      </p:sp>
      <p:sp>
        <p:nvSpPr>
          <p:cNvPr id="9" name="TextBox 8"/>
          <p:cNvSpPr txBox="1"/>
          <p:nvPr/>
        </p:nvSpPr>
        <p:spPr>
          <a:xfrm>
            <a:off x="381000" y="1043465"/>
            <a:ext cx="6248400" cy="5309146"/>
          </a:xfrm>
          <a:prstGeom prst="rect">
            <a:avLst/>
          </a:prstGeom>
          <a:noFill/>
        </p:spPr>
        <p:txBody>
          <a:bodyPr wrap="square" rtlCol="0">
            <a:spAutoFit/>
          </a:bodyPr>
          <a:lstStyle/>
          <a:p>
            <a:r>
              <a:rPr lang="en-US" sz="1200" dirty="0" smtClean="0"/>
              <a:t>Information about peer institutions can be found in the Integrated Postsecondary Education Data System (IPEDS) Feedback Reports that are available for each institution.</a:t>
            </a:r>
          </a:p>
          <a:p>
            <a:endParaRPr lang="en-US" sz="1200" dirty="0"/>
          </a:p>
          <a:p>
            <a:r>
              <a:rPr lang="en-US" sz="1200" dirty="0" smtClean="0"/>
              <a:t>Links to these reports for the Connecticut Community Colleges and State Universities can be found at the Board of </a:t>
            </a:r>
            <a:r>
              <a:rPr lang="en-US" sz="1200" dirty="0"/>
              <a:t>Regents website at:  </a:t>
            </a:r>
            <a:r>
              <a:rPr lang="en-US" sz="1200" dirty="0">
                <a:hlinkClick r:id="rId2"/>
              </a:rPr>
              <a:t>http://</a:t>
            </a:r>
            <a:r>
              <a:rPr lang="en-US" sz="1200" dirty="0" smtClean="0">
                <a:hlinkClick r:id="rId2"/>
              </a:rPr>
              <a:t>www.ct.edu/opr/ipeds</a:t>
            </a:r>
            <a:r>
              <a:rPr lang="en-US" sz="1200" dirty="0" smtClean="0"/>
              <a:t>.  Links to each institutions 2013 report are also provided here and a sample report is available on the following pages.  Additional information can be obtained from the IPEDS Data Center: </a:t>
            </a:r>
            <a:r>
              <a:rPr lang="en-US" sz="1200" dirty="0" smtClean="0">
                <a:hlinkClick r:id="rId3"/>
              </a:rPr>
              <a:t>http://nces.ed.gov/ipeds/datacenter/Default.aspx</a:t>
            </a:r>
            <a:r>
              <a:rPr lang="en-US" sz="1200" dirty="0" smtClean="0"/>
              <a:t> </a:t>
            </a:r>
          </a:p>
          <a:p>
            <a:endParaRPr lang="en-US" sz="1200" dirty="0" smtClean="0"/>
          </a:p>
          <a:p>
            <a:r>
              <a:rPr lang="en-US" sz="1100" dirty="0" smtClean="0"/>
              <a:t>Asnuntuck: </a:t>
            </a:r>
            <a:r>
              <a:rPr lang="en-US" sz="1100" dirty="0">
                <a:hlinkClick r:id="rId4"/>
              </a:rPr>
              <a:t>http://</a:t>
            </a:r>
            <a:r>
              <a:rPr lang="en-US" sz="1100" dirty="0" smtClean="0">
                <a:hlinkClick r:id="rId4"/>
              </a:rPr>
              <a:t>www.ct.edu/files/opr/AsnuntuckCC-IPEDSDFR2014_128577.pdf</a:t>
            </a:r>
            <a:endParaRPr lang="en-US" sz="1100" dirty="0" smtClean="0"/>
          </a:p>
          <a:p>
            <a:r>
              <a:rPr lang="en-US" sz="1100" dirty="0" smtClean="0"/>
              <a:t>Capital:  </a:t>
            </a:r>
            <a:r>
              <a:rPr lang="en-US" sz="1100" dirty="0">
                <a:hlinkClick r:id="rId5"/>
              </a:rPr>
              <a:t>http://</a:t>
            </a:r>
            <a:r>
              <a:rPr lang="en-US" sz="1100" dirty="0" smtClean="0">
                <a:hlinkClick r:id="rId5"/>
              </a:rPr>
              <a:t>www.ct.edu/files/opr/Capital-CC-IPEDSDFR2014_129367.pdf</a:t>
            </a:r>
            <a:r>
              <a:rPr lang="en-US" sz="1100" dirty="0" smtClean="0"/>
              <a:t> </a:t>
            </a:r>
          </a:p>
          <a:p>
            <a:r>
              <a:rPr lang="en-US" sz="1100" dirty="0" smtClean="0"/>
              <a:t>Gateway: </a:t>
            </a:r>
            <a:r>
              <a:rPr lang="en-US" sz="1100" dirty="0">
                <a:hlinkClick r:id="rId6"/>
              </a:rPr>
              <a:t>http://</a:t>
            </a:r>
            <a:r>
              <a:rPr lang="en-US" sz="1100" dirty="0" smtClean="0">
                <a:hlinkClick r:id="rId6"/>
              </a:rPr>
              <a:t>www.ct.edu/files/opr/Gateway-CC-IPEDSDFR2014_130396.pdf</a:t>
            </a:r>
            <a:r>
              <a:rPr lang="en-US" sz="1100" dirty="0" smtClean="0"/>
              <a:t> </a:t>
            </a:r>
          </a:p>
          <a:p>
            <a:r>
              <a:rPr lang="en-US" sz="1100" dirty="0" smtClean="0"/>
              <a:t>Housatonic: </a:t>
            </a:r>
            <a:r>
              <a:rPr lang="en-US" sz="1100" dirty="0">
                <a:hlinkClick r:id="rId7"/>
              </a:rPr>
              <a:t>http://</a:t>
            </a:r>
            <a:r>
              <a:rPr lang="en-US" sz="1100" dirty="0" smtClean="0">
                <a:hlinkClick r:id="rId7"/>
              </a:rPr>
              <a:t>www.ct.edu/files/opr/Housatonic-CC-IPEDSDFR2014_129543.pdf</a:t>
            </a:r>
            <a:r>
              <a:rPr lang="en-US" sz="1100" dirty="0" smtClean="0"/>
              <a:t> </a:t>
            </a:r>
          </a:p>
          <a:p>
            <a:r>
              <a:rPr lang="en-US" sz="1100" dirty="0" smtClean="0"/>
              <a:t>Manchester: </a:t>
            </a:r>
            <a:r>
              <a:rPr lang="en-US" sz="1100" dirty="0">
                <a:hlinkClick r:id="rId8"/>
              </a:rPr>
              <a:t>http://</a:t>
            </a:r>
            <a:r>
              <a:rPr lang="en-US" sz="1100" dirty="0" smtClean="0">
                <a:hlinkClick r:id="rId8"/>
              </a:rPr>
              <a:t>www.ct.edu/files/opr/Manchester-CC-IPEDSDFR2014_129695.pdf</a:t>
            </a:r>
            <a:r>
              <a:rPr lang="en-US" sz="1100" dirty="0" smtClean="0"/>
              <a:t> </a:t>
            </a:r>
          </a:p>
          <a:p>
            <a:r>
              <a:rPr lang="en-US" sz="1100" dirty="0" smtClean="0"/>
              <a:t>Middlesex</a:t>
            </a:r>
            <a:r>
              <a:rPr lang="en-US" sz="1100" dirty="0"/>
              <a:t>: </a:t>
            </a:r>
            <a:r>
              <a:rPr lang="en-US" sz="1100" dirty="0">
                <a:hlinkClick r:id="rId9"/>
              </a:rPr>
              <a:t>http://</a:t>
            </a:r>
            <a:r>
              <a:rPr lang="en-US" sz="1100" dirty="0" smtClean="0">
                <a:hlinkClick r:id="rId9"/>
              </a:rPr>
              <a:t>www.ct.edu/files/opr/Middlesex-CC-IPEDSDFR2014_129756.pdf</a:t>
            </a:r>
            <a:r>
              <a:rPr lang="en-US" sz="1100" dirty="0" smtClean="0"/>
              <a:t> </a:t>
            </a:r>
          </a:p>
          <a:p>
            <a:r>
              <a:rPr lang="en-US" sz="1100" dirty="0" smtClean="0"/>
              <a:t>Naugatuck Valley: </a:t>
            </a:r>
            <a:r>
              <a:rPr lang="en-US" sz="1100" dirty="0">
                <a:hlinkClick r:id="rId10"/>
              </a:rPr>
              <a:t>http://</a:t>
            </a:r>
            <a:r>
              <a:rPr lang="en-US" sz="1100" dirty="0" smtClean="0">
                <a:hlinkClick r:id="rId10"/>
              </a:rPr>
              <a:t>www.ct.edu/files/opr/Naugatuck-Valley-CC-IPEDSDFR2014_129729.pdf</a:t>
            </a:r>
            <a:r>
              <a:rPr lang="en-US" sz="1100" dirty="0" smtClean="0"/>
              <a:t> </a:t>
            </a:r>
          </a:p>
          <a:p>
            <a:r>
              <a:rPr lang="en-US" sz="1100" dirty="0" smtClean="0"/>
              <a:t>Northwestern CT: </a:t>
            </a:r>
            <a:r>
              <a:rPr lang="en-US" sz="1100" dirty="0">
                <a:hlinkClick r:id="rId11"/>
              </a:rPr>
              <a:t>http://</a:t>
            </a:r>
            <a:r>
              <a:rPr lang="en-US" sz="1100" dirty="0" smtClean="0">
                <a:hlinkClick r:id="rId11"/>
              </a:rPr>
              <a:t>www.ct.edu/files/opr/Northwestern-CT-CC-IPEDSDFR2014_130040.pdf</a:t>
            </a:r>
            <a:r>
              <a:rPr lang="en-US" sz="1100" dirty="0" smtClean="0"/>
              <a:t> </a:t>
            </a:r>
          </a:p>
          <a:p>
            <a:r>
              <a:rPr lang="en-US" sz="1100" dirty="0" smtClean="0"/>
              <a:t>Norwalk: </a:t>
            </a:r>
            <a:r>
              <a:rPr lang="en-US" sz="1100" dirty="0">
                <a:hlinkClick r:id="rId12"/>
              </a:rPr>
              <a:t>http://</a:t>
            </a:r>
            <a:r>
              <a:rPr lang="en-US" sz="1100" dirty="0" smtClean="0">
                <a:hlinkClick r:id="rId12"/>
              </a:rPr>
              <a:t>www.ct.edu/files/opr/Norwalk-CC-IPEDSDFR2014_130004.pdf</a:t>
            </a:r>
            <a:r>
              <a:rPr lang="en-US" sz="1100" dirty="0" smtClean="0"/>
              <a:t> </a:t>
            </a:r>
          </a:p>
          <a:p>
            <a:r>
              <a:rPr lang="en-US" sz="1100" dirty="0" smtClean="0"/>
              <a:t>Quinebaug Valley: </a:t>
            </a:r>
            <a:r>
              <a:rPr lang="en-US" sz="1100" dirty="0">
                <a:hlinkClick r:id="rId13"/>
              </a:rPr>
              <a:t>http://</a:t>
            </a:r>
            <a:r>
              <a:rPr lang="en-US" sz="1100" dirty="0" smtClean="0">
                <a:hlinkClick r:id="rId13"/>
              </a:rPr>
              <a:t>www.ct.edu/files/opr/Quinebaug-Valley-CC-IPEDSDFR2014_130217.pdf</a:t>
            </a:r>
            <a:r>
              <a:rPr lang="en-US" sz="1100" dirty="0" smtClean="0"/>
              <a:t> </a:t>
            </a:r>
          </a:p>
          <a:p>
            <a:r>
              <a:rPr lang="en-US" sz="1100" dirty="0" smtClean="0"/>
              <a:t>Three Rivers: </a:t>
            </a:r>
            <a:r>
              <a:rPr lang="en-US" sz="1100" dirty="0">
                <a:hlinkClick r:id="rId14"/>
              </a:rPr>
              <a:t>http://</a:t>
            </a:r>
            <a:r>
              <a:rPr lang="en-US" sz="1100" dirty="0" smtClean="0">
                <a:hlinkClick r:id="rId14"/>
              </a:rPr>
              <a:t>www.ct.edu/files/opr/Three-Rivers-CC-IPEDSDFR2014_129808.pdf</a:t>
            </a:r>
            <a:r>
              <a:rPr lang="en-US" sz="1100" dirty="0" smtClean="0"/>
              <a:t> </a:t>
            </a:r>
          </a:p>
          <a:p>
            <a:r>
              <a:rPr lang="en-US" sz="1100" dirty="0"/>
              <a:t>Tunxis: </a:t>
            </a:r>
            <a:r>
              <a:rPr lang="en-US" sz="1100" dirty="0">
                <a:hlinkClick r:id="rId15"/>
              </a:rPr>
              <a:t>http://</a:t>
            </a:r>
            <a:r>
              <a:rPr lang="en-US" sz="1100" dirty="0" smtClean="0">
                <a:hlinkClick r:id="rId15"/>
              </a:rPr>
              <a:t>www.ct.edu/files/opr/Tunxis-CC-IPEDSDFR2014_130606.pdf</a:t>
            </a:r>
            <a:r>
              <a:rPr lang="en-US" sz="1100" dirty="0" smtClean="0"/>
              <a:t> </a:t>
            </a:r>
          </a:p>
          <a:p>
            <a:endParaRPr lang="en-US" sz="1100" dirty="0"/>
          </a:p>
          <a:p>
            <a:r>
              <a:rPr lang="en-US" sz="1100" dirty="0" smtClean="0"/>
              <a:t>Charter Oak </a:t>
            </a:r>
            <a:r>
              <a:rPr lang="en-US" sz="1100" dirty="0"/>
              <a:t>State College: </a:t>
            </a:r>
            <a:r>
              <a:rPr lang="en-US" sz="1100" dirty="0">
                <a:hlinkClick r:id="rId16"/>
              </a:rPr>
              <a:t>http://</a:t>
            </a:r>
            <a:r>
              <a:rPr lang="en-US" sz="1100" dirty="0" smtClean="0">
                <a:hlinkClick r:id="rId16"/>
              </a:rPr>
              <a:t>www.ct.edu/files/opr/Charter-Oak-IPEDSDFR2014_128780.pdf</a:t>
            </a:r>
            <a:r>
              <a:rPr lang="en-US" sz="1100" dirty="0" smtClean="0"/>
              <a:t> </a:t>
            </a:r>
          </a:p>
          <a:p>
            <a:endParaRPr lang="en-US" sz="1100" dirty="0"/>
          </a:p>
          <a:p>
            <a:r>
              <a:rPr lang="en-US" sz="1100" dirty="0" smtClean="0"/>
              <a:t>Central Connecticut </a:t>
            </a:r>
            <a:r>
              <a:rPr lang="en-US" sz="1100" dirty="0"/>
              <a:t>State University:  </a:t>
            </a:r>
            <a:r>
              <a:rPr lang="en-US" sz="1100" dirty="0">
                <a:hlinkClick r:id="rId17"/>
              </a:rPr>
              <a:t>http://</a:t>
            </a:r>
            <a:r>
              <a:rPr lang="en-US" sz="1100" dirty="0" smtClean="0">
                <a:hlinkClick r:id="rId17"/>
              </a:rPr>
              <a:t>www.ct.edu/files/opr/CCSU-IPEDSDFR2014_128771.pdf</a:t>
            </a:r>
            <a:r>
              <a:rPr lang="en-US" sz="1100" dirty="0" smtClean="0"/>
              <a:t> </a:t>
            </a:r>
          </a:p>
          <a:p>
            <a:r>
              <a:rPr lang="en-US" sz="1100" dirty="0" smtClean="0"/>
              <a:t>Eastern Connecticut </a:t>
            </a:r>
            <a:r>
              <a:rPr lang="en-US" sz="1100" dirty="0"/>
              <a:t>State University:  </a:t>
            </a:r>
            <a:r>
              <a:rPr lang="en-US" sz="1100" dirty="0">
                <a:hlinkClick r:id="rId18"/>
              </a:rPr>
              <a:t>http://</a:t>
            </a:r>
            <a:r>
              <a:rPr lang="en-US" sz="1100" dirty="0" smtClean="0">
                <a:hlinkClick r:id="rId18"/>
              </a:rPr>
              <a:t>www.ct.edu/files/opr/ECSU-IPEDSDFR2014_129215.pdf</a:t>
            </a:r>
            <a:r>
              <a:rPr lang="en-US" sz="1100" dirty="0" smtClean="0"/>
              <a:t> </a:t>
            </a:r>
          </a:p>
          <a:p>
            <a:r>
              <a:rPr lang="en-US" sz="1100" dirty="0" smtClean="0"/>
              <a:t>Southern Connecticut </a:t>
            </a:r>
            <a:r>
              <a:rPr lang="en-US" sz="1100" dirty="0"/>
              <a:t>State University: </a:t>
            </a:r>
            <a:r>
              <a:rPr lang="en-US" sz="1100" dirty="0">
                <a:hlinkClick r:id="rId19"/>
              </a:rPr>
              <a:t>http://</a:t>
            </a:r>
            <a:r>
              <a:rPr lang="en-US" sz="1100" dirty="0" smtClean="0">
                <a:hlinkClick r:id="rId19"/>
              </a:rPr>
              <a:t>www.ct.edu/files/opr/SCSU-IPEDSDFR2014_130493.pdf</a:t>
            </a:r>
            <a:r>
              <a:rPr lang="en-US" sz="1100" dirty="0" smtClean="0"/>
              <a:t> </a:t>
            </a:r>
          </a:p>
          <a:p>
            <a:r>
              <a:rPr lang="en-US" sz="1100" dirty="0" smtClean="0"/>
              <a:t>Western Connecticut </a:t>
            </a:r>
            <a:r>
              <a:rPr lang="en-US" sz="1100" dirty="0"/>
              <a:t>State University: </a:t>
            </a:r>
            <a:r>
              <a:rPr lang="en-US" sz="1100" dirty="0">
                <a:hlinkClick r:id="rId20"/>
              </a:rPr>
              <a:t>http://</a:t>
            </a:r>
            <a:r>
              <a:rPr lang="en-US" sz="1100" dirty="0" smtClean="0">
                <a:hlinkClick r:id="rId20"/>
              </a:rPr>
              <a:t>www.ct.edu/files/opr/WCSU-IPEDSDFR2014_130776.pdf</a:t>
            </a:r>
            <a:r>
              <a:rPr lang="en-US" sz="1100" dirty="0" smtClean="0"/>
              <a:t> </a:t>
            </a:r>
          </a:p>
          <a:p>
            <a:endParaRPr lang="en-US" sz="1100" dirty="0" smtClean="0"/>
          </a:p>
          <a:p>
            <a:r>
              <a:rPr lang="en-US" sz="1100" dirty="0" smtClean="0"/>
              <a:t>University </a:t>
            </a:r>
            <a:r>
              <a:rPr lang="en-US" sz="1100" dirty="0"/>
              <a:t>of Connecticut: </a:t>
            </a:r>
            <a:r>
              <a:rPr lang="en-US" sz="1100" dirty="0">
                <a:hlinkClick r:id="rId21"/>
              </a:rPr>
              <a:t>http://</a:t>
            </a:r>
            <a:r>
              <a:rPr lang="en-US" sz="1100" dirty="0" smtClean="0">
                <a:hlinkClick r:id="rId21"/>
              </a:rPr>
              <a:t>nces.ed.gov/ipeds/DataCenter/DfrFiles/IPEDSDFR2014_129020.pdf</a:t>
            </a:r>
            <a:r>
              <a:rPr lang="en-US" sz="1100" dirty="0" smtClean="0"/>
              <a:t> </a:t>
            </a:r>
            <a:endParaRPr lang="en-US" sz="1100" i="1" dirty="0"/>
          </a:p>
        </p:txBody>
      </p:sp>
    </p:spTree>
    <p:extLst>
      <p:ext uri="{BB962C8B-B14F-4D97-AF65-F5344CB8AC3E}">
        <p14:creationId xmlns:p14="http://schemas.microsoft.com/office/powerpoint/2010/main" val="11189088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76200"/>
            <a:ext cx="6858000" cy="762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144992"/>
            <a:ext cx="6172200" cy="624416"/>
          </a:xfrm>
        </p:spPr>
        <p:txBody>
          <a:bodyPr>
            <a:normAutofit/>
          </a:bodyPr>
          <a:lstStyle/>
          <a:p>
            <a:r>
              <a:rPr lang="en-US" sz="3200" b="1" dirty="0" smtClean="0"/>
              <a:t>Peer Institution Data – </a:t>
            </a:r>
            <a:r>
              <a:rPr lang="en-US" sz="3200" b="1" i="1" dirty="0" smtClean="0"/>
              <a:t>an example</a:t>
            </a:r>
            <a:endParaRPr lang="en-US" sz="3200" b="1" dirty="0"/>
          </a:p>
        </p:txBody>
      </p:sp>
      <p:sp>
        <p:nvSpPr>
          <p:cNvPr id="5" name="Slide Number Placeholder 4"/>
          <p:cNvSpPr>
            <a:spLocks noGrp="1"/>
          </p:cNvSpPr>
          <p:nvPr>
            <p:ph type="sldNum" sz="quarter" idx="12"/>
          </p:nvPr>
        </p:nvSpPr>
        <p:spPr>
          <a:xfrm>
            <a:off x="4914900" y="8534401"/>
            <a:ext cx="1600200" cy="486833"/>
          </a:xfrm>
        </p:spPr>
        <p:txBody>
          <a:bodyPr/>
          <a:lstStyle/>
          <a:p>
            <a:fld id="{C1A6B199-FD4A-42EA-8F8A-3F93EEAB17CE}" type="slidenum">
              <a:rPr lang="en-US" smtClean="0"/>
              <a:t>86</a:t>
            </a:fld>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47" y="914400"/>
            <a:ext cx="5905500" cy="769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01196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76200"/>
            <a:ext cx="6858000" cy="762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144992"/>
            <a:ext cx="6172200" cy="624416"/>
          </a:xfrm>
        </p:spPr>
        <p:txBody>
          <a:bodyPr>
            <a:normAutofit/>
          </a:bodyPr>
          <a:lstStyle/>
          <a:p>
            <a:r>
              <a:rPr lang="en-US" sz="3200" b="1" dirty="0"/>
              <a:t>Peer Institution Data – </a:t>
            </a:r>
            <a:r>
              <a:rPr lang="en-US" sz="3200" b="1" i="1" dirty="0"/>
              <a:t>an example</a:t>
            </a:r>
            <a:endParaRPr lang="en-US" sz="3200" b="1" dirty="0"/>
          </a:p>
        </p:txBody>
      </p:sp>
      <p:sp>
        <p:nvSpPr>
          <p:cNvPr id="5" name="Slide Number Placeholder 4"/>
          <p:cNvSpPr>
            <a:spLocks noGrp="1"/>
          </p:cNvSpPr>
          <p:nvPr>
            <p:ph type="sldNum" sz="quarter" idx="12"/>
          </p:nvPr>
        </p:nvSpPr>
        <p:spPr>
          <a:xfrm>
            <a:off x="4914900" y="8534401"/>
            <a:ext cx="1600200" cy="486833"/>
          </a:xfrm>
        </p:spPr>
        <p:txBody>
          <a:bodyPr/>
          <a:lstStyle/>
          <a:p>
            <a:fld id="{C1A6B199-FD4A-42EA-8F8A-3F93EEAB17CE}" type="slidenum">
              <a:rPr lang="en-US" smtClean="0"/>
              <a:t>87</a:t>
            </a:fld>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27" y="990600"/>
            <a:ext cx="5962650" cy="779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42524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76200"/>
            <a:ext cx="6858000" cy="762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144992"/>
            <a:ext cx="6172200" cy="624416"/>
          </a:xfrm>
        </p:spPr>
        <p:txBody>
          <a:bodyPr>
            <a:normAutofit/>
          </a:bodyPr>
          <a:lstStyle/>
          <a:p>
            <a:r>
              <a:rPr lang="en-US" sz="3200" b="1" dirty="0"/>
              <a:t>Peer Institution Data – </a:t>
            </a:r>
            <a:r>
              <a:rPr lang="en-US" sz="3200" b="1" i="1" dirty="0"/>
              <a:t>an example</a:t>
            </a:r>
            <a:endParaRPr lang="en-US" sz="3200" b="1" dirty="0"/>
          </a:p>
        </p:txBody>
      </p:sp>
      <p:sp>
        <p:nvSpPr>
          <p:cNvPr id="5" name="Slide Number Placeholder 4"/>
          <p:cNvSpPr>
            <a:spLocks noGrp="1"/>
          </p:cNvSpPr>
          <p:nvPr>
            <p:ph type="sldNum" sz="quarter" idx="12"/>
          </p:nvPr>
        </p:nvSpPr>
        <p:spPr>
          <a:xfrm>
            <a:off x="4914900" y="8534401"/>
            <a:ext cx="1600200" cy="486833"/>
          </a:xfrm>
        </p:spPr>
        <p:txBody>
          <a:bodyPr/>
          <a:lstStyle/>
          <a:p>
            <a:fld id="{C1A6B199-FD4A-42EA-8F8A-3F93EEAB17CE}" type="slidenum">
              <a:rPr lang="en-US" smtClean="0"/>
              <a:t>88</a:t>
            </a:fld>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271" y="990600"/>
            <a:ext cx="5905500" cy="769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42524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76200"/>
            <a:ext cx="6858000" cy="762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144992"/>
            <a:ext cx="6172200" cy="624416"/>
          </a:xfrm>
        </p:spPr>
        <p:txBody>
          <a:bodyPr>
            <a:normAutofit/>
          </a:bodyPr>
          <a:lstStyle/>
          <a:p>
            <a:r>
              <a:rPr lang="en-US" sz="3200" b="1" dirty="0"/>
              <a:t>Peer Institution Data – </a:t>
            </a:r>
            <a:r>
              <a:rPr lang="en-US" sz="3200" b="1" i="1" dirty="0"/>
              <a:t>an example</a:t>
            </a:r>
            <a:endParaRPr lang="en-US" sz="3200" b="1" dirty="0"/>
          </a:p>
        </p:txBody>
      </p:sp>
      <p:sp>
        <p:nvSpPr>
          <p:cNvPr id="5" name="Slide Number Placeholder 4"/>
          <p:cNvSpPr>
            <a:spLocks noGrp="1"/>
          </p:cNvSpPr>
          <p:nvPr>
            <p:ph type="sldNum" sz="quarter" idx="12"/>
          </p:nvPr>
        </p:nvSpPr>
        <p:spPr>
          <a:xfrm>
            <a:off x="4914900" y="8534401"/>
            <a:ext cx="1600200" cy="486833"/>
          </a:xfrm>
        </p:spPr>
        <p:txBody>
          <a:bodyPr/>
          <a:lstStyle/>
          <a:p>
            <a:fld id="{C1A6B199-FD4A-42EA-8F8A-3F93EEAB17CE}" type="slidenum">
              <a:rPr lang="en-US" smtClean="0"/>
              <a:t>89</a:t>
            </a:fld>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8" y="990602"/>
            <a:ext cx="5915025" cy="772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425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5957" y="7391400"/>
            <a:ext cx="6286500" cy="1477328"/>
          </a:xfrm>
          <a:prstGeom prst="rect">
            <a:avLst/>
          </a:prstGeom>
          <a:noFill/>
        </p:spPr>
        <p:txBody>
          <a:bodyPr wrap="square" rtlCol="0">
            <a:spAutoFit/>
          </a:bodyPr>
          <a:lstStyle/>
          <a:p>
            <a:r>
              <a:rPr lang="en-US" sz="1000" b="1" dirty="0" smtClean="0"/>
              <a:t>Source: </a:t>
            </a:r>
            <a:r>
              <a:rPr lang="en-US" sz="1000" dirty="0" smtClean="0"/>
              <a:t> </a:t>
            </a:r>
          </a:p>
          <a:p>
            <a:r>
              <a:rPr lang="en-US" sz="1000" dirty="0" smtClean="0"/>
              <a:t>Reported </a:t>
            </a:r>
            <a:r>
              <a:rPr lang="en-US" sz="1000" dirty="0"/>
              <a:t>Voting and Registration of the Citizen Voting-Age Population, for States: November 2000, 2004, 2008, and </a:t>
            </a:r>
            <a:r>
              <a:rPr lang="en-US" sz="1000" dirty="0" smtClean="0"/>
              <a:t>2012. U.S</a:t>
            </a:r>
            <a:r>
              <a:rPr lang="en-US" sz="1000" dirty="0"/>
              <a:t>. Census Bureau, Percentages are calculated in Table are calculated in Table 4c (2000), Table 4a (2004), Table 4a (2008), and Table 4a (2012</a:t>
            </a:r>
            <a:r>
              <a:rPr lang="en-US" sz="1000" dirty="0" smtClean="0"/>
              <a:t>).</a:t>
            </a:r>
          </a:p>
          <a:p>
            <a:endParaRPr lang="en-US" sz="1000" dirty="0" smtClean="0"/>
          </a:p>
          <a:p>
            <a:r>
              <a:rPr lang="en-US" sz="1000" baseline="30000" dirty="0"/>
              <a:t>1 </a:t>
            </a:r>
            <a:r>
              <a:rPr lang="en-US" sz="1000" dirty="0"/>
              <a:t>C</a:t>
            </a:r>
            <a:r>
              <a:rPr lang="en-US" sz="1000" dirty="0" smtClean="0"/>
              <a:t>ollege Board, Education Pays 2013, The Benefits of Higher Education for Individuals and Society, </a:t>
            </a:r>
            <a:r>
              <a:rPr lang="en-US" sz="1000" dirty="0" smtClean="0">
                <a:hlinkClick r:id="rId2"/>
              </a:rPr>
              <a:t>https</a:t>
            </a:r>
            <a:r>
              <a:rPr lang="en-US" sz="1000" dirty="0">
                <a:hlinkClick r:id="rId2"/>
              </a:rPr>
              <a:t>://</a:t>
            </a:r>
            <a:r>
              <a:rPr lang="en-US" sz="1000" dirty="0" smtClean="0">
                <a:hlinkClick r:id="rId2"/>
              </a:rPr>
              <a:t>trends.collegeboard.org/sites/default/files/education-pays-2013-full-report.pdf</a:t>
            </a:r>
            <a:r>
              <a:rPr lang="en-US" sz="1000" dirty="0" smtClean="0"/>
              <a:t>  </a:t>
            </a:r>
            <a:endParaRPr lang="en-US" sz="1000" dirty="0"/>
          </a:p>
          <a:p>
            <a:endParaRPr lang="en-US" sz="1000" i="1" dirty="0"/>
          </a:p>
          <a:p>
            <a:r>
              <a:rPr lang="en-US" sz="1000" b="1" dirty="0" smtClean="0"/>
              <a:t>Calculation</a:t>
            </a:r>
            <a:r>
              <a:rPr lang="en-US" sz="1000" b="1" i="1" dirty="0" smtClean="0"/>
              <a:t>:  </a:t>
            </a:r>
            <a:r>
              <a:rPr lang="en-US" sz="1000" dirty="0"/>
              <a:t>Percentages are calculated in Tables 4a and 4c</a:t>
            </a:r>
            <a:r>
              <a:rPr lang="en-US" sz="1000" dirty="0" smtClean="0"/>
              <a:t>. of the U.S. Census Bureau data.</a:t>
            </a:r>
            <a:endParaRPr lang="en-US" sz="1000" dirty="0"/>
          </a:p>
        </p:txBody>
      </p:sp>
      <p:sp>
        <p:nvSpPr>
          <p:cNvPr id="8" name="Title 1"/>
          <p:cNvSpPr txBox="1">
            <a:spLocks/>
          </p:cNvSpPr>
          <p:nvPr/>
        </p:nvSpPr>
        <p:spPr>
          <a:xfrm>
            <a:off x="782207" y="1944695"/>
            <a:ext cx="5334000" cy="381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t>Percent of Citizens who Voted in Presidential General Elections</a:t>
            </a:r>
            <a:endParaRPr lang="en-US" sz="1400" dirty="0"/>
          </a:p>
        </p:txBody>
      </p:sp>
      <p:graphicFrame>
        <p:nvGraphicFramePr>
          <p:cNvPr id="9" name="Chart 8"/>
          <p:cNvGraphicFramePr>
            <a:graphicFrameLocks/>
          </p:cNvGraphicFramePr>
          <p:nvPr>
            <p:extLst>
              <p:ext uri="{D42A27DB-BD31-4B8C-83A1-F6EECF244321}">
                <p14:modId xmlns:p14="http://schemas.microsoft.com/office/powerpoint/2010/main" val="1914734043"/>
              </p:ext>
            </p:extLst>
          </p:nvPr>
        </p:nvGraphicFramePr>
        <p:xfrm>
          <a:off x="210707" y="2325695"/>
          <a:ext cx="6477000" cy="2715175"/>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0" y="76200"/>
            <a:ext cx="6858000" cy="762000"/>
          </a:xfrm>
          <a:prstGeom prst="rect">
            <a:avLst/>
          </a:prstGeom>
          <a:solidFill>
            <a:srgbClr val="FED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139261"/>
            <a:ext cx="6172200" cy="622739"/>
          </a:xfrm>
        </p:spPr>
        <p:txBody>
          <a:bodyPr>
            <a:normAutofit/>
          </a:bodyPr>
          <a:lstStyle/>
          <a:p>
            <a:pPr algn="l"/>
            <a:r>
              <a:rPr lang="en-US" sz="1600" b="1" dirty="0" smtClean="0"/>
              <a:t>Vision - Indicator 3:  </a:t>
            </a:r>
            <a:r>
              <a:rPr lang="en-US" sz="1600" dirty="0" smtClean="0"/>
              <a:t>Voter Participation</a:t>
            </a:r>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2274249416"/>
              </p:ext>
            </p:extLst>
          </p:nvPr>
        </p:nvGraphicFramePr>
        <p:xfrm>
          <a:off x="377140" y="5105401"/>
          <a:ext cx="6286503" cy="1802728"/>
        </p:xfrm>
        <a:graphic>
          <a:graphicData uri="http://schemas.openxmlformats.org/drawingml/2006/table">
            <a:tbl>
              <a:tblPr/>
              <a:tblGrid>
                <a:gridCol w="847029"/>
                <a:gridCol w="499722"/>
                <a:gridCol w="472237"/>
                <a:gridCol w="549695"/>
                <a:gridCol w="569683"/>
                <a:gridCol w="569683"/>
                <a:gridCol w="569683"/>
                <a:gridCol w="499722"/>
                <a:gridCol w="569683"/>
                <a:gridCol w="569683"/>
                <a:gridCol w="569683"/>
              </a:tblGrid>
              <a:tr h="178907">
                <a:tc gridSpan="11">
                  <a:txBody>
                    <a:bodyPr/>
                    <a:lstStyle/>
                    <a:p>
                      <a:pPr algn="l" fontAlgn="b"/>
                      <a:r>
                        <a:rPr lang="en-US" sz="1100" b="1" i="0" u="none" strike="noStrike" dirty="0">
                          <a:solidFill>
                            <a:srgbClr val="000000"/>
                          </a:solidFill>
                          <a:effectLst/>
                          <a:latin typeface="Arial"/>
                        </a:rPr>
                        <a:t>Voter data as of 2012 </a:t>
                      </a:r>
                      <a:r>
                        <a:rPr lang="en-US" sz="1100" b="1" i="0" u="none" strike="noStrike" dirty="0" smtClean="0">
                          <a:solidFill>
                            <a:srgbClr val="000000"/>
                          </a:solidFill>
                          <a:effectLst/>
                          <a:latin typeface="Arial"/>
                        </a:rPr>
                        <a:t>Presidential </a:t>
                      </a:r>
                      <a:r>
                        <a:rPr lang="en-US" sz="1100" b="1" i="0" u="none" strike="noStrike" dirty="0">
                          <a:solidFill>
                            <a:srgbClr val="000000"/>
                          </a:solidFill>
                          <a:effectLst/>
                          <a:latin typeface="Arial"/>
                        </a:rPr>
                        <a:t>Election for individuals 18 years or </a:t>
                      </a:r>
                      <a:r>
                        <a:rPr lang="en-US" sz="1100" b="1" i="0" u="none" strike="noStrike" dirty="0" smtClean="0">
                          <a:solidFill>
                            <a:srgbClr val="000000"/>
                          </a:solidFill>
                          <a:effectLst/>
                          <a:latin typeface="Arial"/>
                        </a:rPr>
                        <a:t>older</a:t>
                      </a:r>
                      <a:endParaRPr lang="en-US" sz="900" b="1" i="0" u="none" strike="noStrike" dirty="0">
                        <a:solidFill>
                          <a:srgbClr val="000000"/>
                        </a:solidFill>
                        <a:effectLst/>
                        <a:latin typeface="Arial"/>
                      </a:endParaRPr>
                    </a:p>
                  </a:txBody>
                  <a:tcPr marL="7360" marR="7360" marT="736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0280">
                <a:tc>
                  <a:txBody>
                    <a:bodyPr/>
                    <a:lstStyle/>
                    <a:p>
                      <a:pPr algn="l" fontAlgn="b"/>
                      <a:r>
                        <a:rPr lang="en-US" sz="800" b="1" i="0" u="none" strike="noStrike" dirty="0">
                          <a:solidFill>
                            <a:srgbClr val="000000"/>
                          </a:solidFill>
                          <a:effectLst/>
                          <a:latin typeface="Arial"/>
                        </a:rPr>
                        <a:t> </a:t>
                      </a:r>
                    </a:p>
                  </a:txBody>
                  <a:tcPr marL="7360" marR="7360" marT="736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000000"/>
                          </a:solidFill>
                          <a:effectLst/>
                          <a:latin typeface="Arial"/>
                        </a:rPr>
                        <a:t>Total Population </a:t>
                      </a:r>
                      <a:endParaRPr lang="en-US" sz="800" b="0" i="0" u="none" strike="noStrike" dirty="0" smtClean="0">
                        <a:solidFill>
                          <a:srgbClr val="000000"/>
                        </a:solidFill>
                        <a:effectLst/>
                        <a:latin typeface="Arial"/>
                      </a:endParaRPr>
                    </a:p>
                    <a:p>
                      <a:pPr algn="ctr" fontAlgn="b"/>
                      <a:r>
                        <a:rPr lang="en-US" sz="800" b="0" i="0" u="none" strike="noStrike" dirty="0" smtClean="0">
                          <a:solidFill>
                            <a:srgbClr val="000000"/>
                          </a:solidFill>
                          <a:effectLst/>
                          <a:latin typeface="Arial"/>
                        </a:rPr>
                        <a:t>(millions)</a:t>
                      </a:r>
                      <a:endParaRPr lang="en-US" sz="800" b="0" i="0" u="none" strike="noStrike" dirty="0">
                        <a:solidFill>
                          <a:srgbClr val="000000"/>
                        </a:solidFill>
                        <a:effectLst/>
                        <a:latin typeface="Arial"/>
                      </a:endParaRPr>
                    </a:p>
                  </a:txBody>
                  <a:tcPr marL="7360" marR="7360" marT="7360" marB="0" anchor="b">
                    <a:lnL>
                      <a:noFill/>
                    </a:lnL>
                    <a:lnR>
                      <a:noFill/>
                    </a:lnR>
                    <a:lnT>
                      <a:noFill/>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800" b="0" i="0" u="none" strike="noStrike" dirty="0">
                          <a:solidFill>
                            <a:srgbClr val="000000"/>
                          </a:solidFill>
                          <a:effectLst/>
                          <a:latin typeface="Arial"/>
                        </a:rPr>
                        <a:t>Total </a:t>
                      </a:r>
                      <a:r>
                        <a:rPr lang="en-US" sz="800" b="0" i="0" u="none" strike="noStrike" dirty="0" smtClean="0">
                          <a:solidFill>
                            <a:srgbClr val="000000"/>
                          </a:solidFill>
                          <a:effectLst/>
                          <a:latin typeface="Arial"/>
                        </a:rPr>
                        <a:t>Citizens</a:t>
                      </a:r>
                    </a:p>
                    <a:p>
                      <a:pPr algn="ctr" fontAlgn="b"/>
                      <a:r>
                        <a:rPr lang="en-US" sz="800" b="0" i="0" u="none" strike="noStrike" dirty="0" smtClean="0">
                          <a:solidFill>
                            <a:srgbClr val="000000"/>
                          </a:solidFill>
                          <a:effectLst/>
                          <a:latin typeface="Arial"/>
                        </a:rPr>
                        <a:t>(millions) </a:t>
                      </a:r>
                      <a:endParaRPr lang="en-US" sz="800" b="0" i="0" u="none" strike="noStrike" dirty="0">
                        <a:solidFill>
                          <a:srgbClr val="000000"/>
                        </a:solidFill>
                        <a:effectLst/>
                        <a:latin typeface="Arial"/>
                      </a:endParaRPr>
                    </a:p>
                  </a:txBody>
                  <a:tcPr marL="7360" marR="7360" marT="7360" marB="0" anchor="b">
                    <a:lnL>
                      <a:noFill/>
                    </a:lnL>
                    <a:lnR>
                      <a:noFill/>
                    </a:lnR>
                    <a:lnT>
                      <a:noFill/>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800" b="0" i="0" u="none" strike="noStrike" dirty="0">
                          <a:solidFill>
                            <a:srgbClr val="000000"/>
                          </a:solidFill>
                          <a:effectLst/>
                          <a:latin typeface="Arial"/>
                        </a:rPr>
                        <a:t>% Total Population Citizens</a:t>
                      </a:r>
                    </a:p>
                  </a:txBody>
                  <a:tcPr marL="7360" marR="7360" marT="736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800" b="0" i="0" u="none" strike="noStrike" dirty="0">
                          <a:solidFill>
                            <a:srgbClr val="000000"/>
                          </a:solidFill>
                          <a:effectLst/>
                          <a:latin typeface="Arial"/>
                        </a:rPr>
                        <a:t>Total </a:t>
                      </a:r>
                      <a:r>
                        <a:rPr lang="en-US" sz="800" b="0" i="0" u="none" strike="noStrike" dirty="0" smtClean="0">
                          <a:solidFill>
                            <a:srgbClr val="000000"/>
                          </a:solidFill>
                          <a:effectLst/>
                          <a:latin typeface="Arial"/>
                        </a:rPr>
                        <a:t>Registered</a:t>
                      </a:r>
                    </a:p>
                    <a:p>
                      <a:pPr algn="ctr" fontAlgn="b"/>
                      <a:r>
                        <a:rPr lang="en-US" sz="800" b="0" i="0" u="none" strike="noStrike" dirty="0" smtClean="0">
                          <a:solidFill>
                            <a:srgbClr val="000000"/>
                          </a:solidFill>
                          <a:effectLst/>
                          <a:latin typeface="Arial"/>
                        </a:rPr>
                        <a:t>(millions) </a:t>
                      </a:r>
                      <a:endParaRPr lang="en-US" sz="800" b="0" i="0" u="none" strike="noStrike" dirty="0">
                        <a:solidFill>
                          <a:srgbClr val="000000"/>
                        </a:solidFill>
                        <a:effectLst/>
                        <a:latin typeface="Arial"/>
                      </a:endParaRPr>
                    </a:p>
                  </a:txBody>
                  <a:tcPr marL="7360" marR="7360" marT="736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800" b="0" i="0" u="none" strike="noStrike" dirty="0">
                          <a:solidFill>
                            <a:srgbClr val="000000"/>
                          </a:solidFill>
                          <a:effectLst/>
                          <a:latin typeface="Arial"/>
                        </a:rPr>
                        <a:t>% Total Population Registered</a:t>
                      </a:r>
                    </a:p>
                  </a:txBody>
                  <a:tcPr marL="7360" marR="7360" marT="7360"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800" b="0" i="0" u="none" strike="noStrike" dirty="0">
                          <a:solidFill>
                            <a:srgbClr val="000000"/>
                          </a:solidFill>
                          <a:effectLst/>
                          <a:latin typeface="Arial"/>
                        </a:rPr>
                        <a:t>% Total Citizens Registered</a:t>
                      </a:r>
                    </a:p>
                  </a:txBody>
                  <a:tcPr marL="7360" marR="7360" marT="736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800" b="0" i="0" u="none" strike="noStrike" dirty="0">
                          <a:solidFill>
                            <a:srgbClr val="000000"/>
                          </a:solidFill>
                          <a:effectLst/>
                          <a:latin typeface="Arial"/>
                        </a:rPr>
                        <a:t>Total </a:t>
                      </a:r>
                      <a:r>
                        <a:rPr lang="en-US" sz="800" b="0" i="0" u="none" strike="noStrike" dirty="0" smtClean="0">
                          <a:solidFill>
                            <a:srgbClr val="000000"/>
                          </a:solidFill>
                          <a:effectLst/>
                          <a:latin typeface="Arial"/>
                        </a:rPr>
                        <a:t>Voted</a:t>
                      </a:r>
                    </a:p>
                    <a:p>
                      <a:pPr algn="ctr" fontAlgn="b"/>
                      <a:r>
                        <a:rPr lang="en-US" sz="800" b="0" i="0" u="none" strike="noStrike" dirty="0" smtClean="0">
                          <a:solidFill>
                            <a:srgbClr val="000000"/>
                          </a:solidFill>
                          <a:effectLst/>
                          <a:latin typeface="Arial"/>
                        </a:rPr>
                        <a:t>(millions)</a:t>
                      </a:r>
                      <a:endParaRPr lang="en-US" sz="800" b="0" i="0" u="none" strike="noStrike" dirty="0">
                        <a:solidFill>
                          <a:srgbClr val="000000"/>
                        </a:solidFill>
                        <a:effectLst/>
                        <a:latin typeface="Arial"/>
                      </a:endParaRPr>
                    </a:p>
                  </a:txBody>
                  <a:tcPr marL="7360" marR="7360" marT="736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800" b="0" i="0" u="none" strike="noStrike" dirty="0">
                          <a:solidFill>
                            <a:srgbClr val="000000"/>
                          </a:solidFill>
                          <a:effectLst/>
                          <a:latin typeface="Arial"/>
                        </a:rPr>
                        <a:t>% Total Population Voted</a:t>
                      </a:r>
                    </a:p>
                  </a:txBody>
                  <a:tcPr marL="7360" marR="7360" marT="7360" marB="0" anchor="b">
                    <a:lnL>
                      <a:noFill/>
                    </a:lnL>
                    <a:lnR>
                      <a:noFill/>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100" b="1" i="0" u="none" strike="noStrike" dirty="0">
                          <a:solidFill>
                            <a:srgbClr val="000000"/>
                          </a:solidFill>
                          <a:effectLst/>
                          <a:latin typeface="Arial"/>
                        </a:rPr>
                        <a:t>% Total Citizens Voted</a:t>
                      </a:r>
                    </a:p>
                  </a:txBody>
                  <a:tcPr marL="7360" marR="7360" marT="7360" marB="0" anchor="b">
                    <a:lnL>
                      <a:noFill/>
                    </a:lnL>
                    <a:lnR>
                      <a:noFill/>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800" b="0" i="0" u="none" strike="noStrike" dirty="0">
                          <a:solidFill>
                            <a:srgbClr val="000000"/>
                          </a:solidFill>
                          <a:effectLst/>
                          <a:latin typeface="Arial"/>
                        </a:rPr>
                        <a:t>% Total Registered Voted</a:t>
                      </a:r>
                    </a:p>
                  </a:txBody>
                  <a:tcPr marL="7360" marR="7360" marT="7360" marB="0" anchor="b">
                    <a:lnL>
                      <a:noFill/>
                    </a:lnL>
                    <a:lnR>
                      <a:noFill/>
                    </a:lnR>
                    <a:lnT>
                      <a:noFill/>
                    </a:lnT>
                    <a:lnB w="6350" cap="flat" cmpd="sng" algn="ctr">
                      <a:solidFill>
                        <a:srgbClr val="000000"/>
                      </a:solidFill>
                      <a:prstDash val="solid"/>
                      <a:round/>
                      <a:headEnd type="none" w="med" len="med"/>
                      <a:tailEnd type="none" w="med" len="med"/>
                    </a:lnB>
                    <a:solidFill>
                      <a:srgbClr val="EBF1DE"/>
                    </a:solidFill>
                  </a:tcPr>
                </a:tc>
              </a:tr>
              <a:tr h="238541">
                <a:tc>
                  <a:txBody>
                    <a:bodyPr/>
                    <a:lstStyle/>
                    <a:p>
                      <a:pPr algn="l" fontAlgn="b"/>
                      <a:r>
                        <a:rPr lang="en-US" sz="900" b="1" i="0" u="none" strike="noStrike" dirty="0">
                          <a:solidFill>
                            <a:srgbClr val="000000"/>
                          </a:solidFill>
                          <a:effectLst/>
                          <a:latin typeface="Arial"/>
                        </a:rPr>
                        <a:t>Connecticut</a:t>
                      </a:r>
                    </a:p>
                  </a:txBody>
                  <a:tcPr marL="7360" marR="7360" marT="73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dirty="0">
                          <a:solidFill>
                            <a:srgbClr val="000000"/>
                          </a:solidFill>
                          <a:effectLst/>
                          <a:latin typeface="Arial"/>
                        </a:rPr>
                        <a:t>   2,726 </a:t>
                      </a:r>
                    </a:p>
                  </a:txBody>
                  <a:tcPr marL="7360" marR="7360" marT="73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dirty="0">
                          <a:solidFill>
                            <a:srgbClr val="000000"/>
                          </a:solidFill>
                          <a:effectLst/>
                          <a:latin typeface="Arial"/>
                        </a:rPr>
                        <a:t>   2,499 </a:t>
                      </a:r>
                    </a:p>
                  </a:txBody>
                  <a:tcPr marL="7360" marR="7360" marT="73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dirty="0">
                          <a:solidFill>
                            <a:srgbClr val="000000"/>
                          </a:solidFill>
                          <a:effectLst/>
                          <a:latin typeface="Arial"/>
                        </a:rPr>
                        <a:t>91.7%</a:t>
                      </a:r>
                    </a:p>
                  </a:txBody>
                  <a:tcPr marL="7360" marR="7360" marT="736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dirty="0">
                          <a:solidFill>
                            <a:srgbClr val="000000"/>
                          </a:solidFill>
                          <a:effectLst/>
                          <a:latin typeface="Arial"/>
                        </a:rPr>
                        <a:t>      1,760 </a:t>
                      </a:r>
                    </a:p>
                  </a:txBody>
                  <a:tcPr marL="7360" marR="7360" marT="736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dirty="0">
                          <a:solidFill>
                            <a:srgbClr val="000000"/>
                          </a:solidFill>
                          <a:effectLst/>
                          <a:latin typeface="Arial"/>
                        </a:rPr>
                        <a:t>64.6%</a:t>
                      </a:r>
                    </a:p>
                  </a:txBody>
                  <a:tcPr marL="7360" marR="7360" marT="73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dirty="0">
                          <a:solidFill>
                            <a:srgbClr val="000000"/>
                          </a:solidFill>
                          <a:effectLst/>
                          <a:latin typeface="Arial"/>
                        </a:rPr>
                        <a:t>70.4%</a:t>
                      </a:r>
                    </a:p>
                  </a:txBody>
                  <a:tcPr marL="7360" marR="7360" marT="736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dirty="0">
                          <a:solidFill>
                            <a:srgbClr val="000000"/>
                          </a:solidFill>
                          <a:effectLst/>
                          <a:latin typeface="Arial"/>
                        </a:rPr>
                        <a:t>   1,568 </a:t>
                      </a:r>
                    </a:p>
                  </a:txBody>
                  <a:tcPr marL="7360" marR="7360" marT="736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dirty="0">
                          <a:solidFill>
                            <a:srgbClr val="000000"/>
                          </a:solidFill>
                          <a:effectLst/>
                          <a:latin typeface="Arial"/>
                        </a:rPr>
                        <a:t>57.5%</a:t>
                      </a:r>
                    </a:p>
                  </a:txBody>
                  <a:tcPr marL="7360" marR="7360" marT="73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Arial"/>
                        </a:rPr>
                        <a:t>62.7%</a:t>
                      </a:r>
                    </a:p>
                  </a:txBody>
                  <a:tcPr marL="7360" marR="7360" marT="73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dirty="0">
                          <a:solidFill>
                            <a:srgbClr val="000000"/>
                          </a:solidFill>
                          <a:effectLst/>
                          <a:latin typeface="Arial"/>
                        </a:rPr>
                        <a:t>89.1%</a:t>
                      </a:r>
                    </a:p>
                  </a:txBody>
                  <a:tcPr marL="7360" marR="7360" marT="7360" marB="0" anchor="b">
                    <a:lnL>
                      <a:noFill/>
                    </a:lnL>
                    <a:lnR>
                      <a:noFill/>
                    </a:lnR>
                    <a:lnT w="6350" cap="flat" cmpd="sng" algn="ctr">
                      <a:solidFill>
                        <a:srgbClr val="000000"/>
                      </a:solidFill>
                      <a:prstDash val="solid"/>
                      <a:round/>
                      <a:headEnd type="none" w="med" len="med"/>
                      <a:tailEnd type="none" w="med" len="med"/>
                    </a:lnT>
                    <a:lnB>
                      <a:noFill/>
                    </a:lnB>
                  </a:tcPr>
                </a:tc>
              </a:tr>
              <a:tr h="175000">
                <a:tc>
                  <a:txBody>
                    <a:bodyPr/>
                    <a:lstStyle/>
                    <a:p>
                      <a:pPr algn="l" fontAlgn="b"/>
                      <a:r>
                        <a:rPr lang="en-US" sz="800" b="1" i="0" u="none" strike="noStrike" dirty="0">
                          <a:solidFill>
                            <a:srgbClr val="000000"/>
                          </a:solidFill>
                          <a:effectLst/>
                          <a:latin typeface="Arial"/>
                        </a:rPr>
                        <a:t>Maryland</a:t>
                      </a:r>
                    </a:p>
                  </a:txBody>
                  <a:tcPr marL="7360" marR="7360" marT="7360" marB="0" anchor="b">
                    <a:lnL>
                      <a:noFill/>
                    </a:lnL>
                    <a:lnR>
                      <a:noFill/>
                    </a:lnR>
                    <a:lnT>
                      <a:noFill/>
                    </a:lnT>
                    <a:lnB>
                      <a:noFill/>
                    </a:lnB>
                  </a:tcPr>
                </a:tc>
                <a:tc>
                  <a:txBody>
                    <a:bodyPr/>
                    <a:lstStyle/>
                    <a:p>
                      <a:pPr algn="ctr" fontAlgn="b"/>
                      <a:r>
                        <a:rPr lang="en-US" sz="800" b="0" i="0" u="none" strike="noStrike" dirty="0">
                          <a:solidFill>
                            <a:srgbClr val="000000"/>
                          </a:solidFill>
                          <a:effectLst/>
                          <a:latin typeface="Arial"/>
                        </a:rPr>
                        <a:t>      5,170 </a:t>
                      </a:r>
                    </a:p>
                  </a:txBody>
                  <a:tcPr marL="7360" marR="7360" marT="7360" marB="0" anchor="b">
                    <a:lnL>
                      <a:noFill/>
                    </a:lnL>
                    <a:lnR>
                      <a:noFill/>
                    </a:lnR>
                    <a:lnT>
                      <a:noFill/>
                    </a:lnT>
                    <a:lnB>
                      <a:noFill/>
                    </a:lnB>
                  </a:tcPr>
                </a:tc>
                <a:tc>
                  <a:txBody>
                    <a:bodyPr/>
                    <a:lstStyle/>
                    <a:p>
                      <a:pPr algn="ctr" fontAlgn="b"/>
                      <a:r>
                        <a:rPr lang="en-US" sz="800" b="0" i="0" u="none" strike="noStrike" dirty="0">
                          <a:solidFill>
                            <a:srgbClr val="000000"/>
                          </a:solidFill>
                          <a:effectLst/>
                          <a:latin typeface="Arial"/>
                        </a:rPr>
                        <a:t>     4,774 </a:t>
                      </a:r>
                    </a:p>
                  </a:txBody>
                  <a:tcPr marL="7360" marR="7360" marT="7360" marB="0" anchor="b">
                    <a:lnL>
                      <a:noFill/>
                    </a:lnL>
                    <a:lnR>
                      <a:noFill/>
                    </a:lnR>
                    <a:lnT>
                      <a:noFill/>
                    </a:lnT>
                    <a:lnB>
                      <a:noFill/>
                    </a:lnB>
                  </a:tcPr>
                </a:tc>
                <a:tc>
                  <a:txBody>
                    <a:bodyPr/>
                    <a:lstStyle/>
                    <a:p>
                      <a:pPr algn="ctr" fontAlgn="b"/>
                      <a:r>
                        <a:rPr lang="en-US" sz="800" b="0" i="0" u="none" strike="noStrike" dirty="0">
                          <a:solidFill>
                            <a:srgbClr val="000000"/>
                          </a:solidFill>
                          <a:effectLst/>
                          <a:latin typeface="Arial"/>
                        </a:rPr>
                        <a:t>92.3%</a:t>
                      </a:r>
                    </a:p>
                  </a:txBody>
                  <a:tcPr marL="7360" marR="7360" marT="736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solidFill>
                            <a:srgbClr val="000000"/>
                          </a:solidFill>
                          <a:effectLst/>
                          <a:latin typeface="Arial"/>
                        </a:rPr>
                        <a:t>        3,759 </a:t>
                      </a:r>
                    </a:p>
                  </a:txBody>
                  <a:tcPr marL="7360" marR="7360" marT="736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solidFill>
                            <a:srgbClr val="000000"/>
                          </a:solidFill>
                          <a:effectLst/>
                          <a:latin typeface="Arial"/>
                        </a:rPr>
                        <a:t>72.7%</a:t>
                      </a:r>
                    </a:p>
                  </a:txBody>
                  <a:tcPr marL="7360" marR="7360" marT="7360" marB="0" anchor="b">
                    <a:lnL>
                      <a:noFill/>
                    </a:lnL>
                    <a:lnR>
                      <a:noFill/>
                    </a:lnR>
                    <a:lnT>
                      <a:noFill/>
                    </a:lnT>
                    <a:lnB>
                      <a:noFill/>
                    </a:lnB>
                  </a:tcPr>
                </a:tc>
                <a:tc>
                  <a:txBody>
                    <a:bodyPr/>
                    <a:lstStyle/>
                    <a:p>
                      <a:pPr algn="ctr" fontAlgn="b"/>
                      <a:r>
                        <a:rPr lang="en-US" sz="800" b="0" i="0" u="none" strike="noStrike" dirty="0">
                          <a:solidFill>
                            <a:srgbClr val="000000"/>
                          </a:solidFill>
                          <a:effectLst/>
                          <a:latin typeface="Arial"/>
                        </a:rPr>
                        <a:t>78.7%</a:t>
                      </a:r>
                    </a:p>
                  </a:txBody>
                  <a:tcPr marL="7360" marR="7360" marT="736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solidFill>
                            <a:srgbClr val="000000"/>
                          </a:solidFill>
                          <a:effectLst/>
                          <a:latin typeface="Arial"/>
                        </a:rPr>
                        <a:t>      3,382 </a:t>
                      </a:r>
                    </a:p>
                  </a:txBody>
                  <a:tcPr marL="7360" marR="7360" marT="736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solidFill>
                            <a:srgbClr val="000000"/>
                          </a:solidFill>
                          <a:effectLst/>
                          <a:latin typeface="Arial"/>
                        </a:rPr>
                        <a:t>65.4%</a:t>
                      </a:r>
                    </a:p>
                  </a:txBody>
                  <a:tcPr marL="7360" marR="7360" marT="7360"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a:rPr>
                        <a:t>70.8%</a:t>
                      </a:r>
                    </a:p>
                  </a:txBody>
                  <a:tcPr marL="7360" marR="7360" marT="7360" marB="0" anchor="b">
                    <a:lnL>
                      <a:noFill/>
                    </a:lnL>
                    <a:lnR>
                      <a:noFill/>
                    </a:lnR>
                    <a:lnT>
                      <a:noFill/>
                    </a:lnT>
                    <a:lnB>
                      <a:noFill/>
                    </a:lnB>
                  </a:tcPr>
                </a:tc>
                <a:tc>
                  <a:txBody>
                    <a:bodyPr/>
                    <a:lstStyle/>
                    <a:p>
                      <a:pPr algn="ctr" fontAlgn="b"/>
                      <a:r>
                        <a:rPr lang="en-US" sz="800" b="0" i="0" u="none" strike="noStrike" dirty="0">
                          <a:solidFill>
                            <a:srgbClr val="000000"/>
                          </a:solidFill>
                          <a:effectLst/>
                          <a:latin typeface="Arial"/>
                        </a:rPr>
                        <a:t>90.0%</a:t>
                      </a:r>
                    </a:p>
                  </a:txBody>
                  <a:tcPr marL="7360" marR="7360" marT="7360" marB="0" anchor="b">
                    <a:lnL>
                      <a:noFill/>
                    </a:lnL>
                    <a:lnR>
                      <a:noFill/>
                    </a:lnR>
                    <a:lnT>
                      <a:noFill/>
                    </a:lnT>
                    <a:lnB>
                      <a:noFill/>
                    </a:lnB>
                  </a:tcPr>
                </a:tc>
              </a:tr>
              <a:tr h="175000">
                <a:tc>
                  <a:txBody>
                    <a:bodyPr/>
                    <a:lstStyle/>
                    <a:p>
                      <a:pPr algn="l" fontAlgn="b"/>
                      <a:r>
                        <a:rPr lang="en-US" sz="800" b="1" i="0" u="none" strike="noStrike" dirty="0" smtClean="0">
                          <a:solidFill>
                            <a:srgbClr val="000000"/>
                          </a:solidFill>
                          <a:effectLst/>
                          <a:latin typeface="Arial"/>
                        </a:rPr>
                        <a:t>Massachusetts</a:t>
                      </a:r>
                      <a:endParaRPr lang="en-US" sz="800" b="1" i="0" u="none" strike="noStrike" dirty="0">
                        <a:solidFill>
                          <a:srgbClr val="000000"/>
                        </a:solidFill>
                        <a:effectLst/>
                        <a:latin typeface="Arial"/>
                      </a:endParaRPr>
                    </a:p>
                  </a:txBody>
                  <a:tcPr marL="7360" marR="7360" marT="7360" marB="0" anchor="b">
                    <a:lnL>
                      <a:noFill/>
                    </a:lnL>
                    <a:lnR>
                      <a:noFill/>
                    </a:lnR>
                    <a:lnT>
                      <a:noFill/>
                    </a:lnT>
                    <a:lnB>
                      <a:noFill/>
                    </a:lnB>
                  </a:tcPr>
                </a:tc>
                <a:tc>
                  <a:txBody>
                    <a:bodyPr/>
                    <a:lstStyle/>
                    <a:p>
                      <a:pPr algn="ctr" fontAlgn="b"/>
                      <a:r>
                        <a:rPr lang="en-US" sz="800" b="0" i="0" u="none" strike="noStrike" dirty="0">
                          <a:solidFill>
                            <a:srgbClr val="000000"/>
                          </a:solidFill>
                          <a:effectLst/>
                          <a:latin typeface="Arial"/>
                        </a:rPr>
                        <a:t>      7,496 </a:t>
                      </a:r>
                    </a:p>
                  </a:txBody>
                  <a:tcPr marL="7360" marR="7360" marT="7360" marB="0" anchor="b">
                    <a:lnL>
                      <a:noFill/>
                    </a:lnL>
                    <a:lnR>
                      <a:noFill/>
                    </a:lnR>
                    <a:lnT>
                      <a:noFill/>
                    </a:lnT>
                    <a:lnB>
                      <a:noFill/>
                    </a:lnB>
                  </a:tcPr>
                </a:tc>
                <a:tc>
                  <a:txBody>
                    <a:bodyPr/>
                    <a:lstStyle/>
                    <a:p>
                      <a:pPr algn="ctr" fontAlgn="b"/>
                      <a:r>
                        <a:rPr lang="en-US" sz="800" b="0" i="0" u="none" strike="noStrike" dirty="0">
                          <a:solidFill>
                            <a:srgbClr val="000000"/>
                          </a:solidFill>
                          <a:effectLst/>
                          <a:latin typeface="Arial"/>
                        </a:rPr>
                        <a:t>     7,228 </a:t>
                      </a:r>
                    </a:p>
                  </a:txBody>
                  <a:tcPr marL="7360" marR="7360" marT="7360" marB="0" anchor="b">
                    <a:lnL>
                      <a:noFill/>
                    </a:lnL>
                    <a:lnR>
                      <a:noFill/>
                    </a:lnR>
                    <a:lnT>
                      <a:noFill/>
                    </a:lnT>
                    <a:lnB>
                      <a:noFill/>
                    </a:lnB>
                  </a:tcPr>
                </a:tc>
                <a:tc>
                  <a:txBody>
                    <a:bodyPr/>
                    <a:lstStyle/>
                    <a:p>
                      <a:pPr algn="ctr" fontAlgn="b"/>
                      <a:r>
                        <a:rPr lang="en-US" sz="800" b="0" i="0" u="none" strike="noStrike" dirty="0">
                          <a:solidFill>
                            <a:srgbClr val="000000"/>
                          </a:solidFill>
                          <a:effectLst/>
                          <a:latin typeface="Arial"/>
                        </a:rPr>
                        <a:t>96.4%</a:t>
                      </a:r>
                    </a:p>
                  </a:txBody>
                  <a:tcPr marL="7360" marR="7360" marT="736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solidFill>
                            <a:srgbClr val="000000"/>
                          </a:solidFill>
                          <a:effectLst/>
                          <a:latin typeface="Arial"/>
                        </a:rPr>
                        <a:t>        5,620 </a:t>
                      </a:r>
                    </a:p>
                  </a:txBody>
                  <a:tcPr marL="7360" marR="7360" marT="736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solidFill>
                            <a:srgbClr val="000000"/>
                          </a:solidFill>
                          <a:effectLst/>
                          <a:latin typeface="Arial"/>
                        </a:rPr>
                        <a:t>75.0%</a:t>
                      </a:r>
                    </a:p>
                  </a:txBody>
                  <a:tcPr marL="7360" marR="7360" marT="7360" marB="0" anchor="b">
                    <a:lnL>
                      <a:noFill/>
                    </a:lnL>
                    <a:lnR>
                      <a:noFill/>
                    </a:lnR>
                    <a:lnT>
                      <a:noFill/>
                    </a:lnT>
                    <a:lnB>
                      <a:noFill/>
                    </a:lnB>
                  </a:tcPr>
                </a:tc>
                <a:tc>
                  <a:txBody>
                    <a:bodyPr/>
                    <a:lstStyle/>
                    <a:p>
                      <a:pPr algn="ctr" fontAlgn="b"/>
                      <a:r>
                        <a:rPr lang="en-US" sz="800" b="0" i="0" u="none" strike="noStrike" dirty="0">
                          <a:solidFill>
                            <a:srgbClr val="000000"/>
                          </a:solidFill>
                          <a:effectLst/>
                          <a:latin typeface="Arial"/>
                        </a:rPr>
                        <a:t>77.8%</a:t>
                      </a:r>
                    </a:p>
                  </a:txBody>
                  <a:tcPr marL="7360" marR="7360" marT="736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solidFill>
                            <a:srgbClr val="000000"/>
                          </a:solidFill>
                          <a:effectLst/>
                          <a:latin typeface="Arial"/>
                        </a:rPr>
                        <a:t>      4,832 </a:t>
                      </a:r>
                    </a:p>
                  </a:txBody>
                  <a:tcPr marL="7360" marR="7360" marT="736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solidFill>
                            <a:srgbClr val="000000"/>
                          </a:solidFill>
                          <a:effectLst/>
                          <a:latin typeface="Arial"/>
                        </a:rPr>
                        <a:t>64.5%</a:t>
                      </a:r>
                    </a:p>
                  </a:txBody>
                  <a:tcPr marL="7360" marR="7360" marT="7360"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a:rPr>
                        <a:t>66.9%</a:t>
                      </a:r>
                    </a:p>
                  </a:txBody>
                  <a:tcPr marL="7360" marR="7360" marT="7360" marB="0" anchor="b">
                    <a:lnL>
                      <a:noFill/>
                    </a:lnL>
                    <a:lnR>
                      <a:noFill/>
                    </a:lnR>
                    <a:lnT>
                      <a:noFill/>
                    </a:lnT>
                    <a:lnB>
                      <a:noFill/>
                    </a:lnB>
                  </a:tcPr>
                </a:tc>
                <a:tc>
                  <a:txBody>
                    <a:bodyPr/>
                    <a:lstStyle/>
                    <a:p>
                      <a:pPr algn="ctr" fontAlgn="b"/>
                      <a:r>
                        <a:rPr lang="en-US" sz="800" b="0" i="0" u="none" strike="noStrike" dirty="0">
                          <a:solidFill>
                            <a:srgbClr val="000000"/>
                          </a:solidFill>
                          <a:effectLst/>
                          <a:latin typeface="Arial"/>
                        </a:rPr>
                        <a:t>86.0%</a:t>
                      </a:r>
                    </a:p>
                  </a:txBody>
                  <a:tcPr marL="7360" marR="7360" marT="7360" marB="0" anchor="b">
                    <a:lnL>
                      <a:noFill/>
                    </a:lnL>
                    <a:lnR>
                      <a:noFill/>
                    </a:lnR>
                    <a:lnT>
                      <a:noFill/>
                    </a:lnT>
                    <a:lnB>
                      <a:noFill/>
                    </a:lnB>
                  </a:tcPr>
                </a:tc>
              </a:tr>
              <a:tr h="175000">
                <a:tc>
                  <a:txBody>
                    <a:bodyPr/>
                    <a:lstStyle/>
                    <a:p>
                      <a:pPr algn="l" fontAlgn="b"/>
                      <a:r>
                        <a:rPr lang="en-US" sz="800" b="1" i="0" u="none" strike="noStrike" dirty="0">
                          <a:solidFill>
                            <a:srgbClr val="000000"/>
                          </a:solidFill>
                          <a:effectLst/>
                          <a:latin typeface="Arial"/>
                        </a:rPr>
                        <a:t>New Jersey</a:t>
                      </a:r>
                    </a:p>
                  </a:txBody>
                  <a:tcPr marL="7360" marR="7360" marT="7360" marB="0" anchor="b">
                    <a:lnL>
                      <a:noFill/>
                    </a:lnL>
                    <a:lnR>
                      <a:noFill/>
                    </a:lnR>
                    <a:lnT>
                      <a:noFill/>
                    </a:lnT>
                    <a:lnB>
                      <a:noFill/>
                    </a:lnB>
                  </a:tcPr>
                </a:tc>
                <a:tc>
                  <a:txBody>
                    <a:bodyPr/>
                    <a:lstStyle/>
                    <a:p>
                      <a:pPr algn="ctr" fontAlgn="b"/>
                      <a:r>
                        <a:rPr lang="en-US" sz="800" b="0" i="0" u="none" strike="noStrike" dirty="0">
                          <a:solidFill>
                            <a:srgbClr val="000000"/>
                          </a:solidFill>
                          <a:effectLst/>
                          <a:latin typeface="Arial"/>
                        </a:rPr>
                        <a:t>      6,730 </a:t>
                      </a:r>
                    </a:p>
                  </a:txBody>
                  <a:tcPr marL="7360" marR="7360" marT="7360" marB="0" anchor="b">
                    <a:lnL>
                      <a:noFill/>
                    </a:lnL>
                    <a:lnR>
                      <a:noFill/>
                    </a:lnR>
                    <a:lnT>
                      <a:noFill/>
                    </a:lnT>
                    <a:lnB>
                      <a:noFill/>
                    </a:lnB>
                  </a:tcPr>
                </a:tc>
                <a:tc>
                  <a:txBody>
                    <a:bodyPr/>
                    <a:lstStyle/>
                    <a:p>
                      <a:pPr algn="ctr" fontAlgn="b"/>
                      <a:r>
                        <a:rPr lang="en-US" sz="800" b="0" i="0" u="none" strike="noStrike" dirty="0">
                          <a:solidFill>
                            <a:srgbClr val="000000"/>
                          </a:solidFill>
                          <a:effectLst/>
                          <a:latin typeface="Arial"/>
                        </a:rPr>
                        <a:t>     5,929 </a:t>
                      </a:r>
                    </a:p>
                  </a:txBody>
                  <a:tcPr marL="7360" marR="7360" marT="7360" marB="0" anchor="b">
                    <a:lnL>
                      <a:noFill/>
                    </a:lnL>
                    <a:lnR>
                      <a:noFill/>
                    </a:lnR>
                    <a:lnT>
                      <a:noFill/>
                    </a:lnT>
                    <a:lnB>
                      <a:noFill/>
                    </a:lnB>
                  </a:tcPr>
                </a:tc>
                <a:tc>
                  <a:txBody>
                    <a:bodyPr/>
                    <a:lstStyle/>
                    <a:p>
                      <a:pPr algn="ctr" fontAlgn="b"/>
                      <a:r>
                        <a:rPr lang="en-US" sz="800" b="0" i="0" u="none" strike="noStrike" dirty="0">
                          <a:solidFill>
                            <a:srgbClr val="000000"/>
                          </a:solidFill>
                          <a:effectLst/>
                          <a:latin typeface="Arial"/>
                        </a:rPr>
                        <a:t>88.1%</a:t>
                      </a:r>
                    </a:p>
                  </a:txBody>
                  <a:tcPr marL="7360" marR="7360" marT="736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solidFill>
                            <a:srgbClr val="000000"/>
                          </a:solidFill>
                          <a:effectLst/>
                          <a:latin typeface="Arial"/>
                        </a:rPr>
                        <a:t>        4,326 </a:t>
                      </a:r>
                    </a:p>
                  </a:txBody>
                  <a:tcPr marL="7360" marR="7360" marT="736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solidFill>
                            <a:srgbClr val="000000"/>
                          </a:solidFill>
                          <a:effectLst/>
                          <a:latin typeface="Arial"/>
                        </a:rPr>
                        <a:t>64.3%</a:t>
                      </a:r>
                    </a:p>
                  </a:txBody>
                  <a:tcPr marL="7360" marR="7360" marT="7360" marB="0" anchor="b">
                    <a:lnL>
                      <a:noFill/>
                    </a:lnL>
                    <a:lnR>
                      <a:noFill/>
                    </a:lnR>
                    <a:lnT>
                      <a:noFill/>
                    </a:lnT>
                    <a:lnB>
                      <a:noFill/>
                    </a:lnB>
                  </a:tcPr>
                </a:tc>
                <a:tc>
                  <a:txBody>
                    <a:bodyPr/>
                    <a:lstStyle/>
                    <a:p>
                      <a:pPr algn="ctr" fontAlgn="b"/>
                      <a:r>
                        <a:rPr lang="en-US" sz="800" b="0" i="0" u="none" strike="noStrike" dirty="0">
                          <a:solidFill>
                            <a:srgbClr val="000000"/>
                          </a:solidFill>
                          <a:effectLst/>
                          <a:latin typeface="Arial"/>
                        </a:rPr>
                        <a:t>73.0%</a:t>
                      </a:r>
                    </a:p>
                  </a:txBody>
                  <a:tcPr marL="7360" marR="7360" marT="736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solidFill>
                            <a:srgbClr val="000000"/>
                          </a:solidFill>
                          <a:effectLst/>
                          <a:latin typeface="Arial"/>
                        </a:rPr>
                        <a:t>      3,670 </a:t>
                      </a:r>
                    </a:p>
                  </a:txBody>
                  <a:tcPr marL="7360" marR="7360" marT="736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solidFill>
                            <a:srgbClr val="000000"/>
                          </a:solidFill>
                          <a:effectLst/>
                          <a:latin typeface="Arial"/>
                        </a:rPr>
                        <a:t>54.5%</a:t>
                      </a:r>
                    </a:p>
                  </a:txBody>
                  <a:tcPr marL="7360" marR="7360" marT="7360"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a:rPr>
                        <a:t>61.9%</a:t>
                      </a:r>
                    </a:p>
                  </a:txBody>
                  <a:tcPr marL="7360" marR="7360" marT="7360" marB="0" anchor="b">
                    <a:lnL>
                      <a:noFill/>
                    </a:lnL>
                    <a:lnR>
                      <a:noFill/>
                    </a:lnR>
                    <a:lnT>
                      <a:noFill/>
                    </a:lnT>
                    <a:lnB>
                      <a:noFill/>
                    </a:lnB>
                  </a:tcPr>
                </a:tc>
                <a:tc>
                  <a:txBody>
                    <a:bodyPr/>
                    <a:lstStyle/>
                    <a:p>
                      <a:pPr algn="ctr" fontAlgn="b"/>
                      <a:r>
                        <a:rPr lang="en-US" sz="800" b="0" i="0" u="none" strike="noStrike" dirty="0">
                          <a:solidFill>
                            <a:srgbClr val="000000"/>
                          </a:solidFill>
                          <a:effectLst/>
                          <a:latin typeface="Arial"/>
                        </a:rPr>
                        <a:t>84.8%</a:t>
                      </a:r>
                    </a:p>
                  </a:txBody>
                  <a:tcPr marL="7360" marR="7360" marT="7360" marB="0" anchor="b">
                    <a:lnL>
                      <a:noFill/>
                    </a:lnL>
                    <a:lnR>
                      <a:noFill/>
                    </a:lnR>
                    <a:lnT>
                      <a:noFill/>
                    </a:lnT>
                    <a:lnB>
                      <a:noFill/>
                    </a:lnB>
                  </a:tcPr>
                </a:tc>
              </a:tr>
              <a:tr h="175000">
                <a:tc>
                  <a:txBody>
                    <a:bodyPr/>
                    <a:lstStyle/>
                    <a:p>
                      <a:pPr algn="l" fontAlgn="b"/>
                      <a:r>
                        <a:rPr lang="en-US" sz="800" b="1" i="0" u="none" strike="noStrike" dirty="0">
                          <a:solidFill>
                            <a:srgbClr val="000000"/>
                          </a:solidFill>
                          <a:effectLst/>
                          <a:latin typeface="Arial"/>
                        </a:rPr>
                        <a:t>New York</a:t>
                      </a:r>
                    </a:p>
                  </a:txBody>
                  <a:tcPr marL="7360" marR="7360" marT="7360" marB="0" anchor="b">
                    <a:lnL>
                      <a:noFill/>
                    </a:lnL>
                    <a:lnR>
                      <a:noFill/>
                    </a:lnR>
                    <a:lnT>
                      <a:noFill/>
                    </a:lnT>
                    <a:lnB>
                      <a:noFill/>
                    </a:lnB>
                  </a:tcPr>
                </a:tc>
                <a:tc>
                  <a:txBody>
                    <a:bodyPr/>
                    <a:lstStyle/>
                    <a:p>
                      <a:pPr algn="ctr" fontAlgn="b"/>
                      <a:r>
                        <a:rPr lang="en-US" sz="800" b="0" i="0" u="none" strike="noStrike" dirty="0">
                          <a:solidFill>
                            <a:srgbClr val="000000"/>
                          </a:solidFill>
                          <a:effectLst/>
                          <a:latin typeface="Arial"/>
                        </a:rPr>
                        <a:t>    15,066 </a:t>
                      </a:r>
                    </a:p>
                  </a:txBody>
                  <a:tcPr marL="7360" marR="7360" marT="7360" marB="0" anchor="b">
                    <a:lnL>
                      <a:noFill/>
                    </a:lnL>
                    <a:lnR>
                      <a:noFill/>
                    </a:lnR>
                    <a:lnT>
                      <a:noFill/>
                    </a:lnT>
                    <a:lnB>
                      <a:noFill/>
                    </a:lnB>
                  </a:tcPr>
                </a:tc>
                <a:tc>
                  <a:txBody>
                    <a:bodyPr/>
                    <a:lstStyle/>
                    <a:p>
                      <a:pPr algn="ctr" fontAlgn="b"/>
                      <a:r>
                        <a:rPr lang="en-US" sz="800" b="0" i="0" u="none" strike="noStrike" dirty="0">
                          <a:solidFill>
                            <a:srgbClr val="000000"/>
                          </a:solidFill>
                          <a:effectLst/>
                          <a:latin typeface="Arial"/>
                        </a:rPr>
                        <a:t>   13,082 </a:t>
                      </a:r>
                    </a:p>
                  </a:txBody>
                  <a:tcPr marL="7360" marR="7360" marT="7360" marB="0" anchor="b">
                    <a:lnL>
                      <a:noFill/>
                    </a:lnL>
                    <a:lnR>
                      <a:noFill/>
                    </a:lnR>
                    <a:lnT>
                      <a:noFill/>
                    </a:lnT>
                    <a:lnB>
                      <a:noFill/>
                    </a:lnB>
                  </a:tcPr>
                </a:tc>
                <a:tc>
                  <a:txBody>
                    <a:bodyPr/>
                    <a:lstStyle/>
                    <a:p>
                      <a:pPr algn="ctr" fontAlgn="b"/>
                      <a:r>
                        <a:rPr lang="en-US" sz="800" b="0" i="0" u="none" strike="noStrike" dirty="0">
                          <a:solidFill>
                            <a:srgbClr val="000000"/>
                          </a:solidFill>
                          <a:effectLst/>
                          <a:latin typeface="Arial"/>
                        </a:rPr>
                        <a:t>86.8%</a:t>
                      </a:r>
                    </a:p>
                  </a:txBody>
                  <a:tcPr marL="7360" marR="7360" marT="736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solidFill>
                            <a:srgbClr val="000000"/>
                          </a:solidFill>
                          <a:effectLst/>
                          <a:latin typeface="Arial"/>
                        </a:rPr>
                        <a:t>        8,887 </a:t>
                      </a:r>
                    </a:p>
                  </a:txBody>
                  <a:tcPr marL="7360" marR="7360" marT="736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solidFill>
                            <a:srgbClr val="000000"/>
                          </a:solidFill>
                          <a:effectLst/>
                          <a:latin typeface="Arial"/>
                        </a:rPr>
                        <a:t>59.0%</a:t>
                      </a:r>
                    </a:p>
                  </a:txBody>
                  <a:tcPr marL="7360" marR="7360" marT="7360" marB="0" anchor="b">
                    <a:lnL>
                      <a:noFill/>
                    </a:lnL>
                    <a:lnR>
                      <a:noFill/>
                    </a:lnR>
                    <a:lnT>
                      <a:noFill/>
                    </a:lnT>
                    <a:lnB>
                      <a:noFill/>
                    </a:lnB>
                  </a:tcPr>
                </a:tc>
                <a:tc>
                  <a:txBody>
                    <a:bodyPr/>
                    <a:lstStyle/>
                    <a:p>
                      <a:pPr algn="ctr" fontAlgn="b"/>
                      <a:r>
                        <a:rPr lang="en-US" sz="800" b="0" i="0" u="none" strike="noStrike" dirty="0">
                          <a:solidFill>
                            <a:srgbClr val="000000"/>
                          </a:solidFill>
                          <a:effectLst/>
                          <a:latin typeface="Arial"/>
                        </a:rPr>
                        <a:t>67.9%</a:t>
                      </a:r>
                    </a:p>
                  </a:txBody>
                  <a:tcPr marL="7360" marR="7360" marT="736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solidFill>
                            <a:srgbClr val="000000"/>
                          </a:solidFill>
                          <a:effectLst/>
                          <a:latin typeface="Arial"/>
                        </a:rPr>
                        <a:t>      7,675 </a:t>
                      </a:r>
                    </a:p>
                  </a:txBody>
                  <a:tcPr marL="7360" marR="7360" marT="736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solidFill>
                            <a:srgbClr val="000000"/>
                          </a:solidFill>
                          <a:effectLst/>
                          <a:latin typeface="Arial"/>
                        </a:rPr>
                        <a:t>50.9%</a:t>
                      </a:r>
                    </a:p>
                  </a:txBody>
                  <a:tcPr marL="7360" marR="7360" marT="7360"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a:rPr>
                        <a:t>58.7%</a:t>
                      </a:r>
                    </a:p>
                  </a:txBody>
                  <a:tcPr marL="7360" marR="7360" marT="7360" marB="0" anchor="b">
                    <a:lnL>
                      <a:noFill/>
                    </a:lnL>
                    <a:lnR>
                      <a:noFill/>
                    </a:lnR>
                    <a:lnT>
                      <a:noFill/>
                    </a:lnT>
                    <a:lnB>
                      <a:noFill/>
                    </a:lnB>
                  </a:tcPr>
                </a:tc>
                <a:tc>
                  <a:txBody>
                    <a:bodyPr/>
                    <a:lstStyle/>
                    <a:p>
                      <a:pPr algn="ctr" fontAlgn="b"/>
                      <a:r>
                        <a:rPr lang="en-US" sz="800" b="0" i="0" u="none" strike="noStrike" dirty="0">
                          <a:solidFill>
                            <a:srgbClr val="000000"/>
                          </a:solidFill>
                          <a:effectLst/>
                          <a:latin typeface="Arial"/>
                        </a:rPr>
                        <a:t>86.4%</a:t>
                      </a:r>
                    </a:p>
                  </a:txBody>
                  <a:tcPr marL="7360" marR="7360" marT="7360" marB="0" anchor="b">
                    <a:lnL>
                      <a:noFill/>
                    </a:lnL>
                    <a:lnR>
                      <a:noFill/>
                    </a:lnR>
                    <a:lnT>
                      <a:noFill/>
                    </a:lnT>
                    <a:lnB>
                      <a:noFill/>
                    </a:lnB>
                  </a:tcPr>
                </a:tc>
              </a:tr>
              <a:tr h="175000">
                <a:tc>
                  <a:txBody>
                    <a:bodyPr/>
                    <a:lstStyle/>
                    <a:p>
                      <a:pPr algn="l" fontAlgn="b"/>
                      <a:r>
                        <a:rPr lang="en-US" sz="800" b="1" i="0" u="none" strike="noStrike" dirty="0">
                          <a:solidFill>
                            <a:srgbClr val="000000"/>
                          </a:solidFill>
                          <a:effectLst/>
                          <a:latin typeface="Arial"/>
                        </a:rPr>
                        <a:t>Pennsylvania</a:t>
                      </a:r>
                    </a:p>
                  </a:txBody>
                  <a:tcPr marL="7360" marR="7360" marT="7360" marB="0" anchor="b">
                    <a:lnL>
                      <a:noFill/>
                    </a:lnL>
                    <a:lnR>
                      <a:noFill/>
                    </a:lnR>
                    <a:lnT>
                      <a:noFill/>
                    </a:lnT>
                    <a:lnB>
                      <a:noFill/>
                    </a:lnB>
                  </a:tcPr>
                </a:tc>
                <a:tc>
                  <a:txBody>
                    <a:bodyPr/>
                    <a:lstStyle/>
                    <a:p>
                      <a:pPr algn="ctr" fontAlgn="b"/>
                      <a:r>
                        <a:rPr lang="en-US" sz="800" b="0" i="0" u="none" strike="noStrike" dirty="0">
                          <a:solidFill>
                            <a:srgbClr val="000000"/>
                          </a:solidFill>
                          <a:effectLst/>
                          <a:latin typeface="Arial"/>
                        </a:rPr>
                        <a:t>      9,847 </a:t>
                      </a:r>
                    </a:p>
                  </a:txBody>
                  <a:tcPr marL="7360" marR="7360" marT="7360" marB="0" anchor="b">
                    <a:lnL>
                      <a:noFill/>
                    </a:lnL>
                    <a:lnR>
                      <a:noFill/>
                    </a:lnR>
                    <a:lnT>
                      <a:noFill/>
                    </a:lnT>
                    <a:lnB>
                      <a:noFill/>
                    </a:lnB>
                  </a:tcPr>
                </a:tc>
                <a:tc>
                  <a:txBody>
                    <a:bodyPr/>
                    <a:lstStyle/>
                    <a:p>
                      <a:pPr algn="ctr" fontAlgn="b"/>
                      <a:r>
                        <a:rPr lang="en-US" sz="800" b="0" i="0" u="none" strike="noStrike" dirty="0">
                          <a:solidFill>
                            <a:srgbClr val="000000"/>
                          </a:solidFill>
                          <a:effectLst/>
                          <a:latin typeface="Arial"/>
                        </a:rPr>
                        <a:t>     9,452 </a:t>
                      </a:r>
                    </a:p>
                  </a:txBody>
                  <a:tcPr marL="7360" marR="7360" marT="7360" marB="0" anchor="b">
                    <a:lnL>
                      <a:noFill/>
                    </a:lnL>
                    <a:lnR>
                      <a:noFill/>
                    </a:lnR>
                    <a:lnT>
                      <a:noFill/>
                    </a:lnT>
                    <a:lnB>
                      <a:noFill/>
                    </a:lnB>
                  </a:tcPr>
                </a:tc>
                <a:tc>
                  <a:txBody>
                    <a:bodyPr/>
                    <a:lstStyle/>
                    <a:p>
                      <a:pPr algn="ctr" fontAlgn="b"/>
                      <a:r>
                        <a:rPr lang="en-US" sz="800" b="0" i="0" u="none" strike="noStrike" dirty="0">
                          <a:solidFill>
                            <a:srgbClr val="000000"/>
                          </a:solidFill>
                          <a:effectLst/>
                          <a:latin typeface="Arial"/>
                        </a:rPr>
                        <a:t>96.0%</a:t>
                      </a:r>
                    </a:p>
                  </a:txBody>
                  <a:tcPr marL="7360" marR="7360" marT="736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solidFill>
                            <a:srgbClr val="000000"/>
                          </a:solidFill>
                          <a:effectLst/>
                          <a:latin typeface="Arial"/>
                        </a:rPr>
                        <a:t>        6,795 </a:t>
                      </a:r>
                    </a:p>
                  </a:txBody>
                  <a:tcPr marL="7360" marR="7360" marT="736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solidFill>
                            <a:srgbClr val="000000"/>
                          </a:solidFill>
                          <a:effectLst/>
                          <a:latin typeface="Arial"/>
                        </a:rPr>
                        <a:t>69.0%</a:t>
                      </a:r>
                    </a:p>
                  </a:txBody>
                  <a:tcPr marL="7360" marR="7360" marT="7360" marB="0" anchor="b">
                    <a:lnL>
                      <a:noFill/>
                    </a:lnL>
                    <a:lnR>
                      <a:noFill/>
                    </a:lnR>
                    <a:lnT>
                      <a:noFill/>
                    </a:lnT>
                    <a:lnB>
                      <a:noFill/>
                    </a:lnB>
                  </a:tcPr>
                </a:tc>
                <a:tc>
                  <a:txBody>
                    <a:bodyPr/>
                    <a:lstStyle/>
                    <a:p>
                      <a:pPr algn="ctr" fontAlgn="b"/>
                      <a:r>
                        <a:rPr lang="en-US" sz="800" b="0" i="0" u="none" strike="noStrike" dirty="0">
                          <a:solidFill>
                            <a:srgbClr val="000000"/>
                          </a:solidFill>
                          <a:effectLst/>
                          <a:latin typeface="Arial"/>
                        </a:rPr>
                        <a:t>71.9%</a:t>
                      </a:r>
                    </a:p>
                  </a:txBody>
                  <a:tcPr marL="7360" marR="7360" marT="736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solidFill>
                            <a:srgbClr val="000000"/>
                          </a:solidFill>
                          <a:effectLst/>
                          <a:latin typeface="Arial"/>
                        </a:rPr>
                        <a:t>      5,824 </a:t>
                      </a:r>
                    </a:p>
                  </a:txBody>
                  <a:tcPr marL="7360" marR="7360" marT="736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solidFill>
                            <a:srgbClr val="000000"/>
                          </a:solidFill>
                          <a:effectLst/>
                          <a:latin typeface="Arial"/>
                        </a:rPr>
                        <a:t>59.1%</a:t>
                      </a:r>
                    </a:p>
                  </a:txBody>
                  <a:tcPr marL="7360" marR="7360" marT="7360"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a:rPr>
                        <a:t>61.6%</a:t>
                      </a:r>
                    </a:p>
                  </a:txBody>
                  <a:tcPr marL="7360" marR="7360" marT="7360" marB="0" anchor="b">
                    <a:lnL>
                      <a:noFill/>
                    </a:lnL>
                    <a:lnR>
                      <a:noFill/>
                    </a:lnR>
                    <a:lnT>
                      <a:noFill/>
                    </a:lnT>
                    <a:lnB>
                      <a:noFill/>
                    </a:lnB>
                  </a:tcPr>
                </a:tc>
                <a:tc>
                  <a:txBody>
                    <a:bodyPr/>
                    <a:lstStyle/>
                    <a:p>
                      <a:pPr algn="ctr" fontAlgn="b"/>
                      <a:r>
                        <a:rPr lang="en-US" sz="800" b="0" i="0" u="none" strike="noStrike" dirty="0">
                          <a:solidFill>
                            <a:srgbClr val="000000"/>
                          </a:solidFill>
                          <a:effectLst/>
                          <a:latin typeface="Arial"/>
                        </a:rPr>
                        <a:t>85.7%</a:t>
                      </a:r>
                    </a:p>
                  </a:txBody>
                  <a:tcPr marL="7360" marR="7360" marT="7360" marB="0" anchor="b">
                    <a:lnL>
                      <a:noFill/>
                    </a:lnL>
                    <a:lnR>
                      <a:noFill/>
                    </a:lnR>
                    <a:lnT>
                      <a:noFill/>
                    </a:lnT>
                    <a:lnB>
                      <a:noFill/>
                    </a:lnB>
                  </a:tcPr>
                </a:tc>
              </a:tr>
            </a:tbl>
          </a:graphicData>
        </a:graphic>
      </p:graphicFrame>
      <p:sp>
        <p:nvSpPr>
          <p:cNvPr id="11" name="TextBox 10"/>
          <p:cNvSpPr txBox="1"/>
          <p:nvPr/>
        </p:nvSpPr>
        <p:spPr>
          <a:xfrm>
            <a:off x="449315" y="1142999"/>
            <a:ext cx="6142152" cy="738664"/>
          </a:xfrm>
          <a:prstGeom prst="rect">
            <a:avLst/>
          </a:prstGeom>
          <a:noFill/>
        </p:spPr>
        <p:txBody>
          <a:bodyPr wrap="square" rtlCol="0">
            <a:spAutoFit/>
          </a:bodyPr>
          <a:lstStyle/>
          <a:p>
            <a:r>
              <a:rPr lang="en-US" sz="1400" dirty="0" smtClean="0"/>
              <a:t>Research</a:t>
            </a:r>
            <a:r>
              <a:rPr lang="en-US" sz="1400" baseline="30000" dirty="0" smtClean="0"/>
              <a:t>1</a:t>
            </a:r>
            <a:r>
              <a:rPr lang="en-US" sz="1400" dirty="0" smtClean="0"/>
              <a:t> has shown that individuals who have some post-secondary education are more likely to vote.  This metric is used as a proxy for understanding the impact of higher education in Connecticut and peer states.</a:t>
            </a:r>
          </a:p>
        </p:txBody>
      </p:sp>
      <p:sp>
        <p:nvSpPr>
          <p:cNvPr id="5" name="Slide Number Placeholder 4"/>
          <p:cNvSpPr>
            <a:spLocks noGrp="1"/>
          </p:cNvSpPr>
          <p:nvPr>
            <p:ph type="sldNum" sz="quarter" idx="12"/>
          </p:nvPr>
        </p:nvSpPr>
        <p:spPr/>
        <p:txBody>
          <a:bodyPr/>
          <a:lstStyle/>
          <a:p>
            <a:fld id="{C1A6B199-FD4A-42EA-8F8A-3F93EEAB17CE}" type="slidenum">
              <a:rPr lang="en-US" smtClean="0"/>
              <a:t>9</a:t>
            </a:fld>
            <a:endParaRPr lang="en-US" dirty="0"/>
          </a:p>
        </p:txBody>
      </p:sp>
    </p:spTree>
    <p:extLst>
      <p:ext uri="{BB962C8B-B14F-4D97-AF65-F5344CB8AC3E}">
        <p14:creationId xmlns:p14="http://schemas.microsoft.com/office/powerpoint/2010/main" val="27266045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76200"/>
            <a:ext cx="6858000" cy="762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144992"/>
            <a:ext cx="6172200" cy="624416"/>
          </a:xfrm>
        </p:spPr>
        <p:txBody>
          <a:bodyPr>
            <a:normAutofit/>
          </a:bodyPr>
          <a:lstStyle/>
          <a:p>
            <a:r>
              <a:rPr lang="en-US" sz="3200" b="1" dirty="0"/>
              <a:t>Peer Institution Data – </a:t>
            </a:r>
            <a:r>
              <a:rPr lang="en-US" sz="3200" b="1" i="1" dirty="0"/>
              <a:t>an example</a:t>
            </a:r>
            <a:endParaRPr lang="en-US" sz="3200" b="1" dirty="0"/>
          </a:p>
        </p:txBody>
      </p:sp>
      <p:sp>
        <p:nvSpPr>
          <p:cNvPr id="5" name="Slide Number Placeholder 4"/>
          <p:cNvSpPr>
            <a:spLocks noGrp="1"/>
          </p:cNvSpPr>
          <p:nvPr>
            <p:ph type="sldNum" sz="quarter" idx="12"/>
          </p:nvPr>
        </p:nvSpPr>
        <p:spPr>
          <a:xfrm>
            <a:off x="4914900" y="8534401"/>
            <a:ext cx="1600200" cy="486833"/>
          </a:xfrm>
        </p:spPr>
        <p:txBody>
          <a:bodyPr/>
          <a:lstStyle/>
          <a:p>
            <a:fld id="{C1A6B199-FD4A-42EA-8F8A-3F93EEAB17CE}" type="slidenum">
              <a:rPr lang="en-US" smtClean="0"/>
              <a:t>90</a:t>
            </a:fld>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1028701"/>
            <a:ext cx="5972175" cy="765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42524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76200"/>
            <a:ext cx="6858000" cy="762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144992"/>
            <a:ext cx="6172200" cy="624416"/>
          </a:xfrm>
        </p:spPr>
        <p:txBody>
          <a:bodyPr>
            <a:normAutofit/>
          </a:bodyPr>
          <a:lstStyle/>
          <a:p>
            <a:r>
              <a:rPr lang="en-US" sz="3200" b="1" dirty="0"/>
              <a:t>Peer Institution Data – </a:t>
            </a:r>
            <a:r>
              <a:rPr lang="en-US" sz="3200" b="1" i="1" dirty="0"/>
              <a:t>an example</a:t>
            </a:r>
            <a:endParaRPr lang="en-US" sz="3200" b="1" dirty="0"/>
          </a:p>
        </p:txBody>
      </p:sp>
      <p:sp>
        <p:nvSpPr>
          <p:cNvPr id="5" name="Slide Number Placeholder 4"/>
          <p:cNvSpPr>
            <a:spLocks noGrp="1"/>
          </p:cNvSpPr>
          <p:nvPr>
            <p:ph type="sldNum" sz="quarter" idx="12"/>
          </p:nvPr>
        </p:nvSpPr>
        <p:spPr>
          <a:xfrm>
            <a:off x="4914900" y="8580969"/>
            <a:ext cx="1600200" cy="486833"/>
          </a:xfrm>
        </p:spPr>
        <p:txBody>
          <a:bodyPr/>
          <a:lstStyle/>
          <a:p>
            <a:fld id="{C1A6B199-FD4A-42EA-8F8A-3F93EEAB17CE}" type="slidenum">
              <a:rPr lang="en-US" smtClean="0"/>
              <a:t>91</a:t>
            </a:fld>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8" y="990601"/>
            <a:ext cx="5915025" cy="774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79321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76200"/>
            <a:ext cx="6858000" cy="762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144992"/>
            <a:ext cx="6172200" cy="624416"/>
          </a:xfrm>
        </p:spPr>
        <p:txBody>
          <a:bodyPr>
            <a:normAutofit/>
          </a:bodyPr>
          <a:lstStyle/>
          <a:p>
            <a:r>
              <a:rPr lang="en-US" sz="3200" b="1" dirty="0"/>
              <a:t>Peer Institution Data – </a:t>
            </a:r>
            <a:r>
              <a:rPr lang="en-US" sz="3200" b="1" i="1" dirty="0"/>
              <a:t>an example</a:t>
            </a:r>
            <a:endParaRPr lang="en-US" sz="3200" b="1" dirty="0"/>
          </a:p>
        </p:txBody>
      </p:sp>
      <p:sp>
        <p:nvSpPr>
          <p:cNvPr id="5" name="Slide Number Placeholder 4"/>
          <p:cNvSpPr>
            <a:spLocks noGrp="1"/>
          </p:cNvSpPr>
          <p:nvPr>
            <p:ph type="sldNum" sz="quarter" idx="12"/>
          </p:nvPr>
        </p:nvSpPr>
        <p:spPr>
          <a:xfrm>
            <a:off x="4914900" y="8580969"/>
            <a:ext cx="1600200" cy="486833"/>
          </a:xfrm>
        </p:spPr>
        <p:txBody>
          <a:bodyPr/>
          <a:lstStyle/>
          <a:p>
            <a:fld id="{C1A6B199-FD4A-42EA-8F8A-3F93EEAB17CE}" type="slidenum">
              <a:rPr lang="en-US" smtClean="0"/>
              <a:t>92</a:t>
            </a:fld>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332" y="1066800"/>
            <a:ext cx="5915025" cy="768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79321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76200"/>
            <a:ext cx="6858000" cy="762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144992"/>
            <a:ext cx="6172200" cy="624416"/>
          </a:xfrm>
        </p:spPr>
        <p:txBody>
          <a:bodyPr>
            <a:normAutofit/>
          </a:bodyPr>
          <a:lstStyle/>
          <a:p>
            <a:r>
              <a:rPr lang="en-US" sz="3200" b="1" dirty="0"/>
              <a:t>Peer Institution Data – </a:t>
            </a:r>
            <a:r>
              <a:rPr lang="en-US" sz="3200" b="1" i="1" dirty="0"/>
              <a:t>an example</a:t>
            </a:r>
            <a:endParaRPr lang="en-US" sz="3200" b="1" dirty="0"/>
          </a:p>
        </p:txBody>
      </p:sp>
      <p:sp>
        <p:nvSpPr>
          <p:cNvPr id="5" name="Slide Number Placeholder 4"/>
          <p:cNvSpPr>
            <a:spLocks noGrp="1"/>
          </p:cNvSpPr>
          <p:nvPr>
            <p:ph type="sldNum" sz="quarter" idx="12"/>
          </p:nvPr>
        </p:nvSpPr>
        <p:spPr>
          <a:xfrm>
            <a:off x="4914900" y="8580969"/>
            <a:ext cx="1600200" cy="486833"/>
          </a:xfrm>
        </p:spPr>
        <p:txBody>
          <a:bodyPr/>
          <a:lstStyle/>
          <a:p>
            <a:fld id="{C1A6B199-FD4A-42EA-8F8A-3F93EEAB17CE}" type="slidenum">
              <a:rPr lang="en-US" smtClean="0"/>
              <a:t>93</a:t>
            </a:fld>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990600"/>
            <a:ext cx="5972175" cy="777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51859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76200"/>
            <a:ext cx="6858000" cy="762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 name="Title 1"/>
          <p:cNvSpPr>
            <a:spLocks noGrp="1"/>
          </p:cNvSpPr>
          <p:nvPr>
            <p:ph type="title"/>
          </p:nvPr>
        </p:nvSpPr>
        <p:spPr>
          <a:xfrm>
            <a:off x="342900" y="144992"/>
            <a:ext cx="6172200" cy="624416"/>
          </a:xfrm>
        </p:spPr>
        <p:txBody>
          <a:bodyPr>
            <a:normAutofit fontScale="90000"/>
          </a:bodyPr>
          <a:lstStyle/>
          <a:p>
            <a:endParaRPr lang="en-US" b="1" dirty="0"/>
          </a:p>
        </p:txBody>
      </p:sp>
      <p:sp>
        <p:nvSpPr>
          <p:cNvPr id="6" name="Rectangle 5"/>
          <p:cNvSpPr/>
          <p:nvPr/>
        </p:nvSpPr>
        <p:spPr>
          <a:xfrm>
            <a:off x="0" y="76200"/>
            <a:ext cx="685800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7" name="Rectangle 6"/>
          <p:cNvSpPr/>
          <p:nvPr/>
        </p:nvSpPr>
        <p:spPr>
          <a:xfrm>
            <a:off x="0" y="8686801"/>
            <a:ext cx="6858000" cy="20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11" name="Rectangle 10"/>
          <p:cNvSpPr/>
          <p:nvPr/>
        </p:nvSpPr>
        <p:spPr>
          <a:xfrm>
            <a:off x="0" y="8534401"/>
            <a:ext cx="6858000" cy="5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8686801"/>
            <a:ext cx="6858000" cy="20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9" name="Content Placeholder 2"/>
          <p:cNvSpPr>
            <a:spLocks noGrp="1"/>
          </p:cNvSpPr>
          <p:nvPr>
            <p:ph idx="1"/>
          </p:nvPr>
        </p:nvSpPr>
        <p:spPr>
          <a:xfrm>
            <a:off x="342900" y="2133600"/>
            <a:ext cx="6172200" cy="3733800"/>
          </a:xfrm>
        </p:spPr>
        <p:txBody>
          <a:bodyPr>
            <a:normAutofit/>
          </a:bodyPr>
          <a:lstStyle/>
          <a:p>
            <a:pPr marL="0" indent="0">
              <a:buNone/>
            </a:pPr>
            <a:r>
              <a:rPr lang="en-US" sz="1200" dirty="0" smtClean="0"/>
              <a:t>This report was compiled by staff at the Board of Regents for Higher Education in the Office of </a:t>
            </a:r>
            <a:r>
              <a:rPr lang="en-US" sz="1200" dirty="0"/>
              <a:t>Research &amp; System </a:t>
            </a:r>
            <a:r>
              <a:rPr lang="en-US" sz="1200" dirty="0" smtClean="0"/>
              <a:t>Effectiveness with the much appreciated support of Institutional Researchers from the Connecticut State Colleges and Universities and the University of Connecticut.  If you have questions about the material, please contact:</a:t>
            </a:r>
            <a:endParaRPr lang="en-US" sz="1200" dirty="0"/>
          </a:p>
          <a:p>
            <a:pPr marL="0" indent="0">
              <a:buNone/>
            </a:pPr>
            <a:r>
              <a:rPr lang="en-US" sz="1200" dirty="0"/>
              <a:t> </a:t>
            </a:r>
          </a:p>
          <a:p>
            <a:pPr marL="0" indent="0">
              <a:buNone/>
            </a:pPr>
            <a:r>
              <a:rPr lang="en-US" sz="1200" b="1" i="1" dirty="0"/>
              <a:t>William J. Gammell, Ph.D.</a:t>
            </a:r>
            <a:r>
              <a:rPr lang="en-US" sz="1200" b="1" dirty="0"/>
              <a:t> </a:t>
            </a:r>
            <a:r>
              <a:rPr lang="en-US" sz="1200"/>
              <a:t>| </a:t>
            </a:r>
            <a:r>
              <a:rPr lang="en-US" sz="1200" smtClean="0"/>
              <a:t>Director</a:t>
            </a:r>
            <a:endParaRPr lang="en-US" sz="1200" dirty="0"/>
          </a:p>
          <a:p>
            <a:pPr marL="0" indent="0">
              <a:buNone/>
            </a:pPr>
            <a:r>
              <a:rPr lang="en-US" sz="1200" dirty="0"/>
              <a:t>Office of </a:t>
            </a:r>
            <a:r>
              <a:rPr lang="en-US" sz="1200" dirty="0" smtClean="0"/>
              <a:t>Research </a:t>
            </a:r>
            <a:r>
              <a:rPr lang="en-US" sz="1200" dirty="0"/>
              <a:t>&amp; </a:t>
            </a:r>
            <a:r>
              <a:rPr lang="en-US" sz="1200" dirty="0" smtClean="0"/>
              <a:t>System Effectiveness</a:t>
            </a:r>
            <a:endParaRPr lang="en-US" sz="1200" dirty="0"/>
          </a:p>
          <a:p>
            <a:pPr marL="0" indent="0">
              <a:buNone/>
            </a:pPr>
            <a:r>
              <a:rPr lang="en-US" sz="1200" dirty="0"/>
              <a:t>Connecticut State Colleges and Universities </a:t>
            </a:r>
          </a:p>
          <a:p>
            <a:pPr marL="0" indent="0">
              <a:buNone/>
            </a:pPr>
            <a:r>
              <a:rPr lang="en-US" sz="1200" dirty="0"/>
              <a:t>Board of Regents for Higher Education</a:t>
            </a:r>
          </a:p>
          <a:p>
            <a:pPr marL="0" indent="0">
              <a:buNone/>
            </a:pPr>
            <a:r>
              <a:rPr lang="en-US" sz="1200" dirty="0"/>
              <a:t>39 Woodland Street | Hartford, CT  06105</a:t>
            </a:r>
          </a:p>
          <a:p>
            <a:pPr marL="0" indent="0">
              <a:buNone/>
            </a:pPr>
            <a:r>
              <a:rPr lang="en-US" sz="1200" dirty="0"/>
              <a:t> </a:t>
            </a:r>
          </a:p>
          <a:p>
            <a:pPr marL="0" indent="0">
              <a:buNone/>
            </a:pPr>
            <a:r>
              <a:rPr lang="en-US" sz="1200" dirty="0" smtClean="0"/>
              <a:t>860-723-0054 | </a:t>
            </a:r>
            <a:r>
              <a:rPr lang="en-US" sz="1200" u="sng" dirty="0" smtClean="0">
                <a:hlinkClick r:id="rId2"/>
              </a:rPr>
              <a:t>gammellw@ct.edu</a:t>
            </a:r>
            <a:endParaRPr lang="en-US" sz="1200" dirty="0" smtClean="0"/>
          </a:p>
          <a:p>
            <a:pPr marL="0" indent="0">
              <a:buNone/>
            </a:pPr>
            <a:r>
              <a:rPr lang="en-US" sz="1200" dirty="0"/>
              <a:t> </a:t>
            </a:r>
          </a:p>
          <a:p>
            <a:pPr marL="0" indent="0">
              <a:buNone/>
            </a:pPr>
            <a:endParaRPr lang="en-US" sz="1200" dirty="0" smtClean="0"/>
          </a:p>
          <a:p>
            <a:endParaRPr lang="en-US" dirty="0"/>
          </a:p>
        </p:txBody>
      </p:sp>
      <p:sp>
        <p:nvSpPr>
          <p:cNvPr id="5" name="Slide Number Placeholder 4"/>
          <p:cNvSpPr>
            <a:spLocks noGrp="1"/>
          </p:cNvSpPr>
          <p:nvPr>
            <p:ph type="sldNum" sz="quarter" idx="12"/>
          </p:nvPr>
        </p:nvSpPr>
        <p:spPr>
          <a:xfrm>
            <a:off x="4914900" y="8534401"/>
            <a:ext cx="1600200" cy="486833"/>
          </a:xfrm>
        </p:spPr>
        <p:txBody>
          <a:bodyPr/>
          <a:lstStyle/>
          <a:p>
            <a:fld id="{C1A6B199-FD4A-42EA-8F8A-3F93EEAB17CE}" type="slidenum">
              <a:rPr lang="en-US" smtClean="0">
                <a:solidFill>
                  <a:schemeClr val="tx1"/>
                </a:solidFill>
              </a:rPr>
              <a:t>94</a:t>
            </a:fld>
            <a:endParaRPr lang="en-US" dirty="0">
              <a:solidFill>
                <a:schemeClr val="tx1"/>
              </a:solidFill>
            </a:endParaRPr>
          </a:p>
        </p:txBody>
      </p:sp>
    </p:spTree>
    <p:extLst>
      <p:ext uri="{BB962C8B-B14F-4D97-AF65-F5344CB8AC3E}">
        <p14:creationId xmlns:p14="http://schemas.microsoft.com/office/powerpoint/2010/main" val="3822537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BOR - Standard Powerpoint Slide Template</Template>
  <TotalTime>8186</TotalTime>
  <Words>19732</Words>
  <Application>Microsoft Office PowerPoint</Application>
  <PresentationFormat>On-screen Show (4:3)</PresentationFormat>
  <Paragraphs>7165</Paragraphs>
  <Slides>94</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94</vt:i4>
      </vt:variant>
    </vt:vector>
  </HeadingPairs>
  <TitlesOfParts>
    <vt:vector size="99" baseType="lpstr">
      <vt:lpstr>SimHei</vt:lpstr>
      <vt:lpstr>Arial</vt:lpstr>
      <vt:lpstr>Calibri</vt:lpstr>
      <vt:lpstr>SansSerif</vt:lpstr>
      <vt:lpstr>Office Theme</vt:lpstr>
      <vt:lpstr>Higher Education in Connecticut</vt:lpstr>
      <vt:lpstr>Framework</vt:lpstr>
      <vt:lpstr>Overview</vt:lpstr>
      <vt:lpstr>Table of Contents</vt:lpstr>
      <vt:lpstr>Limitations</vt:lpstr>
      <vt:lpstr>Vision</vt:lpstr>
      <vt:lpstr>Vision - Indicator 1:  Connecticut adults, 25 or older holding associate degrees and above</vt:lpstr>
      <vt:lpstr>Vision - Indicator 2:  Median Household Income</vt:lpstr>
      <vt:lpstr>Vision - Indicator 3:  Voter Participation</vt:lpstr>
      <vt:lpstr>Vision - Indicator 4:  State Domestic Product per million residents</vt:lpstr>
      <vt:lpstr>Vision - Indicator 5: Enrollment Per Connecticut Residents ages 18-44</vt:lpstr>
      <vt:lpstr>College Readiness</vt:lpstr>
      <vt:lpstr>Goal 1 - College Readiness Indicator 1 - Percent of high school graduates identified as “college-ready”</vt:lpstr>
      <vt:lpstr>Goal 1 - College Readiness Indicator 1 - Percent of high school graduates identified as “college-ready”</vt:lpstr>
      <vt:lpstr>Goal 1 - College Readiness Indicator 2 – College-going rates of public high school graduates</vt:lpstr>
      <vt:lpstr>Goal 1 - College Readiness   Indicator 2 – College-going rates of public high school graduates</vt:lpstr>
      <vt:lpstr>Goal 1 - College Readiness   Indicator 2 – College-going rates of public high school graduates</vt:lpstr>
      <vt:lpstr>Goal 1 - College Readiness Indicator 3 – Percent completing college-level English and math courses within 2 years</vt:lpstr>
      <vt:lpstr>Goal 1 - College Readiness Indicator 3 – Percent completing college-level English and math courses within 2 years</vt:lpstr>
      <vt:lpstr>Goal 1 - College Readiness Indicator 3 – Percent completing college-level English and math courses within 2 years</vt:lpstr>
      <vt:lpstr>Goal 1 - College Readiness Indicator 3 – Percent completing college-level English and math courses within 2 years</vt:lpstr>
      <vt:lpstr>Goal 1 - College Readiness Indicator 4 – Percent on track to completing on-time</vt:lpstr>
      <vt:lpstr>Goal 1 - College Readiness Indicator 4 – Percent on track to completing on-time</vt:lpstr>
      <vt:lpstr>Goal 1 - College Readiness Indicator 4 – Percent on track to completing on-time</vt:lpstr>
      <vt:lpstr>Goal 1 - College Readiness Indicator 4 – Percent on track to completing on-time</vt:lpstr>
      <vt:lpstr>Goal 1 - College Readiness Indicator 4 – Percent on track to completing on-time</vt:lpstr>
      <vt:lpstr>Student Success</vt:lpstr>
      <vt:lpstr>Goal 2 - Student Success Indicator 1 – Completions per 100 Full-time Equivalent (FTE) Students</vt:lpstr>
      <vt:lpstr>Goal 2 - Student Success Indicator 2 – Graduation rate and transfer rate of full-time, first-time students in 150% of normal time</vt:lpstr>
      <vt:lpstr>Goal 2 - Student Success Indicator 2 – Graduation rate of full-time, first-time students in 150% of normal time</vt:lpstr>
      <vt:lpstr>Goal 2 - Student Success Indicator 2 – Graduation rate of full-time, first-time students in 150% of normal time</vt:lpstr>
      <vt:lpstr>Goal 2 - Student Success Indicator 3 – Employment and earnings after graduation</vt:lpstr>
      <vt:lpstr>Goal 2 - Student Success Indicator 3 – Employment and earnings after graduation - continued</vt:lpstr>
      <vt:lpstr>Goal 2 - Student Success Indicator 3 – Employment and earnings after graduation - continued</vt:lpstr>
      <vt:lpstr>Goal 2 - Student Success Indicator 3 – Employment and earnings after graduation - continued</vt:lpstr>
      <vt:lpstr>Goal 2 - Student Success Indicator 3 – Employment and earnings after graduation - continued</vt:lpstr>
      <vt:lpstr>Goal 2 - Student Success Indicator 3 – Employment and earnings after graduation - continued</vt:lpstr>
      <vt:lpstr>Goal 2 - Student Success Indicator 3 – Employment and earnings after graduation - continued</vt:lpstr>
      <vt:lpstr>Goal 2 - Student Success Indicator 3 – Employment and earnings after graduation - continued</vt:lpstr>
      <vt:lpstr>Goal 2 - Student Success Indicator 3 – Employment and earnings after graduation - continued</vt:lpstr>
      <vt:lpstr>Goal 2 - Student Success Indicator 4 – Time in years and credits to degree / certificate</vt:lpstr>
      <vt:lpstr>Goal 2 - Student Success Indicator 4 – Time and credits to degree / certificate</vt:lpstr>
      <vt:lpstr>Goal 2 - Student Success Indicator 5 – Transfers from 2-year to 4-year institutions per 100 FTE</vt:lpstr>
      <vt:lpstr>Goal 2 - Student Success Indicator 5 – Transfers from 2-year to 4-year institutions per 100 FTE</vt:lpstr>
      <vt:lpstr>Affordability &amp; Sustainability</vt:lpstr>
      <vt:lpstr>Goal 3 – Affordability &amp; Sustainability Indicator 1 – Tuition and fees as % of median household income</vt:lpstr>
      <vt:lpstr>Goal 3 – Affordability &amp; Sustainability Indicator 2 – Percent of undergraduates receiving federal loan aid</vt:lpstr>
      <vt:lpstr>Goal 3 – Affordability &amp; Sustainability Indicator 2 – Percent of undergraduates receiving federal loans </vt:lpstr>
      <vt:lpstr>Goal 3 – Affordability &amp; Sustainability Indicator 2 – Percent of undergraduates receiving federal loans</vt:lpstr>
      <vt:lpstr>Goal 3 – Affordability &amp; Sustainability Indicator 3 – State and local appropriations per FTE </vt:lpstr>
      <vt:lpstr>Goal 3 – Affordability &amp; Sustainability Indicator 3 – State and local appropriations per completion</vt:lpstr>
      <vt:lpstr>Goal 3 – Affordability &amp; Sustainability Indicator 4 – Education &amp; related expenses per FTE</vt:lpstr>
      <vt:lpstr>Goal 3 – Affordability &amp; Sustainability Indicator 4 – Education &amp; related expenses per completion</vt:lpstr>
      <vt:lpstr>Goal 3 – Affordability &amp; Sustainability Indicator 5 – Instructional expenditures as a percent of education and related spending</vt:lpstr>
      <vt:lpstr>Innovation and Economic Growth</vt:lpstr>
      <vt:lpstr>Goal 4 – Innovation and Economic Growth Indicator 1 – Completions in fields with high workforce demand:  STEM, health, education</vt:lpstr>
      <vt:lpstr>Goal 4 – Innovation and Economic Growth Indicator 1 – Completions in fields with high workforce demand:  STEM, health, education</vt:lpstr>
      <vt:lpstr>Goal 4 – Innovation and Economic Growth Indicator 1 – Completions in fields with high workforce demand:  STEM, health, education</vt:lpstr>
      <vt:lpstr>Goal 4 – Innovation and Economic Growth Indicator 1 – Completions in fields with high workforce demand:  STEM, health, education</vt:lpstr>
      <vt:lpstr>Goal 4 – Innovation and Economic Growth Indicator 1 – Completions in fields with high workforce demand:  STEM, health, education</vt:lpstr>
      <vt:lpstr>Goal 4 – Innovation and Economic Growth Indicator 1 – Completions in fields with high workforce demand:  STEM, health, education</vt:lpstr>
      <vt:lpstr>Goal 4 – Innovation and Economic Growth Indicator 1 – Completions in fields with high workforce demand:  STEM, health, education</vt:lpstr>
      <vt:lpstr>Goal 4 – Innovation and Economic Growth Indicator 2 – External research funding per full-time faculty</vt:lpstr>
      <vt:lpstr>Goal 4 – Innovation and Economic Growth Indicator 3 – Patents per 100K workers</vt:lpstr>
      <vt:lpstr>Goal 4 – Innovation and Economic Growth Indicator 4 – Percent of students enrolled in distance education courses exclusively / some but not all</vt:lpstr>
      <vt:lpstr>Goal 4 – Innovation and Economic Growth Indicator 4 – Percent of students enrolled in distance education courses exclusively / some but not all</vt:lpstr>
      <vt:lpstr>Equity</vt:lpstr>
      <vt:lpstr>Equity</vt:lpstr>
      <vt:lpstr>Equity</vt:lpstr>
      <vt:lpstr>Equity</vt:lpstr>
      <vt:lpstr>Equity</vt:lpstr>
      <vt:lpstr>Equity</vt:lpstr>
      <vt:lpstr>Equity</vt:lpstr>
      <vt:lpstr>Equity</vt:lpstr>
      <vt:lpstr>Equity</vt:lpstr>
      <vt:lpstr>Equity</vt:lpstr>
      <vt:lpstr>Equity</vt:lpstr>
      <vt:lpstr>Equity</vt:lpstr>
      <vt:lpstr>Equity</vt:lpstr>
      <vt:lpstr>Equity</vt:lpstr>
      <vt:lpstr>Equity</vt:lpstr>
      <vt:lpstr>Equity</vt:lpstr>
      <vt:lpstr>Equity</vt:lpstr>
      <vt:lpstr>Equity</vt:lpstr>
      <vt:lpstr>Peer Institution Data</vt:lpstr>
      <vt:lpstr>Peer Institution Data – an example</vt:lpstr>
      <vt:lpstr>Peer Institution Data – an example</vt:lpstr>
      <vt:lpstr>Peer Institution Data – an example</vt:lpstr>
      <vt:lpstr>Peer Institution Data – an example</vt:lpstr>
      <vt:lpstr>Peer Institution Data – an example</vt:lpstr>
      <vt:lpstr>Peer Institution Data – an example</vt:lpstr>
      <vt:lpstr>Peer Institution Data – an example</vt:lpstr>
      <vt:lpstr>Peer Institution Data – an example</vt:lpstr>
      <vt:lpstr>PowerPoint Presentation</vt:lpstr>
    </vt:vector>
  </TitlesOfParts>
  <Company>Connecticut State University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Kiehne</dc:creator>
  <cp:lastModifiedBy>Kelley, Kerry</cp:lastModifiedBy>
  <cp:revision>666</cp:revision>
  <cp:lastPrinted>2015-06-19T16:19:56Z</cp:lastPrinted>
  <dcterms:created xsi:type="dcterms:W3CDTF">2015-03-16T17:42:45Z</dcterms:created>
  <dcterms:modified xsi:type="dcterms:W3CDTF">2015-10-01T19:56:18Z</dcterms:modified>
</cp:coreProperties>
</file>