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1" r:id="rId3"/>
    <p:sldId id="262" r:id="rId4"/>
    <p:sldId id="257" r:id="rId5"/>
    <p:sldId id="328" r:id="rId6"/>
    <p:sldId id="259" r:id="rId7"/>
    <p:sldId id="363" r:id="rId8"/>
    <p:sldId id="345" r:id="rId9"/>
    <p:sldId id="364" r:id="rId10"/>
    <p:sldId id="263" r:id="rId11"/>
    <p:sldId id="311" r:id="rId12"/>
    <p:sldId id="312" r:id="rId13"/>
    <p:sldId id="307" r:id="rId14"/>
    <p:sldId id="264" r:id="rId15"/>
    <p:sldId id="267" r:id="rId16"/>
    <p:sldId id="294" r:id="rId17"/>
    <p:sldId id="300" r:id="rId18"/>
    <p:sldId id="318" r:id="rId19"/>
    <p:sldId id="323" r:id="rId20"/>
    <p:sldId id="325" r:id="rId21"/>
    <p:sldId id="326" r:id="rId22"/>
    <p:sldId id="327" r:id="rId23"/>
    <p:sldId id="271" r:id="rId24"/>
    <p:sldId id="279" r:id="rId25"/>
    <p:sldId id="281" r:id="rId26"/>
    <p:sldId id="288" r:id="rId27"/>
    <p:sldId id="365" r:id="rId28"/>
    <p:sldId id="366" r:id="rId29"/>
    <p:sldId id="367" r:id="rId30"/>
    <p:sldId id="368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94660"/>
  </p:normalViewPr>
  <p:slideViewPr>
    <p:cSldViewPr>
      <p:cViewPr varScale="1">
        <p:scale>
          <a:sx n="106" d="100"/>
          <a:sy n="106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27466" cy="464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3"/>
            <a:ext cx="3027466" cy="464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3FD6-F7E3-44A3-BA4A-D37A3F76096C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8718"/>
            <a:ext cx="3027466" cy="464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8718"/>
            <a:ext cx="3027466" cy="464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D0E6-ADDB-4FBB-80DA-C1027B4A3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F1C17A2-EAF5-4137-A084-201E2DDE83EF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8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8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83392C9-F427-440E-9698-F2E5CBBA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0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4C1A-0353-425A-A062-9083F90F8783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324A-6660-4F90-89E7-FFC751201A4F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4C5C-52B3-4E60-9F97-E7D9305A136B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EF17-E77B-44AE-960E-3910E4627E0C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215-274F-4E93-8794-890149BA02B2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F1D-9E4B-4185-87D6-CA04D4E06E1E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D46C-D92A-4C97-9522-3DE06E979031}" type="datetime1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E4A-41B1-460B-98BC-AD481CB5DD86}" type="datetime1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BC32-35D3-4154-B90F-318F7645F752}" type="datetime1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3D8-557B-4BD0-946D-41F8DBAD2633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6F5-EB0E-428A-AB7C-796FC4333D65}" type="datetime1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9D37-66BD-422A-8EFE-ED7EA0130FC0}" type="datetime1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6.xlsx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g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8.xlsx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9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jpg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0.xlsx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53" y="2057400"/>
            <a:ext cx="41148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228600"/>
            <a:ext cx="5224507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CONNECTICUT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FY 2016 - FY 2017 BIENNIUM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GOVERNOR’S BUDGET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5467" y="5802124"/>
            <a:ext cx="511306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DANNEL P. MALLOY, GOVERNOR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February </a:t>
            </a:r>
            <a:r>
              <a:rPr lang="en-US" altLang="en-US" b="1" dirty="0" smtClean="0">
                <a:solidFill>
                  <a:srgbClr val="1B4955"/>
                </a:solidFill>
                <a:latin typeface="CG Omega"/>
                <a:ea typeface="Times New Roman" panose="02020603050405020304" pitchFamily="18" charset="0"/>
              </a:rPr>
              <a:t>26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, 2015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29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Revenue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680" y="3048000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0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0909" y="634718"/>
            <a:ext cx="7567291" cy="5588563"/>
            <a:chOff x="890910" y="847735"/>
            <a:chExt cx="7362182" cy="5588563"/>
          </a:xfrm>
        </p:grpSpPr>
        <p:sp>
          <p:nvSpPr>
            <p:cNvPr id="6" name="Rectangle 5"/>
            <p:cNvSpPr/>
            <p:nvPr/>
          </p:nvSpPr>
          <p:spPr>
            <a:xfrm>
              <a:off x="890910" y="847735"/>
              <a:ext cx="7362182" cy="5588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320038"/>
                </p:ext>
              </p:extLst>
            </p:nvPr>
          </p:nvGraphicFramePr>
          <p:xfrm>
            <a:off x="1005210" y="934913"/>
            <a:ext cx="7133582" cy="5414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6" name="Worksheet" r:id="rId4" imgW="5572057" imgH="4229100" progId="Excel.Sheet.12">
                    <p:embed/>
                  </p:oleObj>
                </mc:Choice>
                <mc:Fallback>
                  <p:oleObj name="Worksheet" r:id="rId4" imgW="5572057" imgH="42291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05210" y="934913"/>
                          <a:ext cx="7133582" cy="5414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Revenue Proposals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b="1" dirty="0" smtClean="0"/>
              <a:t>(in millions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0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General Fund Revenue Proposals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b="1" dirty="0" smtClean="0"/>
              <a:t>(in millions)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4900" y="1096961"/>
            <a:ext cx="6934201" cy="5168054"/>
            <a:chOff x="1104900" y="1096961"/>
            <a:chExt cx="6934201" cy="5168054"/>
          </a:xfrm>
        </p:grpSpPr>
        <p:sp>
          <p:nvSpPr>
            <p:cNvPr id="6" name="Rectangle 5"/>
            <p:cNvSpPr/>
            <p:nvPr/>
          </p:nvSpPr>
          <p:spPr>
            <a:xfrm>
              <a:off x="1104901" y="1096961"/>
              <a:ext cx="6934200" cy="516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059813"/>
                </p:ext>
              </p:extLst>
            </p:nvPr>
          </p:nvGraphicFramePr>
          <p:xfrm>
            <a:off x="1104900" y="1096962"/>
            <a:ext cx="6934200" cy="5168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1" name="Worksheet" r:id="rId4" imgW="5572057" imgH="4152810" progId="Excel.Sheet.12">
                    <p:embed/>
                  </p:oleObj>
                </mc:Choice>
                <mc:Fallback>
                  <p:oleObj name="Worksheet" r:id="rId4" imgW="5572057" imgH="415281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04900" y="1096962"/>
                          <a:ext cx="6934200" cy="5168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1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16" y="240210"/>
            <a:ext cx="8229600" cy="4286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Use of One-Time Revenues</a:t>
            </a:r>
            <a:endParaRPr lang="en-US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6916" y="762000"/>
            <a:ext cx="8001000" cy="108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One-time revenues comprise a small fraction of the proposed budget at 2.4% of General Fund revenues in FY 2016 and 1.3% of General Fund revenues in FY 2017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4336" y="1482123"/>
            <a:ext cx="6855326" cy="5082494"/>
            <a:chOff x="1066799" y="1456417"/>
            <a:chExt cx="6855326" cy="5082494"/>
          </a:xfrm>
        </p:grpSpPr>
        <p:sp>
          <p:nvSpPr>
            <p:cNvPr id="6" name="Rectangle 5"/>
            <p:cNvSpPr/>
            <p:nvPr/>
          </p:nvSpPr>
          <p:spPr>
            <a:xfrm>
              <a:off x="1066800" y="1551996"/>
              <a:ext cx="6855325" cy="4986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0771785"/>
                </p:ext>
              </p:extLst>
            </p:nvPr>
          </p:nvGraphicFramePr>
          <p:xfrm>
            <a:off x="1066799" y="1456417"/>
            <a:ext cx="6855325" cy="4979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" name="Worksheet" r:id="rId4" imgW="8676301" imgH="6301822" progId="Excel.Sheet.12">
                    <p:embed/>
                  </p:oleObj>
                </mc:Choice>
                <mc:Fallback>
                  <p:oleObj name="Worksheet" r:id="rId4" imgW="8676301" imgH="630182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66799" y="1456417"/>
                          <a:ext cx="6855325" cy="4979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3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1072" y="977900"/>
            <a:ext cx="7834313" cy="4902200"/>
            <a:chOff x="654843" y="838200"/>
            <a:chExt cx="7834313" cy="4902200"/>
          </a:xfrm>
        </p:grpSpPr>
        <p:sp>
          <p:nvSpPr>
            <p:cNvPr id="6" name="Rectangle 5"/>
            <p:cNvSpPr/>
            <p:nvPr/>
          </p:nvSpPr>
          <p:spPr>
            <a:xfrm>
              <a:off x="762001" y="954736"/>
              <a:ext cx="7543800" cy="468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550886"/>
                </p:ext>
              </p:extLst>
            </p:nvPr>
          </p:nvGraphicFramePr>
          <p:xfrm>
            <a:off x="654843" y="838200"/>
            <a:ext cx="7834313" cy="490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9" name="Worksheet" r:id="rId4" imgW="5638800" imgH="4009935" progId="Excel.Sheet.12">
                    <p:embed/>
                  </p:oleObj>
                </mc:Choice>
                <mc:Fallback>
                  <p:oleObj name="Worksheet" r:id="rId4" imgW="5638800" imgH="400993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4843" y="838200"/>
                          <a:ext cx="7834313" cy="4902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43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General Fund Revenue</a:t>
            </a:r>
            <a:br>
              <a:rPr lang="en-US" sz="3200" b="1" dirty="0" smtClean="0"/>
            </a:br>
            <a:r>
              <a:rPr lang="en-US" sz="2200" b="1" dirty="0" smtClean="0"/>
              <a:t>Economic Growth Rates</a:t>
            </a:r>
            <a:br>
              <a:rPr lang="en-US" sz="2200" b="1" dirty="0" smtClean="0"/>
            </a:br>
            <a:r>
              <a:rPr lang="en-US" sz="1800" dirty="0" smtClean="0"/>
              <a:t>(underlying growth prior to tax changes/transfers)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372633" y="6071739"/>
            <a:ext cx="637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FY 2015 – FY 2018 forecast based on January 2015 consensus revenue estimate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12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6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Investing in Transportation 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3376387"/>
            <a:ext cx="7406640" cy="848360"/>
            <a:chOff x="2400300" y="3919220"/>
            <a:chExt cx="7406640" cy="8483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67494"/>
            <a:ext cx="3752850" cy="5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81" y="3113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b="1" dirty="0" smtClean="0"/>
              <a:t>Governor’s Transportation Initiative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3103" y="1553793"/>
            <a:ext cx="8422396" cy="5304207"/>
            <a:chOff x="462708" y="918011"/>
            <a:chExt cx="8422396" cy="5304207"/>
          </a:xfrm>
        </p:grpSpPr>
        <p:sp>
          <p:nvSpPr>
            <p:cNvPr id="6" name="Rectangle 5"/>
            <p:cNvSpPr/>
            <p:nvPr/>
          </p:nvSpPr>
          <p:spPr>
            <a:xfrm>
              <a:off x="462708" y="918011"/>
              <a:ext cx="8077200" cy="435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55504" y="1116818"/>
              <a:ext cx="8229600" cy="5105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2">
                      <a:lumMod val="10000"/>
                    </a:schemeClr>
                  </a:solidFill>
                </a:rPr>
                <a:t>Long-term strategy to update and improve Connecticut’s transportation system</a:t>
              </a:r>
            </a:p>
            <a:p>
              <a:pPr marL="0" indent="0">
                <a:buFont typeface="Arial" pitchFamily="34" charset="0"/>
                <a:buNone/>
              </a:pPr>
              <a:endParaRPr lang="en-US" sz="2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Creating a more comprehensive intermodal system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Reducing congestion on roadways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Enhancing quality of life with more livable, walkable, </a:t>
              </a:r>
              <a:r>
                <a:rPr lang="en-US" sz="1900" dirty="0" err="1" smtClean="0">
                  <a:solidFill>
                    <a:schemeClr val="bg2">
                      <a:lumMod val="10000"/>
                    </a:schemeClr>
                  </a:solidFill>
                </a:rPr>
                <a:t>bikeable</a:t>
              </a: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 communities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Partnering with communities to advance mixed use Transit-Oriented Development (TOD)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Fostering economic growth by enabling people and products to move more freely throughout the state</a:t>
              </a:r>
            </a:p>
            <a:p>
              <a:endParaRPr lang="en-US" sz="20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78" y="439713"/>
            <a:ext cx="3752850" cy="5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47" y="4924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b="1" dirty="0" smtClean="0"/>
              <a:t>Capital Funding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542" y="2350418"/>
            <a:ext cx="8484916" cy="2558438"/>
            <a:chOff x="926415" y="2717084"/>
            <a:chExt cx="7875316" cy="2096765"/>
          </a:xfrm>
        </p:grpSpPr>
        <p:sp>
          <p:nvSpPr>
            <p:cNvPr id="5" name="Rectangle 4"/>
            <p:cNvSpPr/>
            <p:nvPr/>
          </p:nvSpPr>
          <p:spPr>
            <a:xfrm>
              <a:off x="926415" y="2717084"/>
              <a:ext cx="7875316" cy="2076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813935"/>
                </p:ext>
              </p:extLst>
            </p:nvPr>
          </p:nvGraphicFramePr>
          <p:xfrm>
            <a:off x="926415" y="2737399"/>
            <a:ext cx="7875316" cy="207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0" name="Worksheet" r:id="rId4" imgW="5924685" imgH="1562190" progId="Excel.Sheet.12">
                    <p:embed/>
                  </p:oleObj>
                </mc:Choice>
                <mc:Fallback>
                  <p:oleObj name="Worksheet" r:id="rId4" imgW="5924685" imgH="156219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6415" y="2737399"/>
                          <a:ext cx="7875316" cy="2076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22" y="545680"/>
            <a:ext cx="3752850" cy="5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7" name="Rectangle 6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76300" y="1425116"/>
            <a:ext cx="7391400" cy="4594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74637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Major Projects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24012"/>
            <a:ext cx="6934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Highway design and engineering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I-84 Viaduct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I-95 Stamford to Bridgeport </a:t>
            </a:r>
            <a:r>
              <a:rPr lang="en-US" sz="2000" dirty="0"/>
              <a:t>e</a:t>
            </a:r>
            <a:r>
              <a:rPr lang="en-US" sz="2000" dirty="0" smtClean="0"/>
              <a:t>xpansion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Waterbury Mixmaster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I-91 Ramp to the Charter Oak Bridge</a:t>
            </a:r>
          </a:p>
          <a:p>
            <a:r>
              <a:rPr lang="en-US" sz="2000" dirty="0" smtClean="0"/>
              <a:t>Rail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New Haven/Hartford/Springfield completion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New train cars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Repairs and re-construction of bridges – New Haven Line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Station expansion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Parking </a:t>
            </a:r>
            <a:r>
              <a:rPr lang="en-US" sz="2000" dirty="0"/>
              <a:t>facilities construction</a:t>
            </a:r>
          </a:p>
          <a:p>
            <a:r>
              <a:rPr lang="en-US" sz="2000" dirty="0" smtClean="0"/>
              <a:t>Bus Service re-configuration and expansion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49" y="384313"/>
            <a:ext cx="3752850" cy="5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Special Transportation Fund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/>
              <a:t>Motor Fuels Tax </a:t>
            </a:r>
            <a:r>
              <a:rPr lang="en-US" sz="2400" b="1" dirty="0" smtClean="0"/>
              <a:t>Economic Growth Rate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344807"/>
            <a:ext cx="7315200" cy="4579992"/>
            <a:chOff x="914400" y="1344807"/>
            <a:chExt cx="7315200" cy="4579992"/>
          </a:xfrm>
        </p:grpSpPr>
        <p:sp>
          <p:nvSpPr>
            <p:cNvPr id="6" name="Rectangle 5"/>
            <p:cNvSpPr/>
            <p:nvPr/>
          </p:nvSpPr>
          <p:spPr>
            <a:xfrm>
              <a:off x="922721" y="1352799"/>
              <a:ext cx="7306879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2661676"/>
                </p:ext>
              </p:extLst>
            </p:nvPr>
          </p:nvGraphicFramePr>
          <p:xfrm>
            <a:off x="914400" y="1344807"/>
            <a:ext cx="7315200" cy="4515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86" name="Worksheet" r:id="rId4" imgW="5695082" imgH="3514311" progId="Excel.Sheet.8">
                    <p:embed/>
                  </p:oleObj>
                </mc:Choice>
                <mc:Fallback>
                  <p:oleObj name="Worksheet" r:id="rId4" imgW="5695082" imgH="3514311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14400" y="1344807"/>
                          <a:ext cx="7315200" cy="45151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386404" y="6217850"/>
            <a:ext cx="637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FY 2015 – FY 2018 forecast based on January 2015 consensus revenue estimate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458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75" y="1348988"/>
            <a:ext cx="8229600" cy="452596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r>
              <a:rPr lang="en-US" sz="2400" b="1" dirty="0" smtClean="0"/>
              <a:t>The Governor’s budget proposal for the biennium is balanced, responsible,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and provides tax relief. </a:t>
            </a:r>
            <a:r>
              <a:rPr lang="en-US" sz="800" dirty="0" smtClean="0"/>
              <a:t> </a:t>
            </a:r>
          </a:p>
          <a:p>
            <a:pPr algn="ctr">
              <a:buNone/>
            </a:pPr>
            <a:r>
              <a:rPr lang="en-US" sz="2400" b="1" dirty="0" smtClean="0"/>
              <a:t>It builds on the priorities of the last four years. </a:t>
            </a:r>
          </a:p>
          <a:p>
            <a:pPr>
              <a:buNone/>
            </a:pPr>
            <a:endParaRPr lang="en-US" sz="900" dirty="0" smtClean="0"/>
          </a:p>
          <a:p>
            <a:pPr lvl="2"/>
            <a:r>
              <a:rPr lang="en-US" sz="2000" dirty="0" smtClean="0"/>
              <a:t>Jobs and the economy</a:t>
            </a:r>
          </a:p>
          <a:p>
            <a:pPr lvl="2"/>
            <a:r>
              <a:rPr lang="en-US" sz="2000" dirty="0" smtClean="0"/>
              <a:t>Education</a:t>
            </a:r>
          </a:p>
          <a:p>
            <a:pPr lvl="2"/>
            <a:r>
              <a:rPr lang="en-US" sz="2000" dirty="0" smtClean="0"/>
              <a:t>Continued support for municipalities</a:t>
            </a:r>
          </a:p>
          <a:p>
            <a:pPr lvl="2"/>
            <a:r>
              <a:rPr lang="en-US" sz="2000" dirty="0" smtClean="0"/>
              <a:t>Smart investments in the state’s infrastructure</a:t>
            </a:r>
          </a:p>
          <a:p>
            <a:pPr lvl="2"/>
            <a:r>
              <a:rPr lang="en-US" sz="2000" dirty="0" smtClean="0"/>
              <a:t>Transparency and accountability through Generally Accepted Accounting Principles (GAAP)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5690552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5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Special Transportation Fund Current Program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5659" y="1199462"/>
            <a:ext cx="439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Maintaining Current Transportation Funding</a:t>
            </a:r>
          </a:p>
          <a:p>
            <a:pPr algn="ctr"/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175" y="2793423"/>
            <a:ext cx="7623649" cy="28347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02804"/>
              </p:ext>
            </p:extLst>
          </p:nvPr>
        </p:nvGraphicFramePr>
        <p:xfrm>
          <a:off x="760175" y="2793423"/>
          <a:ext cx="7623649" cy="283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" name="Worksheet" r:id="rId5" imgW="6019800" imgH="2238285" progId="Excel.Sheet.12">
                  <p:embed/>
                </p:oleObj>
              </mc:Choice>
              <mc:Fallback>
                <p:oleObj name="Worksheet" r:id="rId5" imgW="6019800" imgH="2238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175" y="2793423"/>
                        <a:ext cx="7623649" cy="283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6085" y="5359136"/>
            <a:ext cx="363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* Assumes current levels of borrowing are maintained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0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Special Transportation Fund Current Program</a:t>
            </a:r>
            <a:br>
              <a:rPr lang="en-US" sz="3200" b="1" dirty="0" smtClean="0"/>
            </a:br>
            <a:r>
              <a:rPr lang="en-US" sz="1800" b="1" dirty="0" smtClean="0"/>
              <a:t>(in millions)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21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6180" y="1411211"/>
            <a:ext cx="7699859" cy="4793847"/>
            <a:chOff x="557580" y="1381833"/>
            <a:chExt cx="7699859" cy="4793847"/>
          </a:xfrm>
        </p:grpSpPr>
        <p:sp>
          <p:nvSpPr>
            <p:cNvPr id="5" name="Rectangle 4"/>
            <p:cNvSpPr/>
            <p:nvPr/>
          </p:nvSpPr>
          <p:spPr>
            <a:xfrm>
              <a:off x="685800" y="1381833"/>
              <a:ext cx="7571639" cy="4787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809454"/>
                </p:ext>
              </p:extLst>
            </p:nvPr>
          </p:nvGraphicFramePr>
          <p:xfrm>
            <a:off x="557580" y="1388260"/>
            <a:ext cx="7571639" cy="4787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8" name="Worksheet" r:id="rId4" imgW="5695082" imgH="3599754" progId="Excel.Sheet.12">
                    <p:embed/>
                  </p:oleObj>
                </mc:Choice>
                <mc:Fallback>
                  <p:oleObj name="Worksheet" r:id="rId4" imgW="5695082" imgH="3599754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7580" y="1388260"/>
                          <a:ext cx="7571639" cy="4787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42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b="1" dirty="0" smtClean="0"/>
              <a:t>Governor’s Proposal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10783" y="1359871"/>
            <a:ext cx="37224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Transportation Ramp-Up Projections</a:t>
            </a:r>
          </a:p>
          <a:p>
            <a:pPr algn="ctr"/>
            <a:r>
              <a:rPr lang="en-US" sz="1600" dirty="0" smtClean="0"/>
              <a:t>(in </a:t>
            </a:r>
            <a:r>
              <a:rPr lang="en-US" sz="1600" dirty="0"/>
              <a:t>m</a:t>
            </a:r>
            <a:r>
              <a:rPr lang="en-US" sz="1600" dirty="0" smtClean="0"/>
              <a:t>illions)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3220" y="2194540"/>
            <a:ext cx="7976235" cy="3993535"/>
            <a:chOff x="583881" y="2041167"/>
            <a:chExt cx="7976235" cy="3993535"/>
          </a:xfrm>
        </p:grpSpPr>
        <p:sp>
          <p:nvSpPr>
            <p:cNvPr id="8" name="Rectangle 7"/>
            <p:cNvSpPr/>
            <p:nvPr/>
          </p:nvSpPr>
          <p:spPr>
            <a:xfrm>
              <a:off x="583881" y="2041167"/>
              <a:ext cx="7976235" cy="3993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8776963"/>
                </p:ext>
              </p:extLst>
            </p:nvPr>
          </p:nvGraphicFramePr>
          <p:xfrm>
            <a:off x="697485" y="2246416"/>
            <a:ext cx="7723324" cy="3451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3" name="Worksheet" r:id="rId4" imgW="6819900" imgH="3048090" progId="Excel.Sheet.12">
                    <p:embed/>
                  </p:oleObj>
                </mc:Choice>
                <mc:Fallback>
                  <p:oleObj name="Worksheet" r:id="rId4" imgW="6819900" imgH="304809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97485" y="2246416"/>
                          <a:ext cx="7723324" cy="34517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937290" y="5782667"/>
            <a:ext cx="568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* Includes additional debt service needs to meet cash flow requirements for all projects 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49" y="384313"/>
            <a:ext cx="3752850" cy="5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b="1" dirty="0" smtClean="0"/>
              <a:t>Capital Budget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3277235"/>
            <a:ext cx="7406640" cy="848360"/>
            <a:chOff x="2400300" y="3919220"/>
            <a:chExt cx="7406640" cy="8483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4878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Capital Investments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56021" y="1289757"/>
            <a:ext cx="7802179" cy="5213350"/>
            <a:chOff x="645630" y="1143000"/>
            <a:chExt cx="7802179" cy="5213350"/>
          </a:xfrm>
        </p:grpSpPr>
        <p:sp>
          <p:nvSpPr>
            <p:cNvPr id="7" name="Rectangle 6"/>
            <p:cNvSpPr/>
            <p:nvPr/>
          </p:nvSpPr>
          <p:spPr>
            <a:xfrm>
              <a:off x="645630" y="1143000"/>
              <a:ext cx="7802179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8300" y="2293699"/>
              <a:ext cx="5638800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New general obligation bond authorizations</a:t>
              </a:r>
            </a:p>
            <a:p>
              <a:endParaRPr lang="en-US" sz="1050" dirty="0" smtClean="0"/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 $1.759 billion in FY 2016 </a:t>
              </a:r>
            </a:p>
            <a:p>
              <a:pPr lvl="2">
                <a:buFont typeface="Arial" pitchFamily="34" charset="0"/>
                <a:buChar char="•"/>
              </a:pPr>
              <a:endParaRPr lang="en-US" sz="1050" dirty="0" smtClean="0"/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 $1.800 billion in FY 2017 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New transportation bond authorizations (including Let’s Go CT!)</a:t>
              </a:r>
            </a:p>
            <a:p>
              <a:endParaRPr lang="en-US" sz="1050" dirty="0" smtClean="0"/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$946.3 million in FY 2016 </a:t>
              </a:r>
            </a:p>
            <a:p>
              <a:pPr lvl="2">
                <a:buFont typeface="Arial" pitchFamily="34" charset="0"/>
                <a:buChar char="•"/>
              </a:pPr>
              <a:endParaRPr lang="en-US" sz="1050" dirty="0" smtClean="0">
                <a:solidFill>
                  <a:srgbClr val="00B0F0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$1.214 billion in FY 2017 </a:t>
              </a:r>
            </a:p>
            <a:p>
              <a:endParaRPr lang="en-US" sz="2400" dirty="0" smtClean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3000" y="1295401"/>
            <a:ext cx="990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762000" y="1410665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Governor Malloy’s capital budget focuses on funding projects and programs that </a:t>
            </a:r>
            <a:r>
              <a:rPr lang="en-US" sz="2200" b="1" i="1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address critical infrastructure needs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253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Capital Investments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04801" y="1401430"/>
            <a:ext cx="8610600" cy="4928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010333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$1.1 </a:t>
            </a:r>
            <a:r>
              <a:rPr lang="en-US" dirty="0"/>
              <a:t>b</a:t>
            </a:r>
            <a:r>
              <a:rPr lang="en-US" dirty="0" smtClean="0"/>
              <a:t>illion for the school construction program</a:t>
            </a:r>
          </a:p>
          <a:p>
            <a:pPr marL="280988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$378 million for Clean Water Fund grants and subsidized low interest loans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$377 million for economic development programs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$405 million for housing projects and programs, including the Zero:2016 Initiative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$186.4 million for Board of Regents projects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$180 million for Local Capital Improvement Program and </a:t>
            </a:r>
            <a:r>
              <a:rPr lang="en-US" dirty="0"/>
              <a:t>M</a:t>
            </a:r>
            <a:r>
              <a:rPr lang="en-US" dirty="0" smtClean="0"/>
              <a:t>unicipal Projects 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$100 million for Alliance District school improvements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$140 million for Urban Act and Small Town Economic Assistance Programs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$140 million for Town Aid Road and Local Bridge Programs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$148 million for Local Transportation Capital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295401"/>
            <a:ext cx="990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0" y="79675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latin typeface="Calibri" pitchFamily="34" charset="0"/>
                <a:cs typeface="Lucida Sans Unicode" pitchFamily="34" charset="0"/>
              </a:rPr>
              <a:t>Significant capital investments over the biennium include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2915" y="1092258"/>
            <a:ext cx="8229600" cy="4909182"/>
            <a:chOff x="422915" y="1092258"/>
            <a:chExt cx="8229600" cy="4909182"/>
          </a:xfrm>
        </p:grpSpPr>
        <p:sp>
          <p:nvSpPr>
            <p:cNvPr id="7" name="Rectangle 6"/>
            <p:cNvSpPr/>
            <p:nvPr/>
          </p:nvSpPr>
          <p:spPr>
            <a:xfrm>
              <a:off x="422915" y="1092258"/>
              <a:ext cx="8229600" cy="4909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915" y="1092258"/>
              <a:ext cx="8229600" cy="490918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62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Debt Service Expenditures</a:t>
            </a:r>
            <a:br>
              <a:rPr lang="en-US" sz="3200" b="1" dirty="0" smtClean="0"/>
            </a:br>
            <a:r>
              <a:rPr lang="en-US" sz="2200" b="1" dirty="0" smtClean="0"/>
              <a:t>General Fund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58" y="6283937"/>
            <a:ext cx="750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FY 2014-17 adjusted for net budgeting of Medicaid for comparison to prior years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" y="3638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Debt Service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33" y="76081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Interest Rate Comparison – General Obligation Bonds</a:t>
            </a:r>
          </a:p>
          <a:p>
            <a:pPr algn="ctr"/>
            <a:r>
              <a:rPr lang="en-US" dirty="0" smtClean="0"/>
              <a:t>(in millions)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110124"/>
            <a:ext cx="777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6219" y="5410200"/>
            <a:ext cx="10809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Projected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136" y="1407141"/>
            <a:ext cx="374559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53" y="27220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Debt Service</a:t>
            </a:r>
          </a:p>
          <a:p>
            <a:pPr algn="ctr"/>
            <a:r>
              <a:rPr lang="en-US" b="1" dirty="0" smtClean="0"/>
              <a:t>Biennial Budget Request versus Actual – General Fund</a:t>
            </a:r>
          </a:p>
          <a:p>
            <a:pPr algn="ctr"/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4703" y="5407581"/>
            <a:ext cx="76088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FY 2014 and FY 2015 requested numbers have been adjusted to reflect debt service reductions due to the restructuring of the Economic Recovery Note repayments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The average difference between the </a:t>
            </a:r>
            <a:r>
              <a:rPr lang="en-US" sz="1200" dirty="0"/>
              <a:t>r</a:t>
            </a:r>
            <a:r>
              <a:rPr lang="en-US" sz="1200" dirty="0" smtClean="0"/>
              <a:t>equested and actual over the last 8 years has been $133.4 million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06" y="1682239"/>
            <a:ext cx="4213081" cy="32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/>
              <a:t>Debt Service</a:t>
            </a:r>
          </a:p>
          <a:p>
            <a:r>
              <a:rPr lang="en-US" sz="1800" b="1" dirty="0" smtClean="0"/>
              <a:t>Governor’s Budget Proposal Comparison – General Fund</a:t>
            </a:r>
          </a:p>
          <a:p>
            <a:r>
              <a:rPr lang="en-US" sz="1800" dirty="0" smtClean="0"/>
              <a:t>(in millions)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7932" y="3975693"/>
            <a:ext cx="660242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September 2014 based on Treasurer’s General Fund request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December 2014 based on Treasurer's December 8, 2014 revised debt service estimates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63" y="2144162"/>
            <a:ext cx="5621671" cy="15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Budget Overview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680" y="3048000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2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/>
              <a:t>How Bond Premium Works</a:t>
            </a:r>
          </a:p>
          <a:p>
            <a:r>
              <a:rPr lang="en-US" sz="1800" b="1" dirty="0" smtClean="0"/>
              <a:t>Level Principal over 20 Years</a:t>
            </a:r>
          </a:p>
          <a:p>
            <a:r>
              <a:rPr lang="en-US" sz="1800" dirty="0" smtClean="0"/>
              <a:t>(in millions)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30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18" y="1917956"/>
            <a:ext cx="7410961" cy="10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Governor Malloy’s Recommended Budget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138" y="1551417"/>
            <a:ext cx="7653243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60413"/>
              </p:ext>
            </p:extLst>
          </p:nvPr>
        </p:nvGraphicFramePr>
        <p:xfrm>
          <a:off x="457200" y="1417638"/>
          <a:ext cx="8133661" cy="485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Worksheet" r:id="rId4" imgW="5038657" imgH="2952660" progId="Excel.Sheet.8">
                  <p:embed/>
                </p:oleObj>
              </mc:Choice>
              <mc:Fallback>
                <p:oleObj name="Worksheet" r:id="rId4" imgW="5038657" imgH="2952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133661" cy="485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Summary of Expenditure </a:t>
            </a:r>
            <a:r>
              <a:rPr lang="en-US" sz="3200" b="1" dirty="0" smtClean="0"/>
              <a:t>Growth</a:t>
            </a:r>
          </a:p>
          <a:p>
            <a:pPr algn="ctr"/>
            <a:r>
              <a:rPr lang="en-US" b="1" dirty="0" smtClean="0"/>
              <a:t>(in millions)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45133" y="1376362"/>
            <a:ext cx="7653733" cy="4754562"/>
            <a:chOff x="263721" y="1095136"/>
            <a:chExt cx="7653733" cy="4754562"/>
          </a:xfrm>
        </p:grpSpPr>
        <p:sp>
          <p:nvSpPr>
            <p:cNvPr id="5" name="Rectangle 4"/>
            <p:cNvSpPr/>
            <p:nvPr/>
          </p:nvSpPr>
          <p:spPr>
            <a:xfrm>
              <a:off x="263721" y="1095136"/>
              <a:ext cx="7653733" cy="4754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920155"/>
                </p:ext>
              </p:extLst>
            </p:nvPr>
          </p:nvGraphicFramePr>
          <p:xfrm>
            <a:off x="340316" y="1152087"/>
            <a:ext cx="7577138" cy="461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1" name="Worksheet" r:id="rId4" imgW="5962785" imgH="3629025" progId="Excel.Sheet.8">
                    <p:embed/>
                  </p:oleObj>
                </mc:Choice>
                <mc:Fallback>
                  <p:oleObj name="Worksheet" r:id="rId4" imgW="5962785" imgH="3629025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0316" y="1152087"/>
                          <a:ext cx="7577138" cy="4611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94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Closing the Current Services Budget Gap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1234" y="3581400"/>
            <a:ext cx="7721531" cy="1945876"/>
            <a:chOff x="711234" y="3598965"/>
            <a:chExt cx="7721531" cy="1945876"/>
          </a:xfrm>
        </p:grpSpPr>
        <p:sp>
          <p:nvSpPr>
            <p:cNvPr id="7" name="Rectangle 6"/>
            <p:cNvSpPr/>
            <p:nvPr/>
          </p:nvSpPr>
          <p:spPr>
            <a:xfrm>
              <a:off x="711234" y="3598965"/>
              <a:ext cx="7721531" cy="1945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136192"/>
                </p:ext>
              </p:extLst>
            </p:nvPr>
          </p:nvGraphicFramePr>
          <p:xfrm>
            <a:off x="711234" y="3598965"/>
            <a:ext cx="7721531" cy="1945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2" name="Worksheet" r:id="rId4" imgW="5934143" imgH="1495335" progId="Excel.Sheet.8">
                    <p:embed/>
                  </p:oleObj>
                </mc:Choice>
                <mc:Fallback>
                  <p:oleObj name="Worksheet" r:id="rId4" imgW="5934143" imgH="1495335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1234" y="3598965"/>
                          <a:ext cx="7721531" cy="1945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381000" y="1784733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Even though recommended General Fund spending in FY 2016 is 3.0% higher than FY 2015 estimated levels, it represents a $590 million reduction over FY 2016 current services projections</a:t>
            </a:r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(in millions)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247468"/>
            <a:ext cx="8551736" cy="4800600"/>
            <a:chOff x="304800" y="1292387"/>
            <a:chExt cx="8551736" cy="4800600"/>
          </a:xfrm>
        </p:grpSpPr>
        <p:sp>
          <p:nvSpPr>
            <p:cNvPr id="6" name="Rectangle 5"/>
            <p:cNvSpPr/>
            <p:nvPr/>
          </p:nvSpPr>
          <p:spPr>
            <a:xfrm>
              <a:off x="320407" y="1292387"/>
              <a:ext cx="8536129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6000000" sx="102000" sy="102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902659"/>
                </p:ext>
              </p:extLst>
            </p:nvPr>
          </p:nvGraphicFramePr>
          <p:xfrm>
            <a:off x="304800" y="1292387"/>
            <a:ext cx="8536129" cy="48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Slide" r:id="rId4" imgW="4486776" imgH="2522259" progId="PowerPoint.Slide.12">
                    <p:embed/>
                  </p:oleObj>
                </mc:Choice>
                <mc:Fallback>
                  <p:oleObj name="Slide" r:id="rId4" imgW="4486776" imgH="2522259" progId="PowerPoint.Slid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4800" y="1292387"/>
                          <a:ext cx="8536129" cy="480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0" y="1408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General Fund Current Services </a:t>
            </a:r>
          </a:p>
          <a:p>
            <a:pPr algn="ctr"/>
            <a:r>
              <a:rPr lang="en-US" sz="3200" b="1" dirty="0"/>
              <a:t>Cost Drivers – FY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8090"/>
            <a:ext cx="8536129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53" y="27220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Budget Growth Rate</a:t>
            </a:r>
          </a:p>
          <a:p>
            <a:pPr algn="ctr"/>
            <a:r>
              <a:rPr lang="en-US" b="1" dirty="0" smtClean="0"/>
              <a:t>Budget Growth Rate - All Funds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9647" y="6391282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adjusted growth rate line excludes debt service and payments toward pensions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5339" y="2362201"/>
            <a:ext cx="8773319" cy="3657599"/>
            <a:chOff x="185340" y="2530476"/>
            <a:chExt cx="8773319" cy="3657599"/>
          </a:xfrm>
        </p:grpSpPr>
        <p:sp>
          <p:nvSpPr>
            <p:cNvPr id="12" name="Rectangle 11"/>
            <p:cNvSpPr/>
            <p:nvPr/>
          </p:nvSpPr>
          <p:spPr>
            <a:xfrm>
              <a:off x="185340" y="2530476"/>
              <a:ext cx="8773319" cy="3657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40" y="2667000"/>
              <a:ext cx="8773319" cy="342900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25789"/>
            <a:ext cx="3299401" cy="10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Addressing the FY 2015 Deficit</a:t>
            </a:r>
            <a:br>
              <a:rPr lang="en-US" sz="3200" b="1" dirty="0" smtClean="0"/>
            </a:br>
            <a:r>
              <a:rPr lang="en-US" sz="1800" b="1" dirty="0" smtClean="0"/>
              <a:t>(in millions)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44650" y="1417638"/>
            <a:ext cx="5854700" cy="4827587"/>
            <a:chOff x="1904974" y="1524000"/>
            <a:chExt cx="5696004" cy="4444157"/>
          </a:xfrm>
        </p:grpSpPr>
        <p:sp>
          <p:nvSpPr>
            <p:cNvPr id="5" name="Rectangle 4"/>
            <p:cNvSpPr/>
            <p:nvPr/>
          </p:nvSpPr>
          <p:spPr>
            <a:xfrm>
              <a:off x="1905001" y="1524000"/>
              <a:ext cx="5695950" cy="43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1904974" y="1576611"/>
            <a:ext cx="5696004" cy="4391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Worksheet" r:id="rId4" imgW="5696085" imgH="4505415" progId="Excel.Sheet.12">
                    <p:embed/>
                  </p:oleObj>
                </mc:Choice>
                <mc:Fallback>
                  <p:oleObj name="Worksheet" r:id="rId4" imgW="5696085" imgH="450541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04974" y="1576611"/>
                          <a:ext cx="5696004" cy="43915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prstClr val="black"/>
                </a:solidFill>
              </a:rPr>
              <a:pPr/>
              <a:t>9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699</Words>
  <Application>Microsoft Office PowerPoint</Application>
  <PresentationFormat>On-screen Show (4:3)</PresentationFormat>
  <Paragraphs>153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CG Omega</vt:lpstr>
      <vt:lpstr>Lucida Sans Unicode</vt:lpstr>
      <vt:lpstr>Times New Roman</vt:lpstr>
      <vt:lpstr>Wingdings</vt:lpstr>
      <vt:lpstr>Office Theme</vt:lpstr>
      <vt:lpstr>Worksheet</vt:lpstr>
      <vt:lpstr>Slide</vt:lpstr>
      <vt:lpstr>PowerPoint Presentation</vt:lpstr>
      <vt:lpstr>Introduction</vt:lpstr>
      <vt:lpstr>Budget Overview</vt:lpstr>
      <vt:lpstr>Governor Malloy’s Recommended Budget </vt:lpstr>
      <vt:lpstr>PowerPoint Presentation</vt:lpstr>
      <vt:lpstr>Closing the Current Services Budget Gap</vt:lpstr>
      <vt:lpstr>PowerPoint Presentation</vt:lpstr>
      <vt:lpstr>PowerPoint Presentation</vt:lpstr>
      <vt:lpstr>Addressing the FY 2015 Deficit (in millions)</vt:lpstr>
      <vt:lpstr>Revenue</vt:lpstr>
      <vt:lpstr>Revenue Proposals (in millions)</vt:lpstr>
      <vt:lpstr>General Fund Revenue Proposals  (in millions)</vt:lpstr>
      <vt:lpstr>Use of One-Time Revenues</vt:lpstr>
      <vt:lpstr>General Fund Revenue Economic Growth Rates (underlying growth prior to tax changes/transfers)</vt:lpstr>
      <vt:lpstr>Investing in Transportation   </vt:lpstr>
      <vt:lpstr> Governor’s Transportation Initiative</vt:lpstr>
      <vt:lpstr> Capital Funding</vt:lpstr>
      <vt:lpstr> Major Projects</vt:lpstr>
      <vt:lpstr>Special Transportation Fund Motor Fuels Tax Economic Growth Rate </vt:lpstr>
      <vt:lpstr>Special Transportation Fund Current Program</vt:lpstr>
      <vt:lpstr>Special Transportation Fund Current Program (in millions)</vt:lpstr>
      <vt:lpstr> Governor’s Proposal</vt:lpstr>
      <vt:lpstr>Capital Budget</vt:lpstr>
      <vt:lpstr>PowerPoint Presentation</vt:lpstr>
      <vt:lpstr>PowerPoint Presentation</vt:lpstr>
      <vt:lpstr>Debt Service Expenditures General Fund</vt:lpstr>
      <vt:lpstr>Debt Service</vt:lpstr>
      <vt:lpstr>PowerPoint Presentation</vt:lpstr>
      <vt:lpstr>PowerPoint Presentation</vt:lpstr>
      <vt:lpstr>PowerPoint Presentation</vt:lpstr>
    </vt:vector>
  </TitlesOfParts>
  <Company>State of Connecticut-Office of Policy &amp;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Title: Calibri, bold, 32pt Slide Subtitles:  Calibri, bold, 22pt</dc:title>
  <dc:creator>Paul Potamianos</dc:creator>
  <cp:lastModifiedBy>Paul Potamianos</cp:lastModifiedBy>
  <cp:revision>403</cp:revision>
  <cp:lastPrinted>2015-02-16T18:48:09Z</cp:lastPrinted>
  <dcterms:created xsi:type="dcterms:W3CDTF">2013-01-28T19:38:59Z</dcterms:created>
  <dcterms:modified xsi:type="dcterms:W3CDTF">2015-02-27T15:46:54Z</dcterms:modified>
</cp:coreProperties>
</file>