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5"/>
  </p:notesMasterIdLst>
  <p:sldIdLst>
    <p:sldId id="449" r:id="rId2"/>
    <p:sldId id="411" r:id="rId3"/>
    <p:sldId id="412" r:id="rId4"/>
    <p:sldId id="413" r:id="rId5"/>
    <p:sldId id="414" r:id="rId6"/>
    <p:sldId id="415" r:id="rId7"/>
    <p:sldId id="431" r:id="rId8"/>
    <p:sldId id="436" r:id="rId9"/>
    <p:sldId id="767" r:id="rId10"/>
    <p:sldId id="416" r:id="rId11"/>
    <p:sldId id="453" r:id="rId12"/>
    <p:sldId id="752" r:id="rId13"/>
    <p:sldId id="769" r:id="rId14"/>
    <p:sldId id="417" r:id="rId15"/>
    <p:sldId id="418" r:id="rId16"/>
    <p:sldId id="420" r:id="rId17"/>
    <p:sldId id="419" r:id="rId18"/>
    <p:sldId id="772" r:id="rId19"/>
    <p:sldId id="423" r:id="rId20"/>
    <p:sldId id="422" r:id="rId21"/>
    <p:sldId id="770" r:id="rId22"/>
    <p:sldId id="766" r:id="rId23"/>
    <p:sldId id="424" r:id="rId24"/>
    <p:sldId id="438" r:id="rId25"/>
    <p:sldId id="426" r:id="rId26"/>
    <p:sldId id="428" r:id="rId27"/>
    <p:sldId id="429" r:id="rId28"/>
    <p:sldId id="430" r:id="rId29"/>
    <p:sldId id="437" r:id="rId30"/>
    <p:sldId id="432" r:id="rId31"/>
    <p:sldId id="433" r:id="rId32"/>
    <p:sldId id="434" r:id="rId33"/>
    <p:sldId id="768" r:id="rId34"/>
    <p:sldId id="441" r:id="rId35"/>
    <p:sldId id="440" r:id="rId36"/>
    <p:sldId id="443" r:id="rId37"/>
    <p:sldId id="444" r:id="rId38"/>
    <p:sldId id="445" r:id="rId39"/>
    <p:sldId id="446" r:id="rId40"/>
    <p:sldId id="448" r:id="rId41"/>
    <p:sldId id="447" r:id="rId42"/>
    <p:sldId id="421" r:id="rId43"/>
    <p:sldId id="771" r:id="rId4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otamianos, Paul" initials="PP" lastIdx="1" clrIdx="0">
    <p:extLst>
      <p:ext uri="{19B8F6BF-5375-455C-9EA6-DF929625EA0E}">
        <p15:presenceInfo xmlns:p15="http://schemas.microsoft.com/office/powerpoint/2012/main" userId="S::Paul.Potamianos@ct.gov::e4d02e3d-d7d3-4271-9359-97037f5631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0" d="100"/>
          <a:sy n="110" d="100"/>
        </p:scale>
        <p:origin x="154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OPM-vBud\BGTFiles\Nolen\2021\2021%20Midterm\Gov%2010-31\Projected%20Contributions%20and%20UAL%20SERS%20&amp;%20TR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1" Type="http://schemas.openxmlformats.org/officeDocument/2006/relationships/oleObject" Target="file:///\\OPM-vBud\BGTFiles\2020_2021%20Biennial%20Budget\Fiscal%20Accountability%20Report\Exhibits%20and%20source%20files\source%20files\OPEB%20-UAAL%20and%20Funding%20Histor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en-US" sz="1800" b="1" dirty="0">
                <a:solidFill>
                  <a:sysClr val="windowText" lastClr="000000"/>
                </a:solidFill>
                <a:latin typeface="Times New Roman" panose="02020603050405020304" pitchFamily="18" charset="0"/>
                <a:cs typeface="Times New Roman" panose="02020603050405020304" pitchFamily="18" charset="0"/>
              </a:rPr>
              <a:t>National Economic Expansions*</a:t>
            </a:r>
          </a:p>
          <a:p>
            <a:pPr>
              <a:defRPr>
                <a:solidFill>
                  <a:sysClr val="windowText" lastClr="000000"/>
                </a:solidFill>
                <a:latin typeface="Times New Roman" panose="02020603050405020304" pitchFamily="18" charset="0"/>
                <a:cs typeface="Times New Roman" panose="02020603050405020304" pitchFamily="18" charset="0"/>
              </a:defRPr>
            </a:pPr>
            <a:r>
              <a:rPr lang="en-US" sz="1800" b="1" dirty="0">
                <a:solidFill>
                  <a:sysClr val="windowText" lastClr="000000"/>
                </a:solidFill>
                <a:latin typeface="Times New Roman" panose="02020603050405020304" pitchFamily="18" charset="0"/>
                <a:cs typeface="Times New Roman" panose="02020603050405020304" pitchFamily="18" charset="0"/>
              </a:rPr>
              <a:t>Length</a:t>
            </a:r>
            <a:r>
              <a:rPr lang="en-US" sz="1800" b="1" baseline="0" dirty="0">
                <a:solidFill>
                  <a:sysClr val="windowText" lastClr="000000"/>
                </a:solidFill>
                <a:latin typeface="Times New Roman" panose="02020603050405020304" pitchFamily="18" charset="0"/>
                <a:cs typeface="Times New Roman" panose="02020603050405020304" pitchFamily="18" charset="0"/>
              </a:rPr>
              <a:t> in Months</a:t>
            </a:r>
          </a:p>
          <a:p>
            <a:pPr>
              <a:defRPr>
                <a:solidFill>
                  <a:sysClr val="windowText" lastClr="000000"/>
                </a:solidFill>
                <a:latin typeface="Times New Roman" panose="02020603050405020304" pitchFamily="18" charset="0"/>
                <a:cs typeface="Times New Roman" panose="02020603050405020304" pitchFamily="18" charset="0"/>
              </a:defRPr>
            </a:pPr>
            <a:r>
              <a:rPr lang="en-US" sz="1000" baseline="0" dirty="0">
                <a:solidFill>
                  <a:sysClr val="windowText" lastClr="000000"/>
                </a:solidFill>
                <a:latin typeface="Times New Roman" panose="02020603050405020304" pitchFamily="18" charset="0"/>
                <a:cs typeface="Times New Roman" panose="02020603050405020304" pitchFamily="18" charset="0"/>
              </a:rPr>
              <a:t>(as of October 2019)</a:t>
            </a:r>
            <a:endParaRPr lang="en-US" sz="800" dirty="0">
              <a:solidFill>
                <a:sysClr val="windowText" lastClr="000000"/>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manualLayout>
          <c:layoutTarget val="inner"/>
          <c:xMode val="edge"/>
          <c:yMode val="edge"/>
          <c:x val="8.4762422084315045E-2"/>
          <c:y val="0.22238622127953642"/>
          <c:w val="0.86953793475000718"/>
          <c:h val="0.62071216061941503"/>
        </c:manualLayout>
      </c:layout>
      <c:barChart>
        <c:barDir val="bar"/>
        <c:grouping val="clustered"/>
        <c:varyColors val="0"/>
        <c:ser>
          <c:idx val="0"/>
          <c:order val="0"/>
          <c:spPr>
            <a:solidFill>
              <a:schemeClr val="accent1"/>
            </a:solidFill>
            <a:ln>
              <a:noFill/>
            </a:ln>
            <a:effectLst/>
          </c:spPr>
          <c:invertIfNegative val="0"/>
          <c:dPt>
            <c:idx val="10"/>
            <c:invertIfNegative val="0"/>
            <c:bubble3D val="0"/>
            <c:spPr>
              <a:pattFill prst="dkVert">
                <a:fgClr>
                  <a:schemeClr val="accent1"/>
                </a:fgClr>
                <a:bgClr>
                  <a:schemeClr val="bg1"/>
                </a:bgClr>
              </a:pattFill>
              <a:ln>
                <a:noFill/>
              </a:ln>
              <a:effectLst/>
            </c:spPr>
            <c:extLst>
              <c:ext xmlns:c16="http://schemas.microsoft.com/office/drawing/2014/chart" uri="{C3380CC4-5D6E-409C-BE32-E72D297353CC}">
                <c16:uniqueId val="{00000001-72B3-426C-AF13-13921D29BA23}"/>
              </c:ext>
            </c:extLst>
          </c:dPt>
          <c:dLbls>
            <c:dLbl>
              <c:idx val="5"/>
              <c:layout>
                <c:manualLayout>
                  <c:x val="4.0368057965464839E-2"/>
                  <c:y val="7.1265756797169587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2B3-426C-AF13-13921D29BA23}"/>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graph!$K$2:$K$12</c:f>
              <c:numCache>
                <c:formatCode>General</c:formatCode>
                <c:ptCount val="11"/>
                <c:pt idx="0">
                  <c:v>1949</c:v>
                </c:pt>
                <c:pt idx="1">
                  <c:v>1954</c:v>
                </c:pt>
                <c:pt idx="2">
                  <c:v>1958</c:v>
                </c:pt>
                <c:pt idx="3">
                  <c:v>1961</c:v>
                </c:pt>
                <c:pt idx="4">
                  <c:v>1970</c:v>
                </c:pt>
                <c:pt idx="5">
                  <c:v>1975</c:v>
                </c:pt>
                <c:pt idx="6">
                  <c:v>1980</c:v>
                </c:pt>
                <c:pt idx="7">
                  <c:v>1982</c:v>
                </c:pt>
                <c:pt idx="8">
                  <c:v>1991</c:v>
                </c:pt>
                <c:pt idx="9">
                  <c:v>2001</c:v>
                </c:pt>
                <c:pt idx="10">
                  <c:v>2009</c:v>
                </c:pt>
              </c:numCache>
            </c:numRef>
          </c:cat>
          <c:val>
            <c:numRef>
              <c:f>graph!$M$2:$M$12</c:f>
              <c:numCache>
                <c:formatCode>General</c:formatCode>
                <c:ptCount val="11"/>
                <c:pt idx="0">
                  <c:v>45</c:v>
                </c:pt>
                <c:pt idx="1">
                  <c:v>39</c:v>
                </c:pt>
                <c:pt idx="2">
                  <c:v>24</c:v>
                </c:pt>
                <c:pt idx="3">
                  <c:v>106</c:v>
                </c:pt>
                <c:pt idx="4">
                  <c:v>36</c:v>
                </c:pt>
                <c:pt idx="5">
                  <c:v>58</c:v>
                </c:pt>
                <c:pt idx="6">
                  <c:v>12</c:v>
                </c:pt>
                <c:pt idx="7">
                  <c:v>92</c:v>
                </c:pt>
                <c:pt idx="8">
                  <c:v>120</c:v>
                </c:pt>
                <c:pt idx="9">
                  <c:v>73</c:v>
                </c:pt>
                <c:pt idx="10">
                  <c:v>124</c:v>
                </c:pt>
              </c:numCache>
            </c:numRef>
          </c:val>
          <c:extLst>
            <c:ext xmlns:c16="http://schemas.microsoft.com/office/drawing/2014/chart" uri="{C3380CC4-5D6E-409C-BE32-E72D297353CC}">
              <c16:uniqueId val="{00000003-72B3-426C-AF13-13921D29BA23}"/>
            </c:ext>
          </c:extLst>
        </c:ser>
        <c:dLbls>
          <c:showLegendKey val="0"/>
          <c:showVal val="0"/>
          <c:showCatName val="0"/>
          <c:showSerName val="0"/>
          <c:showPercent val="0"/>
          <c:showBubbleSize val="0"/>
        </c:dLbls>
        <c:gapWidth val="182"/>
        <c:axId val="210872928"/>
        <c:axId val="210873488"/>
      </c:barChart>
      <c:catAx>
        <c:axId val="210872928"/>
        <c:scaling>
          <c:orientation val="maxMin"/>
        </c:scaling>
        <c:delete val="0"/>
        <c:axPos val="l"/>
        <c:minorGridlines>
          <c:spPr>
            <a:ln w="9525" cap="flat" cmpd="sng" algn="ctr">
              <a:noFill/>
              <a:round/>
            </a:ln>
            <a:effectLst/>
          </c:spPr>
        </c:min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210873488"/>
        <c:crosses val="autoZero"/>
        <c:auto val="1"/>
        <c:lblAlgn val="ctr"/>
        <c:lblOffset val="100"/>
        <c:noMultiLvlLbl val="0"/>
      </c:catAx>
      <c:valAx>
        <c:axId val="210873488"/>
        <c:scaling>
          <c:orientation val="minMax"/>
          <c:max val="140"/>
        </c:scaling>
        <c:delete val="0"/>
        <c:axPos val="t"/>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5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US" sz="1050">
                    <a:solidFill>
                      <a:sysClr val="windowText" lastClr="000000"/>
                    </a:solidFill>
                    <a:latin typeface="Times New Roman" panose="02020603050405020304" pitchFamily="18" charset="0"/>
                    <a:cs typeface="Times New Roman" panose="02020603050405020304" pitchFamily="18" charset="0"/>
                  </a:rPr>
                  <a:t>Months</a:t>
                </a:r>
              </a:p>
            </c:rich>
          </c:tx>
          <c:layout>
            <c:manualLayout>
              <c:xMode val="edge"/>
              <c:yMode val="edge"/>
              <c:x val="0.46765504311960998"/>
              <c:y val="0.92403028117193808"/>
            </c:manualLayout>
          </c:layout>
          <c:overlay val="0"/>
          <c:spPr>
            <a:noFill/>
            <a:ln>
              <a:noFill/>
            </a:ln>
            <a:effectLst/>
          </c:spPr>
          <c:txPr>
            <a:bodyPr rot="0" spcFirstLastPara="1" vertOverflow="ellipsis" vert="horz" wrap="square" anchor="ctr" anchorCtr="1"/>
            <a:lstStyle/>
            <a:p>
              <a:pPr>
                <a:defRPr sz="105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high"/>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21087292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a:outerShdw blurRad="63500" sx="102000" sy="102000" algn="ctr" rotWithShape="0">
        <a:prstClr val="black">
          <a:alpha val="40000"/>
        </a:prstClr>
      </a:outerShdw>
    </a:effectLst>
  </c:spPr>
  <c:txPr>
    <a:bodyPr/>
    <a:lstStyle/>
    <a:p>
      <a:pPr>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929585813747412"/>
          <c:y val="0.13713213075620562"/>
          <c:w val="0.52100144384794944"/>
          <c:h val="0.78477882158935697"/>
        </c:manualLayout>
      </c:layout>
      <c:pieChart>
        <c:varyColors val="1"/>
        <c:ser>
          <c:idx val="0"/>
          <c:order val="0"/>
          <c:tx>
            <c:strRef>
              <c:f>Final!$B$4</c:f>
              <c:strCache>
                <c:ptCount val="1"/>
                <c:pt idx="0">
                  <c:v> FY 2020 </c:v>
                </c:pt>
              </c:strCache>
            </c:strRef>
          </c:tx>
          <c:dPt>
            <c:idx val="0"/>
            <c:bubble3D val="0"/>
            <c:spPr>
              <a:solidFill>
                <a:schemeClr val="accent2"/>
              </a:solidFill>
              <a:ln w="19050">
                <a:solidFill>
                  <a:schemeClr val="lt1"/>
                </a:solidFill>
              </a:ln>
              <a:effectLst/>
            </c:spPr>
            <c:extLst>
              <c:ext xmlns:c16="http://schemas.microsoft.com/office/drawing/2014/chart" uri="{C3380CC4-5D6E-409C-BE32-E72D297353CC}">
                <c16:uniqueId val="{00000001-9CB1-45F6-AFA5-EF03FA15352D}"/>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3-9CB1-45F6-AFA5-EF03FA15352D}"/>
              </c:ext>
            </c:extLst>
          </c:dPt>
          <c:dPt>
            <c:idx val="2"/>
            <c:bubble3D val="0"/>
            <c:spPr>
              <a:solidFill>
                <a:schemeClr val="accent1"/>
              </a:solidFill>
              <a:ln w="19050">
                <a:solidFill>
                  <a:schemeClr val="lt1"/>
                </a:solidFill>
              </a:ln>
              <a:effectLst/>
            </c:spPr>
            <c:extLst>
              <c:ext xmlns:c16="http://schemas.microsoft.com/office/drawing/2014/chart" uri="{C3380CC4-5D6E-409C-BE32-E72D297353CC}">
                <c16:uniqueId val="{00000005-9CB1-45F6-AFA5-EF03FA15352D}"/>
              </c:ext>
            </c:extLst>
          </c:dPt>
          <c:dPt>
            <c:idx val="3"/>
            <c:bubble3D val="0"/>
            <c:spPr>
              <a:solidFill>
                <a:schemeClr val="accent1"/>
              </a:solidFill>
              <a:ln w="19050">
                <a:solidFill>
                  <a:schemeClr val="lt1"/>
                </a:solidFill>
              </a:ln>
              <a:effectLst/>
            </c:spPr>
            <c:extLst>
              <c:ext xmlns:c16="http://schemas.microsoft.com/office/drawing/2014/chart" uri="{C3380CC4-5D6E-409C-BE32-E72D297353CC}">
                <c16:uniqueId val="{00000007-9CB1-45F6-AFA5-EF03FA15352D}"/>
              </c:ext>
            </c:extLst>
          </c:dPt>
          <c:dPt>
            <c:idx val="4"/>
            <c:bubble3D val="0"/>
            <c:spPr>
              <a:solidFill>
                <a:schemeClr val="accent1"/>
              </a:solidFill>
              <a:ln w="19050">
                <a:solidFill>
                  <a:schemeClr val="lt1"/>
                </a:solidFill>
              </a:ln>
              <a:effectLst/>
            </c:spPr>
            <c:extLst>
              <c:ext xmlns:c16="http://schemas.microsoft.com/office/drawing/2014/chart" uri="{C3380CC4-5D6E-409C-BE32-E72D297353CC}">
                <c16:uniqueId val="{00000009-9CB1-45F6-AFA5-EF03FA15352D}"/>
              </c:ext>
            </c:extLst>
          </c:dPt>
          <c:dPt>
            <c:idx val="5"/>
            <c:bubble3D val="0"/>
            <c:spPr>
              <a:solidFill>
                <a:schemeClr val="accent1"/>
              </a:solidFill>
              <a:ln w="19050">
                <a:solidFill>
                  <a:schemeClr val="lt1"/>
                </a:solidFill>
              </a:ln>
              <a:effectLst/>
            </c:spPr>
            <c:extLst>
              <c:ext xmlns:c16="http://schemas.microsoft.com/office/drawing/2014/chart" uri="{C3380CC4-5D6E-409C-BE32-E72D297353CC}">
                <c16:uniqueId val="{0000000B-9CB1-45F6-AFA5-EF03FA15352D}"/>
              </c:ext>
            </c:extLst>
          </c:dPt>
          <c:dPt>
            <c:idx val="6"/>
            <c:bubble3D val="0"/>
            <c:spPr>
              <a:solidFill>
                <a:schemeClr val="accent6"/>
              </a:solidFill>
              <a:ln w="19050">
                <a:solidFill>
                  <a:schemeClr val="lt1"/>
                </a:solidFill>
              </a:ln>
              <a:effectLst/>
            </c:spPr>
            <c:extLst>
              <c:ext xmlns:c16="http://schemas.microsoft.com/office/drawing/2014/chart" uri="{C3380CC4-5D6E-409C-BE32-E72D297353CC}">
                <c16:uniqueId val="{0000000D-9CB1-45F6-AFA5-EF03FA15352D}"/>
              </c:ext>
            </c:extLst>
          </c:dPt>
          <c:dPt>
            <c:idx val="7"/>
            <c:bubble3D val="0"/>
            <c:spPr>
              <a:solidFill>
                <a:schemeClr val="accent6"/>
              </a:solidFill>
              <a:ln w="19050">
                <a:solidFill>
                  <a:schemeClr val="lt1"/>
                </a:solidFill>
              </a:ln>
              <a:effectLst/>
            </c:spPr>
            <c:extLst>
              <c:ext xmlns:c16="http://schemas.microsoft.com/office/drawing/2014/chart" uri="{C3380CC4-5D6E-409C-BE32-E72D297353CC}">
                <c16:uniqueId val="{0000000F-9CB1-45F6-AFA5-EF03FA15352D}"/>
              </c:ext>
            </c:extLst>
          </c:dPt>
          <c:dPt>
            <c:idx val="8"/>
            <c:bubble3D val="0"/>
            <c:spPr>
              <a:solidFill>
                <a:schemeClr val="tx2"/>
              </a:solidFill>
              <a:ln w="19050">
                <a:solidFill>
                  <a:schemeClr val="lt1"/>
                </a:solidFill>
              </a:ln>
              <a:effectLst/>
            </c:spPr>
            <c:extLst>
              <c:ext xmlns:c16="http://schemas.microsoft.com/office/drawing/2014/chart" uri="{C3380CC4-5D6E-409C-BE32-E72D297353CC}">
                <c16:uniqueId val="{00000011-9CB1-45F6-AFA5-EF03FA15352D}"/>
              </c:ext>
            </c:extLst>
          </c:dPt>
          <c:dPt>
            <c:idx val="9"/>
            <c:bubble3D val="0"/>
            <c:spPr>
              <a:solidFill>
                <a:schemeClr val="tx2"/>
              </a:solidFill>
              <a:ln w="19050">
                <a:solidFill>
                  <a:schemeClr val="lt1"/>
                </a:solidFill>
              </a:ln>
              <a:effectLst/>
            </c:spPr>
            <c:extLst>
              <c:ext xmlns:c16="http://schemas.microsoft.com/office/drawing/2014/chart" uri="{C3380CC4-5D6E-409C-BE32-E72D297353CC}">
                <c16:uniqueId val="{00000013-9CB1-45F6-AFA5-EF03FA15352D}"/>
              </c:ext>
            </c:extLst>
          </c:dPt>
          <c:dPt>
            <c:idx val="10"/>
            <c:bubble3D val="0"/>
            <c:spPr>
              <a:solidFill>
                <a:schemeClr val="accent4"/>
              </a:solidFill>
              <a:ln w="19050">
                <a:solidFill>
                  <a:schemeClr val="lt1"/>
                </a:solidFill>
              </a:ln>
              <a:effectLst/>
            </c:spPr>
            <c:extLst>
              <c:ext xmlns:c16="http://schemas.microsoft.com/office/drawing/2014/chart" uri="{C3380CC4-5D6E-409C-BE32-E72D297353CC}">
                <c16:uniqueId val="{00000015-9CB1-45F6-AFA5-EF03FA15352D}"/>
              </c:ext>
            </c:extLst>
          </c:dPt>
          <c:dPt>
            <c:idx val="11"/>
            <c:bubble3D val="0"/>
            <c:spPr>
              <a:solidFill>
                <a:schemeClr val="accent4"/>
              </a:solidFill>
              <a:ln w="19050">
                <a:solidFill>
                  <a:schemeClr val="lt1"/>
                </a:solidFill>
              </a:ln>
              <a:effectLst/>
            </c:spPr>
            <c:extLst>
              <c:ext xmlns:c16="http://schemas.microsoft.com/office/drawing/2014/chart" uri="{C3380CC4-5D6E-409C-BE32-E72D297353CC}">
                <c16:uniqueId val="{00000017-9CB1-45F6-AFA5-EF03FA15352D}"/>
              </c:ext>
            </c:extLst>
          </c:dPt>
          <c:dLbls>
            <c:dLbl>
              <c:idx val="0"/>
              <c:layout>
                <c:manualLayout>
                  <c:x val="2.3200691728035565E-2"/>
                  <c:y val="2.9038499825396898E-3"/>
                </c:manualLayout>
              </c:layout>
              <c:tx>
                <c:rich>
                  <a:bodyPr/>
                  <a:lstStyle/>
                  <a:p>
                    <a:fld id="{E9D2F61D-3DDA-462A-9A2A-3229912EC603}" type="CATEGORYNAME">
                      <a:rPr lang="en-US"/>
                      <a:pPr/>
                      <a:t>[CATEGORY NAME]</a:t>
                    </a:fld>
                    <a:r>
                      <a:rPr lang="en-US" baseline="0" dirty="0"/>
                      <a:t>, </a:t>
                    </a:r>
                    <a:fld id="{3C965F2D-03CD-4C87-9036-B52A5B4EC764}" type="VALUE">
                      <a:rPr lang="en-US" baseline="0" smtClean="0"/>
                      <a:pPr/>
                      <a:t>[VALUE]</a:t>
                    </a:fld>
                    <a:r>
                      <a:rPr lang="en-US" baseline="0" dirty="0"/>
                      <a:t>, 11.6%</a:t>
                    </a:r>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9CB1-45F6-AFA5-EF03FA15352D}"/>
                </c:ext>
              </c:extLst>
            </c:dLbl>
            <c:dLbl>
              <c:idx val="1"/>
              <c:layout>
                <c:manualLayout>
                  <c:x val="-3.8192421944868806E-3"/>
                  <c:y val="-2.5470903617178402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CB1-45F6-AFA5-EF03FA15352D}"/>
                </c:ext>
              </c:extLst>
            </c:dLbl>
            <c:dLbl>
              <c:idx val="2"/>
              <c:layout>
                <c:manualLayout>
                  <c:x val="5.1201562389457797E-3"/>
                  <c:y val="-1.0372028646358429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CB1-45F6-AFA5-EF03FA15352D}"/>
                </c:ext>
              </c:extLst>
            </c:dLbl>
            <c:dLbl>
              <c:idx val="3"/>
              <c:layout>
                <c:manualLayout>
                  <c:x val="3.4506219571777678E-2"/>
                  <c:y val="4.1392558499086585E-4"/>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CB1-45F6-AFA5-EF03FA15352D}"/>
                </c:ext>
              </c:extLst>
            </c:dLbl>
            <c:dLbl>
              <c:idx val="4"/>
              <c:layout>
                <c:manualLayout>
                  <c:x val="1.2529252544618941E-2"/>
                  <c:y val="-1.5280541551583891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CB1-45F6-AFA5-EF03FA15352D}"/>
                </c:ext>
              </c:extLst>
            </c:dLbl>
            <c:dLbl>
              <c:idx val="5"/>
              <c:layout>
                <c:manualLayout>
                  <c:x val="8.4392066778715465E-3"/>
                  <c:y val="-3.4739338874411074E-3"/>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CB1-45F6-AFA5-EF03FA15352D}"/>
                </c:ext>
              </c:extLst>
            </c:dLbl>
            <c:dLbl>
              <c:idx val="6"/>
              <c:layout>
                <c:manualLayout>
                  <c:x val="-0.22737996093909457"/>
                  <c:y val="2.1548376443450586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CB1-45F6-AFA5-EF03FA15352D}"/>
                </c:ext>
              </c:extLst>
            </c:dLbl>
            <c:dLbl>
              <c:idx val="7"/>
              <c:layout>
                <c:manualLayout>
                  <c:x val="-7.7250311811969452E-2"/>
                  <c:y val="-1.4142533379724541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CB1-45F6-AFA5-EF03FA15352D}"/>
                </c:ext>
              </c:extLst>
            </c:dLbl>
            <c:dLbl>
              <c:idx val="8"/>
              <c:layout>
                <c:manualLayout>
                  <c:x val="-2.1312643369556512E-3"/>
                  <c:y val="6.3489719131205593E-3"/>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CB1-45F6-AFA5-EF03FA15352D}"/>
                </c:ext>
              </c:extLst>
            </c:dLbl>
            <c:dLbl>
              <c:idx val="9"/>
              <c:layout>
                <c:manualLayout>
                  <c:x val="-7.1109109253095409E-2"/>
                  <c:y val="6.7846172005732369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3-9CB1-45F6-AFA5-EF03FA15352D}"/>
                </c:ext>
              </c:extLst>
            </c:dLbl>
            <c:dLbl>
              <c:idx val="10"/>
              <c:layout>
                <c:manualLayout>
                  <c:x val="-8.5189431394649337E-2"/>
                  <c:y val="3.0150156682921179E-2"/>
                </c:manualLayout>
              </c:layout>
              <c:tx>
                <c:rich>
                  <a:bodyPr/>
                  <a:lstStyle/>
                  <a:p>
                    <a:fld id="{C031DA88-C228-4334-897E-670B4DF24209}" type="CATEGORYNAME">
                      <a:rPr lang="en-US"/>
                      <a:pPr/>
                      <a:t>[CATEGORY NAME]</a:t>
                    </a:fld>
                    <a:r>
                      <a:rPr lang="en-US" baseline="0" dirty="0"/>
                      <a:t>, </a:t>
                    </a:r>
                    <a:fld id="{319CB3F1-4D41-41D2-93E3-01C0E16B265B}" type="VALUE">
                      <a:rPr lang="en-US" baseline="0" smtClean="0"/>
                      <a:pPr/>
                      <a:t>[VALUE]</a:t>
                    </a:fld>
                    <a:r>
                      <a:rPr lang="en-US" baseline="0" dirty="0"/>
                      <a:t>, 2.6%</a:t>
                    </a:r>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9CB1-45F6-AFA5-EF03FA15352D}"/>
                </c:ext>
              </c:extLst>
            </c:dLbl>
            <c:dLbl>
              <c:idx val="11"/>
              <c:layout>
                <c:manualLayout>
                  <c:x val="-5.4751547475917282E-2"/>
                  <c:y val="-9.473381114375793E-3"/>
                </c:manualLayout>
              </c:layout>
              <c:tx>
                <c:rich>
                  <a:bodyPr/>
                  <a:lstStyle/>
                  <a:p>
                    <a:fld id="{C3AA3C24-CE3E-4C4C-9704-B631A0926F01}" type="CATEGORYNAME">
                      <a:rPr lang="en-US"/>
                      <a:pPr/>
                      <a:t>[CATEGORY NAME]</a:t>
                    </a:fld>
                    <a:r>
                      <a:rPr lang="en-US" baseline="0" dirty="0"/>
                      <a:t>, </a:t>
                    </a:r>
                    <a:fld id="{784C07FE-5D8F-46FF-9E1E-B7B87CAFCB1B}" type="VALUE">
                      <a:rPr lang="en-US" baseline="0" smtClean="0"/>
                      <a:pPr/>
                      <a:t>[VALUE]</a:t>
                    </a:fld>
                    <a:r>
                      <a:rPr lang="en-US" baseline="0" dirty="0"/>
                      <a:t>, 4.4%</a:t>
                    </a:r>
                  </a:p>
                </c:rich>
              </c:tx>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7-9CB1-45F6-AFA5-EF03FA15352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solidFill>
                  <a:round/>
                </a:ln>
                <a:effectLst/>
              </c:spPr>
            </c:leaderLines>
            <c:extLst>
              <c:ext xmlns:c15="http://schemas.microsoft.com/office/drawing/2012/chart" uri="{CE6537A1-D6FC-4f65-9D91-7224C49458BB}"/>
            </c:extLst>
          </c:dLbls>
          <c:cat>
            <c:strRef>
              <c:f>Final!$A$5:$A$16</c:f>
              <c:strCache>
                <c:ptCount val="12"/>
                <c:pt idx="0">
                  <c:v>Debt Service (incl POB)</c:v>
                </c:pt>
                <c:pt idx="1">
                  <c:v>Salaries and Wages</c:v>
                </c:pt>
                <c:pt idx="2">
                  <c:v>Employee Healthcare</c:v>
                </c:pt>
                <c:pt idx="3">
                  <c:v>Other Fringe Benefits</c:v>
                </c:pt>
                <c:pt idx="4">
                  <c:v>Retiree Healthcare and OPEB Match</c:v>
                </c:pt>
                <c:pt idx="5">
                  <c:v>SERS</c:v>
                </c:pt>
                <c:pt idx="6">
                  <c:v>TRS Pension and OPEB</c:v>
                </c:pt>
                <c:pt idx="7">
                  <c:v>Municipal Aid</c:v>
                </c:pt>
                <c:pt idx="8">
                  <c:v>Medicaid (incl Hosp Supplement)</c:v>
                </c:pt>
                <c:pt idx="9">
                  <c:v>Other HHS Programs (incl DCF, DOH, and DVA)</c:v>
                </c:pt>
                <c:pt idx="10">
                  <c:v>Other Expenses and Equipment</c:v>
                </c:pt>
                <c:pt idx="11">
                  <c:v>All Other Programs</c:v>
                </c:pt>
              </c:strCache>
            </c:strRef>
          </c:cat>
          <c:val>
            <c:numRef>
              <c:f>Final!$B$5:$B$16</c:f>
              <c:numCache>
                <c:formatCode>"$"#,###.0\ "million"</c:formatCode>
                <c:ptCount val="12"/>
                <c:pt idx="0">
                  <c:v>2233.0257700000002</c:v>
                </c:pt>
                <c:pt idx="1">
                  <c:v>3071.3835800000002</c:v>
                </c:pt>
                <c:pt idx="2">
                  <c:v>645.05532700000003</c:v>
                </c:pt>
                <c:pt idx="3">
                  <c:v>360.00028500000002</c:v>
                </c:pt>
                <c:pt idx="4">
                  <c:v>857.68528500000002</c:v>
                </c:pt>
                <c:pt idx="5">
                  <c:v>1195.688537</c:v>
                </c:pt>
                <c:pt idx="6">
                  <c:v>1240.3164200000001</c:v>
                </c:pt>
                <c:pt idx="7">
                  <c:v>2951.36879</c:v>
                </c:pt>
                <c:pt idx="8">
                  <c:v>3253.8767619999999</c:v>
                </c:pt>
                <c:pt idx="9">
                  <c:v>2164.557847</c:v>
                </c:pt>
                <c:pt idx="10">
                  <c:v>503.199502</c:v>
                </c:pt>
                <c:pt idx="11">
                  <c:v>842.90372000000002</c:v>
                </c:pt>
              </c:numCache>
            </c:numRef>
          </c:val>
          <c:extLst>
            <c:ext xmlns:c16="http://schemas.microsoft.com/office/drawing/2014/chart" uri="{C3380CC4-5D6E-409C-BE32-E72D297353CC}">
              <c16:uniqueId val="{00000018-9CB1-45F6-AFA5-EF03FA15352D}"/>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solidFill>
      <a:schemeClr val="bg1">
        <a:alpha val="0"/>
      </a:schemeClr>
    </a:solidFill>
    <a:ln w="9525" cap="flat" cmpd="sng" algn="ctr">
      <a:noFill/>
      <a:round/>
    </a:ln>
    <a:effectLst>
      <a:outerShdw blurRad="63500" sx="102000" sy="102000" algn="ctr" rotWithShape="0">
        <a:prstClr val="black">
          <a:alpha val="40000"/>
        </a:prstClr>
      </a:outerShdw>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r>
              <a:rPr lang="en-US" dirty="0">
                <a:solidFill>
                  <a:schemeClr val="tx1"/>
                </a:solidFill>
              </a:rPr>
              <a:t>SERS Liability</a:t>
            </a:r>
          </a:p>
        </c:rich>
      </c:tx>
      <c:layout>
        <c:manualLayout>
          <c:xMode val="edge"/>
          <c:yMode val="edge"/>
          <c:x val="0.33023239282589678"/>
          <c:y val="0"/>
        </c:manualLayout>
      </c:layout>
      <c:overlay val="0"/>
      <c:spPr>
        <a:noFill/>
        <a:ln>
          <a:noFill/>
        </a:ln>
        <a:effectLst/>
      </c:spPr>
      <c:txPr>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2703609456012418"/>
          <c:y val="0.21328849518810147"/>
          <c:w val="0.51149242589305166"/>
          <c:h val="0.73083041703120444"/>
        </c:manualLayout>
      </c:layout>
      <c:pieChart>
        <c:varyColors val="1"/>
        <c:ser>
          <c:idx val="0"/>
          <c:order val="0"/>
          <c:spPr>
            <a:ln w="12700">
              <a:solidFill>
                <a:schemeClr val="tx1"/>
              </a:solidFill>
            </a:ln>
          </c:spPr>
          <c:dPt>
            <c:idx val="0"/>
            <c:bubble3D val="0"/>
            <c:spPr>
              <a:solidFill>
                <a:srgbClr val="0070C0"/>
              </a:solidFill>
              <a:ln w="12700">
                <a:solidFill>
                  <a:schemeClr val="tx1"/>
                </a:solidFill>
              </a:ln>
              <a:effectLst>
                <a:outerShdw blurRad="40000" dist="23000" dir="5400000" rotWithShape="0">
                  <a:srgbClr val="000000">
                    <a:alpha val="35000"/>
                  </a:srgbClr>
                </a:outerShdw>
              </a:effectLst>
            </c:spPr>
            <c:extLst>
              <c:ext xmlns:c16="http://schemas.microsoft.com/office/drawing/2014/chart" uri="{C3380CC4-5D6E-409C-BE32-E72D297353CC}">
                <c16:uniqueId val="{00000001-9667-48F4-918E-26FDEA137F7B}"/>
              </c:ext>
            </c:extLst>
          </c:dPt>
          <c:dPt>
            <c:idx val="1"/>
            <c:bubble3D val="0"/>
            <c:spPr>
              <a:solidFill>
                <a:schemeClr val="accent1"/>
              </a:solidFill>
              <a:ln w="12700">
                <a:solidFill>
                  <a:schemeClr val="tx1"/>
                </a:solidFill>
              </a:ln>
              <a:effectLst>
                <a:outerShdw blurRad="40000" dist="23000" dir="5400000" rotWithShape="0">
                  <a:srgbClr val="000000">
                    <a:alpha val="35000"/>
                  </a:srgbClr>
                </a:outerShdw>
              </a:effectLst>
            </c:spPr>
            <c:extLst>
              <c:ext xmlns:c16="http://schemas.microsoft.com/office/drawing/2014/chart" uri="{C3380CC4-5D6E-409C-BE32-E72D297353CC}">
                <c16:uniqueId val="{00000003-9667-48F4-918E-26FDEA137F7B}"/>
              </c:ext>
            </c:extLst>
          </c:dPt>
          <c:dPt>
            <c:idx val="2"/>
            <c:bubble3D val="0"/>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w="12700">
                <a:solidFill>
                  <a:schemeClr val="tx1"/>
                </a:solidFill>
              </a:ln>
              <a:effectLst>
                <a:outerShdw blurRad="40000" dist="23000" dir="5400000" rotWithShape="0">
                  <a:srgbClr val="000000">
                    <a:alpha val="35000"/>
                  </a:srgbClr>
                </a:outerShdw>
              </a:effectLst>
            </c:spPr>
            <c:extLst>
              <c:ext xmlns:c16="http://schemas.microsoft.com/office/drawing/2014/chart" uri="{C3380CC4-5D6E-409C-BE32-E72D297353CC}">
                <c16:uniqueId val="{00000005-9667-48F4-918E-26FDEA137F7B}"/>
              </c:ext>
            </c:extLst>
          </c:dPt>
          <c:dPt>
            <c:idx val="3"/>
            <c:bubble3D val="0"/>
            <c:spPr>
              <a:solidFill>
                <a:srgbClr val="FFFF00"/>
              </a:solidFill>
              <a:ln w="12700">
                <a:solidFill>
                  <a:schemeClr val="tx1"/>
                </a:solidFill>
              </a:ln>
              <a:effectLst>
                <a:outerShdw blurRad="40000" dist="23000" dir="5400000" rotWithShape="0">
                  <a:srgbClr val="000000">
                    <a:alpha val="35000"/>
                  </a:srgbClr>
                </a:outerShdw>
              </a:effectLst>
            </c:spPr>
            <c:extLst>
              <c:ext xmlns:c16="http://schemas.microsoft.com/office/drawing/2014/chart" uri="{C3380CC4-5D6E-409C-BE32-E72D297353CC}">
                <c16:uniqueId val="{00000007-9667-48F4-918E-26FDEA137F7B}"/>
              </c:ext>
            </c:extLst>
          </c:dPt>
          <c:dPt>
            <c:idx val="4"/>
            <c:bubble3D val="0"/>
            <c:spPr>
              <a:solidFill>
                <a:srgbClr val="7030A0"/>
              </a:solidFill>
              <a:ln w="12700">
                <a:solidFill>
                  <a:schemeClr val="tx1"/>
                </a:solidFill>
              </a:ln>
              <a:effectLst>
                <a:outerShdw blurRad="40000" dist="23000" dir="5400000" rotWithShape="0">
                  <a:srgbClr val="000000">
                    <a:alpha val="35000"/>
                  </a:srgbClr>
                </a:outerShdw>
              </a:effectLst>
            </c:spPr>
            <c:extLst>
              <c:ext xmlns:c16="http://schemas.microsoft.com/office/drawing/2014/chart" uri="{C3380CC4-5D6E-409C-BE32-E72D297353CC}">
                <c16:uniqueId val="{00000009-9667-48F4-918E-26FDEA137F7B}"/>
              </c:ext>
            </c:extLst>
          </c:dPt>
          <c:dPt>
            <c:idx val="5"/>
            <c:bubble3D val="0"/>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w="12700">
                <a:solidFill>
                  <a:schemeClr val="tx1"/>
                </a:solidFill>
              </a:ln>
              <a:effectLst>
                <a:outerShdw blurRad="40000" dist="23000" dir="5400000" rotWithShape="0">
                  <a:srgbClr val="000000">
                    <a:alpha val="35000"/>
                  </a:srgbClr>
                </a:outerShdw>
              </a:effectLst>
            </c:spPr>
            <c:extLst>
              <c:ext xmlns:c16="http://schemas.microsoft.com/office/drawing/2014/chart" uri="{C3380CC4-5D6E-409C-BE32-E72D297353CC}">
                <c16:uniqueId val="{0000000B-9667-48F4-918E-26FDEA137F7B}"/>
              </c:ext>
            </c:extLst>
          </c:dPt>
          <c:dPt>
            <c:idx val="6"/>
            <c:bubble3D val="0"/>
            <c:spPr>
              <a:gradFill rotWithShape="1">
                <a:gsLst>
                  <a:gs pos="0">
                    <a:schemeClr val="accent1">
                      <a:lumMod val="60000"/>
                      <a:shade val="51000"/>
                      <a:satMod val="130000"/>
                    </a:schemeClr>
                  </a:gs>
                  <a:gs pos="80000">
                    <a:schemeClr val="accent1">
                      <a:lumMod val="60000"/>
                      <a:shade val="93000"/>
                      <a:satMod val="130000"/>
                    </a:schemeClr>
                  </a:gs>
                  <a:gs pos="100000">
                    <a:schemeClr val="accent1">
                      <a:lumMod val="60000"/>
                      <a:shade val="94000"/>
                      <a:satMod val="135000"/>
                    </a:schemeClr>
                  </a:gs>
                </a:gsLst>
                <a:lin ang="16200000" scaled="0"/>
              </a:gradFill>
              <a:ln w="12700">
                <a:solidFill>
                  <a:schemeClr val="tx1"/>
                </a:solidFill>
              </a:ln>
              <a:effectLst>
                <a:outerShdw blurRad="40000" dist="23000" dir="5400000" rotWithShape="0">
                  <a:srgbClr val="000000">
                    <a:alpha val="35000"/>
                  </a:srgbClr>
                </a:outerShdw>
              </a:effectLst>
            </c:spPr>
            <c:extLst>
              <c:ext xmlns:c16="http://schemas.microsoft.com/office/drawing/2014/chart" uri="{C3380CC4-5D6E-409C-BE32-E72D297353CC}">
                <c16:uniqueId val="{0000000D-9667-48F4-918E-26FDEA137F7B}"/>
              </c:ext>
            </c:extLst>
          </c:dPt>
          <c:dLbls>
            <c:dLbl>
              <c:idx val="0"/>
              <c:layout>
                <c:manualLayout>
                  <c:x val="9.5637311140425937E-3"/>
                  <c:y val="-2.7777777777777693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ysClr val="windowText" lastClr="000000"/>
                      </a:solidFill>
                      <a:latin typeface="+mn-lt"/>
                      <a:ea typeface="+mn-ea"/>
                      <a:cs typeface="+mn-cs"/>
                    </a:defRPr>
                  </a:pPr>
                  <a:endParaRPr lang="en-US"/>
                </a:p>
              </c:txPr>
              <c:dLblPos val="bestFit"/>
              <c:showLegendKey val="1"/>
              <c:showVal val="0"/>
              <c:showCatName val="1"/>
              <c:showSerName val="0"/>
              <c:showPercent val="1"/>
              <c:showBubbleSize val="0"/>
              <c:extLst>
                <c:ext xmlns:c15="http://schemas.microsoft.com/office/drawing/2012/chart" uri="{CE6537A1-D6FC-4f65-9D91-7224C49458BB}">
                  <c15:layout>
                    <c:manualLayout>
                      <c:w val="0.14968482064741906"/>
                      <c:h val="0.22201407115777194"/>
                    </c:manualLayout>
                  </c15:layout>
                </c:ext>
                <c:ext xmlns:c16="http://schemas.microsoft.com/office/drawing/2014/chart" uri="{C3380CC4-5D6E-409C-BE32-E72D297353CC}">
                  <c16:uniqueId val="{00000001-9667-48F4-918E-26FDEA137F7B}"/>
                </c:ext>
              </c:extLst>
            </c:dLbl>
            <c:dLbl>
              <c:idx val="1"/>
              <c:layout>
                <c:manualLayout>
                  <c:x val="-4.510635389326334E-2"/>
                  <c:y val="0.11763517723163393"/>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ysClr val="windowText" lastClr="000000"/>
                      </a:solidFill>
                      <a:latin typeface="+mn-lt"/>
                      <a:ea typeface="+mn-ea"/>
                      <a:cs typeface="+mn-cs"/>
                    </a:defRPr>
                  </a:pPr>
                  <a:endParaRPr lang="en-US"/>
                </a:p>
              </c:txPr>
              <c:dLblPos val="bestFit"/>
              <c:showLegendKey val="1"/>
              <c:showVal val="0"/>
              <c:showCatName val="1"/>
              <c:showSerName val="0"/>
              <c:showPercent val="1"/>
              <c:showBubbleSize val="0"/>
              <c:extLst>
                <c:ext xmlns:c15="http://schemas.microsoft.com/office/drawing/2012/chart" uri="{CE6537A1-D6FC-4f65-9D91-7224C49458BB}">
                  <c15:layout>
                    <c:manualLayout>
                      <c:w val="0.19179479826448934"/>
                      <c:h val="0.18960666375036453"/>
                    </c:manualLayout>
                  </c15:layout>
                </c:ext>
                <c:ext xmlns:c16="http://schemas.microsoft.com/office/drawing/2014/chart" uri="{C3380CC4-5D6E-409C-BE32-E72D297353CC}">
                  <c16:uniqueId val="{00000003-9667-48F4-918E-26FDEA137F7B}"/>
                </c:ext>
              </c:extLst>
            </c:dLbl>
            <c:dLbl>
              <c:idx val="2"/>
              <c:layout>
                <c:manualLayout>
                  <c:x val="-3.4971865901358909E-2"/>
                  <c:y val="-1.8518336249635468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ysClr val="windowText" lastClr="000000"/>
                      </a:solidFill>
                      <a:latin typeface="+mn-lt"/>
                      <a:ea typeface="+mn-ea"/>
                      <a:cs typeface="+mn-cs"/>
                    </a:defRPr>
                  </a:pPr>
                  <a:endParaRPr lang="en-US"/>
                </a:p>
              </c:txPr>
              <c:dLblPos val="bestFit"/>
              <c:showLegendKey val="1"/>
              <c:showVal val="0"/>
              <c:showCatName val="1"/>
              <c:showSerName val="0"/>
              <c:showPercent val="1"/>
              <c:showBubbleSize val="0"/>
              <c:extLst>
                <c:ext xmlns:c15="http://schemas.microsoft.com/office/drawing/2012/chart" uri="{CE6537A1-D6FC-4f65-9D91-7224C49458BB}">
                  <c15:layout>
                    <c:manualLayout>
                      <c:w val="0.24361551325862649"/>
                      <c:h val="0.1386807378244386"/>
                    </c:manualLayout>
                  </c15:layout>
                </c:ext>
                <c:ext xmlns:c16="http://schemas.microsoft.com/office/drawing/2014/chart" uri="{C3380CC4-5D6E-409C-BE32-E72D297353CC}">
                  <c16:uniqueId val="{00000005-9667-48F4-918E-26FDEA137F7B}"/>
                </c:ext>
              </c:extLst>
            </c:dLbl>
            <c:dLbl>
              <c:idx val="3"/>
              <c:layout>
                <c:manualLayout>
                  <c:x val="-8.5260771493294404E-2"/>
                  <c:y val="-2.7777595508894734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ysClr val="windowText" lastClr="000000"/>
                      </a:solidFill>
                      <a:latin typeface="+mn-lt"/>
                      <a:ea typeface="+mn-ea"/>
                      <a:cs typeface="+mn-cs"/>
                    </a:defRPr>
                  </a:pPr>
                  <a:endParaRPr lang="en-US"/>
                </a:p>
              </c:txPr>
              <c:dLblPos val="bestFit"/>
              <c:showLegendKey val="1"/>
              <c:showVal val="0"/>
              <c:showCatName val="1"/>
              <c:showSerName val="0"/>
              <c:showPercent val="1"/>
              <c:showBubbleSize val="0"/>
              <c:extLst>
                <c:ext xmlns:c15="http://schemas.microsoft.com/office/drawing/2012/chart" uri="{CE6537A1-D6FC-4f65-9D91-7224C49458BB}">
                  <c15:layout>
                    <c:manualLayout>
                      <c:w val="0.239987395863032"/>
                      <c:h val="0.1386807378244386"/>
                    </c:manualLayout>
                  </c15:layout>
                </c:ext>
                <c:ext xmlns:c16="http://schemas.microsoft.com/office/drawing/2014/chart" uri="{C3380CC4-5D6E-409C-BE32-E72D297353CC}">
                  <c16:uniqueId val="{00000007-9667-48F4-918E-26FDEA137F7B}"/>
                </c:ext>
              </c:extLst>
            </c:dLbl>
            <c:dLbl>
              <c:idx val="4"/>
              <c:layout>
                <c:manualLayout>
                  <c:x val="-0.15780915420059569"/>
                  <c:y val="3.2407589676290462E-2"/>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ysClr val="windowText" lastClr="000000"/>
                      </a:solidFill>
                      <a:latin typeface="+mn-lt"/>
                      <a:ea typeface="+mn-ea"/>
                      <a:cs typeface="+mn-cs"/>
                    </a:defRPr>
                  </a:pPr>
                  <a:endParaRPr lang="en-US"/>
                </a:p>
              </c:txPr>
              <c:dLblPos val="bestFit"/>
              <c:showLegendKey val="1"/>
              <c:showVal val="0"/>
              <c:showCatName val="1"/>
              <c:showSerName val="0"/>
              <c:showPercent val="1"/>
              <c:showBubbleSize val="0"/>
              <c:extLst>
                <c:ext xmlns:c15="http://schemas.microsoft.com/office/drawing/2012/chart" uri="{CE6537A1-D6FC-4f65-9D91-7224C49458BB}">
                  <c15:layout>
                    <c:manualLayout>
                      <c:w val="0.22284439832958047"/>
                      <c:h val="0.1386807378244386"/>
                    </c:manualLayout>
                  </c15:layout>
                </c:ext>
                <c:ext xmlns:c16="http://schemas.microsoft.com/office/drawing/2014/chart" uri="{C3380CC4-5D6E-409C-BE32-E72D297353CC}">
                  <c16:uniqueId val="{00000009-9667-48F4-918E-26FDEA137F7B}"/>
                </c:ext>
              </c:extLst>
            </c:dLbl>
            <c:dLbl>
              <c:idx val="5"/>
              <c:layout>
                <c:manualLayout>
                  <c:x val="-0.14028277084976068"/>
                  <c:y val="1.3888888888888888E-2"/>
                </c:manualLayout>
              </c:layout>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9667-48F4-918E-26FDEA137F7B}"/>
                </c:ext>
              </c:extLst>
            </c:dLbl>
            <c:dLbl>
              <c:idx val="6"/>
              <c:layout>
                <c:manualLayout>
                  <c:x val="0.16611047374183929"/>
                  <c:y val="1.8518518518518517E-2"/>
                </c:manualLayout>
              </c:layout>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D-9667-48F4-918E-26FDEA137F7B}"/>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n-US"/>
              </a:p>
            </c:txPr>
            <c:dLblPos val="outEnd"/>
            <c:showLegendKey val="1"/>
            <c:showVal val="0"/>
            <c:showCatName val="1"/>
            <c:showSerName val="0"/>
            <c:showPercent val="1"/>
            <c:showBubbleSize val="0"/>
            <c:showLeaderLines val="1"/>
            <c:leaderLines>
              <c:spPr>
                <a:ln w="12700">
                  <a:solidFill>
                    <a:schemeClr val="tx1"/>
                  </a:solidFill>
                </a:ln>
                <a:effectLst/>
              </c:spPr>
            </c:leaderLines>
            <c:extLst>
              <c:ext xmlns:c15="http://schemas.microsoft.com/office/drawing/2012/chart" uri="{CE6537A1-D6FC-4f65-9D91-7224C49458BB}"/>
            </c:extLst>
          </c:dLbls>
          <c:cat>
            <c:strRef>
              <c:f>Liab!$A$27:$A$33</c:f>
              <c:strCache>
                <c:ptCount val="7"/>
                <c:pt idx="0">
                  <c:v>Retired </c:v>
                </c:pt>
                <c:pt idx="1">
                  <c:v>Deferred Vested</c:v>
                </c:pt>
                <c:pt idx="2">
                  <c:v>Active – Tier I </c:v>
                </c:pt>
                <c:pt idx="3">
                  <c:v>Active – Tier II</c:v>
                </c:pt>
                <c:pt idx="4">
                  <c:v>Active – Tier IIA</c:v>
                </c:pt>
                <c:pt idx="5">
                  <c:v>Active - Tier III</c:v>
                </c:pt>
                <c:pt idx="6">
                  <c:v>Active - Tier IV</c:v>
                </c:pt>
              </c:strCache>
            </c:strRef>
          </c:cat>
          <c:val>
            <c:numRef>
              <c:f>Liab!$B$27:$B$33</c:f>
              <c:numCache>
                <c:formatCode>0.0%</c:formatCode>
                <c:ptCount val="7"/>
                <c:pt idx="0">
                  <c:v>0.71793935160711075</c:v>
                </c:pt>
                <c:pt idx="1">
                  <c:v>7.3112997094215045E-3</c:v>
                </c:pt>
                <c:pt idx="2">
                  <c:v>1.5284781334560193E-2</c:v>
                </c:pt>
                <c:pt idx="3">
                  <c:v>0.11477980624573514</c:v>
                </c:pt>
                <c:pt idx="4">
                  <c:v>0.12162331722099998</c:v>
                </c:pt>
                <c:pt idx="5">
                  <c:v>2.2893501734939418E-2</c:v>
                </c:pt>
                <c:pt idx="6">
                  <c:v>1.6794214723300408E-4</c:v>
                </c:pt>
              </c:numCache>
            </c:numRef>
          </c:val>
          <c:extLst>
            <c:ext xmlns:c16="http://schemas.microsoft.com/office/drawing/2014/chart" uri="{C3380CC4-5D6E-409C-BE32-E72D297353CC}">
              <c16:uniqueId val="{0000000E-9667-48F4-918E-26FDEA137F7B}"/>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solidFill>
      <a:schemeClr val="bg1">
        <a:alpha val="0"/>
      </a:schemeClr>
    </a:solidFill>
    <a:ln w="9525" cap="flat" cmpd="sng" algn="ctr">
      <a:noFill/>
      <a:roun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lang="en-US" sz="1600" b="1" i="0" u="none" strike="noStrike" kern="1200" spc="0" baseline="0">
                <a:solidFill>
                  <a:schemeClr val="tx1"/>
                </a:solidFill>
                <a:latin typeface="+mn-lt"/>
                <a:ea typeface="+mn-ea"/>
                <a:cs typeface="+mn-cs"/>
              </a:defRPr>
            </a:pPr>
            <a:r>
              <a:rPr lang="en-US" sz="1600" b="1" i="0" u="none" strike="noStrike" kern="1200" baseline="0">
                <a:solidFill>
                  <a:schemeClr val="tx1"/>
                </a:solidFill>
                <a:latin typeface="+mn-lt"/>
                <a:ea typeface="+mn-ea"/>
                <a:cs typeface="+mn-cs"/>
              </a:rPr>
              <a:t>TRS Liability</a:t>
            </a:r>
          </a:p>
        </c:rich>
      </c:tx>
      <c:layout>
        <c:manualLayout>
          <c:xMode val="edge"/>
          <c:yMode val="edge"/>
          <c:x val="0.35060750218722658"/>
          <c:y val="8.4175084175084174E-3"/>
        </c:manualLayout>
      </c:layout>
      <c:overlay val="0"/>
      <c:spPr>
        <a:noFill/>
        <a:ln>
          <a:noFill/>
        </a:ln>
        <a:effectLst/>
      </c:spPr>
      <c:txPr>
        <a:bodyPr rot="0" spcFirstLastPara="1" vertOverflow="ellipsis" vert="horz" wrap="square" anchor="ctr" anchorCtr="1"/>
        <a:lstStyle/>
        <a:p>
          <a:pPr algn="ctr" rtl="0">
            <a:defRPr lang="en-US" sz="1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23675524934383199"/>
          <c:y val="0.22810553036930989"/>
          <c:w val="0.50650371828521434"/>
          <c:h val="0.61394390095177498"/>
        </c:manualLayout>
      </c:layout>
      <c:pieChart>
        <c:varyColors val="1"/>
        <c:ser>
          <c:idx val="0"/>
          <c:order val="0"/>
          <c:spPr>
            <a:ln w="12700">
              <a:solidFill>
                <a:schemeClr val="tx1"/>
              </a:solidFill>
            </a:ln>
          </c:spPr>
          <c:dPt>
            <c:idx val="0"/>
            <c:bubble3D val="0"/>
            <c:spPr>
              <a:solidFill>
                <a:srgbClr val="0070C0"/>
              </a:solidFill>
              <a:ln w="12700">
                <a:solidFill>
                  <a:schemeClr val="tx1"/>
                </a:solidFill>
              </a:ln>
              <a:effectLst/>
            </c:spPr>
            <c:extLst>
              <c:ext xmlns:c16="http://schemas.microsoft.com/office/drawing/2014/chart" uri="{C3380CC4-5D6E-409C-BE32-E72D297353CC}">
                <c16:uniqueId val="{00000001-F6CC-4B3F-BD8F-D2B14C065FBB}"/>
              </c:ext>
            </c:extLst>
          </c:dPt>
          <c:dPt>
            <c:idx val="1"/>
            <c:bubble3D val="0"/>
            <c:spPr>
              <a:solidFill>
                <a:schemeClr val="accent1"/>
              </a:solidFill>
              <a:ln w="12700">
                <a:solidFill>
                  <a:schemeClr val="tx1"/>
                </a:solidFill>
              </a:ln>
              <a:effectLst/>
            </c:spPr>
            <c:extLst>
              <c:ext xmlns:c16="http://schemas.microsoft.com/office/drawing/2014/chart" uri="{C3380CC4-5D6E-409C-BE32-E72D297353CC}">
                <c16:uniqueId val="{00000003-F6CC-4B3F-BD8F-D2B14C065FBB}"/>
              </c:ext>
            </c:extLst>
          </c:dPt>
          <c:dPt>
            <c:idx val="2"/>
            <c:bubble3D val="0"/>
            <c:spPr>
              <a:solidFill>
                <a:srgbClr val="FFFF00"/>
              </a:solidFill>
              <a:ln w="12700">
                <a:solidFill>
                  <a:schemeClr val="tx1"/>
                </a:solidFill>
              </a:ln>
              <a:effectLst/>
            </c:spPr>
            <c:extLst>
              <c:ext xmlns:c16="http://schemas.microsoft.com/office/drawing/2014/chart" uri="{C3380CC4-5D6E-409C-BE32-E72D297353CC}">
                <c16:uniqueId val="{00000005-F6CC-4B3F-BD8F-D2B14C065FBB}"/>
              </c:ext>
            </c:extLst>
          </c:dPt>
          <c:dLbls>
            <c:dLbl>
              <c:idx val="0"/>
              <c:layout>
                <c:manualLayout>
                  <c:x val="1.5984798775153106E-2"/>
                  <c:y val="9.6801346801346805E-2"/>
                </c:manualLayout>
              </c:layout>
              <c:dLblPos val="bestFi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6CC-4B3F-BD8F-D2B14C065FBB}"/>
                </c:ext>
              </c:extLst>
            </c:dLbl>
            <c:dLbl>
              <c:idx val="1"/>
              <c:layout>
                <c:manualLayout>
                  <c:x val="-5.2777777777777805E-2"/>
                  <c:y val="-4.6296296296296294E-3"/>
                </c:manualLayout>
              </c:layout>
              <c:dLblPos val="bestFi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6CC-4B3F-BD8F-D2B14C065FBB}"/>
                </c:ext>
              </c:extLst>
            </c:dLbl>
            <c:dLbl>
              <c:idx val="2"/>
              <c:layout>
                <c:manualLayout>
                  <c:x val="-2.2222222222222223E-2"/>
                  <c:y val="-6.9444444444444489E-2"/>
                </c:manualLayout>
              </c:layout>
              <c:dLblPos val="bestFit"/>
              <c:showLegendKey val="1"/>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6CC-4B3F-BD8F-D2B14C065FB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en-US"/>
              </a:p>
            </c:txPr>
            <c:dLblPos val="outEnd"/>
            <c:showLegendKey val="1"/>
            <c:showVal val="1"/>
            <c:showCatName val="1"/>
            <c:showSerName val="0"/>
            <c:showPercent val="0"/>
            <c:showBubbleSize val="0"/>
            <c:showLeaderLines val="1"/>
            <c:leaderLines>
              <c:spPr>
                <a:ln w="9525" cap="flat" cmpd="sng" algn="ctr">
                  <a:solidFill>
                    <a:schemeClr val="tx1"/>
                  </a:solidFill>
                  <a:round/>
                </a:ln>
                <a:effectLst/>
              </c:spPr>
            </c:leaderLines>
            <c:extLst>
              <c:ext xmlns:c15="http://schemas.microsoft.com/office/drawing/2012/chart" uri="{CE6537A1-D6FC-4f65-9D91-7224C49458BB}"/>
            </c:extLst>
          </c:dLbls>
          <c:cat>
            <c:strRef>
              <c:f>Liab!$F$27:$F$29</c:f>
              <c:strCache>
                <c:ptCount val="3"/>
                <c:pt idx="0">
                  <c:v>Retired Members</c:v>
                </c:pt>
                <c:pt idx="1">
                  <c:v>Inactive Members</c:v>
                </c:pt>
                <c:pt idx="2">
                  <c:v>Active Members</c:v>
                </c:pt>
              </c:strCache>
            </c:strRef>
          </c:cat>
          <c:val>
            <c:numRef>
              <c:f>Liab!$G$27:$G$29</c:f>
              <c:numCache>
                <c:formatCode>0.0%</c:formatCode>
                <c:ptCount val="3"/>
                <c:pt idx="0">
                  <c:v>0.5987127570629861</c:v>
                </c:pt>
                <c:pt idx="1">
                  <c:v>1.7425175338408733E-2</c:v>
                </c:pt>
                <c:pt idx="2">
                  <c:v>0.38386206759860519</c:v>
                </c:pt>
              </c:numCache>
            </c:numRef>
          </c:val>
          <c:extLst>
            <c:ext xmlns:c16="http://schemas.microsoft.com/office/drawing/2014/chart" uri="{C3380CC4-5D6E-409C-BE32-E72D297353CC}">
              <c16:uniqueId val="{00000006-F6CC-4B3F-BD8F-D2B14C065FB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400" b="1" i="0" u="none" strike="noStrike" kern="1200" spc="0" baseline="0">
                <a:solidFill>
                  <a:sysClr val="windowText" lastClr="000000"/>
                </a:solidFill>
                <a:latin typeface="+mn-lt"/>
                <a:ea typeface="+mn-ea"/>
                <a:cs typeface="+mn-cs"/>
              </a:defRPr>
            </a:pPr>
            <a:r>
              <a:rPr lang="en-US" b="1">
                <a:solidFill>
                  <a:sysClr val="windowText" lastClr="000000"/>
                </a:solidFill>
              </a:rPr>
              <a:t>Projected Contribution Requirements - SERS + TRS</a:t>
            </a:r>
          </a:p>
          <a:p>
            <a:pPr algn="ctr">
              <a:defRPr b="1">
                <a:solidFill>
                  <a:sysClr val="windowText" lastClr="000000"/>
                </a:solidFill>
              </a:defRPr>
            </a:pPr>
            <a:r>
              <a:rPr lang="en-US" sz="1200" b="1">
                <a:solidFill>
                  <a:sysClr val="windowText" lastClr="000000"/>
                </a:solidFill>
              </a:rPr>
              <a:t>(in millions)</a:t>
            </a:r>
          </a:p>
        </c:rich>
      </c:tx>
      <c:layout>
        <c:manualLayout>
          <c:xMode val="edge"/>
          <c:yMode val="edge"/>
          <c:x val="0.25577247961642646"/>
          <c:y val="3.7148502535870133E-2"/>
        </c:manualLayout>
      </c:layout>
      <c:overlay val="0"/>
      <c:spPr>
        <a:noFill/>
        <a:ln>
          <a:noFill/>
        </a:ln>
        <a:effectLst/>
      </c:spPr>
      <c:txPr>
        <a:bodyPr rot="0" spcFirstLastPara="1" vertOverflow="ellipsis" vert="horz" wrap="square" anchor="ctr" anchorCtr="1"/>
        <a:lstStyle/>
        <a:p>
          <a:pPr algn="ctr">
            <a:defRPr sz="1400" b="1" i="0" u="none" strike="noStrike" kern="1200" spc="0" baseline="0">
              <a:solidFill>
                <a:sysClr val="windowText" lastClr="000000"/>
              </a:solidFill>
              <a:latin typeface="+mn-lt"/>
              <a:ea typeface="+mn-ea"/>
              <a:cs typeface="+mn-cs"/>
            </a:defRPr>
          </a:pPr>
          <a:endParaRPr lang="en-US"/>
        </a:p>
      </c:txPr>
    </c:title>
    <c:autoTitleDeleted val="0"/>
    <c:plotArea>
      <c:layout/>
      <c:lineChart>
        <c:grouping val="standard"/>
        <c:varyColors val="0"/>
        <c:ser>
          <c:idx val="0"/>
          <c:order val="0"/>
          <c:tx>
            <c:strRef>
              <c:f>'Contribs &amp; UAL'!$B$3</c:f>
              <c:strCache>
                <c:ptCount val="1"/>
                <c:pt idx="0">
                  <c:v>ADEC - Prior</c:v>
                </c:pt>
              </c:strCache>
            </c:strRef>
          </c:tx>
          <c:spPr>
            <a:ln w="28575" cap="rnd">
              <a:solidFill>
                <a:schemeClr val="accent1"/>
              </a:solidFill>
              <a:round/>
            </a:ln>
            <a:effectLst/>
          </c:spPr>
          <c:marker>
            <c:symbol val="none"/>
          </c:marker>
          <c:cat>
            <c:numRef>
              <c:f>'Contribs &amp; UAL'!$A$4:$A$34</c:f>
              <c:numCache>
                <c:formatCode>General</c:formatCode>
                <c:ptCount val="31"/>
                <c:pt idx="0">
                  <c:v>2020</c:v>
                </c:pt>
                <c:pt idx="1">
                  <c:v>2021</c:v>
                </c:pt>
                <c:pt idx="2">
                  <c:v>2022</c:v>
                </c:pt>
                <c:pt idx="3">
                  <c:v>2023</c:v>
                </c:pt>
                <c:pt idx="4">
                  <c:v>2024</c:v>
                </c:pt>
                <c:pt idx="5">
                  <c:v>2025</c:v>
                </c:pt>
                <c:pt idx="6">
                  <c:v>2026</c:v>
                </c:pt>
                <c:pt idx="7">
                  <c:v>2027</c:v>
                </c:pt>
                <c:pt idx="8">
                  <c:v>2028</c:v>
                </c:pt>
                <c:pt idx="9">
                  <c:v>2029</c:v>
                </c:pt>
                <c:pt idx="10">
                  <c:v>2030</c:v>
                </c:pt>
                <c:pt idx="11">
                  <c:v>2031</c:v>
                </c:pt>
                <c:pt idx="12">
                  <c:v>2032</c:v>
                </c:pt>
                <c:pt idx="13">
                  <c:v>2033</c:v>
                </c:pt>
                <c:pt idx="14">
                  <c:v>2034</c:v>
                </c:pt>
                <c:pt idx="15">
                  <c:v>2035</c:v>
                </c:pt>
                <c:pt idx="16">
                  <c:v>2036</c:v>
                </c:pt>
                <c:pt idx="17">
                  <c:v>2037</c:v>
                </c:pt>
                <c:pt idx="18">
                  <c:v>2038</c:v>
                </c:pt>
                <c:pt idx="19">
                  <c:v>2039</c:v>
                </c:pt>
                <c:pt idx="20">
                  <c:v>2040</c:v>
                </c:pt>
                <c:pt idx="21">
                  <c:v>2041</c:v>
                </c:pt>
                <c:pt idx="22">
                  <c:v>2042</c:v>
                </c:pt>
                <c:pt idx="23">
                  <c:v>2043</c:v>
                </c:pt>
                <c:pt idx="24">
                  <c:v>2044</c:v>
                </c:pt>
                <c:pt idx="25">
                  <c:v>2045</c:v>
                </c:pt>
                <c:pt idx="26">
                  <c:v>2046</c:v>
                </c:pt>
                <c:pt idx="27">
                  <c:v>2047</c:v>
                </c:pt>
                <c:pt idx="28">
                  <c:v>2048</c:v>
                </c:pt>
                <c:pt idx="29">
                  <c:v>2049</c:v>
                </c:pt>
                <c:pt idx="30">
                  <c:v>2050</c:v>
                </c:pt>
              </c:numCache>
            </c:numRef>
          </c:cat>
          <c:val>
            <c:numRef>
              <c:f>'Contribs &amp; UAL'!$B$4:$B$34</c:f>
              <c:numCache>
                <c:formatCode>"$"#,##0_);\("$"#,##0\)</c:formatCode>
                <c:ptCount val="31"/>
                <c:pt idx="0">
                  <c:v>3165.6000000000004</c:v>
                </c:pt>
                <c:pt idx="1">
                  <c:v>3344</c:v>
                </c:pt>
                <c:pt idx="2">
                  <c:v>3555.3</c:v>
                </c:pt>
                <c:pt idx="3">
                  <c:v>3774.3</c:v>
                </c:pt>
                <c:pt idx="4">
                  <c:v>4118.6000000000004</c:v>
                </c:pt>
                <c:pt idx="5">
                  <c:v>4217.3</c:v>
                </c:pt>
                <c:pt idx="6">
                  <c:v>4373.7000000000007</c:v>
                </c:pt>
                <c:pt idx="7">
                  <c:v>4498.2000000000007</c:v>
                </c:pt>
                <c:pt idx="8">
                  <c:v>4618.2</c:v>
                </c:pt>
                <c:pt idx="9">
                  <c:v>4757.3</c:v>
                </c:pt>
                <c:pt idx="10">
                  <c:v>4928.1000000000004</c:v>
                </c:pt>
                <c:pt idx="11">
                  <c:v>5160.8999999999996</c:v>
                </c:pt>
                <c:pt idx="12">
                  <c:v>5571.1</c:v>
                </c:pt>
                <c:pt idx="13">
                  <c:v>2128.6000000000004</c:v>
                </c:pt>
                <c:pt idx="14">
                  <c:v>2118.6999999999998</c:v>
                </c:pt>
                <c:pt idx="15">
                  <c:v>2152</c:v>
                </c:pt>
                <c:pt idx="16">
                  <c:v>2189.1999999999998</c:v>
                </c:pt>
                <c:pt idx="17">
                  <c:v>2228.3000000000002</c:v>
                </c:pt>
                <c:pt idx="18">
                  <c:v>2270.3000000000002</c:v>
                </c:pt>
                <c:pt idx="19">
                  <c:v>2153</c:v>
                </c:pt>
                <c:pt idx="20">
                  <c:v>2193.8000000000002</c:v>
                </c:pt>
                <c:pt idx="21">
                  <c:v>2236.5</c:v>
                </c:pt>
                <c:pt idx="22">
                  <c:v>2280.3000000000002</c:v>
                </c:pt>
                <c:pt idx="23">
                  <c:v>2326.6</c:v>
                </c:pt>
                <c:pt idx="24">
                  <c:v>2375.3999999999996</c:v>
                </c:pt>
                <c:pt idx="25">
                  <c:v>2376.1000000000004</c:v>
                </c:pt>
                <c:pt idx="26">
                  <c:v>2395.3000000000002</c:v>
                </c:pt>
                <c:pt idx="27">
                  <c:v>2422.5</c:v>
                </c:pt>
                <c:pt idx="28">
                  <c:v>1195</c:v>
                </c:pt>
                <c:pt idx="29">
                  <c:v>1261.2</c:v>
                </c:pt>
                <c:pt idx="30">
                  <c:v>1331.6881157388868</c:v>
                </c:pt>
              </c:numCache>
            </c:numRef>
          </c:val>
          <c:smooth val="0"/>
          <c:extLst>
            <c:ext xmlns:c16="http://schemas.microsoft.com/office/drawing/2014/chart" uri="{C3380CC4-5D6E-409C-BE32-E72D297353CC}">
              <c16:uniqueId val="{00000000-0E7E-49A4-80B7-E4FE39D4B6DA}"/>
            </c:ext>
          </c:extLst>
        </c:ser>
        <c:ser>
          <c:idx val="1"/>
          <c:order val="1"/>
          <c:tx>
            <c:strRef>
              <c:f>'Contribs &amp; UAL'!$C$3</c:f>
              <c:strCache>
                <c:ptCount val="1"/>
                <c:pt idx="0">
                  <c:v>ADEC - Current</c:v>
                </c:pt>
              </c:strCache>
            </c:strRef>
          </c:tx>
          <c:spPr>
            <a:ln w="28575" cap="rnd">
              <a:solidFill>
                <a:schemeClr val="accent2"/>
              </a:solidFill>
              <a:round/>
            </a:ln>
            <a:effectLst/>
          </c:spPr>
          <c:marker>
            <c:symbol val="none"/>
          </c:marker>
          <c:cat>
            <c:numRef>
              <c:f>'Contribs &amp; UAL'!$A$4:$A$34</c:f>
              <c:numCache>
                <c:formatCode>General</c:formatCode>
                <c:ptCount val="31"/>
                <c:pt idx="0">
                  <c:v>2020</c:v>
                </c:pt>
                <c:pt idx="1">
                  <c:v>2021</c:v>
                </c:pt>
                <c:pt idx="2">
                  <c:v>2022</c:v>
                </c:pt>
                <c:pt idx="3">
                  <c:v>2023</c:v>
                </c:pt>
                <c:pt idx="4">
                  <c:v>2024</c:v>
                </c:pt>
                <c:pt idx="5">
                  <c:v>2025</c:v>
                </c:pt>
                <c:pt idx="6">
                  <c:v>2026</c:v>
                </c:pt>
                <c:pt idx="7">
                  <c:v>2027</c:v>
                </c:pt>
                <c:pt idx="8">
                  <c:v>2028</c:v>
                </c:pt>
                <c:pt idx="9">
                  <c:v>2029</c:v>
                </c:pt>
                <c:pt idx="10">
                  <c:v>2030</c:v>
                </c:pt>
                <c:pt idx="11">
                  <c:v>2031</c:v>
                </c:pt>
                <c:pt idx="12">
                  <c:v>2032</c:v>
                </c:pt>
                <c:pt idx="13">
                  <c:v>2033</c:v>
                </c:pt>
                <c:pt idx="14">
                  <c:v>2034</c:v>
                </c:pt>
                <c:pt idx="15">
                  <c:v>2035</c:v>
                </c:pt>
                <c:pt idx="16">
                  <c:v>2036</c:v>
                </c:pt>
                <c:pt idx="17">
                  <c:v>2037</c:v>
                </c:pt>
                <c:pt idx="18">
                  <c:v>2038</c:v>
                </c:pt>
                <c:pt idx="19">
                  <c:v>2039</c:v>
                </c:pt>
                <c:pt idx="20">
                  <c:v>2040</c:v>
                </c:pt>
                <c:pt idx="21">
                  <c:v>2041</c:v>
                </c:pt>
                <c:pt idx="22">
                  <c:v>2042</c:v>
                </c:pt>
                <c:pt idx="23">
                  <c:v>2043</c:v>
                </c:pt>
                <c:pt idx="24">
                  <c:v>2044</c:v>
                </c:pt>
                <c:pt idx="25">
                  <c:v>2045</c:v>
                </c:pt>
                <c:pt idx="26">
                  <c:v>2046</c:v>
                </c:pt>
                <c:pt idx="27">
                  <c:v>2047</c:v>
                </c:pt>
                <c:pt idx="28">
                  <c:v>2048</c:v>
                </c:pt>
                <c:pt idx="29">
                  <c:v>2049</c:v>
                </c:pt>
                <c:pt idx="30">
                  <c:v>2050</c:v>
                </c:pt>
              </c:numCache>
            </c:numRef>
          </c:cat>
          <c:val>
            <c:numRef>
              <c:f>'Contribs &amp; UAL'!$C$4:$C$34</c:f>
              <c:numCache>
                <c:formatCode>"$"#,##0_);\("$"#,##0\)</c:formatCode>
                <c:ptCount val="31"/>
                <c:pt idx="0">
                  <c:v>2825</c:v>
                </c:pt>
                <c:pt idx="1">
                  <c:v>2986.3</c:v>
                </c:pt>
                <c:pt idx="2">
                  <c:v>3242.5</c:v>
                </c:pt>
                <c:pt idx="3">
                  <c:v>3512.2</c:v>
                </c:pt>
                <c:pt idx="4">
                  <c:v>3649.2</c:v>
                </c:pt>
                <c:pt idx="5">
                  <c:v>3774.6000000000004</c:v>
                </c:pt>
                <c:pt idx="6">
                  <c:v>3895.3</c:v>
                </c:pt>
                <c:pt idx="7">
                  <c:v>3903.6</c:v>
                </c:pt>
                <c:pt idx="8">
                  <c:v>3908.2</c:v>
                </c:pt>
                <c:pt idx="9">
                  <c:v>3912.4</c:v>
                </c:pt>
                <c:pt idx="10">
                  <c:v>3915.4</c:v>
                </c:pt>
                <c:pt idx="11">
                  <c:v>3918.9</c:v>
                </c:pt>
                <c:pt idx="12">
                  <c:v>3922.1000000000004</c:v>
                </c:pt>
                <c:pt idx="13">
                  <c:v>3926.5</c:v>
                </c:pt>
                <c:pt idx="14">
                  <c:v>3930.6000000000004</c:v>
                </c:pt>
                <c:pt idx="15">
                  <c:v>3935.7</c:v>
                </c:pt>
                <c:pt idx="16">
                  <c:v>3941.3</c:v>
                </c:pt>
                <c:pt idx="17">
                  <c:v>3947.5</c:v>
                </c:pt>
                <c:pt idx="18">
                  <c:v>3954</c:v>
                </c:pt>
                <c:pt idx="19">
                  <c:v>3960.7</c:v>
                </c:pt>
                <c:pt idx="20">
                  <c:v>3968.3</c:v>
                </c:pt>
                <c:pt idx="21">
                  <c:v>3975.5</c:v>
                </c:pt>
                <c:pt idx="22">
                  <c:v>3983.3999999999996</c:v>
                </c:pt>
                <c:pt idx="23">
                  <c:v>3991.2999999999997</c:v>
                </c:pt>
                <c:pt idx="24">
                  <c:v>3999.8</c:v>
                </c:pt>
                <c:pt idx="25">
                  <c:v>3957.7</c:v>
                </c:pt>
                <c:pt idx="26">
                  <c:v>3951.2</c:v>
                </c:pt>
                <c:pt idx="27">
                  <c:v>3939.4</c:v>
                </c:pt>
                <c:pt idx="28">
                  <c:v>2284.1999999999998</c:v>
                </c:pt>
                <c:pt idx="29">
                  <c:v>2303.3000000000002</c:v>
                </c:pt>
                <c:pt idx="30">
                  <c:v>814</c:v>
                </c:pt>
              </c:numCache>
            </c:numRef>
          </c:val>
          <c:smooth val="0"/>
          <c:extLst>
            <c:ext xmlns:c16="http://schemas.microsoft.com/office/drawing/2014/chart" uri="{C3380CC4-5D6E-409C-BE32-E72D297353CC}">
              <c16:uniqueId val="{00000001-0E7E-49A4-80B7-E4FE39D4B6DA}"/>
            </c:ext>
          </c:extLst>
        </c:ser>
        <c:dLbls>
          <c:showLegendKey val="0"/>
          <c:showVal val="0"/>
          <c:showCatName val="0"/>
          <c:showSerName val="0"/>
          <c:showPercent val="0"/>
          <c:showBubbleSize val="0"/>
        </c:dLbls>
        <c:smooth val="0"/>
        <c:axId val="662856584"/>
        <c:axId val="662861288"/>
      </c:lineChart>
      <c:catAx>
        <c:axId val="662856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662861288"/>
        <c:crosses val="autoZero"/>
        <c:auto val="1"/>
        <c:lblAlgn val="ctr"/>
        <c:lblOffset val="100"/>
        <c:noMultiLvlLbl val="0"/>
      </c:catAx>
      <c:valAx>
        <c:axId val="662861288"/>
        <c:scaling>
          <c:orientation val="minMax"/>
        </c:scaling>
        <c:delete val="0"/>
        <c:axPos val="l"/>
        <c:majorGridlines>
          <c:spPr>
            <a:ln w="9525" cap="flat" cmpd="sng" algn="ctr">
              <a:solidFill>
                <a:schemeClr val="tx1">
                  <a:lumMod val="15000"/>
                  <a:lumOff val="85000"/>
                </a:schemeClr>
              </a:solidFill>
              <a:round/>
            </a:ln>
            <a:effectLst/>
          </c:spPr>
        </c:majorGridlines>
        <c:numFmt formatCode="&quot;$&quot;#,##0_);\(&quot;$&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6628565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a:outerShdw blurRad="63500" sx="102000" sy="102000" algn="ctr" rotWithShape="0">
        <a:prstClr val="black">
          <a:alpha val="40000"/>
        </a:prstClr>
      </a:outerShdw>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rot="0"/>
          <a:lstStyle/>
          <a:p>
            <a:pPr>
              <a:defRPr sz="1600" b="1"/>
            </a:pPr>
            <a:r>
              <a:rPr lang="en-US" sz="1600" b="1"/>
              <a:t>Net OPEB Liability</a:t>
            </a:r>
          </a:p>
        </c:rich>
      </c:tx>
      <c:layout>
        <c:manualLayout>
          <c:xMode val="edge"/>
          <c:yMode val="edge"/>
          <c:x val="0.39236741651248241"/>
          <c:y val="1.1135948273046347E-2"/>
        </c:manualLayout>
      </c:layout>
      <c:overlay val="0"/>
    </c:title>
    <c:autoTitleDeleted val="0"/>
    <c:plotArea>
      <c:layout>
        <c:manualLayout>
          <c:layoutTarget val="inner"/>
          <c:xMode val="edge"/>
          <c:yMode val="edge"/>
          <c:x val="0.12610975360413093"/>
          <c:y val="0.13437235009085399"/>
          <c:w val="0.81435077797337707"/>
          <c:h val="0.65255222129491874"/>
        </c:manualLayout>
      </c:layout>
      <c:barChart>
        <c:barDir val="col"/>
        <c:grouping val="clustered"/>
        <c:varyColors val="0"/>
        <c:ser>
          <c:idx val="0"/>
          <c:order val="0"/>
          <c:tx>
            <c:strRef>
              <c:f>'GASB 75'!$C$3</c:f>
              <c:strCache>
                <c:ptCount val="1"/>
                <c:pt idx="0">
                  <c:v>Billions</c:v>
                </c:pt>
              </c:strCache>
            </c:strRef>
          </c:tx>
          <c:spPr>
            <a:solidFill>
              <a:srgbClr val="0070C0"/>
            </a:solidFill>
            <a:effectLst/>
          </c:spPr>
          <c:invertIfNegative val="0"/>
          <c:dPt>
            <c:idx val="2"/>
            <c:invertIfNegative val="0"/>
            <c:bubble3D val="0"/>
            <c:spPr>
              <a:solidFill>
                <a:srgbClr val="0070C0"/>
              </a:solidFill>
              <a:ln>
                <a:noFill/>
              </a:ln>
              <a:effectLst/>
            </c:spPr>
            <c:extLst>
              <c:ext xmlns:c16="http://schemas.microsoft.com/office/drawing/2014/chart" uri="{C3380CC4-5D6E-409C-BE32-E72D297353CC}">
                <c16:uniqueId val="{00000001-6DF0-4C4C-AE87-A358426EEDD2}"/>
              </c:ext>
            </c:extLst>
          </c:dPt>
          <c:dPt>
            <c:idx val="6"/>
            <c:invertIfNegative val="0"/>
            <c:bubble3D val="0"/>
            <c:spPr>
              <a:solidFill>
                <a:srgbClr val="0070C0"/>
              </a:solidFill>
              <a:effectLst/>
            </c:spPr>
            <c:extLst>
              <c:ext xmlns:c16="http://schemas.microsoft.com/office/drawing/2014/chart" uri="{C3380CC4-5D6E-409C-BE32-E72D297353CC}">
                <c16:uniqueId val="{00000003-6DF0-4C4C-AE87-A358426EEDD2}"/>
              </c:ext>
            </c:extLst>
          </c:dPt>
          <c:dPt>
            <c:idx val="7"/>
            <c:invertIfNegative val="0"/>
            <c:bubble3D val="0"/>
            <c:spPr>
              <a:solidFill>
                <a:srgbClr val="0070C0"/>
              </a:solidFill>
              <a:effectLst/>
            </c:spPr>
            <c:extLst>
              <c:ext xmlns:c16="http://schemas.microsoft.com/office/drawing/2014/chart" uri="{C3380CC4-5D6E-409C-BE32-E72D297353CC}">
                <c16:uniqueId val="{00000005-6DF0-4C4C-AE87-A358426EEDD2}"/>
              </c:ext>
            </c:extLst>
          </c:dPt>
          <c:dLbls>
            <c:dLbl>
              <c:idx val="2"/>
              <c:spPr/>
              <c:txPr>
                <a:bodyPr/>
                <a:lstStyle/>
                <a:p>
                  <a:pPr>
                    <a:defRPr sz="900" b="1" i="0" baseline="0">
                      <a:solidFill>
                        <a:schemeClr val="bg1"/>
                      </a:solidFill>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1-6DF0-4C4C-AE87-A358426EEDD2}"/>
                </c:ext>
              </c:extLst>
            </c:dLbl>
            <c:spPr>
              <a:noFill/>
              <a:ln>
                <a:noFill/>
              </a:ln>
              <a:effectLst/>
            </c:spPr>
            <c:txPr>
              <a:bodyPr/>
              <a:lstStyle/>
              <a:p>
                <a:pPr>
                  <a:defRPr sz="900" b="1" i="0" baseline="0">
                    <a:solidFill>
                      <a:schemeClr val="bg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'GASB 75'!$B$4:$B$10</c:f>
              <c:numCache>
                <c:formatCode>General</c:formatCode>
                <c:ptCount val="7"/>
                <c:pt idx="0">
                  <c:v>2006</c:v>
                </c:pt>
                <c:pt idx="1">
                  <c:v>2008</c:v>
                </c:pt>
                <c:pt idx="2">
                  <c:v>2011</c:v>
                </c:pt>
                <c:pt idx="3">
                  <c:v>2012</c:v>
                </c:pt>
                <c:pt idx="4">
                  <c:v>2013</c:v>
                </c:pt>
                <c:pt idx="5">
                  <c:v>2015</c:v>
                </c:pt>
                <c:pt idx="6">
                  <c:v>2017</c:v>
                </c:pt>
              </c:numCache>
            </c:numRef>
          </c:cat>
          <c:val>
            <c:numRef>
              <c:f>'GASB 75'!$C$4:$C$10</c:f>
              <c:numCache>
                <c:formatCode>"$"#,##0.0_);[Red]\("$"#,##0.0\)</c:formatCode>
                <c:ptCount val="7"/>
                <c:pt idx="0">
                  <c:v>21.7</c:v>
                </c:pt>
                <c:pt idx="1">
                  <c:v>26.6</c:v>
                </c:pt>
                <c:pt idx="2">
                  <c:v>17.899999999999999</c:v>
                </c:pt>
                <c:pt idx="3">
                  <c:v>16.2</c:v>
                </c:pt>
                <c:pt idx="4">
                  <c:v>19.5</c:v>
                </c:pt>
                <c:pt idx="5">
                  <c:v>18.899999999999999</c:v>
                </c:pt>
                <c:pt idx="6">
                  <c:v>17.399999999999999</c:v>
                </c:pt>
              </c:numCache>
            </c:numRef>
          </c:val>
          <c:extLst>
            <c:ext xmlns:c16="http://schemas.microsoft.com/office/drawing/2014/chart" uri="{C3380CC4-5D6E-409C-BE32-E72D297353CC}">
              <c16:uniqueId val="{00000006-6DF0-4C4C-AE87-A358426EEDD2}"/>
            </c:ext>
          </c:extLst>
        </c:ser>
        <c:dLbls>
          <c:showLegendKey val="0"/>
          <c:showVal val="0"/>
          <c:showCatName val="0"/>
          <c:showSerName val="0"/>
          <c:showPercent val="0"/>
          <c:showBubbleSize val="0"/>
        </c:dLbls>
        <c:gapWidth val="70"/>
        <c:axId val="276619832"/>
        <c:axId val="276617088"/>
      </c:barChart>
      <c:catAx>
        <c:axId val="276619832"/>
        <c:scaling>
          <c:orientation val="minMax"/>
        </c:scaling>
        <c:delete val="0"/>
        <c:axPos val="b"/>
        <c:title>
          <c:tx>
            <c:rich>
              <a:bodyPr/>
              <a:lstStyle/>
              <a:p>
                <a:pPr>
                  <a:defRPr b="0"/>
                </a:pPr>
                <a:r>
                  <a:rPr lang="en-US" b="0"/>
                  <a:t>Fiscal Year</a:t>
                </a:r>
              </a:p>
            </c:rich>
          </c:tx>
          <c:overlay val="0"/>
        </c:title>
        <c:numFmt formatCode="General" sourceLinked="0"/>
        <c:majorTickMark val="out"/>
        <c:minorTickMark val="none"/>
        <c:tickLblPos val="nextTo"/>
        <c:txPr>
          <a:bodyPr rot="0" vert="horz"/>
          <a:lstStyle/>
          <a:p>
            <a:pPr>
              <a:defRPr/>
            </a:pPr>
            <a:endParaRPr lang="en-US"/>
          </a:p>
        </c:txPr>
        <c:crossAx val="276617088"/>
        <c:crosses val="autoZero"/>
        <c:auto val="1"/>
        <c:lblAlgn val="ctr"/>
        <c:lblOffset val="100"/>
        <c:noMultiLvlLbl val="0"/>
      </c:catAx>
      <c:valAx>
        <c:axId val="276617088"/>
        <c:scaling>
          <c:orientation val="minMax"/>
        </c:scaling>
        <c:delete val="0"/>
        <c:axPos val="l"/>
        <c:majorGridlines/>
        <c:title>
          <c:tx>
            <c:rich>
              <a:bodyPr/>
              <a:lstStyle/>
              <a:p>
                <a:pPr>
                  <a:defRPr b="0"/>
                </a:pPr>
                <a:r>
                  <a:rPr lang="en-US" b="0"/>
                  <a:t>Billions</a:t>
                </a:r>
              </a:p>
            </c:rich>
          </c:tx>
          <c:overlay val="0"/>
        </c:title>
        <c:numFmt formatCode="&quot;$&quot;#,##0.0_);[Red]\(&quot;$&quot;#,##0.0\)" sourceLinked="1"/>
        <c:majorTickMark val="out"/>
        <c:minorTickMark val="none"/>
        <c:tickLblPos val="nextTo"/>
        <c:txPr>
          <a:bodyPr/>
          <a:lstStyle/>
          <a:p>
            <a:pPr>
              <a:defRPr sz="800"/>
            </a:pPr>
            <a:endParaRPr lang="en-US"/>
          </a:p>
        </c:txPr>
        <c:crossAx val="276619832"/>
        <c:crosses val="autoZero"/>
        <c:crossBetween val="between"/>
      </c:valAx>
    </c:plotArea>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5">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0.89655</cdr:y>
    </cdr:from>
    <cdr:to>
      <cdr:x>0.34248</cdr:x>
      <cdr:y>1</cdr:y>
    </cdr:to>
    <cdr:sp macro="" textlink="">
      <cdr:nvSpPr>
        <cdr:cNvPr id="2" name="TextBox 1"/>
        <cdr:cNvSpPr txBox="1"/>
      </cdr:nvSpPr>
      <cdr:spPr>
        <a:xfrm xmlns:a="http://schemas.openxmlformats.org/drawingml/2006/main">
          <a:off x="0" y="4205671"/>
          <a:ext cx="2740175" cy="4852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a:solidFill>
                <a:sysClr val="windowText" lastClr="000000"/>
              </a:solidFill>
              <a:latin typeface="Times New Roman" panose="02020603050405020304" pitchFamily="18" charset="0"/>
              <a:cs typeface="Times New Roman" panose="02020603050405020304" pitchFamily="18" charset="0"/>
            </a:rPr>
            <a:t>* Includes </a:t>
          </a:r>
          <a:r>
            <a:rPr lang="en-US" sz="1000" baseline="0" dirty="0">
              <a:solidFill>
                <a:sysClr val="windowText" lastClr="000000"/>
              </a:solidFill>
              <a:latin typeface="Times New Roman" panose="02020603050405020304" pitchFamily="18" charset="0"/>
              <a:cs typeface="Times New Roman" panose="02020603050405020304" pitchFamily="18" charset="0"/>
            </a:rPr>
            <a:t>recovery and expansion months</a:t>
          </a:r>
        </a:p>
        <a:p xmlns:a="http://schemas.openxmlformats.org/drawingml/2006/main">
          <a:r>
            <a:rPr lang="en-US" sz="1000" baseline="0" dirty="0">
              <a:solidFill>
                <a:sysClr val="windowText" lastClr="000000"/>
              </a:solidFill>
              <a:latin typeface="Times New Roman" panose="02020603050405020304" pitchFamily="18" charset="0"/>
              <a:cs typeface="Times New Roman" panose="02020603050405020304" pitchFamily="18" charset="0"/>
            </a:rPr>
            <a:t>Source: National Bureau of Economic Research</a:t>
          </a:r>
        </a:p>
      </cdr:txBody>
    </cdr:sp>
  </cdr:relSizeAnchor>
  <cdr:relSizeAnchor xmlns:cdr="http://schemas.openxmlformats.org/drawingml/2006/chartDrawing">
    <cdr:from>
      <cdr:x>0.46216</cdr:x>
      <cdr:y>0.20991</cdr:y>
    </cdr:from>
    <cdr:to>
      <cdr:x>0.46216</cdr:x>
      <cdr:y>0.84192</cdr:y>
    </cdr:to>
    <cdr:cxnSp macro="">
      <cdr:nvCxnSpPr>
        <cdr:cNvPr id="4" name="Straight Connector 3">
          <a:extLst xmlns:a="http://schemas.openxmlformats.org/drawingml/2006/main">
            <a:ext uri="{FF2B5EF4-FFF2-40B4-BE49-F238E27FC236}">
              <a16:creationId xmlns:a16="http://schemas.microsoft.com/office/drawing/2014/main" id="{9477856F-4B1D-4F8A-BFB8-8B6273AADBED}"/>
            </a:ext>
          </a:extLst>
        </cdr:cNvPr>
        <cdr:cNvCxnSpPr/>
      </cdr:nvCxnSpPr>
      <cdr:spPr>
        <a:xfrm xmlns:a="http://schemas.openxmlformats.org/drawingml/2006/main">
          <a:off x="3697742" y="1011827"/>
          <a:ext cx="0" cy="3046462"/>
        </a:xfrm>
        <a:prstGeom xmlns:a="http://schemas.openxmlformats.org/drawingml/2006/main" prst="line">
          <a:avLst/>
        </a:prstGeom>
        <a:ln xmlns:a="http://schemas.openxmlformats.org/drawingml/2006/main" w="1905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0.997</cdr:x>
      <cdr:y>0.0995</cdr:y>
    </cdr:to>
    <cdr:sp macro="" textlink="">
      <cdr:nvSpPr>
        <cdr:cNvPr id="2" name="TextBox 1">
          <a:extLst xmlns:a="http://schemas.openxmlformats.org/drawingml/2006/main">
            <a:ext uri="{FF2B5EF4-FFF2-40B4-BE49-F238E27FC236}">
              <a16:creationId xmlns:a16="http://schemas.microsoft.com/office/drawing/2014/main" id="{9DA7792A-DCDD-442C-9ED6-8C34522A2F83}"/>
            </a:ext>
          </a:extLst>
        </cdr:cNvPr>
        <cdr:cNvSpPr txBox="1"/>
      </cdr:nvSpPr>
      <cdr:spPr>
        <a:xfrm xmlns:a="http://schemas.openxmlformats.org/drawingml/2006/main">
          <a:off x="0" y="0"/>
          <a:ext cx="7209126" cy="50495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800" dirty="0"/>
            <a:t>Total FY 2020 General Fund Appropriations = $19,319.1 million*</a:t>
          </a:r>
        </a:p>
      </cdr:txBody>
    </cdr:sp>
  </cdr:relSizeAnchor>
  <cdr:relSizeAnchor xmlns:cdr="http://schemas.openxmlformats.org/drawingml/2006/chartDrawing">
    <cdr:from>
      <cdr:x>0.68608</cdr:x>
      <cdr:y>0.89496</cdr:y>
    </cdr:from>
    <cdr:to>
      <cdr:x>0.98945</cdr:x>
      <cdr:y>1</cdr:y>
    </cdr:to>
    <cdr:sp macro="" textlink="">
      <cdr:nvSpPr>
        <cdr:cNvPr id="3" name="TextBox 2">
          <a:extLst xmlns:a="http://schemas.openxmlformats.org/drawingml/2006/main">
            <a:ext uri="{FF2B5EF4-FFF2-40B4-BE49-F238E27FC236}">
              <a16:creationId xmlns:a16="http://schemas.microsoft.com/office/drawing/2014/main" id="{81519BB2-8B78-424E-A79F-3229BA05FE6F}"/>
            </a:ext>
          </a:extLst>
        </cdr:cNvPr>
        <cdr:cNvSpPr txBox="1"/>
      </cdr:nvSpPr>
      <cdr:spPr>
        <a:xfrm xmlns:a="http://schemas.openxmlformats.org/drawingml/2006/main">
          <a:off x="5084461" y="4678076"/>
          <a:ext cx="2248249" cy="54908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a:t>* Distribution by category estimated based on historical patterns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9932268-351B-4150-A434-D28694D1F3D2}" type="datetimeFigureOut">
              <a:rPr lang="en-US" smtClean="0"/>
              <a:t>12/4/2019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ED3B450-F6C3-4B5D-BF6F-9F88ECCA04B9}" type="slidenum">
              <a:rPr lang="en-US" smtClean="0"/>
              <a:t>‹#›</a:t>
            </a:fld>
            <a:endParaRPr lang="en-US"/>
          </a:p>
        </p:txBody>
      </p:sp>
    </p:spTree>
    <p:extLst>
      <p:ext uri="{BB962C8B-B14F-4D97-AF65-F5344CB8AC3E}">
        <p14:creationId xmlns:p14="http://schemas.microsoft.com/office/powerpoint/2010/main" val="4149800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4199BC-BDCC-49AF-80E6-6FDB76E6BE12}"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F4891-E349-419F-B670-EC4FC798C292}" type="slidenum">
              <a:rPr lang="en-US" smtClean="0"/>
              <a:t>‹#›</a:t>
            </a:fld>
            <a:endParaRPr lang="en-US"/>
          </a:p>
        </p:txBody>
      </p:sp>
    </p:spTree>
    <p:extLst>
      <p:ext uri="{BB962C8B-B14F-4D97-AF65-F5344CB8AC3E}">
        <p14:creationId xmlns:p14="http://schemas.microsoft.com/office/powerpoint/2010/main" val="349710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4199BC-BDCC-49AF-80E6-6FDB76E6BE12}"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F4891-E349-419F-B670-EC4FC798C292}" type="slidenum">
              <a:rPr lang="en-US" smtClean="0"/>
              <a:t>‹#›</a:t>
            </a:fld>
            <a:endParaRPr lang="en-US"/>
          </a:p>
        </p:txBody>
      </p:sp>
    </p:spTree>
    <p:extLst>
      <p:ext uri="{BB962C8B-B14F-4D97-AF65-F5344CB8AC3E}">
        <p14:creationId xmlns:p14="http://schemas.microsoft.com/office/powerpoint/2010/main" val="1540644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4199BC-BDCC-49AF-80E6-6FDB76E6BE12}"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F4891-E349-419F-B670-EC4FC798C292}" type="slidenum">
              <a:rPr lang="en-US" smtClean="0"/>
              <a:t>‹#›</a:t>
            </a:fld>
            <a:endParaRPr lang="en-US"/>
          </a:p>
        </p:txBody>
      </p:sp>
    </p:spTree>
    <p:extLst>
      <p:ext uri="{BB962C8B-B14F-4D97-AF65-F5344CB8AC3E}">
        <p14:creationId xmlns:p14="http://schemas.microsoft.com/office/powerpoint/2010/main" val="2364856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4199BC-BDCC-49AF-80E6-6FDB76E6BE12}"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F4891-E349-419F-B670-EC4FC798C292}" type="slidenum">
              <a:rPr lang="en-US" smtClean="0"/>
              <a:t>‹#›</a:t>
            </a:fld>
            <a:endParaRPr lang="en-US"/>
          </a:p>
        </p:txBody>
      </p:sp>
    </p:spTree>
    <p:extLst>
      <p:ext uri="{BB962C8B-B14F-4D97-AF65-F5344CB8AC3E}">
        <p14:creationId xmlns:p14="http://schemas.microsoft.com/office/powerpoint/2010/main" val="3426924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84199BC-BDCC-49AF-80E6-6FDB76E6BE12}" type="datetimeFigureOut">
              <a:rPr lang="en-US" smtClean="0"/>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7F4891-E349-419F-B670-EC4FC798C292}" type="slidenum">
              <a:rPr lang="en-US" smtClean="0"/>
              <a:t>‹#›</a:t>
            </a:fld>
            <a:endParaRPr lang="en-US"/>
          </a:p>
        </p:txBody>
      </p:sp>
    </p:spTree>
    <p:extLst>
      <p:ext uri="{BB962C8B-B14F-4D97-AF65-F5344CB8AC3E}">
        <p14:creationId xmlns:p14="http://schemas.microsoft.com/office/powerpoint/2010/main" val="2512977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4199BC-BDCC-49AF-80E6-6FDB76E6BE12}" type="datetimeFigureOut">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F4891-E349-419F-B670-EC4FC798C292}" type="slidenum">
              <a:rPr lang="en-US" smtClean="0"/>
              <a:t>‹#›</a:t>
            </a:fld>
            <a:endParaRPr lang="en-US"/>
          </a:p>
        </p:txBody>
      </p:sp>
    </p:spTree>
    <p:extLst>
      <p:ext uri="{BB962C8B-B14F-4D97-AF65-F5344CB8AC3E}">
        <p14:creationId xmlns:p14="http://schemas.microsoft.com/office/powerpoint/2010/main" val="4190160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4199BC-BDCC-49AF-80E6-6FDB76E6BE12}" type="datetimeFigureOut">
              <a:rPr lang="en-US" smtClean="0"/>
              <a:t>12/4/2019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7F4891-E349-419F-B670-EC4FC798C292}" type="slidenum">
              <a:rPr lang="en-US" smtClean="0"/>
              <a:t>‹#›</a:t>
            </a:fld>
            <a:endParaRPr lang="en-US"/>
          </a:p>
        </p:txBody>
      </p:sp>
    </p:spTree>
    <p:extLst>
      <p:ext uri="{BB962C8B-B14F-4D97-AF65-F5344CB8AC3E}">
        <p14:creationId xmlns:p14="http://schemas.microsoft.com/office/powerpoint/2010/main" val="4019655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84199BC-BDCC-49AF-80E6-6FDB76E6BE12}" type="datetimeFigureOut">
              <a:rPr lang="en-US" smtClean="0"/>
              <a:t>12/4/2019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7F4891-E349-419F-B670-EC4FC798C292}" type="slidenum">
              <a:rPr lang="en-US" smtClean="0"/>
              <a:t>‹#›</a:t>
            </a:fld>
            <a:endParaRPr lang="en-US"/>
          </a:p>
        </p:txBody>
      </p:sp>
    </p:spTree>
    <p:extLst>
      <p:ext uri="{BB962C8B-B14F-4D97-AF65-F5344CB8AC3E}">
        <p14:creationId xmlns:p14="http://schemas.microsoft.com/office/powerpoint/2010/main" val="1794715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4199BC-BDCC-49AF-80E6-6FDB76E6BE12}" type="datetimeFigureOut">
              <a:rPr lang="en-US" smtClean="0"/>
              <a:t>12/4/2019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7F4891-E349-419F-B670-EC4FC798C292}" type="slidenum">
              <a:rPr lang="en-US" smtClean="0"/>
              <a:t>‹#›</a:t>
            </a:fld>
            <a:endParaRPr lang="en-US"/>
          </a:p>
        </p:txBody>
      </p:sp>
    </p:spTree>
    <p:extLst>
      <p:ext uri="{BB962C8B-B14F-4D97-AF65-F5344CB8AC3E}">
        <p14:creationId xmlns:p14="http://schemas.microsoft.com/office/powerpoint/2010/main" val="4269183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84199BC-BDCC-49AF-80E6-6FDB76E6BE12}" type="datetimeFigureOut">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F4891-E349-419F-B670-EC4FC798C292}" type="slidenum">
              <a:rPr lang="en-US" smtClean="0"/>
              <a:t>‹#›</a:t>
            </a:fld>
            <a:endParaRPr lang="en-US"/>
          </a:p>
        </p:txBody>
      </p:sp>
    </p:spTree>
    <p:extLst>
      <p:ext uri="{BB962C8B-B14F-4D97-AF65-F5344CB8AC3E}">
        <p14:creationId xmlns:p14="http://schemas.microsoft.com/office/powerpoint/2010/main" val="3444666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84199BC-BDCC-49AF-80E6-6FDB76E6BE12}" type="datetimeFigureOut">
              <a:rPr lang="en-US" smtClean="0"/>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7F4891-E349-419F-B670-EC4FC798C292}" type="slidenum">
              <a:rPr lang="en-US" smtClean="0"/>
              <a:t>‹#›</a:t>
            </a:fld>
            <a:endParaRPr lang="en-US"/>
          </a:p>
        </p:txBody>
      </p:sp>
    </p:spTree>
    <p:extLst>
      <p:ext uri="{BB962C8B-B14F-4D97-AF65-F5344CB8AC3E}">
        <p14:creationId xmlns:p14="http://schemas.microsoft.com/office/powerpoint/2010/main" val="3032403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4199BC-BDCC-49AF-80E6-6FDB76E6BE12}" type="datetimeFigureOut">
              <a:rPr lang="en-US" smtClean="0"/>
              <a:t>12/4/2019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7F4891-E349-419F-B670-EC4FC798C292}" type="slidenum">
              <a:rPr lang="en-US" smtClean="0"/>
              <a:t>‹#›</a:t>
            </a:fld>
            <a:endParaRPr lang="en-US"/>
          </a:p>
        </p:txBody>
      </p:sp>
    </p:spTree>
    <p:extLst>
      <p:ext uri="{BB962C8B-B14F-4D97-AF65-F5344CB8AC3E}">
        <p14:creationId xmlns:p14="http://schemas.microsoft.com/office/powerpoint/2010/main" val="35085563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3.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8.emf"/></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9.e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hart" Target="../charts/chart4.xml"/></Relationships>
</file>

<file path=ppt/slides/_rels/slide3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0.emf"/><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1.emf"/><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3.emf"/></Relationships>
</file>

<file path=ppt/slides/_rels/slide39.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9A72AF77-4236-498A-A8DA-B00BBBF4A91B}"/>
              </a:ext>
            </a:extLst>
          </p:cNvPr>
          <p:cNvGrpSpPr/>
          <p:nvPr/>
        </p:nvGrpSpPr>
        <p:grpSpPr bwMode="gray">
          <a:xfrm>
            <a:off x="239486" y="2773439"/>
            <a:ext cx="8675914" cy="1885647"/>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spcBef>
                  <a:spcPts val="0"/>
                </a:spcBef>
              </a:pPr>
              <a:r>
                <a:rPr lang="en-US" sz="3600" b="1" dirty="0">
                  <a:solidFill>
                    <a:schemeClr val="bg1"/>
                  </a:solidFill>
                </a:rPr>
                <a:t>Fiscal Accountability Report</a:t>
              </a:r>
            </a:p>
            <a:p>
              <a:pPr>
                <a:lnSpc>
                  <a:spcPct val="100000"/>
                </a:lnSpc>
                <a:spcBef>
                  <a:spcPts val="0"/>
                </a:spcBef>
              </a:pPr>
              <a:r>
                <a:rPr lang="en-US" sz="3600" b="1" dirty="0">
                  <a:solidFill>
                    <a:schemeClr val="bg1"/>
                  </a:solidFill>
                </a:rPr>
                <a:t>Fiscal Years 2020 – 2024</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1</a:t>
            </a:fld>
            <a:endParaRPr lang="en-US" b="1" dirty="0">
              <a:solidFill>
                <a:schemeClr val="bg1"/>
              </a:solidFill>
            </a:endParaRPr>
          </a:p>
        </p:txBody>
      </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3457303" y="332186"/>
            <a:ext cx="2229394" cy="2267082"/>
          </a:xfrm>
          <a:prstGeom prst="rect">
            <a:avLst/>
          </a:prstGeom>
        </p:spPr>
      </p:pic>
      <p:sp>
        <p:nvSpPr>
          <p:cNvPr id="3" name="TextBox 2">
            <a:extLst>
              <a:ext uri="{FF2B5EF4-FFF2-40B4-BE49-F238E27FC236}">
                <a16:creationId xmlns:a16="http://schemas.microsoft.com/office/drawing/2014/main" id="{49547245-617D-45AC-B5DD-80EF95FC37B6}"/>
              </a:ext>
            </a:extLst>
          </p:cNvPr>
          <p:cNvSpPr txBox="1"/>
          <p:nvPr/>
        </p:nvSpPr>
        <p:spPr>
          <a:xfrm>
            <a:off x="1802674" y="5007428"/>
            <a:ext cx="5538652" cy="1231106"/>
          </a:xfrm>
          <a:prstGeom prst="rect">
            <a:avLst/>
          </a:prstGeom>
          <a:noFill/>
        </p:spPr>
        <p:txBody>
          <a:bodyPr wrap="square" rtlCol="0">
            <a:spAutoFit/>
          </a:bodyPr>
          <a:lstStyle/>
          <a:p>
            <a:pPr algn="ctr">
              <a:lnSpc>
                <a:spcPct val="100000"/>
              </a:lnSpc>
              <a:spcBef>
                <a:spcPts val="0"/>
              </a:spcBef>
            </a:pPr>
            <a:r>
              <a:rPr lang="en-US" sz="2000" b="1" dirty="0"/>
              <a:t>Melissa McCaw, Secretary</a:t>
            </a:r>
          </a:p>
          <a:p>
            <a:pPr algn="ctr">
              <a:lnSpc>
                <a:spcPct val="100000"/>
              </a:lnSpc>
              <a:spcBef>
                <a:spcPts val="0"/>
              </a:spcBef>
            </a:pPr>
            <a:r>
              <a:rPr lang="en-US" b="1" dirty="0"/>
              <a:t>Office of Policy and Management</a:t>
            </a:r>
          </a:p>
          <a:p>
            <a:pPr algn="ctr">
              <a:lnSpc>
                <a:spcPct val="100000"/>
              </a:lnSpc>
              <a:spcBef>
                <a:spcPts val="0"/>
              </a:spcBef>
            </a:pPr>
            <a:r>
              <a:rPr lang="en-US" b="1" dirty="0"/>
              <a:t>December 5, 2019</a:t>
            </a:r>
          </a:p>
          <a:p>
            <a:pPr algn="ctr"/>
            <a:endParaRPr lang="en-US" dirty="0"/>
          </a:p>
        </p:txBody>
      </p:sp>
    </p:spTree>
    <p:extLst>
      <p:ext uri="{BB962C8B-B14F-4D97-AF65-F5344CB8AC3E}">
        <p14:creationId xmlns:p14="http://schemas.microsoft.com/office/powerpoint/2010/main" val="33945604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6" y="151086"/>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Calibri" panose="020F0502020204030204" pitchFamily="34" charset="0"/>
                  <a:cs typeface="Calibri" panose="020F0502020204030204" pitchFamily="34" charset="0"/>
                </a:rPr>
                <a:t>Reasons to Preserve the Budget Reserve Fund</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10</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graphicFrame>
        <p:nvGraphicFramePr>
          <p:cNvPr id="10" name="Table 9">
            <a:extLst>
              <a:ext uri="{FF2B5EF4-FFF2-40B4-BE49-F238E27FC236}">
                <a16:creationId xmlns:a16="http://schemas.microsoft.com/office/drawing/2014/main" id="{F4E0A64C-E50B-4FDA-9989-C82E69A790A1}"/>
              </a:ext>
            </a:extLst>
          </p:cNvPr>
          <p:cNvGraphicFramePr>
            <a:graphicFrameLocks noGrp="1"/>
          </p:cNvGraphicFramePr>
          <p:nvPr>
            <p:extLst>
              <p:ext uri="{D42A27DB-BD31-4B8C-83A1-F6EECF244321}">
                <p14:modId xmlns:p14="http://schemas.microsoft.com/office/powerpoint/2010/main" val="2645103770"/>
              </p:ext>
            </p:extLst>
          </p:nvPr>
        </p:nvGraphicFramePr>
        <p:xfrm>
          <a:off x="1013867" y="1851632"/>
          <a:ext cx="7137992" cy="2804160"/>
        </p:xfrm>
        <a:graphic>
          <a:graphicData uri="http://schemas.openxmlformats.org/drawingml/2006/table">
            <a:tbl>
              <a:tblPr firstRow="1" bandRow="1">
                <a:tableStyleId>{5C22544A-7EE6-4342-B048-85BDC9FD1C3A}</a:tableStyleId>
              </a:tblPr>
              <a:tblGrid>
                <a:gridCol w="1818255">
                  <a:extLst>
                    <a:ext uri="{9D8B030D-6E8A-4147-A177-3AD203B41FA5}">
                      <a16:colId xmlns:a16="http://schemas.microsoft.com/office/drawing/2014/main" val="3130149667"/>
                    </a:ext>
                  </a:extLst>
                </a:gridCol>
                <a:gridCol w="1818255">
                  <a:extLst>
                    <a:ext uri="{9D8B030D-6E8A-4147-A177-3AD203B41FA5}">
                      <a16:colId xmlns:a16="http://schemas.microsoft.com/office/drawing/2014/main" val="4245216558"/>
                    </a:ext>
                  </a:extLst>
                </a:gridCol>
                <a:gridCol w="3501482">
                  <a:extLst>
                    <a:ext uri="{9D8B030D-6E8A-4147-A177-3AD203B41FA5}">
                      <a16:colId xmlns:a16="http://schemas.microsoft.com/office/drawing/2014/main" val="1175444972"/>
                    </a:ext>
                  </a:extLst>
                </a:gridCol>
              </a:tblGrid>
              <a:tr h="627841">
                <a:tc>
                  <a:txBody>
                    <a:bodyPr/>
                    <a:lstStyle/>
                    <a:p>
                      <a:pPr algn="ctr"/>
                      <a:r>
                        <a:rPr lang="en-US" sz="2000" dirty="0"/>
                        <a:t>Recession Scenario</a:t>
                      </a:r>
                    </a:p>
                  </a:txBody>
                  <a:tcPr/>
                </a:tc>
                <a:tc>
                  <a:txBody>
                    <a:bodyPr/>
                    <a:lstStyle/>
                    <a:p>
                      <a:pPr algn="ctr"/>
                      <a:r>
                        <a:rPr lang="en-US" sz="2000" dirty="0"/>
                        <a:t>Required Reserves</a:t>
                      </a:r>
                    </a:p>
                  </a:txBody>
                  <a:tcPr/>
                </a:tc>
                <a:tc>
                  <a:txBody>
                    <a:bodyPr/>
                    <a:lstStyle/>
                    <a:p>
                      <a:pPr algn="ctr"/>
                      <a:endParaRPr lang="en-US" sz="2000" dirty="0"/>
                    </a:p>
                    <a:p>
                      <a:pPr algn="ctr"/>
                      <a:r>
                        <a:rPr lang="en-US" sz="2000" dirty="0"/>
                        <a:t>CT’s Preparedness</a:t>
                      </a:r>
                    </a:p>
                  </a:txBody>
                  <a:tcPr/>
                </a:tc>
                <a:extLst>
                  <a:ext uri="{0D108BD9-81ED-4DB2-BD59-A6C34878D82A}">
                    <a16:rowId xmlns:a16="http://schemas.microsoft.com/office/drawing/2014/main" val="1613081026"/>
                  </a:ext>
                </a:extLst>
              </a:tr>
              <a:tr h="818922">
                <a:tc>
                  <a:txBody>
                    <a:bodyPr/>
                    <a:lstStyle/>
                    <a:p>
                      <a:pPr algn="ctr"/>
                      <a:r>
                        <a:rPr lang="en-US" dirty="0"/>
                        <a:t>Moderate</a:t>
                      </a:r>
                    </a:p>
                  </a:txBody>
                  <a:tcPr/>
                </a:tc>
                <a:tc>
                  <a:txBody>
                    <a:bodyPr/>
                    <a:lstStyle/>
                    <a:p>
                      <a:pPr algn="ctr"/>
                      <a:r>
                        <a:rPr lang="en-US" dirty="0"/>
                        <a:t>10.1%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Relatively well-positioned (ranked 18</a:t>
                      </a:r>
                      <a:r>
                        <a:rPr lang="en-US" baseline="30000" dirty="0"/>
                        <a:t>th</a:t>
                      </a:r>
                      <a:r>
                        <a:rPr lang="en-US" dirty="0"/>
                        <a:t> of the 50 states)</a:t>
                      </a:r>
                    </a:p>
                    <a:p>
                      <a:endParaRPr lang="en-US" dirty="0"/>
                    </a:p>
                  </a:txBody>
                  <a:tcPr/>
                </a:tc>
                <a:extLst>
                  <a:ext uri="{0D108BD9-81ED-4DB2-BD59-A6C34878D82A}">
                    <a16:rowId xmlns:a16="http://schemas.microsoft.com/office/drawing/2014/main" val="1399401097"/>
                  </a:ext>
                </a:extLst>
              </a:tr>
              <a:tr h="1064599">
                <a:tc>
                  <a:txBody>
                    <a:bodyPr/>
                    <a:lstStyle/>
                    <a:p>
                      <a:pPr algn="ctr"/>
                      <a:r>
                        <a:rPr lang="en-US" dirty="0"/>
                        <a:t>Severe</a:t>
                      </a:r>
                    </a:p>
                  </a:txBody>
                  <a:tcPr/>
                </a:tc>
                <a:tc>
                  <a:txBody>
                    <a:bodyPr/>
                    <a:lstStyle/>
                    <a:p>
                      <a:pPr algn="ctr"/>
                      <a:r>
                        <a:rPr lang="en-US" dirty="0"/>
                        <a:t>14.8%</a:t>
                      </a:r>
                    </a:p>
                  </a:txBody>
                  <a:tcPr/>
                </a:tc>
                <a:tc>
                  <a:txBody>
                    <a:bodyPr/>
                    <a:lstStyle/>
                    <a:p>
                      <a:r>
                        <a:rPr lang="en-US" dirty="0">
                          <a:solidFill>
                            <a:srgbClr val="FF0000"/>
                          </a:solidFill>
                        </a:rPr>
                        <a:t>Insufficient resources without having to raise taxes or cut spending (ranked 21</a:t>
                      </a:r>
                      <a:r>
                        <a:rPr lang="en-US" baseline="30000" dirty="0">
                          <a:solidFill>
                            <a:srgbClr val="FF0000"/>
                          </a:solidFill>
                        </a:rPr>
                        <a:t>st</a:t>
                      </a:r>
                      <a:r>
                        <a:rPr lang="en-US" dirty="0">
                          <a:solidFill>
                            <a:srgbClr val="FF0000"/>
                          </a:solidFill>
                        </a:rPr>
                        <a:t> of the 50 states)</a:t>
                      </a:r>
                    </a:p>
                  </a:txBody>
                  <a:tcPr/>
                </a:tc>
                <a:extLst>
                  <a:ext uri="{0D108BD9-81ED-4DB2-BD59-A6C34878D82A}">
                    <a16:rowId xmlns:a16="http://schemas.microsoft.com/office/drawing/2014/main" val="423333239"/>
                  </a:ext>
                </a:extLst>
              </a:tr>
            </a:tbl>
          </a:graphicData>
        </a:graphic>
      </p:graphicFrame>
      <p:sp>
        <p:nvSpPr>
          <p:cNvPr id="17" name="Content Placeholder 2">
            <a:extLst>
              <a:ext uri="{FF2B5EF4-FFF2-40B4-BE49-F238E27FC236}">
                <a16:creationId xmlns:a16="http://schemas.microsoft.com/office/drawing/2014/main" id="{5824C418-236C-4DBA-85C9-B942E07F4AF1}"/>
              </a:ext>
            </a:extLst>
          </p:cNvPr>
          <p:cNvSpPr txBox="1">
            <a:spLocks/>
          </p:cNvSpPr>
          <p:nvPr/>
        </p:nvSpPr>
        <p:spPr>
          <a:xfrm>
            <a:off x="877416" y="874132"/>
            <a:ext cx="7410894" cy="867977"/>
          </a:xfrm>
          <a:prstGeom prst="rect">
            <a:avLst/>
          </a:prstGeom>
          <a:solidFill>
            <a:schemeClr val="bg1"/>
          </a:solidFill>
          <a:effectLst>
            <a:outerShdw blurRad="558800" dist="38100" dir="8100000" algn="tr" rotWithShape="0">
              <a:prstClr val="black"/>
            </a:outerShdw>
          </a:effectLst>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00000"/>
              </a:lnSpc>
              <a:spcBef>
                <a:spcPts val="0"/>
              </a:spcBef>
              <a:buFont typeface="Arial" panose="020B0604020202020204" pitchFamily="34" charset="0"/>
              <a:buChar char="•"/>
            </a:pPr>
            <a:endParaRPr lang="en-US" sz="900" b="1" dirty="0"/>
          </a:p>
          <a:p>
            <a:r>
              <a:rPr lang="en-US" sz="2800" b="1" dirty="0"/>
              <a:t>Moody’s Analytics - October 2019 report regarding state preparedness to withstand fiscal stress</a:t>
            </a:r>
          </a:p>
        </p:txBody>
      </p:sp>
      <p:sp>
        <p:nvSpPr>
          <p:cNvPr id="15" name="Content Placeholder 2">
            <a:extLst>
              <a:ext uri="{FF2B5EF4-FFF2-40B4-BE49-F238E27FC236}">
                <a16:creationId xmlns:a16="http://schemas.microsoft.com/office/drawing/2014/main" id="{07025EF6-0869-4F4F-AE35-20EB46087F6C}"/>
              </a:ext>
            </a:extLst>
          </p:cNvPr>
          <p:cNvSpPr txBox="1">
            <a:spLocks/>
          </p:cNvSpPr>
          <p:nvPr/>
        </p:nvSpPr>
        <p:spPr>
          <a:xfrm>
            <a:off x="877416" y="4775331"/>
            <a:ext cx="7410894" cy="1461395"/>
          </a:xfrm>
          <a:prstGeom prst="rect">
            <a:avLst/>
          </a:prstGeom>
          <a:solidFill>
            <a:schemeClr val="bg1"/>
          </a:solidFill>
          <a:effectLst>
            <a:outerShdw blurRad="558800" dist="38100" dir="8100000" algn="tr" rotWithShape="0">
              <a:prstClr val="black"/>
            </a:outerShdw>
          </a:effec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en-US" sz="1800" b="1" i="1" dirty="0"/>
              <a:t>“How policymakers prepare for downturns matters a great deal in the pace of economic recovery. Unpreparedness can lead to disruptive decisions to drastically cut spending or raise revenues just at the time the economy can least afford it. Preparedness, on the other hand, can lend stability to a struggling economy and help conditions recover more quickly.” (p. 9)</a:t>
            </a:r>
          </a:p>
        </p:txBody>
      </p:sp>
    </p:spTree>
    <p:extLst>
      <p:ext uri="{BB962C8B-B14F-4D97-AF65-F5344CB8AC3E}">
        <p14:creationId xmlns:p14="http://schemas.microsoft.com/office/powerpoint/2010/main" val="1651907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Reasons to Preserve the Budget Reserve Fund</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11</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
        <p:nvSpPr>
          <p:cNvPr id="15" name="Content Placeholder 2">
            <a:extLst>
              <a:ext uri="{FF2B5EF4-FFF2-40B4-BE49-F238E27FC236}">
                <a16:creationId xmlns:a16="http://schemas.microsoft.com/office/drawing/2014/main" id="{07025EF6-0869-4F4F-AE35-20EB46087F6C}"/>
              </a:ext>
            </a:extLst>
          </p:cNvPr>
          <p:cNvSpPr txBox="1">
            <a:spLocks/>
          </p:cNvSpPr>
          <p:nvPr/>
        </p:nvSpPr>
        <p:spPr>
          <a:xfrm>
            <a:off x="831840" y="1340619"/>
            <a:ext cx="7480320" cy="3926399"/>
          </a:xfrm>
          <a:prstGeom prst="rect">
            <a:avLst/>
          </a:prstGeom>
          <a:solidFill>
            <a:schemeClr val="bg1"/>
          </a:solidFill>
          <a:effectLst>
            <a:outerShdw blurRad="558800" dist="38100" dir="8100000" algn="tr" rotWithShape="0">
              <a:prstClr val="black"/>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00000"/>
              </a:lnSpc>
              <a:spcBef>
                <a:spcPts val="0"/>
              </a:spcBef>
              <a:buFont typeface="Arial" panose="020B0604020202020204" pitchFamily="34" charset="0"/>
              <a:buChar char="•"/>
            </a:pPr>
            <a:endParaRPr lang="en-US" sz="900" b="1" dirty="0"/>
          </a:p>
          <a:p>
            <a:pPr algn="l">
              <a:spcBef>
                <a:spcPts val="0"/>
              </a:spcBef>
            </a:pPr>
            <a:r>
              <a:rPr lang="en-US" sz="2600" b="1" dirty="0"/>
              <a:t>The Moody’s analysis attempts to adjust for state variances, but Connecticut has reasons for a conservative approach to recession-readiness:</a:t>
            </a:r>
          </a:p>
          <a:p>
            <a:pPr marL="285750" indent="-285750" algn="l">
              <a:spcBef>
                <a:spcPts val="0"/>
              </a:spcBef>
              <a:buFont typeface="Arial" panose="020B0604020202020204" pitchFamily="34" charset="0"/>
              <a:buChar char="•"/>
            </a:pPr>
            <a:r>
              <a:rPr lang="en-US" b="1" dirty="0"/>
              <a:t>Highly progressive (and therefore more volatile) personal income tax structure</a:t>
            </a:r>
          </a:p>
          <a:p>
            <a:pPr marL="285750" indent="-285750" algn="l">
              <a:spcBef>
                <a:spcPts val="0"/>
              </a:spcBef>
              <a:buFont typeface="Arial" panose="020B0604020202020204" pitchFamily="34" charset="0"/>
              <a:buChar char="•"/>
            </a:pPr>
            <a:r>
              <a:rPr lang="en-US" b="1" dirty="0"/>
              <a:t>Heavy reliance on personal income tax as a proportion of all state revenues (approx. 50% of General Fund), and therefore on the economic fortunes of extremely high-wealth taxpayers</a:t>
            </a:r>
          </a:p>
          <a:p>
            <a:pPr marL="285750" indent="-285750" algn="l">
              <a:spcBef>
                <a:spcPts val="0"/>
              </a:spcBef>
              <a:buFont typeface="Arial" panose="020B0604020202020204" pitchFamily="34" charset="0"/>
              <a:buChar char="•"/>
            </a:pPr>
            <a:r>
              <a:rPr lang="en-US" b="1" dirty="0"/>
              <a:t>Relatively high “fixed” costs (debt, pension, OPEB)</a:t>
            </a:r>
          </a:p>
        </p:txBody>
      </p:sp>
    </p:spTree>
    <p:extLst>
      <p:ext uri="{BB962C8B-B14F-4D97-AF65-F5344CB8AC3E}">
        <p14:creationId xmlns:p14="http://schemas.microsoft.com/office/powerpoint/2010/main" val="3588786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2">
            <a:extLst>
              <a:ext uri="{FF2B5EF4-FFF2-40B4-BE49-F238E27FC236}">
                <a16:creationId xmlns:a16="http://schemas.microsoft.com/office/drawing/2014/main" id="{07025EF6-0869-4F4F-AE35-20EB46087F6C}"/>
              </a:ext>
            </a:extLst>
          </p:cNvPr>
          <p:cNvSpPr txBox="1">
            <a:spLocks/>
          </p:cNvSpPr>
          <p:nvPr/>
        </p:nvSpPr>
        <p:spPr>
          <a:xfrm>
            <a:off x="620128" y="921192"/>
            <a:ext cx="7925470" cy="5032371"/>
          </a:xfrm>
          <a:prstGeom prst="rect">
            <a:avLst/>
          </a:prstGeom>
          <a:solidFill>
            <a:schemeClr val="bg1"/>
          </a:solidFill>
          <a:effectLst>
            <a:outerShdw blurRad="558800" dist="38100" dir="8100000" algn="tr" rotWithShape="0">
              <a:prstClr val="black"/>
            </a:outerShdw>
          </a:effectLst>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00000"/>
              </a:lnSpc>
              <a:spcBef>
                <a:spcPts val="0"/>
              </a:spcBef>
              <a:buFont typeface="Arial" panose="020B0604020202020204" pitchFamily="34" charset="0"/>
              <a:buChar char="•"/>
            </a:pPr>
            <a:endParaRPr lang="en-US" sz="700" b="1" dirty="0"/>
          </a:p>
          <a:p>
            <a:pPr algn="l">
              <a:spcBef>
                <a:spcPts val="0"/>
              </a:spcBef>
            </a:pPr>
            <a:r>
              <a:rPr lang="en-US" sz="2600" b="1" dirty="0"/>
              <a:t>At least $1.3 billion of the $2.5 billion BRF balance is due to one-time, non-repeatable factors:</a:t>
            </a:r>
          </a:p>
          <a:p>
            <a:pPr marL="285750" indent="-285750" algn="l">
              <a:spcBef>
                <a:spcPts val="0"/>
              </a:spcBef>
              <a:buFont typeface="Arial" panose="020B0604020202020204" pitchFamily="34" charset="0"/>
              <a:buChar char="•"/>
            </a:pPr>
            <a:r>
              <a:rPr lang="en-US" sz="2200" b="1" dirty="0"/>
              <a:t>$750 million from repatriation of overseas hedge fund deferred profits</a:t>
            </a:r>
          </a:p>
          <a:p>
            <a:pPr marL="742950" lvl="1" indent="-285750" algn="l">
              <a:spcBef>
                <a:spcPts val="0"/>
              </a:spcBef>
              <a:buFont typeface="Arial" panose="020B0604020202020204" pitchFamily="34" charset="0"/>
              <a:buChar char="•"/>
            </a:pPr>
            <a:r>
              <a:rPr lang="en-US" sz="1800" dirty="0"/>
              <a:t>IRS Code 457A required repatriation of overseas hedge fund profits by December 31, 2017 for activity that had occurred prior to 2008 when the federal government disallowed sheltering of such income</a:t>
            </a:r>
          </a:p>
          <a:p>
            <a:pPr marL="742950" lvl="1" indent="-285750" algn="l">
              <a:spcBef>
                <a:spcPts val="0"/>
              </a:spcBef>
              <a:buFont typeface="Arial" panose="020B0604020202020204" pitchFamily="34" charset="0"/>
              <a:buChar char="•"/>
            </a:pPr>
            <a:r>
              <a:rPr lang="en-US" sz="1800" dirty="0"/>
              <a:t>One time revenue for economic activity that occurred a decade or more ago</a:t>
            </a:r>
          </a:p>
          <a:p>
            <a:pPr marL="285750" indent="-285750" algn="l">
              <a:spcBef>
                <a:spcPts val="0"/>
              </a:spcBef>
              <a:buFont typeface="Arial" panose="020B0604020202020204" pitchFamily="34" charset="0"/>
              <a:buChar char="•"/>
            </a:pPr>
            <a:r>
              <a:rPr lang="en-US" sz="2200" b="1" dirty="0"/>
              <a:t>$570 million from the initial proceeds of the new Pass-through Entity Tax (PET)</a:t>
            </a:r>
          </a:p>
          <a:p>
            <a:pPr marL="742950" lvl="1" indent="-285750" algn="l">
              <a:spcBef>
                <a:spcPts val="0"/>
              </a:spcBef>
              <a:buFont typeface="Arial" panose="020B0604020202020204" pitchFamily="34" charset="0"/>
              <a:buChar char="•"/>
            </a:pPr>
            <a:r>
              <a:rPr lang="en-US" sz="1800" dirty="0"/>
              <a:t>CT passed the PET in response to federal capping of the SALT deduction</a:t>
            </a:r>
          </a:p>
          <a:p>
            <a:pPr marL="742950" lvl="1" indent="-285750" algn="l">
              <a:spcBef>
                <a:spcPts val="0"/>
              </a:spcBef>
              <a:buFont typeface="Arial" panose="020B0604020202020204" pitchFamily="34" charset="0"/>
              <a:buChar char="•"/>
            </a:pPr>
            <a:r>
              <a:rPr lang="en-US" sz="1800" dirty="0"/>
              <a:t>FY 2019 was the first year of collections and initial estimates were based on conservative budgeting and also did not fully account for 18 months of payment – estimated payments for 2 income years, and final payment for 1 income year</a:t>
            </a:r>
          </a:p>
          <a:p>
            <a:pPr marL="285750" indent="-285750" algn="l">
              <a:spcBef>
                <a:spcPts val="0"/>
              </a:spcBef>
              <a:buFont typeface="Arial" panose="020B0604020202020204" pitchFamily="34" charset="0"/>
              <a:buChar char="•"/>
            </a:pPr>
            <a:r>
              <a:rPr lang="en-US" sz="2200" dirty="0"/>
              <a:t>Additionally, some (inestimable) revenue related to repatriation of overseas deferred profits under the Tax Cuts and Jobs Act of 2017</a:t>
            </a:r>
          </a:p>
          <a:p>
            <a:pPr marL="742950" lvl="1" indent="-285750" algn="l">
              <a:spcBef>
                <a:spcPts val="0"/>
              </a:spcBef>
              <a:buFont typeface="Arial" panose="020B0604020202020204" pitchFamily="34" charset="0"/>
              <a:buChar char="•"/>
            </a:pPr>
            <a:r>
              <a:rPr lang="en-US" sz="1800" dirty="0"/>
              <a:t>TCJA required individuals and businesses to pay a transition tax on untaxed foreign earnings as if those earnings had been repatriated to the U.S., generally affecting income year 2017 (SFY 2018)</a:t>
            </a:r>
            <a:endParaRPr lang="en-US" sz="2000" dirty="0"/>
          </a:p>
          <a:p>
            <a:pPr marL="742950" lvl="1" indent="-285750" algn="l">
              <a:spcBef>
                <a:spcPts val="0"/>
              </a:spcBef>
              <a:buFont typeface="Arial" panose="020B0604020202020204" pitchFamily="34" charset="0"/>
              <a:buChar char="•"/>
            </a:pPr>
            <a:endParaRPr lang="en-US" sz="1800" dirty="0"/>
          </a:p>
        </p:txBody>
      </p:sp>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Reasons to Preserve the Budget Reserve Fund</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12</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793319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hart 12">
            <a:extLst>
              <a:ext uri="{FF2B5EF4-FFF2-40B4-BE49-F238E27FC236}">
                <a16:creationId xmlns:a16="http://schemas.microsoft.com/office/drawing/2014/main" id="{00000000-0008-0000-0000-000002000000}"/>
              </a:ext>
            </a:extLst>
          </p:cNvPr>
          <p:cNvGraphicFramePr>
            <a:graphicFrameLocks noGrp="1"/>
          </p:cNvGraphicFramePr>
          <p:nvPr>
            <p:extLst>
              <p:ext uri="{D42A27DB-BD31-4B8C-83A1-F6EECF244321}">
                <p14:modId xmlns:p14="http://schemas.microsoft.com/office/powerpoint/2010/main" val="1775280691"/>
              </p:ext>
            </p:extLst>
          </p:nvPr>
        </p:nvGraphicFramePr>
        <p:xfrm>
          <a:off x="967437" y="1235673"/>
          <a:ext cx="7230850" cy="5074899"/>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6" y="189518"/>
            <a:ext cx="8675914" cy="946802"/>
            <a:chOff x="244906"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11" name="Title 5"/>
            <p:cNvSpPr txBox="1">
              <a:spLocks/>
            </p:cNvSpPr>
            <p:nvPr/>
          </p:nvSpPr>
          <p:spPr bwMode="gray">
            <a:xfrm>
              <a:off x="244906" y="230255"/>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Difficult Choices for Aligning General Fund </a:t>
              </a:r>
            </a:p>
            <a:p>
              <a:r>
                <a:rPr lang="en-US" sz="2800" b="1" dirty="0">
                  <a:solidFill>
                    <a:schemeClr val="bg1"/>
                  </a:solidFill>
                  <a:latin typeface="+mn-lt"/>
                </a:rPr>
                <a:t>Revenue and Expenditure Growth</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13</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
        <p:nvSpPr>
          <p:cNvPr id="17" name="TextBox 1">
            <a:extLst>
              <a:ext uri="{FF2B5EF4-FFF2-40B4-BE49-F238E27FC236}">
                <a16:creationId xmlns:a16="http://schemas.microsoft.com/office/drawing/2014/main" id="{5875D393-23ED-4D75-A9F8-B4F9C254A30F}"/>
              </a:ext>
            </a:extLst>
          </p:cNvPr>
          <p:cNvSpPr txBox="1"/>
          <p:nvPr/>
        </p:nvSpPr>
        <p:spPr>
          <a:xfrm>
            <a:off x="2134151" y="6329595"/>
            <a:ext cx="4897421" cy="21604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100" dirty="0">
                <a:solidFill>
                  <a:schemeClr val="bg1"/>
                </a:solidFill>
              </a:rPr>
              <a:t>* Distribution by category estimated based on historical patterns</a:t>
            </a:r>
          </a:p>
        </p:txBody>
      </p:sp>
      <p:sp>
        <p:nvSpPr>
          <p:cNvPr id="18" name="TextBox 1">
            <a:extLst>
              <a:ext uri="{FF2B5EF4-FFF2-40B4-BE49-F238E27FC236}">
                <a16:creationId xmlns:a16="http://schemas.microsoft.com/office/drawing/2014/main" id="{051A6D0B-B260-4010-9CAE-FD1E5DF1382E}"/>
              </a:ext>
            </a:extLst>
          </p:cNvPr>
          <p:cNvSpPr txBox="1"/>
          <p:nvPr/>
        </p:nvSpPr>
        <p:spPr>
          <a:xfrm>
            <a:off x="2946481" y="3292168"/>
            <a:ext cx="1209582" cy="830997"/>
          </a:xfrm>
          <a:prstGeom prst="rect">
            <a:avLst/>
          </a:prstGeom>
          <a:solidFill>
            <a:schemeClr val="bg1"/>
          </a:solidFill>
          <a:ln>
            <a:solidFill>
              <a:schemeClr val="accent1"/>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t>Health and Human Services Programs</a:t>
            </a:r>
          </a:p>
          <a:p>
            <a:pPr algn="ctr"/>
            <a:r>
              <a:rPr lang="en-US" sz="1200" b="1" dirty="0"/>
              <a:t>28.0%</a:t>
            </a:r>
          </a:p>
        </p:txBody>
      </p:sp>
      <p:sp>
        <p:nvSpPr>
          <p:cNvPr id="20" name="TextBox 19">
            <a:extLst>
              <a:ext uri="{FF2B5EF4-FFF2-40B4-BE49-F238E27FC236}">
                <a16:creationId xmlns:a16="http://schemas.microsoft.com/office/drawing/2014/main" id="{CC499B99-E55E-437F-AADC-1BD2BDD62B68}"/>
              </a:ext>
            </a:extLst>
          </p:cNvPr>
          <p:cNvSpPr txBox="1"/>
          <p:nvPr/>
        </p:nvSpPr>
        <p:spPr>
          <a:xfrm>
            <a:off x="4987938" y="3514268"/>
            <a:ext cx="1290945" cy="1006678"/>
          </a:xfrm>
          <a:prstGeom prst="rect">
            <a:avLst/>
          </a:prstGeom>
          <a:solidFill>
            <a:schemeClr val="bg1"/>
          </a:solidFill>
          <a:ln>
            <a:solidFill>
              <a:schemeClr val="accent1"/>
            </a:solidFill>
          </a:ln>
        </p:spPr>
        <p:txBody>
          <a:bodyPr wrap="square" rtlCol="0">
            <a:spAutoFit/>
          </a:bodyPr>
          <a:lstStyle/>
          <a:p>
            <a:pPr algn="ctr"/>
            <a:r>
              <a:rPr lang="en-US" sz="1200" b="1" dirty="0"/>
              <a:t>Active and Retired State Employee Wages and Benefits 31.7%</a:t>
            </a:r>
          </a:p>
        </p:txBody>
      </p:sp>
      <p:sp>
        <p:nvSpPr>
          <p:cNvPr id="21" name="TextBox 1">
            <a:extLst>
              <a:ext uri="{FF2B5EF4-FFF2-40B4-BE49-F238E27FC236}">
                <a16:creationId xmlns:a16="http://schemas.microsoft.com/office/drawing/2014/main" id="{82BBA849-DF17-402F-B09F-7C88465D74F7}"/>
              </a:ext>
            </a:extLst>
          </p:cNvPr>
          <p:cNvSpPr txBox="1"/>
          <p:nvPr/>
        </p:nvSpPr>
        <p:spPr>
          <a:xfrm>
            <a:off x="3551272" y="4644580"/>
            <a:ext cx="1336063" cy="830997"/>
          </a:xfrm>
          <a:prstGeom prst="rect">
            <a:avLst/>
          </a:prstGeom>
          <a:solidFill>
            <a:schemeClr val="bg1"/>
          </a:solidFill>
          <a:ln>
            <a:solidFill>
              <a:schemeClr val="accent1"/>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t>Municipal Aid (Incl. Teachers’ Retirement Costs) 21.7%</a:t>
            </a:r>
          </a:p>
        </p:txBody>
      </p:sp>
    </p:spTree>
    <p:extLst>
      <p:ext uri="{BB962C8B-B14F-4D97-AF65-F5344CB8AC3E}">
        <p14:creationId xmlns:p14="http://schemas.microsoft.com/office/powerpoint/2010/main" val="173173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34043" y="2079280"/>
            <a:ext cx="8675914" cy="1978913"/>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spcBef>
                  <a:spcPts val="0"/>
                </a:spcBef>
              </a:pPr>
              <a:r>
                <a:rPr lang="en-US" sz="3600" b="1" dirty="0">
                  <a:solidFill>
                    <a:schemeClr val="bg1"/>
                  </a:solidFill>
                </a:rPr>
                <a:t>Summary of OPM Projections of Fixed Cost Growth vs. Revenue Growth</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14</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16082198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Projected FY 2020 Operating Results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15</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3" name="Picture 2">
            <a:extLst>
              <a:ext uri="{FF2B5EF4-FFF2-40B4-BE49-F238E27FC236}">
                <a16:creationId xmlns:a16="http://schemas.microsoft.com/office/drawing/2014/main" id="{C2E398A6-507C-47BC-807A-29214C46FE6B}"/>
              </a:ext>
            </a:extLst>
          </p:cNvPr>
          <p:cNvPicPr>
            <a:picLocks noChangeAspect="1"/>
          </p:cNvPicPr>
          <p:nvPr/>
        </p:nvPicPr>
        <p:blipFill>
          <a:blip r:embed="rId3"/>
          <a:stretch>
            <a:fillRect/>
          </a:stretch>
        </p:blipFill>
        <p:spPr>
          <a:xfrm>
            <a:off x="1490467" y="964118"/>
            <a:ext cx="6184792" cy="4765960"/>
          </a:xfrm>
          <a:prstGeom prst="rect">
            <a:avLst/>
          </a:prstGeom>
          <a:solidFill>
            <a:schemeClr val="bg1"/>
          </a:solidFill>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568563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FY 2020 – Projected Deficiencies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16</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graphicFrame>
        <p:nvGraphicFramePr>
          <p:cNvPr id="2" name="Table 1">
            <a:extLst>
              <a:ext uri="{FF2B5EF4-FFF2-40B4-BE49-F238E27FC236}">
                <a16:creationId xmlns:a16="http://schemas.microsoft.com/office/drawing/2014/main" id="{F7DEB2B7-6936-46D9-ADEB-F16F97BA500C}"/>
              </a:ext>
            </a:extLst>
          </p:cNvPr>
          <p:cNvGraphicFramePr>
            <a:graphicFrameLocks noGrp="1"/>
          </p:cNvGraphicFramePr>
          <p:nvPr>
            <p:extLst>
              <p:ext uri="{D42A27DB-BD31-4B8C-83A1-F6EECF244321}">
                <p14:modId xmlns:p14="http://schemas.microsoft.com/office/powerpoint/2010/main" val="3089665855"/>
              </p:ext>
            </p:extLst>
          </p:nvPr>
        </p:nvGraphicFramePr>
        <p:xfrm>
          <a:off x="1384662" y="1198169"/>
          <a:ext cx="6374675" cy="2926080"/>
        </p:xfrm>
        <a:graphic>
          <a:graphicData uri="http://schemas.openxmlformats.org/drawingml/2006/table">
            <a:tbl>
              <a:tblPr firstRow="1" bandRow="1">
                <a:tableStyleId>{5C22544A-7EE6-4342-B048-85BDC9FD1C3A}</a:tableStyleId>
              </a:tblPr>
              <a:tblGrid>
                <a:gridCol w="4982269">
                  <a:extLst>
                    <a:ext uri="{9D8B030D-6E8A-4147-A177-3AD203B41FA5}">
                      <a16:colId xmlns:a16="http://schemas.microsoft.com/office/drawing/2014/main" val="1104106293"/>
                    </a:ext>
                  </a:extLst>
                </a:gridCol>
                <a:gridCol w="1392406">
                  <a:extLst>
                    <a:ext uri="{9D8B030D-6E8A-4147-A177-3AD203B41FA5}">
                      <a16:colId xmlns:a16="http://schemas.microsoft.com/office/drawing/2014/main" val="85963833"/>
                    </a:ext>
                  </a:extLst>
                </a:gridCol>
              </a:tblGrid>
              <a:tr h="365760">
                <a:tc>
                  <a:txBody>
                    <a:bodyPr/>
                    <a:lstStyle/>
                    <a:p>
                      <a:pPr algn="ctr"/>
                      <a:r>
                        <a:rPr lang="en-US" dirty="0"/>
                        <a:t>Agency</a:t>
                      </a:r>
                    </a:p>
                  </a:txBody>
                  <a:tcPr/>
                </a:tc>
                <a:tc>
                  <a:txBody>
                    <a:bodyPr/>
                    <a:lstStyle/>
                    <a:p>
                      <a:pPr algn="ctr"/>
                      <a:r>
                        <a:rPr lang="en-US" dirty="0"/>
                        <a:t>Amount</a:t>
                      </a:r>
                    </a:p>
                  </a:txBody>
                  <a:tcPr/>
                </a:tc>
                <a:extLst>
                  <a:ext uri="{0D108BD9-81ED-4DB2-BD59-A6C34878D82A}">
                    <a16:rowId xmlns:a16="http://schemas.microsoft.com/office/drawing/2014/main" val="322512704"/>
                  </a:ext>
                </a:extLst>
              </a:tr>
              <a:tr h="365760">
                <a:tc>
                  <a:txBody>
                    <a:bodyPr/>
                    <a:lstStyle/>
                    <a:p>
                      <a:r>
                        <a:rPr lang="en-US" dirty="0"/>
                        <a:t>Dept. of Emergency Services and Public Protection</a:t>
                      </a:r>
                    </a:p>
                  </a:txBody>
                  <a:tcPr/>
                </a:tc>
                <a:tc>
                  <a:txBody>
                    <a:bodyPr/>
                    <a:lstStyle/>
                    <a:p>
                      <a:pPr algn="r"/>
                      <a:r>
                        <a:rPr lang="en-US" dirty="0"/>
                        <a:t>$5,000,000</a:t>
                      </a:r>
                    </a:p>
                  </a:txBody>
                  <a:tcPr/>
                </a:tc>
                <a:extLst>
                  <a:ext uri="{0D108BD9-81ED-4DB2-BD59-A6C34878D82A}">
                    <a16:rowId xmlns:a16="http://schemas.microsoft.com/office/drawing/2014/main" val="165589090"/>
                  </a:ext>
                </a:extLst>
              </a:tr>
              <a:tr h="365760">
                <a:tc>
                  <a:txBody>
                    <a:bodyPr/>
                    <a:lstStyle/>
                    <a:p>
                      <a:r>
                        <a:rPr lang="en-US" dirty="0"/>
                        <a:t>Dept. of Social Services</a:t>
                      </a:r>
                    </a:p>
                  </a:txBody>
                  <a:tcPr/>
                </a:tc>
                <a:tc>
                  <a:txBody>
                    <a:bodyPr/>
                    <a:lstStyle/>
                    <a:p>
                      <a:pPr algn="r"/>
                      <a:r>
                        <a:rPr lang="en-US" dirty="0"/>
                        <a:t>$19,200,000</a:t>
                      </a:r>
                    </a:p>
                  </a:txBody>
                  <a:tcPr/>
                </a:tc>
                <a:extLst>
                  <a:ext uri="{0D108BD9-81ED-4DB2-BD59-A6C34878D82A}">
                    <a16:rowId xmlns:a16="http://schemas.microsoft.com/office/drawing/2014/main" val="1017584143"/>
                  </a:ext>
                </a:extLst>
              </a:tr>
              <a:tr h="365760">
                <a:tc>
                  <a:txBody>
                    <a:bodyPr/>
                    <a:lstStyle/>
                    <a:p>
                      <a:r>
                        <a:rPr lang="en-US" dirty="0"/>
                        <a:t>Office of Early Childhood</a:t>
                      </a:r>
                    </a:p>
                  </a:txBody>
                  <a:tcPr/>
                </a:tc>
                <a:tc>
                  <a:txBody>
                    <a:bodyPr/>
                    <a:lstStyle/>
                    <a:p>
                      <a:pPr algn="r"/>
                      <a:r>
                        <a:rPr lang="en-US" dirty="0"/>
                        <a:t>$1,800,000</a:t>
                      </a:r>
                    </a:p>
                  </a:txBody>
                  <a:tcPr/>
                </a:tc>
                <a:extLst>
                  <a:ext uri="{0D108BD9-81ED-4DB2-BD59-A6C34878D82A}">
                    <a16:rowId xmlns:a16="http://schemas.microsoft.com/office/drawing/2014/main" val="2029858403"/>
                  </a:ext>
                </a:extLst>
              </a:tr>
              <a:tr h="365760">
                <a:tc>
                  <a:txBody>
                    <a:bodyPr/>
                    <a:lstStyle/>
                    <a:p>
                      <a:r>
                        <a:rPr lang="en-US" dirty="0"/>
                        <a:t>Dept. of Correction</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a:t>$13,000,000</a:t>
                      </a:r>
                    </a:p>
                  </a:txBody>
                  <a:tcPr/>
                </a:tc>
                <a:extLst>
                  <a:ext uri="{0D108BD9-81ED-4DB2-BD59-A6C34878D82A}">
                    <a16:rowId xmlns:a16="http://schemas.microsoft.com/office/drawing/2014/main" val="3080152778"/>
                  </a:ext>
                </a:extLst>
              </a:tr>
              <a:tr h="365760">
                <a:tc>
                  <a:txBody>
                    <a:bodyPr/>
                    <a:lstStyle/>
                    <a:p>
                      <a:r>
                        <a:rPr lang="en-US" dirty="0"/>
                        <a:t>Comptroller – Fringe Benefits</a:t>
                      </a:r>
                    </a:p>
                  </a:txBody>
                  <a:tcPr/>
                </a:tc>
                <a:tc>
                  <a:txBody>
                    <a:bodyPr/>
                    <a:lstStyle/>
                    <a:p>
                      <a:pPr algn="r"/>
                      <a:r>
                        <a:rPr lang="en-US" dirty="0"/>
                        <a:t>$12,000,000</a:t>
                      </a:r>
                    </a:p>
                  </a:txBody>
                  <a:tcPr/>
                </a:tc>
                <a:extLst>
                  <a:ext uri="{0D108BD9-81ED-4DB2-BD59-A6C34878D82A}">
                    <a16:rowId xmlns:a16="http://schemas.microsoft.com/office/drawing/2014/main" val="3113019541"/>
                  </a:ext>
                </a:extLst>
              </a:tr>
              <a:tr h="365760">
                <a:tc>
                  <a:txBody>
                    <a:bodyPr/>
                    <a:lstStyle/>
                    <a:p>
                      <a:r>
                        <a:rPr lang="en-US" dirty="0"/>
                        <a:t>DAS – Workers’ Compensation Claims</a:t>
                      </a:r>
                    </a:p>
                  </a:txBody>
                  <a:tcPr/>
                </a:tc>
                <a:tc>
                  <a:txBody>
                    <a:bodyPr/>
                    <a:lstStyle/>
                    <a:p>
                      <a:pPr algn="r"/>
                      <a:r>
                        <a:rPr lang="en-US" dirty="0"/>
                        <a:t>$500,000</a:t>
                      </a:r>
                    </a:p>
                  </a:txBody>
                  <a:tcPr/>
                </a:tc>
                <a:extLst>
                  <a:ext uri="{0D108BD9-81ED-4DB2-BD59-A6C34878D82A}">
                    <a16:rowId xmlns:a16="http://schemas.microsoft.com/office/drawing/2014/main" val="2350901851"/>
                  </a:ext>
                </a:extLst>
              </a:tr>
              <a:tr h="365760">
                <a:tc>
                  <a:txBody>
                    <a:bodyPr/>
                    <a:lstStyle/>
                    <a:p>
                      <a:r>
                        <a:rPr lang="en-US" b="1" dirty="0"/>
                        <a:t>Total – General Fund</a:t>
                      </a:r>
                    </a:p>
                  </a:txBody>
                  <a:tcPr/>
                </a:tc>
                <a:tc>
                  <a:txBody>
                    <a:bodyPr/>
                    <a:lstStyle/>
                    <a:p>
                      <a:pPr algn="r"/>
                      <a:r>
                        <a:rPr lang="en-US" b="1" dirty="0"/>
                        <a:t>$51,500,000</a:t>
                      </a:r>
                    </a:p>
                  </a:txBody>
                  <a:tcPr/>
                </a:tc>
                <a:extLst>
                  <a:ext uri="{0D108BD9-81ED-4DB2-BD59-A6C34878D82A}">
                    <a16:rowId xmlns:a16="http://schemas.microsoft.com/office/drawing/2014/main" val="2105593647"/>
                  </a:ext>
                </a:extLst>
              </a:tr>
            </a:tbl>
          </a:graphicData>
        </a:graphic>
      </p:graphicFrame>
      <p:sp>
        <p:nvSpPr>
          <p:cNvPr id="3" name="TextBox 2">
            <a:extLst>
              <a:ext uri="{FF2B5EF4-FFF2-40B4-BE49-F238E27FC236}">
                <a16:creationId xmlns:a16="http://schemas.microsoft.com/office/drawing/2014/main" id="{42189474-269F-4063-A1CF-EB1FB9327F8D}"/>
              </a:ext>
            </a:extLst>
          </p:cNvPr>
          <p:cNvSpPr txBox="1"/>
          <p:nvPr/>
        </p:nvSpPr>
        <p:spPr>
          <a:xfrm>
            <a:off x="2647406" y="792475"/>
            <a:ext cx="3762103" cy="461665"/>
          </a:xfrm>
          <a:prstGeom prst="rect">
            <a:avLst/>
          </a:prstGeom>
          <a:noFill/>
        </p:spPr>
        <p:txBody>
          <a:bodyPr wrap="square" rtlCol="0">
            <a:spAutoFit/>
          </a:bodyPr>
          <a:lstStyle/>
          <a:p>
            <a:pPr algn="ctr"/>
            <a:r>
              <a:rPr lang="en-US" sz="2400" u="sng" dirty="0"/>
              <a:t>General Fund</a:t>
            </a:r>
          </a:p>
        </p:txBody>
      </p:sp>
      <p:sp>
        <p:nvSpPr>
          <p:cNvPr id="17" name="TextBox 16">
            <a:extLst>
              <a:ext uri="{FF2B5EF4-FFF2-40B4-BE49-F238E27FC236}">
                <a16:creationId xmlns:a16="http://schemas.microsoft.com/office/drawing/2014/main" id="{FD630915-AE65-470C-A2D2-33DCAFED0670}"/>
              </a:ext>
            </a:extLst>
          </p:cNvPr>
          <p:cNvSpPr txBox="1"/>
          <p:nvPr/>
        </p:nvSpPr>
        <p:spPr>
          <a:xfrm>
            <a:off x="2660464" y="4132212"/>
            <a:ext cx="3762103" cy="461665"/>
          </a:xfrm>
          <a:prstGeom prst="rect">
            <a:avLst/>
          </a:prstGeom>
          <a:noFill/>
        </p:spPr>
        <p:txBody>
          <a:bodyPr wrap="square" rtlCol="0">
            <a:spAutoFit/>
          </a:bodyPr>
          <a:lstStyle/>
          <a:p>
            <a:pPr algn="ctr"/>
            <a:r>
              <a:rPr lang="en-US" sz="2400" u="sng" dirty="0"/>
              <a:t>Special Transportation Fund</a:t>
            </a:r>
          </a:p>
        </p:txBody>
      </p:sp>
      <p:graphicFrame>
        <p:nvGraphicFramePr>
          <p:cNvPr id="18" name="Table 17">
            <a:extLst>
              <a:ext uri="{FF2B5EF4-FFF2-40B4-BE49-F238E27FC236}">
                <a16:creationId xmlns:a16="http://schemas.microsoft.com/office/drawing/2014/main" id="{F54D8F12-3218-46AA-98C4-7E7CF9628838}"/>
              </a:ext>
            </a:extLst>
          </p:cNvPr>
          <p:cNvGraphicFramePr>
            <a:graphicFrameLocks noGrp="1"/>
          </p:cNvGraphicFramePr>
          <p:nvPr>
            <p:extLst>
              <p:ext uri="{D42A27DB-BD31-4B8C-83A1-F6EECF244321}">
                <p14:modId xmlns:p14="http://schemas.microsoft.com/office/powerpoint/2010/main" val="2400340816"/>
              </p:ext>
            </p:extLst>
          </p:nvPr>
        </p:nvGraphicFramePr>
        <p:xfrm>
          <a:off x="1384661" y="4548655"/>
          <a:ext cx="6374676" cy="1463040"/>
        </p:xfrm>
        <a:graphic>
          <a:graphicData uri="http://schemas.openxmlformats.org/drawingml/2006/table">
            <a:tbl>
              <a:tblPr firstRow="1" bandRow="1">
                <a:tableStyleId>{5C22544A-7EE6-4342-B048-85BDC9FD1C3A}</a:tableStyleId>
              </a:tblPr>
              <a:tblGrid>
                <a:gridCol w="4982270">
                  <a:extLst>
                    <a:ext uri="{9D8B030D-6E8A-4147-A177-3AD203B41FA5}">
                      <a16:colId xmlns:a16="http://schemas.microsoft.com/office/drawing/2014/main" val="1104106293"/>
                    </a:ext>
                  </a:extLst>
                </a:gridCol>
                <a:gridCol w="1392406">
                  <a:extLst>
                    <a:ext uri="{9D8B030D-6E8A-4147-A177-3AD203B41FA5}">
                      <a16:colId xmlns:a16="http://schemas.microsoft.com/office/drawing/2014/main" val="85963833"/>
                    </a:ext>
                  </a:extLst>
                </a:gridCol>
              </a:tblGrid>
              <a:tr h="0">
                <a:tc>
                  <a:txBody>
                    <a:bodyPr/>
                    <a:lstStyle/>
                    <a:p>
                      <a:pPr algn="ctr"/>
                      <a:r>
                        <a:rPr lang="en-US" dirty="0"/>
                        <a:t>Agency</a:t>
                      </a:r>
                    </a:p>
                  </a:txBody>
                  <a:tcPr/>
                </a:tc>
                <a:tc>
                  <a:txBody>
                    <a:bodyPr/>
                    <a:lstStyle/>
                    <a:p>
                      <a:pPr algn="ctr"/>
                      <a:r>
                        <a:rPr lang="en-US" dirty="0"/>
                        <a:t>Amount</a:t>
                      </a:r>
                    </a:p>
                  </a:txBody>
                  <a:tcPr/>
                </a:tc>
                <a:extLst>
                  <a:ext uri="{0D108BD9-81ED-4DB2-BD59-A6C34878D82A}">
                    <a16:rowId xmlns:a16="http://schemas.microsoft.com/office/drawing/2014/main" val="322512704"/>
                  </a:ext>
                </a:extLst>
              </a:tr>
              <a:tr h="0">
                <a:tc>
                  <a:txBody>
                    <a:bodyPr/>
                    <a:lstStyle/>
                    <a:p>
                      <a:r>
                        <a:rPr lang="en-US" dirty="0"/>
                        <a:t>Dept. of Transportation</a:t>
                      </a:r>
                    </a:p>
                  </a:txBody>
                  <a:tcPr/>
                </a:tc>
                <a:tc>
                  <a:txBody>
                    <a:bodyPr/>
                    <a:lstStyle/>
                    <a:p>
                      <a:pPr algn="r"/>
                      <a:r>
                        <a:rPr lang="en-US" dirty="0"/>
                        <a:t>$5,000,000</a:t>
                      </a:r>
                    </a:p>
                  </a:txBody>
                  <a:tcPr/>
                </a:tc>
                <a:extLst>
                  <a:ext uri="{0D108BD9-81ED-4DB2-BD59-A6C34878D82A}">
                    <a16:rowId xmlns:a16="http://schemas.microsoft.com/office/drawing/2014/main" val="165589090"/>
                  </a:ext>
                </a:extLst>
              </a:tr>
              <a:tr h="0">
                <a:tc>
                  <a:txBody>
                    <a:bodyPr/>
                    <a:lstStyle/>
                    <a:p>
                      <a:r>
                        <a:rPr lang="en-US" dirty="0"/>
                        <a:t>Comptroller – Fringe Benefits</a:t>
                      </a:r>
                    </a:p>
                  </a:txBody>
                  <a:tcPr/>
                </a:tc>
                <a:tc>
                  <a:txBody>
                    <a:bodyPr/>
                    <a:lstStyle/>
                    <a:p>
                      <a:pPr algn="r"/>
                      <a:r>
                        <a:rPr lang="en-US" dirty="0"/>
                        <a:t>$2,000,000</a:t>
                      </a:r>
                    </a:p>
                  </a:txBody>
                  <a:tcPr/>
                </a:tc>
                <a:extLst>
                  <a:ext uri="{0D108BD9-81ED-4DB2-BD59-A6C34878D82A}">
                    <a16:rowId xmlns:a16="http://schemas.microsoft.com/office/drawing/2014/main" val="1017584143"/>
                  </a:ext>
                </a:extLst>
              </a:tr>
              <a:tr h="0">
                <a:tc>
                  <a:txBody>
                    <a:bodyPr/>
                    <a:lstStyle/>
                    <a:p>
                      <a:r>
                        <a:rPr lang="en-US" b="1" dirty="0"/>
                        <a:t>Total – Special Transportation Fund</a:t>
                      </a:r>
                    </a:p>
                  </a:txBody>
                  <a:tcPr/>
                </a:tc>
                <a:tc>
                  <a:txBody>
                    <a:bodyPr/>
                    <a:lstStyle/>
                    <a:p>
                      <a:pPr algn="r"/>
                      <a:r>
                        <a:rPr lang="en-US" b="1" dirty="0"/>
                        <a:t>$7,000,000</a:t>
                      </a:r>
                    </a:p>
                  </a:txBody>
                  <a:tcPr/>
                </a:tc>
                <a:extLst>
                  <a:ext uri="{0D108BD9-81ED-4DB2-BD59-A6C34878D82A}">
                    <a16:rowId xmlns:a16="http://schemas.microsoft.com/office/drawing/2014/main" val="2105593647"/>
                  </a:ext>
                </a:extLst>
              </a:tr>
            </a:tbl>
          </a:graphicData>
        </a:graphic>
      </p:graphicFrame>
    </p:spTree>
    <p:extLst>
      <p:ext uri="{BB962C8B-B14F-4D97-AF65-F5344CB8AC3E}">
        <p14:creationId xmlns:p14="http://schemas.microsoft.com/office/powerpoint/2010/main" val="359673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8"/>
            <a:ext cx="8675914" cy="946801"/>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FY 2021 – FY 2024 Financial Summary</a:t>
              </a:r>
            </a:p>
            <a:p>
              <a:r>
                <a:rPr lang="en-US" sz="2800" b="1" dirty="0">
                  <a:solidFill>
                    <a:schemeClr val="bg1"/>
                  </a:solidFill>
                  <a:latin typeface="+mn-lt"/>
                </a:rPr>
                <a:t>Year-Over-Year Revenue Growth vs. Fixed Cost Growth</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17</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13" name="Picture 12">
            <a:extLst>
              <a:ext uri="{FF2B5EF4-FFF2-40B4-BE49-F238E27FC236}">
                <a16:creationId xmlns:a16="http://schemas.microsoft.com/office/drawing/2014/main" id="{549189CF-DD0F-4747-9322-6BA15BCE884E}"/>
              </a:ext>
            </a:extLst>
          </p:cNvPr>
          <p:cNvPicPr/>
          <p:nvPr/>
        </p:nvPicPr>
        <p:blipFill rotWithShape="1">
          <a:blip r:embed="rId3">
            <a:extLst>
              <a:ext uri="{28A0092B-C50C-407E-A947-70E740481C1C}">
                <a14:useLocalDpi xmlns:a14="http://schemas.microsoft.com/office/drawing/2010/main" val="0"/>
              </a:ext>
            </a:extLst>
          </a:blip>
          <a:srcRect t="15515" b="36959"/>
          <a:stretch/>
        </p:blipFill>
        <p:spPr bwMode="auto">
          <a:xfrm>
            <a:off x="885336" y="1646067"/>
            <a:ext cx="7077235" cy="4067884"/>
          </a:xfrm>
          <a:prstGeom prst="rect">
            <a:avLst/>
          </a:prstGeom>
          <a:solidFill>
            <a:schemeClr val="bg1"/>
          </a:solidFill>
          <a:ln>
            <a:noFill/>
          </a:ln>
          <a:effectLst>
            <a:outerShdw blurRad="63500" sx="102000" sy="102000" algn="ctr" rotWithShape="0">
              <a:prstClr val="black">
                <a:alpha val="40000"/>
              </a:prstClr>
            </a:outerShdw>
          </a:effectLst>
        </p:spPr>
      </p:pic>
      <p:sp>
        <p:nvSpPr>
          <p:cNvPr id="2" name="TextBox 1">
            <a:extLst>
              <a:ext uri="{FF2B5EF4-FFF2-40B4-BE49-F238E27FC236}">
                <a16:creationId xmlns:a16="http://schemas.microsoft.com/office/drawing/2014/main" id="{4A09CEE1-3E16-4471-8FF4-E2262DB55BC7}"/>
              </a:ext>
            </a:extLst>
          </p:cNvPr>
          <p:cNvSpPr txBox="1"/>
          <p:nvPr/>
        </p:nvSpPr>
        <p:spPr>
          <a:xfrm>
            <a:off x="3579223" y="1201776"/>
            <a:ext cx="1689463" cy="369332"/>
          </a:xfrm>
          <a:prstGeom prst="rect">
            <a:avLst/>
          </a:prstGeom>
          <a:noFill/>
        </p:spPr>
        <p:txBody>
          <a:bodyPr wrap="square" rtlCol="0">
            <a:spAutoFit/>
          </a:bodyPr>
          <a:lstStyle/>
          <a:p>
            <a:pPr algn="ctr"/>
            <a:r>
              <a:rPr lang="en-US" dirty="0"/>
              <a:t>(in millions)</a:t>
            </a:r>
          </a:p>
        </p:txBody>
      </p:sp>
      <p:sp>
        <p:nvSpPr>
          <p:cNvPr id="3" name="TextBox 2">
            <a:extLst>
              <a:ext uri="{FF2B5EF4-FFF2-40B4-BE49-F238E27FC236}">
                <a16:creationId xmlns:a16="http://schemas.microsoft.com/office/drawing/2014/main" id="{B5F64C58-812E-4165-99C2-427C7DD1C88C}"/>
              </a:ext>
            </a:extLst>
          </p:cNvPr>
          <p:cNvSpPr txBox="1"/>
          <p:nvPr/>
        </p:nvSpPr>
        <p:spPr>
          <a:xfrm>
            <a:off x="1538999" y="5748787"/>
            <a:ext cx="6882190" cy="830997"/>
          </a:xfrm>
          <a:prstGeom prst="rect">
            <a:avLst/>
          </a:prstGeom>
          <a:noFill/>
        </p:spPr>
        <p:txBody>
          <a:bodyPr wrap="square" rtlCol="0">
            <a:spAutoFit/>
          </a:bodyPr>
          <a:lstStyle/>
          <a:p>
            <a:r>
              <a:rPr lang="en-US" sz="1600" b="1" dirty="0"/>
              <a:t>“Fixed” costs are rising faster than revenue growth in FY 2022 and FY 2023, but revenue growth is expected to overtake the growth in “fixed” costs in FY 2024.</a:t>
            </a:r>
          </a:p>
          <a:p>
            <a:endParaRPr lang="en-US" sz="1600" dirty="0"/>
          </a:p>
        </p:txBody>
      </p:sp>
    </p:spTree>
    <p:extLst>
      <p:ext uri="{BB962C8B-B14F-4D97-AF65-F5344CB8AC3E}">
        <p14:creationId xmlns:p14="http://schemas.microsoft.com/office/powerpoint/2010/main" val="514584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896508"/>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Revenue Growth vs. Fixed Cost Growth</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18</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3" name="Picture 2">
            <a:extLst>
              <a:ext uri="{FF2B5EF4-FFF2-40B4-BE49-F238E27FC236}">
                <a16:creationId xmlns:a16="http://schemas.microsoft.com/office/drawing/2014/main" id="{B61B1114-521F-4824-87C7-59FD67FCF269}"/>
              </a:ext>
            </a:extLst>
          </p:cNvPr>
          <p:cNvPicPr>
            <a:picLocks noChangeAspect="1"/>
          </p:cNvPicPr>
          <p:nvPr/>
        </p:nvPicPr>
        <p:blipFill>
          <a:blip r:embed="rId3"/>
          <a:stretch>
            <a:fillRect/>
          </a:stretch>
        </p:blipFill>
        <p:spPr>
          <a:xfrm>
            <a:off x="955907" y="1272521"/>
            <a:ext cx="7232185" cy="4427023"/>
          </a:xfrm>
          <a:prstGeom prst="rect">
            <a:avLst/>
          </a:prstGeom>
          <a:effectLst>
            <a:outerShdw blurRad="63500" sx="102000" sy="102000" algn="ctr" rotWithShape="0">
              <a:prstClr val="black">
                <a:alpha val="40000"/>
              </a:prstClr>
            </a:outerShdw>
          </a:effectLst>
        </p:spPr>
      </p:pic>
      <p:sp>
        <p:nvSpPr>
          <p:cNvPr id="10" name="TextBox 9">
            <a:extLst>
              <a:ext uri="{FF2B5EF4-FFF2-40B4-BE49-F238E27FC236}">
                <a16:creationId xmlns:a16="http://schemas.microsoft.com/office/drawing/2014/main" id="{5E2E0FF4-0D26-4E94-85A1-1F85CDB560E6}"/>
              </a:ext>
            </a:extLst>
          </p:cNvPr>
          <p:cNvSpPr txBox="1"/>
          <p:nvPr/>
        </p:nvSpPr>
        <p:spPr>
          <a:xfrm>
            <a:off x="2168434" y="6323411"/>
            <a:ext cx="4284617" cy="276999"/>
          </a:xfrm>
          <a:prstGeom prst="rect">
            <a:avLst/>
          </a:prstGeom>
          <a:noFill/>
        </p:spPr>
        <p:txBody>
          <a:bodyPr wrap="square" rtlCol="0">
            <a:spAutoFit/>
          </a:bodyPr>
          <a:lstStyle/>
          <a:p>
            <a:pPr algn="ctr"/>
            <a:r>
              <a:rPr lang="en-US" sz="1200" dirty="0">
                <a:solidFill>
                  <a:schemeClr val="bg1"/>
                </a:solidFill>
              </a:rPr>
              <a:t>Revenue = economic growth rate</a:t>
            </a:r>
          </a:p>
        </p:txBody>
      </p:sp>
    </p:spTree>
    <p:extLst>
      <p:ext uri="{BB962C8B-B14F-4D97-AF65-F5344CB8AC3E}">
        <p14:creationId xmlns:p14="http://schemas.microsoft.com/office/powerpoint/2010/main" val="15707131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8"/>
            <a:ext cx="8675914" cy="946801"/>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750" b="1" dirty="0">
                  <a:solidFill>
                    <a:schemeClr val="bg1"/>
                  </a:solidFill>
                  <a:latin typeface="+mn-lt"/>
                </a:rPr>
                <a:t>Explaining the Change in General Fund Revenue from </a:t>
              </a:r>
            </a:p>
            <a:p>
              <a:r>
                <a:rPr lang="en-US" sz="2750" b="1" dirty="0">
                  <a:solidFill>
                    <a:schemeClr val="bg1"/>
                  </a:solidFill>
                  <a:latin typeface="+mn-lt"/>
                </a:rPr>
                <a:t>FY 2021 to FY 2022</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19</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3" name="Picture 2">
            <a:extLst>
              <a:ext uri="{FF2B5EF4-FFF2-40B4-BE49-F238E27FC236}">
                <a16:creationId xmlns:a16="http://schemas.microsoft.com/office/drawing/2014/main" id="{764EDEC3-40E0-4602-87EB-56C38C23BB3B}"/>
              </a:ext>
            </a:extLst>
          </p:cNvPr>
          <p:cNvPicPr>
            <a:picLocks noChangeAspect="1"/>
          </p:cNvPicPr>
          <p:nvPr/>
        </p:nvPicPr>
        <p:blipFill>
          <a:blip r:embed="rId3"/>
          <a:stretch>
            <a:fillRect/>
          </a:stretch>
        </p:blipFill>
        <p:spPr>
          <a:xfrm>
            <a:off x="1171849" y="1299741"/>
            <a:ext cx="6800301" cy="4878755"/>
          </a:xfrm>
          <a:prstGeom prst="rect">
            <a:avLst/>
          </a:prstGeom>
          <a:solidFill>
            <a:schemeClr val="bg1"/>
          </a:solidFill>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80033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2">
            <a:extLst>
              <a:ext uri="{FF2B5EF4-FFF2-40B4-BE49-F238E27FC236}">
                <a16:creationId xmlns:a16="http://schemas.microsoft.com/office/drawing/2014/main" id="{07025EF6-0869-4F4F-AE35-20EB46087F6C}"/>
              </a:ext>
            </a:extLst>
          </p:cNvPr>
          <p:cNvSpPr txBox="1">
            <a:spLocks/>
          </p:cNvSpPr>
          <p:nvPr/>
        </p:nvSpPr>
        <p:spPr>
          <a:xfrm>
            <a:off x="978196" y="992002"/>
            <a:ext cx="7410894" cy="5227163"/>
          </a:xfrm>
          <a:prstGeom prst="rect">
            <a:avLst/>
          </a:prstGeom>
          <a:solidFill>
            <a:schemeClr val="bg1"/>
          </a:solidFill>
          <a:effectLst>
            <a:outerShdw blurRad="558800" dist="38100" dir="8100000" algn="tr" rotWithShape="0">
              <a:prstClr val="black"/>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00000"/>
              </a:lnSpc>
              <a:spcBef>
                <a:spcPts val="0"/>
              </a:spcBef>
              <a:buFont typeface="Arial" panose="020B0604020202020204" pitchFamily="34" charset="0"/>
              <a:buChar char="•"/>
            </a:pPr>
            <a:endParaRPr lang="en-US" sz="900" b="1" dirty="0"/>
          </a:p>
          <a:p>
            <a:pPr marL="457200" indent="-457200" algn="l">
              <a:lnSpc>
                <a:spcPct val="100000"/>
              </a:lnSpc>
              <a:spcBef>
                <a:spcPts val="0"/>
              </a:spcBef>
              <a:buFont typeface="+mj-lt"/>
              <a:buAutoNum type="arabicPeriod"/>
            </a:pPr>
            <a:endParaRPr lang="en-US" sz="2800" b="1" dirty="0"/>
          </a:p>
          <a:p>
            <a:pPr marL="457200" indent="-457200" algn="l">
              <a:lnSpc>
                <a:spcPct val="100000"/>
              </a:lnSpc>
              <a:spcBef>
                <a:spcPts val="0"/>
              </a:spcBef>
              <a:buFont typeface="+mj-lt"/>
              <a:buAutoNum type="arabicPeriod"/>
            </a:pPr>
            <a:endParaRPr lang="en-US" sz="2800" b="1" dirty="0"/>
          </a:p>
          <a:p>
            <a:pPr marL="457200" indent="-457200" algn="l">
              <a:lnSpc>
                <a:spcPct val="100000"/>
              </a:lnSpc>
              <a:spcBef>
                <a:spcPts val="0"/>
              </a:spcBef>
              <a:spcAft>
                <a:spcPts val="600"/>
              </a:spcAft>
              <a:buFont typeface="+mj-lt"/>
              <a:buAutoNum type="arabicPeriod"/>
            </a:pPr>
            <a:r>
              <a:rPr lang="en-US" sz="3200" b="1" dirty="0"/>
              <a:t>Budget Reserve Fund status</a:t>
            </a:r>
          </a:p>
          <a:p>
            <a:pPr marL="457200" indent="-457200" algn="l">
              <a:lnSpc>
                <a:spcPct val="100000"/>
              </a:lnSpc>
              <a:spcBef>
                <a:spcPts val="0"/>
              </a:spcBef>
              <a:spcAft>
                <a:spcPts val="600"/>
              </a:spcAft>
              <a:buFont typeface="+mj-lt"/>
              <a:buAutoNum type="arabicPeriod"/>
            </a:pPr>
            <a:r>
              <a:rPr lang="en-US" sz="3200" b="1" dirty="0"/>
              <a:t>Summary of OPM projections of fixed cost growth vs. revenue growth</a:t>
            </a:r>
          </a:p>
          <a:p>
            <a:pPr marL="457200" indent="-457200" algn="l">
              <a:lnSpc>
                <a:spcPct val="100000"/>
              </a:lnSpc>
              <a:spcBef>
                <a:spcPts val="0"/>
              </a:spcBef>
              <a:spcAft>
                <a:spcPts val="600"/>
              </a:spcAft>
              <a:buFont typeface="+mj-lt"/>
              <a:buAutoNum type="arabicPeriod"/>
            </a:pPr>
            <a:r>
              <a:rPr lang="en-US" sz="3200" b="1" dirty="0"/>
              <a:t>Economic factors and revenue trends</a:t>
            </a:r>
          </a:p>
          <a:p>
            <a:pPr marL="457200" indent="-457200" algn="l">
              <a:lnSpc>
                <a:spcPct val="100000"/>
              </a:lnSpc>
              <a:spcBef>
                <a:spcPts val="0"/>
              </a:spcBef>
              <a:spcAft>
                <a:spcPts val="600"/>
              </a:spcAft>
              <a:buFont typeface="+mj-lt"/>
              <a:buAutoNum type="arabicPeriod"/>
            </a:pPr>
            <a:r>
              <a:rPr lang="en-US" sz="3200" b="1" dirty="0"/>
              <a:t>Long-term obligations and other topics</a:t>
            </a:r>
          </a:p>
        </p:txBody>
      </p:sp>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Presentation Overview</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2</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41726856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8"/>
            <a:ext cx="8675914" cy="946801"/>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FY 2021 – FY 2024 Financial Summary</a:t>
              </a:r>
            </a:p>
            <a:p>
              <a:r>
                <a:rPr lang="en-US" sz="2800" b="1" dirty="0">
                  <a:solidFill>
                    <a:schemeClr val="bg1"/>
                  </a:solidFill>
                  <a:latin typeface="+mn-lt"/>
                </a:rPr>
                <a:t>Year-Over-Year Revenue Growth vs. Fixed Cost Growth</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20</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15" name="Picture 14">
            <a:extLst>
              <a:ext uri="{FF2B5EF4-FFF2-40B4-BE49-F238E27FC236}">
                <a16:creationId xmlns:a16="http://schemas.microsoft.com/office/drawing/2014/main" id="{01501FBD-93E8-447F-BF19-B9C8775E5A9E}"/>
              </a:ext>
            </a:extLst>
          </p:cNvPr>
          <p:cNvPicPr/>
          <p:nvPr/>
        </p:nvPicPr>
        <p:blipFill rotWithShape="1">
          <a:blip r:embed="rId3">
            <a:extLst>
              <a:ext uri="{28A0092B-C50C-407E-A947-70E740481C1C}">
                <a14:useLocalDpi xmlns:a14="http://schemas.microsoft.com/office/drawing/2010/main" val="0"/>
              </a:ext>
            </a:extLst>
          </a:blip>
          <a:srcRect t="65763"/>
          <a:stretch/>
        </p:blipFill>
        <p:spPr bwMode="auto">
          <a:xfrm>
            <a:off x="883920" y="1761400"/>
            <a:ext cx="7376160" cy="3161212"/>
          </a:xfrm>
          <a:prstGeom prst="rect">
            <a:avLst/>
          </a:prstGeom>
          <a:solidFill>
            <a:schemeClr val="bg1"/>
          </a:solidFill>
          <a:ln>
            <a:noFill/>
          </a:ln>
          <a:effectLst>
            <a:outerShdw blurRad="63500" sx="102000" sy="102000" algn="ctr" rotWithShape="0">
              <a:prstClr val="black">
                <a:alpha val="40000"/>
              </a:prstClr>
            </a:outerShdw>
          </a:effectLst>
        </p:spPr>
      </p:pic>
      <p:sp>
        <p:nvSpPr>
          <p:cNvPr id="17" name="TextBox 16">
            <a:extLst>
              <a:ext uri="{FF2B5EF4-FFF2-40B4-BE49-F238E27FC236}">
                <a16:creationId xmlns:a16="http://schemas.microsoft.com/office/drawing/2014/main" id="{3C262B38-7032-45B9-B8DE-208B349A3457}"/>
              </a:ext>
            </a:extLst>
          </p:cNvPr>
          <p:cNvSpPr txBox="1"/>
          <p:nvPr/>
        </p:nvSpPr>
        <p:spPr>
          <a:xfrm>
            <a:off x="3579223" y="1201776"/>
            <a:ext cx="1689463" cy="369332"/>
          </a:xfrm>
          <a:prstGeom prst="rect">
            <a:avLst/>
          </a:prstGeom>
          <a:noFill/>
        </p:spPr>
        <p:txBody>
          <a:bodyPr wrap="square" rtlCol="0">
            <a:spAutoFit/>
          </a:bodyPr>
          <a:lstStyle/>
          <a:p>
            <a:pPr algn="ctr"/>
            <a:r>
              <a:rPr lang="en-US" dirty="0"/>
              <a:t>(in millions)</a:t>
            </a:r>
          </a:p>
        </p:txBody>
      </p:sp>
    </p:spTree>
    <p:extLst>
      <p:ext uri="{BB962C8B-B14F-4D97-AF65-F5344CB8AC3E}">
        <p14:creationId xmlns:p14="http://schemas.microsoft.com/office/powerpoint/2010/main" val="20418433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Special Transportation Fund Long Term Outlook</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21</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2" name="Picture 1">
            <a:extLst>
              <a:ext uri="{FF2B5EF4-FFF2-40B4-BE49-F238E27FC236}">
                <a16:creationId xmlns:a16="http://schemas.microsoft.com/office/drawing/2014/main" id="{7366BC01-CDC8-4041-B5C1-8CBA24F6B31A}"/>
              </a:ext>
            </a:extLst>
          </p:cNvPr>
          <p:cNvPicPr>
            <a:picLocks noChangeAspect="1"/>
          </p:cNvPicPr>
          <p:nvPr/>
        </p:nvPicPr>
        <p:blipFill>
          <a:blip r:embed="rId3"/>
          <a:stretch>
            <a:fillRect/>
          </a:stretch>
        </p:blipFill>
        <p:spPr>
          <a:xfrm>
            <a:off x="882847" y="1001486"/>
            <a:ext cx="7378306" cy="5182593"/>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106432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Special Transportation Fund Long Term Outlook</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22</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
        <p:nvSpPr>
          <p:cNvPr id="15" name="Content Placeholder 2">
            <a:extLst>
              <a:ext uri="{FF2B5EF4-FFF2-40B4-BE49-F238E27FC236}">
                <a16:creationId xmlns:a16="http://schemas.microsoft.com/office/drawing/2014/main" id="{07025EF6-0869-4F4F-AE35-20EB46087F6C}"/>
              </a:ext>
            </a:extLst>
          </p:cNvPr>
          <p:cNvSpPr txBox="1">
            <a:spLocks/>
          </p:cNvSpPr>
          <p:nvPr/>
        </p:nvSpPr>
        <p:spPr>
          <a:xfrm>
            <a:off x="572337" y="905251"/>
            <a:ext cx="7999326" cy="5171148"/>
          </a:xfrm>
          <a:prstGeom prst="rect">
            <a:avLst/>
          </a:prstGeom>
          <a:solidFill>
            <a:schemeClr val="bg1"/>
          </a:solidFill>
          <a:effectLst>
            <a:outerShdw blurRad="558800" dist="38100" dir="8100000" algn="tr" rotWithShape="0">
              <a:prstClr val="black"/>
            </a:outerShdw>
          </a:effectLst>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algn="l">
              <a:buFont typeface="Arial" panose="020B0604020202020204" pitchFamily="34" charset="0"/>
              <a:buChar char="•"/>
            </a:pPr>
            <a:endParaRPr lang="en-US" sz="1300" b="1" dirty="0"/>
          </a:p>
          <a:p>
            <a:pPr marL="342900" lvl="0" indent="-342900" algn="l">
              <a:spcBef>
                <a:spcPts val="600"/>
              </a:spcBef>
              <a:buFont typeface="Arial" panose="020B0604020202020204" pitchFamily="34" charset="0"/>
              <a:buChar char="•"/>
            </a:pPr>
            <a:r>
              <a:rPr lang="en-US" b="1" dirty="0"/>
              <a:t>Strong near-term health due to various revenue diversions from the General Fund enacted over the last several years, including:</a:t>
            </a:r>
          </a:p>
          <a:p>
            <a:pPr marL="800100" lvl="1" indent="-342900" algn="l">
              <a:spcBef>
                <a:spcPts val="600"/>
              </a:spcBef>
              <a:buFont typeface="Arial" panose="020B0604020202020204" pitchFamily="34" charset="0"/>
              <a:buChar char="•"/>
            </a:pPr>
            <a:r>
              <a:rPr lang="en-US" b="1" dirty="0"/>
              <a:t>0.5% of the current sales tax rate, </a:t>
            </a:r>
          </a:p>
          <a:p>
            <a:pPr marL="800100" lvl="1" indent="-342900" algn="l">
              <a:spcBef>
                <a:spcPts val="600"/>
              </a:spcBef>
              <a:buFont typeface="Arial" panose="020B0604020202020204" pitchFamily="34" charset="0"/>
              <a:buChar char="•"/>
            </a:pPr>
            <a:r>
              <a:rPr lang="en-US" b="1" dirty="0"/>
              <a:t>Sales tax from motor vehicle sales, and</a:t>
            </a:r>
          </a:p>
          <a:p>
            <a:pPr marL="800100" lvl="1" indent="-342900" algn="l">
              <a:spcBef>
                <a:spcPts val="600"/>
              </a:spcBef>
              <a:buFont typeface="Arial" panose="020B0604020202020204" pitchFamily="34" charset="0"/>
              <a:buChar char="•"/>
            </a:pPr>
            <a:r>
              <a:rPr lang="en-US" b="1" dirty="0"/>
              <a:t>Full diversion of the oil companies tax</a:t>
            </a:r>
          </a:p>
          <a:p>
            <a:pPr marL="342900" indent="-342900" algn="l">
              <a:spcBef>
                <a:spcPts val="600"/>
              </a:spcBef>
              <a:buFont typeface="Arial" panose="020B0604020202020204" pitchFamily="34" charset="0"/>
              <a:buChar char="•"/>
            </a:pPr>
            <a:r>
              <a:rPr lang="en-US" b="1" dirty="0"/>
              <a:t>The cumulative STF fund balance will grow from an estimated $347.0 million in FY 2020 to $663.5 million in FY 2024</a:t>
            </a:r>
          </a:p>
          <a:p>
            <a:pPr marL="342900" lvl="0" indent="-342900" algn="l">
              <a:spcBef>
                <a:spcPts val="600"/>
              </a:spcBef>
              <a:buFont typeface="Arial" panose="020B0604020202020204" pitchFamily="34" charset="0"/>
              <a:buChar char="•"/>
            </a:pPr>
            <a:r>
              <a:rPr lang="en-US" b="1" dirty="0"/>
              <a:t>Revenue growth, however, is not keeping pace with expenditure growth over the next 10 years</a:t>
            </a:r>
          </a:p>
          <a:p>
            <a:pPr marL="800100" lvl="1" indent="-342900" algn="l">
              <a:spcBef>
                <a:spcPts val="600"/>
              </a:spcBef>
              <a:buFont typeface="Arial" panose="020B0604020202020204" pitchFamily="34" charset="0"/>
              <a:buChar char="•"/>
            </a:pPr>
            <a:r>
              <a:rPr lang="en-US" b="1" dirty="0"/>
              <a:t>Revenues anticipated to grow an average 2.7% annually</a:t>
            </a:r>
          </a:p>
          <a:p>
            <a:pPr marL="800100" lvl="1" indent="-342900" algn="l">
              <a:spcBef>
                <a:spcPts val="600"/>
              </a:spcBef>
              <a:buFont typeface="Arial" panose="020B0604020202020204" pitchFamily="34" charset="0"/>
              <a:buChar char="•"/>
            </a:pPr>
            <a:r>
              <a:rPr lang="en-US" b="1" dirty="0"/>
              <a:t>Expenditures projected to grow nearly 4.3% per year</a:t>
            </a:r>
          </a:p>
          <a:p>
            <a:pPr marL="342900" lvl="0" indent="-342900" algn="l">
              <a:buFont typeface="Arial" panose="020B0604020202020204" pitchFamily="34" charset="0"/>
              <a:buChar char="•"/>
            </a:pPr>
            <a:r>
              <a:rPr lang="en-US" b="1" dirty="0"/>
              <a:t>Beginning in 2025 the STF fund balance will rapidly begin to erode:</a:t>
            </a:r>
          </a:p>
          <a:p>
            <a:pPr marL="800100" lvl="1" indent="-342900" algn="l">
              <a:buFont typeface="Arial" panose="020B0604020202020204" pitchFamily="34" charset="0"/>
              <a:buChar char="•"/>
            </a:pPr>
            <a:r>
              <a:rPr lang="en-US" b="1" dirty="0"/>
              <a:t>FY 2025 estimated operating shortfall of $59.4 million growing to $348.4 million by FY 2030</a:t>
            </a:r>
          </a:p>
          <a:p>
            <a:pPr marL="800100" lvl="1" indent="-342900" algn="l">
              <a:buFont typeface="Arial" panose="020B0604020202020204" pitchFamily="34" charset="0"/>
              <a:buChar char="•"/>
            </a:pPr>
            <a:r>
              <a:rPr lang="en-US" b="1" dirty="0"/>
              <a:t>Based on current projections, the cumulative fund balance will go negative by FY 2030</a:t>
            </a:r>
          </a:p>
          <a:p>
            <a:pPr marL="342900" lvl="0" indent="-342900" algn="l">
              <a:spcBef>
                <a:spcPts val="600"/>
              </a:spcBef>
              <a:buFont typeface="Arial" panose="020B0604020202020204" pitchFamily="34" charset="0"/>
              <a:buChar char="•"/>
            </a:pPr>
            <a:r>
              <a:rPr lang="en-US" b="1" dirty="0"/>
              <a:t>New revenue sources are required to support project costs and maintenance, ensure the long-term health of the fund and meet the on-going transportation needs of our state and economy</a:t>
            </a:r>
          </a:p>
          <a:p>
            <a:pPr marL="800100" lvl="1" indent="-342900" algn="l">
              <a:lnSpc>
                <a:spcPct val="100000"/>
              </a:lnSpc>
              <a:spcBef>
                <a:spcPts val="0"/>
              </a:spcBef>
              <a:buFont typeface="Arial" panose="020B0604020202020204" pitchFamily="34" charset="0"/>
              <a:buChar char="•"/>
            </a:pPr>
            <a:endParaRPr lang="en-US" sz="2400" b="1" i="1" dirty="0"/>
          </a:p>
        </p:txBody>
      </p:sp>
    </p:spTree>
    <p:extLst>
      <p:ext uri="{BB962C8B-B14F-4D97-AF65-F5344CB8AC3E}">
        <p14:creationId xmlns:p14="http://schemas.microsoft.com/office/powerpoint/2010/main" val="11401345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34042" y="2196994"/>
            <a:ext cx="8675914" cy="1064514"/>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spcBef>
                  <a:spcPts val="0"/>
                </a:spcBef>
              </a:pPr>
              <a:r>
                <a:rPr lang="en-US" sz="3600" b="1" dirty="0">
                  <a:solidFill>
                    <a:schemeClr val="bg1"/>
                  </a:solidFill>
                </a:rPr>
                <a:t>Economy</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23</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29711384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C276A83-ABED-490A-A333-368D3A7CE6EF}"/>
              </a:ext>
            </a:extLst>
          </p:cNvPr>
          <p:cNvPicPr>
            <a:picLocks noChangeAspect="1"/>
          </p:cNvPicPr>
          <p:nvPr/>
        </p:nvPicPr>
        <p:blipFill rotWithShape="1">
          <a:blip r:embed="rId2"/>
          <a:srcRect t="9883"/>
          <a:stretch/>
        </p:blipFill>
        <p:spPr>
          <a:xfrm>
            <a:off x="317980" y="1170514"/>
            <a:ext cx="8529765" cy="4565858"/>
          </a:xfrm>
          <a:prstGeom prst="rect">
            <a:avLst/>
          </a:prstGeom>
        </p:spPr>
      </p:pic>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Economic Growth Rates of General Fund Revenues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24</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
        <p:nvSpPr>
          <p:cNvPr id="10" name="TextBox 9">
            <a:extLst>
              <a:ext uri="{FF2B5EF4-FFF2-40B4-BE49-F238E27FC236}">
                <a16:creationId xmlns:a16="http://schemas.microsoft.com/office/drawing/2014/main" id="{22D66A42-E97A-4FD7-B3D3-8E3A90E4375F}"/>
              </a:ext>
            </a:extLst>
          </p:cNvPr>
          <p:cNvSpPr txBox="1"/>
          <p:nvPr/>
        </p:nvSpPr>
        <p:spPr>
          <a:xfrm>
            <a:off x="2601662" y="5641300"/>
            <a:ext cx="3962400" cy="369332"/>
          </a:xfrm>
          <a:prstGeom prst="rect">
            <a:avLst/>
          </a:prstGeom>
          <a:noFill/>
        </p:spPr>
        <p:txBody>
          <a:bodyPr wrap="square" rtlCol="0">
            <a:spAutoFit/>
          </a:bodyPr>
          <a:lstStyle/>
          <a:p>
            <a:r>
              <a:rPr lang="en-US" dirty="0"/>
              <a:t>CAGR = Compound Annual Growth Rate</a:t>
            </a:r>
          </a:p>
        </p:txBody>
      </p:sp>
      <p:sp>
        <p:nvSpPr>
          <p:cNvPr id="15" name="TextBox 2">
            <a:extLst>
              <a:ext uri="{FF2B5EF4-FFF2-40B4-BE49-F238E27FC236}">
                <a16:creationId xmlns:a16="http://schemas.microsoft.com/office/drawing/2014/main" id="{6FD1B927-EB3C-4CA1-A078-B4B91D0B254B}"/>
              </a:ext>
            </a:extLst>
          </p:cNvPr>
          <p:cNvSpPr txBox="1"/>
          <p:nvPr/>
        </p:nvSpPr>
        <p:spPr>
          <a:xfrm>
            <a:off x="7619146" y="3876788"/>
            <a:ext cx="424037" cy="210829"/>
          </a:xfrm>
          <a:prstGeom prst="rect">
            <a:avLst/>
          </a:prstGeom>
          <a:solidFill>
            <a:schemeClr val="lt1">
              <a:alpha val="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900" b="1" dirty="0">
                <a:solidFill>
                  <a:srgbClr val="008000"/>
                </a:solidFill>
              </a:rPr>
              <a:t>2.4%</a:t>
            </a:r>
          </a:p>
        </p:txBody>
      </p:sp>
      <p:sp>
        <p:nvSpPr>
          <p:cNvPr id="17" name="TextBox 2">
            <a:extLst>
              <a:ext uri="{FF2B5EF4-FFF2-40B4-BE49-F238E27FC236}">
                <a16:creationId xmlns:a16="http://schemas.microsoft.com/office/drawing/2014/main" id="{74F2B484-694C-479E-848A-D905C60AE561}"/>
              </a:ext>
            </a:extLst>
          </p:cNvPr>
          <p:cNvSpPr txBox="1"/>
          <p:nvPr/>
        </p:nvSpPr>
        <p:spPr>
          <a:xfrm>
            <a:off x="7280362" y="3877415"/>
            <a:ext cx="432259" cy="215797"/>
          </a:xfrm>
          <a:prstGeom prst="rect">
            <a:avLst/>
          </a:prstGeom>
          <a:solidFill>
            <a:schemeClr val="lt1">
              <a:alpha val="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900" b="1" dirty="0">
                <a:solidFill>
                  <a:srgbClr val="008000"/>
                </a:solidFill>
              </a:rPr>
              <a:t>2.2%</a:t>
            </a:r>
          </a:p>
        </p:txBody>
      </p:sp>
      <p:sp>
        <p:nvSpPr>
          <p:cNvPr id="18" name="TextBox 2">
            <a:extLst>
              <a:ext uri="{FF2B5EF4-FFF2-40B4-BE49-F238E27FC236}">
                <a16:creationId xmlns:a16="http://schemas.microsoft.com/office/drawing/2014/main" id="{5047D422-37B8-43AB-91A6-A65592C3D1C7}"/>
              </a:ext>
            </a:extLst>
          </p:cNvPr>
          <p:cNvSpPr txBox="1"/>
          <p:nvPr/>
        </p:nvSpPr>
        <p:spPr>
          <a:xfrm>
            <a:off x="7969128" y="3880503"/>
            <a:ext cx="413928" cy="211993"/>
          </a:xfrm>
          <a:prstGeom prst="rect">
            <a:avLst/>
          </a:prstGeom>
          <a:solidFill>
            <a:schemeClr val="lt1">
              <a:alpha val="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900" b="1" dirty="0">
                <a:solidFill>
                  <a:srgbClr val="008000"/>
                </a:solidFill>
              </a:rPr>
              <a:t>2.4%</a:t>
            </a:r>
          </a:p>
        </p:txBody>
      </p:sp>
      <p:sp>
        <p:nvSpPr>
          <p:cNvPr id="19" name="TextBox 2">
            <a:extLst>
              <a:ext uri="{FF2B5EF4-FFF2-40B4-BE49-F238E27FC236}">
                <a16:creationId xmlns:a16="http://schemas.microsoft.com/office/drawing/2014/main" id="{5F1C94B0-C8E7-4EEF-A2DF-503CD5E7E8C1}"/>
              </a:ext>
            </a:extLst>
          </p:cNvPr>
          <p:cNvSpPr txBox="1"/>
          <p:nvPr/>
        </p:nvSpPr>
        <p:spPr>
          <a:xfrm>
            <a:off x="8315812" y="3880861"/>
            <a:ext cx="422604" cy="195252"/>
          </a:xfrm>
          <a:prstGeom prst="rect">
            <a:avLst/>
          </a:prstGeom>
          <a:solidFill>
            <a:schemeClr val="lt1">
              <a:alpha val="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900" b="1" dirty="0">
                <a:solidFill>
                  <a:srgbClr val="008000"/>
                </a:solidFill>
              </a:rPr>
              <a:t>2.3%</a:t>
            </a:r>
          </a:p>
        </p:txBody>
      </p:sp>
      <p:sp>
        <p:nvSpPr>
          <p:cNvPr id="20" name="TextBox 2">
            <a:extLst>
              <a:ext uri="{FF2B5EF4-FFF2-40B4-BE49-F238E27FC236}">
                <a16:creationId xmlns:a16="http://schemas.microsoft.com/office/drawing/2014/main" id="{EE22F9A4-8958-4D2D-9BE6-BFA02B643C52}"/>
              </a:ext>
            </a:extLst>
          </p:cNvPr>
          <p:cNvSpPr txBox="1"/>
          <p:nvPr/>
        </p:nvSpPr>
        <p:spPr>
          <a:xfrm>
            <a:off x="6536442" y="3839546"/>
            <a:ext cx="902616" cy="276181"/>
          </a:xfrm>
          <a:prstGeom prst="rect">
            <a:avLst/>
          </a:prstGeom>
          <a:solidFill>
            <a:schemeClr val="lt1">
              <a:alpha val="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b="1">
                <a:solidFill>
                  <a:srgbClr val="008000"/>
                </a:solidFill>
              </a:rPr>
              <a:t>Inflation</a:t>
            </a:r>
            <a:r>
              <a:rPr lang="en-US" sz="1200" b="0">
                <a:solidFill>
                  <a:srgbClr val="008000"/>
                </a:solidFill>
              </a:rPr>
              <a:t>*</a:t>
            </a:r>
            <a:r>
              <a:rPr lang="en-US" sz="1200" b="1">
                <a:solidFill>
                  <a:srgbClr val="008000"/>
                </a:solidFill>
              </a:rPr>
              <a:t>:</a:t>
            </a:r>
          </a:p>
        </p:txBody>
      </p:sp>
      <p:sp>
        <p:nvSpPr>
          <p:cNvPr id="21" name="TextBox 1">
            <a:extLst>
              <a:ext uri="{FF2B5EF4-FFF2-40B4-BE49-F238E27FC236}">
                <a16:creationId xmlns:a16="http://schemas.microsoft.com/office/drawing/2014/main" id="{3D2AA2B8-2419-4B2B-836C-8A5A4787B52E}"/>
              </a:ext>
            </a:extLst>
          </p:cNvPr>
          <p:cNvSpPr txBox="1"/>
          <p:nvPr/>
        </p:nvSpPr>
        <p:spPr>
          <a:xfrm>
            <a:off x="1986339" y="6341010"/>
            <a:ext cx="5982789" cy="40957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900" dirty="0">
                <a:solidFill>
                  <a:schemeClr val="bg1"/>
                </a:solidFill>
              </a:rPr>
              <a:t>*Inflation = Consumer Price Index for</a:t>
            </a:r>
            <a:r>
              <a:rPr lang="en-US" sz="900" baseline="0" dirty="0">
                <a:solidFill>
                  <a:schemeClr val="bg1"/>
                </a:solidFill>
              </a:rPr>
              <a:t> all Urban Consumers (CPI-U); Source: IHS Connect as of 9/30/19</a:t>
            </a:r>
            <a:endParaRPr lang="en-US" sz="900" dirty="0">
              <a:solidFill>
                <a:schemeClr val="bg1"/>
              </a:solidFill>
            </a:endParaRPr>
          </a:p>
        </p:txBody>
      </p:sp>
    </p:spTree>
    <p:extLst>
      <p:ext uri="{BB962C8B-B14F-4D97-AF65-F5344CB8AC3E}">
        <p14:creationId xmlns:p14="http://schemas.microsoft.com/office/powerpoint/2010/main" val="36085723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7A503A8C-7EAC-4B1D-988A-729E0BB08C34}"/>
              </a:ext>
            </a:extLst>
          </p:cNvPr>
          <p:cNvPicPr/>
          <p:nvPr/>
        </p:nvPicPr>
        <p:blipFill rotWithShape="1">
          <a:blip r:embed="rId2">
            <a:extLst>
              <a:ext uri="{28A0092B-C50C-407E-A947-70E740481C1C}">
                <a14:useLocalDpi xmlns:a14="http://schemas.microsoft.com/office/drawing/2010/main" val="0"/>
              </a:ext>
            </a:extLst>
          </a:blip>
          <a:srcRect t="6798"/>
          <a:stretch/>
        </p:blipFill>
        <p:spPr bwMode="auto">
          <a:xfrm>
            <a:off x="873011" y="1114406"/>
            <a:ext cx="7419703" cy="5220943"/>
          </a:xfrm>
          <a:prstGeom prst="rect">
            <a:avLst/>
          </a:prstGeom>
          <a:noFill/>
          <a:ln>
            <a:noFill/>
          </a:ln>
        </p:spPr>
      </p:pic>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Personal Income Tax Economic Growth Rates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25</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6675133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937A6F1-A7AC-4A17-98B4-C0351068F1A8}"/>
              </a:ext>
            </a:extLst>
          </p:cNvPr>
          <p:cNvPicPr/>
          <p:nvPr/>
        </p:nvPicPr>
        <p:blipFill rotWithShape="1">
          <a:blip r:embed="rId2">
            <a:extLst>
              <a:ext uri="{28A0092B-C50C-407E-A947-70E740481C1C}">
                <a14:useLocalDpi xmlns:a14="http://schemas.microsoft.com/office/drawing/2010/main" val="0"/>
              </a:ext>
            </a:extLst>
          </a:blip>
          <a:srcRect t="5570"/>
          <a:stretch/>
        </p:blipFill>
        <p:spPr bwMode="auto">
          <a:xfrm>
            <a:off x="322218" y="1097421"/>
            <a:ext cx="8497932" cy="4951827"/>
          </a:xfrm>
          <a:prstGeom prst="rect">
            <a:avLst/>
          </a:prstGeom>
          <a:noFill/>
          <a:ln>
            <a:noFill/>
          </a:ln>
        </p:spPr>
      </p:pic>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Personal Income Tax Economic Growth Rates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26</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38941976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44941F42-130E-454D-B4C6-0CD0B052B8B4}"/>
              </a:ext>
            </a:extLst>
          </p:cNvPr>
          <p:cNvPicPr/>
          <p:nvPr/>
        </p:nvPicPr>
        <p:blipFill rotWithShape="1">
          <a:blip r:embed="rId2">
            <a:extLst>
              <a:ext uri="{28A0092B-C50C-407E-A947-70E740481C1C}">
                <a14:useLocalDpi xmlns:a14="http://schemas.microsoft.com/office/drawing/2010/main" val="0"/>
              </a:ext>
            </a:extLst>
          </a:blip>
          <a:srcRect t="15206"/>
          <a:stretch/>
        </p:blipFill>
        <p:spPr bwMode="auto">
          <a:xfrm>
            <a:off x="510087" y="1124573"/>
            <a:ext cx="8145551" cy="4951826"/>
          </a:xfrm>
          <a:prstGeom prst="rect">
            <a:avLst/>
          </a:prstGeom>
          <a:noFill/>
          <a:ln>
            <a:noFill/>
          </a:ln>
        </p:spPr>
      </p:pic>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Sales and Use Tax Economic Growth Rates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27</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15305418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Motor Fuels Tax Economic Growth Rates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28</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3" name="Picture 2">
            <a:extLst>
              <a:ext uri="{FF2B5EF4-FFF2-40B4-BE49-F238E27FC236}">
                <a16:creationId xmlns:a16="http://schemas.microsoft.com/office/drawing/2014/main" id="{7C26E527-B859-4357-AEB0-418C37467BCC}"/>
              </a:ext>
            </a:extLst>
          </p:cNvPr>
          <p:cNvPicPr>
            <a:picLocks noChangeAspect="1"/>
          </p:cNvPicPr>
          <p:nvPr/>
        </p:nvPicPr>
        <p:blipFill rotWithShape="1">
          <a:blip r:embed="rId3"/>
          <a:srcRect t="12361"/>
          <a:stretch/>
        </p:blipFill>
        <p:spPr>
          <a:xfrm>
            <a:off x="239486" y="1193106"/>
            <a:ext cx="8394634" cy="4152573"/>
          </a:xfrm>
          <a:prstGeom prst="rect">
            <a:avLst/>
          </a:prstGeom>
        </p:spPr>
      </p:pic>
    </p:spTree>
    <p:extLst>
      <p:ext uri="{BB962C8B-B14F-4D97-AF65-F5344CB8AC3E}">
        <p14:creationId xmlns:p14="http://schemas.microsoft.com/office/powerpoint/2010/main" val="40333710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34042" y="2196993"/>
            <a:ext cx="8675914" cy="1599943"/>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spcBef>
                  <a:spcPts val="0"/>
                </a:spcBef>
              </a:pPr>
              <a:r>
                <a:rPr lang="en-US" sz="3600" b="1" dirty="0">
                  <a:solidFill>
                    <a:schemeClr val="bg1"/>
                  </a:solidFill>
                </a:rPr>
                <a:t>Long Term Obligations, “Fixed” Cost Drivers, </a:t>
              </a:r>
            </a:p>
            <a:p>
              <a:pPr>
                <a:lnSpc>
                  <a:spcPct val="100000"/>
                </a:lnSpc>
                <a:spcBef>
                  <a:spcPts val="0"/>
                </a:spcBef>
              </a:pPr>
              <a:r>
                <a:rPr lang="en-US" sz="3600" b="1" dirty="0">
                  <a:solidFill>
                    <a:schemeClr val="bg1"/>
                  </a:solidFill>
                </a:rPr>
                <a:t>and Other Topics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29</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14102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2">
            <a:extLst>
              <a:ext uri="{FF2B5EF4-FFF2-40B4-BE49-F238E27FC236}">
                <a16:creationId xmlns:a16="http://schemas.microsoft.com/office/drawing/2014/main" id="{07025EF6-0869-4F4F-AE35-20EB46087F6C}"/>
              </a:ext>
            </a:extLst>
          </p:cNvPr>
          <p:cNvSpPr txBox="1">
            <a:spLocks/>
          </p:cNvSpPr>
          <p:nvPr/>
        </p:nvSpPr>
        <p:spPr>
          <a:xfrm>
            <a:off x="978196" y="992002"/>
            <a:ext cx="7410894" cy="5227163"/>
          </a:xfrm>
          <a:prstGeom prst="rect">
            <a:avLst/>
          </a:prstGeom>
          <a:solidFill>
            <a:schemeClr val="bg1"/>
          </a:solidFill>
          <a:effectLst>
            <a:outerShdw blurRad="558800" dist="38100" dir="8100000" algn="tr" rotWithShape="0">
              <a:prstClr val="black"/>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00000"/>
              </a:lnSpc>
              <a:spcBef>
                <a:spcPts val="0"/>
              </a:spcBef>
              <a:buFont typeface="Arial" panose="020B0604020202020204" pitchFamily="34" charset="0"/>
              <a:buChar char="•"/>
            </a:pPr>
            <a:endParaRPr lang="en-US" sz="900" b="1" dirty="0"/>
          </a:p>
          <a:p>
            <a:pPr marL="342900" indent="-342900" algn="l">
              <a:lnSpc>
                <a:spcPct val="100000"/>
              </a:lnSpc>
              <a:spcBef>
                <a:spcPts val="0"/>
              </a:spcBef>
              <a:buFont typeface="Arial" panose="020B0604020202020204" pitchFamily="34" charset="0"/>
              <a:buChar char="•"/>
            </a:pPr>
            <a:r>
              <a:rPr lang="en-US" b="1" dirty="0"/>
              <a:t>Reduced revenues in FY 2022 relative to FY 2021, driven by enacted revenue policies, will be the primary driver of out-year budgetary imbalance</a:t>
            </a:r>
          </a:p>
          <a:p>
            <a:pPr marL="342900" indent="-342900" algn="l">
              <a:lnSpc>
                <a:spcPct val="100000"/>
              </a:lnSpc>
              <a:spcBef>
                <a:spcPts val="0"/>
              </a:spcBef>
              <a:buFont typeface="Arial" panose="020B0604020202020204" pitchFamily="34" charset="0"/>
              <a:buChar char="•"/>
            </a:pPr>
            <a:r>
              <a:rPr lang="en-US" b="1" dirty="0"/>
              <a:t>Fixed cost growth, including increases related to long-term liabilities and entitlement spending, will continue to affect state budgetary decisions beyond FY 2021</a:t>
            </a:r>
          </a:p>
          <a:p>
            <a:pPr marL="342900" indent="-342900" algn="l">
              <a:lnSpc>
                <a:spcPct val="100000"/>
              </a:lnSpc>
              <a:spcBef>
                <a:spcPts val="0"/>
              </a:spcBef>
              <a:buFont typeface="Arial" panose="020B0604020202020204" pitchFamily="34" charset="0"/>
              <a:buChar char="•"/>
            </a:pPr>
            <a:r>
              <a:rPr lang="en-US" b="1" dirty="0"/>
              <a:t>Revenue growth has downshifted since the end of the financial crisis</a:t>
            </a:r>
          </a:p>
          <a:p>
            <a:pPr marL="342900" indent="-342900" algn="l">
              <a:lnSpc>
                <a:spcPct val="100000"/>
              </a:lnSpc>
              <a:spcBef>
                <a:spcPts val="0"/>
              </a:spcBef>
              <a:buFont typeface="Arial" panose="020B0604020202020204" pitchFamily="34" charset="0"/>
              <a:buChar char="•"/>
            </a:pPr>
            <a:r>
              <a:rPr lang="en-US" b="1" dirty="0"/>
              <a:t>The potential for a national recession demands a cautious approach to budgetary policy and preservation of the Rainy Day Fund</a:t>
            </a:r>
          </a:p>
        </p:txBody>
      </p:sp>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Presentation Overview</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3</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23701205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2">
            <a:extLst>
              <a:ext uri="{FF2B5EF4-FFF2-40B4-BE49-F238E27FC236}">
                <a16:creationId xmlns:a16="http://schemas.microsoft.com/office/drawing/2014/main" id="{07025EF6-0869-4F4F-AE35-20EB46087F6C}"/>
              </a:ext>
            </a:extLst>
          </p:cNvPr>
          <p:cNvSpPr txBox="1">
            <a:spLocks/>
          </p:cNvSpPr>
          <p:nvPr/>
        </p:nvSpPr>
        <p:spPr>
          <a:xfrm>
            <a:off x="1236618" y="4371703"/>
            <a:ext cx="6766560" cy="1772920"/>
          </a:xfrm>
          <a:prstGeom prst="rect">
            <a:avLst/>
          </a:prstGeom>
          <a:solidFill>
            <a:schemeClr val="bg1"/>
          </a:solidFill>
          <a:effectLst>
            <a:outerShdw blurRad="558800" dist="38100" dir="8100000" algn="tr" rotWithShape="0">
              <a:prstClr val="black"/>
            </a:outerShdw>
          </a:effectLst>
        </p:spPr>
        <p:txBody>
          <a:bodyPr vert="horz" lIns="91440" tIns="45720" rIns="91440" bIns="45720" rtlCol="0">
            <a:normAutofit fontScale="6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00000"/>
              </a:lnSpc>
              <a:spcBef>
                <a:spcPts val="0"/>
              </a:spcBef>
              <a:buFont typeface="Arial" panose="020B0604020202020204" pitchFamily="34" charset="0"/>
              <a:buChar char="•"/>
            </a:pPr>
            <a:endParaRPr lang="en-US" sz="700" b="1" dirty="0"/>
          </a:p>
          <a:p>
            <a:pPr marL="342900" indent="-342900" algn="l">
              <a:lnSpc>
                <a:spcPct val="100000"/>
              </a:lnSpc>
              <a:spcBef>
                <a:spcPts val="0"/>
              </a:spcBef>
              <a:buFont typeface="Arial" panose="020B0604020202020204" pitchFamily="34" charset="0"/>
              <a:buChar char="•"/>
            </a:pPr>
            <a:r>
              <a:rPr lang="en-US" sz="2600" b="1" dirty="0"/>
              <a:t>Given the state’s low growth in personal income over the past few years, the core consumer price index was the limiting spending cap growth factor in FY 2018 and FY 2019.</a:t>
            </a:r>
          </a:p>
          <a:p>
            <a:pPr marL="342900" indent="-342900" algn="l">
              <a:lnSpc>
                <a:spcPct val="100000"/>
              </a:lnSpc>
              <a:spcBef>
                <a:spcPts val="0"/>
              </a:spcBef>
              <a:buFont typeface="Arial" panose="020B0604020202020204" pitchFamily="34" charset="0"/>
              <a:buChar char="•"/>
            </a:pPr>
            <a:r>
              <a:rPr lang="en-US" sz="2600" b="1" dirty="0"/>
              <a:t>Personal income is the limiting factor in FY 2020 and beyond. </a:t>
            </a:r>
          </a:p>
          <a:p>
            <a:pPr marL="342900" indent="-342900" algn="l">
              <a:lnSpc>
                <a:spcPct val="100000"/>
              </a:lnSpc>
              <a:spcBef>
                <a:spcPts val="0"/>
              </a:spcBef>
              <a:buFont typeface="Arial" panose="020B0604020202020204" pitchFamily="34" charset="0"/>
              <a:buChar char="•"/>
            </a:pPr>
            <a:r>
              <a:rPr lang="en-US" sz="2600" b="1" dirty="0"/>
              <a:t>The enacted budget is below the cap by $0.2 million in FY 2020 and $5.0 million in FY 2021. </a:t>
            </a:r>
          </a:p>
          <a:p>
            <a:pPr marL="342900" indent="-342900" algn="l">
              <a:lnSpc>
                <a:spcPct val="100000"/>
              </a:lnSpc>
              <a:spcBef>
                <a:spcPts val="0"/>
              </a:spcBef>
              <a:buFont typeface="Arial" panose="020B0604020202020204" pitchFamily="34" charset="0"/>
              <a:buChar char="•"/>
            </a:pPr>
            <a:r>
              <a:rPr lang="en-US" sz="2600" b="1" dirty="0"/>
              <a:t>For FY 2021, a growth rate of 3.52% would allow capped expenditures to grow by approximately $518 million over FY 2020 levels.</a:t>
            </a:r>
            <a:endParaRPr lang="en-US" sz="2200" b="1" dirty="0"/>
          </a:p>
        </p:txBody>
      </p:sp>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Spending Cap Growth Rates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30</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13" name="Picture 12">
            <a:extLst>
              <a:ext uri="{FF2B5EF4-FFF2-40B4-BE49-F238E27FC236}">
                <a16:creationId xmlns:a16="http://schemas.microsoft.com/office/drawing/2014/main" id="{66924A6B-BC6A-472F-A225-19E57AE7335D}"/>
              </a:ext>
            </a:extLst>
          </p:cNvPr>
          <p:cNvPicPr/>
          <p:nvPr/>
        </p:nvPicPr>
        <p:blipFill rotWithShape="1">
          <a:blip r:embed="rId3">
            <a:extLst>
              <a:ext uri="{28A0092B-C50C-407E-A947-70E740481C1C}">
                <a14:useLocalDpi xmlns:a14="http://schemas.microsoft.com/office/drawing/2010/main" val="0"/>
              </a:ext>
            </a:extLst>
          </a:blip>
          <a:srcRect t="12011"/>
          <a:stretch/>
        </p:blipFill>
        <p:spPr bwMode="auto">
          <a:xfrm>
            <a:off x="1598023" y="970593"/>
            <a:ext cx="5947954" cy="3335383"/>
          </a:xfrm>
          <a:prstGeom prst="rect">
            <a:avLst/>
          </a:prstGeom>
          <a:noFill/>
          <a:ln>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9938467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Recently-Enacted Caps – Impact on FY 2021–FY 2024</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31</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
        <p:nvSpPr>
          <p:cNvPr id="2" name="TextBox 1">
            <a:extLst>
              <a:ext uri="{FF2B5EF4-FFF2-40B4-BE49-F238E27FC236}">
                <a16:creationId xmlns:a16="http://schemas.microsoft.com/office/drawing/2014/main" id="{9374B100-96B9-4922-8F03-D725B3B5D1CC}"/>
              </a:ext>
            </a:extLst>
          </p:cNvPr>
          <p:cNvSpPr txBox="1"/>
          <p:nvPr/>
        </p:nvSpPr>
        <p:spPr>
          <a:xfrm>
            <a:off x="2151022" y="1108181"/>
            <a:ext cx="1672046" cy="1754326"/>
          </a:xfrm>
          <a:prstGeom prst="rect">
            <a:avLst/>
          </a:prstGeom>
          <a:noFill/>
        </p:spPr>
        <p:txBody>
          <a:bodyPr wrap="square" rtlCol="0">
            <a:spAutoFit/>
          </a:bodyPr>
          <a:lstStyle/>
          <a:p>
            <a:pPr algn="ctr"/>
            <a:r>
              <a:rPr lang="en-US" b="1" u="sng" dirty="0"/>
              <a:t>Revenue Cap</a:t>
            </a:r>
          </a:p>
          <a:p>
            <a:pPr algn="ctr"/>
            <a:r>
              <a:rPr lang="en-US" b="1" dirty="0"/>
              <a:t>Caps the amount of revenue that can be appropriated.</a:t>
            </a:r>
          </a:p>
        </p:txBody>
      </p:sp>
      <p:sp>
        <p:nvSpPr>
          <p:cNvPr id="17" name="TextBox 16">
            <a:extLst>
              <a:ext uri="{FF2B5EF4-FFF2-40B4-BE49-F238E27FC236}">
                <a16:creationId xmlns:a16="http://schemas.microsoft.com/office/drawing/2014/main" id="{FF92608F-6913-44EB-B6EE-45180CBFE683}"/>
              </a:ext>
            </a:extLst>
          </p:cNvPr>
          <p:cNvSpPr txBox="1"/>
          <p:nvPr/>
        </p:nvSpPr>
        <p:spPr>
          <a:xfrm>
            <a:off x="4863744" y="1108181"/>
            <a:ext cx="2721417" cy="2308324"/>
          </a:xfrm>
          <a:prstGeom prst="rect">
            <a:avLst/>
          </a:prstGeom>
          <a:noFill/>
        </p:spPr>
        <p:txBody>
          <a:bodyPr wrap="square" rtlCol="0">
            <a:spAutoFit/>
          </a:bodyPr>
          <a:lstStyle/>
          <a:p>
            <a:pPr algn="ctr"/>
            <a:r>
              <a:rPr lang="en-US" b="1" u="sng" dirty="0"/>
              <a:t>Volatility Cap</a:t>
            </a:r>
          </a:p>
          <a:p>
            <a:pPr algn="ctr"/>
            <a:r>
              <a:rPr lang="en-US" b="1" dirty="0"/>
              <a:t>Threshold above which collections from Estimates and Finals portion of Personal Income Tax plus Pass-Through Entity Tax are transferred to the Budget Reserve Fund.</a:t>
            </a:r>
          </a:p>
        </p:txBody>
      </p:sp>
      <p:pic>
        <p:nvPicPr>
          <p:cNvPr id="18" name="Picture 17">
            <a:extLst>
              <a:ext uri="{FF2B5EF4-FFF2-40B4-BE49-F238E27FC236}">
                <a16:creationId xmlns:a16="http://schemas.microsoft.com/office/drawing/2014/main" id="{BDE21A72-55A0-454E-B90A-807C72F3CB5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870274" y="3005992"/>
            <a:ext cx="2233542" cy="2839977"/>
          </a:xfrm>
          <a:prstGeom prst="rect">
            <a:avLst/>
          </a:prstGeom>
          <a:noFill/>
          <a:ln>
            <a:noFill/>
          </a:ln>
        </p:spPr>
      </p:pic>
      <p:pic>
        <p:nvPicPr>
          <p:cNvPr id="19" name="Picture 18">
            <a:extLst>
              <a:ext uri="{FF2B5EF4-FFF2-40B4-BE49-F238E27FC236}">
                <a16:creationId xmlns:a16="http://schemas.microsoft.com/office/drawing/2014/main" id="{305E91B0-07D7-4E67-BEF5-617F021796C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216433" y="3416505"/>
            <a:ext cx="1985554" cy="2429464"/>
          </a:xfrm>
          <a:prstGeom prst="rect">
            <a:avLst/>
          </a:prstGeom>
          <a:noFill/>
          <a:ln>
            <a:noFill/>
          </a:ln>
        </p:spPr>
      </p:pic>
    </p:spTree>
    <p:extLst>
      <p:ext uri="{BB962C8B-B14F-4D97-AF65-F5344CB8AC3E}">
        <p14:creationId xmlns:p14="http://schemas.microsoft.com/office/powerpoint/2010/main" val="25642838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F864DEF-C366-4159-9DDE-CFA02ABC4DE1}"/>
              </a:ext>
            </a:extLst>
          </p:cNvPr>
          <p:cNvPicPr>
            <a:picLocks noChangeAspect="1"/>
          </p:cNvPicPr>
          <p:nvPr/>
        </p:nvPicPr>
        <p:blipFill>
          <a:blip r:embed="rId2"/>
          <a:stretch>
            <a:fillRect/>
          </a:stretch>
        </p:blipFill>
        <p:spPr>
          <a:xfrm>
            <a:off x="692529" y="861777"/>
            <a:ext cx="7758942" cy="5289167"/>
          </a:xfrm>
          <a:prstGeom prst="rect">
            <a:avLst/>
          </a:prstGeom>
        </p:spPr>
      </p:pic>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Long-Term Liabilities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32</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
        <p:nvSpPr>
          <p:cNvPr id="3" name="TextBox 2">
            <a:extLst>
              <a:ext uri="{FF2B5EF4-FFF2-40B4-BE49-F238E27FC236}">
                <a16:creationId xmlns:a16="http://schemas.microsoft.com/office/drawing/2014/main" id="{B9B93CD5-C713-4ECC-BF51-E2FEFF0B9AA0}"/>
              </a:ext>
            </a:extLst>
          </p:cNvPr>
          <p:cNvSpPr txBox="1"/>
          <p:nvPr/>
        </p:nvSpPr>
        <p:spPr>
          <a:xfrm>
            <a:off x="3533480" y="5763082"/>
            <a:ext cx="2098766" cy="369332"/>
          </a:xfrm>
          <a:prstGeom prst="rect">
            <a:avLst/>
          </a:prstGeom>
          <a:noFill/>
        </p:spPr>
        <p:txBody>
          <a:bodyPr wrap="square" rtlCol="0">
            <a:spAutoFit/>
          </a:bodyPr>
          <a:lstStyle/>
          <a:p>
            <a:r>
              <a:rPr lang="en-US" dirty="0"/>
              <a:t>Total = $84.8 billion</a:t>
            </a:r>
          </a:p>
        </p:txBody>
      </p:sp>
    </p:spTree>
    <p:extLst>
      <p:ext uri="{BB962C8B-B14F-4D97-AF65-F5344CB8AC3E}">
        <p14:creationId xmlns:p14="http://schemas.microsoft.com/office/powerpoint/2010/main" val="28229829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Retirement System Liabilities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33</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
        <p:nvSpPr>
          <p:cNvPr id="2" name="TextBox 1">
            <a:extLst>
              <a:ext uri="{FF2B5EF4-FFF2-40B4-BE49-F238E27FC236}">
                <a16:creationId xmlns:a16="http://schemas.microsoft.com/office/drawing/2014/main" id="{9742F3AE-94B9-4CE4-838D-6C1F40CFF518}"/>
              </a:ext>
            </a:extLst>
          </p:cNvPr>
          <p:cNvSpPr txBox="1"/>
          <p:nvPr/>
        </p:nvSpPr>
        <p:spPr>
          <a:xfrm>
            <a:off x="390962" y="927416"/>
            <a:ext cx="4181038" cy="2123658"/>
          </a:xfrm>
          <a:prstGeom prst="rect">
            <a:avLst/>
          </a:prstGeom>
          <a:noFill/>
          <a:effectLst>
            <a:outerShdw blurRad="63500" sx="102000" sy="102000" algn="ctr" rotWithShape="0">
              <a:prstClr val="black">
                <a:alpha val="40000"/>
              </a:prstClr>
            </a:outerShdw>
          </a:effectLst>
        </p:spPr>
        <p:txBody>
          <a:bodyPr wrap="square" rtlCol="0">
            <a:spAutoFit/>
          </a:bodyPr>
          <a:lstStyle/>
          <a:p>
            <a:pPr algn="ctr"/>
            <a:r>
              <a:rPr lang="en-US" sz="2000" b="1" u="sng" dirty="0"/>
              <a:t>State Employees Retirement System</a:t>
            </a:r>
          </a:p>
          <a:p>
            <a:pPr marL="285750" indent="-285750">
              <a:buFont typeface="Arial" panose="020B0604020202020204" pitchFamily="34" charset="0"/>
              <a:buChar char="•"/>
            </a:pPr>
            <a:r>
              <a:rPr lang="en-US" sz="1600" b="1" dirty="0"/>
              <a:t>$34.2 billion total liability</a:t>
            </a:r>
          </a:p>
          <a:p>
            <a:pPr marL="285750" indent="-285750">
              <a:buFont typeface="Arial" panose="020B0604020202020204" pitchFamily="34" charset="0"/>
              <a:buChar char="•"/>
            </a:pPr>
            <a:r>
              <a:rPr lang="en-US" sz="1600" b="1" dirty="0"/>
              <a:t>$21.2 billion unfunded liability</a:t>
            </a:r>
          </a:p>
          <a:p>
            <a:pPr marL="285750" indent="-285750">
              <a:buFont typeface="Arial" panose="020B0604020202020204" pitchFamily="34" charset="0"/>
              <a:buChar char="•"/>
            </a:pPr>
            <a:r>
              <a:rPr lang="en-US" sz="1600" b="1" dirty="0"/>
              <a:t>72.5% of the liability is related to inactive or already-retired employees</a:t>
            </a:r>
          </a:p>
          <a:p>
            <a:pPr marL="285750" indent="-285750">
              <a:buFont typeface="Arial" panose="020B0604020202020204" pitchFamily="34" charset="0"/>
              <a:buChar char="•"/>
            </a:pPr>
            <a:r>
              <a:rPr lang="en-US" sz="1600" b="1" dirty="0"/>
              <a:t>85.4% of the FY 2020 actuarially determined employer contribution is for the unfunded actuarial accrued liability</a:t>
            </a:r>
          </a:p>
        </p:txBody>
      </p:sp>
      <p:graphicFrame>
        <p:nvGraphicFramePr>
          <p:cNvPr id="15" name="Chart 14">
            <a:extLst>
              <a:ext uri="{FF2B5EF4-FFF2-40B4-BE49-F238E27FC236}">
                <a16:creationId xmlns:a16="http://schemas.microsoft.com/office/drawing/2014/main" id="{00000000-0008-0000-0000-000007000000}"/>
              </a:ext>
            </a:extLst>
          </p:cNvPr>
          <p:cNvGraphicFramePr>
            <a:graphicFrameLocks/>
          </p:cNvGraphicFramePr>
          <p:nvPr>
            <p:extLst>
              <p:ext uri="{D42A27DB-BD31-4B8C-83A1-F6EECF244321}">
                <p14:modId xmlns:p14="http://schemas.microsoft.com/office/powerpoint/2010/main" val="2399853570"/>
              </p:ext>
            </p:extLst>
          </p:nvPr>
        </p:nvGraphicFramePr>
        <p:xfrm>
          <a:off x="451345" y="3051074"/>
          <a:ext cx="3919320" cy="308134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8" name="Chart 17">
            <a:extLst>
              <a:ext uri="{FF2B5EF4-FFF2-40B4-BE49-F238E27FC236}">
                <a16:creationId xmlns:a16="http://schemas.microsoft.com/office/drawing/2014/main" id="{4558A9BC-A9D8-4979-A681-CA015113CE9F}"/>
              </a:ext>
            </a:extLst>
          </p:cNvPr>
          <p:cNvGraphicFramePr>
            <a:graphicFrameLocks/>
          </p:cNvGraphicFramePr>
          <p:nvPr>
            <p:extLst>
              <p:ext uri="{D42A27DB-BD31-4B8C-83A1-F6EECF244321}">
                <p14:modId xmlns:p14="http://schemas.microsoft.com/office/powerpoint/2010/main" val="2177390545"/>
              </p:ext>
            </p:extLst>
          </p:nvPr>
        </p:nvGraphicFramePr>
        <p:xfrm>
          <a:off x="4712952" y="1311902"/>
          <a:ext cx="3778368" cy="3081340"/>
        </p:xfrm>
        <a:graphic>
          <a:graphicData uri="http://schemas.openxmlformats.org/drawingml/2006/chart">
            <c:chart xmlns:c="http://schemas.openxmlformats.org/drawingml/2006/chart" xmlns:r="http://schemas.openxmlformats.org/officeDocument/2006/relationships" r:id="rId4"/>
          </a:graphicData>
        </a:graphic>
      </p:graphicFrame>
      <p:sp>
        <p:nvSpPr>
          <p:cNvPr id="19" name="TextBox 18">
            <a:extLst>
              <a:ext uri="{FF2B5EF4-FFF2-40B4-BE49-F238E27FC236}">
                <a16:creationId xmlns:a16="http://schemas.microsoft.com/office/drawing/2014/main" id="{8A1F4D59-C8A9-47A7-83B1-CEEB9FA44841}"/>
              </a:ext>
            </a:extLst>
          </p:cNvPr>
          <p:cNvSpPr txBox="1"/>
          <p:nvPr/>
        </p:nvSpPr>
        <p:spPr>
          <a:xfrm>
            <a:off x="4511617" y="4282422"/>
            <a:ext cx="4181038" cy="1815882"/>
          </a:xfrm>
          <a:prstGeom prst="rect">
            <a:avLst/>
          </a:prstGeom>
          <a:noFill/>
          <a:effectLst>
            <a:outerShdw blurRad="63500" sx="102000" sy="102000" algn="ctr" rotWithShape="0">
              <a:prstClr val="black">
                <a:alpha val="40000"/>
              </a:prstClr>
            </a:outerShdw>
          </a:effectLst>
        </p:spPr>
        <p:txBody>
          <a:bodyPr wrap="square" rtlCol="0">
            <a:spAutoFit/>
          </a:bodyPr>
          <a:lstStyle/>
          <a:p>
            <a:pPr marL="285750" indent="-285750">
              <a:buFont typeface="Arial" panose="020B0604020202020204" pitchFamily="34" charset="0"/>
              <a:buChar char="•"/>
            </a:pPr>
            <a:r>
              <a:rPr lang="en-US" sz="1600" b="1" dirty="0"/>
              <a:t>$34.7 billion total liability</a:t>
            </a:r>
          </a:p>
          <a:p>
            <a:pPr marL="285750" indent="-285750">
              <a:buFont typeface="Arial" panose="020B0604020202020204" pitchFamily="34" charset="0"/>
              <a:buChar char="•"/>
            </a:pPr>
            <a:r>
              <a:rPr lang="en-US" sz="1600" b="1" dirty="0"/>
              <a:t>$16.7 billion unfunded liability</a:t>
            </a:r>
          </a:p>
          <a:p>
            <a:pPr marL="285750" indent="-285750">
              <a:buFont typeface="Arial" panose="020B0604020202020204" pitchFamily="34" charset="0"/>
              <a:buChar char="•"/>
            </a:pPr>
            <a:r>
              <a:rPr lang="en-US" sz="1600" b="1" dirty="0"/>
              <a:t>60.6% of the liability is related to inactive or already-retired employees</a:t>
            </a:r>
          </a:p>
          <a:p>
            <a:pPr marL="285750" indent="-285750">
              <a:buFont typeface="Arial" panose="020B0604020202020204" pitchFamily="34" charset="0"/>
              <a:buChar char="•"/>
            </a:pPr>
            <a:r>
              <a:rPr lang="en-US" sz="1600" b="1" dirty="0"/>
              <a:t>75.8% of the FY 2020 actuarially determined employer contribution is for the unfunded actuarial accrued liability</a:t>
            </a:r>
          </a:p>
        </p:txBody>
      </p:sp>
      <p:sp>
        <p:nvSpPr>
          <p:cNvPr id="20" name="TextBox 19">
            <a:extLst>
              <a:ext uri="{FF2B5EF4-FFF2-40B4-BE49-F238E27FC236}">
                <a16:creationId xmlns:a16="http://schemas.microsoft.com/office/drawing/2014/main" id="{2ABF5E67-1E63-4741-9654-BCBE7EA7E4AF}"/>
              </a:ext>
            </a:extLst>
          </p:cNvPr>
          <p:cNvSpPr txBox="1"/>
          <p:nvPr/>
        </p:nvSpPr>
        <p:spPr>
          <a:xfrm>
            <a:off x="4511617" y="927416"/>
            <a:ext cx="4181038" cy="400110"/>
          </a:xfrm>
          <a:prstGeom prst="rect">
            <a:avLst/>
          </a:prstGeom>
          <a:noFill/>
          <a:effectLst>
            <a:outerShdw blurRad="63500" sx="102000" sy="102000" algn="ctr" rotWithShape="0">
              <a:prstClr val="black">
                <a:alpha val="40000"/>
              </a:prstClr>
            </a:outerShdw>
          </a:effectLst>
        </p:spPr>
        <p:txBody>
          <a:bodyPr wrap="square" rtlCol="0">
            <a:spAutoFit/>
          </a:bodyPr>
          <a:lstStyle/>
          <a:p>
            <a:pPr algn="ctr"/>
            <a:r>
              <a:rPr lang="en-US" sz="2000" b="1" u="sng" dirty="0"/>
              <a:t>Teachers’ Retirement System</a:t>
            </a:r>
          </a:p>
        </p:txBody>
      </p:sp>
    </p:spTree>
    <p:extLst>
      <p:ext uri="{BB962C8B-B14F-4D97-AF65-F5344CB8AC3E}">
        <p14:creationId xmlns:p14="http://schemas.microsoft.com/office/powerpoint/2010/main" val="16376824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Outlook for SERS and TRS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34</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graphicFrame>
        <p:nvGraphicFramePr>
          <p:cNvPr id="13" name="Chart 12">
            <a:extLst>
              <a:ext uri="{FF2B5EF4-FFF2-40B4-BE49-F238E27FC236}">
                <a16:creationId xmlns:a16="http://schemas.microsoft.com/office/drawing/2014/main" id="{00000000-0008-0000-0900-000002000000}"/>
              </a:ext>
            </a:extLst>
          </p:cNvPr>
          <p:cNvGraphicFramePr/>
          <p:nvPr>
            <p:extLst>
              <p:ext uri="{D42A27DB-BD31-4B8C-83A1-F6EECF244321}">
                <p14:modId xmlns:p14="http://schemas.microsoft.com/office/powerpoint/2010/main" val="2550115693"/>
              </p:ext>
            </p:extLst>
          </p:nvPr>
        </p:nvGraphicFramePr>
        <p:xfrm>
          <a:off x="879566" y="875286"/>
          <a:ext cx="7384868" cy="4624251"/>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C664C694-DBB2-4C0C-8AE0-F3501A769177}"/>
              </a:ext>
            </a:extLst>
          </p:cNvPr>
          <p:cNvSpPr txBox="1"/>
          <p:nvPr/>
        </p:nvSpPr>
        <p:spPr>
          <a:xfrm>
            <a:off x="1716905" y="5490504"/>
            <a:ext cx="6712993" cy="1200329"/>
          </a:xfrm>
          <a:prstGeom prst="rect">
            <a:avLst/>
          </a:prstGeom>
          <a:noFill/>
        </p:spPr>
        <p:txBody>
          <a:bodyPr wrap="square" rtlCol="0">
            <a:spAutoFit/>
          </a:bodyPr>
          <a:lstStyle/>
          <a:p>
            <a:r>
              <a:rPr lang="en-US" b="1" dirty="0"/>
              <a:t>Changes from the 2019 legislative session create a much steadier stream of projected contribution requirements. As a result, SERS is now projected to be fully funded in 2048 and TRS in 2050.</a:t>
            </a:r>
          </a:p>
          <a:p>
            <a:endParaRPr lang="en-US" b="1" dirty="0"/>
          </a:p>
        </p:txBody>
      </p:sp>
    </p:spTree>
    <p:extLst>
      <p:ext uri="{BB962C8B-B14F-4D97-AF65-F5344CB8AC3E}">
        <p14:creationId xmlns:p14="http://schemas.microsoft.com/office/powerpoint/2010/main" val="19997084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Other Post-Employment Benefits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35</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graphicFrame>
        <p:nvGraphicFramePr>
          <p:cNvPr id="13" name="Chart 12">
            <a:extLst>
              <a:ext uri="{FF2B5EF4-FFF2-40B4-BE49-F238E27FC236}">
                <a16:creationId xmlns:a16="http://schemas.microsoft.com/office/drawing/2014/main" id="{925902AC-74B8-4A98-A4A1-B2D47FC437C0}"/>
              </a:ext>
            </a:extLst>
          </p:cNvPr>
          <p:cNvGraphicFramePr/>
          <p:nvPr>
            <p:extLst>
              <p:ext uri="{D42A27DB-BD31-4B8C-83A1-F6EECF244321}">
                <p14:modId xmlns:p14="http://schemas.microsoft.com/office/powerpoint/2010/main" val="975751183"/>
              </p:ext>
            </p:extLst>
          </p:nvPr>
        </p:nvGraphicFramePr>
        <p:xfrm>
          <a:off x="-1" y="1611086"/>
          <a:ext cx="5930537" cy="366804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EECFBCC9-641F-4781-B1BD-CE20EA15B8F7}"/>
              </a:ext>
            </a:extLst>
          </p:cNvPr>
          <p:cNvSpPr txBox="1"/>
          <p:nvPr/>
        </p:nvSpPr>
        <p:spPr>
          <a:xfrm>
            <a:off x="5791200" y="918395"/>
            <a:ext cx="3025570" cy="5459187"/>
          </a:xfrm>
          <a:prstGeom prst="rect">
            <a:avLst/>
          </a:prstGeom>
          <a:noFill/>
        </p:spPr>
        <p:txBody>
          <a:bodyPr wrap="square" rtlCol="0">
            <a:spAutoFit/>
          </a:bodyPr>
          <a:lstStyle/>
          <a:p>
            <a:r>
              <a:rPr lang="en-US" sz="1150" b="1" dirty="0"/>
              <a:t>Recent reforms:</a:t>
            </a:r>
          </a:p>
          <a:p>
            <a:pPr marL="171450" lvl="0" indent="-171450">
              <a:buFont typeface="Arial" panose="020B0604020202020204" pitchFamily="34" charset="0"/>
              <a:buChar char="•"/>
            </a:pPr>
            <a:r>
              <a:rPr lang="en-US" sz="1150" b="1" dirty="0"/>
              <a:t>Transitioning Medicare eligible retirees to a Medicare Advantage plan with pharmacy coverage which is expected to save $135 million on an annual basis;</a:t>
            </a:r>
          </a:p>
          <a:p>
            <a:pPr marL="171450" lvl="0" indent="-171450">
              <a:buFont typeface="Arial" panose="020B0604020202020204" pitchFamily="34" charset="0"/>
              <a:buChar char="•"/>
            </a:pPr>
            <a:r>
              <a:rPr lang="en-US" sz="1150" b="1" dirty="0"/>
              <a:t>Increasing premium cost sharing and health care design changes for new retirees after October 1, 2017 and increasing again for new retirees after June 30, 2022;</a:t>
            </a:r>
          </a:p>
          <a:p>
            <a:pPr marL="171450" lvl="0" indent="-171450">
              <a:buFont typeface="Arial" panose="020B0604020202020204" pitchFamily="34" charset="0"/>
              <a:buChar char="•"/>
            </a:pPr>
            <a:r>
              <a:rPr lang="en-US" sz="1150" b="1" dirty="0"/>
              <a:t>Increasing copays for non-HEP drugs from $5 generic/$20 preferred/$35 brand to a four-tier system of $5 preferred generic/$10 non-preferred generic/$25 preferred brand/$40 non-preferred brand;</a:t>
            </a:r>
          </a:p>
          <a:p>
            <a:pPr marL="171450" lvl="0" indent="-171450">
              <a:buFont typeface="Arial" panose="020B0604020202020204" pitchFamily="34" charset="0"/>
              <a:buChar char="•"/>
            </a:pPr>
            <a:r>
              <a:rPr lang="en-US" sz="1150" b="1" dirty="0"/>
              <a:t>Increasing the emergency room copay for non-emergencies from $35 to $250;</a:t>
            </a:r>
          </a:p>
          <a:p>
            <a:pPr marL="171450" lvl="0" indent="-171450">
              <a:buFont typeface="Arial" panose="020B0604020202020204" pitchFamily="34" charset="0"/>
              <a:buChar char="•"/>
            </a:pPr>
            <a:r>
              <a:rPr lang="en-US" sz="1150" b="1" dirty="0"/>
              <a:t>Converting to a tiered provider network plan; and</a:t>
            </a:r>
          </a:p>
          <a:p>
            <a:pPr marL="171450" lvl="0" indent="-171450">
              <a:buFont typeface="Arial" panose="020B0604020202020204" pitchFamily="34" charset="0"/>
              <a:buChar char="•"/>
            </a:pPr>
            <a:r>
              <a:rPr lang="en-US" sz="1150" b="1" dirty="0"/>
              <a:t>Increasing the number of years from ten to fifteen that health care eligible employees hired after July 1, 2017, must pay 3% of salary toward retiree health.</a:t>
            </a:r>
          </a:p>
          <a:p>
            <a:pPr lvl="0"/>
            <a:r>
              <a:rPr lang="en-US" sz="1150" b="1" dirty="0"/>
              <a:t> </a:t>
            </a:r>
          </a:p>
          <a:p>
            <a:pPr marL="171450" indent="-171450">
              <a:buFont typeface="Arial" panose="020B0604020202020204" pitchFamily="34" charset="0"/>
              <a:buChar char="•"/>
            </a:pPr>
            <a:r>
              <a:rPr lang="en-US" sz="1150" b="1" dirty="0"/>
              <a:t>Additionally, the state recently completed a competitive bidding process for a pharmacy benefits manager (PBM). The new contract, effective July 1, 2019, is expected to reduce pharmaceutical costs by approximately 10%. The impact will be reflected in the next OPEB valuation.</a:t>
            </a:r>
          </a:p>
        </p:txBody>
      </p:sp>
    </p:spTree>
    <p:extLst>
      <p:ext uri="{BB962C8B-B14F-4D97-AF65-F5344CB8AC3E}">
        <p14:creationId xmlns:p14="http://schemas.microsoft.com/office/powerpoint/2010/main" val="33499021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4AB44927-AA2D-4142-899A-85AA4D62F89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385377" y="943919"/>
            <a:ext cx="6373245" cy="5109748"/>
          </a:xfrm>
          <a:prstGeom prst="rect">
            <a:avLst/>
          </a:prstGeom>
          <a:noFill/>
          <a:ln>
            <a:noFill/>
          </a:ln>
          <a:effectLst>
            <a:outerShdw blurRad="63500" sx="102000" sy="102000" algn="ctr" rotWithShape="0">
              <a:prstClr val="black">
                <a:alpha val="40000"/>
              </a:prstClr>
            </a:outerShdw>
          </a:effectLst>
        </p:spPr>
      </p:pic>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Debt Service</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36</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14204349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C72D73F8-D811-49BC-9ECB-2BE14333D9B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10491" y="896488"/>
            <a:ext cx="6723017" cy="5303396"/>
          </a:xfrm>
          <a:prstGeom prst="rect">
            <a:avLst/>
          </a:prstGeom>
          <a:noFill/>
          <a:ln>
            <a:noFill/>
          </a:ln>
          <a:effectLst>
            <a:outerShdw blurRad="63500" sx="102000" sy="102000" algn="ctr" rotWithShape="0">
              <a:prstClr val="black">
                <a:alpha val="40000"/>
              </a:prstClr>
            </a:outerShdw>
          </a:effectLst>
        </p:spPr>
      </p:pic>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Medicaid – Expenditures and Caseloads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37</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27165730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Medicaid – Enrollment and Cost Trends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38</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13" name="Picture 12">
            <a:extLst>
              <a:ext uri="{FF2B5EF4-FFF2-40B4-BE49-F238E27FC236}">
                <a16:creationId xmlns:a16="http://schemas.microsoft.com/office/drawing/2014/main" id="{EE647520-DB59-4D03-B48D-1C00E39C12F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8601" y="1454331"/>
            <a:ext cx="3237409" cy="4242570"/>
          </a:xfrm>
          <a:prstGeom prst="rect">
            <a:avLst/>
          </a:prstGeom>
          <a:noFill/>
          <a:ln>
            <a:noFill/>
          </a:ln>
        </p:spPr>
      </p:pic>
      <p:pic>
        <p:nvPicPr>
          <p:cNvPr id="19" name="Picture 18">
            <a:extLst>
              <a:ext uri="{FF2B5EF4-FFF2-40B4-BE49-F238E27FC236}">
                <a16:creationId xmlns:a16="http://schemas.microsoft.com/office/drawing/2014/main" id="{2E18F7BB-E1F5-4D29-BF19-2E8B0182F52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397264" y="1445388"/>
            <a:ext cx="5285740" cy="4302125"/>
          </a:xfrm>
          <a:prstGeom prst="rect">
            <a:avLst/>
          </a:prstGeom>
          <a:noFill/>
          <a:ln>
            <a:noFill/>
          </a:ln>
        </p:spPr>
      </p:pic>
      <p:sp>
        <p:nvSpPr>
          <p:cNvPr id="20" name="TextBox 11">
            <a:extLst>
              <a:ext uri="{FF2B5EF4-FFF2-40B4-BE49-F238E27FC236}">
                <a16:creationId xmlns:a16="http://schemas.microsoft.com/office/drawing/2014/main" id="{946C6C78-E7E1-4890-BE9B-E644A0BD9496}"/>
              </a:ext>
            </a:extLst>
          </p:cNvPr>
          <p:cNvSpPr txBox="1"/>
          <p:nvPr/>
        </p:nvSpPr>
        <p:spPr>
          <a:xfrm>
            <a:off x="3397264" y="5096917"/>
            <a:ext cx="5216525" cy="588010"/>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noAutofit/>
          </a:bodyPr>
          <a:lstStyle/>
          <a:p>
            <a:pPr marL="0" marR="0">
              <a:spcBef>
                <a:spcPts val="0"/>
              </a:spcBef>
              <a:spcAft>
                <a:spcPts val="0"/>
              </a:spcAft>
            </a:pPr>
            <a:r>
              <a:rPr lang="en-US" sz="800" i="1" dirty="0">
                <a:solidFill>
                  <a:srgbClr val="000000"/>
                </a:solidFill>
                <a:effectLst/>
                <a:ea typeface="Calibri" panose="020F0502020204030204" pitchFamily="34" charset="0"/>
                <a:cs typeface="Times New Roman" panose="02020603050405020304" pitchFamily="18" charset="0"/>
              </a:rPr>
              <a:t>* Expenditures are net of drug rebates and exclude hospital supplemental payments given the significant variance in that area over the years.  Expenditures include hospital rate increases effective 1/1/18; if these increases are excluded, the increase in expenditures would be reduced to 1.0% in FY 2018 and 4.0% in FY 2019 and the change in the PMPM would be revised to -2.0% in FY 2018 and 0.9% in FY 2019.</a:t>
            </a:r>
            <a:endParaRPr lang="en-US" sz="1100" dirty="0">
              <a:effectLst/>
              <a:ea typeface="Calibri" panose="020F0502020204030204" pitchFamily="34" charset="0"/>
              <a:cs typeface="Times New Roman" panose="02020603050405020304" pitchFamily="18" charset="0"/>
            </a:endParaRPr>
          </a:p>
        </p:txBody>
      </p:sp>
      <p:sp>
        <p:nvSpPr>
          <p:cNvPr id="15" name="TextBox 3">
            <a:extLst>
              <a:ext uri="{FF2B5EF4-FFF2-40B4-BE49-F238E27FC236}">
                <a16:creationId xmlns:a16="http://schemas.microsoft.com/office/drawing/2014/main" id="{985D88DC-BE88-495E-BE94-D6B77AC3F2BC}"/>
              </a:ext>
            </a:extLst>
          </p:cNvPr>
          <p:cNvSpPr txBox="1"/>
          <p:nvPr/>
        </p:nvSpPr>
        <p:spPr>
          <a:xfrm>
            <a:off x="7547670" y="2748100"/>
            <a:ext cx="1015539" cy="160019"/>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non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000" dirty="0">
                <a:solidFill>
                  <a:sysClr val="windowText" lastClr="000000"/>
                </a:solidFill>
              </a:rPr>
              <a:t>DSS PMPM (Average)</a:t>
            </a:r>
          </a:p>
        </p:txBody>
      </p:sp>
    </p:spTree>
    <p:extLst>
      <p:ext uri="{BB962C8B-B14F-4D97-AF65-F5344CB8AC3E}">
        <p14:creationId xmlns:p14="http://schemas.microsoft.com/office/powerpoint/2010/main" val="2915606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State Aid to Municipalities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39</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
        <p:nvSpPr>
          <p:cNvPr id="3" name="TextBox 2">
            <a:extLst>
              <a:ext uri="{FF2B5EF4-FFF2-40B4-BE49-F238E27FC236}">
                <a16:creationId xmlns:a16="http://schemas.microsoft.com/office/drawing/2014/main" id="{91D28EB8-11A8-4A9D-B861-B253A5CCCCF4}"/>
              </a:ext>
            </a:extLst>
          </p:cNvPr>
          <p:cNvSpPr txBox="1"/>
          <p:nvPr/>
        </p:nvSpPr>
        <p:spPr>
          <a:xfrm>
            <a:off x="1628502" y="5503819"/>
            <a:ext cx="6749143" cy="830997"/>
          </a:xfrm>
          <a:prstGeom prst="rect">
            <a:avLst/>
          </a:prstGeom>
          <a:noFill/>
        </p:spPr>
        <p:txBody>
          <a:bodyPr wrap="square" rtlCol="0">
            <a:spAutoFit/>
          </a:bodyPr>
          <a:lstStyle/>
          <a:p>
            <a:pPr marL="285750" indent="-285750">
              <a:buFont typeface="Arial" panose="020B0604020202020204" pitchFamily="34" charset="0"/>
              <a:buChar char="•"/>
            </a:pPr>
            <a:r>
              <a:rPr lang="en-US" sz="1600" b="1" dirty="0"/>
              <a:t>Estimates for FYs 2022 – 2024 are according to formulas and appropriations in current law and do not assume future legislative action. Does not include bonded aid.</a:t>
            </a:r>
          </a:p>
        </p:txBody>
      </p:sp>
      <p:pic>
        <p:nvPicPr>
          <p:cNvPr id="10" name="Picture 9">
            <a:extLst>
              <a:ext uri="{FF2B5EF4-FFF2-40B4-BE49-F238E27FC236}">
                <a16:creationId xmlns:a16="http://schemas.microsoft.com/office/drawing/2014/main" id="{5F7E9C1B-87A3-4B76-91EA-1FEEBA305E8E}"/>
              </a:ext>
            </a:extLst>
          </p:cNvPr>
          <p:cNvPicPr>
            <a:picLocks noChangeAspect="1"/>
          </p:cNvPicPr>
          <p:nvPr/>
        </p:nvPicPr>
        <p:blipFill rotWithShape="1">
          <a:blip r:embed="rId3"/>
          <a:srcRect t="4171" b="18025"/>
          <a:stretch/>
        </p:blipFill>
        <p:spPr>
          <a:xfrm>
            <a:off x="506662" y="884170"/>
            <a:ext cx="8130676" cy="4601304"/>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06747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5006C3D-AF65-4D1B-8ABE-2D9EA159FFE6}"/>
              </a:ext>
            </a:extLst>
          </p:cNvPr>
          <p:cNvPicPr>
            <a:picLocks noChangeAspect="1"/>
          </p:cNvPicPr>
          <p:nvPr/>
        </p:nvPicPr>
        <p:blipFill>
          <a:blip r:embed="rId2"/>
          <a:stretch>
            <a:fillRect/>
          </a:stretch>
        </p:blipFill>
        <p:spPr>
          <a:xfrm>
            <a:off x="843391" y="895134"/>
            <a:ext cx="7457218" cy="5405379"/>
          </a:xfrm>
          <a:prstGeom prst="rect">
            <a:avLst/>
          </a:prstGeom>
          <a:effectLst>
            <a:outerShdw blurRad="63500" sx="102000" sy="102000" algn="ctr" rotWithShape="0">
              <a:prstClr val="black">
                <a:alpha val="40000"/>
              </a:prstClr>
            </a:outerShdw>
          </a:effectLst>
        </p:spPr>
      </p:pic>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Budget Growth Rates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4</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28630195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Education Cost Sharing Grants</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40</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13" name="Picture 12">
            <a:extLst>
              <a:ext uri="{FF2B5EF4-FFF2-40B4-BE49-F238E27FC236}">
                <a16:creationId xmlns:a16="http://schemas.microsoft.com/office/drawing/2014/main" id="{06B881D5-62F1-4B01-B1D5-1399D40FBBC5}"/>
              </a:ext>
            </a:extLst>
          </p:cNvPr>
          <p:cNvPicPr/>
          <p:nvPr/>
        </p:nvPicPr>
        <p:blipFill rotWithShape="1">
          <a:blip r:embed="rId3">
            <a:extLst>
              <a:ext uri="{28A0092B-C50C-407E-A947-70E740481C1C}">
                <a14:useLocalDpi xmlns:a14="http://schemas.microsoft.com/office/drawing/2010/main" val="0"/>
              </a:ext>
            </a:extLst>
          </a:blip>
          <a:srcRect t="9720"/>
          <a:stretch/>
        </p:blipFill>
        <p:spPr bwMode="auto">
          <a:xfrm>
            <a:off x="612043" y="1124572"/>
            <a:ext cx="7809146" cy="3640183"/>
          </a:xfrm>
          <a:prstGeom prst="rect">
            <a:avLst/>
          </a:prstGeom>
          <a:noFill/>
          <a:ln>
            <a:noFill/>
          </a:ln>
          <a:effectLst>
            <a:outerShdw blurRad="63500" sx="102000" sy="102000" algn="ctr" rotWithShape="0">
              <a:prstClr val="black">
                <a:alpha val="40000"/>
              </a:prstClr>
            </a:outerShdw>
          </a:effectLst>
        </p:spPr>
      </p:pic>
      <p:sp>
        <p:nvSpPr>
          <p:cNvPr id="2" name="TextBox 1">
            <a:extLst>
              <a:ext uri="{FF2B5EF4-FFF2-40B4-BE49-F238E27FC236}">
                <a16:creationId xmlns:a16="http://schemas.microsoft.com/office/drawing/2014/main" id="{9DA3002D-3797-4D3A-9EE7-1A04FBC8C86C}"/>
              </a:ext>
            </a:extLst>
          </p:cNvPr>
          <p:cNvSpPr txBox="1"/>
          <p:nvPr/>
        </p:nvSpPr>
        <p:spPr>
          <a:xfrm>
            <a:off x="3561806" y="1036320"/>
            <a:ext cx="1811383" cy="338554"/>
          </a:xfrm>
          <a:prstGeom prst="rect">
            <a:avLst/>
          </a:prstGeom>
          <a:noFill/>
        </p:spPr>
        <p:txBody>
          <a:bodyPr wrap="square" rtlCol="0">
            <a:spAutoFit/>
          </a:bodyPr>
          <a:lstStyle/>
          <a:p>
            <a:pPr algn="ctr"/>
            <a:r>
              <a:rPr lang="en-US" sz="1600" dirty="0"/>
              <a:t>(in millions)</a:t>
            </a:r>
          </a:p>
        </p:txBody>
      </p:sp>
      <p:sp>
        <p:nvSpPr>
          <p:cNvPr id="3" name="TextBox 2">
            <a:extLst>
              <a:ext uri="{FF2B5EF4-FFF2-40B4-BE49-F238E27FC236}">
                <a16:creationId xmlns:a16="http://schemas.microsoft.com/office/drawing/2014/main" id="{232A7079-BAD9-46E5-9F9B-274D9CDA7EB0}"/>
              </a:ext>
            </a:extLst>
          </p:cNvPr>
          <p:cNvSpPr txBox="1"/>
          <p:nvPr/>
        </p:nvSpPr>
        <p:spPr>
          <a:xfrm>
            <a:off x="499225" y="4885509"/>
            <a:ext cx="8252890" cy="1015663"/>
          </a:xfrm>
          <a:prstGeom prst="rect">
            <a:avLst/>
          </a:prstGeom>
          <a:noFill/>
        </p:spPr>
        <p:txBody>
          <a:bodyPr wrap="square" rtlCol="0">
            <a:spAutoFit/>
          </a:bodyPr>
          <a:lstStyle/>
          <a:p>
            <a:r>
              <a:rPr lang="en-US" sz="1200" b="1" dirty="0"/>
              <a:t>Note: The budget for FY 2010 and FY 2011 included federal ARRA SFSF funding of $269 million (14% of the grant). From FY 2013 to FY 2016, Charter School Grants were appropriated under the ECS grant. Charter School funding is not included in the graph above. The Education Cost Sharing Grant was supplemented by $10 million in FY 2016 and FY 2017 from the Municipal Revenue Sharing Account (MRSA).</a:t>
            </a:r>
          </a:p>
          <a:p>
            <a:endParaRPr lang="en-US" sz="1200" b="1" dirty="0"/>
          </a:p>
        </p:txBody>
      </p:sp>
    </p:spTree>
    <p:extLst>
      <p:ext uri="{BB962C8B-B14F-4D97-AF65-F5344CB8AC3E}">
        <p14:creationId xmlns:p14="http://schemas.microsoft.com/office/powerpoint/2010/main" val="38025742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946800"/>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Executive Branch Staffing</a:t>
              </a:r>
            </a:p>
            <a:p>
              <a:r>
                <a:rPr lang="en-US" sz="2800" b="1" dirty="0">
                  <a:solidFill>
                    <a:schemeClr val="bg1"/>
                  </a:solidFill>
                  <a:latin typeface="+mn-lt"/>
                </a:rPr>
                <a:t>All Appropriated Funds (excludes Higher Education)</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41</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13" name="Picture 12">
            <a:extLst>
              <a:ext uri="{FF2B5EF4-FFF2-40B4-BE49-F238E27FC236}">
                <a16:creationId xmlns:a16="http://schemas.microsoft.com/office/drawing/2014/main" id="{380CAAA1-A0F9-42EE-951E-D83A6A40373A}"/>
              </a:ext>
            </a:extLst>
          </p:cNvPr>
          <p:cNvPicPr/>
          <p:nvPr/>
        </p:nvPicPr>
        <p:blipFill rotWithShape="1">
          <a:blip r:embed="rId3" cstate="print">
            <a:extLst>
              <a:ext uri="{28A0092B-C50C-407E-A947-70E740481C1C}">
                <a14:useLocalDpi xmlns:a14="http://schemas.microsoft.com/office/drawing/2010/main" val="0"/>
              </a:ext>
            </a:extLst>
          </a:blip>
          <a:srcRect t="9129"/>
          <a:stretch/>
        </p:blipFill>
        <p:spPr bwMode="auto">
          <a:xfrm>
            <a:off x="564190" y="1270963"/>
            <a:ext cx="5401181" cy="4425938"/>
          </a:xfrm>
          <a:prstGeom prst="rect">
            <a:avLst/>
          </a:prstGeom>
          <a:noFill/>
          <a:effectLst>
            <a:outerShdw blurRad="63500" sx="102000" sy="102000" algn="ctr" rotWithShape="0">
              <a:prstClr val="black">
                <a:alpha val="40000"/>
              </a:prstClr>
            </a:outerShdw>
          </a:effectLst>
        </p:spPr>
      </p:pic>
      <p:sp>
        <p:nvSpPr>
          <p:cNvPr id="2" name="TextBox 1">
            <a:extLst>
              <a:ext uri="{FF2B5EF4-FFF2-40B4-BE49-F238E27FC236}">
                <a16:creationId xmlns:a16="http://schemas.microsoft.com/office/drawing/2014/main" id="{7640B864-71EA-412D-9409-26581F0D39F0}"/>
              </a:ext>
            </a:extLst>
          </p:cNvPr>
          <p:cNvSpPr txBox="1"/>
          <p:nvPr/>
        </p:nvSpPr>
        <p:spPr>
          <a:xfrm>
            <a:off x="6035040" y="1261104"/>
            <a:ext cx="2869474" cy="4801314"/>
          </a:xfrm>
          <a:prstGeom prst="rect">
            <a:avLst/>
          </a:prstGeom>
          <a:noFill/>
        </p:spPr>
        <p:txBody>
          <a:bodyPr wrap="square" rtlCol="0">
            <a:spAutoFit/>
          </a:bodyPr>
          <a:lstStyle/>
          <a:p>
            <a:pPr marL="285750" indent="-285750">
              <a:buFont typeface="Arial" panose="020B0604020202020204" pitchFamily="34" charset="0"/>
              <a:buChar char="•"/>
            </a:pPr>
            <a:r>
              <a:rPr lang="en-US" b="1" dirty="0"/>
              <a:t>5,370 employees, or 16.9%, lower than the number at the end of FY 2008</a:t>
            </a:r>
          </a:p>
          <a:p>
            <a:pPr marL="285750" indent="-285750">
              <a:buFont typeface="Arial" panose="020B0604020202020204" pitchFamily="34" charset="0"/>
              <a:buChar char="•"/>
            </a:pPr>
            <a:r>
              <a:rPr lang="en-US" b="1" dirty="0"/>
              <a:t>When adjusted for changes in state population, executive branch agencies have fewer staff than at any time since the 1950s </a:t>
            </a:r>
          </a:p>
          <a:p>
            <a:pPr marL="285750" indent="-285750">
              <a:buFont typeface="Arial" panose="020B0604020202020204" pitchFamily="34" charset="0"/>
              <a:buChar char="•"/>
            </a:pPr>
            <a:r>
              <a:rPr lang="en-US" b="1" dirty="0"/>
              <a:t>State employee wages and salaries now account for less than 1/8</a:t>
            </a:r>
            <a:r>
              <a:rPr lang="en-US" b="1" baseline="30000" dirty="0"/>
              <a:t>th</a:t>
            </a:r>
            <a:r>
              <a:rPr lang="en-US" b="1" dirty="0"/>
              <a:t> of the General Fund budget</a:t>
            </a:r>
          </a:p>
          <a:p>
            <a:pPr marL="285750" indent="-285750">
              <a:buFont typeface="Arial" panose="020B0604020202020204" pitchFamily="34" charset="0"/>
              <a:buChar char="•"/>
            </a:pPr>
            <a:r>
              <a:rPr lang="en-US" b="1" dirty="0"/>
              <a:t>A substantial number of employees are expected to retire in 2022</a:t>
            </a:r>
          </a:p>
        </p:txBody>
      </p:sp>
    </p:spTree>
    <p:extLst>
      <p:ext uri="{BB962C8B-B14F-4D97-AF65-F5344CB8AC3E}">
        <p14:creationId xmlns:p14="http://schemas.microsoft.com/office/powerpoint/2010/main" val="27276728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2">
            <a:extLst>
              <a:ext uri="{FF2B5EF4-FFF2-40B4-BE49-F238E27FC236}">
                <a16:creationId xmlns:a16="http://schemas.microsoft.com/office/drawing/2014/main" id="{07025EF6-0869-4F4F-AE35-20EB46087F6C}"/>
              </a:ext>
            </a:extLst>
          </p:cNvPr>
          <p:cNvSpPr txBox="1">
            <a:spLocks/>
          </p:cNvSpPr>
          <p:nvPr/>
        </p:nvSpPr>
        <p:spPr>
          <a:xfrm>
            <a:off x="514718" y="988058"/>
            <a:ext cx="8114564" cy="4757011"/>
          </a:xfrm>
          <a:prstGeom prst="rect">
            <a:avLst/>
          </a:prstGeom>
          <a:solidFill>
            <a:schemeClr val="bg1"/>
          </a:solidFill>
          <a:effectLst>
            <a:outerShdw blurRad="558800" dist="38100" dir="8100000" algn="tr" rotWithShape="0">
              <a:prstClr val="black"/>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00000"/>
              </a:lnSpc>
              <a:spcBef>
                <a:spcPts val="0"/>
              </a:spcBef>
              <a:buFont typeface="Arial" panose="020B0604020202020204" pitchFamily="34" charset="0"/>
              <a:buChar char="•"/>
            </a:pPr>
            <a:endParaRPr lang="en-US" sz="900" b="1" dirty="0"/>
          </a:p>
          <a:p>
            <a:pPr marL="342900" indent="-342900" algn="l">
              <a:lnSpc>
                <a:spcPct val="100000"/>
              </a:lnSpc>
              <a:spcBef>
                <a:spcPts val="0"/>
              </a:spcBef>
              <a:buFont typeface="Arial" panose="020B0604020202020204" pitchFamily="34" charset="0"/>
              <a:buChar char="•"/>
            </a:pPr>
            <a:r>
              <a:rPr lang="en-US" b="1" dirty="0"/>
              <a:t>A General Fund operating shortfall of $19.6 million is projected in FY 2020. Management actions are expected to mitigate this shortfall.</a:t>
            </a:r>
          </a:p>
          <a:p>
            <a:pPr marL="342900" indent="-342900" algn="l">
              <a:lnSpc>
                <a:spcPct val="100000"/>
              </a:lnSpc>
              <a:spcBef>
                <a:spcPts val="0"/>
              </a:spcBef>
              <a:buFont typeface="Arial" panose="020B0604020202020204" pitchFamily="34" charset="0"/>
              <a:buChar char="•"/>
            </a:pPr>
            <a:r>
              <a:rPr lang="en-US" b="1" dirty="0"/>
              <a:t>The Rainy Day Fund is expected to rise from $2.5 billion to $2.8 billion by the end of FY 2020 and could reach the 15% target by the end of FY 2021.</a:t>
            </a:r>
          </a:p>
          <a:p>
            <a:pPr marL="800100" lvl="1" indent="-342900" algn="l">
              <a:lnSpc>
                <a:spcPct val="100000"/>
              </a:lnSpc>
              <a:spcBef>
                <a:spcPts val="0"/>
              </a:spcBef>
              <a:buFont typeface="Arial" panose="020B0604020202020204" pitchFamily="34" charset="0"/>
              <a:buChar char="•"/>
            </a:pPr>
            <a:r>
              <a:rPr lang="en-US" sz="2200" b="1" dirty="0"/>
              <a:t>Once the 15% target is attained, surpluses will be directed to reducing long-term liabilities (SERS, TRS, bonded indebtedness)</a:t>
            </a:r>
          </a:p>
          <a:p>
            <a:pPr marL="342900" indent="-342900" algn="l">
              <a:lnSpc>
                <a:spcPct val="100000"/>
              </a:lnSpc>
              <a:spcBef>
                <a:spcPts val="0"/>
              </a:spcBef>
              <a:buFont typeface="Arial" panose="020B0604020202020204" pitchFamily="34" charset="0"/>
              <a:buChar char="•"/>
            </a:pPr>
            <a:r>
              <a:rPr lang="en-US" b="1" dirty="0"/>
              <a:t>The nation is overdue for a recession. The state’s reserves are sufficient for a moderate recession scenario, but are insufficient for a severe economic downturn.</a:t>
            </a:r>
          </a:p>
        </p:txBody>
      </p:sp>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Conclusion</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42</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12974993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2">
            <a:extLst>
              <a:ext uri="{FF2B5EF4-FFF2-40B4-BE49-F238E27FC236}">
                <a16:creationId xmlns:a16="http://schemas.microsoft.com/office/drawing/2014/main" id="{07025EF6-0869-4F4F-AE35-20EB46087F6C}"/>
              </a:ext>
            </a:extLst>
          </p:cNvPr>
          <p:cNvSpPr txBox="1">
            <a:spLocks/>
          </p:cNvSpPr>
          <p:nvPr/>
        </p:nvSpPr>
        <p:spPr>
          <a:xfrm>
            <a:off x="514718" y="927095"/>
            <a:ext cx="8114564" cy="4825232"/>
          </a:xfrm>
          <a:prstGeom prst="rect">
            <a:avLst/>
          </a:prstGeom>
          <a:solidFill>
            <a:schemeClr val="bg1"/>
          </a:solidFill>
          <a:effectLst>
            <a:outerShdw blurRad="558800" dist="38100" dir="8100000" algn="tr" rotWithShape="0">
              <a:prstClr val="black"/>
            </a:outerShdw>
          </a:effectLst>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00000"/>
              </a:lnSpc>
              <a:spcBef>
                <a:spcPts val="0"/>
              </a:spcBef>
              <a:buFont typeface="Arial" panose="020B0604020202020204" pitchFamily="34" charset="0"/>
              <a:buChar char="•"/>
            </a:pPr>
            <a:endParaRPr lang="en-US" sz="900" b="1" dirty="0"/>
          </a:p>
          <a:p>
            <a:pPr marL="342900" indent="-342900" algn="l">
              <a:lnSpc>
                <a:spcPct val="100000"/>
              </a:lnSpc>
              <a:spcBef>
                <a:spcPts val="0"/>
              </a:spcBef>
              <a:buFont typeface="Arial" panose="020B0604020202020204" pitchFamily="34" charset="0"/>
              <a:buChar char="•"/>
            </a:pPr>
            <a:r>
              <a:rPr lang="en-US" b="1" dirty="0"/>
              <a:t>“Fixed” costs are rising faster than revenue growth from FY 2020 to FY 2024.</a:t>
            </a:r>
          </a:p>
          <a:p>
            <a:pPr marL="800100" lvl="1" indent="-342900" algn="l">
              <a:lnSpc>
                <a:spcPct val="100000"/>
              </a:lnSpc>
              <a:spcBef>
                <a:spcPts val="0"/>
              </a:spcBef>
              <a:buFont typeface="Arial" panose="020B0604020202020204" pitchFamily="34" charset="0"/>
              <a:buChar char="•"/>
            </a:pPr>
            <a:r>
              <a:rPr lang="en-US" sz="2200" b="1" dirty="0"/>
              <a:t>Revenues: 2.4% year-over-year growth.</a:t>
            </a:r>
          </a:p>
          <a:p>
            <a:pPr marL="800100" lvl="1" indent="-342900" algn="l">
              <a:lnSpc>
                <a:spcPct val="100000"/>
              </a:lnSpc>
              <a:spcBef>
                <a:spcPts val="0"/>
              </a:spcBef>
              <a:buFont typeface="Arial" panose="020B0604020202020204" pitchFamily="34" charset="0"/>
              <a:buChar char="•"/>
            </a:pPr>
            <a:r>
              <a:rPr lang="en-US" sz="2200" b="1" dirty="0"/>
              <a:t>Fixed costs: 4.8% year-over-year growth. </a:t>
            </a:r>
          </a:p>
          <a:p>
            <a:pPr marL="342900" indent="-342900" algn="l">
              <a:lnSpc>
                <a:spcPct val="100000"/>
              </a:lnSpc>
              <a:spcBef>
                <a:spcPts val="0"/>
              </a:spcBef>
              <a:buFont typeface="Arial" panose="020B0604020202020204" pitchFamily="34" charset="0"/>
              <a:buChar char="•"/>
            </a:pPr>
            <a:r>
              <a:rPr lang="en-US" b="1" dirty="0"/>
              <a:t>The spending cap will allow growth of 3.5% to 3.6% per year, but this exceeds the level of revenue growth and must accommodate growth in fixed costs subject to the cap.</a:t>
            </a:r>
          </a:p>
          <a:p>
            <a:pPr marL="342900" indent="-342900" algn="l">
              <a:lnSpc>
                <a:spcPct val="100000"/>
              </a:lnSpc>
              <a:spcBef>
                <a:spcPts val="0"/>
              </a:spcBef>
              <a:buFont typeface="Arial" panose="020B0604020202020204" pitchFamily="34" charset="0"/>
              <a:buChar char="•"/>
            </a:pPr>
            <a:r>
              <a:rPr lang="en-US" b="1" dirty="0"/>
              <a:t>Future budgetary choices will be impacted by the need to align:</a:t>
            </a:r>
          </a:p>
          <a:p>
            <a:pPr marL="800100" lvl="1" indent="-342900" algn="l">
              <a:lnSpc>
                <a:spcPct val="100000"/>
              </a:lnSpc>
              <a:spcBef>
                <a:spcPts val="0"/>
              </a:spcBef>
              <a:buFont typeface="Arial" panose="020B0604020202020204" pitchFamily="34" charset="0"/>
              <a:buChar char="•"/>
            </a:pPr>
            <a:r>
              <a:rPr lang="en-US" sz="2200" b="1" dirty="0"/>
              <a:t>Revenue growth,</a:t>
            </a:r>
          </a:p>
          <a:p>
            <a:pPr marL="800100" lvl="1" indent="-342900" algn="l">
              <a:lnSpc>
                <a:spcPct val="100000"/>
              </a:lnSpc>
              <a:spcBef>
                <a:spcPts val="0"/>
              </a:spcBef>
              <a:buFont typeface="Arial" panose="020B0604020202020204" pitchFamily="34" charset="0"/>
              <a:buChar char="•"/>
            </a:pPr>
            <a:r>
              <a:rPr lang="en-US" sz="2200" b="1" dirty="0"/>
              <a:t>Fixed cost growth, and</a:t>
            </a:r>
          </a:p>
          <a:p>
            <a:pPr marL="800100" lvl="1" indent="-342900" algn="l">
              <a:lnSpc>
                <a:spcPct val="100000"/>
              </a:lnSpc>
              <a:spcBef>
                <a:spcPts val="0"/>
              </a:spcBef>
              <a:buFont typeface="Arial" panose="020B0604020202020204" pitchFamily="34" charset="0"/>
              <a:buChar char="•"/>
            </a:pPr>
            <a:r>
              <a:rPr lang="en-US" sz="2200" b="1" dirty="0"/>
              <a:t>Allowable growth in expenditures subject to the spending cap.</a:t>
            </a:r>
          </a:p>
          <a:p>
            <a:pPr marL="342900" indent="-342900" algn="l">
              <a:lnSpc>
                <a:spcPct val="100000"/>
              </a:lnSpc>
              <a:spcBef>
                <a:spcPts val="0"/>
              </a:spcBef>
              <a:buFont typeface="Arial" panose="020B0604020202020204" pitchFamily="34" charset="0"/>
              <a:buChar char="•"/>
            </a:pPr>
            <a:endParaRPr lang="en-US" b="1" dirty="0"/>
          </a:p>
        </p:txBody>
      </p:sp>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Conclusion</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43</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Tree>
    <p:extLst>
      <p:ext uri="{BB962C8B-B14F-4D97-AF65-F5344CB8AC3E}">
        <p14:creationId xmlns:p14="http://schemas.microsoft.com/office/powerpoint/2010/main" val="716749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Budget Reserve Fund History and Forecast</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5</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13" name="Picture 12">
            <a:extLst>
              <a:ext uri="{FF2B5EF4-FFF2-40B4-BE49-F238E27FC236}">
                <a16:creationId xmlns:a16="http://schemas.microsoft.com/office/drawing/2014/main" id="{CEE8E333-7B77-448D-AE73-9638A021C8B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66503" y="855456"/>
            <a:ext cx="7410993" cy="4889613"/>
          </a:xfrm>
          <a:prstGeom prst="rect">
            <a:avLst/>
          </a:prstGeom>
          <a:noFill/>
          <a:ln>
            <a:noFill/>
          </a:ln>
          <a:effectLst>
            <a:outerShdw blurRad="63500" sx="102000" sy="102000" algn="ctr" rotWithShape="0">
              <a:prstClr val="black">
                <a:alpha val="40000"/>
              </a:prstClr>
            </a:outerShdw>
          </a:effectLst>
        </p:spPr>
      </p:pic>
      <p:sp>
        <p:nvSpPr>
          <p:cNvPr id="2" name="TextBox 1">
            <a:extLst>
              <a:ext uri="{FF2B5EF4-FFF2-40B4-BE49-F238E27FC236}">
                <a16:creationId xmlns:a16="http://schemas.microsoft.com/office/drawing/2014/main" id="{71F0A407-859E-4717-BF82-56F9BEC9ECA9}"/>
              </a:ext>
            </a:extLst>
          </p:cNvPr>
          <p:cNvSpPr txBox="1"/>
          <p:nvPr/>
        </p:nvSpPr>
        <p:spPr>
          <a:xfrm>
            <a:off x="6574972" y="2227148"/>
            <a:ext cx="1515291" cy="584775"/>
          </a:xfrm>
          <a:prstGeom prst="rect">
            <a:avLst/>
          </a:prstGeom>
          <a:noFill/>
          <a:ln w="6350">
            <a:solidFill>
              <a:schemeClr val="tx1"/>
            </a:solidFill>
          </a:ln>
        </p:spPr>
        <p:txBody>
          <a:bodyPr wrap="square" rtlCol="0">
            <a:spAutoFit/>
          </a:bodyPr>
          <a:lstStyle/>
          <a:p>
            <a:pPr algn="ctr"/>
            <a:r>
              <a:rPr lang="en-US" sz="1600" dirty="0"/>
              <a:t>15% threshold attained</a:t>
            </a:r>
          </a:p>
        </p:txBody>
      </p:sp>
      <p:cxnSp>
        <p:nvCxnSpPr>
          <p:cNvPr id="10" name="Straight Arrow Connector 9">
            <a:extLst>
              <a:ext uri="{FF2B5EF4-FFF2-40B4-BE49-F238E27FC236}">
                <a16:creationId xmlns:a16="http://schemas.microsoft.com/office/drawing/2014/main" id="{82915296-9DFF-4DF6-A116-0B71DED20F56}"/>
              </a:ext>
            </a:extLst>
          </p:cNvPr>
          <p:cNvCxnSpPr/>
          <p:nvPr/>
        </p:nvCxnSpPr>
        <p:spPr>
          <a:xfrm flipH="1" flipV="1">
            <a:off x="6914606" y="1959429"/>
            <a:ext cx="418011" cy="267719"/>
          </a:xfrm>
          <a:prstGeom prst="straightConnector1">
            <a:avLst/>
          </a:prstGeom>
          <a:ln w="22225">
            <a:solidFill>
              <a:srgbClr val="FF0000"/>
            </a:solidFill>
            <a:headEnd w="lg" len="lg"/>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1084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Budget Reserve Fund Forecast</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6</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pic>
        <p:nvPicPr>
          <p:cNvPr id="2" name="Picture 1">
            <a:extLst>
              <a:ext uri="{FF2B5EF4-FFF2-40B4-BE49-F238E27FC236}">
                <a16:creationId xmlns:a16="http://schemas.microsoft.com/office/drawing/2014/main" id="{3E34133B-4711-464E-8087-1FF116290B03}"/>
              </a:ext>
            </a:extLst>
          </p:cNvPr>
          <p:cNvPicPr>
            <a:picLocks noChangeAspect="1"/>
          </p:cNvPicPr>
          <p:nvPr/>
        </p:nvPicPr>
        <p:blipFill>
          <a:blip r:embed="rId3"/>
          <a:stretch>
            <a:fillRect/>
          </a:stretch>
        </p:blipFill>
        <p:spPr>
          <a:xfrm>
            <a:off x="386827" y="1020064"/>
            <a:ext cx="8313054" cy="3048000"/>
          </a:xfrm>
          <a:prstGeom prst="rect">
            <a:avLst/>
          </a:prstGeom>
          <a:solidFill>
            <a:schemeClr val="bg1"/>
          </a:solidFill>
          <a:effectLst>
            <a:outerShdw blurRad="63500" sx="102000" sy="102000" algn="ctr" rotWithShape="0">
              <a:prstClr val="black">
                <a:alpha val="40000"/>
              </a:prstClr>
            </a:outerShdw>
          </a:effectLst>
        </p:spPr>
      </p:pic>
      <p:sp>
        <p:nvSpPr>
          <p:cNvPr id="3" name="TextBox 2">
            <a:extLst>
              <a:ext uri="{FF2B5EF4-FFF2-40B4-BE49-F238E27FC236}">
                <a16:creationId xmlns:a16="http://schemas.microsoft.com/office/drawing/2014/main" id="{0A2151A0-DFA4-4227-8E59-8BDF6398F27E}"/>
              </a:ext>
            </a:extLst>
          </p:cNvPr>
          <p:cNvSpPr txBox="1"/>
          <p:nvPr/>
        </p:nvSpPr>
        <p:spPr>
          <a:xfrm>
            <a:off x="470578" y="4192977"/>
            <a:ext cx="8145551" cy="1569660"/>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US" sz="1600" b="1" dirty="0"/>
              <a:t>Under current law (CGS Sec. 4-30a), unappropriated surpluses and volatile revenues above a certain threshold are committed to the Budget Reserve Fund until reaching the maximum 15% authorized by law. Once the 15% maximum is reached, surplus funds are directed toward:</a:t>
            </a:r>
          </a:p>
          <a:p>
            <a:pPr marL="742950" lvl="1" indent="-285750">
              <a:buFont typeface="Arial" panose="020B0604020202020204" pitchFamily="34" charset="0"/>
              <a:buChar char="•"/>
            </a:pPr>
            <a:r>
              <a:rPr lang="en-US" sz="1600" b="1" dirty="0"/>
              <a:t>Reducing the unfunded liability of the State Employees Retirement Fund</a:t>
            </a:r>
          </a:p>
          <a:p>
            <a:pPr marL="742950" lvl="1" indent="-285750">
              <a:buFont typeface="Arial" panose="020B0604020202020204" pitchFamily="34" charset="0"/>
              <a:buChar char="•"/>
            </a:pPr>
            <a:r>
              <a:rPr lang="en-US" sz="1600" b="1" dirty="0"/>
              <a:t>Reducing the unfunded liability of the Teachers’ Retirement Fund</a:t>
            </a:r>
          </a:p>
          <a:p>
            <a:pPr marL="742950" lvl="1" indent="-285750">
              <a:buFont typeface="Arial" panose="020B0604020202020204" pitchFamily="34" charset="0"/>
              <a:buChar char="•"/>
            </a:pPr>
            <a:r>
              <a:rPr lang="en-US" sz="1600" b="1" dirty="0"/>
              <a:t>Reducing bonded indebtedness</a:t>
            </a:r>
          </a:p>
        </p:txBody>
      </p:sp>
    </p:spTree>
    <p:extLst>
      <p:ext uri="{BB962C8B-B14F-4D97-AF65-F5344CB8AC3E}">
        <p14:creationId xmlns:p14="http://schemas.microsoft.com/office/powerpoint/2010/main" val="1175344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9"/>
            <a:ext cx="8675914" cy="597716"/>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Overdue for a Recession</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7</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
        <p:nvSpPr>
          <p:cNvPr id="13" name="TextBox 12">
            <a:extLst>
              <a:ext uri="{FF2B5EF4-FFF2-40B4-BE49-F238E27FC236}">
                <a16:creationId xmlns:a16="http://schemas.microsoft.com/office/drawing/2014/main" id="{8EEAC806-67F9-4559-B0DF-9C731D5BA4D8}"/>
              </a:ext>
            </a:extLst>
          </p:cNvPr>
          <p:cNvSpPr txBox="1"/>
          <p:nvPr/>
        </p:nvSpPr>
        <p:spPr>
          <a:xfrm>
            <a:off x="2004945" y="5611819"/>
            <a:ext cx="4829310" cy="707886"/>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pPr marL="0" marR="0" lvl="0" indent="0" algn="ctr" defTabSz="914400" rtl="0" eaLnBrk="0" fontAlgn="base" latinLnBrk="0" hangingPunct="0">
              <a:lnSpc>
                <a:spcPct val="100000"/>
              </a:lnSpc>
              <a:spcBef>
                <a:spcPct val="5000"/>
              </a:spcBef>
              <a:spcAft>
                <a:spcPct val="0"/>
              </a:spcAft>
              <a:buClrTx/>
              <a:buSzTx/>
              <a:tabLst/>
              <a:defRPr/>
            </a:pPr>
            <a:r>
              <a:rPr kumimoji="0" lang="en-US" b="0" i="0" u="none" strike="noStrike" kern="1200" cap="none" spc="0" normalizeH="0" baseline="0" noProof="0" dirty="0">
                <a:ln>
                  <a:noFill/>
                </a:ln>
                <a:solidFill>
                  <a:srgbClr val="000000"/>
                </a:solidFill>
                <a:effectLst/>
                <a:uLnTx/>
                <a:uFillTx/>
                <a:latin typeface="Times New Roman" pitchFamily="18" charset="0"/>
                <a:ea typeface="+mn-ea"/>
                <a:cs typeface="+mn-cs"/>
              </a:rPr>
              <a:t> </a:t>
            </a:r>
            <a:r>
              <a:rPr lang="en-US" sz="2000" b="1" i="1" dirty="0"/>
              <a:t>The current economic expansion is the longest since the end of World War II.</a:t>
            </a:r>
            <a:endParaRPr lang="en-US" sz="2400" b="1" i="1" dirty="0"/>
          </a:p>
        </p:txBody>
      </p:sp>
      <p:graphicFrame>
        <p:nvGraphicFramePr>
          <p:cNvPr id="17" name="Chart 16">
            <a:extLst>
              <a:ext uri="{FF2B5EF4-FFF2-40B4-BE49-F238E27FC236}">
                <a16:creationId xmlns:a16="http://schemas.microsoft.com/office/drawing/2014/main" id="{AB675835-76E2-4765-8C47-3F244C1FE180}"/>
              </a:ext>
            </a:extLst>
          </p:cNvPr>
          <p:cNvGraphicFramePr>
            <a:graphicFrameLocks/>
          </p:cNvGraphicFramePr>
          <p:nvPr>
            <p:extLst>
              <p:ext uri="{D42A27DB-BD31-4B8C-83A1-F6EECF244321}">
                <p14:modId xmlns:p14="http://schemas.microsoft.com/office/powerpoint/2010/main" val="2362525173"/>
              </p:ext>
            </p:extLst>
          </p:nvPr>
        </p:nvGraphicFramePr>
        <p:xfrm>
          <a:off x="571500" y="868577"/>
          <a:ext cx="8001000" cy="4690965"/>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2">
            <a:extLst>
              <a:ext uri="{FF2B5EF4-FFF2-40B4-BE49-F238E27FC236}">
                <a16:creationId xmlns:a16="http://schemas.microsoft.com/office/drawing/2014/main" id="{357758F0-58AB-4090-95A5-832EB398A123}"/>
              </a:ext>
            </a:extLst>
          </p:cNvPr>
          <p:cNvSpPr txBox="1"/>
          <p:nvPr/>
        </p:nvSpPr>
        <p:spPr>
          <a:xfrm>
            <a:off x="4572000" y="2190201"/>
            <a:ext cx="1828800" cy="457200"/>
          </a:xfrm>
          <a:prstGeom prst="rect">
            <a:avLst/>
          </a:prstGeom>
          <a:solidFill>
            <a:sysClr val="window" lastClr="FFFFFF"/>
          </a:solidFill>
          <a:ln w="9525" cmpd="sng">
            <a:solidFill>
              <a:sysClr val="window" lastClr="FFFFFF">
                <a:shade val="50000"/>
              </a:sysClr>
            </a:solidFill>
          </a:ln>
          <a:effectLst/>
        </p:spPr>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rPr>
              <a:t>Average: 60.5 months</a:t>
            </a:r>
          </a:p>
          <a:p>
            <a:pPr marL="0" marR="0" lvl="0" indent="0" algn="ctr" defTabSz="914400" eaLnBrk="1" fontAlgn="auto" latinLnBrk="0" hangingPunct="1">
              <a:lnSpc>
                <a:spcPct val="100000"/>
              </a:lnSpc>
              <a:spcBef>
                <a:spcPts val="0"/>
              </a:spcBef>
              <a:spcAft>
                <a:spcPts val="0"/>
              </a:spcAft>
              <a:buClrTx/>
              <a:buSzTx/>
              <a:buFontTx/>
              <a:buNone/>
              <a:tabLst/>
              <a:defRPr/>
            </a:pPr>
            <a:r>
              <a:rPr lang="en-US" sz="1400" kern="0" dirty="0">
                <a:solidFill>
                  <a:sysClr val="windowText" lastClr="000000"/>
                </a:solidFill>
                <a:latin typeface="Times New Roman" panose="02020603050405020304" pitchFamily="18" charset="0"/>
                <a:cs typeface="Times New Roman" panose="02020603050405020304" pitchFamily="18" charset="0"/>
              </a:rPr>
              <a:t>(1949 - 2001)</a:t>
            </a:r>
            <a:endParaRPr kumimoji="0" lang="en-US" sz="1400" b="0" i="0" u="none" strike="noStrike" kern="0" cap="none" spc="0" normalizeH="0" baseline="0" noProof="0" dirty="0">
              <a:ln>
                <a:noFill/>
              </a:ln>
              <a:solidFill>
                <a:sysClr val="windowText" lastClr="000000"/>
              </a:solidFill>
              <a:effectLst/>
              <a:uLnTx/>
              <a:uFillTx/>
              <a:latin typeface="Times New Roman" panose="02020603050405020304" pitchFamily="18" charset="0"/>
              <a:cs typeface="Times New Roman" panose="02020603050405020304" pitchFamily="18" charset="0"/>
            </a:endParaRPr>
          </a:p>
        </p:txBody>
      </p:sp>
      <p:cxnSp>
        <p:nvCxnSpPr>
          <p:cNvPr id="18" name="Straight Arrow Connector 17">
            <a:extLst>
              <a:ext uri="{FF2B5EF4-FFF2-40B4-BE49-F238E27FC236}">
                <a16:creationId xmlns:a16="http://schemas.microsoft.com/office/drawing/2014/main" id="{65522257-2C51-410A-BE12-91B4620AD966}"/>
              </a:ext>
            </a:extLst>
          </p:cNvPr>
          <p:cNvCxnSpPr>
            <a:cxnSpLocks/>
          </p:cNvCxnSpPr>
          <p:nvPr/>
        </p:nvCxnSpPr>
        <p:spPr bwMode="auto">
          <a:xfrm flipH="1">
            <a:off x="4267200" y="2454714"/>
            <a:ext cx="304800" cy="0"/>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550244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8"/>
            <a:ext cx="8675914" cy="933887"/>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Consequences of an Insufficient Budget Reserve Fund – 2008 Recession</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8</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
        <p:nvSpPr>
          <p:cNvPr id="13" name="Rectangle 3">
            <a:extLst>
              <a:ext uri="{FF2B5EF4-FFF2-40B4-BE49-F238E27FC236}">
                <a16:creationId xmlns:a16="http://schemas.microsoft.com/office/drawing/2014/main" id="{BDF534DC-2A32-46F3-9468-511BE7D4D84D}"/>
              </a:ext>
            </a:extLst>
          </p:cNvPr>
          <p:cNvSpPr txBox="1">
            <a:spLocks noChangeArrowheads="1"/>
          </p:cNvSpPr>
          <p:nvPr/>
        </p:nvSpPr>
        <p:spPr bwMode="auto">
          <a:xfrm>
            <a:off x="1231673" y="5119724"/>
            <a:ext cx="6702377" cy="1099442"/>
          </a:xfrm>
          <a:prstGeom prst="rect">
            <a:avLst/>
          </a:prstGeom>
          <a:solidFill>
            <a:schemeClr val="bg1"/>
          </a:solidFill>
          <a:ln w="9525">
            <a:noFill/>
            <a:miter lim="800000"/>
            <a:headEnd/>
            <a:tailEnd/>
          </a:ln>
          <a:effectLst>
            <a:outerShdw blurRad="63500" sx="102000" sy="102000" algn="ctr" rotWithShape="0">
              <a:prstClr val="black">
                <a:alpha val="40000"/>
              </a:prstClr>
            </a:outerShdw>
          </a:effectLst>
        </p:spPr>
        <p:txBody>
          <a:bodyPr vert="horz" wrap="square" lIns="91440" tIns="45720" rIns="91440" bIns="45720" numCol="1" rtlCol="0" anchor="t" anchorCtr="0" compatLnSpc="1">
            <a:prstTxWarp prst="textNoShape">
              <a:avLst/>
            </a:prstTxWarp>
            <a:normAutofit/>
          </a:bodyPr>
          <a:lstStyle>
            <a:lvl1pPr marL="342900" indent="-342900" algn="l" defTabSz="914400" rtl="0" eaLnBrk="0" fontAlgn="base" latinLnBrk="0" hangingPunct="0">
              <a:lnSpc>
                <a:spcPct val="90000"/>
              </a:lnSpc>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0" fontAlgn="base" latinLnBrk="0" hangingPunct="0">
              <a:lnSpc>
                <a:spcPct val="90000"/>
              </a:lnSpc>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0" fontAlgn="base" latinLnBrk="0" hangingPunct="0">
              <a:lnSpc>
                <a:spcPct val="90000"/>
              </a:lnSpc>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9pPr>
          </a:lstStyle>
          <a:p>
            <a:pPr marL="174625" indent="-174625">
              <a:spcBef>
                <a:spcPts val="0"/>
              </a:spcBef>
            </a:pPr>
            <a:r>
              <a:rPr lang="en-US" sz="1800" b="1" kern="0" dirty="0"/>
              <a:t>In aggregate, it took approximately $9.7 billion in revenue </a:t>
            </a:r>
            <a:r>
              <a:rPr lang="en-US" sz="1800" b="1" dirty="0"/>
              <a:t>measures, including federal ARRA assistance and deficit financing, </a:t>
            </a:r>
            <a:r>
              <a:rPr lang="en-US" sz="1800" b="1" kern="0" dirty="0"/>
              <a:t>to help address budgetary imbalance. This sum does not include significant spending cuts that were implemented!</a:t>
            </a:r>
          </a:p>
        </p:txBody>
      </p:sp>
      <p:pic>
        <p:nvPicPr>
          <p:cNvPr id="3" name="Picture 2">
            <a:extLst>
              <a:ext uri="{FF2B5EF4-FFF2-40B4-BE49-F238E27FC236}">
                <a16:creationId xmlns:a16="http://schemas.microsoft.com/office/drawing/2014/main" id="{6834A364-88E9-4FD0-89BE-126EEFC2DE9B}"/>
              </a:ext>
            </a:extLst>
          </p:cNvPr>
          <p:cNvPicPr>
            <a:picLocks noChangeAspect="1"/>
          </p:cNvPicPr>
          <p:nvPr/>
        </p:nvPicPr>
        <p:blipFill>
          <a:blip r:embed="rId3"/>
          <a:stretch>
            <a:fillRect/>
          </a:stretch>
        </p:blipFill>
        <p:spPr>
          <a:xfrm>
            <a:off x="1231673" y="1177604"/>
            <a:ext cx="6702377" cy="3807078"/>
          </a:xfrm>
          <a:prstGeom prst="rect">
            <a:avLst/>
          </a:prstGeom>
          <a:solidFill>
            <a:schemeClr val="bg1"/>
          </a:solidFill>
          <a:effectLst>
            <a:outerShdw blurRad="63500" sx="102000" sy="102000" algn="ctr" rotWithShape="0">
              <a:prstClr val="black">
                <a:alpha val="40000"/>
              </a:prstClr>
            </a:outerShdw>
          </a:effectLst>
        </p:spPr>
      </p:pic>
      <p:sp>
        <p:nvSpPr>
          <p:cNvPr id="2" name="TextBox 1">
            <a:extLst>
              <a:ext uri="{FF2B5EF4-FFF2-40B4-BE49-F238E27FC236}">
                <a16:creationId xmlns:a16="http://schemas.microsoft.com/office/drawing/2014/main" id="{E239BB22-B361-41B7-A316-4012FCC82F64}"/>
              </a:ext>
            </a:extLst>
          </p:cNvPr>
          <p:cNvSpPr txBox="1"/>
          <p:nvPr/>
        </p:nvSpPr>
        <p:spPr>
          <a:xfrm>
            <a:off x="1436908" y="6366482"/>
            <a:ext cx="7373983" cy="338554"/>
          </a:xfrm>
          <a:prstGeom prst="rect">
            <a:avLst/>
          </a:prstGeom>
          <a:noFill/>
        </p:spPr>
        <p:txBody>
          <a:bodyPr wrap="square" rtlCol="0">
            <a:spAutoFit/>
          </a:bodyPr>
          <a:lstStyle/>
          <a:p>
            <a:pPr>
              <a:spcBef>
                <a:spcPts val="0"/>
              </a:spcBef>
            </a:pPr>
            <a:r>
              <a:rPr lang="en-US" sz="800" kern="0" dirty="0">
                <a:solidFill>
                  <a:schemeClr val="bg1"/>
                </a:solidFill>
              </a:rPr>
              <a:t>Federal ARRA assistance included $1.6 billion in enhanced Medicaid and Title IV-E matching funds and $540.0 million in education support (“State Fiscal Stabilization Fund”)</a:t>
            </a:r>
          </a:p>
          <a:p>
            <a:endParaRPr lang="en-US" sz="800" dirty="0">
              <a:solidFill>
                <a:schemeClr val="bg1"/>
              </a:solidFill>
            </a:endParaRPr>
          </a:p>
        </p:txBody>
      </p:sp>
    </p:spTree>
    <p:extLst>
      <p:ext uri="{BB962C8B-B14F-4D97-AF65-F5344CB8AC3E}">
        <p14:creationId xmlns:p14="http://schemas.microsoft.com/office/powerpoint/2010/main" val="869578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gray">
          <a:xfrm>
            <a:off x="239486" y="6359434"/>
            <a:ext cx="8675913" cy="216047"/>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a:extLst>
              <a:ext uri="{FF2B5EF4-FFF2-40B4-BE49-F238E27FC236}">
                <a16:creationId xmlns:a16="http://schemas.microsoft.com/office/drawing/2014/main" id="{9A72AF77-4236-498A-A8DA-B00BBBF4A91B}"/>
              </a:ext>
            </a:extLst>
          </p:cNvPr>
          <p:cNvGrpSpPr/>
          <p:nvPr/>
        </p:nvGrpSpPr>
        <p:grpSpPr bwMode="gray">
          <a:xfrm>
            <a:off x="244907" y="189518"/>
            <a:ext cx="8675914" cy="860517"/>
            <a:chOff x="244907" y="189519"/>
            <a:chExt cx="8675914" cy="597716"/>
          </a:xfrm>
        </p:grpSpPr>
        <p:sp>
          <p:nvSpPr>
            <p:cNvPr id="14" name="Rectangle 13">
              <a:extLst>
                <a:ext uri="{FF2B5EF4-FFF2-40B4-BE49-F238E27FC236}">
                  <a16:creationId xmlns:a16="http://schemas.microsoft.com/office/drawing/2014/main" id="{874C6436-6676-4F7F-8F9C-A38FBF366DB9}"/>
                </a:ext>
              </a:extLst>
            </p:cNvPr>
            <p:cNvSpPr/>
            <p:nvPr/>
          </p:nvSpPr>
          <p:spPr bwMode="gray">
            <a:xfrm>
              <a:off x="244907" y="189519"/>
              <a:ext cx="8675913" cy="597716"/>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5"/>
            <p:cNvSpPr txBox="1">
              <a:spLocks/>
            </p:cNvSpPr>
            <p:nvPr/>
          </p:nvSpPr>
          <p:spPr bwMode="gray">
            <a:xfrm>
              <a:off x="244908" y="242754"/>
              <a:ext cx="8675913" cy="475947"/>
            </a:xfrm>
            <a:prstGeom prst="rect">
              <a:avLst/>
            </a:prstGeom>
            <a:noFill/>
          </p:spPr>
          <p:txBody>
            <a:bodyPr vert="horz" lIns="0" tIns="0" rIns="0" bIns="0" rtlCol="0" anchor="ctr" anchorCtr="1">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b="1" dirty="0">
                  <a:solidFill>
                    <a:schemeClr val="bg1"/>
                  </a:solidFill>
                  <a:latin typeface="+mn-lt"/>
                </a:rPr>
                <a:t>Consequences of an Insufficient Budget Reserve Fund – 2008 Recession</a:t>
              </a:r>
            </a:p>
          </p:txBody>
        </p:sp>
      </p:grpSp>
      <p:sp>
        <p:nvSpPr>
          <p:cNvPr id="12" name="Slide Number Placeholder 11"/>
          <p:cNvSpPr>
            <a:spLocks noGrp="1"/>
          </p:cNvSpPr>
          <p:nvPr>
            <p:ph type="sldNum" sz="quarter" idx="12"/>
          </p:nvPr>
        </p:nvSpPr>
        <p:spPr bwMode="gray">
          <a:xfrm>
            <a:off x="6762750" y="6284892"/>
            <a:ext cx="2057400" cy="365125"/>
          </a:xfrm>
        </p:spPr>
        <p:txBody>
          <a:bodyPr/>
          <a:lstStyle/>
          <a:p>
            <a:fld id="{01F86571-980C-4C05-AE36-C316BAD78641}" type="slidenum">
              <a:rPr lang="en-US" b="1" smtClean="0">
                <a:solidFill>
                  <a:schemeClr val="bg1"/>
                </a:solidFill>
              </a:rPr>
              <a:t>9</a:t>
            </a:fld>
            <a:endParaRPr lang="en-US" b="1" dirty="0">
              <a:solidFill>
                <a:schemeClr val="bg1"/>
              </a:solidFill>
            </a:endParaRPr>
          </a:p>
        </p:txBody>
      </p:sp>
      <p:grpSp>
        <p:nvGrpSpPr>
          <p:cNvPr id="4" name="Group 3">
            <a:extLst>
              <a:ext uri="{FF2B5EF4-FFF2-40B4-BE49-F238E27FC236}">
                <a16:creationId xmlns:a16="http://schemas.microsoft.com/office/drawing/2014/main" id="{7840BD54-E47E-42D7-AFE5-D0E4ABBA9A94}"/>
              </a:ext>
            </a:extLst>
          </p:cNvPr>
          <p:cNvGrpSpPr/>
          <p:nvPr/>
        </p:nvGrpSpPr>
        <p:grpSpPr>
          <a:xfrm>
            <a:off x="499224" y="5837173"/>
            <a:ext cx="957943" cy="946801"/>
            <a:chOff x="499224" y="5837173"/>
            <a:chExt cx="957943" cy="946801"/>
          </a:xfrm>
        </p:grpSpPr>
        <p:grpSp>
          <p:nvGrpSpPr>
            <p:cNvPr id="7" name="Group 6"/>
            <p:cNvGrpSpPr/>
            <p:nvPr/>
          </p:nvGrpSpPr>
          <p:grpSpPr>
            <a:xfrm>
              <a:off x="499224" y="5837173"/>
              <a:ext cx="957943" cy="946801"/>
              <a:chOff x="0" y="0"/>
              <a:chExt cx="4122420" cy="2674620"/>
            </a:xfrm>
            <a:effectLst>
              <a:outerShdw blurRad="127000" dist="38100" dir="8100000" algn="tr" rotWithShape="0">
                <a:prstClr val="black"/>
              </a:outerShdw>
            </a:effectLst>
          </p:grpSpPr>
          <p:sp>
            <p:nvSpPr>
              <p:cNvPr id="8" name="Rectangle 7"/>
              <p:cNvSpPr/>
              <p:nvPr/>
            </p:nvSpPr>
            <p:spPr>
              <a:xfrm>
                <a:off x="0" y="0"/>
                <a:ext cx="4122420" cy="2674620"/>
              </a:xfrm>
              <a:prstGeom prst="rect">
                <a:avLst/>
              </a:prstGeom>
              <a:solidFill>
                <a:schemeClr val="accent1">
                  <a:lumMod val="5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9" name="Rounded Rectangle 8"/>
              <p:cNvSpPr/>
              <p:nvPr/>
            </p:nvSpPr>
            <p:spPr>
              <a:xfrm>
                <a:off x="133350" y="192719"/>
                <a:ext cx="3855720" cy="2289176"/>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pSp>
        <p:pic>
          <p:nvPicPr>
            <p:cNvPr id="16" name="Picture 15">
              <a:extLst>
                <a:ext uri="{FF2B5EF4-FFF2-40B4-BE49-F238E27FC236}">
                  <a16:creationId xmlns:a16="http://schemas.microsoft.com/office/drawing/2014/main" id="{DD2CE170-A7A3-45C7-B34F-686D2CDE2A8A}"/>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3345" t="12117" r="6854" b="7068"/>
            <a:stretch/>
          </p:blipFill>
          <p:spPr>
            <a:xfrm>
              <a:off x="612043" y="5953563"/>
              <a:ext cx="732306" cy="714022"/>
            </a:xfrm>
            <a:prstGeom prst="rect">
              <a:avLst/>
            </a:prstGeom>
          </p:spPr>
        </p:pic>
      </p:grpSp>
      <p:sp>
        <p:nvSpPr>
          <p:cNvPr id="13" name="Rectangle 3">
            <a:extLst>
              <a:ext uri="{FF2B5EF4-FFF2-40B4-BE49-F238E27FC236}">
                <a16:creationId xmlns:a16="http://schemas.microsoft.com/office/drawing/2014/main" id="{BDF534DC-2A32-46F3-9468-511BE7D4D84D}"/>
              </a:ext>
            </a:extLst>
          </p:cNvPr>
          <p:cNvSpPr txBox="1">
            <a:spLocks noChangeArrowheads="1"/>
          </p:cNvSpPr>
          <p:nvPr/>
        </p:nvSpPr>
        <p:spPr bwMode="auto">
          <a:xfrm>
            <a:off x="239486" y="1133282"/>
            <a:ext cx="8636974" cy="1182522"/>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rmAutofit/>
          </a:bodyPr>
          <a:lstStyle>
            <a:lvl1pPr marL="342900" indent="-342900" algn="l" defTabSz="914400" rtl="0" eaLnBrk="0" fontAlgn="base" latinLnBrk="0" hangingPunct="0">
              <a:lnSpc>
                <a:spcPct val="90000"/>
              </a:lnSpc>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0" fontAlgn="base" latinLnBrk="0" hangingPunct="0">
              <a:lnSpc>
                <a:spcPct val="90000"/>
              </a:lnSpc>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0" fontAlgn="base" latinLnBrk="0" hangingPunct="0">
              <a:lnSpc>
                <a:spcPct val="90000"/>
              </a:lnSpc>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9pPr>
          </a:lstStyle>
          <a:p>
            <a:pPr lvl="1">
              <a:spcBef>
                <a:spcPts val="0"/>
              </a:spcBef>
            </a:pPr>
            <a:endParaRPr lang="en-US" sz="1800" kern="0" dirty="0"/>
          </a:p>
        </p:txBody>
      </p:sp>
      <p:graphicFrame>
        <p:nvGraphicFramePr>
          <p:cNvPr id="2" name="Table 1">
            <a:extLst>
              <a:ext uri="{FF2B5EF4-FFF2-40B4-BE49-F238E27FC236}">
                <a16:creationId xmlns:a16="http://schemas.microsoft.com/office/drawing/2014/main" id="{7DF18FDA-64E5-4227-9887-ABE1A35702D4}"/>
              </a:ext>
            </a:extLst>
          </p:cNvPr>
          <p:cNvGraphicFramePr>
            <a:graphicFrameLocks noGrp="1"/>
          </p:cNvGraphicFramePr>
          <p:nvPr>
            <p:extLst>
              <p:ext uri="{D42A27DB-BD31-4B8C-83A1-F6EECF244321}">
                <p14:modId xmlns:p14="http://schemas.microsoft.com/office/powerpoint/2010/main" val="357068702"/>
              </p:ext>
            </p:extLst>
          </p:nvPr>
        </p:nvGraphicFramePr>
        <p:xfrm>
          <a:off x="1614570" y="5291867"/>
          <a:ext cx="5914859" cy="822960"/>
        </p:xfrm>
        <a:graphic>
          <a:graphicData uri="http://schemas.openxmlformats.org/drawingml/2006/table">
            <a:tbl>
              <a:tblPr firstRow="1" bandRow="1">
                <a:tableStyleId>{5C22544A-7EE6-4342-B048-85BDC9FD1C3A}</a:tableStyleId>
              </a:tblPr>
              <a:tblGrid>
                <a:gridCol w="1355549">
                  <a:extLst>
                    <a:ext uri="{9D8B030D-6E8A-4147-A177-3AD203B41FA5}">
                      <a16:colId xmlns:a16="http://schemas.microsoft.com/office/drawing/2014/main" val="2400562661"/>
                    </a:ext>
                  </a:extLst>
                </a:gridCol>
                <a:gridCol w="651330">
                  <a:extLst>
                    <a:ext uri="{9D8B030D-6E8A-4147-A177-3AD203B41FA5}">
                      <a16:colId xmlns:a16="http://schemas.microsoft.com/office/drawing/2014/main" val="1504929061"/>
                    </a:ext>
                  </a:extLst>
                </a:gridCol>
                <a:gridCol w="651330">
                  <a:extLst>
                    <a:ext uri="{9D8B030D-6E8A-4147-A177-3AD203B41FA5}">
                      <a16:colId xmlns:a16="http://schemas.microsoft.com/office/drawing/2014/main" val="1448859959"/>
                    </a:ext>
                  </a:extLst>
                </a:gridCol>
                <a:gridCol w="651330">
                  <a:extLst>
                    <a:ext uri="{9D8B030D-6E8A-4147-A177-3AD203B41FA5}">
                      <a16:colId xmlns:a16="http://schemas.microsoft.com/office/drawing/2014/main" val="3732642241"/>
                    </a:ext>
                  </a:extLst>
                </a:gridCol>
                <a:gridCol w="651330">
                  <a:extLst>
                    <a:ext uri="{9D8B030D-6E8A-4147-A177-3AD203B41FA5}">
                      <a16:colId xmlns:a16="http://schemas.microsoft.com/office/drawing/2014/main" val="3538664834"/>
                    </a:ext>
                  </a:extLst>
                </a:gridCol>
                <a:gridCol w="651330">
                  <a:extLst>
                    <a:ext uri="{9D8B030D-6E8A-4147-A177-3AD203B41FA5}">
                      <a16:colId xmlns:a16="http://schemas.microsoft.com/office/drawing/2014/main" val="3068903418"/>
                    </a:ext>
                  </a:extLst>
                </a:gridCol>
                <a:gridCol w="651330">
                  <a:extLst>
                    <a:ext uri="{9D8B030D-6E8A-4147-A177-3AD203B41FA5}">
                      <a16:colId xmlns:a16="http://schemas.microsoft.com/office/drawing/2014/main" val="2333113104"/>
                    </a:ext>
                  </a:extLst>
                </a:gridCol>
                <a:gridCol w="651330">
                  <a:extLst>
                    <a:ext uri="{9D8B030D-6E8A-4147-A177-3AD203B41FA5}">
                      <a16:colId xmlns:a16="http://schemas.microsoft.com/office/drawing/2014/main" val="1191325860"/>
                    </a:ext>
                  </a:extLst>
                </a:gridCol>
              </a:tblGrid>
              <a:tr h="259235">
                <a:tc>
                  <a:txBody>
                    <a:bodyPr/>
                    <a:lstStyle/>
                    <a:p>
                      <a:pPr algn="ctr"/>
                      <a:r>
                        <a:rPr lang="en-US" sz="1200" dirty="0">
                          <a:latin typeface="Calibri" panose="020F0502020204030204" pitchFamily="34" charset="0"/>
                        </a:rPr>
                        <a:t>Rescissions</a:t>
                      </a:r>
                    </a:p>
                  </a:txBody>
                  <a:tcPr/>
                </a:tc>
                <a:tc>
                  <a:txBody>
                    <a:bodyPr/>
                    <a:lstStyle/>
                    <a:p>
                      <a:pPr algn="ctr"/>
                      <a:r>
                        <a:rPr lang="en-US" sz="1200" dirty="0"/>
                        <a:t>FY09</a:t>
                      </a:r>
                      <a:endParaRPr lang="en-US" sz="1200" dirty="0">
                        <a:latin typeface="Calibri" panose="020F0502020204030204" pitchFamily="34" charset="0"/>
                      </a:endParaRPr>
                    </a:p>
                  </a:txBody>
                  <a:tcPr/>
                </a:tc>
                <a:tc>
                  <a:txBody>
                    <a:bodyPr/>
                    <a:lstStyle/>
                    <a:p>
                      <a:pPr algn="ctr"/>
                      <a:r>
                        <a:rPr lang="en-US" sz="1200" dirty="0"/>
                        <a:t>FY10</a:t>
                      </a:r>
                      <a:endParaRPr lang="en-US" sz="1200" dirty="0">
                        <a:latin typeface="Calibri" panose="020F0502020204030204" pitchFamily="34" charset="0"/>
                      </a:endParaRPr>
                    </a:p>
                  </a:txBody>
                  <a:tcPr/>
                </a:tc>
                <a:tc>
                  <a:txBody>
                    <a:bodyPr/>
                    <a:lstStyle/>
                    <a:p>
                      <a:pPr algn="ctr"/>
                      <a:r>
                        <a:rPr lang="en-US" sz="1200" dirty="0"/>
                        <a:t>FY12</a:t>
                      </a:r>
                      <a:endParaRPr lang="en-US" sz="1200" dirty="0">
                        <a:latin typeface="Calibri" panose="020F0502020204030204" pitchFamily="34" charset="0"/>
                      </a:endParaRPr>
                    </a:p>
                  </a:txBody>
                  <a:tcPr/>
                </a:tc>
                <a:tc>
                  <a:txBody>
                    <a:bodyPr/>
                    <a:lstStyle/>
                    <a:p>
                      <a:pPr algn="ctr"/>
                      <a:r>
                        <a:rPr lang="en-US" sz="1200" dirty="0"/>
                        <a:t>FY13</a:t>
                      </a:r>
                      <a:endParaRPr lang="en-US" sz="1200" dirty="0">
                        <a:latin typeface="Calibri" panose="020F0502020204030204" pitchFamily="34" charset="0"/>
                      </a:endParaRPr>
                    </a:p>
                  </a:txBody>
                  <a:tcPr/>
                </a:tc>
                <a:tc>
                  <a:txBody>
                    <a:bodyPr/>
                    <a:lstStyle/>
                    <a:p>
                      <a:pPr algn="ctr"/>
                      <a:r>
                        <a:rPr lang="en-US" sz="1200" dirty="0"/>
                        <a:t>FY15</a:t>
                      </a:r>
                      <a:endParaRPr lang="en-US" sz="1200" dirty="0">
                        <a:latin typeface="Calibri" panose="020F0502020204030204" pitchFamily="34" charset="0"/>
                      </a:endParaRPr>
                    </a:p>
                  </a:txBody>
                  <a:tcPr/>
                </a:tc>
                <a:tc>
                  <a:txBody>
                    <a:bodyPr/>
                    <a:lstStyle/>
                    <a:p>
                      <a:pPr algn="ctr"/>
                      <a:r>
                        <a:rPr lang="en-US" sz="1200" dirty="0"/>
                        <a:t>FY16</a:t>
                      </a:r>
                      <a:endParaRPr lang="en-US" sz="1200" dirty="0">
                        <a:latin typeface="Calibri" panose="020F0502020204030204" pitchFamily="34" charset="0"/>
                      </a:endParaRPr>
                    </a:p>
                  </a:txBody>
                  <a:tcPr/>
                </a:tc>
                <a:tc>
                  <a:txBody>
                    <a:bodyPr/>
                    <a:lstStyle/>
                    <a:p>
                      <a:pPr algn="ctr"/>
                      <a:r>
                        <a:rPr lang="en-US" sz="1200" dirty="0"/>
                        <a:t>FY17</a:t>
                      </a:r>
                      <a:endParaRPr lang="en-US" sz="1200" dirty="0">
                        <a:latin typeface="Calibri" panose="020F0502020204030204" pitchFamily="34" charset="0"/>
                      </a:endParaRPr>
                    </a:p>
                  </a:txBody>
                  <a:tcPr/>
                </a:tc>
                <a:extLst>
                  <a:ext uri="{0D108BD9-81ED-4DB2-BD59-A6C34878D82A}">
                    <a16:rowId xmlns:a16="http://schemas.microsoft.com/office/drawing/2014/main" val="2508554777"/>
                  </a:ext>
                </a:extLst>
              </a:tr>
              <a:tr h="259235">
                <a:tc>
                  <a:txBody>
                    <a:bodyPr/>
                    <a:lstStyle/>
                    <a:p>
                      <a:r>
                        <a:rPr lang="en-US" sz="1200" dirty="0">
                          <a:latin typeface="Calibri" panose="020F0502020204030204" pitchFamily="34" charset="0"/>
                        </a:rPr>
                        <a:t># of Occasions</a:t>
                      </a:r>
                    </a:p>
                  </a:txBody>
                  <a:tcPr/>
                </a:tc>
                <a:tc>
                  <a:txBody>
                    <a:bodyPr/>
                    <a:lstStyle/>
                    <a:p>
                      <a:pPr algn="ctr"/>
                      <a:r>
                        <a:rPr lang="en-US" sz="1200" dirty="0"/>
                        <a:t>5</a:t>
                      </a:r>
                      <a:endParaRPr lang="en-US" sz="1200" dirty="0">
                        <a:latin typeface="Calibri" panose="020F0502020204030204" pitchFamily="34" charset="0"/>
                      </a:endParaRPr>
                    </a:p>
                  </a:txBody>
                  <a:tcPr/>
                </a:tc>
                <a:tc>
                  <a:txBody>
                    <a:bodyPr/>
                    <a:lstStyle/>
                    <a:p>
                      <a:pPr algn="ctr"/>
                      <a:r>
                        <a:rPr lang="en-US" sz="1200" dirty="0">
                          <a:latin typeface="Calibri" panose="020F0502020204030204" pitchFamily="34" charset="0"/>
                        </a:rPr>
                        <a:t>2</a:t>
                      </a:r>
                    </a:p>
                  </a:txBody>
                  <a:tcPr/>
                </a:tc>
                <a:tc>
                  <a:txBody>
                    <a:bodyPr/>
                    <a:lstStyle/>
                    <a:p>
                      <a:pPr algn="ctr"/>
                      <a:r>
                        <a:rPr lang="en-US" sz="1200" dirty="0">
                          <a:latin typeface="Calibri" panose="020F0502020204030204" pitchFamily="34" charset="0"/>
                        </a:rPr>
                        <a:t>1</a:t>
                      </a:r>
                    </a:p>
                  </a:txBody>
                  <a:tcPr/>
                </a:tc>
                <a:tc>
                  <a:txBody>
                    <a:bodyPr/>
                    <a:lstStyle/>
                    <a:p>
                      <a:pPr algn="ctr"/>
                      <a:r>
                        <a:rPr lang="en-US" sz="1200" dirty="0"/>
                        <a:t>1</a:t>
                      </a:r>
                      <a:endParaRPr lang="en-US" sz="1200" dirty="0">
                        <a:latin typeface="Calibri" panose="020F0502020204030204" pitchFamily="34" charset="0"/>
                      </a:endParaRPr>
                    </a:p>
                  </a:txBody>
                  <a:tcPr/>
                </a:tc>
                <a:tc>
                  <a:txBody>
                    <a:bodyPr/>
                    <a:lstStyle/>
                    <a:p>
                      <a:pPr algn="ctr"/>
                      <a:r>
                        <a:rPr lang="en-US" sz="1200" dirty="0"/>
                        <a:t>3</a:t>
                      </a:r>
                      <a:endParaRPr lang="en-US" sz="1200" dirty="0">
                        <a:latin typeface="Calibri" panose="020F0502020204030204" pitchFamily="34" charset="0"/>
                      </a:endParaRPr>
                    </a:p>
                  </a:txBody>
                  <a:tcPr/>
                </a:tc>
                <a:tc>
                  <a:txBody>
                    <a:bodyPr/>
                    <a:lstStyle/>
                    <a:p>
                      <a:pPr algn="ctr"/>
                      <a:r>
                        <a:rPr lang="en-US" sz="1200" dirty="0"/>
                        <a:t>2</a:t>
                      </a:r>
                      <a:endParaRPr lang="en-US" sz="1200" dirty="0">
                        <a:latin typeface="Calibri" panose="020F0502020204030204" pitchFamily="34" charset="0"/>
                      </a:endParaRPr>
                    </a:p>
                  </a:txBody>
                  <a:tcPr/>
                </a:tc>
                <a:tc>
                  <a:txBody>
                    <a:bodyPr/>
                    <a:lstStyle/>
                    <a:p>
                      <a:pPr algn="ctr"/>
                      <a:r>
                        <a:rPr lang="en-US" sz="1200" dirty="0"/>
                        <a:t>1</a:t>
                      </a:r>
                      <a:endParaRPr lang="en-US" sz="1200" dirty="0">
                        <a:latin typeface="Calibri" panose="020F0502020204030204" pitchFamily="34" charset="0"/>
                      </a:endParaRPr>
                    </a:p>
                  </a:txBody>
                  <a:tcPr/>
                </a:tc>
                <a:extLst>
                  <a:ext uri="{0D108BD9-81ED-4DB2-BD59-A6C34878D82A}">
                    <a16:rowId xmlns:a16="http://schemas.microsoft.com/office/drawing/2014/main" val="3345149644"/>
                  </a:ext>
                </a:extLst>
              </a:tr>
              <a:tr h="259235">
                <a:tc>
                  <a:txBody>
                    <a:bodyPr/>
                    <a:lstStyle/>
                    <a:p>
                      <a:r>
                        <a:rPr lang="en-US" sz="1200" dirty="0"/>
                        <a:t>Total ($M)</a:t>
                      </a:r>
                      <a:endParaRPr lang="en-US" sz="1200" dirty="0">
                        <a:latin typeface="Calibri" panose="020F0502020204030204" pitchFamily="34" charset="0"/>
                      </a:endParaRPr>
                    </a:p>
                  </a:txBody>
                  <a:tcPr/>
                </a:tc>
                <a:tc>
                  <a:txBody>
                    <a:bodyPr/>
                    <a:lstStyle/>
                    <a:p>
                      <a:pPr algn="ctr"/>
                      <a:r>
                        <a:rPr lang="en-US" sz="1200" dirty="0">
                          <a:latin typeface="Calibri" panose="020F0502020204030204" pitchFamily="34" charset="0"/>
                        </a:rPr>
                        <a:t>$201.6</a:t>
                      </a:r>
                    </a:p>
                  </a:txBody>
                  <a:tcPr/>
                </a:tc>
                <a:tc>
                  <a:txBody>
                    <a:bodyPr/>
                    <a:lstStyle/>
                    <a:p>
                      <a:pPr algn="ctr"/>
                      <a:r>
                        <a:rPr lang="en-US" sz="1200" dirty="0">
                          <a:latin typeface="Calibri" panose="020F0502020204030204" pitchFamily="34" charset="0"/>
                        </a:rPr>
                        <a:t>$51.1</a:t>
                      </a:r>
                    </a:p>
                  </a:txBody>
                  <a:tcPr/>
                </a:tc>
                <a:tc>
                  <a:txBody>
                    <a:bodyPr/>
                    <a:lstStyle/>
                    <a:p>
                      <a:pPr algn="ctr"/>
                      <a:r>
                        <a:rPr lang="en-US" sz="1200" dirty="0">
                          <a:latin typeface="Calibri" panose="020F0502020204030204" pitchFamily="34" charset="0"/>
                        </a:rPr>
                        <a:t>$78.7</a:t>
                      </a:r>
                    </a:p>
                  </a:txBody>
                  <a:tcPr/>
                </a:tc>
                <a:tc>
                  <a:txBody>
                    <a:bodyPr/>
                    <a:lstStyle/>
                    <a:p>
                      <a:pPr algn="ctr"/>
                      <a:r>
                        <a:rPr lang="en-US" sz="1200" dirty="0">
                          <a:latin typeface="Calibri" panose="020F0502020204030204" pitchFamily="34" charset="0"/>
                        </a:rPr>
                        <a:t>$170.4</a:t>
                      </a:r>
                    </a:p>
                  </a:txBody>
                  <a:tcPr/>
                </a:tc>
                <a:tc>
                  <a:txBody>
                    <a:bodyPr/>
                    <a:lstStyle/>
                    <a:p>
                      <a:pPr algn="ctr"/>
                      <a:r>
                        <a:rPr lang="en-US" sz="1200" dirty="0">
                          <a:latin typeface="Calibri" panose="020F0502020204030204" pitchFamily="34" charset="0"/>
                        </a:rPr>
                        <a:t>$99.9</a:t>
                      </a:r>
                    </a:p>
                  </a:txBody>
                  <a:tcPr/>
                </a:tc>
                <a:tc>
                  <a:txBody>
                    <a:bodyPr/>
                    <a:lstStyle/>
                    <a:p>
                      <a:pPr algn="ctr"/>
                      <a:r>
                        <a:rPr lang="en-US" sz="1200" dirty="0">
                          <a:latin typeface="Calibri" panose="020F0502020204030204" pitchFamily="34" charset="0"/>
                        </a:rPr>
                        <a:t>$181.5</a:t>
                      </a:r>
                    </a:p>
                  </a:txBody>
                  <a:tcPr/>
                </a:tc>
                <a:tc>
                  <a:txBody>
                    <a:bodyPr/>
                    <a:lstStyle/>
                    <a:p>
                      <a:pPr algn="ctr"/>
                      <a:r>
                        <a:rPr lang="en-US" sz="1200" dirty="0">
                          <a:latin typeface="Calibri" panose="020F0502020204030204" pitchFamily="34" charset="0"/>
                        </a:rPr>
                        <a:t>$77.2</a:t>
                      </a:r>
                    </a:p>
                  </a:txBody>
                  <a:tcPr/>
                </a:tc>
                <a:extLst>
                  <a:ext uri="{0D108BD9-81ED-4DB2-BD59-A6C34878D82A}">
                    <a16:rowId xmlns:a16="http://schemas.microsoft.com/office/drawing/2014/main" val="110728600"/>
                  </a:ext>
                </a:extLst>
              </a:tr>
            </a:tbl>
          </a:graphicData>
        </a:graphic>
      </p:graphicFrame>
      <p:graphicFrame>
        <p:nvGraphicFramePr>
          <p:cNvPr id="3" name="Table 2">
            <a:extLst>
              <a:ext uri="{FF2B5EF4-FFF2-40B4-BE49-F238E27FC236}">
                <a16:creationId xmlns:a16="http://schemas.microsoft.com/office/drawing/2014/main" id="{F84F0FD4-DFD3-470F-81D1-73E3BE063CB2}"/>
              </a:ext>
            </a:extLst>
          </p:cNvPr>
          <p:cNvGraphicFramePr>
            <a:graphicFrameLocks noGrp="1"/>
          </p:cNvGraphicFramePr>
          <p:nvPr>
            <p:extLst>
              <p:ext uri="{D42A27DB-BD31-4B8C-83A1-F6EECF244321}">
                <p14:modId xmlns:p14="http://schemas.microsoft.com/office/powerpoint/2010/main" val="4159122442"/>
              </p:ext>
            </p:extLst>
          </p:nvPr>
        </p:nvGraphicFramePr>
        <p:xfrm>
          <a:off x="6241868" y="1920221"/>
          <a:ext cx="2673531" cy="3108960"/>
        </p:xfrm>
        <a:graphic>
          <a:graphicData uri="http://schemas.openxmlformats.org/drawingml/2006/table">
            <a:tbl>
              <a:tblPr firstRow="1" bandRow="1">
                <a:tableStyleId>{5C22544A-7EE6-4342-B048-85BDC9FD1C3A}</a:tableStyleId>
              </a:tblPr>
              <a:tblGrid>
                <a:gridCol w="661851">
                  <a:extLst>
                    <a:ext uri="{9D8B030D-6E8A-4147-A177-3AD203B41FA5}">
                      <a16:colId xmlns:a16="http://schemas.microsoft.com/office/drawing/2014/main" val="3844640846"/>
                    </a:ext>
                  </a:extLst>
                </a:gridCol>
                <a:gridCol w="1219200">
                  <a:extLst>
                    <a:ext uri="{9D8B030D-6E8A-4147-A177-3AD203B41FA5}">
                      <a16:colId xmlns:a16="http://schemas.microsoft.com/office/drawing/2014/main" val="4085754843"/>
                    </a:ext>
                  </a:extLst>
                </a:gridCol>
                <a:gridCol w="792480">
                  <a:extLst>
                    <a:ext uri="{9D8B030D-6E8A-4147-A177-3AD203B41FA5}">
                      <a16:colId xmlns:a16="http://schemas.microsoft.com/office/drawing/2014/main" val="2473510212"/>
                    </a:ext>
                  </a:extLst>
                </a:gridCol>
              </a:tblGrid>
              <a:tr h="432667">
                <a:tc>
                  <a:txBody>
                    <a:bodyPr/>
                    <a:lstStyle/>
                    <a:p>
                      <a:pPr algn="ctr"/>
                      <a:endParaRPr lang="en-US" sz="1200" dirty="0"/>
                    </a:p>
                    <a:p>
                      <a:pPr algn="ctr"/>
                      <a:r>
                        <a:rPr lang="en-US" sz="1200" dirty="0"/>
                        <a:t>Session Year</a:t>
                      </a:r>
                    </a:p>
                  </a:txBody>
                  <a:tcPr/>
                </a:tc>
                <a:tc>
                  <a:txBody>
                    <a:bodyPr/>
                    <a:lstStyle/>
                    <a:p>
                      <a:pPr algn="ctr"/>
                      <a:r>
                        <a:rPr lang="en-US" sz="1200" dirty="0"/>
                        <a:t>Deficit Mitigation Legislation</a:t>
                      </a:r>
                    </a:p>
                  </a:txBody>
                  <a:tcPr/>
                </a:tc>
                <a:tc>
                  <a:txBody>
                    <a:bodyPr/>
                    <a:lstStyle/>
                    <a:p>
                      <a:pPr algn="ctr"/>
                      <a:r>
                        <a:rPr lang="en-US" sz="1200" dirty="0"/>
                        <a:t>Spending Cuts* ($M)</a:t>
                      </a:r>
                    </a:p>
                  </a:txBody>
                  <a:tcPr/>
                </a:tc>
                <a:extLst>
                  <a:ext uri="{0D108BD9-81ED-4DB2-BD59-A6C34878D82A}">
                    <a16:rowId xmlns:a16="http://schemas.microsoft.com/office/drawing/2014/main" val="3028278375"/>
                  </a:ext>
                </a:extLst>
              </a:tr>
              <a:tr h="259600">
                <a:tc>
                  <a:txBody>
                    <a:bodyPr/>
                    <a:lstStyle/>
                    <a:p>
                      <a:pPr algn="ctr"/>
                      <a:r>
                        <a:rPr lang="en-US" sz="1200" dirty="0"/>
                        <a:t>2008</a:t>
                      </a:r>
                    </a:p>
                  </a:txBody>
                  <a:tcPr/>
                </a:tc>
                <a:tc>
                  <a:txBody>
                    <a:bodyPr/>
                    <a:lstStyle/>
                    <a:p>
                      <a:r>
                        <a:rPr lang="en-US" sz="1200" dirty="0"/>
                        <a:t>PA 08-1, Nov. SS</a:t>
                      </a:r>
                    </a:p>
                  </a:txBody>
                  <a:tcPr/>
                </a:tc>
                <a:tc>
                  <a:txBody>
                    <a:bodyPr/>
                    <a:lstStyle/>
                    <a:p>
                      <a:pPr algn="ctr"/>
                      <a:r>
                        <a:rPr lang="en-US" sz="1200" dirty="0"/>
                        <a:t>$25.6</a:t>
                      </a:r>
                    </a:p>
                  </a:txBody>
                  <a:tcPr/>
                </a:tc>
                <a:extLst>
                  <a:ext uri="{0D108BD9-81ED-4DB2-BD59-A6C34878D82A}">
                    <a16:rowId xmlns:a16="http://schemas.microsoft.com/office/drawing/2014/main" val="1318885819"/>
                  </a:ext>
                </a:extLst>
              </a:tr>
              <a:tr h="259600">
                <a:tc>
                  <a:txBody>
                    <a:bodyPr/>
                    <a:lstStyle/>
                    <a:p>
                      <a:pPr algn="ctr"/>
                      <a:r>
                        <a:rPr lang="en-US" sz="1200" dirty="0"/>
                        <a:t>2009</a:t>
                      </a:r>
                    </a:p>
                  </a:txBody>
                  <a:tcPr/>
                </a:tc>
                <a:tc>
                  <a:txBody>
                    <a:bodyPr/>
                    <a:lstStyle/>
                    <a:p>
                      <a:r>
                        <a:rPr lang="en-US" sz="1200" dirty="0"/>
                        <a:t>PA 09-1</a:t>
                      </a:r>
                    </a:p>
                  </a:txBody>
                  <a:tcPr/>
                </a:tc>
                <a:tc>
                  <a:txBody>
                    <a:bodyPr/>
                    <a:lstStyle/>
                    <a:p>
                      <a:pPr algn="ctr"/>
                      <a:r>
                        <a:rPr lang="en-US" sz="1200" dirty="0"/>
                        <a:t>$44.2</a:t>
                      </a:r>
                    </a:p>
                  </a:txBody>
                  <a:tcPr/>
                </a:tc>
                <a:extLst>
                  <a:ext uri="{0D108BD9-81ED-4DB2-BD59-A6C34878D82A}">
                    <a16:rowId xmlns:a16="http://schemas.microsoft.com/office/drawing/2014/main" val="3965607302"/>
                  </a:ext>
                </a:extLst>
              </a:tr>
              <a:tr h="259600">
                <a:tc>
                  <a:txBody>
                    <a:bodyPr/>
                    <a:lstStyle/>
                    <a:p>
                      <a:pPr algn="ctr"/>
                      <a:r>
                        <a:rPr lang="en-US" sz="1200" dirty="0"/>
                        <a:t>2009</a:t>
                      </a:r>
                    </a:p>
                  </a:txBody>
                  <a:tcPr/>
                </a:tc>
                <a:tc>
                  <a:txBody>
                    <a:bodyPr/>
                    <a:lstStyle/>
                    <a:p>
                      <a:r>
                        <a:rPr lang="en-US" sz="1200" dirty="0"/>
                        <a:t>PA 09-1, Dec. SS</a:t>
                      </a:r>
                    </a:p>
                  </a:txBody>
                  <a:tcPr/>
                </a:tc>
                <a:tc>
                  <a:txBody>
                    <a:bodyPr/>
                    <a:lstStyle/>
                    <a:p>
                      <a:pPr algn="ctr"/>
                      <a:r>
                        <a:rPr lang="en-US" sz="1200" dirty="0"/>
                        <a:t>$12.4</a:t>
                      </a:r>
                    </a:p>
                  </a:txBody>
                  <a:tcPr/>
                </a:tc>
                <a:extLst>
                  <a:ext uri="{0D108BD9-81ED-4DB2-BD59-A6C34878D82A}">
                    <a16:rowId xmlns:a16="http://schemas.microsoft.com/office/drawing/2014/main" val="262461905"/>
                  </a:ext>
                </a:extLst>
              </a:tr>
              <a:tr h="259600">
                <a:tc>
                  <a:txBody>
                    <a:bodyPr/>
                    <a:lstStyle/>
                    <a:p>
                      <a:pPr algn="ctr"/>
                      <a:r>
                        <a:rPr lang="en-US" sz="1200" dirty="0"/>
                        <a:t>2010</a:t>
                      </a:r>
                    </a:p>
                  </a:txBody>
                  <a:tcPr/>
                </a:tc>
                <a:tc>
                  <a:txBody>
                    <a:bodyPr/>
                    <a:lstStyle/>
                    <a:p>
                      <a:r>
                        <a:rPr lang="en-US" sz="1200" dirty="0"/>
                        <a:t>PA 10-3</a:t>
                      </a:r>
                    </a:p>
                  </a:txBody>
                  <a:tcPr/>
                </a:tc>
                <a:tc>
                  <a:txBody>
                    <a:bodyPr/>
                    <a:lstStyle/>
                    <a:p>
                      <a:pPr algn="ctr"/>
                      <a:r>
                        <a:rPr lang="en-US" sz="1200" dirty="0"/>
                        <a:t>$89.6</a:t>
                      </a:r>
                    </a:p>
                  </a:txBody>
                  <a:tcPr/>
                </a:tc>
                <a:extLst>
                  <a:ext uri="{0D108BD9-81ED-4DB2-BD59-A6C34878D82A}">
                    <a16:rowId xmlns:a16="http://schemas.microsoft.com/office/drawing/2014/main" val="3152660963"/>
                  </a:ext>
                </a:extLst>
              </a:tr>
              <a:tr h="259600">
                <a:tc>
                  <a:txBody>
                    <a:bodyPr/>
                    <a:lstStyle/>
                    <a:p>
                      <a:pPr algn="ctr"/>
                      <a:r>
                        <a:rPr lang="en-US" sz="1200" dirty="0"/>
                        <a:t>2010</a:t>
                      </a:r>
                    </a:p>
                  </a:txBody>
                  <a:tcPr/>
                </a:tc>
                <a:tc>
                  <a:txBody>
                    <a:bodyPr/>
                    <a:lstStyle/>
                    <a:p>
                      <a:r>
                        <a:rPr lang="en-US" sz="1200" dirty="0"/>
                        <a:t>PA 10-2, June SS</a:t>
                      </a:r>
                    </a:p>
                  </a:txBody>
                  <a:tcPr/>
                </a:tc>
                <a:tc>
                  <a:txBody>
                    <a:bodyPr/>
                    <a:lstStyle/>
                    <a:p>
                      <a:pPr algn="ctr"/>
                      <a:r>
                        <a:rPr lang="en-US" sz="1200" dirty="0"/>
                        <a:t>Net zero</a:t>
                      </a:r>
                    </a:p>
                  </a:txBody>
                  <a:tcPr/>
                </a:tc>
                <a:extLst>
                  <a:ext uri="{0D108BD9-81ED-4DB2-BD59-A6C34878D82A}">
                    <a16:rowId xmlns:a16="http://schemas.microsoft.com/office/drawing/2014/main" val="1839653754"/>
                  </a:ext>
                </a:extLst>
              </a:tr>
              <a:tr h="259600">
                <a:tc>
                  <a:txBody>
                    <a:bodyPr/>
                    <a:lstStyle/>
                    <a:p>
                      <a:pPr algn="ctr"/>
                      <a:r>
                        <a:rPr lang="en-US" sz="1200" dirty="0"/>
                        <a:t>2012</a:t>
                      </a:r>
                    </a:p>
                  </a:txBody>
                  <a:tcPr/>
                </a:tc>
                <a:tc>
                  <a:txBody>
                    <a:bodyPr/>
                    <a:lstStyle/>
                    <a:p>
                      <a:r>
                        <a:rPr lang="en-US" sz="1200" dirty="0"/>
                        <a:t>PA 12-1, Dec. SS</a:t>
                      </a:r>
                    </a:p>
                  </a:txBody>
                  <a:tcPr/>
                </a:tc>
                <a:tc>
                  <a:txBody>
                    <a:bodyPr/>
                    <a:lstStyle/>
                    <a:p>
                      <a:pPr algn="ctr"/>
                      <a:r>
                        <a:rPr lang="en-US" sz="1200" dirty="0"/>
                        <a:t>$221.5</a:t>
                      </a:r>
                    </a:p>
                  </a:txBody>
                  <a:tcPr/>
                </a:tc>
                <a:extLst>
                  <a:ext uri="{0D108BD9-81ED-4DB2-BD59-A6C34878D82A}">
                    <a16:rowId xmlns:a16="http://schemas.microsoft.com/office/drawing/2014/main" val="3509685142"/>
                  </a:ext>
                </a:extLst>
              </a:tr>
              <a:tr h="259600">
                <a:tc>
                  <a:txBody>
                    <a:bodyPr/>
                    <a:lstStyle/>
                    <a:p>
                      <a:pPr algn="ctr"/>
                      <a:r>
                        <a:rPr lang="en-US" sz="1200" dirty="0"/>
                        <a:t>2015</a:t>
                      </a:r>
                    </a:p>
                  </a:txBody>
                  <a:tcPr/>
                </a:tc>
                <a:tc>
                  <a:txBody>
                    <a:bodyPr/>
                    <a:lstStyle/>
                    <a:p>
                      <a:r>
                        <a:rPr lang="en-US" sz="1200" dirty="0"/>
                        <a:t>PA 15-1, Dec. SS</a:t>
                      </a:r>
                    </a:p>
                  </a:txBody>
                  <a:tcPr/>
                </a:tc>
                <a:tc>
                  <a:txBody>
                    <a:bodyPr/>
                    <a:lstStyle/>
                    <a:p>
                      <a:pPr algn="ctr"/>
                      <a:r>
                        <a:rPr lang="en-US" sz="1200" dirty="0"/>
                        <a:t>$214.3</a:t>
                      </a:r>
                    </a:p>
                  </a:txBody>
                  <a:tcPr/>
                </a:tc>
                <a:extLst>
                  <a:ext uri="{0D108BD9-81ED-4DB2-BD59-A6C34878D82A}">
                    <a16:rowId xmlns:a16="http://schemas.microsoft.com/office/drawing/2014/main" val="4255818218"/>
                  </a:ext>
                </a:extLst>
              </a:tr>
              <a:tr h="259600">
                <a:tc>
                  <a:txBody>
                    <a:bodyPr/>
                    <a:lstStyle/>
                    <a:p>
                      <a:pPr algn="ctr"/>
                      <a:r>
                        <a:rPr lang="en-US" sz="1200" dirty="0"/>
                        <a:t>2016</a:t>
                      </a:r>
                    </a:p>
                  </a:txBody>
                  <a:tcPr/>
                </a:tc>
                <a:tc>
                  <a:txBody>
                    <a:bodyPr/>
                    <a:lstStyle/>
                    <a:p>
                      <a:r>
                        <a:rPr lang="en-US" sz="1200" dirty="0"/>
                        <a:t>PA 16-1</a:t>
                      </a:r>
                    </a:p>
                  </a:txBody>
                  <a:tcPr/>
                </a:tc>
                <a:tc>
                  <a:txBody>
                    <a:bodyPr/>
                    <a:lstStyle/>
                    <a:p>
                      <a:pPr algn="ctr"/>
                      <a:r>
                        <a:rPr lang="en-US" sz="1200" dirty="0"/>
                        <a:t>$150.8</a:t>
                      </a:r>
                    </a:p>
                  </a:txBody>
                  <a:tcPr/>
                </a:tc>
                <a:extLst>
                  <a:ext uri="{0D108BD9-81ED-4DB2-BD59-A6C34878D82A}">
                    <a16:rowId xmlns:a16="http://schemas.microsoft.com/office/drawing/2014/main" val="3684478071"/>
                  </a:ext>
                </a:extLst>
              </a:tr>
              <a:tr h="259600">
                <a:tc>
                  <a:txBody>
                    <a:bodyPr/>
                    <a:lstStyle/>
                    <a:p>
                      <a:pPr algn="ctr"/>
                      <a:r>
                        <a:rPr lang="en-US" sz="1200" dirty="0"/>
                        <a:t>2017</a:t>
                      </a:r>
                    </a:p>
                  </a:txBody>
                  <a:tcPr/>
                </a:tc>
                <a:tc>
                  <a:txBody>
                    <a:bodyPr/>
                    <a:lstStyle/>
                    <a:p>
                      <a:r>
                        <a:rPr lang="en-US" sz="1200" dirty="0"/>
                        <a:t>PA 17-51</a:t>
                      </a:r>
                    </a:p>
                  </a:txBody>
                  <a:tcPr/>
                </a:tc>
                <a:tc>
                  <a:txBody>
                    <a:bodyPr/>
                    <a:lstStyle/>
                    <a:p>
                      <a:pPr algn="ctr"/>
                      <a:r>
                        <a:rPr lang="en-US" sz="1200" dirty="0"/>
                        <a:t>$2.3</a:t>
                      </a:r>
                    </a:p>
                  </a:txBody>
                  <a:tcPr/>
                </a:tc>
                <a:extLst>
                  <a:ext uri="{0D108BD9-81ED-4DB2-BD59-A6C34878D82A}">
                    <a16:rowId xmlns:a16="http://schemas.microsoft.com/office/drawing/2014/main" val="114864340"/>
                  </a:ext>
                </a:extLst>
              </a:tr>
            </a:tbl>
          </a:graphicData>
        </a:graphic>
      </p:graphicFrame>
      <p:sp>
        <p:nvSpPr>
          <p:cNvPr id="15" name="Rectangle 3">
            <a:extLst>
              <a:ext uri="{FF2B5EF4-FFF2-40B4-BE49-F238E27FC236}">
                <a16:creationId xmlns:a16="http://schemas.microsoft.com/office/drawing/2014/main" id="{0C0FDCCA-46DE-49BA-B407-A2C4BFB1F980}"/>
              </a:ext>
            </a:extLst>
          </p:cNvPr>
          <p:cNvSpPr txBox="1">
            <a:spLocks noChangeArrowheads="1"/>
          </p:cNvSpPr>
          <p:nvPr/>
        </p:nvSpPr>
        <p:spPr bwMode="auto">
          <a:xfrm>
            <a:off x="130876" y="1213589"/>
            <a:ext cx="6072054" cy="4813951"/>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normAutofit/>
          </a:bodyPr>
          <a:lstStyle>
            <a:lvl1pPr marL="342900" indent="-342900" algn="l" defTabSz="914400" rtl="0" eaLnBrk="0" fontAlgn="base" latinLnBrk="0" hangingPunct="0">
              <a:lnSpc>
                <a:spcPct val="90000"/>
              </a:lnSpc>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0" fontAlgn="base" latinLnBrk="0" hangingPunct="0">
              <a:lnSpc>
                <a:spcPct val="90000"/>
              </a:lnSpc>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0" fontAlgn="base" latinLnBrk="0" hangingPunct="0">
              <a:lnSpc>
                <a:spcPct val="90000"/>
              </a:lnSpc>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0" fontAlgn="base" latinLnBrk="0" hangingPunct="0">
              <a:lnSpc>
                <a:spcPct val="90000"/>
              </a:lnSpc>
              <a:spcBef>
                <a:spcPct val="20000"/>
              </a:spcBef>
              <a:spcAft>
                <a:spcPct val="0"/>
              </a:spcAft>
              <a:buFont typeface="Arial" panose="020B0604020202020204" pitchFamily="34" charset="0"/>
              <a:buChar char="»"/>
              <a:defRPr sz="2000" kern="1200">
                <a:solidFill>
                  <a:schemeClr val="tx1"/>
                </a:solidFill>
                <a:latin typeface="+mn-lt"/>
                <a:ea typeface="+mn-ea"/>
                <a:cs typeface="+mn-cs"/>
              </a:defRPr>
            </a:lvl9pPr>
          </a:lstStyle>
          <a:p>
            <a:pPr>
              <a:spcBef>
                <a:spcPts val="0"/>
              </a:spcBef>
            </a:pPr>
            <a:r>
              <a:rPr lang="en-US" sz="2400" b="1" kern="0" dirty="0"/>
              <a:t>Spending cuts – frequent and significant</a:t>
            </a:r>
          </a:p>
          <a:p>
            <a:pPr marL="574675" lvl="1" indent="-234950">
              <a:spcBef>
                <a:spcPts val="0"/>
              </a:spcBef>
              <a:buFont typeface="Arial" panose="020B0604020202020204" pitchFamily="34" charset="0"/>
              <a:buChar char="•"/>
            </a:pPr>
            <a:r>
              <a:rPr lang="en-US" sz="1800" b="1" kern="0" dirty="0"/>
              <a:t>$314.5 million in reduced contributions to SERS, exacerbating the already low funded status of the pension fund ($50 million in FY 2009, $164.5 million in FY 2010, and $100 million in FY 2011)</a:t>
            </a:r>
          </a:p>
          <a:p>
            <a:pPr marL="574675" lvl="1" indent="-234950">
              <a:spcBef>
                <a:spcPts val="0"/>
              </a:spcBef>
              <a:buFont typeface="Arial" panose="020B0604020202020204" pitchFamily="34" charset="0"/>
              <a:buChar char="•"/>
            </a:pPr>
            <a:r>
              <a:rPr lang="en-US" sz="1800" b="1" kern="0" dirty="0"/>
              <a:t>2009 Retirement Incentive Plan - $147.5 million in near-term savings, but further strained the pension fund</a:t>
            </a:r>
          </a:p>
          <a:p>
            <a:pPr marL="574675" lvl="1" indent="-234950">
              <a:spcBef>
                <a:spcPts val="0"/>
              </a:spcBef>
              <a:buFont typeface="Arial" panose="020B0604020202020204" pitchFamily="34" charset="0"/>
              <a:buChar char="•"/>
            </a:pPr>
            <a:r>
              <a:rPr lang="en-US" sz="1800" b="1" kern="0" dirty="0"/>
              <a:t>Employee concessions in 2009, 2011 and 2017</a:t>
            </a:r>
          </a:p>
          <a:p>
            <a:pPr marL="574675" lvl="1" indent="-234950">
              <a:spcBef>
                <a:spcPts val="0"/>
              </a:spcBef>
              <a:buFont typeface="Arial" panose="020B0604020202020204" pitchFamily="34" charset="0"/>
              <a:buChar char="•"/>
            </a:pPr>
            <a:r>
              <a:rPr lang="en-US" sz="1800" b="1" kern="0" dirty="0"/>
              <a:t>Multiple deficit mitigation plans enacted (table at right)</a:t>
            </a:r>
          </a:p>
          <a:p>
            <a:pPr marL="574675" lvl="1" indent="-234950">
              <a:spcBef>
                <a:spcPts val="0"/>
              </a:spcBef>
              <a:buFont typeface="Arial" panose="020B0604020202020204" pitchFamily="34" charset="0"/>
              <a:buChar char="•"/>
            </a:pPr>
            <a:r>
              <a:rPr lang="en-US" sz="1800" b="1" kern="0" dirty="0"/>
              <a:t>Reductions to all aspects of the budget, including:</a:t>
            </a:r>
          </a:p>
          <a:p>
            <a:pPr marL="801688" lvl="2" indent="-234950">
              <a:spcBef>
                <a:spcPts val="0"/>
              </a:spcBef>
            </a:pPr>
            <a:r>
              <a:rPr lang="en-US" sz="1700" b="1" kern="0" dirty="0"/>
              <a:t>municipal aid</a:t>
            </a:r>
          </a:p>
          <a:p>
            <a:pPr marL="801688" lvl="2" indent="-234950">
              <a:spcBef>
                <a:spcPts val="0"/>
              </a:spcBef>
            </a:pPr>
            <a:r>
              <a:rPr lang="en-US" sz="1700" b="1" kern="0" dirty="0"/>
              <a:t>human services</a:t>
            </a:r>
          </a:p>
          <a:p>
            <a:pPr marL="801688" lvl="2" indent="-234950">
              <a:spcBef>
                <a:spcPts val="0"/>
              </a:spcBef>
            </a:pPr>
            <a:r>
              <a:rPr lang="en-US" sz="1700" b="1" kern="0" dirty="0"/>
              <a:t>private providers</a:t>
            </a:r>
          </a:p>
          <a:p>
            <a:pPr marL="801688" lvl="2" indent="-234950">
              <a:spcBef>
                <a:spcPts val="0"/>
              </a:spcBef>
            </a:pPr>
            <a:r>
              <a:rPr lang="en-US" sz="1700" b="1" kern="0" dirty="0"/>
              <a:t>arts and tourism</a:t>
            </a:r>
          </a:p>
          <a:p>
            <a:pPr marL="574675" lvl="1" indent="-234950">
              <a:spcBef>
                <a:spcPts val="0"/>
              </a:spcBef>
              <a:buFont typeface="Arial" panose="020B0604020202020204" pitchFamily="34" charset="0"/>
              <a:buChar char="•"/>
            </a:pPr>
            <a:r>
              <a:rPr lang="en-US" sz="1800" b="1" kern="0" dirty="0"/>
              <a:t>Substantial and repeated reductions to discretionary spending via rescissions (table below)</a:t>
            </a:r>
          </a:p>
          <a:p>
            <a:pPr lvl="1">
              <a:spcBef>
                <a:spcPts val="0"/>
              </a:spcBef>
              <a:buFont typeface="Arial" panose="020B0604020202020204" pitchFamily="34" charset="0"/>
              <a:buChar char="•"/>
            </a:pPr>
            <a:endParaRPr lang="en-US" sz="1800" b="1" kern="0" dirty="0"/>
          </a:p>
          <a:p>
            <a:pPr lvl="1">
              <a:spcBef>
                <a:spcPts val="0"/>
              </a:spcBef>
              <a:buFont typeface="Arial" panose="020B0604020202020204" pitchFamily="34" charset="0"/>
              <a:buChar char="•"/>
            </a:pPr>
            <a:endParaRPr lang="en-US" sz="1800" b="1" kern="0" dirty="0"/>
          </a:p>
          <a:p>
            <a:pPr lvl="1">
              <a:spcBef>
                <a:spcPts val="0"/>
              </a:spcBef>
            </a:pPr>
            <a:endParaRPr lang="en-US" sz="1800" b="1" kern="0" dirty="0"/>
          </a:p>
        </p:txBody>
      </p:sp>
      <p:sp>
        <p:nvSpPr>
          <p:cNvPr id="10" name="TextBox 9">
            <a:extLst>
              <a:ext uri="{FF2B5EF4-FFF2-40B4-BE49-F238E27FC236}">
                <a16:creationId xmlns:a16="http://schemas.microsoft.com/office/drawing/2014/main" id="{6E6AE9BA-41CF-4CA8-A098-C566050118DF}"/>
              </a:ext>
            </a:extLst>
          </p:cNvPr>
          <p:cNvSpPr txBox="1"/>
          <p:nvPr/>
        </p:nvSpPr>
        <p:spPr>
          <a:xfrm>
            <a:off x="3242978" y="6339284"/>
            <a:ext cx="2629989" cy="261610"/>
          </a:xfrm>
          <a:prstGeom prst="rect">
            <a:avLst/>
          </a:prstGeom>
          <a:noFill/>
        </p:spPr>
        <p:txBody>
          <a:bodyPr wrap="square" rtlCol="0">
            <a:spAutoFit/>
          </a:bodyPr>
          <a:lstStyle/>
          <a:p>
            <a:pPr algn="ctr"/>
            <a:r>
              <a:rPr lang="en-US" sz="1100" dirty="0">
                <a:solidFill>
                  <a:schemeClr val="bg1"/>
                </a:solidFill>
              </a:rPr>
              <a:t>* Source: OFA fiscal notes </a:t>
            </a:r>
          </a:p>
        </p:txBody>
      </p:sp>
    </p:spTree>
    <p:extLst>
      <p:ext uri="{BB962C8B-B14F-4D97-AF65-F5344CB8AC3E}">
        <p14:creationId xmlns:p14="http://schemas.microsoft.com/office/powerpoint/2010/main" val="38873537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1725</TotalTime>
  <Words>2576</Words>
  <Application>Microsoft Office PowerPoint</Application>
  <PresentationFormat>On-screen Show (4:3)</PresentationFormat>
  <Paragraphs>340</Paragraphs>
  <Slides>43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Potamianos, Paul</dc:creator>
  <cp:lastModifiedBy>Potamianos, Paul</cp:lastModifiedBy>
  <cp:revision>286</cp:revision>
  <cp:lastPrinted>2019-11-27T14:35:34Z</cp:lastPrinted>
  <dcterms:created xsi:type="dcterms:W3CDTF">2019-10-29T18:59:01Z</dcterms:created>
  <dcterms:modified xsi:type="dcterms:W3CDTF">2019-12-04T22:38:13Z</dcterms:modified>
</cp:coreProperties>
</file>