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6" r:id="rId1"/>
  </p:sldMasterIdLst>
  <p:notesMasterIdLst>
    <p:notesMasterId r:id="rId13"/>
  </p:notesMasterIdLst>
  <p:handoutMasterIdLst>
    <p:handoutMasterId r:id="rId14"/>
  </p:handoutMasterIdLst>
  <p:sldIdLst>
    <p:sldId id="256" r:id="rId2"/>
    <p:sldId id="291" r:id="rId3"/>
    <p:sldId id="266" r:id="rId4"/>
    <p:sldId id="268" r:id="rId5"/>
    <p:sldId id="275" r:id="rId6"/>
    <p:sldId id="269" r:id="rId7"/>
    <p:sldId id="270" r:id="rId8"/>
    <p:sldId id="271" r:id="rId9"/>
    <p:sldId id="292" r:id="rId10"/>
    <p:sldId id="274" r:id="rId11"/>
    <p:sldId id="290"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pos="7296" userDrawn="1">
          <p15:clr>
            <a:srgbClr val="A4A3A4"/>
          </p15:clr>
        </p15:guide>
        <p15:guide id="4" orient="horz" pos="412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A140430-A995-1F56-27CD-84A449D45A53}" name="Manzione, Lara" initials="ML" userId="S::Lara.Manzione@ct.gov::f4f10948-9e1b-4c2d-9d28-4aae9e88a459" providerId="AD"/>
  <p188:author id="{5E1A8674-0DDE-5502-77DD-DC92493C4E38}" name="Andrew Keller" initials="AK" userId="8df8667b869e2dcc" providerId="Windows Live"/>
  <p188:author id="{FC5B4898-7490-DBC2-ED89-0144142F2247}" name="Csuka, Daniel" initials="CD" userId="S::Daniel.Csuka@ct.gov::36efe841-825a-4d98-8522-2c1a42d8bb55"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asagrande, Antony" initials=""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7B1"/>
    <a:srgbClr val="FFFFFF"/>
    <a:srgbClr val="C1E7FF"/>
    <a:srgbClr val="00395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324" autoAdjust="0"/>
    <p:restoredTop sz="90352" autoAdjust="0"/>
  </p:normalViewPr>
  <p:slideViewPr>
    <p:cSldViewPr snapToGrid="0">
      <p:cViewPr varScale="1">
        <p:scale>
          <a:sx n="75" d="100"/>
          <a:sy n="75" d="100"/>
        </p:scale>
        <p:origin x="547" y="62"/>
      </p:cViewPr>
      <p:guideLst>
        <p:guide orient="horz" pos="2160"/>
        <p:guide pos="3840"/>
        <p:guide pos="7296"/>
        <p:guide orient="horz" pos="4128"/>
      </p:guideLst>
    </p:cSldViewPr>
  </p:slideViewPr>
  <p:notesTextViewPr>
    <p:cViewPr>
      <p:scale>
        <a:sx n="3" d="2"/>
        <a:sy n="3" d="2"/>
      </p:scale>
      <p:origin x="0" y="0"/>
    </p:cViewPr>
  </p:notesTextViewPr>
  <p:notesViewPr>
    <p:cSldViewPr snapToGrid="0" showGuides="1">
      <p:cViewPr varScale="1">
        <p:scale>
          <a:sx n="76" d="100"/>
          <a:sy n="76" d="100"/>
        </p:scale>
        <p:origin x="2538"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suka, Daniel" userId="36efe841-825a-4d98-8522-2c1a42d8bb55" providerId="ADAL" clId="{C7A2D3D0-1EA8-4758-9C6C-7D5C162BA970}"/>
    <pc:docChg chg="custSel modSld">
      <pc:chgData name="Csuka, Daniel" userId="36efe841-825a-4d98-8522-2c1a42d8bb55" providerId="ADAL" clId="{C7A2D3D0-1EA8-4758-9C6C-7D5C162BA970}" dt="2022-11-02T19:50:26.860" v="92" actId="20577"/>
      <pc:docMkLst>
        <pc:docMk/>
      </pc:docMkLst>
      <pc:sldChg chg="modSp mod">
        <pc:chgData name="Csuka, Daniel" userId="36efe841-825a-4d98-8522-2c1a42d8bb55" providerId="ADAL" clId="{C7A2D3D0-1EA8-4758-9C6C-7D5C162BA970}" dt="2022-11-02T19:50:11.929" v="91" actId="20577"/>
        <pc:sldMkLst>
          <pc:docMk/>
          <pc:sldMk cId="817237292" sldId="269"/>
        </pc:sldMkLst>
        <pc:spChg chg="mod">
          <ac:chgData name="Csuka, Daniel" userId="36efe841-825a-4d98-8522-2c1a42d8bb55" providerId="ADAL" clId="{C7A2D3D0-1EA8-4758-9C6C-7D5C162BA970}" dt="2022-11-02T19:50:11.929" v="91" actId="20577"/>
          <ac:spMkLst>
            <pc:docMk/>
            <pc:sldMk cId="817237292" sldId="269"/>
            <ac:spMk id="3" creationId="{DA0CA97A-898B-C856-5399-62893EBAA057}"/>
          </ac:spMkLst>
        </pc:spChg>
      </pc:sldChg>
      <pc:sldChg chg="modSp mod">
        <pc:chgData name="Csuka, Daniel" userId="36efe841-825a-4d98-8522-2c1a42d8bb55" providerId="ADAL" clId="{C7A2D3D0-1EA8-4758-9C6C-7D5C162BA970}" dt="2022-11-02T19:50:26.860" v="92" actId="20577"/>
        <pc:sldMkLst>
          <pc:docMk/>
          <pc:sldMk cId="3389729989" sldId="275"/>
        </pc:sldMkLst>
        <pc:spChg chg="mod">
          <ac:chgData name="Csuka, Daniel" userId="36efe841-825a-4d98-8522-2c1a42d8bb55" providerId="ADAL" clId="{C7A2D3D0-1EA8-4758-9C6C-7D5C162BA970}" dt="2022-11-02T19:50:26.860" v="92" actId="20577"/>
          <ac:spMkLst>
            <pc:docMk/>
            <pc:sldMk cId="3389729989" sldId="275"/>
            <ac:spMk id="3" creationId="{E1A8F233-52A7-4EDB-28BF-1D00ADDCFDF1}"/>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8796EA6-6F25-4F19-87BA-7ADCC16DAEFF}" type="datetimeFigureOut">
              <a:rPr lang="en-US" smtClean="0"/>
              <a:t>11/2/2022</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64E50CC-F33A-4EF4-9F12-93EC4A21A0CF}" type="slidenum">
              <a:rPr lang="en-US" smtClean="0"/>
              <a:t>‹#›</a:t>
            </a:fld>
            <a:endParaRPr lang="en-US" dirty="0"/>
          </a:p>
        </p:txBody>
      </p:sp>
    </p:spTree>
    <p:extLst>
      <p:ext uri="{BB962C8B-B14F-4D97-AF65-F5344CB8AC3E}">
        <p14:creationId xmlns:p14="http://schemas.microsoft.com/office/powerpoint/2010/main" val="13232950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39C172E-A8B5-46F6-B05C-DFA3E2E0F207}" type="datetimeFigureOut">
              <a:rPr lang="en-US" smtClean="0"/>
              <a:t>11/2/2022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674CE4-FBD8-4481-AEFB-CA53E599A745}" type="slidenum">
              <a:rPr lang="en-US" smtClean="0"/>
              <a:t>‹#›</a:t>
            </a:fld>
            <a:endParaRPr lang="en-US" dirty="0"/>
          </a:p>
        </p:txBody>
      </p:sp>
    </p:spTree>
    <p:extLst>
      <p:ext uri="{BB962C8B-B14F-4D97-AF65-F5344CB8AC3E}">
        <p14:creationId xmlns:p14="http://schemas.microsoft.com/office/powerpoint/2010/main" val="12732681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2674CE4-FBD8-4481-AEFB-CA53E599A745}" type="slidenum">
              <a:rPr lang="en-US" smtClean="0"/>
              <a:t>4</a:t>
            </a:fld>
            <a:endParaRPr lang="en-US" dirty="0"/>
          </a:p>
        </p:txBody>
      </p:sp>
    </p:spTree>
    <p:extLst>
      <p:ext uri="{BB962C8B-B14F-4D97-AF65-F5344CB8AC3E}">
        <p14:creationId xmlns:p14="http://schemas.microsoft.com/office/powerpoint/2010/main" val="17140070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2674CE4-FBD8-4481-AEFB-CA53E599A74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434574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2674CE4-FBD8-4481-AEFB-CA53E599A74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550490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2674CE4-FBD8-4481-AEFB-CA53E599A745}" type="slidenum">
              <a:rPr lang="en-US" smtClean="0"/>
              <a:t>7</a:t>
            </a:fld>
            <a:endParaRPr lang="en-US" dirty="0"/>
          </a:p>
        </p:txBody>
      </p:sp>
    </p:spTree>
    <p:extLst>
      <p:ext uri="{BB962C8B-B14F-4D97-AF65-F5344CB8AC3E}">
        <p14:creationId xmlns:p14="http://schemas.microsoft.com/office/powerpoint/2010/main" val="20285016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Back up slide for MF under 33-182aa</a:t>
            </a:r>
          </a:p>
        </p:txBody>
      </p:sp>
      <p:sp>
        <p:nvSpPr>
          <p:cNvPr id="4" name="Slide Number Placeholder 3"/>
          <p:cNvSpPr>
            <a:spLocks noGrp="1"/>
          </p:cNvSpPr>
          <p:nvPr>
            <p:ph type="sldNum" sz="quarter" idx="5"/>
          </p:nvPr>
        </p:nvSpPr>
        <p:spPr/>
        <p:txBody>
          <a:bodyPr/>
          <a:lstStyle/>
          <a:p>
            <a:fld id="{32674CE4-FBD8-4481-AEFB-CA53E599A745}" type="slidenum">
              <a:rPr lang="en-US" smtClean="0"/>
              <a:t>9</a:t>
            </a:fld>
            <a:endParaRPr lang="en-US" dirty="0"/>
          </a:p>
        </p:txBody>
      </p:sp>
    </p:spTree>
    <p:extLst>
      <p:ext uri="{BB962C8B-B14F-4D97-AF65-F5344CB8AC3E}">
        <p14:creationId xmlns:p14="http://schemas.microsoft.com/office/powerpoint/2010/main" val="9293417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2674CE4-FBD8-4481-AEFB-CA53E599A745}" type="slidenum">
              <a:rPr lang="en-US" smtClean="0"/>
              <a:t>10</a:t>
            </a:fld>
            <a:endParaRPr lang="en-US" dirty="0"/>
          </a:p>
        </p:txBody>
      </p:sp>
    </p:spTree>
    <p:extLst>
      <p:ext uri="{BB962C8B-B14F-4D97-AF65-F5344CB8AC3E}">
        <p14:creationId xmlns:p14="http://schemas.microsoft.com/office/powerpoint/2010/main" val="7850776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2674CE4-FBD8-4481-AEFB-CA53E599A745}" type="slidenum">
              <a:rPr lang="en-US" smtClean="0"/>
              <a:t>11</a:t>
            </a:fld>
            <a:endParaRPr lang="en-US" dirty="0"/>
          </a:p>
        </p:txBody>
      </p:sp>
    </p:spTree>
    <p:extLst>
      <p:ext uri="{BB962C8B-B14F-4D97-AF65-F5344CB8AC3E}">
        <p14:creationId xmlns:p14="http://schemas.microsoft.com/office/powerpoint/2010/main" val="121069896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3" name="Rectangle 12"/>
          <p:cNvSpPr/>
          <p:nvPr userDrawn="1"/>
        </p:nvSpPr>
        <p:spPr>
          <a:xfrm>
            <a:off x="10137913" y="0"/>
            <a:ext cx="1630017" cy="2469165"/>
          </a:xfrm>
          <a:prstGeom prst="rect">
            <a:avLst/>
          </a:prstGeom>
          <a:solidFill>
            <a:srgbClr val="FFFFFF">
              <a:alpha val="3098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p:cNvSpPr/>
          <p:nvPr userDrawn="1"/>
        </p:nvSpPr>
        <p:spPr>
          <a:xfrm>
            <a:off x="0" y="0"/>
            <a:ext cx="12192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6" name="Rectangle 5"/>
          <p:cNvSpPr/>
          <p:nvPr userDrawn="1"/>
        </p:nvSpPr>
        <p:spPr>
          <a:xfrm>
            <a:off x="9644932" y="1"/>
            <a:ext cx="2547068" cy="2270198"/>
          </a:xfrm>
          <a:prstGeom prst="rect">
            <a:avLst/>
          </a:prstGeom>
          <a:solidFill>
            <a:srgbClr val="FFFFFF">
              <a:alpha val="1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p:cNvSpPr/>
          <p:nvPr/>
        </p:nvSpPr>
        <p:spPr>
          <a:xfrm flipV="1">
            <a:off x="7213577" y="3810001"/>
            <a:ext cx="4978425"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useBgFill="1">
        <p:nvSpPr>
          <p:cNvPr id="30" name="Rounded Rectangle 29"/>
          <p:cNvSpPr/>
          <p:nvPr/>
        </p:nvSpPr>
        <p:spPr bwMode="white">
          <a:xfrm>
            <a:off x="7213600" y="3962400"/>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useBgFill="1">
        <p:nvSpPr>
          <p:cNvPr id="31" name="Rounded Rectangle 30"/>
          <p:cNvSpPr/>
          <p:nvPr/>
        </p:nvSpPr>
        <p:spPr bwMode="white">
          <a:xfrm>
            <a:off x="9835343" y="406098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7" name="Rectangle 6"/>
          <p:cNvSpPr/>
          <p:nvPr/>
        </p:nvSpPr>
        <p:spPr>
          <a:xfrm>
            <a:off x="1" y="3649662"/>
            <a:ext cx="12192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0" name="Rectangle 9"/>
          <p:cNvSpPr/>
          <p:nvPr/>
        </p:nvSpPr>
        <p:spPr>
          <a:xfrm>
            <a:off x="1" y="3675528"/>
            <a:ext cx="12192001" cy="244818"/>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8" name="Title 7"/>
          <p:cNvSpPr>
            <a:spLocks noGrp="1"/>
          </p:cNvSpPr>
          <p:nvPr>
            <p:ph type="ctrTitle" hasCustomPrompt="1"/>
          </p:nvPr>
        </p:nvSpPr>
        <p:spPr>
          <a:xfrm>
            <a:off x="609600" y="2389009"/>
            <a:ext cx="11277600" cy="1470025"/>
          </a:xfrm>
        </p:spPr>
        <p:txBody>
          <a:bodyPr anchor="b">
            <a:normAutofit/>
          </a:bodyPr>
          <a:lstStyle>
            <a:lvl1pPr>
              <a:defRPr sz="4800">
                <a:solidFill>
                  <a:schemeClr val="bg1"/>
                </a:solidFill>
                <a:latin typeface="Cambria" panose="02040503050406030204" pitchFamily="18" charset="0"/>
              </a:defRPr>
            </a:lvl1pPr>
          </a:lstStyle>
          <a:p>
            <a:r>
              <a:rPr kumimoji="0" lang="en-US" dirty="0"/>
              <a:t>Title</a:t>
            </a:r>
          </a:p>
        </p:txBody>
      </p:sp>
      <p:sp>
        <p:nvSpPr>
          <p:cNvPr id="9" name="Subtitle 8"/>
          <p:cNvSpPr>
            <a:spLocks noGrp="1"/>
          </p:cNvSpPr>
          <p:nvPr>
            <p:ph type="subTitle" idx="1" hasCustomPrompt="1"/>
          </p:nvPr>
        </p:nvSpPr>
        <p:spPr>
          <a:xfrm>
            <a:off x="609600" y="3929434"/>
            <a:ext cx="6604000" cy="1752600"/>
          </a:xfrm>
        </p:spPr>
        <p:txBody>
          <a:bodyPr/>
          <a:lstStyle>
            <a:lvl1pPr marL="64008" indent="0" algn="l">
              <a:buNone/>
              <a:defRPr sz="2400">
                <a:solidFill>
                  <a:schemeClr val="tx2"/>
                </a:solidFill>
                <a:latin typeface="Cambria" panose="02040503050406030204" pitchFamily="18"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dirty="0"/>
              <a:t>Month 00, 20XX</a:t>
            </a:r>
          </a:p>
          <a:p>
            <a:r>
              <a:rPr kumimoji="0" lang="en-US" dirty="0"/>
              <a:t>Presented by: </a:t>
            </a:r>
          </a:p>
        </p:txBody>
      </p:sp>
      <p:pic>
        <p:nvPicPr>
          <p:cNvPr id="2" name="Picture 1"/>
          <p:cNvPicPr>
            <a:picLocks noChangeAspect="1"/>
          </p:cNvPicPr>
          <p:nvPr userDrawn="1"/>
        </p:nvPicPr>
        <p:blipFill>
          <a:blip r:embed="rId2"/>
          <a:stretch>
            <a:fillRect/>
          </a:stretch>
        </p:blipFill>
        <p:spPr>
          <a:xfrm>
            <a:off x="9041016" y="5278056"/>
            <a:ext cx="2858477" cy="1285004"/>
          </a:xfrm>
          <a:prstGeom prst="rect">
            <a:avLst/>
          </a:prstGeom>
        </p:spPr>
      </p:pic>
      <p:sp>
        <p:nvSpPr>
          <p:cNvPr id="4" name="Rectangle 3"/>
          <p:cNvSpPr/>
          <p:nvPr userDrawn="1"/>
        </p:nvSpPr>
        <p:spPr>
          <a:xfrm>
            <a:off x="11297919" y="0"/>
            <a:ext cx="894079" cy="2495031"/>
          </a:xfrm>
          <a:prstGeom prst="rect">
            <a:avLst/>
          </a:prstGeom>
          <a:solidFill>
            <a:srgbClr val="FFFFFF">
              <a:alpha val="2902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p:cNvSpPr/>
          <p:nvPr userDrawn="1"/>
        </p:nvSpPr>
        <p:spPr>
          <a:xfrm>
            <a:off x="9382539" y="0"/>
            <a:ext cx="2809462" cy="1957460"/>
          </a:xfrm>
          <a:prstGeom prst="rect">
            <a:avLst/>
          </a:prstGeom>
          <a:solidFill>
            <a:srgbClr val="FFFFFF">
              <a:alpha val="1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userDrawn="1"/>
        </p:nvSpPr>
        <p:spPr>
          <a:xfrm>
            <a:off x="9835343" y="0"/>
            <a:ext cx="2356656" cy="1637969"/>
          </a:xfrm>
          <a:prstGeom prst="rect">
            <a:avLst/>
          </a:prstGeom>
          <a:solidFill>
            <a:srgbClr val="FFFFFF">
              <a:alpha val="3215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p:cNvSpPr/>
          <p:nvPr userDrawn="1"/>
        </p:nvSpPr>
        <p:spPr>
          <a:xfrm>
            <a:off x="9215562" y="0"/>
            <a:ext cx="2976437" cy="696807"/>
          </a:xfrm>
          <a:prstGeom prst="rect">
            <a:avLst/>
          </a:prstGeom>
          <a:solidFill>
            <a:srgbClr val="FFFFFF">
              <a:alpha val="5411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p:cNvSpPr/>
          <p:nvPr userDrawn="1"/>
        </p:nvSpPr>
        <p:spPr>
          <a:xfrm>
            <a:off x="10233329" y="-9087"/>
            <a:ext cx="1958670" cy="1352857"/>
          </a:xfrm>
          <a:prstGeom prst="rect">
            <a:avLst/>
          </a:prstGeom>
          <a:solidFill>
            <a:srgbClr val="FFFFFF">
              <a:alpha val="2705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p:cNvSpPr/>
          <p:nvPr userDrawn="1"/>
        </p:nvSpPr>
        <p:spPr>
          <a:xfrm>
            <a:off x="10448014" y="-9087"/>
            <a:ext cx="1743985" cy="2126886"/>
          </a:xfrm>
          <a:prstGeom prst="rect">
            <a:avLst/>
          </a:prstGeom>
          <a:solidFill>
            <a:srgbClr val="FFFFFF">
              <a:alpha val="3215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6011521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803790"/>
            <a:ext cx="10972800" cy="1066800"/>
          </a:xfrm>
        </p:spPr>
        <p:txBody>
          <a:bodyPr/>
          <a:lstStyle/>
          <a:p>
            <a:r>
              <a:rPr kumimoji="0" lang="en-US"/>
              <a:t>Click to edit Master title style</a:t>
            </a:r>
          </a:p>
        </p:txBody>
      </p:sp>
      <p:sp>
        <p:nvSpPr>
          <p:cNvPr id="3" name="Vertical Text Placeholder 2"/>
          <p:cNvSpPr>
            <a:spLocks noGrp="1"/>
          </p:cNvSpPr>
          <p:nvPr>
            <p:ph type="body" orient="vert" idx="1"/>
          </p:nvPr>
        </p:nvSpPr>
        <p:spPr>
          <a:xfrm>
            <a:off x="609600" y="1910214"/>
            <a:ext cx="10972800" cy="4325112"/>
          </a:xfrm>
        </p:spPr>
        <p:txBody>
          <a:bodyPr vert="eaVert"/>
          <a:lstStyle>
            <a:lvl1pPr>
              <a:defRPr/>
            </a:lvl1pPr>
            <a:lvl5pPr>
              <a:defRPr/>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4678442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hasCustomPrompt="1"/>
          </p:nvPr>
        </p:nvSpPr>
        <p:spPr>
          <a:xfrm>
            <a:off x="9042400" y="833286"/>
            <a:ext cx="2540000" cy="5448300"/>
          </a:xfrm>
        </p:spPr>
        <p:txBody>
          <a:bodyPr vert="eaVert"/>
          <a:lstStyle>
            <a:lvl1pPr>
              <a:defRPr/>
            </a:lvl1pPr>
          </a:lstStyle>
          <a:p>
            <a:r>
              <a:rPr kumimoji="0" lang="en-US" dirty="0"/>
              <a:t>Edit Master title style</a:t>
            </a:r>
          </a:p>
        </p:txBody>
      </p:sp>
      <p:sp>
        <p:nvSpPr>
          <p:cNvPr id="3" name="Vertical Text Placeholder 2"/>
          <p:cNvSpPr>
            <a:spLocks noGrp="1"/>
          </p:cNvSpPr>
          <p:nvPr>
            <p:ph type="body" orient="vert" idx="1" hasCustomPrompt="1"/>
          </p:nvPr>
        </p:nvSpPr>
        <p:spPr>
          <a:xfrm>
            <a:off x="609600" y="833286"/>
            <a:ext cx="8331200" cy="5448300"/>
          </a:xfrm>
        </p:spPr>
        <p:txBody>
          <a:bodyPr vert="eaVert"/>
          <a:lstStyle>
            <a:lvl5pPr>
              <a:defRPr/>
            </a:lvl5p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9780883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lvl1pPr>
              <a:defRPr/>
            </a:lvl1pPr>
            <a:lvl5pPr>
              <a:defRPr/>
            </a:lvl5pPr>
            <a:lvl6pPr>
              <a:defRPr/>
            </a:lvl6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6" name="Slide Number Placeholder 5"/>
          <p:cNvSpPr>
            <a:spLocks noGrp="1"/>
          </p:cNvSpPr>
          <p:nvPr>
            <p:ph type="sldNum" sz="quarter" idx="12"/>
          </p:nvPr>
        </p:nvSpPr>
        <p:spPr>
          <a:xfrm>
            <a:off x="11582400" y="6288420"/>
            <a:ext cx="513484" cy="365760"/>
          </a:xfrm>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5943031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1968322"/>
            <a:ext cx="10363200" cy="1362075"/>
          </a:xfrm>
        </p:spPr>
        <p:txBody>
          <a:bodyPr anchor="b">
            <a:noAutofit/>
          </a:bodyPr>
          <a:lstStyle>
            <a:lvl1pPr algn="l">
              <a:buNone/>
              <a:defRPr sz="4300" b="1" cap="none" baseline="0">
                <a:ln w="12700">
                  <a:solidFill>
                    <a:schemeClr val="accent2">
                      <a:shade val="90000"/>
                      <a:satMod val="150000"/>
                    </a:schemeClr>
                  </a:solidFill>
                </a:ln>
                <a:solidFill>
                  <a:schemeClr val="accent2"/>
                </a:solidFill>
                <a:effectLst/>
              </a:defRPr>
            </a:lvl1pPr>
          </a:lstStyle>
          <a:p>
            <a:r>
              <a:rPr kumimoji="0" lang="en-US" dirty="0"/>
              <a:t>Click to edit Master title style</a:t>
            </a:r>
          </a:p>
        </p:txBody>
      </p:sp>
      <p:sp>
        <p:nvSpPr>
          <p:cNvPr id="3" name="Text Placeholder 2"/>
          <p:cNvSpPr>
            <a:spLocks noGrp="1"/>
          </p:cNvSpPr>
          <p:nvPr>
            <p:ph type="body" idx="1"/>
          </p:nvPr>
        </p:nvSpPr>
        <p:spPr>
          <a:xfrm>
            <a:off x="963084" y="3367088"/>
            <a:ext cx="103632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705127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609600" y="2249425"/>
            <a:ext cx="5384800" cy="4341875"/>
          </a:xfrm>
        </p:spPr>
        <p:txBody>
          <a:bodyPr/>
          <a:lstStyle>
            <a:lvl1pPr>
              <a:defRPr sz="2000"/>
            </a:lvl1pPr>
            <a:lvl2pPr>
              <a:defRPr sz="1900"/>
            </a:lvl2pPr>
            <a:lvl3pPr>
              <a:defRPr sz="18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4" name="Content Placeholder 3"/>
          <p:cNvSpPr>
            <a:spLocks noGrp="1"/>
          </p:cNvSpPr>
          <p:nvPr>
            <p:ph sz="half" idx="2"/>
          </p:nvPr>
        </p:nvSpPr>
        <p:spPr>
          <a:xfrm>
            <a:off x="6197600" y="2249425"/>
            <a:ext cx="5384800" cy="4341875"/>
          </a:xfrm>
        </p:spPr>
        <p:txBody>
          <a:bodyPr/>
          <a:lstStyle>
            <a:lvl1pPr>
              <a:defRPr sz="2000"/>
            </a:lvl1pPr>
            <a:lvl2pPr>
              <a:defRPr sz="1900"/>
            </a:lvl2pPr>
            <a:lvl3pPr>
              <a:defRPr sz="18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4464451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0" orient="horz" pos="2160" userDrawn="1">
          <p15:clr>
            <a:srgbClr val="FBAE40"/>
          </p15:clr>
        </p15:guide>
        <p15:guide id="1"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8000" y="789048"/>
            <a:ext cx="11176000" cy="1069848"/>
          </a:xfrm>
        </p:spPr>
        <p:txBody>
          <a:bodyPr anchor="ctr"/>
          <a:lstStyle>
            <a:lvl1pPr>
              <a:defRPr sz="4000" b="0" i="0" cap="none" baseline="0"/>
            </a:lvl1pPr>
          </a:lstStyle>
          <a:p>
            <a:r>
              <a:rPr kumimoji="0" lang="en-US"/>
              <a:t>Click to edit Master title style</a:t>
            </a:r>
          </a:p>
        </p:txBody>
      </p:sp>
      <p:sp>
        <p:nvSpPr>
          <p:cNvPr id="3" name="Text Placeholder 2"/>
          <p:cNvSpPr>
            <a:spLocks noGrp="1"/>
          </p:cNvSpPr>
          <p:nvPr>
            <p:ph type="body" idx="1"/>
          </p:nvPr>
        </p:nvSpPr>
        <p:spPr>
          <a:xfrm>
            <a:off x="508000" y="1891018"/>
            <a:ext cx="5388864" cy="457200"/>
          </a:xfrm>
          <a:solidFill>
            <a:schemeClr val="accent2">
              <a:lumMod val="60000"/>
              <a:lumOff val="4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508000" y="2354567"/>
            <a:ext cx="5388864"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4" name="Text Placeholder 3"/>
          <p:cNvSpPr>
            <a:spLocks noGrp="1"/>
          </p:cNvSpPr>
          <p:nvPr>
            <p:ph type="body" sz="half" idx="3"/>
          </p:nvPr>
        </p:nvSpPr>
        <p:spPr>
          <a:xfrm>
            <a:off x="6294968" y="1891018"/>
            <a:ext cx="5389033" cy="457200"/>
          </a:xfrm>
          <a:solidFill>
            <a:schemeClr val="accent2">
              <a:lumMod val="60000"/>
              <a:lumOff val="4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6" name="Content Placeholder 5"/>
          <p:cNvSpPr>
            <a:spLocks noGrp="1"/>
          </p:cNvSpPr>
          <p:nvPr>
            <p:ph sz="quarter" idx="4"/>
          </p:nvPr>
        </p:nvSpPr>
        <p:spPr>
          <a:xfrm>
            <a:off x="6291073" y="2354567"/>
            <a:ext cx="5389033"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27" name="Slide Number Placeholder 26"/>
          <p:cNvSpPr>
            <a:spLocks noGrp="1"/>
          </p:cNvSpPr>
          <p:nvPr>
            <p:ph type="sldNum" sz="quarter" idx="11"/>
          </p:nvPr>
        </p:nvSpPr>
        <p:spPr/>
        <p:txBody>
          <a:bodyPr rtlCol="0"/>
          <a:lstStyle/>
          <a:p>
            <a:fld id="{401CF334-2D5C-4859-84A6-CA7E6E43FAEB}" type="slidenum">
              <a:rPr lang="en-US" smtClean="0"/>
              <a:t>‹#›</a:t>
            </a:fld>
            <a:endParaRPr lang="en-US" dirty="0"/>
          </a:p>
        </p:txBody>
      </p:sp>
    </p:spTree>
    <p:extLst>
      <p:ext uri="{BB962C8B-B14F-4D97-AF65-F5344CB8AC3E}">
        <p14:creationId xmlns:p14="http://schemas.microsoft.com/office/powerpoint/2010/main" val="370716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1143000"/>
            <a:ext cx="10972800" cy="1069848"/>
          </a:xfrm>
        </p:spPr>
        <p:txBody>
          <a:bodyPr anchor="ctr"/>
          <a:lstStyle>
            <a:lvl1pPr>
              <a:defRPr sz="4000">
                <a:solidFill>
                  <a:schemeClr val="tx2"/>
                </a:solidFill>
              </a:defRPr>
            </a:lvl1pPr>
          </a:lstStyle>
          <a:p>
            <a:r>
              <a:rPr kumimoji="0" lang="en-US"/>
              <a:t>Click to edit Master title style</a:t>
            </a:r>
          </a:p>
        </p:txBody>
      </p:sp>
      <p:sp>
        <p:nvSpPr>
          <p:cNvPr id="5" name="Slide Number Placeholder 4"/>
          <p:cNvSpPr>
            <a:spLocks noGrp="1"/>
          </p:cNvSpPr>
          <p:nvPr>
            <p:ph type="sldNum" sz="quarter" idx="12"/>
          </p:nvPr>
        </p:nvSpPr>
        <p:spPr>
          <a:xfrm>
            <a:off x="10899648" y="2272"/>
            <a:ext cx="1016000" cy="365760"/>
          </a:xfrm>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8219525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11356951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137995" y="924994"/>
            <a:ext cx="4511040" cy="877824"/>
          </a:xfrm>
        </p:spPr>
        <p:txBody>
          <a:bodyPr anchor="b"/>
          <a:lstStyle>
            <a:lvl1pPr algn="l">
              <a:buNone/>
              <a:defRPr sz="1800" b="1"/>
            </a:lvl1pPr>
          </a:lstStyle>
          <a:p>
            <a:r>
              <a:rPr kumimoji="0" lang="en-US" dirty="0"/>
              <a:t>Edit Master title style</a:t>
            </a:r>
          </a:p>
        </p:txBody>
      </p:sp>
      <p:sp>
        <p:nvSpPr>
          <p:cNvPr id="4" name="Content Placeholder 3"/>
          <p:cNvSpPr>
            <a:spLocks noGrp="1"/>
          </p:cNvSpPr>
          <p:nvPr>
            <p:ph sz="half" idx="1"/>
          </p:nvPr>
        </p:nvSpPr>
        <p:spPr>
          <a:xfrm>
            <a:off x="203200" y="776287"/>
            <a:ext cx="6803136" cy="5805083"/>
          </a:xfrm>
        </p:spPr>
        <p:txBody>
          <a:bodyPr/>
          <a:lstStyle>
            <a:lvl1pPr>
              <a:defRPr sz="3200"/>
            </a:lvl1pPr>
            <a:lvl2pPr>
              <a:defRPr sz="2800"/>
            </a:lvl2pPr>
            <a:lvl3pPr>
              <a:defRPr sz="24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3" name="Text Placeholder 2"/>
          <p:cNvSpPr>
            <a:spLocks noGrp="1"/>
          </p:cNvSpPr>
          <p:nvPr>
            <p:ph type="body" idx="2"/>
          </p:nvPr>
        </p:nvSpPr>
        <p:spPr>
          <a:xfrm>
            <a:off x="7137995" y="1833751"/>
            <a:ext cx="4511040" cy="4580573"/>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4986852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53913" y="1109161"/>
            <a:ext cx="782404" cy="4681637"/>
          </a:xfrm>
        </p:spPr>
        <p:txBody>
          <a:bodyPr vert="vert270" lIns="45720" tIns="0" rIns="45720" anchor="t"/>
          <a:lstStyle>
            <a:lvl1pPr algn="ctr">
              <a:buNone/>
              <a:defRPr sz="2000" b="1"/>
            </a:lvl1pPr>
          </a:lstStyle>
          <a:p>
            <a:r>
              <a:rPr kumimoji="0" lang="en-US"/>
              <a:t>Click to edit Master title style</a:t>
            </a:r>
          </a:p>
        </p:txBody>
      </p:sp>
      <p:sp>
        <p:nvSpPr>
          <p:cNvPr id="3" name="Picture Placeholder 2" descr="An empty placeholder to add an image. Click on the placeholder and select the image that you wish to add"/>
          <p:cNvSpPr>
            <a:spLocks noGrp="1"/>
          </p:cNvSpPr>
          <p:nvPr>
            <p:ph type="pic" idx="1"/>
          </p:nvPr>
        </p:nvSpPr>
        <p:spPr>
          <a:xfrm>
            <a:off x="538228" y="1143000"/>
            <a:ext cx="6096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dirty="0"/>
              <a:t>Click icon to add picture</a:t>
            </a:r>
          </a:p>
        </p:txBody>
      </p:sp>
      <p:sp>
        <p:nvSpPr>
          <p:cNvPr id="4" name="Text Placeholder 3"/>
          <p:cNvSpPr>
            <a:spLocks noGrp="1"/>
          </p:cNvSpPr>
          <p:nvPr>
            <p:ph type="body" sz="half" idx="2"/>
          </p:nvPr>
        </p:nvSpPr>
        <p:spPr>
          <a:xfrm>
            <a:off x="8117924" y="3274309"/>
            <a:ext cx="34544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18836198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userDrawn="1"/>
        </p:nvSpPr>
        <p:spPr>
          <a:xfrm>
            <a:off x="1" y="366819"/>
            <a:ext cx="12190122" cy="91061"/>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9" name="Rectangle 28"/>
          <p:cNvSpPr/>
          <p:nvPr/>
        </p:nvSpPr>
        <p:spPr>
          <a:xfrm>
            <a:off x="0" y="-1"/>
            <a:ext cx="12192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0" name="Rectangle 29"/>
          <p:cNvSpPr/>
          <p:nvPr/>
        </p:nvSpPr>
        <p:spPr>
          <a:xfrm>
            <a:off x="1" y="308277"/>
            <a:ext cx="12192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useBgFill="1">
        <p:nvSpPr>
          <p:cNvPr id="33" name="Rounded Rectangle 32"/>
          <p:cNvSpPr/>
          <p:nvPr/>
        </p:nvSpPr>
        <p:spPr bwMode="white">
          <a:xfrm>
            <a:off x="7209785" y="497504"/>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useBgFill="1">
        <p:nvSpPr>
          <p:cNvPr id="34" name="Rounded Rectangle 33"/>
          <p:cNvSpPr/>
          <p:nvPr/>
        </p:nvSpPr>
        <p:spPr bwMode="white">
          <a:xfrm>
            <a:off x="9831528" y="58894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5" name="Rectangle 34"/>
          <p:cNvSpPr/>
          <p:nvPr/>
        </p:nvSpPr>
        <p:spPr bwMode="invGray">
          <a:xfrm>
            <a:off x="12113288" y="-2001"/>
            <a:ext cx="76835"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6" name="Rectangle 35"/>
          <p:cNvSpPr/>
          <p:nvPr/>
        </p:nvSpPr>
        <p:spPr bwMode="invGray">
          <a:xfrm>
            <a:off x="12059308" y="-2001"/>
            <a:ext cx="3657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7" name="Rectangle 36"/>
          <p:cNvSpPr/>
          <p:nvPr/>
        </p:nvSpPr>
        <p:spPr bwMode="invGray">
          <a:xfrm>
            <a:off x="12033904" y="-2001"/>
            <a:ext cx="12192"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8" name="Rectangle 37"/>
          <p:cNvSpPr/>
          <p:nvPr/>
        </p:nvSpPr>
        <p:spPr bwMode="invGray">
          <a:xfrm>
            <a:off x="11967231" y="-2001"/>
            <a:ext cx="36576"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9" name="Rectangle 38"/>
          <p:cNvSpPr/>
          <p:nvPr/>
        </p:nvSpPr>
        <p:spPr bwMode="invGray">
          <a:xfrm>
            <a:off x="11887569" y="380"/>
            <a:ext cx="73152"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40" name="Rectangle 39"/>
          <p:cNvSpPr/>
          <p:nvPr/>
        </p:nvSpPr>
        <p:spPr bwMode="invGray">
          <a:xfrm>
            <a:off x="11831300" y="380"/>
            <a:ext cx="12192"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2" name="Title Placeholder 21"/>
          <p:cNvSpPr>
            <a:spLocks noGrp="1"/>
          </p:cNvSpPr>
          <p:nvPr>
            <p:ph type="title"/>
          </p:nvPr>
        </p:nvSpPr>
        <p:spPr>
          <a:xfrm>
            <a:off x="609600" y="1143000"/>
            <a:ext cx="10972800" cy="1066800"/>
          </a:xfrm>
          <a:prstGeom prst="rect">
            <a:avLst/>
          </a:prstGeom>
        </p:spPr>
        <p:txBody>
          <a:bodyPr vert="horz" anchor="ctr">
            <a:normAutofit/>
          </a:bodyPr>
          <a:lstStyle/>
          <a:p>
            <a:r>
              <a:rPr kumimoji="0" lang="en-US" dirty="0"/>
              <a:t>Click to edit Master title style</a:t>
            </a:r>
          </a:p>
        </p:txBody>
      </p:sp>
      <p:sp>
        <p:nvSpPr>
          <p:cNvPr id="13" name="Text Placeholder 12"/>
          <p:cNvSpPr>
            <a:spLocks noGrp="1"/>
          </p:cNvSpPr>
          <p:nvPr>
            <p:ph type="body" idx="1"/>
          </p:nvPr>
        </p:nvSpPr>
        <p:spPr>
          <a:xfrm>
            <a:off x="609600" y="2249424"/>
            <a:ext cx="10972800" cy="4325112"/>
          </a:xfrm>
          <a:prstGeom prst="rect">
            <a:avLst/>
          </a:prstGeom>
        </p:spPr>
        <p:txBody>
          <a:bodyPr vert="horz">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3" name="Slide Number Placeholder 22"/>
          <p:cNvSpPr>
            <a:spLocks noGrp="1"/>
          </p:cNvSpPr>
          <p:nvPr>
            <p:ph type="sldNum" sz="quarter" idx="4"/>
          </p:nvPr>
        </p:nvSpPr>
        <p:spPr>
          <a:xfrm>
            <a:off x="11535700" y="6288420"/>
            <a:ext cx="560183" cy="365760"/>
          </a:xfrm>
          <a:prstGeom prst="rect">
            <a:avLst/>
          </a:prstGeom>
        </p:spPr>
        <p:txBody>
          <a:bodyPr vert="horz" anchor="b"/>
          <a:lstStyle>
            <a:lvl1pPr algn="r" eaLnBrk="1" latinLnBrk="0" hangingPunct="1">
              <a:defRPr kumimoji="0" sz="1800" b="1">
                <a:solidFill>
                  <a:srgbClr val="0067B1"/>
                </a:solidFill>
              </a:defRPr>
            </a:lvl1pPr>
          </a:lstStyle>
          <a:p>
            <a:fld id="{401CF334-2D5C-4859-84A6-CA7E6E43FAEB}" type="slidenum">
              <a:rPr lang="en-US" smtClean="0"/>
              <a:pPr/>
              <a:t>‹#›</a:t>
            </a:fld>
            <a:endParaRPr lang="en-US" dirty="0"/>
          </a:p>
        </p:txBody>
      </p:sp>
      <p:pic>
        <p:nvPicPr>
          <p:cNvPr id="2" name="Picture 1"/>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0310060" y="6162092"/>
            <a:ext cx="1329816" cy="595324"/>
          </a:xfrm>
          <a:prstGeom prst="rect">
            <a:avLst/>
          </a:prstGeom>
        </p:spPr>
      </p:pic>
    </p:spTree>
    <p:extLst>
      <p:ext uri="{BB962C8B-B14F-4D97-AF65-F5344CB8AC3E}">
        <p14:creationId xmlns:p14="http://schemas.microsoft.com/office/powerpoint/2010/main" val="213217172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rtl="0" eaLnBrk="1" latinLnBrk="0" hangingPunct="1">
        <a:spcBef>
          <a:spcPct val="0"/>
        </a:spcBef>
        <a:buNone/>
        <a:defRPr kumimoji="0" sz="4000" kern="1200">
          <a:solidFill>
            <a:schemeClr val="tx2"/>
          </a:solidFill>
          <a:latin typeface="Cambria" panose="02040503050406030204" pitchFamily="18" charset="0"/>
          <a:ea typeface="+mj-ea"/>
          <a:cs typeface="+mj-cs"/>
        </a:defRPr>
      </a:lvl1pPr>
    </p:titleStyle>
    <p:bodyStyle>
      <a:lvl1pPr marL="365760" indent="-256032" algn="l" rtl="0" eaLnBrk="1" latinLnBrk="0" hangingPunct="1">
        <a:spcBef>
          <a:spcPts val="300"/>
        </a:spcBef>
        <a:buClr>
          <a:schemeClr val="accent3">
            <a:lumMod val="75000"/>
          </a:schemeClr>
        </a:buClr>
        <a:buFont typeface="Georgia"/>
        <a:buChar char="•"/>
        <a:defRPr kumimoji="0" sz="2800" kern="1200">
          <a:solidFill>
            <a:schemeClr val="tx2"/>
          </a:solidFill>
          <a:latin typeface="Cambria" panose="02040503050406030204" pitchFamily="18" charset="0"/>
          <a:ea typeface="+mn-ea"/>
          <a:cs typeface="+mn-cs"/>
        </a:defRPr>
      </a:lvl1pPr>
      <a:lvl2pPr marL="658368" indent="-246888" algn="l" rtl="0" eaLnBrk="1" latinLnBrk="0" hangingPunct="1">
        <a:spcBef>
          <a:spcPts val="300"/>
        </a:spcBef>
        <a:buClr>
          <a:schemeClr val="accent2">
            <a:lumMod val="75000"/>
          </a:schemeClr>
        </a:buClr>
        <a:buFont typeface="Georgia"/>
        <a:buChar char="▫"/>
        <a:defRPr kumimoji="0" sz="2600" kern="1200">
          <a:solidFill>
            <a:schemeClr val="tx2"/>
          </a:solidFill>
          <a:latin typeface="Cambria" panose="02040503050406030204" pitchFamily="18" charset="0"/>
          <a:ea typeface="+mn-ea"/>
          <a:cs typeface="+mn-cs"/>
        </a:defRPr>
      </a:lvl2pPr>
      <a:lvl3pPr marL="923544" indent="-219456" algn="l" rtl="0" eaLnBrk="1" latinLnBrk="0" hangingPunct="1">
        <a:spcBef>
          <a:spcPts val="300"/>
        </a:spcBef>
        <a:buClr>
          <a:schemeClr val="accent1">
            <a:lumMod val="50000"/>
          </a:schemeClr>
        </a:buClr>
        <a:buFont typeface="Wingdings 2" panose="05020102010507070707" pitchFamily="18" charset="2"/>
        <a:buChar char=""/>
        <a:defRPr kumimoji="0" sz="2400" kern="1200">
          <a:solidFill>
            <a:schemeClr val="tx2"/>
          </a:solidFill>
          <a:latin typeface="Cambria" panose="02040503050406030204" pitchFamily="18" charset="0"/>
          <a:ea typeface="+mn-ea"/>
          <a:cs typeface="+mn-cs"/>
        </a:defRPr>
      </a:lvl3pPr>
      <a:lvl4pPr marL="1179576" indent="-201168" algn="l" rtl="0" eaLnBrk="1" latinLnBrk="0" hangingPunct="1">
        <a:spcBef>
          <a:spcPts val="300"/>
        </a:spcBef>
        <a:buClr>
          <a:schemeClr val="accent1">
            <a:lumMod val="50000"/>
          </a:schemeClr>
        </a:buClr>
        <a:buFont typeface="Wingdings 2" panose="05020102010507070707" pitchFamily="18" charset="2"/>
        <a:buChar char=""/>
        <a:defRPr kumimoji="0" sz="2200" kern="1200">
          <a:solidFill>
            <a:schemeClr val="tx2"/>
          </a:solidFill>
          <a:latin typeface="Cambria" panose="02040503050406030204" pitchFamily="18" charset="0"/>
          <a:ea typeface="+mn-ea"/>
          <a:cs typeface="+mn-cs"/>
        </a:defRPr>
      </a:lvl4pPr>
      <a:lvl5pPr marL="1389888" indent="-182880" algn="l" rtl="0" eaLnBrk="1" latinLnBrk="0" hangingPunct="1">
        <a:spcBef>
          <a:spcPts val="300"/>
        </a:spcBef>
        <a:buClr>
          <a:schemeClr val="accent1">
            <a:lumMod val="50000"/>
          </a:schemeClr>
        </a:buClr>
        <a:buFont typeface="Wingdings 2" panose="05020102010507070707" pitchFamily="18" charset="2"/>
        <a:buChar char=""/>
        <a:defRPr kumimoji="0" sz="2000" kern="1200">
          <a:solidFill>
            <a:schemeClr val="tx2"/>
          </a:solidFill>
          <a:latin typeface="Cambria" panose="02040503050406030204" pitchFamily="18" charset="0"/>
          <a:ea typeface="+mn-ea"/>
          <a:cs typeface="+mn-cs"/>
        </a:defRPr>
      </a:lvl5pPr>
      <a:lvl6pPr marL="1609344" indent="-182880" algn="l" rtl="0" eaLnBrk="1" latinLnBrk="0" hangingPunct="1">
        <a:spcBef>
          <a:spcPts val="300"/>
        </a:spcBef>
        <a:buClr>
          <a:schemeClr val="accent1">
            <a:lumMod val="50000"/>
          </a:schemeClr>
        </a:buClr>
        <a:buFont typeface="Wingdings 2" panose="05020102010507070707" pitchFamily="18" charset="2"/>
        <a:buChar char=""/>
        <a:defRPr kumimoji="0" sz="1800" kern="1200">
          <a:solidFill>
            <a:schemeClr val="tx2"/>
          </a:solidFill>
          <a:latin typeface="+mn-lt"/>
          <a:ea typeface="+mn-ea"/>
          <a:cs typeface="+mn-cs"/>
        </a:defRPr>
      </a:lvl6pPr>
      <a:lvl7pPr marL="1828800" indent="-182880" algn="l" rtl="0" eaLnBrk="1" latinLnBrk="0" hangingPunct="1">
        <a:spcBef>
          <a:spcPts val="300"/>
        </a:spcBef>
        <a:buClr>
          <a:schemeClr val="accent1">
            <a:lumMod val="50000"/>
          </a:schemeClr>
        </a:buClr>
        <a:buFont typeface="Wingdings 2" panose="05020102010507070707" pitchFamily="18" charset="2"/>
        <a:buChar char=""/>
        <a:defRPr kumimoji="0" sz="1600" kern="1200">
          <a:solidFill>
            <a:schemeClr val="tx2"/>
          </a:solidFill>
          <a:latin typeface="+mn-lt"/>
          <a:ea typeface="+mn-ea"/>
          <a:cs typeface="+mn-cs"/>
        </a:defRPr>
      </a:lvl7pPr>
      <a:lvl8pPr marL="2029968" indent="-182880" algn="l" rtl="0" eaLnBrk="1" latinLnBrk="0" hangingPunct="1">
        <a:spcBef>
          <a:spcPts val="300"/>
        </a:spcBef>
        <a:buClr>
          <a:schemeClr val="accent1">
            <a:lumMod val="50000"/>
          </a:schemeClr>
        </a:buClr>
        <a:buFont typeface="Wingdings 2" panose="05020102010507070707" pitchFamily="18" charset="2"/>
        <a:buChar char=""/>
        <a:defRPr kumimoji="0" sz="1500" kern="1200">
          <a:solidFill>
            <a:schemeClr val="tx2"/>
          </a:solidFill>
          <a:latin typeface="+mn-lt"/>
          <a:ea typeface="+mn-ea"/>
          <a:cs typeface="+mn-cs"/>
        </a:defRPr>
      </a:lvl8pPr>
      <a:lvl9pPr marL="2240280" indent="-182880" algn="l" rtl="0" eaLnBrk="1" latinLnBrk="0" hangingPunct="1">
        <a:spcBef>
          <a:spcPts val="300"/>
        </a:spcBef>
        <a:buClr>
          <a:schemeClr val="accent1">
            <a:lumMod val="50000"/>
          </a:schemeClr>
        </a:buClr>
        <a:buFont typeface="Wingdings 2" panose="05020102010507070707" pitchFamily="18" charset="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extLst>
    <p:ext uri="{27BBF7A9-308A-43DC-89C8-2F10F3537804}">
      <p15:sldGuideLst xmlns:p15="http://schemas.microsoft.com/office/powerpoint/2012/main">
        <p15:guide id="0" orient="horz" pos="2160" userDrawn="1">
          <p15:clr>
            <a:srgbClr val="F26B43"/>
          </p15:clr>
        </p15:guide>
        <p15:guide id="1" pos="3840" userDrawn="1">
          <p15:clr>
            <a:srgbClr val="F26B43"/>
          </p15:clr>
        </p15:guide>
        <p15:guide id="2" orient="horz" pos="4152"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092704-CAB0-1F71-C081-0F3F5036F38E}"/>
              </a:ext>
            </a:extLst>
          </p:cNvPr>
          <p:cNvSpPr>
            <a:spLocks noGrp="1"/>
          </p:cNvSpPr>
          <p:nvPr>
            <p:ph type="ctrTitle"/>
          </p:nvPr>
        </p:nvSpPr>
        <p:spPr>
          <a:xfrm>
            <a:off x="199855" y="1030710"/>
            <a:ext cx="9524715" cy="1574779"/>
          </a:xfrm>
        </p:spPr>
        <p:txBody>
          <a:bodyPr anchor="b">
            <a:normAutofit/>
          </a:bodyPr>
          <a:lstStyle/>
          <a:p>
            <a:r>
              <a:rPr lang="en-US" dirty="0"/>
              <a:t>The </a:t>
            </a:r>
            <a:r>
              <a:rPr lang="en-US" sz="4800" dirty="0"/>
              <a:t>Corporate Practice of Medicine in Connecticut</a:t>
            </a:r>
          </a:p>
        </p:txBody>
      </p:sp>
      <p:sp>
        <p:nvSpPr>
          <p:cNvPr id="3" name="Subtitle 2">
            <a:extLst>
              <a:ext uri="{FF2B5EF4-FFF2-40B4-BE49-F238E27FC236}">
                <a16:creationId xmlns:a16="http://schemas.microsoft.com/office/drawing/2014/main" id="{F4A39E6B-125F-C4E9-10ED-3EE3A1392C26}"/>
              </a:ext>
            </a:extLst>
          </p:cNvPr>
          <p:cNvSpPr>
            <a:spLocks noGrp="1"/>
          </p:cNvSpPr>
          <p:nvPr>
            <p:ph type="subTitle" idx="1"/>
          </p:nvPr>
        </p:nvSpPr>
        <p:spPr>
          <a:xfrm>
            <a:off x="809456" y="4058515"/>
            <a:ext cx="9248944" cy="1143405"/>
          </a:xfrm>
        </p:spPr>
        <p:txBody>
          <a:bodyPr anchor="t">
            <a:normAutofit fontScale="92500" lnSpcReduction="10000"/>
          </a:bodyPr>
          <a:lstStyle/>
          <a:p>
            <a:endParaRPr lang="en-US" dirty="0">
              <a:solidFill>
                <a:schemeClr val="tx1">
                  <a:alpha val="70000"/>
                </a:schemeClr>
              </a:solidFill>
            </a:endParaRPr>
          </a:p>
          <a:p>
            <a:r>
              <a:rPr lang="en-US" dirty="0">
                <a:solidFill>
                  <a:schemeClr val="tx1">
                    <a:alpha val="70000"/>
                  </a:schemeClr>
                </a:solidFill>
              </a:rPr>
              <a:t>Andrew M. Keller, M.D., Legal Extern, Office of Health Strategy</a:t>
            </a:r>
          </a:p>
          <a:p>
            <a:r>
              <a:rPr lang="en-US" dirty="0">
                <a:solidFill>
                  <a:schemeClr val="tx1">
                    <a:alpha val="70000"/>
                  </a:schemeClr>
                </a:solidFill>
              </a:rPr>
              <a:t>3L Quinnipiac University, School of Law</a:t>
            </a:r>
          </a:p>
        </p:txBody>
      </p:sp>
    </p:spTree>
    <p:extLst>
      <p:ext uri="{BB962C8B-B14F-4D97-AF65-F5344CB8AC3E}">
        <p14:creationId xmlns:p14="http://schemas.microsoft.com/office/powerpoint/2010/main" val="8477243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565910-342E-67C3-D9D0-7397DBE9A0C7}"/>
              </a:ext>
            </a:extLst>
          </p:cNvPr>
          <p:cNvSpPr>
            <a:spLocks noGrp="1"/>
          </p:cNvSpPr>
          <p:nvPr>
            <p:ph type="title"/>
          </p:nvPr>
        </p:nvSpPr>
        <p:spPr>
          <a:xfrm>
            <a:off x="609600" y="741557"/>
            <a:ext cx="10972800" cy="1066800"/>
          </a:xfrm>
        </p:spPr>
        <p:txBody>
          <a:bodyPr/>
          <a:lstStyle/>
          <a:p>
            <a:r>
              <a:rPr lang="en-US" dirty="0"/>
              <a:t>CPOM in Neighboring States</a:t>
            </a:r>
          </a:p>
        </p:txBody>
      </p:sp>
      <p:sp>
        <p:nvSpPr>
          <p:cNvPr id="3" name="Content Placeholder 2">
            <a:extLst>
              <a:ext uri="{FF2B5EF4-FFF2-40B4-BE49-F238E27FC236}">
                <a16:creationId xmlns:a16="http://schemas.microsoft.com/office/drawing/2014/main" id="{F144A0D2-2362-76BF-47B3-EF99BF778032}"/>
              </a:ext>
            </a:extLst>
          </p:cNvPr>
          <p:cNvSpPr>
            <a:spLocks noGrp="1"/>
          </p:cNvSpPr>
          <p:nvPr>
            <p:ph idx="1"/>
          </p:nvPr>
        </p:nvSpPr>
        <p:spPr>
          <a:xfrm>
            <a:off x="609600" y="1847981"/>
            <a:ext cx="10972800" cy="4325112"/>
          </a:xfrm>
        </p:spPr>
        <p:txBody>
          <a:bodyPr>
            <a:normAutofit fontScale="85000" lnSpcReduction="20000"/>
          </a:bodyPr>
          <a:lstStyle/>
          <a:p>
            <a:r>
              <a:rPr lang="en-US" dirty="0"/>
              <a:t>Massachusetts: physician may practice in nonprofit service plan that may not restrict methods or treatments. (Mass. Gen. Laws ch. 176b, § 7)</a:t>
            </a:r>
            <a:br>
              <a:rPr lang="en-US" dirty="0"/>
            </a:br>
            <a:endParaRPr lang="en-US" dirty="0"/>
          </a:p>
          <a:p>
            <a:r>
              <a:rPr lang="en-US" dirty="0"/>
              <a:t>New Jersey: May be a for-profit corporation employing or renumerating  physicians. (N.J. Admin. Code § 13:35-6.16) </a:t>
            </a:r>
            <a:br>
              <a:rPr lang="en-US" dirty="0"/>
            </a:br>
            <a:endParaRPr lang="en-US" dirty="0"/>
          </a:p>
          <a:p>
            <a:r>
              <a:rPr lang="en-US" dirty="0"/>
              <a:t>New York: Only nonprofit university faculty organization, indemnity corporations and hospital service corporations may employ a physician. (N.Y.  Educ. Law §  6527(1) and N.Y. Not-for-Profit Corp. Law § 1412)</a:t>
            </a:r>
            <a:br>
              <a:rPr lang="en-US" dirty="0"/>
            </a:br>
            <a:endParaRPr lang="en-US" dirty="0"/>
          </a:p>
          <a:p>
            <a:r>
              <a:rPr lang="en-US" dirty="0"/>
              <a:t>Rhode Island: A nonprofit entity controlled entirely by licensed physicians is legal even if a non-voting non-physician director is on the board as the control of the delivery of medical services remains with the physicians. </a:t>
            </a:r>
            <a:r>
              <a:rPr lang="en-US" i="1" dirty="0"/>
              <a:t>RIH Med. Found., v. Nolan</a:t>
            </a:r>
            <a:r>
              <a:rPr lang="en-US" dirty="0"/>
              <a:t> 723 A.2d 1123 (1999)</a:t>
            </a:r>
          </a:p>
          <a:p>
            <a:endParaRPr lang="en-US" dirty="0"/>
          </a:p>
          <a:p>
            <a:endParaRPr lang="en-US" dirty="0"/>
          </a:p>
        </p:txBody>
      </p:sp>
    </p:spTree>
    <p:extLst>
      <p:ext uri="{BB962C8B-B14F-4D97-AF65-F5344CB8AC3E}">
        <p14:creationId xmlns:p14="http://schemas.microsoft.com/office/powerpoint/2010/main" val="12413600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5497A1-DB8A-6199-EA55-F4A70B44C653}"/>
              </a:ext>
            </a:extLst>
          </p:cNvPr>
          <p:cNvSpPr>
            <a:spLocks noGrp="1"/>
          </p:cNvSpPr>
          <p:nvPr>
            <p:ph type="title"/>
          </p:nvPr>
        </p:nvSpPr>
        <p:spPr>
          <a:xfrm>
            <a:off x="609600" y="841918"/>
            <a:ext cx="10972800" cy="1066800"/>
          </a:xfrm>
        </p:spPr>
        <p:txBody>
          <a:bodyPr/>
          <a:lstStyle/>
          <a:p>
            <a:r>
              <a:rPr lang="en-US" dirty="0"/>
              <a:t>Conclusion</a:t>
            </a:r>
          </a:p>
        </p:txBody>
      </p:sp>
      <p:sp>
        <p:nvSpPr>
          <p:cNvPr id="3" name="Content Placeholder 2">
            <a:extLst>
              <a:ext uri="{FF2B5EF4-FFF2-40B4-BE49-F238E27FC236}">
                <a16:creationId xmlns:a16="http://schemas.microsoft.com/office/drawing/2014/main" id="{F591C80A-FD29-1884-0535-0F4C1DDE263D}"/>
              </a:ext>
            </a:extLst>
          </p:cNvPr>
          <p:cNvSpPr>
            <a:spLocks noGrp="1"/>
          </p:cNvSpPr>
          <p:nvPr>
            <p:ph idx="1"/>
          </p:nvPr>
        </p:nvSpPr>
        <p:spPr>
          <a:xfrm>
            <a:off x="609600" y="1948342"/>
            <a:ext cx="10972800" cy="4325112"/>
          </a:xfrm>
        </p:spPr>
        <p:txBody>
          <a:bodyPr>
            <a:normAutofit/>
          </a:bodyPr>
          <a:lstStyle/>
          <a:p>
            <a:r>
              <a:rPr lang="en-US" sz="3200" dirty="0"/>
              <a:t>In Connecticut, the CPOM through Medical Foundations:</a:t>
            </a:r>
          </a:p>
          <a:p>
            <a:pPr lvl="1"/>
            <a:r>
              <a:rPr lang="en-US" sz="2800" dirty="0"/>
              <a:t>Is a legislative carveout to the prohibition on the CPOM</a:t>
            </a:r>
          </a:p>
          <a:p>
            <a:pPr lvl="1"/>
            <a:r>
              <a:rPr lang="en-US" sz="2800" dirty="0"/>
              <a:t>Is permitted pursuant to complex rules that depend on the for-profit or nonprofit status of the organizing entity</a:t>
            </a:r>
          </a:p>
          <a:p>
            <a:pPr lvl="1"/>
            <a:r>
              <a:rPr lang="en-US" sz="2800" dirty="0"/>
              <a:t>Has restrictions on who may be on the board of directors of the foundation</a:t>
            </a:r>
          </a:p>
          <a:p>
            <a:pPr lvl="1"/>
            <a:r>
              <a:rPr lang="en-US" sz="2800" dirty="0"/>
              <a:t>Is allowed, provided the practice of medicine remains with the providers and not the forming corporate entity</a:t>
            </a:r>
          </a:p>
        </p:txBody>
      </p:sp>
    </p:spTree>
    <p:extLst>
      <p:ext uri="{BB962C8B-B14F-4D97-AF65-F5344CB8AC3E}">
        <p14:creationId xmlns:p14="http://schemas.microsoft.com/office/powerpoint/2010/main" val="3473184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0C75C3-4F16-C004-3358-FAC6679D039E}"/>
              </a:ext>
            </a:extLst>
          </p:cNvPr>
          <p:cNvSpPr>
            <a:spLocks noGrp="1"/>
          </p:cNvSpPr>
          <p:nvPr>
            <p:ph type="title"/>
          </p:nvPr>
        </p:nvSpPr>
        <p:spPr/>
        <p:txBody>
          <a:bodyPr/>
          <a:lstStyle/>
          <a:p>
            <a:r>
              <a:rPr lang="en-US" dirty="0"/>
              <a:t>Disclaimer</a:t>
            </a:r>
          </a:p>
        </p:txBody>
      </p:sp>
      <p:sp>
        <p:nvSpPr>
          <p:cNvPr id="3" name="Content Placeholder 2">
            <a:extLst>
              <a:ext uri="{FF2B5EF4-FFF2-40B4-BE49-F238E27FC236}">
                <a16:creationId xmlns:a16="http://schemas.microsoft.com/office/drawing/2014/main" id="{F931C97B-8135-C80B-F20F-BB0271308FAA}"/>
              </a:ext>
            </a:extLst>
          </p:cNvPr>
          <p:cNvSpPr>
            <a:spLocks noGrp="1"/>
          </p:cNvSpPr>
          <p:nvPr>
            <p:ph idx="1"/>
          </p:nvPr>
        </p:nvSpPr>
        <p:spPr>
          <a:xfrm>
            <a:off x="497840" y="2249424"/>
            <a:ext cx="11084560" cy="4325112"/>
          </a:xfrm>
        </p:spPr>
        <p:txBody>
          <a:bodyPr>
            <a:normAutofit lnSpcReduction="10000"/>
          </a:bodyPr>
          <a:lstStyle/>
          <a:p>
            <a:pPr marL="109728" indent="0">
              <a:buNone/>
            </a:pPr>
            <a:r>
              <a:rPr lang="en-US" dirty="0">
                <a:solidFill>
                  <a:schemeClr val="tx1">
                    <a:alpha val="70000"/>
                  </a:schemeClr>
                </a:solidFill>
              </a:rPr>
              <a:t>This presentation is being provided at the request of the Physician Practice Workgroup, which was legislatively created under the Office of Health Strategy (OHS) to study physician practices within Connecticut. The information, content and material provided in this presentation is strictly for informational purposes. The presentation does not, nor is it intended to, constitute legal advice. In addition, any views or opinions expressed both within this document and at the scheduled presentation of this document are solely those of the author, and they do not represent the views of OHS, the Office of the Attorney General or the State. </a:t>
            </a:r>
          </a:p>
        </p:txBody>
      </p:sp>
      <p:sp>
        <p:nvSpPr>
          <p:cNvPr id="4" name="Slide Number Placeholder 3">
            <a:extLst>
              <a:ext uri="{FF2B5EF4-FFF2-40B4-BE49-F238E27FC236}">
                <a16:creationId xmlns:a16="http://schemas.microsoft.com/office/drawing/2014/main" id="{48BA58C2-D70E-7D1D-C480-FE77F759444C}"/>
              </a:ext>
            </a:extLst>
          </p:cNvPr>
          <p:cNvSpPr>
            <a:spLocks noGrp="1"/>
          </p:cNvSpPr>
          <p:nvPr>
            <p:ph type="sldNum" sz="quarter" idx="12"/>
          </p:nvPr>
        </p:nvSpPr>
        <p:spPr/>
        <p:txBody>
          <a:bodyPr/>
          <a:lstStyle/>
          <a:p>
            <a:fld id="{401CF334-2D5C-4859-84A6-CA7E6E43FAEB}" type="slidenum">
              <a:rPr lang="en-US" smtClean="0"/>
              <a:t>2</a:t>
            </a:fld>
            <a:endParaRPr lang="en-US" dirty="0"/>
          </a:p>
        </p:txBody>
      </p:sp>
    </p:spTree>
    <p:extLst>
      <p:ext uri="{BB962C8B-B14F-4D97-AF65-F5344CB8AC3E}">
        <p14:creationId xmlns:p14="http://schemas.microsoft.com/office/powerpoint/2010/main" val="7479904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C31118-2E52-7A64-EF81-C4751AF0BB94}"/>
              </a:ext>
            </a:extLst>
          </p:cNvPr>
          <p:cNvSpPr>
            <a:spLocks noGrp="1"/>
          </p:cNvSpPr>
          <p:nvPr>
            <p:ph type="title"/>
          </p:nvPr>
        </p:nvSpPr>
        <p:spPr/>
        <p:txBody>
          <a:bodyPr/>
          <a:lstStyle/>
          <a:p>
            <a:r>
              <a:rPr lang="en-US" dirty="0"/>
              <a:t>Outline </a:t>
            </a:r>
          </a:p>
        </p:txBody>
      </p:sp>
      <p:sp>
        <p:nvSpPr>
          <p:cNvPr id="3" name="Content Placeholder 2">
            <a:extLst>
              <a:ext uri="{FF2B5EF4-FFF2-40B4-BE49-F238E27FC236}">
                <a16:creationId xmlns:a16="http://schemas.microsoft.com/office/drawing/2014/main" id="{3A9E2D1B-4E55-037E-821D-2647DD1A005B}"/>
              </a:ext>
            </a:extLst>
          </p:cNvPr>
          <p:cNvSpPr>
            <a:spLocks noGrp="1"/>
          </p:cNvSpPr>
          <p:nvPr>
            <p:ph idx="1"/>
          </p:nvPr>
        </p:nvSpPr>
        <p:spPr/>
        <p:txBody>
          <a:bodyPr/>
          <a:lstStyle/>
          <a:p>
            <a:r>
              <a:rPr lang="en-US" dirty="0"/>
              <a:t>Definition</a:t>
            </a:r>
          </a:p>
          <a:p>
            <a:r>
              <a:rPr lang="en-US" dirty="0"/>
              <a:t>Regulatory oversight</a:t>
            </a:r>
          </a:p>
          <a:p>
            <a:r>
              <a:rPr lang="en-US" dirty="0"/>
              <a:t>Legislated statutes</a:t>
            </a:r>
          </a:p>
          <a:p>
            <a:r>
              <a:rPr lang="en-US" dirty="0"/>
              <a:t>The corporate practice of medicine in neighboring states</a:t>
            </a:r>
          </a:p>
        </p:txBody>
      </p:sp>
    </p:spTree>
    <p:extLst>
      <p:ext uri="{BB962C8B-B14F-4D97-AF65-F5344CB8AC3E}">
        <p14:creationId xmlns:p14="http://schemas.microsoft.com/office/powerpoint/2010/main" val="15535778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22A473-09B1-6B2A-5C7F-8D3D434705AE}"/>
              </a:ext>
            </a:extLst>
          </p:cNvPr>
          <p:cNvSpPr>
            <a:spLocks noGrp="1"/>
          </p:cNvSpPr>
          <p:nvPr>
            <p:ph type="title"/>
          </p:nvPr>
        </p:nvSpPr>
        <p:spPr>
          <a:xfrm>
            <a:off x="609600" y="722086"/>
            <a:ext cx="10972800" cy="1066800"/>
          </a:xfrm>
        </p:spPr>
        <p:txBody>
          <a:bodyPr/>
          <a:lstStyle/>
          <a:p>
            <a:r>
              <a:rPr lang="en-US" dirty="0"/>
              <a:t>Definition</a:t>
            </a:r>
          </a:p>
        </p:txBody>
      </p:sp>
      <p:sp>
        <p:nvSpPr>
          <p:cNvPr id="3" name="Content Placeholder 2">
            <a:extLst>
              <a:ext uri="{FF2B5EF4-FFF2-40B4-BE49-F238E27FC236}">
                <a16:creationId xmlns:a16="http://schemas.microsoft.com/office/drawing/2014/main" id="{4E5CCBD6-97B4-E062-9B54-577A6AB321C4}"/>
              </a:ext>
            </a:extLst>
          </p:cNvPr>
          <p:cNvSpPr>
            <a:spLocks noGrp="1"/>
          </p:cNvSpPr>
          <p:nvPr>
            <p:ph idx="1"/>
          </p:nvPr>
        </p:nvSpPr>
        <p:spPr>
          <a:xfrm>
            <a:off x="609600" y="1857538"/>
            <a:ext cx="10972800" cy="4325112"/>
          </a:xfrm>
        </p:spPr>
        <p:txBody>
          <a:bodyPr>
            <a:normAutofit fontScale="92500" lnSpcReduction="10000"/>
          </a:bodyPr>
          <a:lstStyle/>
          <a:p>
            <a:r>
              <a:rPr lang="en-US" dirty="0"/>
              <a:t>The corporate practice of medicine doctrine (CPOM),</a:t>
            </a:r>
          </a:p>
          <a:p>
            <a:pPr lvl="1"/>
            <a:r>
              <a:rPr lang="en-US" dirty="0"/>
              <a:t>Derives from </a:t>
            </a:r>
            <a:r>
              <a:rPr lang="en-US" u="sng" dirty="0"/>
              <a:t>American common law</a:t>
            </a:r>
            <a:r>
              <a:rPr lang="en-US" dirty="0"/>
              <a:t>,</a:t>
            </a:r>
          </a:p>
          <a:p>
            <a:pPr lvl="2"/>
            <a:r>
              <a:rPr lang="en-US" dirty="0"/>
              <a:t>Which has roots in English law and has been developed in the United States by our courts</a:t>
            </a:r>
          </a:p>
          <a:p>
            <a:pPr lvl="2"/>
            <a:r>
              <a:rPr lang="en-US" dirty="0"/>
              <a:t>Where legal decisions are based on custom, morality, and precedent grounded in common sense</a:t>
            </a:r>
            <a:br>
              <a:rPr lang="en-US" dirty="0"/>
            </a:br>
            <a:r>
              <a:rPr lang="en-US" dirty="0"/>
              <a:t>(R. Satter, Under the Gold Dome 259 (2</a:t>
            </a:r>
            <a:r>
              <a:rPr lang="en-US" baseline="30000" dirty="0"/>
              <a:t>nd</a:t>
            </a:r>
            <a:r>
              <a:rPr lang="en-US" dirty="0"/>
              <a:t> ed.  2009)).</a:t>
            </a:r>
          </a:p>
          <a:p>
            <a:pPr lvl="1"/>
            <a:r>
              <a:rPr lang="en-US" dirty="0"/>
              <a:t>The CPOM doctrine is generally held to specify that:</a:t>
            </a:r>
          </a:p>
          <a:p>
            <a:pPr lvl="2"/>
            <a:r>
              <a:rPr lang="en-US" dirty="0"/>
              <a:t>A corporation (or other corporate entity) may not be licensed to practice medicine </a:t>
            </a:r>
          </a:p>
          <a:p>
            <a:pPr lvl="2"/>
            <a:r>
              <a:rPr lang="en-US" dirty="0"/>
              <a:t>All members/partners of a professional corporation (or limited liability corporation) formed to practice medicine, must be licensed in that field</a:t>
            </a:r>
          </a:p>
          <a:p>
            <a:pPr lvl="2"/>
            <a:r>
              <a:rPr lang="en-US" dirty="0"/>
              <a:t>For-profit corporations cannot form or own any part of a professional corporation</a:t>
            </a:r>
          </a:p>
        </p:txBody>
      </p:sp>
    </p:spTree>
    <p:extLst>
      <p:ext uri="{BB962C8B-B14F-4D97-AF65-F5344CB8AC3E}">
        <p14:creationId xmlns:p14="http://schemas.microsoft.com/office/powerpoint/2010/main" val="20388195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36924-0B41-70D5-3FA7-D58A76B78583}"/>
              </a:ext>
            </a:extLst>
          </p:cNvPr>
          <p:cNvSpPr>
            <a:spLocks noGrp="1"/>
          </p:cNvSpPr>
          <p:nvPr>
            <p:ph type="title"/>
          </p:nvPr>
        </p:nvSpPr>
        <p:spPr>
          <a:xfrm>
            <a:off x="609600" y="741557"/>
            <a:ext cx="10972800" cy="1066800"/>
          </a:xfrm>
        </p:spPr>
        <p:txBody>
          <a:bodyPr>
            <a:normAutofit fontScale="90000"/>
          </a:bodyPr>
          <a:lstStyle/>
          <a:p>
            <a:r>
              <a:rPr lang="en-US" dirty="0"/>
              <a:t>Roles of Connecticut Agencies and Offices in CPOM</a:t>
            </a:r>
            <a:endParaRPr lang="en-US" i="1" dirty="0"/>
          </a:p>
        </p:txBody>
      </p:sp>
      <p:sp>
        <p:nvSpPr>
          <p:cNvPr id="3" name="Content Placeholder 2">
            <a:extLst>
              <a:ext uri="{FF2B5EF4-FFF2-40B4-BE49-F238E27FC236}">
                <a16:creationId xmlns:a16="http://schemas.microsoft.com/office/drawing/2014/main" id="{E1A8F233-52A7-4EDB-28BF-1D00ADDCFDF1}"/>
              </a:ext>
            </a:extLst>
          </p:cNvPr>
          <p:cNvSpPr>
            <a:spLocks noGrp="1"/>
          </p:cNvSpPr>
          <p:nvPr>
            <p:ph idx="1"/>
          </p:nvPr>
        </p:nvSpPr>
        <p:spPr>
          <a:xfrm>
            <a:off x="609600" y="1847981"/>
            <a:ext cx="10972800" cy="4325112"/>
          </a:xfrm>
        </p:spPr>
        <p:txBody>
          <a:bodyPr>
            <a:normAutofit fontScale="85000" lnSpcReduction="20000"/>
          </a:bodyPr>
          <a:lstStyle/>
          <a:p>
            <a:r>
              <a:rPr lang="en-US" dirty="0"/>
              <a:t>Department of Public Health (DPH)</a:t>
            </a:r>
          </a:p>
          <a:p>
            <a:pPr lvl="1"/>
            <a:r>
              <a:rPr lang="en-US" dirty="0"/>
              <a:t>Licenses and regulates physicians, hospitals, and ambulatory facilities (among others)</a:t>
            </a:r>
          </a:p>
          <a:p>
            <a:pPr lvl="1"/>
            <a:r>
              <a:rPr lang="en-US" dirty="0"/>
              <a:t>Conducts investigations into potential violations of standard of care</a:t>
            </a:r>
            <a:r>
              <a:rPr lang="en-US"/>
              <a:t>, regulation, </a:t>
            </a:r>
            <a:r>
              <a:rPr lang="en-US" dirty="0"/>
              <a:t>or law that may lead to discipline</a:t>
            </a:r>
          </a:p>
          <a:p>
            <a:r>
              <a:rPr lang="en-US" dirty="0"/>
              <a:t>Office of Health Strategy (OHS)</a:t>
            </a:r>
          </a:p>
          <a:p>
            <a:pPr lvl="1"/>
            <a:r>
              <a:rPr lang="en-US" dirty="0"/>
              <a:t>Medical foundations must notify OHS when formed (C.G.S. § 33-132bb(f))</a:t>
            </a:r>
          </a:p>
          <a:p>
            <a:pPr lvl="2"/>
            <a:r>
              <a:rPr lang="en-US" dirty="0"/>
              <a:t>Notifications include filing of the Certificate of Incorporation (and amendments)</a:t>
            </a:r>
          </a:p>
          <a:p>
            <a:pPr lvl="1"/>
            <a:r>
              <a:rPr lang="en-US" dirty="0"/>
              <a:t>Receives annual reporting from all Medical Foundations (C.G.S. § 33-132bb(g))</a:t>
            </a:r>
          </a:p>
          <a:p>
            <a:r>
              <a:rPr lang="en-US" dirty="0"/>
              <a:t>Office of the Attorney General (OAG)</a:t>
            </a:r>
          </a:p>
          <a:p>
            <a:pPr lvl="1"/>
            <a:r>
              <a:rPr lang="en-US" dirty="0"/>
              <a:t>Reviews transfers of ownership of certain medical practices, hospitals, and medical foundations (C.G.S. § 19a-486i)</a:t>
            </a:r>
          </a:p>
          <a:p>
            <a:pPr lvl="1"/>
            <a:r>
              <a:rPr lang="en-US" dirty="0"/>
              <a:t>Receives and reviews notices of material change submitted by (among others) medical foundations (C.G.S. § 19a-486i)</a:t>
            </a:r>
          </a:p>
        </p:txBody>
      </p:sp>
    </p:spTree>
    <p:extLst>
      <p:ext uri="{BB962C8B-B14F-4D97-AF65-F5344CB8AC3E}">
        <p14:creationId xmlns:p14="http://schemas.microsoft.com/office/powerpoint/2010/main" val="33897299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FE1917-ADE2-4FD3-967B-EDB878318253}"/>
              </a:ext>
            </a:extLst>
          </p:cNvPr>
          <p:cNvSpPr>
            <a:spLocks noGrp="1"/>
          </p:cNvSpPr>
          <p:nvPr>
            <p:ph type="title"/>
          </p:nvPr>
        </p:nvSpPr>
        <p:spPr>
          <a:xfrm>
            <a:off x="609600" y="719260"/>
            <a:ext cx="10972800" cy="1066800"/>
          </a:xfrm>
        </p:spPr>
        <p:txBody>
          <a:bodyPr>
            <a:normAutofit fontScale="90000"/>
          </a:bodyPr>
          <a:lstStyle/>
          <a:p>
            <a:r>
              <a:rPr lang="en-US" dirty="0"/>
              <a:t>Fundamental Statutes Defining the Practice of Medicine</a:t>
            </a:r>
          </a:p>
        </p:txBody>
      </p:sp>
      <p:sp>
        <p:nvSpPr>
          <p:cNvPr id="3" name="Content Placeholder 2">
            <a:extLst>
              <a:ext uri="{FF2B5EF4-FFF2-40B4-BE49-F238E27FC236}">
                <a16:creationId xmlns:a16="http://schemas.microsoft.com/office/drawing/2014/main" id="{DA0CA97A-898B-C856-5399-62893EBAA057}"/>
              </a:ext>
            </a:extLst>
          </p:cNvPr>
          <p:cNvSpPr>
            <a:spLocks noGrp="1"/>
          </p:cNvSpPr>
          <p:nvPr>
            <p:ph idx="1"/>
          </p:nvPr>
        </p:nvSpPr>
        <p:spPr>
          <a:xfrm>
            <a:off x="609600" y="1825684"/>
            <a:ext cx="10972800" cy="4325112"/>
          </a:xfrm>
        </p:spPr>
        <p:txBody>
          <a:bodyPr>
            <a:normAutofit fontScale="92500"/>
          </a:bodyPr>
          <a:lstStyle/>
          <a:p>
            <a:r>
              <a:rPr lang="en-US" dirty="0"/>
              <a:t>C.G.S. § 20-9(a) – defines “[w]ho may practice medicine or surgery” </a:t>
            </a:r>
          </a:p>
          <a:p>
            <a:pPr lvl="1"/>
            <a:r>
              <a:rPr lang="en-US" dirty="0"/>
              <a:t>“No person shall . . . diagnose, treat, operate for or prescribe for [any disease] nor practice surgery, until he has obtained . . . a license . . . only in the kind or branch of practice stated in such license.”</a:t>
            </a:r>
          </a:p>
          <a:p>
            <a:pPr lvl="2"/>
            <a:r>
              <a:rPr lang="en-US" dirty="0"/>
              <a:t>Sub (b) provides a list of individuals to whom the medicine and surgery chapter of the general statutes does not apply</a:t>
            </a:r>
          </a:p>
          <a:p>
            <a:r>
              <a:rPr lang="en-US" dirty="0"/>
              <a:t>C.G.S. § 19a-19 – DPH is preempted from the direct regulation of the business practice and ownership of medicine</a:t>
            </a:r>
          </a:p>
          <a:p>
            <a:pPr lvl="1"/>
            <a:r>
              <a:rPr lang="en-US" dirty="0"/>
              <a:t>“The Department shall not adopt any regulation concerning business practices . . . [including] ownership of a regulated practice . . . [and] practice in an association, partnership, corporation or other lawful entity.”</a:t>
            </a:r>
          </a:p>
          <a:p>
            <a:endParaRPr lang="en-US" dirty="0"/>
          </a:p>
        </p:txBody>
      </p:sp>
    </p:spTree>
    <p:extLst>
      <p:ext uri="{BB962C8B-B14F-4D97-AF65-F5344CB8AC3E}">
        <p14:creationId xmlns:p14="http://schemas.microsoft.com/office/powerpoint/2010/main" val="8172372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FE1917-ADE2-4FD3-967B-EDB878318253}"/>
              </a:ext>
            </a:extLst>
          </p:cNvPr>
          <p:cNvSpPr>
            <a:spLocks noGrp="1"/>
          </p:cNvSpPr>
          <p:nvPr>
            <p:ph type="title"/>
          </p:nvPr>
        </p:nvSpPr>
        <p:spPr>
          <a:xfrm>
            <a:off x="609600" y="775012"/>
            <a:ext cx="10972800" cy="1066800"/>
          </a:xfrm>
        </p:spPr>
        <p:txBody>
          <a:bodyPr>
            <a:normAutofit fontScale="90000"/>
          </a:bodyPr>
          <a:lstStyle/>
          <a:p>
            <a:r>
              <a:rPr lang="en-US" dirty="0"/>
              <a:t>Fundamental Statutes Defining the Incorporation of Physicians</a:t>
            </a:r>
          </a:p>
        </p:txBody>
      </p:sp>
      <p:sp>
        <p:nvSpPr>
          <p:cNvPr id="3" name="Content Placeholder 2">
            <a:extLst>
              <a:ext uri="{FF2B5EF4-FFF2-40B4-BE49-F238E27FC236}">
                <a16:creationId xmlns:a16="http://schemas.microsoft.com/office/drawing/2014/main" id="{DA0CA97A-898B-C856-5399-62893EBAA057}"/>
              </a:ext>
            </a:extLst>
          </p:cNvPr>
          <p:cNvSpPr>
            <a:spLocks noGrp="1"/>
          </p:cNvSpPr>
          <p:nvPr>
            <p:ph idx="1"/>
          </p:nvPr>
        </p:nvSpPr>
        <p:spPr>
          <a:xfrm>
            <a:off x="609600" y="1881436"/>
            <a:ext cx="10972800" cy="4325112"/>
          </a:xfrm>
        </p:spPr>
        <p:txBody>
          <a:bodyPr>
            <a:normAutofit fontScale="92500"/>
          </a:bodyPr>
          <a:lstStyle/>
          <a:p>
            <a:r>
              <a:rPr lang="en-US" dirty="0"/>
              <a:t>Two Connecticut statutes define the incorporation of physicians</a:t>
            </a:r>
          </a:p>
          <a:p>
            <a:pPr lvl="1"/>
            <a:r>
              <a:rPr lang="en-US" dirty="0"/>
              <a:t>C.G.S. §§ 33-182a, </a:t>
            </a:r>
            <a:r>
              <a:rPr lang="en-US" i="1" dirty="0"/>
              <a:t>et seq</a:t>
            </a:r>
            <a:r>
              <a:rPr lang="en-US" dirty="0"/>
              <a:t>. – Professional Services Corporations (PC) (1969)</a:t>
            </a:r>
          </a:p>
          <a:p>
            <a:pPr lvl="1"/>
            <a:r>
              <a:rPr lang="en-US" dirty="0"/>
              <a:t>C.G.S. §§ 34-243, </a:t>
            </a:r>
            <a:r>
              <a:rPr lang="en-US" i="1" dirty="0"/>
              <a:t>et seq</a:t>
            </a:r>
            <a:r>
              <a:rPr lang="en-US" dirty="0"/>
              <a:t>. – Uniform Limited Liability Company Act (LLC) (1993, revised 2017)</a:t>
            </a:r>
          </a:p>
          <a:p>
            <a:r>
              <a:rPr lang="en-US" dirty="0"/>
              <a:t>In the context of an organized entity for the practice of medicine, these statutes require that:</a:t>
            </a:r>
          </a:p>
          <a:p>
            <a:pPr lvl="1"/>
            <a:r>
              <a:rPr lang="en-US" dirty="0"/>
              <a:t>Corporate entities are organized solely for delivery of professional services</a:t>
            </a:r>
          </a:p>
          <a:p>
            <a:pPr lvl="1"/>
            <a:r>
              <a:rPr lang="en-US" dirty="0"/>
              <a:t>The professional services must be of the same license type</a:t>
            </a:r>
          </a:p>
          <a:p>
            <a:pPr lvl="1"/>
            <a:r>
              <a:rPr lang="en-US" dirty="0"/>
              <a:t>The shareholders must be Connecticut licensed practitioners</a:t>
            </a:r>
          </a:p>
          <a:p>
            <a:r>
              <a:rPr lang="en-US" dirty="0"/>
              <a:t>These statutes effectively prohibit the CPOM in a PC or LLC. However . . .  </a:t>
            </a:r>
          </a:p>
        </p:txBody>
      </p:sp>
    </p:spTree>
    <p:extLst>
      <p:ext uri="{BB962C8B-B14F-4D97-AF65-F5344CB8AC3E}">
        <p14:creationId xmlns:p14="http://schemas.microsoft.com/office/powerpoint/2010/main" val="40363148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59710A-CFE3-4E9C-E33D-856D59518854}"/>
              </a:ext>
            </a:extLst>
          </p:cNvPr>
          <p:cNvSpPr>
            <a:spLocks noGrp="1"/>
          </p:cNvSpPr>
          <p:nvPr>
            <p:ph type="title"/>
          </p:nvPr>
        </p:nvSpPr>
        <p:spPr>
          <a:xfrm>
            <a:off x="609600" y="630046"/>
            <a:ext cx="10972800" cy="1066800"/>
          </a:xfrm>
        </p:spPr>
        <p:txBody>
          <a:bodyPr>
            <a:normAutofit fontScale="90000"/>
          </a:bodyPr>
          <a:lstStyle/>
          <a:p>
            <a:r>
              <a:rPr lang="en-US" dirty="0"/>
              <a:t>Fundamental Statutes Defining Medical Foundations</a:t>
            </a:r>
          </a:p>
        </p:txBody>
      </p:sp>
      <p:sp>
        <p:nvSpPr>
          <p:cNvPr id="3" name="Content Placeholder 2">
            <a:extLst>
              <a:ext uri="{FF2B5EF4-FFF2-40B4-BE49-F238E27FC236}">
                <a16:creationId xmlns:a16="http://schemas.microsoft.com/office/drawing/2014/main" id="{62C3BEE0-0F51-549A-288F-77F42C6993A6}"/>
              </a:ext>
            </a:extLst>
          </p:cNvPr>
          <p:cNvSpPr>
            <a:spLocks noGrp="1"/>
          </p:cNvSpPr>
          <p:nvPr>
            <p:ph idx="1"/>
          </p:nvPr>
        </p:nvSpPr>
        <p:spPr>
          <a:xfrm>
            <a:off x="609600" y="1736470"/>
            <a:ext cx="10972800" cy="4325112"/>
          </a:xfrm>
        </p:spPr>
        <p:txBody>
          <a:bodyPr>
            <a:normAutofit fontScale="77500" lnSpcReduction="20000"/>
          </a:bodyPr>
          <a:lstStyle/>
          <a:p>
            <a:r>
              <a:rPr lang="en-US" dirty="0"/>
              <a:t>In CT, Medical Foundations are a carveout to the prohibition against the CPOM</a:t>
            </a:r>
          </a:p>
          <a:p>
            <a:r>
              <a:rPr lang="en-US" dirty="0"/>
              <a:t>C.G.S. §§ 33-182aa, </a:t>
            </a:r>
            <a:r>
              <a:rPr lang="en-US" i="1" dirty="0"/>
              <a:t>et seq</a:t>
            </a:r>
            <a:r>
              <a:rPr lang="en-US" dirty="0"/>
              <a:t>. – Medical Foundations (“MF”) (2009)</a:t>
            </a:r>
          </a:p>
          <a:p>
            <a:pPr lvl="1"/>
            <a:r>
              <a:rPr lang="en-US" dirty="0"/>
              <a:t>Sub (a) provides a mechanism for nonprofit health care entities to organize and become a member of a nonprofit MF</a:t>
            </a:r>
          </a:p>
          <a:p>
            <a:pPr lvl="1"/>
            <a:r>
              <a:rPr lang="en-US" dirty="0"/>
              <a:t>Sub (b) allows IPAs, PCs, LLCs, registered in Connecticut to organize and form a (for-profit or nonprofit) MF, but</a:t>
            </a:r>
          </a:p>
          <a:p>
            <a:pPr lvl="2"/>
            <a:r>
              <a:rPr lang="en-US" dirty="0"/>
              <a:t>At least 60% of ownership and control must be by that organizing corporate entity</a:t>
            </a:r>
          </a:p>
          <a:p>
            <a:pPr lvl="2"/>
            <a:r>
              <a:rPr lang="en-US" dirty="0"/>
              <a:t>The MF must be formed to render professional medical services only</a:t>
            </a:r>
          </a:p>
          <a:p>
            <a:pPr lvl="2"/>
            <a:r>
              <a:rPr lang="en-US" dirty="0"/>
              <a:t>Each shareholder of the MF must be a licensed physician</a:t>
            </a:r>
          </a:p>
          <a:p>
            <a:pPr lvl="2"/>
            <a:r>
              <a:rPr lang="en-US" dirty="0"/>
              <a:t>No entity in sub (a) may own or control a sub (b) MF</a:t>
            </a:r>
          </a:p>
          <a:p>
            <a:pPr lvl="1"/>
            <a:r>
              <a:rPr lang="en-US" dirty="0"/>
              <a:t>Sub (d) requires that no </a:t>
            </a:r>
            <a:r>
              <a:rPr lang="en-US" u="sng" dirty="0"/>
              <a:t>for-profit</a:t>
            </a:r>
            <a:r>
              <a:rPr lang="en-US" dirty="0"/>
              <a:t> entity or employee may serve on the BOD of a MF</a:t>
            </a:r>
          </a:p>
          <a:p>
            <a:pPr lvl="1"/>
            <a:r>
              <a:rPr lang="en-US" dirty="0"/>
              <a:t>Sub (d) also requires that no </a:t>
            </a:r>
            <a:r>
              <a:rPr lang="en-US" u="sng" dirty="0"/>
              <a:t>nonprofit</a:t>
            </a:r>
            <a:r>
              <a:rPr lang="en-US" dirty="0"/>
              <a:t> entity or employee may be on the board of a sub (b) MF organized by a for-profit entity.</a:t>
            </a:r>
          </a:p>
          <a:p>
            <a:pPr lvl="1"/>
            <a:r>
              <a:rPr lang="en-US" dirty="0"/>
              <a:t>In 2013, Public Act 13-278 passed the General Assembly and would have allowed for-profit or out-of-state entities to be members of MFs, but it was was vetoed by the Governor</a:t>
            </a:r>
          </a:p>
        </p:txBody>
      </p:sp>
      <p:sp>
        <p:nvSpPr>
          <p:cNvPr id="4" name="Footer Placeholder 4">
            <a:extLst>
              <a:ext uri="{FF2B5EF4-FFF2-40B4-BE49-F238E27FC236}">
                <a16:creationId xmlns:a16="http://schemas.microsoft.com/office/drawing/2014/main" id="{E631217E-D05C-7607-974F-0A46FEB99EC3}"/>
              </a:ext>
            </a:extLst>
          </p:cNvPr>
          <p:cNvSpPr>
            <a:spLocks noGrp="1"/>
          </p:cNvSpPr>
          <p:nvPr>
            <p:ph type="ftr" sz="quarter" idx="11"/>
          </p:nvPr>
        </p:nvSpPr>
        <p:spPr>
          <a:xfrm>
            <a:off x="367991" y="6227954"/>
            <a:ext cx="9389326" cy="365125"/>
          </a:xfrm>
        </p:spPr>
        <p:txBody>
          <a:bodyPr/>
          <a:lstStyle/>
          <a:p>
            <a:r>
              <a:rPr lang="en-US" sz="1900" dirty="0">
                <a:solidFill>
                  <a:srgbClr val="0067B1"/>
                </a:solidFill>
                <a:latin typeface="Cambria" panose="02040503050406030204" pitchFamily="18" charset="0"/>
                <a:ea typeface="Cambria" panose="02040503050406030204" pitchFamily="18" charset="0"/>
              </a:rPr>
              <a:t>For more information see Connecticut Office of Legislative Research report 2013-R-0262.</a:t>
            </a:r>
          </a:p>
        </p:txBody>
      </p:sp>
    </p:spTree>
    <p:extLst>
      <p:ext uri="{BB962C8B-B14F-4D97-AF65-F5344CB8AC3E}">
        <p14:creationId xmlns:p14="http://schemas.microsoft.com/office/powerpoint/2010/main" val="16703906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B3E48B4-FEA1-9749-1916-8D47578EDDB9}"/>
              </a:ext>
            </a:extLst>
          </p:cNvPr>
          <p:cNvSpPr>
            <a:spLocks noGrp="1"/>
          </p:cNvSpPr>
          <p:nvPr>
            <p:ph type="sldNum" sz="quarter" idx="12"/>
          </p:nvPr>
        </p:nvSpPr>
        <p:spPr/>
        <p:txBody>
          <a:bodyPr/>
          <a:lstStyle/>
          <a:p>
            <a:fld id="{401CF334-2D5C-4859-84A6-CA7E6E43FAEB}" type="slidenum">
              <a:rPr lang="en-US" smtClean="0"/>
              <a:t>9</a:t>
            </a:fld>
            <a:endParaRPr lang="en-US" dirty="0"/>
          </a:p>
        </p:txBody>
      </p:sp>
      <p:pic>
        <p:nvPicPr>
          <p:cNvPr id="2" name="Picture 1">
            <a:extLst>
              <a:ext uri="{FF2B5EF4-FFF2-40B4-BE49-F238E27FC236}">
                <a16:creationId xmlns:a16="http://schemas.microsoft.com/office/drawing/2014/main" id="{3BA4A56D-1E91-A0C4-C73F-B79E46296B1A}"/>
              </a:ext>
            </a:extLst>
          </p:cNvPr>
          <p:cNvPicPr>
            <a:picLocks noChangeAspect="1"/>
          </p:cNvPicPr>
          <p:nvPr/>
        </p:nvPicPr>
        <p:blipFill>
          <a:blip r:embed="rId3"/>
          <a:stretch>
            <a:fillRect/>
          </a:stretch>
        </p:blipFill>
        <p:spPr>
          <a:xfrm>
            <a:off x="1874186" y="444843"/>
            <a:ext cx="7843375" cy="6209337"/>
          </a:xfrm>
          <a:prstGeom prst="rect">
            <a:avLst/>
          </a:prstGeom>
        </p:spPr>
      </p:pic>
      <p:pic>
        <p:nvPicPr>
          <p:cNvPr id="9" name="Picture 8">
            <a:extLst>
              <a:ext uri="{FF2B5EF4-FFF2-40B4-BE49-F238E27FC236}">
                <a16:creationId xmlns:a16="http://schemas.microsoft.com/office/drawing/2014/main" id="{9CA3888E-ACAB-70E7-D0A2-36909DE7E0AC}"/>
              </a:ext>
            </a:extLst>
          </p:cNvPr>
          <p:cNvPicPr>
            <a:picLocks noChangeAspect="1"/>
          </p:cNvPicPr>
          <p:nvPr/>
        </p:nvPicPr>
        <p:blipFill>
          <a:blip r:embed="rId4"/>
          <a:stretch>
            <a:fillRect/>
          </a:stretch>
        </p:blipFill>
        <p:spPr>
          <a:xfrm>
            <a:off x="341012" y="848154"/>
            <a:ext cx="2044700" cy="787400"/>
          </a:xfrm>
          <a:prstGeom prst="rect">
            <a:avLst/>
          </a:prstGeom>
        </p:spPr>
      </p:pic>
    </p:spTree>
    <p:extLst>
      <p:ext uri="{BB962C8B-B14F-4D97-AF65-F5344CB8AC3E}">
        <p14:creationId xmlns:p14="http://schemas.microsoft.com/office/powerpoint/2010/main" val="5386241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raining presentation">
  <a:themeElements>
    <a:clrScheme name="OHS Colors">
      <a:dk1>
        <a:srgbClr val="00395C"/>
      </a:dk1>
      <a:lt1>
        <a:srgbClr val="FFFFFF"/>
      </a:lt1>
      <a:dk2>
        <a:srgbClr val="0069A7"/>
      </a:dk2>
      <a:lt2>
        <a:srgbClr val="E5F5FF"/>
      </a:lt2>
      <a:accent1>
        <a:srgbClr val="00395C"/>
      </a:accent1>
      <a:accent2>
        <a:srgbClr val="FFC000"/>
      </a:accent2>
      <a:accent3>
        <a:srgbClr val="C00000"/>
      </a:accent3>
      <a:accent4>
        <a:srgbClr val="92D050"/>
      </a:accent4>
      <a:accent5>
        <a:srgbClr val="00548E"/>
      </a:accent5>
      <a:accent6>
        <a:srgbClr val="FA004D"/>
      </a:accent6>
      <a:hlink>
        <a:srgbClr val="51C3F9"/>
      </a:hlink>
      <a:folHlink>
        <a:srgbClr val="8E3664"/>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extLst>
    <a:ext uri="{05A4C25C-085E-4340-85A3-A5531E510DB2}">
      <thm15:themeFamily xmlns:thm15="http://schemas.microsoft.com/office/thememl/2012/main" name="Training presentation.potx" id="{7B9FCAFE-DDE5-4198-9987-54DFCAD80598}" vid="{6015A8B0-C387-4E39-945C-0F39E3EB10B6}"/>
    </a:ext>
  </a:extLst>
</a:theme>
</file>

<file path=ppt/theme/theme2.xml><?xml version="1.0" encoding="utf-8"?>
<a:theme xmlns:a="http://schemas.openxmlformats.org/drawingml/2006/main" name="Office Theme">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6039</TotalTime>
  <Words>1217</Words>
  <Application>Microsoft Office PowerPoint</Application>
  <PresentationFormat>Widescreen</PresentationFormat>
  <Paragraphs>80</Paragraphs>
  <Slides>11</Slides>
  <Notes>7</Notes>
  <HiddenSlides>1</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Cambria</vt:lpstr>
      <vt:lpstr>Georgia</vt:lpstr>
      <vt:lpstr>Wingdings 2</vt:lpstr>
      <vt:lpstr>Training presentation</vt:lpstr>
      <vt:lpstr>The Corporate Practice of Medicine in Connecticut</vt:lpstr>
      <vt:lpstr>Disclaimer</vt:lpstr>
      <vt:lpstr>Outline </vt:lpstr>
      <vt:lpstr>Definition</vt:lpstr>
      <vt:lpstr>Roles of Connecticut Agencies and Offices in CPOM</vt:lpstr>
      <vt:lpstr>Fundamental Statutes Defining the Practice of Medicine</vt:lpstr>
      <vt:lpstr>Fundamental Statutes Defining the Incorporation of Physicians</vt:lpstr>
      <vt:lpstr>Fundamental Statutes Defining Medical Foundations</vt:lpstr>
      <vt:lpstr>PowerPoint Presentation</vt:lpstr>
      <vt:lpstr>CPOM in Neighboring States</vt:lpstr>
      <vt:lpstr>Conclusion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Corporate Practice of Medicine in Connecticut</dc:title>
  <dc:subject/>
  <dc:creator>Andrew Keller, md</dc:creator>
  <cp:keywords/>
  <dc:description/>
  <cp:lastModifiedBy>Csuka, Daniel</cp:lastModifiedBy>
  <cp:revision>20</cp:revision>
  <dcterms:created xsi:type="dcterms:W3CDTF">2018-08-01T20:16:00Z</dcterms:created>
  <dcterms:modified xsi:type="dcterms:W3CDTF">2022-11-02T19:50:37Z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ies>
</file>