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7" r:id="rId1"/>
  </p:sldMasterIdLst>
  <p:sldIdLst>
    <p:sldId id="265" r:id="rId2"/>
    <p:sldId id="279" r:id="rId3"/>
    <p:sldId id="283" r:id="rId4"/>
    <p:sldId id="284" r:id="rId5"/>
    <p:sldId id="285" r:id="rId6"/>
    <p:sldId id="277" r:id="rId7"/>
    <p:sldId id="286" r:id="rId8"/>
    <p:sldId id="287"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1"/>
    <p:restoredTop sz="95807"/>
  </p:normalViewPr>
  <p:slideViewPr>
    <p:cSldViewPr snapToGrid="0" snapToObjects="1">
      <p:cViewPr varScale="1">
        <p:scale>
          <a:sx n="111" d="100"/>
          <a:sy n="111" d="100"/>
        </p:scale>
        <p:origin x="632" y="2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892989-3FDF-EC4C-9EAC-56DF63B58C7F}" type="datetimeFigureOut">
              <a:rPr lang="en-US" smtClean="0"/>
              <a:t>5/12/22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EE963B-4A1E-884A-A584-A4C27FC93FF7}" type="slidenum">
              <a:rPr lang="en-US" smtClean="0"/>
              <a:t>‹#›</a:t>
            </a:fld>
            <a:endParaRPr lang="en-US"/>
          </a:p>
        </p:txBody>
      </p:sp>
    </p:spTree>
    <p:extLst>
      <p:ext uri="{BB962C8B-B14F-4D97-AF65-F5344CB8AC3E}">
        <p14:creationId xmlns:p14="http://schemas.microsoft.com/office/powerpoint/2010/main" val="21761371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892989-3FDF-EC4C-9EAC-56DF63B58C7F}" type="datetimeFigureOut">
              <a:rPr lang="en-US" smtClean="0"/>
              <a:t>5/12/22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EE963B-4A1E-884A-A584-A4C27FC93FF7}" type="slidenum">
              <a:rPr lang="en-US" smtClean="0"/>
              <a:t>‹#›</a:t>
            </a:fld>
            <a:endParaRPr lang="en-US"/>
          </a:p>
        </p:txBody>
      </p:sp>
    </p:spTree>
    <p:extLst>
      <p:ext uri="{BB962C8B-B14F-4D97-AF65-F5344CB8AC3E}">
        <p14:creationId xmlns:p14="http://schemas.microsoft.com/office/powerpoint/2010/main" val="35713260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892989-3FDF-EC4C-9EAC-56DF63B58C7F}" type="datetimeFigureOut">
              <a:rPr lang="en-US" smtClean="0"/>
              <a:t>5/12/22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EE963B-4A1E-884A-A584-A4C27FC93FF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155452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892989-3FDF-EC4C-9EAC-56DF63B58C7F}" type="datetimeFigureOut">
              <a:rPr lang="en-US" smtClean="0"/>
              <a:t>5/12/22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EE963B-4A1E-884A-A584-A4C27FC93FF7}" type="slidenum">
              <a:rPr lang="en-US" smtClean="0"/>
              <a:t>‹#›</a:t>
            </a:fld>
            <a:endParaRPr lang="en-US"/>
          </a:p>
        </p:txBody>
      </p:sp>
    </p:spTree>
    <p:extLst>
      <p:ext uri="{BB962C8B-B14F-4D97-AF65-F5344CB8AC3E}">
        <p14:creationId xmlns:p14="http://schemas.microsoft.com/office/powerpoint/2010/main" val="22820770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892989-3FDF-EC4C-9EAC-56DF63B58C7F}" type="datetimeFigureOut">
              <a:rPr lang="en-US" smtClean="0"/>
              <a:t>5/12/22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EE963B-4A1E-884A-A584-A4C27FC93FF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0882365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892989-3FDF-EC4C-9EAC-56DF63B58C7F}" type="datetimeFigureOut">
              <a:rPr lang="en-US" smtClean="0"/>
              <a:t>5/12/22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EE963B-4A1E-884A-A584-A4C27FC93FF7}" type="slidenum">
              <a:rPr lang="en-US" smtClean="0"/>
              <a:t>‹#›</a:t>
            </a:fld>
            <a:endParaRPr lang="en-US"/>
          </a:p>
        </p:txBody>
      </p:sp>
    </p:spTree>
    <p:extLst>
      <p:ext uri="{BB962C8B-B14F-4D97-AF65-F5344CB8AC3E}">
        <p14:creationId xmlns:p14="http://schemas.microsoft.com/office/powerpoint/2010/main" val="13147949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892989-3FDF-EC4C-9EAC-56DF63B58C7F}" type="datetimeFigureOut">
              <a:rPr lang="en-US" smtClean="0"/>
              <a:t>5/12/22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EE963B-4A1E-884A-A584-A4C27FC93FF7}" type="slidenum">
              <a:rPr lang="en-US" smtClean="0"/>
              <a:t>‹#›</a:t>
            </a:fld>
            <a:endParaRPr lang="en-US"/>
          </a:p>
        </p:txBody>
      </p:sp>
    </p:spTree>
    <p:extLst>
      <p:ext uri="{BB962C8B-B14F-4D97-AF65-F5344CB8AC3E}">
        <p14:creationId xmlns:p14="http://schemas.microsoft.com/office/powerpoint/2010/main" val="29311165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892989-3FDF-EC4C-9EAC-56DF63B58C7F}" type="datetimeFigureOut">
              <a:rPr lang="en-US" smtClean="0"/>
              <a:t>5/12/22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EE963B-4A1E-884A-A584-A4C27FC93FF7}" type="slidenum">
              <a:rPr lang="en-US" smtClean="0"/>
              <a:t>‹#›</a:t>
            </a:fld>
            <a:endParaRPr lang="en-US"/>
          </a:p>
        </p:txBody>
      </p:sp>
    </p:spTree>
    <p:extLst>
      <p:ext uri="{BB962C8B-B14F-4D97-AF65-F5344CB8AC3E}">
        <p14:creationId xmlns:p14="http://schemas.microsoft.com/office/powerpoint/2010/main" val="40342364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892989-3FDF-EC4C-9EAC-56DF63B58C7F}" type="datetimeFigureOut">
              <a:rPr lang="en-US" smtClean="0"/>
              <a:t>5/12/22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EE963B-4A1E-884A-A584-A4C27FC93FF7}" type="slidenum">
              <a:rPr lang="en-US" smtClean="0"/>
              <a:t>‹#›</a:t>
            </a:fld>
            <a:endParaRPr lang="en-US"/>
          </a:p>
        </p:txBody>
      </p:sp>
    </p:spTree>
    <p:extLst>
      <p:ext uri="{BB962C8B-B14F-4D97-AF65-F5344CB8AC3E}">
        <p14:creationId xmlns:p14="http://schemas.microsoft.com/office/powerpoint/2010/main" val="14598360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892989-3FDF-EC4C-9EAC-56DF63B58C7F}" type="datetimeFigureOut">
              <a:rPr lang="en-US" smtClean="0"/>
              <a:t>5/12/22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EE963B-4A1E-884A-A584-A4C27FC93FF7}" type="slidenum">
              <a:rPr lang="en-US" smtClean="0"/>
              <a:t>‹#›</a:t>
            </a:fld>
            <a:endParaRPr lang="en-US"/>
          </a:p>
        </p:txBody>
      </p:sp>
    </p:spTree>
    <p:extLst>
      <p:ext uri="{BB962C8B-B14F-4D97-AF65-F5344CB8AC3E}">
        <p14:creationId xmlns:p14="http://schemas.microsoft.com/office/powerpoint/2010/main" val="1982200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892989-3FDF-EC4C-9EAC-56DF63B58C7F}" type="datetimeFigureOut">
              <a:rPr lang="en-US" smtClean="0"/>
              <a:t>5/12/22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EE963B-4A1E-884A-A584-A4C27FC93FF7}" type="slidenum">
              <a:rPr lang="en-US" smtClean="0"/>
              <a:t>‹#›</a:t>
            </a:fld>
            <a:endParaRPr lang="en-US"/>
          </a:p>
        </p:txBody>
      </p:sp>
    </p:spTree>
    <p:extLst>
      <p:ext uri="{BB962C8B-B14F-4D97-AF65-F5344CB8AC3E}">
        <p14:creationId xmlns:p14="http://schemas.microsoft.com/office/powerpoint/2010/main" val="5946325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892989-3FDF-EC4C-9EAC-56DF63B58C7F}" type="datetimeFigureOut">
              <a:rPr lang="en-US" smtClean="0"/>
              <a:t>5/12/22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6EE963B-4A1E-884A-A584-A4C27FC93FF7}" type="slidenum">
              <a:rPr lang="en-US" smtClean="0"/>
              <a:t>‹#›</a:t>
            </a:fld>
            <a:endParaRPr lang="en-US"/>
          </a:p>
        </p:txBody>
      </p:sp>
    </p:spTree>
    <p:extLst>
      <p:ext uri="{BB962C8B-B14F-4D97-AF65-F5344CB8AC3E}">
        <p14:creationId xmlns:p14="http://schemas.microsoft.com/office/powerpoint/2010/main" val="37841106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892989-3FDF-EC4C-9EAC-56DF63B58C7F}" type="datetimeFigureOut">
              <a:rPr lang="en-US" smtClean="0"/>
              <a:t>5/12/22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6EE963B-4A1E-884A-A584-A4C27FC93FF7}" type="slidenum">
              <a:rPr lang="en-US" smtClean="0"/>
              <a:t>‹#›</a:t>
            </a:fld>
            <a:endParaRPr lang="en-US"/>
          </a:p>
        </p:txBody>
      </p:sp>
    </p:spTree>
    <p:extLst>
      <p:ext uri="{BB962C8B-B14F-4D97-AF65-F5344CB8AC3E}">
        <p14:creationId xmlns:p14="http://schemas.microsoft.com/office/powerpoint/2010/main" val="559807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892989-3FDF-EC4C-9EAC-56DF63B58C7F}" type="datetimeFigureOut">
              <a:rPr lang="en-US" smtClean="0"/>
              <a:t>5/12/22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6EE963B-4A1E-884A-A584-A4C27FC93FF7}" type="slidenum">
              <a:rPr lang="en-US" smtClean="0"/>
              <a:t>‹#›</a:t>
            </a:fld>
            <a:endParaRPr lang="en-US"/>
          </a:p>
        </p:txBody>
      </p:sp>
    </p:spTree>
    <p:extLst>
      <p:ext uri="{BB962C8B-B14F-4D97-AF65-F5344CB8AC3E}">
        <p14:creationId xmlns:p14="http://schemas.microsoft.com/office/powerpoint/2010/main" val="22882311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892989-3FDF-EC4C-9EAC-56DF63B58C7F}" type="datetimeFigureOut">
              <a:rPr lang="en-US" smtClean="0"/>
              <a:t>5/12/22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EE963B-4A1E-884A-A584-A4C27FC93FF7}" type="slidenum">
              <a:rPr lang="en-US" smtClean="0"/>
              <a:t>‹#›</a:t>
            </a:fld>
            <a:endParaRPr lang="en-US"/>
          </a:p>
        </p:txBody>
      </p:sp>
    </p:spTree>
    <p:extLst>
      <p:ext uri="{BB962C8B-B14F-4D97-AF65-F5344CB8AC3E}">
        <p14:creationId xmlns:p14="http://schemas.microsoft.com/office/powerpoint/2010/main" val="10929009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EE963B-4A1E-884A-A584-A4C27FC93FF7}" type="slidenum">
              <a:rPr lang="en-US" smtClean="0"/>
              <a:t>‹#›</a:t>
            </a:fld>
            <a:endParaRPr lang="en-US"/>
          </a:p>
        </p:txBody>
      </p:sp>
      <p:sp>
        <p:nvSpPr>
          <p:cNvPr id="5" name="Date Placeholder 4"/>
          <p:cNvSpPr>
            <a:spLocks noGrp="1"/>
          </p:cNvSpPr>
          <p:nvPr>
            <p:ph type="dt" sz="half" idx="10"/>
          </p:nvPr>
        </p:nvSpPr>
        <p:spPr/>
        <p:txBody>
          <a:bodyPr/>
          <a:lstStyle/>
          <a:p>
            <a:fld id="{48892989-3FDF-EC4C-9EAC-56DF63B58C7F}" type="datetimeFigureOut">
              <a:rPr lang="en-US" smtClean="0"/>
              <a:t>5/12/22</a:t>
            </a:fld>
            <a:endParaRPr lang="en-US"/>
          </a:p>
        </p:txBody>
      </p:sp>
    </p:spTree>
    <p:extLst>
      <p:ext uri="{BB962C8B-B14F-4D97-AF65-F5344CB8AC3E}">
        <p14:creationId xmlns:p14="http://schemas.microsoft.com/office/powerpoint/2010/main" val="8657912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8892989-3FDF-EC4C-9EAC-56DF63B58C7F}" type="datetimeFigureOut">
              <a:rPr lang="en-US" smtClean="0"/>
              <a:t>5/12/22</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96EE963B-4A1E-884A-A584-A4C27FC93FF7}" type="slidenum">
              <a:rPr lang="en-US" smtClean="0"/>
              <a:t>‹#›</a:t>
            </a:fld>
            <a:endParaRPr lang="en-US"/>
          </a:p>
        </p:txBody>
      </p:sp>
    </p:spTree>
    <p:extLst>
      <p:ext uri="{BB962C8B-B14F-4D97-AF65-F5344CB8AC3E}">
        <p14:creationId xmlns:p14="http://schemas.microsoft.com/office/powerpoint/2010/main" val="2862024837"/>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C88D9E5-5DF0-4EED-B230-A8FE3635C5FC}"/>
              </a:ext>
            </a:extLst>
          </p:cNvPr>
          <p:cNvSpPr>
            <a:spLocks noGrp="1"/>
          </p:cNvSpPr>
          <p:nvPr>
            <p:ph type="subTitle" idx="1"/>
          </p:nvPr>
        </p:nvSpPr>
        <p:spPr>
          <a:xfrm>
            <a:off x="231494" y="555585"/>
            <a:ext cx="10017406" cy="5769015"/>
          </a:xfrm>
        </p:spPr>
        <p:txBody>
          <a:bodyPr/>
          <a:lstStyle/>
          <a:p>
            <a:endParaRPr lang="en-US" dirty="0">
              <a:solidFill>
                <a:schemeClr val="tx1"/>
              </a:solidFill>
            </a:endParaRPr>
          </a:p>
          <a:p>
            <a:pPr algn="ctr"/>
            <a:r>
              <a:rPr lang="en-US" sz="3200" dirty="0">
                <a:solidFill>
                  <a:schemeClr val="tx1"/>
                </a:solidFill>
              </a:rPr>
              <a:t>Recruitment and Retention of Physicians in Connecticut and the Disappearing Independent Practice Of Medicine</a:t>
            </a:r>
          </a:p>
          <a:p>
            <a:endParaRPr lang="en-US" sz="2800" dirty="0">
              <a:solidFill>
                <a:schemeClr val="tx1"/>
              </a:solidFill>
            </a:endParaRPr>
          </a:p>
          <a:p>
            <a:pPr algn="ctr"/>
            <a:endParaRPr lang="en-US" sz="2800" dirty="0">
              <a:solidFill>
                <a:schemeClr val="tx1"/>
              </a:solidFill>
            </a:endParaRPr>
          </a:p>
          <a:p>
            <a:pPr algn="ctr"/>
            <a:endParaRPr lang="en-US" sz="2800" dirty="0">
              <a:solidFill>
                <a:schemeClr val="tx1"/>
              </a:solidFill>
            </a:endParaRPr>
          </a:p>
          <a:p>
            <a:pPr algn="ctr"/>
            <a:r>
              <a:rPr lang="en-US" sz="2800" dirty="0">
                <a:solidFill>
                  <a:schemeClr val="tx1"/>
                </a:solidFill>
              </a:rPr>
              <a:t>Robert D. Russo, MD</a:t>
            </a:r>
          </a:p>
          <a:p>
            <a:pPr algn="ctr"/>
            <a:r>
              <a:rPr lang="en-US" sz="2800" dirty="0">
                <a:solidFill>
                  <a:schemeClr val="tx1"/>
                </a:solidFill>
              </a:rPr>
              <a:t>May 12, 2022</a:t>
            </a:r>
          </a:p>
        </p:txBody>
      </p:sp>
    </p:spTree>
    <p:extLst>
      <p:ext uri="{BB962C8B-B14F-4D97-AF65-F5344CB8AC3E}">
        <p14:creationId xmlns:p14="http://schemas.microsoft.com/office/powerpoint/2010/main" val="20408050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5D606A-B7A0-446A-B31C-B85E41C6E511}"/>
              </a:ext>
            </a:extLst>
          </p:cNvPr>
          <p:cNvSpPr>
            <a:spLocks noGrp="1"/>
          </p:cNvSpPr>
          <p:nvPr>
            <p:ph type="title"/>
          </p:nvPr>
        </p:nvSpPr>
        <p:spPr>
          <a:xfrm>
            <a:off x="393540" y="274638"/>
            <a:ext cx="9817260" cy="944562"/>
          </a:xfrm>
        </p:spPr>
        <p:txBody>
          <a:bodyPr>
            <a:normAutofit fontScale="90000"/>
          </a:bodyPr>
          <a:lstStyle/>
          <a:p>
            <a:r>
              <a:rPr lang="en-US" sz="3200" dirty="0"/>
              <a:t>Physician Recruitment and Retention: </a:t>
            </a:r>
            <a:br>
              <a:rPr lang="en-US" sz="3200" dirty="0"/>
            </a:br>
            <a:r>
              <a:rPr lang="en-US" sz="3200" dirty="0"/>
              <a:t>Connecticut Landscape</a:t>
            </a:r>
          </a:p>
        </p:txBody>
      </p:sp>
      <p:sp>
        <p:nvSpPr>
          <p:cNvPr id="3" name="Content Placeholder 2">
            <a:extLst>
              <a:ext uri="{FF2B5EF4-FFF2-40B4-BE49-F238E27FC236}">
                <a16:creationId xmlns:a16="http://schemas.microsoft.com/office/drawing/2014/main" id="{65AFDCB5-3467-43DC-A043-50CA10B60345}"/>
              </a:ext>
            </a:extLst>
          </p:cNvPr>
          <p:cNvSpPr>
            <a:spLocks noGrp="1"/>
          </p:cNvSpPr>
          <p:nvPr>
            <p:ph idx="1"/>
          </p:nvPr>
        </p:nvSpPr>
        <p:spPr>
          <a:xfrm>
            <a:off x="393540" y="1388962"/>
            <a:ext cx="9435296" cy="5078653"/>
          </a:xfrm>
        </p:spPr>
        <p:txBody>
          <a:bodyPr>
            <a:normAutofit/>
          </a:bodyPr>
          <a:lstStyle/>
          <a:p>
            <a:pPr>
              <a:buFont typeface="Wingdings" panose="05000000000000000000" pitchFamily="2" charset="2"/>
              <a:buChar char="Ø"/>
            </a:pPr>
            <a:endParaRPr lang="en-US" sz="2400" dirty="0"/>
          </a:p>
          <a:p>
            <a:pPr>
              <a:buFont typeface="Wingdings" panose="05000000000000000000" pitchFamily="2" charset="2"/>
              <a:buChar char="Ø"/>
            </a:pPr>
            <a:r>
              <a:rPr lang="en-US" sz="2400" dirty="0"/>
              <a:t>Data from the 2021 report of the American Association of Medical Colleges shows that Connecticut ranks 47</a:t>
            </a:r>
            <a:r>
              <a:rPr lang="en-US" sz="2400" baseline="30000" dirty="0"/>
              <a:t>th</a:t>
            </a:r>
            <a:r>
              <a:rPr lang="en-US" sz="2400" dirty="0"/>
              <a:t> out of 52 locales (all states + DC and Puerto Rico) in retaining the physician residents that we train here</a:t>
            </a:r>
          </a:p>
          <a:p>
            <a:pPr marL="0" indent="0">
              <a:buNone/>
            </a:pPr>
            <a:endParaRPr lang="en-US" sz="2400" dirty="0"/>
          </a:p>
          <a:p>
            <a:pPr>
              <a:buFont typeface="Wingdings" panose="05000000000000000000" pitchFamily="2" charset="2"/>
              <a:buChar char="Ø"/>
            </a:pPr>
            <a:r>
              <a:rPr lang="en-US" sz="2400" dirty="0"/>
              <a:t>Connecticut is only able to retain 45% of the resident physicians that we train in our state</a:t>
            </a:r>
          </a:p>
          <a:p>
            <a:pPr marL="0" indent="0">
              <a:buNone/>
            </a:pPr>
            <a:endParaRPr lang="en-US" sz="2400" dirty="0"/>
          </a:p>
          <a:p>
            <a:pPr>
              <a:buFont typeface="Wingdings" panose="05000000000000000000" pitchFamily="2" charset="2"/>
              <a:buChar char="Ø"/>
            </a:pPr>
            <a:r>
              <a:rPr lang="en-US" sz="2400" dirty="0"/>
              <a:t>National average is a 57% retention rate</a:t>
            </a:r>
          </a:p>
          <a:p>
            <a:pPr lvl="1"/>
            <a:endParaRPr lang="en-US" sz="1000" dirty="0"/>
          </a:p>
          <a:p>
            <a:pPr lvl="1"/>
            <a:endParaRPr lang="en-US" sz="1000" dirty="0"/>
          </a:p>
          <a:p>
            <a:endParaRPr lang="en-US" dirty="0"/>
          </a:p>
          <a:p>
            <a:endParaRPr lang="en-US" dirty="0"/>
          </a:p>
        </p:txBody>
      </p:sp>
    </p:spTree>
    <p:extLst>
      <p:ext uri="{BB962C8B-B14F-4D97-AF65-F5344CB8AC3E}">
        <p14:creationId xmlns:p14="http://schemas.microsoft.com/office/powerpoint/2010/main" val="2911020371"/>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5D606A-B7A0-446A-B31C-B85E41C6E511}"/>
              </a:ext>
            </a:extLst>
          </p:cNvPr>
          <p:cNvSpPr>
            <a:spLocks noGrp="1"/>
          </p:cNvSpPr>
          <p:nvPr>
            <p:ph type="title"/>
          </p:nvPr>
        </p:nvSpPr>
        <p:spPr>
          <a:xfrm>
            <a:off x="405114" y="274638"/>
            <a:ext cx="10262886" cy="944562"/>
          </a:xfrm>
        </p:spPr>
        <p:txBody>
          <a:bodyPr>
            <a:normAutofit/>
          </a:bodyPr>
          <a:lstStyle/>
          <a:p>
            <a:r>
              <a:rPr lang="en-US" sz="3200" dirty="0"/>
              <a:t>Barriers to Physician Recruitment and Retention</a:t>
            </a:r>
          </a:p>
        </p:txBody>
      </p:sp>
      <p:sp>
        <p:nvSpPr>
          <p:cNvPr id="3" name="Content Placeholder 2">
            <a:extLst>
              <a:ext uri="{FF2B5EF4-FFF2-40B4-BE49-F238E27FC236}">
                <a16:creationId xmlns:a16="http://schemas.microsoft.com/office/drawing/2014/main" id="{65AFDCB5-3467-43DC-A043-50CA10B60345}"/>
              </a:ext>
            </a:extLst>
          </p:cNvPr>
          <p:cNvSpPr>
            <a:spLocks noGrp="1"/>
          </p:cNvSpPr>
          <p:nvPr>
            <p:ph idx="1"/>
          </p:nvPr>
        </p:nvSpPr>
        <p:spPr>
          <a:xfrm>
            <a:off x="405114" y="1160361"/>
            <a:ext cx="9777111" cy="4983162"/>
          </a:xfrm>
        </p:spPr>
        <p:txBody>
          <a:bodyPr>
            <a:normAutofit lnSpcReduction="10000"/>
          </a:bodyPr>
          <a:lstStyle/>
          <a:p>
            <a:pPr>
              <a:buFont typeface="Wingdings" panose="05000000000000000000" pitchFamily="2" charset="2"/>
              <a:buChar char="Ø"/>
            </a:pPr>
            <a:r>
              <a:rPr lang="en-US" sz="2400" dirty="0"/>
              <a:t>Aging medical population</a:t>
            </a:r>
          </a:p>
          <a:p>
            <a:pPr lvl="1">
              <a:buFont typeface="Arial" panose="020B0604020202020204" pitchFamily="34" charset="0"/>
              <a:buChar char="•"/>
            </a:pPr>
            <a:r>
              <a:rPr lang="en-US" sz="2000" dirty="0"/>
              <a:t>American Association of Medical Colleges data shows that Connecticut has the 10</a:t>
            </a:r>
            <a:r>
              <a:rPr lang="en-US" sz="2000" baseline="30000" dirty="0"/>
              <a:t>th</a:t>
            </a:r>
            <a:r>
              <a:rPr lang="en-US" sz="2000" dirty="0"/>
              <a:t> oldest physician population in the country</a:t>
            </a:r>
          </a:p>
          <a:p>
            <a:pPr lvl="1">
              <a:buFont typeface="Arial" panose="020B0604020202020204" pitchFamily="34" charset="0"/>
              <a:buChar char="•"/>
            </a:pPr>
            <a:endParaRPr lang="en-US" sz="1200" dirty="0"/>
          </a:p>
          <a:p>
            <a:pPr>
              <a:buFont typeface="Wingdings" panose="05000000000000000000" pitchFamily="2" charset="2"/>
              <a:buChar char="Ø"/>
            </a:pPr>
            <a:r>
              <a:rPr lang="en-US" sz="2400" dirty="0"/>
              <a:t>Lack of substantiative loan forgiveness coupled with high cost of living</a:t>
            </a:r>
          </a:p>
          <a:p>
            <a:pPr lvl="1">
              <a:buFont typeface="Arial" panose="020B0604020202020204" pitchFamily="34" charset="0"/>
              <a:buChar char="•"/>
            </a:pPr>
            <a:r>
              <a:rPr lang="en-US" sz="2000" dirty="0"/>
              <a:t>Medical students are graduating UConn with over $500,000 debt</a:t>
            </a:r>
          </a:p>
          <a:p>
            <a:pPr marL="457200" lvl="1" indent="0">
              <a:buNone/>
            </a:pPr>
            <a:endParaRPr lang="en-US" sz="1200" dirty="0"/>
          </a:p>
          <a:p>
            <a:pPr>
              <a:buFont typeface="Wingdings" panose="05000000000000000000" pitchFamily="2" charset="2"/>
              <a:buChar char="Ø"/>
            </a:pPr>
            <a:r>
              <a:rPr lang="en-US" sz="2400" dirty="0"/>
              <a:t>Administrative Burdens- Connecticut has no protections or inadequate protections for physicians in the areas of:</a:t>
            </a:r>
          </a:p>
          <a:p>
            <a:pPr lvl="1">
              <a:buFont typeface="Arial" panose="020B0604020202020204" pitchFamily="34" charset="0"/>
              <a:buChar char="•"/>
            </a:pPr>
            <a:r>
              <a:rPr lang="en-US" sz="2000" dirty="0"/>
              <a:t>Prior authorizations</a:t>
            </a:r>
          </a:p>
          <a:p>
            <a:pPr lvl="1">
              <a:buFont typeface="Arial" panose="020B0604020202020204" pitchFamily="34" charset="0"/>
              <a:buChar char="•"/>
            </a:pPr>
            <a:r>
              <a:rPr lang="en-US" sz="2000" dirty="0" err="1"/>
              <a:t>Downcoding</a:t>
            </a:r>
            <a:r>
              <a:rPr lang="en-US" sz="2000" dirty="0"/>
              <a:t> protections</a:t>
            </a:r>
          </a:p>
          <a:p>
            <a:pPr lvl="1">
              <a:buFont typeface="Arial" panose="020B0604020202020204" pitchFamily="34" charset="0"/>
              <a:buChar char="•"/>
            </a:pPr>
            <a:r>
              <a:rPr lang="en-US" sz="2000" dirty="0"/>
              <a:t>Network adequacy</a:t>
            </a:r>
          </a:p>
          <a:p>
            <a:pPr marL="457200" lvl="1" indent="0">
              <a:buNone/>
            </a:pPr>
            <a:endParaRPr lang="en-US" sz="2000" dirty="0"/>
          </a:p>
          <a:p>
            <a:pPr marL="0" indent="0">
              <a:buNone/>
            </a:pPr>
            <a:endParaRPr lang="en-US" sz="2400" dirty="0"/>
          </a:p>
          <a:p>
            <a:pPr marL="0" indent="0">
              <a:buNone/>
            </a:pPr>
            <a:endParaRPr lang="en-US" sz="2400" dirty="0"/>
          </a:p>
          <a:p>
            <a:pPr lvl="1"/>
            <a:endParaRPr lang="en-US" sz="1000" dirty="0"/>
          </a:p>
          <a:p>
            <a:pPr lvl="1"/>
            <a:endParaRPr lang="en-US" sz="1000" dirty="0"/>
          </a:p>
          <a:p>
            <a:endParaRPr lang="en-US" dirty="0"/>
          </a:p>
          <a:p>
            <a:endParaRPr lang="en-US" dirty="0"/>
          </a:p>
        </p:txBody>
      </p:sp>
    </p:spTree>
    <p:extLst>
      <p:ext uri="{BB962C8B-B14F-4D97-AF65-F5344CB8AC3E}">
        <p14:creationId xmlns:p14="http://schemas.microsoft.com/office/powerpoint/2010/main" val="3488222608"/>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5D606A-B7A0-446A-B31C-B85E41C6E511}"/>
              </a:ext>
            </a:extLst>
          </p:cNvPr>
          <p:cNvSpPr>
            <a:spLocks noGrp="1"/>
          </p:cNvSpPr>
          <p:nvPr>
            <p:ph type="title"/>
          </p:nvPr>
        </p:nvSpPr>
        <p:spPr>
          <a:xfrm>
            <a:off x="381965" y="274638"/>
            <a:ext cx="8958805" cy="1033301"/>
          </a:xfrm>
        </p:spPr>
        <p:txBody>
          <a:bodyPr>
            <a:normAutofit/>
          </a:bodyPr>
          <a:lstStyle/>
          <a:p>
            <a:r>
              <a:rPr lang="en-US" sz="3200" dirty="0"/>
              <a:t>Barriers to Physician Recruitment and Retention</a:t>
            </a:r>
          </a:p>
        </p:txBody>
      </p:sp>
      <p:sp>
        <p:nvSpPr>
          <p:cNvPr id="3" name="Content Placeholder 2">
            <a:extLst>
              <a:ext uri="{FF2B5EF4-FFF2-40B4-BE49-F238E27FC236}">
                <a16:creationId xmlns:a16="http://schemas.microsoft.com/office/drawing/2014/main" id="{65AFDCB5-3467-43DC-A043-50CA10B60345}"/>
              </a:ext>
            </a:extLst>
          </p:cNvPr>
          <p:cNvSpPr>
            <a:spLocks noGrp="1"/>
          </p:cNvSpPr>
          <p:nvPr>
            <p:ph idx="1"/>
          </p:nvPr>
        </p:nvSpPr>
        <p:spPr>
          <a:xfrm>
            <a:off x="520860" y="1171937"/>
            <a:ext cx="9777714" cy="4983162"/>
          </a:xfrm>
        </p:spPr>
        <p:txBody>
          <a:bodyPr>
            <a:normAutofit fontScale="85000" lnSpcReduction="20000"/>
          </a:bodyPr>
          <a:lstStyle/>
          <a:p>
            <a:pPr>
              <a:buFont typeface="Wingdings" panose="05000000000000000000" pitchFamily="2" charset="2"/>
              <a:buChar char="Ø"/>
            </a:pPr>
            <a:r>
              <a:rPr lang="en-US" sz="2800" dirty="0"/>
              <a:t>Hostile Medical Liability Climate = High Liability Rates</a:t>
            </a:r>
          </a:p>
          <a:p>
            <a:pPr marL="0" indent="0">
              <a:buNone/>
            </a:pPr>
            <a:endParaRPr lang="en-US" sz="2800" dirty="0"/>
          </a:p>
          <a:p>
            <a:pPr>
              <a:buFont typeface="Wingdings" panose="05000000000000000000" pitchFamily="2" charset="2"/>
              <a:buChar char="Ø"/>
            </a:pPr>
            <a:r>
              <a:rPr lang="en-US" sz="2800" dirty="0"/>
              <a:t>Contributing Factors-</a:t>
            </a:r>
          </a:p>
          <a:p>
            <a:pPr lvl="1">
              <a:buFont typeface="Arial" panose="020B0604020202020204" pitchFamily="34" charset="0"/>
              <a:buChar char="•"/>
            </a:pPr>
            <a:r>
              <a:rPr lang="en-US" sz="2200" dirty="0"/>
              <a:t>Prejudgment remedies: plaintiff may freeze physician’s personal assets </a:t>
            </a:r>
            <a:r>
              <a:rPr lang="en-US" sz="2200" i="1" dirty="0"/>
              <a:t>before</a:t>
            </a:r>
            <a:r>
              <a:rPr lang="en-US" sz="2200" dirty="0"/>
              <a:t> a jury verdict solely on a probable cause standard; this threat is used to force physicians to settle even when there is a strong defense</a:t>
            </a:r>
          </a:p>
          <a:p>
            <a:pPr lvl="1">
              <a:buFont typeface="Arial" panose="020B0604020202020204" pitchFamily="34" charset="0"/>
              <a:buChar char="•"/>
            </a:pPr>
            <a:r>
              <a:rPr lang="en-US" sz="2200" dirty="0"/>
              <a:t>Penalties for not settling: CT’s Offer of Compromise statute provides that if the defendant does not accept the plaintiff’s settlement demand a significant penalty is imposed if the jury verdict exceeds the offer of compromise. </a:t>
            </a:r>
          </a:p>
          <a:p>
            <a:pPr lvl="1">
              <a:buFont typeface="Arial" panose="020B0604020202020204" pitchFamily="34" charset="0"/>
              <a:buChar char="•"/>
            </a:pPr>
            <a:r>
              <a:rPr lang="en-US" sz="2200" dirty="0"/>
              <a:t>No way to reduce a “runaway verdict”; no jury verdict in a medical liability lawsuit has ever been reduced.</a:t>
            </a:r>
          </a:p>
          <a:p>
            <a:pPr lvl="1">
              <a:buFont typeface="Arial" panose="020B0604020202020204" pitchFamily="34" charset="0"/>
              <a:buChar char="•"/>
            </a:pPr>
            <a:r>
              <a:rPr lang="en-US" sz="2200" dirty="0"/>
              <a:t>CT Department of Insurance annual report on liability payments shows steeply upward trends in awards.</a:t>
            </a:r>
          </a:p>
          <a:p>
            <a:pPr lvl="1">
              <a:buFont typeface="Arial" panose="020B0604020202020204" pitchFamily="34" charset="0"/>
              <a:buChar char="•"/>
            </a:pPr>
            <a:endParaRPr lang="en-US" dirty="0"/>
          </a:p>
          <a:p>
            <a:pPr>
              <a:buFont typeface="Wingdings" panose="05000000000000000000" pitchFamily="2" charset="2"/>
              <a:buChar char="Ø"/>
            </a:pPr>
            <a:r>
              <a:rPr lang="en-US" sz="2800" dirty="0"/>
              <a:t>State action doctrine legislation would help level the playing field </a:t>
            </a:r>
          </a:p>
          <a:p>
            <a:pPr marL="0" indent="0">
              <a:buNone/>
            </a:pPr>
            <a:endParaRPr lang="en-US" sz="2400" dirty="0"/>
          </a:p>
          <a:p>
            <a:pPr marL="0" indent="0">
              <a:buNone/>
            </a:pPr>
            <a:endParaRPr lang="en-US" sz="2400" dirty="0"/>
          </a:p>
          <a:p>
            <a:pPr lvl="1"/>
            <a:endParaRPr lang="en-US" sz="1000" dirty="0"/>
          </a:p>
          <a:p>
            <a:pPr lvl="1"/>
            <a:endParaRPr lang="en-US" sz="1000" dirty="0"/>
          </a:p>
          <a:p>
            <a:endParaRPr lang="en-US" dirty="0"/>
          </a:p>
          <a:p>
            <a:endParaRPr lang="en-US" dirty="0"/>
          </a:p>
        </p:txBody>
      </p:sp>
    </p:spTree>
    <p:extLst>
      <p:ext uri="{BB962C8B-B14F-4D97-AF65-F5344CB8AC3E}">
        <p14:creationId xmlns:p14="http://schemas.microsoft.com/office/powerpoint/2010/main" val="448100097"/>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5D606A-B7A0-446A-B31C-B85E41C6E511}"/>
              </a:ext>
            </a:extLst>
          </p:cNvPr>
          <p:cNvSpPr>
            <a:spLocks noGrp="1"/>
          </p:cNvSpPr>
          <p:nvPr>
            <p:ph type="title"/>
          </p:nvPr>
        </p:nvSpPr>
        <p:spPr>
          <a:xfrm>
            <a:off x="386466" y="274638"/>
            <a:ext cx="8596668" cy="682906"/>
          </a:xfrm>
        </p:spPr>
        <p:txBody>
          <a:bodyPr>
            <a:normAutofit/>
          </a:bodyPr>
          <a:lstStyle/>
          <a:p>
            <a:r>
              <a:rPr lang="en-US" sz="3200" dirty="0"/>
              <a:t>The Disappearing Independent Practice</a:t>
            </a:r>
          </a:p>
        </p:txBody>
      </p:sp>
      <p:sp>
        <p:nvSpPr>
          <p:cNvPr id="3" name="Content Placeholder 2">
            <a:extLst>
              <a:ext uri="{FF2B5EF4-FFF2-40B4-BE49-F238E27FC236}">
                <a16:creationId xmlns:a16="http://schemas.microsoft.com/office/drawing/2014/main" id="{65AFDCB5-3467-43DC-A043-50CA10B60345}"/>
              </a:ext>
            </a:extLst>
          </p:cNvPr>
          <p:cNvSpPr>
            <a:spLocks noGrp="1"/>
          </p:cNvSpPr>
          <p:nvPr>
            <p:ph idx="1"/>
          </p:nvPr>
        </p:nvSpPr>
        <p:spPr>
          <a:xfrm>
            <a:off x="531900" y="1061719"/>
            <a:ext cx="8305800" cy="4983162"/>
          </a:xfrm>
        </p:spPr>
        <p:txBody>
          <a:bodyPr>
            <a:normAutofit lnSpcReduction="10000"/>
          </a:bodyPr>
          <a:lstStyle/>
          <a:p>
            <a:pPr>
              <a:buFont typeface="Wingdings" panose="05000000000000000000" pitchFamily="2" charset="2"/>
              <a:buChar char="Ø"/>
            </a:pPr>
            <a:r>
              <a:rPr lang="en-US" sz="2400" dirty="0"/>
              <a:t>Independent practices are rapidly disappearing </a:t>
            </a:r>
          </a:p>
          <a:p>
            <a:pPr marL="0" indent="0">
              <a:buNone/>
            </a:pPr>
            <a:endParaRPr lang="en-US" sz="1000" dirty="0"/>
          </a:p>
          <a:p>
            <a:pPr>
              <a:buFont typeface="Wingdings" panose="05000000000000000000" pitchFamily="2" charset="2"/>
              <a:buChar char="Ø"/>
            </a:pPr>
            <a:r>
              <a:rPr lang="en-US" sz="2400" dirty="0"/>
              <a:t>Administrative burdens (prior authorization) is consistently cited as a primary reason that physicians leave the independent practice of medicine</a:t>
            </a:r>
          </a:p>
          <a:p>
            <a:pPr marL="0" indent="0">
              <a:buNone/>
            </a:pPr>
            <a:endParaRPr lang="en-US" sz="1000" dirty="0"/>
          </a:p>
          <a:p>
            <a:pPr>
              <a:buFont typeface="Wingdings" panose="05000000000000000000" pitchFamily="2" charset="2"/>
              <a:buChar char="Ø"/>
            </a:pPr>
            <a:r>
              <a:rPr lang="en-US" sz="2400" dirty="0"/>
              <a:t>Uneven negotiating power between insurers and remaining independent practices; “take it or leave” it contracting</a:t>
            </a:r>
          </a:p>
          <a:p>
            <a:pPr lvl="1">
              <a:buFont typeface="Arial" panose="020B0604020202020204" pitchFamily="34" charset="0"/>
              <a:buChar char="•"/>
            </a:pPr>
            <a:r>
              <a:rPr lang="en-US" sz="2000" dirty="0"/>
              <a:t>Rampant consolidation of health insurers in Connecticut leaves independent physicians with little bargaining power</a:t>
            </a:r>
          </a:p>
          <a:p>
            <a:pPr lvl="1">
              <a:buFont typeface="Arial" panose="020B0604020202020204" pitchFamily="34" charset="0"/>
              <a:buChar char="•"/>
            </a:pPr>
            <a:r>
              <a:rPr lang="en-US" sz="2000" dirty="0"/>
              <a:t>Physicians cannot afford to leave Anthem, Aetna and Cigna as they collectively represent over ¾ of the health insurance market with Anthem at close to 50% alone</a:t>
            </a:r>
          </a:p>
          <a:p>
            <a:pPr lvl="1">
              <a:buFont typeface="Arial" panose="020B0604020202020204" pitchFamily="34" charset="0"/>
              <a:buChar char="•"/>
            </a:pPr>
            <a:endParaRPr lang="en-US" sz="2000" dirty="0"/>
          </a:p>
          <a:p>
            <a:pPr marL="0" indent="0">
              <a:buNone/>
            </a:pPr>
            <a:endParaRPr lang="en-US" sz="2400" dirty="0"/>
          </a:p>
          <a:p>
            <a:pPr lvl="1"/>
            <a:endParaRPr lang="en-US" sz="1000" dirty="0"/>
          </a:p>
          <a:p>
            <a:pPr lvl="1"/>
            <a:endParaRPr lang="en-US" sz="1000" dirty="0"/>
          </a:p>
          <a:p>
            <a:endParaRPr lang="en-US" dirty="0"/>
          </a:p>
          <a:p>
            <a:endParaRPr lang="en-US" dirty="0"/>
          </a:p>
        </p:txBody>
      </p:sp>
    </p:spTree>
    <p:extLst>
      <p:ext uri="{BB962C8B-B14F-4D97-AF65-F5344CB8AC3E}">
        <p14:creationId xmlns:p14="http://schemas.microsoft.com/office/powerpoint/2010/main" val="1381475920"/>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5D606A-B7A0-446A-B31C-B85E41C6E511}"/>
              </a:ext>
            </a:extLst>
          </p:cNvPr>
          <p:cNvSpPr>
            <a:spLocks noGrp="1"/>
          </p:cNvSpPr>
          <p:nvPr>
            <p:ph type="title"/>
          </p:nvPr>
        </p:nvSpPr>
        <p:spPr>
          <a:xfrm>
            <a:off x="399541" y="366532"/>
            <a:ext cx="8596668" cy="478420"/>
          </a:xfrm>
        </p:spPr>
        <p:txBody>
          <a:bodyPr>
            <a:noAutofit/>
          </a:bodyPr>
          <a:lstStyle/>
          <a:p>
            <a:r>
              <a:rPr lang="en-US" sz="3200" dirty="0"/>
              <a:t>Physician Employment Landscape</a:t>
            </a:r>
          </a:p>
        </p:txBody>
      </p:sp>
      <p:sp>
        <p:nvSpPr>
          <p:cNvPr id="3" name="Content Placeholder 2">
            <a:extLst>
              <a:ext uri="{FF2B5EF4-FFF2-40B4-BE49-F238E27FC236}">
                <a16:creationId xmlns:a16="http://schemas.microsoft.com/office/drawing/2014/main" id="{65AFDCB5-3467-43DC-A043-50CA10B60345}"/>
              </a:ext>
            </a:extLst>
          </p:cNvPr>
          <p:cNvSpPr>
            <a:spLocks noGrp="1"/>
          </p:cNvSpPr>
          <p:nvPr>
            <p:ph idx="1"/>
          </p:nvPr>
        </p:nvSpPr>
        <p:spPr>
          <a:xfrm>
            <a:off x="399541" y="1063907"/>
            <a:ext cx="8229600" cy="4983162"/>
          </a:xfrm>
        </p:spPr>
        <p:txBody>
          <a:bodyPr>
            <a:normAutofit lnSpcReduction="10000"/>
          </a:bodyPr>
          <a:lstStyle/>
          <a:p>
            <a:pPr>
              <a:buFont typeface="Wingdings" panose="05000000000000000000" pitchFamily="2" charset="2"/>
              <a:buChar char="Ø"/>
            </a:pPr>
            <a:r>
              <a:rPr lang="en-US" sz="2400" dirty="0"/>
              <a:t>Recently released data from the Physician’s Advocacy Institute (PAI) shows alarming trends in physician practice acquisition by hospitals and private equity ownership between 2019 and 2021</a:t>
            </a:r>
          </a:p>
          <a:p>
            <a:pPr marL="0" indent="0">
              <a:buNone/>
            </a:pPr>
            <a:endParaRPr lang="en-US" sz="1000" dirty="0"/>
          </a:p>
          <a:p>
            <a:pPr>
              <a:buFont typeface="Wingdings" panose="05000000000000000000" pitchFamily="2" charset="2"/>
              <a:buChar char="Ø"/>
            </a:pPr>
            <a:r>
              <a:rPr lang="en-US" sz="2400" dirty="0"/>
              <a:t>Specific to the Northeast region:</a:t>
            </a:r>
          </a:p>
          <a:p>
            <a:pPr lvl="1">
              <a:buFont typeface="Arial" panose="020B0604020202020204" pitchFamily="34" charset="0"/>
              <a:buChar char="•"/>
            </a:pPr>
            <a:r>
              <a:rPr lang="en-US" sz="2000" dirty="0"/>
              <a:t>14.7% increase in hospital-employed physicians (highest region in the country)</a:t>
            </a:r>
          </a:p>
          <a:p>
            <a:pPr lvl="1">
              <a:buFont typeface="Arial" panose="020B0604020202020204" pitchFamily="34" charset="0"/>
              <a:buChar char="•"/>
            </a:pPr>
            <a:r>
              <a:rPr lang="en-US" sz="2000" dirty="0"/>
              <a:t>12.8% increase in hospital-owned practices (highest region in the country)</a:t>
            </a:r>
          </a:p>
          <a:p>
            <a:pPr lvl="1">
              <a:buFont typeface="Arial" panose="020B0604020202020204" pitchFamily="34" charset="0"/>
              <a:buChar char="•"/>
            </a:pPr>
            <a:endParaRPr lang="en-US" sz="1000" dirty="0"/>
          </a:p>
          <a:p>
            <a:pPr>
              <a:buFont typeface="Wingdings" panose="05000000000000000000" pitchFamily="2" charset="2"/>
              <a:buChar char="Ø"/>
            </a:pPr>
            <a:r>
              <a:rPr lang="en-US" sz="2400" dirty="0"/>
              <a:t>Nationally, as of January 2022, 73.9% of physicians were employed by hospitals or corporate entities, compared to 62.2% in January of 2019</a:t>
            </a:r>
            <a:endParaRPr lang="en-US" dirty="0"/>
          </a:p>
          <a:p>
            <a:pPr lvl="1"/>
            <a:endParaRPr lang="en-US" sz="1000" dirty="0"/>
          </a:p>
          <a:p>
            <a:endParaRPr lang="en-US" dirty="0"/>
          </a:p>
          <a:p>
            <a:endParaRPr lang="en-US" dirty="0"/>
          </a:p>
        </p:txBody>
      </p:sp>
    </p:spTree>
    <p:extLst>
      <p:ext uri="{BB962C8B-B14F-4D97-AF65-F5344CB8AC3E}">
        <p14:creationId xmlns:p14="http://schemas.microsoft.com/office/powerpoint/2010/main" val="825743023"/>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5D606A-B7A0-446A-B31C-B85E41C6E511}"/>
              </a:ext>
            </a:extLst>
          </p:cNvPr>
          <p:cNvSpPr>
            <a:spLocks noGrp="1"/>
          </p:cNvSpPr>
          <p:nvPr>
            <p:ph type="title"/>
          </p:nvPr>
        </p:nvSpPr>
        <p:spPr>
          <a:xfrm>
            <a:off x="399540" y="389681"/>
            <a:ext cx="8941229" cy="1320800"/>
          </a:xfrm>
        </p:spPr>
        <p:txBody>
          <a:bodyPr>
            <a:normAutofit/>
          </a:bodyPr>
          <a:lstStyle/>
          <a:p>
            <a:r>
              <a:rPr lang="en-US" sz="3200" dirty="0"/>
              <a:t>Physician Recruitment and Retention Solutions</a:t>
            </a:r>
          </a:p>
        </p:txBody>
      </p:sp>
      <p:sp>
        <p:nvSpPr>
          <p:cNvPr id="3" name="Content Placeholder 2">
            <a:extLst>
              <a:ext uri="{FF2B5EF4-FFF2-40B4-BE49-F238E27FC236}">
                <a16:creationId xmlns:a16="http://schemas.microsoft.com/office/drawing/2014/main" id="{65AFDCB5-3467-43DC-A043-50CA10B60345}"/>
              </a:ext>
            </a:extLst>
          </p:cNvPr>
          <p:cNvSpPr>
            <a:spLocks noGrp="1"/>
          </p:cNvSpPr>
          <p:nvPr>
            <p:ph idx="1"/>
          </p:nvPr>
        </p:nvSpPr>
        <p:spPr>
          <a:xfrm>
            <a:off x="399541" y="1357132"/>
            <a:ext cx="8229600" cy="4983162"/>
          </a:xfrm>
        </p:spPr>
        <p:txBody>
          <a:bodyPr/>
          <a:lstStyle/>
          <a:p>
            <a:pPr>
              <a:buFont typeface="Wingdings" panose="05000000000000000000" pitchFamily="2" charset="2"/>
              <a:buChar char="Ø"/>
            </a:pPr>
            <a:r>
              <a:rPr lang="en-US" sz="2400" dirty="0"/>
              <a:t>Loan Forgiveness</a:t>
            </a:r>
          </a:p>
          <a:p>
            <a:pPr lvl="1">
              <a:buFont typeface="Arial" panose="020B0604020202020204" pitchFamily="34" charset="0"/>
              <a:buChar char="•"/>
            </a:pPr>
            <a:r>
              <a:rPr lang="en-US" sz="2000" dirty="0">
                <a:latin typeface="+mj-lt"/>
              </a:rPr>
              <a:t>SB 2 represents a first step: </a:t>
            </a:r>
            <a:r>
              <a:rPr lang="en-US" sz="2000" dirty="0">
                <a:latin typeface="+mj-lt"/>
                <a:ea typeface="Calibri" panose="020F0502020204030204" pitchFamily="34" charset="0"/>
                <a:cs typeface="Times New Roman" panose="02020603050405020304" pitchFamily="18" charset="0"/>
              </a:rPr>
              <a:t>"For the fiscal year ending June 30, 2023, the department shall expend at least one million six hundred thousand dollars of the funds appropriated for the state loan repayment program for repayments for physicians." </a:t>
            </a:r>
          </a:p>
          <a:p>
            <a:pPr marL="0" indent="0">
              <a:buNone/>
            </a:pPr>
            <a:endParaRPr lang="en-US" dirty="0"/>
          </a:p>
          <a:p>
            <a:pPr>
              <a:buFont typeface="Wingdings" panose="05000000000000000000" pitchFamily="2" charset="2"/>
              <a:buChar char="Ø"/>
            </a:pPr>
            <a:r>
              <a:rPr lang="en-US" sz="2400" dirty="0"/>
              <a:t>Overhauling medical liability climate will reduce liability insurance</a:t>
            </a:r>
          </a:p>
        </p:txBody>
      </p:sp>
    </p:spTree>
    <p:extLst>
      <p:ext uri="{BB962C8B-B14F-4D97-AF65-F5344CB8AC3E}">
        <p14:creationId xmlns:p14="http://schemas.microsoft.com/office/powerpoint/2010/main" val="1377335180"/>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5D606A-B7A0-446A-B31C-B85E41C6E511}"/>
              </a:ext>
            </a:extLst>
          </p:cNvPr>
          <p:cNvSpPr>
            <a:spLocks noGrp="1"/>
          </p:cNvSpPr>
          <p:nvPr>
            <p:ph type="title"/>
          </p:nvPr>
        </p:nvSpPr>
        <p:spPr>
          <a:xfrm>
            <a:off x="437907" y="390385"/>
            <a:ext cx="9088057" cy="944562"/>
          </a:xfrm>
        </p:spPr>
        <p:txBody>
          <a:bodyPr>
            <a:noAutofit/>
          </a:bodyPr>
          <a:lstStyle/>
          <a:p>
            <a:r>
              <a:rPr lang="en-US" sz="3200" dirty="0"/>
              <a:t>Preserving the Independent Practice of Medicine </a:t>
            </a:r>
          </a:p>
        </p:txBody>
      </p:sp>
      <p:sp>
        <p:nvSpPr>
          <p:cNvPr id="3" name="Content Placeholder 2">
            <a:extLst>
              <a:ext uri="{FF2B5EF4-FFF2-40B4-BE49-F238E27FC236}">
                <a16:creationId xmlns:a16="http://schemas.microsoft.com/office/drawing/2014/main" id="{65AFDCB5-3467-43DC-A043-50CA10B60345}"/>
              </a:ext>
            </a:extLst>
          </p:cNvPr>
          <p:cNvSpPr>
            <a:spLocks noGrp="1"/>
          </p:cNvSpPr>
          <p:nvPr>
            <p:ph idx="1"/>
          </p:nvPr>
        </p:nvSpPr>
        <p:spPr>
          <a:xfrm>
            <a:off x="543045" y="1137211"/>
            <a:ext cx="8229600" cy="4983162"/>
          </a:xfrm>
        </p:spPr>
        <p:txBody>
          <a:bodyPr>
            <a:normAutofit/>
          </a:bodyPr>
          <a:lstStyle/>
          <a:p>
            <a:pPr>
              <a:buFont typeface="Wingdings" panose="05000000000000000000" pitchFamily="2" charset="2"/>
              <a:buChar char="Ø"/>
            </a:pPr>
            <a:endParaRPr lang="en-US" sz="1000" dirty="0"/>
          </a:p>
          <a:p>
            <a:pPr>
              <a:buFont typeface="Wingdings" panose="05000000000000000000" pitchFamily="2" charset="2"/>
              <a:buChar char="Ø"/>
            </a:pPr>
            <a:r>
              <a:rPr lang="en-US" sz="2400" dirty="0"/>
              <a:t>Fixing Prior Authorization</a:t>
            </a:r>
          </a:p>
          <a:p>
            <a:pPr lvl="1">
              <a:buFont typeface="Arial" panose="020B0604020202020204" pitchFamily="34" charset="0"/>
              <a:buChar char="•"/>
            </a:pPr>
            <a:r>
              <a:rPr lang="en-US" sz="2000" dirty="0"/>
              <a:t>Limiting services subject to prior authorizations</a:t>
            </a:r>
          </a:p>
          <a:p>
            <a:pPr lvl="1">
              <a:buFont typeface="Arial" panose="020B0604020202020204" pitchFamily="34" charset="0"/>
              <a:buChar char="•"/>
            </a:pPr>
            <a:r>
              <a:rPr lang="en-US" sz="2000" dirty="0"/>
              <a:t>Requiring health insurers to accept and respond to electronic submissions</a:t>
            </a:r>
          </a:p>
          <a:p>
            <a:pPr lvl="1">
              <a:buFont typeface="Arial" panose="020B0604020202020204" pitchFamily="34" charset="0"/>
              <a:buChar char="•"/>
            </a:pPr>
            <a:r>
              <a:rPr lang="en-US" sz="2000" dirty="0"/>
              <a:t>Mandating faster response times for health insurers </a:t>
            </a:r>
            <a:endParaRPr lang="en-US" sz="200" dirty="0"/>
          </a:p>
          <a:p>
            <a:endParaRPr lang="en-US" dirty="0"/>
          </a:p>
          <a:p>
            <a:pPr>
              <a:buFont typeface="Wingdings" panose="05000000000000000000" pitchFamily="2" charset="2"/>
              <a:buChar char="Ø"/>
            </a:pPr>
            <a:r>
              <a:rPr lang="en-US" sz="2400" dirty="0"/>
              <a:t>Balance Negotiating Power Between Health Insurers and Physicians</a:t>
            </a:r>
          </a:p>
          <a:p>
            <a:pPr lvl="1">
              <a:buFont typeface="Arial" panose="020B0604020202020204" pitchFamily="34" charset="0"/>
              <a:buChar char="•"/>
            </a:pPr>
            <a:r>
              <a:rPr lang="en-US" sz="2000" dirty="0"/>
              <a:t>State action doctrine legislation would force insurers to come to the table to negotiate in good faith</a:t>
            </a:r>
          </a:p>
          <a:p>
            <a:endParaRPr lang="en-US" dirty="0"/>
          </a:p>
        </p:txBody>
      </p:sp>
    </p:spTree>
    <p:extLst>
      <p:ext uri="{BB962C8B-B14F-4D97-AF65-F5344CB8AC3E}">
        <p14:creationId xmlns:p14="http://schemas.microsoft.com/office/powerpoint/2010/main" val="3404326632"/>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{CCC000F4-E5DE-B840-84D3-8DDCC73C597E}tf10001060</Template>
  <TotalTime>12</TotalTime>
  <Words>602</Words>
  <Application>Microsoft Macintosh PowerPoint</Application>
  <PresentationFormat>Widescreen</PresentationFormat>
  <Paragraphs>81</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Trebuchet MS</vt:lpstr>
      <vt:lpstr>Wingdings</vt:lpstr>
      <vt:lpstr>Wingdings 3</vt:lpstr>
      <vt:lpstr>Facet</vt:lpstr>
      <vt:lpstr>PowerPoint Presentation</vt:lpstr>
      <vt:lpstr>Physician Recruitment and Retention:  Connecticut Landscape</vt:lpstr>
      <vt:lpstr>Barriers to Physician Recruitment and Retention</vt:lpstr>
      <vt:lpstr>Barriers to Physician Recruitment and Retention</vt:lpstr>
      <vt:lpstr>The Disappearing Independent Practice</vt:lpstr>
      <vt:lpstr>Physician Employment Landscape</vt:lpstr>
      <vt:lpstr>Physician Recruitment and Retention Solutions</vt:lpstr>
      <vt:lpstr>Preserving the Independent Practice of Medicine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Layne Gakos</dc:creator>
  <cp:lastModifiedBy>Layne Gakos</cp:lastModifiedBy>
  <cp:revision>1</cp:revision>
  <dcterms:created xsi:type="dcterms:W3CDTF">2022-05-12T12:57:35Z</dcterms:created>
  <dcterms:modified xsi:type="dcterms:W3CDTF">2022-05-12T13:10:03Z</dcterms:modified>
</cp:coreProperties>
</file>