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4"/>
  </p:sldMasterIdLst>
  <p:notesMasterIdLst>
    <p:notesMasterId r:id="rId16"/>
  </p:notesMasterIdLst>
  <p:handoutMasterIdLst>
    <p:handoutMasterId r:id="rId17"/>
  </p:handoutMasterIdLst>
  <p:sldIdLst>
    <p:sldId id="257" r:id="rId5"/>
    <p:sldId id="663" r:id="rId6"/>
    <p:sldId id="625" r:id="rId7"/>
    <p:sldId id="654" r:id="rId8"/>
    <p:sldId id="636" r:id="rId9"/>
    <p:sldId id="639" r:id="rId10"/>
    <p:sldId id="659" r:id="rId11"/>
    <p:sldId id="640" r:id="rId12"/>
    <p:sldId id="638" r:id="rId13"/>
    <p:sldId id="660" r:id="rId14"/>
    <p:sldId id="624" r:id="rId15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296" userDrawn="1">
          <p15:clr>
            <a:srgbClr val="A4A3A4"/>
          </p15:clr>
        </p15:guide>
        <p15:guide id="4" orient="horz" pos="41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Veltri, Victoria" initials="VV" lastIdx="10" clrIdx="6">
    <p:extLst>
      <p:ext uri="{19B8F6BF-5375-455C-9EA6-DF929625EA0E}">
        <p15:presenceInfo xmlns:p15="http://schemas.microsoft.com/office/powerpoint/2012/main" userId="S::Victoria.Veltri@ct.gov::be6d4cdd-3269-4ca8-9fdd-26674c1dc3a9" providerId="AD"/>
      </p:ext>
    </p:extLst>
  </p:cmAuthor>
  <p:cmAuthor id="1" name="Morris, Laura" initials="ML" lastIdx="2" clrIdx="0">
    <p:extLst>
      <p:ext uri="{19B8F6BF-5375-455C-9EA6-DF929625EA0E}">
        <p15:presenceInfo xmlns:p15="http://schemas.microsoft.com/office/powerpoint/2012/main" userId="S-1-5-21-746137067-854245398-682003330-218191" providerId="AD"/>
      </p:ext>
    </p:extLst>
  </p:cmAuthor>
  <p:cmAuthor id="8" name="Deepti Kanneganti" initials="DK" lastIdx="23" clrIdx="7">
    <p:extLst>
      <p:ext uri="{19B8F6BF-5375-455C-9EA6-DF929625EA0E}">
        <p15:presenceInfo xmlns:p15="http://schemas.microsoft.com/office/powerpoint/2012/main" userId="S::DKanneganti@bailit-health.com::b73d4027-7210-4d24-a644-944b43c9971f" providerId="AD"/>
      </p:ext>
    </p:extLst>
  </p:cmAuthor>
  <p:cmAuthor id="2" name="January Angeles" initials="JA" lastIdx="9" clrIdx="1">
    <p:extLst>
      <p:ext uri="{19B8F6BF-5375-455C-9EA6-DF929625EA0E}">
        <p15:presenceInfo xmlns:p15="http://schemas.microsoft.com/office/powerpoint/2012/main" userId="January Angeles" providerId="None"/>
      </p:ext>
    </p:extLst>
  </p:cmAuthor>
  <p:cmAuthor id="3" name="Megan Burns" initials="MB" lastIdx="72" clrIdx="2">
    <p:extLst>
      <p:ext uri="{19B8F6BF-5375-455C-9EA6-DF929625EA0E}">
        <p15:presenceInfo xmlns:p15="http://schemas.microsoft.com/office/powerpoint/2012/main" userId="S::mburns@bailit-health.com::c618f2ce-3b45-45fc-84b9-ecdabaf9800a" providerId="AD"/>
      </p:ext>
    </p:extLst>
  </p:cmAuthor>
  <p:cmAuthor id="4" name="Michael Bailit" initials="MB" lastIdx="25" clrIdx="3">
    <p:extLst>
      <p:ext uri="{19B8F6BF-5375-455C-9EA6-DF929625EA0E}">
        <p15:presenceInfo xmlns:p15="http://schemas.microsoft.com/office/powerpoint/2012/main" userId="S::mbailit@bailit-health.com::6e5c4604-85bf-41ef-8e97-4724b7d56589" providerId="AD"/>
      </p:ext>
    </p:extLst>
  </p:cmAuthor>
  <p:cmAuthor id="5" name="Margaret Trinity" initials="MT" lastIdx="2" clrIdx="4">
    <p:extLst>
      <p:ext uri="{19B8F6BF-5375-455C-9EA6-DF929625EA0E}">
        <p15:presenceInfo xmlns:p15="http://schemas.microsoft.com/office/powerpoint/2012/main" userId="Margaret Trinity" providerId="None"/>
      </p:ext>
    </p:extLst>
  </p:cmAuthor>
  <p:cmAuthor id="6" name="Margaret Trinity" initials="MT [2]" lastIdx="1" clrIdx="5">
    <p:extLst>
      <p:ext uri="{19B8F6BF-5375-455C-9EA6-DF929625EA0E}">
        <p15:presenceInfo xmlns:p15="http://schemas.microsoft.com/office/powerpoint/2012/main" userId="S::mtrinity@bailit-health.com::8129bca9-3407-4bb1-986d-e1f77e7f297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1129"/>
    <a:srgbClr val="001826"/>
    <a:srgbClr val="FFFFFF"/>
    <a:srgbClr val="00395C"/>
    <a:srgbClr val="E5721B"/>
    <a:srgbClr val="3A5668"/>
    <a:srgbClr val="0067B1"/>
    <a:srgbClr val="03E0EB"/>
    <a:srgbClr val="C1E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83131" autoAdjust="0"/>
  </p:normalViewPr>
  <p:slideViewPr>
    <p:cSldViewPr snapToGrid="0">
      <p:cViewPr varScale="1">
        <p:scale>
          <a:sx n="129" d="100"/>
          <a:sy n="129" d="100"/>
        </p:scale>
        <p:origin x="1518" y="120"/>
      </p:cViewPr>
      <p:guideLst>
        <p:guide orient="horz" pos="2160"/>
        <p:guide pos="3840"/>
        <p:guide pos="7296"/>
        <p:guide orient="horz" pos="412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exec\dfs\OHS-Group\HSP\Data%20Analytics\Group%20Practice%20Change%20of%20Ownership%202016%20and%202019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Group Practice Material Changes of Ownership:  2015-2020</a:t>
            </a:r>
          </a:p>
        </c:rich>
      </c:tx>
      <c:layout>
        <c:manualLayout>
          <c:xMode val="edge"/>
          <c:yMode val="edge"/>
          <c:x val="0.12293721263565459"/>
          <c:y val="3.39393939393939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'Material Change of Ownership'!$K$7:$K$12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'Material Change of Ownership'!$L$7:$L$12</c:f>
              <c:numCache>
                <c:formatCode>General</c:formatCode>
                <c:ptCount val="6"/>
                <c:pt idx="0">
                  <c:v>2</c:v>
                </c:pt>
                <c:pt idx="1">
                  <c:v>14</c:v>
                </c:pt>
                <c:pt idx="2">
                  <c:v>10</c:v>
                </c:pt>
                <c:pt idx="3">
                  <c:v>6</c:v>
                </c:pt>
                <c:pt idx="4">
                  <c:v>18</c:v>
                </c:pt>
                <c:pt idx="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E4-4782-8999-CF35038040E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37"/>
        <c:overlap val="-29"/>
        <c:axId val="784594752"/>
        <c:axId val="489116048"/>
      </c:barChart>
      <c:catAx>
        <c:axId val="784594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9116048"/>
        <c:crosses val="autoZero"/>
        <c:auto val="1"/>
        <c:lblAlgn val="ctr"/>
        <c:lblOffset val="100"/>
        <c:noMultiLvlLbl val="0"/>
      </c:catAx>
      <c:valAx>
        <c:axId val="4891160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84594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68796EA6-6F25-4F19-87BA-7ADCC16DAEFF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C64E50CC-F33A-4EF4-9F12-93EC4A21A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2950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C39C172E-A8B5-46F6-B05C-DFA3E2E0F207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54113"/>
            <a:ext cx="5537200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7" tIns="46244" rIns="92487" bIns="462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87" tIns="46244" rIns="92487" bIns="462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32674CE4-FBD8-4481-AEFB-CA53E599A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268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74CE4-FBD8-4481-AEFB-CA53E599A74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974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674CE4-FBD8-4481-AEFB-CA53E599A74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1429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PSA is the smallest number of zip codes from which the practice draws at least 75% of its patients (P.A. 14-168(a)(11))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674CE4-FBD8-4481-AEFB-CA53E599A74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7114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674CE4-FBD8-4481-AEFB-CA53E599A74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2806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674CE4-FBD8-4481-AEFB-CA53E599A74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99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10137913" y="0"/>
            <a:ext cx="1630017" cy="2469165"/>
          </a:xfrm>
          <a:prstGeom prst="rect">
            <a:avLst/>
          </a:prstGeom>
          <a:solidFill>
            <a:srgbClr val="FFFFFF">
              <a:alpha val="3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Rectangle 5"/>
          <p:cNvSpPr/>
          <p:nvPr userDrawn="1"/>
        </p:nvSpPr>
        <p:spPr>
          <a:xfrm>
            <a:off x="9644932" y="1"/>
            <a:ext cx="2547068" cy="2270198"/>
          </a:xfrm>
          <a:prstGeom prst="rect">
            <a:avLst/>
          </a:prstGeom>
          <a:solidFill>
            <a:srgbClr val="FFFFFF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1" y="3675528"/>
            <a:ext cx="12192001" cy="24481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609600" y="2389009"/>
            <a:ext cx="11277600" cy="1470025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  <a:latin typeface="Cambria" panose="02040503050406030204" pitchFamily="18" charset="0"/>
              </a:defRPr>
            </a:lvl1pPr>
          </a:lstStyle>
          <a:p>
            <a:r>
              <a:rPr kumimoji="0" lang="en-US"/>
              <a:t>Title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609600" y="3929434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  <a:latin typeface="Cambria" panose="02040503050406030204" pitchFamily="18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Month 00, 20XX</a:t>
            </a:r>
          </a:p>
          <a:p>
            <a:r>
              <a:rPr kumimoji="0" lang="en-US"/>
              <a:t>Presented by: 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41016" y="5278056"/>
            <a:ext cx="2858477" cy="1285004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11297919" y="0"/>
            <a:ext cx="894079" cy="2495031"/>
          </a:xfrm>
          <a:prstGeom prst="rect">
            <a:avLst/>
          </a:prstGeom>
          <a:solidFill>
            <a:srgbClr val="FFFFFF">
              <a:alpha val="2902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9382539" y="0"/>
            <a:ext cx="2809462" cy="1957460"/>
          </a:xfrm>
          <a:prstGeom prst="rect">
            <a:avLst/>
          </a:prstGeom>
          <a:solidFill>
            <a:srgbClr val="FFFFFF">
              <a:alpha val="1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9835343" y="0"/>
            <a:ext cx="2356656" cy="1637969"/>
          </a:xfrm>
          <a:prstGeom prst="rect">
            <a:avLst/>
          </a:prstGeom>
          <a:solidFill>
            <a:srgbClr val="FFFFFF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9215562" y="0"/>
            <a:ext cx="2976437" cy="696807"/>
          </a:xfrm>
          <a:prstGeom prst="rect">
            <a:avLst/>
          </a:prstGeom>
          <a:solidFill>
            <a:srgbClr val="FFFFFF">
              <a:alpha val="5411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10233329" y="-9087"/>
            <a:ext cx="1958670" cy="1352857"/>
          </a:xfrm>
          <a:prstGeom prst="rect">
            <a:avLst/>
          </a:prstGeom>
          <a:solidFill>
            <a:srgbClr val="FFFFFF">
              <a:alpha val="2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>
            <a:off x="10448014" y="-9087"/>
            <a:ext cx="1743985" cy="2126886"/>
          </a:xfrm>
          <a:prstGeom prst="rect">
            <a:avLst/>
          </a:prstGeom>
          <a:solidFill>
            <a:srgbClr val="FFFFFF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15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03790"/>
            <a:ext cx="10972800" cy="1066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10214"/>
            <a:ext cx="10972800" cy="4325112"/>
          </a:xfrm>
        </p:spPr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84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9042400" y="833286"/>
            <a:ext cx="2540000" cy="5448300"/>
          </a:xfrm>
        </p:spPr>
        <p:txBody>
          <a:bodyPr vert="eaVert"/>
          <a:lstStyle>
            <a:lvl1pPr>
              <a:defRPr/>
            </a:lvl1pPr>
          </a:lstStyle>
          <a:p>
            <a:r>
              <a:rPr kumimoji="0" lang="en-US"/>
              <a:t>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833286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08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28650"/>
            <a:ext cx="10972800" cy="1066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35074"/>
            <a:ext cx="10972800" cy="4553346"/>
          </a:xfrm>
        </p:spPr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82400" y="6288420"/>
            <a:ext cx="513484" cy="365760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30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968322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noFill/>
                </a:ln>
                <a:solidFill>
                  <a:schemeClr val="tx2"/>
                </a:solidFill>
                <a:effectLst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12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28650"/>
            <a:ext cx="10972800" cy="1066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35075"/>
            <a:ext cx="5384800" cy="4341875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35075"/>
            <a:ext cx="5384800" cy="4341875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4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655698"/>
            <a:ext cx="11176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57668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8000" y="2221217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94968" y="1757668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1073" y="2221217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1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28650"/>
            <a:ext cx="109728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95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69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137995" y="924994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050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137995" y="1833751"/>
            <a:ext cx="4511040" cy="4580573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68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619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 userDrawn="1"/>
        </p:nvSpPr>
        <p:spPr>
          <a:xfrm>
            <a:off x="1" y="366819"/>
            <a:ext cx="12190122" cy="91061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0" name="Rectangle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5" name="Rectangle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6" name="Rectangle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7" name="Rectangle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8" name="Rectangle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9" name="Rectangle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0" name="Rectangle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62865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735073"/>
            <a:ext cx="10972800" cy="453398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1535700" y="6288420"/>
            <a:ext cx="560183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 b="1">
                <a:solidFill>
                  <a:srgbClr val="0067B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0060" y="6162092"/>
            <a:ext cx="1329816" cy="595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17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Cambria" panose="02040503050406030204" pitchFamily="18" charset="0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>
            <a:lumMod val="75000"/>
          </a:schemeClr>
        </a:buClr>
        <a:buFont typeface="Georgia"/>
        <a:buChar char="•"/>
        <a:defRPr kumimoji="0" sz="28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>
            <a:lumMod val="75000"/>
          </a:schemeClr>
        </a:buClr>
        <a:buFont typeface="Georgia"/>
        <a:buChar char="▫"/>
        <a:defRPr kumimoji="0" sz="26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4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2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0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500" kern="1200">
          <a:solidFill>
            <a:schemeClr val="tx2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orient="horz" pos="415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.ct.gov/OHS/Health-Systems-Planning/Notifications/Notifications-and-Filings" TargetMode="External"/><Relationship Id="rId2" Type="http://schemas.openxmlformats.org/officeDocument/2006/relationships/hyperlink" Target="https://portal.ct.gov/OHS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ohsnotificationandfilings.ct.gov/Home/Index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file:///\\exec\dfs\OHS-Group\HSP\Dashboard\Group%20Practice\Copy%20of%20Group%20Practice%20Dashboard.xlsx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1258" y="3822739"/>
            <a:ext cx="10301943" cy="1864383"/>
          </a:xfrm>
        </p:spPr>
        <p:txBody>
          <a:bodyPr>
            <a:normAutofit/>
          </a:bodyPr>
          <a:lstStyle/>
          <a:p>
            <a:r>
              <a:rPr lang="en-US" sz="3100" dirty="0">
                <a:solidFill>
                  <a:srgbClr val="C00000"/>
                </a:solidFill>
              </a:rPr>
              <a:t>A Presentation to the Physician Group Practice Workgroup</a:t>
            </a:r>
            <a:br>
              <a:rPr lang="en-US" sz="3100" dirty="0">
                <a:solidFill>
                  <a:srgbClr val="C00000"/>
                </a:solidFill>
              </a:rPr>
            </a:br>
            <a:r>
              <a:rPr lang="en-US" sz="3100" dirty="0">
                <a:solidFill>
                  <a:srgbClr val="C00000"/>
                </a:solidFill>
              </a:rPr>
              <a:t>December 9, 2021</a:t>
            </a:r>
            <a:br>
              <a:rPr lang="en-US" sz="3100" dirty="0">
                <a:solidFill>
                  <a:srgbClr val="C00000"/>
                </a:solidFill>
              </a:rPr>
            </a:br>
            <a:r>
              <a:rPr lang="en-US" sz="2800" dirty="0">
                <a:solidFill>
                  <a:srgbClr val="C00000"/>
                </a:solidFill>
              </a:rPr>
              <a:t>By: Olga Armah</a:t>
            </a:r>
          </a:p>
        </p:txBody>
      </p:sp>
      <p:sp>
        <p:nvSpPr>
          <p:cNvPr id="3" name="Title 4">
            <a:extLst>
              <a:ext uri="{FF2B5EF4-FFF2-40B4-BE49-F238E27FC236}">
                <a16:creationId xmlns:a16="http://schemas.microsoft.com/office/drawing/2014/main" id="{AA92AE43-D04E-4F25-8673-FA3A350DC450}"/>
              </a:ext>
            </a:extLst>
          </p:cNvPr>
          <p:cNvSpPr txBox="1">
            <a:spLocks/>
          </p:cNvSpPr>
          <p:nvPr/>
        </p:nvSpPr>
        <p:spPr>
          <a:xfrm>
            <a:off x="1332545" y="349321"/>
            <a:ext cx="9624446" cy="2977793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800" kern="1200">
                <a:solidFill>
                  <a:schemeClr val="bg1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pPr algn="ctr"/>
            <a:r>
              <a:rPr lang="en-US" sz="4400" b="1" dirty="0"/>
              <a:t>CT LARGE MEDICAL GROUP PRACTICES </a:t>
            </a:r>
          </a:p>
          <a:p>
            <a:pPr algn="ctr"/>
            <a:r>
              <a:rPr lang="en-US" sz="4400" b="1" dirty="0"/>
              <a:t>Dashboard Overview</a:t>
            </a:r>
          </a:p>
          <a:p>
            <a:pPr algn="ctr"/>
            <a:r>
              <a:rPr lang="en-US" sz="3600" b="1" dirty="0"/>
              <a:t>CY 2016-2020 </a:t>
            </a:r>
          </a:p>
        </p:txBody>
      </p:sp>
    </p:spTree>
    <p:extLst>
      <p:ext uri="{BB962C8B-B14F-4D97-AF65-F5344CB8AC3E}">
        <p14:creationId xmlns:p14="http://schemas.microsoft.com/office/powerpoint/2010/main" val="706305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1494F-5E2A-422C-9322-0EEB1E8E4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14" y="1078596"/>
            <a:ext cx="11961771" cy="1077217"/>
          </a:xfrm>
        </p:spPr>
        <p:txBody>
          <a:bodyPr/>
          <a:lstStyle/>
          <a:p>
            <a:pPr algn="ctr"/>
            <a:r>
              <a:rPr lang="en-US" sz="3600" b="1" dirty="0">
                <a:solidFill>
                  <a:srgbClr val="C00000"/>
                </a:solidFill>
                <a:latin typeface="Cambria"/>
              </a:rPr>
              <a:t>TO ACCESS LARGE MEDICAL GROUP PRACTICE </a:t>
            </a:r>
            <a:br>
              <a:rPr lang="en-US" sz="3600" b="1" dirty="0">
                <a:solidFill>
                  <a:srgbClr val="C00000"/>
                </a:solidFill>
                <a:latin typeface="Cambria"/>
              </a:rPr>
            </a:br>
            <a:r>
              <a:rPr lang="en-US" sz="3600" b="1" dirty="0">
                <a:solidFill>
                  <a:srgbClr val="C00000"/>
                </a:solidFill>
                <a:latin typeface="Cambria"/>
              </a:rPr>
              <a:t>INFORMATION VISIT: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E9C4AB-7849-40E9-B143-D9D93FEFD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5F5267-35EA-433C-BFD5-A149D6D7AF86}"/>
              </a:ext>
            </a:extLst>
          </p:cNvPr>
          <p:cNvSpPr txBox="1"/>
          <p:nvPr/>
        </p:nvSpPr>
        <p:spPr>
          <a:xfrm>
            <a:off x="3438144" y="5071518"/>
            <a:ext cx="57607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hlinkClick r:id="rId2"/>
              </a:rPr>
              <a:t>https://portal.ct.gov/OHS</a:t>
            </a:r>
            <a:endParaRPr lang="en-US" sz="4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92A19D-2DF6-4132-B2CD-FCE801AE2A5D}"/>
              </a:ext>
            </a:extLst>
          </p:cNvPr>
          <p:cNvSpPr txBox="1"/>
          <p:nvPr/>
        </p:nvSpPr>
        <p:spPr>
          <a:xfrm>
            <a:off x="1668393" y="2351782"/>
            <a:ext cx="8243703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hlinkClick r:id="rId3"/>
              </a:rPr>
              <a:t>https://portal.ct.gov/OHS/Health-Systems-Planning/Notifications/Notifications-and-Filings</a:t>
            </a:r>
            <a:endParaRPr lang="en-US" sz="32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373A8B7-C891-42B8-B9B6-42295D728D8E}"/>
              </a:ext>
            </a:extLst>
          </p:cNvPr>
          <p:cNvSpPr txBox="1">
            <a:spLocks/>
          </p:cNvSpPr>
          <p:nvPr/>
        </p:nvSpPr>
        <p:spPr>
          <a:xfrm>
            <a:off x="914400" y="3429000"/>
            <a:ext cx="10363200" cy="1362075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b="1" kern="1200" cap="none" baseline="0">
                <a:ln w="12700">
                  <a:noFill/>
                </a:ln>
                <a:solidFill>
                  <a:schemeClr val="tx2"/>
                </a:solidFill>
                <a:effectLst/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solidFill>
                  <a:srgbClr val="C00000"/>
                </a:solidFill>
                <a:latin typeface="Cambria"/>
              </a:rPr>
              <a:t>FOR MORE INFORMATION ABOUT OHS VISIT:</a:t>
            </a:r>
          </a:p>
        </p:txBody>
      </p:sp>
    </p:spTree>
    <p:extLst>
      <p:ext uri="{BB962C8B-B14F-4D97-AF65-F5344CB8AC3E}">
        <p14:creationId xmlns:p14="http://schemas.microsoft.com/office/powerpoint/2010/main" val="3908906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1494F-5E2A-422C-9322-0EEB1E8E4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Cambria"/>
              </a:rPr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E9C4AB-7849-40E9-B143-D9D93FEFD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006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1494F-5E2A-422C-9322-0EEB1E8E4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995" y="445065"/>
            <a:ext cx="11294796" cy="969066"/>
          </a:xfrm>
        </p:spPr>
        <p:txBody>
          <a:bodyPr/>
          <a:lstStyle/>
          <a:p>
            <a:r>
              <a:rPr lang="en-US" sz="2800" b="1" dirty="0">
                <a:solidFill>
                  <a:srgbClr val="C00000"/>
                </a:solidFill>
              </a:rPr>
              <a:t>			 	Overview</a:t>
            </a:r>
            <a:br>
              <a:rPr lang="en-US" sz="2800" b="1" dirty="0">
                <a:solidFill>
                  <a:srgbClr val="C00000"/>
                </a:solidFill>
              </a:rPr>
            </a:br>
            <a:r>
              <a:rPr lang="en-US" sz="2800" b="1" dirty="0">
                <a:solidFill>
                  <a:srgbClr val="C00000"/>
                </a:solidFill>
              </a:rPr>
              <a:t>		</a:t>
            </a:r>
            <a:r>
              <a:rPr lang="en-US" sz="2400" b="1" dirty="0">
                <a:solidFill>
                  <a:srgbClr val="C00000"/>
                </a:solidFill>
              </a:rPr>
              <a:t>CT LARGE MEDICAL GROUP PRACTICES</a:t>
            </a:r>
            <a:endParaRPr lang="en-US" sz="2800" b="1" strike="sngStrike" dirty="0">
              <a:solidFill>
                <a:srgbClr val="C00000"/>
              </a:solidFill>
              <a:latin typeface="Cambria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E9C4AB-7849-40E9-B143-D9D93FEFD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1CF334-2D5C-4859-84A6-CA7E6E43FAEB}" type="slidenum"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srgbClr val="0067B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0067B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9C9C68-E85B-4AA6-BBE7-C35E854EBB57}"/>
              </a:ext>
            </a:extLst>
          </p:cNvPr>
          <p:cNvSpPr txBox="1"/>
          <p:nvPr/>
        </p:nvSpPr>
        <p:spPr>
          <a:xfrm>
            <a:off x="0" y="1414131"/>
            <a:ext cx="12095883" cy="4998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20000"/>
              <a:buFont typeface="Wingdings" panose="05000000000000000000" pitchFamily="2" charset="2"/>
              <a:buChar char="v"/>
              <a:tabLst/>
              <a:defRPr/>
            </a:pPr>
            <a:r>
              <a:rPr lang="en-US" sz="2400" b="1" dirty="0">
                <a:solidFill>
                  <a:srgbClr val="0069A7"/>
                </a:solidFill>
                <a:latin typeface="Cambria" panose="02040503050406030204" pitchFamily="18" charset="0"/>
              </a:rPr>
              <a:t>Summary of what will be covered in this presentation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20000"/>
              <a:tabLst/>
              <a:defRPr/>
            </a:pPr>
            <a:endParaRPr lang="en-US" sz="2400" b="1" dirty="0">
              <a:solidFill>
                <a:srgbClr val="0069A7"/>
              </a:solidFill>
              <a:latin typeface="Cambria" panose="02040503050406030204" pitchFamily="18" charset="0"/>
            </a:endParaRPr>
          </a:p>
          <a:p>
            <a:pPr marL="914400" lvl="4" indent="-342900">
              <a:lnSpc>
                <a:spcPts val="2500"/>
              </a:lnSpc>
              <a:buClr>
                <a:srgbClr val="C00000"/>
              </a:buClr>
              <a:buSzPct val="120000"/>
              <a:buFont typeface="Wingdings" panose="05000000000000000000" pitchFamily="2" charset="2"/>
              <a:buChar char="v"/>
              <a:defRPr/>
            </a:pPr>
            <a:r>
              <a:rPr lang="en-US" sz="2400" dirty="0">
                <a:solidFill>
                  <a:srgbClr val="0069A7"/>
                </a:solidFill>
                <a:latin typeface="Cambria" panose="02040503050406030204" pitchFamily="18" charset="0"/>
              </a:rPr>
              <a:t>Refresher</a:t>
            </a:r>
          </a:p>
          <a:p>
            <a:pPr marR="0" lvl="0" algn="l" defTabSz="9144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20000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69A7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	</a:t>
            </a:r>
          </a:p>
          <a:p>
            <a:pPr marL="1371600" lvl="6" indent="-342900">
              <a:lnSpc>
                <a:spcPts val="2500"/>
              </a:lnSpc>
              <a:buClr>
                <a:srgbClr val="C00000"/>
              </a:buClr>
              <a:buSzPct val="120000"/>
              <a:buFont typeface="Wingdings" panose="05000000000000000000" pitchFamily="2" charset="2"/>
              <a:buChar char="v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69A7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Group Practices Statutory Requirements</a:t>
            </a:r>
          </a:p>
          <a:p>
            <a:pPr marL="0" marR="0" lvl="2" algn="l" defTabSz="9144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20000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69A7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	</a:t>
            </a:r>
          </a:p>
          <a:p>
            <a:pPr marL="1371600" lvl="6" indent="-285750">
              <a:lnSpc>
                <a:spcPts val="2500"/>
              </a:lnSpc>
              <a:buClr>
                <a:srgbClr val="C00000"/>
              </a:buClr>
              <a:buSzPct val="120000"/>
              <a:buFont typeface="Wingdings" panose="05000000000000000000" pitchFamily="2" charset="2"/>
              <a:buChar char="v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69A7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Purposes of the Requirements</a:t>
            </a:r>
          </a:p>
          <a:p>
            <a:pPr marL="0" marR="0" lvl="2" algn="l" defTabSz="9144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20000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69A7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  <a:p>
            <a:pPr marL="1371600" lvl="6" indent="-285750">
              <a:lnSpc>
                <a:spcPts val="2500"/>
              </a:lnSpc>
              <a:buClr>
                <a:srgbClr val="C00000"/>
              </a:buClr>
              <a:buSzPct val="120000"/>
              <a:buFont typeface="Wingdings" panose="05000000000000000000" pitchFamily="2" charset="2"/>
              <a:buChar char="v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69A7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Sample of Filing</a:t>
            </a:r>
          </a:p>
          <a:p>
            <a:pPr marL="0" marR="0" lvl="2" algn="l" defTabSz="9144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20000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69A7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  <a:p>
            <a:pPr marL="1371600" lvl="6" indent="-285750">
              <a:lnSpc>
                <a:spcPts val="2500"/>
              </a:lnSpc>
              <a:buClr>
                <a:srgbClr val="C00000"/>
              </a:buClr>
              <a:buSzPct val="120000"/>
              <a:buFont typeface="Wingdings" panose="05000000000000000000" pitchFamily="2" charset="2"/>
              <a:buChar char="v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69A7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Observations</a:t>
            </a:r>
          </a:p>
          <a:p>
            <a:pPr marL="0" marR="0" lvl="2" indent="-342900" algn="l" defTabSz="9144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69A7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  <a:p>
            <a:pPr marL="914400" lvl="4" indent="-285750">
              <a:lnSpc>
                <a:spcPts val="2500"/>
              </a:lnSpc>
              <a:buClr>
                <a:srgbClr val="C00000"/>
              </a:buClr>
              <a:buSzPct val="120000"/>
              <a:buFont typeface="Wingdings" panose="05000000000000000000" pitchFamily="2" charset="2"/>
              <a:buChar char="v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69A7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Dashboard Overview </a:t>
            </a:r>
          </a:p>
          <a:p>
            <a:pPr marL="628650" lvl="4">
              <a:lnSpc>
                <a:spcPts val="2500"/>
              </a:lnSpc>
              <a:buClr>
                <a:srgbClr val="C00000"/>
              </a:buClr>
              <a:buSzPct val="120000"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69A7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  <a:p>
            <a:pPr marL="914400" lvl="4" indent="-285750">
              <a:lnSpc>
                <a:spcPts val="2500"/>
              </a:lnSpc>
              <a:buClr>
                <a:srgbClr val="C00000"/>
              </a:buClr>
              <a:buSzPct val="120000"/>
              <a:buFont typeface="Wingdings" panose="05000000000000000000" pitchFamily="2" charset="2"/>
              <a:buChar char="v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69A7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How to Access Large Medical Group Practice Information</a:t>
            </a:r>
          </a:p>
        </p:txBody>
      </p:sp>
    </p:spTree>
    <p:extLst>
      <p:ext uri="{BB962C8B-B14F-4D97-AF65-F5344CB8AC3E}">
        <p14:creationId xmlns:p14="http://schemas.microsoft.com/office/powerpoint/2010/main" val="28649573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5C46C7-1841-4A30-8009-BA21DC6C9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3</a:t>
            </a:fld>
            <a:endParaRPr lang="en-US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C7D6B219-07D4-4D44-B6CB-A9AA137E90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18666"/>
            <a:ext cx="10972800" cy="4887468"/>
          </a:xfrm>
        </p:spPr>
        <p:txBody>
          <a:bodyPr>
            <a:normAutofit/>
          </a:bodyPr>
          <a:lstStyle/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Connecticut General Statutes (C.G.S.) § 19a-486i (g) and (h), requires:</a:t>
            </a:r>
          </a:p>
          <a:p>
            <a:pPr marL="578358" lvl="1" indent="-285750">
              <a:lnSpc>
                <a:spcPct val="107000"/>
              </a:lnSpc>
              <a:spcBef>
                <a:spcPts val="0"/>
              </a:spcBef>
              <a:buClr>
                <a:srgbClr val="BB1129"/>
              </a:buClr>
              <a:buFont typeface="Wingdings" panose="05000000000000000000" pitchFamily="2" charset="2"/>
              <a:buChar char="v"/>
            </a:pP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each hospital, hospital system, non-hospital owned/affiliated group medical practices comprised of </a:t>
            </a:r>
            <a:r>
              <a:rPr lang="en-US" sz="24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30+</a:t>
            </a:r>
            <a:r>
              <a:rPr lang="en-US" sz="24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physicians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submit an annual report 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the Attorney General and Office of Health Strategy ("OHS") by 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January 15</a:t>
            </a:r>
            <a:r>
              <a:rPr lang="en-US" sz="24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92608" lvl="1" indent="0">
              <a:lnSpc>
                <a:spcPct val="107000"/>
              </a:lnSpc>
              <a:spcBef>
                <a:spcPts val="0"/>
              </a:spcBef>
              <a:buNone/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filings include the following: 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en-US" sz="2400" b="1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Times New Roman" panose="02020603050405020304" pitchFamily="18" charset="0"/>
              </a:rPr>
              <a:t>Medical group practice and its affiliation to a hospital or health system 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en-US" sz="2400" dirty="0">
                <a:latin typeface="Arial" panose="020B0604020202020204" pitchFamily="34" charset="0"/>
                <a:cs typeface="Times New Roman" panose="02020603050405020304" pitchFamily="18" charset="0"/>
              </a:rPr>
              <a:t> A list of the practice’s physicians and their specialties 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en-US" sz="2400" dirty="0">
                <a:latin typeface="Arial" panose="020B0604020202020204" pitchFamily="34" charset="0"/>
                <a:cs typeface="Times New Roman" panose="02020603050405020304" pitchFamily="18" charset="0"/>
              </a:rPr>
              <a:t> Practice location, primary service area zip codes and specialty services provided at the location 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7924E4E-7F7F-422C-8BBA-D0CE5FBD5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451866"/>
            <a:ext cx="10972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Medical Group Practice Statutory Requirements</a:t>
            </a:r>
          </a:p>
        </p:txBody>
      </p:sp>
    </p:spTree>
    <p:extLst>
      <p:ext uri="{BB962C8B-B14F-4D97-AF65-F5344CB8AC3E}">
        <p14:creationId xmlns:p14="http://schemas.microsoft.com/office/powerpoint/2010/main" val="2199050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5C46C7-1841-4A30-8009-BA21DC6C9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4</a:t>
            </a:fld>
            <a:endParaRPr lang="en-US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C7D6B219-07D4-4D44-B6CB-A9AA137E90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544" y="1235202"/>
            <a:ext cx="11039856" cy="527532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3600" b="1" dirty="0"/>
              <a:t>For Certificate of Need purposes: </a:t>
            </a:r>
          </a:p>
          <a:p>
            <a:pPr lvl="1">
              <a:buClr>
                <a:srgbClr val="BB1129"/>
              </a:buClr>
              <a:buFont typeface="Wingdings" panose="05000000000000000000" pitchFamily="2" charset="2"/>
              <a:buChar char="v"/>
            </a:pPr>
            <a:r>
              <a:rPr lang="en-US" sz="2800" dirty="0"/>
              <a:t>To assess if the consolidation will adversely affect health care costs or accessibility to care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en-US" sz="2800" dirty="0"/>
              <a:t>To assess where the change will negatively impact the diversity of health care providers and patient choice in the geographic region</a:t>
            </a:r>
          </a:p>
          <a:p>
            <a:pPr marL="411480" lvl="1" indent="0">
              <a:buNone/>
            </a:pPr>
            <a:endParaRPr lang="en-US" sz="3200" dirty="0"/>
          </a:p>
          <a:p>
            <a:pPr marL="365760" lvl="1" indent="-256032"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en-US" sz="3200" b="1" dirty="0"/>
              <a:t>To enable the CT Attorney General’s Office </a:t>
            </a:r>
            <a:r>
              <a:rPr lang="en-US" sz="2800" dirty="0"/>
              <a:t>to review issues related to monopoly and their impact on consumers</a:t>
            </a:r>
          </a:p>
          <a:p>
            <a:pPr marL="411480" lvl="1" indent="0">
              <a:buNone/>
            </a:pPr>
            <a:endParaRPr lang="en-US" sz="16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7924E4E-7F7F-422C-8BBA-D0CE5FBD5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79248" y="287274"/>
            <a:ext cx="11661648" cy="10668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Purposes of the Requirements</a:t>
            </a:r>
          </a:p>
        </p:txBody>
      </p:sp>
    </p:spTree>
    <p:extLst>
      <p:ext uri="{BB962C8B-B14F-4D97-AF65-F5344CB8AC3E}">
        <p14:creationId xmlns:p14="http://schemas.microsoft.com/office/powerpoint/2010/main" val="3929047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7F0AD-A1DB-47A0-A310-9E54D35D7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Sample CT Large Medical Group Practice Filing</a:t>
            </a:r>
            <a:endParaRPr lang="en-US" sz="2700" b="1" dirty="0">
              <a:solidFill>
                <a:srgbClr val="C0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334320-1700-4D67-AE9D-0131B5E88D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1747718"/>
            <a:ext cx="2048589" cy="612307"/>
          </a:xfrm>
        </p:spPr>
        <p:txBody>
          <a:bodyPr/>
          <a:lstStyle/>
          <a:p>
            <a:pPr algn="ctr"/>
            <a:r>
              <a:rPr lang="en-US" dirty="0"/>
              <a:t>Group Practice  </a:t>
            </a:r>
          </a:p>
          <a:p>
            <a:pPr algn="ctr"/>
            <a:r>
              <a:rPr lang="en-US" dirty="0"/>
              <a:t>(headquarter)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4DC062-2099-448A-9DB2-DA697C8A7CC7}"/>
              </a:ext>
            </a:extLst>
          </p:cNvPr>
          <p:cNvSpPr>
            <a:spLocks noGrp="1"/>
          </p:cNvSpPr>
          <p:nvPr>
            <p:ph type="body" sz="half" idx="3"/>
          </p:nvPr>
        </p:nvSpPr>
        <p:spPr>
          <a:xfrm>
            <a:off x="6335486" y="1725545"/>
            <a:ext cx="5200214" cy="612308"/>
          </a:xfrm>
        </p:spPr>
        <p:txBody>
          <a:bodyPr/>
          <a:lstStyle/>
          <a:p>
            <a:pPr algn="ctr"/>
            <a:r>
              <a:rPr lang="en-US" dirty="0"/>
              <a:t>Practice Location, Primary Service Area and Specialty Services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7BC5EF-1AFC-4E20-9DF5-0F5171C9A8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5</a:t>
            </a:fld>
            <a:endParaRPr lang="en-US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87D16B4-93CB-484F-8D92-79949FC5C899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619968" y="2402095"/>
            <a:ext cx="1619379" cy="1740697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endParaRPr lang="en-US" b="0" i="1" u="none" strike="noStrike" dirty="0">
              <a:effectLst/>
              <a:latin typeface="Arial" panose="020B0604020202020204" pitchFamily="34" charset="0"/>
            </a:endParaRPr>
          </a:p>
          <a:p>
            <a:pPr marL="109728" indent="0" algn="ctr">
              <a:buNone/>
            </a:pPr>
            <a:r>
              <a:rPr lang="en-US" sz="1800" b="0" i="0" u="none" strike="noStrike" dirty="0">
                <a:solidFill>
                  <a:srgbClr val="001826"/>
                </a:solidFill>
                <a:effectLst/>
                <a:latin typeface="Arial" panose="020B0604020202020204" pitchFamily="34" charset="0"/>
              </a:rPr>
              <a:t>Day Kimball Medical Group, Inc.</a:t>
            </a:r>
            <a:r>
              <a:rPr lang="en-US" dirty="0">
                <a:solidFill>
                  <a:srgbClr val="001826"/>
                </a:solidFill>
              </a:rPr>
              <a:t> 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2393D1A2-9B65-4BC6-8196-7033CCD536CE}"/>
              </a:ext>
            </a:extLst>
          </p:cNvPr>
          <p:cNvSpPr txBox="1">
            <a:spLocks/>
          </p:cNvSpPr>
          <p:nvPr/>
        </p:nvSpPr>
        <p:spPr>
          <a:xfrm>
            <a:off x="2847703" y="1703374"/>
            <a:ext cx="3295991" cy="612307"/>
          </a:xfrm>
          <a:prstGeom prst="rect">
            <a:avLst/>
          </a:prstGeo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vert="horz" anchor="ctr">
            <a:noAutofit/>
          </a:bodyPr>
          <a:lstStyle>
            <a:lvl1pPr marL="45720" indent="0" algn="l" rtl="0" eaLnBrk="1" latinLnBrk="0" hangingPunct="1">
              <a:spcBef>
                <a:spcPts val="300"/>
              </a:spcBef>
              <a:buClr>
                <a:schemeClr val="accent3">
                  <a:lumMod val="75000"/>
                </a:schemeClr>
              </a:buClr>
              <a:buFont typeface="Georgia"/>
              <a:buNone/>
              <a:defRPr kumimoji="0" sz="1900" b="1" kern="1200">
                <a:solidFill>
                  <a:schemeClr val="tx1">
                    <a:tint val="95000"/>
                  </a:schemeClr>
                </a:solidFill>
                <a:latin typeface="Cambria" panose="02040503050406030204" pitchFamily="18" charset="0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>
                  <a:lumMod val="75000"/>
                </a:schemeClr>
              </a:buClr>
              <a:buFont typeface="Georgia"/>
              <a:buNone/>
              <a:defRPr kumimoji="0" sz="2000" b="1" kern="1200">
                <a:solidFill>
                  <a:schemeClr val="tx2"/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None/>
              <a:defRPr kumimoji="0" sz="1800" b="1" kern="1200">
                <a:solidFill>
                  <a:schemeClr val="tx2"/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None/>
              <a:defRPr kumimoji="0" sz="1600" b="1" kern="1200">
                <a:solidFill>
                  <a:schemeClr val="tx2"/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None/>
              <a:defRPr kumimoji="0" sz="1600" b="1" kern="1200">
                <a:solidFill>
                  <a:schemeClr val="tx2"/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Char char="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Char char="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Char char=""/>
              <a:defRPr kumimoji="0"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Char char="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 List of  Practice Physicians &amp; Specialty(s)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3642FC2-47F7-4882-86BE-F2DF3E3D97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8881" y="2337853"/>
            <a:ext cx="3539411" cy="3581400"/>
          </a:xfrm>
          <a:prstGeom prst="rect">
            <a:avLst/>
          </a:prstGeom>
        </p:spPr>
      </p:pic>
      <p:pic>
        <p:nvPicPr>
          <p:cNvPr id="31" name="Content Placeholder 30">
            <a:extLst>
              <a:ext uri="{FF2B5EF4-FFF2-40B4-BE49-F238E27FC236}">
                <a16:creationId xmlns:a16="http://schemas.microsoft.com/office/drawing/2014/main" id="{B30E9937-B235-4A34-9C28-A084EB966C7F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214188" y="2343125"/>
            <a:ext cx="5466637" cy="3768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605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1C158-C2DD-4CA7-AE01-1998E37B8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250982"/>
            <a:ext cx="12192000" cy="742931"/>
          </a:xfrm>
        </p:spPr>
        <p:txBody>
          <a:bodyPr/>
          <a:lstStyle/>
          <a:p>
            <a:pPr algn="ctr"/>
            <a:r>
              <a:rPr lang="en-US" sz="3600" dirty="0">
                <a:solidFill>
                  <a:srgbClr val="C00000"/>
                </a:solidFill>
              </a:rPr>
              <a:t>Material Change of Ownership Transactions 2015-2020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CA2B31-A99C-42A4-A38F-BEB4B8D60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6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0AE918-C384-4618-8702-E7A4393FA814}"/>
              </a:ext>
            </a:extLst>
          </p:cNvPr>
          <p:cNvSpPr txBox="1"/>
          <p:nvPr/>
        </p:nvSpPr>
        <p:spPr>
          <a:xfrm>
            <a:off x="155258" y="6288420"/>
            <a:ext cx="68734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Source: CT OHS Group Practice Material Change of Ownership Filings </a:t>
            </a:r>
            <a:r>
              <a:rPr lang="en-US" sz="1400" dirty="0">
                <a:hlinkClick r:id="rId3"/>
              </a:rPr>
              <a:t>https://ohsnotificationandfilings.ct.gov/Home/Index</a:t>
            </a:r>
            <a:endParaRPr lang="en-US" sz="1400" dirty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6E9BB4CD-CD1F-47E6-A328-1AC06268FF38}"/>
              </a:ext>
            </a:extLst>
          </p:cNvPr>
          <p:cNvGraphicFramePr>
            <a:graphicFrameLocks/>
          </p:cNvGraphicFramePr>
          <p:nvPr/>
        </p:nvGraphicFramePr>
        <p:xfrm>
          <a:off x="155258" y="1831699"/>
          <a:ext cx="5501831" cy="4032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CDEE1576-1E9A-441C-A99E-B65D03D1F13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13421" y="940526"/>
            <a:ext cx="6002370" cy="5871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85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1494F-5E2A-422C-9322-0EEB1E8E4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1312" y="494086"/>
            <a:ext cx="11241024" cy="690902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rgbClr val="C00000"/>
                </a:solidFill>
                <a:latin typeface="Cambria"/>
              </a:rPr>
              <a:t>OBSERVATIONS</a:t>
            </a:r>
            <a:endParaRPr lang="en-US" sz="4000" b="1" dirty="0">
              <a:solidFill>
                <a:srgbClr val="C00000"/>
              </a:solidFill>
              <a:latin typeface="Cambria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E9C4AB-7849-40E9-B143-D9D93FEFD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9C9C68-E85B-4AA6-BBE7-C35E854EBB57}"/>
              </a:ext>
            </a:extLst>
          </p:cNvPr>
          <p:cNvSpPr txBox="1"/>
          <p:nvPr/>
        </p:nvSpPr>
        <p:spPr>
          <a:xfrm>
            <a:off x="0" y="1184988"/>
            <a:ext cx="121920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C00000"/>
              </a:buClr>
              <a:buSzPct val="120000"/>
              <a:buFont typeface="Wingdings" panose="05000000000000000000" pitchFamily="2" charset="2"/>
              <a:buChar char="v"/>
            </a:pPr>
            <a:r>
              <a:rPr lang="en-US" sz="2400" b="1" dirty="0">
                <a:solidFill>
                  <a:schemeClr val="tx2"/>
                </a:solidFill>
                <a:latin typeface="Cambria" panose="02040503050406030204" pitchFamily="18" charset="0"/>
              </a:rPr>
              <a:t>Observations </a:t>
            </a:r>
          </a:p>
          <a:p>
            <a:pPr marL="1257300" lvl="2" indent="-342900">
              <a:buClr>
                <a:srgbClr val="C00000"/>
              </a:buClr>
              <a:buSzPct val="120000"/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tx2"/>
                </a:solidFill>
                <a:latin typeface="Cambria" panose="02040503050406030204" pitchFamily="18" charset="0"/>
              </a:rPr>
              <a:t>The group practice filings are not a comprehensive list of group practices in the state</a:t>
            </a:r>
          </a:p>
          <a:p>
            <a:pPr marL="1657350" lvl="3" indent="-285750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tx2"/>
                </a:solidFill>
                <a:latin typeface="Cambria" panose="02040503050406030204" pitchFamily="18" charset="0"/>
              </a:rPr>
              <a:t>Limited to only group practices and providers that have 30+ physicians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endParaRPr lang="en-US" sz="2400" dirty="0">
              <a:solidFill>
                <a:schemeClr val="tx2"/>
              </a:solidFill>
              <a:latin typeface="Cambria" panose="02040503050406030204" pitchFamily="18" charset="0"/>
            </a:endParaRPr>
          </a:p>
          <a:p>
            <a:pPr marL="1200150" lvl="2" indent="-285750">
              <a:buClr>
                <a:srgbClr val="C00000"/>
              </a:buClr>
              <a:buSzPct val="120000"/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tx2"/>
                </a:solidFill>
                <a:latin typeface="Cambria" panose="02040503050406030204" pitchFamily="18" charset="0"/>
              </a:rPr>
              <a:t>  A group practice may have a wide primary service coverage area, but not all    specialty services are provided at all the locations</a:t>
            </a:r>
          </a:p>
          <a:p>
            <a:pPr lvl="2"/>
            <a:endParaRPr lang="en-US" sz="2400" dirty="0">
              <a:solidFill>
                <a:schemeClr val="tx2"/>
              </a:solidFill>
              <a:latin typeface="Cambria" panose="02040503050406030204" pitchFamily="18" charset="0"/>
            </a:endParaRPr>
          </a:p>
          <a:p>
            <a:pPr marL="1200150" lvl="2" indent="-285750">
              <a:buClr>
                <a:srgbClr val="C00000"/>
              </a:buClr>
              <a:buSzPct val="120000"/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tx2"/>
                </a:solidFill>
                <a:latin typeface="Cambria" panose="02040503050406030204" pitchFamily="18" charset="0"/>
              </a:rPr>
              <a:t>  Most CT large medical group practices: </a:t>
            </a:r>
          </a:p>
          <a:p>
            <a:pPr marL="1657350" lvl="3" indent="-285750">
              <a:buClr>
                <a:srgbClr val="C00000"/>
              </a:buClr>
              <a:buSzPct val="120000"/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tx2"/>
                </a:solidFill>
                <a:latin typeface="Cambria" panose="02040503050406030204" pitchFamily="18" charset="0"/>
              </a:rPr>
              <a:t> are affiliated to a health system  </a:t>
            </a:r>
          </a:p>
          <a:p>
            <a:pPr marL="1657350" lvl="3" indent="-285750">
              <a:buClr>
                <a:srgbClr val="C00000"/>
              </a:buClr>
              <a:buSzPct val="120000"/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tx2"/>
                </a:solidFill>
                <a:latin typeface="Cambria" panose="02040503050406030204" pitchFamily="18" charset="0"/>
              </a:rPr>
              <a:t> provide multispecialty services </a:t>
            </a:r>
          </a:p>
          <a:p>
            <a:pPr marL="1657350" lvl="3" indent="-285750">
              <a:buClr>
                <a:srgbClr val="C00000"/>
              </a:buClr>
              <a:buSzPct val="120000"/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tx2"/>
                </a:solidFill>
                <a:latin typeface="Cambria" panose="02040503050406030204" pitchFamily="18" charset="0"/>
              </a:rPr>
              <a:t> tend to acquire single specialty small group practices that offer relatively                              similar specialty services</a:t>
            </a:r>
          </a:p>
        </p:txBody>
      </p:sp>
    </p:spTree>
    <p:extLst>
      <p:ext uri="{BB962C8B-B14F-4D97-AF65-F5344CB8AC3E}">
        <p14:creationId xmlns:p14="http://schemas.microsoft.com/office/powerpoint/2010/main" val="22426302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0B2F1-2F61-4E80-BCB4-C4B1E23BC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948267"/>
            <a:ext cx="10972800" cy="5168328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C00000"/>
                </a:solidFill>
              </a:rPr>
              <a:t>		</a:t>
            </a:r>
            <a:br>
              <a:rPr lang="en-US" sz="4400" b="1" dirty="0">
                <a:solidFill>
                  <a:srgbClr val="C00000"/>
                </a:solidFill>
              </a:rPr>
            </a:br>
            <a:br>
              <a:rPr lang="en-US" sz="4400" b="1" dirty="0">
                <a:solidFill>
                  <a:srgbClr val="C00000"/>
                </a:solidFill>
              </a:rPr>
            </a:br>
            <a:r>
              <a:rPr lang="en-US" sz="6000" b="1" dirty="0">
                <a:solidFill>
                  <a:srgbClr val="C00000"/>
                </a:solidFill>
              </a:rPr>
              <a:t> 	     </a:t>
            </a:r>
            <a:r>
              <a:rPr lang="en-US" b="1" dirty="0">
                <a:solidFill>
                  <a:srgbClr val="C00000"/>
                </a:solidFill>
              </a:rPr>
              <a:t>CT Large Medical Group Practices </a:t>
            </a:r>
            <a:br>
              <a:rPr lang="en-US" b="1" dirty="0">
                <a:solidFill>
                  <a:srgbClr val="C00000"/>
                </a:solidFill>
              </a:rPr>
            </a:br>
            <a:r>
              <a:rPr lang="en-US" b="1" dirty="0">
                <a:solidFill>
                  <a:srgbClr val="C00000"/>
                </a:solidFill>
              </a:rPr>
              <a:t>	    		Dashboard Overview </a:t>
            </a:r>
            <a:br>
              <a:rPr lang="en-US" sz="6000" b="1" dirty="0">
                <a:solidFill>
                  <a:srgbClr val="C00000"/>
                </a:solidFill>
              </a:rPr>
            </a:br>
            <a:br>
              <a:rPr lang="en-US" sz="4400" b="1" dirty="0">
                <a:solidFill>
                  <a:srgbClr val="C00000"/>
                </a:solidFill>
              </a:rPr>
            </a:br>
            <a:br>
              <a:rPr lang="en-US" sz="4000" b="1" dirty="0"/>
            </a:b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1D13A2F-7377-4D48-9161-F514CD750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48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DC9AE-31EA-4370-BE3E-45EF93D24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28650"/>
            <a:ext cx="10972800" cy="78960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C00000"/>
                </a:solidFill>
              </a:rPr>
              <a:t>CT Large Medical Group Practices Dashboard</a:t>
            </a:r>
            <a:br>
              <a:rPr lang="en-US" sz="2800" dirty="0">
                <a:solidFill>
                  <a:srgbClr val="C00000"/>
                </a:solidFill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US" sz="2800" dirty="0">
                <a:solidFill>
                  <a:srgbClr val="C00000"/>
                </a:solidFill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endParaRPr lang="en-US" sz="2400" dirty="0">
              <a:solidFill>
                <a:srgbClr val="C00000"/>
              </a:solidFill>
              <a:hlinkClick r:id="rId2" action="ppaction://hlinkfile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54FD5B-368B-4665-8B14-00D275A6C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9</a:t>
            </a:fld>
            <a:endParaRPr lang="en-US" dirty="0"/>
          </a:p>
        </p:txBody>
      </p:sp>
      <p:pic>
        <p:nvPicPr>
          <p:cNvPr id="7" name="Content Placeholder 6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6ACE161D-6AF8-40F7-9E9D-C565FD08D0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359" y="1223562"/>
            <a:ext cx="9801518" cy="5064858"/>
          </a:xfrm>
        </p:spPr>
      </p:pic>
      <p:pic>
        <p:nvPicPr>
          <p:cNvPr id="8" name="Graphic 7" descr="Badge 9 with solid fill">
            <a:hlinkClick r:id="rId2" action="ppaction://hlinkfile"/>
            <a:extLst>
              <a:ext uri="{FF2B5EF4-FFF2-40B4-BE49-F238E27FC236}">
                <a16:creationId xmlns:a16="http://schemas.microsoft.com/office/drawing/2014/main" id="{D25410EA-5112-4D8B-AA46-351489714E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582400" y="6118442"/>
            <a:ext cx="535738" cy="535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912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ining presentation">
  <a:themeElements>
    <a:clrScheme name="OHS Colors">
      <a:dk1>
        <a:srgbClr val="00395C"/>
      </a:dk1>
      <a:lt1>
        <a:srgbClr val="FFFFFF"/>
      </a:lt1>
      <a:dk2>
        <a:srgbClr val="0069A7"/>
      </a:dk2>
      <a:lt2>
        <a:srgbClr val="E5F5FF"/>
      </a:lt2>
      <a:accent1>
        <a:srgbClr val="00395C"/>
      </a:accent1>
      <a:accent2>
        <a:srgbClr val="FFC000"/>
      </a:accent2>
      <a:accent3>
        <a:srgbClr val="C00000"/>
      </a:accent3>
      <a:accent4>
        <a:srgbClr val="92D050"/>
      </a:accent4>
      <a:accent5>
        <a:srgbClr val="00548E"/>
      </a:accent5>
      <a:accent6>
        <a:srgbClr val="FA004D"/>
      </a:accent6>
      <a:hlink>
        <a:srgbClr val="51C3F9"/>
      </a:hlink>
      <a:folHlink>
        <a:srgbClr val="8E3664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aining presentation.potx" id="{7B9FCAFE-DDE5-4198-9987-54DFCAD80598}" vid="{6015A8B0-C387-4E39-945C-0F39E3EB10B6}"/>
    </a:ext>
  </a:extLst>
</a:theme>
</file>

<file path=ppt/theme/theme2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HS Colors">
    <a:dk1>
      <a:srgbClr val="00395C"/>
    </a:dk1>
    <a:lt1>
      <a:srgbClr val="FFFFFF"/>
    </a:lt1>
    <a:dk2>
      <a:srgbClr val="0069A7"/>
    </a:dk2>
    <a:lt2>
      <a:srgbClr val="E5F5FF"/>
    </a:lt2>
    <a:accent1>
      <a:srgbClr val="00395C"/>
    </a:accent1>
    <a:accent2>
      <a:srgbClr val="FFC000"/>
    </a:accent2>
    <a:accent3>
      <a:srgbClr val="C00000"/>
    </a:accent3>
    <a:accent4>
      <a:srgbClr val="92D050"/>
    </a:accent4>
    <a:accent5>
      <a:srgbClr val="00548E"/>
    </a:accent5>
    <a:accent6>
      <a:srgbClr val="FA004D"/>
    </a:accent6>
    <a:hlink>
      <a:srgbClr val="51C3F9"/>
    </a:hlink>
    <a:folHlink>
      <a:srgbClr val="8E3664"/>
    </a:folHlink>
  </a:clrScheme>
</a:themeOverride>
</file>

<file path=ppt/theme/themeOverride2.xml><?xml version="1.0" encoding="utf-8"?>
<a:themeOverride xmlns:a="http://schemas.openxmlformats.org/drawingml/2006/main">
  <a:clrScheme name="OHS Colors">
    <a:dk1>
      <a:srgbClr val="00395C"/>
    </a:dk1>
    <a:lt1>
      <a:srgbClr val="FFFFFF"/>
    </a:lt1>
    <a:dk2>
      <a:srgbClr val="0069A7"/>
    </a:dk2>
    <a:lt2>
      <a:srgbClr val="E5F5FF"/>
    </a:lt2>
    <a:accent1>
      <a:srgbClr val="00395C"/>
    </a:accent1>
    <a:accent2>
      <a:srgbClr val="FFC000"/>
    </a:accent2>
    <a:accent3>
      <a:srgbClr val="C00000"/>
    </a:accent3>
    <a:accent4>
      <a:srgbClr val="92D050"/>
    </a:accent4>
    <a:accent5>
      <a:srgbClr val="00548E"/>
    </a:accent5>
    <a:accent6>
      <a:srgbClr val="FA004D"/>
    </a:accent6>
    <a:hlink>
      <a:srgbClr val="51C3F9"/>
    </a:hlink>
    <a:folHlink>
      <a:srgbClr val="8E3664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2CAD4CE2BC3A44A983A027F60757C3D" ma:contentTypeVersion="10" ma:contentTypeDescription="Create a new document." ma:contentTypeScope="" ma:versionID="4b59970425a803f9c033faa00c4335b6">
  <xsd:schema xmlns:xsd="http://www.w3.org/2001/XMLSchema" xmlns:xs="http://www.w3.org/2001/XMLSchema" xmlns:p="http://schemas.microsoft.com/office/2006/metadata/properties" xmlns:ns2="b58c3a01-6d6f-4f2f-b2dd-2f5e471462df" xmlns:ns3="d29a8555-db37-4257-91ea-e6d336cdedf2" targetNamespace="http://schemas.microsoft.com/office/2006/metadata/properties" ma:root="true" ma:fieldsID="ba5897a624630ec63625975054ce0516" ns2:_="" ns3:_="">
    <xsd:import namespace="b58c3a01-6d6f-4f2f-b2dd-2f5e471462df"/>
    <xsd:import namespace="d29a8555-db37-4257-91ea-e6d336cded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8c3a01-6d6f-4f2f-b2dd-2f5e471462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9a8555-db37-4257-91ea-e6d336cdedf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d29a8555-db37-4257-91ea-e6d336cdedf2">
      <UserInfo>
        <DisplayName>Megan Burns</DisplayName>
        <AccountId>17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97DA7E19-EB6B-4847-90E9-BB8A95035AA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A7AD6A7-5D54-4048-9F57-85A16A87503C}">
  <ds:schemaRefs>
    <ds:schemaRef ds:uri="b58c3a01-6d6f-4f2f-b2dd-2f5e471462df"/>
    <ds:schemaRef ds:uri="d29a8555-db37-4257-91ea-e6d336cdedf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095A2981-3D66-4517-B6FF-D5C968261FFF}">
  <ds:schemaRefs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d29a8555-db37-4257-91ea-e6d336cdedf2"/>
    <ds:schemaRef ds:uri="http://purl.org/dc/elements/1.1/"/>
    <ds:schemaRef ds:uri="http://purl.org/dc/terms/"/>
    <ds:schemaRef ds:uri="b58c3a01-6d6f-4f2f-b2dd-2f5e471462df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16572</TotalTime>
  <Words>534</Words>
  <Application>Microsoft Office PowerPoint</Application>
  <PresentationFormat>Widescreen</PresentationFormat>
  <Paragraphs>78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Cambria</vt:lpstr>
      <vt:lpstr>Georgia</vt:lpstr>
      <vt:lpstr>Wingdings</vt:lpstr>
      <vt:lpstr>Wingdings 2</vt:lpstr>
      <vt:lpstr>Training presentation</vt:lpstr>
      <vt:lpstr>A Presentation to the Physician Group Practice Workgroup December 9, 2021 By: Olga Armah</vt:lpstr>
      <vt:lpstr>     Overview   CT LARGE MEDICAL GROUP PRACTICES</vt:lpstr>
      <vt:lpstr>Medical Group Practice Statutory Requirements</vt:lpstr>
      <vt:lpstr>Purposes of the Requirements</vt:lpstr>
      <vt:lpstr>Sample CT Large Medical Group Practice Filing</vt:lpstr>
      <vt:lpstr>Material Change of Ownership Transactions 2015-2020</vt:lpstr>
      <vt:lpstr>OBSERVATIONS</vt:lpstr>
      <vt:lpstr>           CT Large Medical Group Practices         Dashboard Overview    </vt:lpstr>
      <vt:lpstr>CT Large Medical Group Practices Dashboard  </vt:lpstr>
      <vt:lpstr>TO ACCESS LARGE MEDICAL GROUP PRACTICE  INFORMATION VISIT: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Cost Growth Benchmark Technical Team Meeting #2 May 5, 2020</dc:title>
  <dc:creator>Deepti Kanneganti</dc:creator>
  <cp:lastModifiedBy>Armah, Olga</cp:lastModifiedBy>
  <cp:revision>300</cp:revision>
  <cp:lastPrinted>2020-11-25T23:16:09Z</cp:lastPrinted>
  <dcterms:created xsi:type="dcterms:W3CDTF">2020-11-04T20:10:02Z</dcterms:created>
  <dcterms:modified xsi:type="dcterms:W3CDTF">2021-12-09T21:57:02Z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0x010100D2CAD4CE2BC3A44A983A027F60757C3D</vt:lpwstr>
  </property>
</Properties>
</file>