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7"/>
  </p:notesMasterIdLst>
  <p:handoutMasterIdLst>
    <p:handoutMasterId r:id="rId8"/>
  </p:handoutMasterIdLst>
  <p:sldIdLst>
    <p:sldId id="257" r:id="rId2"/>
    <p:sldId id="258" r:id="rId3"/>
    <p:sldId id="259" r:id="rId4"/>
    <p:sldId id="261"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1E7FF"/>
    <a:srgbClr val="00395C"/>
    <a:srgbClr val="0067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4" autoAdjust="0"/>
    <p:restoredTop sz="89911" autoAdjust="0"/>
  </p:normalViewPr>
  <p:slideViewPr>
    <p:cSldViewPr snapToGrid="0">
      <p:cViewPr>
        <p:scale>
          <a:sx n="114" d="100"/>
          <a:sy n="114" d="100"/>
        </p:scale>
        <p:origin x="360" y="102"/>
      </p:cViewPr>
      <p:guideLst>
        <p:guide orient="horz" pos="2160"/>
        <p:guide pos="3840"/>
        <p:guide pos="7296"/>
        <p:guide orient="horz" pos="4128"/>
      </p:guideLst>
    </p:cSldViewPr>
  </p:slideViewPr>
  <p:notesTextViewPr>
    <p:cViewPr>
      <p:scale>
        <a:sx n="3" d="2"/>
        <a:sy n="3" d="2"/>
      </p:scale>
      <p:origin x="0" y="0"/>
    </p:cViewPr>
  </p:notesTextViewPr>
  <p:sorterViewPr>
    <p:cViewPr>
      <p:scale>
        <a:sx n="100" d="100"/>
        <a:sy n="100" d="100"/>
      </p:scale>
      <p:origin x="0" y="-5597"/>
    </p:cViewPr>
  </p:sorter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12/15/2021</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12/12/2021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11886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3</a:t>
            </a:fld>
            <a:endParaRPr lang="en-US" dirty="0"/>
          </a:p>
        </p:txBody>
      </p:sp>
    </p:spTree>
    <p:extLst>
      <p:ext uri="{BB962C8B-B14F-4D97-AF65-F5344CB8AC3E}">
        <p14:creationId xmlns:p14="http://schemas.microsoft.com/office/powerpoint/2010/main" val="263553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5</a:t>
            </a:fld>
            <a:endParaRPr lang="en-US" dirty="0"/>
          </a:p>
        </p:txBody>
      </p:sp>
    </p:spTree>
    <p:extLst>
      <p:ext uri="{BB962C8B-B14F-4D97-AF65-F5344CB8AC3E}">
        <p14:creationId xmlns:p14="http://schemas.microsoft.com/office/powerpoint/2010/main" val="21742490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userDrawn="1"/>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userDrawn="1"/>
        </p:nvPicPr>
        <p:blipFill>
          <a:blip r:embed="rId2"/>
          <a:stretch>
            <a:fillRect/>
          </a:stretch>
        </p:blipFill>
        <p:spPr>
          <a:xfrm>
            <a:off x="9041016" y="5278056"/>
            <a:ext cx="2858477" cy="1285004"/>
          </a:xfrm>
          <a:prstGeom prst="rect">
            <a:avLst/>
          </a:prstGeom>
        </p:spPr>
      </p:pic>
      <p:sp>
        <p:nvSpPr>
          <p:cNvPr id="4" name="Rectangle 3"/>
          <p:cNvSpPr/>
          <p:nvPr userDrawn="1"/>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dirty="0"/>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lide Number Placeholder 22"/>
          <p:cNvSpPr>
            <a:spLocks noGrp="1"/>
          </p:cNvSpPr>
          <p:nvPr>
            <p:ph type="sldNum" sz="quarter" idx="4"/>
          </p:nvPr>
        </p:nvSpPr>
        <p:spPr>
          <a:xfrm>
            <a:off x="11535700" y="6288420"/>
            <a:ext cx="560183" cy="365760"/>
          </a:xfrm>
          <a:prstGeom prst="rect">
            <a:avLst/>
          </a:prstGeom>
        </p:spPr>
        <p:txBody>
          <a:bodyPr vert="horz" anchor="b"/>
          <a:lstStyle>
            <a:lvl1pPr algn="r" eaLnBrk="1" latinLnBrk="0" hangingPunct="1">
              <a:defRPr kumimoji="0" sz="1800" b="1">
                <a:solidFill>
                  <a:srgbClr val="0067B1"/>
                </a:solidFill>
              </a:defRPr>
            </a:lvl1pPr>
          </a:lstStyle>
          <a:p>
            <a:fld id="{401CF334-2D5C-4859-84A6-CA7E6E43FAEB}"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10060" y="6162092"/>
            <a:ext cx="1329816" cy="595324"/>
          </a:xfrm>
          <a:prstGeom prst="rect">
            <a:avLst/>
          </a:prstGeom>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346145"/>
            <a:ext cx="11277600" cy="1470025"/>
          </a:xfrm>
        </p:spPr>
        <p:txBody>
          <a:bodyPr/>
          <a:lstStyle/>
          <a:p>
            <a:r>
              <a:rPr lang="en-US" dirty="0">
                <a:latin typeface="Cambria" panose="02040503050406030204" pitchFamily="18" charset="0"/>
              </a:rPr>
              <a:t>Physician Group Practice Workgroup</a:t>
            </a:r>
          </a:p>
        </p:txBody>
      </p:sp>
      <p:sp>
        <p:nvSpPr>
          <p:cNvPr id="3" name="Subtitle 2"/>
          <p:cNvSpPr>
            <a:spLocks noGrp="1"/>
          </p:cNvSpPr>
          <p:nvPr>
            <p:ph type="subTitle" idx="1"/>
          </p:nvPr>
        </p:nvSpPr>
        <p:spPr>
          <a:xfrm>
            <a:off x="538164" y="3816170"/>
            <a:ext cx="6604000" cy="1752600"/>
          </a:xfrm>
        </p:spPr>
        <p:txBody>
          <a:bodyPr/>
          <a:lstStyle/>
          <a:p>
            <a:endParaRPr lang="en-US" dirty="0">
              <a:latin typeface="Candara" panose="020E0502030303020204" pitchFamily="34" charset="0"/>
            </a:endParaRPr>
          </a:p>
          <a:p>
            <a:r>
              <a:rPr lang="en-US" dirty="0"/>
              <a:t>Second Meeting</a:t>
            </a:r>
          </a:p>
          <a:p>
            <a:r>
              <a:rPr lang="en-US" dirty="0"/>
              <a:t>December 9, 2021</a:t>
            </a:r>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OHS’ Certificate of Need Authority over </a:t>
            </a:r>
            <a:br>
              <a:rPr lang="en-US" b="1" dirty="0"/>
            </a:br>
            <a:r>
              <a:rPr lang="en-US" b="1" dirty="0"/>
              <a:t>“Large Group Practices”</a:t>
            </a:r>
          </a:p>
        </p:txBody>
      </p:sp>
      <p:sp>
        <p:nvSpPr>
          <p:cNvPr id="3" name="Content Placeholder 2"/>
          <p:cNvSpPr>
            <a:spLocks noGrp="1"/>
          </p:cNvSpPr>
          <p:nvPr>
            <p:ph idx="1"/>
          </p:nvPr>
        </p:nvSpPr>
        <p:spPr/>
        <p:txBody>
          <a:bodyPr/>
          <a:lstStyle/>
          <a:p>
            <a:pPr marL="109728" indent="0">
              <a:buNone/>
            </a:pPr>
            <a:endParaRPr lang="en-US" b="1" i="1" dirty="0"/>
          </a:p>
          <a:p>
            <a:pPr marL="109728" indent="0">
              <a:buNone/>
            </a:pPr>
            <a:r>
              <a:rPr lang="en-US" b="1" i="1" dirty="0"/>
              <a:t>Pursuant to 19a-638(3), C.G.S: </a:t>
            </a:r>
          </a:p>
          <a:p>
            <a:pPr marL="109728" indent="0">
              <a:buNone/>
            </a:pPr>
            <a:endParaRPr lang="en-US" b="1" i="1" dirty="0"/>
          </a:p>
          <a:p>
            <a:pPr marL="109728" indent="0">
              <a:buNone/>
            </a:pPr>
            <a:r>
              <a:rPr lang="en-US" b="0" i="0" dirty="0">
                <a:solidFill>
                  <a:srgbClr val="000000"/>
                </a:solidFill>
                <a:effectLst/>
                <a:latin typeface="Times New Roman" panose="02020603050405020304" pitchFamily="18" charset="0"/>
              </a:rPr>
              <a:t>(3) A transfer of ownership of a </a:t>
            </a:r>
            <a:r>
              <a:rPr lang="en-US" b="1" i="0" dirty="0">
                <a:solidFill>
                  <a:srgbClr val="000000"/>
                </a:solidFill>
                <a:effectLst/>
                <a:latin typeface="Times New Roman" panose="02020603050405020304" pitchFamily="18" charset="0"/>
              </a:rPr>
              <a:t>large group practice </a:t>
            </a:r>
            <a:r>
              <a:rPr lang="en-US" b="0" i="0" dirty="0">
                <a:solidFill>
                  <a:srgbClr val="000000"/>
                </a:solidFill>
                <a:effectLst/>
                <a:latin typeface="Times New Roman" panose="02020603050405020304" pitchFamily="18" charset="0"/>
              </a:rPr>
              <a:t>to any entity other than a (A) physician, or (B) group of two or more physicians, legally organized in a partnership, professional corporation or limited liability company formed to render professional services and not employed by or an affiliate of any hospital, medical foundation, insurance company or other similar entity;</a:t>
            </a:r>
            <a:endParaRPr lang="en-US" dirty="0"/>
          </a:p>
        </p:txBody>
      </p:sp>
      <p:sp>
        <p:nvSpPr>
          <p:cNvPr id="10" name="Slide Number Placeholder 9"/>
          <p:cNvSpPr>
            <a:spLocks noGrp="1"/>
          </p:cNvSpPr>
          <p:nvPr>
            <p:ph type="sldNum" sz="quarter" idx="12"/>
          </p:nvPr>
        </p:nvSpPr>
        <p:spPr>
          <a:xfrm>
            <a:off x="11770709" y="6287679"/>
            <a:ext cx="332124" cy="397778"/>
          </a:xfrm>
        </p:spPr>
        <p:txBody>
          <a:bodyPr/>
          <a:lstStyle/>
          <a:p>
            <a:fld id="{401CF334-2D5C-4859-84A6-CA7E6E43FAEB}" type="slidenum">
              <a:rPr lang="en-US" b="1" smtClean="0">
                <a:solidFill>
                  <a:srgbClr val="0067B1"/>
                </a:solidFill>
                <a:latin typeface="Cambria" panose="02040503050406030204" pitchFamily="18" charset="0"/>
              </a:rPr>
              <a:t>2</a:t>
            </a:fld>
            <a:endParaRPr lang="en-US" b="1" dirty="0">
              <a:solidFill>
                <a:srgbClr val="0067B1"/>
              </a:solidFill>
              <a:latin typeface="Cambria" panose="02040503050406030204" pitchFamily="18" charset="0"/>
            </a:endParaRPr>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OHS’ Definition of a “Large Group Practice”</a:t>
            </a:r>
          </a:p>
        </p:txBody>
      </p:sp>
      <p:sp>
        <p:nvSpPr>
          <p:cNvPr id="3" name="Content Placeholder 2"/>
          <p:cNvSpPr>
            <a:spLocks noGrp="1"/>
          </p:cNvSpPr>
          <p:nvPr>
            <p:ph idx="1"/>
          </p:nvPr>
        </p:nvSpPr>
        <p:spPr/>
        <p:txBody>
          <a:bodyPr>
            <a:normAutofit fontScale="62500" lnSpcReduction="20000"/>
          </a:bodyPr>
          <a:lstStyle/>
          <a:p>
            <a:pPr marL="109728" indent="0">
              <a:buNone/>
            </a:pPr>
            <a:endParaRPr lang="en-US" b="1" i="1" dirty="0"/>
          </a:p>
          <a:p>
            <a:pPr marL="109728" indent="0">
              <a:buNone/>
            </a:pPr>
            <a:r>
              <a:rPr lang="en-US" b="1" i="1" dirty="0"/>
              <a:t>Pursuant to 19a-630 (9), C.G.S: </a:t>
            </a:r>
          </a:p>
          <a:p>
            <a:pPr marL="109728" indent="0">
              <a:buNone/>
            </a:pPr>
            <a:endParaRPr lang="en-US" b="1" i="1" dirty="0"/>
          </a:p>
          <a:p>
            <a:pPr marL="109728" indent="0">
              <a:buNone/>
            </a:pPr>
            <a:r>
              <a:rPr lang="en-US" b="0" i="0" dirty="0">
                <a:solidFill>
                  <a:srgbClr val="000000"/>
                </a:solidFill>
                <a:effectLst/>
                <a:latin typeface="Times New Roman" panose="02020603050405020304" pitchFamily="18" charset="0"/>
              </a:rPr>
              <a:t>(9) </a:t>
            </a:r>
            <a:r>
              <a:rPr lang="en-US" b="1" i="0" dirty="0">
                <a:solidFill>
                  <a:srgbClr val="000000"/>
                </a:solidFill>
                <a:effectLst/>
                <a:latin typeface="Times New Roman" panose="02020603050405020304" pitchFamily="18" charset="0"/>
              </a:rPr>
              <a:t>“Large group practice” means eight or more full-time equivalent physicians</a:t>
            </a:r>
            <a:r>
              <a:rPr lang="en-US" b="0" i="0" dirty="0">
                <a:solidFill>
                  <a:srgbClr val="000000"/>
                </a:solidFill>
                <a:effectLst/>
                <a:latin typeface="Times New Roman" panose="02020603050405020304" pitchFamily="18" charset="0"/>
              </a:rPr>
              <a:t>, legally organized in a partnership, professional corporation, limited liability company formed to render professional services, medical foundation, not-for-profit corporation, faculty practice plan or other similar entity (A) in which each physician who is a member of the group provides substantially the full range of services that the physician routinely provides, including, but not limited to, medical care, consultation, diagnosis or treatment, through the joint use of shared office space, facilities, equipment or personnel; (B) for which substantially all of the services of the physicians who are members of the group are provided through the group and are billed in the name of the group practice and amounts so received are treated as receipts of the group; or (C) in which the overhead expenses of, and the income from, the group are distributed in accordance with methods previously determined by members of the group. An entity that otherwise meets the definition of group practice under this section shall be considered a group practice although its shareholders, partners or owners of the group practice include single-physician professional corporations, limited liability companies formed to render professional services or other entities in which beneficial owners are individual physicians.</a:t>
            </a:r>
            <a:endParaRPr lang="en-US" dirty="0"/>
          </a:p>
        </p:txBody>
      </p:sp>
      <p:sp>
        <p:nvSpPr>
          <p:cNvPr id="10" name="Slide Number Placeholder 9"/>
          <p:cNvSpPr>
            <a:spLocks noGrp="1"/>
          </p:cNvSpPr>
          <p:nvPr>
            <p:ph type="sldNum" sz="quarter" idx="12"/>
          </p:nvPr>
        </p:nvSpPr>
        <p:spPr>
          <a:xfrm>
            <a:off x="11770709" y="6287679"/>
            <a:ext cx="332124" cy="397778"/>
          </a:xfrm>
        </p:spPr>
        <p:txBody>
          <a:bodyPr/>
          <a:lstStyle/>
          <a:p>
            <a:fld id="{401CF334-2D5C-4859-84A6-CA7E6E43FAEB}" type="slidenum">
              <a:rPr lang="en-US" b="1" smtClean="0">
                <a:solidFill>
                  <a:srgbClr val="0067B1"/>
                </a:solidFill>
                <a:latin typeface="Cambria" panose="02040503050406030204" pitchFamily="18" charset="0"/>
              </a:rPr>
              <a:t>3</a:t>
            </a:fld>
            <a:endParaRPr lang="en-US" b="1" dirty="0">
              <a:solidFill>
                <a:srgbClr val="0067B1"/>
              </a:solidFill>
              <a:latin typeface="Cambria" panose="02040503050406030204" pitchFamily="18" charset="0"/>
            </a:endParaRPr>
          </a:p>
        </p:txBody>
      </p:sp>
    </p:spTree>
    <p:extLst>
      <p:ext uri="{BB962C8B-B14F-4D97-AF65-F5344CB8AC3E}">
        <p14:creationId xmlns:p14="http://schemas.microsoft.com/office/powerpoint/2010/main" val="3123351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AB8BA-0B99-4240-B1F4-6EFAFAEF664E}"/>
              </a:ext>
            </a:extLst>
          </p:cNvPr>
          <p:cNvSpPr>
            <a:spLocks noGrp="1"/>
          </p:cNvSpPr>
          <p:nvPr>
            <p:ph type="title"/>
          </p:nvPr>
        </p:nvSpPr>
        <p:spPr/>
        <p:txBody>
          <a:bodyPr/>
          <a:lstStyle/>
          <a:p>
            <a:pPr algn="ctr"/>
            <a:r>
              <a:rPr lang="en-US" dirty="0"/>
              <a:t>Large Group Practice-Presumed Approved</a:t>
            </a:r>
          </a:p>
        </p:txBody>
      </p:sp>
      <p:sp>
        <p:nvSpPr>
          <p:cNvPr id="3" name="Content Placeholder 2">
            <a:extLst>
              <a:ext uri="{FF2B5EF4-FFF2-40B4-BE49-F238E27FC236}">
                <a16:creationId xmlns:a16="http://schemas.microsoft.com/office/drawing/2014/main" id="{DE5EC821-9A63-481D-95A4-31BDED1A9923}"/>
              </a:ext>
            </a:extLst>
          </p:cNvPr>
          <p:cNvSpPr>
            <a:spLocks noGrp="1"/>
          </p:cNvSpPr>
          <p:nvPr>
            <p:ph idx="1"/>
          </p:nvPr>
        </p:nvSpPr>
        <p:spPr/>
        <p:txBody>
          <a:bodyPr/>
          <a:lstStyle/>
          <a:p>
            <a:r>
              <a:rPr lang="en-US" b="0" i="0">
                <a:solidFill>
                  <a:srgbClr val="000000"/>
                </a:solidFill>
                <a:effectLst/>
                <a:latin typeface="Times New Roman" panose="02020603050405020304" pitchFamily="18" charset="0"/>
              </a:rPr>
              <a:t>19-639(</a:t>
            </a:r>
            <a:r>
              <a:rPr lang="en-US" b="0" i="0" dirty="0">
                <a:solidFill>
                  <a:srgbClr val="000000"/>
                </a:solidFill>
                <a:effectLst/>
                <a:latin typeface="Times New Roman" panose="02020603050405020304" pitchFamily="18" charset="0"/>
              </a:rPr>
              <a:t>b) In deliberations as described in subsection (a) of this section, there shall be a </a:t>
            </a:r>
            <a:r>
              <a:rPr lang="en-US" b="1" i="0" dirty="0">
                <a:solidFill>
                  <a:srgbClr val="000000"/>
                </a:solidFill>
                <a:effectLst/>
                <a:latin typeface="Times New Roman" panose="02020603050405020304" pitchFamily="18" charset="0"/>
              </a:rPr>
              <a:t>presumption in favor of approving</a:t>
            </a:r>
            <a:r>
              <a:rPr lang="en-US" b="0" i="0" dirty="0">
                <a:solidFill>
                  <a:srgbClr val="000000"/>
                </a:solidFill>
                <a:effectLst/>
                <a:latin typeface="Times New Roman" panose="02020603050405020304" pitchFamily="18" charset="0"/>
              </a:rPr>
              <a:t> the certificate of need application for a transfer of ownership of a large group practice, as described in subdivision (3) of subsection (a) of section 19a-638, when an offer was made in response to a request for proposal or similar voluntary offer for sale.</a:t>
            </a:r>
            <a:endParaRPr lang="en-US" dirty="0"/>
          </a:p>
        </p:txBody>
      </p:sp>
      <p:sp>
        <p:nvSpPr>
          <p:cNvPr id="4" name="Slide Number Placeholder 3">
            <a:extLst>
              <a:ext uri="{FF2B5EF4-FFF2-40B4-BE49-F238E27FC236}">
                <a16:creationId xmlns:a16="http://schemas.microsoft.com/office/drawing/2014/main" id="{2CD395D3-01B3-4871-9995-88F6B5548A40}"/>
              </a:ext>
            </a:extLst>
          </p:cNvPr>
          <p:cNvSpPr>
            <a:spLocks noGrp="1"/>
          </p:cNvSpPr>
          <p:nvPr>
            <p:ph type="sldNum" sz="quarter" idx="12"/>
          </p:nvPr>
        </p:nvSpPr>
        <p:spPr/>
        <p:txBody>
          <a:bodyPr/>
          <a:lstStyle/>
          <a:p>
            <a:fld id="{401CF334-2D5C-4859-84A6-CA7E6E43FAEB}" type="slidenum">
              <a:rPr lang="en-US" smtClean="0"/>
              <a:t>4</a:t>
            </a:fld>
            <a:endParaRPr lang="en-US" dirty="0"/>
          </a:p>
        </p:txBody>
      </p:sp>
    </p:spTree>
    <p:extLst>
      <p:ext uri="{BB962C8B-B14F-4D97-AF65-F5344CB8AC3E}">
        <p14:creationId xmlns:p14="http://schemas.microsoft.com/office/powerpoint/2010/main" val="212805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Certificate of Need Determinations and Applications related to Large Group Practices for the past 5 years </a:t>
            </a:r>
          </a:p>
        </p:txBody>
      </p:sp>
      <p:sp>
        <p:nvSpPr>
          <p:cNvPr id="3" name="Content Placeholder 2"/>
          <p:cNvSpPr>
            <a:spLocks noGrp="1"/>
          </p:cNvSpPr>
          <p:nvPr>
            <p:ph idx="1"/>
          </p:nvPr>
        </p:nvSpPr>
        <p:spPr/>
        <p:txBody>
          <a:bodyPr/>
          <a:lstStyle/>
          <a:p>
            <a:pPr marL="109728" indent="0">
              <a:buNone/>
            </a:pPr>
            <a:r>
              <a:rPr lang="en-US" dirty="0">
                <a:solidFill>
                  <a:srgbClr val="000000"/>
                </a:solidFill>
                <a:latin typeface="Times New Roman" panose="02020603050405020304" pitchFamily="18" charset="0"/>
              </a:rPr>
              <a:t>Between January 1, 2016 &amp; December 9, 2021-</a:t>
            </a:r>
          </a:p>
          <a:p>
            <a:pPr marL="109728" indent="0">
              <a:buNone/>
            </a:pP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4 CON Determinations filed with OHS/OHCA</a:t>
            </a:r>
          </a:p>
          <a:p>
            <a:r>
              <a:rPr lang="en-US" dirty="0">
                <a:solidFill>
                  <a:srgbClr val="000000"/>
                </a:solidFill>
                <a:latin typeface="Times New Roman" panose="02020603050405020304" pitchFamily="18" charset="0"/>
              </a:rPr>
              <a:t>3 were determined to </a:t>
            </a:r>
            <a:r>
              <a:rPr lang="en-US" i="1" dirty="0">
                <a:solidFill>
                  <a:srgbClr val="000000"/>
                </a:solidFill>
                <a:latin typeface="Times New Roman" panose="02020603050405020304" pitchFamily="18" charset="0"/>
              </a:rPr>
              <a:t>not</a:t>
            </a:r>
            <a:r>
              <a:rPr lang="en-US" dirty="0">
                <a:solidFill>
                  <a:srgbClr val="000000"/>
                </a:solidFill>
                <a:latin typeface="Times New Roman" panose="02020603050405020304" pitchFamily="18" charset="0"/>
              </a:rPr>
              <a:t> required to go through a CON process.</a:t>
            </a:r>
          </a:p>
          <a:p>
            <a:r>
              <a:rPr lang="en-US" dirty="0">
                <a:solidFill>
                  <a:srgbClr val="000000"/>
                </a:solidFill>
                <a:latin typeface="Times New Roman" panose="02020603050405020304" pitchFamily="18" charset="0"/>
              </a:rPr>
              <a:t>1 </a:t>
            </a:r>
            <a:r>
              <a:rPr lang="en-US" i="1" dirty="0">
                <a:solidFill>
                  <a:srgbClr val="000000"/>
                </a:solidFill>
                <a:latin typeface="Times New Roman" panose="02020603050405020304" pitchFamily="18" charset="0"/>
              </a:rPr>
              <a:t>was </a:t>
            </a:r>
            <a:r>
              <a:rPr lang="en-US" dirty="0">
                <a:solidFill>
                  <a:srgbClr val="000000"/>
                </a:solidFill>
                <a:latin typeface="Times New Roman" panose="02020603050405020304" pitchFamily="18" charset="0"/>
              </a:rPr>
              <a:t>required to go through the CON process.</a:t>
            </a:r>
          </a:p>
          <a:p>
            <a:r>
              <a:rPr lang="en-US" dirty="0">
                <a:solidFill>
                  <a:srgbClr val="000000"/>
                </a:solidFill>
                <a:latin typeface="Times New Roman" panose="02020603050405020304" pitchFamily="18" charset="0"/>
              </a:rPr>
              <a:t>There were a total of 2 CON applications filed with OHS/OHCA to process, both with favorable final actions. </a:t>
            </a:r>
          </a:p>
          <a:p>
            <a:r>
              <a:rPr lang="en-US" dirty="0">
                <a:solidFill>
                  <a:srgbClr val="000000"/>
                </a:solidFill>
                <a:latin typeface="Times New Roman" panose="02020603050405020304" pitchFamily="18" charset="0"/>
              </a:rPr>
              <a:t>1 was an outright </a:t>
            </a:r>
            <a:r>
              <a:rPr lang="en-US" i="1" dirty="0">
                <a:solidFill>
                  <a:srgbClr val="000000"/>
                </a:solidFill>
                <a:latin typeface="Times New Roman" panose="02020603050405020304" pitchFamily="18" charset="0"/>
              </a:rPr>
              <a:t>approval, </a:t>
            </a:r>
            <a:r>
              <a:rPr lang="en-US" dirty="0">
                <a:solidFill>
                  <a:srgbClr val="000000"/>
                </a:solidFill>
                <a:latin typeface="Times New Roman" panose="02020603050405020304" pitchFamily="18" charset="0"/>
              </a:rPr>
              <a:t>and the other was </a:t>
            </a:r>
            <a:r>
              <a:rPr lang="en-US" i="1" dirty="0">
                <a:solidFill>
                  <a:srgbClr val="000000"/>
                </a:solidFill>
                <a:latin typeface="Times New Roman" panose="02020603050405020304" pitchFamily="18" charset="0"/>
              </a:rPr>
              <a:t>approved </a:t>
            </a:r>
            <a:r>
              <a:rPr lang="en-US" dirty="0">
                <a:solidFill>
                  <a:srgbClr val="000000"/>
                </a:solidFill>
                <a:latin typeface="Times New Roman" panose="02020603050405020304" pitchFamily="18" charset="0"/>
              </a:rPr>
              <a:t>(with conditions, called an </a:t>
            </a:r>
            <a:r>
              <a:rPr lang="en-US" i="1" dirty="0">
                <a:solidFill>
                  <a:srgbClr val="000000"/>
                </a:solidFill>
                <a:latin typeface="Times New Roman" panose="02020603050405020304" pitchFamily="18" charset="0"/>
              </a:rPr>
              <a:t>Agreed Settlement).</a:t>
            </a:r>
            <a:endParaRPr lang="en-US" dirty="0">
              <a:solidFill>
                <a:srgbClr val="000000"/>
              </a:solidFill>
              <a:latin typeface="Times New Roman" panose="02020603050405020304" pitchFamily="18" charset="0"/>
            </a:endParaRPr>
          </a:p>
          <a:p>
            <a:pPr marL="109728" indent="0">
              <a:buNone/>
            </a:pPr>
            <a:endParaRPr lang="en-US" dirty="0">
              <a:solidFill>
                <a:srgbClr val="000000"/>
              </a:solidFill>
              <a:latin typeface="Times New Roman" panose="02020603050405020304" pitchFamily="18" charset="0"/>
            </a:endParaRPr>
          </a:p>
        </p:txBody>
      </p:sp>
      <p:sp>
        <p:nvSpPr>
          <p:cNvPr id="10" name="Slide Number Placeholder 9"/>
          <p:cNvSpPr>
            <a:spLocks noGrp="1"/>
          </p:cNvSpPr>
          <p:nvPr>
            <p:ph type="sldNum" sz="quarter" idx="12"/>
          </p:nvPr>
        </p:nvSpPr>
        <p:spPr>
          <a:xfrm>
            <a:off x="11770709" y="6287679"/>
            <a:ext cx="332124" cy="397778"/>
          </a:xfrm>
        </p:spPr>
        <p:txBody>
          <a:bodyPr/>
          <a:lstStyle/>
          <a:p>
            <a:fld id="{401CF334-2D5C-4859-84A6-CA7E6E43FAEB}" type="slidenum">
              <a:rPr lang="en-US" b="1" smtClean="0">
                <a:solidFill>
                  <a:srgbClr val="0067B1"/>
                </a:solidFill>
                <a:latin typeface="Cambria" panose="02040503050406030204" pitchFamily="18" charset="0"/>
              </a:rPr>
              <a:t>5</a:t>
            </a:fld>
            <a:endParaRPr lang="en-US" b="1" dirty="0">
              <a:solidFill>
                <a:srgbClr val="0067B1"/>
              </a:solidFill>
              <a:latin typeface="Cambria" panose="02040503050406030204" pitchFamily="18" charset="0"/>
            </a:endParaRPr>
          </a:p>
        </p:txBody>
      </p:sp>
    </p:spTree>
    <p:extLst>
      <p:ext uri="{BB962C8B-B14F-4D97-AF65-F5344CB8AC3E}">
        <p14:creationId xmlns:p14="http://schemas.microsoft.com/office/powerpoint/2010/main" val="2284836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8634</TotalTime>
  <Words>705</Words>
  <Application>Microsoft Office PowerPoint</Application>
  <PresentationFormat>Widescreen</PresentationFormat>
  <Paragraphs>38</Paragraphs>
  <Slides>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Cambria</vt:lpstr>
      <vt:lpstr>Candara</vt:lpstr>
      <vt:lpstr>Georgia</vt:lpstr>
      <vt:lpstr>Times New Roman</vt:lpstr>
      <vt:lpstr>Wingdings 2</vt:lpstr>
      <vt:lpstr>Training presentation</vt:lpstr>
      <vt:lpstr>Physician Group Practice Workgroup</vt:lpstr>
      <vt:lpstr>OHS’ Certificate of Need Authority over  “Large Group Practices”</vt:lpstr>
      <vt:lpstr>OHS’ Definition of a “Large Group Practice”</vt:lpstr>
      <vt:lpstr>Large Group Practice-Presumed Approved</vt:lpstr>
      <vt:lpstr>Certificate of Need Determinations and Applications related to Large Group Practices for the past 5 years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Information e of Training Presentation</dc:title>
  <dc:creator>Lawlor, Kelsey</dc:creator>
  <cp:lastModifiedBy>Lazarus, Steven</cp:lastModifiedBy>
  <cp:revision>41</cp:revision>
  <dcterms:created xsi:type="dcterms:W3CDTF">2018-08-01T20:16:00Z</dcterms:created>
  <dcterms:modified xsi:type="dcterms:W3CDTF">2021-12-17T16:43:35Z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