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96" r:id="rId1"/>
  </p:sldMasterIdLst>
  <p:notesMasterIdLst>
    <p:notesMasterId r:id="rId14"/>
  </p:notesMasterIdLst>
  <p:handoutMasterIdLst>
    <p:handoutMasterId r:id="rId15"/>
  </p:handoutMasterIdLst>
  <p:sldIdLst>
    <p:sldId id="257" r:id="rId2"/>
    <p:sldId id="309" r:id="rId3"/>
    <p:sldId id="329" r:id="rId4"/>
    <p:sldId id="298" r:id="rId5"/>
    <p:sldId id="331" r:id="rId6"/>
    <p:sldId id="326" r:id="rId7"/>
    <p:sldId id="311" r:id="rId8"/>
    <p:sldId id="328" r:id="rId9"/>
    <p:sldId id="325" r:id="rId10"/>
    <p:sldId id="332" r:id="rId11"/>
    <p:sldId id="314" r:id="rId12"/>
    <p:sldId id="307"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366A8371-0356-433C-895D-52A404988226}">
          <p14:sldIdLst>
            <p14:sldId id="257"/>
            <p14:sldId id="309"/>
            <p14:sldId id="329"/>
            <p14:sldId id="298"/>
            <p14:sldId id="331"/>
            <p14:sldId id="326"/>
            <p14:sldId id="311"/>
            <p14:sldId id="328"/>
            <p14:sldId id="325"/>
            <p14:sldId id="332"/>
            <p14:sldId id="314"/>
            <p14:sldId id="30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E5BDB4-79EC-5139-789A-0D99DFAA07D4}" name="Piascik, Bozena" initials="PB" userId="S::Bozena.Piascik@ct.gov::56e81675-72c4-4237-b4d3-82f2337acfc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orris, Laura" initials="M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826"/>
    <a:srgbClr val="0067B1"/>
    <a:srgbClr val="FFFFFF"/>
    <a:srgbClr val="A86ED4"/>
    <a:srgbClr val="BB1129"/>
    <a:srgbClr val="03E0EB"/>
    <a:srgbClr val="E5721B"/>
    <a:srgbClr val="C1E7FF"/>
    <a:srgbClr val="0039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9191" autoAdjust="0"/>
  </p:normalViewPr>
  <p:slideViewPr>
    <p:cSldViewPr snapToGrid="0">
      <p:cViewPr varScale="1">
        <p:scale>
          <a:sx n="64" d="100"/>
          <a:sy n="64" d="100"/>
        </p:scale>
        <p:origin x="632" y="48"/>
      </p:cViewPr>
      <p:guideLst>
        <p:guide orient="horz" pos="2160"/>
        <p:guide pos="3840"/>
        <p:guide pos="7296"/>
        <p:guide orient="horz" pos="4128"/>
      </p:guideLst>
    </p:cSldViewPr>
  </p:slideViewPr>
  <p:outlineViewPr>
    <p:cViewPr>
      <p:scale>
        <a:sx n="33" d="100"/>
        <a:sy n="33" d="100"/>
      </p:scale>
      <p:origin x="0" y="-6852"/>
    </p:cViewPr>
  </p:outlineViewPr>
  <p:notesTextViewPr>
    <p:cViewPr>
      <p:scale>
        <a:sx n="3" d="2"/>
        <a:sy n="3" d="2"/>
      </p:scale>
      <p:origin x="0" y="0"/>
    </p:cViewPr>
  </p:notesTextViewPr>
  <p:sorterViewPr>
    <p:cViewPr varScale="1">
      <p:scale>
        <a:sx n="100" d="100"/>
        <a:sy n="100" d="100"/>
      </p:scale>
      <p:origin x="0" y="-2992"/>
    </p:cViewPr>
  </p:sorterViewPr>
  <p:notesViewPr>
    <p:cSldViewPr snapToGrid="0" showGuides="1">
      <p:cViewPr varScale="1">
        <p:scale>
          <a:sx n="48" d="100"/>
          <a:sy n="48" d="100"/>
        </p:scale>
        <p:origin x="273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8796EA6-6F25-4F19-87BA-7ADCC16DAEFF}" type="datetimeFigureOut">
              <a:rPr lang="en-US" smtClean="0"/>
              <a:t>9/13/2023</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64E50CC-F33A-4EF4-9F12-93EC4A21A0CF}" type="slidenum">
              <a:rPr lang="en-US" smtClean="0"/>
              <a:t>‹#›</a:t>
            </a:fld>
            <a:endParaRPr lang="en-US"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39C172E-A8B5-46F6-B05C-DFA3E2E0F207}" type="datetimeFigureOut">
              <a:rPr lang="en-US" smtClean="0"/>
              <a:t>9/13/2023</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2674CE4-FBD8-4481-AEFB-CA53E599A745}" type="slidenum">
              <a:rPr lang="en-US" smtClean="0"/>
              <a:t>‹#›</a:t>
            </a:fld>
            <a:endParaRPr lang="en-US"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Laura</a:t>
            </a:r>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dirty="0"/>
          </a:p>
        </p:txBody>
      </p:sp>
    </p:spTree>
    <p:extLst>
      <p:ext uri="{BB962C8B-B14F-4D97-AF65-F5344CB8AC3E}">
        <p14:creationId xmlns:p14="http://schemas.microsoft.com/office/powerpoint/2010/main" val="21479742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3" name="Rectangle 12"/>
          <p:cNvSpPr/>
          <p:nvPr userDrawn="1"/>
        </p:nvSpPr>
        <p:spPr>
          <a:xfrm>
            <a:off x="10137913" y="0"/>
            <a:ext cx="1630017" cy="2469165"/>
          </a:xfrm>
          <a:prstGeom prst="rect">
            <a:avLst/>
          </a:prstGeom>
          <a:solidFill>
            <a:srgbClr val="FFFFFF">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userDrawn="1"/>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6" name="Rectangle 5"/>
          <p:cNvSpPr/>
          <p:nvPr userDrawn="1"/>
        </p:nvSpPr>
        <p:spPr>
          <a:xfrm>
            <a:off x="9644932" y="1"/>
            <a:ext cx="2547068" cy="2270198"/>
          </a:xfrm>
          <a:prstGeom prst="rect">
            <a:avLst/>
          </a:prstGeom>
          <a:solidFill>
            <a:srgbClr val="FFFFFF">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1" y="3675528"/>
            <a:ext cx="12192001" cy="24481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hasCustomPrompt="1"/>
          </p:nvPr>
        </p:nvSpPr>
        <p:spPr>
          <a:xfrm>
            <a:off x="609600" y="2389009"/>
            <a:ext cx="11277600" cy="1470025"/>
          </a:xfrm>
        </p:spPr>
        <p:txBody>
          <a:bodyPr anchor="b">
            <a:normAutofit/>
          </a:bodyPr>
          <a:lstStyle>
            <a:lvl1pPr>
              <a:defRPr sz="4800">
                <a:solidFill>
                  <a:schemeClr val="bg1"/>
                </a:solidFill>
                <a:latin typeface="Cambria" panose="02040503050406030204" pitchFamily="18" charset="0"/>
              </a:defRPr>
            </a:lvl1pPr>
          </a:lstStyle>
          <a:p>
            <a:r>
              <a:rPr kumimoji="0" lang="en-US" dirty="0"/>
              <a:t>Title</a:t>
            </a:r>
          </a:p>
        </p:txBody>
      </p:sp>
      <p:sp>
        <p:nvSpPr>
          <p:cNvPr id="9" name="Subtitle 8"/>
          <p:cNvSpPr>
            <a:spLocks noGrp="1"/>
          </p:cNvSpPr>
          <p:nvPr>
            <p:ph type="subTitle" idx="1" hasCustomPrompt="1"/>
          </p:nvPr>
        </p:nvSpPr>
        <p:spPr>
          <a:xfrm>
            <a:off x="609600" y="3929434"/>
            <a:ext cx="6604000" cy="1752600"/>
          </a:xfrm>
        </p:spPr>
        <p:txBody>
          <a:bodyPr/>
          <a:lstStyle>
            <a:lvl1pPr marL="64008" indent="0" algn="l">
              <a:buNone/>
              <a:defRPr sz="2400">
                <a:solidFill>
                  <a:schemeClr val="tx2"/>
                </a:solidFill>
                <a:latin typeface="Cambria" panose="02040503050406030204" pitchFamily="18"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a:t>Month 00, 20XX</a:t>
            </a:r>
          </a:p>
          <a:p>
            <a:r>
              <a:rPr kumimoji="0" lang="en-US" dirty="0"/>
              <a:t>Presented by: </a:t>
            </a:r>
          </a:p>
        </p:txBody>
      </p:sp>
      <p:pic>
        <p:nvPicPr>
          <p:cNvPr id="2" name="Picture 1"/>
          <p:cNvPicPr>
            <a:picLocks noChangeAspect="1"/>
          </p:cNvPicPr>
          <p:nvPr userDrawn="1"/>
        </p:nvPicPr>
        <p:blipFill>
          <a:blip r:embed="rId2"/>
          <a:stretch>
            <a:fillRect/>
          </a:stretch>
        </p:blipFill>
        <p:spPr>
          <a:xfrm>
            <a:off x="9041016" y="5278056"/>
            <a:ext cx="2858477" cy="1285004"/>
          </a:xfrm>
          <a:prstGeom prst="rect">
            <a:avLst/>
          </a:prstGeom>
        </p:spPr>
      </p:pic>
      <p:sp>
        <p:nvSpPr>
          <p:cNvPr id="4" name="Rectangle 3"/>
          <p:cNvSpPr/>
          <p:nvPr userDrawn="1"/>
        </p:nvSpPr>
        <p:spPr>
          <a:xfrm>
            <a:off x="11297919" y="0"/>
            <a:ext cx="894079" cy="2495031"/>
          </a:xfrm>
          <a:prstGeom prst="rect">
            <a:avLst/>
          </a:prstGeom>
          <a:solidFill>
            <a:srgbClr val="FFFFFF">
              <a:alpha val="2902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userDrawn="1"/>
        </p:nvSpPr>
        <p:spPr>
          <a:xfrm>
            <a:off x="9382539" y="0"/>
            <a:ext cx="2809462" cy="1957460"/>
          </a:xfrm>
          <a:prstGeom prst="rect">
            <a:avLst/>
          </a:prstGeom>
          <a:solidFill>
            <a:srgbClr val="FFFFFF">
              <a:alpha val="1686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9835343" y="0"/>
            <a:ext cx="2356656" cy="1637969"/>
          </a:xfrm>
          <a:prstGeom prst="rect">
            <a:avLst/>
          </a:prstGeom>
          <a:solidFill>
            <a:srgbClr val="FFFFFF">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userDrawn="1"/>
        </p:nvSpPr>
        <p:spPr>
          <a:xfrm>
            <a:off x="9215562" y="0"/>
            <a:ext cx="2976437" cy="696807"/>
          </a:xfrm>
          <a:prstGeom prst="rect">
            <a:avLst/>
          </a:prstGeom>
          <a:solidFill>
            <a:srgbClr val="FFFFFF">
              <a:alpha val="5411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10233329" y="-9087"/>
            <a:ext cx="1958670" cy="1352857"/>
          </a:xfrm>
          <a:prstGeom prst="rect">
            <a:avLst/>
          </a:prstGeom>
          <a:solidFill>
            <a:srgbClr val="FFFFFF">
              <a:alpha val="2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userDrawn="1"/>
        </p:nvSpPr>
        <p:spPr>
          <a:xfrm>
            <a:off x="10448014" y="-9087"/>
            <a:ext cx="1743985" cy="2126886"/>
          </a:xfrm>
          <a:prstGeom prst="rect">
            <a:avLst/>
          </a:prstGeom>
          <a:solidFill>
            <a:srgbClr val="FFFFFF">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803790"/>
            <a:ext cx="10972800" cy="1066800"/>
          </a:xfrm>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910214"/>
            <a:ext cx="10972800" cy="4325112"/>
          </a:xfrm>
        </p:spPr>
        <p:txBody>
          <a:bodyPr vert="eaVert"/>
          <a:lstStyle>
            <a:lvl1pPr>
              <a:defRPr/>
            </a:lvl1pPr>
            <a:lvl5pP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833286"/>
            <a:ext cx="2540000" cy="5448300"/>
          </a:xfrm>
        </p:spPr>
        <p:txBody>
          <a:bodyPr vert="eaVert"/>
          <a:lstStyle>
            <a:lvl1pPr>
              <a:defRPr/>
            </a:lvl1pPr>
          </a:lstStyle>
          <a:p>
            <a:r>
              <a:rPr kumimoji="0" lang="en-US" dirty="0"/>
              <a:t>Edit Master title style</a:t>
            </a:r>
          </a:p>
        </p:txBody>
      </p:sp>
      <p:sp>
        <p:nvSpPr>
          <p:cNvPr id="3" name="Vertical Text Placeholder 2"/>
          <p:cNvSpPr>
            <a:spLocks noGrp="1"/>
          </p:cNvSpPr>
          <p:nvPr>
            <p:ph type="body" orient="vert" idx="1" hasCustomPrompt="1"/>
          </p:nvPr>
        </p:nvSpPr>
        <p:spPr>
          <a:xfrm>
            <a:off x="609600" y="833286"/>
            <a:ext cx="8331200" cy="5448300"/>
          </a:xfrm>
        </p:spPr>
        <p:txBody>
          <a:bodyPr vert="eaVert"/>
          <a:lstStyle>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a:xfrm>
            <a:off x="11582400" y="6288420"/>
            <a:ext cx="513484"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dirty="0"/>
              <a:t>Click to edit Master title style</a:t>
            </a:r>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789048"/>
            <a:ext cx="11176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508000" y="1891018"/>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8000" y="2354567"/>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Text Placeholder 3"/>
          <p:cNvSpPr>
            <a:spLocks noGrp="1"/>
          </p:cNvSpPr>
          <p:nvPr>
            <p:ph type="body" sz="half" idx="3"/>
          </p:nvPr>
        </p:nvSpPr>
        <p:spPr>
          <a:xfrm>
            <a:off x="6294968" y="1891018"/>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6291073" y="2354567"/>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a:t>Click to edit Master title style</a:t>
            </a:r>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924994"/>
            <a:ext cx="4511040" cy="877824"/>
          </a:xfrm>
        </p:spPr>
        <p:txBody>
          <a:bodyPr anchor="b"/>
          <a:lstStyle>
            <a:lvl1pPr algn="l">
              <a:buNone/>
              <a:defRPr sz="1800" b="1"/>
            </a:lvl1pPr>
          </a:lstStyle>
          <a:p>
            <a:r>
              <a:rPr kumimoji="0" lang="en-US" dirty="0"/>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3" name="Text Placeholder 2"/>
          <p:cNvSpPr>
            <a:spLocks noGrp="1"/>
          </p:cNvSpPr>
          <p:nvPr>
            <p:ph type="body" idx="2"/>
          </p:nvPr>
        </p:nvSpPr>
        <p:spPr>
          <a:xfrm>
            <a:off x="7137995" y="1833751"/>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userDrawn="1"/>
        </p:nvSpPr>
        <p:spPr>
          <a:xfrm>
            <a:off x="1" y="366819"/>
            <a:ext cx="12190122" cy="91061"/>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dirty="0"/>
              <a:t>Click to edit Master title style</a:t>
            </a:r>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Slide Number Placeholder 22"/>
          <p:cNvSpPr>
            <a:spLocks noGrp="1"/>
          </p:cNvSpPr>
          <p:nvPr>
            <p:ph type="sldNum" sz="quarter" idx="4"/>
          </p:nvPr>
        </p:nvSpPr>
        <p:spPr>
          <a:xfrm>
            <a:off x="11535700" y="6288420"/>
            <a:ext cx="560183" cy="365760"/>
          </a:xfrm>
          <a:prstGeom prst="rect">
            <a:avLst/>
          </a:prstGeom>
        </p:spPr>
        <p:txBody>
          <a:bodyPr vert="horz" anchor="b"/>
          <a:lstStyle>
            <a:lvl1pPr algn="r" eaLnBrk="1" latinLnBrk="0" hangingPunct="1">
              <a:defRPr kumimoji="0" sz="1800" b="1">
                <a:solidFill>
                  <a:srgbClr val="0067B1"/>
                </a:solidFill>
              </a:defRPr>
            </a:lvl1pPr>
          </a:lstStyle>
          <a:p>
            <a:fld id="{401CF334-2D5C-4859-84A6-CA7E6E43FAEB}" type="slidenum">
              <a:rPr lang="en-US" smtClean="0"/>
              <a:pPr/>
              <a:t>‹#›</a:t>
            </a:fld>
            <a:endParaRPr lang="en-US" dirty="0"/>
          </a:p>
        </p:txBody>
      </p:sp>
      <p:pic>
        <p:nvPicPr>
          <p:cNvPr id="2" name="Picture 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310060" y="6162092"/>
            <a:ext cx="1329816" cy="595324"/>
          </a:xfrm>
          <a:prstGeom prst="rect">
            <a:avLst/>
          </a:prstGeom>
        </p:spPr>
      </p:pic>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rtl="0" eaLnBrk="1" latinLnBrk="0" hangingPunct="1">
        <a:spcBef>
          <a:spcPct val="0"/>
        </a:spcBef>
        <a:buNone/>
        <a:defRPr kumimoji="0" sz="4000" kern="1200">
          <a:solidFill>
            <a:schemeClr val="tx2"/>
          </a:solidFill>
          <a:latin typeface="Cambria" panose="02040503050406030204" pitchFamily="18" charset="0"/>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Cambria" panose="02040503050406030204" pitchFamily="18" charset="0"/>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Cambria" panose="02040503050406030204" pitchFamily="18" charset="0"/>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Cambria" panose="02040503050406030204" pitchFamily="18" charset="0"/>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Cambria" panose="02040503050406030204" pitchFamily="18" charset="0"/>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Cambria" panose="02040503050406030204" pitchFamily="18" charset="0"/>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portal.ct.gov/OHS" TargetMode="External"/><Relationship Id="rId2" Type="http://schemas.openxmlformats.org/officeDocument/2006/relationships/hyperlink" Target="https://portal.ct.gov/OHS/Health-Systems-Planning/Notifications/Facility-Fe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p:cNvSpPr>
            <a:spLocks noGrp="1"/>
          </p:cNvSpPr>
          <p:nvPr>
            <p:ph type="ctrTitle"/>
          </p:nvPr>
        </p:nvSpPr>
        <p:spPr>
          <a:xfrm>
            <a:off x="298174" y="1749288"/>
            <a:ext cx="11589026" cy="1992396"/>
          </a:xfrm>
        </p:spPr>
        <p:txBody>
          <a:bodyPr>
            <a:normAutofit/>
          </a:bodyPr>
          <a:lstStyle/>
          <a:p>
            <a:pPr algn="ctr"/>
            <a:r>
              <a:rPr lang="en-US" dirty="0"/>
              <a:t>Facility Fee Changes Calendar Year </a:t>
            </a:r>
            <a:br>
              <a:rPr lang="en-US" dirty="0"/>
            </a:br>
            <a:r>
              <a:rPr lang="en-US" dirty="0"/>
              <a:t>“CY” 2022 Reporting</a:t>
            </a:r>
          </a:p>
        </p:txBody>
      </p:sp>
      <p:sp>
        <p:nvSpPr>
          <p:cNvPr id="2" name="Subtitle 1"/>
          <p:cNvSpPr>
            <a:spLocks noGrp="1"/>
          </p:cNvSpPr>
          <p:nvPr>
            <p:ph type="subTitle" idx="1"/>
          </p:nvPr>
        </p:nvSpPr>
        <p:spPr/>
        <p:txBody>
          <a:bodyPr>
            <a:normAutofit/>
          </a:bodyPr>
          <a:lstStyle/>
          <a:p>
            <a:endParaRPr lang="en-US" dirty="0"/>
          </a:p>
          <a:p>
            <a:endParaRPr lang="en-US" dirty="0"/>
          </a:p>
          <a:p>
            <a:r>
              <a:rPr lang="en-US" sz="2800" dirty="0">
                <a:ea typeface="Cambria" panose="02040503050406030204" pitchFamily="18" charset="0"/>
              </a:rPr>
              <a:t>September 14, 2023</a:t>
            </a:r>
            <a:br>
              <a:rPr lang="en-US" sz="2800" dirty="0">
                <a:ea typeface="Cambria" panose="02040503050406030204" pitchFamily="18" charset="0"/>
              </a:rPr>
            </a:br>
            <a:r>
              <a:rPr lang="en-US" sz="2800" dirty="0">
                <a:ea typeface="Cambria" panose="02040503050406030204" pitchFamily="18" charset="0"/>
              </a:rPr>
              <a:t>Presented by: Bozena Piascik</a:t>
            </a:r>
            <a:endParaRPr lang="en-US" dirty="0"/>
          </a:p>
          <a:p>
            <a:endParaRPr lang="en-US" dirty="0"/>
          </a:p>
        </p:txBody>
      </p: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FEC62-A143-25D7-2303-C66BF4A60C7F}"/>
              </a:ext>
            </a:extLst>
          </p:cNvPr>
          <p:cNvSpPr>
            <a:spLocks noGrp="1"/>
          </p:cNvSpPr>
          <p:nvPr>
            <p:ph type="title"/>
          </p:nvPr>
        </p:nvSpPr>
        <p:spPr>
          <a:xfrm>
            <a:off x="609600" y="616226"/>
            <a:ext cx="10972800" cy="666035"/>
          </a:xfrm>
        </p:spPr>
        <p:txBody>
          <a:bodyPr>
            <a:noAutofit/>
          </a:bodyPr>
          <a:lstStyle/>
          <a:p>
            <a:r>
              <a:rPr lang="en-US" sz="3600" b="1" dirty="0">
                <a:solidFill>
                  <a:srgbClr val="0067B1"/>
                </a:solidFill>
              </a:rPr>
              <a:t>Table 2 Reporting Form</a:t>
            </a:r>
            <a:endParaRPr lang="en-US" sz="3600" dirty="0">
              <a:solidFill>
                <a:srgbClr val="0067B1"/>
              </a:solidFill>
            </a:endParaRPr>
          </a:p>
        </p:txBody>
      </p:sp>
      <p:sp>
        <p:nvSpPr>
          <p:cNvPr id="4" name="Slide Number Placeholder 3">
            <a:extLst>
              <a:ext uri="{FF2B5EF4-FFF2-40B4-BE49-F238E27FC236}">
                <a16:creationId xmlns:a16="http://schemas.microsoft.com/office/drawing/2014/main" id="{F4A0BD96-C0F8-4F49-77B3-927B9C27B941}"/>
              </a:ext>
            </a:extLst>
          </p:cNvPr>
          <p:cNvSpPr>
            <a:spLocks noGrp="1"/>
          </p:cNvSpPr>
          <p:nvPr>
            <p:ph type="sldNum" sz="quarter" idx="12"/>
          </p:nvPr>
        </p:nvSpPr>
        <p:spPr/>
        <p:txBody>
          <a:bodyPr/>
          <a:lstStyle/>
          <a:p>
            <a:fld id="{401CF334-2D5C-4859-84A6-CA7E6E43FAEB}" type="slidenum">
              <a:rPr lang="en-US" smtClean="0"/>
              <a:t>10</a:t>
            </a:fld>
            <a:endParaRPr lang="en-US" dirty="0"/>
          </a:p>
        </p:txBody>
      </p:sp>
      <p:pic>
        <p:nvPicPr>
          <p:cNvPr id="18" name="Content Placeholder 17">
            <a:extLst>
              <a:ext uri="{FF2B5EF4-FFF2-40B4-BE49-F238E27FC236}">
                <a16:creationId xmlns:a16="http://schemas.microsoft.com/office/drawing/2014/main" id="{47C88042-A900-982D-D265-5AFA2F3F1300}"/>
              </a:ext>
            </a:extLst>
          </p:cNvPr>
          <p:cNvPicPr>
            <a:picLocks noGrp="1" noChangeAspect="1"/>
          </p:cNvPicPr>
          <p:nvPr>
            <p:ph idx="1"/>
          </p:nvPr>
        </p:nvPicPr>
        <p:blipFill>
          <a:blip r:embed="rId2"/>
          <a:stretch>
            <a:fillRect/>
          </a:stretch>
        </p:blipFill>
        <p:spPr>
          <a:xfrm>
            <a:off x="114905" y="1616180"/>
            <a:ext cx="145515965" cy="4338320"/>
          </a:xfrm>
          <a:prstGeom prst="rect">
            <a:avLst/>
          </a:prstGeom>
        </p:spPr>
      </p:pic>
    </p:spTree>
    <p:extLst>
      <p:ext uri="{BB962C8B-B14F-4D97-AF65-F5344CB8AC3E}">
        <p14:creationId xmlns:p14="http://schemas.microsoft.com/office/powerpoint/2010/main" val="4001730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1225" y="1329813"/>
            <a:ext cx="4670323" cy="1066800"/>
          </a:xfrm>
        </p:spPr>
        <p:txBody>
          <a:bodyPr>
            <a:noAutofit/>
          </a:bodyPr>
          <a:lstStyle/>
          <a:p>
            <a:r>
              <a:rPr lang="en-US" sz="7200" b="1" dirty="0">
                <a:solidFill>
                  <a:srgbClr val="0067B1"/>
                </a:solidFill>
              </a:rPr>
              <a:t>Questions</a:t>
            </a:r>
          </a:p>
        </p:txBody>
      </p:sp>
      <p:sp>
        <p:nvSpPr>
          <p:cNvPr id="3" name="Content Placeholder 2"/>
          <p:cNvSpPr>
            <a:spLocks noGrp="1"/>
          </p:cNvSpPr>
          <p:nvPr>
            <p:ph idx="1"/>
          </p:nvPr>
        </p:nvSpPr>
        <p:spPr>
          <a:xfrm>
            <a:off x="3224981" y="2937387"/>
            <a:ext cx="5584723" cy="1929580"/>
          </a:xfrm>
        </p:spPr>
        <p:txBody>
          <a:bodyPr>
            <a:noAutofit/>
          </a:bodyPr>
          <a:lstStyle/>
          <a:p>
            <a:pPr marL="109728" indent="0" algn="ctr">
              <a:buNone/>
            </a:pPr>
            <a:r>
              <a:rPr lang="en-US" sz="9600" b="1" dirty="0">
                <a:solidFill>
                  <a:srgbClr val="0067B1"/>
                </a:solidFill>
              </a:rPr>
              <a:t>?</a:t>
            </a:r>
          </a:p>
        </p:txBody>
      </p:sp>
      <p:sp>
        <p:nvSpPr>
          <p:cNvPr id="4" name="Slide Number Placeholder 3"/>
          <p:cNvSpPr>
            <a:spLocks noGrp="1"/>
          </p:cNvSpPr>
          <p:nvPr>
            <p:ph type="sldNum" sz="quarter" idx="12"/>
          </p:nvPr>
        </p:nvSpPr>
        <p:spPr/>
        <p:txBody>
          <a:bodyPr/>
          <a:lstStyle/>
          <a:p>
            <a:fld id="{401CF334-2D5C-4859-84A6-CA7E6E43FAEB}" type="slidenum">
              <a:rPr lang="en-US" smtClean="0"/>
              <a:t>11</a:t>
            </a:fld>
            <a:endParaRPr lang="en-US" dirty="0"/>
          </a:p>
        </p:txBody>
      </p:sp>
    </p:spTree>
    <p:extLst>
      <p:ext uri="{BB962C8B-B14F-4D97-AF65-F5344CB8AC3E}">
        <p14:creationId xmlns:p14="http://schemas.microsoft.com/office/powerpoint/2010/main" val="3715029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5327" y="1258529"/>
            <a:ext cx="10972800" cy="4826723"/>
          </a:xfrm>
        </p:spPr>
        <p:txBody>
          <a:bodyPr>
            <a:normAutofit/>
          </a:bodyPr>
          <a:lstStyle/>
          <a:p>
            <a:pPr marL="0" indent="0" algn="ctr">
              <a:spcBef>
                <a:spcPts val="0"/>
              </a:spcBef>
              <a:buNone/>
            </a:pPr>
            <a:r>
              <a:rPr lang="en-US" sz="4400" b="1" dirty="0"/>
              <a:t>For more information on facility fees visit</a:t>
            </a:r>
          </a:p>
          <a:p>
            <a:pPr marL="0" indent="0" algn="ctr">
              <a:spcBef>
                <a:spcPts val="0"/>
              </a:spcBef>
              <a:buNone/>
            </a:pPr>
            <a:endParaRPr lang="en-US" sz="3000" b="1" dirty="0">
              <a:hlinkClick r:id="rId2"/>
            </a:endParaRPr>
          </a:p>
          <a:p>
            <a:pPr marL="0" indent="0" algn="ctr">
              <a:spcBef>
                <a:spcPts val="0"/>
              </a:spcBef>
              <a:buNone/>
            </a:pPr>
            <a:r>
              <a:rPr lang="en-US" sz="3200" b="1" dirty="0">
                <a:hlinkClick r:id="rId2"/>
              </a:rPr>
              <a:t>https://portal.ct.gov/OHS/Health-Systems-Planning/Notifications/Facility-Fees</a:t>
            </a:r>
            <a:endParaRPr lang="en-US" sz="3200" b="1" dirty="0"/>
          </a:p>
          <a:p>
            <a:pPr marL="0" indent="0" algn="ctr">
              <a:spcBef>
                <a:spcPts val="0"/>
              </a:spcBef>
              <a:buNone/>
            </a:pPr>
            <a:endParaRPr lang="en-US" sz="4400" dirty="0"/>
          </a:p>
          <a:p>
            <a:pPr marL="0" indent="0" algn="ctr">
              <a:spcBef>
                <a:spcPts val="0"/>
              </a:spcBef>
              <a:buNone/>
            </a:pPr>
            <a:r>
              <a:rPr lang="en-US" sz="4400" b="1" dirty="0"/>
              <a:t>To know more about OHS visit</a:t>
            </a:r>
          </a:p>
          <a:p>
            <a:pPr marL="0" indent="0" algn="ctr">
              <a:spcBef>
                <a:spcPts val="0"/>
              </a:spcBef>
              <a:buNone/>
            </a:pPr>
            <a:endParaRPr lang="en-US" sz="4400" b="1" dirty="0"/>
          </a:p>
          <a:p>
            <a:pPr marL="0" indent="0" algn="ctr">
              <a:spcBef>
                <a:spcPts val="0"/>
              </a:spcBef>
              <a:buNone/>
            </a:pPr>
            <a:r>
              <a:rPr lang="en-US" sz="3200" b="1" dirty="0">
                <a:hlinkClick r:id="rId3"/>
              </a:rPr>
              <a:t>https://portal.ct.gov/OHS</a:t>
            </a:r>
            <a:endParaRPr lang="en-US" sz="3200" b="1" dirty="0"/>
          </a:p>
          <a:p>
            <a:pPr marL="0" indent="0" algn="ctr">
              <a:spcBef>
                <a:spcPts val="0"/>
              </a:spcBef>
              <a:buNone/>
            </a:pPr>
            <a:endParaRPr lang="en-US" sz="4400" dirty="0"/>
          </a:p>
          <a:p>
            <a:pPr marL="0" indent="0" algn="ctr">
              <a:spcBef>
                <a:spcPts val="0"/>
              </a:spcBef>
              <a:buNone/>
            </a:pPr>
            <a:endParaRPr lang="en-US" sz="2000" dirty="0"/>
          </a:p>
          <a:p>
            <a:pPr marL="0" indent="0" algn="ctr">
              <a:spcBef>
                <a:spcPts val="0"/>
              </a:spcBef>
              <a:buNone/>
            </a:pPr>
            <a:endParaRPr lang="en-US" sz="2000" dirty="0"/>
          </a:p>
          <a:p>
            <a:pPr marL="0" indent="0" algn="ctr">
              <a:spcBef>
                <a:spcPts val="0"/>
              </a:spcBef>
              <a:buNone/>
            </a:pPr>
            <a:endParaRPr lang="en-US" sz="2000" dirty="0"/>
          </a:p>
          <a:p>
            <a:pPr marL="0" indent="0" algn="ctr">
              <a:spcBef>
                <a:spcPts val="0"/>
              </a:spcBef>
              <a:buNone/>
            </a:pPr>
            <a:endParaRPr lang="en-US" sz="2000" dirty="0"/>
          </a:p>
          <a:p>
            <a:pPr marL="109728" indent="0" algn="ctr">
              <a:buNone/>
            </a:pPr>
            <a:endParaRPr lang="en-US" sz="4400" dirty="0"/>
          </a:p>
        </p:txBody>
      </p:sp>
      <p:sp>
        <p:nvSpPr>
          <p:cNvPr id="4" name="Slide Number Placeholder 3"/>
          <p:cNvSpPr>
            <a:spLocks noGrp="1"/>
          </p:cNvSpPr>
          <p:nvPr>
            <p:ph type="sldNum" sz="quarter" idx="12"/>
          </p:nvPr>
        </p:nvSpPr>
        <p:spPr/>
        <p:txBody>
          <a:bodyPr/>
          <a:lstStyle/>
          <a:p>
            <a:fld id="{401CF334-2D5C-4859-84A6-CA7E6E43FAEB}" type="slidenum">
              <a:rPr lang="en-US" smtClean="0"/>
              <a:t>12</a:t>
            </a:fld>
            <a:endParaRPr lang="en-US" dirty="0"/>
          </a:p>
        </p:txBody>
      </p:sp>
    </p:spTree>
    <p:extLst>
      <p:ext uri="{BB962C8B-B14F-4D97-AF65-F5344CB8AC3E}">
        <p14:creationId xmlns:p14="http://schemas.microsoft.com/office/powerpoint/2010/main" val="1828803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346" y="795528"/>
            <a:ext cx="11149780" cy="786384"/>
          </a:xfrm>
        </p:spPr>
        <p:txBody>
          <a:bodyPr>
            <a:normAutofit/>
          </a:bodyPr>
          <a:lstStyle/>
          <a:p>
            <a:r>
              <a:rPr lang="en-US" sz="3600" b="1" dirty="0"/>
              <a:t>Leg</a:t>
            </a:r>
            <a:r>
              <a:rPr lang="en-US" sz="3600" b="1" dirty="0">
                <a:solidFill>
                  <a:srgbClr val="0067B1"/>
                </a:solidFill>
              </a:rPr>
              <a:t>islativ</a:t>
            </a:r>
            <a:r>
              <a:rPr lang="en-US" sz="3600" b="1" dirty="0"/>
              <a:t>e Facility Fee Mandate (old)</a:t>
            </a:r>
          </a:p>
        </p:txBody>
      </p:sp>
      <p:sp>
        <p:nvSpPr>
          <p:cNvPr id="3" name="Content Placeholder 2"/>
          <p:cNvSpPr>
            <a:spLocks noGrp="1"/>
          </p:cNvSpPr>
          <p:nvPr>
            <p:ph idx="1"/>
          </p:nvPr>
        </p:nvSpPr>
        <p:spPr>
          <a:xfrm>
            <a:off x="432619" y="1581913"/>
            <a:ext cx="9882455" cy="4252358"/>
          </a:xfrm>
        </p:spPr>
        <p:txBody>
          <a:bodyPr>
            <a:normAutofit/>
          </a:bodyPr>
          <a:lstStyle/>
          <a:p>
            <a:pPr>
              <a:buFont typeface="Wingdings" panose="05000000000000000000" pitchFamily="2" charset="2"/>
              <a:buChar char="v"/>
            </a:pPr>
            <a:endParaRPr lang="en-US" sz="2400" dirty="0"/>
          </a:p>
          <a:p>
            <a:pPr>
              <a:buFont typeface="Wingdings" panose="05000000000000000000" pitchFamily="2" charset="2"/>
              <a:buChar char="v"/>
            </a:pPr>
            <a:r>
              <a:rPr lang="en-US" sz="2400" dirty="0"/>
              <a:t>C.G.S. §19a-508c(m)(1) requires hospitals/hospital health systems to report certain information on facility fees charged or billed for outpatient services provided at </a:t>
            </a:r>
            <a:r>
              <a:rPr lang="en-US" sz="2400" u="sng" dirty="0"/>
              <a:t>hospital-based off-campus</a:t>
            </a:r>
            <a:r>
              <a:rPr lang="en-US" sz="2400" dirty="0"/>
              <a:t> locations to OHS, annually. </a:t>
            </a:r>
          </a:p>
          <a:p>
            <a:pPr marL="109728" indent="0">
              <a:buNone/>
            </a:pPr>
            <a:endParaRPr lang="en-US" sz="2400" dirty="0"/>
          </a:p>
          <a:p>
            <a:pPr>
              <a:buFont typeface="Wingdings" panose="05000000000000000000" pitchFamily="2" charset="2"/>
              <a:buChar char="v"/>
            </a:pPr>
            <a:endParaRPr lang="en-US" sz="2400" dirty="0"/>
          </a:p>
          <a:p>
            <a:pPr marL="411480" lvl="1" indent="0">
              <a:buNone/>
            </a:pPr>
            <a:endParaRPr lang="en-US" sz="2200" dirty="0"/>
          </a:p>
        </p:txBody>
      </p:sp>
      <p:sp>
        <p:nvSpPr>
          <p:cNvPr id="4" name="Slide Number Placeholder 3"/>
          <p:cNvSpPr>
            <a:spLocks noGrp="1"/>
          </p:cNvSpPr>
          <p:nvPr>
            <p:ph type="sldNum" sz="quarter" idx="12"/>
          </p:nvPr>
        </p:nvSpPr>
        <p:spPr/>
        <p:txBody>
          <a:bodyPr/>
          <a:lstStyle/>
          <a:p>
            <a:fld id="{401CF334-2D5C-4859-84A6-CA7E6E43FAEB}" type="slidenum">
              <a:rPr lang="en-US" smtClean="0"/>
              <a:t>2</a:t>
            </a:fld>
            <a:endParaRPr lang="en-US" dirty="0"/>
          </a:p>
        </p:txBody>
      </p:sp>
    </p:spTree>
    <p:extLst>
      <p:ext uri="{BB962C8B-B14F-4D97-AF65-F5344CB8AC3E}">
        <p14:creationId xmlns:p14="http://schemas.microsoft.com/office/powerpoint/2010/main" val="185985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407" y="566532"/>
            <a:ext cx="11149780" cy="1023730"/>
          </a:xfrm>
        </p:spPr>
        <p:txBody>
          <a:bodyPr>
            <a:normAutofit/>
          </a:bodyPr>
          <a:lstStyle/>
          <a:p>
            <a:r>
              <a:rPr lang="en-US" sz="3600" b="1" dirty="0"/>
              <a:t>Legislative Facility Fee Mandate</a:t>
            </a:r>
          </a:p>
        </p:txBody>
      </p:sp>
      <p:sp>
        <p:nvSpPr>
          <p:cNvPr id="3" name="Content Placeholder 2"/>
          <p:cNvSpPr>
            <a:spLocks noGrp="1"/>
          </p:cNvSpPr>
          <p:nvPr>
            <p:ph idx="1"/>
          </p:nvPr>
        </p:nvSpPr>
        <p:spPr>
          <a:xfrm>
            <a:off x="432619" y="1818861"/>
            <a:ext cx="9882455" cy="4045226"/>
          </a:xfrm>
        </p:spPr>
        <p:txBody>
          <a:bodyPr>
            <a:normAutofit/>
          </a:bodyPr>
          <a:lstStyle/>
          <a:p>
            <a:pPr>
              <a:buFont typeface="Wingdings" panose="05000000000000000000" pitchFamily="2" charset="2"/>
              <a:buChar char="v"/>
            </a:pPr>
            <a:r>
              <a:rPr lang="en-US" sz="2400" dirty="0"/>
              <a:t>C.G.S. §19a-508c(m)(1) requires hospitals/hospital health systems to report certain information on facility fees charged or billed for outpatient services provided at </a:t>
            </a:r>
            <a:r>
              <a:rPr lang="en-US" sz="2400" u="sng" dirty="0"/>
              <a:t>hospital-based on and off-campus</a:t>
            </a:r>
            <a:r>
              <a:rPr lang="en-US" sz="2400" dirty="0"/>
              <a:t> locations to OHS, annually. </a:t>
            </a:r>
          </a:p>
          <a:p>
            <a:pPr marL="109728" indent="0">
              <a:buNone/>
            </a:pPr>
            <a:endParaRPr lang="en-US" sz="2400" dirty="0"/>
          </a:p>
          <a:p>
            <a:pPr>
              <a:buFont typeface="Wingdings" panose="05000000000000000000" pitchFamily="2" charset="2"/>
              <a:buChar char="v"/>
            </a:pPr>
            <a:r>
              <a:rPr lang="en-US" sz="2400" dirty="0"/>
              <a:t>Public Act No. 23-171 §9 requires each hospital and hospital health system to report activity for calendar year 2022, not later than October 1, 2023, and thereafter, not later than July 1st each year. </a:t>
            </a:r>
          </a:p>
          <a:p>
            <a:pPr>
              <a:buFont typeface="Wingdings" panose="05000000000000000000" pitchFamily="2" charset="2"/>
              <a:buChar char="v"/>
            </a:pPr>
            <a:endParaRPr lang="en-US" sz="2400" dirty="0"/>
          </a:p>
          <a:p>
            <a:pPr>
              <a:buFont typeface="Wingdings" panose="05000000000000000000" pitchFamily="2" charset="2"/>
              <a:buChar char="v"/>
            </a:pPr>
            <a:endParaRPr lang="en-US" sz="2400" dirty="0"/>
          </a:p>
          <a:p>
            <a:pPr marL="411480" lvl="1" indent="0">
              <a:buNone/>
            </a:pPr>
            <a:endParaRPr lang="en-US" sz="2200" dirty="0"/>
          </a:p>
        </p:txBody>
      </p:sp>
      <p:sp>
        <p:nvSpPr>
          <p:cNvPr id="4" name="Slide Number Placeholder 3"/>
          <p:cNvSpPr>
            <a:spLocks noGrp="1"/>
          </p:cNvSpPr>
          <p:nvPr>
            <p:ph type="sldNum" sz="quarter" idx="12"/>
          </p:nvPr>
        </p:nvSpPr>
        <p:spPr/>
        <p:txBody>
          <a:bodyPr/>
          <a:lstStyle/>
          <a:p>
            <a:fld id="{401CF334-2D5C-4859-84A6-CA7E6E43FAEB}" type="slidenum">
              <a:rPr lang="en-US" smtClean="0"/>
              <a:t>3</a:t>
            </a:fld>
            <a:endParaRPr lang="en-US" dirty="0"/>
          </a:p>
        </p:txBody>
      </p:sp>
    </p:spTree>
    <p:extLst>
      <p:ext uri="{BB962C8B-B14F-4D97-AF65-F5344CB8AC3E}">
        <p14:creationId xmlns:p14="http://schemas.microsoft.com/office/powerpoint/2010/main" val="31941174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890" y="644747"/>
            <a:ext cx="11149780" cy="796426"/>
          </a:xfrm>
        </p:spPr>
        <p:txBody>
          <a:bodyPr>
            <a:normAutofit fontScale="90000"/>
          </a:bodyPr>
          <a:lstStyle/>
          <a:p>
            <a:br>
              <a:rPr lang="en-US" dirty="0"/>
            </a:br>
            <a:r>
              <a:rPr lang="en-US" dirty="0"/>
              <a:t>		</a:t>
            </a:r>
            <a:br>
              <a:rPr lang="en-US" dirty="0"/>
            </a:br>
            <a:br>
              <a:rPr lang="en-US" dirty="0"/>
            </a:br>
            <a:r>
              <a:rPr lang="en-US" b="1" dirty="0"/>
              <a:t>Public Act No. 23-171 §9 additional changes</a:t>
            </a:r>
            <a:br>
              <a:rPr lang="en-US" sz="4000" dirty="0"/>
            </a:br>
            <a:br>
              <a:rPr lang="en-US" sz="4000" b="1" dirty="0"/>
            </a:br>
            <a:r>
              <a:rPr lang="en-US" dirty="0"/>
              <a:t>		</a:t>
            </a:r>
            <a:br>
              <a:rPr lang="en-US" dirty="0"/>
            </a:br>
            <a:endParaRPr lang="en-US" b="1" dirty="0"/>
          </a:p>
        </p:txBody>
      </p:sp>
      <p:sp>
        <p:nvSpPr>
          <p:cNvPr id="3" name="Content Placeholder 2"/>
          <p:cNvSpPr>
            <a:spLocks noGrp="1"/>
          </p:cNvSpPr>
          <p:nvPr>
            <p:ph idx="1"/>
          </p:nvPr>
        </p:nvSpPr>
        <p:spPr>
          <a:xfrm>
            <a:off x="442144" y="1441173"/>
            <a:ext cx="11149780" cy="5213007"/>
          </a:xfrm>
        </p:spPr>
        <p:txBody>
          <a:bodyPr>
            <a:normAutofit fontScale="92500" lnSpcReduction="10000"/>
          </a:bodyPr>
          <a:lstStyle/>
          <a:p>
            <a:pPr>
              <a:buFont typeface="Wingdings" panose="05000000000000000000" pitchFamily="2" charset="2"/>
              <a:buChar char="v"/>
            </a:pPr>
            <a:r>
              <a:rPr lang="en-US" sz="2600" dirty="0"/>
              <a:t>Requires hospitals/hospital health systems to provide data on which facility fee was charged or billed and indicate whether each facility is located “on-campus” or “off-campus.” </a:t>
            </a:r>
          </a:p>
          <a:p>
            <a:pPr marL="109728" indent="0">
              <a:buNone/>
            </a:pPr>
            <a:endParaRPr lang="en-US" sz="2600" dirty="0"/>
          </a:p>
          <a:p>
            <a:pPr>
              <a:buFont typeface="Wingdings" panose="05000000000000000000" pitchFamily="2" charset="2"/>
              <a:buChar char="v"/>
            </a:pPr>
            <a:r>
              <a:rPr lang="en-US" sz="2600" dirty="0"/>
              <a:t>Extends facility fee prohibition to certain services on a hospital campus </a:t>
            </a:r>
          </a:p>
          <a:p>
            <a:pPr lvl="1">
              <a:buFont typeface="Wingdings" panose="05000000000000000000" pitchFamily="2" charset="2"/>
              <a:buChar char="v"/>
            </a:pPr>
            <a:r>
              <a:rPr lang="en-US" dirty="0"/>
              <a:t>From July 1, 2024, unless a contract is already in place, any hospital or hospital health system may not collect a facility fee on certain outpatient health care services (evaluation &amp; management and assessment &amp; management CPT codes) that are provided on a hospital campus.</a:t>
            </a:r>
          </a:p>
          <a:p>
            <a:pPr marL="411480" lvl="1" indent="0">
              <a:buNone/>
            </a:pPr>
            <a:endParaRPr lang="en-US" dirty="0"/>
          </a:p>
          <a:p>
            <a:pPr lvl="1">
              <a:buFont typeface="Wingdings" panose="05000000000000000000" pitchFamily="2" charset="2"/>
              <a:buChar char="v"/>
            </a:pPr>
            <a:r>
              <a:rPr lang="en-US" dirty="0"/>
              <a:t>Exclusions include services provided at an emergency department (ED) or freestanding ED; observation stays occurring on a hospital campus; wound care, orthopedics, anticoagulation, obstetrics, and solid organ transplant services.</a:t>
            </a:r>
          </a:p>
          <a:p>
            <a:pPr>
              <a:buFont typeface="Wingdings" panose="05000000000000000000" pitchFamily="2" charset="2"/>
              <a:buChar char="v"/>
            </a:pPr>
            <a:endParaRPr lang="en-US" dirty="0"/>
          </a:p>
          <a:p>
            <a:pPr>
              <a:buFont typeface="Wingdings" panose="05000000000000000000" pitchFamily="2" charset="2"/>
              <a:buChar char="v"/>
            </a:pPr>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4</a:t>
            </a:fld>
            <a:endParaRPr lang="en-US" dirty="0"/>
          </a:p>
        </p:txBody>
      </p:sp>
    </p:spTree>
    <p:extLst>
      <p:ext uri="{BB962C8B-B14F-4D97-AF65-F5344CB8AC3E}">
        <p14:creationId xmlns:p14="http://schemas.microsoft.com/office/powerpoint/2010/main" val="2869761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D6B6C-CC09-C5CC-B3D7-E2BA67ED6641}"/>
              </a:ext>
            </a:extLst>
          </p:cNvPr>
          <p:cNvSpPr>
            <a:spLocks noGrp="1"/>
          </p:cNvSpPr>
          <p:nvPr>
            <p:ph type="title"/>
          </p:nvPr>
        </p:nvSpPr>
        <p:spPr>
          <a:xfrm>
            <a:off x="609600" y="745435"/>
            <a:ext cx="10972800" cy="772469"/>
          </a:xfrm>
        </p:spPr>
        <p:txBody>
          <a:bodyPr>
            <a:normAutofit/>
          </a:bodyPr>
          <a:lstStyle/>
          <a:p>
            <a:r>
              <a:rPr lang="en-US" sz="3600" b="1" dirty="0">
                <a:solidFill>
                  <a:srgbClr val="0067B1"/>
                </a:solidFill>
                <a:effectLst/>
                <a:ea typeface="Cambria" panose="02040503050406030204" pitchFamily="18" charset="0"/>
                <a:cs typeface="Times New Roman" panose="02020603050405020304" pitchFamily="18" charset="0"/>
              </a:rPr>
              <a:t>What is a Facility Fee? </a:t>
            </a:r>
            <a:endParaRPr lang="en-US" sz="3600" dirty="0">
              <a:solidFill>
                <a:srgbClr val="0067B1"/>
              </a:solidFill>
            </a:endParaRPr>
          </a:p>
        </p:txBody>
      </p:sp>
      <p:sp>
        <p:nvSpPr>
          <p:cNvPr id="3" name="Content Placeholder 2">
            <a:extLst>
              <a:ext uri="{FF2B5EF4-FFF2-40B4-BE49-F238E27FC236}">
                <a16:creationId xmlns:a16="http://schemas.microsoft.com/office/drawing/2014/main" id="{58841062-605B-45C7-6318-05FC9836E356}"/>
              </a:ext>
            </a:extLst>
          </p:cNvPr>
          <p:cNvSpPr>
            <a:spLocks noGrp="1"/>
          </p:cNvSpPr>
          <p:nvPr>
            <p:ph idx="1"/>
          </p:nvPr>
        </p:nvSpPr>
        <p:spPr>
          <a:xfrm>
            <a:off x="609600" y="1759226"/>
            <a:ext cx="10972800" cy="4174435"/>
          </a:xfrm>
        </p:spPr>
        <p:txBody>
          <a:bodyPr>
            <a:normAutofit/>
          </a:bodyPr>
          <a:lstStyle/>
          <a:p>
            <a:pPr marL="342900" marR="167005" lvl="0" indent="-342900">
              <a:spcBef>
                <a:spcPts val="0"/>
              </a:spcBef>
              <a:spcAft>
                <a:spcPts val="0"/>
              </a:spcAft>
              <a:buSzPct val="100000"/>
              <a:buFont typeface="Wingdings" panose="05000000000000000000" pitchFamily="2" charset="2"/>
              <a:buChar char="v"/>
              <a:tabLst>
                <a:tab pos="292100" algn="l"/>
                <a:tab pos="292735" algn="l"/>
              </a:tabLst>
            </a:pPr>
            <a:r>
              <a:rPr lang="en-US" sz="2400" dirty="0">
                <a:solidFill>
                  <a:srgbClr val="0067B1"/>
                </a:solidFill>
                <a:effectLst/>
                <a:ea typeface="Cambria" panose="02040503050406030204" pitchFamily="18" charset="0"/>
                <a:cs typeface="Symbol" panose="05050102010706020507" pitchFamily="18" charset="2"/>
              </a:rPr>
              <a:t>A facility fee is any fee charged or billed by a hospital or hospital health system for outpatient hospital services provided in a hospital-based facility that</a:t>
            </a:r>
            <a:r>
              <a:rPr lang="en-US" sz="2400" spc="-25" dirty="0">
                <a:solidFill>
                  <a:srgbClr val="0067B1"/>
                </a:solidFill>
                <a:effectLst/>
                <a:ea typeface="Cambria" panose="02040503050406030204" pitchFamily="18" charset="0"/>
                <a:cs typeface="Symbol" panose="05050102010706020507" pitchFamily="18" charset="2"/>
              </a:rPr>
              <a:t> </a:t>
            </a:r>
            <a:r>
              <a:rPr lang="en-US" sz="2400" dirty="0">
                <a:solidFill>
                  <a:srgbClr val="0067B1"/>
                </a:solidFill>
                <a:effectLst/>
                <a:ea typeface="Cambria" panose="02040503050406030204" pitchFamily="18" charset="0"/>
                <a:cs typeface="Symbol" panose="05050102010706020507" pitchFamily="18" charset="2"/>
              </a:rPr>
              <a:t>is</a:t>
            </a:r>
          </a:p>
          <a:p>
            <a:pPr marL="0" marR="167005" lvl="0" indent="0">
              <a:spcBef>
                <a:spcPts val="0"/>
              </a:spcBef>
              <a:spcAft>
                <a:spcPts val="0"/>
              </a:spcAft>
              <a:buSzPts val="1200"/>
              <a:buNone/>
              <a:tabLst>
                <a:tab pos="292100" algn="l"/>
                <a:tab pos="292735" algn="l"/>
              </a:tabLst>
            </a:pPr>
            <a:endParaRPr lang="en-US" sz="2400" dirty="0">
              <a:solidFill>
                <a:srgbClr val="0067B1"/>
              </a:solidFill>
              <a:effectLst/>
              <a:ea typeface="Cambria" panose="02040503050406030204" pitchFamily="18" charset="0"/>
              <a:cs typeface="Symbol" panose="05050102010706020507" pitchFamily="18" charset="2"/>
            </a:endParaRPr>
          </a:p>
          <a:p>
            <a:pPr marL="635508" marR="167005" lvl="1" indent="-342900">
              <a:spcBef>
                <a:spcPts val="0"/>
              </a:spcBef>
              <a:buSzPct val="100000"/>
              <a:buFont typeface="Wingdings" panose="05000000000000000000" pitchFamily="2" charset="2"/>
              <a:buChar char="v"/>
              <a:tabLst>
                <a:tab pos="292100" algn="l"/>
                <a:tab pos="292735" algn="l"/>
              </a:tabLst>
            </a:pPr>
            <a:r>
              <a:rPr lang="en-US" sz="2400" spc="-5" dirty="0">
                <a:solidFill>
                  <a:srgbClr val="0067B1"/>
                </a:solidFill>
                <a:effectLst/>
                <a:ea typeface="Cambria" panose="02040503050406030204" pitchFamily="18" charset="0"/>
              </a:rPr>
              <a:t>Intended to compensate the hospital or hospital health system for the operational expenses of the hospital or hospital health system; and</a:t>
            </a:r>
          </a:p>
          <a:p>
            <a:pPr marL="635508" marR="167005" lvl="1" indent="-342900">
              <a:spcBef>
                <a:spcPts val="0"/>
              </a:spcBef>
              <a:buSzPts val="1200"/>
              <a:buFont typeface="Wingdings" panose="05000000000000000000" pitchFamily="2" charset="2"/>
              <a:buChar char="v"/>
              <a:tabLst>
                <a:tab pos="292100" algn="l"/>
                <a:tab pos="292735" algn="l"/>
              </a:tabLst>
            </a:pPr>
            <a:endParaRPr lang="en-US" sz="2400" spc="-5" dirty="0">
              <a:solidFill>
                <a:srgbClr val="0067B1"/>
              </a:solidFill>
              <a:effectLst/>
              <a:ea typeface="Cambria" panose="02040503050406030204" pitchFamily="18" charset="0"/>
            </a:endParaRPr>
          </a:p>
          <a:p>
            <a:pPr marL="635508" marR="167005" lvl="1" indent="-342900">
              <a:spcBef>
                <a:spcPts val="0"/>
              </a:spcBef>
              <a:buSzPct val="100000"/>
              <a:buFont typeface="Wingdings" panose="05000000000000000000" pitchFamily="2" charset="2"/>
              <a:buChar char="v"/>
              <a:tabLst>
                <a:tab pos="292100" algn="l"/>
                <a:tab pos="292735" algn="l"/>
              </a:tabLst>
            </a:pPr>
            <a:r>
              <a:rPr lang="en-US" sz="2400" spc="-5" dirty="0">
                <a:solidFill>
                  <a:srgbClr val="0067B1"/>
                </a:solidFill>
                <a:effectLst/>
                <a:ea typeface="Cambria" panose="02040503050406030204" pitchFamily="18" charset="0"/>
              </a:rPr>
              <a:t>Separate and distinct from a professional</a:t>
            </a:r>
            <a:r>
              <a:rPr lang="en-US" sz="2400" spc="-30" dirty="0">
                <a:solidFill>
                  <a:srgbClr val="0067B1"/>
                </a:solidFill>
                <a:effectLst/>
                <a:ea typeface="Cambria" panose="02040503050406030204" pitchFamily="18" charset="0"/>
              </a:rPr>
              <a:t> </a:t>
            </a:r>
            <a:r>
              <a:rPr lang="en-US" sz="2400" spc="-5" dirty="0">
                <a:solidFill>
                  <a:srgbClr val="0067B1"/>
                </a:solidFill>
                <a:effectLst/>
                <a:ea typeface="Cambria" panose="02040503050406030204" pitchFamily="18" charset="0"/>
              </a:rPr>
              <a:t>fee. </a:t>
            </a:r>
          </a:p>
          <a:p>
            <a:pPr marL="292608" marR="167005" lvl="1" indent="0">
              <a:spcBef>
                <a:spcPts val="0"/>
              </a:spcBef>
              <a:buSzPct val="100000"/>
              <a:buNone/>
              <a:tabLst>
                <a:tab pos="292100" algn="l"/>
                <a:tab pos="292735" algn="l"/>
              </a:tabLst>
            </a:pPr>
            <a:endParaRPr lang="en-US" sz="2400" spc="-5" dirty="0">
              <a:solidFill>
                <a:srgbClr val="0067B1"/>
              </a:solidFill>
              <a:effectLst/>
              <a:ea typeface="Cambria" panose="02040503050406030204" pitchFamily="18" charset="0"/>
            </a:endParaRPr>
          </a:p>
          <a:p>
            <a:pPr marL="292608" marR="167005" lvl="1" indent="0">
              <a:spcBef>
                <a:spcPts val="0"/>
              </a:spcBef>
              <a:buSzPct val="100000"/>
              <a:buNone/>
              <a:tabLst>
                <a:tab pos="292100" algn="l"/>
                <a:tab pos="292735" algn="l"/>
              </a:tabLst>
            </a:pPr>
            <a:r>
              <a:rPr lang="en-US" sz="2400" spc="-5" dirty="0">
                <a:solidFill>
                  <a:srgbClr val="0067B1"/>
                </a:solidFill>
                <a:ea typeface="Cambria" panose="02040503050406030204" pitchFamily="18" charset="0"/>
              </a:rPr>
              <a:t>(A h</a:t>
            </a:r>
            <a:r>
              <a:rPr lang="en-US" sz="2400" spc="-5" dirty="0">
                <a:solidFill>
                  <a:srgbClr val="0067B1"/>
                </a:solidFill>
                <a:effectLst/>
                <a:ea typeface="Cambria" panose="02040503050406030204" pitchFamily="18" charset="0"/>
              </a:rPr>
              <a:t>ospital-based facility means a facility that is owned or operated, in whole or in part, by a hospital or hospital health system where hospital or professional medical services are provided)</a:t>
            </a:r>
            <a:endParaRPr lang="en-US" sz="2400" dirty="0">
              <a:solidFill>
                <a:srgbClr val="0067B1"/>
              </a:solidFill>
              <a:ea typeface="Cambria" panose="02040503050406030204" pitchFamily="18" charset="0"/>
            </a:endParaRPr>
          </a:p>
        </p:txBody>
      </p:sp>
      <p:sp>
        <p:nvSpPr>
          <p:cNvPr id="4" name="Slide Number Placeholder 3">
            <a:extLst>
              <a:ext uri="{FF2B5EF4-FFF2-40B4-BE49-F238E27FC236}">
                <a16:creationId xmlns:a16="http://schemas.microsoft.com/office/drawing/2014/main" id="{B9188C8F-7DF0-EEA3-45C9-DBA595ECB328}"/>
              </a:ext>
            </a:extLst>
          </p:cNvPr>
          <p:cNvSpPr>
            <a:spLocks noGrp="1"/>
          </p:cNvSpPr>
          <p:nvPr>
            <p:ph type="sldNum" sz="quarter" idx="12"/>
          </p:nvPr>
        </p:nvSpPr>
        <p:spPr/>
        <p:txBody>
          <a:bodyPr/>
          <a:lstStyle/>
          <a:p>
            <a:fld id="{401CF334-2D5C-4859-84A6-CA7E6E43FAEB}" type="slidenum">
              <a:rPr lang="en-US" smtClean="0"/>
              <a:t>5</a:t>
            </a:fld>
            <a:endParaRPr lang="en-US" dirty="0"/>
          </a:p>
        </p:txBody>
      </p:sp>
    </p:spTree>
    <p:extLst>
      <p:ext uri="{BB962C8B-B14F-4D97-AF65-F5344CB8AC3E}">
        <p14:creationId xmlns:p14="http://schemas.microsoft.com/office/powerpoint/2010/main" val="911030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D6B6C-CC09-C5CC-B3D7-E2BA67ED6641}"/>
              </a:ext>
            </a:extLst>
          </p:cNvPr>
          <p:cNvSpPr>
            <a:spLocks noGrp="1"/>
          </p:cNvSpPr>
          <p:nvPr>
            <p:ph type="title"/>
          </p:nvPr>
        </p:nvSpPr>
        <p:spPr>
          <a:xfrm>
            <a:off x="609600" y="735496"/>
            <a:ext cx="10972800" cy="646044"/>
          </a:xfrm>
        </p:spPr>
        <p:txBody>
          <a:bodyPr>
            <a:noAutofit/>
          </a:bodyPr>
          <a:lstStyle/>
          <a:p>
            <a:r>
              <a:rPr lang="en-US" sz="3600" b="1" dirty="0">
                <a:solidFill>
                  <a:srgbClr val="0067B1"/>
                </a:solidFill>
                <a:effectLst/>
                <a:ea typeface="Cambria" panose="02040503050406030204" pitchFamily="18" charset="0"/>
                <a:cs typeface="Times New Roman" panose="02020603050405020304" pitchFamily="18" charset="0"/>
              </a:rPr>
              <a:t>Facility Fee </a:t>
            </a:r>
            <a:r>
              <a:rPr lang="en-US" sz="3600" b="1" dirty="0">
                <a:solidFill>
                  <a:srgbClr val="0067B1"/>
                </a:solidFill>
                <a:ea typeface="Cambria" panose="02040503050406030204" pitchFamily="18" charset="0"/>
                <a:cs typeface="Times New Roman" panose="02020603050405020304" pitchFamily="18" charset="0"/>
              </a:rPr>
              <a:t>Reporting </a:t>
            </a:r>
            <a:endParaRPr lang="en-US" sz="3600" dirty="0">
              <a:solidFill>
                <a:srgbClr val="0067B1"/>
              </a:solidFill>
            </a:endParaRPr>
          </a:p>
        </p:txBody>
      </p:sp>
      <p:sp>
        <p:nvSpPr>
          <p:cNvPr id="3" name="Content Placeholder 2">
            <a:extLst>
              <a:ext uri="{FF2B5EF4-FFF2-40B4-BE49-F238E27FC236}">
                <a16:creationId xmlns:a16="http://schemas.microsoft.com/office/drawing/2014/main" id="{58841062-605B-45C7-6318-05FC9836E356}"/>
              </a:ext>
            </a:extLst>
          </p:cNvPr>
          <p:cNvSpPr>
            <a:spLocks noGrp="1"/>
          </p:cNvSpPr>
          <p:nvPr>
            <p:ph idx="1"/>
          </p:nvPr>
        </p:nvSpPr>
        <p:spPr>
          <a:xfrm>
            <a:off x="609600" y="1540565"/>
            <a:ext cx="10972800" cy="5029199"/>
          </a:xfrm>
        </p:spPr>
        <p:txBody>
          <a:bodyPr>
            <a:normAutofit fontScale="92500" lnSpcReduction="20000"/>
          </a:bodyPr>
          <a:lstStyle/>
          <a:p>
            <a:pPr>
              <a:buFont typeface="Wingdings" panose="05000000000000000000" pitchFamily="2" charset="2"/>
              <a:buChar char="v"/>
            </a:pPr>
            <a:r>
              <a:rPr lang="en-US" sz="2600" dirty="0">
                <a:solidFill>
                  <a:srgbClr val="0067B1"/>
                </a:solidFill>
                <a:ea typeface="Cambria" panose="02040503050406030204" pitchFamily="18" charset="0"/>
              </a:rPr>
              <a:t>Hospitals and hospital health systems must file facility fee data to OHS  for outpatient facilities services that bill a professional fee and a facility fee.</a:t>
            </a:r>
          </a:p>
          <a:p>
            <a:pPr marL="109728" indent="0">
              <a:buNone/>
            </a:pPr>
            <a:endParaRPr lang="en-US" sz="2600" dirty="0">
              <a:solidFill>
                <a:srgbClr val="0067B1"/>
              </a:solidFill>
              <a:highlight>
                <a:srgbClr val="FFFF00"/>
              </a:highlight>
              <a:ea typeface="Cambria" panose="02040503050406030204" pitchFamily="18" charset="0"/>
            </a:endParaRPr>
          </a:p>
          <a:p>
            <a:pPr>
              <a:buFont typeface="Wingdings" panose="05000000000000000000" pitchFamily="2" charset="2"/>
              <a:buChar char="v"/>
            </a:pPr>
            <a:r>
              <a:rPr lang="en-US" sz="2600" dirty="0">
                <a:solidFill>
                  <a:srgbClr val="0067B1"/>
                </a:solidFill>
                <a:ea typeface="Cambria" panose="02040503050406030204" pitchFamily="18" charset="0"/>
              </a:rPr>
              <a:t>To be included in the filing:</a:t>
            </a:r>
            <a:endParaRPr lang="en-US" sz="2600" dirty="0">
              <a:solidFill>
                <a:srgbClr val="0067B1"/>
              </a:solidFill>
              <a:effectLst/>
              <a:ea typeface="Cambria" panose="02040503050406030204" pitchFamily="18" charset="0"/>
            </a:endParaRPr>
          </a:p>
          <a:p>
            <a:pPr lvl="1">
              <a:buFont typeface="Wingdings" panose="05000000000000000000" pitchFamily="2" charset="2"/>
              <a:buChar char="v"/>
            </a:pPr>
            <a:r>
              <a:rPr lang="en-US" dirty="0">
                <a:solidFill>
                  <a:srgbClr val="0067B1"/>
                </a:solidFill>
                <a:effectLst/>
                <a:ea typeface="Cambria" panose="02040503050406030204" pitchFamily="18" charset="0"/>
              </a:rPr>
              <a:t>Completed and signed Facility Fee Billing Affidavit;</a:t>
            </a:r>
          </a:p>
          <a:p>
            <a:pPr lvl="1">
              <a:buFont typeface="Wingdings" panose="05000000000000000000" pitchFamily="2" charset="2"/>
              <a:buChar char="v"/>
            </a:pPr>
            <a:r>
              <a:rPr lang="en-US" dirty="0">
                <a:solidFill>
                  <a:srgbClr val="0067B1"/>
                </a:solidFill>
                <a:effectLst/>
                <a:ea typeface="Cambria" panose="02040503050406030204" pitchFamily="18" charset="0"/>
              </a:rPr>
              <a:t>Facility Fee Notification Affidavit (if applicable);</a:t>
            </a:r>
          </a:p>
          <a:p>
            <a:pPr lvl="1">
              <a:buFont typeface="Wingdings" panose="05000000000000000000" pitchFamily="2" charset="2"/>
              <a:buChar char="v"/>
            </a:pPr>
            <a:r>
              <a:rPr lang="en-US" dirty="0">
                <a:solidFill>
                  <a:srgbClr val="0067B1"/>
                </a:solidFill>
                <a:ea typeface="Cambria" panose="02040503050406030204" pitchFamily="18" charset="0"/>
              </a:rPr>
              <a:t>Written notice, with tag lines by October 2, 2023;</a:t>
            </a:r>
          </a:p>
          <a:p>
            <a:pPr lvl="1">
              <a:buFont typeface="Wingdings" panose="05000000000000000000" pitchFamily="2" charset="2"/>
              <a:buChar char="v"/>
            </a:pPr>
            <a:r>
              <a:rPr lang="en-US" dirty="0">
                <a:solidFill>
                  <a:srgbClr val="0067B1"/>
                </a:solidFill>
                <a:ea typeface="Cambria" panose="02040503050406030204" pitchFamily="18" charset="0"/>
              </a:rPr>
              <a:t>S</a:t>
            </a:r>
            <a:r>
              <a:rPr lang="en-US" dirty="0">
                <a:solidFill>
                  <a:srgbClr val="0067B1"/>
                </a:solidFill>
                <a:effectLst/>
                <a:ea typeface="Cambria" panose="02040503050406030204" pitchFamily="18" charset="0"/>
              </a:rPr>
              <a:t>ample of a billing statement by October 15, 2023; </a:t>
            </a:r>
          </a:p>
          <a:p>
            <a:pPr lvl="1">
              <a:buFont typeface="Wingdings" panose="05000000000000000000" pitchFamily="2" charset="2"/>
              <a:buChar char="v"/>
            </a:pPr>
            <a:r>
              <a:rPr lang="en-US" dirty="0">
                <a:solidFill>
                  <a:srgbClr val="0067B1"/>
                </a:solidFill>
                <a:effectLst/>
                <a:ea typeface="Cambria" panose="02040503050406030204" pitchFamily="18" charset="0"/>
              </a:rPr>
              <a:t>Completed Excel</a:t>
            </a:r>
            <a:r>
              <a:rPr lang="en-US" spc="-5" dirty="0">
                <a:solidFill>
                  <a:srgbClr val="0067B1"/>
                </a:solidFill>
                <a:effectLst/>
                <a:ea typeface="Cambria" panose="02040503050406030204" pitchFamily="18" charset="0"/>
              </a:rPr>
              <a:t> </a:t>
            </a:r>
            <a:r>
              <a:rPr lang="en-US" dirty="0">
                <a:solidFill>
                  <a:srgbClr val="0067B1"/>
                </a:solidFill>
                <a:effectLst/>
                <a:ea typeface="Cambria" panose="02040503050406030204" pitchFamily="18" charset="0"/>
              </a:rPr>
              <a:t>spreadsheets Table 1 and Table 2; and</a:t>
            </a:r>
          </a:p>
          <a:p>
            <a:pPr lvl="1">
              <a:buFont typeface="Wingdings" panose="05000000000000000000" pitchFamily="2" charset="2"/>
              <a:buChar char="v"/>
            </a:pPr>
            <a:r>
              <a:rPr lang="en-US" dirty="0">
                <a:solidFill>
                  <a:srgbClr val="0067B1"/>
                </a:solidFill>
                <a:effectLst/>
                <a:ea typeface="Cambria" panose="02040503050406030204" pitchFamily="18" charset="0"/>
              </a:rPr>
              <a:t>All updated forms are available on OHS website.</a:t>
            </a:r>
          </a:p>
          <a:p>
            <a:pPr marL="411480" lvl="1" indent="0">
              <a:buNone/>
            </a:pPr>
            <a:endParaRPr lang="en-US" dirty="0">
              <a:solidFill>
                <a:srgbClr val="0067B1"/>
              </a:solidFill>
              <a:ea typeface="Cambria" panose="02040503050406030204" pitchFamily="18" charset="0"/>
            </a:endParaRPr>
          </a:p>
          <a:p>
            <a:pPr>
              <a:buFont typeface="Wingdings" panose="05000000000000000000" pitchFamily="2" charset="2"/>
              <a:buChar char="v"/>
            </a:pPr>
            <a:r>
              <a:rPr lang="en-US" sz="2600" dirty="0">
                <a:solidFill>
                  <a:srgbClr val="0067B1"/>
                </a:solidFill>
                <a:ea typeface="Cambria" panose="02040503050406030204" pitchFamily="18" charset="0"/>
              </a:rPr>
              <a:t>Hospitals and hospital health systems that do not charge both a professional and facility fee for any outpatient services still need to submit a billing affidavit with OHS.</a:t>
            </a:r>
            <a:endParaRPr lang="en-US" sz="2000" dirty="0"/>
          </a:p>
          <a:p>
            <a:pPr marL="109728" indent="0">
              <a:buNone/>
            </a:pPr>
            <a:endParaRPr lang="en-US" sz="2000" dirty="0"/>
          </a:p>
          <a:p>
            <a:pPr>
              <a:buFont typeface="Wingdings" panose="05000000000000000000" pitchFamily="2" charset="2"/>
              <a:buChar char="v"/>
            </a:pPr>
            <a:endParaRPr lang="en-US" sz="2400" dirty="0">
              <a:highlight>
                <a:srgbClr val="FFFF00"/>
              </a:highlight>
            </a:endParaRPr>
          </a:p>
          <a:p>
            <a:endParaRPr lang="en-US" dirty="0"/>
          </a:p>
        </p:txBody>
      </p:sp>
      <p:sp>
        <p:nvSpPr>
          <p:cNvPr id="4" name="Slide Number Placeholder 3">
            <a:extLst>
              <a:ext uri="{FF2B5EF4-FFF2-40B4-BE49-F238E27FC236}">
                <a16:creationId xmlns:a16="http://schemas.microsoft.com/office/drawing/2014/main" id="{B9188C8F-7DF0-EEA3-45C9-DBA595ECB328}"/>
              </a:ext>
            </a:extLst>
          </p:cNvPr>
          <p:cNvSpPr>
            <a:spLocks noGrp="1"/>
          </p:cNvSpPr>
          <p:nvPr>
            <p:ph type="sldNum" sz="quarter" idx="12"/>
          </p:nvPr>
        </p:nvSpPr>
        <p:spPr/>
        <p:txBody>
          <a:bodyPr/>
          <a:lstStyle/>
          <a:p>
            <a:fld id="{401CF334-2D5C-4859-84A6-CA7E6E43FAEB}" type="slidenum">
              <a:rPr lang="en-US" smtClean="0"/>
              <a:t>6</a:t>
            </a:fld>
            <a:endParaRPr lang="en-US" dirty="0"/>
          </a:p>
        </p:txBody>
      </p:sp>
      <p:sp>
        <p:nvSpPr>
          <p:cNvPr id="5" name="Rectangle 8">
            <a:extLst>
              <a:ext uri="{FF2B5EF4-FFF2-40B4-BE49-F238E27FC236}">
                <a16:creationId xmlns:a16="http://schemas.microsoft.com/office/drawing/2014/main" id="{DF8332D9-A768-EA63-B7A5-9B2C05DF49B9}"/>
              </a:ext>
            </a:extLst>
          </p:cNvPr>
          <p:cNvSpPr>
            <a:spLocks noChangeArrowheads="1"/>
          </p:cNvSpPr>
          <p:nvPr/>
        </p:nvSpPr>
        <p:spPr bwMode="auto">
          <a:xfrm>
            <a:off x="0" y="-48399"/>
            <a:ext cx="325730"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20700" algn="l"/>
              </a:tabLst>
              <a:defRPr>
                <a:solidFill>
                  <a:schemeClr val="tx1"/>
                </a:solidFill>
                <a:latin typeface="Arial" panose="020B0604020202020204" pitchFamily="34" charset="0"/>
              </a:defRPr>
            </a:lvl1pPr>
            <a:lvl2pPr eaLnBrk="0" fontAlgn="base" hangingPunct="0">
              <a:spcBef>
                <a:spcPct val="0"/>
              </a:spcBef>
              <a:spcAft>
                <a:spcPct val="0"/>
              </a:spcAft>
              <a:tabLst>
                <a:tab pos="520700" algn="l"/>
              </a:tabLst>
              <a:defRPr>
                <a:solidFill>
                  <a:schemeClr val="tx1"/>
                </a:solidFill>
                <a:latin typeface="Arial" panose="020B0604020202020204" pitchFamily="34" charset="0"/>
              </a:defRPr>
            </a:lvl2pPr>
            <a:lvl3pPr eaLnBrk="0" fontAlgn="base" hangingPunct="0">
              <a:spcBef>
                <a:spcPct val="0"/>
              </a:spcBef>
              <a:spcAft>
                <a:spcPct val="0"/>
              </a:spcAft>
              <a:tabLst>
                <a:tab pos="520700" algn="l"/>
              </a:tabLst>
              <a:defRPr>
                <a:solidFill>
                  <a:schemeClr val="tx1"/>
                </a:solidFill>
                <a:latin typeface="Arial" panose="020B0604020202020204" pitchFamily="34" charset="0"/>
              </a:defRPr>
            </a:lvl3pPr>
            <a:lvl4pPr eaLnBrk="0" fontAlgn="base" hangingPunct="0">
              <a:spcBef>
                <a:spcPct val="0"/>
              </a:spcBef>
              <a:spcAft>
                <a:spcPct val="0"/>
              </a:spcAft>
              <a:tabLst>
                <a:tab pos="520700" algn="l"/>
              </a:tabLst>
              <a:defRPr>
                <a:solidFill>
                  <a:schemeClr val="tx1"/>
                </a:solidFill>
                <a:latin typeface="Arial" panose="020B0604020202020204" pitchFamily="34" charset="0"/>
              </a:defRPr>
            </a:lvl4pPr>
            <a:lvl5pPr eaLnBrk="0" fontAlgn="base" hangingPunct="0">
              <a:spcBef>
                <a:spcPct val="0"/>
              </a:spcBef>
              <a:spcAft>
                <a:spcPct val="0"/>
              </a:spcAft>
              <a:tabLst>
                <a:tab pos="520700" algn="l"/>
              </a:tabLst>
              <a:defRPr>
                <a:solidFill>
                  <a:schemeClr val="tx1"/>
                </a:solidFill>
                <a:latin typeface="Arial" panose="020B0604020202020204" pitchFamily="34" charset="0"/>
              </a:defRPr>
            </a:lvl5pPr>
            <a:lvl6pPr eaLnBrk="0" fontAlgn="base" hangingPunct="0">
              <a:spcBef>
                <a:spcPct val="0"/>
              </a:spcBef>
              <a:spcAft>
                <a:spcPct val="0"/>
              </a:spcAft>
              <a:tabLst>
                <a:tab pos="520700" algn="l"/>
              </a:tabLst>
              <a:defRPr>
                <a:solidFill>
                  <a:schemeClr val="tx1"/>
                </a:solidFill>
                <a:latin typeface="Arial" panose="020B0604020202020204" pitchFamily="34" charset="0"/>
              </a:defRPr>
            </a:lvl6pPr>
            <a:lvl7pPr eaLnBrk="0" fontAlgn="base" hangingPunct="0">
              <a:spcBef>
                <a:spcPct val="0"/>
              </a:spcBef>
              <a:spcAft>
                <a:spcPct val="0"/>
              </a:spcAft>
              <a:tabLst>
                <a:tab pos="520700" algn="l"/>
              </a:tabLst>
              <a:defRPr>
                <a:solidFill>
                  <a:schemeClr val="tx1"/>
                </a:solidFill>
                <a:latin typeface="Arial" panose="020B0604020202020204" pitchFamily="34" charset="0"/>
              </a:defRPr>
            </a:lvl7pPr>
            <a:lvl8pPr eaLnBrk="0" fontAlgn="base" hangingPunct="0">
              <a:spcBef>
                <a:spcPct val="0"/>
              </a:spcBef>
              <a:spcAft>
                <a:spcPct val="0"/>
              </a:spcAft>
              <a:tabLst>
                <a:tab pos="520700" algn="l"/>
              </a:tabLst>
              <a:defRPr>
                <a:solidFill>
                  <a:schemeClr val="tx1"/>
                </a:solidFill>
                <a:latin typeface="Arial" panose="020B0604020202020204" pitchFamily="34" charset="0"/>
              </a:defRPr>
            </a:lvl8pPr>
            <a:lvl9pPr eaLnBrk="0" fontAlgn="base" hangingPunct="0">
              <a:spcBef>
                <a:spcPct val="0"/>
              </a:spcBef>
              <a:spcAft>
                <a:spcPct val="0"/>
              </a:spcAft>
              <a:tabLst>
                <a:tab pos="5207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520700" algn="l"/>
              </a:tabLst>
            </a:pPr>
            <a:r>
              <a:rPr kumimoji="0" lang="en-US" altLang="en-US"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52070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 name="Rectangle 9">
            <a:extLst>
              <a:ext uri="{FF2B5EF4-FFF2-40B4-BE49-F238E27FC236}">
                <a16:creationId xmlns:a16="http://schemas.microsoft.com/office/drawing/2014/main" id="{0AB1FC64-AED1-09CD-BD97-D212CC3EF1EF}"/>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638518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983" y="502921"/>
            <a:ext cx="10972800" cy="512064"/>
          </a:xfrm>
        </p:spPr>
        <p:txBody>
          <a:bodyPr>
            <a:noAutofit/>
          </a:bodyPr>
          <a:lstStyle/>
          <a:p>
            <a:r>
              <a:rPr lang="en-US" sz="3600" b="1" dirty="0"/>
              <a:t>Table 1 changes</a:t>
            </a:r>
          </a:p>
        </p:txBody>
      </p:sp>
      <p:sp>
        <p:nvSpPr>
          <p:cNvPr id="3" name="Content Placeholder 2"/>
          <p:cNvSpPr>
            <a:spLocks noGrp="1"/>
          </p:cNvSpPr>
          <p:nvPr>
            <p:ph idx="1"/>
          </p:nvPr>
        </p:nvSpPr>
        <p:spPr>
          <a:xfrm>
            <a:off x="333983" y="1088138"/>
            <a:ext cx="11524034" cy="5769862"/>
          </a:xfrm>
        </p:spPr>
        <p:txBody>
          <a:bodyPr>
            <a:noAutofit/>
          </a:bodyPr>
          <a:lstStyle/>
          <a:p>
            <a:pPr>
              <a:buFont typeface="Wingdings" panose="05000000000000000000" pitchFamily="2" charset="2"/>
              <a:buChar char="v"/>
            </a:pPr>
            <a:r>
              <a:rPr lang="en-US" sz="2000" dirty="0">
                <a:effectLst/>
                <a:latin typeface="Times New Roman" panose="02020603050405020304" pitchFamily="18" charset="0"/>
                <a:ea typeface="Times New Roman" panose="02020603050405020304" pitchFamily="18" charset="0"/>
              </a:rPr>
              <a:t>Data is based on top 10 procedures/services generating the greatest amount of facility fees paid.</a:t>
            </a:r>
          </a:p>
          <a:p>
            <a:pPr lvl="1">
              <a:buFont typeface="Wingdings" panose="05000000000000000000" pitchFamily="2" charset="2"/>
              <a:buChar char="v"/>
            </a:pPr>
            <a:r>
              <a:rPr lang="en-US" sz="2000" dirty="0">
                <a:latin typeface="Times New Roman" panose="02020603050405020304" pitchFamily="18" charset="0"/>
                <a:ea typeface="Times New Roman" panose="02020603050405020304" pitchFamily="18" charset="0"/>
              </a:rPr>
              <a:t>U</a:t>
            </a:r>
            <a:r>
              <a:rPr lang="en-US" sz="2000" dirty="0">
                <a:effectLst/>
                <a:latin typeface="Times New Roman" panose="02020603050405020304" pitchFamily="18" charset="0"/>
                <a:ea typeface="Times New Roman" panose="02020603050405020304" pitchFamily="18" charset="0"/>
              </a:rPr>
              <a:t>pdated reporting template.</a:t>
            </a:r>
          </a:p>
          <a:p>
            <a:pPr lvl="1">
              <a:buFont typeface="Wingdings" panose="05000000000000000000" pitchFamily="2" charset="2"/>
              <a:buChar char="v"/>
            </a:pPr>
            <a:r>
              <a:rPr lang="en-US" sz="2000" dirty="0"/>
              <a:t>Facility fees paid- the total amount of facility fees paid which includes the insurer paid amount and member/patient out of pocket amount.	</a:t>
            </a:r>
          </a:p>
          <a:p>
            <a:pPr lvl="1">
              <a:buFont typeface="Wingdings" panose="05000000000000000000" pitchFamily="2" charset="2"/>
              <a:buChar char="v"/>
            </a:pPr>
            <a:r>
              <a:rPr lang="en-US" sz="2000" dirty="0"/>
              <a:t>New data (Column C)- indicate whether each facility is located on-campus or off-campus.</a:t>
            </a:r>
          </a:p>
          <a:p>
            <a:pPr lvl="1">
              <a:buFont typeface="Wingdings" panose="05000000000000000000" pitchFamily="2" charset="2"/>
              <a:buChar char="v"/>
            </a:pPr>
            <a:r>
              <a:rPr lang="en-US" sz="2000" dirty="0"/>
              <a:t>Language Revised (Column D)- to describe the top ten procedures/services by CPT/HCPCS that include professional fees that generated the greatest amount of facility fee paid. </a:t>
            </a:r>
          </a:p>
          <a:p>
            <a:pPr lvl="1">
              <a:buFont typeface="Wingdings" panose="05000000000000000000" pitchFamily="2" charset="2"/>
              <a:buChar char="v"/>
            </a:pPr>
            <a:r>
              <a:rPr lang="en-US" sz="2000" dirty="0"/>
              <a:t>Language Revised (Column E)- volume (unit) for which facility fees were paid.</a:t>
            </a:r>
          </a:p>
          <a:p>
            <a:pPr lvl="1">
              <a:buFont typeface="Wingdings" panose="05000000000000000000" pitchFamily="2" charset="2"/>
              <a:buChar char="v"/>
            </a:pPr>
            <a:r>
              <a:rPr lang="en-US" sz="2000" dirty="0"/>
              <a:t>Language Revised (Column F)- facility fees paid. </a:t>
            </a:r>
          </a:p>
          <a:p>
            <a:pPr lvl="1">
              <a:buFont typeface="Wingdings" panose="05000000000000000000" pitchFamily="2" charset="2"/>
              <a:buChar char="v"/>
            </a:pPr>
            <a:r>
              <a:rPr lang="en-US" sz="2000" dirty="0"/>
              <a:t>New data (Column G)- total facility fee gross charges by hospital or hospital health system.</a:t>
            </a:r>
          </a:p>
          <a:p>
            <a:pPr marL="411480" lvl="1" indent="0">
              <a:buNone/>
            </a:pPr>
            <a:endParaRPr lang="en-US" sz="2000" dirty="0"/>
          </a:p>
          <a:p>
            <a:pPr marL="365760" marR="0" lvl="0" indent="-256032" algn="l" defTabSz="914400" rtl="0" eaLnBrk="1" fontAlgn="auto" latinLnBrk="0" hangingPunct="1">
              <a:lnSpc>
                <a:spcPct val="100000"/>
              </a:lnSpc>
              <a:spcBef>
                <a:spcPts val="300"/>
              </a:spcBef>
              <a:spcAft>
                <a:spcPts val="0"/>
              </a:spcAft>
              <a:buClr>
                <a:srgbClr val="C00000">
                  <a:lumMod val="75000"/>
                </a:srgbClr>
              </a:buClr>
              <a:buSzTx/>
              <a:buFont typeface="Wingdings" panose="05000000000000000000" pitchFamily="2" charset="2"/>
              <a:buChar char="v"/>
              <a:tabLst/>
              <a:defRPr/>
            </a:pPr>
            <a:r>
              <a:rPr kumimoji="0" lang="en-US" sz="2000" b="0" u="none" strike="noStrike" kern="1200" cap="none" spc="0" normalizeH="0" baseline="0" noProof="0" dirty="0">
                <a:ln>
                  <a:noFill/>
                </a:ln>
                <a:solidFill>
                  <a:srgbClr val="0069A7"/>
                </a:solidFill>
                <a:effectLst/>
                <a:uLnTx/>
                <a:uFillTx/>
                <a:latin typeface="Times New Roman" panose="02020603050405020304" pitchFamily="18" charset="0"/>
                <a:ea typeface="Times New Roman" panose="02020603050405020304" pitchFamily="18" charset="0"/>
                <a:cs typeface="+mn-cs"/>
              </a:rPr>
              <a:t>Data is based on top 10 procedures/services generating the greatest facility fee volume (units).</a:t>
            </a:r>
          </a:p>
          <a:p>
            <a:pPr lvl="1">
              <a:buFont typeface="Wingdings" panose="05000000000000000000" pitchFamily="2" charset="2"/>
              <a:buChar char="v"/>
            </a:pPr>
            <a:r>
              <a:rPr lang="en-US" sz="2000" dirty="0"/>
              <a:t>New data (Column H)- indicate whether each facility is located on-campus or off-campus.</a:t>
            </a:r>
          </a:p>
          <a:p>
            <a:pPr lvl="1">
              <a:buFont typeface="Wingdings" panose="05000000000000000000" pitchFamily="2" charset="2"/>
              <a:buChar char="v"/>
            </a:pPr>
            <a:r>
              <a:rPr lang="en-US" sz="2000" dirty="0"/>
              <a:t>Language Revised (Column I)- facility fees were paid based on volume (units).</a:t>
            </a:r>
          </a:p>
          <a:p>
            <a:pPr lvl="1">
              <a:buFont typeface="Wingdings" panose="05000000000000000000" pitchFamily="2" charset="2"/>
              <a:buChar char="v"/>
            </a:pPr>
            <a:r>
              <a:rPr lang="en-US" sz="2000" dirty="0"/>
              <a:t>Language Revised (Column K)- list total facility fees paid. </a:t>
            </a:r>
          </a:p>
          <a:p>
            <a:pPr lvl="1">
              <a:buFont typeface="Wingdings" panose="05000000000000000000" pitchFamily="2" charset="2"/>
              <a:buChar char="v"/>
            </a:pPr>
            <a:r>
              <a:rPr lang="en-US" sz="2000" dirty="0"/>
              <a:t>New data (Column L)- report total facility fee gross charges.</a:t>
            </a:r>
          </a:p>
        </p:txBody>
      </p:sp>
      <p:sp>
        <p:nvSpPr>
          <p:cNvPr id="4" name="Slide Number Placeholder 3"/>
          <p:cNvSpPr>
            <a:spLocks noGrp="1"/>
          </p:cNvSpPr>
          <p:nvPr>
            <p:ph type="sldNum" sz="quarter" idx="12"/>
          </p:nvPr>
        </p:nvSpPr>
        <p:spPr/>
        <p:txBody>
          <a:bodyPr/>
          <a:lstStyle/>
          <a:p>
            <a:fld id="{401CF334-2D5C-4859-84A6-CA7E6E43FAEB}" type="slidenum">
              <a:rPr lang="en-US" smtClean="0"/>
              <a:t>7</a:t>
            </a:fld>
            <a:endParaRPr lang="en-US" dirty="0"/>
          </a:p>
        </p:txBody>
      </p:sp>
    </p:spTree>
    <p:extLst>
      <p:ext uri="{BB962C8B-B14F-4D97-AF65-F5344CB8AC3E}">
        <p14:creationId xmlns:p14="http://schemas.microsoft.com/office/powerpoint/2010/main" val="63593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26C4C-DB9E-2719-7AB4-522B0611AC0D}"/>
              </a:ext>
            </a:extLst>
          </p:cNvPr>
          <p:cNvSpPr>
            <a:spLocks noGrp="1"/>
          </p:cNvSpPr>
          <p:nvPr>
            <p:ph type="title"/>
          </p:nvPr>
        </p:nvSpPr>
        <p:spPr>
          <a:xfrm>
            <a:off x="609600" y="561860"/>
            <a:ext cx="10972800" cy="771179"/>
          </a:xfrm>
        </p:spPr>
        <p:txBody>
          <a:bodyPr>
            <a:noAutofit/>
          </a:bodyPr>
          <a:lstStyle/>
          <a:p>
            <a:r>
              <a:rPr lang="en-US" sz="3600" b="1" dirty="0">
                <a:solidFill>
                  <a:srgbClr val="0067B1"/>
                </a:solidFill>
              </a:rPr>
              <a:t>Table 1 Reporting Form </a:t>
            </a:r>
          </a:p>
        </p:txBody>
      </p:sp>
      <p:sp>
        <p:nvSpPr>
          <p:cNvPr id="4" name="Slide Number Placeholder 3">
            <a:extLst>
              <a:ext uri="{FF2B5EF4-FFF2-40B4-BE49-F238E27FC236}">
                <a16:creationId xmlns:a16="http://schemas.microsoft.com/office/drawing/2014/main" id="{0B31C6BD-5505-8DB3-F887-AAC879EFF738}"/>
              </a:ext>
            </a:extLst>
          </p:cNvPr>
          <p:cNvSpPr>
            <a:spLocks noGrp="1"/>
          </p:cNvSpPr>
          <p:nvPr>
            <p:ph type="sldNum" sz="quarter" idx="12"/>
          </p:nvPr>
        </p:nvSpPr>
        <p:spPr/>
        <p:txBody>
          <a:bodyPr/>
          <a:lstStyle/>
          <a:p>
            <a:fld id="{401CF334-2D5C-4859-84A6-CA7E6E43FAEB}" type="slidenum">
              <a:rPr lang="en-US" smtClean="0"/>
              <a:t>8</a:t>
            </a:fld>
            <a:endParaRPr lang="en-US" dirty="0"/>
          </a:p>
        </p:txBody>
      </p:sp>
      <p:pic>
        <p:nvPicPr>
          <p:cNvPr id="6" name="Content Placeholder 5">
            <a:extLst>
              <a:ext uri="{FF2B5EF4-FFF2-40B4-BE49-F238E27FC236}">
                <a16:creationId xmlns:a16="http://schemas.microsoft.com/office/drawing/2014/main" id="{287F708C-6025-FE1A-5D43-2D8FD044A255}"/>
              </a:ext>
            </a:extLst>
          </p:cNvPr>
          <p:cNvPicPr>
            <a:picLocks noGrp="1" noChangeAspect="1"/>
          </p:cNvPicPr>
          <p:nvPr>
            <p:ph idx="1"/>
          </p:nvPr>
        </p:nvPicPr>
        <p:blipFill>
          <a:blip r:embed="rId2"/>
          <a:stretch>
            <a:fillRect/>
          </a:stretch>
        </p:blipFill>
        <p:spPr>
          <a:xfrm>
            <a:off x="303199" y="1333039"/>
            <a:ext cx="10544556" cy="5322570"/>
          </a:xfrm>
          <a:prstGeom prst="rect">
            <a:avLst/>
          </a:prstGeom>
        </p:spPr>
      </p:pic>
    </p:spTree>
    <p:extLst>
      <p:ext uri="{BB962C8B-B14F-4D97-AF65-F5344CB8AC3E}">
        <p14:creationId xmlns:p14="http://schemas.microsoft.com/office/powerpoint/2010/main" val="1863144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ADDEC-527F-4B38-AFCE-F2F2EC61658B}"/>
              </a:ext>
            </a:extLst>
          </p:cNvPr>
          <p:cNvSpPr>
            <a:spLocks noGrp="1"/>
          </p:cNvSpPr>
          <p:nvPr>
            <p:ph type="title"/>
          </p:nvPr>
        </p:nvSpPr>
        <p:spPr>
          <a:xfrm>
            <a:off x="609600" y="745435"/>
            <a:ext cx="10972800" cy="854763"/>
          </a:xfrm>
        </p:spPr>
        <p:txBody>
          <a:bodyPr>
            <a:normAutofit/>
          </a:bodyPr>
          <a:lstStyle/>
          <a:p>
            <a:r>
              <a:rPr kumimoji="0" lang="en-US" sz="3600" b="1" i="0" u="none" strike="noStrike" kern="1200" cap="none" spc="0" normalizeH="0" baseline="0" noProof="0" dirty="0">
                <a:ln>
                  <a:noFill/>
                </a:ln>
                <a:solidFill>
                  <a:srgbClr val="0067B1"/>
                </a:solidFill>
                <a:effectLst/>
                <a:uLnTx/>
                <a:uFillTx/>
                <a:latin typeface="Cambria" panose="02040503050406030204" pitchFamily="18" charset="0"/>
                <a:ea typeface="+mj-ea"/>
                <a:cs typeface="+mj-cs"/>
              </a:rPr>
              <a:t>Table 2 Changes</a:t>
            </a:r>
            <a:endParaRPr lang="en-US" sz="3600" dirty="0">
              <a:solidFill>
                <a:srgbClr val="0067B1"/>
              </a:solidFill>
              <a:latin typeface="Calibri" panose="020F0502020204030204" pitchFamily="34" charset="0"/>
            </a:endParaRPr>
          </a:p>
        </p:txBody>
      </p:sp>
      <p:sp>
        <p:nvSpPr>
          <p:cNvPr id="3" name="Content Placeholder 2">
            <a:extLst>
              <a:ext uri="{FF2B5EF4-FFF2-40B4-BE49-F238E27FC236}">
                <a16:creationId xmlns:a16="http://schemas.microsoft.com/office/drawing/2014/main" id="{421F0391-FBE1-7BE3-1A8F-C05C6AF40B07}"/>
              </a:ext>
            </a:extLst>
          </p:cNvPr>
          <p:cNvSpPr>
            <a:spLocks noGrp="1"/>
          </p:cNvSpPr>
          <p:nvPr>
            <p:ph idx="1"/>
          </p:nvPr>
        </p:nvSpPr>
        <p:spPr>
          <a:xfrm>
            <a:off x="609600" y="1600200"/>
            <a:ext cx="10972800" cy="5053979"/>
          </a:xfrm>
        </p:spPr>
        <p:txBody>
          <a:bodyPr>
            <a:normAutofit fontScale="92500" lnSpcReduction="20000"/>
          </a:bodyPr>
          <a:lstStyle/>
          <a:p>
            <a:pPr marL="201168" indent="-457200">
              <a:spcBef>
                <a:spcPts val="0"/>
              </a:spcBef>
              <a:buFont typeface="Wingdings" panose="05000000000000000000" pitchFamily="2" charset="2"/>
              <a:buChar char="v"/>
            </a:pPr>
            <a:r>
              <a:rPr lang="en-US" dirty="0">
                <a:solidFill>
                  <a:srgbClr val="0067B1"/>
                </a:solidFill>
                <a:effectLst/>
                <a:ea typeface="Cambria" panose="02040503050406030204" pitchFamily="18" charset="0"/>
              </a:rPr>
              <a:t>Data is based on facility fees generated by payer type/source.						</a:t>
            </a:r>
          </a:p>
          <a:p>
            <a:pPr lvl="1">
              <a:buFont typeface="Wingdings" panose="05000000000000000000" pitchFamily="2" charset="2"/>
              <a:buChar char="v"/>
            </a:pPr>
            <a:r>
              <a:rPr lang="en-US" sz="2800" dirty="0">
                <a:solidFill>
                  <a:srgbClr val="0067B1"/>
                </a:solidFill>
                <a:ea typeface="Cambria" panose="02040503050406030204" pitchFamily="18" charset="0"/>
              </a:rPr>
              <a:t>New data (Column C)- report whether each facility is located on-campus or off-campus of a hospital. </a:t>
            </a:r>
          </a:p>
          <a:p>
            <a:pPr marL="411480" lvl="1" indent="0">
              <a:buNone/>
            </a:pPr>
            <a:endParaRPr lang="en-US" sz="2800" dirty="0">
              <a:solidFill>
                <a:srgbClr val="0067B1"/>
              </a:solidFill>
              <a:ea typeface="Cambria" panose="02040503050406030204" pitchFamily="18" charset="0"/>
            </a:endParaRPr>
          </a:p>
          <a:p>
            <a:pPr lvl="1">
              <a:buFont typeface="Wingdings" panose="05000000000000000000" pitchFamily="2" charset="2"/>
              <a:buChar char="v"/>
            </a:pPr>
            <a:r>
              <a:rPr lang="en-US" sz="2800" dirty="0">
                <a:solidFill>
                  <a:srgbClr val="0067B1"/>
                </a:solidFill>
                <a:ea typeface="Cambria" panose="02040503050406030204" pitchFamily="18" charset="0"/>
              </a:rPr>
              <a:t>New data (Column H)- report the total amount of all other patient visits for which facility fees were paid. In addition, provide a general description of these visits at the bottom of the worksheet.	</a:t>
            </a:r>
          </a:p>
          <a:p>
            <a:pPr marL="411480" lvl="1" indent="0">
              <a:buNone/>
            </a:pPr>
            <a:endParaRPr lang="en-US" sz="2800" dirty="0">
              <a:solidFill>
                <a:srgbClr val="0067B1"/>
              </a:solidFill>
              <a:ea typeface="Cambria" panose="02040503050406030204" pitchFamily="18" charset="0"/>
            </a:endParaRPr>
          </a:p>
          <a:p>
            <a:pPr lvl="1">
              <a:buFont typeface="Wingdings" panose="05000000000000000000" pitchFamily="2" charset="2"/>
              <a:buChar char="v"/>
            </a:pPr>
            <a:r>
              <a:rPr lang="en-US" sz="2800" dirty="0">
                <a:solidFill>
                  <a:srgbClr val="0067B1"/>
                </a:solidFill>
                <a:ea typeface="Cambria" panose="02040503050406030204" pitchFamily="18" charset="0"/>
              </a:rPr>
              <a:t>New data (Column L)- report the total amount of all other facility fees paid.</a:t>
            </a:r>
          </a:p>
          <a:p>
            <a:pPr marL="411480" lvl="1" indent="0">
              <a:buNone/>
            </a:pPr>
            <a:endParaRPr lang="en-US" sz="2800" dirty="0">
              <a:solidFill>
                <a:srgbClr val="0067B1"/>
              </a:solidFill>
              <a:ea typeface="Cambria" panose="02040503050406030204" pitchFamily="18" charset="0"/>
            </a:endParaRPr>
          </a:p>
          <a:p>
            <a:pPr lvl="1">
              <a:buFont typeface="Wingdings" panose="05000000000000000000" pitchFamily="2" charset="2"/>
              <a:buChar char="v"/>
            </a:pPr>
            <a:r>
              <a:rPr lang="en-US" sz="2800" dirty="0">
                <a:solidFill>
                  <a:srgbClr val="0067B1"/>
                </a:solidFill>
                <a:ea typeface="Cambria" panose="02040503050406030204" pitchFamily="18" charset="0"/>
              </a:rPr>
              <a:t>New data  (Column T)- report the total amount of facility fee gross charges by the hospital or hospital health system. </a:t>
            </a:r>
          </a:p>
          <a:p>
            <a:pPr marL="201168" indent="-457200">
              <a:spcBef>
                <a:spcPts val="0"/>
              </a:spcBef>
              <a:buFont typeface="Wingdings" panose="05000000000000000000" pitchFamily="2" charset="2"/>
              <a:buChar char="v"/>
            </a:pPr>
            <a:endParaRPr lang="en-US" sz="2800" dirty="0"/>
          </a:p>
          <a:p>
            <a:pPr marL="493776" lvl="1" indent="-457200">
              <a:spcBef>
                <a:spcPts val="0"/>
              </a:spcBef>
              <a:buFont typeface="Wingdings" panose="05000000000000000000" pitchFamily="2" charset="2"/>
              <a:buChar char="v"/>
            </a:pPr>
            <a:endParaRPr lang="en-US" dirty="0"/>
          </a:p>
        </p:txBody>
      </p:sp>
      <p:sp>
        <p:nvSpPr>
          <p:cNvPr id="4" name="Slide Number Placeholder 3">
            <a:extLst>
              <a:ext uri="{FF2B5EF4-FFF2-40B4-BE49-F238E27FC236}">
                <a16:creationId xmlns:a16="http://schemas.microsoft.com/office/drawing/2014/main" id="{2D7FE91A-AB67-2DF7-BC02-F8AE4510CD3D}"/>
              </a:ext>
            </a:extLst>
          </p:cNvPr>
          <p:cNvSpPr>
            <a:spLocks noGrp="1"/>
          </p:cNvSpPr>
          <p:nvPr>
            <p:ph type="sldNum" sz="quarter" idx="12"/>
          </p:nvPr>
        </p:nvSpPr>
        <p:spPr/>
        <p:txBody>
          <a:bodyPr/>
          <a:lstStyle/>
          <a:p>
            <a:fld id="{401CF334-2D5C-4859-84A6-CA7E6E43FAEB}" type="slidenum">
              <a:rPr lang="en-US" smtClean="0"/>
              <a:t>9</a:t>
            </a:fld>
            <a:endParaRPr lang="en-US" dirty="0"/>
          </a:p>
        </p:txBody>
      </p:sp>
    </p:spTree>
    <p:extLst>
      <p:ext uri="{BB962C8B-B14F-4D97-AF65-F5344CB8AC3E}">
        <p14:creationId xmlns:p14="http://schemas.microsoft.com/office/powerpoint/2010/main" val="1152192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OHS Colors">
      <a:dk1>
        <a:srgbClr val="00395C"/>
      </a:dk1>
      <a:lt1>
        <a:srgbClr val="FFFFFF"/>
      </a:lt1>
      <a:dk2>
        <a:srgbClr val="0069A7"/>
      </a:dk2>
      <a:lt2>
        <a:srgbClr val="E5F5FF"/>
      </a:lt2>
      <a:accent1>
        <a:srgbClr val="00395C"/>
      </a:accent1>
      <a:accent2>
        <a:srgbClr val="FFC000"/>
      </a:accent2>
      <a:accent3>
        <a:srgbClr val="C00000"/>
      </a:accent3>
      <a:accent4>
        <a:srgbClr val="92D050"/>
      </a:accent4>
      <a:accent5>
        <a:srgbClr val="00548E"/>
      </a:accent5>
      <a:accent6>
        <a:srgbClr val="FA004D"/>
      </a:accent6>
      <a:hlink>
        <a:srgbClr val="51C3F9"/>
      </a:hlink>
      <a:folHlink>
        <a:srgbClr val="8E3664"/>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39746</TotalTime>
  <Words>931</Words>
  <Application>Microsoft Office PowerPoint</Application>
  <PresentationFormat>Widescreen</PresentationFormat>
  <Paragraphs>94</Paragraphs>
  <Slides>12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Cambria</vt:lpstr>
      <vt:lpstr>Georgia</vt:lpstr>
      <vt:lpstr>Times New Roman</vt:lpstr>
      <vt:lpstr>Wingdings</vt:lpstr>
      <vt:lpstr>Wingdings 2</vt:lpstr>
      <vt:lpstr>Training presentation</vt:lpstr>
      <vt:lpstr>Facility Fee Changes Calendar Year  “CY” 2022 Reporting</vt:lpstr>
      <vt:lpstr>Legislative Facility Fee Mandate (old)</vt:lpstr>
      <vt:lpstr>Legislative Facility Fee Mandate</vt:lpstr>
      <vt:lpstr>     Public Act No. 23-171 §9 additional changes     </vt:lpstr>
      <vt:lpstr>What is a Facility Fee? </vt:lpstr>
      <vt:lpstr>Facility Fee Reporting </vt:lpstr>
      <vt:lpstr>Table 1 changes</vt:lpstr>
      <vt:lpstr>Table 1 Reporting Form </vt:lpstr>
      <vt:lpstr>Table 2 Changes</vt:lpstr>
      <vt:lpstr>Table 2 Reporting Form</vt:lpstr>
      <vt:lpstr>Questions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 Information e of Training Presentation</dc:title>
  <dc:creator>Lawlor, Kelsey</dc:creator>
  <cp:lastModifiedBy>Piascik, Bozena</cp:lastModifiedBy>
  <cp:revision>795</cp:revision>
  <cp:lastPrinted>2021-12-09T17:59:54Z</cp:lastPrinted>
  <dcterms:created xsi:type="dcterms:W3CDTF">2018-08-01T20:16:00Z</dcterms:created>
  <dcterms:modified xsi:type="dcterms:W3CDTF">2023-09-13T19:33:48Z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