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0" r:id="rId1"/>
    <p:sldMasterId id="2147483702" r:id="rId2"/>
  </p:sldMasterIdLst>
  <p:notesMasterIdLst>
    <p:notesMasterId r:id="rId17"/>
  </p:notesMasterIdLst>
  <p:sldIdLst>
    <p:sldId id="256" r:id="rId3"/>
    <p:sldId id="396" r:id="rId4"/>
    <p:sldId id="389" r:id="rId5"/>
    <p:sldId id="391" r:id="rId6"/>
    <p:sldId id="397" r:id="rId7"/>
    <p:sldId id="394" r:id="rId8"/>
    <p:sldId id="398" r:id="rId9"/>
    <p:sldId id="392" r:id="rId10"/>
    <p:sldId id="399" r:id="rId11"/>
    <p:sldId id="393" r:id="rId12"/>
    <p:sldId id="404" r:id="rId13"/>
    <p:sldId id="400" r:id="rId14"/>
    <p:sldId id="401" r:id="rId15"/>
    <p:sldId id="403"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85BA7"/>
    <a:srgbClr val="D3FF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059" autoAdjust="0"/>
    <p:restoredTop sz="87454" autoAdjust="0"/>
  </p:normalViewPr>
  <p:slideViewPr>
    <p:cSldViewPr snapToGrid="0" snapToObjects="1">
      <p:cViewPr varScale="1">
        <p:scale>
          <a:sx n="95" d="100"/>
          <a:sy n="95" d="100"/>
        </p:scale>
        <p:origin x="198"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E6A16B9-9150-BC4C-8231-16F342D3043D}" type="datetimeFigureOut">
              <a:rPr lang="en-US" smtClean="0"/>
              <a:t>8/9/2017</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940C0F-B484-5641-AF54-44CA56FC5AE2}" type="slidenum">
              <a:rPr lang="en-US" smtClean="0"/>
              <a:t>‹#›</a:t>
            </a:fld>
            <a:endParaRPr lang="en-US" dirty="0"/>
          </a:p>
        </p:txBody>
      </p:sp>
    </p:spTree>
    <p:extLst>
      <p:ext uri="{BB962C8B-B14F-4D97-AF65-F5344CB8AC3E}">
        <p14:creationId xmlns:p14="http://schemas.microsoft.com/office/powerpoint/2010/main" val="3185669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8940C0F-B484-5641-AF54-44CA56FC5AE2}" type="slidenum">
              <a:rPr lang="en-US" smtClean="0"/>
              <a:t>13</a:t>
            </a:fld>
            <a:endParaRPr lang="en-US" dirty="0"/>
          </a:p>
        </p:txBody>
      </p:sp>
    </p:spTree>
    <p:extLst>
      <p:ext uri="{BB962C8B-B14F-4D97-AF65-F5344CB8AC3E}">
        <p14:creationId xmlns:p14="http://schemas.microsoft.com/office/powerpoint/2010/main" val="79312808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1">
    <p:spTree>
      <p:nvGrpSpPr>
        <p:cNvPr id="1" name=""/>
        <p:cNvGrpSpPr/>
        <p:nvPr/>
      </p:nvGrpSpPr>
      <p:grpSpPr>
        <a:xfrm>
          <a:off x="0" y="0"/>
          <a:ext cx="0" cy="0"/>
          <a:chOff x="0" y="0"/>
          <a:chExt cx="0" cy="0"/>
        </a:xfrm>
      </p:grpSpPr>
      <p:sp>
        <p:nvSpPr>
          <p:cNvPr id="2" name="Title 1"/>
          <p:cNvSpPr>
            <a:spLocks noGrp="1"/>
          </p:cNvSpPr>
          <p:nvPr>
            <p:ph type="ctrTitle"/>
          </p:nvPr>
        </p:nvSpPr>
        <p:spPr>
          <a:xfrm>
            <a:off x="1257300" y="1860063"/>
            <a:ext cx="6743700" cy="1542196"/>
          </a:xfrm>
        </p:spPr>
        <p:txBody>
          <a:bodyPr anchor="t">
            <a:normAutofit/>
          </a:bodyPr>
          <a:lstStyle>
            <a:lvl1pPr algn="l">
              <a:defRPr sz="4800"/>
            </a:lvl1pPr>
          </a:lstStyle>
          <a:p>
            <a:r>
              <a:rPr lang="en-US" dirty="0"/>
              <a:t>Click to edit Master title style</a:t>
            </a:r>
          </a:p>
        </p:txBody>
      </p:sp>
      <p:sp>
        <p:nvSpPr>
          <p:cNvPr id="3" name="Subtitle 2"/>
          <p:cNvSpPr>
            <a:spLocks noGrp="1"/>
          </p:cNvSpPr>
          <p:nvPr>
            <p:ph type="subTitle" idx="1"/>
          </p:nvPr>
        </p:nvSpPr>
        <p:spPr>
          <a:xfrm>
            <a:off x="1257300" y="3542935"/>
            <a:ext cx="6743700" cy="844916"/>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8" name="Footer Placeholder 7"/>
          <p:cNvSpPr>
            <a:spLocks noGrp="1"/>
          </p:cNvSpPr>
          <p:nvPr>
            <p:ph type="ftr" sz="quarter" idx="10"/>
          </p:nvPr>
        </p:nvSpPr>
        <p:spPr/>
        <p:txBody>
          <a:bodyPr/>
          <a:lstStyle/>
          <a:p>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43000" y="5197232"/>
            <a:ext cx="2095813" cy="1006076"/>
          </a:xfrm>
          <a:prstGeom prst="rect">
            <a:avLst/>
          </a:prstGeom>
        </p:spPr>
      </p:pic>
      <p:cxnSp>
        <p:nvCxnSpPr>
          <p:cNvPr id="10" name="Straight Connector 9"/>
          <p:cNvCxnSpPr/>
          <p:nvPr userDrawn="1"/>
        </p:nvCxnSpPr>
        <p:spPr>
          <a:xfrm>
            <a:off x="1257300" y="1641232"/>
            <a:ext cx="6743700" cy="0"/>
          </a:xfrm>
          <a:prstGeom prst="line">
            <a:avLst/>
          </a:prstGeom>
          <a:ln w="762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3" name="Rectangle 12"/>
          <p:cNvSpPr/>
          <p:nvPr userDrawn="1"/>
        </p:nvSpPr>
        <p:spPr>
          <a:xfrm>
            <a:off x="0" y="0"/>
            <a:ext cx="672123"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5918718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Placeholder 7"/>
          <p:cNvSpPr>
            <a:spLocks noGrp="1"/>
          </p:cNvSpPr>
          <p:nvPr>
            <p:ph type="ftr" sz="quarter" idx="10"/>
          </p:nvPr>
        </p:nvSpPr>
        <p:spPr/>
        <p:txBody>
          <a:bodyPr/>
          <a:lstStyle/>
          <a:p>
            <a:endParaRPr lang="en-US" dirty="0"/>
          </a:p>
        </p:txBody>
      </p:sp>
      <p:sp>
        <p:nvSpPr>
          <p:cNvPr id="9" name="Title 1"/>
          <p:cNvSpPr>
            <a:spLocks noGrp="1"/>
          </p:cNvSpPr>
          <p:nvPr>
            <p:ph type="title"/>
          </p:nvPr>
        </p:nvSpPr>
        <p:spPr>
          <a:xfrm>
            <a:off x="628650" y="547077"/>
            <a:ext cx="7886700" cy="962636"/>
          </a:xfrm>
        </p:spPr>
        <p:txBody>
          <a:bodyPr anchor="t"/>
          <a:lstStyle/>
          <a:p>
            <a:r>
              <a:rPr lang="en-US" dirty="0"/>
              <a:t>Click to edit Master title style</a:t>
            </a:r>
          </a:p>
        </p:txBody>
      </p:sp>
      <p:cxnSp>
        <p:nvCxnSpPr>
          <p:cNvPr id="10" name="Straight Connector 9"/>
          <p:cNvCxnSpPr/>
          <p:nvPr userDrawn="1"/>
        </p:nvCxnSpPr>
        <p:spPr>
          <a:xfrm>
            <a:off x="628650" y="365126"/>
            <a:ext cx="7886700" cy="0"/>
          </a:xfrm>
          <a:prstGeom prst="line">
            <a:avLst/>
          </a:prstGeom>
          <a:ln w="7620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8650" y="6331927"/>
            <a:ext cx="900719" cy="248895"/>
          </a:xfrm>
          <a:prstGeom prst="rect">
            <a:avLst/>
          </a:prstGeom>
        </p:spPr>
      </p:pic>
      <p:cxnSp>
        <p:nvCxnSpPr>
          <p:cNvPr id="12" name="Straight Connector 11"/>
          <p:cNvCxnSpPr/>
          <p:nvPr userDrawn="1"/>
        </p:nvCxnSpPr>
        <p:spPr>
          <a:xfrm>
            <a:off x="628650" y="6176963"/>
            <a:ext cx="7886700" cy="0"/>
          </a:xfrm>
          <a:prstGeom prst="line">
            <a:avLst/>
          </a:prstGeom>
          <a:ln w="3810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822390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itle 1"/>
          <p:cNvSpPr>
            <a:spLocks noGrp="1"/>
          </p:cNvSpPr>
          <p:nvPr>
            <p:ph type="title"/>
          </p:nvPr>
        </p:nvSpPr>
        <p:spPr>
          <a:xfrm>
            <a:off x="628650" y="547077"/>
            <a:ext cx="7886700" cy="962636"/>
          </a:xfrm>
        </p:spPr>
        <p:txBody>
          <a:bodyPr anchor="t"/>
          <a:lstStyle/>
          <a:p>
            <a:r>
              <a:rPr lang="en-US" dirty="0"/>
              <a:t>Click to edit Master title style</a:t>
            </a:r>
          </a:p>
        </p:txBody>
      </p:sp>
      <p:cxnSp>
        <p:nvCxnSpPr>
          <p:cNvPr id="11" name="Straight Connector 10"/>
          <p:cNvCxnSpPr/>
          <p:nvPr userDrawn="1"/>
        </p:nvCxnSpPr>
        <p:spPr>
          <a:xfrm>
            <a:off x="628650" y="365126"/>
            <a:ext cx="7886700" cy="0"/>
          </a:xfrm>
          <a:prstGeom prst="line">
            <a:avLst/>
          </a:prstGeom>
          <a:ln w="762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Footer Placeholder 11"/>
          <p:cNvSpPr>
            <a:spLocks noGrp="1"/>
          </p:cNvSpPr>
          <p:nvPr>
            <p:ph type="ftr" sz="quarter" idx="10"/>
          </p:nvPr>
        </p:nvSpPr>
        <p:spPr/>
        <p:txBody>
          <a:bodyPr/>
          <a:lstStyle/>
          <a:p>
            <a:endParaRPr lang="en-US" dirty="0"/>
          </a:p>
        </p:txBody>
      </p:sp>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8650" y="6331927"/>
            <a:ext cx="900719" cy="248895"/>
          </a:xfrm>
          <a:prstGeom prst="rect">
            <a:avLst/>
          </a:prstGeom>
        </p:spPr>
      </p:pic>
      <p:cxnSp>
        <p:nvCxnSpPr>
          <p:cNvPr id="14" name="Straight Connector 13"/>
          <p:cNvCxnSpPr/>
          <p:nvPr userDrawn="1"/>
        </p:nvCxnSpPr>
        <p:spPr>
          <a:xfrm>
            <a:off x="628650" y="6176963"/>
            <a:ext cx="7886700" cy="0"/>
          </a:xfrm>
          <a:prstGeom prst="line">
            <a:avLst/>
          </a:prstGeom>
          <a:ln w="3810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81102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Footer Placeholder 5"/>
          <p:cNvSpPr>
            <a:spLocks noGrp="1"/>
          </p:cNvSpPr>
          <p:nvPr>
            <p:ph type="ftr" sz="quarter" idx="10"/>
          </p:nvPr>
        </p:nvSpPr>
        <p:spPr/>
        <p:txBody>
          <a:bodyPr/>
          <a:lstStyle/>
          <a:p>
            <a:endParaRPr lang="en-US" dirty="0"/>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8650" y="6331927"/>
            <a:ext cx="900719" cy="248895"/>
          </a:xfrm>
          <a:prstGeom prst="rect">
            <a:avLst/>
          </a:prstGeom>
        </p:spPr>
      </p:pic>
      <p:cxnSp>
        <p:nvCxnSpPr>
          <p:cNvPr id="8" name="Straight Connector 7"/>
          <p:cNvCxnSpPr/>
          <p:nvPr userDrawn="1"/>
        </p:nvCxnSpPr>
        <p:spPr>
          <a:xfrm>
            <a:off x="628650" y="6176963"/>
            <a:ext cx="7886700" cy="0"/>
          </a:xfrm>
          <a:prstGeom prst="line">
            <a:avLst/>
          </a:prstGeom>
          <a:ln w="3810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456266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Quote-Stat">
    <p:spTree>
      <p:nvGrpSpPr>
        <p:cNvPr id="1" name=""/>
        <p:cNvGrpSpPr/>
        <p:nvPr/>
      </p:nvGrpSpPr>
      <p:grpSpPr>
        <a:xfrm>
          <a:off x="0" y="0"/>
          <a:ext cx="0" cy="0"/>
          <a:chOff x="0" y="0"/>
          <a:chExt cx="0" cy="0"/>
        </a:xfrm>
      </p:grpSpPr>
      <p:sp>
        <p:nvSpPr>
          <p:cNvPr id="6" name="Footer Placeholder 5"/>
          <p:cNvSpPr>
            <a:spLocks noGrp="1"/>
          </p:cNvSpPr>
          <p:nvPr>
            <p:ph type="ftr" sz="quarter" idx="10"/>
          </p:nvPr>
        </p:nvSpPr>
        <p:spPr/>
        <p:txBody>
          <a:bodyPr/>
          <a:lstStyle/>
          <a:p>
            <a:endParaRPr lang="en-US" dirty="0"/>
          </a:p>
        </p:txBody>
      </p:sp>
      <p:sp>
        <p:nvSpPr>
          <p:cNvPr id="5" name="Rectangle 4"/>
          <p:cNvSpPr/>
          <p:nvPr userDrawn="1"/>
        </p:nvSpPr>
        <p:spPr>
          <a:xfrm>
            <a:off x="0" y="0"/>
            <a:ext cx="228990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2"/>
          <p:cNvSpPr>
            <a:spLocks noGrp="1"/>
          </p:cNvSpPr>
          <p:nvPr>
            <p:ph type="title"/>
          </p:nvPr>
        </p:nvSpPr>
        <p:spPr>
          <a:xfrm>
            <a:off x="2782276" y="1172307"/>
            <a:ext cx="5642709" cy="4298461"/>
          </a:xfrm>
        </p:spPr>
        <p:txBody>
          <a:bodyPr/>
          <a:lstStyle/>
          <a:p>
            <a:r>
              <a:rPr lang="en-US" dirty="0"/>
              <a:t>Click to edit Master title style</a:t>
            </a:r>
          </a:p>
        </p:txBody>
      </p:sp>
      <p:pic>
        <p:nvPicPr>
          <p:cNvPr id="4" name="Picture 3"/>
          <p:cNvPicPr>
            <a:picLocks noChangeAspect="1"/>
          </p:cNvPicPr>
          <p:nvPr userDrawn="1"/>
        </p:nvPicPr>
        <p:blipFill>
          <a:blip r:embed="rId2">
            <a:alphaModFix amt="15000"/>
            <a:extLst>
              <a:ext uri="{28A0092B-C50C-407E-A947-70E740481C1C}">
                <a14:useLocalDpi xmlns:a14="http://schemas.microsoft.com/office/drawing/2010/main" val="0"/>
              </a:ext>
            </a:extLst>
          </a:blip>
          <a:stretch>
            <a:fillRect/>
          </a:stretch>
        </p:blipFill>
        <p:spPr>
          <a:xfrm>
            <a:off x="13052" y="131064"/>
            <a:ext cx="2276856" cy="6726936"/>
          </a:xfrm>
          <a:prstGeom prst="rect">
            <a:avLst/>
          </a:prstGeom>
        </p:spPr>
      </p:pic>
    </p:spTree>
    <p:extLst>
      <p:ext uri="{BB962C8B-B14F-4D97-AF65-F5344CB8AC3E}">
        <p14:creationId xmlns:p14="http://schemas.microsoft.com/office/powerpoint/2010/main" val="12925572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Quote-Stat">
    <p:bg>
      <p:bgPr>
        <a:solidFill>
          <a:schemeClr val="tx1"/>
        </a:solidFill>
        <a:effectLst/>
      </p:bgPr>
    </p:bg>
    <p:spTree>
      <p:nvGrpSpPr>
        <p:cNvPr id="1" name=""/>
        <p:cNvGrpSpPr/>
        <p:nvPr/>
      </p:nvGrpSpPr>
      <p:grpSpPr>
        <a:xfrm>
          <a:off x="0" y="0"/>
          <a:ext cx="0" cy="0"/>
          <a:chOff x="0" y="0"/>
          <a:chExt cx="0" cy="0"/>
        </a:xfrm>
      </p:grpSpPr>
      <p:sp>
        <p:nvSpPr>
          <p:cNvPr id="6" name="Footer Placeholder 5"/>
          <p:cNvSpPr>
            <a:spLocks noGrp="1"/>
          </p:cNvSpPr>
          <p:nvPr>
            <p:ph type="ftr" sz="quarter" idx="10"/>
          </p:nvPr>
        </p:nvSpPr>
        <p:spPr/>
        <p:txBody>
          <a:bodyPr/>
          <a:lstStyle>
            <a:lvl1pPr>
              <a:defRPr>
                <a:solidFill>
                  <a:schemeClr val="bg1"/>
                </a:solidFill>
              </a:defRPr>
            </a:lvl1pPr>
          </a:lstStyle>
          <a:p>
            <a:endParaRPr lang="en-US" dirty="0"/>
          </a:p>
        </p:txBody>
      </p:sp>
      <p:pic>
        <p:nvPicPr>
          <p:cNvPr id="2" name="Picture 1"/>
          <p:cNvPicPr>
            <a:picLocks noChangeAspect="1"/>
          </p:cNvPicPr>
          <p:nvPr userDrawn="1"/>
        </p:nvPicPr>
        <p:blipFill>
          <a:blip r:embed="rId2">
            <a:alphaModFix amt="30000"/>
            <a:extLst>
              <a:ext uri="{28A0092B-C50C-407E-A947-70E740481C1C}">
                <a14:useLocalDpi xmlns:a14="http://schemas.microsoft.com/office/drawing/2010/main" val="0"/>
              </a:ext>
            </a:extLst>
          </a:blip>
          <a:stretch>
            <a:fillRect/>
          </a:stretch>
        </p:blipFill>
        <p:spPr>
          <a:xfrm>
            <a:off x="2076237" y="0"/>
            <a:ext cx="7067763" cy="6858000"/>
          </a:xfrm>
          <a:prstGeom prst="rect">
            <a:avLst/>
          </a:prstGeom>
        </p:spPr>
      </p:pic>
      <p:sp>
        <p:nvSpPr>
          <p:cNvPr id="3" name="Title 2"/>
          <p:cNvSpPr>
            <a:spLocks noGrp="1"/>
          </p:cNvSpPr>
          <p:nvPr>
            <p:ph type="title" hasCustomPrompt="1"/>
          </p:nvPr>
        </p:nvSpPr>
        <p:spPr>
          <a:xfrm>
            <a:off x="664308" y="1117601"/>
            <a:ext cx="7760677" cy="4353168"/>
          </a:xfrm>
        </p:spPr>
        <p:txBody>
          <a:bodyPr>
            <a:normAutofit/>
          </a:bodyPr>
          <a:lstStyle>
            <a:lvl1pPr>
              <a:defRPr sz="4400" i="0" u="none">
                <a:solidFill>
                  <a:schemeClr val="bg1"/>
                </a:solidFill>
              </a:defRPr>
            </a:lvl1pPr>
          </a:lstStyle>
          <a:p>
            <a:r>
              <a:rPr lang="en-US" dirty="0"/>
              <a:t>Click To edit Master Title Style</a:t>
            </a:r>
          </a:p>
        </p:txBody>
      </p:sp>
    </p:spTree>
    <p:extLst>
      <p:ext uri="{BB962C8B-B14F-4D97-AF65-F5344CB8AC3E}">
        <p14:creationId xmlns:p14="http://schemas.microsoft.com/office/powerpoint/2010/main" val="17623822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Footer Placeholder 7"/>
          <p:cNvSpPr>
            <a:spLocks noGrp="1"/>
          </p:cNvSpPr>
          <p:nvPr>
            <p:ph type="ftr" sz="quarter" idx="10"/>
          </p:nvPr>
        </p:nvSpPr>
        <p:spPr/>
        <p:txBody>
          <a:bodyPr/>
          <a:lstStyle/>
          <a:p>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8650" y="6331927"/>
            <a:ext cx="900719" cy="248895"/>
          </a:xfrm>
          <a:prstGeom prst="rect">
            <a:avLst/>
          </a:prstGeom>
        </p:spPr>
      </p:pic>
      <p:cxnSp>
        <p:nvCxnSpPr>
          <p:cNvPr id="10" name="Straight Connector 9"/>
          <p:cNvCxnSpPr/>
          <p:nvPr userDrawn="1"/>
        </p:nvCxnSpPr>
        <p:spPr>
          <a:xfrm>
            <a:off x="628650" y="6176963"/>
            <a:ext cx="7886700" cy="0"/>
          </a:xfrm>
          <a:prstGeom prst="line">
            <a:avLst/>
          </a:prstGeom>
          <a:ln w="3810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833108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Title Slide 1">
    <p:spTree>
      <p:nvGrpSpPr>
        <p:cNvPr id="1" name=""/>
        <p:cNvGrpSpPr/>
        <p:nvPr/>
      </p:nvGrpSpPr>
      <p:grpSpPr>
        <a:xfrm>
          <a:off x="0" y="0"/>
          <a:ext cx="0" cy="0"/>
          <a:chOff x="0" y="0"/>
          <a:chExt cx="0" cy="0"/>
        </a:xfrm>
      </p:grpSpPr>
      <p:sp>
        <p:nvSpPr>
          <p:cNvPr id="2" name="Title 1"/>
          <p:cNvSpPr>
            <a:spLocks noGrp="1"/>
          </p:cNvSpPr>
          <p:nvPr>
            <p:ph type="ctrTitle"/>
          </p:nvPr>
        </p:nvSpPr>
        <p:spPr>
          <a:xfrm>
            <a:off x="1257300" y="1860063"/>
            <a:ext cx="6743700" cy="1542196"/>
          </a:xfrm>
        </p:spPr>
        <p:txBody>
          <a:bodyPr anchor="t">
            <a:normAutofit/>
          </a:bodyPr>
          <a:lstStyle>
            <a:lvl1pPr algn="l">
              <a:defRPr sz="4800"/>
            </a:lvl1pPr>
          </a:lstStyle>
          <a:p>
            <a:r>
              <a:rPr lang="en-US" dirty="0"/>
              <a:t>Click to edit Master title style</a:t>
            </a:r>
          </a:p>
        </p:txBody>
      </p:sp>
      <p:sp>
        <p:nvSpPr>
          <p:cNvPr id="3" name="Subtitle 2"/>
          <p:cNvSpPr>
            <a:spLocks noGrp="1"/>
          </p:cNvSpPr>
          <p:nvPr>
            <p:ph type="subTitle" idx="1"/>
          </p:nvPr>
        </p:nvSpPr>
        <p:spPr>
          <a:xfrm>
            <a:off x="1257300" y="3542935"/>
            <a:ext cx="6743700" cy="844916"/>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8" name="Footer Placeholder 7"/>
          <p:cNvSpPr>
            <a:spLocks noGrp="1"/>
          </p:cNvSpPr>
          <p:nvPr>
            <p:ph type="ftr" sz="quarter" idx="10"/>
          </p:nvPr>
        </p:nvSpPr>
        <p:spPr/>
        <p:txBody>
          <a:bodyPr/>
          <a:lstStyle/>
          <a:p>
            <a:endParaRPr lang="en-US" dirty="0">
              <a:solidFill>
                <a:srgbClr val="285BA7"/>
              </a:solidFill>
            </a:endParaRP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43000" y="5197232"/>
            <a:ext cx="2095813" cy="1006076"/>
          </a:xfrm>
          <a:prstGeom prst="rect">
            <a:avLst/>
          </a:prstGeom>
        </p:spPr>
      </p:pic>
      <p:cxnSp>
        <p:nvCxnSpPr>
          <p:cNvPr id="10" name="Straight Connector 9"/>
          <p:cNvCxnSpPr/>
          <p:nvPr userDrawn="1"/>
        </p:nvCxnSpPr>
        <p:spPr>
          <a:xfrm>
            <a:off x="1257300" y="1641232"/>
            <a:ext cx="6743700" cy="0"/>
          </a:xfrm>
          <a:prstGeom prst="line">
            <a:avLst/>
          </a:prstGeom>
          <a:ln w="762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3" name="Rectangle 12"/>
          <p:cNvSpPr/>
          <p:nvPr userDrawn="1"/>
        </p:nvSpPr>
        <p:spPr>
          <a:xfrm>
            <a:off x="0" y="0"/>
            <a:ext cx="672123"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Tree>
    <p:extLst>
      <p:ext uri="{BB962C8B-B14F-4D97-AF65-F5344CB8AC3E}">
        <p14:creationId xmlns:p14="http://schemas.microsoft.com/office/powerpoint/2010/main" val="18314625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2">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57300" y="1875693"/>
            <a:ext cx="6743700" cy="1526566"/>
          </a:xfrm>
        </p:spPr>
        <p:txBody>
          <a:bodyPr anchor="t">
            <a:normAutofit/>
          </a:bodyPr>
          <a:lstStyle>
            <a:lvl1pPr algn="l">
              <a:defRPr sz="4800">
                <a:solidFill>
                  <a:schemeClr val="tx1"/>
                </a:solidFill>
              </a:defRPr>
            </a:lvl1pPr>
          </a:lstStyle>
          <a:p>
            <a:r>
              <a:rPr lang="en-US" dirty="0"/>
              <a:t>Click to edit Master title style</a:t>
            </a:r>
          </a:p>
        </p:txBody>
      </p:sp>
      <p:sp>
        <p:nvSpPr>
          <p:cNvPr id="3" name="Subtitle 2"/>
          <p:cNvSpPr>
            <a:spLocks noGrp="1"/>
          </p:cNvSpPr>
          <p:nvPr>
            <p:ph type="subTitle" idx="1"/>
          </p:nvPr>
        </p:nvSpPr>
        <p:spPr>
          <a:xfrm>
            <a:off x="1257300" y="3564672"/>
            <a:ext cx="6743700" cy="844916"/>
          </a:xfrm>
        </p:spPr>
        <p:txBody>
          <a:bodyPr/>
          <a:lstStyle>
            <a:lvl1pPr marL="0" indent="0" algn="l">
              <a:buNone/>
              <a:defRPr sz="2400">
                <a:solidFill>
                  <a:schemeClr val="accent5">
                    <a:lumMod val="9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8" name="Footer Placeholder 7"/>
          <p:cNvSpPr>
            <a:spLocks noGrp="1"/>
          </p:cNvSpPr>
          <p:nvPr>
            <p:ph type="ftr" sz="quarter" idx="10"/>
          </p:nvPr>
        </p:nvSpPr>
        <p:spPr/>
        <p:txBody>
          <a:bodyPr/>
          <a:lstStyle/>
          <a:p>
            <a:endParaRPr lang="en-US" dirty="0">
              <a:solidFill>
                <a:srgbClr val="FFFFFF"/>
              </a:solidFill>
            </a:endParaRPr>
          </a:p>
        </p:txBody>
      </p:sp>
      <p:cxnSp>
        <p:nvCxnSpPr>
          <p:cNvPr id="10" name="Straight Connector 9"/>
          <p:cNvCxnSpPr/>
          <p:nvPr userDrawn="1"/>
        </p:nvCxnSpPr>
        <p:spPr>
          <a:xfrm>
            <a:off x="1257300" y="1641232"/>
            <a:ext cx="6743700" cy="0"/>
          </a:xfrm>
          <a:prstGeom prst="line">
            <a:avLst/>
          </a:prstGeom>
          <a:ln w="76200">
            <a:solidFill>
              <a:schemeClr val="bg2"/>
            </a:solidFill>
          </a:ln>
        </p:spPr>
        <p:style>
          <a:lnRef idx="1">
            <a:schemeClr val="accent1"/>
          </a:lnRef>
          <a:fillRef idx="0">
            <a:schemeClr val="accent1"/>
          </a:fillRef>
          <a:effectRef idx="0">
            <a:schemeClr val="accent1"/>
          </a:effectRef>
          <a:fontRef idx="minor">
            <a:schemeClr val="tx1"/>
          </a:fontRef>
        </p:style>
      </p:cxnSp>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143000" y="5197232"/>
            <a:ext cx="2095813" cy="1006076"/>
          </a:xfrm>
          <a:prstGeom prst="rect">
            <a:avLst/>
          </a:prstGeom>
        </p:spPr>
      </p:pic>
    </p:spTree>
    <p:extLst>
      <p:ext uri="{BB962C8B-B14F-4D97-AF65-F5344CB8AC3E}">
        <p14:creationId xmlns:p14="http://schemas.microsoft.com/office/powerpoint/2010/main" val="2866564697"/>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Slide 3">
    <p:spTree>
      <p:nvGrpSpPr>
        <p:cNvPr id="1" name=""/>
        <p:cNvGrpSpPr/>
        <p:nvPr/>
      </p:nvGrpSpPr>
      <p:grpSpPr>
        <a:xfrm>
          <a:off x="0" y="0"/>
          <a:ext cx="0" cy="0"/>
          <a:chOff x="0" y="0"/>
          <a:chExt cx="0" cy="0"/>
        </a:xfrm>
      </p:grpSpPr>
      <p:sp>
        <p:nvSpPr>
          <p:cNvPr id="2" name="Title 1"/>
          <p:cNvSpPr>
            <a:spLocks noGrp="1"/>
          </p:cNvSpPr>
          <p:nvPr>
            <p:ph type="ctrTitle"/>
          </p:nvPr>
        </p:nvSpPr>
        <p:spPr>
          <a:xfrm>
            <a:off x="423988" y="1078524"/>
            <a:ext cx="4429366" cy="2798763"/>
          </a:xfrm>
        </p:spPr>
        <p:txBody>
          <a:bodyPr anchor="ctr">
            <a:normAutofit/>
          </a:bodyPr>
          <a:lstStyle>
            <a:lvl1pPr algn="l">
              <a:defRPr sz="4800">
                <a:solidFill>
                  <a:schemeClr val="accent1"/>
                </a:solidFill>
              </a:defRPr>
            </a:lvl1pPr>
          </a:lstStyle>
          <a:p>
            <a:r>
              <a:rPr lang="en-US" dirty="0"/>
              <a:t>Click to edit Master title style</a:t>
            </a:r>
          </a:p>
        </p:txBody>
      </p:sp>
      <p:sp>
        <p:nvSpPr>
          <p:cNvPr id="3" name="Subtitle 2"/>
          <p:cNvSpPr>
            <a:spLocks noGrp="1"/>
          </p:cNvSpPr>
          <p:nvPr>
            <p:ph type="subTitle" idx="1"/>
          </p:nvPr>
        </p:nvSpPr>
        <p:spPr>
          <a:xfrm>
            <a:off x="423987" y="3877287"/>
            <a:ext cx="4429367" cy="844916"/>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8" name="Footer Placeholder 7"/>
          <p:cNvSpPr>
            <a:spLocks noGrp="1"/>
          </p:cNvSpPr>
          <p:nvPr>
            <p:ph type="ftr" sz="quarter" idx="10"/>
          </p:nvPr>
        </p:nvSpPr>
        <p:spPr/>
        <p:txBody>
          <a:bodyPr/>
          <a:lstStyle/>
          <a:p>
            <a:endParaRPr lang="en-US" dirty="0">
              <a:solidFill>
                <a:srgbClr val="285BA7"/>
              </a:solidFill>
            </a:endParaRP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23987" y="5197232"/>
            <a:ext cx="2095813" cy="1006076"/>
          </a:xfrm>
          <a:prstGeom prst="rect">
            <a:avLst/>
          </a:prstGeom>
        </p:spPr>
      </p:pic>
      <p:sp>
        <p:nvSpPr>
          <p:cNvPr id="5" name="Picture Placeholder 4"/>
          <p:cNvSpPr>
            <a:spLocks noGrp="1"/>
          </p:cNvSpPr>
          <p:nvPr>
            <p:ph type="pic" sz="quarter" idx="11" hasCustomPrompt="1"/>
          </p:nvPr>
        </p:nvSpPr>
        <p:spPr>
          <a:xfrm>
            <a:off x="5259754" y="0"/>
            <a:ext cx="3438769" cy="6858000"/>
          </a:xfrm>
        </p:spPr>
        <p:txBody>
          <a:bodyPr/>
          <a:lstStyle/>
          <a:p>
            <a:r>
              <a:rPr lang="en-US" dirty="0"/>
              <a:t>Image</a:t>
            </a:r>
          </a:p>
        </p:txBody>
      </p:sp>
      <p:sp>
        <p:nvSpPr>
          <p:cNvPr id="14" name="Rectangle 13"/>
          <p:cNvSpPr/>
          <p:nvPr userDrawn="1"/>
        </p:nvSpPr>
        <p:spPr>
          <a:xfrm>
            <a:off x="8698523" y="0"/>
            <a:ext cx="445477"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Tree>
    <p:extLst>
      <p:ext uri="{BB962C8B-B14F-4D97-AF65-F5344CB8AC3E}">
        <p14:creationId xmlns:p14="http://schemas.microsoft.com/office/powerpoint/2010/main" val="35799135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547077"/>
            <a:ext cx="7886700" cy="962636"/>
          </a:xfrm>
        </p:spPr>
        <p:txBody>
          <a:bodyPr lIns="0" tIns="45720" rIns="0" anchor="t"/>
          <a:lstStyle/>
          <a:p>
            <a:r>
              <a:rPr lang="en-US" dirty="0"/>
              <a:t>Click to edit Master title style</a:t>
            </a:r>
          </a:p>
        </p:txBody>
      </p:sp>
      <p:sp>
        <p:nvSpPr>
          <p:cNvPr id="3" name="Content Placeholder 2"/>
          <p:cNvSpPr>
            <a:spLocks noGrp="1"/>
          </p:cNvSpPr>
          <p:nvPr>
            <p:ph idx="1"/>
          </p:nvPr>
        </p:nvSpPr>
        <p:spPr/>
        <p:txBody>
          <a:bodyPr lIns="0" tIns="45720" r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7" name="Straight Connector 6"/>
          <p:cNvCxnSpPr/>
          <p:nvPr userDrawn="1"/>
        </p:nvCxnSpPr>
        <p:spPr>
          <a:xfrm>
            <a:off x="628650" y="365126"/>
            <a:ext cx="7886700" cy="0"/>
          </a:xfrm>
          <a:prstGeom prst="line">
            <a:avLst/>
          </a:prstGeom>
          <a:ln w="7620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28650" y="6331927"/>
            <a:ext cx="900719" cy="248895"/>
          </a:xfrm>
          <a:prstGeom prst="rect">
            <a:avLst/>
          </a:prstGeom>
        </p:spPr>
      </p:pic>
      <p:cxnSp>
        <p:nvCxnSpPr>
          <p:cNvPr id="11" name="Straight Connector 10"/>
          <p:cNvCxnSpPr/>
          <p:nvPr userDrawn="1"/>
        </p:nvCxnSpPr>
        <p:spPr>
          <a:xfrm>
            <a:off x="628650" y="6176963"/>
            <a:ext cx="7886700" cy="0"/>
          </a:xfrm>
          <a:prstGeom prst="line">
            <a:avLst/>
          </a:prstGeom>
          <a:ln w="3810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797772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2">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57300" y="1875693"/>
            <a:ext cx="6743700" cy="1526566"/>
          </a:xfrm>
        </p:spPr>
        <p:txBody>
          <a:bodyPr anchor="t">
            <a:normAutofit/>
          </a:bodyPr>
          <a:lstStyle>
            <a:lvl1pPr algn="l">
              <a:defRPr sz="4800">
                <a:solidFill>
                  <a:schemeClr val="tx1"/>
                </a:solidFill>
              </a:defRPr>
            </a:lvl1pPr>
          </a:lstStyle>
          <a:p>
            <a:r>
              <a:rPr lang="en-US" dirty="0"/>
              <a:t>Click to edit Master title style</a:t>
            </a:r>
          </a:p>
        </p:txBody>
      </p:sp>
      <p:sp>
        <p:nvSpPr>
          <p:cNvPr id="3" name="Subtitle 2"/>
          <p:cNvSpPr>
            <a:spLocks noGrp="1"/>
          </p:cNvSpPr>
          <p:nvPr>
            <p:ph type="subTitle" idx="1"/>
          </p:nvPr>
        </p:nvSpPr>
        <p:spPr>
          <a:xfrm>
            <a:off x="1257300" y="3564672"/>
            <a:ext cx="6743700" cy="844916"/>
          </a:xfrm>
        </p:spPr>
        <p:txBody>
          <a:bodyPr/>
          <a:lstStyle>
            <a:lvl1pPr marL="0" indent="0" algn="l">
              <a:buNone/>
              <a:defRPr sz="2400">
                <a:solidFill>
                  <a:schemeClr val="accent5">
                    <a:lumMod val="9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8" name="Footer Placeholder 7"/>
          <p:cNvSpPr>
            <a:spLocks noGrp="1"/>
          </p:cNvSpPr>
          <p:nvPr>
            <p:ph type="ftr" sz="quarter" idx="10"/>
          </p:nvPr>
        </p:nvSpPr>
        <p:spPr/>
        <p:txBody>
          <a:bodyPr/>
          <a:lstStyle/>
          <a:p>
            <a:endParaRPr lang="en-US" dirty="0"/>
          </a:p>
        </p:txBody>
      </p:sp>
      <p:cxnSp>
        <p:nvCxnSpPr>
          <p:cNvPr id="10" name="Straight Connector 9"/>
          <p:cNvCxnSpPr/>
          <p:nvPr userDrawn="1"/>
        </p:nvCxnSpPr>
        <p:spPr>
          <a:xfrm>
            <a:off x="1257300" y="1641232"/>
            <a:ext cx="6743700" cy="0"/>
          </a:xfrm>
          <a:prstGeom prst="line">
            <a:avLst/>
          </a:prstGeom>
          <a:ln w="76200">
            <a:solidFill>
              <a:schemeClr val="bg2"/>
            </a:solidFill>
          </a:ln>
        </p:spPr>
        <p:style>
          <a:lnRef idx="1">
            <a:schemeClr val="accent1"/>
          </a:lnRef>
          <a:fillRef idx="0">
            <a:schemeClr val="accent1"/>
          </a:fillRef>
          <a:effectRef idx="0">
            <a:schemeClr val="accent1"/>
          </a:effectRef>
          <a:fontRef idx="minor">
            <a:schemeClr val="tx1"/>
          </a:fontRef>
        </p:style>
      </p:cxnSp>
      <p:pic>
        <p:nvPicPr>
          <p:cNvPr id="4" name="Picture 3"/>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143000" y="5197232"/>
            <a:ext cx="2095813" cy="1006076"/>
          </a:xfrm>
          <a:prstGeom prst="rect">
            <a:avLst/>
          </a:prstGeom>
        </p:spPr>
      </p:pic>
    </p:spTree>
    <p:extLst>
      <p:ext uri="{BB962C8B-B14F-4D97-AF65-F5344CB8AC3E}">
        <p14:creationId xmlns:p14="http://schemas.microsoft.com/office/powerpoint/2010/main" val="1661203912"/>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ntent 2">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28650" y="6331927"/>
            <a:ext cx="900719" cy="248895"/>
          </a:xfrm>
          <a:prstGeom prst="rect">
            <a:avLst/>
          </a:prstGeom>
        </p:spPr>
      </p:pic>
      <p:cxnSp>
        <p:nvCxnSpPr>
          <p:cNvPr id="11" name="Straight Connector 10"/>
          <p:cNvCxnSpPr/>
          <p:nvPr userDrawn="1"/>
        </p:nvCxnSpPr>
        <p:spPr>
          <a:xfrm>
            <a:off x="628650" y="6176963"/>
            <a:ext cx="7886700" cy="0"/>
          </a:xfrm>
          <a:prstGeom prst="line">
            <a:avLst/>
          </a:prstGeom>
          <a:ln w="38100">
            <a:solidFill>
              <a:schemeClr val="accent3"/>
            </a:solidFill>
          </a:ln>
        </p:spPr>
        <p:style>
          <a:lnRef idx="1">
            <a:schemeClr val="accent1"/>
          </a:lnRef>
          <a:fillRef idx="0">
            <a:schemeClr val="accent1"/>
          </a:fillRef>
          <a:effectRef idx="0">
            <a:schemeClr val="accent1"/>
          </a:effectRef>
          <a:fontRef idx="minor">
            <a:schemeClr val="tx1"/>
          </a:fontRef>
        </p:style>
      </p:cxnSp>
      <p:sp>
        <p:nvSpPr>
          <p:cNvPr id="4" name="Rectangle 3"/>
          <p:cNvSpPr/>
          <p:nvPr userDrawn="1"/>
        </p:nvSpPr>
        <p:spPr>
          <a:xfrm>
            <a:off x="0" y="0"/>
            <a:ext cx="9144000" cy="2422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8" name="Title 1"/>
          <p:cNvSpPr>
            <a:spLocks noGrp="1"/>
          </p:cNvSpPr>
          <p:nvPr>
            <p:ph type="title"/>
          </p:nvPr>
        </p:nvSpPr>
        <p:spPr>
          <a:xfrm>
            <a:off x="628650" y="547077"/>
            <a:ext cx="7886700" cy="962636"/>
          </a:xfrm>
        </p:spPr>
        <p:txBody>
          <a:bodyPr lIns="0" rIns="0" anchor="t"/>
          <a:lstStyle/>
          <a:p>
            <a:r>
              <a:rPr lang="en-US" dirty="0"/>
              <a:t>Click to edit Master title style</a:t>
            </a:r>
          </a:p>
        </p:txBody>
      </p:sp>
      <p:sp>
        <p:nvSpPr>
          <p:cNvPr id="9" name="Content Placeholder 2"/>
          <p:cNvSpPr>
            <a:spLocks noGrp="1"/>
          </p:cNvSpPr>
          <p:nvPr>
            <p:ph idx="1"/>
          </p:nvPr>
        </p:nvSpPr>
        <p:spPr>
          <a:xfrm>
            <a:off x="628650" y="1664677"/>
            <a:ext cx="7886700" cy="4512286"/>
          </a:xfrm>
        </p:spPr>
        <p:txBody>
          <a:bodyPr lIns="0" rIns="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8895354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ontent 3">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28650" y="6331927"/>
            <a:ext cx="900719" cy="248895"/>
          </a:xfrm>
          <a:prstGeom prst="rect">
            <a:avLst/>
          </a:prstGeom>
        </p:spPr>
      </p:pic>
      <p:sp>
        <p:nvSpPr>
          <p:cNvPr id="4" name="Rectangle 3"/>
          <p:cNvSpPr/>
          <p:nvPr userDrawn="1"/>
        </p:nvSpPr>
        <p:spPr>
          <a:xfrm>
            <a:off x="0" y="-1"/>
            <a:ext cx="9144000" cy="15097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cxnSp>
        <p:nvCxnSpPr>
          <p:cNvPr id="11" name="Straight Connector 10"/>
          <p:cNvCxnSpPr/>
          <p:nvPr userDrawn="1"/>
        </p:nvCxnSpPr>
        <p:spPr>
          <a:xfrm>
            <a:off x="628650" y="6176963"/>
            <a:ext cx="7886700" cy="0"/>
          </a:xfrm>
          <a:prstGeom prst="line">
            <a:avLst/>
          </a:prstGeom>
          <a:ln w="38100">
            <a:solidFill>
              <a:schemeClr val="accent3"/>
            </a:solidFill>
          </a:ln>
        </p:spPr>
        <p:style>
          <a:lnRef idx="1">
            <a:schemeClr val="accent1"/>
          </a:lnRef>
          <a:fillRef idx="0">
            <a:schemeClr val="accent1"/>
          </a:fillRef>
          <a:effectRef idx="0">
            <a:schemeClr val="accent1"/>
          </a:effectRef>
          <a:fontRef idx="minor">
            <a:schemeClr val="tx1"/>
          </a:fontRef>
        </p:style>
      </p:cxnSp>
      <p:sp>
        <p:nvSpPr>
          <p:cNvPr id="8" name="Title 1"/>
          <p:cNvSpPr>
            <a:spLocks noGrp="1"/>
          </p:cNvSpPr>
          <p:nvPr>
            <p:ph type="title"/>
          </p:nvPr>
        </p:nvSpPr>
        <p:spPr>
          <a:xfrm>
            <a:off x="628650" y="547077"/>
            <a:ext cx="7886700" cy="962636"/>
          </a:xfrm>
        </p:spPr>
        <p:txBody>
          <a:bodyPr lIns="0" rIns="0" anchor="t"/>
          <a:lstStyle>
            <a:lvl1pPr>
              <a:defRPr>
                <a:solidFill>
                  <a:schemeClr val="bg1"/>
                </a:solidFill>
              </a:defRPr>
            </a:lvl1pPr>
          </a:lstStyle>
          <a:p>
            <a:r>
              <a:rPr lang="en-US" dirty="0"/>
              <a:t>Click to edit Master title style</a:t>
            </a:r>
          </a:p>
        </p:txBody>
      </p:sp>
      <p:sp>
        <p:nvSpPr>
          <p:cNvPr id="9" name="Content Placeholder 2"/>
          <p:cNvSpPr>
            <a:spLocks noGrp="1"/>
          </p:cNvSpPr>
          <p:nvPr>
            <p:ph idx="1"/>
          </p:nvPr>
        </p:nvSpPr>
        <p:spPr>
          <a:xfrm>
            <a:off x="628650" y="1664677"/>
            <a:ext cx="7886700" cy="4512286"/>
          </a:xfrm>
        </p:spPr>
        <p:txBody>
          <a:bodyPr lIns="0" rIns="0"/>
          <a:lstStyle/>
          <a:p>
            <a:pPr lvl="0"/>
            <a:r>
              <a:rPr lang="en-US"/>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0" y="-2"/>
            <a:ext cx="9144000" cy="16803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Tree>
    <p:extLst>
      <p:ext uri="{BB962C8B-B14F-4D97-AF65-F5344CB8AC3E}">
        <p14:creationId xmlns:p14="http://schemas.microsoft.com/office/powerpoint/2010/main" val="16691568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Divider 1">
    <p:bg>
      <p:bgPr>
        <a:solidFill>
          <a:schemeClr val="accent2"/>
        </a:solidFill>
        <a:effectLst/>
      </p:bgPr>
    </p:bg>
    <p:spTree>
      <p:nvGrpSpPr>
        <p:cNvPr id="1" name=""/>
        <p:cNvGrpSpPr/>
        <p:nvPr/>
      </p:nvGrpSpPr>
      <p:grpSpPr>
        <a:xfrm>
          <a:off x="0" y="0"/>
          <a:ext cx="0" cy="0"/>
          <a:chOff x="0" y="0"/>
          <a:chExt cx="0" cy="0"/>
        </a:xfrm>
      </p:grpSpPr>
      <p:sp>
        <p:nvSpPr>
          <p:cNvPr id="8" name="Rectangle 7"/>
          <p:cNvSpPr/>
          <p:nvPr userDrawn="1"/>
        </p:nvSpPr>
        <p:spPr>
          <a:xfrm>
            <a:off x="0" y="273538"/>
            <a:ext cx="9144000" cy="658446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2" name="Title 1"/>
          <p:cNvSpPr>
            <a:spLocks noGrp="1"/>
          </p:cNvSpPr>
          <p:nvPr>
            <p:ph type="title"/>
          </p:nvPr>
        </p:nvSpPr>
        <p:spPr>
          <a:xfrm>
            <a:off x="623888" y="3610707"/>
            <a:ext cx="7886700" cy="1766277"/>
          </a:xfrm>
        </p:spPr>
        <p:txBody>
          <a:bodyPr lIns="0" rIns="0" anchor="b">
            <a:normAutofit/>
          </a:bodyPr>
          <a:lstStyle>
            <a:lvl1pPr>
              <a:defRPr sz="4000">
                <a:solidFill>
                  <a:schemeClr val="tx1"/>
                </a:solidFill>
              </a:defRPr>
            </a:lvl1pPr>
          </a:lstStyle>
          <a:p>
            <a:r>
              <a:rPr lang="en-US" dirty="0"/>
              <a:t>Click to edit Master title style</a:t>
            </a:r>
          </a:p>
        </p:txBody>
      </p:sp>
    </p:spTree>
    <p:extLst>
      <p:ext uri="{BB962C8B-B14F-4D97-AF65-F5344CB8AC3E}">
        <p14:creationId xmlns:p14="http://schemas.microsoft.com/office/powerpoint/2010/main" val="3441186340"/>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Divider 2">
    <p:bg>
      <p:bgPr>
        <a:solidFill>
          <a:schemeClr val="bg1"/>
        </a:solidFill>
        <a:effectLst/>
      </p:bgPr>
    </p:bg>
    <p:spTree>
      <p:nvGrpSpPr>
        <p:cNvPr id="1" name=""/>
        <p:cNvGrpSpPr/>
        <p:nvPr/>
      </p:nvGrpSpPr>
      <p:grpSpPr>
        <a:xfrm>
          <a:off x="0" y="0"/>
          <a:ext cx="0" cy="0"/>
          <a:chOff x="0" y="0"/>
          <a:chExt cx="0" cy="0"/>
        </a:xfrm>
      </p:grpSpPr>
      <p:sp>
        <p:nvSpPr>
          <p:cNvPr id="5" name="Rectangle 4"/>
          <p:cNvSpPr/>
          <p:nvPr userDrawn="1"/>
        </p:nvSpPr>
        <p:spPr>
          <a:xfrm>
            <a:off x="0" y="273538"/>
            <a:ext cx="9144000" cy="658446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6" name="Title 1"/>
          <p:cNvSpPr>
            <a:spLocks noGrp="1"/>
          </p:cNvSpPr>
          <p:nvPr>
            <p:ph type="title"/>
          </p:nvPr>
        </p:nvSpPr>
        <p:spPr>
          <a:xfrm>
            <a:off x="623888" y="3610707"/>
            <a:ext cx="7886700" cy="1766277"/>
          </a:xfrm>
        </p:spPr>
        <p:txBody>
          <a:bodyPr lIns="0" rIns="0" anchor="b">
            <a:normAutofit/>
          </a:bodyPr>
          <a:lstStyle>
            <a:lvl1pPr>
              <a:defRPr sz="4000">
                <a:solidFill>
                  <a:schemeClr val="tx1"/>
                </a:solidFill>
              </a:defRPr>
            </a:lvl1pPr>
          </a:lstStyle>
          <a:p>
            <a:r>
              <a:rPr lang="en-US" dirty="0"/>
              <a:t>Click to edit Master title style</a:t>
            </a:r>
          </a:p>
        </p:txBody>
      </p:sp>
    </p:spTree>
    <p:extLst>
      <p:ext uri="{BB962C8B-B14F-4D97-AF65-F5344CB8AC3E}">
        <p14:creationId xmlns:p14="http://schemas.microsoft.com/office/powerpoint/2010/main" val="2085383685"/>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Divider 2">
    <p:bg>
      <p:bgPr>
        <a:solidFill>
          <a:schemeClr val="bg1"/>
        </a:solidFill>
        <a:effectLst/>
      </p:bgPr>
    </p:bg>
    <p:spTree>
      <p:nvGrpSpPr>
        <p:cNvPr id="1" name=""/>
        <p:cNvGrpSpPr/>
        <p:nvPr/>
      </p:nvGrpSpPr>
      <p:grpSpPr>
        <a:xfrm>
          <a:off x="0" y="0"/>
          <a:ext cx="0" cy="0"/>
          <a:chOff x="0" y="0"/>
          <a:chExt cx="0" cy="0"/>
        </a:xfrm>
      </p:grpSpPr>
      <p:sp>
        <p:nvSpPr>
          <p:cNvPr id="5" name="Rectangle 4"/>
          <p:cNvSpPr/>
          <p:nvPr userDrawn="1"/>
        </p:nvSpPr>
        <p:spPr>
          <a:xfrm>
            <a:off x="0" y="750276"/>
            <a:ext cx="9144000" cy="380609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6" name="Title 1"/>
          <p:cNvSpPr>
            <a:spLocks noGrp="1"/>
          </p:cNvSpPr>
          <p:nvPr>
            <p:ph type="title"/>
          </p:nvPr>
        </p:nvSpPr>
        <p:spPr>
          <a:xfrm>
            <a:off x="623888" y="1266091"/>
            <a:ext cx="7886700" cy="2782278"/>
          </a:xfrm>
        </p:spPr>
        <p:txBody>
          <a:bodyPr lIns="0" rIns="0" anchor="ctr">
            <a:normAutofit/>
          </a:bodyPr>
          <a:lstStyle>
            <a:lvl1pPr>
              <a:defRPr sz="4000">
                <a:solidFill>
                  <a:schemeClr val="bg1"/>
                </a:solidFill>
              </a:defRPr>
            </a:lvl1pPr>
          </a:lstStyle>
          <a:p>
            <a:r>
              <a:rPr lang="en-US" dirty="0"/>
              <a:t>Click to edit Master title style</a:t>
            </a:r>
          </a:p>
        </p:txBody>
      </p:sp>
    </p:spTree>
    <p:extLst>
      <p:ext uri="{BB962C8B-B14F-4D97-AF65-F5344CB8AC3E}">
        <p14:creationId xmlns:p14="http://schemas.microsoft.com/office/powerpoint/2010/main" val="99241345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Footer Placeholder 7"/>
          <p:cNvSpPr>
            <a:spLocks noGrp="1"/>
          </p:cNvSpPr>
          <p:nvPr>
            <p:ph type="ftr" sz="quarter" idx="10"/>
          </p:nvPr>
        </p:nvSpPr>
        <p:spPr/>
        <p:txBody>
          <a:bodyPr/>
          <a:lstStyle/>
          <a:p>
            <a:endParaRPr lang="en-US" dirty="0">
              <a:solidFill>
                <a:srgbClr val="285BA7"/>
              </a:solidFill>
            </a:endParaRPr>
          </a:p>
        </p:txBody>
      </p:sp>
      <p:sp>
        <p:nvSpPr>
          <p:cNvPr id="9" name="Title 1"/>
          <p:cNvSpPr>
            <a:spLocks noGrp="1"/>
          </p:cNvSpPr>
          <p:nvPr>
            <p:ph type="title"/>
          </p:nvPr>
        </p:nvSpPr>
        <p:spPr>
          <a:xfrm>
            <a:off x="628650" y="547077"/>
            <a:ext cx="7886700" cy="962636"/>
          </a:xfrm>
        </p:spPr>
        <p:txBody>
          <a:bodyPr anchor="t"/>
          <a:lstStyle/>
          <a:p>
            <a:r>
              <a:rPr lang="en-US" dirty="0"/>
              <a:t>Click to edit Master title style</a:t>
            </a:r>
          </a:p>
        </p:txBody>
      </p:sp>
      <p:cxnSp>
        <p:nvCxnSpPr>
          <p:cNvPr id="10" name="Straight Connector 9"/>
          <p:cNvCxnSpPr/>
          <p:nvPr userDrawn="1"/>
        </p:nvCxnSpPr>
        <p:spPr>
          <a:xfrm>
            <a:off x="628650" y="365126"/>
            <a:ext cx="7886700" cy="0"/>
          </a:xfrm>
          <a:prstGeom prst="line">
            <a:avLst/>
          </a:prstGeom>
          <a:ln w="7620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28650" y="6331927"/>
            <a:ext cx="900719" cy="248895"/>
          </a:xfrm>
          <a:prstGeom prst="rect">
            <a:avLst/>
          </a:prstGeom>
        </p:spPr>
      </p:pic>
      <p:cxnSp>
        <p:nvCxnSpPr>
          <p:cNvPr id="12" name="Straight Connector 11"/>
          <p:cNvCxnSpPr/>
          <p:nvPr userDrawn="1"/>
        </p:nvCxnSpPr>
        <p:spPr>
          <a:xfrm>
            <a:off x="628650" y="6176963"/>
            <a:ext cx="7886700" cy="0"/>
          </a:xfrm>
          <a:prstGeom prst="line">
            <a:avLst/>
          </a:prstGeom>
          <a:ln w="3810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977004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itle 1"/>
          <p:cNvSpPr>
            <a:spLocks noGrp="1"/>
          </p:cNvSpPr>
          <p:nvPr>
            <p:ph type="title"/>
          </p:nvPr>
        </p:nvSpPr>
        <p:spPr>
          <a:xfrm>
            <a:off x="628650" y="547077"/>
            <a:ext cx="7886700" cy="962636"/>
          </a:xfrm>
        </p:spPr>
        <p:txBody>
          <a:bodyPr anchor="t"/>
          <a:lstStyle/>
          <a:p>
            <a:r>
              <a:rPr lang="en-US" dirty="0"/>
              <a:t>Click to edit Master title style</a:t>
            </a:r>
          </a:p>
        </p:txBody>
      </p:sp>
      <p:cxnSp>
        <p:nvCxnSpPr>
          <p:cNvPr id="11" name="Straight Connector 10"/>
          <p:cNvCxnSpPr/>
          <p:nvPr userDrawn="1"/>
        </p:nvCxnSpPr>
        <p:spPr>
          <a:xfrm>
            <a:off x="628650" y="365126"/>
            <a:ext cx="7886700" cy="0"/>
          </a:xfrm>
          <a:prstGeom prst="line">
            <a:avLst/>
          </a:prstGeom>
          <a:ln w="762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Footer Placeholder 11"/>
          <p:cNvSpPr>
            <a:spLocks noGrp="1"/>
          </p:cNvSpPr>
          <p:nvPr>
            <p:ph type="ftr" sz="quarter" idx="10"/>
          </p:nvPr>
        </p:nvSpPr>
        <p:spPr/>
        <p:txBody>
          <a:bodyPr/>
          <a:lstStyle/>
          <a:p>
            <a:endParaRPr lang="en-US" dirty="0">
              <a:solidFill>
                <a:srgbClr val="285BA7"/>
              </a:solidFill>
            </a:endParaRPr>
          </a:p>
        </p:txBody>
      </p:sp>
      <p:pic>
        <p:nvPicPr>
          <p:cNvPr id="13" name="Picture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28650" y="6331927"/>
            <a:ext cx="900719" cy="248895"/>
          </a:xfrm>
          <a:prstGeom prst="rect">
            <a:avLst/>
          </a:prstGeom>
        </p:spPr>
      </p:pic>
      <p:cxnSp>
        <p:nvCxnSpPr>
          <p:cNvPr id="14" name="Straight Connector 13"/>
          <p:cNvCxnSpPr/>
          <p:nvPr userDrawn="1"/>
        </p:nvCxnSpPr>
        <p:spPr>
          <a:xfrm>
            <a:off x="628650" y="6176963"/>
            <a:ext cx="7886700" cy="0"/>
          </a:xfrm>
          <a:prstGeom prst="line">
            <a:avLst/>
          </a:prstGeom>
          <a:ln w="3810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622618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Footer Placeholder 5"/>
          <p:cNvSpPr>
            <a:spLocks noGrp="1"/>
          </p:cNvSpPr>
          <p:nvPr>
            <p:ph type="ftr" sz="quarter" idx="10"/>
          </p:nvPr>
        </p:nvSpPr>
        <p:spPr/>
        <p:txBody>
          <a:bodyPr/>
          <a:lstStyle/>
          <a:p>
            <a:endParaRPr lang="en-US" dirty="0">
              <a:solidFill>
                <a:srgbClr val="285BA7"/>
              </a:solidFill>
            </a:endParaRP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28650" y="6331927"/>
            <a:ext cx="900719" cy="248895"/>
          </a:xfrm>
          <a:prstGeom prst="rect">
            <a:avLst/>
          </a:prstGeom>
        </p:spPr>
      </p:pic>
      <p:cxnSp>
        <p:nvCxnSpPr>
          <p:cNvPr id="8" name="Straight Connector 7"/>
          <p:cNvCxnSpPr/>
          <p:nvPr userDrawn="1"/>
        </p:nvCxnSpPr>
        <p:spPr>
          <a:xfrm>
            <a:off x="628650" y="6176963"/>
            <a:ext cx="7886700" cy="0"/>
          </a:xfrm>
          <a:prstGeom prst="line">
            <a:avLst/>
          </a:prstGeom>
          <a:ln w="3810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454259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Quote-Stat">
    <p:spTree>
      <p:nvGrpSpPr>
        <p:cNvPr id="1" name=""/>
        <p:cNvGrpSpPr/>
        <p:nvPr/>
      </p:nvGrpSpPr>
      <p:grpSpPr>
        <a:xfrm>
          <a:off x="0" y="0"/>
          <a:ext cx="0" cy="0"/>
          <a:chOff x="0" y="0"/>
          <a:chExt cx="0" cy="0"/>
        </a:xfrm>
      </p:grpSpPr>
      <p:sp>
        <p:nvSpPr>
          <p:cNvPr id="6" name="Footer Placeholder 5"/>
          <p:cNvSpPr>
            <a:spLocks noGrp="1"/>
          </p:cNvSpPr>
          <p:nvPr>
            <p:ph type="ftr" sz="quarter" idx="10"/>
          </p:nvPr>
        </p:nvSpPr>
        <p:spPr/>
        <p:txBody>
          <a:bodyPr/>
          <a:lstStyle/>
          <a:p>
            <a:endParaRPr lang="en-US" dirty="0">
              <a:solidFill>
                <a:srgbClr val="285BA7"/>
              </a:solidFill>
            </a:endParaRPr>
          </a:p>
        </p:txBody>
      </p:sp>
      <p:sp>
        <p:nvSpPr>
          <p:cNvPr id="5" name="Rectangle 4"/>
          <p:cNvSpPr/>
          <p:nvPr userDrawn="1"/>
        </p:nvSpPr>
        <p:spPr>
          <a:xfrm>
            <a:off x="0" y="0"/>
            <a:ext cx="228990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3" name="Title 2"/>
          <p:cNvSpPr>
            <a:spLocks noGrp="1"/>
          </p:cNvSpPr>
          <p:nvPr>
            <p:ph type="title"/>
          </p:nvPr>
        </p:nvSpPr>
        <p:spPr>
          <a:xfrm>
            <a:off x="2782276" y="1172307"/>
            <a:ext cx="5642709" cy="4298461"/>
          </a:xfrm>
        </p:spPr>
        <p:txBody>
          <a:bodyPr/>
          <a:lstStyle/>
          <a:p>
            <a:r>
              <a:rPr lang="en-US" dirty="0"/>
              <a:t>Click to edit Master title style</a:t>
            </a:r>
          </a:p>
        </p:txBody>
      </p:sp>
      <p:pic>
        <p:nvPicPr>
          <p:cNvPr id="4" name="Picture 3"/>
          <p:cNvPicPr>
            <a:picLocks noChangeAspect="1"/>
          </p:cNvPicPr>
          <p:nvPr userDrawn="1"/>
        </p:nvPicPr>
        <p:blipFill>
          <a:blip r:embed="rId2" cstate="print">
            <a:alphaModFix amt="15000"/>
            <a:extLst>
              <a:ext uri="{28A0092B-C50C-407E-A947-70E740481C1C}">
                <a14:useLocalDpi xmlns:a14="http://schemas.microsoft.com/office/drawing/2010/main" val="0"/>
              </a:ext>
            </a:extLst>
          </a:blip>
          <a:stretch>
            <a:fillRect/>
          </a:stretch>
        </p:blipFill>
        <p:spPr>
          <a:xfrm>
            <a:off x="13052" y="131064"/>
            <a:ext cx="2276856" cy="6726936"/>
          </a:xfrm>
          <a:prstGeom prst="rect">
            <a:avLst/>
          </a:prstGeom>
        </p:spPr>
      </p:pic>
    </p:spTree>
    <p:extLst>
      <p:ext uri="{BB962C8B-B14F-4D97-AF65-F5344CB8AC3E}">
        <p14:creationId xmlns:p14="http://schemas.microsoft.com/office/powerpoint/2010/main" val="23039690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_Quote-Stat">
    <p:bg>
      <p:bgPr>
        <a:solidFill>
          <a:schemeClr val="tx1"/>
        </a:solidFill>
        <a:effectLst/>
      </p:bgPr>
    </p:bg>
    <p:spTree>
      <p:nvGrpSpPr>
        <p:cNvPr id="1" name=""/>
        <p:cNvGrpSpPr/>
        <p:nvPr/>
      </p:nvGrpSpPr>
      <p:grpSpPr>
        <a:xfrm>
          <a:off x="0" y="0"/>
          <a:ext cx="0" cy="0"/>
          <a:chOff x="0" y="0"/>
          <a:chExt cx="0" cy="0"/>
        </a:xfrm>
      </p:grpSpPr>
      <p:sp>
        <p:nvSpPr>
          <p:cNvPr id="6" name="Footer Placeholder 5"/>
          <p:cNvSpPr>
            <a:spLocks noGrp="1"/>
          </p:cNvSpPr>
          <p:nvPr>
            <p:ph type="ftr" sz="quarter" idx="10"/>
          </p:nvPr>
        </p:nvSpPr>
        <p:spPr/>
        <p:txBody>
          <a:bodyPr/>
          <a:lstStyle>
            <a:lvl1pPr>
              <a:defRPr>
                <a:solidFill>
                  <a:schemeClr val="bg1"/>
                </a:solidFill>
              </a:defRPr>
            </a:lvl1pPr>
          </a:lstStyle>
          <a:p>
            <a:endParaRPr lang="en-US" dirty="0">
              <a:solidFill>
                <a:srgbClr val="FFFFFF"/>
              </a:solidFill>
            </a:endParaRPr>
          </a:p>
        </p:txBody>
      </p:sp>
      <p:pic>
        <p:nvPicPr>
          <p:cNvPr id="2" name="Picture 1"/>
          <p:cNvPicPr>
            <a:picLocks noChangeAspect="1"/>
          </p:cNvPicPr>
          <p:nvPr userDrawn="1"/>
        </p:nvPicPr>
        <p:blipFill>
          <a:blip r:embed="rId2" cstate="print">
            <a:alphaModFix amt="30000"/>
            <a:extLst>
              <a:ext uri="{28A0092B-C50C-407E-A947-70E740481C1C}">
                <a14:useLocalDpi xmlns:a14="http://schemas.microsoft.com/office/drawing/2010/main" val="0"/>
              </a:ext>
            </a:extLst>
          </a:blip>
          <a:stretch>
            <a:fillRect/>
          </a:stretch>
        </p:blipFill>
        <p:spPr>
          <a:xfrm>
            <a:off x="2076237" y="0"/>
            <a:ext cx="7067763" cy="6858000"/>
          </a:xfrm>
          <a:prstGeom prst="rect">
            <a:avLst/>
          </a:prstGeom>
        </p:spPr>
      </p:pic>
      <p:sp>
        <p:nvSpPr>
          <p:cNvPr id="3" name="Title 2"/>
          <p:cNvSpPr>
            <a:spLocks noGrp="1"/>
          </p:cNvSpPr>
          <p:nvPr>
            <p:ph type="title" hasCustomPrompt="1"/>
          </p:nvPr>
        </p:nvSpPr>
        <p:spPr>
          <a:xfrm>
            <a:off x="664308" y="1117601"/>
            <a:ext cx="7760677" cy="4353168"/>
          </a:xfrm>
        </p:spPr>
        <p:txBody>
          <a:bodyPr>
            <a:normAutofit/>
          </a:bodyPr>
          <a:lstStyle>
            <a:lvl1pPr>
              <a:defRPr sz="4400" i="0" u="none">
                <a:solidFill>
                  <a:schemeClr val="bg1"/>
                </a:solidFill>
              </a:defRPr>
            </a:lvl1pPr>
          </a:lstStyle>
          <a:p>
            <a:r>
              <a:rPr lang="en-US" dirty="0"/>
              <a:t>Click To edit Master Title Style</a:t>
            </a:r>
          </a:p>
        </p:txBody>
      </p:sp>
    </p:spTree>
    <p:extLst>
      <p:ext uri="{BB962C8B-B14F-4D97-AF65-F5344CB8AC3E}">
        <p14:creationId xmlns:p14="http://schemas.microsoft.com/office/powerpoint/2010/main" val="22419296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3">
    <p:spTree>
      <p:nvGrpSpPr>
        <p:cNvPr id="1" name=""/>
        <p:cNvGrpSpPr/>
        <p:nvPr/>
      </p:nvGrpSpPr>
      <p:grpSpPr>
        <a:xfrm>
          <a:off x="0" y="0"/>
          <a:ext cx="0" cy="0"/>
          <a:chOff x="0" y="0"/>
          <a:chExt cx="0" cy="0"/>
        </a:xfrm>
      </p:grpSpPr>
      <p:sp>
        <p:nvSpPr>
          <p:cNvPr id="2" name="Title 1"/>
          <p:cNvSpPr>
            <a:spLocks noGrp="1"/>
          </p:cNvSpPr>
          <p:nvPr>
            <p:ph type="ctrTitle"/>
          </p:nvPr>
        </p:nvSpPr>
        <p:spPr>
          <a:xfrm>
            <a:off x="423988" y="1078524"/>
            <a:ext cx="4429366" cy="2798763"/>
          </a:xfrm>
        </p:spPr>
        <p:txBody>
          <a:bodyPr anchor="ctr">
            <a:normAutofit/>
          </a:bodyPr>
          <a:lstStyle>
            <a:lvl1pPr algn="l">
              <a:defRPr sz="4800">
                <a:solidFill>
                  <a:schemeClr val="accent1"/>
                </a:solidFill>
              </a:defRPr>
            </a:lvl1pPr>
          </a:lstStyle>
          <a:p>
            <a:r>
              <a:rPr lang="en-US" dirty="0"/>
              <a:t>Click to edit Master title style</a:t>
            </a:r>
          </a:p>
        </p:txBody>
      </p:sp>
      <p:sp>
        <p:nvSpPr>
          <p:cNvPr id="3" name="Subtitle 2"/>
          <p:cNvSpPr>
            <a:spLocks noGrp="1"/>
          </p:cNvSpPr>
          <p:nvPr>
            <p:ph type="subTitle" idx="1"/>
          </p:nvPr>
        </p:nvSpPr>
        <p:spPr>
          <a:xfrm>
            <a:off x="423987" y="3877287"/>
            <a:ext cx="4429367" cy="844916"/>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8" name="Footer Placeholder 7"/>
          <p:cNvSpPr>
            <a:spLocks noGrp="1"/>
          </p:cNvSpPr>
          <p:nvPr>
            <p:ph type="ftr" sz="quarter" idx="10"/>
          </p:nvPr>
        </p:nvSpPr>
        <p:spPr/>
        <p:txBody>
          <a:bodyPr/>
          <a:lstStyle/>
          <a:p>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23987" y="5197232"/>
            <a:ext cx="2095813" cy="1006076"/>
          </a:xfrm>
          <a:prstGeom prst="rect">
            <a:avLst/>
          </a:prstGeom>
        </p:spPr>
      </p:pic>
      <p:sp>
        <p:nvSpPr>
          <p:cNvPr id="5" name="Picture Placeholder 4"/>
          <p:cNvSpPr>
            <a:spLocks noGrp="1"/>
          </p:cNvSpPr>
          <p:nvPr>
            <p:ph type="pic" sz="quarter" idx="11" hasCustomPrompt="1"/>
          </p:nvPr>
        </p:nvSpPr>
        <p:spPr>
          <a:xfrm>
            <a:off x="5259754" y="0"/>
            <a:ext cx="3438769" cy="6858000"/>
          </a:xfrm>
        </p:spPr>
        <p:txBody>
          <a:bodyPr/>
          <a:lstStyle/>
          <a:p>
            <a:r>
              <a:rPr lang="en-US" dirty="0"/>
              <a:t>Image</a:t>
            </a:r>
          </a:p>
        </p:txBody>
      </p:sp>
      <p:sp>
        <p:nvSpPr>
          <p:cNvPr id="14" name="Rectangle 13"/>
          <p:cNvSpPr/>
          <p:nvPr userDrawn="1"/>
        </p:nvSpPr>
        <p:spPr>
          <a:xfrm>
            <a:off x="8698523" y="0"/>
            <a:ext cx="445477"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5506300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Footer Placeholder 7"/>
          <p:cNvSpPr>
            <a:spLocks noGrp="1"/>
          </p:cNvSpPr>
          <p:nvPr>
            <p:ph type="ftr" sz="quarter" idx="10"/>
          </p:nvPr>
        </p:nvSpPr>
        <p:spPr/>
        <p:txBody>
          <a:bodyPr/>
          <a:lstStyle/>
          <a:p>
            <a:endParaRPr lang="en-US" dirty="0">
              <a:solidFill>
                <a:srgbClr val="285BA7"/>
              </a:solidFill>
            </a:endParaRP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28650" y="6331927"/>
            <a:ext cx="900719" cy="248895"/>
          </a:xfrm>
          <a:prstGeom prst="rect">
            <a:avLst/>
          </a:prstGeom>
        </p:spPr>
      </p:pic>
      <p:cxnSp>
        <p:nvCxnSpPr>
          <p:cNvPr id="10" name="Straight Connector 9"/>
          <p:cNvCxnSpPr/>
          <p:nvPr userDrawn="1"/>
        </p:nvCxnSpPr>
        <p:spPr>
          <a:xfrm>
            <a:off x="628650" y="6176963"/>
            <a:ext cx="7886700" cy="0"/>
          </a:xfrm>
          <a:prstGeom prst="line">
            <a:avLst/>
          </a:prstGeom>
          <a:ln w="3810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395521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a:xfrm>
            <a:off x="135866" y="6399481"/>
            <a:ext cx="373092" cy="372255"/>
          </a:xfrm>
          <a:prstGeom prst="rect">
            <a:avLst/>
          </a:prstGeom>
        </p:spPr>
        <p:txBody>
          <a:bodyPr/>
          <a:lstStyle/>
          <a:p>
            <a:fld id="{758AD296-ADEA-4935-9E29-E597B4362C7C}" type="slidenum">
              <a:rPr lang="en-US" smtClean="0">
                <a:solidFill>
                  <a:srgbClr val="285BA7"/>
                </a:solidFill>
              </a:rPr>
              <a:pPr/>
              <a:t>‹#›</a:t>
            </a:fld>
            <a:endParaRPr lang="en-US" dirty="0">
              <a:solidFill>
                <a:srgbClr val="285BA7"/>
              </a:solidFill>
            </a:endParaRP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010148" y="5943601"/>
            <a:ext cx="1866441" cy="651699"/>
          </a:xfrm>
          <a:prstGeom prst="rect">
            <a:avLst/>
          </a:prstGeom>
        </p:spPr>
      </p:pic>
      <p:cxnSp>
        <p:nvCxnSpPr>
          <p:cNvPr id="9" name="Straight Connector 8"/>
          <p:cNvCxnSpPr/>
          <p:nvPr userDrawn="1"/>
        </p:nvCxnSpPr>
        <p:spPr>
          <a:xfrm>
            <a:off x="0" y="1371689"/>
            <a:ext cx="9144000" cy="2875"/>
          </a:xfrm>
          <a:prstGeom prst="line">
            <a:avLst/>
          </a:prstGeom>
          <a:ln w="38100">
            <a:solidFill>
              <a:srgbClr val="046F6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065100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547077"/>
            <a:ext cx="7886700" cy="962636"/>
          </a:xfrm>
        </p:spPr>
        <p:txBody>
          <a:bodyPr lIns="0" tIns="45720" rIns="0" anchor="t"/>
          <a:lstStyle/>
          <a:p>
            <a:r>
              <a:rPr lang="en-US" dirty="0"/>
              <a:t>Click to edit Master title style</a:t>
            </a:r>
          </a:p>
        </p:txBody>
      </p:sp>
      <p:sp>
        <p:nvSpPr>
          <p:cNvPr id="3" name="Content Placeholder 2"/>
          <p:cNvSpPr>
            <a:spLocks noGrp="1"/>
          </p:cNvSpPr>
          <p:nvPr>
            <p:ph idx="1"/>
          </p:nvPr>
        </p:nvSpPr>
        <p:spPr/>
        <p:txBody>
          <a:bodyPr lIns="0" tIns="45720" r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7" name="Straight Connector 6"/>
          <p:cNvCxnSpPr/>
          <p:nvPr userDrawn="1"/>
        </p:nvCxnSpPr>
        <p:spPr>
          <a:xfrm>
            <a:off x="628650" y="365126"/>
            <a:ext cx="7886700" cy="0"/>
          </a:xfrm>
          <a:prstGeom prst="line">
            <a:avLst/>
          </a:prstGeom>
          <a:ln w="7620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8650" y="6331927"/>
            <a:ext cx="900719" cy="248895"/>
          </a:xfrm>
          <a:prstGeom prst="rect">
            <a:avLst/>
          </a:prstGeom>
        </p:spPr>
      </p:pic>
      <p:cxnSp>
        <p:nvCxnSpPr>
          <p:cNvPr id="11" name="Straight Connector 10"/>
          <p:cNvCxnSpPr/>
          <p:nvPr userDrawn="1"/>
        </p:nvCxnSpPr>
        <p:spPr>
          <a:xfrm>
            <a:off x="628650" y="6176963"/>
            <a:ext cx="7886700" cy="0"/>
          </a:xfrm>
          <a:prstGeom prst="line">
            <a:avLst/>
          </a:prstGeom>
          <a:ln w="3810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392447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2">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8650" y="6331927"/>
            <a:ext cx="900719" cy="248895"/>
          </a:xfrm>
          <a:prstGeom prst="rect">
            <a:avLst/>
          </a:prstGeom>
        </p:spPr>
      </p:pic>
      <p:cxnSp>
        <p:nvCxnSpPr>
          <p:cNvPr id="11" name="Straight Connector 10"/>
          <p:cNvCxnSpPr/>
          <p:nvPr userDrawn="1"/>
        </p:nvCxnSpPr>
        <p:spPr>
          <a:xfrm>
            <a:off x="628650" y="6176963"/>
            <a:ext cx="7886700" cy="0"/>
          </a:xfrm>
          <a:prstGeom prst="line">
            <a:avLst/>
          </a:prstGeom>
          <a:ln w="38100">
            <a:solidFill>
              <a:schemeClr val="accent3"/>
            </a:solidFill>
          </a:ln>
        </p:spPr>
        <p:style>
          <a:lnRef idx="1">
            <a:schemeClr val="accent1"/>
          </a:lnRef>
          <a:fillRef idx="0">
            <a:schemeClr val="accent1"/>
          </a:fillRef>
          <a:effectRef idx="0">
            <a:schemeClr val="accent1"/>
          </a:effectRef>
          <a:fontRef idx="minor">
            <a:schemeClr val="tx1"/>
          </a:fontRef>
        </p:style>
      </p:cxnSp>
      <p:sp>
        <p:nvSpPr>
          <p:cNvPr id="4" name="Rectangle 3"/>
          <p:cNvSpPr/>
          <p:nvPr userDrawn="1"/>
        </p:nvSpPr>
        <p:spPr>
          <a:xfrm>
            <a:off x="0" y="0"/>
            <a:ext cx="9144000" cy="2422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itle 1"/>
          <p:cNvSpPr>
            <a:spLocks noGrp="1"/>
          </p:cNvSpPr>
          <p:nvPr>
            <p:ph type="title"/>
          </p:nvPr>
        </p:nvSpPr>
        <p:spPr>
          <a:xfrm>
            <a:off x="628650" y="547077"/>
            <a:ext cx="7886700" cy="962636"/>
          </a:xfrm>
        </p:spPr>
        <p:txBody>
          <a:bodyPr lIns="0" rIns="0" anchor="t"/>
          <a:lstStyle/>
          <a:p>
            <a:r>
              <a:rPr lang="en-US" dirty="0"/>
              <a:t>Click to edit Master title style</a:t>
            </a:r>
          </a:p>
        </p:txBody>
      </p:sp>
      <p:sp>
        <p:nvSpPr>
          <p:cNvPr id="9" name="Content Placeholder 2"/>
          <p:cNvSpPr>
            <a:spLocks noGrp="1"/>
          </p:cNvSpPr>
          <p:nvPr>
            <p:ph idx="1"/>
          </p:nvPr>
        </p:nvSpPr>
        <p:spPr>
          <a:xfrm>
            <a:off x="628650" y="1664677"/>
            <a:ext cx="7886700" cy="4512286"/>
          </a:xfrm>
        </p:spPr>
        <p:txBody>
          <a:bodyPr lIns="0" rIns="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1180307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3">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8650" y="6331927"/>
            <a:ext cx="900719" cy="248895"/>
          </a:xfrm>
          <a:prstGeom prst="rect">
            <a:avLst/>
          </a:prstGeom>
        </p:spPr>
      </p:pic>
      <p:sp>
        <p:nvSpPr>
          <p:cNvPr id="4" name="Rectangle 3"/>
          <p:cNvSpPr/>
          <p:nvPr userDrawn="1"/>
        </p:nvSpPr>
        <p:spPr>
          <a:xfrm>
            <a:off x="0" y="-1"/>
            <a:ext cx="9144000" cy="15097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1" name="Straight Connector 10"/>
          <p:cNvCxnSpPr/>
          <p:nvPr userDrawn="1"/>
        </p:nvCxnSpPr>
        <p:spPr>
          <a:xfrm>
            <a:off x="628650" y="6176963"/>
            <a:ext cx="7886700" cy="0"/>
          </a:xfrm>
          <a:prstGeom prst="line">
            <a:avLst/>
          </a:prstGeom>
          <a:ln w="38100">
            <a:solidFill>
              <a:schemeClr val="accent3"/>
            </a:solidFill>
          </a:ln>
        </p:spPr>
        <p:style>
          <a:lnRef idx="1">
            <a:schemeClr val="accent1"/>
          </a:lnRef>
          <a:fillRef idx="0">
            <a:schemeClr val="accent1"/>
          </a:fillRef>
          <a:effectRef idx="0">
            <a:schemeClr val="accent1"/>
          </a:effectRef>
          <a:fontRef idx="minor">
            <a:schemeClr val="tx1"/>
          </a:fontRef>
        </p:style>
      </p:cxnSp>
      <p:sp>
        <p:nvSpPr>
          <p:cNvPr id="8" name="Title 1"/>
          <p:cNvSpPr>
            <a:spLocks noGrp="1"/>
          </p:cNvSpPr>
          <p:nvPr>
            <p:ph type="title"/>
          </p:nvPr>
        </p:nvSpPr>
        <p:spPr>
          <a:xfrm>
            <a:off x="628650" y="547077"/>
            <a:ext cx="7886700" cy="962636"/>
          </a:xfrm>
        </p:spPr>
        <p:txBody>
          <a:bodyPr lIns="0" rIns="0" anchor="t"/>
          <a:lstStyle>
            <a:lvl1pPr>
              <a:defRPr>
                <a:solidFill>
                  <a:schemeClr val="bg1"/>
                </a:solidFill>
              </a:defRPr>
            </a:lvl1pPr>
          </a:lstStyle>
          <a:p>
            <a:r>
              <a:rPr lang="en-US" dirty="0"/>
              <a:t>Click to edit Master title style</a:t>
            </a:r>
          </a:p>
        </p:txBody>
      </p:sp>
      <p:sp>
        <p:nvSpPr>
          <p:cNvPr id="9" name="Content Placeholder 2"/>
          <p:cNvSpPr>
            <a:spLocks noGrp="1"/>
          </p:cNvSpPr>
          <p:nvPr>
            <p:ph idx="1"/>
          </p:nvPr>
        </p:nvSpPr>
        <p:spPr>
          <a:xfrm>
            <a:off x="628650" y="1664677"/>
            <a:ext cx="7886700" cy="4512286"/>
          </a:xfrm>
        </p:spPr>
        <p:txBody>
          <a:bodyPr lIns="0" rIns="0"/>
          <a:lstStyle/>
          <a:p>
            <a:pPr lvl="0"/>
            <a:r>
              <a:rPr lang="en-US"/>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0" y="-2"/>
            <a:ext cx="9144000" cy="16803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7945510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vider 1">
    <p:bg>
      <p:bgPr>
        <a:solidFill>
          <a:schemeClr val="accent2"/>
        </a:solidFill>
        <a:effectLst/>
      </p:bgPr>
    </p:bg>
    <p:spTree>
      <p:nvGrpSpPr>
        <p:cNvPr id="1" name=""/>
        <p:cNvGrpSpPr/>
        <p:nvPr/>
      </p:nvGrpSpPr>
      <p:grpSpPr>
        <a:xfrm>
          <a:off x="0" y="0"/>
          <a:ext cx="0" cy="0"/>
          <a:chOff x="0" y="0"/>
          <a:chExt cx="0" cy="0"/>
        </a:xfrm>
      </p:grpSpPr>
      <p:sp>
        <p:nvSpPr>
          <p:cNvPr id="8" name="Rectangle 7"/>
          <p:cNvSpPr/>
          <p:nvPr userDrawn="1"/>
        </p:nvSpPr>
        <p:spPr>
          <a:xfrm>
            <a:off x="0" y="273538"/>
            <a:ext cx="9144000" cy="658446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23888" y="3610707"/>
            <a:ext cx="7886700" cy="1766277"/>
          </a:xfrm>
        </p:spPr>
        <p:txBody>
          <a:bodyPr lIns="0" rIns="0" anchor="b">
            <a:normAutofit/>
          </a:bodyPr>
          <a:lstStyle>
            <a:lvl1pPr>
              <a:defRPr sz="4000">
                <a:solidFill>
                  <a:schemeClr val="tx1"/>
                </a:solidFill>
              </a:defRPr>
            </a:lvl1pPr>
          </a:lstStyle>
          <a:p>
            <a:r>
              <a:rPr lang="en-US" dirty="0"/>
              <a:t>Click to edit Master title style</a:t>
            </a:r>
          </a:p>
        </p:txBody>
      </p:sp>
    </p:spTree>
    <p:extLst>
      <p:ext uri="{BB962C8B-B14F-4D97-AF65-F5344CB8AC3E}">
        <p14:creationId xmlns:p14="http://schemas.microsoft.com/office/powerpoint/2010/main" val="1690339942"/>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vider 2">
    <p:bg>
      <p:bgPr>
        <a:solidFill>
          <a:schemeClr val="bg1"/>
        </a:solidFill>
        <a:effectLst/>
      </p:bgPr>
    </p:bg>
    <p:spTree>
      <p:nvGrpSpPr>
        <p:cNvPr id="1" name=""/>
        <p:cNvGrpSpPr/>
        <p:nvPr/>
      </p:nvGrpSpPr>
      <p:grpSpPr>
        <a:xfrm>
          <a:off x="0" y="0"/>
          <a:ext cx="0" cy="0"/>
          <a:chOff x="0" y="0"/>
          <a:chExt cx="0" cy="0"/>
        </a:xfrm>
      </p:grpSpPr>
      <p:sp>
        <p:nvSpPr>
          <p:cNvPr id="5" name="Rectangle 4"/>
          <p:cNvSpPr/>
          <p:nvPr userDrawn="1"/>
        </p:nvSpPr>
        <p:spPr>
          <a:xfrm>
            <a:off x="0" y="273538"/>
            <a:ext cx="9144000" cy="658446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itle 1"/>
          <p:cNvSpPr>
            <a:spLocks noGrp="1"/>
          </p:cNvSpPr>
          <p:nvPr>
            <p:ph type="title"/>
          </p:nvPr>
        </p:nvSpPr>
        <p:spPr>
          <a:xfrm>
            <a:off x="623888" y="3610707"/>
            <a:ext cx="7886700" cy="1766277"/>
          </a:xfrm>
        </p:spPr>
        <p:txBody>
          <a:bodyPr lIns="0" rIns="0" anchor="b">
            <a:normAutofit/>
          </a:bodyPr>
          <a:lstStyle>
            <a:lvl1pPr>
              <a:defRPr sz="4000">
                <a:solidFill>
                  <a:schemeClr val="tx1"/>
                </a:solidFill>
              </a:defRPr>
            </a:lvl1pPr>
          </a:lstStyle>
          <a:p>
            <a:r>
              <a:rPr lang="en-US" dirty="0"/>
              <a:t>Click to edit Master title style</a:t>
            </a:r>
          </a:p>
        </p:txBody>
      </p:sp>
    </p:spTree>
    <p:extLst>
      <p:ext uri="{BB962C8B-B14F-4D97-AF65-F5344CB8AC3E}">
        <p14:creationId xmlns:p14="http://schemas.microsoft.com/office/powerpoint/2010/main" val="2035909539"/>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Divider 2">
    <p:bg>
      <p:bgPr>
        <a:solidFill>
          <a:schemeClr val="bg1"/>
        </a:solidFill>
        <a:effectLst/>
      </p:bgPr>
    </p:bg>
    <p:spTree>
      <p:nvGrpSpPr>
        <p:cNvPr id="1" name=""/>
        <p:cNvGrpSpPr/>
        <p:nvPr/>
      </p:nvGrpSpPr>
      <p:grpSpPr>
        <a:xfrm>
          <a:off x="0" y="0"/>
          <a:ext cx="0" cy="0"/>
          <a:chOff x="0" y="0"/>
          <a:chExt cx="0" cy="0"/>
        </a:xfrm>
      </p:grpSpPr>
      <p:sp>
        <p:nvSpPr>
          <p:cNvPr id="5" name="Rectangle 4"/>
          <p:cNvSpPr/>
          <p:nvPr userDrawn="1"/>
        </p:nvSpPr>
        <p:spPr>
          <a:xfrm>
            <a:off x="0" y="750276"/>
            <a:ext cx="9144000" cy="380609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itle 1"/>
          <p:cNvSpPr>
            <a:spLocks noGrp="1"/>
          </p:cNvSpPr>
          <p:nvPr>
            <p:ph type="title"/>
          </p:nvPr>
        </p:nvSpPr>
        <p:spPr>
          <a:xfrm>
            <a:off x="623888" y="1266091"/>
            <a:ext cx="7886700" cy="2782278"/>
          </a:xfrm>
        </p:spPr>
        <p:txBody>
          <a:bodyPr lIns="0" rIns="0" anchor="ctr">
            <a:normAutofit/>
          </a:bodyPr>
          <a:lstStyle>
            <a:lvl1pPr>
              <a:defRPr sz="4000">
                <a:solidFill>
                  <a:schemeClr val="bg1"/>
                </a:solidFill>
              </a:defRPr>
            </a:lvl1pPr>
          </a:lstStyle>
          <a:p>
            <a:r>
              <a:rPr lang="en-US" dirty="0"/>
              <a:t>Click to edit Master title style</a:t>
            </a:r>
          </a:p>
        </p:txBody>
      </p:sp>
    </p:spTree>
    <p:extLst>
      <p:ext uri="{BB962C8B-B14F-4D97-AF65-F5344CB8AC3E}">
        <p14:creationId xmlns:p14="http://schemas.microsoft.com/office/powerpoint/2010/main" val="825526043"/>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slideLayout" Target="../slideLayouts/slideLayout28.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17" Type="http://schemas.openxmlformats.org/officeDocument/2006/relationships/theme" Target="../theme/theme2.xml"/><Relationship Id="rId2" Type="http://schemas.openxmlformats.org/officeDocument/2006/relationships/slideLayout" Target="../slideLayouts/slideLayout17.xml"/><Relationship Id="rId16" Type="http://schemas.openxmlformats.org/officeDocument/2006/relationships/slideLayout" Target="../slideLayouts/slideLayout31.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5" Type="http://schemas.openxmlformats.org/officeDocument/2006/relationships/slideLayout" Target="../slideLayouts/slideLayout3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 Id="rId14"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144587"/>
          </a:xfrm>
          <a:prstGeom prst="rect">
            <a:avLst/>
          </a:prstGeom>
        </p:spPr>
        <p:txBody>
          <a:bodyPr vert="horz" lIns="0" tIns="45720" rIns="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664677"/>
            <a:ext cx="7886700" cy="4512286"/>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8319965" y="6492875"/>
            <a:ext cx="824035" cy="365125"/>
          </a:xfrm>
          <a:prstGeom prst="rect">
            <a:avLst/>
          </a:prstGeom>
        </p:spPr>
        <p:txBody>
          <a:bodyPr vert="horz" lIns="91440" tIns="45720" rIns="91440" bIns="45720" rtlCol="0" anchor="ctr"/>
          <a:lstStyle>
            <a:lvl1pPr algn="r">
              <a:defRPr sz="600">
                <a:solidFill>
                  <a:schemeClr val="tx1"/>
                </a:solidFill>
              </a:defRPr>
            </a:lvl1pPr>
          </a:lstStyle>
          <a:p>
            <a:endParaRPr lang="en-US" dirty="0"/>
          </a:p>
        </p:txBody>
      </p:sp>
    </p:spTree>
    <p:extLst>
      <p:ext uri="{BB962C8B-B14F-4D97-AF65-F5344CB8AC3E}">
        <p14:creationId xmlns:p14="http://schemas.microsoft.com/office/powerpoint/2010/main" val="11594300"/>
      </p:ext>
    </p:extLst>
  </p:cSld>
  <p:clrMap bg1="lt1" tx1="dk1" bg2="lt2" tx2="dk2" accent1="accent1" accent2="accent2" accent3="accent3" accent4="accent4" accent5="accent5" accent6="accent6" hlink="hlink" folHlink="folHlink"/>
  <p:sldLayoutIdLst>
    <p:sldLayoutId id="2147483671" r:id="rId1"/>
    <p:sldLayoutId id="2147483682" r:id="rId2"/>
    <p:sldLayoutId id="2147483683" r:id="rId3"/>
    <p:sldLayoutId id="2147483672" r:id="rId4"/>
    <p:sldLayoutId id="2147483684" r:id="rId5"/>
    <p:sldLayoutId id="2147483685" r:id="rId6"/>
    <p:sldLayoutId id="2147483673" r:id="rId7"/>
    <p:sldLayoutId id="2147483686" r:id="rId8"/>
    <p:sldLayoutId id="2147483687" r:id="rId9"/>
    <p:sldLayoutId id="2147483674" r:id="rId10"/>
    <p:sldLayoutId id="2147483675" r:id="rId11"/>
    <p:sldLayoutId id="2147483677" r:id="rId12"/>
    <p:sldLayoutId id="2147483688" r:id="rId13"/>
    <p:sldLayoutId id="2147483689" r:id="rId14"/>
    <p:sldLayoutId id="2147483679" r:id="rId15"/>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914400" rtl="0" eaLnBrk="1" latinLnBrk="0" hangingPunct="1">
        <a:lnSpc>
          <a:spcPct val="90000"/>
        </a:lnSpc>
        <a:spcBef>
          <a:spcPct val="0"/>
        </a:spcBef>
        <a:buNone/>
        <a:defRPr sz="3200" b="1"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3"/>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3"/>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3"/>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3"/>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3"/>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144587"/>
          </a:xfrm>
          <a:prstGeom prst="rect">
            <a:avLst/>
          </a:prstGeom>
        </p:spPr>
        <p:txBody>
          <a:bodyPr vert="horz" lIns="0" tIns="45720" rIns="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664677"/>
            <a:ext cx="7886700" cy="4512286"/>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8319965" y="6492875"/>
            <a:ext cx="824035" cy="365125"/>
          </a:xfrm>
          <a:prstGeom prst="rect">
            <a:avLst/>
          </a:prstGeom>
        </p:spPr>
        <p:txBody>
          <a:bodyPr vert="horz" lIns="91440" tIns="45720" rIns="91440" bIns="45720" rtlCol="0" anchor="ctr"/>
          <a:lstStyle>
            <a:lvl1pPr algn="r">
              <a:defRPr sz="600">
                <a:solidFill>
                  <a:schemeClr val="tx1"/>
                </a:solidFill>
              </a:defRPr>
            </a:lvl1pPr>
          </a:lstStyle>
          <a:p>
            <a:endParaRPr lang="en-US" dirty="0">
              <a:solidFill>
                <a:srgbClr val="285BA7"/>
              </a:solidFill>
            </a:endParaRPr>
          </a:p>
        </p:txBody>
      </p:sp>
    </p:spTree>
    <p:extLst>
      <p:ext uri="{BB962C8B-B14F-4D97-AF65-F5344CB8AC3E}">
        <p14:creationId xmlns:p14="http://schemas.microsoft.com/office/powerpoint/2010/main" val="3781614515"/>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 id="2147483714" r:id="rId12"/>
    <p:sldLayoutId id="2147483715" r:id="rId13"/>
    <p:sldLayoutId id="2147483716" r:id="rId14"/>
    <p:sldLayoutId id="2147483717" r:id="rId15"/>
    <p:sldLayoutId id="2147483718" r:id="rId16"/>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914400" rtl="0" eaLnBrk="1" latinLnBrk="0" hangingPunct="1">
        <a:lnSpc>
          <a:spcPct val="90000"/>
        </a:lnSpc>
        <a:spcBef>
          <a:spcPct val="0"/>
        </a:spcBef>
        <a:buNone/>
        <a:defRPr sz="3200" b="1"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3"/>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3"/>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3"/>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3"/>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3"/>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managedhealthcareexecutive.modernmedicine.com/managed-healthcare-executive/news/value-based-formularies-take-hold?page=full" TargetMode="External"/><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2" Type="http://schemas.openxmlformats.org/officeDocument/2006/relationships/hyperlink" Target="https://invivo.pharmamedtechbi.com/IV004953/US-OutcomesBased-Contracts-Big-Uptick-In-Interest-But-Not-Execution" TargetMode="External"/><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2" Type="http://schemas.openxmlformats.org/officeDocument/2006/relationships/hyperlink" Target="https://morningconsult.com/opinions/outcomes-based-drug-contracts-not-move-us-closer-value/" TargetMode="External"/><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2" Type="http://schemas.openxmlformats.org/officeDocument/2006/relationships/hyperlink" Target="http://lab.express-scripts.com/lab/insights/drug-options/right-drug-right-price" TargetMode="External"/><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57299" y="1860063"/>
            <a:ext cx="6869269" cy="1542196"/>
          </a:xfrm>
        </p:spPr>
        <p:txBody>
          <a:bodyPr>
            <a:normAutofit fontScale="90000"/>
          </a:bodyPr>
          <a:lstStyle/>
          <a:p>
            <a:r>
              <a:rPr lang="en-US" sz="4000" dirty="0"/>
              <a:t>Demystifying the Options for Value-Based Drug Pricing</a:t>
            </a:r>
          </a:p>
        </p:txBody>
      </p:sp>
      <p:sp>
        <p:nvSpPr>
          <p:cNvPr id="3" name="Subtitle 2"/>
          <p:cNvSpPr>
            <a:spLocks noGrp="1"/>
          </p:cNvSpPr>
          <p:nvPr>
            <p:ph type="subTitle" idx="1"/>
          </p:nvPr>
        </p:nvSpPr>
        <p:spPr>
          <a:xfrm>
            <a:off x="1257299" y="3967477"/>
            <a:ext cx="6743700" cy="1170733"/>
          </a:xfrm>
        </p:spPr>
        <p:txBody>
          <a:bodyPr>
            <a:normAutofit fontScale="92500" lnSpcReduction="10000"/>
          </a:bodyPr>
          <a:lstStyle/>
          <a:p>
            <a:endParaRPr lang="en-US" dirty="0"/>
          </a:p>
          <a:p>
            <a:r>
              <a:rPr lang="en-US" dirty="0"/>
              <a:t>Sarah K. Emond, MPP</a:t>
            </a:r>
          </a:p>
          <a:p>
            <a:r>
              <a:rPr lang="en-US" dirty="0"/>
              <a:t>August 9, 2017</a:t>
            </a:r>
          </a:p>
        </p:txBody>
      </p:sp>
    </p:spTree>
    <p:extLst>
      <p:ext uri="{BB962C8B-B14F-4D97-AF65-F5344CB8AC3E}">
        <p14:creationId xmlns:p14="http://schemas.microsoft.com/office/powerpoint/2010/main" val="6199254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3F21624-1064-439B-B608-DE239716428D}"/>
              </a:ext>
            </a:extLst>
          </p:cNvPr>
          <p:cNvSpPr>
            <a:spLocks noGrp="1"/>
          </p:cNvSpPr>
          <p:nvPr>
            <p:ph type="title"/>
          </p:nvPr>
        </p:nvSpPr>
        <p:spPr/>
        <p:txBody>
          <a:bodyPr>
            <a:normAutofit fontScale="90000"/>
          </a:bodyPr>
          <a:lstStyle/>
          <a:p>
            <a:r>
              <a:rPr lang="en-US" dirty="0"/>
              <a:t>Value-based Formulary Design and Coverage Policies</a:t>
            </a:r>
          </a:p>
        </p:txBody>
      </p:sp>
      <p:sp>
        <p:nvSpPr>
          <p:cNvPr id="3" name="Content Placeholder 2">
            <a:extLst>
              <a:ext uri="{FF2B5EF4-FFF2-40B4-BE49-F238E27FC236}">
                <a16:creationId xmlns:a16="http://schemas.microsoft.com/office/drawing/2014/main" xmlns="" id="{58BF22DB-8579-4DAE-A588-F2844C0AD1B2}"/>
              </a:ext>
            </a:extLst>
          </p:cNvPr>
          <p:cNvSpPr>
            <a:spLocks noGrp="1"/>
          </p:cNvSpPr>
          <p:nvPr>
            <p:ph idx="1"/>
          </p:nvPr>
        </p:nvSpPr>
        <p:spPr/>
        <p:txBody>
          <a:bodyPr>
            <a:normAutofit lnSpcReduction="10000"/>
          </a:bodyPr>
          <a:lstStyle/>
          <a:p>
            <a:r>
              <a:rPr lang="en-US" dirty="0"/>
              <a:t>What is it?</a:t>
            </a:r>
          </a:p>
          <a:p>
            <a:pPr lvl="1"/>
            <a:r>
              <a:rPr lang="en-US" dirty="0"/>
              <a:t>Takes the value-based price one step further – ties negotiated price (and how close it is to the value-based price) to formulary placement or coverage/non-coverage decision; can use </a:t>
            </a:r>
            <a:r>
              <a:rPr lang="en-US" i="1" dirty="0"/>
              <a:t>reference pricing </a:t>
            </a:r>
            <a:r>
              <a:rPr lang="en-US" dirty="0"/>
              <a:t>and/or </a:t>
            </a:r>
            <a:r>
              <a:rPr lang="en-US" i="1" dirty="0"/>
              <a:t>value-based ceiling prices</a:t>
            </a:r>
            <a:endParaRPr lang="en-US" dirty="0"/>
          </a:p>
          <a:p>
            <a:r>
              <a:rPr lang="en-US" dirty="0"/>
              <a:t>Has it been done?</a:t>
            </a:r>
          </a:p>
          <a:p>
            <a:pPr lvl="1"/>
            <a:r>
              <a:rPr lang="en-US" dirty="0">
                <a:hlinkClick r:id="rId2"/>
              </a:rPr>
              <a:t>Premera Blue Cross </a:t>
            </a:r>
            <a:r>
              <a:rPr lang="en-US" dirty="0"/>
              <a:t>in WA state uses cost/quality-adjusted life year to inform formulary placement</a:t>
            </a:r>
          </a:p>
          <a:p>
            <a:pPr lvl="1"/>
            <a:r>
              <a:rPr lang="en-US" dirty="0"/>
              <a:t>VA using ICER reports to negotiate prices and formulary status</a:t>
            </a:r>
          </a:p>
          <a:p>
            <a:pPr lvl="1"/>
            <a:r>
              <a:rPr lang="en-US" dirty="0"/>
              <a:t>Several large purchasers exploring value-based formularies</a:t>
            </a:r>
          </a:p>
          <a:p>
            <a:endParaRPr lang="en-US" dirty="0"/>
          </a:p>
        </p:txBody>
      </p:sp>
    </p:spTree>
    <p:extLst>
      <p:ext uri="{BB962C8B-B14F-4D97-AF65-F5344CB8AC3E}">
        <p14:creationId xmlns:p14="http://schemas.microsoft.com/office/powerpoint/2010/main" val="34426525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3F21624-1064-439B-B608-DE239716428D}"/>
              </a:ext>
            </a:extLst>
          </p:cNvPr>
          <p:cNvSpPr>
            <a:spLocks noGrp="1"/>
          </p:cNvSpPr>
          <p:nvPr>
            <p:ph type="title"/>
          </p:nvPr>
        </p:nvSpPr>
        <p:spPr/>
        <p:txBody>
          <a:bodyPr>
            <a:normAutofit fontScale="90000"/>
          </a:bodyPr>
          <a:lstStyle/>
          <a:p>
            <a:r>
              <a:rPr lang="en-US" dirty="0"/>
              <a:t>Value-based Formulary Design and Coverage Policies</a:t>
            </a:r>
          </a:p>
        </p:txBody>
      </p:sp>
      <p:sp>
        <p:nvSpPr>
          <p:cNvPr id="3" name="Content Placeholder 2">
            <a:extLst>
              <a:ext uri="{FF2B5EF4-FFF2-40B4-BE49-F238E27FC236}">
                <a16:creationId xmlns:a16="http://schemas.microsoft.com/office/drawing/2014/main" xmlns="" id="{58BF22DB-8579-4DAE-A588-F2844C0AD1B2}"/>
              </a:ext>
            </a:extLst>
          </p:cNvPr>
          <p:cNvSpPr>
            <a:spLocks noGrp="1"/>
          </p:cNvSpPr>
          <p:nvPr>
            <p:ph idx="1"/>
          </p:nvPr>
        </p:nvSpPr>
        <p:spPr/>
        <p:txBody>
          <a:bodyPr>
            <a:normAutofit/>
          </a:bodyPr>
          <a:lstStyle/>
          <a:p>
            <a:r>
              <a:rPr lang="en-US" dirty="0"/>
              <a:t>Could it work?</a:t>
            </a:r>
          </a:p>
          <a:p>
            <a:pPr lvl="1"/>
            <a:r>
              <a:rPr lang="en-US" dirty="0"/>
              <a:t>Formularies already set-up to tier – adding tiering decision to achievement (or not) of value-based price is feasible</a:t>
            </a:r>
          </a:p>
          <a:p>
            <a:r>
              <a:rPr lang="en-US" dirty="0"/>
              <a:t>Cautions:</a:t>
            </a:r>
          </a:p>
          <a:p>
            <a:pPr lvl="1"/>
            <a:r>
              <a:rPr lang="en-US" dirty="0"/>
              <a:t>Patient cost-sharing should be mitigated; unfair to penalize patients, esp. those well-controlled on expensive drug, for behavior of drug company</a:t>
            </a:r>
          </a:p>
          <a:p>
            <a:pPr lvl="1"/>
            <a:r>
              <a:rPr lang="en-US" dirty="0"/>
              <a:t>May be easier with novel PBM structure moving away from rebates as basis for negotiation</a:t>
            </a:r>
          </a:p>
          <a:p>
            <a:endParaRPr lang="en-US" dirty="0"/>
          </a:p>
        </p:txBody>
      </p:sp>
    </p:spTree>
    <p:extLst>
      <p:ext uri="{BB962C8B-B14F-4D97-AF65-F5344CB8AC3E}">
        <p14:creationId xmlns:p14="http://schemas.microsoft.com/office/powerpoint/2010/main" val="31886414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28650" y="458177"/>
            <a:ext cx="7886700" cy="962636"/>
          </a:xfrm>
        </p:spPr>
        <p:txBody>
          <a:bodyPr>
            <a:normAutofit/>
          </a:bodyPr>
          <a:lstStyle/>
          <a:p>
            <a:r>
              <a:rPr lang="en-US" sz="2400" dirty="0"/>
              <a:t>Value-based formulary</a:t>
            </a:r>
          </a:p>
        </p:txBody>
      </p:sp>
      <p:graphicFrame>
        <p:nvGraphicFramePr>
          <p:cNvPr id="8" name="Content Placeholder 3"/>
          <p:cNvGraphicFramePr>
            <a:graphicFrameLocks/>
          </p:cNvGraphicFramePr>
          <p:nvPr>
            <p:extLst/>
          </p:nvPr>
        </p:nvGraphicFramePr>
        <p:xfrm>
          <a:off x="628650" y="1185176"/>
          <a:ext cx="7886700" cy="4546600"/>
        </p:xfrm>
        <a:graphic>
          <a:graphicData uri="http://schemas.openxmlformats.org/drawingml/2006/table">
            <a:tbl>
              <a:tblPr firstRow="1" bandRow="1">
                <a:tableStyleId>{5C22544A-7EE6-4342-B048-85BDC9FD1C3A}</a:tableStyleId>
              </a:tblPr>
              <a:tblGrid>
                <a:gridCol w="3105150">
                  <a:extLst>
                    <a:ext uri="{9D8B030D-6E8A-4147-A177-3AD203B41FA5}">
                      <a16:colId xmlns:a16="http://schemas.microsoft.com/office/drawing/2014/main" xmlns="" val="20000"/>
                    </a:ext>
                  </a:extLst>
                </a:gridCol>
                <a:gridCol w="4781550">
                  <a:extLst>
                    <a:ext uri="{9D8B030D-6E8A-4147-A177-3AD203B41FA5}">
                      <a16:colId xmlns:a16="http://schemas.microsoft.com/office/drawing/2014/main" xmlns="" val="20001"/>
                    </a:ext>
                  </a:extLst>
                </a:gridCol>
              </a:tblGrid>
              <a:tr h="370840">
                <a:tc>
                  <a:txBody>
                    <a:bodyPr/>
                    <a:lstStyle/>
                    <a:p>
                      <a:r>
                        <a:rPr lang="en-US" dirty="0"/>
                        <a:t>ICER Clinical effectiveness rating</a:t>
                      </a:r>
                    </a:p>
                  </a:txBody>
                  <a:tcPr/>
                </a:tc>
                <a:tc>
                  <a:txBody>
                    <a:bodyPr/>
                    <a:lstStyle/>
                    <a:p>
                      <a:r>
                        <a:rPr lang="en-US" dirty="0"/>
                        <a:t>Cost relative to clinical</a:t>
                      </a:r>
                      <a:r>
                        <a:rPr lang="en-US" baseline="0" dirty="0"/>
                        <a:t> value </a:t>
                      </a:r>
                      <a:r>
                        <a:rPr lang="en-US" dirty="0"/>
                        <a:t>and corresponding formulary status</a:t>
                      </a:r>
                    </a:p>
                  </a:txBody>
                  <a:tcPr/>
                </a:tc>
                <a:extLst>
                  <a:ext uri="{0D108BD9-81ED-4DB2-BD59-A6C34878D82A}">
                    <a16:rowId xmlns:a16="http://schemas.microsoft.com/office/drawing/2014/main" xmlns="" val="10000"/>
                  </a:ext>
                </a:extLst>
              </a:tr>
              <a:tr h="370840">
                <a:tc>
                  <a:txBody>
                    <a:bodyPr/>
                    <a:lstStyle/>
                    <a:p>
                      <a:pPr algn="l"/>
                      <a:r>
                        <a:rPr lang="en-US" sz="1600" b="1" dirty="0"/>
                        <a:t>A </a:t>
                      </a:r>
                      <a:r>
                        <a:rPr lang="en-US" sz="1600" baseline="0" dirty="0"/>
                        <a:t>   </a:t>
                      </a:r>
                      <a:r>
                        <a:rPr lang="en-US" sz="1600" dirty="0"/>
                        <a:t>(Substantial)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aseline="0" dirty="0"/>
                        <a:t>= or $        =  Preferred</a:t>
                      </a:r>
                      <a:endParaRPr lang="en-US" sz="1600" dirty="0"/>
                    </a:p>
                    <a:p>
                      <a:r>
                        <a:rPr lang="en-US" sz="1600" dirty="0"/>
                        <a:t>$$</a:t>
                      </a:r>
                      <a:r>
                        <a:rPr lang="en-US" sz="1600" baseline="0" dirty="0"/>
                        <a:t>-</a:t>
                      </a:r>
                      <a:r>
                        <a:rPr lang="en-US" sz="1600" dirty="0"/>
                        <a:t>$$$</a:t>
                      </a:r>
                      <a:r>
                        <a:rPr lang="en-US" sz="1600" baseline="0" dirty="0"/>
                        <a:t>      =  Co-pay </a:t>
                      </a:r>
                      <a:endParaRPr lang="en-US" sz="1600" dirty="0"/>
                    </a:p>
                    <a:p>
                      <a:pPr marL="0" algn="l" defTabSz="914400" rtl="0" eaLnBrk="1" latinLnBrk="0" hangingPunct="1"/>
                      <a:r>
                        <a:rPr lang="en-US" sz="1600" dirty="0">
                          <a:solidFill>
                            <a:srgbClr val="C00000"/>
                          </a:solidFill>
                        </a:rPr>
                        <a:t>$$$$</a:t>
                      </a:r>
                      <a:r>
                        <a:rPr lang="en-US" sz="1600" baseline="0" dirty="0">
                          <a:solidFill>
                            <a:srgbClr val="C00000"/>
                          </a:solidFill>
                        </a:rPr>
                        <a:t>         =  </a:t>
                      </a:r>
                      <a:r>
                        <a:rPr lang="en-US" sz="1600" kern="1200" dirty="0">
                          <a:solidFill>
                            <a:srgbClr val="C00000"/>
                          </a:solidFill>
                          <a:latin typeface="+mn-lt"/>
                          <a:ea typeface="+mn-ea"/>
                          <a:cs typeface="+mn-cs"/>
                        </a:rPr>
                        <a:t>Co-insurance, mandatory step </a:t>
                      </a:r>
                      <a:r>
                        <a:rPr lang="en-US" sz="1600" kern="1200" baseline="0" dirty="0">
                          <a:solidFill>
                            <a:srgbClr val="C00000"/>
                          </a:solidFill>
                          <a:latin typeface="+mn-lt"/>
                          <a:ea typeface="+mn-ea"/>
                          <a:cs typeface="+mn-cs"/>
                        </a:rPr>
                        <a:t>Rx</a:t>
                      </a:r>
                      <a:r>
                        <a:rPr lang="en-US" sz="1600" kern="1200" dirty="0">
                          <a:solidFill>
                            <a:srgbClr val="C00000"/>
                          </a:solidFill>
                          <a:latin typeface="+mn-lt"/>
                          <a:ea typeface="+mn-ea"/>
                          <a:cs typeface="+mn-cs"/>
                        </a:rPr>
                        <a:t>, or  </a:t>
                      </a:r>
                    </a:p>
                    <a:p>
                      <a:pPr marL="0" algn="l" defTabSz="914400" rtl="0" eaLnBrk="1" latinLnBrk="0" hangingPunct="1"/>
                      <a:r>
                        <a:rPr lang="en-US" sz="1600" kern="1200" baseline="0" dirty="0">
                          <a:solidFill>
                            <a:srgbClr val="C00000"/>
                          </a:solidFill>
                          <a:latin typeface="+mn-lt"/>
                          <a:ea typeface="+mn-ea"/>
                          <a:cs typeface="+mn-cs"/>
                        </a:rPr>
                        <a:t>                     </a:t>
                      </a:r>
                      <a:r>
                        <a:rPr lang="en-US" sz="1600" kern="1200" dirty="0">
                          <a:solidFill>
                            <a:srgbClr val="C00000"/>
                          </a:solidFill>
                          <a:latin typeface="+mn-lt"/>
                          <a:ea typeface="+mn-ea"/>
                          <a:cs typeface="+mn-cs"/>
                        </a:rPr>
                        <a:t>non-coverage</a:t>
                      </a:r>
                    </a:p>
                  </a:txBody>
                  <a:tcPr/>
                </a:tc>
                <a:extLst>
                  <a:ext uri="{0D108BD9-81ED-4DB2-BD59-A6C34878D82A}">
                    <a16:rowId xmlns:a16="http://schemas.microsoft.com/office/drawing/2014/main" xmlns="" val="10001"/>
                  </a:ext>
                </a:extLst>
              </a:tr>
              <a:tr h="370840">
                <a:tc>
                  <a:txBody>
                    <a:bodyPr/>
                    <a:lstStyle/>
                    <a:p>
                      <a:pPr algn="l"/>
                      <a:r>
                        <a:rPr lang="en-US" sz="1600" b="1" kern="1200" dirty="0">
                          <a:solidFill>
                            <a:schemeClr val="dk1"/>
                          </a:solidFill>
                          <a:latin typeface="+mn-lt"/>
                          <a:ea typeface="+mn-ea"/>
                          <a:cs typeface="+mn-cs"/>
                        </a:rPr>
                        <a:t>B/B+ </a:t>
                      </a:r>
                      <a:r>
                        <a:rPr lang="en-US" sz="1600" b="1" kern="1200" baseline="0" dirty="0">
                          <a:solidFill>
                            <a:schemeClr val="dk1"/>
                          </a:solidFill>
                          <a:latin typeface="+mn-lt"/>
                          <a:ea typeface="+mn-ea"/>
                          <a:cs typeface="+mn-cs"/>
                        </a:rPr>
                        <a:t> </a:t>
                      </a:r>
                      <a:r>
                        <a:rPr lang="en-US" sz="1600" dirty="0"/>
                        <a:t>(incremental or better)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aseline="0" dirty="0"/>
                        <a:t>=               =  Preferred</a:t>
                      </a:r>
                      <a:endParaRPr lang="en-US" sz="16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a:t>
                      </a:r>
                      <a:r>
                        <a:rPr lang="en-US" sz="1600" baseline="0" dirty="0"/>
                        <a:t>          =  Co-pay</a:t>
                      </a:r>
                    </a:p>
                    <a:p>
                      <a:pPr marL="0" algn="l" defTabSz="914400" rtl="0" eaLnBrk="1" latinLnBrk="0" hangingPunct="1"/>
                      <a:r>
                        <a:rPr lang="en-US" sz="1600" dirty="0">
                          <a:solidFill>
                            <a:srgbClr val="C00000"/>
                          </a:solidFill>
                        </a:rPr>
                        <a:t>$$$/$$$$  =  </a:t>
                      </a:r>
                      <a:r>
                        <a:rPr lang="en-US" sz="1600" kern="1200" dirty="0">
                          <a:solidFill>
                            <a:srgbClr val="C00000"/>
                          </a:solidFill>
                          <a:latin typeface="+mn-lt"/>
                          <a:ea typeface="+mn-ea"/>
                          <a:cs typeface="+mn-cs"/>
                        </a:rPr>
                        <a:t>Co-insurance, mandatory step </a:t>
                      </a:r>
                      <a:r>
                        <a:rPr lang="en-US" sz="1600" kern="1200" baseline="0" dirty="0">
                          <a:solidFill>
                            <a:srgbClr val="C00000"/>
                          </a:solidFill>
                          <a:latin typeface="+mn-lt"/>
                          <a:ea typeface="+mn-ea"/>
                          <a:cs typeface="+mn-cs"/>
                        </a:rPr>
                        <a:t>Rx</a:t>
                      </a:r>
                      <a:r>
                        <a:rPr lang="en-US" sz="1600" kern="1200" dirty="0">
                          <a:solidFill>
                            <a:srgbClr val="C00000"/>
                          </a:solidFill>
                          <a:latin typeface="+mn-lt"/>
                          <a:ea typeface="+mn-ea"/>
                          <a:cs typeface="+mn-cs"/>
                        </a:rPr>
                        <a:t>, or  </a:t>
                      </a:r>
                    </a:p>
                    <a:p>
                      <a:pPr marL="0" algn="l" defTabSz="914400" rtl="0" eaLnBrk="1" latinLnBrk="0" hangingPunct="1"/>
                      <a:r>
                        <a:rPr lang="en-US" sz="1600" kern="1200" baseline="0" dirty="0">
                          <a:solidFill>
                            <a:srgbClr val="C00000"/>
                          </a:solidFill>
                          <a:latin typeface="+mn-lt"/>
                          <a:ea typeface="+mn-ea"/>
                          <a:cs typeface="+mn-cs"/>
                        </a:rPr>
                        <a:t>                     </a:t>
                      </a:r>
                      <a:r>
                        <a:rPr lang="en-US" sz="1600" kern="1200" dirty="0">
                          <a:solidFill>
                            <a:srgbClr val="C00000"/>
                          </a:solidFill>
                          <a:latin typeface="+mn-lt"/>
                          <a:ea typeface="+mn-ea"/>
                          <a:cs typeface="+mn-cs"/>
                        </a:rPr>
                        <a:t>non-coverage</a:t>
                      </a:r>
                    </a:p>
                  </a:txBody>
                  <a:tcPr/>
                </a:tc>
                <a:extLst>
                  <a:ext uri="{0D108BD9-81ED-4DB2-BD59-A6C34878D82A}">
                    <a16:rowId xmlns:a16="http://schemas.microsoft.com/office/drawing/2014/main" xmlns="" val="10002"/>
                  </a:ext>
                </a:extLst>
              </a:tr>
              <a:tr h="370840">
                <a:tc>
                  <a:txBody>
                    <a:bodyPr/>
                    <a:lstStyle/>
                    <a:p>
                      <a:pPr algn="l"/>
                      <a:r>
                        <a:rPr lang="en-US" sz="1600" b="1" kern="1200" dirty="0">
                          <a:solidFill>
                            <a:schemeClr val="dk1"/>
                          </a:solidFill>
                          <a:latin typeface="+mn-lt"/>
                          <a:ea typeface="+mn-ea"/>
                          <a:cs typeface="+mn-cs"/>
                        </a:rPr>
                        <a:t>C/C+  </a:t>
                      </a:r>
                      <a:r>
                        <a:rPr lang="en-US" sz="1600" dirty="0"/>
                        <a:t>(equivalent or better)</a:t>
                      </a:r>
                    </a:p>
                  </a:txBody>
                  <a:tcPr/>
                </a:tc>
                <a:tc>
                  <a:txBody>
                    <a:bodyPr/>
                    <a:lstStyle/>
                    <a:p>
                      <a:r>
                        <a:rPr lang="en-US" sz="1600" dirty="0"/>
                        <a:t>=</a:t>
                      </a:r>
                      <a:r>
                        <a:rPr lang="en-US" sz="1600" baseline="0" dirty="0"/>
                        <a:t> or </a:t>
                      </a:r>
                      <a:r>
                        <a:rPr lang="en-US" sz="1600" dirty="0"/>
                        <a:t>$        =  Co-pay</a:t>
                      </a:r>
                    </a:p>
                    <a:p>
                      <a:pPr marL="0" algn="l" defTabSz="914400" rtl="0" eaLnBrk="1" latinLnBrk="0" hangingPunct="1"/>
                      <a:r>
                        <a:rPr lang="en-US" sz="1600" kern="1200" dirty="0">
                          <a:solidFill>
                            <a:srgbClr val="C00000"/>
                          </a:solidFill>
                          <a:latin typeface="+mn-lt"/>
                          <a:ea typeface="+mn-ea"/>
                          <a:cs typeface="+mn-cs"/>
                        </a:rPr>
                        <a:t>$$-$$$$    =  Co-insurance, mandatory step </a:t>
                      </a:r>
                      <a:r>
                        <a:rPr lang="en-US" sz="1600" kern="1200" baseline="0" dirty="0">
                          <a:solidFill>
                            <a:srgbClr val="C00000"/>
                          </a:solidFill>
                          <a:latin typeface="+mn-lt"/>
                          <a:ea typeface="+mn-ea"/>
                          <a:cs typeface="+mn-cs"/>
                        </a:rPr>
                        <a:t>Rx</a:t>
                      </a:r>
                      <a:r>
                        <a:rPr lang="en-US" sz="1600" kern="1200" dirty="0">
                          <a:solidFill>
                            <a:srgbClr val="C00000"/>
                          </a:solidFill>
                          <a:latin typeface="+mn-lt"/>
                          <a:ea typeface="+mn-ea"/>
                          <a:cs typeface="+mn-cs"/>
                        </a:rPr>
                        <a:t>, or  </a:t>
                      </a:r>
                    </a:p>
                    <a:p>
                      <a:pPr marL="0" algn="l" defTabSz="914400" rtl="0" eaLnBrk="1" latinLnBrk="0" hangingPunct="1"/>
                      <a:r>
                        <a:rPr lang="en-US" sz="1600" kern="1200" baseline="0" dirty="0">
                          <a:solidFill>
                            <a:srgbClr val="C00000"/>
                          </a:solidFill>
                          <a:latin typeface="+mn-lt"/>
                          <a:ea typeface="+mn-ea"/>
                          <a:cs typeface="+mn-cs"/>
                        </a:rPr>
                        <a:t>                     </a:t>
                      </a:r>
                      <a:r>
                        <a:rPr lang="en-US" sz="1600" kern="1200" dirty="0">
                          <a:solidFill>
                            <a:srgbClr val="C00000"/>
                          </a:solidFill>
                          <a:latin typeface="+mn-lt"/>
                          <a:ea typeface="+mn-ea"/>
                          <a:cs typeface="+mn-cs"/>
                        </a:rPr>
                        <a:t>non-coverage</a:t>
                      </a:r>
                    </a:p>
                  </a:txBody>
                  <a:tcPr/>
                </a:tc>
                <a:extLst>
                  <a:ext uri="{0D108BD9-81ED-4DB2-BD59-A6C34878D82A}">
                    <a16:rowId xmlns:a16="http://schemas.microsoft.com/office/drawing/2014/main" xmlns="" val="10003"/>
                  </a:ext>
                </a:extLst>
              </a:tr>
              <a:tr h="370840">
                <a:tc>
                  <a:txBody>
                    <a:bodyPr/>
                    <a:lstStyle/>
                    <a:p>
                      <a:pPr algn="l"/>
                      <a:r>
                        <a:rPr lang="en-US" sz="1600" b="1" kern="1200" dirty="0">
                          <a:solidFill>
                            <a:schemeClr val="dk1"/>
                          </a:solidFill>
                          <a:latin typeface="+mn-lt"/>
                          <a:ea typeface="+mn-ea"/>
                          <a:cs typeface="+mn-cs"/>
                        </a:rPr>
                        <a:t>P/I </a:t>
                      </a:r>
                      <a:r>
                        <a:rPr lang="en-US" sz="1600" baseline="0" dirty="0"/>
                        <a:t> </a:t>
                      </a:r>
                      <a:r>
                        <a:rPr lang="en-US" sz="1600" dirty="0"/>
                        <a:t>(promising but inconclusive)</a:t>
                      </a:r>
                    </a:p>
                  </a:txBody>
                  <a:tcPr/>
                </a:tc>
                <a:tc>
                  <a:txBody>
                    <a:bodyPr/>
                    <a:lstStyle/>
                    <a:p>
                      <a:pPr marL="0" algn="l" defTabSz="914400" rtl="0" eaLnBrk="1" latinLnBrk="0" hangingPunct="1"/>
                      <a:r>
                        <a:rPr lang="en-US" sz="1600" kern="1200" dirty="0">
                          <a:solidFill>
                            <a:srgbClr val="C00000"/>
                          </a:solidFill>
                          <a:latin typeface="+mn-lt"/>
                          <a:ea typeface="+mn-ea"/>
                          <a:cs typeface="+mn-cs"/>
                        </a:rPr>
                        <a:t>=</a:t>
                      </a:r>
                      <a:r>
                        <a:rPr lang="en-US" sz="1600" kern="1200" baseline="0" dirty="0">
                          <a:solidFill>
                            <a:srgbClr val="C00000"/>
                          </a:solidFill>
                          <a:latin typeface="+mn-lt"/>
                          <a:ea typeface="+mn-ea"/>
                          <a:cs typeface="+mn-cs"/>
                        </a:rPr>
                        <a:t> to $$$$</a:t>
                      </a:r>
                      <a:r>
                        <a:rPr lang="en-US" sz="1600" kern="1200" dirty="0">
                          <a:solidFill>
                            <a:srgbClr val="C00000"/>
                          </a:solidFill>
                          <a:latin typeface="+mn-lt"/>
                          <a:ea typeface="+mn-ea"/>
                          <a:cs typeface="+mn-cs"/>
                        </a:rPr>
                        <a:t>  =  Co-insurance, mandatory step </a:t>
                      </a:r>
                      <a:r>
                        <a:rPr lang="en-US" sz="1600" kern="1200" baseline="0" dirty="0">
                          <a:solidFill>
                            <a:srgbClr val="C00000"/>
                          </a:solidFill>
                          <a:latin typeface="+mn-lt"/>
                          <a:ea typeface="+mn-ea"/>
                          <a:cs typeface="+mn-cs"/>
                        </a:rPr>
                        <a:t>Rx</a:t>
                      </a:r>
                      <a:r>
                        <a:rPr lang="en-US" sz="1600" kern="1200" dirty="0">
                          <a:solidFill>
                            <a:srgbClr val="C00000"/>
                          </a:solidFill>
                          <a:latin typeface="+mn-lt"/>
                          <a:ea typeface="+mn-ea"/>
                          <a:cs typeface="+mn-cs"/>
                        </a:rPr>
                        <a:t>, or  </a:t>
                      </a:r>
                    </a:p>
                    <a:p>
                      <a:pPr marL="0" algn="l" defTabSz="914400" rtl="0" eaLnBrk="1" latinLnBrk="0" hangingPunct="1"/>
                      <a:r>
                        <a:rPr lang="en-US" sz="1600" kern="1200" baseline="0" dirty="0">
                          <a:solidFill>
                            <a:srgbClr val="C00000"/>
                          </a:solidFill>
                          <a:latin typeface="+mn-lt"/>
                          <a:ea typeface="+mn-ea"/>
                          <a:cs typeface="+mn-cs"/>
                        </a:rPr>
                        <a:t>                     </a:t>
                      </a:r>
                      <a:r>
                        <a:rPr lang="en-US" sz="1600" kern="1200" dirty="0">
                          <a:solidFill>
                            <a:srgbClr val="C00000"/>
                          </a:solidFill>
                          <a:latin typeface="+mn-lt"/>
                          <a:ea typeface="+mn-ea"/>
                          <a:cs typeface="+mn-cs"/>
                        </a:rPr>
                        <a:t>non-coverage</a:t>
                      </a:r>
                    </a:p>
                  </a:txBody>
                  <a:tcPr/>
                </a:tc>
                <a:extLst>
                  <a:ext uri="{0D108BD9-81ED-4DB2-BD59-A6C34878D82A}">
                    <a16:rowId xmlns:a16="http://schemas.microsoft.com/office/drawing/2014/main" xmlns="" val="10004"/>
                  </a:ext>
                </a:extLst>
              </a:tr>
              <a:tr h="370840">
                <a:tc>
                  <a:txBody>
                    <a:bodyPr/>
                    <a:lstStyle/>
                    <a:p>
                      <a:pPr algn="l"/>
                      <a:r>
                        <a:rPr lang="en-US" sz="1600" b="1" kern="1200" dirty="0">
                          <a:solidFill>
                            <a:schemeClr val="dk1"/>
                          </a:solidFill>
                          <a:latin typeface="+mn-lt"/>
                          <a:ea typeface="+mn-ea"/>
                          <a:cs typeface="+mn-cs"/>
                        </a:rPr>
                        <a:t>C-  </a:t>
                      </a:r>
                      <a:r>
                        <a:rPr lang="en-US" sz="1600" dirty="0"/>
                        <a:t>(equivalent</a:t>
                      </a:r>
                      <a:r>
                        <a:rPr lang="en-US" sz="1600" baseline="0" dirty="0"/>
                        <a:t> or inferior)</a:t>
                      </a:r>
                      <a:endParaRPr lang="en-US"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kern="1200" dirty="0">
                          <a:solidFill>
                            <a:srgbClr val="C00000"/>
                          </a:solidFill>
                          <a:latin typeface="+mn-lt"/>
                          <a:ea typeface="+mn-ea"/>
                          <a:cs typeface="+mn-cs"/>
                        </a:rPr>
                        <a:t>Non-covered, mandatory step Rx, or Co-insurance</a:t>
                      </a:r>
                    </a:p>
                  </a:txBody>
                  <a:tcPr/>
                </a:tc>
                <a:extLst>
                  <a:ext uri="{0D108BD9-81ED-4DB2-BD59-A6C34878D82A}">
                    <a16:rowId xmlns:a16="http://schemas.microsoft.com/office/drawing/2014/main" xmlns="" val="10005"/>
                  </a:ext>
                </a:extLst>
              </a:tr>
            </a:tbl>
          </a:graphicData>
        </a:graphic>
      </p:graphicFrame>
      <p:sp>
        <p:nvSpPr>
          <p:cNvPr id="3" name="Rectangle 2"/>
          <p:cNvSpPr/>
          <p:nvPr/>
        </p:nvSpPr>
        <p:spPr>
          <a:xfrm>
            <a:off x="3734873" y="1820875"/>
            <a:ext cx="4780477" cy="391090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744528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nvPr>
        </p:nvGraphicFramePr>
        <p:xfrm>
          <a:off x="628650" y="1174422"/>
          <a:ext cx="7886700" cy="4546600"/>
        </p:xfrm>
        <a:graphic>
          <a:graphicData uri="http://schemas.openxmlformats.org/drawingml/2006/table">
            <a:tbl>
              <a:tblPr firstRow="1" bandRow="1">
                <a:tableStyleId>{5C22544A-7EE6-4342-B048-85BDC9FD1C3A}</a:tableStyleId>
              </a:tblPr>
              <a:tblGrid>
                <a:gridCol w="3105150">
                  <a:extLst>
                    <a:ext uri="{9D8B030D-6E8A-4147-A177-3AD203B41FA5}">
                      <a16:colId xmlns:a16="http://schemas.microsoft.com/office/drawing/2014/main" xmlns="" val="20000"/>
                    </a:ext>
                  </a:extLst>
                </a:gridCol>
                <a:gridCol w="4781550">
                  <a:extLst>
                    <a:ext uri="{9D8B030D-6E8A-4147-A177-3AD203B41FA5}">
                      <a16:colId xmlns:a16="http://schemas.microsoft.com/office/drawing/2014/main" xmlns="" val="20001"/>
                    </a:ext>
                  </a:extLst>
                </a:gridCol>
              </a:tblGrid>
              <a:tr h="370840">
                <a:tc>
                  <a:txBody>
                    <a:bodyPr/>
                    <a:lstStyle/>
                    <a:p>
                      <a:r>
                        <a:rPr lang="en-US" dirty="0"/>
                        <a:t>ICER Clinical effectiveness rating</a:t>
                      </a:r>
                    </a:p>
                  </a:txBody>
                  <a:tcPr/>
                </a:tc>
                <a:tc>
                  <a:txBody>
                    <a:bodyPr/>
                    <a:lstStyle/>
                    <a:p>
                      <a:r>
                        <a:rPr lang="en-US" dirty="0"/>
                        <a:t>Cost relative to clinical</a:t>
                      </a:r>
                      <a:r>
                        <a:rPr lang="en-US" baseline="0" dirty="0"/>
                        <a:t> value </a:t>
                      </a:r>
                      <a:r>
                        <a:rPr lang="en-US" dirty="0"/>
                        <a:t>and corresponding formulary status</a:t>
                      </a:r>
                    </a:p>
                  </a:txBody>
                  <a:tcPr/>
                </a:tc>
                <a:extLst>
                  <a:ext uri="{0D108BD9-81ED-4DB2-BD59-A6C34878D82A}">
                    <a16:rowId xmlns:a16="http://schemas.microsoft.com/office/drawing/2014/main" xmlns="" val="10000"/>
                  </a:ext>
                </a:extLst>
              </a:tr>
              <a:tr h="370840">
                <a:tc>
                  <a:txBody>
                    <a:bodyPr/>
                    <a:lstStyle/>
                    <a:p>
                      <a:pPr algn="l"/>
                      <a:r>
                        <a:rPr lang="en-US" sz="1600" b="1" dirty="0"/>
                        <a:t>A </a:t>
                      </a:r>
                      <a:r>
                        <a:rPr lang="en-US" sz="1600" baseline="0" dirty="0"/>
                        <a:t>   </a:t>
                      </a:r>
                      <a:r>
                        <a:rPr lang="en-US" sz="1600" dirty="0"/>
                        <a:t>(Substantial)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aseline="0" dirty="0"/>
                        <a:t>= or $        =  Preferred</a:t>
                      </a:r>
                      <a:endParaRPr lang="en-US" sz="1600" dirty="0"/>
                    </a:p>
                    <a:p>
                      <a:r>
                        <a:rPr lang="en-US" sz="1600" dirty="0"/>
                        <a:t>$$</a:t>
                      </a:r>
                      <a:r>
                        <a:rPr lang="en-US" sz="1600" baseline="0" dirty="0"/>
                        <a:t>-</a:t>
                      </a:r>
                      <a:r>
                        <a:rPr lang="en-US" sz="1600" dirty="0"/>
                        <a:t>$$$</a:t>
                      </a:r>
                      <a:r>
                        <a:rPr lang="en-US" sz="1600" baseline="0" dirty="0"/>
                        <a:t>      =  Co-pay </a:t>
                      </a:r>
                      <a:endParaRPr lang="en-US" sz="1600" dirty="0"/>
                    </a:p>
                    <a:p>
                      <a:pPr marL="0" algn="l" defTabSz="914400" rtl="0" eaLnBrk="1" latinLnBrk="0" hangingPunct="1"/>
                      <a:r>
                        <a:rPr lang="en-US" sz="1600" dirty="0">
                          <a:solidFill>
                            <a:srgbClr val="C00000"/>
                          </a:solidFill>
                        </a:rPr>
                        <a:t>$$$$</a:t>
                      </a:r>
                      <a:r>
                        <a:rPr lang="en-US" sz="1600" baseline="0" dirty="0">
                          <a:solidFill>
                            <a:srgbClr val="C00000"/>
                          </a:solidFill>
                        </a:rPr>
                        <a:t>         =  </a:t>
                      </a:r>
                      <a:r>
                        <a:rPr lang="en-US" sz="1600" kern="1200" dirty="0">
                          <a:solidFill>
                            <a:srgbClr val="C00000"/>
                          </a:solidFill>
                          <a:latin typeface="+mn-lt"/>
                          <a:ea typeface="+mn-ea"/>
                          <a:cs typeface="+mn-cs"/>
                        </a:rPr>
                        <a:t>Co-insurance, mandatory step </a:t>
                      </a:r>
                      <a:r>
                        <a:rPr lang="en-US" sz="1600" kern="1200" baseline="0" dirty="0">
                          <a:solidFill>
                            <a:srgbClr val="C00000"/>
                          </a:solidFill>
                          <a:latin typeface="+mn-lt"/>
                          <a:ea typeface="+mn-ea"/>
                          <a:cs typeface="+mn-cs"/>
                        </a:rPr>
                        <a:t>Rx</a:t>
                      </a:r>
                      <a:r>
                        <a:rPr lang="en-US" sz="1600" kern="1200" dirty="0">
                          <a:solidFill>
                            <a:srgbClr val="C00000"/>
                          </a:solidFill>
                          <a:latin typeface="+mn-lt"/>
                          <a:ea typeface="+mn-ea"/>
                          <a:cs typeface="+mn-cs"/>
                        </a:rPr>
                        <a:t>, or  </a:t>
                      </a:r>
                    </a:p>
                    <a:p>
                      <a:pPr marL="0" algn="l" defTabSz="914400" rtl="0" eaLnBrk="1" latinLnBrk="0" hangingPunct="1"/>
                      <a:r>
                        <a:rPr lang="en-US" sz="1600" kern="1200" baseline="0" dirty="0">
                          <a:solidFill>
                            <a:srgbClr val="C00000"/>
                          </a:solidFill>
                          <a:latin typeface="+mn-lt"/>
                          <a:ea typeface="+mn-ea"/>
                          <a:cs typeface="+mn-cs"/>
                        </a:rPr>
                        <a:t>                     </a:t>
                      </a:r>
                      <a:r>
                        <a:rPr lang="en-US" sz="1600" kern="1200" dirty="0">
                          <a:solidFill>
                            <a:srgbClr val="C00000"/>
                          </a:solidFill>
                          <a:latin typeface="+mn-lt"/>
                          <a:ea typeface="+mn-ea"/>
                          <a:cs typeface="+mn-cs"/>
                        </a:rPr>
                        <a:t>non-coverage</a:t>
                      </a:r>
                    </a:p>
                  </a:txBody>
                  <a:tcPr/>
                </a:tc>
                <a:extLst>
                  <a:ext uri="{0D108BD9-81ED-4DB2-BD59-A6C34878D82A}">
                    <a16:rowId xmlns:a16="http://schemas.microsoft.com/office/drawing/2014/main" xmlns="" val="10001"/>
                  </a:ext>
                </a:extLst>
              </a:tr>
              <a:tr h="370840">
                <a:tc>
                  <a:txBody>
                    <a:bodyPr/>
                    <a:lstStyle/>
                    <a:p>
                      <a:pPr algn="l"/>
                      <a:r>
                        <a:rPr lang="en-US" sz="1600" b="1" kern="1200" dirty="0">
                          <a:solidFill>
                            <a:schemeClr val="dk1"/>
                          </a:solidFill>
                          <a:latin typeface="+mn-lt"/>
                          <a:ea typeface="+mn-ea"/>
                          <a:cs typeface="+mn-cs"/>
                        </a:rPr>
                        <a:t>B/B+ </a:t>
                      </a:r>
                      <a:r>
                        <a:rPr lang="en-US" sz="1600" b="1" kern="1200" baseline="0" dirty="0">
                          <a:solidFill>
                            <a:schemeClr val="dk1"/>
                          </a:solidFill>
                          <a:latin typeface="+mn-lt"/>
                          <a:ea typeface="+mn-ea"/>
                          <a:cs typeface="+mn-cs"/>
                        </a:rPr>
                        <a:t> </a:t>
                      </a:r>
                      <a:r>
                        <a:rPr lang="en-US" sz="1600" dirty="0"/>
                        <a:t>(incremental or better)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aseline="0" dirty="0"/>
                        <a:t>=               =  Preferred</a:t>
                      </a:r>
                      <a:endParaRPr lang="en-US" sz="16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a:t>
                      </a:r>
                      <a:r>
                        <a:rPr lang="en-US" sz="1600" baseline="0" dirty="0"/>
                        <a:t>          =  Co-pay</a:t>
                      </a:r>
                    </a:p>
                    <a:p>
                      <a:pPr marL="0" algn="l" defTabSz="914400" rtl="0" eaLnBrk="1" latinLnBrk="0" hangingPunct="1"/>
                      <a:r>
                        <a:rPr lang="en-US" sz="1600" dirty="0">
                          <a:solidFill>
                            <a:srgbClr val="C00000"/>
                          </a:solidFill>
                        </a:rPr>
                        <a:t>$$$/$$$$  =  </a:t>
                      </a:r>
                      <a:r>
                        <a:rPr lang="en-US" sz="1600" kern="1200" dirty="0">
                          <a:solidFill>
                            <a:srgbClr val="C00000"/>
                          </a:solidFill>
                          <a:latin typeface="+mn-lt"/>
                          <a:ea typeface="+mn-ea"/>
                          <a:cs typeface="+mn-cs"/>
                        </a:rPr>
                        <a:t>Co-insurance, mandatory step </a:t>
                      </a:r>
                      <a:r>
                        <a:rPr lang="en-US" sz="1600" kern="1200" baseline="0" dirty="0">
                          <a:solidFill>
                            <a:srgbClr val="C00000"/>
                          </a:solidFill>
                          <a:latin typeface="+mn-lt"/>
                          <a:ea typeface="+mn-ea"/>
                          <a:cs typeface="+mn-cs"/>
                        </a:rPr>
                        <a:t>Rx</a:t>
                      </a:r>
                      <a:r>
                        <a:rPr lang="en-US" sz="1600" kern="1200" dirty="0">
                          <a:solidFill>
                            <a:srgbClr val="C00000"/>
                          </a:solidFill>
                          <a:latin typeface="+mn-lt"/>
                          <a:ea typeface="+mn-ea"/>
                          <a:cs typeface="+mn-cs"/>
                        </a:rPr>
                        <a:t>, or  </a:t>
                      </a:r>
                    </a:p>
                    <a:p>
                      <a:pPr marL="0" algn="l" defTabSz="914400" rtl="0" eaLnBrk="1" latinLnBrk="0" hangingPunct="1"/>
                      <a:r>
                        <a:rPr lang="en-US" sz="1600" kern="1200" baseline="0" dirty="0">
                          <a:solidFill>
                            <a:srgbClr val="C00000"/>
                          </a:solidFill>
                          <a:latin typeface="+mn-lt"/>
                          <a:ea typeface="+mn-ea"/>
                          <a:cs typeface="+mn-cs"/>
                        </a:rPr>
                        <a:t>                     </a:t>
                      </a:r>
                      <a:r>
                        <a:rPr lang="en-US" sz="1600" kern="1200" dirty="0">
                          <a:solidFill>
                            <a:srgbClr val="C00000"/>
                          </a:solidFill>
                          <a:latin typeface="+mn-lt"/>
                          <a:ea typeface="+mn-ea"/>
                          <a:cs typeface="+mn-cs"/>
                        </a:rPr>
                        <a:t>non-coverage</a:t>
                      </a:r>
                    </a:p>
                  </a:txBody>
                  <a:tcPr/>
                </a:tc>
                <a:extLst>
                  <a:ext uri="{0D108BD9-81ED-4DB2-BD59-A6C34878D82A}">
                    <a16:rowId xmlns:a16="http://schemas.microsoft.com/office/drawing/2014/main" xmlns="" val="10002"/>
                  </a:ext>
                </a:extLst>
              </a:tr>
              <a:tr h="370840">
                <a:tc>
                  <a:txBody>
                    <a:bodyPr/>
                    <a:lstStyle/>
                    <a:p>
                      <a:pPr algn="l"/>
                      <a:r>
                        <a:rPr lang="en-US" sz="1600" b="1" kern="1200" dirty="0">
                          <a:solidFill>
                            <a:schemeClr val="dk1"/>
                          </a:solidFill>
                          <a:latin typeface="+mn-lt"/>
                          <a:ea typeface="+mn-ea"/>
                          <a:cs typeface="+mn-cs"/>
                        </a:rPr>
                        <a:t>C/C+  </a:t>
                      </a:r>
                      <a:r>
                        <a:rPr lang="en-US" sz="1600" dirty="0"/>
                        <a:t>(equivalent or better)</a:t>
                      </a:r>
                    </a:p>
                  </a:txBody>
                  <a:tcPr/>
                </a:tc>
                <a:tc>
                  <a:txBody>
                    <a:bodyPr/>
                    <a:lstStyle/>
                    <a:p>
                      <a:r>
                        <a:rPr lang="en-US" sz="1600" dirty="0"/>
                        <a:t>=</a:t>
                      </a:r>
                      <a:r>
                        <a:rPr lang="en-US" sz="1600" baseline="0" dirty="0"/>
                        <a:t> or </a:t>
                      </a:r>
                      <a:r>
                        <a:rPr lang="en-US" sz="1600" dirty="0"/>
                        <a:t>$        =  Co-pay</a:t>
                      </a:r>
                    </a:p>
                    <a:p>
                      <a:pPr marL="0" algn="l" defTabSz="914400" rtl="0" eaLnBrk="1" latinLnBrk="0" hangingPunct="1"/>
                      <a:r>
                        <a:rPr lang="en-US" sz="1600" kern="1200" dirty="0">
                          <a:solidFill>
                            <a:srgbClr val="C00000"/>
                          </a:solidFill>
                          <a:latin typeface="+mn-lt"/>
                          <a:ea typeface="+mn-ea"/>
                          <a:cs typeface="+mn-cs"/>
                        </a:rPr>
                        <a:t>$$-$$$$    =  Co-insurance, mandatory step </a:t>
                      </a:r>
                      <a:r>
                        <a:rPr lang="en-US" sz="1600" kern="1200" baseline="0" dirty="0">
                          <a:solidFill>
                            <a:srgbClr val="C00000"/>
                          </a:solidFill>
                          <a:latin typeface="+mn-lt"/>
                          <a:ea typeface="+mn-ea"/>
                          <a:cs typeface="+mn-cs"/>
                        </a:rPr>
                        <a:t>Rx</a:t>
                      </a:r>
                      <a:r>
                        <a:rPr lang="en-US" sz="1600" kern="1200" dirty="0">
                          <a:solidFill>
                            <a:srgbClr val="C00000"/>
                          </a:solidFill>
                          <a:latin typeface="+mn-lt"/>
                          <a:ea typeface="+mn-ea"/>
                          <a:cs typeface="+mn-cs"/>
                        </a:rPr>
                        <a:t>, or  </a:t>
                      </a:r>
                    </a:p>
                    <a:p>
                      <a:pPr marL="0" algn="l" defTabSz="914400" rtl="0" eaLnBrk="1" latinLnBrk="0" hangingPunct="1"/>
                      <a:r>
                        <a:rPr lang="en-US" sz="1600" kern="1200" baseline="0" dirty="0">
                          <a:solidFill>
                            <a:srgbClr val="C00000"/>
                          </a:solidFill>
                          <a:latin typeface="+mn-lt"/>
                          <a:ea typeface="+mn-ea"/>
                          <a:cs typeface="+mn-cs"/>
                        </a:rPr>
                        <a:t>                     </a:t>
                      </a:r>
                      <a:r>
                        <a:rPr lang="en-US" sz="1600" kern="1200" dirty="0">
                          <a:solidFill>
                            <a:srgbClr val="C00000"/>
                          </a:solidFill>
                          <a:latin typeface="+mn-lt"/>
                          <a:ea typeface="+mn-ea"/>
                          <a:cs typeface="+mn-cs"/>
                        </a:rPr>
                        <a:t>non-coverage</a:t>
                      </a:r>
                    </a:p>
                  </a:txBody>
                  <a:tcPr/>
                </a:tc>
                <a:extLst>
                  <a:ext uri="{0D108BD9-81ED-4DB2-BD59-A6C34878D82A}">
                    <a16:rowId xmlns:a16="http://schemas.microsoft.com/office/drawing/2014/main" xmlns="" val="10003"/>
                  </a:ext>
                </a:extLst>
              </a:tr>
              <a:tr h="370840">
                <a:tc>
                  <a:txBody>
                    <a:bodyPr/>
                    <a:lstStyle/>
                    <a:p>
                      <a:pPr algn="l"/>
                      <a:r>
                        <a:rPr lang="en-US" sz="1600" b="1" kern="1200" dirty="0">
                          <a:solidFill>
                            <a:schemeClr val="dk1"/>
                          </a:solidFill>
                          <a:latin typeface="+mn-lt"/>
                          <a:ea typeface="+mn-ea"/>
                          <a:cs typeface="+mn-cs"/>
                        </a:rPr>
                        <a:t>P/I </a:t>
                      </a:r>
                      <a:r>
                        <a:rPr lang="en-US" sz="1600" baseline="0" dirty="0"/>
                        <a:t> </a:t>
                      </a:r>
                      <a:r>
                        <a:rPr lang="en-US" sz="1600" dirty="0"/>
                        <a:t>(promising but inconclusive)</a:t>
                      </a:r>
                    </a:p>
                  </a:txBody>
                  <a:tcPr/>
                </a:tc>
                <a:tc>
                  <a:txBody>
                    <a:bodyPr/>
                    <a:lstStyle/>
                    <a:p>
                      <a:pPr marL="0" algn="l" defTabSz="914400" rtl="0" eaLnBrk="1" latinLnBrk="0" hangingPunct="1"/>
                      <a:r>
                        <a:rPr lang="en-US" sz="1600" kern="1200" dirty="0">
                          <a:solidFill>
                            <a:srgbClr val="C00000"/>
                          </a:solidFill>
                          <a:latin typeface="+mn-lt"/>
                          <a:ea typeface="+mn-ea"/>
                          <a:cs typeface="+mn-cs"/>
                        </a:rPr>
                        <a:t>=</a:t>
                      </a:r>
                      <a:r>
                        <a:rPr lang="en-US" sz="1600" kern="1200" baseline="0" dirty="0">
                          <a:solidFill>
                            <a:srgbClr val="C00000"/>
                          </a:solidFill>
                          <a:latin typeface="+mn-lt"/>
                          <a:ea typeface="+mn-ea"/>
                          <a:cs typeface="+mn-cs"/>
                        </a:rPr>
                        <a:t> to $$$$</a:t>
                      </a:r>
                      <a:r>
                        <a:rPr lang="en-US" sz="1600" kern="1200" dirty="0">
                          <a:solidFill>
                            <a:srgbClr val="C00000"/>
                          </a:solidFill>
                          <a:latin typeface="+mn-lt"/>
                          <a:ea typeface="+mn-ea"/>
                          <a:cs typeface="+mn-cs"/>
                        </a:rPr>
                        <a:t>  =  Co-insurance, mandatory step </a:t>
                      </a:r>
                      <a:r>
                        <a:rPr lang="en-US" sz="1600" kern="1200" baseline="0" dirty="0">
                          <a:solidFill>
                            <a:srgbClr val="C00000"/>
                          </a:solidFill>
                          <a:latin typeface="+mn-lt"/>
                          <a:ea typeface="+mn-ea"/>
                          <a:cs typeface="+mn-cs"/>
                        </a:rPr>
                        <a:t>Rx</a:t>
                      </a:r>
                      <a:r>
                        <a:rPr lang="en-US" sz="1600" kern="1200" dirty="0">
                          <a:solidFill>
                            <a:srgbClr val="C00000"/>
                          </a:solidFill>
                          <a:latin typeface="+mn-lt"/>
                          <a:ea typeface="+mn-ea"/>
                          <a:cs typeface="+mn-cs"/>
                        </a:rPr>
                        <a:t>, or  </a:t>
                      </a:r>
                    </a:p>
                    <a:p>
                      <a:pPr marL="0" algn="l" defTabSz="914400" rtl="0" eaLnBrk="1" latinLnBrk="0" hangingPunct="1"/>
                      <a:r>
                        <a:rPr lang="en-US" sz="1600" kern="1200" baseline="0" dirty="0">
                          <a:solidFill>
                            <a:srgbClr val="C00000"/>
                          </a:solidFill>
                          <a:latin typeface="+mn-lt"/>
                          <a:ea typeface="+mn-ea"/>
                          <a:cs typeface="+mn-cs"/>
                        </a:rPr>
                        <a:t>                     </a:t>
                      </a:r>
                      <a:r>
                        <a:rPr lang="en-US" sz="1600" kern="1200" dirty="0">
                          <a:solidFill>
                            <a:srgbClr val="C00000"/>
                          </a:solidFill>
                          <a:latin typeface="+mn-lt"/>
                          <a:ea typeface="+mn-ea"/>
                          <a:cs typeface="+mn-cs"/>
                        </a:rPr>
                        <a:t>non-coverage</a:t>
                      </a:r>
                    </a:p>
                  </a:txBody>
                  <a:tcPr/>
                </a:tc>
                <a:extLst>
                  <a:ext uri="{0D108BD9-81ED-4DB2-BD59-A6C34878D82A}">
                    <a16:rowId xmlns:a16="http://schemas.microsoft.com/office/drawing/2014/main" xmlns="" val="10004"/>
                  </a:ext>
                </a:extLst>
              </a:tr>
              <a:tr h="370840">
                <a:tc>
                  <a:txBody>
                    <a:bodyPr/>
                    <a:lstStyle/>
                    <a:p>
                      <a:pPr algn="l"/>
                      <a:r>
                        <a:rPr lang="en-US" sz="1600" b="1" kern="1200" dirty="0">
                          <a:solidFill>
                            <a:schemeClr val="dk1"/>
                          </a:solidFill>
                          <a:latin typeface="+mn-lt"/>
                          <a:ea typeface="+mn-ea"/>
                          <a:cs typeface="+mn-cs"/>
                        </a:rPr>
                        <a:t>C-  </a:t>
                      </a:r>
                      <a:r>
                        <a:rPr lang="en-US" sz="1600" dirty="0"/>
                        <a:t>(equivalent</a:t>
                      </a:r>
                      <a:r>
                        <a:rPr lang="en-US" sz="1600" baseline="0" dirty="0"/>
                        <a:t> or inferior)</a:t>
                      </a:r>
                      <a:endParaRPr lang="en-US"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kern="1200" dirty="0">
                          <a:solidFill>
                            <a:srgbClr val="C00000"/>
                          </a:solidFill>
                          <a:latin typeface="+mn-lt"/>
                          <a:ea typeface="+mn-ea"/>
                          <a:cs typeface="+mn-cs"/>
                        </a:rPr>
                        <a:t>Non-covered, mandatory step Rx, or Co-insurance</a:t>
                      </a:r>
                    </a:p>
                  </a:txBody>
                  <a:tcPr/>
                </a:tc>
                <a:extLst>
                  <a:ext uri="{0D108BD9-81ED-4DB2-BD59-A6C34878D82A}">
                    <a16:rowId xmlns:a16="http://schemas.microsoft.com/office/drawing/2014/main" xmlns="" val="10005"/>
                  </a:ext>
                </a:extLst>
              </a:tr>
            </a:tbl>
          </a:graphicData>
        </a:graphic>
      </p:graphicFrame>
      <p:sp>
        <p:nvSpPr>
          <p:cNvPr id="5" name="Title 4"/>
          <p:cNvSpPr>
            <a:spLocks noGrp="1"/>
          </p:cNvSpPr>
          <p:nvPr>
            <p:ph type="title"/>
          </p:nvPr>
        </p:nvSpPr>
        <p:spPr>
          <a:xfrm>
            <a:off x="628650" y="458177"/>
            <a:ext cx="7886700" cy="962636"/>
          </a:xfrm>
        </p:spPr>
        <p:txBody>
          <a:bodyPr>
            <a:normAutofit/>
          </a:bodyPr>
          <a:lstStyle/>
          <a:p>
            <a:r>
              <a:rPr lang="en-US" sz="2400" dirty="0"/>
              <a:t>Value-based formulary 1: Value-based cost-sharing</a:t>
            </a:r>
          </a:p>
        </p:txBody>
      </p:sp>
      <p:sp>
        <p:nvSpPr>
          <p:cNvPr id="2" name="TextBox 1"/>
          <p:cNvSpPr txBox="1"/>
          <p:nvPr/>
        </p:nvSpPr>
        <p:spPr>
          <a:xfrm>
            <a:off x="628650" y="5834763"/>
            <a:ext cx="7682304" cy="338554"/>
          </a:xfrm>
          <a:prstGeom prst="rect">
            <a:avLst/>
          </a:prstGeom>
          <a:noFill/>
        </p:spPr>
        <p:txBody>
          <a:bodyPr wrap="square" rtlCol="0">
            <a:spAutoFit/>
          </a:bodyPr>
          <a:lstStyle/>
          <a:p>
            <a:r>
              <a:rPr lang="en-US" sz="1600" dirty="0">
                <a:solidFill>
                  <a:srgbClr val="C00000"/>
                </a:solidFill>
              </a:rPr>
              <a:t>Drug companies have chosen to price far above demonstrated value to patients</a:t>
            </a:r>
          </a:p>
        </p:txBody>
      </p:sp>
    </p:spTree>
    <p:extLst>
      <p:ext uri="{BB962C8B-B14F-4D97-AF65-F5344CB8AC3E}">
        <p14:creationId xmlns:p14="http://schemas.microsoft.com/office/powerpoint/2010/main" val="3281770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824378154"/>
              </p:ext>
            </p:extLst>
          </p:nvPr>
        </p:nvGraphicFramePr>
        <p:xfrm>
          <a:off x="628650" y="1287463"/>
          <a:ext cx="7886700" cy="4556760"/>
        </p:xfrm>
        <a:graphic>
          <a:graphicData uri="http://schemas.openxmlformats.org/drawingml/2006/table">
            <a:tbl>
              <a:tblPr firstRow="1" bandRow="1">
                <a:tableStyleId>{5C22544A-7EE6-4342-B048-85BDC9FD1C3A}</a:tableStyleId>
              </a:tblPr>
              <a:tblGrid>
                <a:gridCol w="3105150">
                  <a:extLst>
                    <a:ext uri="{9D8B030D-6E8A-4147-A177-3AD203B41FA5}">
                      <a16:colId xmlns:a16="http://schemas.microsoft.com/office/drawing/2014/main" xmlns="" val="20000"/>
                    </a:ext>
                  </a:extLst>
                </a:gridCol>
                <a:gridCol w="4781550">
                  <a:extLst>
                    <a:ext uri="{9D8B030D-6E8A-4147-A177-3AD203B41FA5}">
                      <a16:colId xmlns:a16="http://schemas.microsoft.com/office/drawing/2014/main" xmlns="" val="20001"/>
                    </a:ext>
                  </a:extLst>
                </a:gridCol>
              </a:tblGrid>
              <a:tr h="370840">
                <a:tc>
                  <a:txBody>
                    <a:bodyPr/>
                    <a:lstStyle/>
                    <a:p>
                      <a:r>
                        <a:rPr lang="en-US" dirty="0"/>
                        <a:t>ICER Clinical effectiveness rating</a:t>
                      </a:r>
                    </a:p>
                  </a:txBody>
                  <a:tcPr/>
                </a:tc>
                <a:tc>
                  <a:txBody>
                    <a:bodyPr/>
                    <a:lstStyle/>
                    <a:p>
                      <a:r>
                        <a:rPr lang="en-US" dirty="0"/>
                        <a:t>Cost relative to clinical</a:t>
                      </a:r>
                      <a:r>
                        <a:rPr lang="en-US" baseline="0" dirty="0"/>
                        <a:t> value </a:t>
                      </a:r>
                      <a:r>
                        <a:rPr lang="en-US" dirty="0"/>
                        <a:t>and corresponding formulary status</a:t>
                      </a:r>
                    </a:p>
                  </a:txBody>
                  <a:tcPr/>
                </a:tc>
                <a:extLst>
                  <a:ext uri="{0D108BD9-81ED-4DB2-BD59-A6C34878D82A}">
                    <a16:rowId xmlns:a16="http://schemas.microsoft.com/office/drawing/2014/main" xmlns="" val="10000"/>
                  </a:ext>
                </a:extLst>
              </a:tr>
              <a:tr h="370840">
                <a:tc>
                  <a:txBody>
                    <a:bodyPr/>
                    <a:lstStyle/>
                    <a:p>
                      <a:pPr algn="l"/>
                      <a:r>
                        <a:rPr lang="en-US" sz="1600" b="1" dirty="0"/>
                        <a:t>A </a:t>
                      </a:r>
                      <a:r>
                        <a:rPr lang="en-US" sz="1600" baseline="0" dirty="0"/>
                        <a:t>   </a:t>
                      </a:r>
                      <a:r>
                        <a:rPr lang="en-US" sz="1600" dirty="0"/>
                        <a:t>(Substantial)</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aseline="0" dirty="0"/>
                        <a:t>= or $        =  Preferred</a:t>
                      </a:r>
                      <a:endParaRPr lang="en-US" sz="1600" dirty="0"/>
                    </a:p>
                    <a:p>
                      <a:r>
                        <a:rPr lang="en-US" sz="1600" dirty="0"/>
                        <a:t>$$</a:t>
                      </a:r>
                      <a:r>
                        <a:rPr lang="en-US" sz="1600" baseline="0" dirty="0"/>
                        <a:t>-</a:t>
                      </a:r>
                      <a:r>
                        <a:rPr lang="en-US" sz="1600" dirty="0"/>
                        <a:t>$$$</a:t>
                      </a:r>
                      <a:r>
                        <a:rPr lang="en-US" sz="1600" baseline="0" dirty="0"/>
                        <a:t>      =  Co-pay </a:t>
                      </a:r>
                      <a:endParaRPr lang="en-US" sz="1600" dirty="0"/>
                    </a:p>
                    <a:p>
                      <a:r>
                        <a:rPr lang="en-US" sz="1600" dirty="0">
                          <a:solidFill>
                            <a:srgbClr val="C00000"/>
                          </a:solidFill>
                        </a:rPr>
                        <a:t>$$$$</a:t>
                      </a:r>
                      <a:r>
                        <a:rPr lang="en-US" sz="1600" baseline="0" dirty="0">
                          <a:solidFill>
                            <a:srgbClr val="C00000"/>
                          </a:solidFill>
                        </a:rPr>
                        <a:t>         =  Reimbursed up to value-based price</a:t>
                      </a:r>
                    </a:p>
                  </a:txBody>
                  <a:tcPr/>
                </a:tc>
                <a:extLst>
                  <a:ext uri="{0D108BD9-81ED-4DB2-BD59-A6C34878D82A}">
                    <a16:rowId xmlns:a16="http://schemas.microsoft.com/office/drawing/2014/main" xmlns="" val="10001"/>
                  </a:ext>
                </a:extLst>
              </a:tr>
              <a:tr h="370840">
                <a:tc>
                  <a:txBody>
                    <a:bodyPr/>
                    <a:lstStyle/>
                    <a:p>
                      <a:pPr algn="l"/>
                      <a:r>
                        <a:rPr lang="en-US" sz="1600" b="1" kern="1200" dirty="0">
                          <a:solidFill>
                            <a:schemeClr val="dk1"/>
                          </a:solidFill>
                          <a:latin typeface="+mn-lt"/>
                          <a:ea typeface="+mn-ea"/>
                          <a:cs typeface="+mn-cs"/>
                        </a:rPr>
                        <a:t>B/B+ </a:t>
                      </a:r>
                      <a:r>
                        <a:rPr lang="en-US" sz="1600" b="1" kern="1200" baseline="0" dirty="0">
                          <a:solidFill>
                            <a:schemeClr val="dk1"/>
                          </a:solidFill>
                          <a:latin typeface="+mn-lt"/>
                          <a:ea typeface="+mn-ea"/>
                          <a:cs typeface="+mn-cs"/>
                        </a:rPr>
                        <a:t> </a:t>
                      </a:r>
                      <a:r>
                        <a:rPr lang="en-US" sz="1600" dirty="0"/>
                        <a:t>(incremental or better)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aseline="0" dirty="0"/>
                        <a:t>=               =  Preferred</a:t>
                      </a:r>
                      <a:endParaRPr lang="en-US" sz="16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a:t>
                      </a:r>
                      <a:r>
                        <a:rPr lang="en-US" sz="1600" baseline="0" dirty="0"/>
                        <a:t>          =  Co-pay</a:t>
                      </a:r>
                    </a:p>
                    <a:p>
                      <a:r>
                        <a:rPr lang="en-US" sz="1600" dirty="0">
                          <a:solidFill>
                            <a:srgbClr val="C00000"/>
                          </a:solidFill>
                        </a:rPr>
                        <a:t>$$$/$$$$  =  </a:t>
                      </a:r>
                      <a:r>
                        <a:rPr lang="en-US" sz="1600" baseline="0" dirty="0">
                          <a:solidFill>
                            <a:srgbClr val="C00000"/>
                          </a:solidFill>
                        </a:rPr>
                        <a:t>Reimbursed up to value-based price</a:t>
                      </a:r>
                      <a:endParaRPr lang="en-US" sz="1600" dirty="0">
                        <a:solidFill>
                          <a:srgbClr val="C00000"/>
                        </a:solidFill>
                      </a:endParaRPr>
                    </a:p>
                  </a:txBody>
                  <a:tcPr/>
                </a:tc>
                <a:extLst>
                  <a:ext uri="{0D108BD9-81ED-4DB2-BD59-A6C34878D82A}">
                    <a16:rowId xmlns:a16="http://schemas.microsoft.com/office/drawing/2014/main" xmlns="" val="10002"/>
                  </a:ext>
                </a:extLst>
              </a:tr>
              <a:tr h="370840">
                <a:tc>
                  <a:txBody>
                    <a:bodyPr/>
                    <a:lstStyle/>
                    <a:p>
                      <a:pPr algn="l"/>
                      <a:r>
                        <a:rPr lang="en-US" sz="1600" b="1" kern="1200" dirty="0">
                          <a:solidFill>
                            <a:schemeClr val="dk1"/>
                          </a:solidFill>
                          <a:latin typeface="+mn-lt"/>
                          <a:ea typeface="+mn-ea"/>
                          <a:cs typeface="+mn-cs"/>
                        </a:rPr>
                        <a:t>C/C+  </a:t>
                      </a:r>
                      <a:r>
                        <a:rPr lang="en-US" sz="1600" dirty="0"/>
                        <a:t>(equivalent or better)</a:t>
                      </a:r>
                    </a:p>
                  </a:txBody>
                  <a:tcPr/>
                </a:tc>
                <a:tc>
                  <a:txBody>
                    <a:bodyPr/>
                    <a:lstStyle/>
                    <a:p>
                      <a:r>
                        <a:rPr lang="en-US" sz="1600" dirty="0"/>
                        <a:t>=</a:t>
                      </a:r>
                      <a:r>
                        <a:rPr lang="en-US" sz="1600" baseline="0" dirty="0"/>
                        <a:t> or </a:t>
                      </a:r>
                      <a:r>
                        <a:rPr lang="en-US" sz="1600" dirty="0"/>
                        <a:t>$        =  Co-pay</a:t>
                      </a:r>
                    </a:p>
                    <a:p>
                      <a:pPr marL="0" algn="l" defTabSz="914400" rtl="0" eaLnBrk="1" latinLnBrk="0" hangingPunct="1"/>
                      <a:r>
                        <a:rPr lang="en-US" sz="1600" kern="1200" dirty="0">
                          <a:solidFill>
                            <a:srgbClr val="C00000"/>
                          </a:solidFill>
                          <a:latin typeface="+mn-lt"/>
                          <a:ea typeface="+mn-ea"/>
                          <a:cs typeface="+mn-cs"/>
                        </a:rPr>
                        <a:t>$$-$$$$    =  </a:t>
                      </a:r>
                      <a:r>
                        <a:rPr lang="en-US" sz="1600" baseline="0" dirty="0">
                          <a:solidFill>
                            <a:srgbClr val="C00000"/>
                          </a:solidFill>
                        </a:rPr>
                        <a:t>Reference priced</a:t>
                      </a:r>
                      <a:endParaRPr lang="en-US" sz="1600" kern="1200" dirty="0">
                        <a:solidFill>
                          <a:srgbClr val="C00000"/>
                        </a:solidFill>
                        <a:latin typeface="+mn-lt"/>
                        <a:ea typeface="+mn-ea"/>
                        <a:cs typeface="+mn-cs"/>
                      </a:endParaRPr>
                    </a:p>
                  </a:txBody>
                  <a:tcPr/>
                </a:tc>
                <a:extLst>
                  <a:ext uri="{0D108BD9-81ED-4DB2-BD59-A6C34878D82A}">
                    <a16:rowId xmlns:a16="http://schemas.microsoft.com/office/drawing/2014/main" xmlns="" val="10003"/>
                  </a:ext>
                </a:extLst>
              </a:tr>
              <a:tr h="370840">
                <a:tc>
                  <a:txBody>
                    <a:bodyPr/>
                    <a:lstStyle/>
                    <a:p>
                      <a:pPr algn="l"/>
                      <a:r>
                        <a:rPr lang="en-US" sz="1600" b="1" kern="1200" dirty="0">
                          <a:solidFill>
                            <a:schemeClr val="dk1"/>
                          </a:solidFill>
                          <a:latin typeface="+mn-lt"/>
                          <a:ea typeface="+mn-ea"/>
                          <a:cs typeface="+mn-cs"/>
                        </a:rPr>
                        <a:t>P/I </a:t>
                      </a:r>
                      <a:r>
                        <a:rPr lang="en-US" sz="1600" baseline="0" dirty="0"/>
                        <a:t> </a:t>
                      </a:r>
                      <a:r>
                        <a:rPr lang="en-US" sz="1600" dirty="0"/>
                        <a:t>(promising but inconclusive)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kern="1200" dirty="0">
                          <a:solidFill>
                            <a:srgbClr val="C00000"/>
                          </a:solidFill>
                          <a:latin typeface="+mn-lt"/>
                          <a:ea typeface="+mn-ea"/>
                          <a:cs typeface="+mn-cs"/>
                        </a:rPr>
                        <a:t>=</a:t>
                      </a:r>
                      <a:r>
                        <a:rPr lang="en-US" sz="1600" kern="1200" baseline="0" dirty="0">
                          <a:solidFill>
                            <a:srgbClr val="C00000"/>
                          </a:solidFill>
                          <a:latin typeface="+mn-lt"/>
                          <a:ea typeface="+mn-ea"/>
                          <a:cs typeface="+mn-cs"/>
                        </a:rPr>
                        <a:t> or </a:t>
                      </a:r>
                      <a:r>
                        <a:rPr lang="en-US" sz="1600" kern="1200" dirty="0">
                          <a:solidFill>
                            <a:srgbClr val="C00000"/>
                          </a:solidFill>
                          <a:latin typeface="+mn-lt"/>
                          <a:ea typeface="+mn-ea"/>
                          <a:cs typeface="+mn-cs"/>
                        </a:rPr>
                        <a:t>$        =  Co-insurance or Non-covered</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kern="1200" dirty="0">
                          <a:solidFill>
                            <a:srgbClr val="C00000"/>
                          </a:solidFill>
                          <a:latin typeface="+mn-lt"/>
                          <a:ea typeface="+mn-ea"/>
                          <a:cs typeface="+mn-cs"/>
                        </a:rPr>
                        <a:t>$$-$$$$    =  Non-covered or value-based</a:t>
                      </a:r>
                      <a:r>
                        <a:rPr lang="en-US" sz="1600" kern="1200" baseline="0" dirty="0">
                          <a:solidFill>
                            <a:srgbClr val="C00000"/>
                          </a:solidFill>
                          <a:latin typeface="+mn-lt"/>
                          <a:ea typeface="+mn-ea"/>
                          <a:cs typeface="+mn-cs"/>
                        </a:rPr>
                        <a:t> price</a:t>
                      </a:r>
                      <a:endParaRPr lang="en-US" sz="1600" kern="1200" dirty="0">
                        <a:solidFill>
                          <a:srgbClr val="C00000"/>
                        </a:solidFill>
                        <a:latin typeface="+mn-lt"/>
                        <a:ea typeface="+mn-ea"/>
                        <a:cs typeface="+mn-cs"/>
                      </a:endParaRPr>
                    </a:p>
                  </a:txBody>
                  <a:tcPr/>
                </a:tc>
                <a:extLst>
                  <a:ext uri="{0D108BD9-81ED-4DB2-BD59-A6C34878D82A}">
                    <a16:rowId xmlns:a16="http://schemas.microsoft.com/office/drawing/2014/main" xmlns="" val="10004"/>
                  </a:ext>
                </a:extLst>
              </a:tr>
              <a:tr h="370840">
                <a:tc>
                  <a:txBody>
                    <a:bodyPr/>
                    <a:lstStyle/>
                    <a:p>
                      <a:pPr algn="l"/>
                      <a:r>
                        <a:rPr lang="en-US" sz="1600" b="1" kern="1200" dirty="0">
                          <a:solidFill>
                            <a:schemeClr val="dk1"/>
                          </a:solidFill>
                          <a:latin typeface="+mn-lt"/>
                          <a:ea typeface="+mn-ea"/>
                          <a:cs typeface="+mn-cs"/>
                        </a:rPr>
                        <a:t>C-  </a:t>
                      </a:r>
                      <a:r>
                        <a:rPr lang="en-US" sz="1600" dirty="0"/>
                        <a:t>(equivalent</a:t>
                      </a:r>
                      <a:r>
                        <a:rPr lang="en-US" sz="1600" baseline="0" dirty="0"/>
                        <a:t> or inferior)</a:t>
                      </a:r>
                      <a:endParaRPr lang="en-US"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kern="1200" dirty="0">
                          <a:solidFill>
                            <a:srgbClr val="C00000"/>
                          </a:solidFill>
                          <a:latin typeface="+mn-lt"/>
                          <a:ea typeface="+mn-ea"/>
                          <a:cs typeface="+mn-cs"/>
                        </a:rPr>
                        <a:t>Non-covered or Reference</a:t>
                      </a:r>
                      <a:r>
                        <a:rPr lang="en-US" sz="1600" kern="1200" baseline="0" dirty="0">
                          <a:solidFill>
                            <a:srgbClr val="C00000"/>
                          </a:solidFill>
                          <a:latin typeface="+mn-lt"/>
                          <a:ea typeface="+mn-ea"/>
                          <a:cs typeface="+mn-cs"/>
                        </a:rPr>
                        <a:t> priced</a:t>
                      </a:r>
                      <a:endParaRPr lang="en-US" sz="1600" kern="1200" dirty="0">
                        <a:solidFill>
                          <a:srgbClr val="C00000"/>
                        </a:solidFill>
                        <a:latin typeface="+mn-lt"/>
                        <a:ea typeface="+mn-ea"/>
                        <a:cs typeface="+mn-cs"/>
                      </a:endParaRPr>
                    </a:p>
                  </a:txBody>
                  <a:tcPr/>
                </a:tc>
                <a:extLst>
                  <a:ext uri="{0D108BD9-81ED-4DB2-BD59-A6C34878D82A}">
                    <a16:rowId xmlns:a16="http://schemas.microsoft.com/office/drawing/2014/main" xmlns="" val="10005"/>
                  </a:ext>
                </a:extLst>
              </a:tr>
              <a:tr h="370840">
                <a:tc>
                  <a:txBody>
                    <a:bodyPr/>
                    <a:lstStyle/>
                    <a:p>
                      <a:pPr algn="l"/>
                      <a:r>
                        <a:rPr lang="en-US" sz="1600" b="1" dirty="0"/>
                        <a:t>I     </a:t>
                      </a:r>
                      <a:r>
                        <a:rPr lang="en-US" sz="1600" dirty="0"/>
                        <a:t>(insufficient</a:t>
                      </a:r>
                      <a:r>
                        <a:rPr lang="en-US" sz="1600" baseline="0" dirty="0"/>
                        <a:t> evidence)</a:t>
                      </a:r>
                      <a:endParaRPr lang="en-US"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Non-covered</a:t>
                      </a:r>
                    </a:p>
                  </a:txBody>
                  <a:tcPr/>
                </a:tc>
                <a:extLst>
                  <a:ext uri="{0D108BD9-81ED-4DB2-BD59-A6C34878D82A}">
                    <a16:rowId xmlns:a16="http://schemas.microsoft.com/office/drawing/2014/main" xmlns="" val="10006"/>
                  </a:ext>
                </a:extLst>
              </a:tr>
              <a:tr h="370840">
                <a:tc>
                  <a:txBody>
                    <a:bodyPr/>
                    <a:lstStyle/>
                    <a:p>
                      <a:pPr algn="l"/>
                      <a:r>
                        <a:rPr lang="en-US" sz="1600" b="1" kern="1200" dirty="0">
                          <a:solidFill>
                            <a:schemeClr val="dk1"/>
                          </a:solidFill>
                          <a:latin typeface="+mn-lt"/>
                          <a:ea typeface="+mn-ea"/>
                          <a:cs typeface="+mn-cs"/>
                        </a:rPr>
                        <a:t>D</a:t>
                      </a:r>
                      <a:r>
                        <a:rPr lang="en-US" sz="1600" baseline="0" dirty="0"/>
                        <a:t>   </a:t>
                      </a:r>
                      <a:r>
                        <a:rPr lang="en-US" sz="1600" dirty="0"/>
                        <a:t>(inferior)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aseline="0" dirty="0"/>
                        <a:t>Non-covered</a:t>
                      </a:r>
                      <a:endParaRPr lang="en-US" sz="1600" dirty="0"/>
                    </a:p>
                  </a:txBody>
                  <a:tcPr/>
                </a:tc>
                <a:extLst>
                  <a:ext uri="{0D108BD9-81ED-4DB2-BD59-A6C34878D82A}">
                    <a16:rowId xmlns:a16="http://schemas.microsoft.com/office/drawing/2014/main" xmlns="" val="10007"/>
                  </a:ext>
                </a:extLst>
              </a:tr>
            </a:tbl>
          </a:graphicData>
        </a:graphic>
      </p:graphicFrame>
      <p:sp>
        <p:nvSpPr>
          <p:cNvPr id="5" name="Title 4"/>
          <p:cNvSpPr>
            <a:spLocks noGrp="1"/>
          </p:cNvSpPr>
          <p:nvPr>
            <p:ph type="title"/>
          </p:nvPr>
        </p:nvSpPr>
        <p:spPr>
          <a:xfrm>
            <a:off x="628650" y="458177"/>
            <a:ext cx="7886700" cy="962636"/>
          </a:xfrm>
        </p:spPr>
        <p:txBody>
          <a:bodyPr>
            <a:normAutofit/>
          </a:bodyPr>
          <a:lstStyle/>
          <a:p>
            <a:r>
              <a:rPr lang="en-US" sz="2400" dirty="0"/>
              <a:t>Value-based formulary 2: </a:t>
            </a:r>
            <a:br>
              <a:rPr lang="en-US" sz="2400" dirty="0"/>
            </a:br>
            <a:r>
              <a:rPr lang="en-US" sz="2400" dirty="0"/>
              <a:t>Reference pricing with reimbursement caps</a:t>
            </a:r>
            <a:endParaRPr lang="en-US" sz="2400" dirty="0">
              <a:solidFill>
                <a:srgbClr val="C00000"/>
              </a:solidFill>
            </a:endParaRPr>
          </a:p>
        </p:txBody>
      </p:sp>
      <p:sp>
        <p:nvSpPr>
          <p:cNvPr id="7" name="TextBox 6">
            <a:extLst>
              <a:ext uri="{FF2B5EF4-FFF2-40B4-BE49-F238E27FC236}">
                <a16:creationId xmlns:a16="http://schemas.microsoft.com/office/drawing/2014/main" xmlns="" id="{ACE56CD7-46D0-466E-84E6-52C48B725721}"/>
              </a:ext>
            </a:extLst>
          </p:cNvPr>
          <p:cNvSpPr txBox="1"/>
          <p:nvPr/>
        </p:nvSpPr>
        <p:spPr>
          <a:xfrm>
            <a:off x="628650" y="5834763"/>
            <a:ext cx="7682304" cy="338554"/>
          </a:xfrm>
          <a:prstGeom prst="rect">
            <a:avLst/>
          </a:prstGeom>
          <a:noFill/>
        </p:spPr>
        <p:txBody>
          <a:bodyPr wrap="square" rtlCol="0">
            <a:spAutoFit/>
          </a:bodyPr>
          <a:lstStyle/>
          <a:p>
            <a:r>
              <a:rPr lang="en-US" sz="1600" dirty="0">
                <a:solidFill>
                  <a:srgbClr val="C00000"/>
                </a:solidFill>
              </a:rPr>
              <a:t>Drug companies have chosen to price far above demonstrated value to patients</a:t>
            </a:r>
          </a:p>
        </p:txBody>
      </p:sp>
    </p:spTree>
    <p:extLst>
      <p:ext uri="{BB962C8B-B14F-4D97-AF65-F5344CB8AC3E}">
        <p14:creationId xmlns:p14="http://schemas.microsoft.com/office/powerpoint/2010/main" val="11038972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21F7F6E-1869-40E6-B2F1-D1A2B26A49E4}"/>
              </a:ext>
            </a:extLst>
          </p:cNvPr>
          <p:cNvSpPr>
            <a:spLocks noGrp="1"/>
          </p:cNvSpPr>
          <p:nvPr>
            <p:ph type="title"/>
          </p:nvPr>
        </p:nvSpPr>
        <p:spPr/>
        <p:txBody>
          <a:bodyPr/>
          <a:lstStyle/>
          <a:p>
            <a:r>
              <a:rPr lang="en-US" dirty="0"/>
              <a:t>Working Group Charge (draft)</a:t>
            </a:r>
          </a:p>
        </p:txBody>
      </p:sp>
      <p:sp>
        <p:nvSpPr>
          <p:cNvPr id="3" name="Content Placeholder 2">
            <a:extLst>
              <a:ext uri="{FF2B5EF4-FFF2-40B4-BE49-F238E27FC236}">
                <a16:creationId xmlns:a16="http://schemas.microsoft.com/office/drawing/2014/main" xmlns="" id="{7C0DCD5E-5A89-4107-9970-B26F50C78530}"/>
              </a:ext>
            </a:extLst>
          </p:cNvPr>
          <p:cNvSpPr>
            <a:spLocks noGrp="1"/>
          </p:cNvSpPr>
          <p:nvPr>
            <p:ph idx="1"/>
          </p:nvPr>
        </p:nvSpPr>
        <p:spPr/>
        <p:txBody>
          <a:bodyPr>
            <a:normAutofit fontScale="92500" lnSpcReduction="10000"/>
          </a:bodyPr>
          <a:lstStyle/>
          <a:p>
            <a:pPr marL="0" indent="0">
              <a:buNone/>
            </a:pPr>
            <a:r>
              <a:rPr lang="en-US" dirty="0"/>
              <a:t>This work group will develop for recommendation to the Health Care Cabinet, a proposal to create an actionable plan to align payer contracting with pharmaceutical manufacturers, PBMs, providers and pharmacies that </a:t>
            </a:r>
            <a:r>
              <a:rPr lang="en-US" u="sng" dirty="0">
                <a:solidFill>
                  <a:srgbClr val="FF0000"/>
                </a:solidFill>
              </a:rPr>
              <a:t>aligns the value and price of prescription drugs to achieve the aims of improving outcomes and the patient experience, reducing overall medical costs and improving health equity.  </a:t>
            </a:r>
            <a:r>
              <a:rPr lang="en-US" dirty="0"/>
              <a:t>The recommendations will include meaningful actions that can be taken by state purchasers, regulators and or the legislature to promote the adoption of pharmacy purchasing strategies that achieve the above goals. </a:t>
            </a:r>
            <a:r>
              <a:rPr lang="en-US" i="1" dirty="0"/>
              <a:t>(emphasis added)</a:t>
            </a:r>
          </a:p>
          <a:p>
            <a:endParaRPr lang="en-US" dirty="0"/>
          </a:p>
        </p:txBody>
      </p:sp>
    </p:spTree>
    <p:extLst>
      <p:ext uri="{BB962C8B-B14F-4D97-AF65-F5344CB8AC3E}">
        <p14:creationId xmlns:p14="http://schemas.microsoft.com/office/powerpoint/2010/main" val="21477453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3F21624-1064-439B-B608-DE239716428D}"/>
              </a:ext>
            </a:extLst>
          </p:cNvPr>
          <p:cNvSpPr>
            <a:spLocks noGrp="1"/>
          </p:cNvSpPr>
          <p:nvPr>
            <p:ph type="title"/>
          </p:nvPr>
        </p:nvSpPr>
        <p:spPr/>
        <p:txBody>
          <a:bodyPr/>
          <a:lstStyle/>
          <a:p>
            <a:r>
              <a:rPr lang="en-US" dirty="0"/>
              <a:t>Possible options</a:t>
            </a:r>
          </a:p>
        </p:txBody>
      </p:sp>
      <p:sp>
        <p:nvSpPr>
          <p:cNvPr id="3" name="Content Placeholder 2">
            <a:extLst>
              <a:ext uri="{FF2B5EF4-FFF2-40B4-BE49-F238E27FC236}">
                <a16:creationId xmlns:a16="http://schemas.microsoft.com/office/drawing/2014/main" xmlns="" id="{58BF22DB-8579-4DAE-A588-F2844C0AD1B2}"/>
              </a:ext>
            </a:extLst>
          </p:cNvPr>
          <p:cNvSpPr>
            <a:spLocks noGrp="1"/>
          </p:cNvSpPr>
          <p:nvPr>
            <p:ph idx="1"/>
          </p:nvPr>
        </p:nvSpPr>
        <p:spPr/>
        <p:txBody>
          <a:bodyPr/>
          <a:lstStyle/>
          <a:p>
            <a:r>
              <a:rPr lang="en-US" dirty="0"/>
              <a:t>Outcomes-based contracting</a:t>
            </a:r>
          </a:p>
          <a:p>
            <a:r>
              <a:rPr lang="en-US" dirty="0"/>
              <a:t>Indication-specific pricing</a:t>
            </a:r>
          </a:p>
          <a:p>
            <a:r>
              <a:rPr lang="en-US" dirty="0"/>
              <a:t>Value-based pricing</a:t>
            </a:r>
          </a:p>
          <a:p>
            <a:r>
              <a:rPr lang="en-US" dirty="0"/>
              <a:t>Value-based formulary design and coverage policies</a:t>
            </a:r>
          </a:p>
        </p:txBody>
      </p:sp>
    </p:spTree>
    <p:extLst>
      <p:ext uri="{BB962C8B-B14F-4D97-AF65-F5344CB8AC3E}">
        <p14:creationId xmlns:p14="http://schemas.microsoft.com/office/powerpoint/2010/main" val="34154384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3F21624-1064-439B-B608-DE239716428D}"/>
              </a:ext>
            </a:extLst>
          </p:cNvPr>
          <p:cNvSpPr>
            <a:spLocks noGrp="1"/>
          </p:cNvSpPr>
          <p:nvPr>
            <p:ph type="title"/>
          </p:nvPr>
        </p:nvSpPr>
        <p:spPr/>
        <p:txBody>
          <a:bodyPr/>
          <a:lstStyle/>
          <a:p>
            <a:r>
              <a:rPr lang="en-US" dirty="0"/>
              <a:t>Outcomes-based Contracting</a:t>
            </a:r>
          </a:p>
        </p:txBody>
      </p:sp>
      <p:sp>
        <p:nvSpPr>
          <p:cNvPr id="3" name="Content Placeholder 2">
            <a:extLst>
              <a:ext uri="{FF2B5EF4-FFF2-40B4-BE49-F238E27FC236}">
                <a16:creationId xmlns:a16="http://schemas.microsoft.com/office/drawing/2014/main" xmlns="" id="{58BF22DB-8579-4DAE-A588-F2844C0AD1B2}"/>
              </a:ext>
            </a:extLst>
          </p:cNvPr>
          <p:cNvSpPr>
            <a:spLocks noGrp="1"/>
          </p:cNvSpPr>
          <p:nvPr>
            <p:ph idx="1"/>
          </p:nvPr>
        </p:nvSpPr>
        <p:spPr/>
        <p:txBody>
          <a:bodyPr>
            <a:normAutofit/>
          </a:bodyPr>
          <a:lstStyle/>
          <a:p>
            <a:r>
              <a:rPr lang="en-US" dirty="0"/>
              <a:t>What is it?</a:t>
            </a:r>
          </a:p>
          <a:p>
            <a:pPr lvl="1"/>
            <a:r>
              <a:rPr lang="en-US" dirty="0"/>
              <a:t>Agreement between manufacturer and payer for rebates or refunds for achieving or not achieving certain clinical outcomes</a:t>
            </a:r>
          </a:p>
          <a:p>
            <a:r>
              <a:rPr lang="en-US" dirty="0"/>
              <a:t>Has it been done?</a:t>
            </a:r>
          </a:p>
          <a:p>
            <a:pPr lvl="1"/>
            <a:r>
              <a:rPr lang="en-US" dirty="0"/>
              <a:t>Harvard Pilgrim Health Care – PCSK9s, Entresto, Trulicity </a:t>
            </a:r>
          </a:p>
          <a:p>
            <a:pPr lvl="1"/>
            <a:r>
              <a:rPr lang="en-US" dirty="0"/>
              <a:t>Express Scripts – for Iressa (lung cancer)</a:t>
            </a:r>
          </a:p>
          <a:p>
            <a:pPr lvl="1"/>
            <a:r>
              <a:rPr lang="en-US" dirty="0"/>
              <a:t>Humana - 15 contracts currently in place, covering 20 drugs (no details disclosed)</a:t>
            </a:r>
          </a:p>
          <a:p>
            <a:pPr lvl="1"/>
            <a:r>
              <a:rPr lang="en-US" dirty="0">
                <a:hlinkClick r:id="rId2"/>
              </a:rPr>
              <a:t>More examples and details</a:t>
            </a:r>
            <a:endParaRPr lang="en-US" dirty="0"/>
          </a:p>
          <a:p>
            <a:endParaRPr lang="en-US" dirty="0"/>
          </a:p>
        </p:txBody>
      </p:sp>
    </p:spTree>
    <p:extLst>
      <p:ext uri="{BB962C8B-B14F-4D97-AF65-F5344CB8AC3E}">
        <p14:creationId xmlns:p14="http://schemas.microsoft.com/office/powerpoint/2010/main" val="31021685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3F21624-1064-439B-B608-DE239716428D}"/>
              </a:ext>
            </a:extLst>
          </p:cNvPr>
          <p:cNvSpPr>
            <a:spLocks noGrp="1"/>
          </p:cNvSpPr>
          <p:nvPr>
            <p:ph type="title"/>
          </p:nvPr>
        </p:nvSpPr>
        <p:spPr/>
        <p:txBody>
          <a:bodyPr/>
          <a:lstStyle/>
          <a:p>
            <a:r>
              <a:rPr lang="en-US" dirty="0"/>
              <a:t>Outcomes-based Contracting</a:t>
            </a:r>
          </a:p>
        </p:txBody>
      </p:sp>
      <p:sp>
        <p:nvSpPr>
          <p:cNvPr id="3" name="Content Placeholder 2">
            <a:extLst>
              <a:ext uri="{FF2B5EF4-FFF2-40B4-BE49-F238E27FC236}">
                <a16:creationId xmlns:a16="http://schemas.microsoft.com/office/drawing/2014/main" xmlns="" id="{58BF22DB-8579-4DAE-A588-F2844C0AD1B2}"/>
              </a:ext>
            </a:extLst>
          </p:cNvPr>
          <p:cNvSpPr>
            <a:spLocks noGrp="1"/>
          </p:cNvSpPr>
          <p:nvPr>
            <p:ph idx="1"/>
          </p:nvPr>
        </p:nvSpPr>
        <p:spPr/>
        <p:txBody>
          <a:bodyPr>
            <a:normAutofit fontScale="92500" lnSpcReduction="20000"/>
          </a:bodyPr>
          <a:lstStyle/>
          <a:p>
            <a:r>
              <a:rPr lang="en-US" dirty="0"/>
              <a:t>Could it work?</a:t>
            </a:r>
          </a:p>
          <a:p>
            <a:pPr lvl="1"/>
            <a:r>
              <a:rPr lang="en-US" dirty="0"/>
              <a:t>Payer wants to (has to) cover the drug</a:t>
            </a:r>
          </a:p>
          <a:p>
            <a:pPr lvl="1"/>
            <a:r>
              <a:rPr lang="en-US" dirty="0"/>
              <a:t>Substantial uncertainty about the real-world clinical and/or cost-effectiveness of the drug</a:t>
            </a:r>
          </a:p>
          <a:p>
            <a:pPr lvl="1"/>
            <a:r>
              <a:rPr lang="en-US" dirty="0"/>
              <a:t>Outcomes needed to establish clinical and/or cost-effectiveness are short-term, unambiguous, and administratively easy to obtain</a:t>
            </a:r>
          </a:p>
          <a:p>
            <a:pPr lvl="1"/>
            <a:r>
              <a:rPr lang="en-US" dirty="0"/>
              <a:t>The pricing of the drug reflects a reasonable value whether the drug works well or not</a:t>
            </a:r>
          </a:p>
          <a:p>
            <a:r>
              <a:rPr lang="en-US" dirty="0"/>
              <a:t>Cautions:</a:t>
            </a:r>
          </a:p>
          <a:p>
            <a:pPr lvl="1"/>
            <a:r>
              <a:rPr lang="en-US" dirty="0"/>
              <a:t>Not that many drugs that fit the above criteria</a:t>
            </a:r>
          </a:p>
          <a:p>
            <a:pPr lvl="1"/>
            <a:r>
              <a:rPr lang="en-US" dirty="0"/>
              <a:t>Some regulatory concerns</a:t>
            </a:r>
          </a:p>
          <a:p>
            <a:pPr lvl="1"/>
            <a:r>
              <a:rPr lang="en-US" dirty="0"/>
              <a:t>Some analyses show little impact of contracts on actual drug spend (one PCSK9 deal is just 3% discount off of list; see </a:t>
            </a:r>
            <a:r>
              <a:rPr lang="en-US" dirty="0">
                <a:hlinkClick r:id="rId2"/>
              </a:rPr>
              <a:t>Morning Consult</a:t>
            </a:r>
            <a:r>
              <a:rPr lang="en-US" dirty="0"/>
              <a:t>)</a:t>
            </a:r>
          </a:p>
          <a:p>
            <a:endParaRPr lang="en-US" dirty="0"/>
          </a:p>
        </p:txBody>
      </p:sp>
    </p:spTree>
    <p:extLst>
      <p:ext uri="{BB962C8B-B14F-4D97-AF65-F5344CB8AC3E}">
        <p14:creationId xmlns:p14="http://schemas.microsoft.com/office/powerpoint/2010/main" val="41052594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3F21624-1064-439B-B608-DE239716428D}"/>
              </a:ext>
            </a:extLst>
          </p:cNvPr>
          <p:cNvSpPr>
            <a:spLocks noGrp="1"/>
          </p:cNvSpPr>
          <p:nvPr>
            <p:ph type="title"/>
          </p:nvPr>
        </p:nvSpPr>
        <p:spPr/>
        <p:txBody>
          <a:bodyPr/>
          <a:lstStyle/>
          <a:p>
            <a:r>
              <a:rPr lang="en-US" dirty="0"/>
              <a:t>Indication-specific Pricing</a:t>
            </a:r>
          </a:p>
        </p:txBody>
      </p:sp>
      <p:sp>
        <p:nvSpPr>
          <p:cNvPr id="3" name="Content Placeholder 2">
            <a:extLst>
              <a:ext uri="{FF2B5EF4-FFF2-40B4-BE49-F238E27FC236}">
                <a16:creationId xmlns:a16="http://schemas.microsoft.com/office/drawing/2014/main" xmlns="" id="{58BF22DB-8579-4DAE-A588-F2844C0AD1B2}"/>
              </a:ext>
            </a:extLst>
          </p:cNvPr>
          <p:cNvSpPr>
            <a:spLocks noGrp="1"/>
          </p:cNvSpPr>
          <p:nvPr>
            <p:ph idx="1"/>
          </p:nvPr>
        </p:nvSpPr>
        <p:spPr/>
        <p:txBody>
          <a:bodyPr/>
          <a:lstStyle/>
          <a:p>
            <a:r>
              <a:rPr lang="en-US" dirty="0"/>
              <a:t>What is it?</a:t>
            </a:r>
          </a:p>
          <a:p>
            <a:pPr lvl="1"/>
            <a:r>
              <a:rPr lang="en-US" dirty="0"/>
              <a:t>A system of paying different prices for the same drug for different indications (predicated on the fact that drugs have different value for different indications)</a:t>
            </a:r>
          </a:p>
          <a:p>
            <a:r>
              <a:rPr lang="en-US" dirty="0"/>
              <a:t>Has it been done?</a:t>
            </a:r>
          </a:p>
          <a:p>
            <a:pPr lvl="1"/>
            <a:r>
              <a:rPr lang="en-US" dirty="0"/>
              <a:t>Express Scripts has launched an ISP program: Oncology Care Value Program (</a:t>
            </a:r>
            <a:r>
              <a:rPr lang="en-US" dirty="0">
                <a:hlinkClick r:id="rId2"/>
              </a:rPr>
              <a:t>details from ESI</a:t>
            </a:r>
            <a:r>
              <a:rPr lang="en-US" dirty="0"/>
              <a:t>)</a:t>
            </a:r>
          </a:p>
          <a:p>
            <a:pPr lvl="1"/>
            <a:r>
              <a:rPr lang="en-US" dirty="0"/>
              <a:t>No data yet on how it has impacted outcomes or spending</a:t>
            </a:r>
          </a:p>
        </p:txBody>
      </p:sp>
    </p:spTree>
    <p:extLst>
      <p:ext uri="{BB962C8B-B14F-4D97-AF65-F5344CB8AC3E}">
        <p14:creationId xmlns:p14="http://schemas.microsoft.com/office/powerpoint/2010/main" val="20294623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3F21624-1064-439B-B608-DE239716428D}"/>
              </a:ext>
            </a:extLst>
          </p:cNvPr>
          <p:cNvSpPr>
            <a:spLocks noGrp="1"/>
          </p:cNvSpPr>
          <p:nvPr>
            <p:ph type="title"/>
          </p:nvPr>
        </p:nvSpPr>
        <p:spPr/>
        <p:txBody>
          <a:bodyPr/>
          <a:lstStyle/>
          <a:p>
            <a:r>
              <a:rPr lang="en-US" dirty="0"/>
              <a:t>Indication-specific Pricing</a:t>
            </a:r>
          </a:p>
        </p:txBody>
      </p:sp>
      <p:sp>
        <p:nvSpPr>
          <p:cNvPr id="3" name="Content Placeholder 2">
            <a:extLst>
              <a:ext uri="{FF2B5EF4-FFF2-40B4-BE49-F238E27FC236}">
                <a16:creationId xmlns:a16="http://schemas.microsoft.com/office/drawing/2014/main" xmlns="" id="{58BF22DB-8579-4DAE-A588-F2844C0AD1B2}"/>
              </a:ext>
            </a:extLst>
          </p:cNvPr>
          <p:cNvSpPr>
            <a:spLocks noGrp="1"/>
          </p:cNvSpPr>
          <p:nvPr>
            <p:ph idx="1"/>
          </p:nvPr>
        </p:nvSpPr>
        <p:spPr/>
        <p:txBody>
          <a:bodyPr>
            <a:normAutofit fontScale="92500" lnSpcReduction="10000"/>
          </a:bodyPr>
          <a:lstStyle/>
          <a:p>
            <a:r>
              <a:rPr lang="en-US" dirty="0"/>
              <a:t>Could it work?</a:t>
            </a:r>
          </a:p>
          <a:p>
            <a:pPr lvl="1"/>
            <a:r>
              <a:rPr lang="en-US" dirty="0"/>
              <a:t>Great promise, and logically coherent (don’t pay more for a second indication where the drug doesn’t works as well)</a:t>
            </a:r>
          </a:p>
          <a:p>
            <a:pPr lvl="1"/>
            <a:r>
              <a:rPr lang="en-US" dirty="0"/>
              <a:t>More and more data available to differentiate between effectiveness of multiple indications</a:t>
            </a:r>
          </a:p>
          <a:p>
            <a:pPr lvl="1"/>
            <a:r>
              <a:rPr lang="en-US" dirty="0"/>
              <a:t>Classic example: Tarceva for non-small cell lung cancer, median survival gain is 3.4 months, but for pancreatic cancer patients only 1.4 weeks</a:t>
            </a:r>
          </a:p>
          <a:p>
            <a:r>
              <a:rPr lang="en-US" dirty="0"/>
              <a:t>Cautions:</a:t>
            </a:r>
          </a:p>
          <a:p>
            <a:pPr lvl="1"/>
            <a:r>
              <a:rPr lang="en-US" dirty="0"/>
              <a:t>Regulatory and reimbursement considerations (ASP, Medicaid best price, off-label marketing)</a:t>
            </a:r>
          </a:p>
          <a:p>
            <a:pPr lvl="1"/>
            <a:r>
              <a:rPr lang="en-US" dirty="0"/>
              <a:t>Must have agreement between manufacturer and payer on effectiveness data/value determinations</a:t>
            </a:r>
          </a:p>
        </p:txBody>
      </p:sp>
    </p:spTree>
    <p:extLst>
      <p:ext uri="{BB962C8B-B14F-4D97-AF65-F5344CB8AC3E}">
        <p14:creationId xmlns:p14="http://schemas.microsoft.com/office/powerpoint/2010/main" val="15823803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3F21624-1064-439B-B608-DE239716428D}"/>
              </a:ext>
            </a:extLst>
          </p:cNvPr>
          <p:cNvSpPr>
            <a:spLocks noGrp="1"/>
          </p:cNvSpPr>
          <p:nvPr>
            <p:ph type="title"/>
          </p:nvPr>
        </p:nvSpPr>
        <p:spPr/>
        <p:txBody>
          <a:bodyPr/>
          <a:lstStyle/>
          <a:p>
            <a:r>
              <a:rPr lang="en-US" dirty="0"/>
              <a:t>Value-based Pricing</a:t>
            </a:r>
          </a:p>
        </p:txBody>
      </p:sp>
      <p:sp>
        <p:nvSpPr>
          <p:cNvPr id="3" name="Content Placeholder 2">
            <a:extLst>
              <a:ext uri="{FF2B5EF4-FFF2-40B4-BE49-F238E27FC236}">
                <a16:creationId xmlns:a16="http://schemas.microsoft.com/office/drawing/2014/main" xmlns="" id="{58BF22DB-8579-4DAE-A588-F2844C0AD1B2}"/>
              </a:ext>
            </a:extLst>
          </p:cNvPr>
          <p:cNvSpPr>
            <a:spLocks noGrp="1"/>
          </p:cNvSpPr>
          <p:nvPr>
            <p:ph idx="1"/>
          </p:nvPr>
        </p:nvSpPr>
        <p:spPr/>
        <p:txBody>
          <a:bodyPr>
            <a:normAutofit lnSpcReduction="10000"/>
          </a:bodyPr>
          <a:lstStyle/>
          <a:p>
            <a:r>
              <a:rPr lang="en-US" dirty="0"/>
              <a:t>What is it?</a:t>
            </a:r>
          </a:p>
          <a:p>
            <a:pPr lvl="1"/>
            <a:r>
              <a:rPr lang="en-US" dirty="0"/>
              <a:t>Negotiating a price tied to independent value determination (e.g. ICER’s value-based price benchmark)</a:t>
            </a:r>
          </a:p>
          <a:p>
            <a:r>
              <a:rPr lang="en-US" dirty="0"/>
              <a:t>Has it been done?</a:t>
            </a:r>
          </a:p>
          <a:p>
            <a:pPr lvl="1"/>
            <a:r>
              <a:rPr lang="en-US" dirty="0"/>
              <a:t>Hepatitis C</a:t>
            </a:r>
          </a:p>
          <a:p>
            <a:pPr lvl="1"/>
            <a:r>
              <a:rPr lang="en-US" dirty="0"/>
              <a:t>Regeneron/Sanofi proactively priced Dupixent at ICER benchmark</a:t>
            </a:r>
          </a:p>
          <a:p>
            <a:pPr lvl="1"/>
            <a:r>
              <a:rPr lang="en-US" dirty="0"/>
              <a:t>NY Medicaid will negotiate supplemental rebates for drugs priced above value-based benchmark</a:t>
            </a:r>
          </a:p>
          <a:p>
            <a:pPr lvl="1"/>
            <a:r>
              <a:rPr lang="en-US" dirty="0"/>
              <a:t>2016 survey showed 20% of plans using ICER reports for price negotiations</a:t>
            </a:r>
          </a:p>
        </p:txBody>
      </p:sp>
    </p:spTree>
    <p:extLst>
      <p:ext uri="{BB962C8B-B14F-4D97-AF65-F5344CB8AC3E}">
        <p14:creationId xmlns:p14="http://schemas.microsoft.com/office/powerpoint/2010/main" val="20985101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3F21624-1064-439B-B608-DE239716428D}"/>
              </a:ext>
            </a:extLst>
          </p:cNvPr>
          <p:cNvSpPr>
            <a:spLocks noGrp="1"/>
          </p:cNvSpPr>
          <p:nvPr>
            <p:ph type="title"/>
          </p:nvPr>
        </p:nvSpPr>
        <p:spPr/>
        <p:txBody>
          <a:bodyPr/>
          <a:lstStyle/>
          <a:p>
            <a:r>
              <a:rPr lang="en-US" dirty="0"/>
              <a:t>Value-based Pricing</a:t>
            </a:r>
          </a:p>
        </p:txBody>
      </p:sp>
      <p:sp>
        <p:nvSpPr>
          <p:cNvPr id="3" name="Content Placeholder 2">
            <a:extLst>
              <a:ext uri="{FF2B5EF4-FFF2-40B4-BE49-F238E27FC236}">
                <a16:creationId xmlns:a16="http://schemas.microsoft.com/office/drawing/2014/main" xmlns="" id="{58BF22DB-8579-4DAE-A588-F2844C0AD1B2}"/>
              </a:ext>
            </a:extLst>
          </p:cNvPr>
          <p:cNvSpPr>
            <a:spLocks noGrp="1"/>
          </p:cNvSpPr>
          <p:nvPr>
            <p:ph idx="1"/>
          </p:nvPr>
        </p:nvSpPr>
        <p:spPr/>
        <p:txBody>
          <a:bodyPr>
            <a:normAutofit lnSpcReduction="10000"/>
          </a:bodyPr>
          <a:lstStyle/>
          <a:p>
            <a:r>
              <a:rPr lang="en-US" dirty="0"/>
              <a:t>Could it work?</a:t>
            </a:r>
          </a:p>
          <a:p>
            <a:pPr lvl="1"/>
            <a:r>
              <a:rPr lang="en-US" dirty="0"/>
              <a:t>Independence of external value determination allows for stronger negotiation stance</a:t>
            </a:r>
          </a:p>
          <a:p>
            <a:pPr lvl="1"/>
            <a:r>
              <a:rPr lang="en-US" dirty="0"/>
              <a:t>Linking drug prices to value aligns with other health policy initiatives – moving from volume to value</a:t>
            </a:r>
          </a:p>
          <a:p>
            <a:pPr lvl="1"/>
            <a:r>
              <a:rPr lang="en-US" dirty="0"/>
              <a:t>Increasing interest from manufacturers to do value-based pricing</a:t>
            </a:r>
          </a:p>
          <a:p>
            <a:r>
              <a:rPr lang="en-US" dirty="0"/>
              <a:t>Cautions:</a:t>
            </a:r>
          </a:p>
          <a:p>
            <a:pPr lvl="1"/>
            <a:r>
              <a:rPr lang="en-US" dirty="0"/>
              <a:t>Can disrupt the rebate motive for payers and manufacturers</a:t>
            </a:r>
          </a:p>
          <a:p>
            <a:pPr lvl="1"/>
            <a:r>
              <a:rPr lang="en-US" dirty="0"/>
              <a:t>Patients cost-sharing should be tied to best negotiated price, not list price</a:t>
            </a:r>
          </a:p>
        </p:txBody>
      </p:sp>
    </p:spTree>
    <p:extLst>
      <p:ext uri="{BB962C8B-B14F-4D97-AF65-F5344CB8AC3E}">
        <p14:creationId xmlns:p14="http://schemas.microsoft.com/office/powerpoint/2010/main" val="34739725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ICER Theme">
  <a:themeElements>
    <a:clrScheme name="">
      <a:dk1>
        <a:srgbClr val="285BA7"/>
      </a:dk1>
      <a:lt1>
        <a:srgbClr val="FFFFFF"/>
      </a:lt1>
      <a:dk2>
        <a:srgbClr val="009D78"/>
      </a:dk2>
      <a:lt2>
        <a:srgbClr val="EADDB3"/>
      </a:lt2>
      <a:accent1>
        <a:srgbClr val="0071CE"/>
      </a:accent1>
      <a:accent2>
        <a:srgbClr val="006E62"/>
      </a:accent2>
      <a:accent3>
        <a:srgbClr val="2D2B2C"/>
      </a:accent3>
      <a:accent4>
        <a:srgbClr val="D3562A"/>
      </a:accent4>
      <a:accent5>
        <a:srgbClr val="E7EFEA"/>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1_ICER Theme">
  <a:themeElements>
    <a:clrScheme name="">
      <a:dk1>
        <a:srgbClr val="285BA7"/>
      </a:dk1>
      <a:lt1>
        <a:srgbClr val="FFFFFF"/>
      </a:lt1>
      <a:dk2>
        <a:srgbClr val="009D78"/>
      </a:dk2>
      <a:lt2>
        <a:srgbClr val="EADDB3"/>
      </a:lt2>
      <a:accent1>
        <a:srgbClr val="0071CE"/>
      </a:accent1>
      <a:accent2>
        <a:srgbClr val="006E62"/>
      </a:accent2>
      <a:accent3>
        <a:srgbClr val="2D2B2C"/>
      </a:accent3>
      <a:accent4>
        <a:srgbClr val="D3562A"/>
      </a:accent4>
      <a:accent5>
        <a:srgbClr val="E7EFEA"/>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5338</TotalTime>
  <Words>1120</Words>
  <Application>Microsoft Office PowerPoint</Application>
  <PresentationFormat>On-screen Show (4:3)</PresentationFormat>
  <Paragraphs>142</Paragraphs>
  <Slides>14</Slides>
  <Notes>1</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14</vt:i4>
      </vt:variant>
    </vt:vector>
  </HeadingPairs>
  <TitlesOfParts>
    <vt:vector size="18" baseType="lpstr">
      <vt:lpstr>Arial</vt:lpstr>
      <vt:lpstr>Calibri</vt:lpstr>
      <vt:lpstr>ICER Theme</vt:lpstr>
      <vt:lpstr>1_ICER Theme</vt:lpstr>
      <vt:lpstr>Demystifying the Options for Value-Based Drug Pricing</vt:lpstr>
      <vt:lpstr>Working Group Charge (draft)</vt:lpstr>
      <vt:lpstr>Possible options</vt:lpstr>
      <vt:lpstr>Outcomes-based Contracting</vt:lpstr>
      <vt:lpstr>Outcomes-based Contracting</vt:lpstr>
      <vt:lpstr>Indication-specific Pricing</vt:lpstr>
      <vt:lpstr>Indication-specific Pricing</vt:lpstr>
      <vt:lpstr>Value-based Pricing</vt:lpstr>
      <vt:lpstr>Value-based Pricing</vt:lpstr>
      <vt:lpstr>Value-based Formulary Design and Coverage Policies</vt:lpstr>
      <vt:lpstr>Value-based Formulary Design and Coverage Policies</vt:lpstr>
      <vt:lpstr>Value-based formulary</vt:lpstr>
      <vt:lpstr>Value-based formulary 1: Value-based cost-sharing</vt:lpstr>
      <vt:lpstr>Value-based formulary 2:  Reference pricing with reimbursement caps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Kara Basabe</dc:creator>
  <cp:lastModifiedBy>Otero, Blanca</cp:lastModifiedBy>
  <cp:revision>205</cp:revision>
  <dcterms:created xsi:type="dcterms:W3CDTF">2016-08-04T18:35:25Z</dcterms:created>
  <dcterms:modified xsi:type="dcterms:W3CDTF">2017-08-09T16:00:01Z</dcterms:modified>
</cp:coreProperties>
</file>