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69" r:id="rId4"/>
    <p:sldId id="260" r:id="rId5"/>
    <p:sldId id="270" r:id="rId6"/>
    <p:sldId id="263" r:id="rId7"/>
    <p:sldId id="264" r:id="rId8"/>
    <p:sldId id="265" r:id="rId9"/>
    <p:sldId id="266" r:id="rId10"/>
    <p:sldId id="267" r:id="rId11"/>
    <p:sldId id="259" r:id="rId12"/>
    <p:sldId id="258" r:id="rId13"/>
    <p:sldId id="268" r:id="rId14"/>
    <p:sldId id="271" r:id="rId15"/>
    <p:sldId id="272" r:id="rId16"/>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429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9683" autoAdjust="0"/>
    <p:restoredTop sz="94660"/>
  </p:normalViewPr>
  <p:slideViewPr>
    <p:cSldViewPr snapToGrid="0">
      <p:cViewPr varScale="1">
        <p:scale>
          <a:sx n="85" d="100"/>
          <a:sy n="85" d="100"/>
        </p:scale>
        <p:origin x="114" y="75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2/10/2020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portal.ct.gov/DDS/PoliciesProcedures/DDS-Manual/DDS-Manua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emf"/><Relationship Id="rId5" Type="http://schemas.openxmlformats.org/officeDocument/2006/relationships/package" Target="../embeddings/Microsoft_Word_Document1.docx"/><Relationship Id="rId4" Type="http://schemas.openxmlformats.org/officeDocument/2006/relationships/image" Target="../media/image3.emf"/></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Izabella.Pulvermacher@ct.gov" TargetMode="External"/><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8D7ED-C412-4FB5-B62A-1AE04EE333B6}"/>
              </a:ext>
            </a:extLst>
          </p:cNvPr>
          <p:cNvSpPr>
            <a:spLocks noGrp="1"/>
          </p:cNvSpPr>
          <p:nvPr>
            <p:ph type="ctrTitle"/>
          </p:nvPr>
        </p:nvSpPr>
        <p:spPr>
          <a:xfrm>
            <a:off x="2205717" y="2268992"/>
            <a:ext cx="9324972" cy="3192056"/>
          </a:xfrm>
        </p:spPr>
        <p:txBody>
          <a:bodyPr>
            <a:normAutofit fontScale="90000"/>
          </a:bodyPr>
          <a:lstStyle/>
          <a:p>
            <a:pPr algn="ctr"/>
            <a:br>
              <a:rPr lang="en-US" dirty="0"/>
            </a:br>
            <a:r>
              <a:rPr lang="en-US" dirty="0"/>
              <a:t>Health Care Challenges for Individuals Served by the Department of Developmental Services (DDS)</a:t>
            </a:r>
          </a:p>
        </p:txBody>
      </p:sp>
      <p:sp>
        <p:nvSpPr>
          <p:cNvPr id="11" name="Rectangle 10">
            <a:extLst>
              <a:ext uri="{FF2B5EF4-FFF2-40B4-BE49-F238E27FC236}">
                <a16:creationId xmlns:a16="http://schemas.microsoft.com/office/drawing/2014/main" id="{0EA8CD57-114D-4400-A3F0-780704FE830F}"/>
              </a:ext>
            </a:extLst>
          </p:cNvPr>
          <p:cNvSpPr/>
          <p:nvPr/>
        </p:nvSpPr>
        <p:spPr>
          <a:xfrm>
            <a:off x="5135880" y="908727"/>
            <a:ext cx="4560864" cy="369332"/>
          </a:xfrm>
          <a:prstGeom prst="rect">
            <a:avLst/>
          </a:prstGeom>
        </p:spPr>
        <p:txBody>
          <a:bodyPr wrap="none">
            <a:spAutoFit/>
          </a:bodyPr>
          <a:lstStyle/>
          <a:p>
            <a:r>
              <a:rPr lang="en-US" b="1" dirty="0">
                <a:solidFill>
                  <a:srgbClr val="374291"/>
                </a:solidFill>
              </a:rPr>
              <a:t>Department of Developmental Services</a:t>
            </a:r>
            <a:endParaRPr lang="en-US" dirty="0"/>
          </a:p>
        </p:txBody>
      </p:sp>
      <p:pic>
        <p:nvPicPr>
          <p:cNvPr id="14" name="Picture 13" descr="DDS-Logo-for-word">
            <a:extLst>
              <a:ext uri="{FF2B5EF4-FFF2-40B4-BE49-F238E27FC236}">
                <a16:creationId xmlns:a16="http://schemas.microsoft.com/office/drawing/2014/main" id="{F6F8AD5C-340A-4B2D-9641-0B8551758B8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01911" y="893884"/>
            <a:ext cx="885825" cy="384175"/>
          </a:xfrm>
          <a:prstGeom prst="rect">
            <a:avLst/>
          </a:prstGeom>
          <a:noFill/>
          <a:ln>
            <a:noFill/>
          </a:ln>
        </p:spPr>
      </p:pic>
    </p:spTree>
    <p:extLst>
      <p:ext uri="{BB962C8B-B14F-4D97-AF65-F5344CB8AC3E}">
        <p14:creationId xmlns:p14="http://schemas.microsoft.com/office/powerpoint/2010/main" val="3403459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Challenges Accessing Healthcare</a:t>
            </a:r>
          </a:p>
        </p:txBody>
      </p:sp>
      <p:sp>
        <p:nvSpPr>
          <p:cNvPr id="3" name="Content Placeholder 2"/>
          <p:cNvSpPr>
            <a:spLocks noGrp="1"/>
          </p:cNvSpPr>
          <p:nvPr>
            <p:ph idx="1"/>
          </p:nvPr>
        </p:nvSpPr>
        <p:spPr>
          <a:xfrm>
            <a:off x="2280452" y="1499945"/>
            <a:ext cx="9107069" cy="4686444"/>
          </a:xfrm>
        </p:spPr>
        <p:txBody>
          <a:bodyPr>
            <a:normAutofit/>
          </a:bodyPr>
          <a:lstStyle/>
          <a:p>
            <a:pPr lvl="1">
              <a:lnSpc>
                <a:spcPct val="150000"/>
              </a:lnSpc>
            </a:pPr>
            <a:r>
              <a:rPr lang="en-US" sz="1800" dirty="0"/>
              <a:t>Difficulty securing community-based Primary Care Providers/Physicians (PCP) and Psychiatric Health Care Providers for individuals with ID/DD</a:t>
            </a:r>
          </a:p>
          <a:p>
            <a:pPr lvl="1">
              <a:lnSpc>
                <a:spcPct val="150000"/>
              </a:lnSpc>
            </a:pPr>
            <a:r>
              <a:rPr lang="en-US" sz="1800" dirty="0"/>
              <a:t>DDS contracts for health care services (PCP and Psychiatric Providers)</a:t>
            </a:r>
          </a:p>
          <a:p>
            <a:pPr lvl="1"/>
            <a:r>
              <a:rPr lang="en-US" sz="1800" dirty="0"/>
              <a:t>Deferred, Limited or Declined Care - Identify best practice guidelines that are applied when healthcare providers, individuals, and/or guardians/family members defer, limit, or decline routine preventive health care. </a:t>
            </a:r>
            <a:r>
              <a:rPr lang="en-US" sz="1800" b="1" dirty="0"/>
              <a:t>(Health Standard #09-2: Guidelines for Deferred, Limited, or Declined Health Care) </a:t>
            </a:r>
          </a:p>
          <a:p>
            <a:pPr lvl="1">
              <a:lnSpc>
                <a:spcPct val="150000"/>
              </a:lnSpc>
            </a:pPr>
            <a:r>
              <a:rPr lang="en-US" sz="1800" dirty="0"/>
              <a:t>Guardian consent for treatment </a:t>
            </a:r>
            <a:r>
              <a:rPr lang="en-US" sz="1800" b="1" dirty="0"/>
              <a:t>(Health Standard 19-1: Consent Required for Medical and Dental Procedures, Including Emergency Surgery</a:t>
            </a:r>
            <a:r>
              <a:rPr lang="en-US" sz="1800" b="1"/>
              <a:t>) </a:t>
            </a:r>
          </a:p>
          <a:p>
            <a:pPr marL="457200" lvl="1" indent="0">
              <a:lnSpc>
                <a:spcPct val="150000"/>
              </a:lnSpc>
              <a:buNone/>
            </a:pPr>
            <a:r>
              <a:rPr lang="en-US" sz="1200" b="1">
                <a:solidFill>
                  <a:srgbClr val="0070C0"/>
                </a:solidFill>
              </a:rPr>
              <a:t>DDS </a:t>
            </a:r>
            <a:r>
              <a:rPr lang="en-US" sz="1200" b="1" dirty="0">
                <a:solidFill>
                  <a:srgbClr val="0070C0"/>
                </a:solidFill>
              </a:rPr>
              <a:t>Manual </a:t>
            </a:r>
            <a:r>
              <a:rPr lang="en-US" sz="1200" b="1" dirty="0">
                <a:hlinkClick r:id="rId2"/>
              </a:rPr>
              <a:t>https://</a:t>
            </a:r>
            <a:r>
              <a:rPr lang="en-US" sz="1200" b="1" dirty="0" err="1">
                <a:hlinkClick r:id="rId2"/>
              </a:rPr>
              <a:t>portal.ct.gov</a:t>
            </a:r>
            <a:r>
              <a:rPr lang="en-US" sz="1200" b="1" dirty="0">
                <a:hlinkClick r:id="rId2"/>
              </a:rPr>
              <a:t>/DDS/</a:t>
            </a:r>
            <a:r>
              <a:rPr lang="en-US" sz="1200" b="1" dirty="0" err="1">
                <a:hlinkClick r:id="rId2"/>
              </a:rPr>
              <a:t>PoliciesProcedures</a:t>
            </a:r>
            <a:r>
              <a:rPr lang="en-US" sz="1200" b="1" dirty="0">
                <a:hlinkClick r:id="rId2"/>
              </a:rPr>
              <a:t>/DDS-Manual/DDS-Manual</a:t>
            </a:r>
            <a:r>
              <a:rPr lang="en-US" sz="1200" b="1" dirty="0"/>
              <a:t> (section </a:t>
            </a:r>
            <a:r>
              <a:rPr lang="en-US" sz="1200" b="1" dirty="0" err="1"/>
              <a:t>I.H</a:t>
            </a:r>
            <a:r>
              <a:rPr lang="en-US" sz="1200" b="1" dirty="0"/>
              <a:t>. Health Standards)</a:t>
            </a:r>
          </a:p>
          <a:p>
            <a:pPr marL="457200" lvl="1" indent="0">
              <a:buNone/>
            </a:pPr>
            <a:endParaRPr lang="en-US" sz="1200" dirty="0"/>
          </a:p>
          <a:p>
            <a:pPr marL="457200" lvl="1" indent="0">
              <a:buNone/>
            </a:pPr>
            <a:endParaRPr lang="en-US" dirty="0"/>
          </a:p>
          <a:p>
            <a:pPr lvl="1"/>
            <a:endParaRPr lang="en-US" dirty="0"/>
          </a:p>
          <a:p>
            <a:pPr lvl="1"/>
            <a:endParaRPr lang="en-US" dirty="0"/>
          </a:p>
        </p:txBody>
      </p:sp>
    </p:spTree>
    <p:extLst>
      <p:ext uri="{BB962C8B-B14F-4D97-AF65-F5344CB8AC3E}">
        <p14:creationId xmlns:p14="http://schemas.microsoft.com/office/powerpoint/2010/main" val="3932257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87E51-CB93-44E4-B57A-69A89EECDA60}"/>
              </a:ext>
            </a:extLst>
          </p:cNvPr>
          <p:cNvSpPr>
            <a:spLocks noGrp="1"/>
          </p:cNvSpPr>
          <p:nvPr>
            <p:ph type="title"/>
          </p:nvPr>
        </p:nvSpPr>
        <p:spPr/>
        <p:txBody>
          <a:bodyPr/>
          <a:lstStyle/>
          <a:p>
            <a:r>
              <a:rPr lang="en-US" b="1" dirty="0"/>
              <a:t>Opioid Epidemic</a:t>
            </a:r>
          </a:p>
        </p:txBody>
      </p:sp>
      <p:sp>
        <p:nvSpPr>
          <p:cNvPr id="3" name="Content Placeholder 2">
            <a:extLst>
              <a:ext uri="{FF2B5EF4-FFF2-40B4-BE49-F238E27FC236}">
                <a16:creationId xmlns:a16="http://schemas.microsoft.com/office/drawing/2014/main" id="{1EB2C3FA-3D55-4281-8B46-CA50EFEC14A6}"/>
              </a:ext>
            </a:extLst>
          </p:cNvPr>
          <p:cNvSpPr>
            <a:spLocks noGrp="1"/>
          </p:cNvSpPr>
          <p:nvPr>
            <p:ph idx="1"/>
          </p:nvPr>
        </p:nvSpPr>
        <p:spPr>
          <a:xfrm>
            <a:off x="2589212" y="1748413"/>
            <a:ext cx="8915400" cy="4162809"/>
          </a:xfrm>
        </p:spPr>
        <p:txBody>
          <a:bodyPr/>
          <a:lstStyle/>
          <a:p>
            <a:r>
              <a:rPr lang="en-US" dirty="0"/>
              <a:t>Individuals served by DDS generally do not engage in drug seeking behaviors</a:t>
            </a:r>
          </a:p>
          <a:p>
            <a:r>
              <a:rPr lang="en-US" dirty="0"/>
              <a:t>Prescribers often maintain or add to medication regimen without removing or reducing other medications</a:t>
            </a:r>
          </a:p>
          <a:p>
            <a:r>
              <a:rPr lang="en-US" dirty="0"/>
              <a:t>Risk of caregiver (residential or family)diversion</a:t>
            </a:r>
          </a:p>
          <a:p>
            <a:r>
              <a:rPr lang="en-US" dirty="0"/>
              <a:t>Summary of Opioids Prescribed to Individuals Served by DDS</a:t>
            </a:r>
          </a:p>
          <a:p>
            <a:pPr marL="0" indent="0">
              <a:buNone/>
            </a:pPr>
            <a:endParaRPr lang="en-US" dirty="0">
              <a:highlight>
                <a:srgbClr val="FFFF00"/>
              </a:highlight>
            </a:endParaRPr>
          </a:p>
        </p:txBody>
      </p:sp>
    </p:spTree>
    <p:extLst>
      <p:ext uri="{BB962C8B-B14F-4D97-AF65-F5344CB8AC3E}">
        <p14:creationId xmlns:p14="http://schemas.microsoft.com/office/powerpoint/2010/main" val="2420469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B2CB6-E9F6-4971-97B0-8ED598E61062}"/>
              </a:ext>
            </a:extLst>
          </p:cNvPr>
          <p:cNvSpPr>
            <a:spLocks noGrp="1"/>
          </p:cNvSpPr>
          <p:nvPr>
            <p:ph type="title"/>
          </p:nvPr>
        </p:nvSpPr>
        <p:spPr/>
        <p:txBody>
          <a:bodyPr/>
          <a:lstStyle/>
          <a:p>
            <a:r>
              <a:rPr lang="en-US" b="1" dirty="0"/>
              <a:t>End of Life Care </a:t>
            </a:r>
          </a:p>
        </p:txBody>
      </p:sp>
      <p:sp>
        <p:nvSpPr>
          <p:cNvPr id="3" name="Content Placeholder 2">
            <a:extLst>
              <a:ext uri="{FF2B5EF4-FFF2-40B4-BE49-F238E27FC236}">
                <a16:creationId xmlns:a16="http://schemas.microsoft.com/office/drawing/2014/main" id="{F76F2973-E769-4263-B4FE-EB85C2322CEE}"/>
              </a:ext>
            </a:extLst>
          </p:cNvPr>
          <p:cNvSpPr>
            <a:spLocks noGrp="1"/>
          </p:cNvSpPr>
          <p:nvPr>
            <p:ph idx="1"/>
          </p:nvPr>
        </p:nvSpPr>
        <p:spPr>
          <a:xfrm>
            <a:off x="2506085" y="1658587"/>
            <a:ext cx="8915400" cy="3777622"/>
          </a:xfrm>
        </p:spPr>
        <p:txBody>
          <a:bodyPr/>
          <a:lstStyle/>
          <a:p>
            <a:pPr>
              <a:lnSpc>
                <a:spcPct val="150000"/>
              </a:lnSpc>
            </a:pPr>
            <a:r>
              <a:rPr lang="en-US" dirty="0"/>
              <a:t>Advanced Directives and Living Wills put in place by the individual </a:t>
            </a:r>
            <a:r>
              <a:rPr lang="en-US" b="1" dirty="0"/>
              <a:t>ONLY</a:t>
            </a:r>
            <a:endParaRPr lang="en-US" dirty="0"/>
          </a:p>
          <a:p>
            <a:pPr>
              <a:lnSpc>
                <a:spcPct val="150000"/>
              </a:lnSpc>
            </a:pPr>
            <a:r>
              <a:rPr lang="en-US" dirty="0"/>
              <a:t>DDS Do Not Resuscitate(</a:t>
            </a:r>
            <a:r>
              <a:rPr lang="en-US" dirty="0" err="1"/>
              <a:t>DNR</a:t>
            </a:r>
            <a:r>
              <a:rPr lang="en-US" dirty="0"/>
              <a:t>) Review Process (</a:t>
            </a:r>
            <a:r>
              <a:rPr lang="en-US" dirty="0" err="1"/>
              <a:t>CGS17a-238g</a:t>
            </a:r>
            <a:r>
              <a:rPr lang="en-US" dirty="0"/>
              <a:t>)</a:t>
            </a:r>
          </a:p>
          <a:p>
            <a:pPr>
              <a:lnSpc>
                <a:spcPct val="150000"/>
              </a:lnSpc>
            </a:pPr>
            <a:r>
              <a:rPr lang="en-US" dirty="0"/>
              <a:t>DDS does not review DNR orders when Advanced Directives or Living Wills in place </a:t>
            </a:r>
          </a:p>
          <a:p>
            <a:pPr>
              <a:lnSpc>
                <a:spcPct val="150000"/>
              </a:lnSpc>
            </a:pPr>
            <a:r>
              <a:rPr lang="en-US" dirty="0"/>
              <a:t>Mortality Review after death</a:t>
            </a:r>
          </a:p>
        </p:txBody>
      </p:sp>
    </p:spTree>
    <p:extLst>
      <p:ext uri="{BB962C8B-B14F-4D97-AF65-F5344CB8AC3E}">
        <p14:creationId xmlns:p14="http://schemas.microsoft.com/office/powerpoint/2010/main" val="3494029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66912"/>
            <a:ext cx="8911687" cy="1280890"/>
          </a:xfrm>
        </p:spPr>
        <p:txBody>
          <a:bodyPr>
            <a:normAutofit fontScale="90000"/>
          </a:bodyPr>
          <a:lstStyle/>
          <a:p>
            <a:pPr algn="ctr"/>
            <a:r>
              <a:rPr lang="en-US" dirty="0"/>
              <a:t>Individual Reports Regarding Healthcare Services</a:t>
            </a:r>
            <a:br>
              <a:rPr lang="en-US" dirty="0"/>
            </a:br>
            <a:endParaRPr lang="en-US" dirty="0"/>
          </a:p>
        </p:txBody>
      </p:sp>
      <p:sp>
        <p:nvSpPr>
          <p:cNvPr id="3" name="Content Placeholder 2"/>
          <p:cNvSpPr>
            <a:spLocks noGrp="1"/>
          </p:cNvSpPr>
          <p:nvPr>
            <p:ph idx="1"/>
          </p:nvPr>
        </p:nvSpPr>
        <p:spPr>
          <a:xfrm>
            <a:off x="1638300" y="1992868"/>
            <a:ext cx="8915400" cy="3777622"/>
          </a:xfrm>
        </p:spPr>
        <p:txBody>
          <a:bodyPr/>
          <a:lstStyle/>
          <a:p>
            <a:pPr marL="0" indent="0">
              <a:buNone/>
            </a:pPr>
            <a:r>
              <a:rPr lang="en-US" dirty="0"/>
              <a:t>  </a:t>
            </a:r>
          </a:p>
          <a:p>
            <a:endParaRPr lang="en-US" dirty="0"/>
          </a:p>
          <a:p>
            <a:endParaRPr lang="en-US" dirty="0"/>
          </a:p>
          <a:p>
            <a:endParaRPr lang="en-US" dirty="0"/>
          </a:p>
        </p:txBody>
      </p:sp>
      <p:pic>
        <p:nvPicPr>
          <p:cNvPr id="6" name="Picture 5">
            <a:extLst>
              <a:ext uri="{FF2B5EF4-FFF2-40B4-BE49-F238E27FC236}">
                <a16:creationId xmlns:a16="http://schemas.microsoft.com/office/drawing/2014/main" id="{D1C22437-A418-419C-9719-BF78314C3BCE}"/>
              </a:ext>
            </a:extLst>
          </p:cNvPr>
          <p:cNvPicPr>
            <a:picLocks noChangeAspect="1"/>
          </p:cNvPicPr>
          <p:nvPr/>
        </p:nvPicPr>
        <p:blipFill>
          <a:blip r:embed="rId2"/>
          <a:stretch>
            <a:fillRect/>
          </a:stretch>
        </p:blipFill>
        <p:spPr>
          <a:xfrm>
            <a:off x="3238263" y="1338916"/>
            <a:ext cx="6961177" cy="5085526"/>
          </a:xfrm>
          <a:prstGeom prst="rect">
            <a:avLst/>
          </a:prstGeom>
          <a:ln w="15875">
            <a:solidFill>
              <a:srgbClr val="000000"/>
            </a:solidFill>
          </a:ln>
        </p:spPr>
      </p:pic>
    </p:spTree>
    <p:extLst>
      <p:ext uri="{BB962C8B-B14F-4D97-AF65-F5344CB8AC3E}">
        <p14:creationId xmlns:p14="http://schemas.microsoft.com/office/powerpoint/2010/main" val="3874646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E97BB-C86B-4D93-A037-3112F0D5FE58}"/>
              </a:ext>
            </a:extLst>
          </p:cNvPr>
          <p:cNvSpPr>
            <a:spLocks noGrp="1"/>
          </p:cNvSpPr>
          <p:nvPr>
            <p:ph type="title"/>
          </p:nvPr>
        </p:nvSpPr>
        <p:spPr>
          <a:xfrm>
            <a:off x="1988885" y="260349"/>
            <a:ext cx="8911687" cy="1280890"/>
          </a:xfrm>
        </p:spPr>
        <p:txBody>
          <a:bodyPr>
            <a:normAutofit fontScale="90000"/>
          </a:bodyPr>
          <a:lstStyle/>
          <a:p>
            <a:pPr algn="ctr"/>
            <a:r>
              <a:rPr lang="en-US" sz="3200" dirty="0">
                <a:solidFill>
                  <a:prstClr val="black">
                    <a:lumMod val="85000"/>
                    <a:lumOff val="15000"/>
                  </a:prstClr>
                </a:solidFill>
              </a:rPr>
              <a:t>Individual Reports Regarding Healthcare Services</a:t>
            </a:r>
            <a:br>
              <a:rPr lang="en-US" sz="3200" dirty="0">
                <a:solidFill>
                  <a:prstClr val="black">
                    <a:lumMod val="85000"/>
                    <a:lumOff val="15000"/>
                  </a:prstClr>
                </a:solidFill>
              </a:rPr>
            </a:br>
            <a:endParaRPr lang="en-US" dirty="0"/>
          </a:p>
        </p:txBody>
      </p:sp>
      <p:pic>
        <p:nvPicPr>
          <p:cNvPr id="13" name="Content Placeholder 12">
            <a:extLst>
              <a:ext uri="{FF2B5EF4-FFF2-40B4-BE49-F238E27FC236}">
                <a16:creationId xmlns:a16="http://schemas.microsoft.com/office/drawing/2014/main" id="{39029EF1-0BF2-4EF9-955F-AD1392B2CE67}"/>
              </a:ext>
            </a:extLst>
          </p:cNvPr>
          <p:cNvPicPr>
            <a:picLocks noGrp="1" noChangeAspect="1"/>
          </p:cNvPicPr>
          <p:nvPr>
            <p:ph idx="1"/>
          </p:nvPr>
        </p:nvPicPr>
        <p:blipFill>
          <a:blip r:embed="rId2"/>
          <a:stretch>
            <a:fillRect/>
          </a:stretch>
        </p:blipFill>
        <p:spPr>
          <a:xfrm>
            <a:off x="2955402" y="1312639"/>
            <a:ext cx="6978652" cy="5041931"/>
          </a:xfrm>
          <a:prstGeom prst="rect">
            <a:avLst/>
          </a:prstGeom>
          <a:ln w="15875">
            <a:solidFill>
              <a:srgbClr val="000000"/>
            </a:solidFill>
          </a:ln>
        </p:spPr>
      </p:pic>
    </p:spTree>
    <p:extLst>
      <p:ext uri="{BB962C8B-B14F-4D97-AF65-F5344CB8AC3E}">
        <p14:creationId xmlns:p14="http://schemas.microsoft.com/office/powerpoint/2010/main" val="3700338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3FA78-6208-4AEB-BC49-3619C3B0187A}"/>
              </a:ext>
            </a:extLst>
          </p:cNvPr>
          <p:cNvSpPr>
            <a:spLocks noGrp="1"/>
          </p:cNvSpPr>
          <p:nvPr>
            <p:ph type="title"/>
          </p:nvPr>
        </p:nvSpPr>
        <p:spPr>
          <a:xfrm>
            <a:off x="2402275" y="648173"/>
            <a:ext cx="8911687" cy="1280890"/>
          </a:xfrm>
        </p:spPr>
        <p:txBody>
          <a:bodyPr>
            <a:normAutofit fontScale="90000"/>
          </a:bodyPr>
          <a:lstStyle/>
          <a:p>
            <a:pPr algn="ctr"/>
            <a:r>
              <a:rPr lang="en-US" sz="3200" dirty="0">
                <a:solidFill>
                  <a:prstClr val="black">
                    <a:lumMod val="85000"/>
                    <a:lumOff val="15000"/>
                  </a:prstClr>
                </a:solidFill>
              </a:rPr>
              <a:t>Individual Reports Regarding Healthcare Services</a:t>
            </a:r>
            <a:br>
              <a:rPr lang="en-US" sz="3200" dirty="0">
                <a:solidFill>
                  <a:prstClr val="black">
                    <a:lumMod val="85000"/>
                    <a:lumOff val="15000"/>
                  </a:prstClr>
                </a:solidFill>
              </a:rPr>
            </a:br>
            <a:endParaRPr lang="en-US" dirty="0"/>
          </a:p>
        </p:txBody>
      </p:sp>
      <p:pic>
        <p:nvPicPr>
          <p:cNvPr id="10" name="Content Placeholder 9">
            <a:extLst>
              <a:ext uri="{FF2B5EF4-FFF2-40B4-BE49-F238E27FC236}">
                <a16:creationId xmlns:a16="http://schemas.microsoft.com/office/drawing/2014/main" id="{87E83C12-4DA6-41B7-899A-58140FD20F75}"/>
              </a:ext>
            </a:extLst>
          </p:cNvPr>
          <p:cNvPicPr>
            <a:picLocks noGrp="1" noChangeAspect="1"/>
          </p:cNvPicPr>
          <p:nvPr>
            <p:ph idx="1"/>
          </p:nvPr>
        </p:nvPicPr>
        <p:blipFill>
          <a:blip r:embed="rId2"/>
          <a:stretch>
            <a:fillRect/>
          </a:stretch>
        </p:blipFill>
        <p:spPr>
          <a:xfrm>
            <a:off x="2783573" y="2075714"/>
            <a:ext cx="8530389" cy="4353494"/>
          </a:xfrm>
          <a:prstGeom prst="rect">
            <a:avLst/>
          </a:prstGeom>
          <a:ln w="15875">
            <a:solidFill>
              <a:srgbClr val="000000"/>
            </a:solidFill>
          </a:ln>
        </p:spPr>
      </p:pic>
    </p:spTree>
    <p:extLst>
      <p:ext uri="{BB962C8B-B14F-4D97-AF65-F5344CB8AC3E}">
        <p14:creationId xmlns:p14="http://schemas.microsoft.com/office/powerpoint/2010/main" val="847914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400" b="1" dirty="0"/>
              <a:t>Department of Developmental Services</a:t>
            </a:r>
          </a:p>
        </p:txBody>
      </p:sp>
      <p:sp>
        <p:nvSpPr>
          <p:cNvPr id="3" name="Content Placeholder 2"/>
          <p:cNvSpPr>
            <a:spLocks noGrp="1"/>
          </p:cNvSpPr>
          <p:nvPr>
            <p:ph idx="1"/>
          </p:nvPr>
        </p:nvSpPr>
        <p:spPr/>
        <p:txBody>
          <a:bodyPr>
            <a:normAutofit/>
          </a:bodyPr>
          <a:lstStyle/>
          <a:p>
            <a:r>
              <a:rPr lang="en-US" sz="2400" dirty="0"/>
              <a:t>The </a:t>
            </a:r>
            <a:r>
              <a:rPr lang="en-US" sz="2400" b="1" dirty="0"/>
              <a:t>mission </a:t>
            </a:r>
            <a:r>
              <a:rPr lang="en-US" sz="2400" dirty="0"/>
              <a:t>of the </a:t>
            </a:r>
            <a:r>
              <a:rPr lang="en-US" sz="2400" b="1" dirty="0"/>
              <a:t>Department of Developmental Services </a:t>
            </a:r>
            <a:r>
              <a:rPr lang="en-US" sz="2400" dirty="0"/>
              <a:t>is to partner with the individuals we support and their families, to support </a:t>
            </a:r>
            <a:r>
              <a:rPr lang="en-US" sz="2400" b="1" dirty="0"/>
              <a:t>lifelong planning </a:t>
            </a:r>
            <a:r>
              <a:rPr lang="en-US" sz="2400" dirty="0"/>
              <a:t>and to join with others to create and promote meaningful opportunities for individuals to fully participate as </a:t>
            </a:r>
            <a:r>
              <a:rPr lang="en-US" sz="2400" b="1" dirty="0"/>
              <a:t>valued members of their communities</a:t>
            </a:r>
            <a:r>
              <a:rPr lang="en-US" sz="2400" dirty="0"/>
              <a:t>.</a:t>
            </a:r>
          </a:p>
          <a:p>
            <a:pPr marL="0" indent="0">
              <a:buNone/>
            </a:pPr>
            <a:endParaRPr lang="en-US" dirty="0"/>
          </a:p>
        </p:txBody>
      </p:sp>
    </p:spTree>
    <p:extLst>
      <p:ext uri="{BB962C8B-B14F-4D97-AF65-F5344CB8AC3E}">
        <p14:creationId xmlns:p14="http://schemas.microsoft.com/office/powerpoint/2010/main" val="3114341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C7249-8D3B-4094-B01B-5A70D6268065}"/>
              </a:ext>
            </a:extLst>
          </p:cNvPr>
          <p:cNvSpPr>
            <a:spLocks noGrp="1"/>
          </p:cNvSpPr>
          <p:nvPr>
            <p:ph type="title"/>
          </p:nvPr>
        </p:nvSpPr>
        <p:spPr/>
        <p:txBody>
          <a:bodyPr>
            <a:normAutofit/>
          </a:bodyPr>
          <a:lstStyle/>
          <a:p>
            <a:r>
              <a:rPr lang="en-US" sz="3400" b="1" dirty="0"/>
              <a:t>History</a:t>
            </a:r>
          </a:p>
        </p:txBody>
      </p:sp>
      <p:sp>
        <p:nvSpPr>
          <p:cNvPr id="3" name="Content Placeholder 2">
            <a:extLst>
              <a:ext uri="{FF2B5EF4-FFF2-40B4-BE49-F238E27FC236}">
                <a16:creationId xmlns:a16="http://schemas.microsoft.com/office/drawing/2014/main" id="{8C6EAC3C-2039-4EA2-9B6F-2473CB8517DD}"/>
              </a:ext>
            </a:extLst>
          </p:cNvPr>
          <p:cNvSpPr>
            <a:spLocks noGrp="1"/>
          </p:cNvSpPr>
          <p:nvPr>
            <p:ph idx="1"/>
          </p:nvPr>
        </p:nvSpPr>
        <p:spPr>
          <a:xfrm>
            <a:off x="2124247" y="1323642"/>
            <a:ext cx="8915400" cy="4625033"/>
          </a:xfrm>
        </p:spPr>
        <p:txBody>
          <a:bodyPr>
            <a:normAutofit fontScale="92500" lnSpcReduction="20000"/>
          </a:bodyPr>
          <a:lstStyle/>
          <a:p>
            <a:pPr lvl="1"/>
            <a:r>
              <a:rPr lang="en-US" sz="1900" dirty="0"/>
              <a:t>Individuals with intellectual disability(ID)/developmental disability (DD) were institutionalized dating back to 1917. The transition from institutions to the community  was initiated in the 1970s, with the development of Community Training Homes (CTH). In the 1980s the transition to the community included group homes referred to as Community Living Arrangements (CLA). </a:t>
            </a:r>
          </a:p>
          <a:p>
            <a:pPr lvl="1"/>
            <a:r>
              <a:rPr lang="en-US" sz="1900" dirty="0"/>
              <a:t>Focus has continued to promote community living, and has evolved to include:</a:t>
            </a:r>
          </a:p>
          <a:p>
            <a:pPr lvl="2"/>
            <a:r>
              <a:rPr lang="en-US" sz="1900" dirty="0"/>
              <a:t>Community Living Arrangements (CLA)</a:t>
            </a:r>
          </a:p>
          <a:p>
            <a:pPr lvl="2"/>
            <a:r>
              <a:rPr lang="en-US" sz="1900" dirty="0"/>
              <a:t>Continuous Residential Support (CRS)</a:t>
            </a:r>
          </a:p>
          <a:p>
            <a:pPr lvl="2"/>
            <a:r>
              <a:rPr lang="en-US" sz="1900" dirty="0"/>
              <a:t> Individualized Home Support (IHS) </a:t>
            </a:r>
          </a:p>
          <a:p>
            <a:pPr lvl="2"/>
            <a:r>
              <a:rPr lang="en-US" sz="1900" dirty="0"/>
              <a:t>Individual Family Support (IFS) </a:t>
            </a:r>
          </a:p>
          <a:p>
            <a:pPr lvl="2"/>
            <a:r>
              <a:rPr lang="en-US" sz="1900" dirty="0"/>
              <a:t>Community Companion Home (CCH formerly CTH) </a:t>
            </a:r>
          </a:p>
          <a:p>
            <a:pPr lvl="2"/>
            <a:r>
              <a:rPr lang="en-US" sz="1900" dirty="0"/>
              <a:t>Intermediate Care Facility (ICF) (Public Regional Centers and Private ICF residences)</a:t>
            </a:r>
          </a:p>
          <a:p>
            <a:endParaRPr lang="en-US" dirty="0"/>
          </a:p>
        </p:txBody>
      </p:sp>
    </p:spTree>
    <p:extLst>
      <p:ext uri="{BB962C8B-B14F-4D97-AF65-F5344CB8AC3E}">
        <p14:creationId xmlns:p14="http://schemas.microsoft.com/office/powerpoint/2010/main" val="3643755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302AD-630A-4A0C-9A4B-F1ACCA795FD8}"/>
              </a:ext>
            </a:extLst>
          </p:cNvPr>
          <p:cNvSpPr>
            <a:spLocks noGrp="1"/>
          </p:cNvSpPr>
          <p:nvPr>
            <p:ph type="title"/>
          </p:nvPr>
        </p:nvSpPr>
        <p:spPr/>
        <p:txBody>
          <a:bodyPr/>
          <a:lstStyle/>
          <a:p>
            <a:r>
              <a:rPr lang="en-US" b="1" dirty="0"/>
              <a:t>Eligibility</a:t>
            </a:r>
          </a:p>
        </p:txBody>
      </p:sp>
      <p:sp>
        <p:nvSpPr>
          <p:cNvPr id="3" name="Content Placeholder 2">
            <a:extLst>
              <a:ext uri="{FF2B5EF4-FFF2-40B4-BE49-F238E27FC236}">
                <a16:creationId xmlns:a16="http://schemas.microsoft.com/office/drawing/2014/main" id="{77ED74CF-5D16-40A1-86E8-87A6EDA536CE}"/>
              </a:ext>
            </a:extLst>
          </p:cNvPr>
          <p:cNvSpPr>
            <a:spLocks noGrp="1"/>
          </p:cNvSpPr>
          <p:nvPr>
            <p:ph idx="1"/>
          </p:nvPr>
        </p:nvSpPr>
        <p:spPr>
          <a:xfrm>
            <a:off x="2529835" y="1456707"/>
            <a:ext cx="8915400" cy="3777622"/>
          </a:xfrm>
        </p:spPr>
        <p:txBody>
          <a:bodyPr>
            <a:normAutofit/>
          </a:bodyPr>
          <a:lstStyle/>
          <a:p>
            <a:r>
              <a:rPr lang="en-US" sz="2000" dirty="0"/>
              <a:t>CT residents who have an intellectual disability, autism OR a medical diagnosis of Prader-Willi Syndrome (a neurobehavioral genetic disorder).</a:t>
            </a:r>
          </a:p>
          <a:p>
            <a:pPr lvl="1"/>
            <a:r>
              <a:rPr lang="en-US" sz="2000" dirty="0"/>
              <a:t>Full Scale IQ score of 69 or below as indicated on intelligence/cognitive tests; and </a:t>
            </a:r>
          </a:p>
          <a:p>
            <a:pPr lvl="1"/>
            <a:r>
              <a:rPr lang="en-US" sz="2000" dirty="0"/>
              <a:t>significant limitations in adaptive functioning, that began during the developmental period before the age of 18. </a:t>
            </a:r>
          </a:p>
          <a:p>
            <a:r>
              <a:rPr lang="en-US" sz="2000" dirty="0"/>
              <a:t>Number of individuals served by DDS- 8,634 (17,199 eligible for services)</a:t>
            </a:r>
          </a:p>
        </p:txBody>
      </p:sp>
    </p:spTree>
    <p:extLst>
      <p:ext uri="{BB962C8B-B14F-4D97-AF65-F5344CB8AC3E}">
        <p14:creationId xmlns:p14="http://schemas.microsoft.com/office/powerpoint/2010/main" val="3414348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20A82-6B63-4373-93EC-95060CEA52AA}"/>
              </a:ext>
            </a:extLst>
          </p:cNvPr>
          <p:cNvSpPr>
            <a:spLocks noGrp="1"/>
          </p:cNvSpPr>
          <p:nvPr>
            <p:ph type="title"/>
          </p:nvPr>
        </p:nvSpPr>
        <p:spPr>
          <a:xfrm>
            <a:off x="1744911" y="268732"/>
            <a:ext cx="8911687" cy="1280890"/>
          </a:xfrm>
        </p:spPr>
        <p:txBody>
          <a:bodyPr>
            <a:normAutofit fontScale="90000"/>
          </a:bodyPr>
          <a:lstStyle/>
          <a:p>
            <a:pPr algn="ctr"/>
            <a:r>
              <a:rPr lang="en-US" b="1" dirty="0"/>
              <a:t>Individuals Served by Type of Residence</a:t>
            </a:r>
            <a:br>
              <a:rPr lang="en-US" b="1" dirty="0"/>
            </a:br>
            <a:br>
              <a:rPr lang="en-US" dirty="0"/>
            </a:br>
            <a:endParaRPr lang="en-US" dirty="0"/>
          </a:p>
        </p:txBody>
      </p:sp>
      <p:pic>
        <p:nvPicPr>
          <p:cNvPr id="2050" name="Picture 1" descr="image001">
            <a:extLst>
              <a:ext uri="{FF2B5EF4-FFF2-40B4-BE49-F238E27FC236}">
                <a16:creationId xmlns:a16="http://schemas.microsoft.com/office/drawing/2014/main" id="{15F8BE27-3038-482F-A18A-D8A2AA7B85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3767" y="961901"/>
            <a:ext cx="7725093" cy="5465380"/>
          </a:xfrm>
          <a:prstGeom prst="rect">
            <a:avLst/>
          </a:pr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8656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b="1" dirty="0"/>
            </a:br>
            <a:r>
              <a:rPr lang="en-US" b="1" dirty="0"/>
              <a:t>Health Care Goals</a:t>
            </a:r>
          </a:p>
        </p:txBody>
      </p:sp>
      <p:sp>
        <p:nvSpPr>
          <p:cNvPr id="3" name="Content Placeholder 2"/>
          <p:cNvSpPr>
            <a:spLocks noGrp="1"/>
          </p:cNvSpPr>
          <p:nvPr>
            <p:ph idx="1"/>
          </p:nvPr>
        </p:nvSpPr>
        <p:spPr>
          <a:xfrm>
            <a:off x="2565461" y="1786247"/>
            <a:ext cx="8915400" cy="3777622"/>
          </a:xfrm>
        </p:spPr>
        <p:txBody>
          <a:bodyPr/>
          <a:lstStyle/>
          <a:p>
            <a:endParaRPr lang="en-US" dirty="0"/>
          </a:p>
          <a:p>
            <a:r>
              <a:rPr lang="en-US" dirty="0"/>
              <a:t>Improve the standard of health care for individuals with ID/DD to promote the same level of preventive care and medical treatment options that other members of the community are afforded.</a:t>
            </a:r>
          </a:p>
          <a:p>
            <a:pPr lvl="1"/>
            <a:r>
              <a:rPr lang="en-US" sz="1800" dirty="0"/>
              <a:t>These goals are accomplished by:</a:t>
            </a:r>
          </a:p>
          <a:p>
            <a:pPr lvl="2"/>
            <a:r>
              <a:rPr lang="en-US" sz="1800" dirty="0"/>
              <a:t>Person-Centered Planning</a:t>
            </a:r>
          </a:p>
          <a:p>
            <a:pPr lvl="2"/>
            <a:r>
              <a:rPr lang="en-US" sz="1800" dirty="0"/>
              <a:t>Multi-disciplinary Provider approach</a:t>
            </a:r>
          </a:p>
          <a:p>
            <a:pPr lvl="2"/>
            <a:r>
              <a:rPr lang="en-US" sz="1800" dirty="0"/>
              <a:t>Community access to health care</a:t>
            </a:r>
          </a:p>
          <a:p>
            <a:pPr lvl="2"/>
            <a:r>
              <a:rPr lang="en-US" sz="1800" dirty="0"/>
              <a:t>Minimum Preventive Care Guidelines for Persons with ID/DD</a:t>
            </a:r>
          </a:p>
          <a:p>
            <a:pPr lvl="2"/>
            <a:r>
              <a:rPr lang="en-US" sz="1800" dirty="0"/>
              <a:t>Lifelong planning with dignity and respect</a:t>
            </a:r>
          </a:p>
          <a:p>
            <a:pPr marL="0" indent="0">
              <a:buNone/>
            </a:pPr>
            <a:endParaRPr lang="en-US" dirty="0"/>
          </a:p>
        </p:txBody>
      </p:sp>
    </p:spTree>
    <p:extLst>
      <p:ext uri="{BB962C8B-B14F-4D97-AF65-F5344CB8AC3E}">
        <p14:creationId xmlns:p14="http://schemas.microsoft.com/office/powerpoint/2010/main" val="1999772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1760412467"/>
              </p:ext>
            </p:extLst>
          </p:nvPr>
        </p:nvGraphicFramePr>
        <p:xfrm>
          <a:off x="4211638" y="2133600"/>
          <a:ext cx="5670550" cy="3778250"/>
        </p:xfrm>
        <a:graphic>
          <a:graphicData uri="http://schemas.openxmlformats.org/presentationml/2006/ole">
            <mc:AlternateContent xmlns:mc="http://schemas.openxmlformats.org/markup-compatibility/2006">
              <mc:Choice xmlns:v="urn:schemas-microsoft-com:vml" Requires="v">
                <p:oleObj spid="_x0000_s1100" name="Document" r:id="rId3" imgW="8129064" imgH="5416667" progId="Word.Document.12">
                  <p:embed/>
                </p:oleObj>
              </mc:Choice>
              <mc:Fallback>
                <p:oleObj name="Document" r:id="rId3" imgW="8129064" imgH="5416667" progId="Word.Document.12">
                  <p:embed/>
                  <p:pic>
                    <p:nvPicPr>
                      <p:cNvPr id="0" name=""/>
                      <p:cNvPicPr/>
                      <p:nvPr/>
                    </p:nvPicPr>
                    <p:blipFill>
                      <a:blip r:embed="rId4"/>
                      <a:stretch>
                        <a:fillRect/>
                      </a:stretch>
                    </p:blipFill>
                    <p:spPr>
                      <a:xfrm>
                        <a:off x="4211638" y="2133600"/>
                        <a:ext cx="5670550" cy="3778250"/>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054111301"/>
              </p:ext>
            </p:extLst>
          </p:nvPr>
        </p:nvGraphicFramePr>
        <p:xfrm>
          <a:off x="1362075" y="198438"/>
          <a:ext cx="9467850" cy="6461125"/>
        </p:xfrm>
        <a:graphic>
          <a:graphicData uri="http://schemas.openxmlformats.org/presentationml/2006/ole">
            <mc:AlternateContent xmlns:mc="http://schemas.openxmlformats.org/markup-compatibility/2006">
              <mc:Choice xmlns:v="urn:schemas-microsoft-com:vml" Requires="v">
                <p:oleObj spid="_x0000_s1101" name="Document" r:id="rId5" imgW="9467046" imgH="6515932" progId="Word.Document.12">
                  <p:embed/>
                </p:oleObj>
              </mc:Choice>
              <mc:Fallback>
                <p:oleObj name="Document" r:id="rId5" imgW="9467046" imgH="6515932" progId="Word.Document.12">
                  <p:embed/>
                  <p:pic>
                    <p:nvPicPr>
                      <p:cNvPr id="0" name=""/>
                      <p:cNvPicPr/>
                      <p:nvPr/>
                    </p:nvPicPr>
                    <p:blipFill>
                      <a:blip r:embed="rId6"/>
                      <a:stretch>
                        <a:fillRect/>
                      </a:stretch>
                    </p:blipFill>
                    <p:spPr>
                      <a:xfrm>
                        <a:off x="1362075" y="198438"/>
                        <a:ext cx="9467850" cy="6461125"/>
                      </a:xfrm>
                      <a:prstGeom prst="rect">
                        <a:avLst/>
                      </a:prstGeom>
                    </p:spPr>
                  </p:pic>
                </p:oleObj>
              </mc:Fallback>
            </mc:AlternateContent>
          </a:graphicData>
        </a:graphic>
      </p:graphicFrame>
      <p:sp>
        <p:nvSpPr>
          <p:cNvPr id="7" name="TextBox 6"/>
          <p:cNvSpPr txBox="1"/>
          <p:nvPr/>
        </p:nvSpPr>
        <p:spPr>
          <a:xfrm>
            <a:off x="3371851" y="250920"/>
            <a:ext cx="5755822" cy="338554"/>
          </a:xfrm>
          <a:prstGeom prst="rect">
            <a:avLst/>
          </a:prstGeom>
          <a:noFill/>
        </p:spPr>
        <p:txBody>
          <a:bodyPr wrap="square" rtlCol="0">
            <a:spAutoFit/>
          </a:bodyPr>
          <a:lstStyle/>
          <a:p>
            <a:r>
              <a:rPr lang="en-US" sz="1600" dirty="0">
                <a:latin typeface="Times New Roman" pitchFamily="18" charset="0"/>
                <a:cs typeface="Times New Roman" pitchFamily="18" charset="0"/>
              </a:rPr>
              <a:t>Minimum Preventative Care Guidelines For Persons with IDD/DD </a:t>
            </a:r>
          </a:p>
        </p:txBody>
      </p:sp>
    </p:spTree>
    <p:extLst>
      <p:ext uri="{BB962C8B-B14F-4D97-AF65-F5344CB8AC3E}">
        <p14:creationId xmlns:p14="http://schemas.microsoft.com/office/powerpoint/2010/main" val="175874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0488" y="123825"/>
            <a:ext cx="9467850" cy="6610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133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45557" y="708252"/>
            <a:ext cx="962025" cy="31432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645557" y="5958106"/>
            <a:ext cx="9532031" cy="369332"/>
          </a:xfrm>
          <a:prstGeom prst="rect">
            <a:avLst/>
          </a:prstGeom>
        </p:spPr>
        <p:txBody>
          <a:bodyPr wrap="square">
            <a:spAutoFit/>
          </a:bodyPr>
          <a:lstStyle/>
          <a:p>
            <a:pPr marL="342900" lvl="0" indent="-342900">
              <a:spcBef>
                <a:spcPts val="1000"/>
              </a:spcBef>
              <a:buClr>
                <a:srgbClr val="E78712"/>
              </a:buClr>
              <a:buFont typeface="Wingdings 3" charset="2"/>
              <a:buChar char=""/>
            </a:pPr>
            <a:r>
              <a:rPr lang="en-US" dirty="0">
                <a:solidFill>
                  <a:prstClr val="black">
                    <a:lumMod val="75000"/>
                    <a:lumOff val="25000"/>
                  </a:prstClr>
                </a:solidFill>
              </a:rPr>
              <a:t>Izabella Pulvermacher  DDS Dental Coordinator </a:t>
            </a:r>
            <a:r>
              <a:rPr lang="en-US" dirty="0">
                <a:solidFill>
                  <a:srgbClr val="002060"/>
                </a:solidFill>
                <a:hlinkClick r:id="rId3">
                  <a:extLst>
                    <a:ext uri="{A12FA001-AC4F-418D-AE19-62706E023703}">
                      <ahyp:hlinkClr xmlns:ahyp="http://schemas.microsoft.com/office/drawing/2018/hyperlinkcolor" val="tx"/>
                    </a:ext>
                  </a:extLst>
                </a:hlinkClick>
              </a:rPr>
              <a:t>Izabella.Pulvermacher@ct.gov</a:t>
            </a:r>
            <a:endParaRPr lang="en-US" dirty="0">
              <a:solidFill>
                <a:srgbClr val="002060"/>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1401474858"/>
              </p:ext>
            </p:extLst>
          </p:nvPr>
        </p:nvGraphicFramePr>
        <p:xfrm>
          <a:off x="2126569" y="1906592"/>
          <a:ext cx="8835635" cy="3659629"/>
        </p:xfrm>
        <a:graphic>
          <a:graphicData uri="http://schemas.openxmlformats.org/drawingml/2006/table">
            <a:tbl>
              <a:tblPr/>
              <a:tblGrid>
                <a:gridCol w="1767127">
                  <a:extLst>
                    <a:ext uri="{9D8B030D-6E8A-4147-A177-3AD203B41FA5}">
                      <a16:colId xmlns:a16="http://schemas.microsoft.com/office/drawing/2014/main" val="20000"/>
                    </a:ext>
                  </a:extLst>
                </a:gridCol>
                <a:gridCol w="1767127">
                  <a:extLst>
                    <a:ext uri="{9D8B030D-6E8A-4147-A177-3AD203B41FA5}">
                      <a16:colId xmlns:a16="http://schemas.microsoft.com/office/drawing/2014/main" val="20001"/>
                    </a:ext>
                  </a:extLst>
                </a:gridCol>
                <a:gridCol w="1767127">
                  <a:extLst>
                    <a:ext uri="{9D8B030D-6E8A-4147-A177-3AD203B41FA5}">
                      <a16:colId xmlns:a16="http://schemas.microsoft.com/office/drawing/2014/main" val="20002"/>
                    </a:ext>
                  </a:extLst>
                </a:gridCol>
                <a:gridCol w="1767127">
                  <a:extLst>
                    <a:ext uri="{9D8B030D-6E8A-4147-A177-3AD203B41FA5}">
                      <a16:colId xmlns:a16="http://schemas.microsoft.com/office/drawing/2014/main" val="20003"/>
                    </a:ext>
                  </a:extLst>
                </a:gridCol>
                <a:gridCol w="1767127">
                  <a:extLst>
                    <a:ext uri="{9D8B030D-6E8A-4147-A177-3AD203B41FA5}">
                      <a16:colId xmlns:a16="http://schemas.microsoft.com/office/drawing/2014/main" val="20004"/>
                    </a:ext>
                  </a:extLst>
                </a:gridCol>
              </a:tblGrid>
              <a:tr h="860038">
                <a:tc>
                  <a:txBody>
                    <a:bodyPr/>
                    <a:lstStyle/>
                    <a:p>
                      <a:pPr marL="0" marR="0" algn="ctr">
                        <a:spcBef>
                          <a:spcPts val="0"/>
                        </a:spcBef>
                        <a:spcAft>
                          <a:spcPts val="0"/>
                        </a:spcAft>
                      </a:pPr>
                      <a:r>
                        <a:rPr lang="en-US" sz="1200" b="1" dirty="0">
                          <a:effectLst/>
                          <a:latin typeface="Times New Roman"/>
                          <a:ea typeface="Times New Roman"/>
                        </a:rPr>
                        <a:t>PROCEDURE</a:t>
                      </a:r>
                      <a:endParaRPr lang="en-US" sz="12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marL="0" marR="0" algn="ctr">
                        <a:spcBef>
                          <a:spcPts val="0"/>
                        </a:spcBef>
                        <a:spcAft>
                          <a:spcPts val="0"/>
                        </a:spcAft>
                      </a:pPr>
                      <a:r>
                        <a:rPr lang="en-US" sz="1200" b="1" dirty="0">
                          <a:effectLst/>
                          <a:latin typeface="Times New Roman"/>
                          <a:ea typeface="Times New Roman"/>
                        </a:rPr>
                        <a:t>0-1 YEARS OLD</a:t>
                      </a:r>
                      <a:endParaRPr lang="en-US" sz="12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marL="0" marR="0" algn="ctr">
                        <a:spcBef>
                          <a:spcPts val="0"/>
                        </a:spcBef>
                        <a:spcAft>
                          <a:spcPts val="0"/>
                        </a:spcAft>
                      </a:pPr>
                      <a:r>
                        <a:rPr lang="en-US" sz="1200" b="1" dirty="0">
                          <a:effectLst/>
                          <a:latin typeface="Times New Roman"/>
                          <a:ea typeface="Times New Roman"/>
                        </a:rPr>
                        <a:t>1-18 YEARS OLD</a:t>
                      </a:r>
                      <a:endParaRPr lang="en-US" sz="12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marL="0" marR="0" algn="ctr">
                        <a:spcBef>
                          <a:spcPts val="0"/>
                        </a:spcBef>
                        <a:spcAft>
                          <a:spcPts val="0"/>
                        </a:spcAft>
                      </a:pPr>
                      <a:r>
                        <a:rPr lang="en-US" sz="1200" b="1">
                          <a:effectLst/>
                          <a:latin typeface="Times New Roman"/>
                          <a:ea typeface="Times New Roman"/>
                        </a:rPr>
                        <a:t>18+ with teeth</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marL="0" marR="0" algn="ctr">
                        <a:spcBef>
                          <a:spcPts val="0"/>
                        </a:spcBef>
                        <a:spcAft>
                          <a:spcPts val="0"/>
                        </a:spcAft>
                      </a:pPr>
                      <a:r>
                        <a:rPr lang="en-US" sz="1200" b="1">
                          <a:effectLst/>
                          <a:latin typeface="Times New Roman"/>
                          <a:ea typeface="Times New Roman"/>
                        </a:rPr>
                        <a:t>18+ no teeth</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extLst>
                  <a:ext uri="{0D108BD9-81ED-4DB2-BD59-A6C34878D82A}">
                    <a16:rowId xmlns:a16="http://schemas.microsoft.com/office/drawing/2014/main" val="10000"/>
                  </a:ext>
                </a:extLst>
              </a:tr>
              <a:tr h="457033">
                <a:tc>
                  <a:txBody>
                    <a:bodyPr/>
                    <a:lstStyle/>
                    <a:p>
                      <a:pPr marL="0" marR="0" algn="ctr">
                        <a:spcBef>
                          <a:spcPts val="0"/>
                        </a:spcBef>
                        <a:spcAft>
                          <a:spcPts val="0"/>
                        </a:spcAft>
                      </a:pPr>
                      <a:r>
                        <a:rPr lang="en-US" sz="1200">
                          <a:effectLst/>
                          <a:latin typeface="Times New Roman"/>
                          <a:ea typeface="Times New Roman"/>
                        </a:rPr>
                        <a:t>Oral Exam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Times New Roman"/>
                          <a:ea typeface="Times New Roman"/>
                        </a:rPr>
                        <a:t>Clinical Discretion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Times New Roman"/>
                          <a:ea typeface="Times New Roman"/>
                        </a:rPr>
                        <a:t>Annually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Times New Roman"/>
                          <a:ea typeface="Times New Roman"/>
                        </a:rPr>
                        <a:t>Annually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Times New Roman"/>
                          <a:ea typeface="Times New Roman"/>
                        </a:rPr>
                        <a:t>Annually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57033">
                <a:tc>
                  <a:txBody>
                    <a:bodyPr/>
                    <a:lstStyle/>
                    <a:p>
                      <a:pPr marL="0" marR="0" algn="ctr">
                        <a:spcBef>
                          <a:spcPts val="0"/>
                        </a:spcBef>
                        <a:spcAft>
                          <a:spcPts val="0"/>
                        </a:spcAft>
                      </a:pPr>
                      <a:r>
                        <a:rPr lang="en-US" sz="1200">
                          <a:effectLst/>
                          <a:latin typeface="Times New Roman"/>
                          <a:ea typeface="Times New Roman"/>
                        </a:rPr>
                        <a:t>Screening: x-rays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Times New Roman"/>
                          <a:ea typeface="Times New Roman"/>
                        </a:rPr>
                        <a:t>NA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Times New Roman"/>
                          <a:ea typeface="Times New Roman"/>
                        </a:rPr>
                        <a:t>Clinical Discretion/</a:t>
                      </a:r>
                    </a:p>
                    <a:p>
                      <a:pPr marL="0" marR="0" algn="ctr">
                        <a:spcBef>
                          <a:spcPts val="0"/>
                        </a:spcBef>
                        <a:spcAft>
                          <a:spcPts val="0"/>
                        </a:spcAft>
                      </a:pPr>
                      <a:r>
                        <a:rPr lang="en-US" sz="1200" dirty="0">
                          <a:effectLst/>
                          <a:latin typeface="Times New Roman"/>
                          <a:ea typeface="Times New Roman"/>
                        </a:rPr>
                        <a:t>6-24 month intervals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Times New Roman"/>
                          <a:ea typeface="Times New Roman"/>
                        </a:rPr>
                        <a:t>Clinical Discretion/</a:t>
                      </a:r>
                    </a:p>
                    <a:p>
                      <a:pPr marL="0" marR="0" algn="ctr">
                        <a:spcBef>
                          <a:spcPts val="0"/>
                        </a:spcBef>
                        <a:spcAft>
                          <a:spcPts val="0"/>
                        </a:spcAft>
                      </a:pPr>
                      <a:r>
                        <a:rPr lang="en-US" sz="1200">
                          <a:effectLst/>
                          <a:latin typeface="Times New Roman"/>
                          <a:ea typeface="Times New Roman"/>
                        </a:rPr>
                        <a:t>6-36 months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Times New Roman"/>
                          <a:ea typeface="Times New Roman"/>
                        </a:rPr>
                        <a:t>Clinical Discretion/</a:t>
                      </a:r>
                    </a:p>
                    <a:p>
                      <a:pPr marL="0" marR="0" algn="ctr">
                        <a:spcBef>
                          <a:spcPts val="0"/>
                        </a:spcBef>
                        <a:spcAft>
                          <a:spcPts val="0"/>
                        </a:spcAft>
                      </a:pPr>
                      <a:r>
                        <a:rPr lang="en-US" sz="1200">
                          <a:effectLst/>
                          <a:latin typeface="Times New Roman"/>
                          <a:ea typeface="Times New Roman"/>
                        </a:rPr>
                        <a:t>Not applicable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816281">
                <a:tc>
                  <a:txBody>
                    <a:bodyPr/>
                    <a:lstStyle/>
                    <a:p>
                      <a:pPr marL="0" marR="0" algn="ctr">
                        <a:spcBef>
                          <a:spcPts val="0"/>
                        </a:spcBef>
                        <a:spcAft>
                          <a:spcPts val="0"/>
                        </a:spcAft>
                      </a:pPr>
                      <a:r>
                        <a:rPr lang="en-US" sz="1200" dirty="0">
                          <a:effectLst/>
                          <a:latin typeface="Times New Roman"/>
                          <a:ea typeface="Times New Roman"/>
                        </a:rPr>
                        <a:t>Dental Prophylaxis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Times New Roman"/>
                          <a:ea typeface="Times New Roman"/>
                        </a:rPr>
                        <a:t>Clinical Discretion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Times New Roman"/>
                          <a:ea typeface="Times New Roman"/>
                        </a:rPr>
                        <a:t>Annually</a:t>
                      </a:r>
                    </a:p>
                    <a:p>
                      <a:pPr marL="0" marR="0" algn="ctr">
                        <a:spcBef>
                          <a:spcPts val="0"/>
                        </a:spcBef>
                        <a:spcAft>
                          <a:spcPts val="0"/>
                        </a:spcAft>
                      </a:pPr>
                      <a:r>
                        <a:rPr lang="en-US" sz="1200" dirty="0">
                          <a:effectLst/>
                          <a:latin typeface="Times New Roman"/>
                          <a:ea typeface="Times New Roman"/>
                        </a:rPr>
                        <a:t>2 times per year if clinically indicated.</a:t>
                      </a:r>
                    </a:p>
                    <a:p>
                      <a:pPr marL="0" marR="0" algn="ctr">
                        <a:spcBef>
                          <a:spcPts val="0"/>
                        </a:spcBef>
                        <a:spcAft>
                          <a:spcPts val="0"/>
                        </a:spcAft>
                      </a:pPr>
                      <a:r>
                        <a:rPr lang="en-US" sz="1200" dirty="0">
                          <a:effectLst/>
                          <a:latin typeface="Times New Roman"/>
                          <a:ea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Times New Roman"/>
                          <a:ea typeface="Times New Roman"/>
                        </a:rPr>
                        <a:t>Annually</a:t>
                      </a:r>
                    </a:p>
                    <a:p>
                      <a:pPr marL="0" marR="0" algn="ctr">
                        <a:spcBef>
                          <a:spcPts val="0"/>
                        </a:spcBef>
                        <a:spcAft>
                          <a:spcPts val="0"/>
                        </a:spcAft>
                      </a:pPr>
                      <a:r>
                        <a:rPr lang="en-US" sz="1200" dirty="0">
                          <a:effectLst/>
                          <a:latin typeface="Times New Roman"/>
                          <a:ea typeface="Times New Roman"/>
                        </a:rPr>
                        <a:t>2 times per year if clinically indicated</a:t>
                      </a:r>
                    </a:p>
                    <a:p>
                      <a:pPr marL="0" marR="0" algn="ctr">
                        <a:spcBef>
                          <a:spcPts val="0"/>
                        </a:spcBef>
                        <a:spcAft>
                          <a:spcPts val="0"/>
                        </a:spcAft>
                      </a:pPr>
                      <a:r>
                        <a:rPr lang="en-US" sz="1200" dirty="0">
                          <a:effectLst/>
                          <a:latin typeface="Times New Roman"/>
                          <a:ea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Times New Roman"/>
                          <a:ea typeface="Times New Roman"/>
                        </a:rPr>
                        <a:t>NA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12211">
                <a:tc>
                  <a:txBody>
                    <a:bodyPr/>
                    <a:lstStyle/>
                    <a:p>
                      <a:pPr marL="0" marR="0" algn="ctr">
                        <a:spcBef>
                          <a:spcPts val="0"/>
                        </a:spcBef>
                        <a:spcAft>
                          <a:spcPts val="0"/>
                        </a:spcAft>
                      </a:pPr>
                      <a:r>
                        <a:rPr lang="en-US" sz="1200">
                          <a:effectLst/>
                          <a:latin typeface="Times New Roman"/>
                          <a:ea typeface="Times New Roman"/>
                        </a:rPr>
                        <a:t>Professional Denture /</a:t>
                      </a:r>
                    </a:p>
                    <a:p>
                      <a:pPr marL="0" marR="0" algn="ctr">
                        <a:spcBef>
                          <a:spcPts val="0"/>
                        </a:spcBef>
                        <a:spcAft>
                          <a:spcPts val="0"/>
                        </a:spcAft>
                      </a:pPr>
                      <a:r>
                        <a:rPr lang="en-US" sz="1200">
                          <a:effectLst/>
                          <a:latin typeface="Times New Roman"/>
                          <a:ea typeface="Times New Roman"/>
                        </a:rPr>
                        <a:t>Partial exam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Times New Roman"/>
                          <a:ea typeface="Times New Roman"/>
                        </a:rPr>
                        <a:t>NA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Times New Roman"/>
                          <a:ea typeface="Times New Roman"/>
                        </a:rPr>
                        <a:t>Annual if partials</a:t>
                      </a:r>
                    </a:p>
                    <a:p>
                      <a:pPr marL="0" marR="0" algn="ctr">
                        <a:spcBef>
                          <a:spcPts val="0"/>
                        </a:spcBef>
                        <a:spcAft>
                          <a:spcPts val="0"/>
                        </a:spcAft>
                      </a:pPr>
                      <a:r>
                        <a:rPr lang="en-US" sz="1200">
                          <a:effectLst/>
                          <a:latin typeface="Times New Roman"/>
                          <a:ea typeface="Times New Roman"/>
                        </a:rPr>
                        <a:t>present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Times New Roman"/>
                          <a:ea typeface="Times New Roman"/>
                        </a:rPr>
                        <a:t>Annual if partials</a:t>
                      </a:r>
                    </a:p>
                    <a:p>
                      <a:pPr marL="0" marR="0" algn="ctr">
                        <a:spcBef>
                          <a:spcPts val="0"/>
                        </a:spcBef>
                        <a:spcAft>
                          <a:spcPts val="0"/>
                        </a:spcAft>
                      </a:pPr>
                      <a:r>
                        <a:rPr lang="en-US" sz="1200">
                          <a:effectLst/>
                          <a:latin typeface="Times New Roman"/>
                          <a:ea typeface="Times New Roman"/>
                        </a:rPr>
                        <a:t>present</a:t>
                      </a:r>
                    </a:p>
                    <a:p>
                      <a:pPr marL="0" marR="0" algn="ctr">
                        <a:spcBef>
                          <a:spcPts val="0"/>
                        </a:spcBef>
                        <a:spcAft>
                          <a:spcPts val="0"/>
                        </a:spcAft>
                      </a:pPr>
                      <a:r>
                        <a:rPr lang="en-US" sz="1200">
                          <a:effectLst/>
                          <a:latin typeface="Times New Roman"/>
                          <a:ea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Times New Roman"/>
                          <a:ea typeface="Times New Roman"/>
                        </a:rPr>
                        <a:t>Annual if partials/</a:t>
                      </a:r>
                    </a:p>
                    <a:p>
                      <a:pPr marL="0" marR="0" algn="ctr">
                        <a:spcBef>
                          <a:spcPts val="0"/>
                        </a:spcBef>
                        <a:spcAft>
                          <a:spcPts val="0"/>
                        </a:spcAft>
                      </a:pPr>
                      <a:r>
                        <a:rPr lang="en-US" sz="1200">
                          <a:effectLst/>
                          <a:latin typeface="Times New Roman"/>
                          <a:ea typeface="Times New Roman"/>
                        </a:rPr>
                        <a:t>dentures present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57033">
                <a:tc>
                  <a:txBody>
                    <a:bodyPr/>
                    <a:lstStyle/>
                    <a:p>
                      <a:pPr marL="0" marR="0" algn="ctr">
                        <a:spcBef>
                          <a:spcPts val="0"/>
                        </a:spcBef>
                        <a:spcAft>
                          <a:spcPts val="0"/>
                        </a:spcAft>
                      </a:pPr>
                      <a:r>
                        <a:rPr lang="en-US" sz="1200">
                          <a:effectLst/>
                          <a:latin typeface="Times New Roman"/>
                          <a:ea typeface="Times New Roman"/>
                        </a:rPr>
                        <a:t>Tooth brushing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Times New Roman"/>
                          <a:ea typeface="Times New Roman"/>
                        </a:rPr>
                        <a:t>2 times a day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Times New Roman"/>
                          <a:ea typeface="Times New Roman"/>
                        </a:rPr>
                        <a:t>2 times a day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Times New Roman"/>
                          <a:ea typeface="Times New Roman"/>
                        </a:rPr>
                        <a:t>2 times a day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Times New Roman"/>
                          <a:ea typeface="Times New Roman"/>
                        </a:rPr>
                        <a:t>2 times a day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3" name="Rectangle 1"/>
          <p:cNvSpPr>
            <a:spLocks noChangeArrowheads="1"/>
          </p:cNvSpPr>
          <p:nvPr/>
        </p:nvSpPr>
        <p:spPr bwMode="auto">
          <a:xfrm>
            <a:off x="1645557" y="1130248"/>
            <a:ext cx="951213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a:ln>
                  <a:noFill/>
                </a:ln>
                <a:solidFill>
                  <a:schemeClr val="tx1"/>
                </a:solidFill>
                <a:effectLst/>
                <a:latin typeface="Arial" pitchFamily="34" charset="0"/>
                <a:ea typeface="Times New Roman" pitchFamily="18" charset="0"/>
                <a:cs typeface="Arial" pitchFamily="34" charset="0"/>
              </a:rPr>
              <a:t>DENTAL RECOMMENDATIONS</a:t>
            </a: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938854583"/>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818</TotalTime>
  <Words>695</Words>
  <Application>Microsoft Office PowerPoint</Application>
  <PresentationFormat>Widescreen</PresentationFormat>
  <Paragraphs>96</Paragraphs>
  <Slides>15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1" baseType="lpstr">
      <vt:lpstr>Arial</vt:lpstr>
      <vt:lpstr>Century Gothic</vt:lpstr>
      <vt:lpstr>Times New Roman</vt:lpstr>
      <vt:lpstr>Wingdings 3</vt:lpstr>
      <vt:lpstr>Wisp</vt:lpstr>
      <vt:lpstr>Document</vt:lpstr>
      <vt:lpstr> Health Care Challenges for Individuals Served by the Department of Developmental Services (DDS)</vt:lpstr>
      <vt:lpstr>Department of Developmental Services</vt:lpstr>
      <vt:lpstr>History</vt:lpstr>
      <vt:lpstr>Eligibility</vt:lpstr>
      <vt:lpstr>Individuals Served by Type of Residence  </vt:lpstr>
      <vt:lpstr> Health Care Goals</vt:lpstr>
      <vt:lpstr>PowerPoint Presentation</vt:lpstr>
      <vt:lpstr>PowerPoint Presentation</vt:lpstr>
      <vt:lpstr>PowerPoint Presentation</vt:lpstr>
      <vt:lpstr>Challenges Accessing Healthcare</vt:lpstr>
      <vt:lpstr>Opioid Epidemic</vt:lpstr>
      <vt:lpstr>End of Life Care </vt:lpstr>
      <vt:lpstr>Individual Reports Regarding Healthcare Services </vt:lpstr>
      <vt:lpstr>Individual Reports Regarding Healthcare Services </vt:lpstr>
      <vt:lpstr>Individual Reports Regarding Healthcare Services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Care Challenges for Individuals Served by the Department of Developmental Services</dc:title>
  <dc:creator>Bouchard, Julie C</dc:creator>
  <cp:lastModifiedBy>Bagby-Young, Valencia L</cp:lastModifiedBy>
  <cp:revision>54</cp:revision>
  <cp:lastPrinted>2020-02-10T17:17:55Z</cp:lastPrinted>
  <dcterms:created xsi:type="dcterms:W3CDTF">2020-01-08T16:20:56Z</dcterms:created>
  <dcterms:modified xsi:type="dcterms:W3CDTF">2020-02-10T17:17:58Z</dcterms:modified>
</cp:coreProperties>
</file>