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7" r:id="rId4"/>
  </p:sldMasterIdLst>
  <p:notesMasterIdLst>
    <p:notesMasterId r:id="rId14"/>
  </p:notesMasterIdLst>
  <p:sldIdLst>
    <p:sldId id="256" r:id="rId5"/>
    <p:sldId id="374" r:id="rId6"/>
    <p:sldId id="367" r:id="rId7"/>
    <p:sldId id="372" r:id="rId8"/>
    <p:sldId id="368" r:id="rId9"/>
    <p:sldId id="369" r:id="rId10"/>
    <p:sldId id="370" r:id="rId11"/>
    <p:sldId id="371" r:id="rId12"/>
    <p:sldId id="373" r:id="rId13"/>
  </p:sldIdLst>
  <p:sldSz cx="9144000" cy="5143500" type="screen16x9"/>
  <p:notesSz cx="7010400" cy="9296400"/>
  <p:embeddedFontLst>
    <p:embeddedFont>
      <p:font typeface="Arvo" panose="020B060402020202020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Roboto Condensed" panose="02000000000000000000" pitchFamily="2" charset="0"/>
      <p:regular r:id="rId23"/>
      <p:bold r:id="rId24"/>
      <p:italic r:id="rId25"/>
      <p:boldItalic r:id="rId26"/>
    </p:embeddedFont>
    <p:embeddedFont>
      <p:font typeface="Roboto Condensed Light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5475F6DA-C425-46CF-92E5-9D430C978A9E}">
          <p14:sldIdLst>
            <p14:sldId id="256"/>
            <p14:sldId id="374"/>
            <p14:sldId id="367"/>
            <p14:sldId id="372"/>
            <p14:sldId id="368"/>
            <p14:sldId id="369"/>
            <p14:sldId id="370"/>
            <p14:sldId id="371"/>
            <p14:sldId id="3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  <a:srgbClr val="1575B6"/>
    <a:srgbClr val="E2C5FF"/>
    <a:srgbClr val="CCCCFF"/>
    <a:srgbClr val="EEC5FF"/>
    <a:srgbClr val="CC99FF"/>
    <a:srgbClr val="F26839"/>
    <a:srgbClr val="C0F0FE"/>
    <a:srgbClr val="2746AA"/>
    <a:srgbClr val="369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285032-2859-407B-82DE-67C5C6634192}">
  <a:tblStyle styleId="{BA285032-2859-407B-82DE-67C5C66341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  <a:solidFill>
            <a:srgbClr val="1575B6"/>
          </a:solidFill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  <a:solidFill>
            <a:srgbClr val="FF9800"/>
          </a:solidFill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  <a:grpFill/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Title +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0" y="-90015"/>
            <a:ext cx="7072430" cy="1327315"/>
            <a:chOff x="-4" y="40"/>
            <a:chExt cx="7072430" cy="1327315"/>
          </a:xfrm>
          <a:solidFill>
            <a:srgbClr val="2746AA"/>
          </a:solidFill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  <a:grpFill/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  <a:grpFill/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1575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1575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  <a:solidFill>
            <a:srgbClr val="C0F0FE"/>
          </a:solidFill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  <a:grpFill/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  <a:grpFill/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4" y="1537988"/>
            <a:ext cx="7602361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304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0" y="-90015"/>
            <a:ext cx="7072430" cy="1327315"/>
            <a:chOff x="-4" y="40"/>
            <a:chExt cx="7072430" cy="1327315"/>
          </a:xfrm>
          <a:solidFill>
            <a:srgbClr val="2746AA"/>
          </a:solidFill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  <a:grpFill/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  <a:grpFill/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1575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1575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  <a:solidFill>
            <a:srgbClr val="C0F0FE"/>
          </a:solidFill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  <a:grpFill/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  <a:grpFill/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4" y="1537988"/>
            <a:ext cx="3536053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99;p6">
            <a:extLst>
              <a:ext uri="{FF2B5EF4-FFF2-40B4-BE49-F238E27FC236}">
                <a16:creationId xmlns:a16="http://schemas.microsoft.com/office/drawing/2014/main" id="{6BC3EBA6-180E-49C3-805D-0B46DDDEE673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793675" y="1537988"/>
            <a:ext cx="3913905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46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1575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1575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007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63" r:id="rId3"/>
    <p:sldLayoutId id="2147483662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455098" y="1406105"/>
            <a:ext cx="5791061" cy="23381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Workforce Update </a:t>
            </a:r>
            <a:b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Connecticut’s Community Health Centers</a:t>
            </a:r>
            <a:b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November 2021</a:t>
            </a:r>
            <a:endParaRPr sz="1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ADACE-31EA-43C6-81D4-15F3E958A3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23" t="21843" r="8496" b="30099"/>
          <a:stretch/>
        </p:blipFill>
        <p:spPr>
          <a:xfrm>
            <a:off x="5659221" y="4657735"/>
            <a:ext cx="2422276" cy="4857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6EEA-AA70-48DD-B73E-FA1AE720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Health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6BB23-025A-4A8A-980B-90CC25EAB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 Community Health Centers (FQHCs) in the State</a:t>
            </a:r>
          </a:p>
          <a:p>
            <a:r>
              <a:rPr lang="en-US" dirty="0"/>
              <a:t>Provide Primary Care, Behavioral Health, and Dental services</a:t>
            </a:r>
          </a:p>
          <a:p>
            <a:r>
              <a:rPr lang="en-US" dirty="0"/>
              <a:t>More than 300 locations serving over 400,000 patients</a:t>
            </a:r>
          </a:p>
          <a:p>
            <a:r>
              <a:rPr lang="en-US" dirty="0"/>
              <a:t>Serve over 10% of the population in Connecticut</a:t>
            </a:r>
          </a:p>
          <a:p>
            <a:r>
              <a:rPr lang="en-US" dirty="0"/>
              <a:t>Required to see anyone regardless of their ability to pay</a:t>
            </a:r>
          </a:p>
          <a:p>
            <a:r>
              <a:rPr lang="en-US" dirty="0"/>
              <a:t>Serve 65% +/- of the Medicaid population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83573-B8EE-49B3-B993-B0466E18A1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1459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EFA1-3A99-48CC-A2C4-6F82489CF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Forces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C33DC-8368-4D03-AB3C-CE0578B51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Demand than Supply</a:t>
            </a:r>
          </a:p>
          <a:p>
            <a:pPr lvl="1"/>
            <a:r>
              <a:rPr lang="en-US" dirty="0"/>
              <a:t>Not limited to clinical positions</a:t>
            </a:r>
          </a:p>
          <a:p>
            <a:pPr lvl="1"/>
            <a:r>
              <a:rPr lang="en-US" dirty="0"/>
              <a:t>Not unique to Connecticut</a:t>
            </a:r>
          </a:p>
          <a:p>
            <a:pPr lvl="1"/>
            <a:r>
              <a:rPr lang="en-US" dirty="0"/>
              <a:t>No immediate solution</a:t>
            </a:r>
          </a:p>
          <a:p>
            <a:pPr lvl="1"/>
            <a:r>
              <a:rPr lang="en-US" dirty="0"/>
              <a:t>Long-term Solutions Require Investment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51C89-7123-49E0-8774-9A4689AE46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812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07D9-6469-4C2C-8F31-1F84CBDE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36D32-006B-4426-A538-21AF49105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4" y="1537987"/>
            <a:ext cx="7602361" cy="2899541"/>
          </a:xfrm>
        </p:spPr>
        <p:txBody>
          <a:bodyPr/>
          <a:lstStyle/>
          <a:p>
            <a:r>
              <a:rPr lang="en-US" dirty="0"/>
              <a:t>Data Collection:</a:t>
            </a:r>
          </a:p>
          <a:p>
            <a:pPr lvl="1"/>
            <a:r>
              <a:rPr lang="en-US" dirty="0"/>
              <a:t>25% minimum increase in time-to-hire (position dependent)</a:t>
            </a:r>
          </a:p>
          <a:p>
            <a:pPr lvl="1"/>
            <a:r>
              <a:rPr lang="en-US" dirty="0"/>
              <a:t>Minimum 30% increase in number of open positions as compared to one year ago</a:t>
            </a:r>
          </a:p>
          <a:p>
            <a:pPr lvl="1"/>
            <a:r>
              <a:rPr lang="en-US" dirty="0"/>
              <a:t>Sharp increase of up to 10% in already high turnover rates</a:t>
            </a:r>
          </a:p>
          <a:p>
            <a:pPr lvl="1"/>
            <a:r>
              <a:rPr lang="en-US" dirty="0"/>
              <a:t>Not uncommon for positions to go unfilled for 12 months or longer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80D39-BA20-43C0-9B9A-EF75D5B1BE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1368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07D9-6469-4C2C-8F31-1F84CBDE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Impact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36D32-006B-4426-A538-21AF49105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 of Supply Shortage</a:t>
            </a:r>
          </a:p>
          <a:p>
            <a:pPr lvl="1"/>
            <a:r>
              <a:rPr lang="en-US" dirty="0"/>
              <a:t>Higher Initial Compensation Costs</a:t>
            </a:r>
          </a:p>
          <a:p>
            <a:pPr lvl="1"/>
            <a:r>
              <a:rPr lang="en-US" dirty="0"/>
              <a:t>Time-to-Hire Metrics Increasing</a:t>
            </a:r>
          </a:p>
          <a:p>
            <a:pPr lvl="1"/>
            <a:r>
              <a:rPr lang="en-US" dirty="0"/>
              <a:t>Higher Acquisition Costs (staffing firms, etc.,)</a:t>
            </a:r>
          </a:p>
          <a:p>
            <a:pPr lvl="1"/>
            <a:r>
              <a:rPr lang="en-US" dirty="0"/>
              <a:t>Cascading Salary Impact</a:t>
            </a:r>
          </a:p>
          <a:p>
            <a:pPr lvl="2"/>
            <a:r>
              <a:rPr lang="en-US" dirty="0"/>
              <a:t>Existing staff paid less than new hires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80D39-BA20-43C0-9B9A-EF75D5B1BE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291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07D9-6469-4C2C-8F31-1F84CBDE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Impact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36D32-006B-4426-A538-21AF49105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 of Supply Shortage</a:t>
            </a:r>
          </a:p>
          <a:p>
            <a:pPr lvl="1"/>
            <a:r>
              <a:rPr lang="en-US" dirty="0"/>
              <a:t>Retention Costs Increasing</a:t>
            </a:r>
          </a:p>
          <a:p>
            <a:pPr lvl="1"/>
            <a:r>
              <a:rPr lang="en-US" dirty="0"/>
              <a:t>Turnover Rates Increasing</a:t>
            </a:r>
          </a:p>
          <a:p>
            <a:pPr lvl="1"/>
            <a:r>
              <a:rPr lang="en-US" dirty="0"/>
              <a:t>Higher Cost for Less Experience and Knowledge</a:t>
            </a:r>
          </a:p>
          <a:p>
            <a:pPr lvl="1"/>
            <a:r>
              <a:rPr lang="en-US" dirty="0"/>
              <a:t>Less Leverage in Negotiations/Work Conditions</a:t>
            </a:r>
          </a:p>
          <a:p>
            <a:pPr lvl="1"/>
            <a:r>
              <a:rPr lang="en-US" dirty="0"/>
              <a:t>Higher Demand for Work-from-Home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80D39-BA20-43C0-9B9A-EF75D5B1BE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604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07D9-6469-4C2C-8F31-1F84CBDE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Impact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36D32-006B-4426-A538-21AF49105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 of Supply Shortage</a:t>
            </a:r>
          </a:p>
          <a:p>
            <a:pPr lvl="1"/>
            <a:r>
              <a:rPr lang="en-US" dirty="0"/>
              <a:t>Increased Cost to Ancillary Benefits:</a:t>
            </a:r>
          </a:p>
          <a:p>
            <a:pPr lvl="2"/>
            <a:r>
              <a:rPr lang="en-US" dirty="0"/>
              <a:t>Sign-on bonuses</a:t>
            </a:r>
          </a:p>
          <a:p>
            <a:pPr lvl="2"/>
            <a:r>
              <a:rPr lang="en-US" dirty="0"/>
              <a:t>Retention Bonuses</a:t>
            </a:r>
          </a:p>
          <a:p>
            <a:pPr lvl="2"/>
            <a:r>
              <a:rPr lang="en-US" dirty="0"/>
              <a:t>Cost of Living Adjustments</a:t>
            </a:r>
          </a:p>
          <a:p>
            <a:pPr lvl="2"/>
            <a:r>
              <a:rPr lang="en-US" dirty="0"/>
              <a:t>Increased Investment in “Perks” and Other Efforts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80D39-BA20-43C0-9B9A-EF75D5B1BE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7410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07D9-6469-4C2C-8F31-1F84CBDE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Impact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36D32-006B-4426-A538-21AF49105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 of Supply Shortage</a:t>
            </a:r>
          </a:p>
          <a:p>
            <a:pPr lvl="1"/>
            <a:r>
              <a:rPr lang="en-US" dirty="0"/>
              <a:t>Upward Pressure on Salaries Across the Board</a:t>
            </a:r>
          </a:p>
          <a:p>
            <a:pPr lvl="1"/>
            <a:r>
              <a:rPr lang="en-US" dirty="0"/>
              <a:t>Pressure to Keep What You Have</a:t>
            </a:r>
          </a:p>
          <a:p>
            <a:pPr lvl="1"/>
            <a:r>
              <a:rPr lang="en-US" dirty="0"/>
              <a:t>Pressure to Add/Improve Engagement Programs</a:t>
            </a:r>
          </a:p>
          <a:p>
            <a:pPr lvl="1"/>
            <a:r>
              <a:rPr lang="en-US" dirty="0"/>
              <a:t>Pressure to Add/Improve Training Programs </a:t>
            </a:r>
          </a:p>
          <a:p>
            <a:pPr lvl="1"/>
            <a:r>
              <a:rPr lang="en-US" dirty="0"/>
              <a:t>Fear of Losing Your Investment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80D39-BA20-43C0-9B9A-EF75D5B1BE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2241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07D9-6469-4C2C-8F31-1F84CBDE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/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36D32-006B-4426-A538-21AF49105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4" y="1537987"/>
            <a:ext cx="7602361" cy="2899541"/>
          </a:xfrm>
        </p:spPr>
        <p:txBody>
          <a:bodyPr/>
          <a:lstStyle/>
          <a:p>
            <a:r>
              <a:rPr lang="en-US" dirty="0"/>
              <a:t>Healthcare Talent Attraction/Retention through:</a:t>
            </a:r>
          </a:p>
          <a:p>
            <a:pPr lvl="1"/>
            <a:r>
              <a:rPr lang="en-US" dirty="0"/>
              <a:t>Training &amp; Workforce Development Opportunities</a:t>
            </a:r>
          </a:p>
          <a:p>
            <a:pPr lvl="1"/>
            <a:r>
              <a:rPr lang="en-US" dirty="0"/>
              <a:t>Increased Exposure to Role Models for Youth</a:t>
            </a:r>
          </a:p>
          <a:p>
            <a:pPr lvl="1"/>
            <a:r>
              <a:rPr lang="en-US" dirty="0"/>
              <a:t>Competitive State Policies (Loan Repayment, etc.,)</a:t>
            </a:r>
          </a:p>
          <a:p>
            <a:pPr lvl="1"/>
            <a:r>
              <a:rPr lang="en-US" dirty="0"/>
              <a:t>Healthcare Workforce Incubator Programs</a:t>
            </a:r>
          </a:p>
          <a:p>
            <a:pPr lvl="1"/>
            <a:r>
              <a:rPr lang="en-US" dirty="0"/>
              <a:t>Peer and Mentor Support Programs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80D39-BA20-43C0-9B9A-EF75D5B1BE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864034757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F3F3F3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CHCACT Website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4C022F8021246A8F31A86FC83787C" ma:contentTypeVersion="13" ma:contentTypeDescription="Create a new document." ma:contentTypeScope="" ma:versionID="dea225f12ef36be0fd621fc46e1d7548">
  <xsd:schema xmlns:xsd="http://www.w3.org/2001/XMLSchema" xmlns:xs="http://www.w3.org/2001/XMLSchema" xmlns:p="http://schemas.microsoft.com/office/2006/metadata/properties" xmlns:ns3="8d2be197-ffb1-4d2b-ba1c-8b7b0d0fd2e4" xmlns:ns4="d2d33289-564d-43f7-97bd-4e76000894a2" targetNamespace="http://schemas.microsoft.com/office/2006/metadata/properties" ma:root="true" ma:fieldsID="86cf555389746447d0cab6bf9f53d884" ns3:_="" ns4:_="">
    <xsd:import namespace="8d2be197-ffb1-4d2b-ba1c-8b7b0d0fd2e4"/>
    <xsd:import namespace="d2d33289-564d-43f7-97bd-4e76000894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be197-ffb1-4d2b-ba1c-8b7b0d0fd2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33289-564d-43f7-97bd-4e76000894a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F5C5BF-CD93-466C-92D3-71E4764EE5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EC635E-249E-49D3-B070-BA983F172DF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2d33289-564d-43f7-97bd-4e76000894a2"/>
    <ds:schemaRef ds:uri="8d2be197-ffb1-4d2b-ba1c-8b7b0d0fd2e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9AB3F68-8C3D-4EC9-9269-AED3EB8D1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2be197-ffb1-4d2b-ba1c-8b7b0d0fd2e4"/>
    <ds:schemaRef ds:uri="d2d33289-564d-43f7-97bd-4e76000894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2259</TotalTime>
  <Words>321</Words>
  <Application>Microsoft Office PowerPoint</Application>
  <PresentationFormat>On-screen Show (16:9)</PresentationFormat>
  <Paragraphs>63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Roboto Condensed</vt:lpstr>
      <vt:lpstr>Cambria</vt:lpstr>
      <vt:lpstr>Arial</vt:lpstr>
      <vt:lpstr>Roboto Condensed Light</vt:lpstr>
      <vt:lpstr>Arvo</vt:lpstr>
      <vt:lpstr>Salerio template</vt:lpstr>
      <vt:lpstr>Workforce Update  Connecticut’s Community Health Centers  November 2021</vt:lpstr>
      <vt:lpstr>Community Health Overview</vt:lpstr>
      <vt:lpstr>Market Forces</vt:lpstr>
      <vt:lpstr>Observations</vt:lpstr>
      <vt:lpstr>Market Impact</vt:lpstr>
      <vt:lpstr>Market Impact</vt:lpstr>
      <vt:lpstr>Market Impact</vt:lpstr>
      <vt:lpstr>Market Impact</vt:lpstr>
      <vt:lpstr>Ideas / Concepts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HCCN ’19 – ’22  Kickoff</dc:title>
  <dc:creator>Natalie Thomas</dc:creator>
  <cp:lastModifiedBy>Robert Rioux</cp:lastModifiedBy>
  <cp:revision>13</cp:revision>
  <cp:lastPrinted>2021-11-06T13:56:07Z</cp:lastPrinted>
  <dcterms:modified xsi:type="dcterms:W3CDTF">2021-11-08T16:00:02Z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0x01010056C4C022F8021246A8F31A86FC83787C</vt:lpwstr>
  </property>
  <property fmtid="{D5CDD505-2E9C-101B-9397-08002B2CF9AE}" pid="3" name="Health Center Name">
    <vt:lpwstr>2;#CHCACT|23f1e8f3-97fa-4c8d-9d46-b4cd4fb3892c</vt:lpwstr>
  </property>
  <property fmtid="{D5CDD505-2E9C-101B-9397-08002B2CF9AE}" pid="4" name="Form Type">
    <vt:lpwstr>10;#Meeting Material|652efe46-c8d6-4fce-ab2d-2923998fcc8f</vt:lpwstr>
  </property>
</Properties>
</file>