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56"/>
  </p:notesMasterIdLst>
  <p:handoutMasterIdLst>
    <p:handoutMasterId r:id="rId57"/>
  </p:handoutMasterIdLst>
  <p:sldIdLst>
    <p:sldId id="266" r:id="rId2"/>
    <p:sldId id="258" r:id="rId3"/>
    <p:sldId id="308" r:id="rId4"/>
    <p:sldId id="310" r:id="rId5"/>
    <p:sldId id="268" r:id="rId6"/>
    <p:sldId id="269" r:id="rId7"/>
    <p:sldId id="307" r:id="rId8"/>
    <p:sldId id="313" r:id="rId9"/>
    <p:sldId id="309" r:id="rId10"/>
    <p:sldId id="275" r:id="rId11"/>
    <p:sldId id="306" r:id="rId12"/>
    <p:sldId id="274" r:id="rId13"/>
    <p:sldId id="312" r:id="rId14"/>
    <p:sldId id="311" r:id="rId15"/>
    <p:sldId id="270" r:id="rId16"/>
    <p:sldId id="272" r:id="rId17"/>
    <p:sldId id="277" r:id="rId18"/>
    <p:sldId id="256" r:id="rId19"/>
    <p:sldId id="257" r:id="rId20"/>
    <p:sldId id="278" r:id="rId21"/>
    <p:sldId id="259" r:id="rId22"/>
    <p:sldId id="260" r:id="rId23"/>
    <p:sldId id="261" r:id="rId24"/>
    <p:sldId id="262" r:id="rId25"/>
    <p:sldId id="263" r:id="rId26"/>
    <p:sldId id="264" r:id="rId27"/>
    <p:sldId id="265"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gy, Hanna" initials="NH" lastIdx="1" clrIdx="0">
    <p:extLst>
      <p:ext uri="{19B8F6BF-5375-455C-9EA6-DF929625EA0E}">
        <p15:presenceInfo xmlns:p15="http://schemas.microsoft.com/office/powerpoint/2012/main" userId="S::Hanna.Nagy@ct.gov::0304bd40-1a60-4b93-8679-76f4edad21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A7"/>
    <a:srgbClr val="FFFFFF"/>
    <a:srgbClr val="C1E7FF"/>
    <a:srgbClr val="00395C"/>
    <a:srgbClr val="0067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019D54-F458-4A1A-ABBE-7ADD560970EE}" v="2" dt="2021-06-03T13:22:09.873"/>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2635" autoAdjust="0"/>
  </p:normalViewPr>
  <p:slideViewPr>
    <p:cSldViewPr snapToGrid="0">
      <p:cViewPr varScale="1">
        <p:scale>
          <a:sx n="72" d="100"/>
          <a:sy n="72" d="100"/>
        </p:scale>
        <p:origin x="412" y="64"/>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796EA6-6F25-4F19-87BA-7ADCC16DAEFF}" type="datetimeFigureOut">
              <a:rPr lang="en-US" smtClean="0"/>
              <a:t>6/3/2021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C172E-A8B5-46F6-B05C-DFA3E2E0F207}" type="datetimeFigureOut">
              <a:rPr lang="en-US" smtClean="0"/>
              <a:t>6/3/2021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2</a:t>
            </a:fld>
            <a:endParaRPr lang="en-US" dirty="0"/>
          </a:p>
        </p:txBody>
      </p:sp>
    </p:spTree>
    <p:extLst>
      <p:ext uri="{BB962C8B-B14F-4D97-AF65-F5344CB8AC3E}">
        <p14:creationId xmlns:p14="http://schemas.microsoft.com/office/powerpoint/2010/main" val="118867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15</a:t>
            </a:fld>
            <a:endParaRPr lang="en-US" dirty="0"/>
          </a:p>
        </p:txBody>
      </p:sp>
    </p:spTree>
    <p:extLst>
      <p:ext uri="{BB962C8B-B14F-4D97-AF65-F5344CB8AC3E}">
        <p14:creationId xmlns:p14="http://schemas.microsoft.com/office/powerpoint/2010/main" val="2837605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18</a:t>
            </a:fld>
            <a:endParaRPr lang="en-US" dirty="0"/>
          </a:p>
        </p:txBody>
      </p:sp>
    </p:spTree>
    <p:extLst>
      <p:ext uri="{BB962C8B-B14F-4D97-AF65-F5344CB8AC3E}">
        <p14:creationId xmlns:p14="http://schemas.microsoft.com/office/powerpoint/2010/main" val="604924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3</a:t>
            </a:fld>
            <a:endParaRPr lang="en-US" dirty="0"/>
          </a:p>
        </p:txBody>
      </p:sp>
    </p:spTree>
    <p:extLst>
      <p:ext uri="{BB962C8B-B14F-4D97-AF65-F5344CB8AC3E}">
        <p14:creationId xmlns:p14="http://schemas.microsoft.com/office/powerpoint/2010/main" val="1239346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5</a:t>
            </a:fld>
            <a:endParaRPr lang="en-US" dirty="0"/>
          </a:p>
        </p:txBody>
      </p:sp>
    </p:spTree>
    <p:extLst>
      <p:ext uri="{BB962C8B-B14F-4D97-AF65-F5344CB8AC3E}">
        <p14:creationId xmlns:p14="http://schemas.microsoft.com/office/powerpoint/2010/main" val="253972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6</a:t>
            </a:fld>
            <a:endParaRPr lang="en-US" dirty="0"/>
          </a:p>
        </p:txBody>
      </p:sp>
    </p:spTree>
    <p:extLst>
      <p:ext uri="{BB962C8B-B14F-4D97-AF65-F5344CB8AC3E}">
        <p14:creationId xmlns:p14="http://schemas.microsoft.com/office/powerpoint/2010/main" val="1399695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7</a:t>
            </a:fld>
            <a:endParaRPr lang="en-US" dirty="0"/>
          </a:p>
        </p:txBody>
      </p:sp>
    </p:spTree>
    <p:extLst>
      <p:ext uri="{BB962C8B-B14F-4D97-AF65-F5344CB8AC3E}">
        <p14:creationId xmlns:p14="http://schemas.microsoft.com/office/powerpoint/2010/main" val="131119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8</a:t>
            </a:fld>
            <a:endParaRPr lang="en-US" dirty="0"/>
          </a:p>
        </p:txBody>
      </p:sp>
    </p:spTree>
    <p:extLst>
      <p:ext uri="{BB962C8B-B14F-4D97-AF65-F5344CB8AC3E}">
        <p14:creationId xmlns:p14="http://schemas.microsoft.com/office/powerpoint/2010/main" val="4146590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9</a:t>
            </a:fld>
            <a:endParaRPr lang="en-US" dirty="0"/>
          </a:p>
        </p:txBody>
      </p:sp>
    </p:spTree>
    <p:extLst>
      <p:ext uri="{BB962C8B-B14F-4D97-AF65-F5344CB8AC3E}">
        <p14:creationId xmlns:p14="http://schemas.microsoft.com/office/powerpoint/2010/main" val="2377880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10</a:t>
            </a:fld>
            <a:endParaRPr lang="en-US" dirty="0"/>
          </a:p>
        </p:txBody>
      </p:sp>
    </p:spTree>
    <p:extLst>
      <p:ext uri="{BB962C8B-B14F-4D97-AF65-F5344CB8AC3E}">
        <p14:creationId xmlns:p14="http://schemas.microsoft.com/office/powerpoint/2010/main" val="1644030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11</a:t>
            </a:fld>
            <a:endParaRPr lang="en-US" dirty="0"/>
          </a:p>
        </p:txBody>
      </p:sp>
    </p:spTree>
    <p:extLst>
      <p:ext uri="{BB962C8B-B14F-4D97-AF65-F5344CB8AC3E}">
        <p14:creationId xmlns:p14="http://schemas.microsoft.com/office/powerpoint/2010/main" val="1194196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10137913" y="0"/>
            <a:ext cx="1630017" cy="2469165"/>
          </a:xfrm>
          <a:prstGeom prst="rect">
            <a:avLst/>
          </a:prstGeom>
          <a:solidFill>
            <a:srgbClr val="FFFFFF">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6" name="Rectangle 5"/>
          <p:cNvSpPr/>
          <p:nvPr userDrawn="1"/>
        </p:nvSpPr>
        <p:spPr>
          <a:xfrm>
            <a:off x="9644932" y="1"/>
            <a:ext cx="2547068" cy="2270198"/>
          </a:xfrm>
          <a:prstGeom prst="rect">
            <a:avLst/>
          </a:pr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 y="3675528"/>
            <a:ext cx="12192001" cy="24481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hasCustomPrompt="1"/>
          </p:nvPr>
        </p:nvSpPr>
        <p:spPr>
          <a:xfrm>
            <a:off x="609600" y="2389009"/>
            <a:ext cx="11277600" cy="1470025"/>
          </a:xfrm>
        </p:spPr>
        <p:txBody>
          <a:bodyPr anchor="b">
            <a:normAutofit/>
          </a:bodyPr>
          <a:lstStyle>
            <a:lvl1pPr>
              <a:defRPr sz="4800">
                <a:solidFill>
                  <a:schemeClr val="bg1"/>
                </a:solidFill>
                <a:latin typeface="Cambria" panose="02040503050406030204" pitchFamily="18" charset="0"/>
              </a:defRPr>
            </a:lvl1pPr>
          </a:lstStyle>
          <a:p>
            <a:r>
              <a:rPr kumimoji="0" lang="en-US" dirty="0"/>
              <a:t>Title</a:t>
            </a:r>
          </a:p>
        </p:txBody>
      </p:sp>
      <p:sp>
        <p:nvSpPr>
          <p:cNvPr id="9" name="Subtitle 8"/>
          <p:cNvSpPr>
            <a:spLocks noGrp="1"/>
          </p:cNvSpPr>
          <p:nvPr>
            <p:ph type="subTitle" idx="1" hasCustomPrompt="1"/>
          </p:nvPr>
        </p:nvSpPr>
        <p:spPr>
          <a:xfrm>
            <a:off x="609600" y="3929434"/>
            <a:ext cx="6604000" cy="1752600"/>
          </a:xfrm>
        </p:spPr>
        <p:txBody>
          <a:bodyPr/>
          <a:lstStyle>
            <a:lvl1pPr marL="64008" indent="0" algn="l">
              <a:buNone/>
              <a:defRPr sz="2400">
                <a:solidFill>
                  <a:schemeClr val="tx2"/>
                </a:solidFill>
                <a:latin typeface="Cambria" panose="02040503050406030204"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Month 00, 20XX</a:t>
            </a:r>
          </a:p>
          <a:p>
            <a:r>
              <a:rPr kumimoji="0" lang="en-US" dirty="0"/>
              <a:t>Presented by: </a:t>
            </a:r>
          </a:p>
        </p:txBody>
      </p:sp>
      <p:pic>
        <p:nvPicPr>
          <p:cNvPr id="2" name="Picture 1"/>
          <p:cNvPicPr>
            <a:picLocks noChangeAspect="1"/>
          </p:cNvPicPr>
          <p:nvPr userDrawn="1"/>
        </p:nvPicPr>
        <p:blipFill>
          <a:blip r:embed="rId2"/>
          <a:stretch>
            <a:fillRect/>
          </a:stretch>
        </p:blipFill>
        <p:spPr>
          <a:xfrm>
            <a:off x="9041016" y="5278056"/>
            <a:ext cx="2858477" cy="1285004"/>
          </a:xfrm>
          <a:prstGeom prst="rect">
            <a:avLst/>
          </a:prstGeom>
        </p:spPr>
      </p:pic>
      <p:sp>
        <p:nvSpPr>
          <p:cNvPr id="4" name="Rectangle 3"/>
          <p:cNvSpPr/>
          <p:nvPr userDrawn="1"/>
        </p:nvSpPr>
        <p:spPr>
          <a:xfrm>
            <a:off x="11297919" y="0"/>
            <a:ext cx="894079" cy="2495031"/>
          </a:xfrm>
          <a:prstGeom prst="rect">
            <a:avLst/>
          </a:prstGeom>
          <a:solidFill>
            <a:srgbClr val="FFFFFF">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9382539" y="0"/>
            <a:ext cx="2809462" cy="1957460"/>
          </a:xfrm>
          <a:prstGeom prst="rect">
            <a:avLst/>
          </a:prstGeom>
          <a:solidFill>
            <a:srgbClr val="FFFFFF">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9835343" y="0"/>
            <a:ext cx="2356656" cy="1637969"/>
          </a:xfrm>
          <a:prstGeom prst="rect">
            <a:avLst/>
          </a:prstGeom>
          <a:solidFill>
            <a:srgbClr val="FFFFFF">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9215562" y="0"/>
            <a:ext cx="2976437" cy="696807"/>
          </a:xfrm>
          <a:prstGeom prst="rect">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0233329" y="-9087"/>
            <a:ext cx="1958670" cy="1352857"/>
          </a:xfrm>
          <a:prstGeom prst="rect">
            <a:avLst/>
          </a:prstGeom>
          <a:solidFill>
            <a:srgbClr val="FFFFFF">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0448014" y="-9087"/>
            <a:ext cx="1743985" cy="2126886"/>
          </a:xfrm>
          <a:prstGeom prst="rect">
            <a:avLst/>
          </a:prstGeom>
          <a:solidFill>
            <a:srgbClr val="FFFFFF">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803790"/>
            <a:ext cx="10972800" cy="106680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910214"/>
            <a:ext cx="10972800" cy="4325112"/>
          </a:xfrm>
        </p:spPr>
        <p:txBody>
          <a:bodyPr vert="eaVert"/>
          <a:lstStyle>
            <a:lvl1pPr>
              <a:defRPr/>
            </a:lvl1pPr>
            <a:lvl5pP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42400" y="833286"/>
            <a:ext cx="2540000" cy="5448300"/>
          </a:xfrm>
        </p:spPr>
        <p:txBody>
          <a:bodyPr vert="eaVert"/>
          <a:lstStyle>
            <a:lvl1pPr>
              <a:defRPr/>
            </a:lvl1pPr>
          </a:lstStyle>
          <a:p>
            <a:r>
              <a:rPr kumimoji="0" lang="en-US" dirty="0"/>
              <a:t>Edit Master title style</a:t>
            </a:r>
          </a:p>
        </p:txBody>
      </p:sp>
      <p:sp>
        <p:nvSpPr>
          <p:cNvPr id="3" name="Vertical Text Placeholder 2"/>
          <p:cNvSpPr>
            <a:spLocks noGrp="1"/>
          </p:cNvSpPr>
          <p:nvPr>
            <p:ph type="body" orient="vert" idx="1" hasCustomPrompt="1"/>
          </p:nvPr>
        </p:nvSpPr>
        <p:spPr>
          <a:xfrm>
            <a:off x="609600" y="833286"/>
            <a:ext cx="8331200" cy="5448300"/>
          </a:xfrm>
        </p:spPr>
        <p:txBody>
          <a:bodyPr vert="eaVert"/>
          <a:lstStyle>
            <a:lvl5pP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lvl1pPr>
              <a:defRPr/>
            </a:lvl1pPr>
            <a:lvl5pPr>
              <a:defRPr/>
            </a:lvl5pPr>
            <a:lvl6pP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Slide Number Placeholder 5"/>
          <p:cNvSpPr>
            <a:spLocks noGrp="1"/>
          </p:cNvSpPr>
          <p:nvPr>
            <p:ph type="sldNum" sz="quarter" idx="12"/>
          </p:nvPr>
        </p:nvSpPr>
        <p:spPr>
          <a:xfrm>
            <a:off x="11582400" y="6288420"/>
            <a:ext cx="513484" cy="365760"/>
          </a:xfrm>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68322"/>
            <a:ext cx="10363200" cy="1362075"/>
          </a:xfrm>
        </p:spPr>
        <p:txBody>
          <a:bodyPr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r>
              <a:rPr kumimoji="0" lang="en-US" dirty="0"/>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6197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789048"/>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1891018"/>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354567"/>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Text Placeholder 3"/>
          <p:cNvSpPr>
            <a:spLocks noGrp="1"/>
          </p:cNvSpPr>
          <p:nvPr>
            <p:ph type="body" sz="half" idx="3"/>
          </p:nvPr>
        </p:nvSpPr>
        <p:spPr>
          <a:xfrm>
            <a:off x="6294968" y="1891018"/>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291073" y="2354567"/>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7" name="Slide Number Placeholder 26"/>
          <p:cNvSpPr>
            <a:spLocks noGrp="1"/>
          </p:cNvSpPr>
          <p:nvPr>
            <p:ph type="sldNum" sz="quarter" idx="11"/>
          </p:nvPr>
        </p:nvSpPr>
        <p:spPr/>
        <p:txBody>
          <a:bodyPr rtlCol="0"/>
          <a:lstStyle/>
          <a:p>
            <a:fld id="{401CF334-2D5C-4859-84A6-CA7E6E43FAEB}" type="slidenum">
              <a:rPr lang="en-US" smtClean="0"/>
              <a:t>‹#›</a:t>
            </a:fld>
            <a:endParaRPr lang="en-US" dirty="0"/>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5" name="Slide Number Placeholder 4"/>
          <p:cNvSpPr>
            <a:spLocks noGrp="1"/>
          </p:cNvSpPr>
          <p:nvPr>
            <p:ph type="sldNum" sz="quarter" idx="12"/>
          </p:nvPr>
        </p:nvSpPr>
        <p:spPr>
          <a:xfrm>
            <a:off x="10899648" y="2272"/>
            <a:ext cx="1016000" cy="365760"/>
          </a:xfrm>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37995" y="924994"/>
            <a:ext cx="4511040" cy="877824"/>
          </a:xfrm>
        </p:spPr>
        <p:txBody>
          <a:bodyPr anchor="b"/>
          <a:lstStyle>
            <a:lvl1pPr algn="l">
              <a:buNone/>
              <a:defRPr sz="1800" b="1"/>
            </a:lvl1pPr>
          </a:lstStyle>
          <a:p>
            <a:r>
              <a:rPr kumimoji="0" lang="en-US" dirty="0"/>
              <a:t>Edit Master title style</a:t>
            </a:r>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3" name="Text Placeholder 2"/>
          <p:cNvSpPr>
            <a:spLocks noGrp="1"/>
          </p:cNvSpPr>
          <p:nvPr>
            <p:ph type="body" idx="2"/>
          </p:nvPr>
        </p:nvSpPr>
        <p:spPr>
          <a:xfrm>
            <a:off x="7137995" y="1833751"/>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userDrawn="1"/>
        </p:nvSpPr>
        <p:spPr>
          <a:xfrm>
            <a:off x="1" y="366819"/>
            <a:ext cx="12190122" cy="91061"/>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Slide Number Placeholder 22"/>
          <p:cNvSpPr>
            <a:spLocks noGrp="1"/>
          </p:cNvSpPr>
          <p:nvPr>
            <p:ph type="sldNum" sz="quarter" idx="4"/>
          </p:nvPr>
        </p:nvSpPr>
        <p:spPr>
          <a:xfrm>
            <a:off x="11535700" y="6288420"/>
            <a:ext cx="560183" cy="365760"/>
          </a:xfrm>
          <a:prstGeom prst="rect">
            <a:avLst/>
          </a:prstGeom>
        </p:spPr>
        <p:txBody>
          <a:bodyPr vert="horz" anchor="b"/>
          <a:lstStyle>
            <a:lvl1pPr algn="r" eaLnBrk="1" latinLnBrk="0" hangingPunct="1">
              <a:defRPr kumimoji="0" sz="1800" b="1">
                <a:solidFill>
                  <a:srgbClr val="0067B1"/>
                </a:solidFill>
              </a:defRPr>
            </a:lvl1pPr>
          </a:lstStyle>
          <a:p>
            <a:fld id="{401CF334-2D5C-4859-84A6-CA7E6E43FAEB}" type="slidenum">
              <a:rPr lang="en-US" smtClean="0"/>
              <a:pPr/>
              <a:t>‹#›</a:t>
            </a:fld>
            <a:endParaRPr lang="en-US" dirty="0"/>
          </a:p>
        </p:txBody>
      </p: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10060" y="6162092"/>
            <a:ext cx="1329816" cy="595324"/>
          </a:xfrm>
          <a:prstGeom prst="rect">
            <a:avLst/>
          </a:prstGeom>
        </p:spPr>
      </p:pic>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1" latinLnBrk="0" hangingPunct="1">
        <a:spcBef>
          <a:spcPct val="0"/>
        </a:spcBef>
        <a:buNone/>
        <a:defRPr kumimoji="0" sz="4000" kern="1200">
          <a:solidFill>
            <a:schemeClr val="tx2"/>
          </a:solidFill>
          <a:latin typeface="Cambria" panose="02040503050406030204" pitchFamily="18" charset="0"/>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Cambria" panose="02040503050406030204" pitchFamily="18" charset="0"/>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Cambria" panose="02040503050406030204" pitchFamily="18" charset="0"/>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Cambria" panose="02040503050406030204" pitchFamily="18" charset="0"/>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Cambria" panose="02040503050406030204" pitchFamily="18" charset="0"/>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Cambria" panose="02040503050406030204" pitchFamily="18" charset="0"/>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s://data.ct.gov/Government/2015-2040-Population-Projections-State-County-and-/pv2w-k7qu"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data.ct.gov/Government/2015-2040-Population-Projections-State-County-and-/pv2w-k7q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7E753-FBE4-491A-B044-EBE01BC5F9C1}"/>
              </a:ext>
            </a:extLst>
          </p:cNvPr>
          <p:cNvSpPr>
            <a:spLocks noGrp="1"/>
          </p:cNvSpPr>
          <p:nvPr>
            <p:ph type="title"/>
          </p:nvPr>
        </p:nvSpPr>
        <p:spPr>
          <a:noFill/>
          <a:ln>
            <a:noFill/>
          </a:ln>
        </p:spPr>
        <p:txBody>
          <a:bodyPr/>
          <a:lstStyle/>
          <a:p>
            <a:r>
              <a:rPr lang="en-US" dirty="0">
                <a:solidFill>
                  <a:srgbClr val="0069A7"/>
                </a:solidFill>
              </a:rPr>
              <a:t>Bed Need Methodology</a:t>
            </a:r>
          </a:p>
        </p:txBody>
      </p:sp>
      <p:sp>
        <p:nvSpPr>
          <p:cNvPr id="3" name="Text Placeholder 2">
            <a:extLst>
              <a:ext uri="{FF2B5EF4-FFF2-40B4-BE49-F238E27FC236}">
                <a16:creationId xmlns:a16="http://schemas.microsoft.com/office/drawing/2014/main" id="{8230DFBE-919D-4153-8AA7-57AA891061DC}"/>
              </a:ext>
            </a:extLst>
          </p:cNvPr>
          <p:cNvSpPr>
            <a:spLocks noGrp="1"/>
          </p:cNvSpPr>
          <p:nvPr>
            <p:ph type="body" idx="1"/>
          </p:nvPr>
        </p:nvSpPr>
        <p:spPr/>
        <p:txBody>
          <a:bodyPr/>
          <a:lstStyle/>
          <a:p>
            <a:r>
              <a:rPr lang="en-US" dirty="0"/>
              <a:t>Presented by Brian Carney &amp; Hanna Nagy</a:t>
            </a:r>
          </a:p>
        </p:txBody>
      </p:sp>
      <p:sp>
        <p:nvSpPr>
          <p:cNvPr id="4" name="Slide Number Placeholder 3">
            <a:extLst>
              <a:ext uri="{FF2B5EF4-FFF2-40B4-BE49-F238E27FC236}">
                <a16:creationId xmlns:a16="http://schemas.microsoft.com/office/drawing/2014/main" id="{F69726E9-025D-4828-84FD-0169163B2BB7}"/>
              </a:ext>
            </a:extLst>
          </p:cNvPr>
          <p:cNvSpPr>
            <a:spLocks noGrp="1"/>
          </p:cNvSpPr>
          <p:nvPr>
            <p:ph type="sldNum" sz="quarter" idx="12"/>
          </p:nvPr>
        </p:nvSpPr>
        <p:spPr/>
        <p:txBody>
          <a:bodyPr/>
          <a:lstStyle/>
          <a:p>
            <a:fld id="{401CF334-2D5C-4859-84A6-CA7E6E43FAEB}" type="slidenum">
              <a:rPr lang="en-US" smtClean="0"/>
              <a:t>1</a:t>
            </a:fld>
            <a:endParaRPr lang="en-US" dirty="0"/>
          </a:p>
        </p:txBody>
      </p:sp>
    </p:spTree>
    <p:extLst>
      <p:ext uri="{BB962C8B-B14F-4D97-AF65-F5344CB8AC3E}">
        <p14:creationId xmlns:p14="http://schemas.microsoft.com/office/powerpoint/2010/main" val="222376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Bed Need Results </a:t>
            </a:r>
          </a:p>
        </p:txBody>
      </p:sp>
      <p:sp>
        <p:nvSpPr>
          <p:cNvPr id="3" name="Content Placeholder 2"/>
          <p:cNvSpPr>
            <a:spLocks noGrp="1"/>
          </p:cNvSpPr>
          <p:nvPr>
            <p:ph idx="1"/>
          </p:nvPr>
        </p:nvSpPr>
        <p:spPr/>
        <p:txBody>
          <a:bodyPr/>
          <a:lstStyle/>
          <a:p>
            <a:r>
              <a:rPr lang="en-US" dirty="0"/>
              <a:t>Based on the acute care bed need projections for 2025, Connecticut has a statewide surplus of 1,922 inpatient beds. Each of the five individual counties has excess capacity, ranging from a low of 84 surplus beds in Litchfield County to a high of 511 in Fairfield County. </a:t>
            </a:r>
          </a:p>
        </p:txBody>
      </p:sp>
      <p:sp>
        <p:nvSpPr>
          <p:cNvPr id="10" name="Slide Number Placeholder 9"/>
          <p:cNvSpPr>
            <a:spLocks noGrp="1"/>
          </p:cNvSpPr>
          <p:nvPr>
            <p:ph type="sldNum" sz="quarter" idx="12"/>
          </p:nvPr>
        </p:nvSpPr>
        <p:spPr>
          <a:xfrm>
            <a:off x="11770709" y="6287679"/>
            <a:ext cx="332124" cy="397778"/>
          </a:xfrm>
        </p:spPr>
        <p:txBody>
          <a:bodyPr/>
          <a:lstStyle/>
          <a:p>
            <a:fld id="{401CF334-2D5C-4859-84A6-CA7E6E43FAEB}" type="slidenum">
              <a:rPr lang="en-US" b="1" smtClean="0">
                <a:solidFill>
                  <a:srgbClr val="0067B1"/>
                </a:solidFill>
                <a:latin typeface="Cambria" panose="02040503050406030204" pitchFamily="18" charset="0"/>
              </a:rPr>
              <a:t>10</a:t>
            </a:fld>
            <a:endParaRPr lang="en-US" b="1" dirty="0">
              <a:solidFill>
                <a:srgbClr val="0067B1"/>
              </a:solidFill>
              <a:latin typeface="Cambria" panose="02040503050406030204" pitchFamily="18" charset="0"/>
            </a:endParaRPr>
          </a:p>
        </p:txBody>
      </p:sp>
    </p:spTree>
    <p:extLst>
      <p:ext uri="{BB962C8B-B14F-4D97-AF65-F5344CB8AC3E}">
        <p14:creationId xmlns:p14="http://schemas.microsoft.com/office/powerpoint/2010/main" val="144602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403" y="671838"/>
            <a:ext cx="11531191" cy="1107596"/>
          </a:xfrm>
          <a:prstGeom prst="rect">
            <a:avLst/>
          </a:prstGeom>
        </p:spPr>
        <p:txBody>
          <a:bodyPr vert="horz" wrap="square" lIns="0" tIns="3922" rIns="0" bIns="0" rtlCol="0" anchor="ctr">
            <a:spAutoFit/>
          </a:bodyPr>
          <a:lstStyle/>
          <a:p>
            <a:pPr marL="11206" marR="4483" algn="ctr">
              <a:lnSpc>
                <a:spcPct val="102699"/>
              </a:lnSpc>
              <a:spcBef>
                <a:spcPts val="31"/>
              </a:spcBef>
            </a:pPr>
            <a:r>
              <a:rPr lang="en-US" sz="3600" spc="49" dirty="0"/>
              <a:t>2025 Connecticut </a:t>
            </a:r>
            <a:r>
              <a:rPr sz="3600" spc="49" dirty="0"/>
              <a:t>Acute</a:t>
            </a:r>
            <a:r>
              <a:rPr sz="3600" spc="-62" dirty="0"/>
              <a:t> </a:t>
            </a:r>
            <a:r>
              <a:rPr sz="3600" spc="40" dirty="0"/>
              <a:t>Care</a:t>
            </a:r>
            <a:r>
              <a:rPr sz="3600" spc="-62" dirty="0"/>
              <a:t> </a:t>
            </a:r>
            <a:br>
              <a:rPr lang="en-US" sz="3600" spc="-62" dirty="0"/>
            </a:br>
            <a:r>
              <a:rPr sz="3600" spc="88" dirty="0"/>
              <a:t>Inpatient</a:t>
            </a:r>
            <a:r>
              <a:rPr sz="3600" spc="-62" dirty="0"/>
              <a:t> </a:t>
            </a:r>
            <a:r>
              <a:rPr sz="3600" spc="66" dirty="0"/>
              <a:t>Bed</a:t>
            </a:r>
            <a:r>
              <a:rPr sz="3600" spc="-62" dirty="0"/>
              <a:t> </a:t>
            </a:r>
            <a:r>
              <a:rPr sz="3600" spc="154" dirty="0"/>
              <a:t>Need</a:t>
            </a:r>
            <a:r>
              <a:rPr lang="en-US" sz="3600" spc="154" dirty="0"/>
              <a:t> by County</a:t>
            </a:r>
            <a:endParaRPr sz="3600" spc="79" dirty="0"/>
          </a:p>
        </p:txBody>
      </p:sp>
      <p:pic>
        <p:nvPicPr>
          <p:cNvPr id="7" name="Picture 6">
            <a:extLst>
              <a:ext uri="{FF2B5EF4-FFF2-40B4-BE49-F238E27FC236}">
                <a16:creationId xmlns:a16="http://schemas.microsoft.com/office/drawing/2014/main" id="{DEE5CE11-6A71-4EAB-BF6E-3461911D18A9}"/>
              </a:ext>
            </a:extLst>
          </p:cNvPr>
          <p:cNvPicPr>
            <a:picLocks noChangeAspect="1"/>
          </p:cNvPicPr>
          <p:nvPr/>
        </p:nvPicPr>
        <p:blipFill>
          <a:blip r:embed="rId3"/>
          <a:stretch>
            <a:fillRect/>
          </a:stretch>
        </p:blipFill>
        <p:spPr>
          <a:xfrm>
            <a:off x="575558" y="2130954"/>
            <a:ext cx="11040883" cy="3703811"/>
          </a:xfrm>
          <a:prstGeom prst="rect">
            <a:avLst/>
          </a:prstGeom>
        </p:spPr>
      </p:pic>
    </p:spTree>
    <p:extLst>
      <p:ext uri="{BB962C8B-B14F-4D97-AF65-F5344CB8AC3E}">
        <p14:creationId xmlns:p14="http://schemas.microsoft.com/office/powerpoint/2010/main" val="390215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876E34-6118-4551-9278-F68059BB859B}"/>
              </a:ext>
            </a:extLst>
          </p:cNvPr>
          <p:cNvSpPr>
            <a:spLocks noGrp="1"/>
          </p:cNvSpPr>
          <p:nvPr>
            <p:ph type="sldNum" sz="quarter" idx="12"/>
          </p:nvPr>
        </p:nvSpPr>
        <p:spPr/>
        <p:txBody>
          <a:bodyPr/>
          <a:lstStyle/>
          <a:p>
            <a:fld id="{401CF334-2D5C-4859-84A6-CA7E6E43FAEB}" type="slidenum">
              <a:rPr lang="en-US" smtClean="0"/>
              <a:t>12</a:t>
            </a:fld>
            <a:endParaRPr lang="en-US" dirty="0"/>
          </a:p>
        </p:txBody>
      </p:sp>
      <p:pic>
        <p:nvPicPr>
          <p:cNvPr id="6" name="Picture 5">
            <a:extLst>
              <a:ext uri="{FF2B5EF4-FFF2-40B4-BE49-F238E27FC236}">
                <a16:creationId xmlns:a16="http://schemas.microsoft.com/office/drawing/2014/main" id="{F12F7DAE-7984-48D4-9CDD-7FC07A926E68}"/>
              </a:ext>
            </a:extLst>
          </p:cNvPr>
          <p:cNvPicPr>
            <a:picLocks noChangeAspect="1"/>
          </p:cNvPicPr>
          <p:nvPr/>
        </p:nvPicPr>
        <p:blipFill>
          <a:blip r:embed="rId2"/>
          <a:stretch>
            <a:fillRect/>
          </a:stretch>
        </p:blipFill>
        <p:spPr>
          <a:xfrm>
            <a:off x="1257054" y="660044"/>
            <a:ext cx="8657273" cy="4670681"/>
          </a:xfrm>
          <a:prstGeom prst="rect">
            <a:avLst/>
          </a:prstGeom>
        </p:spPr>
      </p:pic>
      <p:sp>
        <p:nvSpPr>
          <p:cNvPr id="7" name="TextBox 6">
            <a:extLst>
              <a:ext uri="{FF2B5EF4-FFF2-40B4-BE49-F238E27FC236}">
                <a16:creationId xmlns:a16="http://schemas.microsoft.com/office/drawing/2014/main" id="{3046AAAE-63E9-4367-9078-4AB8D05B32D7}"/>
              </a:ext>
            </a:extLst>
          </p:cNvPr>
          <p:cNvSpPr txBox="1"/>
          <p:nvPr/>
        </p:nvSpPr>
        <p:spPr>
          <a:xfrm>
            <a:off x="960581" y="5330725"/>
            <a:ext cx="10076873" cy="923330"/>
          </a:xfrm>
          <a:prstGeom prst="rect">
            <a:avLst/>
          </a:prstGeom>
          <a:noFill/>
        </p:spPr>
        <p:txBody>
          <a:bodyPr wrap="square" rtlCol="0">
            <a:spAutoFit/>
          </a:bodyPr>
          <a:lstStyle/>
          <a:p>
            <a:r>
              <a:rPr lang="en-US" dirty="0"/>
              <a:t>This table provides a slightly different measure of evaluating bed capacity – Available Beds. The occupancy rate for available beds was below the 80% target in Adult Medical/Surgical, Psychiatric, Rehabilitation and Pediatric, suggesting that there are more hospital beds available than necessary. </a:t>
            </a:r>
          </a:p>
        </p:txBody>
      </p:sp>
    </p:spTree>
    <p:extLst>
      <p:ext uri="{BB962C8B-B14F-4D97-AF65-F5344CB8AC3E}">
        <p14:creationId xmlns:p14="http://schemas.microsoft.com/office/powerpoint/2010/main" val="105378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A3556-838D-481D-87F5-737A160EB110}"/>
              </a:ext>
            </a:extLst>
          </p:cNvPr>
          <p:cNvSpPr>
            <a:spLocks noGrp="1"/>
          </p:cNvSpPr>
          <p:nvPr>
            <p:ph type="title"/>
          </p:nvPr>
        </p:nvSpPr>
        <p:spPr>
          <a:xfrm>
            <a:off x="914400" y="552450"/>
            <a:ext cx="10668000" cy="609600"/>
          </a:xfrm>
        </p:spPr>
        <p:txBody>
          <a:bodyPr>
            <a:normAutofit fontScale="90000"/>
          </a:bodyPr>
          <a:lstStyle/>
          <a:p>
            <a:r>
              <a:rPr lang="en-US" dirty="0"/>
              <a:t>Range of Licensed Bed Excess</a:t>
            </a:r>
            <a:r>
              <a:rPr lang="en-US"/>
              <a:t>/Deficit for 2025</a:t>
            </a:r>
            <a:endParaRPr lang="en-US" dirty="0"/>
          </a:p>
        </p:txBody>
      </p:sp>
      <p:sp>
        <p:nvSpPr>
          <p:cNvPr id="4" name="Slide Number Placeholder 3">
            <a:extLst>
              <a:ext uri="{FF2B5EF4-FFF2-40B4-BE49-F238E27FC236}">
                <a16:creationId xmlns:a16="http://schemas.microsoft.com/office/drawing/2014/main" id="{6D553841-9135-4F89-98AD-C2DBEEB52D3C}"/>
              </a:ext>
            </a:extLst>
          </p:cNvPr>
          <p:cNvSpPr>
            <a:spLocks noGrp="1"/>
          </p:cNvSpPr>
          <p:nvPr>
            <p:ph type="sldNum" sz="quarter" idx="12"/>
          </p:nvPr>
        </p:nvSpPr>
        <p:spPr/>
        <p:txBody>
          <a:bodyPr/>
          <a:lstStyle/>
          <a:p>
            <a:fld id="{401CF334-2D5C-4859-84A6-CA7E6E43FAEB}" type="slidenum">
              <a:rPr lang="en-US" smtClean="0"/>
              <a:t>13</a:t>
            </a:fld>
            <a:endParaRPr lang="en-US" dirty="0"/>
          </a:p>
        </p:txBody>
      </p:sp>
      <p:pic>
        <p:nvPicPr>
          <p:cNvPr id="7" name="Content Placeholder 6">
            <a:extLst>
              <a:ext uri="{FF2B5EF4-FFF2-40B4-BE49-F238E27FC236}">
                <a16:creationId xmlns:a16="http://schemas.microsoft.com/office/drawing/2014/main" id="{BB68F324-C91E-46C9-8EAB-332DE6FB556A}"/>
              </a:ext>
            </a:extLst>
          </p:cNvPr>
          <p:cNvPicPr>
            <a:picLocks noGrp="1" noChangeAspect="1"/>
          </p:cNvPicPr>
          <p:nvPr>
            <p:ph idx="1"/>
          </p:nvPr>
        </p:nvPicPr>
        <p:blipFill>
          <a:blip r:embed="rId2"/>
          <a:stretch>
            <a:fillRect/>
          </a:stretch>
        </p:blipFill>
        <p:spPr>
          <a:xfrm>
            <a:off x="1051545" y="1076325"/>
            <a:ext cx="10088909" cy="5497513"/>
          </a:xfrm>
          <a:prstGeom prst="rect">
            <a:avLst/>
          </a:prstGeom>
        </p:spPr>
      </p:pic>
    </p:spTree>
    <p:extLst>
      <p:ext uri="{BB962C8B-B14F-4D97-AF65-F5344CB8AC3E}">
        <p14:creationId xmlns:p14="http://schemas.microsoft.com/office/powerpoint/2010/main" val="61770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3D2DC-D043-49D4-BAE3-4125C3D3462C}"/>
              </a:ext>
            </a:extLst>
          </p:cNvPr>
          <p:cNvSpPr>
            <a:spLocks noGrp="1"/>
          </p:cNvSpPr>
          <p:nvPr>
            <p:ph type="title"/>
          </p:nvPr>
        </p:nvSpPr>
        <p:spPr/>
        <p:txBody>
          <a:bodyPr/>
          <a:lstStyle/>
          <a:p>
            <a:r>
              <a:rPr lang="en-US" dirty="0"/>
              <a:t>Covid-19 Pandemic</a:t>
            </a:r>
          </a:p>
        </p:txBody>
      </p:sp>
      <p:sp>
        <p:nvSpPr>
          <p:cNvPr id="3" name="Content Placeholder 2">
            <a:extLst>
              <a:ext uri="{FF2B5EF4-FFF2-40B4-BE49-F238E27FC236}">
                <a16:creationId xmlns:a16="http://schemas.microsoft.com/office/drawing/2014/main" id="{E480293E-86BB-4C93-8E40-2034A00A2A69}"/>
              </a:ext>
            </a:extLst>
          </p:cNvPr>
          <p:cNvSpPr>
            <a:spLocks noGrp="1"/>
          </p:cNvSpPr>
          <p:nvPr>
            <p:ph idx="1"/>
          </p:nvPr>
        </p:nvSpPr>
        <p:spPr/>
        <p:txBody>
          <a:bodyPr/>
          <a:lstStyle/>
          <a:p>
            <a:r>
              <a:rPr lang="en-US" dirty="0"/>
              <a:t>Excess capacity:</a:t>
            </a:r>
          </a:p>
          <a:p>
            <a:pPr lvl="1"/>
            <a:r>
              <a:rPr lang="en-US" dirty="0"/>
              <a:t>Helped hospitals accommodate patient surge at critical times</a:t>
            </a:r>
          </a:p>
          <a:p>
            <a:pPr lvl="1"/>
            <a:r>
              <a:rPr lang="en-US" dirty="0"/>
              <a:t>Helped provide additional physical space to isolate Covid patients from the general patient population</a:t>
            </a:r>
          </a:p>
          <a:p>
            <a:pPr lvl="1"/>
            <a:r>
              <a:rPr lang="en-US" dirty="0"/>
              <a:t>Currently, less than 100 patients hospitalized in CT</a:t>
            </a:r>
          </a:p>
          <a:p>
            <a:pPr lvl="1"/>
            <a:r>
              <a:rPr lang="en-US" dirty="0"/>
              <a:t>Anomaly or do we need to maintain some level of excess capacity for future potential surges</a:t>
            </a:r>
          </a:p>
        </p:txBody>
      </p:sp>
      <p:sp>
        <p:nvSpPr>
          <p:cNvPr id="4" name="Slide Number Placeholder 3">
            <a:extLst>
              <a:ext uri="{FF2B5EF4-FFF2-40B4-BE49-F238E27FC236}">
                <a16:creationId xmlns:a16="http://schemas.microsoft.com/office/drawing/2014/main" id="{97EBB225-6431-4C71-8FB6-A092231BCEFF}"/>
              </a:ext>
            </a:extLst>
          </p:cNvPr>
          <p:cNvSpPr>
            <a:spLocks noGrp="1"/>
          </p:cNvSpPr>
          <p:nvPr>
            <p:ph type="sldNum" sz="quarter" idx="12"/>
          </p:nvPr>
        </p:nvSpPr>
        <p:spPr/>
        <p:txBody>
          <a:bodyPr/>
          <a:lstStyle/>
          <a:p>
            <a:fld id="{401CF334-2D5C-4859-84A6-CA7E6E43FAEB}" type="slidenum">
              <a:rPr lang="en-US" smtClean="0"/>
              <a:t>14</a:t>
            </a:fld>
            <a:endParaRPr lang="en-US" dirty="0"/>
          </a:p>
        </p:txBody>
      </p:sp>
    </p:spTree>
    <p:extLst>
      <p:ext uri="{BB962C8B-B14F-4D97-AF65-F5344CB8AC3E}">
        <p14:creationId xmlns:p14="http://schemas.microsoft.com/office/powerpoint/2010/main" val="415761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8AF0F-FB34-4EE5-9FDB-1420666A89E9}"/>
              </a:ext>
            </a:extLst>
          </p:cNvPr>
          <p:cNvSpPr>
            <a:spLocks noGrp="1"/>
          </p:cNvSpPr>
          <p:nvPr>
            <p:ph type="title"/>
          </p:nvPr>
        </p:nvSpPr>
        <p:spPr>
          <a:xfrm>
            <a:off x="609600" y="578457"/>
            <a:ext cx="10972800" cy="1066800"/>
          </a:xfrm>
        </p:spPr>
        <p:txBody>
          <a:bodyPr/>
          <a:lstStyle/>
          <a:p>
            <a:r>
              <a:rPr lang="en-US" dirty="0"/>
              <a:t>Other Factors for Consideration:</a:t>
            </a:r>
          </a:p>
        </p:txBody>
      </p:sp>
      <p:sp>
        <p:nvSpPr>
          <p:cNvPr id="3" name="Content Placeholder 2">
            <a:extLst>
              <a:ext uri="{FF2B5EF4-FFF2-40B4-BE49-F238E27FC236}">
                <a16:creationId xmlns:a16="http://schemas.microsoft.com/office/drawing/2014/main" id="{49990A7F-634C-4084-9AE5-E18BD11F40FD}"/>
              </a:ext>
            </a:extLst>
          </p:cNvPr>
          <p:cNvSpPr>
            <a:spLocks noGrp="1"/>
          </p:cNvSpPr>
          <p:nvPr>
            <p:ph idx="1"/>
          </p:nvPr>
        </p:nvSpPr>
        <p:spPr>
          <a:xfrm>
            <a:off x="609600" y="1645257"/>
            <a:ext cx="10972800" cy="4325112"/>
          </a:xfrm>
        </p:spPr>
        <p:txBody>
          <a:bodyPr>
            <a:normAutofit/>
          </a:bodyPr>
          <a:lstStyle/>
          <a:p>
            <a:r>
              <a:rPr lang="en-US" dirty="0"/>
              <a:t>The analysis is only for licensed inpatient beds (bassinets included) at acute care hospitals.</a:t>
            </a:r>
          </a:p>
          <a:p>
            <a:r>
              <a:rPr lang="en-US" dirty="0"/>
              <a:t>Observation days are not included in the analysis. </a:t>
            </a:r>
          </a:p>
          <a:p>
            <a:r>
              <a:rPr lang="en-US"/>
              <a:t>There </a:t>
            </a:r>
            <a:r>
              <a:rPr lang="en-US" dirty="0"/>
              <a:t>is traditionally patient utilization ebb and flow throughout the year (e.g., flu season). </a:t>
            </a:r>
          </a:p>
          <a:p>
            <a:r>
              <a:rPr lang="en-US" dirty="0"/>
              <a:t>Inpatient days are declining as care is shifted to outpatient settings. </a:t>
            </a:r>
          </a:p>
          <a:p>
            <a:pPr marL="109728" indent="0">
              <a:buNone/>
            </a:pPr>
            <a:endParaRPr lang="en-US" dirty="0"/>
          </a:p>
        </p:txBody>
      </p:sp>
      <p:sp>
        <p:nvSpPr>
          <p:cNvPr id="4" name="Slide Number Placeholder 3">
            <a:extLst>
              <a:ext uri="{FF2B5EF4-FFF2-40B4-BE49-F238E27FC236}">
                <a16:creationId xmlns:a16="http://schemas.microsoft.com/office/drawing/2014/main" id="{B01C8847-427B-4C1C-B94E-552CC13CA595}"/>
              </a:ext>
            </a:extLst>
          </p:cNvPr>
          <p:cNvSpPr>
            <a:spLocks noGrp="1"/>
          </p:cNvSpPr>
          <p:nvPr>
            <p:ph type="sldNum" sz="quarter" idx="12"/>
          </p:nvPr>
        </p:nvSpPr>
        <p:spPr/>
        <p:txBody>
          <a:bodyPr/>
          <a:lstStyle/>
          <a:p>
            <a:fld id="{401CF334-2D5C-4859-84A6-CA7E6E43FAEB}" type="slidenum">
              <a:rPr lang="en-US" smtClean="0"/>
              <a:t>15</a:t>
            </a:fld>
            <a:endParaRPr lang="en-US" dirty="0"/>
          </a:p>
        </p:txBody>
      </p:sp>
    </p:spTree>
    <p:extLst>
      <p:ext uri="{BB962C8B-B14F-4D97-AF65-F5344CB8AC3E}">
        <p14:creationId xmlns:p14="http://schemas.microsoft.com/office/powerpoint/2010/main" val="41816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8AF0F-FB34-4EE5-9FDB-1420666A89E9}"/>
              </a:ext>
            </a:extLst>
          </p:cNvPr>
          <p:cNvSpPr>
            <a:spLocks noGrp="1"/>
          </p:cNvSpPr>
          <p:nvPr>
            <p:ph type="title"/>
          </p:nvPr>
        </p:nvSpPr>
        <p:spPr>
          <a:xfrm>
            <a:off x="609600" y="689776"/>
            <a:ext cx="10972800" cy="1066800"/>
          </a:xfrm>
        </p:spPr>
        <p:txBody>
          <a:bodyPr/>
          <a:lstStyle/>
          <a:p>
            <a:r>
              <a:rPr lang="en-US" dirty="0"/>
              <a:t>Questions for Discussion:</a:t>
            </a:r>
          </a:p>
        </p:txBody>
      </p:sp>
      <p:sp>
        <p:nvSpPr>
          <p:cNvPr id="3" name="Content Placeholder 2">
            <a:extLst>
              <a:ext uri="{FF2B5EF4-FFF2-40B4-BE49-F238E27FC236}">
                <a16:creationId xmlns:a16="http://schemas.microsoft.com/office/drawing/2014/main" id="{49990A7F-634C-4084-9AE5-E18BD11F40FD}"/>
              </a:ext>
            </a:extLst>
          </p:cNvPr>
          <p:cNvSpPr>
            <a:spLocks noGrp="1"/>
          </p:cNvSpPr>
          <p:nvPr>
            <p:ph idx="1"/>
          </p:nvPr>
        </p:nvSpPr>
        <p:spPr>
          <a:xfrm>
            <a:off x="609600" y="1892493"/>
            <a:ext cx="10972800" cy="4325112"/>
          </a:xfrm>
        </p:spPr>
        <p:txBody>
          <a:bodyPr>
            <a:normAutofit/>
          </a:bodyPr>
          <a:lstStyle/>
          <a:p>
            <a:r>
              <a:rPr lang="en-US" dirty="0"/>
              <a:t>Does excess capacity add cost to the overall healthcare system?</a:t>
            </a:r>
          </a:p>
          <a:p>
            <a:pPr marL="109728" indent="0">
              <a:buNone/>
            </a:pPr>
            <a:endParaRPr lang="en-US" dirty="0"/>
          </a:p>
          <a:p>
            <a:r>
              <a:rPr lang="en-US" dirty="0"/>
              <a:t>As current statute does not allow OHS to reduce the number of licensed beds, how do we address the issue of excess capacity?</a:t>
            </a:r>
          </a:p>
          <a:p>
            <a:pPr marL="109728" indent="0">
              <a:buNone/>
            </a:pPr>
            <a:endParaRPr lang="en-US" dirty="0"/>
          </a:p>
          <a:p>
            <a:r>
              <a:rPr lang="en-US" dirty="0"/>
              <a:t>Can this excess capacity be transitioned/repurposed for other uses (e.g., geriatric specialty, rehab, psych, etc.)? </a:t>
            </a:r>
          </a:p>
        </p:txBody>
      </p:sp>
      <p:sp>
        <p:nvSpPr>
          <p:cNvPr id="4" name="Slide Number Placeholder 3">
            <a:extLst>
              <a:ext uri="{FF2B5EF4-FFF2-40B4-BE49-F238E27FC236}">
                <a16:creationId xmlns:a16="http://schemas.microsoft.com/office/drawing/2014/main" id="{B01C8847-427B-4C1C-B94E-552CC13CA595}"/>
              </a:ext>
            </a:extLst>
          </p:cNvPr>
          <p:cNvSpPr>
            <a:spLocks noGrp="1"/>
          </p:cNvSpPr>
          <p:nvPr>
            <p:ph type="sldNum" sz="quarter" idx="12"/>
          </p:nvPr>
        </p:nvSpPr>
        <p:spPr/>
        <p:txBody>
          <a:bodyPr/>
          <a:lstStyle/>
          <a:p>
            <a:fld id="{401CF334-2D5C-4859-84A6-CA7E6E43FAEB}" type="slidenum">
              <a:rPr lang="en-US" smtClean="0"/>
              <a:t>16</a:t>
            </a:fld>
            <a:endParaRPr lang="en-US" dirty="0"/>
          </a:p>
        </p:txBody>
      </p:sp>
    </p:spTree>
    <p:extLst>
      <p:ext uri="{BB962C8B-B14F-4D97-AF65-F5344CB8AC3E}">
        <p14:creationId xmlns:p14="http://schemas.microsoft.com/office/powerpoint/2010/main" val="233558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D84-F5E7-45AD-A369-056FB146CCC4}"/>
              </a:ext>
            </a:extLst>
          </p:cNvPr>
          <p:cNvSpPr>
            <a:spLocks noGrp="1"/>
          </p:cNvSpPr>
          <p:nvPr>
            <p:ph type="title"/>
          </p:nvPr>
        </p:nvSpPr>
        <p:spPr/>
        <p:txBody>
          <a:bodyPr/>
          <a:lstStyle/>
          <a:p>
            <a:r>
              <a:rPr lang="en-US" dirty="0"/>
              <a:t>Appendix</a:t>
            </a:r>
          </a:p>
        </p:txBody>
      </p:sp>
      <p:sp>
        <p:nvSpPr>
          <p:cNvPr id="4" name="Slide Number Placeholder 3">
            <a:extLst>
              <a:ext uri="{FF2B5EF4-FFF2-40B4-BE49-F238E27FC236}">
                <a16:creationId xmlns:a16="http://schemas.microsoft.com/office/drawing/2014/main" id="{669520A8-91A3-44DC-821A-A9F4BAB0852E}"/>
              </a:ext>
            </a:extLst>
          </p:cNvPr>
          <p:cNvSpPr>
            <a:spLocks noGrp="1"/>
          </p:cNvSpPr>
          <p:nvPr>
            <p:ph type="sldNum" sz="quarter" idx="12"/>
          </p:nvPr>
        </p:nvSpPr>
        <p:spPr/>
        <p:txBody>
          <a:bodyPr/>
          <a:lstStyle/>
          <a:p>
            <a:fld id="{401CF334-2D5C-4859-84A6-CA7E6E43FAEB}" type="slidenum">
              <a:rPr lang="en-US" smtClean="0"/>
              <a:t>17</a:t>
            </a:fld>
            <a:endParaRPr lang="en-US" dirty="0"/>
          </a:p>
        </p:txBody>
      </p:sp>
    </p:spTree>
    <p:extLst>
      <p:ext uri="{BB962C8B-B14F-4D97-AF65-F5344CB8AC3E}">
        <p14:creationId xmlns:p14="http://schemas.microsoft.com/office/powerpoint/2010/main" val="381710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7964" y="305130"/>
            <a:ext cx="7756071" cy="629697"/>
          </a:xfrm>
          <a:prstGeom prst="rect">
            <a:avLst/>
          </a:prstGeom>
        </p:spPr>
        <p:txBody>
          <a:bodyPr vert="horz" wrap="square" lIns="0" tIns="14007" rIns="0" bIns="0" rtlCol="0" anchor="ctr">
            <a:spAutoFit/>
          </a:bodyPr>
          <a:lstStyle/>
          <a:p>
            <a:pPr marL="11206">
              <a:spcBef>
                <a:spcPts val="110"/>
              </a:spcBef>
            </a:pPr>
            <a:r>
              <a:rPr spc="199" dirty="0"/>
              <a:t>2025 </a:t>
            </a:r>
            <a:r>
              <a:rPr spc="79" dirty="0"/>
              <a:t>Population</a:t>
            </a:r>
            <a:r>
              <a:rPr spc="-326" dirty="0"/>
              <a:t> </a:t>
            </a:r>
            <a:r>
              <a:rPr spc="57" dirty="0"/>
              <a:t>Projections</a:t>
            </a:r>
          </a:p>
        </p:txBody>
      </p:sp>
      <p:sp>
        <p:nvSpPr>
          <p:cNvPr id="5" name="object 5"/>
          <p:cNvSpPr/>
          <p:nvPr/>
        </p:nvSpPr>
        <p:spPr>
          <a:xfrm>
            <a:off x="1638842" y="934827"/>
            <a:ext cx="5277971" cy="5308103"/>
          </a:xfrm>
          <a:prstGeom prst="rect">
            <a:avLst/>
          </a:prstGeom>
          <a:blipFill>
            <a:blip r:embed="rId3" cstate="print"/>
            <a:stretch>
              <a:fillRect/>
            </a:stretch>
          </a:blipFill>
        </p:spPr>
        <p:txBody>
          <a:bodyPr wrap="square" lIns="0" tIns="0" rIns="0" bIns="0" rtlCol="0"/>
          <a:lstStyle/>
          <a:p>
            <a:endParaRPr sz="1588" dirty="0"/>
          </a:p>
        </p:txBody>
      </p:sp>
      <p:sp>
        <p:nvSpPr>
          <p:cNvPr id="3" name="TextBox 2">
            <a:extLst>
              <a:ext uri="{FF2B5EF4-FFF2-40B4-BE49-F238E27FC236}">
                <a16:creationId xmlns:a16="http://schemas.microsoft.com/office/drawing/2014/main" id="{67104B4D-CA3A-4AAF-B2CD-1987FDA8830E}"/>
              </a:ext>
            </a:extLst>
          </p:cNvPr>
          <p:cNvSpPr txBox="1"/>
          <p:nvPr/>
        </p:nvSpPr>
        <p:spPr>
          <a:xfrm>
            <a:off x="7257469" y="1720840"/>
            <a:ext cx="3768596" cy="3416320"/>
          </a:xfrm>
          <a:prstGeom prst="rect">
            <a:avLst/>
          </a:prstGeom>
          <a:noFill/>
        </p:spPr>
        <p:txBody>
          <a:bodyPr wrap="square" rtlCol="0">
            <a:spAutoFit/>
          </a:bodyPr>
          <a:lstStyle/>
          <a:p>
            <a:r>
              <a:rPr lang="en-US" dirty="0"/>
              <a:t>The factor applied to the weighted average daily census is an estimate of population change.  It is calculated by age group and gender and is the division of future population by present population. </a:t>
            </a:r>
          </a:p>
          <a:p>
            <a:pPr marL="285750" indent="-285750">
              <a:buFont typeface="Arial" panose="020B0604020202020204" pitchFamily="34" charset="0"/>
              <a:buChar char="•"/>
            </a:pPr>
            <a:r>
              <a:rPr lang="en-US" dirty="0"/>
              <a:t>A factor equal to 1 represents no change in population; </a:t>
            </a:r>
          </a:p>
          <a:p>
            <a:pPr marL="285750" indent="-285750">
              <a:buFont typeface="Arial" panose="020B0604020202020204" pitchFamily="34" charset="0"/>
              <a:buChar char="•"/>
            </a:pPr>
            <a:r>
              <a:rPr lang="en-US" dirty="0"/>
              <a:t>A factor greater than 1 indicates a population increase; and </a:t>
            </a:r>
          </a:p>
          <a:p>
            <a:pPr marL="285750" indent="-285750">
              <a:buFont typeface="Arial" panose="020B0604020202020204" pitchFamily="34" charset="0"/>
              <a:buChar char="•"/>
            </a:pPr>
            <a:r>
              <a:rPr lang="en-US" dirty="0"/>
              <a:t>A factor less than 1 indicates a population decrease.</a:t>
            </a:r>
          </a:p>
        </p:txBody>
      </p:sp>
      <p:sp>
        <p:nvSpPr>
          <p:cNvPr id="4" name="TextBox 3">
            <a:extLst>
              <a:ext uri="{FF2B5EF4-FFF2-40B4-BE49-F238E27FC236}">
                <a16:creationId xmlns:a16="http://schemas.microsoft.com/office/drawing/2014/main" id="{1605CD11-C96A-485F-87F8-F8E609000557}"/>
              </a:ext>
            </a:extLst>
          </p:cNvPr>
          <p:cNvSpPr txBox="1"/>
          <p:nvPr/>
        </p:nvSpPr>
        <p:spPr>
          <a:xfrm>
            <a:off x="731519" y="6275871"/>
            <a:ext cx="9242516" cy="553998"/>
          </a:xfrm>
          <a:prstGeom prst="rect">
            <a:avLst/>
          </a:prstGeom>
          <a:noFill/>
        </p:spPr>
        <p:txBody>
          <a:bodyPr wrap="square" rtlCol="0">
            <a:spAutoFit/>
          </a:bodyPr>
          <a:lstStyle/>
          <a:p>
            <a:r>
              <a:rPr lang="en-US" sz="1000" dirty="0"/>
              <a:t>Source: Connecticut State Data Center, 2015-2040 Population Projections - State, County, and Regional Councils of Governments Level, June 29, 2018 edition. Retrieved from </a:t>
            </a:r>
            <a:r>
              <a:rPr lang="en-US" sz="1000" dirty="0">
                <a:hlinkClick r:id="rId4"/>
              </a:rPr>
              <a:t>https://data.ct.gov/Government/2015-2040-Population-Projections-State-County-and-/pv2w-k7qu</a:t>
            </a:r>
            <a:r>
              <a:rPr lang="en-US" sz="1000" dirty="0"/>
              <a:t> ; Also UConn link: https://ctsdc.uconn.edu/2015-to-2040-population-projections-state-level/#2015 to 2040 Population Projections--State Level July 31, 2017 Edition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404" y="662941"/>
            <a:ext cx="11531191" cy="536991"/>
          </a:xfrm>
          <a:prstGeom prst="rect">
            <a:avLst/>
          </a:prstGeom>
        </p:spPr>
        <p:txBody>
          <a:bodyPr vert="horz" wrap="square" lIns="0" tIns="3922" rIns="0" bIns="0" rtlCol="0" anchor="ctr">
            <a:spAutoFit/>
          </a:bodyPr>
          <a:lstStyle/>
          <a:p>
            <a:pPr marL="11206" marR="4483" algn="just">
              <a:lnSpc>
                <a:spcPct val="102699"/>
              </a:lnSpc>
              <a:spcBef>
                <a:spcPts val="31"/>
              </a:spcBef>
            </a:pPr>
            <a:r>
              <a:rPr sz="3600" spc="199" dirty="0"/>
              <a:t>2025</a:t>
            </a:r>
            <a:r>
              <a:rPr sz="3600" spc="-66" dirty="0"/>
              <a:t> </a:t>
            </a:r>
            <a:r>
              <a:rPr sz="3600" spc="49" dirty="0"/>
              <a:t>Acute</a:t>
            </a:r>
            <a:r>
              <a:rPr sz="3600" spc="-62" dirty="0"/>
              <a:t> </a:t>
            </a:r>
            <a:r>
              <a:rPr sz="3600" spc="40" dirty="0"/>
              <a:t>Care</a:t>
            </a:r>
            <a:r>
              <a:rPr sz="3600" spc="-62" dirty="0"/>
              <a:t> </a:t>
            </a:r>
            <a:r>
              <a:rPr sz="3600" spc="88" dirty="0"/>
              <a:t>Inpatient</a:t>
            </a:r>
            <a:r>
              <a:rPr sz="3600" spc="-62" dirty="0"/>
              <a:t> </a:t>
            </a:r>
            <a:r>
              <a:rPr sz="3600" spc="66" dirty="0"/>
              <a:t>Bed</a:t>
            </a:r>
            <a:r>
              <a:rPr sz="3600" spc="-62" dirty="0"/>
              <a:t> </a:t>
            </a:r>
            <a:r>
              <a:rPr sz="3600" spc="154" dirty="0"/>
              <a:t>Need-  </a:t>
            </a:r>
            <a:r>
              <a:rPr sz="3600" spc="-4" dirty="0"/>
              <a:t>Fairfield</a:t>
            </a:r>
            <a:r>
              <a:rPr sz="3600" spc="-57" dirty="0"/>
              <a:t> </a:t>
            </a:r>
            <a:r>
              <a:rPr sz="3600" spc="79" dirty="0"/>
              <a:t>County</a:t>
            </a:r>
          </a:p>
        </p:txBody>
      </p:sp>
      <p:pic>
        <p:nvPicPr>
          <p:cNvPr id="7" name="Picture 6">
            <a:extLst>
              <a:ext uri="{FF2B5EF4-FFF2-40B4-BE49-F238E27FC236}">
                <a16:creationId xmlns:a16="http://schemas.microsoft.com/office/drawing/2014/main" id="{F4B4088D-76BD-43F9-96A2-AF849F147791}"/>
              </a:ext>
            </a:extLst>
          </p:cNvPr>
          <p:cNvPicPr>
            <a:picLocks noChangeAspect="1"/>
          </p:cNvPicPr>
          <p:nvPr/>
        </p:nvPicPr>
        <p:blipFill>
          <a:blip r:embed="rId2"/>
          <a:stretch>
            <a:fillRect/>
          </a:stretch>
        </p:blipFill>
        <p:spPr>
          <a:xfrm>
            <a:off x="1610876" y="1326169"/>
            <a:ext cx="7921943" cy="52115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23824"/>
            <a:ext cx="10972800" cy="1066800"/>
          </a:xfrm>
        </p:spPr>
        <p:txBody>
          <a:bodyPr/>
          <a:lstStyle/>
          <a:p>
            <a:r>
              <a:rPr lang="en-US" dirty="0"/>
              <a:t>History of CT’s Bed Need Methodology</a:t>
            </a:r>
          </a:p>
        </p:txBody>
      </p:sp>
      <p:sp>
        <p:nvSpPr>
          <p:cNvPr id="3" name="Content Placeholder 2"/>
          <p:cNvSpPr>
            <a:spLocks noGrp="1"/>
          </p:cNvSpPr>
          <p:nvPr>
            <p:ph idx="1"/>
          </p:nvPr>
        </p:nvSpPr>
        <p:spPr>
          <a:xfrm>
            <a:off x="609600" y="1690624"/>
            <a:ext cx="10972800" cy="4325112"/>
          </a:xfrm>
        </p:spPr>
        <p:txBody>
          <a:bodyPr>
            <a:normAutofit fontScale="92500" lnSpcReduction="20000"/>
          </a:bodyPr>
          <a:lstStyle/>
          <a:p>
            <a:r>
              <a:rPr lang="en-US" dirty="0"/>
              <a:t>Connecticut General Statutes Section 19a-638(a)(11) specifies that Certificate of Need authorization is required for an increase in the licensed bed capacity of a healthcare facility. Connecticut Hospitals seeking additional licensed beds are required to demonstrate that they satisfy Connecticut General Statutes Section19a-639 review criteria (e.g., clear public need, etc.). </a:t>
            </a:r>
          </a:p>
          <a:p>
            <a:pPr marL="109728" indent="0">
              <a:buNone/>
            </a:pPr>
            <a:endParaRPr lang="en-US" sz="2200" dirty="0"/>
          </a:p>
          <a:p>
            <a:r>
              <a:rPr lang="en-US" dirty="0"/>
              <a:t>In coordination with the development of the 2012 Facilities and Services Plan, the Acute Care and Ambulatory Surgery Subcommittee determined that a standardized methodology would enhance OHS’s (formerly OCHA’s) ability to evaluate the availability of acute care services, help identify areas with unmet need and provide an equitable measure to determine how acute care beds are distributed throughout the state. </a:t>
            </a:r>
          </a:p>
        </p:txBody>
      </p:sp>
      <p:sp>
        <p:nvSpPr>
          <p:cNvPr id="10" name="Slide Number Placeholder 9"/>
          <p:cNvSpPr>
            <a:spLocks noGrp="1"/>
          </p:cNvSpPr>
          <p:nvPr>
            <p:ph type="sldNum" sz="quarter" idx="12"/>
          </p:nvPr>
        </p:nvSpPr>
        <p:spPr>
          <a:xfrm>
            <a:off x="11770709" y="6287679"/>
            <a:ext cx="332124" cy="397778"/>
          </a:xfrm>
        </p:spPr>
        <p:txBody>
          <a:bodyPr/>
          <a:lstStyle/>
          <a:p>
            <a:fld id="{401CF334-2D5C-4859-84A6-CA7E6E43FAEB}" type="slidenum">
              <a:rPr lang="en-US" b="1" smtClean="0">
                <a:solidFill>
                  <a:srgbClr val="0067B1"/>
                </a:solidFill>
                <a:latin typeface="Cambria" panose="02040503050406030204" pitchFamily="18" charset="0"/>
              </a:rPr>
              <a:t>2</a:t>
            </a:fld>
            <a:endParaRPr lang="en-US" b="1" dirty="0">
              <a:solidFill>
                <a:srgbClr val="0067B1"/>
              </a:solidFill>
              <a:latin typeface="Cambria" panose="02040503050406030204" pitchFamily="18" charset="0"/>
            </a:endParaRPr>
          </a:p>
        </p:txBody>
      </p:sp>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374" y="684926"/>
            <a:ext cx="11211252" cy="536991"/>
          </a:xfrm>
          <a:prstGeom prst="rect">
            <a:avLst/>
          </a:prstGeom>
        </p:spPr>
        <p:txBody>
          <a:bodyPr vert="horz" wrap="square" lIns="0" tIns="3922" rIns="0" bIns="0" rtlCol="0" anchor="ctr">
            <a:spAutoFit/>
          </a:bodyPr>
          <a:lstStyle/>
          <a:p>
            <a:pPr marL="11206" marR="4483">
              <a:lnSpc>
                <a:spcPct val="102699"/>
              </a:lnSpc>
              <a:spcBef>
                <a:spcPts val="31"/>
              </a:spcBef>
            </a:pPr>
            <a:r>
              <a:rPr sz="3600" spc="199" dirty="0"/>
              <a:t>2025</a:t>
            </a:r>
            <a:r>
              <a:rPr sz="3600" spc="-66" dirty="0"/>
              <a:t> </a:t>
            </a:r>
            <a:r>
              <a:rPr sz="3600" spc="49" dirty="0"/>
              <a:t>Acute</a:t>
            </a:r>
            <a:r>
              <a:rPr sz="3600" spc="-62" dirty="0"/>
              <a:t> </a:t>
            </a:r>
            <a:r>
              <a:rPr sz="3600" spc="40" dirty="0"/>
              <a:t>Care</a:t>
            </a:r>
            <a:r>
              <a:rPr sz="3600" spc="-62" dirty="0"/>
              <a:t> </a:t>
            </a:r>
            <a:r>
              <a:rPr sz="3600" spc="88" dirty="0"/>
              <a:t>Inpatient</a:t>
            </a:r>
            <a:r>
              <a:rPr sz="3600" spc="-62" dirty="0"/>
              <a:t> </a:t>
            </a:r>
            <a:r>
              <a:rPr sz="3600" spc="66" dirty="0"/>
              <a:t>Bed</a:t>
            </a:r>
            <a:r>
              <a:rPr sz="3600" spc="-62" dirty="0"/>
              <a:t> </a:t>
            </a:r>
            <a:r>
              <a:rPr sz="3600" spc="154" dirty="0"/>
              <a:t>Need-  </a:t>
            </a:r>
            <a:r>
              <a:rPr sz="3600" spc="62" dirty="0"/>
              <a:t>Hartford</a:t>
            </a:r>
            <a:r>
              <a:rPr sz="3600" spc="-57" dirty="0"/>
              <a:t> </a:t>
            </a:r>
            <a:r>
              <a:rPr sz="3600" spc="79" dirty="0"/>
              <a:t>County</a:t>
            </a:r>
          </a:p>
        </p:txBody>
      </p:sp>
      <p:pic>
        <p:nvPicPr>
          <p:cNvPr id="7" name="Picture 6">
            <a:extLst>
              <a:ext uri="{FF2B5EF4-FFF2-40B4-BE49-F238E27FC236}">
                <a16:creationId xmlns:a16="http://schemas.microsoft.com/office/drawing/2014/main" id="{31DAFAEB-9D0F-4741-8E3A-A3E358BFBB39}"/>
              </a:ext>
            </a:extLst>
          </p:cNvPr>
          <p:cNvPicPr>
            <a:picLocks noChangeAspect="1"/>
          </p:cNvPicPr>
          <p:nvPr/>
        </p:nvPicPr>
        <p:blipFill>
          <a:blip r:embed="rId2"/>
          <a:stretch>
            <a:fillRect/>
          </a:stretch>
        </p:blipFill>
        <p:spPr>
          <a:xfrm>
            <a:off x="2303430" y="1221917"/>
            <a:ext cx="7585139" cy="54626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9863" y="670497"/>
            <a:ext cx="11232273" cy="536991"/>
          </a:xfrm>
          <a:prstGeom prst="rect">
            <a:avLst/>
          </a:prstGeom>
        </p:spPr>
        <p:txBody>
          <a:bodyPr vert="horz" wrap="square" lIns="0" tIns="3922" rIns="0" bIns="0" rtlCol="0" anchor="ctr">
            <a:spAutoFit/>
          </a:bodyPr>
          <a:lstStyle/>
          <a:p>
            <a:pPr marL="11206" marR="4483">
              <a:lnSpc>
                <a:spcPct val="102699"/>
              </a:lnSpc>
              <a:spcBef>
                <a:spcPts val="31"/>
              </a:spcBef>
            </a:pPr>
            <a:r>
              <a:rPr sz="3600" spc="199" dirty="0"/>
              <a:t>2025</a:t>
            </a:r>
            <a:r>
              <a:rPr sz="3600" spc="-66" dirty="0"/>
              <a:t> </a:t>
            </a:r>
            <a:r>
              <a:rPr sz="3600" spc="49" dirty="0"/>
              <a:t>Acute</a:t>
            </a:r>
            <a:r>
              <a:rPr sz="3600" spc="-62" dirty="0"/>
              <a:t> </a:t>
            </a:r>
            <a:r>
              <a:rPr sz="3600" spc="40" dirty="0"/>
              <a:t>Care</a:t>
            </a:r>
            <a:r>
              <a:rPr sz="3600" spc="-62" dirty="0"/>
              <a:t> </a:t>
            </a:r>
            <a:r>
              <a:rPr sz="3600" spc="88" dirty="0"/>
              <a:t>Inpatient</a:t>
            </a:r>
            <a:r>
              <a:rPr sz="3600" spc="-62" dirty="0"/>
              <a:t> </a:t>
            </a:r>
            <a:r>
              <a:rPr sz="3600" spc="66" dirty="0"/>
              <a:t>Bed</a:t>
            </a:r>
            <a:r>
              <a:rPr sz="3600" spc="-62" dirty="0"/>
              <a:t> </a:t>
            </a:r>
            <a:r>
              <a:rPr sz="3600" spc="154" dirty="0"/>
              <a:t>Need-  </a:t>
            </a:r>
            <a:r>
              <a:rPr sz="3600" spc="4" dirty="0"/>
              <a:t>Litchfield</a:t>
            </a:r>
            <a:r>
              <a:rPr sz="3600" spc="-57" dirty="0"/>
              <a:t> </a:t>
            </a:r>
            <a:r>
              <a:rPr sz="3600" spc="79" dirty="0"/>
              <a:t>County</a:t>
            </a:r>
          </a:p>
        </p:txBody>
      </p:sp>
      <p:pic>
        <p:nvPicPr>
          <p:cNvPr id="7" name="Picture 6">
            <a:extLst>
              <a:ext uri="{FF2B5EF4-FFF2-40B4-BE49-F238E27FC236}">
                <a16:creationId xmlns:a16="http://schemas.microsoft.com/office/drawing/2014/main" id="{0297A916-E6D3-4360-A52E-32EFAA5A9598}"/>
              </a:ext>
            </a:extLst>
          </p:cNvPr>
          <p:cNvPicPr>
            <a:picLocks noChangeAspect="1"/>
          </p:cNvPicPr>
          <p:nvPr/>
        </p:nvPicPr>
        <p:blipFill>
          <a:blip r:embed="rId2"/>
          <a:stretch>
            <a:fillRect/>
          </a:stretch>
        </p:blipFill>
        <p:spPr>
          <a:xfrm>
            <a:off x="2360008" y="1207488"/>
            <a:ext cx="7471982" cy="54913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0911" y="642885"/>
            <a:ext cx="11936466" cy="536991"/>
          </a:xfrm>
          <a:prstGeom prst="rect">
            <a:avLst/>
          </a:prstGeom>
        </p:spPr>
        <p:txBody>
          <a:bodyPr vert="horz" wrap="square" lIns="0" tIns="3922" rIns="0" bIns="0" rtlCol="0" anchor="ctr">
            <a:spAutoFit/>
          </a:bodyPr>
          <a:lstStyle/>
          <a:p>
            <a:pPr marL="11206" marR="4483">
              <a:lnSpc>
                <a:spcPct val="102699"/>
              </a:lnSpc>
              <a:spcBef>
                <a:spcPts val="31"/>
              </a:spcBef>
            </a:pPr>
            <a:r>
              <a:rPr sz="3600" spc="199" dirty="0"/>
              <a:t>2025</a:t>
            </a:r>
            <a:r>
              <a:rPr sz="3600" spc="-66" dirty="0"/>
              <a:t> </a:t>
            </a:r>
            <a:r>
              <a:rPr sz="3600" spc="49" dirty="0"/>
              <a:t>Acute</a:t>
            </a:r>
            <a:r>
              <a:rPr sz="3600" spc="-62" dirty="0"/>
              <a:t> </a:t>
            </a:r>
            <a:r>
              <a:rPr sz="3600" spc="40" dirty="0"/>
              <a:t>Care</a:t>
            </a:r>
            <a:r>
              <a:rPr sz="3600" spc="-62" dirty="0"/>
              <a:t> </a:t>
            </a:r>
            <a:r>
              <a:rPr sz="3600" spc="88" dirty="0"/>
              <a:t>Inpatient</a:t>
            </a:r>
            <a:r>
              <a:rPr sz="3600" spc="-62" dirty="0"/>
              <a:t> </a:t>
            </a:r>
            <a:r>
              <a:rPr sz="3600" spc="66" dirty="0"/>
              <a:t>Bed</a:t>
            </a:r>
            <a:r>
              <a:rPr sz="3600" spc="-62" dirty="0"/>
              <a:t> </a:t>
            </a:r>
            <a:r>
              <a:rPr sz="3600" spc="154" dirty="0"/>
              <a:t>Need-  </a:t>
            </a:r>
            <a:r>
              <a:rPr sz="3600" spc="35" dirty="0"/>
              <a:t>Middlesex</a:t>
            </a:r>
            <a:r>
              <a:rPr sz="3600" spc="-57" dirty="0"/>
              <a:t> </a:t>
            </a:r>
            <a:r>
              <a:rPr sz="3600" spc="79" dirty="0"/>
              <a:t>County</a:t>
            </a:r>
          </a:p>
        </p:txBody>
      </p:sp>
      <p:pic>
        <p:nvPicPr>
          <p:cNvPr id="7" name="Picture 6">
            <a:extLst>
              <a:ext uri="{FF2B5EF4-FFF2-40B4-BE49-F238E27FC236}">
                <a16:creationId xmlns:a16="http://schemas.microsoft.com/office/drawing/2014/main" id="{AD350B2D-2FDC-41F1-8EF8-C2A04F2FD6BF}"/>
              </a:ext>
            </a:extLst>
          </p:cNvPr>
          <p:cNvPicPr>
            <a:picLocks noChangeAspect="1"/>
          </p:cNvPicPr>
          <p:nvPr/>
        </p:nvPicPr>
        <p:blipFill>
          <a:blip r:embed="rId2"/>
          <a:stretch>
            <a:fillRect/>
          </a:stretch>
        </p:blipFill>
        <p:spPr>
          <a:xfrm>
            <a:off x="2376201" y="1259469"/>
            <a:ext cx="7439597" cy="53423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2170" y="611666"/>
            <a:ext cx="12115142" cy="536991"/>
          </a:xfrm>
          <a:prstGeom prst="rect">
            <a:avLst/>
          </a:prstGeom>
        </p:spPr>
        <p:txBody>
          <a:bodyPr vert="horz" wrap="square" lIns="0" tIns="3922" rIns="0" bIns="0" rtlCol="0" anchor="ctr">
            <a:spAutoFit/>
          </a:bodyPr>
          <a:lstStyle/>
          <a:p>
            <a:pPr marL="11206" marR="4483">
              <a:lnSpc>
                <a:spcPct val="102699"/>
              </a:lnSpc>
              <a:spcBef>
                <a:spcPts val="31"/>
              </a:spcBef>
            </a:pPr>
            <a:r>
              <a:rPr sz="3600" spc="199" dirty="0"/>
              <a:t>2025</a:t>
            </a:r>
            <a:r>
              <a:rPr sz="3600" spc="-66" dirty="0"/>
              <a:t> </a:t>
            </a:r>
            <a:r>
              <a:rPr sz="3600" spc="49" dirty="0"/>
              <a:t>Acute</a:t>
            </a:r>
            <a:r>
              <a:rPr sz="3600" spc="-62" dirty="0"/>
              <a:t> </a:t>
            </a:r>
            <a:r>
              <a:rPr sz="3600" spc="40" dirty="0"/>
              <a:t>Care</a:t>
            </a:r>
            <a:r>
              <a:rPr sz="3600" spc="-62" dirty="0"/>
              <a:t> </a:t>
            </a:r>
            <a:r>
              <a:rPr sz="3600" spc="88" dirty="0"/>
              <a:t>Inpatient</a:t>
            </a:r>
            <a:r>
              <a:rPr sz="3600" spc="-62" dirty="0"/>
              <a:t> </a:t>
            </a:r>
            <a:r>
              <a:rPr sz="3600" spc="66" dirty="0"/>
              <a:t>Bed</a:t>
            </a:r>
            <a:r>
              <a:rPr sz="3600" spc="-62" dirty="0"/>
              <a:t> </a:t>
            </a:r>
            <a:r>
              <a:rPr sz="3600" spc="154" dirty="0"/>
              <a:t>Need-</a:t>
            </a:r>
            <a:r>
              <a:rPr lang="en-US" sz="3600" spc="154" dirty="0"/>
              <a:t> </a:t>
            </a:r>
            <a:r>
              <a:rPr sz="3600" spc="71" dirty="0"/>
              <a:t>New </a:t>
            </a:r>
            <a:r>
              <a:rPr sz="3600" spc="93" dirty="0"/>
              <a:t>Haven</a:t>
            </a:r>
            <a:r>
              <a:rPr sz="3600" spc="-180" dirty="0"/>
              <a:t> </a:t>
            </a:r>
            <a:r>
              <a:rPr sz="3600" spc="79" dirty="0"/>
              <a:t>County</a:t>
            </a:r>
          </a:p>
        </p:txBody>
      </p:sp>
      <p:pic>
        <p:nvPicPr>
          <p:cNvPr id="7" name="Picture 6">
            <a:extLst>
              <a:ext uri="{FF2B5EF4-FFF2-40B4-BE49-F238E27FC236}">
                <a16:creationId xmlns:a16="http://schemas.microsoft.com/office/drawing/2014/main" id="{E1472669-2E10-46CF-A182-45EDEA7ED9F0}"/>
              </a:ext>
            </a:extLst>
          </p:cNvPr>
          <p:cNvPicPr>
            <a:picLocks noChangeAspect="1"/>
          </p:cNvPicPr>
          <p:nvPr/>
        </p:nvPicPr>
        <p:blipFill>
          <a:blip r:embed="rId2"/>
          <a:stretch>
            <a:fillRect/>
          </a:stretch>
        </p:blipFill>
        <p:spPr>
          <a:xfrm>
            <a:off x="2094738" y="1229317"/>
            <a:ext cx="7469886" cy="54181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920" y="610896"/>
            <a:ext cx="12052080" cy="536991"/>
          </a:xfrm>
          <a:prstGeom prst="rect">
            <a:avLst/>
          </a:prstGeom>
        </p:spPr>
        <p:txBody>
          <a:bodyPr vert="horz" wrap="square" lIns="0" tIns="3922" rIns="0" bIns="0" rtlCol="0" anchor="ctr">
            <a:spAutoFit/>
          </a:bodyPr>
          <a:lstStyle/>
          <a:p>
            <a:pPr marL="11206" marR="4483">
              <a:lnSpc>
                <a:spcPct val="102699"/>
              </a:lnSpc>
              <a:spcBef>
                <a:spcPts val="31"/>
              </a:spcBef>
            </a:pPr>
            <a:r>
              <a:rPr sz="3600" spc="199" dirty="0"/>
              <a:t>2025</a:t>
            </a:r>
            <a:r>
              <a:rPr sz="3600" spc="-66" dirty="0"/>
              <a:t> </a:t>
            </a:r>
            <a:r>
              <a:rPr sz="3600" spc="49" dirty="0"/>
              <a:t>Acute</a:t>
            </a:r>
            <a:r>
              <a:rPr sz="3600" spc="-62" dirty="0"/>
              <a:t> </a:t>
            </a:r>
            <a:r>
              <a:rPr sz="3600" spc="40" dirty="0"/>
              <a:t>Care</a:t>
            </a:r>
            <a:r>
              <a:rPr sz="3600" spc="-62" dirty="0"/>
              <a:t> </a:t>
            </a:r>
            <a:r>
              <a:rPr sz="3600" spc="88" dirty="0"/>
              <a:t>Inpatient</a:t>
            </a:r>
            <a:r>
              <a:rPr sz="3600" spc="-62" dirty="0"/>
              <a:t> </a:t>
            </a:r>
            <a:r>
              <a:rPr sz="3600" spc="66" dirty="0"/>
              <a:t>Bed</a:t>
            </a:r>
            <a:r>
              <a:rPr sz="3600" spc="-62" dirty="0"/>
              <a:t> </a:t>
            </a:r>
            <a:r>
              <a:rPr sz="3600" spc="154" dirty="0"/>
              <a:t>Need-  </a:t>
            </a:r>
            <a:r>
              <a:rPr sz="3600" spc="71" dirty="0"/>
              <a:t>New </a:t>
            </a:r>
            <a:r>
              <a:rPr sz="3600" spc="88" dirty="0"/>
              <a:t>London</a:t>
            </a:r>
            <a:r>
              <a:rPr sz="3600" spc="-180" dirty="0"/>
              <a:t> </a:t>
            </a:r>
            <a:r>
              <a:rPr sz="3600" spc="79" dirty="0"/>
              <a:t>County</a:t>
            </a:r>
          </a:p>
        </p:txBody>
      </p:sp>
      <p:pic>
        <p:nvPicPr>
          <p:cNvPr id="7" name="Picture 6">
            <a:extLst>
              <a:ext uri="{FF2B5EF4-FFF2-40B4-BE49-F238E27FC236}">
                <a16:creationId xmlns:a16="http://schemas.microsoft.com/office/drawing/2014/main" id="{E88B9C93-C94A-4D93-B980-AA67B9C2204A}"/>
              </a:ext>
            </a:extLst>
          </p:cNvPr>
          <p:cNvPicPr>
            <a:picLocks noChangeAspect="1"/>
          </p:cNvPicPr>
          <p:nvPr/>
        </p:nvPicPr>
        <p:blipFill>
          <a:blip r:embed="rId2"/>
          <a:stretch>
            <a:fillRect/>
          </a:stretch>
        </p:blipFill>
        <p:spPr>
          <a:xfrm>
            <a:off x="2186940" y="1362781"/>
            <a:ext cx="7231380" cy="52850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1354" y="542721"/>
            <a:ext cx="11610646" cy="536991"/>
          </a:xfrm>
          <a:prstGeom prst="rect">
            <a:avLst/>
          </a:prstGeom>
        </p:spPr>
        <p:txBody>
          <a:bodyPr vert="horz" wrap="square" lIns="0" tIns="3922" rIns="0" bIns="0" rtlCol="0" anchor="ctr">
            <a:spAutoFit/>
          </a:bodyPr>
          <a:lstStyle/>
          <a:p>
            <a:pPr marL="11206" marR="4483">
              <a:lnSpc>
                <a:spcPct val="102699"/>
              </a:lnSpc>
              <a:spcBef>
                <a:spcPts val="31"/>
              </a:spcBef>
            </a:pPr>
            <a:r>
              <a:rPr sz="3600" spc="199" dirty="0"/>
              <a:t>2025</a:t>
            </a:r>
            <a:r>
              <a:rPr sz="3600" spc="-66" dirty="0"/>
              <a:t> </a:t>
            </a:r>
            <a:r>
              <a:rPr sz="3600" spc="49" dirty="0"/>
              <a:t>Acute</a:t>
            </a:r>
            <a:r>
              <a:rPr sz="3600" spc="-62" dirty="0"/>
              <a:t> </a:t>
            </a:r>
            <a:r>
              <a:rPr sz="3600" spc="40" dirty="0"/>
              <a:t>Care</a:t>
            </a:r>
            <a:r>
              <a:rPr sz="3600" spc="-62" dirty="0"/>
              <a:t> </a:t>
            </a:r>
            <a:r>
              <a:rPr sz="3600" spc="88" dirty="0"/>
              <a:t>Inpatient</a:t>
            </a:r>
            <a:r>
              <a:rPr sz="3600" spc="-62" dirty="0"/>
              <a:t> </a:t>
            </a:r>
            <a:r>
              <a:rPr sz="3600" spc="66" dirty="0"/>
              <a:t>Bed</a:t>
            </a:r>
            <a:r>
              <a:rPr sz="3600" spc="-62" dirty="0"/>
              <a:t> </a:t>
            </a:r>
            <a:r>
              <a:rPr sz="3600" spc="154" dirty="0"/>
              <a:t>Need-  </a:t>
            </a:r>
            <a:r>
              <a:rPr sz="3600" spc="31" dirty="0"/>
              <a:t>Tolland</a:t>
            </a:r>
            <a:r>
              <a:rPr sz="3600" spc="-57" dirty="0"/>
              <a:t> </a:t>
            </a:r>
            <a:r>
              <a:rPr sz="3600" spc="79" dirty="0"/>
              <a:t>County</a:t>
            </a:r>
          </a:p>
        </p:txBody>
      </p:sp>
      <p:pic>
        <p:nvPicPr>
          <p:cNvPr id="7" name="Picture 6">
            <a:extLst>
              <a:ext uri="{FF2B5EF4-FFF2-40B4-BE49-F238E27FC236}">
                <a16:creationId xmlns:a16="http://schemas.microsoft.com/office/drawing/2014/main" id="{C4C36C08-88B9-4047-8079-1E3A9AE6BA57}"/>
              </a:ext>
            </a:extLst>
          </p:cNvPr>
          <p:cNvPicPr>
            <a:picLocks noChangeAspect="1"/>
          </p:cNvPicPr>
          <p:nvPr/>
        </p:nvPicPr>
        <p:blipFill>
          <a:blip r:embed="rId2"/>
          <a:stretch>
            <a:fillRect/>
          </a:stretch>
        </p:blipFill>
        <p:spPr>
          <a:xfrm>
            <a:off x="2118169" y="1145838"/>
            <a:ext cx="7620191" cy="55287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3864" y="520334"/>
            <a:ext cx="11452990" cy="536991"/>
          </a:xfrm>
          <a:prstGeom prst="rect">
            <a:avLst/>
          </a:prstGeom>
        </p:spPr>
        <p:txBody>
          <a:bodyPr vert="horz" wrap="square" lIns="0" tIns="3922" rIns="0" bIns="0" rtlCol="0" anchor="ctr">
            <a:spAutoFit/>
          </a:bodyPr>
          <a:lstStyle/>
          <a:p>
            <a:pPr marL="11206" marR="4483">
              <a:lnSpc>
                <a:spcPct val="102699"/>
              </a:lnSpc>
              <a:spcBef>
                <a:spcPts val="31"/>
              </a:spcBef>
            </a:pPr>
            <a:r>
              <a:rPr sz="3600" spc="199" dirty="0"/>
              <a:t>2025</a:t>
            </a:r>
            <a:r>
              <a:rPr sz="3600" spc="-66" dirty="0"/>
              <a:t> </a:t>
            </a:r>
            <a:r>
              <a:rPr sz="3600" spc="49" dirty="0"/>
              <a:t>Acute</a:t>
            </a:r>
            <a:r>
              <a:rPr sz="3600" spc="-62" dirty="0"/>
              <a:t> </a:t>
            </a:r>
            <a:r>
              <a:rPr sz="3600" spc="40" dirty="0"/>
              <a:t>Care</a:t>
            </a:r>
            <a:r>
              <a:rPr sz="3600" spc="-62" dirty="0"/>
              <a:t> </a:t>
            </a:r>
            <a:r>
              <a:rPr sz="3600" spc="88" dirty="0"/>
              <a:t>Inpatient</a:t>
            </a:r>
            <a:r>
              <a:rPr sz="3600" spc="-62" dirty="0"/>
              <a:t> </a:t>
            </a:r>
            <a:r>
              <a:rPr sz="3600" spc="66" dirty="0"/>
              <a:t>Bed</a:t>
            </a:r>
            <a:r>
              <a:rPr sz="3600" spc="-62" dirty="0"/>
              <a:t> </a:t>
            </a:r>
            <a:r>
              <a:rPr sz="3600" spc="154" dirty="0"/>
              <a:t>Need-  </a:t>
            </a:r>
            <a:r>
              <a:rPr sz="3600" spc="106" dirty="0"/>
              <a:t>Windham</a:t>
            </a:r>
            <a:r>
              <a:rPr sz="3600" spc="-57" dirty="0"/>
              <a:t> </a:t>
            </a:r>
            <a:r>
              <a:rPr sz="3600" spc="79" dirty="0"/>
              <a:t>County</a:t>
            </a:r>
          </a:p>
        </p:txBody>
      </p:sp>
      <p:pic>
        <p:nvPicPr>
          <p:cNvPr id="7" name="Picture 6">
            <a:extLst>
              <a:ext uri="{FF2B5EF4-FFF2-40B4-BE49-F238E27FC236}">
                <a16:creationId xmlns:a16="http://schemas.microsoft.com/office/drawing/2014/main" id="{71BC8576-636B-4A30-BB29-12E7D710FA2C}"/>
              </a:ext>
            </a:extLst>
          </p:cNvPr>
          <p:cNvPicPr>
            <a:picLocks noChangeAspect="1"/>
          </p:cNvPicPr>
          <p:nvPr/>
        </p:nvPicPr>
        <p:blipFill>
          <a:blip r:embed="rId2"/>
          <a:stretch>
            <a:fillRect/>
          </a:stretch>
        </p:blipFill>
        <p:spPr>
          <a:xfrm>
            <a:off x="2025587" y="1152143"/>
            <a:ext cx="7641791" cy="55157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37761" y="437736"/>
            <a:ext cx="9634702" cy="1092128"/>
          </a:xfrm>
          <a:prstGeom prst="rect">
            <a:avLst/>
          </a:prstGeom>
        </p:spPr>
        <p:txBody>
          <a:bodyPr vert="horz" wrap="square" lIns="0" tIns="7844" rIns="0" bIns="0" rtlCol="0" anchor="ctr">
            <a:spAutoFit/>
          </a:bodyPr>
          <a:lstStyle/>
          <a:p>
            <a:pPr marL="11206" marR="4483" algn="ctr">
              <a:lnSpc>
                <a:spcPct val="100899"/>
              </a:lnSpc>
              <a:spcBef>
                <a:spcPts val="62"/>
              </a:spcBef>
            </a:pPr>
            <a:r>
              <a:rPr sz="3600" spc="176" dirty="0"/>
              <a:t>2025</a:t>
            </a:r>
            <a:r>
              <a:rPr sz="3600" spc="-405" dirty="0"/>
              <a:t> </a:t>
            </a:r>
            <a:r>
              <a:rPr sz="3600" spc="26" dirty="0"/>
              <a:t>Acute </a:t>
            </a:r>
            <a:r>
              <a:rPr sz="3600" spc="22" dirty="0"/>
              <a:t>Care </a:t>
            </a:r>
            <a:r>
              <a:rPr sz="3600" spc="71" dirty="0"/>
              <a:t>Inpatient  </a:t>
            </a:r>
            <a:r>
              <a:rPr sz="3600" spc="44" dirty="0"/>
              <a:t>Bed </a:t>
            </a:r>
            <a:r>
              <a:rPr sz="3600" spc="62" dirty="0"/>
              <a:t>Need-Bridgeport</a:t>
            </a:r>
            <a:r>
              <a:rPr sz="3600" spc="-185" dirty="0"/>
              <a:t> </a:t>
            </a:r>
            <a:r>
              <a:rPr sz="3600" spc="31" dirty="0"/>
              <a:t>Hospital</a:t>
            </a:r>
            <a:endParaRPr sz="3600" dirty="0"/>
          </a:p>
        </p:txBody>
      </p:sp>
      <p:pic>
        <p:nvPicPr>
          <p:cNvPr id="7" name="Picture 6">
            <a:extLst>
              <a:ext uri="{FF2B5EF4-FFF2-40B4-BE49-F238E27FC236}">
                <a16:creationId xmlns:a16="http://schemas.microsoft.com/office/drawing/2014/main" id="{3744FE8E-F06D-4E31-842F-A00927FDB292}"/>
              </a:ext>
            </a:extLst>
          </p:cNvPr>
          <p:cNvPicPr>
            <a:picLocks noChangeAspect="1"/>
          </p:cNvPicPr>
          <p:nvPr/>
        </p:nvPicPr>
        <p:blipFill>
          <a:blip r:embed="rId2"/>
          <a:stretch>
            <a:fillRect/>
          </a:stretch>
        </p:blipFill>
        <p:spPr>
          <a:xfrm>
            <a:off x="2206180" y="1529864"/>
            <a:ext cx="7779639" cy="50781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0251" y="396794"/>
            <a:ext cx="8533279" cy="1107596"/>
          </a:xfrm>
          <a:prstGeom prst="rect">
            <a:avLst/>
          </a:prstGeom>
        </p:spPr>
        <p:txBody>
          <a:bodyPr vert="horz" wrap="square" lIns="0" tIns="3922" rIns="0" bIns="0" rtlCol="0" anchor="ctr">
            <a:spAutoFit/>
          </a:bodyPr>
          <a:lstStyle/>
          <a:p>
            <a:pPr marL="11206" marR="4483" algn="ctr">
              <a:lnSpc>
                <a:spcPct val="102699"/>
              </a:lnSpc>
              <a:spcBef>
                <a:spcPts val="31"/>
              </a:spcBef>
            </a:pPr>
            <a:r>
              <a:rPr sz="3600" spc="199" dirty="0"/>
              <a:t>2025</a:t>
            </a:r>
            <a:r>
              <a:rPr sz="3600" spc="-66" dirty="0"/>
              <a:t> </a:t>
            </a:r>
            <a:r>
              <a:rPr sz="3600" spc="49" dirty="0"/>
              <a:t>Acute</a:t>
            </a:r>
            <a:r>
              <a:rPr sz="3600" spc="-62" dirty="0"/>
              <a:t> </a:t>
            </a:r>
            <a:r>
              <a:rPr sz="3600" spc="40" dirty="0"/>
              <a:t>Care</a:t>
            </a:r>
            <a:r>
              <a:rPr sz="3600" spc="-62" dirty="0"/>
              <a:t> </a:t>
            </a:r>
            <a:r>
              <a:rPr sz="3600" spc="88" dirty="0"/>
              <a:t>Inpatient</a:t>
            </a:r>
            <a:r>
              <a:rPr sz="3600" spc="-62" dirty="0"/>
              <a:t> </a:t>
            </a:r>
            <a:r>
              <a:rPr sz="3600" spc="66" dirty="0"/>
              <a:t>Bed</a:t>
            </a:r>
            <a:r>
              <a:rPr sz="3600" spc="-62" dirty="0"/>
              <a:t> </a:t>
            </a:r>
            <a:r>
              <a:rPr sz="3600" spc="154" dirty="0"/>
              <a:t>Need-  </a:t>
            </a:r>
            <a:r>
              <a:rPr sz="3600" spc="-9" dirty="0"/>
              <a:t>Bristol</a:t>
            </a:r>
            <a:r>
              <a:rPr sz="3600" spc="-57" dirty="0"/>
              <a:t> </a:t>
            </a:r>
            <a:r>
              <a:rPr sz="3600" spc="49" dirty="0"/>
              <a:t>Hospital</a:t>
            </a:r>
          </a:p>
        </p:txBody>
      </p:sp>
      <p:pic>
        <p:nvPicPr>
          <p:cNvPr id="7" name="Picture 6">
            <a:extLst>
              <a:ext uri="{FF2B5EF4-FFF2-40B4-BE49-F238E27FC236}">
                <a16:creationId xmlns:a16="http://schemas.microsoft.com/office/drawing/2014/main" id="{8DC4C4A9-253D-4A5B-8A5D-201FD95E7ED1}"/>
              </a:ext>
            </a:extLst>
          </p:cNvPr>
          <p:cNvPicPr>
            <a:picLocks noChangeAspect="1"/>
          </p:cNvPicPr>
          <p:nvPr/>
        </p:nvPicPr>
        <p:blipFill>
          <a:blip r:embed="rId2"/>
          <a:stretch>
            <a:fillRect/>
          </a:stretch>
        </p:blipFill>
        <p:spPr>
          <a:xfrm>
            <a:off x="2479929" y="1504390"/>
            <a:ext cx="7232142" cy="51889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4696" y="339850"/>
            <a:ext cx="8562646" cy="1092128"/>
          </a:xfrm>
          <a:prstGeom prst="rect">
            <a:avLst/>
          </a:prstGeom>
        </p:spPr>
        <p:txBody>
          <a:bodyPr vert="horz" wrap="square" lIns="0" tIns="7844" rIns="0" bIns="0" rtlCol="0" anchor="ctr">
            <a:spAutoFit/>
          </a:bodyPr>
          <a:lstStyle/>
          <a:p>
            <a:pPr marL="11206" marR="4483" algn="ctr">
              <a:lnSpc>
                <a:spcPct val="100899"/>
              </a:lnSpc>
              <a:spcBef>
                <a:spcPts val="62"/>
              </a:spcBef>
            </a:pPr>
            <a:r>
              <a:rPr sz="3600" spc="176" dirty="0"/>
              <a:t>2025</a:t>
            </a:r>
            <a:r>
              <a:rPr sz="3600" spc="-79" dirty="0"/>
              <a:t> </a:t>
            </a:r>
            <a:r>
              <a:rPr sz="3600" spc="26" dirty="0"/>
              <a:t>Acute</a:t>
            </a:r>
            <a:r>
              <a:rPr sz="3600" spc="-79" dirty="0"/>
              <a:t> </a:t>
            </a:r>
            <a:r>
              <a:rPr sz="3600" spc="22" dirty="0"/>
              <a:t>Care</a:t>
            </a:r>
            <a:r>
              <a:rPr sz="3600" spc="-75" dirty="0"/>
              <a:t> </a:t>
            </a:r>
            <a:r>
              <a:rPr sz="3600" spc="71" dirty="0"/>
              <a:t>Inpatient</a:t>
            </a:r>
            <a:r>
              <a:rPr sz="3600" spc="-79" dirty="0"/>
              <a:t> </a:t>
            </a:r>
            <a:r>
              <a:rPr sz="3600" spc="44" dirty="0"/>
              <a:t>Bed</a:t>
            </a:r>
            <a:r>
              <a:rPr sz="3600" spc="-75" dirty="0"/>
              <a:t> </a:t>
            </a:r>
            <a:r>
              <a:rPr sz="3600" spc="132" dirty="0"/>
              <a:t>Need-  </a:t>
            </a:r>
            <a:r>
              <a:rPr sz="3600" spc="53" dirty="0"/>
              <a:t>Charlotte </a:t>
            </a:r>
            <a:r>
              <a:rPr sz="3600" spc="49" dirty="0"/>
              <a:t>Hungerford</a:t>
            </a:r>
            <a:r>
              <a:rPr sz="3600" spc="-190" dirty="0"/>
              <a:t> </a:t>
            </a:r>
            <a:r>
              <a:rPr sz="3600" spc="31" dirty="0"/>
              <a:t>Hospital</a:t>
            </a:r>
            <a:endParaRPr sz="3600" dirty="0"/>
          </a:p>
        </p:txBody>
      </p:sp>
      <p:pic>
        <p:nvPicPr>
          <p:cNvPr id="7" name="Picture 6">
            <a:extLst>
              <a:ext uri="{FF2B5EF4-FFF2-40B4-BE49-F238E27FC236}">
                <a16:creationId xmlns:a16="http://schemas.microsoft.com/office/drawing/2014/main" id="{111034EF-6A68-4F22-AEA7-1D8CBFA73BD7}"/>
              </a:ext>
            </a:extLst>
          </p:cNvPr>
          <p:cNvPicPr>
            <a:picLocks noChangeAspect="1"/>
          </p:cNvPicPr>
          <p:nvPr/>
        </p:nvPicPr>
        <p:blipFill>
          <a:blip r:embed="rId2"/>
          <a:stretch>
            <a:fillRect/>
          </a:stretch>
        </p:blipFill>
        <p:spPr>
          <a:xfrm>
            <a:off x="2520219" y="1431978"/>
            <a:ext cx="7151561" cy="52107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23824"/>
            <a:ext cx="10972800" cy="1066800"/>
          </a:xfrm>
        </p:spPr>
        <p:txBody>
          <a:bodyPr>
            <a:normAutofit fontScale="90000"/>
          </a:bodyPr>
          <a:lstStyle/>
          <a:p>
            <a:r>
              <a:rPr lang="en-US" dirty="0"/>
              <a:t>Conceptual Model of Licensed Hospital Beds, </a:t>
            </a:r>
            <a:br>
              <a:rPr lang="en-US" dirty="0"/>
            </a:br>
            <a:r>
              <a:rPr lang="en-US" dirty="0"/>
              <a:t>as Defined by AHRQ</a:t>
            </a:r>
          </a:p>
        </p:txBody>
      </p:sp>
      <p:sp>
        <p:nvSpPr>
          <p:cNvPr id="10" name="Slide Number Placeholder 9"/>
          <p:cNvSpPr>
            <a:spLocks noGrp="1"/>
          </p:cNvSpPr>
          <p:nvPr>
            <p:ph type="sldNum" sz="quarter" idx="12"/>
          </p:nvPr>
        </p:nvSpPr>
        <p:spPr>
          <a:xfrm>
            <a:off x="11770709" y="6287679"/>
            <a:ext cx="332124" cy="397778"/>
          </a:xfrm>
        </p:spPr>
        <p:txBody>
          <a:bodyPr/>
          <a:lstStyle/>
          <a:p>
            <a:fld id="{401CF334-2D5C-4859-84A6-CA7E6E43FAEB}" type="slidenum">
              <a:rPr lang="en-US" b="1" smtClean="0">
                <a:solidFill>
                  <a:srgbClr val="0067B1"/>
                </a:solidFill>
                <a:latin typeface="Cambria" panose="02040503050406030204" pitchFamily="18" charset="0"/>
              </a:rPr>
              <a:t>3</a:t>
            </a:fld>
            <a:endParaRPr lang="en-US" b="1" dirty="0">
              <a:solidFill>
                <a:srgbClr val="0067B1"/>
              </a:solidFill>
              <a:latin typeface="Cambria" panose="02040503050406030204" pitchFamily="18" charset="0"/>
            </a:endParaRPr>
          </a:p>
        </p:txBody>
      </p:sp>
      <p:pic>
        <p:nvPicPr>
          <p:cNvPr id="7" name="Picture 6">
            <a:extLst>
              <a:ext uri="{FF2B5EF4-FFF2-40B4-BE49-F238E27FC236}">
                <a16:creationId xmlns:a16="http://schemas.microsoft.com/office/drawing/2014/main" id="{5BC0950B-A05A-438F-8AE5-D62EBA36D24C}"/>
              </a:ext>
            </a:extLst>
          </p:cNvPr>
          <p:cNvPicPr>
            <a:picLocks noChangeAspect="1"/>
          </p:cNvPicPr>
          <p:nvPr/>
        </p:nvPicPr>
        <p:blipFill>
          <a:blip r:embed="rId3"/>
          <a:stretch>
            <a:fillRect/>
          </a:stretch>
        </p:blipFill>
        <p:spPr>
          <a:xfrm>
            <a:off x="1129982" y="1888172"/>
            <a:ext cx="7534275" cy="4524375"/>
          </a:xfrm>
          <a:prstGeom prst="rect">
            <a:avLst/>
          </a:prstGeom>
        </p:spPr>
      </p:pic>
      <p:sp>
        <p:nvSpPr>
          <p:cNvPr id="8" name="TextBox 7">
            <a:extLst>
              <a:ext uri="{FF2B5EF4-FFF2-40B4-BE49-F238E27FC236}">
                <a16:creationId xmlns:a16="http://schemas.microsoft.com/office/drawing/2014/main" id="{E16D20E3-3670-4499-85BD-6755E4E9BB6D}"/>
              </a:ext>
            </a:extLst>
          </p:cNvPr>
          <p:cNvSpPr txBox="1"/>
          <p:nvPr/>
        </p:nvSpPr>
        <p:spPr>
          <a:xfrm>
            <a:off x="6187440" y="2690336"/>
            <a:ext cx="4328160" cy="1477328"/>
          </a:xfrm>
          <a:prstGeom prst="rect">
            <a:avLst/>
          </a:prstGeom>
          <a:noFill/>
        </p:spPr>
        <p:txBody>
          <a:bodyPr wrap="square" rtlCol="0">
            <a:spAutoFit/>
          </a:bodyPr>
          <a:lstStyle/>
          <a:p>
            <a:r>
              <a:rPr lang="en-US" dirty="0"/>
              <a:t>The Agency for Healthcare Research and Quality (AHRQ) defines licensed beds as the maximum number of beds that a hospital is licensed to operate, though not all licensed beds need to be available or staffed. </a:t>
            </a:r>
          </a:p>
        </p:txBody>
      </p:sp>
    </p:spTree>
    <p:extLst>
      <p:ext uri="{BB962C8B-B14F-4D97-AF65-F5344CB8AC3E}">
        <p14:creationId xmlns:p14="http://schemas.microsoft.com/office/powerpoint/2010/main" val="293614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8608" y="420221"/>
            <a:ext cx="8194783" cy="1107596"/>
          </a:xfrm>
          <a:prstGeom prst="rect">
            <a:avLst/>
          </a:prstGeom>
        </p:spPr>
        <p:txBody>
          <a:bodyPr vert="horz" wrap="square" lIns="0" tIns="3922" rIns="0" bIns="0" rtlCol="0" anchor="ctr">
            <a:spAutoFit/>
          </a:bodyPr>
          <a:lstStyle/>
          <a:p>
            <a:pPr marL="11206" marR="4483" algn="ctr">
              <a:lnSpc>
                <a:spcPct val="102699"/>
              </a:lnSpc>
              <a:spcBef>
                <a:spcPts val="31"/>
              </a:spcBef>
            </a:pPr>
            <a:r>
              <a:rPr sz="3600" spc="199" dirty="0"/>
              <a:t>2025</a:t>
            </a:r>
            <a:r>
              <a:rPr sz="3600" spc="-66" dirty="0"/>
              <a:t> </a:t>
            </a:r>
            <a:r>
              <a:rPr sz="3600" spc="49" dirty="0"/>
              <a:t>Acute</a:t>
            </a:r>
            <a:r>
              <a:rPr sz="3600" spc="-62" dirty="0"/>
              <a:t> </a:t>
            </a:r>
            <a:r>
              <a:rPr sz="3600" spc="40" dirty="0"/>
              <a:t>Care</a:t>
            </a:r>
            <a:r>
              <a:rPr sz="3600" spc="-62" dirty="0"/>
              <a:t> </a:t>
            </a:r>
            <a:r>
              <a:rPr sz="3600" spc="88" dirty="0"/>
              <a:t>Inpatient</a:t>
            </a:r>
            <a:r>
              <a:rPr sz="3600" spc="-62" dirty="0"/>
              <a:t> </a:t>
            </a:r>
            <a:r>
              <a:rPr sz="3600" spc="66" dirty="0"/>
              <a:t>Bed</a:t>
            </a:r>
            <a:r>
              <a:rPr sz="3600" spc="-62" dirty="0"/>
              <a:t> </a:t>
            </a:r>
            <a:r>
              <a:rPr sz="3600" spc="154" dirty="0"/>
              <a:t>Need-  </a:t>
            </a:r>
            <a:r>
              <a:rPr sz="3600" spc="-137" dirty="0"/>
              <a:t>CT </a:t>
            </a:r>
            <a:r>
              <a:rPr sz="3600" spc="31" dirty="0"/>
              <a:t>Children's </a:t>
            </a:r>
            <a:r>
              <a:rPr sz="3600" spc="13" dirty="0"/>
              <a:t>Medical</a:t>
            </a:r>
            <a:r>
              <a:rPr sz="3600" spc="-62" dirty="0"/>
              <a:t> </a:t>
            </a:r>
            <a:r>
              <a:rPr sz="3600" spc="97" dirty="0"/>
              <a:t>Center</a:t>
            </a:r>
          </a:p>
        </p:txBody>
      </p:sp>
      <p:pic>
        <p:nvPicPr>
          <p:cNvPr id="7" name="Picture 6">
            <a:extLst>
              <a:ext uri="{FF2B5EF4-FFF2-40B4-BE49-F238E27FC236}">
                <a16:creationId xmlns:a16="http://schemas.microsoft.com/office/drawing/2014/main" id="{1BAC2EA8-5B70-408A-8272-E3D6870A98BC}"/>
              </a:ext>
            </a:extLst>
          </p:cNvPr>
          <p:cNvPicPr>
            <a:picLocks noChangeAspect="1"/>
          </p:cNvPicPr>
          <p:nvPr/>
        </p:nvPicPr>
        <p:blipFill>
          <a:blip r:embed="rId2"/>
          <a:stretch>
            <a:fillRect/>
          </a:stretch>
        </p:blipFill>
        <p:spPr>
          <a:xfrm>
            <a:off x="2459926" y="1527817"/>
            <a:ext cx="7272148" cy="52013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3298" y="352986"/>
            <a:ext cx="7774370" cy="1107596"/>
          </a:xfrm>
          <a:prstGeom prst="rect">
            <a:avLst/>
          </a:prstGeom>
        </p:spPr>
        <p:txBody>
          <a:bodyPr vert="horz" wrap="square" lIns="0" tIns="3922" rIns="0" bIns="0" rtlCol="0" anchor="ctr">
            <a:spAutoFit/>
          </a:bodyPr>
          <a:lstStyle/>
          <a:p>
            <a:pPr marL="11206" marR="4483" algn="ctr">
              <a:lnSpc>
                <a:spcPct val="102699"/>
              </a:lnSpc>
              <a:spcBef>
                <a:spcPts val="31"/>
              </a:spcBef>
            </a:pPr>
            <a:r>
              <a:rPr sz="3600" spc="199" dirty="0"/>
              <a:t>2025</a:t>
            </a:r>
            <a:r>
              <a:rPr sz="3600" spc="-66" dirty="0"/>
              <a:t> </a:t>
            </a:r>
            <a:r>
              <a:rPr sz="3600" spc="49" dirty="0"/>
              <a:t>Acute</a:t>
            </a:r>
            <a:r>
              <a:rPr sz="3600" spc="-62" dirty="0"/>
              <a:t> </a:t>
            </a:r>
            <a:r>
              <a:rPr sz="3600" spc="40" dirty="0"/>
              <a:t>Care</a:t>
            </a:r>
            <a:r>
              <a:rPr sz="3600" spc="-62" dirty="0"/>
              <a:t> </a:t>
            </a:r>
            <a:r>
              <a:rPr sz="3600" spc="88" dirty="0"/>
              <a:t>Inpatient</a:t>
            </a:r>
            <a:r>
              <a:rPr sz="3600" spc="-62" dirty="0"/>
              <a:t> </a:t>
            </a:r>
            <a:r>
              <a:rPr sz="3600" spc="66" dirty="0"/>
              <a:t>Bed</a:t>
            </a:r>
            <a:r>
              <a:rPr sz="3600" spc="-62" dirty="0"/>
              <a:t> </a:t>
            </a:r>
            <a:r>
              <a:rPr sz="3600" spc="154" dirty="0"/>
              <a:t>Need-  </a:t>
            </a:r>
            <a:r>
              <a:rPr sz="3600" spc="79" dirty="0"/>
              <a:t>Danbury</a:t>
            </a:r>
            <a:r>
              <a:rPr sz="3600" spc="-57" dirty="0"/>
              <a:t> </a:t>
            </a:r>
            <a:r>
              <a:rPr sz="3600" spc="49" dirty="0"/>
              <a:t>Hospital</a:t>
            </a:r>
          </a:p>
        </p:txBody>
      </p:sp>
      <p:pic>
        <p:nvPicPr>
          <p:cNvPr id="7" name="Picture 6">
            <a:extLst>
              <a:ext uri="{FF2B5EF4-FFF2-40B4-BE49-F238E27FC236}">
                <a16:creationId xmlns:a16="http://schemas.microsoft.com/office/drawing/2014/main" id="{ABA3FEAF-EC43-4C1A-9C39-1F820070C41D}"/>
              </a:ext>
            </a:extLst>
          </p:cNvPr>
          <p:cNvPicPr>
            <a:picLocks noChangeAspect="1"/>
          </p:cNvPicPr>
          <p:nvPr/>
        </p:nvPicPr>
        <p:blipFill>
          <a:blip r:embed="rId2"/>
          <a:stretch>
            <a:fillRect/>
          </a:stretch>
        </p:blipFill>
        <p:spPr>
          <a:xfrm>
            <a:off x="1871663" y="1532266"/>
            <a:ext cx="7994714" cy="5172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40498" y="403412"/>
            <a:ext cx="7911004" cy="1107596"/>
          </a:xfrm>
          <a:prstGeom prst="rect">
            <a:avLst/>
          </a:prstGeom>
        </p:spPr>
        <p:txBody>
          <a:bodyPr vert="horz" wrap="square" lIns="0" tIns="3922" rIns="0" bIns="0" rtlCol="0" anchor="ctr">
            <a:spAutoFit/>
          </a:bodyPr>
          <a:lstStyle/>
          <a:p>
            <a:pPr marL="11206" marR="4483" algn="ctr">
              <a:lnSpc>
                <a:spcPct val="102699"/>
              </a:lnSpc>
              <a:spcBef>
                <a:spcPts val="31"/>
              </a:spcBef>
            </a:pPr>
            <a:r>
              <a:rPr sz="3600" spc="199" dirty="0"/>
              <a:t>2025</a:t>
            </a:r>
            <a:r>
              <a:rPr sz="3600" spc="-66" dirty="0"/>
              <a:t> </a:t>
            </a:r>
            <a:r>
              <a:rPr sz="3600" spc="49" dirty="0"/>
              <a:t>Acute</a:t>
            </a:r>
            <a:r>
              <a:rPr sz="3600" spc="-62" dirty="0"/>
              <a:t> </a:t>
            </a:r>
            <a:r>
              <a:rPr sz="3600" spc="40" dirty="0"/>
              <a:t>Care</a:t>
            </a:r>
            <a:r>
              <a:rPr sz="3600" spc="-62" dirty="0"/>
              <a:t> </a:t>
            </a:r>
            <a:r>
              <a:rPr sz="3600" spc="88" dirty="0"/>
              <a:t>Inpatient</a:t>
            </a:r>
            <a:r>
              <a:rPr sz="3600" spc="-62" dirty="0"/>
              <a:t> </a:t>
            </a:r>
            <a:r>
              <a:rPr sz="3600" spc="66" dirty="0"/>
              <a:t>Bed</a:t>
            </a:r>
            <a:r>
              <a:rPr sz="3600" spc="-62" dirty="0"/>
              <a:t> </a:t>
            </a:r>
            <a:r>
              <a:rPr sz="3600" spc="154" dirty="0"/>
              <a:t>Need-  </a:t>
            </a:r>
            <a:r>
              <a:rPr sz="3600" spc="62" dirty="0"/>
              <a:t>Day </a:t>
            </a:r>
            <a:r>
              <a:rPr sz="3600" spc="-22" dirty="0"/>
              <a:t>Kimball</a:t>
            </a:r>
            <a:r>
              <a:rPr sz="3600" spc="-172" dirty="0"/>
              <a:t> </a:t>
            </a:r>
            <a:r>
              <a:rPr sz="3600" spc="49" dirty="0"/>
              <a:t>Hospital</a:t>
            </a:r>
          </a:p>
        </p:txBody>
      </p:sp>
      <p:pic>
        <p:nvPicPr>
          <p:cNvPr id="7" name="Picture 6">
            <a:extLst>
              <a:ext uri="{FF2B5EF4-FFF2-40B4-BE49-F238E27FC236}">
                <a16:creationId xmlns:a16="http://schemas.microsoft.com/office/drawing/2014/main" id="{0F853E79-C627-4F9A-A06B-D34A90F7F7D9}"/>
              </a:ext>
            </a:extLst>
          </p:cNvPr>
          <p:cNvPicPr>
            <a:picLocks noChangeAspect="1"/>
          </p:cNvPicPr>
          <p:nvPr/>
        </p:nvPicPr>
        <p:blipFill>
          <a:blip r:embed="rId2"/>
          <a:stretch>
            <a:fillRect/>
          </a:stretch>
        </p:blipFill>
        <p:spPr>
          <a:xfrm>
            <a:off x="2438257" y="1511008"/>
            <a:ext cx="7315486" cy="52218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56567" y="373854"/>
            <a:ext cx="8278866" cy="1107596"/>
          </a:xfrm>
          <a:prstGeom prst="rect">
            <a:avLst/>
          </a:prstGeom>
        </p:spPr>
        <p:txBody>
          <a:bodyPr vert="horz" wrap="square" lIns="0" tIns="3922" rIns="0" bIns="0" rtlCol="0" anchor="ctr">
            <a:spAutoFit/>
          </a:bodyPr>
          <a:lstStyle/>
          <a:p>
            <a:pPr marL="11206" marR="4483" algn="ctr">
              <a:lnSpc>
                <a:spcPct val="102699"/>
              </a:lnSpc>
              <a:spcBef>
                <a:spcPts val="31"/>
              </a:spcBef>
            </a:pPr>
            <a:r>
              <a:rPr sz="3600" spc="199" dirty="0"/>
              <a:t>2025</a:t>
            </a:r>
            <a:r>
              <a:rPr sz="3600" spc="-66" dirty="0"/>
              <a:t> </a:t>
            </a:r>
            <a:r>
              <a:rPr sz="3600" spc="49" dirty="0"/>
              <a:t>Acute</a:t>
            </a:r>
            <a:r>
              <a:rPr sz="3600" spc="-62" dirty="0"/>
              <a:t> </a:t>
            </a:r>
            <a:r>
              <a:rPr sz="3600" spc="40" dirty="0"/>
              <a:t>Care</a:t>
            </a:r>
            <a:r>
              <a:rPr sz="3600" spc="-62" dirty="0"/>
              <a:t> </a:t>
            </a:r>
            <a:r>
              <a:rPr sz="3600" spc="88" dirty="0"/>
              <a:t>Inpatient</a:t>
            </a:r>
            <a:r>
              <a:rPr sz="3600" spc="-62" dirty="0"/>
              <a:t> </a:t>
            </a:r>
            <a:r>
              <a:rPr sz="3600" spc="66" dirty="0"/>
              <a:t>Bed</a:t>
            </a:r>
            <a:r>
              <a:rPr sz="3600" spc="-62" dirty="0"/>
              <a:t> </a:t>
            </a:r>
            <a:r>
              <a:rPr sz="3600" spc="154" dirty="0"/>
              <a:t>Need-  </a:t>
            </a:r>
            <a:r>
              <a:rPr sz="3600" spc="53" dirty="0"/>
              <a:t>Greenwich</a:t>
            </a:r>
            <a:r>
              <a:rPr sz="3600" spc="-57" dirty="0"/>
              <a:t> </a:t>
            </a:r>
            <a:r>
              <a:rPr sz="3600" spc="49" dirty="0"/>
              <a:t>Hospital</a:t>
            </a:r>
          </a:p>
        </p:txBody>
      </p:sp>
      <p:pic>
        <p:nvPicPr>
          <p:cNvPr id="7" name="Picture 6">
            <a:extLst>
              <a:ext uri="{FF2B5EF4-FFF2-40B4-BE49-F238E27FC236}">
                <a16:creationId xmlns:a16="http://schemas.microsoft.com/office/drawing/2014/main" id="{43BC196D-30EA-4AB7-A576-C52FEAC33A35}"/>
              </a:ext>
            </a:extLst>
          </p:cNvPr>
          <p:cNvPicPr>
            <a:picLocks noChangeAspect="1"/>
          </p:cNvPicPr>
          <p:nvPr/>
        </p:nvPicPr>
        <p:blipFill>
          <a:blip r:embed="rId2"/>
          <a:stretch>
            <a:fillRect/>
          </a:stretch>
        </p:blipFill>
        <p:spPr>
          <a:xfrm>
            <a:off x="2084927" y="1481450"/>
            <a:ext cx="8022145" cy="52148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9326" y="329210"/>
            <a:ext cx="7753349" cy="1107596"/>
          </a:xfrm>
          <a:prstGeom prst="rect">
            <a:avLst/>
          </a:prstGeom>
        </p:spPr>
        <p:txBody>
          <a:bodyPr vert="horz" wrap="square" lIns="0" tIns="3922" rIns="0" bIns="0" rtlCol="0" anchor="ctr">
            <a:spAutoFit/>
          </a:bodyPr>
          <a:lstStyle/>
          <a:p>
            <a:pPr marL="11206" marR="4483" algn="ctr">
              <a:lnSpc>
                <a:spcPct val="102699"/>
              </a:lnSpc>
              <a:spcBef>
                <a:spcPts val="31"/>
              </a:spcBef>
            </a:pPr>
            <a:r>
              <a:rPr sz="3600" spc="199" dirty="0"/>
              <a:t>2025</a:t>
            </a:r>
            <a:r>
              <a:rPr sz="3600" spc="-66" dirty="0"/>
              <a:t> </a:t>
            </a:r>
            <a:r>
              <a:rPr sz="3600" spc="49" dirty="0"/>
              <a:t>Acute</a:t>
            </a:r>
            <a:r>
              <a:rPr sz="3600" spc="-62" dirty="0"/>
              <a:t> </a:t>
            </a:r>
            <a:r>
              <a:rPr sz="3600" spc="40" dirty="0"/>
              <a:t>Care</a:t>
            </a:r>
            <a:r>
              <a:rPr sz="3600" spc="-62" dirty="0"/>
              <a:t> </a:t>
            </a:r>
            <a:r>
              <a:rPr sz="3600" spc="88" dirty="0"/>
              <a:t>Inpatient</a:t>
            </a:r>
            <a:r>
              <a:rPr sz="3600" spc="-62" dirty="0"/>
              <a:t> </a:t>
            </a:r>
            <a:r>
              <a:rPr sz="3600" spc="66" dirty="0"/>
              <a:t>Bed</a:t>
            </a:r>
            <a:r>
              <a:rPr sz="3600" spc="-62" dirty="0"/>
              <a:t> </a:t>
            </a:r>
            <a:r>
              <a:rPr sz="3600" spc="154" dirty="0"/>
              <a:t>Need-  </a:t>
            </a:r>
            <a:r>
              <a:rPr sz="3600" spc="-35" dirty="0"/>
              <a:t>Griffin</a:t>
            </a:r>
            <a:r>
              <a:rPr sz="3600" spc="-57" dirty="0"/>
              <a:t> </a:t>
            </a:r>
            <a:r>
              <a:rPr sz="3600" spc="49" dirty="0"/>
              <a:t>Hospital</a:t>
            </a:r>
          </a:p>
        </p:txBody>
      </p:sp>
      <p:pic>
        <p:nvPicPr>
          <p:cNvPr id="7" name="Picture 6">
            <a:extLst>
              <a:ext uri="{FF2B5EF4-FFF2-40B4-BE49-F238E27FC236}">
                <a16:creationId xmlns:a16="http://schemas.microsoft.com/office/drawing/2014/main" id="{0ECC3E23-F5CD-4D18-B8D9-AC1793BF5440}"/>
              </a:ext>
            </a:extLst>
          </p:cNvPr>
          <p:cNvPicPr>
            <a:picLocks noChangeAspect="1"/>
          </p:cNvPicPr>
          <p:nvPr/>
        </p:nvPicPr>
        <p:blipFill>
          <a:blip r:embed="rId2"/>
          <a:stretch>
            <a:fillRect/>
          </a:stretch>
        </p:blipFill>
        <p:spPr>
          <a:xfrm>
            <a:off x="2305431" y="1436806"/>
            <a:ext cx="7277481" cy="52332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05354" y="363177"/>
            <a:ext cx="7700797" cy="1107596"/>
          </a:xfrm>
          <a:prstGeom prst="rect">
            <a:avLst/>
          </a:prstGeom>
        </p:spPr>
        <p:txBody>
          <a:bodyPr vert="horz" wrap="square" lIns="0" tIns="3922" rIns="0" bIns="0" rtlCol="0" anchor="ctr">
            <a:spAutoFit/>
          </a:bodyPr>
          <a:lstStyle/>
          <a:p>
            <a:pPr marL="11206" marR="4483" algn="ctr">
              <a:lnSpc>
                <a:spcPct val="102699"/>
              </a:lnSpc>
              <a:spcBef>
                <a:spcPts val="31"/>
              </a:spcBef>
            </a:pPr>
            <a:r>
              <a:rPr sz="3600" spc="199" dirty="0"/>
              <a:t>2025</a:t>
            </a:r>
            <a:r>
              <a:rPr sz="3600" spc="-66" dirty="0"/>
              <a:t> </a:t>
            </a:r>
            <a:r>
              <a:rPr sz="3600" spc="49" dirty="0"/>
              <a:t>Acute</a:t>
            </a:r>
            <a:r>
              <a:rPr sz="3600" spc="-62" dirty="0"/>
              <a:t> </a:t>
            </a:r>
            <a:r>
              <a:rPr sz="3600" spc="40" dirty="0"/>
              <a:t>Care</a:t>
            </a:r>
            <a:r>
              <a:rPr sz="3600" spc="-62" dirty="0"/>
              <a:t> </a:t>
            </a:r>
            <a:r>
              <a:rPr sz="3600" spc="88" dirty="0"/>
              <a:t>Inpatient</a:t>
            </a:r>
            <a:r>
              <a:rPr sz="3600" spc="-62" dirty="0"/>
              <a:t> </a:t>
            </a:r>
            <a:r>
              <a:rPr sz="3600" spc="66" dirty="0"/>
              <a:t>Bed</a:t>
            </a:r>
            <a:r>
              <a:rPr sz="3600" spc="-62" dirty="0"/>
              <a:t> </a:t>
            </a:r>
            <a:r>
              <a:rPr sz="3600" spc="154" dirty="0"/>
              <a:t>Need-  </a:t>
            </a:r>
            <a:r>
              <a:rPr sz="3600" spc="62" dirty="0"/>
              <a:t>Hartford</a:t>
            </a:r>
            <a:r>
              <a:rPr sz="3600" spc="-57" dirty="0"/>
              <a:t> </a:t>
            </a:r>
            <a:r>
              <a:rPr sz="3600" spc="49" dirty="0"/>
              <a:t>Hospital</a:t>
            </a:r>
          </a:p>
        </p:txBody>
      </p:sp>
      <p:pic>
        <p:nvPicPr>
          <p:cNvPr id="7" name="Picture 6">
            <a:extLst>
              <a:ext uri="{FF2B5EF4-FFF2-40B4-BE49-F238E27FC236}">
                <a16:creationId xmlns:a16="http://schemas.microsoft.com/office/drawing/2014/main" id="{64EAEE75-6405-4821-89C0-6F781B3D7F42}"/>
              </a:ext>
            </a:extLst>
          </p:cNvPr>
          <p:cNvPicPr>
            <a:picLocks noChangeAspect="1"/>
          </p:cNvPicPr>
          <p:nvPr/>
        </p:nvPicPr>
        <p:blipFill>
          <a:blip r:embed="rId2"/>
          <a:stretch>
            <a:fillRect/>
          </a:stretch>
        </p:blipFill>
        <p:spPr>
          <a:xfrm>
            <a:off x="2470785" y="1470773"/>
            <a:ext cx="7250430" cy="51777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4580" y="391310"/>
            <a:ext cx="7742839" cy="1107596"/>
          </a:xfrm>
          <a:prstGeom prst="rect">
            <a:avLst/>
          </a:prstGeom>
        </p:spPr>
        <p:txBody>
          <a:bodyPr vert="horz" wrap="square" lIns="0" tIns="3922" rIns="0" bIns="0" rtlCol="0" anchor="ctr">
            <a:spAutoFit/>
          </a:bodyPr>
          <a:lstStyle/>
          <a:p>
            <a:pPr marL="11206" marR="4483" algn="ctr">
              <a:lnSpc>
                <a:spcPct val="102699"/>
              </a:lnSpc>
              <a:spcBef>
                <a:spcPts val="31"/>
              </a:spcBef>
            </a:pPr>
            <a:r>
              <a:rPr sz="3600" spc="199" dirty="0"/>
              <a:t>2025</a:t>
            </a:r>
            <a:r>
              <a:rPr sz="3600" spc="-66" dirty="0"/>
              <a:t> </a:t>
            </a:r>
            <a:r>
              <a:rPr sz="3600" spc="49" dirty="0"/>
              <a:t>Acute</a:t>
            </a:r>
            <a:r>
              <a:rPr sz="3600" spc="-62" dirty="0"/>
              <a:t> </a:t>
            </a:r>
            <a:r>
              <a:rPr sz="3600" spc="40" dirty="0"/>
              <a:t>Care</a:t>
            </a:r>
            <a:r>
              <a:rPr sz="3600" spc="-62" dirty="0"/>
              <a:t> </a:t>
            </a:r>
            <a:r>
              <a:rPr sz="3600" spc="88" dirty="0"/>
              <a:t>Inpatient</a:t>
            </a:r>
            <a:r>
              <a:rPr sz="3600" spc="-62" dirty="0"/>
              <a:t> </a:t>
            </a:r>
            <a:r>
              <a:rPr sz="3600" spc="66" dirty="0"/>
              <a:t>Bed</a:t>
            </a:r>
            <a:r>
              <a:rPr sz="3600" spc="-62" dirty="0"/>
              <a:t> </a:t>
            </a:r>
            <a:r>
              <a:rPr sz="3600" spc="154" dirty="0"/>
              <a:t>Need-  </a:t>
            </a:r>
            <a:r>
              <a:rPr sz="3600" spc="31" dirty="0"/>
              <a:t>John </a:t>
            </a:r>
            <a:r>
              <a:rPr sz="3600" spc="141" dirty="0"/>
              <a:t>Dempsey</a:t>
            </a:r>
            <a:r>
              <a:rPr sz="3600" spc="-141" dirty="0"/>
              <a:t> </a:t>
            </a:r>
            <a:r>
              <a:rPr sz="3600" spc="49" dirty="0"/>
              <a:t>Hospital</a:t>
            </a:r>
          </a:p>
        </p:txBody>
      </p:sp>
      <p:pic>
        <p:nvPicPr>
          <p:cNvPr id="7" name="Picture 6">
            <a:extLst>
              <a:ext uri="{FF2B5EF4-FFF2-40B4-BE49-F238E27FC236}">
                <a16:creationId xmlns:a16="http://schemas.microsoft.com/office/drawing/2014/main" id="{128911B5-7F15-47F3-99E8-E0E3989A9C7C}"/>
              </a:ext>
            </a:extLst>
          </p:cNvPr>
          <p:cNvPicPr>
            <a:picLocks noChangeAspect="1"/>
          </p:cNvPicPr>
          <p:nvPr/>
        </p:nvPicPr>
        <p:blipFill>
          <a:blip r:embed="rId2"/>
          <a:stretch>
            <a:fillRect/>
          </a:stretch>
        </p:blipFill>
        <p:spPr>
          <a:xfrm>
            <a:off x="2430549" y="1498906"/>
            <a:ext cx="7330900" cy="52480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82032" y="367883"/>
            <a:ext cx="7574673" cy="1107596"/>
          </a:xfrm>
          <a:prstGeom prst="rect">
            <a:avLst/>
          </a:prstGeom>
        </p:spPr>
        <p:txBody>
          <a:bodyPr vert="horz" wrap="square" lIns="0" tIns="3922" rIns="0" bIns="0" rtlCol="0" anchor="ctr">
            <a:spAutoFit/>
          </a:bodyPr>
          <a:lstStyle/>
          <a:p>
            <a:pPr marL="11206" marR="4483" algn="ctr">
              <a:lnSpc>
                <a:spcPct val="102699"/>
              </a:lnSpc>
              <a:spcBef>
                <a:spcPts val="31"/>
              </a:spcBef>
            </a:pPr>
            <a:r>
              <a:rPr sz="3600" spc="199" dirty="0"/>
              <a:t>2025</a:t>
            </a:r>
            <a:r>
              <a:rPr sz="3600" spc="-66" dirty="0"/>
              <a:t> </a:t>
            </a:r>
            <a:r>
              <a:rPr sz="3600" spc="49" dirty="0"/>
              <a:t>Acute</a:t>
            </a:r>
            <a:r>
              <a:rPr sz="3600" spc="-62" dirty="0"/>
              <a:t> </a:t>
            </a:r>
            <a:r>
              <a:rPr sz="3600" spc="40" dirty="0"/>
              <a:t>Care</a:t>
            </a:r>
            <a:r>
              <a:rPr sz="3600" spc="-62" dirty="0"/>
              <a:t> </a:t>
            </a:r>
            <a:r>
              <a:rPr sz="3600" spc="88" dirty="0"/>
              <a:t>Inpatient</a:t>
            </a:r>
            <a:r>
              <a:rPr sz="3600" spc="-62" dirty="0"/>
              <a:t> </a:t>
            </a:r>
            <a:r>
              <a:rPr sz="3600" spc="66" dirty="0"/>
              <a:t>Bed</a:t>
            </a:r>
            <a:r>
              <a:rPr sz="3600" spc="-62" dirty="0"/>
              <a:t> </a:t>
            </a:r>
            <a:r>
              <a:rPr sz="3600" spc="154" dirty="0"/>
              <a:t>Need-  </a:t>
            </a:r>
            <a:r>
              <a:rPr sz="3600" spc="71" dirty="0"/>
              <a:t>Johnson </a:t>
            </a:r>
            <a:r>
              <a:rPr sz="3600" spc="35" dirty="0"/>
              <a:t>Memorial</a:t>
            </a:r>
            <a:r>
              <a:rPr sz="3600" spc="-180" dirty="0"/>
              <a:t> </a:t>
            </a:r>
            <a:r>
              <a:rPr sz="3600" spc="49" dirty="0"/>
              <a:t>Hospital</a:t>
            </a:r>
          </a:p>
        </p:txBody>
      </p:sp>
      <p:pic>
        <p:nvPicPr>
          <p:cNvPr id="7" name="Picture 6">
            <a:extLst>
              <a:ext uri="{FF2B5EF4-FFF2-40B4-BE49-F238E27FC236}">
                <a16:creationId xmlns:a16="http://schemas.microsoft.com/office/drawing/2014/main" id="{2657E08E-E86F-4F28-B616-D2303F72AD2C}"/>
              </a:ext>
            </a:extLst>
          </p:cNvPr>
          <p:cNvPicPr>
            <a:picLocks noChangeAspect="1"/>
          </p:cNvPicPr>
          <p:nvPr/>
        </p:nvPicPr>
        <p:blipFill>
          <a:blip r:embed="rId2"/>
          <a:stretch>
            <a:fillRect/>
          </a:stretch>
        </p:blipFill>
        <p:spPr>
          <a:xfrm>
            <a:off x="2488834" y="1475479"/>
            <a:ext cx="7214331" cy="52089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8305" y="422007"/>
            <a:ext cx="7795390" cy="1107596"/>
          </a:xfrm>
          <a:prstGeom prst="rect">
            <a:avLst/>
          </a:prstGeom>
        </p:spPr>
        <p:txBody>
          <a:bodyPr vert="horz" wrap="square" lIns="0" tIns="3922" rIns="0" bIns="0" rtlCol="0" anchor="ctr">
            <a:spAutoFit/>
          </a:bodyPr>
          <a:lstStyle/>
          <a:p>
            <a:pPr marL="11206" marR="4483" algn="ctr">
              <a:lnSpc>
                <a:spcPct val="102699"/>
              </a:lnSpc>
              <a:spcBef>
                <a:spcPts val="31"/>
              </a:spcBef>
            </a:pPr>
            <a:r>
              <a:rPr sz="3600" spc="199" dirty="0"/>
              <a:t>2025</a:t>
            </a:r>
            <a:r>
              <a:rPr sz="3600" spc="-66" dirty="0"/>
              <a:t> </a:t>
            </a:r>
            <a:r>
              <a:rPr sz="3600" spc="49" dirty="0"/>
              <a:t>Acute</a:t>
            </a:r>
            <a:r>
              <a:rPr sz="3600" spc="-62" dirty="0"/>
              <a:t> </a:t>
            </a:r>
            <a:r>
              <a:rPr sz="3600" spc="40" dirty="0"/>
              <a:t>Care</a:t>
            </a:r>
            <a:r>
              <a:rPr sz="3600" spc="-62" dirty="0"/>
              <a:t> </a:t>
            </a:r>
            <a:r>
              <a:rPr sz="3600" spc="88" dirty="0"/>
              <a:t>Inpatient</a:t>
            </a:r>
            <a:r>
              <a:rPr sz="3600" spc="-62" dirty="0"/>
              <a:t> </a:t>
            </a:r>
            <a:r>
              <a:rPr sz="3600" spc="66" dirty="0"/>
              <a:t>Bed</a:t>
            </a:r>
            <a:r>
              <a:rPr sz="3600" spc="-62" dirty="0"/>
              <a:t> </a:t>
            </a:r>
            <a:r>
              <a:rPr sz="3600" spc="154" dirty="0"/>
              <a:t>Need-  </a:t>
            </a:r>
            <a:r>
              <a:rPr sz="3600" spc="57" dirty="0"/>
              <a:t>Lawrence </a:t>
            </a:r>
            <a:r>
              <a:rPr sz="3600" spc="-282" dirty="0"/>
              <a:t>+ </a:t>
            </a:r>
            <a:r>
              <a:rPr sz="3600" spc="35" dirty="0"/>
              <a:t>Memorial</a:t>
            </a:r>
            <a:r>
              <a:rPr sz="3600" spc="-278" dirty="0"/>
              <a:t> </a:t>
            </a:r>
            <a:r>
              <a:rPr sz="3600" spc="49" dirty="0"/>
              <a:t>Hospital</a:t>
            </a:r>
          </a:p>
        </p:txBody>
      </p:sp>
      <p:pic>
        <p:nvPicPr>
          <p:cNvPr id="7" name="Picture 6">
            <a:extLst>
              <a:ext uri="{FF2B5EF4-FFF2-40B4-BE49-F238E27FC236}">
                <a16:creationId xmlns:a16="http://schemas.microsoft.com/office/drawing/2014/main" id="{7AD3A78E-D364-4868-B576-8198F8D72DC6}"/>
              </a:ext>
            </a:extLst>
          </p:cNvPr>
          <p:cNvPicPr>
            <a:picLocks noChangeAspect="1"/>
          </p:cNvPicPr>
          <p:nvPr/>
        </p:nvPicPr>
        <p:blipFill>
          <a:blip r:embed="rId2"/>
          <a:stretch>
            <a:fillRect/>
          </a:stretch>
        </p:blipFill>
        <p:spPr>
          <a:xfrm>
            <a:off x="2585847" y="1575067"/>
            <a:ext cx="7020306" cy="50746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0816" y="341190"/>
            <a:ext cx="7750368" cy="1107596"/>
          </a:xfrm>
          <a:prstGeom prst="rect">
            <a:avLst/>
          </a:prstGeom>
        </p:spPr>
        <p:txBody>
          <a:bodyPr vert="horz" wrap="square" lIns="0" tIns="3922" rIns="0" bIns="0" rtlCol="0" anchor="ctr">
            <a:spAutoFit/>
          </a:bodyPr>
          <a:lstStyle/>
          <a:p>
            <a:pPr marL="11206" marR="4483" algn="ctr">
              <a:lnSpc>
                <a:spcPct val="102699"/>
              </a:lnSpc>
              <a:spcBef>
                <a:spcPts val="31"/>
              </a:spcBef>
            </a:pPr>
            <a:r>
              <a:rPr sz="3600" spc="199" dirty="0"/>
              <a:t>2025</a:t>
            </a:r>
            <a:r>
              <a:rPr sz="3600" spc="-66" dirty="0"/>
              <a:t> </a:t>
            </a:r>
            <a:r>
              <a:rPr sz="3600" spc="49" dirty="0"/>
              <a:t>Acute</a:t>
            </a:r>
            <a:r>
              <a:rPr sz="3600" spc="-62" dirty="0"/>
              <a:t> </a:t>
            </a:r>
            <a:r>
              <a:rPr sz="3600" spc="40" dirty="0"/>
              <a:t>Care</a:t>
            </a:r>
            <a:r>
              <a:rPr sz="3600" spc="-62" dirty="0"/>
              <a:t> </a:t>
            </a:r>
            <a:r>
              <a:rPr sz="3600" spc="88" dirty="0"/>
              <a:t>Inpatient</a:t>
            </a:r>
            <a:r>
              <a:rPr sz="3600" spc="-62" dirty="0"/>
              <a:t> </a:t>
            </a:r>
            <a:r>
              <a:rPr sz="3600" spc="66" dirty="0"/>
              <a:t>Bed</a:t>
            </a:r>
            <a:r>
              <a:rPr sz="3600" spc="-62" dirty="0"/>
              <a:t> </a:t>
            </a:r>
            <a:r>
              <a:rPr sz="3600" spc="154" dirty="0"/>
              <a:t>Need-  </a:t>
            </a:r>
            <a:r>
              <a:rPr sz="3600" spc="88" dirty="0"/>
              <a:t>Manchester </a:t>
            </a:r>
            <a:r>
              <a:rPr sz="3600" spc="35" dirty="0"/>
              <a:t>Memorial</a:t>
            </a:r>
            <a:r>
              <a:rPr sz="3600" spc="-199" dirty="0"/>
              <a:t> </a:t>
            </a:r>
            <a:r>
              <a:rPr sz="3600" spc="49" dirty="0"/>
              <a:t>Hospital</a:t>
            </a:r>
          </a:p>
        </p:txBody>
      </p:sp>
      <p:pic>
        <p:nvPicPr>
          <p:cNvPr id="7" name="Picture 6">
            <a:extLst>
              <a:ext uri="{FF2B5EF4-FFF2-40B4-BE49-F238E27FC236}">
                <a16:creationId xmlns:a16="http://schemas.microsoft.com/office/drawing/2014/main" id="{D3B496C8-8E80-4647-A748-728347F28D95}"/>
              </a:ext>
            </a:extLst>
          </p:cNvPr>
          <p:cNvPicPr>
            <a:picLocks noChangeAspect="1"/>
          </p:cNvPicPr>
          <p:nvPr/>
        </p:nvPicPr>
        <p:blipFill>
          <a:blip r:embed="rId2"/>
          <a:stretch>
            <a:fillRect/>
          </a:stretch>
        </p:blipFill>
        <p:spPr>
          <a:xfrm>
            <a:off x="2346912" y="1384778"/>
            <a:ext cx="7498176" cy="53773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C2C413-F579-4931-9BE1-3EE2AAC12808}"/>
              </a:ext>
            </a:extLst>
          </p:cNvPr>
          <p:cNvSpPr>
            <a:spLocks noGrp="1"/>
          </p:cNvSpPr>
          <p:nvPr>
            <p:ph type="sldNum" sz="quarter" idx="12"/>
          </p:nvPr>
        </p:nvSpPr>
        <p:spPr/>
        <p:txBody>
          <a:bodyPr/>
          <a:lstStyle/>
          <a:p>
            <a:fld id="{401CF334-2D5C-4859-84A6-CA7E6E43FAEB}" type="slidenum">
              <a:rPr lang="en-US" smtClean="0"/>
              <a:t>4</a:t>
            </a:fld>
            <a:endParaRPr lang="en-US" dirty="0"/>
          </a:p>
        </p:txBody>
      </p:sp>
      <p:pic>
        <p:nvPicPr>
          <p:cNvPr id="8" name="Content Placeholder 7">
            <a:extLst>
              <a:ext uri="{FF2B5EF4-FFF2-40B4-BE49-F238E27FC236}">
                <a16:creationId xmlns:a16="http://schemas.microsoft.com/office/drawing/2014/main" id="{979ACCE2-FBA0-41A0-A976-45405B2FC176}"/>
              </a:ext>
            </a:extLst>
          </p:cNvPr>
          <p:cNvPicPr>
            <a:picLocks noGrp="1" noChangeAspect="1"/>
          </p:cNvPicPr>
          <p:nvPr>
            <p:ph idx="1"/>
          </p:nvPr>
        </p:nvPicPr>
        <p:blipFill>
          <a:blip r:embed="rId2"/>
          <a:stretch>
            <a:fillRect/>
          </a:stretch>
        </p:blipFill>
        <p:spPr>
          <a:xfrm>
            <a:off x="810223" y="480762"/>
            <a:ext cx="9432980" cy="6069013"/>
          </a:xfrm>
          <a:prstGeom prst="rect">
            <a:avLst/>
          </a:prstGeom>
        </p:spPr>
      </p:pic>
    </p:spTree>
    <p:extLst>
      <p:ext uri="{BB962C8B-B14F-4D97-AF65-F5344CB8AC3E}">
        <p14:creationId xmlns:p14="http://schemas.microsoft.com/office/powerpoint/2010/main" val="94829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40649" y="368354"/>
            <a:ext cx="8110701" cy="1107596"/>
          </a:xfrm>
          <a:prstGeom prst="rect">
            <a:avLst/>
          </a:prstGeom>
        </p:spPr>
        <p:txBody>
          <a:bodyPr vert="horz" wrap="square" lIns="0" tIns="3922" rIns="0" bIns="0" rtlCol="0" anchor="ctr">
            <a:spAutoFit/>
          </a:bodyPr>
          <a:lstStyle/>
          <a:p>
            <a:pPr marL="11206" marR="4483" algn="ctr">
              <a:lnSpc>
                <a:spcPct val="102699"/>
              </a:lnSpc>
              <a:spcBef>
                <a:spcPts val="31"/>
              </a:spcBef>
            </a:pPr>
            <a:r>
              <a:rPr sz="3600" spc="199" dirty="0"/>
              <a:t>2025</a:t>
            </a:r>
            <a:r>
              <a:rPr sz="3600" spc="-66" dirty="0"/>
              <a:t> </a:t>
            </a:r>
            <a:r>
              <a:rPr sz="3600" spc="49" dirty="0"/>
              <a:t>Acute</a:t>
            </a:r>
            <a:r>
              <a:rPr sz="3600" spc="-62" dirty="0"/>
              <a:t> </a:t>
            </a:r>
            <a:r>
              <a:rPr sz="3600" spc="40" dirty="0"/>
              <a:t>Care</a:t>
            </a:r>
            <a:r>
              <a:rPr sz="3600" spc="-62" dirty="0"/>
              <a:t> </a:t>
            </a:r>
            <a:r>
              <a:rPr sz="3600" spc="88" dirty="0"/>
              <a:t>Inpatient</a:t>
            </a:r>
            <a:r>
              <a:rPr sz="3600" spc="-62" dirty="0"/>
              <a:t> </a:t>
            </a:r>
            <a:r>
              <a:rPr sz="3600" spc="66" dirty="0"/>
              <a:t>Bed</a:t>
            </a:r>
            <a:r>
              <a:rPr sz="3600" spc="-62" dirty="0"/>
              <a:t> </a:t>
            </a:r>
            <a:r>
              <a:rPr sz="3600" spc="154" dirty="0"/>
              <a:t>Need-  </a:t>
            </a:r>
            <a:r>
              <a:rPr sz="3600" spc="35" dirty="0"/>
              <a:t>Middlesex</a:t>
            </a:r>
            <a:r>
              <a:rPr sz="3600" spc="-57" dirty="0"/>
              <a:t> </a:t>
            </a:r>
            <a:r>
              <a:rPr sz="3600" spc="49" dirty="0"/>
              <a:t>Hospital</a:t>
            </a:r>
          </a:p>
        </p:txBody>
      </p:sp>
      <p:pic>
        <p:nvPicPr>
          <p:cNvPr id="7" name="Picture 6">
            <a:extLst>
              <a:ext uri="{FF2B5EF4-FFF2-40B4-BE49-F238E27FC236}">
                <a16:creationId xmlns:a16="http://schemas.microsoft.com/office/drawing/2014/main" id="{0EE76228-A4C6-4D15-A8DD-D633A2D2CD16}"/>
              </a:ext>
            </a:extLst>
          </p:cNvPr>
          <p:cNvPicPr>
            <a:picLocks noChangeAspect="1"/>
          </p:cNvPicPr>
          <p:nvPr/>
        </p:nvPicPr>
        <p:blipFill>
          <a:blip r:embed="rId2"/>
          <a:stretch>
            <a:fillRect/>
          </a:stretch>
        </p:blipFill>
        <p:spPr>
          <a:xfrm>
            <a:off x="2417158" y="1549102"/>
            <a:ext cx="7357682" cy="5206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08663" y="437030"/>
            <a:ext cx="7574673" cy="1107596"/>
          </a:xfrm>
          <a:prstGeom prst="rect">
            <a:avLst/>
          </a:prstGeom>
        </p:spPr>
        <p:txBody>
          <a:bodyPr vert="horz" wrap="square" lIns="0" tIns="3922" rIns="0" bIns="0" rtlCol="0" anchor="ctr">
            <a:spAutoFit/>
          </a:bodyPr>
          <a:lstStyle/>
          <a:p>
            <a:pPr marL="11206" marR="4483" algn="ctr">
              <a:lnSpc>
                <a:spcPct val="102699"/>
              </a:lnSpc>
              <a:spcBef>
                <a:spcPts val="31"/>
              </a:spcBef>
            </a:pPr>
            <a:r>
              <a:rPr sz="3600" spc="199" dirty="0"/>
              <a:t>2025</a:t>
            </a:r>
            <a:r>
              <a:rPr sz="3600" spc="-66" dirty="0"/>
              <a:t> </a:t>
            </a:r>
            <a:r>
              <a:rPr sz="3600" spc="49" dirty="0"/>
              <a:t>Acute</a:t>
            </a:r>
            <a:r>
              <a:rPr sz="3600" spc="-62" dirty="0"/>
              <a:t> </a:t>
            </a:r>
            <a:r>
              <a:rPr sz="3600" spc="40" dirty="0"/>
              <a:t>Care</a:t>
            </a:r>
            <a:r>
              <a:rPr sz="3600" spc="-62" dirty="0"/>
              <a:t> </a:t>
            </a:r>
            <a:r>
              <a:rPr sz="3600" spc="88" dirty="0"/>
              <a:t>Inpatient</a:t>
            </a:r>
            <a:r>
              <a:rPr sz="3600" spc="-62" dirty="0"/>
              <a:t> </a:t>
            </a:r>
            <a:r>
              <a:rPr sz="3600" spc="66" dirty="0"/>
              <a:t>Bed</a:t>
            </a:r>
            <a:r>
              <a:rPr sz="3600" spc="-62" dirty="0"/>
              <a:t> </a:t>
            </a:r>
            <a:r>
              <a:rPr sz="3600" spc="154" dirty="0"/>
              <a:t>Need-  </a:t>
            </a:r>
            <a:r>
              <a:rPr sz="3600" spc="71" dirty="0"/>
              <a:t>MidState </a:t>
            </a:r>
            <a:r>
              <a:rPr sz="3600" spc="13" dirty="0"/>
              <a:t>Medical</a:t>
            </a:r>
            <a:r>
              <a:rPr sz="3600" spc="-185" dirty="0"/>
              <a:t> </a:t>
            </a:r>
            <a:r>
              <a:rPr sz="3600" spc="97" dirty="0"/>
              <a:t>Center</a:t>
            </a:r>
          </a:p>
        </p:txBody>
      </p:sp>
      <p:pic>
        <p:nvPicPr>
          <p:cNvPr id="7" name="Picture 6">
            <a:extLst>
              <a:ext uri="{FF2B5EF4-FFF2-40B4-BE49-F238E27FC236}">
                <a16:creationId xmlns:a16="http://schemas.microsoft.com/office/drawing/2014/main" id="{62FB5B6A-D72F-4035-9BB1-EE5F92477D6D}"/>
              </a:ext>
            </a:extLst>
          </p:cNvPr>
          <p:cNvPicPr>
            <a:picLocks noChangeAspect="1"/>
          </p:cNvPicPr>
          <p:nvPr/>
        </p:nvPicPr>
        <p:blipFill>
          <a:blip r:embed="rId2"/>
          <a:stretch>
            <a:fillRect/>
          </a:stretch>
        </p:blipFill>
        <p:spPr>
          <a:xfrm>
            <a:off x="2436678" y="1544626"/>
            <a:ext cx="7318641" cy="52392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2840" y="385779"/>
            <a:ext cx="8226315" cy="1092128"/>
          </a:xfrm>
          <a:prstGeom prst="rect">
            <a:avLst/>
          </a:prstGeom>
        </p:spPr>
        <p:txBody>
          <a:bodyPr vert="horz" wrap="square" lIns="0" tIns="7844" rIns="0" bIns="0" rtlCol="0" anchor="ctr">
            <a:spAutoFit/>
          </a:bodyPr>
          <a:lstStyle/>
          <a:p>
            <a:pPr marL="11206" marR="4483" algn="ctr">
              <a:lnSpc>
                <a:spcPct val="100899"/>
              </a:lnSpc>
              <a:spcBef>
                <a:spcPts val="62"/>
              </a:spcBef>
            </a:pPr>
            <a:r>
              <a:rPr sz="3600" spc="176" dirty="0"/>
              <a:t>2025</a:t>
            </a:r>
            <a:r>
              <a:rPr sz="3600" spc="-79" dirty="0"/>
              <a:t> </a:t>
            </a:r>
            <a:r>
              <a:rPr sz="3600" spc="26" dirty="0"/>
              <a:t>Acute</a:t>
            </a:r>
            <a:r>
              <a:rPr sz="3600" spc="-79" dirty="0"/>
              <a:t> </a:t>
            </a:r>
            <a:r>
              <a:rPr sz="3600" spc="22" dirty="0"/>
              <a:t>Care</a:t>
            </a:r>
            <a:r>
              <a:rPr sz="3600" spc="-75" dirty="0"/>
              <a:t> </a:t>
            </a:r>
            <a:r>
              <a:rPr sz="3600" spc="71" dirty="0"/>
              <a:t>Inpatient</a:t>
            </a:r>
            <a:r>
              <a:rPr sz="3600" spc="-79" dirty="0"/>
              <a:t> </a:t>
            </a:r>
            <a:r>
              <a:rPr sz="3600" spc="44" dirty="0"/>
              <a:t>Bed</a:t>
            </a:r>
            <a:r>
              <a:rPr sz="3600" spc="-75" dirty="0"/>
              <a:t> </a:t>
            </a:r>
            <a:r>
              <a:rPr sz="3600" spc="132" dirty="0"/>
              <a:t>Need-  </a:t>
            </a:r>
            <a:r>
              <a:rPr sz="3600" spc="26" dirty="0"/>
              <a:t>Bridgeport </a:t>
            </a:r>
            <a:r>
              <a:rPr sz="3600" spc="31" dirty="0"/>
              <a:t>Hospital </a:t>
            </a:r>
            <a:r>
              <a:rPr sz="3600" spc="-40" dirty="0"/>
              <a:t>Milford</a:t>
            </a:r>
            <a:r>
              <a:rPr sz="3600" spc="-265" dirty="0"/>
              <a:t> </a:t>
            </a:r>
            <a:r>
              <a:rPr sz="3600" spc="79" dirty="0"/>
              <a:t>Campus</a:t>
            </a:r>
            <a:endParaRPr sz="3600" dirty="0"/>
          </a:p>
        </p:txBody>
      </p:sp>
      <p:pic>
        <p:nvPicPr>
          <p:cNvPr id="7" name="Picture 6">
            <a:extLst>
              <a:ext uri="{FF2B5EF4-FFF2-40B4-BE49-F238E27FC236}">
                <a16:creationId xmlns:a16="http://schemas.microsoft.com/office/drawing/2014/main" id="{0CB202DE-E795-4640-B440-7210C05D3655}"/>
              </a:ext>
            </a:extLst>
          </p:cNvPr>
          <p:cNvPicPr>
            <a:picLocks noChangeAspect="1"/>
          </p:cNvPicPr>
          <p:nvPr/>
        </p:nvPicPr>
        <p:blipFill>
          <a:blip r:embed="rId2"/>
          <a:stretch>
            <a:fillRect/>
          </a:stretch>
        </p:blipFill>
        <p:spPr>
          <a:xfrm>
            <a:off x="2437216" y="1477907"/>
            <a:ext cx="7317561" cy="52643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32821" y="328012"/>
            <a:ext cx="8326357" cy="1107596"/>
          </a:xfrm>
          <a:prstGeom prst="rect">
            <a:avLst/>
          </a:prstGeom>
        </p:spPr>
        <p:txBody>
          <a:bodyPr vert="horz" wrap="square" lIns="0" tIns="3922" rIns="0" bIns="0" rtlCol="0" anchor="ctr">
            <a:spAutoFit/>
          </a:bodyPr>
          <a:lstStyle/>
          <a:p>
            <a:pPr marL="11206" marR="4483" algn="ctr">
              <a:lnSpc>
                <a:spcPct val="102699"/>
              </a:lnSpc>
              <a:spcBef>
                <a:spcPts val="31"/>
              </a:spcBef>
            </a:pPr>
            <a:r>
              <a:rPr sz="3600" spc="199" dirty="0"/>
              <a:t>2025</a:t>
            </a:r>
            <a:r>
              <a:rPr sz="3600" spc="-66" dirty="0"/>
              <a:t> </a:t>
            </a:r>
            <a:r>
              <a:rPr sz="3600" spc="49" dirty="0"/>
              <a:t>Acute</a:t>
            </a:r>
            <a:r>
              <a:rPr sz="3600" spc="-62" dirty="0"/>
              <a:t> </a:t>
            </a:r>
            <a:r>
              <a:rPr sz="3600" spc="40" dirty="0"/>
              <a:t>Care</a:t>
            </a:r>
            <a:r>
              <a:rPr sz="3600" spc="-62" dirty="0"/>
              <a:t> </a:t>
            </a:r>
            <a:r>
              <a:rPr sz="3600" spc="88" dirty="0"/>
              <a:t>Inpatient</a:t>
            </a:r>
            <a:r>
              <a:rPr sz="3600" spc="-62" dirty="0"/>
              <a:t> </a:t>
            </a:r>
            <a:r>
              <a:rPr sz="3600" spc="66" dirty="0"/>
              <a:t>Bed</a:t>
            </a:r>
            <a:r>
              <a:rPr sz="3600" spc="-62" dirty="0"/>
              <a:t> </a:t>
            </a:r>
            <a:r>
              <a:rPr sz="3600" spc="154" dirty="0"/>
              <a:t>Need-  </a:t>
            </a:r>
            <a:r>
              <a:rPr sz="3600" spc="4" dirty="0"/>
              <a:t>Norwalk</a:t>
            </a:r>
            <a:r>
              <a:rPr sz="3600" spc="-57" dirty="0"/>
              <a:t> </a:t>
            </a:r>
            <a:r>
              <a:rPr sz="3600" spc="49" dirty="0"/>
              <a:t>Hospital</a:t>
            </a:r>
          </a:p>
        </p:txBody>
      </p:sp>
      <p:pic>
        <p:nvPicPr>
          <p:cNvPr id="7" name="Picture 6">
            <a:extLst>
              <a:ext uri="{FF2B5EF4-FFF2-40B4-BE49-F238E27FC236}">
                <a16:creationId xmlns:a16="http://schemas.microsoft.com/office/drawing/2014/main" id="{42889F26-D327-4916-9FC9-E1B51C9E7E46}"/>
              </a:ext>
            </a:extLst>
          </p:cNvPr>
          <p:cNvPicPr>
            <a:picLocks noChangeAspect="1"/>
          </p:cNvPicPr>
          <p:nvPr/>
        </p:nvPicPr>
        <p:blipFill>
          <a:blip r:embed="rId2"/>
          <a:stretch>
            <a:fillRect/>
          </a:stretch>
        </p:blipFill>
        <p:spPr>
          <a:xfrm>
            <a:off x="1761173" y="1435608"/>
            <a:ext cx="8157802" cy="52897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8680" y="371581"/>
            <a:ext cx="7625603" cy="1107596"/>
          </a:xfrm>
          <a:prstGeom prst="rect">
            <a:avLst/>
          </a:prstGeom>
        </p:spPr>
        <p:txBody>
          <a:bodyPr vert="horz" wrap="square" lIns="0" tIns="3922" rIns="0" bIns="0" rtlCol="0" anchor="ctr">
            <a:spAutoFit/>
          </a:bodyPr>
          <a:lstStyle/>
          <a:p>
            <a:pPr marL="11206" marR="4483" algn="ctr">
              <a:lnSpc>
                <a:spcPct val="102699"/>
              </a:lnSpc>
              <a:spcBef>
                <a:spcPts val="31"/>
              </a:spcBef>
            </a:pPr>
            <a:r>
              <a:rPr sz="3600" spc="199" dirty="0"/>
              <a:t>2025</a:t>
            </a:r>
            <a:r>
              <a:rPr sz="3600" spc="-66" dirty="0"/>
              <a:t> </a:t>
            </a:r>
            <a:r>
              <a:rPr sz="3600" spc="49" dirty="0"/>
              <a:t>Acute</a:t>
            </a:r>
            <a:r>
              <a:rPr sz="3600" spc="-62" dirty="0"/>
              <a:t> </a:t>
            </a:r>
            <a:r>
              <a:rPr sz="3600" spc="40" dirty="0"/>
              <a:t>Care</a:t>
            </a:r>
            <a:r>
              <a:rPr sz="3600" spc="-62" dirty="0"/>
              <a:t> </a:t>
            </a:r>
            <a:r>
              <a:rPr sz="3600" spc="88" dirty="0"/>
              <a:t>Inpatient</a:t>
            </a:r>
            <a:r>
              <a:rPr sz="3600" spc="-62" dirty="0"/>
              <a:t> </a:t>
            </a:r>
            <a:r>
              <a:rPr sz="3600" spc="66" dirty="0"/>
              <a:t>Bed</a:t>
            </a:r>
            <a:r>
              <a:rPr sz="3600" spc="-62" dirty="0"/>
              <a:t> </a:t>
            </a:r>
            <a:r>
              <a:rPr sz="3600" spc="154" dirty="0"/>
              <a:t>Need-  </a:t>
            </a:r>
            <a:r>
              <a:rPr sz="3600" spc="-22" dirty="0"/>
              <a:t>Rockville </a:t>
            </a:r>
            <a:r>
              <a:rPr sz="3600" spc="62" dirty="0"/>
              <a:t>General</a:t>
            </a:r>
            <a:r>
              <a:rPr sz="3600" spc="-88" dirty="0"/>
              <a:t> </a:t>
            </a:r>
            <a:r>
              <a:rPr sz="3600" spc="49" dirty="0"/>
              <a:t>Hospital</a:t>
            </a:r>
          </a:p>
        </p:txBody>
      </p:sp>
      <p:pic>
        <p:nvPicPr>
          <p:cNvPr id="7" name="Picture 6">
            <a:extLst>
              <a:ext uri="{FF2B5EF4-FFF2-40B4-BE49-F238E27FC236}">
                <a16:creationId xmlns:a16="http://schemas.microsoft.com/office/drawing/2014/main" id="{A9FE5A97-101B-40CF-A5BF-39EABEEB2A47}"/>
              </a:ext>
            </a:extLst>
          </p:cNvPr>
          <p:cNvPicPr>
            <a:picLocks noChangeAspect="1"/>
          </p:cNvPicPr>
          <p:nvPr/>
        </p:nvPicPr>
        <p:blipFill>
          <a:blip r:embed="rId2"/>
          <a:stretch>
            <a:fillRect/>
          </a:stretch>
        </p:blipFill>
        <p:spPr>
          <a:xfrm>
            <a:off x="2471020" y="1479177"/>
            <a:ext cx="7249959" cy="52137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6210" y="332046"/>
            <a:ext cx="8747563" cy="1107596"/>
          </a:xfrm>
          <a:prstGeom prst="rect">
            <a:avLst/>
          </a:prstGeom>
        </p:spPr>
        <p:txBody>
          <a:bodyPr vert="horz" wrap="square" lIns="0" tIns="3922" rIns="0" bIns="0" rtlCol="0" anchor="ctr">
            <a:spAutoFit/>
          </a:bodyPr>
          <a:lstStyle/>
          <a:p>
            <a:pPr marL="11206" marR="4483" algn="ctr">
              <a:lnSpc>
                <a:spcPct val="102699"/>
              </a:lnSpc>
              <a:spcBef>
                <a:spcPts val="31"/>
              </a:spcBef>
            </a:pPr>
            <a:r>
              <a:rPr sz="3600" spc="199" dirty="0"/>
              <a:t>202</a:t>
            </a:r>
            <a:r>
              <a:rPr lang="en-US" sz="3600" spc="199" dirty="0"/>
              <a:t>5 </a:t>
            </a:r>
            <a:r>
              <a:rPr lang="en-US" sz="3600" spc="49" dirty="0"/>
              <a:t>Acute </a:t>
            </a:r>
            <a:r>
              <a:rPr lang="en-US" sz="3600" spc="40" dirty="0"/>
              <a:t>Care </a:t>
            </a:r>
            <a:r>
              <a:rPr lang="en-US" sz="3600" spc="88" dirty="0"/>
              <a:t>Inpatient </a:t>
            </a:r>
            <a:r>
              <a:rPr lang="en-US" sz="3600" spc="66" dirty="0"/>
              <a:t>Bed </a:t>
            </a:r>
            <a:r>
              <a:rPr lang="en-US" sz="3600" spc="154" dirty="0"/>
              <a:t>Need-  </a:t>
            </a:r>
            <a:r>
              <a:rPr lang="en-US" sz="3600" spc="75" dirty="0"/>
              <a:t>Saint </a:t>
            </a:r>
            <a:r>
              <a:rPr lang="en-US" sz="3600" spc="22" dirty="0"/>
              <a:t>Francis </a:t>
            </a:r>
            <a:r>
              <a:rPr lang="en-US" sz="3600" spc="49" dirty="0"/>
              <a:t>Hospital</a:t>
            </a:r>
            <a:r>
              <a:rPr sz="3600" spc="199" dirty="0"/>
              <a:t> </a:t>
            </a:r>
            <a:r>
              <a:rPr sz="3600" spc="146" dirty="0"/>
              <a:t>and</a:t>
            </a:r>
            <a:r>
              <a:rPr sz="3600" spc="-449" dirty="0"/>
              <a:t> </a:t>
            </a:r>
            <a:r>
              <a:rPr sz="3600" spc="13" dirty="0"/>
              <a:t>Medical </a:t>
            </a:r>
            <a:r>
              <a:rPr sz="3600" spc="97" dirty="0"/>
              <a:t>Center</a:t>
            </a:r>
          </a:p>
        </p:txBody>
      </p:sp>
      <p:pic>
        <p:nvPicPr>
          <p:cNvPr id="7" name="Picture 6">
            <a:extLst>
              <a:ext uri="{FF2B5EF4-FFF2-40B4-BE49-F238E27FC236}">
                <a16:creationId xmlns:a16="http://schemas.microsoft.com/office/drawing/2014/main" id="{2B5E5507-A203-42ED-987B-2D73456969F8}"/>
              </a:ext>
            </a:extLst>
          </p:cNvPr>
          <p:cNvPicPr>
            <a:picLocks noChangeAspect="1"/>
          </p:cNvPicPr>
          <p:nvPr/>
        </p:nvPicPr>
        <p:blipFill>
          <a:blip r:embed="rId2"/>
          <a:stretch>
            <a:fillRect/>
          </a:stretch>
        </p:blipFill>
        <p:spPr>
          <a:xfrm>
            <a:off x="2465242" y="1428294"/>
            <a:ext cx="7409498" cy="52960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19477" y="373329"/>
            <a:ext cx="7953046" cy="1107596"/>
          </a:xfrm>
          <a:prstGeom prst="rect">
            <a:avLst/>
          </a:prstGeom>
        </p:spPr>
        <p:txBody>
          <a:bodyPr vert="horz" wrap="square" lIns="0" tIns="3922" rIns="0" bIns="0" rtlCol="0" anchor="ctr">
            <a:spAutoFit/>
          </a:bodyPr>
          <a:lstStyle/>
          <a:p>
            <a:pPr marL="11206" marR="4483" algn="ctr">
              <a:lnSpc>
                <a:spcPct val="102699"/>
              </a:lnSpc>
              <a:spcBef>
                <a:spcPts val="31"/>
              </a:spcBef>
            </a:pPr>
            <a:r>
              <a:rPr sz="3600" spc="199" dirty="0"/>
              <a:t>2025</a:t>
            </a:r>
            <a:r>
              <a:rPr sz="3600" spc="-66" dirty="0"/>
              <a:t> </a:t>
            </a:r>
            <a:r>
              <a:rPr sz="3600" spc="49" dirty="0"/>
              <a:t>Acute</a:t>
            </a:r>
            <a:r>
              <a:rPr sz="3600" spc="-62" dirty="0"/>
              <a:t> </a:t>
            </a:r>
            <a:r>
              <a:rPr sz="3600" spc="40" dirty="0"/>
              <a:t>Care</a:t>
            </a:r>
            <a:r>
              <a:rPr sz="3600" spc="-62" dirty="0"/>
              <a:t> </a:t>
            </a:r>
            <a:r>
              <a:rPr sz="3600" spc="88" dirty="0"/>
              <a:t>Inpatient</a:t>
            </a:r>
            <a:r>
              <a:rPr sz="3600" spc="-62" dirty="0"/>
              <a:t> </a:t>
            </a:r>
            <a:r>
              <a:rPr sz="3600" spc="66" dirty="0"/>
              <a:t>Bed</a:t>
            </a:r>
            <a:r>
              <a:rPr sz="3600" spc="-62" dirty="0"/>
              <a:t> </a:t>
            </a:r>
            <a:r>
              <a:rPr sz="3600" spc="154" dirty="0"/>
              <a:t>Need-  </a:t>
            </a:r>
            <a:r>
              <a:rPr sz="3600" spc="75" dirty="0"/>
              <a:t>Saint </a:t>
            </a:r>
            <a:r>
              <a:rPr sz="3600" spc="4" dirty="0"/>
              <a:t>Mary's</a:t>
            </a:r>
            <a:r>
              <a:rPr sz="3600" spc="-185" dirty="0"/>
              <a:t> </a:t>
            </a:r>
            <a:r>
              <a:rPr sz="3600" spc="49" dirty="0"/>
              <a:t>Hospital</a:t>
            </a:r>
          </a:p>
        </p:txBody>
      </p:sp>
      <p:pic>
        <p:nvPicPr>
          <p:cNvPr id="6" name="Picture 5">
            <a:extLst>
              <a:ext uri="{FF2B5EF4-FFF2-40B4-BE49-F238E27FC236}">
                <a16:creationId xmlns:a16="http://schemas.microsoft.com/office/drawing/2014/main" id="{56398409-031B-4D38-A0E9-823EBF5BBB33}"/>
              </a:ext>
            </a:extLst>
          </p:cNvPr>
          <p:cNvPicPr>
            <a:picLocks noChangeAspect="1"/>
          </p:cNvPicPr>
          <p:nvPr/>
        </p:nvPicPr>
        <p:blipFill>
          <a:blip r:embed="rId2"/>
          <a:stretch>
            <a:fillRect/>
          </a:stretch>
        </p:blipFill>
        <p:spPr>
          <a:xfrm>
            <a:off x="2457069" y="1480925"/>
            <a:ext cx="7277862" cy="52299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6622" y="378662"/>
            <a:ext cx="7658756" cy="1107596"/>
          </a:xfrm>
          <a:prstGeom prst="rect">
            <a:avLst/>
          </a:prstGeom>
        </p:spPr>
        <p:txBody>
          <a:bodyPr vert="horz" wrap="square" lIns="0" tIns="3922" rIns="0" bIns="0" rtlCol="0" anchor="ctr">
            <a:spAutoFit/>
          </a:bodyPr>
          <a:lstStyle/>
          <a:p>
            <a:pPr marL="11206" marR="4483" algn="ctr">
              <a:lnSpc>
                <a:spcPct val="102699"/>
              </a:lnSpc>
              <a:spcBef>
                <a:spcPts val="31"/>
              </a:spcBef>
            </a:pPr>
            <a:r>
              <a:rPr sz="3600" spc="199" dirty="0"/>
              <a:t>2025</a:t>
            </a:r>
            <a:r>
              <a:rPr sz="3600" spc="-66" dirty="0"/>
              <a:t> </a:t>
            </a:r>
            <a:r>
              <a:rPr sz="3600" spc="49" dirty="0"/>
              <a:t>Acute</a:t>
            </a:r>
            <a:r>
              <a:rPr sz="3600" spc="-62" dirty="0"/>
              <a:t> </a:t>
            </a:r>
            <a:r>
              <a:rPr sz="3600" spc="40" dirty="0"/>
              <a:t>Care</a:t>
            </a:r>
            <a:r>
              <a:rPr sz="3600" spc="-62" dirty="0"/>
              <a:t> </a:t>
            </a:r>
            <a:r>
              <a:rPr sz="3600" spc="88" dirty="0"/>
              <a:t>Inpatient</a:t>
            </a:r>
            <a:r>
              <a:rPr sz="3600" spc="-62" dirty="0"/>
              <a:t> </a:t>
            </a:r>
            <a:r>
              <a:rPr sz="3600" spc="66" dirty="0"/>
              <a:t>Bed</a:t>
            </a:r>
            <a:r>
              <a:rPr sz="3600" spc="-62" dirty="0"/>
              <a:t> </a:t>
            </a:r>
            <a:r>
              <a:rPr sz="3600" spc="154" dirty="0"/>
              <a:t>Need-  </a:t>
            </a:r>
            <a:r>
              <a:rPr sz="3600" spc="75" dirty="0"/>
              <a:t>Saint </a:t>
            </a:r>
            <a:r>
              <a:rPr sz="3600" spc="44" dirty="0"/>
              <a:t>Vincent's </a:t>
            </a:r>
            <a:r>
              <a:rPr sz="3600" spc="13" dirty="0"/>
              <a:t>Medical</a:t>
            </a:r>
            <a:r>
              <a:rPr sz="3600" spc="-291" dirty="0"/>
              <a:t> </a:t>
            </a:r>
            <a:r>
              <a:rPr sz="3600" spc="97" dirty="0"/>
              <a:t>Center</a:t>
            </a:r>
          </a:p>
        </p:txBody>
      </p:sp>
      <p:pic>
        <p:nvPicPr>
          <p:cNvPr id="7" name="Picture 6">
            <a:extLst>
              <a:ext uri="{FF2B5EF4-FFF2-40B4-BE49-F238E27FC236}">
                <a16:creationId xmlns:a16="http://schemas.microsoft.com/office/drawing/2014/main" id="{9467EB8B-C0A2-41FF-B136-204A3B077630}"/>
              </a:ext>
            </a:extLst>
          </p:cNvPr>
          <p:cNvPicPr>
            <a:picLocks noChangeAspect="1"/>
          </p:cNvPicPr>
          <p:nvPr/>
        </p:nvPicPr>
        <p:blipFill>
          <a:blip r:embed="rId2"/>
          <a:stretch>
            <a:fillRect/>
          </a:stretch>
        </p:blipFill>
        <p:spPr>
          <a:xfrm>
            <a:off x="1954286" y="1486258"/>
            <a:ext cx="7971092" cy="51706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29987" y="436594"/>
            <a:ext cx="7932025" cy="1107596"/>
          </a:xfrm>
          <a:prstGeom prst="rect">
            <a:avLst/>
          </a:prstGeom>
        </p:spPr>
        <p:txBody>
          <a:bodyPr vert="horz" wrap="square" lIns="0" tIns="3922" rIns="0" bIns="0" rtlCol="0" anchor="ctr">
            <a:spAutoFit/>
          </a:bodyPr>
          <a:lstStyle/>
          <a:p>
            <a:pPr marL="11206" marR="4483" algn="ctr">
              <a:lnSpc>
                <a:spcPct val="102699"/>
              </a:lnSpc>
              <a:spcBef>
                <a:spcPts val="31"/>
              </a:spcBef>
            </a:pPr>
            <a:r>
              <a:rPr sz="3600" spc="199" dirty="0"/>
              <a:t>2025</a:t>
            </a:r>
            <a:r>
              <a:rPr sz="3600" spc="-66" dirty="0"/>
              <a:t> </a:t>
            </a:r>
            <a:r>
              <a:rPr sz="3600" spc="49" dirty="0"/>
              <a:t>Acute</a:t>
            </a:r>
            <a:r>
              <a:rPr sz="3600" spc="-62" dirty="0"/>
              <a:t> </a:t>
            </a:r>
            <a:r>
              <a:rPr sz="3600" spc="40" dirty="0"/>
              <a:t>Care</a:t>
            </a:r>
            <a:r>
              <a:rPr sz="3600" spc="-62" dirty="0"/>
              <a:t> </a:t>
            </a:r>
            <a:r>
              <a:rPr sz="3600" spc="88" dirty="0"/>
              <a:t>Inpatient</a:t>
            </a:r>
            <a:r>
              <a:rPr sz="3600" spc="-62" dirty="0"/>
              <a:t> </a:t>
            </a:r>
            <a:r>
              <a:rPr sz="3600" spc="66" dirty="0"/>
              <a:t>Bed</a:t>
            </a:r>
            <a:r>
              <a:rPr sz="3600" spc="-62" dirty="0"/>
              <a:t> </a:t>
            </a:r>
            <a:r>
              <a:rPr sz="3600" spc="154" dirty="0"/>
              <a:t>Need-  </a:t>
            </a:r>
            <a:r>
              <a:rPr sz="3600" spc="101" dirty="0"/>
              <a:t>Sharon</a:t>
            </a:r>
            <a:r>
              <a:rPr sz="3600" spc="-57" dirty="0"/>
              <a:t> </a:t>
            </a:r>
            <a:r>
              <a:rPr sz="3600" spc="49" dirty="0"/>
              <a:t>Hospital</a:t>
            </a:r>
          </a:p>
        </p:txBody>
      </p:sp>
      <p:pic>
        <p:nvPicPr>
          <p:cNvPr id="6" name="Picture 5">
            <a:extLst>
              <a:ext uri="{FF2B5EF4-FFF2-40B4-BE49-F238E27FC236}">
                <a16:creationId xmlns:a16="http://schemas.microsoft.com/office/drawing/2014/main" id="{50CB993C-4DFE-4C60-B015-9913A81FAB70}"/>
              </a:ext>
            </a:extLst>
          </p:cNvPr>
          <p:cNvPicPr>
            <a:picLocks noChangeAspect="1"/>
          </p:cNvPicPr>
          <p:nvPr/>
        </p:nvPicPr>
        <p:blipFill>
          <a:blip r:embed="rId2"/>
          <a:stretch>
            <a:fillRect/>
          </a:stretch>
        </p:blipFill>
        <p:spPr>
          <a:xfrm>
            <a:off x="2643662" y="1544190"/>
            <a:ext cx="6904673" cy="50387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5927" y="558338"/>
            <a:ext cx="8520145" cy="1107596"/>
          </a:xfrm>
          <a:prstGeom prst="rect">
            <a:avLst/>
          </a:prstGeom>
        </p:spPr>
        <p:txBody>
          <a:bodyPr vert="horz" wrap="square" lIns="0" tIns="3922" rIns="0" bIns="0" rtlCol="0" anchor="ctr">
            <a:spAutoFit/>
          </a:bodyPr>
          <a:lstStyle/>
          <a:p>
            <a:pPr marL="11206" marR="4483" algn="ctr">
              <a:lnSpc>
                <a:spcPct val="102699"/>
              </a:lnSpc>
              <a:spcBef>
                <a:spcPts val="31"/>
              </a:spcBef>
            </a:pPr>
            <a:r>
              <a:rPr sz="3600" spc="199" dirty="0"/>
              <a:t>2025</a:t>
            </a:r>
            <a:r>
              <a:rPr sz="3600" spc="-66" dirty="0"/>
              <a:t> </a:t>
            </a:r>
            <a:r>
              <a:rPr sz="3600" spc="49" dirty="0"/>
              <a:t>Acute</a:t>
            </a:r>
            <a:r>
              <a:rPr sz="3600" spc="-62" dirty="0"/>
              <a:t> </a:t>
            </a:r>
            <a:r>
              <a:rPr sz="3600" spc="40" dirty="0"/>
              <a:t>Care</a:t>
            </a:r>
            <a:r>
              <a:rPr sz="3600" spc="-62" dirty="0"/>
              <a:t> </a:t>
            </a:r>
            <a:r>
              <a:rPr sz="3600" spc="88" dirty="0"/>
              <a:t>Inpatient</a:t>
            </a:r>
            <a:r>
              <a:rPr sz="3600" spc="-62" dirty="0"/>
              <a:t> </a:t>
            </a:r>
            <a:r>
              <a:rPr sz="3600" spc="66" dirty="0"/>
              <a:t>Bed</a:t>
            </a:r>
            <a:r>
              <a:rPr sz="3600" spc="-62" dirty="0"/>
              <a:t> </a:t>
            </a:r>
            <a:r>
              <a:rPr sz="3600" spc="154" dirty="0"/>
              <a:t>Need-  </a:t>
            </a:r>
            <a:r>
              <a:rPr sz="3600" spc="115" dirty="0"/>
              <a:t>Stamford</a:t>
            </a:r>
            <a:r>
              <a:rPr sz="3600" spc="-57" dirty="0"/>
              <a:t> </a:t>
            </a:r>
            <a:r>
              <a:rPr sz="3600" spc="49" dirty="0"/>
              <a:t>Hospital</a:t>
            </a:r>
          </a:p>
        </p:txBody>
      </p:sp>
      <p:pic>
        <p:nvPicPr>
          <p:cNvPr id="7" name="Picture 6">
            <a:extLst>
              <a:ext uri="{FF2B5EF4-FFF2-40B4-BE49-F238E27FC236}">
                <a16:creationId xmlns:a16="http://schemas.microsoft.com/office/drawing/2014/main" id="{E853B556-F958-4175-82C0-784BC87FE72D}"/>
              </a:ext>
            </a:extLst>
          </p:cNvPr>
          <p:cNvPicPr>
            <a:picLocks noChangeAspect="1"/>
          </p:cNvPicPr>
          <p:nvPr/>
        </p:nvPicPr>
        <p:blipFill>
          <a:blip r:embed="rId2"/>
          <a:stretch>
            <a:fillRect/>
          </a:stretch>
        </p:blipFill>
        <p:spPr>
          <a:xfrm>
            <a:off x="2000519" y="1665934"/>
            <a:ext cx="7628113" cy="49613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066800"/>
          </a:xfrm>
        </p:spPr>
        <p:txBody>
          <a:bodyPr/>
          <a:lstStyle/>
          <a:p>
            <a:r>
              <a:rPr lang="en-US" dirty="0"/>
              <a:t>CT Bed Need Calculation</a:t>
            </a:r>
          </a:p>
        </p:txBody>
      </p:sp>
      <p:sp>
        <p:nvSpPr>
          <p:cNvPr id="3" name="Content Placeholder 2"/>
          <p:cNvSpPr>
            <a:spLocks noGrp="1"/>
          </p:cNvSpPr>
          <p:nvPr>
            <p:ph idx="1"/>
          </p:nvPr>
        </p:nvSpPr>
        <p:spPr>
          <a:xfrm>
            <a:off x="609600" y="1616529"/>
            <a:ext cx="10972800" cy="4958007"/>
          </a:xfrm>
        </p:spPr>
        <p:txBody>
          <a:bodyPr>
            <a:normAutofit fontScale="85000" lnSpcReduction="20000"/>
          </a:bodyPr>
          <a:lstStyle/>
          <a:p>
            <a:pPr marL="624078" indent="-514350" algn="just">
              <a:buFont typeface="+mj-lt"/>
              <a:buAutoNum type="arabicPeriod"/>
            </a:pPr>
            <a:r>
              <a:rPr lang="en-US" dirty="0"/>
              <a:t>Bed utilization is based on patient days and is calculated using data from three consecutive Federal Fiscal Years (FFYs). Patient days are broken down by county, hospital, service category (Medical/Surgical, Maternity, Psychiatric, Rehabilitation and Pediatric) and age group (0-14, 15-44, 45-64, 65+) – the Pediatric category uses different age groups (0-19, 20+) to better utilize population estimate age ranges. </a:t>
            </a:r>
          </a:p>
          <a:p>
            <a:pPr marL="624078" indent="-514350" algn="just">
              <a:buFont typeface="+mj-lt"/>
              <a:buAutoNum type="arabicPeriod"/>
            </a:pPr>
            <a:r>
              <a:rPr lang="en-US" dirty="0"/>
              <a:t>Patient days are divided by 365 (days) to calculate Average Daily Census (ADC) for each year of the three years. </a:t>
            </a:r>
          </a:p>
          <a:p>
            <a:pPr marL="624078" indent="-514350" algn="just">
              <a:buFont typeface="+mj-lt"/>
              <a:buAutoNum type="arabicPeriod"/>
            </a:pPr>
            <a:r>
              <a:rPr lang="en-US" dirty="0"/>
              <a:t>A Weighted ADC is calculated, giving the greatest weight to the most current year and the least weight to the oldest year. Weighted avg. daily census = (Year1 + Year2 x 2 + Year3 x 3)/6 </a:t>
            </a:r>
          </a:p>
          <a:p>
            <a:pPr marL="624078" indent="-514350" algn="just">
              <a:buFont typeface="+mj-lt"/>
              <a:buAutoNum type="arabicPeriod"/>
            </a:pPr>
            <a:r>
              <a:rPr lang="en-US" dirty="0"/>
              <a:t>The Weighted ADC is multiplied by a population growth/attrition factor for each county (based on projected population estimates for 2020 and 2025, </a:t>
            </a:r>
            <a:r>
              <a:rPr lang="en-US" dirty="0">
                <a:hlinkClick r:id="rId3"/>
              </a:rPr>
              <a:t>provided by the Connecticut State Data Center</a:t>
            </a:r>
            <a:r>
              <a:rPr lang="en-US" dirty="0"/>
              <a:t>) to produce the Projected Average Daily Census. </a:t>
            </a:r>
          </a:p>
        </p:txBody>
      </p:sp>
      <p:sp>
        <p:nvSpPr>
          <p:cNvPr id="10" name="Slide Number Placeholder 9"/>
          <p:cNvSpPr>
            <a:spLocks noGrp="1"/>
          </p:cNvSpPr>
          <p:nvPr>
            <p:ph type="sldNum" sz="quarter" idx="12"/>
          </p:nvPr>
        </p:nvSpPr>
        <p:spPr>
          <a:xfrm>
            <a:off x="11770709" y="6287679"/>
            <a:ext cx="332124" cy="397778"/>
          </a:xfrm>
        </p:spPr>
        <p:txBody>
          <a:bodyPr/>
          <a:lstStyle/>
          <a:p>
            <a:fld id="{401CF334-2D5C-4859-84A6-CA7E6E43FAEB}" type="slidenum">
              <a:rPr lang="en-US" b="1" smtClean="0">
                <a:solidFill>
                  <a:srgbClr val="0067B1"/>
                </a:solidFill>
                <a:latin typeface="Cambria" panose="02040503050406030204" pitchFamily="18" charset="0"/>
              </a:rPr>
              <a:t>5</a:t>
            </a:fld>
            <a:endParaRPr lang="en-US" b="1" dirty="0">
              <a:solidFill>
                <a:srgbClr val="0067B1"/>
              </a:solidFill>
              <a:latin typeface="Cambria" panose="02040503050406030204" pitchFamily="18" charset="0"/>
            </a:endParaRPr>
          </a:p>
        </p:txBody>
      </p:sp>
    </p:spTree>
    <p:extLst>
      <p:ext uri="{BB962C8B-B14F-4D97-AF65-F5344CB8AC3E}">
        <p14:creationId xmlns:p14="http://schemas.microsoft.com/office/powerpoint/2010/main" val="89302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08967" y="337838"/>
            <a:ext cx="7974066" cy="1107596"/>
          </a:xfrm>
          <a:prstGeom prst="rect">
            <a:avLst/>
          </a:prstGeom>
        </p:spPr>
        <p:txBody>
          <a:bodyPr vert="horz" wrap="square" lIns="0" tIns="3922" rIns="0" bIns="0" rtlCol="0" anchor="ctr">
            <a:spAutoFit/>
          </a:bodyPr>
          <a:lstStyle/>
          <a:p>
            <a:pPr marL="11206" marR="4483" algn="ctr">
              <a:lnSpc>
                <a:spcPct val="102699"/>
              </a:lnSpc>
              <a:spcBef>
                <a:spcPts val="31"/>
              </a:spcBef>
            </a:pPr>
            <a:r>
              <a:rPr sz="3600" spc="199" dirty="0"/>
              <a:t>2025</a:t>
            </a:r>
            <a:r>
              <a:rPr sz="3600" spc="-66" dirty="0"/>
              <a:t> </a:t>
            </a:r>
            <a:r>
              <a:rPr sz="3600" spc="49" dirty="0"/>
              <a:t>Acute</a:t>
            </a:r>
            <a:r>
              <a:rPr sz="3600" spc="-62" dirty="0"/>
              <a:t> </a:t>
            </a:r>
            <a:r>
              <a:rPr sz="3600" spc="40" dirty="0"/>
              <a:t>Care</a:t>
            </a:r>
            <a:r>
              <a:rPr sz="3600" spc="-62" dirty="0"/>
              <a:t> </a:t>
            </a:r>
            <a:r>
              <a:rPr sz="3600" spc="88" dirty="0"/>
              <a:t>Inpatient</a:t>
            </a:r>
            <a:r>
              <a:rPr sz="3600" spc="-62" dirty="0"/>
              <a:t> </a:t>
            </a:r>
            <a:r>
              <a:rPr sz="3600" spc="66" dirty="0"/>
              <a:t>Bed</a:t>
            </a:r>
            <a:r>
              <a:rPr sz="3600" spc="-62" dirty="0"/>
              <a:t> </a:t>
            </a:r>
            <a:r>
              <a:rPr sz="3600" spc="154" dirty="0"/>
              <a:t>Need-  </a:t>
            </a:r>
            <a:r>
              <a:rPr sz="3600" spc="49" dirty="0"/>
              <a:t>The Hospital </a:t>
            </a:r>
            <a:r>
              <a:rPr sz="3600" spc="75" dirty="0"/>
              <a:t>of </a:t>
            </a:r>
            <a:r>
              <a:rPr sz="3600" spc="57" dirty="0"/>
              <a:t>Central</a:t>
            </a:r>
            <a:r>
              <a:rPr sz="3600" spc="-405" dirty="0"/>
              <a:t> </a:t>
            </a:r>
            <a:r>
              <a:rPr sz="3600" spc="84" dirty="0"/>
              <a:t>Connecticut</a:t>
            </a:r>
          </a:p>
        </p:txBody>
      </p:sp>
      <p:pic>
        <p:nvPicPr>
          <p:cNvPr id="7" name="Picture 6">
            <a:extLst>
              <a:ext uri="{FF2B5EF4-FFF2-40B4-BE49-F238E27FC236}">
                <a16:creationId xmlns:a16="http://schemas.microsoft.com/office/drawing/2014/main" id="{4584E58B-20A3-4E96-A94B-E0E12645C2CE}"/>
              </a:ext>
            </a:extLst>
          </p:cNvPr>
          <p:cNvPicPr>
            <a:picLocks noChangeAspect="1"/>
          </p:cNvPicPr>
          <p:nvPr/>
        </p:nvPicPr>
        <p:blipFill>
          <a:blip r:embed="rId2"/>
          <a:stretch>
            <a:fillRect/>
          </a:stretch>
        </p:blipFill>
        <p:spPr>
          <a:xfrm>
            <a:off x="2379345" y="1445434"/>
            <a:ext cx="7433310" cy="53333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39008" y="357110"/>
            <a:ext cx="7713984" cy="1107596"/>
          </a:xfrm>
          <a:prstGeom prst="rect">
            <a:avLst/>
          </a:prstGeom>
        </p:spPr>
        <p:txBody>
          <a:bodyPr vert="horz" wrap="square" lIns="0" tIns="3922" rIns="0" bIns="0" rtlCol="0" anchor="ctr">
            <a:spAutoFit/>
          </a:bodyPr>
          <a:lstStyle/>
          <a:p>
            <a:pPr marL="11206" marR="4483" algn="ctr">
              <a:lnSpc>
                <a:spcPct val="102699"/>
              </a:lnSpc>
              <a:spcBef>
                <a:spcPts val="31"/>
              </a:spcBef>
            </a:pPr>
            <a:r>
              <a:rPr sz="3600" spc="199" dirty="0"/>
              <a:t>2025</a:t>
            </a:r>
            <a:r>
              <a:rPr sz="3600" spc="-66" dirty="0"/>
              <a:t> </a:t>
            </a:r>
            <a:r>
              <a:rPr sz="3600" spc="49" dirty="0"/>
              <a:t>Acute</a:t>
            </a:r>
            <a:r>
              <a:rPr sz="3600" spc="-62" dirty="0"/>
              <a:t> </a:t>
            </a:r>
            <a:r>
              <a:rPr sz="3600" spc="40" dirty="0"/>
              <a:t>Care</a:t>
            </a:r>
            <a:r>
              <a:rPr sz="3600" spc="-62" dirty="0"/>
              <a:t> </a:t>
            </a:r>
            <a:r>
              <a:rPr sz="3600" spc="88" dirty="0"/>
              <a:t>Inpatient</a:t>
            </a:r>
            <a:r>
              <a:rPr sz="3600" spc="-62" dirty="0"/>
              <a:t> </a:t>
            </a:r>
            <a:r>
              <a:rPr sz="3600" spc="66" dirty="0"/>
              <a:t>Bed</a:t>
            </a:r>
            <a:r>
              <a:rPr sz="3600" spc="-62" dirty="0"/>
              <a:t> </a:t>
            </a:r>
            <a:r>
              <a:rPr sz="3600" spc="154" dirty="0"/>
              <a:t>Need-  </a:t>
            </a:r>
            <a:r>
              <a:rPr sz="3600" spc="79" dirty="0"/>
              <a:t>Waterbury</a:t>
            </a:r>
            <a:r>
              <a:rPr sz="3600" spc="-57" dirty="0"/>
              <a:t> </a:t>
            </a:r>
            <a:r>
              <a:rPr sz="3600" spc="49" dirty="0"/>
              <a:t>Hospital</a:t>
            </a:r>
          </a:p>
        </p:txBody>
      </p:sp>
      <p:pic>
        <p:nvPicPr>
          <p:cNvPr id="7" name="Picture 6">
            <a:extLst>
              <a:ext uri="{FF2B5EF4-FFF2-40B4-BE49-F238E27FC236}">
                <a16:creationId xmlns:a16="http://schemas.microsoft.com/office/drawing/2014/main" id="{830E7CCA-8FE1-4E7A-8CF3-7C1DA3700EB7}"/>
              </a:ext>
            </a:extLst>
          </p:cNvPr>
          <p:cNvPicPr>
            <a:picLocks noChangeAspect="1"/>
          </p:cNvPicPr>
          <p:nvPr/>
        </p:nvPicPr>
        <p:blipFill>
          <a:blip r:embed="rId2"/>
          <a:stretch>
            <a:fillRect/>
          </a:stretch>
        </p:blipFill>
        <p:spPr>
          <a:xfrm>
            <a:off x="2399028" y="1464706"/>
            <a:ext cx="7393944" cy="52897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8815" y="376238"/>
            <a:ext cx="7774370" cy="1107596"/>
          </a:xfrm>
          <a:prstGeom prst="rect">
            <a:avLst/>
          </a:prstGeom>
        </p:spPr>
        <p:txBody>
          <a:bodyPr vert="horz" wrap="square" lIns="0" tIns="3922" rIns="0" bIns="0" rtlCol="0" anchor="ctr">
            <a:spAutoFit/>
          </a:bodyPr>
          <a:lstStyle/>
          <a:p>
            <a:pPr marL="11206" marR="4483" algn="ctr">
              <a:lnSpc>
                <a:spcPct val="102699"/>
              </a:lnSpc>
              <a:spcBef>
                <a:spcPts val="31"/>
              </a:spcBef>
            </a:pPr>
            <a:r>
              <a:rPr sz="3600" spc="199" dirty="0"/>
              <a:t>2025</a:t>
            </a:r>
            <a:r>
              <a:rPr sz="3600" spc="-66" dirty="0"/>
              <a:t> </a:t>
            </a:r>
            <a:r>
              <a:rPr sz="3600" spc="49" dirty="0"/>
              <a:t>Acute</a:t>
            </a:r>
            <a:r>
              <a:rPr sz="3600" spc="-62" dirty="0"/>
              <a:t> </a:t>
            </a:r>
            <a:r>
              <a:rPr sz="3600" spc="40" dirty="0"/>
              <a:t>Care</a:t>
            </a:r>
            <a:r>
              <a:rPr sz="3600" spc="-62" dirty="0"/>
              <a:t> </a:t>
            </a:r>
            <a:r>
              <a:rPr sz="3600" spc="88" dirty="0"/>
              <a:t>Inpatient</a:t>
            </a:r>
            <a:r>
              <a:rPr sz="3600" spc="-62" dirty="0"/>
              <a:t> </a:t>
            </a:r>
            <a:r>
              <a:rPr sz="3600" spc="66" dirty="0"/>
              <a:t>Bed</a:t>
            </a:r>
            <a:r>
              <a:rPr sz="3600" spc="-62" dirty="0"/>
              <a:t> </a:t>
            </a:r>
            <a:r>
              <a:rPr sz="3600" spc="154" dirty="0"/>
              <a:t>Need-  </a:t>
            </a:r>
            <a:r>
              <a:rPr sz="3600" spc="-9" dirty="0"/>
              <a:t>William </a:t>
            </a:r>
            <a:r>
              <a:rPr sz="3600" spc="-26" dirty="0"/>
              <a:t>W. </a:t>
            </a:r>
            <a:r>
              <a:rPr sz="3600" spc="9" dirty="0"/>
              <a:t>Backus</a:t>
            </a:r>
            <a:r>
              <a:rPr sz="3600" spc="-132" dirty="0"/>
              <a:t> </a:t>
            </a:r>
            <a:r>
              <a:rPr sz="3600" spc="49" dirty="0"/>
              <a:t>Hospital</a:t>
            </a:r>
          </a:p>
        </p:txBody>
      </p:sp>
      <p:pic>
        <p:nvPicPr>
          <p:cNvPr id="7" name="Picture 6">
            <a:extLst>
              <a:ext uri="{FF2B5EF4-FFF2-40B4-BE49-F238E27FC236}">
                <a16:creationId xmlns:a16="http://schemas.microsoft.com/office/drawing/2014/main" id="{40A93ECD-9A6A-46F0-9BD7-8D3CD13CA804}"/>
              </a:ext>
            </a:extLst>
          </p:cNvPr>
          <p:cNvPicPr>
            <a:picLocks noChangeAspect="1"/>
          </p:cNvPicPr>
          <p:nvPr/>
        </p:nvPicPr>
        <p:blipFill>
          <a:blip r:embed="rId2"/>
          <a:stretch>
            <a:fillRect/>
          </a:stretch>
        </p:blipFill>
        <p:spPr>
          <a:xfrm>
            <a:off x="2509552" y="1483834"/>
            <a:ext cx="7172896" cy="52307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2577" y="403324"/>
            <a:ext cx="8526845" cy="1107596"/>
          </a:xfrm>
          <a:prstGeom prst="rect">
            <a:avLst/>
          </a:prstGeom>
        </p:spPr>
        <p:txBody>
          <a:bodyPr vert="horz" wrap="square" lIns="0" tIns="3922" rIns="0" bIns="0" rtlCol="0" anchor="ctr">
            <a:spAutoFit/>
          </a:bodyPr>
          <a:lstStyle/>
          <a:p>
            <a:pPr marL="11206" marR="4483" algn="ctr">
              <a:lnSpc>
                <a:spcPct val="102699"/>
              </a:lnSpc>
              <a:spcBef>
                <a:spcPts val="31"/>
              </a:spcBef>
            </a:pPr>
            <a:r>
              <a:rPr sz="3600" spc="199" dirty="0"/>
              <a:t>2025 </a:t>
            </a:r>
            <a:r>
              <a:rPr sz="3600" spc="49" dirty="0"/>
              <a:t>Acute </a:t>
            </a:r>
            <a:r>
              <a:rPr sz="3600" spc="40" dirty="0"/>
              <a:t>Care </a:t>
            </a:r>
            <a:r>
              <a:rPr sz="3600" spc="88" dirty="0"/>
              <a:t>Inpatient </a:t>
            </a:r>
            <a:r>
              <a:rPr sz="3600" spc="66" dirty="0"/>
              <a:t>Bed </a:t>
            </a:r>
            <a:r>
              <a:rPr sz="3600" spc="154" dirty="0"/>
              <a:t>Need-  </a:t>
            </a:r>
            <a:r>
              <a:rPr sz="3600" spc="106" dirty="0"/>
              <a:t>Windham </a:t>
            </a:r>
            <a:r>
              <a:rPr sz="3600" spc="97" dirty="0"/>
              <a:t>Community </a:t>
            </a:r>
            <a:r>
              <a:rPr sz="3600" spc="35" dirty="0"/>
              <a:t>Memorial</a:t>
            </a:r>
            <a:r>
              <a:rPr sz="3600" spc="-366" dirty="0"/>
              <a:t> </a:t>
            </a:r>
            <a:r>
              <a:rPr sz="3600" spc="49" dirty="0"/>
              <a:t>Hospital</a:t>
            </a:r>
          </a:p>
        </p:txBody>
      </p:sp>
      <p:pic>
        <p:nvPicPr>
          <p:cNvPr id="7" name="Picture 6">
            <a:extLst>
              <a:ext uri="{FF2B5EF4-FFF2-40B4-BE49-F238E27FC236}">
                <a16:creationId xmlns:a16="http://schemas.microsoft.com/office/drawing/2014/main" id="{DF0600CD-36FC-49CA-B1E7-6C200AF6224B}"/>
              </a:ext>
            </a:extLst>
          </p:cNvPr>
          <p:cNvPicPr>
            <a:picLocks noChangeAspect="1"/>
          </p:cNvPicPr>
          <p:nvPr/>
        </p:nvPicPr>
        <p:blipFill>
          <a:blip r:embed="rId2"/>
          <a:stretch>
            <a:fillRect/>
          </a:stretch>
        </p:blipFill>
        <p:spPr>
          <a:xfrm>
            <a:off x="2429445" y="1510920"/>
            <a:ext cx="7333107" cy="52168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9357" y="382732"/>
            <a:ext cx="8533279" cy="1107596"/>
          </a:xfrm>
          <a:prstGeom prst="rect">
            <a:avLst/>
          </a:prstGeom>
        </p:spPr>
        <p:txBody>
          <a:bodyPr vert="horz" wrap="square" lIns="0" tIns="3922" rIns="0" bIns="0" rtlCol="0" anchor="ctr">
            <a:spAutoFit/>
          </a:bodyPr>
          <a:lstStyle/>
          <a:p>
            <a:pPr marL="11206" marR="4483" algn="ctr">
              <a:lnSpc>
                <a:spcPct val="102699"/>
              </a:lnSpc>
              <a:spcBef>
                <a:spcPts val="31"/>
              </a:spcBef>
            </a:pPr>
            <a:r>
              <a:rPr sz="3600" spc="199" dirty="0"/>
              <a:t>2025</a:t>
            </a:r>
            <a:r>
              <a:rPr sz="3600" spc="-66" dirty="0"/>
              <a:t> </a:t>
            </a:r>
            <a:r>
              <a:rPr sz="3600" spc="49" dirty="0"/>
              <a:t>Acute</a:t>
            </a:r>
            <a:r>
              <a:rPr sz="3600" spc="-62" dirty="0"/>
              <a:t> </a:t>
            </a:r>
            <a:r>
              <a:rPr sz="3600" spc="40" dirty="0"/>
              <a:t>Care</a:t>
            </a:r>
            <a:r>
              <a:rPr sz="3600" spc="-62" dirty="0"/>
              <a:t> </a:t>
            </a:r>
            <a:r>
              <a:rPr sz="3600" spc="88" dirty="0"/>
              <a:t>Inpatient</a:t>
            </a:r>
            <a:r>
              <a:rPr sz="3600" spc="-62" dirty="0"/>
              <a:t> </a:t>
            </a:r>
            <a:r>
              <a:rPr sz="3600" spc="66" dirty="0"/>
              <a:t>Bed</a:t>
            </a:r>
            <a:r>
              <a:rPr sz="3600" spc="-62" dirty="0"/>
              <a:t> </a:t>
            </a:r>
            <a:r>
              <a:rPr sz="3600" spc="154" dirty="0"/>
              <a:t>Need-  </a:t>
            </a:r>
            <a:r>
              <a:rPr sz="3600" spc="35" dirty="0"/>
              <a:t>Yale-New </a:t>
            </a:r>
            <a:r>
              <a:rPr sz="3600" spc="93" dirty="0"/>
              <a:t>Haven</a:t>
            </a:r>
            <a:r>
              <a:rPr sz="3600" spc="-146" dirty="0"/>
              <a:t> </a:t>
            </a:r>
            <a:r>
              <a:rPr sz="3600" spc="49" dirty="0"/>
              <a:t>Hospital</a:t>
            </a:r>
          </a:p>
        </p:txBody>
      </p:sp>
      <p:pic>
        <p:nvPicPr>
          <p:cNvPr id="7" name="Picture 6">
            <a:extLst>
              <a:ext uri="{FF2B5EF4-FFF2-40B4-BE49-F238E27FC236}">
                <a16:creationId xmlns:a16="http://schemas.microsoft.com/office/drawing/2014/main" id="{36449940-8390-49D6-93AB-E9E9BA0F76C3}"/>
              </a:ext>
            </a:extLst>
          </p:cNvPr>
          <p:cNvPicPr>
            <a:picLocks noChangeAspect="1"/>
          </p:cNvPicPr>
          <p:nvPr/>
        </p:nvPicPr>
        <p:blipFill>
          <a:blip r:embed="rId2"/>
          <a:stretch>
            <a:fillRect/>
          </a:stretch>
        </p:blipFill>
        <p:spPr>
          <a:xfrm>
            <a:off x="2390075" y="1490328"/>
            <a:ext cx="7411849" cy="53036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066800"/>
          </a:xfrm>
        </p:spPr>
        <p:txBody>
          <a:bodyPr/>
          <a:lstStyle/>
          <a:p>
            <a:r>
              <a:rPr lang="en-US" dirty="0"/>
              <a:t>CT Bed Need Calculation</a:t>
            </a:r>
          </a:p>
        </p:txBody>
      </p:sp>
      <p:sp>
        <p:nvSpPr>
          <p:cNvPr id="3" name="Content Placeholder 2"/>
          <p:cNvSpPr>
            <a:spLocks noGrp="1"/>
          </p:cNvSpPr>
          <p:nvPr>
            <p:ph idx="1"/>
          </p:nvPr>
        </p:nvSpPr>
        <p:spPr>
          <a:xfrm>
            <a:off x="609600" y="1616529"/>
            <a:ext cx="10972800" cy="4958007"/>
          </a:xfrm>
        </p:spPr>
        <p:txBody>
          <a:bodyPr>
            <a:normAutofit/>
          </a:bodyPr>
          <a:lstStyle/>
          <a:p>
            <a:pPr marL="624078" indent="-514350" algn="just">
              <a:buFont typeface="+mj-lt"/>
              <a:buAutoNum type="arabicPeriod" startAt="5"/>
            </a:pPr>
            <a:r>
              <a:rPr lang="en-US" sz="2400" dirty="0"/>
              <a:t>The Projected ADC is divided by the Target Occupancy factors provided by the Acute Care/Ambulatory Surgery Subcommittee to determine the number of beds needed. </a:t>
            </a:r>
          </a:p>
          <a:p>
            <a:pPr marL="624078" indent="-514350" algn="just">
              <a:buFont typeface="+mj-lt"/>
              <a:buAutoNum type="arabicPeriod" startAt="5"/>
            </a:pPr>
            <a:r>
              <a:rPr lang="en-US" sz="2400" dirty="0"/>
              <a:t>“Beds Needed” is summed by service/age category and totaled by individual hospital. </a:t>
            </a:r>
          </a:p>
          <a:p>
            <a:pPr marL="624078" indent="-514350" algn="just">
              <a:buFont typeface="+mj-lt"/>
              <a:buAutoNum type="arabicPeriod" startAt="5"/>
            </a:pPr>
            <a:r>
              <a:rPr lang="en-US" sz="2400" dirty="0"/>
              <a:t>The sum of “Beds Needed” is deducted from a hospital’s total number of licensed beds (excluding bassinets) to determine the number of excess or additional licensed beds that are required (Excess (-)/Deficit (+)). </a:t>
            </a:r>
          </a:p>
          <a:p>
            <a:pPr marL="624078" indent="-514350" algn="just">
              <a:buFont typeface="+mj-lt"/>
              <a:buAutoNum type="arabicPeriod" startAt="5"/>
            </a:pPr>
            <a:r>
              <a:rPr lang="en-US" sz="2400" dirty="0"/>
              <a:t>Individual hospital utilization and licensed bed data can be summed by the region in which hospitals are located to produce regional results. Statewide capacity is calculated using data from all 28 acute care hospital. </a:t>
            </a:r>
          </a:p>
        </p:txBody>
      </p:sp>
      <p:sp>
        <p:nvSpPr>
          <p:cNvPr id="10" name="Slide Number Placeholder 9"/>
          <p:cNvSpPr>
            <a:spLocks noGrp="1"/>
          </p:cNvSpPr>
          <p:nvPr>
            <p:ph type="sldNum" sz="quarter" idx="12"/>
          </p:nvPr>
        </p:nvSpPr>
        <p:spPr>
          <a:xfrm>
            <a:off x="11770709" y="6287679"/>
            <a:ext cx="332124" cy="397778"/>
          </a:xfrm>
        </p:spPr>
        <p:txBody>
          <a:bodyPr/>
          <a:lstStyle/>
          <a:p>
            <a:fld id="{401CF334-2D5C-4859-84A6-CA7E6E43FAEB}" type="slidenum">
              <a:rPr lang="en-US" b="1" smtClean="0">
                <a:solidFill>
                  <a:srgbClr val="0067B1"/>
                </a:solidFill>
                <a:latin typeface="Cambria" panose="02040503050406030204" pitchFamily="18" charset="0"/>
              </a:rPr>
              <a:t>6</a:t>
            </a:fld>
            <a:endParaRPr lang="en-US" b="1" dirty="0">
              <a:solidFill>
                <a:srgbClr val="0067B1"/>
              </a:solidFill>
              <a:latin typeface="Cambria" panose="02040503050406030204" pitchFamily="18" charset="0"/>
            </a:endParaRPr>
          </a:p>
        </p:txBody>
      </p:sp>
    </p:spTree>
    <p:extLst>
      <p:ext uri="{BB962C8B-B14F-4D97-AF65-F5344CB8AC3E}">
        <p14:creationId xmlns:p14="http://schemas.microsoft.com/office/powerpoint/2010/main" val="76372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9655"/>
            <a:ext cx="10972800" cy="1066800"/>
          </a:xfrm>
        </p:spPr>
        <p:txBody>
          <a:bodyPr/>
          <a:lstStyle/>
          <a:p>
            <a:r>
              <a:rPr lang="en-US" dirty="0"/>
              <a:t>Inpatient Utilization Trends—FY 2012-FY 2019</a:t>
            </a:r>
          </a:p>
        </p:txBody>
      </p:sp>
      <p:sp>
        <p:nvSpPr>
          <p:cNvPr id="3" name="Content Placeholder 2"/>
          <p:cNvSpPr>
            <a:spLocks noGrp="1"/>
          </p:cNvSpPr>
          <p:nvPr>
            <p:ph idx="1"/>
          </p:nvPr>
        </p:nvSpPr>
        <p:spPr>
          <a:xfrm>
            <a:off x="8128300" y="2670001"/>
            <a:ext cx="3140678" cy="1988758"/>
          </a:xfrm>
        </p:spPr>
        <p:txBody>
          <a:bodyPr>
            <a:normAutofit/>
          </a:bodyPr>
          <a:lstStyle/>
          <a:p>
            <a:pPr marL="109728" indent="0">
              <a:buNone/>
            </a:pPr>
            <a:r>
              <a:rPr lang="en-US" sz="2000" dirty="0"/>
              <a:t>In FY 2019, inpatient discharges were 23,564 less, and patient days were 73,277 less as compared to FY 2012. </a:t>
            </a:r>
          </a:p>
        </p:txBody>
      </p:sp>
      <p:sp>
        <p:nvSpPr>
          <p:cNvPr id="10" name="Slide Number Placeholder 9"/>
          <p:cNvSpPr>
            <a:spLocks noGrp="1"/>
          </p:cNvSpPr>
          <p:nvPr>
            <p:ph type="sldNum" sz="quarter" idx="12"/>
          </p:nvPr>
        </p:nvSpPr>
        <p:spPr>
          <a:xfrm>
            <a:off x="11770709" y="6287679"/>
            <a:ext cx="332124" cy="397778"/>
          </a:xfrm>
        </p:spPr>
        <p:txBody>
          <a:bodyPr/>
          <a:lstStyle/>
          <a:p>
            <a:fld id="{401CF334-2D5C-4859-84A6-CA7E6E43FAEB}" type="slidenum">
              <a:rPr lang="en-US" b="1" smtClean="0">
                <a:solidFill>
                  <a:srgbClr val="0067B1"/>
                </a:solidFill>
                <a:latin typeface="Cambria" panose="02040503050406030204" pitchFamily="18" charset="0"/>
              </a:rPr>
              <a:t>7</a:t>
            </a:fld>
            <a:endParaRPr lang="en-US" b="1" dirty="0">
              <a:solidFill>
                <a:srgbClr val="0067B1"/>
              </a:solidFill>
              <a:latin typeface="Cambria" panose="02040503050406030204" pitchFamily="18" charset="0"/>
            </a:endParaRPr>
          </a:p>
        </p:txBody>
      </p:sp>
      <p:sp>
        <p:nvSpPr>
          <p:cNvPr id="7" name="TextBox 6">
            <a:extLst>
              <a:ext uri="{FF2B5EF4-FFF2-40B4-BE49-F238E27FC236}">
                <a16:creationId xmlns:a16="http://schemas.microsoft.com/office/drawing/2014/main" id="{8D529276-9013-4211-8395-13CD89F4ADDE}"/>
              </a:ext>
            </a:extLst>
          </p:cNvPr>
          <p:cNvSpPr txBox="1"/>
          <p:nvPr/>
        </p:nvSpPr>
        <p:spPr>
          <a:xfrm>
            <a:off x="804908" y="6236130"/>
            <a:ext cx="4602480" cy="276999"/>
          </a:xfrm>
          <a:prstGeom prst="rect">
            <a:avLst/>
          </a:prstGeom>
          <a:noFill/>
        </p:spPr>
        <p:txBody>
          <a:bodyPr wrap="square" rtlCol="0">
            <a:spAutoFit/>
          </a:bodyPr>
          <a:lstStyle/>
          <a:p>
            <a:r>
              <a:rPr lang="en-US" sz="1200" dirty="0"/>
              <a:t>Data Source: OHS Acute Care Hospital Discharge Database</a:t>
            </a:r>
          </a:p>
        </p:txBody>
      </p:sp>
      <p:pic>
        <p:nvPicPr>
          <p:cNvPr id="8" name="Picture 7">
            <a:extLst>
              <a:ext uri="{FF2B5EF4-FFF2-40B4-BE49-F238E27FC236}">
                <a16:creationId xmlns:a16="http://schemas.microsoft.com/office/drawing/2014/main" id="{465352AE-6B7B-41C7-9E97-EA31586B29D2}"/>
              </a:ext>
            </a:extLst>
          </p:cNvPr>
          <p:cNvPicPr>
            <a:picLocks noChangeAspect="1"/>
          </p:cNvPicPr>
          <p:nvPr/>
        </p:nvPicPr>
        <p:blipFill>
          <a:blip r:embed="rId3"/>
          <a:stretch>
            <a:fillRect/>
          </a:stretch>
        </p:blipFill>
        <p:spPr>
          <a:xfrm>
            <a:off x="609600" y="3664380"/>
            <a:ext cx="7115175" cy="2571750"/>
          </a:xfrm>
          <a:prstGeom prst="rect">
            <a:avLst/>
          </a:prstGeom>
        </p:spPr>
      </p:pic>
      <p:pic>
        <p:nvPicPr>
          <p:cNvPr id="13" name="Picture 12">
            <a:extLst>
              <a:ext uri="{FF2B5EF4-FFF2-40B4-BE49-F238E27FC236}">
                <a16:creationId xmlns:a16="http://schemas.microsoft.com/office/drawing/2014/main" id="{30B08399-94C5-4319-8F7D-3B637C16B1E3}"/>
              </a:ext>
            </a:extLst>
          </p:cNvPr>
          <p:cNvPicPr>
            <a:picLocks noChangeAspect="1"/>
          </p:cNvPicPr>
          <p:nvPr/>
        </p:nvPicPr>
        <p:blipFill>
          <a:blip r:embed="rId4"/>
          <a:stretch>
            <a:fillRect/>
          </a:stretch>
        </p:blipFill>
        <p:spPr>
          <a:xfrm>
            <a:off x="804908" y="1394793"/>
            <a:ext cx="5438775" cy="2381250"/>
          </a:xfrm>
          <a:prstGeom prst="rect">
            <a:avLst/>
          </a:prstGeom>
        </p:spPr>
      </p:pic>
    </p:spTree>
    <p:extLst>
      <p:ext uri="{BB962C8B-B14F-4D97-AF65-F5344CB8AC3E}">
        <p14:creationId xmlns:p14="http://schemas.microsoft.com/office/powerpoint/2010/main" val="248444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75640"/>
            <a:ext cx="10972800" cy="1066800"/>
          </a:xfrm>
        </p:spPr>
        <p:txBody>
          <a:bodyPr/>
          <a:lstStyle/>
          <a:p>
            <a:r>
              <a:rPr lang="en-US" dirty="0"/>
              <a:t>CT Hospital Bed Need Trends—2014 </a:t>
            </a:r>
          </a:p>
        </p:txBody>
      </p:sp>
      <p:sp>
        <p:nvSpPr>
          <p:cNvPr id="3" name="Content Placeholder 2"/>
          <p:cNvSpPr>
            <a:spLocks noGrp="1"/>
          </p:cNvSpPr>
          <p:nvPr>
            <p:ph idx="1"/>
          </p:nvPr>
        </p:nvSpPr>
        <p:spPr>
          <a:xfrm>
            <a:off x="701040" y="5806352"/>
            <a:ext cx="9377680" cy="1458975"/>
          </a:xfrm>
        </p:spPr>
        <p:txBody>
          <a:bodyPr>
            <a:normAutofit/>
          </a:bodyPr>
          <a:lstStyle/>
          <a:p>
            <a:r>
              <a:rPr lang="en-US" sz="2000" dirty="0"/>
              <a:t>In 2014, based on acute care bed need projections for 2020, CT had a statewide surplus of 1,444 inpatient beds which each county having excess capacity. </a:t>
            </a:r>
          </a:p>
        </p:txBody>
      </p:sp>
      <p:sp>
        <p:nvSpPr>
          <p:cNvPr id="10" name="Slide Number Placeholder 9"/>
          <p:cNvSpPr>
            <a:spLocks noGrp="1"/>
          </p:cNvSpPr>
          <p:nvPr>
            <p:ph type="sldNum" sz="quarter" idx="12"/>
          </p:nvPr>
        </p:nvSpPr>
        <p:spPr>
          <a:xfrm>
            <a:off x="11770709" y="6287679"/>
            <a:ext cx="332124" cy="397778"/>
          </a:xfrm>
        </p:spPr>
        <p:txBody>
          <a:bodyPr/>
          <a:lstStyle/>
          <a:p>
            <a:fld id="{401CF334-2D5C-4859-84A6-CA7E6E43FAEB}" type="slidenum">
              <a:rPr lang="en-US" b="1" smtClean="0">
                <a:solidFill>
                  <a:srgbClr val="0067B1"/>
                </a:solidFill>
                <a:latin typeface="Cambria" panose="02040503050406030204" pitchFamily="18" charset="0"/>
              </a:rPr>
              <a:t>8</a:t>
            </a:fld>
            <a:endParaRPr lang="en-US" b="1" dirty="0">
              <a:solidFill>
                <a:srgbClr val="0067B1"/>
              </a:solidFill>
              <a:latin typeface="Cambria" panose="02040503050406030204" pitchFamily="18" charset="0"/>
            </a:endParaRPr>
          </a:p>
        </p:txBody>
      </p:sp>
      <p:pic>
        <p:nvPicPr>
          <p:cNvPr id="6" name="Picture 5">
            <a:extLst>
              <a:ext uri="{FF2B5EF4-FFF2-40B4-BE49-F238E27FC236}">
                <a16:creationId xmlns:a16="http://schemas.microsoft.com/office/drawing/2014/main" id="{D436AE9B-93F9-44FD-A4D7-0EE8EC483766}"/>
              </a:ext>
            </a:extLst>
          </p:cNvPr>
          <p:cNvPicPr>
            <a:picLocks noChangeAspect="1"/>
          </p:cNvPicPr>
          <p:nvPr/>
        </p:nvPicPr>
        <p:blipFill>
          <a:blip r:embed="rId3"/>
          <a:stretch>
            <a:fillRect/>
          </a:stretch>
        </p:blipFill>
        <p:spPr>
          <a:xfrm>
            <a:off x="701040" y="1742440"/>
            <a:ext cx="8399780" cy="3914297"/>
          </a:xfrm>
          <a:prstGeom prst="rect">
            <a:avLst/>
          </a:prstGeom>
        </p:spPr>
      </p:pic>
      <p:sp>
        <p:nvSpPr>
          <p:cNvPr id="7" name="TextBox 6">
            <a:extLst>
              <a:ext uri="{FF2B5EF4-FFF2-40B4-BE49-F238E27FC236}">
                <a16:creationId xmlns:a16="http://schemas.microsoft.com/office/drawing/2014/main" id="{8D529276-9013-4211-8395-13CD89F4ADDE}"/>
              </a:ext>
            </a:extLst>
          </p:cNvPr>
          <p:cNvSpPr txBox="1"/>
          <p:nvPr/>
        </p:nvSpPr>
        <p:spPr>
          <a:xfrm>
            <a:off x="701040" y="5529353"/>
            <a:ext cx="4602480" cy="276999"/>
          </a:xfrm>
          <a:prstGeom prst="rect">
            <a:avLst/>
          </a:prstGeom>
          <a:noFill/>
        </p:spPr>
        <p:txBody>
          <a:bodyPr wrap="square" rtlCol="0">
            <a:spAutoFit/>
          </a:bodyPr>
          <a:lstStyle/>
          <a:p>
            <a:r>
              <a:rPr lang="en-US" sz="1200" dirty="0"/>
              <a:t>Source of Table: 2014 Facilities and Services Plan Supplement</a:t>
            </a:r>
          </a:p>
        </p:txBody>
      </p:sp>
    </p:spTree>
    <p:extLst>
      <p:ext uri="{BB962C8B-B14F-4D97-AF65-F5344CB8AC3E}">
        <p14:creationId xmlns:p14="http://schemas.microsoft.com/office/powerpoint/2010/main" val="14013055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3032"/>
            <a:ext cx="10972800" cy="1066800"/>
          </a:xfrm>
        </p:spPr>
        <p:txBody>
          <a:bodyPr/>
          <a:lstStyle/>
          <a:p>
            <a:r>
              <a:rPr lang="en-US" dirty="0"/>
              <a:t>CT Hospital Bed Need Trends—2016 </a:t>
            </a:r>
          </a:p>
        </p:txBody>
      </p:sp>
      <p:sp>
        <p:nvSpPr>
          <p:cNvPr id="3" name="Content Placeholder 2"/>
          <p:cNvSpPr>
            <a:spLocks noGrp="1"/>
          </p:cNvSpPr>
          <p:nvPr>
            <p:ph idx="1"/>
          </p:nvPr>
        </p:nvSpPr>
        <p:spPr>
          <a:xfrm>
            <a:off x="609600" y="5418917"/>
            <a:ext cx="9743440" cy="1458975"/>
          </a:xfrm>
        </p:spPr>
        <p:txBody>
          <a:bodyPr>
            <a:normAutofit/>
          </a:bodyPr>
          <a:lstStyle/>
          <a:p>
            <a:pPr marL="109728" indent="0">
              <a:buNone/>
            </a:pPr>
            <a:r>
              <a:rPr lang="en-US" sz="2000" dirty="0"/>
              <a:t>In 2016, based on updated acute care bed need projections for 2020, Connecticut has a statewide surplus of 1,652 inpatient beds, 293 more than reported in the 2014 Supplement. Each county has a projected excess bed capacity.</a:t>
            </a:r>
            <a:endParaRPr lang="en-US" sz="2000" dirty="0">
              <a:highlight>
                <a:srgbClr val="FFFF00"/>
              </a:highlight>
            </a:endParaRPr>
          </a:p>
        </p:txBody>
      </p:sp>
      <p:sp>
        <p:nvSpPr>
          <p:cNvPr id="10" name="Slide Number Placeholder 9"/>
          <p:cNvSpPr>
            <a:spLocks noGrp="1"/>
          </p:cNvSpPr>
          <p:nvPr>
            <p:ph type="sldNum" sz="quarter" idx="12"/>
          </p:nvPr>
        </p:nvSpPr>
        <p:spPr>
          <a:xfrm>
            <a:off x="11770709" y="6287679"/>
            <a:ext cx="332124" cy="397778"/>
          </a:xfrm>
        </p:spPr>
        <p:txBody>
          <a:bodyPr/>
          <a:lstStyle/>
          <a:p>
            <a:fld id="{401CF334-2D5C-4859-84A6-CA7E6E43FAEB}" type="slidenum">
              <a:rPr lang="en-US" b="1" smtClean="0">
                <a:solidFill>
                  <a:srgbClr val="0067B1"/>
                </a:solidFill>
                <a:latin typeface="Cambria" panose="02040503050406030204" pitchFamily="18" charset="0"/>
              </a:rPr>
              <a:t>9</a:t>
            </a:fld>
            <a:endParaRPr lang="en-US" b="1" dirty="0">
              <a:solidFill>
                <a:srgbClr val="0067B1"/>
              </a:solidFill>
              <a:latin typeface="Cambria" panose="02040503050406030204" pitchFamily="18" charset="0"/>
            </a:endParaRPr>
          </a:p>
        </p:txBody>
      </p:sp>
      <p:sp>
        <p:nvSpPr>
          <p:cNvPr id="7" name="TextBox 6">
            <a:extLst>
              <a:ext uri="{FF2B5EF4-FFF2-40B4-BE49-F238E27FC236}">
                <a16:creationId xmlns:a16="http://schemas.microsoft.com/office/drawing/2014/main" id="{8D529276-9013-4211-8395-13CD89F4ADDE}"/>
              </a:ext>
            </a:extLst>
          </p:cNvPr>
          <p:cNvSpPr txBox="1"/>
          <p:nvPr/>
        </p:nvSpPr>
        <p:spPr>
          <a:xfrm>
            <a:off x="701040" y="5141918"/>
            <a:ext cx="4602480" cy="276999"/>
          </a:xfrm>
          <a:prstGeom prst="rect">
            <a:avLst/>
          </a:prstGeom>
          <a:noFill/>
        </p:spPr>
        <p:txBody>
          <a:bodyPr wrap="square" rtlCol="0">
            <a:spAutoFit/>
          </a:bodyPr>
          <a:lstStyle/>
          <a:p>
            <a:r>
              <a:rPr lang="en-US" sz="1200" dirty="0"/>
              <a:t>Source of Table: 2016 Facilities and Services Plan Supplement</a:t>
            </a:r>
          </a:p>
        </p:txBody>
      </p:sp>
      <p:pic>
        <p:nvPicPr>
          <p:cNvPr id="5" name="Picture 4">
            <a:extLst>
              <a:ext uri="{FF2B5EF4-FFF2-40B4-BE49-F238E27FC236}">
                <a16:creationId xmlns:a16="http://schemas.microsoft.com/office/drawing/2014/main" id="{C04203F2-848A-48ED-99D6-CA2F771313C3}"/>
              </a:ext>
            </a:extLst>
          </p:cNvPr>
          <p:cNvPicPr>
            <a:picLocks noChangeAspect="1"/>
          </p:cNvPicPr>
          <p:nvPr/>
        </p:nvPicPr>
        <p:blipFill>
          <a:blip r:embed="rId3"/>
          <a:stretch>
            <a:fillRect/>
          </a:stretch>
        </p:blipFill>
        <p:spPr>
          <a:xfrm>
            <a:off x="701040" y="1190147"/>
            <a:ext cx="7756525" cy="4021021"/>
          </a:xfrm>
          <a:prstGeom prst="rect">
            <a:avLst/>
          </a:prstGeom>
        </p:spPr>
      </p:pic>
    </p:spTree>
    <p:extLst>
      <p:ext uri="{BB962C8B-B14F-4D97-AF65-F5344CB8AC3E}">
        <p14:creationId xmlns:p14="http://schemas.microsoft.com/office/powerpoint/2010/main" val="152703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OHS Colors">
      <a:dk1>
        <a:srgbClr val="00395C"/>
      </a:dk1>
      <a:lt1>
        <a:srgbClr val="FFFFFF"/>
      </a:lt1>
      <a:dk2>
        <a:srgbClr val="0069A7"/>
      </a:dk2>
      <a:lt2>
        <a:srgbClr val="E5F5FF"/>
      </a:lt2>
      <a:accent1>
        <a:srgbClr val="00395C"/>
      </a:accent1>
      <a:accent2>
        <a:srgbClr val="FFC000"/>
      </a:accent2>
      <a:accent3>
        <a:srgbClr val="C00000"/>
      </a:accent3>
      <a:accent4>
        <a:srgbClr val="92D050"/>
      </a:accent4>
      <a:accent5>
        <a:srgbClr val="00548E"/>
      </a:accent5>
      <a:accent6>
        <a:srgbClr val="FA004D"/>
      </a:accent6>
      <a:hlink>
        <a:srgbClr val="51C3F9"/>
      </a:hlink>
      <a:folHlink>
        <a:srgbClr val="8E366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potx" id="{7B9FCAFE-DDE5-4198-9987-54DFCAD80598}" vid="{6015A8B0-C387-4E39-945C-0F39E3EB10B6}"/>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1118</TotalTime>
  <Words>1442</Words>
  <Application>Microsoft Office PowerPoint</Application>
  <PresentationFormat>Widescreen</PresentationFormat>
  <Paragraphs>119</Paragraphs>
  <Slides>54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Cambria</vt:lpstr>
      <vt:lpstr>Georgia</vt:lpstr>
      <vt:lpstr>Wingdings 2</vt:lpstr>
      <vt:lpstr>Training presentation</vt:lpstr>
      <vt:lpstr>Bed Need Methodology</vt:lpstr>
      <vt:lpstr>History of CT’s Bed Need Methodology</vt:lpstr>
      <vt:lpstr>Conceptual Model of Licensed Hospital Beds,  as Defined by AHRQ</vt:lpstr>
      <vt:lpstr>PowerPoint Presentation</vt:lpstr>
      <vt:lpstr>CT Bed Need Calculation</vt:lpstr>
      <vt:lpstr>CT Bed Need Calculation</vt:lpstr>
      <vt:lpstr>Inpatient Utilization Trends—FY 2012-FY 2019</vt:lpstr>
      <vt:lpstr>CT Hospital Bed Need Trends—2014 </vt:lpstr>
      <vt:lpstr>CT Hospital Bed Need Trends—2016 </vt:lpstr>
      <vt:lpstr>2020 Bed Need Results </vt:lpstr>
      <vt:lpstr>2025 Connecticut Acute Care  Inpatient Bed Need by County</vt:lpstr>
      <vt:lpstr>PowerPoint Presentation</vt:lpstr>
      <vt:lpstr>Range of Licensed Bed Excess/Deficit for 2025</vt:lpstr>
      <vt:lpstr>Covid-19 Pandemic</vt:lpstr>
      <vt:lpstr>Other Factors for Consideration:</vt:lpstr>
      <vt:lpstr>Questions for Discussion:</vt:lpstr>
      <vt:lpstr>Appendix</vt:lpstr>
      <vt:lpstr>2025 Population Projections</vt:lpstr>
      <vt:lpstr>2025 Acute Care Inpatient Bed Need-  Fairfield County</vt:lpstr>
      <vt:lpstr>2025 Acute Care Inpatient Bed Need-  Hartford County</vt:lpstr>
      <vt:lpstr>2025 Acute Care Inpatient Bed Need-  Litchfield County</vt:lpstr>
      <vt:lpstr>2025 Acute Care Inpatient Bed Need-  Middlesex County</vt:lpstr>
      <vt:lpstr>2025 Acute Care Inpatient Bed Need- New Haven County</vt:lpstr>
      <vt:lpstr>2025 Acute Care Inpatient Bed Need-  New London County</vt:lpstr>
      <vt:lpstr>2025 Acute Care Inpatient Bed Need-  Tolland County</vt:lpstr>
      <vt:lpstr>2025 Acute Care Inpatient Bed Need-  Windham County</vt:lpstr>
      <vt:lpstr>2025 Acute Care Inpatient  Bed Need-Bridgeport Hospital</vt:lpstr>
      <vt:lpstr>2025 Acute Care Inpatient Bed Need-  Bristol Hospital</vt:lpstr>
      <vt:lpstr>2025 Acute Care Inpatient Bed Need-  Charlotte Hungerford Hospital</vt:lpstr>
      <vt:lpstr>2025 Acute Care Inpatient Bed Need-  CT Children's Medical Center</vt:lpstr>
      <vt:lpstr>2025 Acute Care Inpatient Bed Need-  Danbury Hospital</vt:lpstr>
      <vt:lpstr>2025 Acute Care Inpatient Bed Need-  Day Kimball Hospital</vt:lpstr>
      <vt:lpstr>2025 Acute Care Inpatient Bed Need-  Greenwich Hospital</vt:lpstr>
      <vt:lpstr>2025 Acute Care Inpatient Bed Need-  Griffin Hospital</vt:lpstr>
      <vt:lpstr>2025 Acute Care Inpatient Bed Need-  Hartford Hospital</vt:lpstr>
      <vt:lpstr>2025 Acute Care Inpatient Bed Need-  John Dempsey Hospital</vt:lpstr>
      <vt:lpstr>2025 Acute Care Inpatient Bed Need-  Johnson Memorial Hospital</vt:lpstr>
      <vt:lpstr>2025 Acute Care Inpatient Bed Need-  Lawrence + Memorial Hospital</vt:lpstr>
      <vt:lpstr>2025 Acute Care Inpatient Bed Need-  Manchester Memorial Hospital</vt:lpstr>
      <vt:lpstr>2025 Acute Care Inpatient Bed Need-  Middlesex Hospital</vt:lpstr>
      <vt:lpstr>2025 Acute Care Inpatient Bed Need-  MidState Medical Center</vt:lpstr>
      <vt:lpstr>2025 Acute Care Inpatient Bed Need-  Bridgeport Hospital Milford Campus</vt:lpstr>
      <vt:lpstr>2025 Acute Care Inpatient Bed Need-  Norwalk Hospital</vt:lpstr>
      <vt:lpstr>2025 Acute Care Inpatient Bed Need-  Rockville General Hospital</vt:lpstr>
      <vt:lpstr>2025 Acute Care Inpatient Bed Need-  Saint Francis Hospital and Medical Center</vt:lpstr>
      <vt:lpstr>2025 Acute Care Inpatient Bed Need-  Saint Mary's Hospital</vt:lpstr>
      <vt:lpstr>2025 Acute Care Inpatient Bed Need-  Saint Vincent's Medical Center</vt:lpstr>
      <vt:lpstr>2025 Acute Care Inpatient Bed Need-  Sharon Hospital</vt:lpstr>
      <vt:lpstr>2025 Acute Care Inpatient Bed Need-  Stamford Hospital</vt:lpstr>
      <vt:lpstr>2025 Acute Care Inpatient Bed Need-  The Hospital of Central Connecticut</vt:lpstr>
      <vt:lpstr>2025 Acute Care Inpatient Bed Need-  Waterbury Hospital</vt:lpstr>
      <vt:lpstr>2025 Acute Care Inpatient Bed Need-  William W. Backus Hospital</vt:lpstr>
      <vt:lpstr>2025 Acute Care Inpatient Bed Need-  Windham Community Memorial Hospital</vt:lpstr>
      <vt:lpstr>2025 Acute Care Inpatient Bed Need-  Yale-New Haven Hospital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Information e of Training Presentation</dc:title>
  <dc:creator>Lawlor, Kelsey</dc:creator>
  <cp:lastModifiedBy>Nagy, Hanna</cp:lastModifiedBy>
  <cp:revision>57</cp:revision>
  <dcterms:created xsi:type="dcterms:W3CDTF">2018-08-01T20:16:00Z</dcterms:created>
  <dcterms:modified xsi:type="dcterms:W3CDTF">2021-06-03T15:12:09Z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