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7" r:id="rId2"/>
    <p:sldId id="274" r:id="rId3"/>
    <p:sldId id="276" r:id="rId4"/>
    <p:sldId id="277" r:id="rId5"/>
    <p:sldId id="278" r:id="rId6"/>
    <p:sldId id="280" r:id="rId7"/>
    <p:sldId id="275" r:id="rId8"/>
    <p:sldId id="260" r:id="rId9"/>
    <p:sldId id="261" r:id="rId10"/>
    <p:sldId id="264" r:id="rId11"/>
    <p:sldId id="265" r:id="rId12"/>
    <p:sldId id="273" r:id="rId13"/>
    <p:sldId id="281" r:id="rId14"/>
    <p:sldId id="267" r:id="rId15"/>
    <p:sldId id="269" r:id="rId16"/>
    <p:sldId id="270" r:id="rId17"/>
    <p:sldId id="283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ah, Olga" initials="AO" lastIdx="1" clrIdx="0">
    <p:extLst>
      <p:ext uri="{19B8F6BF-5375-455C-9EA6-DF929625EA0E}">
        <p15:presenceInfo xmlns:p15="http://schemas.microsoft.com/office/powerpoint/2012/main" userId="S-1-5-21-746137067-854245398-682003330-48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25A"/>
    <a:srgbClr val="000000"/>
    <a:srgbClr val="0067B1"/>
    <a:srgbClr val="FFFFFF"/>
    <a:srgbClr val="C1E7FF"/>
    <a:srgbClr val="0039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67" autoAdjust="0"/>
    <p:restoredTop sz="89911" autoAdjust="0"/>
  </p:normalViewPr>
  <p:slideViewPr>
    <p:cSldViewPr snapToGrid="0">
      <p:cViewPr varScale="1">
        <p:scale>
          <a:sx n="83" d="100"/>
          <a:sy n="83" d="100"/>
        </p:scale>
        <p:origin x="624" y="77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12/13/2021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12/13/2021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0137913" y="0"/>
            <a:ext cx="1630017" cy="2469165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89009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 dirty="0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Month 00, 20XX</a:t>
            </a:r>
          </a:p>
          <a:p>
            <a:r>
              <a:rPr kumimoji="0" lang="en-US" dirty="0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904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9101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35456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89101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35456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1" y="366819"/>
            <a:ext cx="12190122" cy="9106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OHS/Services/Data-and-Reports/Publications-and-Reports" TargetMode="External"/><Relationship Id="rId2" Type="http://schemas.openxmlformats.org/officeDocument/2006/relationships/hyperlink" Target="https://portal.ct.gov/OHS/Services/Health-Systems-Planning/Hospital-Financial-Data" TargetMode="Externa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164" y="1773142"/>
            <a:ext cx="11277600" cy="1947613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ea typeface="Cambria" panose="02040503050406030204" pitchFamily="18" charset="0"/>
              </a:rPr>
              <a:t>FINANCIAL STATUS OF CONNECTICUT’S </a:t>
            </a:r>
            <a:br>
              <a:rPr lang="en-US" altLang="en-US" b="1" dirty="0">
                <a:ea typeface="Cambria" panose="02040503050406030204" pitchFamily="18" charset="0"/>
              </a:rPr>
            </a:br>
            <a:r>
              <a:rPr lang="en-US" altLang="en-US" b="1" dirty="0">
                <a:ea typeface="Cambria" panose="02040503050406030204" pitchFamily="18" charset="0"/>
              </a:rPr>
              <a:t>SHORT-TERM ACUTE CARE HOSPITALS</a:t>
            </a:r>
            <a:br>
              <a:rPr lang="en-US" altLang="en-US" b="1" dirty="0">
                <a:ea typeface="Cambria" panose="02040503050406030204" pitchFamily="18" charset="0"/>
              </a:rPr>
            </a:br>
            <a:r>
              <a:rPr lang="en-US" altLang="en-US" sz="4000" b="1" dirty="0">
                <a:ea typeface="Cambria" panose="02040503050406030204" pitchFamily="18" charset="0"/>
              </a:rPr>
              <a:t>Fiscal Year 2020 - Summary</a:t>
            </a:r>
            <a:endParaRPr lang="en-US" dirty="0">
              <a:ea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164" y="4124527"/>
            <a:ext cx="6604000" cy="858019"/>
          </a:xfrm>
        </p:spPr>
        <p:txBody>
          <a:bodyPr>
            <a:normAutofit/>
          </a:bodyPr>
          <a:lstStyle/>
          <a:p>
            <a:r>
              <a:rPr lang="en-US" dirty="0">
                <a:ea typeface="Cambria" panose="02040503050406030204" pitchFamily="18" charset="0"/>
              </a:rPr>
              <a:t>December 14, 2021</a:t>
            </a:r>
            <a:br>
              <a:rPr lang="en-US" dirty="0">
                <a:ea typeface="Cambria" panose="02040503050406030204" pitchFamily="18" charset="0"/>
              </a:rPr>
            </a:br>
            <a:r>
              <a:rPr lang="en-US" dirty="0">
                <a:ea typeface="Cambria" panose="02040503050406030204" pitchFamily="18" charset="0"/>
              </a:rPr>
              <a:t>Presented by: Ronald Ciesones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924126" y="463766"/>
            <a:ext cx="10549606" cy="36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Smaller hospitals show five-year average losses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76902" y="6592767"/>
            <a:ext cx="6864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Office of Health Strategy’s Annual Report on Financial Status of Acute Care Hospitals for FY 2020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FE41B0-4D6E-41DA-B1EC-C8059E9DF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808" y="906342"/>
            <a:ext cx="6724650" cy="5686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1873" y="1704097"/>
            <a:ext cx="8069948" cy="10058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51873" y="1685477"/>
            <a:ext cx="1225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5 hospitals with a Five Year Total Margin &lt; 0</a:t>
            </a:r>
          </a:p>
        </p:txBody>
      </p:sp>
    </p:spTree>
    <p:extLst>
      <p:ext uri="{BB962C8B-B14F-4D97-AF65-F5344CB8AC3E}">
        <p14:creationId xmlns:p14="http://schemas.microsoft.com/office/powerpoint/2010/main" val="409282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 dirty="0"/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561773" y="5765200"/>
            <a:ext cx="76074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Amounts include approximately $1 billion in CARES funding to hospitals and health systems and State and Capital appropriations for UCONN Health Center of $296 million.</a:t>
            </a:r>
            <a:endParaRPr lang="en-US" alt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645857" y="507245"/>
            <a:ext cx="10900285" cy="89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Statewide total gains at hospitals were higher than </a:t>
            </a:r>
          </a:p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health systems in FFY 2020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175859-05E6-48F7-9662-097226008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928" y="1748670"/>
            <a:ext cx="6400800" cy="39090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57427" y="3371436"/>
            <a:ext cx="8737189" cy="9144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9369817" y="3362506"/>
            <a:ext cx="21554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Arial Narrow" panose="020B0606020202030204" pitchFamily="34" charset="0"/>
              </a:rPr>
              <a:t>*Gains were higher at  hospitals than at the full health system.</a:t>
            </a:r>
          </a:p>
        </p:txBody>
      </p:sp>
    </p:spTree>
    <p:extLst>
      <p:ext uri="{BB962C8B-B14F-4D97-AF65-F5344CB8AC3E}">
        <p14:creationId xmlns:p14="http://schemas.microsoft.com/office/powerpoint/2010/main" val="423561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402586" y="758386"/>
            <a:ext cx="9386828" cy="1011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600" b="1" dirty="0">
                <a:solidFill>
                  <a:srgbClr val="0067B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Health System Grant Funding </a:t>
            </a:r>
          </a:p>
          <a:p>
            <a:r>
              <a:rPr lang="en-US" altLang="en-US" sz="3600" b="1" dirty="0">
                <a:solidFill>
                  <a:srgbClr val="0067B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amounts from CARES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53740" y="6288420"/>
            <a:ext cx="33233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FY 2020 Audited Financial Statements Notes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0BA371-1792-4685-9152-EDD62C768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218" y="2228825"/>
            <a:ext cx="63436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3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366336" y="318052"/>
            <a:ext cx="11671939" cy="107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Medical groups are loss leaders for health systems </a:t>
            </a:r>
          </a:p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but provide a source of referrals for hospital services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5904" y="6471300"/>
            <a:ext cx="43288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Source: Hospital &amp; Health System AFS &amp; HRS Reports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4A7717-C68B-4095-A3DB-21242184B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741" y="1428384"/>
            <a:ext cx="8110728" cy="486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84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14</a:t>
            </a:fld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426521" y="1245636"/>
            <a:ext cx="3317178" cy="2234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pPr marL="91440" indent="-91440" defTabSz="457200" eaLnBrk="1" hangingPunct="1">
              <a:spcBef>
                <a:spcPts val="0"/>
              </a:spcBef>
              <a:buFontTx/>
              <a:buChar char="•"/>
              <a:defRPr/>
            </a:pPr>
            <a:r>
              <a:rPr lang="en-US" dirty="0"/>
              <a:t>9 systems were profitable,</a:t>
            </a:r>
          </a:p>
          <a:p>
            <a:pPr defTabSz="457200" eaLnBrk="1" hangingPunct="1">
              <a:spcBef>
                <a:spcPts val="0"/>
              </a:spcBef>
              <a:defRPr/>
            </a:pPr>
            <a:r>
              <a:rPr lang="en-US" dirty="0"/>
              <a:t>  vs. 8 in FY 2019.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US" sz="800" dirty="0"/>
          </a:p>
          <a:p>
            <a:pPr marL="91440" indent="-91440" eaLnBrk="1" hangingPunct="1">
              <a:buFontTx/>
              <a:buChar char="•"/>
              <a:defRPr/>
            </a:pPr>
            <a:r>
              <a:rPr lang="en-US" dirty="0"/>
              <a:t>3 Systems had a TM of &lt; 0 </a:t>
            </a:r>
          </a:p>
          <a:p>
            <a:pPr eaLnBrk="1" hangingPunct="1">
              <a:defRPr/>
            </a:pPr>
            <a:r>
              <a:rPr lang="en-US" dirty="0"/>
              <a:t>  vs. 7 in FY 2019.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US" sz="800" dirty="0"/>
          </a:p>
          <a:p>
            <a:pPr marL="91440" indent="-91440" eaLnBrk="1" hangingPunct="1">
              <a:buFontTx/>
              <a:buChar char="•"/>
              <a:defRPr/>
            </a:pPr>
            <a:r>
              <a:rPr lang="en-US" dirty="0"/>
              <a:t>The 3 were: Bristol, Day Kimball and </a:t>
            </a:r>
            <a:r>
              <a:rPr lang="en-US" dirty="0" err="1"/>
              <a:t>Uconn</a:t>
            </a:r>
            <a:r>
              <a:rPr lang="en-US" dirty="0"/>
              <a:t>.</a:t>
            </a:r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310086" y="467472"/>
            <a:ext cx="11301217" cy="36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Three health systems were unprofitable in FFY 2020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F0FDAD-3F7B-4F6E-937D-A829D9D88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01" y="945950"/>
            <a:ext cx="7784059" cy="584095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74915" y="5041328"/>
            <a:ext cx="5421085" cy="109728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27050" y="5124148"/>
            <a:ext cx="12194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3 systems with a Total Margin &lt; 0</a:t>
            </a:r>
          </a:p>
        </p:txBody>
      </p:sp>
    </p:spTree>
    <p:extLst>
      <p:ext uri="{BB962C8B-B14F-4D97-AF65-F5344CB8AC3E}">
        <p14:creationId xmlns:p14="http://schemas.microsoft.com/office/powerpoint/2010/main" val="303182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90865" y="2827175"/>
            <a:ext cx="4040155" cy="965921"/>
          </a:xfrm>
        </p:spPr>
        <p:txBody>
          <a:bodyPr>
            <a:normAutofit/>
          </a:bodyPr>
          <a:lstStyle/>
          <a:p>
            <a:pPr algn="ctr"/>
            <a:r>
              <a:rPr lang="en-US" sz="3900" b="1" dirty="0">
                <a:ea typeface="Cambria" panose="02040503050406030204" pitchFamily="18" charset="0"/>
              </a:rPr>
              <a:t>Questions?</a:t>
            </a:r>
          </a:p>
          <a:p>
            <a:pPr algn="ctr"/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550505" y="559430"/>
            <a:ext cx="10814179" cy="104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Additional Hospital Data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0505" y="1684888"/>
            <a:ext cx="10166509" cy="36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 more information on the financial data or documents for a specific hospital visit the </a:t>
            </a:r>
            <a:r>
              <a:rPr lang="en-US" altLang="en-US" sz="2400" dirty="0">
                <a:solidFill>
                  <a:srgbClr val="2D825A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hospital financial data</a:t>
            </a:r>
            <a:r>
              <a:rPr lang="en-US" altLang="en-US" sz="2400" dirty="0">
                <a:solidFill>
                  <a:srgbClr val="2D825A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altLang="en-US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page of the OHS website</a:t>
            </a:r>
            <a:r>
              <a:rPr lang="en-US" sz="2400" dirty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Reporting &amp; 12 Month Filings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Audited Financial Statements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Cost Reports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IRS Form 990’s 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 2020 Financial Stability Report</a:t>
            </a: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altLang="en-US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9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90865" y="2827175"/>
            <a:ext cx="4040155" cy="965921"/>
          </a:xfrm>
        </p:spPr>
        <p:txBody>
          <a:bodyPr>
            <a:normAutofit/>
          </a:bodyPr>
          <a:lstStyle/>
          <a:p>
            <a:pPr algn="ctr"/>
            <a:r>
              <a:rPr lang="en-US" sz="3900" b="1" dirty="0">
                <a:ea typeface="Cambria" panose="02040503050406030204" pitchFamily="18" charset="0"/>
              </a:rPr>
              <a:t>The End</a:t>
            </a:r>
          </a:p>
          <a:p>
            <a:pPr algn="ctr"/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0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0574" y="691763"/>
            <a:ext cx="10972800" cy="5351227"/>
          </a:xfrm>
        </p:spPr>
        <p:txBody>
          <a:bodyPr>
            <a:normAutofit/>
          </a:bodyPr>
          <a:lstStyle/>
          <a:p>
            <a:pPr marL="109728" indent="0">
              <a:buClr>
                <a:schemeClr val="tx2"/>
              </a:buClr>
              <a:buNone/>
            </a:pPr>
            <a:r>
              <a:rPr lang="en-US" sz="3600" b="1" dirty="0"/>
              <a:t>Report Mandate…</a:t>
            </a:r>
          </a:p>
          <a:p>
            <a:pPr marL="109728" indent="0">
              <a:buClr>
                <a:schemeClr val="tx2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en-US" dirty="0"/>
              <a:t>C.G.S. §19a-670 requires that OHS, by September first of each year, report the results of acute care hospitals Annual and Twelve-Month Filings. </a:t>
            </a:r>
          </a:p>
          <a:p>
            <a:pPr marL="109728" indent="0">
              <a:buClr>
                <a:schemeClr val="tx2"/>
              </a:buClr>
              <a:buNone/>
            </a:pPr>
            <a:endParaRPr lang="en-US" dirty="0"/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en-US" dirty="0"/>
              <a:t>The report shall include information concerning the financial stability of hospitals.</a:t>
            </a:r>
          </a:p>
          <a:p>
            <a:pPr marL="109728" indent="0">
              <a:buClr>
                <a:schemeClr val="tx2"/>
              </a:buClr>
              <a:buNone/>
            </a:pPr>
            <a:endParaRPr lang="en-US" dirty="0"/>
          </a:p>
          <a:p>
            <a:pPr marL="109728" indent="0">
              <a:buClr>
                <a:schemeClr val="tx2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2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1288026" y="532737"/>
            <a:ext cx="9676823" cy="962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Statewide hospital operating expenses grew faster than operating revenues in FFY 2020</a:t>
            </a:r>
            <a:endParaRPr lang="en-US" altLang="en-US" sz="36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8027" y="6538657"/>
            <a:ext cx="6312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Office of Health Strategy’s Annual Report on Financial Status of Acute Care Hospitals for FY 2020.</a:t>
            </a:r>
          </a:p>
        </p:txBody>
      </p:sp>
      <p:sp>
        <p:nvSpPr>
          <p:cNvPr id="3" name="Oval 2"/>
          <p:cNvSpPr/>
          <p:nvPr/>
        </p:nvSpPr>
        <p:spPr>
          <a:xfrm>
            <a:off x="9087641" y="2910177"/>
            <a:ext cx="3008243" cy="1439186"/>
          </a:xfrm>
          <a:prstGeom prst="ellipse">
            <a:avLst/>
          </a:prstGeom>
          <a:noFill/>
          <a:ln w="38100">
            <a:solidFill>
              <a:srgbClr val="00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04629" y="3101009"/>
            <a:ext cx="3008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2020</a:t>
            </a:r>
          </a:p>
          <a:p>
            <a:pPr algn="ctr"/>
            <a:r>
              <a:rPr 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Revenue - $13.69b</a:t>
            </a:r>
          </a:p>
          <a:p>
            <a:pPr algn="ctr"/>
            <a:r>
              <a:rPr 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Expense - $13.65b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5B1C3E-E2AD-43B0-97C6-B94B318E7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059" y="1666247"/>
            <a:ext cx="7480783" cy="4701007"/>
          </a:xfrm>
          <a:prstGeom prst="rect">
            <a:avLst/>
          </a:prstGeom>
        </p:spPr>
      </p:pic>
      <p:sp>
        <p:nvSpPr>
          <p:cNvPr id="12" name="Left Arrow 11"/>
          <p:cNvSpPr/>
          <p:nvPr/>
        </p:nvSpPr>
        <p:spPr>
          <a:xfrm>
            <a:off x="7659400" y="2349408"/>
            <a:ext cx="457200" cy="21400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7659400" y="3909746"/>
            <a:ext cx="457200" cy="21400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6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-1" y="532738"/>
            <a:ext cx="11990567" cy="92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FFY 2020 statewide hospital revenue decreased due </a:t>
            </a:r>
          </a:p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lower activity and payments from the pandemic</a:t>
            </a:r>
            <a:endParaRPr lang="en-US" altLang="en-US" sz="36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30816" y="2694039"/>
            <a:ext cx="34650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days -    (3.0%)</a:t>
            </a: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 visits -        (15.2%) </a:t>
            </a: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Surgeries -    (9.8%)</a:t>
            </a: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 Surgeries - (18.6%)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69842" y="2208393"/>
            <a:ext cx="1698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Utilization</a:t>
            </a:r>
            <a:r>
              <a:rPr lang="en-US" sz="2400" b="1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B3CB3E-A057-45A8-BCFC-5CDD34545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85" y="1732302"/>
            <a:ext cx="7974482" cy="484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54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-1" y="532738"/>
            <a:ext cx="12192001" cy="978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4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Statewide hospital expenses increase primarily due to rising salaries, fringe benefits and other operating expenses</a:t>
            </a:r>
            <a:endParaRPr lang="en-US" altLang="en-US" sz="34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15452" y="1708263"/>
            <a:ext cx="1775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% Share of $1.1b </a:t>
            </a:r>
          </a:p>
          <a:p>
            <a:r>
              <a:rPr lang="en-US" sz="14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Expense Increase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036" y="6336464"/>
            <a:ext cx="8048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Other Operating expenses </a:t>
            </a:r>
            <a:r>
              <a:rPr lang="en-US" sz="1400" dirty="0"/>
              <a:t>is composed of 40 different expense items such as contract labor, utilities, leases, maintenance, purchased services and corporate parent/system fees and general other operating expenses.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65C573-FBAE-45D1-82DB-4B6A9BFC78E3}"/>
              </a:ext>
            </a:extLst>
          </p:cNvPr>
          <p:cNvSpPr txBox="1"/>
          <p:nvPr/>
        </p:nvSpPr>
        <p:spPr>
          <a:xfrm>
            <a:off x="8742784" y="5550989"/>
            <a:ext cx="3159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Supplies  and Interest Expense both decreased slightly while interest expense rose slightly.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5DB768-0A6C-4D24-BB61-E37D4921C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518" y="1571149"/>
            <a:ext cx="7671359" cy="4759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E9FE1C-3CCD-43D3-94FB-3EB149B26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1479" y="2253147"/>
            <a:ext cx="3254197" cy="321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233906" y="6238347"/>
            <a:ext cx="9265299" cy="56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Uncompensated Care (UCC) </a:t>
            </a:r>
            <a:r>
              <a:rPr lang="en-US" altLang="en-US" sz="1600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Charity Care + Bad Debt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UCC Cost</a:t>
            </a:r>
            <a:r>
              <a:rPr lang="en-US" altLang="en-US" sz="1600" b="1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UCC Charges x Ratio of Cost to Charge (and excludes mark-ups for profits)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800" dirty="0">
              <a:solidFill>
                <a:srgbClr val="3366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>
              <a:solidFill>
                <a:srgbClr val="3366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0" y="478622"/>
            <a:ext cx="11990567" cy="936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Statewide uncompensated care costs remain </a:t>
            </a:r>
          </a:p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approximately 2% of total hospital expenses</a:t>
            </a:r>
            <a:endParaRPr lang="en-US" altLang="en-US" sz="36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278030-F386-4A17-98FA-EBEA1B8B3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232" y="1564957"/>
            <a:ext cx="7212101" cy="452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ext Box 2230"/>
          <p:cNvSpPr txBox="1">
            <a:spLocks noChangeArrowheads="1"/>
          </p:cNvSpPr>
          <p:nvPr/>
        </p:nvSpPr>
        <p:spPr bwMode="auto">
          <a:xfrm>
            <a:off x="192860" y="6288420"/>
            <a:ext cx="984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r>
              <a:rPr lang="en-US" alt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Margin:</a:t>
            </a:r>
            <a:r>
              <a:rPr lang="en-US" alt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Gain/Loss from Operations / Total Operating Revenue </a:t>
            </a: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192860" y="549571"/>
            <a:ext cx="11903023" cy="924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67B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Statewide hospital operating gains from patient care and related activities decreased substantially in FY 2020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C2AF42-1AEC-4072-9855-A5CA6BF58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1725" y="1660933"/>
            <a:ext cx="7212101" cy="456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2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10898" y="6393955"/>
            <a:ext cx="9087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r>
              <a:rPr lang="en-US" alt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Margin:</a:t>
            </a:r>
            <a:r>
              <a:rPr lang="en-US" alt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(Gain/Loss from Operations + Non-Operating Gain/Loss)</a:t>
            </a:r>
            <a:r>
              <a:rPr lang="en-US" alt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sz="18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Revenue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37651" y="557844"/>
            <a:ext cx="11958231" cy="67747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600" b="1" dirty="0">
                <a:ea typeface="Cambria" panose="02040503050406030204" pitchFamily="18" charset="0"/>
                <a:cs typeface="Arial" panose="020B0604020202020204" pitchFamily="34" charset="0"/>
              </a:rPr>
              <a:t>Statewide hospital overall profitability </a:t>
            </a:r>
          </a:p>
          <a:p>
            <a:pPr algn="ctr"/>
            <a:r>
              <a:rPr lang="en-US" altLang="en-US" sz="3600" b="1" dirty="0">
                <a:ea typeface="Cambria" panose="02040503050406030204" pitchFamily="18" charset="0"/>
                <a:cs typeface="Arial" panose="020B0604020202020204" pitchFamily="34" charset="0"/>
              </a:rPr>
              <a:t>margins positive but declining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7F3D5-3D6B-4BD1-A742-313B50132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28" y="1653509"/>
            <a:ext cx="7212101" cy="45237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A472CEC-AEBB-4D1B-B4CE-6E2A51439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3105" y="2162471"/>
            <a:ext cx="4198925" cy="3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9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435988" y="1247157"/>
            <a:ext cx="3474048" cy="324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Margin - 2020</a:t>
            </a:r>
          </a:p>
          <a:p>
            <a:pPr marL="91440" indent="-91440" defTabSz="457200">
              <a:spcBef>
                <a:spcPct val="20000"/>
              </a:spcBef>
              <a:buFontTx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hospitals were profitable vs. 20 in FY 2019.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indent="-91440">
              <a:buFontTx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Hospitals had a total margin of </a:t>
            </a:r>
          </a:p>
          <a:p>
            <a:pPr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0 vs. 8 in FY 2019.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indent="-91440">
              <a:buFontTx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9 hospitals were: Bristol, Bridgeport, Day Kimball, Dempsey, Hungerford, L+M, Rockville, St. Vincent’s and Sharon.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906449" y="502867"/>
            <a:ext cx="9385540" cy="36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Most hospitals were profitable in FFY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67087C-07AE-4851-92EE-2E14723C7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29" y="970386"/>
            <a:ext cx="7784059" cy="584095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78456" y="4529383"/>
            <a:ext cx="4959423" cy="16459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11723" y="4801062"/>
            <a:ext cx="1225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9 hospitals with a Total Margin &lt; 0</a:t>
            </a:r>
          </a:p>
        </p:txBody>
      </p:sp>
    </p:spTree>
    <p:extLst>
      <p:ext uri="{BB962C8B-B14F-4D97-AF65-F5344CB8AC3E}">
        <p14:creationId xmlns:p14="http://schemas.microsoft.com/office/powerpoint/2010/main" val="63694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9038</TotalTime>
  <Words>647</Words>
  <Application>Microsoft Office PowerPoint</Application>
  <PresentationFormat>Widescreen</PresentationFormat>
  <Paragraphs>107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Cambria</vt:lpstr>
      <vt:lpstr>Georgia</vt:lpstr>
      <vt:lpstr>Wingdings</vt:lpstr>
      <vt:lpstr>Wingdings 2</vt:lpstr>
      <vt:lpstr>Training presentation</vt:lpstr>
      <vt:lpstr>FINANCIAL STATUS OF CONNECTICUT’S  SHORT-TERM ACUTE CARE HOSPITALS Fiscal Year 2020 -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Information e of Training Presentation</dc:title>
  <dc:creator>Lawlor, Kelsey</dc:creator>
  <cp:lastModifiedBy>Ciesones, Ron</cp:lastModifiedBy>
  <cp:revision>336</cp:revision>
  <cp:lastPrinted>2019-10-23T17:39:33Z</cp:lastPrinted>
  <dcterms:created xsi:type="dcterms:W3CDTF">2018-08-01T20:16:00Z</dcterms:created>
  <dcterms:modified xsi:type="dcterms:W3CDTF">2021-12-13T14:21:40Z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