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4"/>
  </p:notesMasterIdLst>
  <p:handoutMasterIdLst>
    <p:handoutMasterId r:id="rId25"/>
  </p:handoutMasterIdLst>
  <p:sldIdLst>
    <p:sldId id="257" r:id="rId2"/>
    <p:sldId id="309" r:id="rId3"/>
    <p:sldId id="298" r:id="rId4"/>
    <p:sldId id="311" r:id="rId5"/>
    <p:sldId id="295" r:id="rId6"/>
    <p:sldId id="293" r:id="rId7"/>
    <p:sldId id="294" r:id="rId8"/>
    <p:sldId id="296" r:id="rId9"/>
    <p:sldId id="312" r:id="rId10"/>
    <p:sldId id="302" r:id="rId11"/>
    <p:sldId id="303" r:id="rId12"/>
    <p:sldId id="297" r:id="rId13"/>
    <p:sldId id="299" r:id="rId14"/>
    <p:sldId id="300" r:id="rId15"/>
    <p:sldId id="308" r:id="rId16"/>
    <p:sldId id="301" r:id="rId17"/>
    <p:sldId id="304" r:id="rId18"/>
    <p:sldId id="310" r:id="rId19"/>
    <p:sldId id="315" r:id="rId20"/>
    <p:sldId id="316" r:id="rId21"/>
    <p:sldId id="314" r:id="rId22"/>
    <p:sldId id="307" r:id="rId2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366A8371-0356-433C-895D-52A404988226}">
          <p14:sldIdLst>
            <p14:sldId id="257"/>
            <p14:sldId id="309"/>
            <p14:sldId id="298"/>
            <p14:sldId id="311"/>
            <p14:sldId id="295"/>
            <p14:sldId id="293"/>
            <p14:sldId id="294"/>
            <p14:sldId id="296"/>
            <p14:sldId id="312"/>
            <p14:sldId id="302"/>
            <p14:sldId id="303"/>
            <p14:sldId id="297"/>
            <p14:sldId id="299"/>
            <p14:sldId id="300"/>
            <p14:sldId id="308"/>
            <p14:sldId id="301"/>
            <p14:sldId id="304"/>
            <p14:sldId id="310"/>
            <p14:sldId id="315"/>
            <p14:sldId id="316"/>
            <p14:sldId id="314"/>
            <p14:sldId id="30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rris, Laura" initials="ML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826"/>
    <a:srgbClr val="FFFFFF"/>
    <a:srgbClr val="A86ED4"/>
    <a:srgbClr val="BB1129"/>
    <a:srgbClr val="0067B1"/>
    <a:srgbClr val="03E0EB"/>
    <a:srgbClr val="E5721B"/>
    <a:srgbClr val="C1E7FF"/>
    <a:srgbClr val="0039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9191" autoAdjust="0"/>
  </p:normalViewPr>
  <p:slideViewPr>
    <p:cSldViewPr snapToGrid="0">
      <p:cViewPr varScale="1">
        <p:scale>
          <a:sx n="64" d="100"/>
          <a:sy n="64" d="100"/>
        </p:scale>
        <p:origin x="632" y="48"/>
      </p:cViewPr>
      <p:guideLst>
        <p:guide orient="horz" pos="2160"/>
        <p:guide pos="3840"/>
        <p:guide pos="7296"/>
        <p:guide orient="horz" pos="4128"/>
      </p:guideLst>
    </p:cSldViewPr>
  </p:slideViewPr>
  <p:outlineViewPr>
    <p:cViewPr>
      <p:scale>
        <a:sx n="33" d="100"/>
        <a:sy n="33" d="100"/>
      </p:scale>
      <p:origin x="0" y="-6852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992"/>
    </p:cViewPr>
  </p:sorterViewPr>
  <p:notesViewPr>
    <p:cSldViewPr snapToGrid="0" showGuides="1">
      <p:cViewPr varScale="1">
        <p:scale>
          <a:sx n="48" d="100"/>
          <a:sy n="48" d="100"/>
        </p:scale>
        <p:origin x="2732" y="3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exec\dfs\OHS-Group\HSP\AG%20related%20filings%20-%20includes%20originals%20&amp;%20emails\Facility%20Fee%20Filings%20CY%202020\PowerPoint,%20Excel%20documents%20and%20Press%20Release\All%20Charts%20to%20be%20used%20for%20PP_FY20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>
                <a:effectLst/>
              </a:rPr>
              <a:t>Facility Fee Net Revenue Per Procedure/Service Visit CY 2020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278225202838238"/>
          <c:y val="0.15024620476017478"/>
          <c:w val="0.85426464277516645"/>
          <c:h val="0.431696956902963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'[CY 2020 Facility Fee Net Revenues and Visits Slide Presentation File_BP_rev10_Nov30.xlsx]Table 1 Revenue Charts'!$I$1</c:f>
              <c:strCache>
                <c:ptCount val="1"/>
                <c:pt idx="0">
                  <c:v>Average Facility Fee Cost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'[1]Table 1 Revenue Charts'!$H$2:$H$23</c:f>
              <c:strCache>
                <c:ptCount val="22"/>
                <c:pt idx="0">
                  <c:v>Musculoskeletal Surgical Procedures </c:v>
                </c:pt>
                <c:pt idx="1">
                  <c:v>Eye and Ocular Surgical Procedures </c:v>
                </c:pt>
                <c:pt idx="2">
                  <c:v>Nuclear Medicine Procedures</c:v>
                </c:pt>
                <c:pt idx="3">
                  <c:v>Neurology and Neuromuscular (Sleep Lab and Sleep Study)</c:v>
                </c:pt>
                <c:pt idx="4">
                  <c:v>Digestive System </c:v>
                </c:pt>
                <c:pt idx="5">
                  <c:v>Male Genital System Procedures</c:v>
                </c:pt>
                <c:pt idx="6">
                  <c:v>Diagnostic Radiology Procedures</c:v>
                </c:pt>
                <c:pt idx="7">
                  <c:v>Radiation Oncology Treatment</c:v>
                </c:pt>
                <c:pt idx="8">
                  <c:v>Non-Invasive Vascular Diagnostic Studies</c:v>
                </c:pt>
                <c:pt idx="9">
                  <c:v>Cardiovascular Procedure</c:v>
                </c:pt>
                <c:pt idx="10">
                  <c:v>Integumentary System (Appendages, Skin and Breast) </c:v>
                </c:pt>
                <c:pt idx="11">
                  <c:v>Diagnostic Injections and Infusions</c:v>
                </c:pt>
                <c:pt idx="12">
                  <c:v>Breast Mammography Imaging</c:v>
                </c:pt>
                <c:pt idx="13">
                  <c:v>Miscellaneous Diagnostic and Therapeutic Services</c:v>
                </c:pt>
                <c:pt idx="14">
                  <c:v>Diagnostic Ultrasound </c:v>
                </c:pt>
                <c:pt idx="15">
                  <c:v>Wound Care</c:v>
                </c:pt>
                <c:pt idx="16">
                  <c:v>Bone/Joint Studies </c:v>
                </c:pt>
                <c:pt idx="17">
                  <c:v>Central Nervous System Assessments</c:v>
                </c:pt>
                <c:pt idx="18">
                  <c:v>Psychiatric Services and Procedures</c:v>
                </c:pt>
                <c:pt idx="19">
                  <c:v>Assessment and Management </c:v>
                </c:pt>
                <c:pt idx="20">
                  <c:v>Evaluation and Management </c:v>
                </c:pt>
                <c:pt idx="21">
                  <c:v>Nervous System Surgical Prcedures</c:v>
                </c:pt>
              </c:strCache>
            </c:strRef>
          </c:cat>
          <c:val>
            <c:numRef>
              <c:f>'[1]Table 1 Revenue Charts'!$I$2:$I$23</c:f>
              <c:numCache>
                <c:formatCode>"$"#,##0</c:formatCode>
                <c:ptCount val="22"/>
                <c:pt idx="0">
                  <c:v>2818.1038841201716</c:v>
                </c:pt>
                <c:pt idx="1">
                  <c:v>2168.7580753067755</c:v>
                </c:pt>
                <c:pt idx="2">
                  <c:v>1476.201005309395</c:v>
                </c:pt>
                <c:pt idx="3">
                  <c:v>1279.6531535028253</c:v>
                </c:pt>
                <c:pt idx="4">
                  <c:v>834.52425068119896</c:v>
                </c:pt>
                <c:pt idx="5">
                  <c:v>802.49738946374669</c:v>
                </c:pt>
                <c:pt idx="6">
                  <c:v>601.88822514300148</c:v>
                </c:pt>
                <c:pt idx="7">
                  <c:v>583.2736949020491</c:v>
                </c:pt>
                <c:pt idx="8">
                  <c:v>448.93472613735042</c:v>
                </c:pt>
                <c:pt idx="9">
                  <c:v>439.15214953271027</c:v>
                </c:pt>
                <c:pt idx="10">
                  <c:v>376.29797204063868</c:v>
                </c:pt>
                <c:pt idx="11">
                  <c:v>340.40344701583473</c:v>
                </c:pt>
                <c:pt idx="12">
                  <c:v>255.40331642897164</c:v>
                </c:pt>
                <c:pt idx="13">
                  <c:v>229.32666064574397</c:v>
                </c:pt>
                <c:pt idx="14">
                  <c:v>210.96837039609932</c:v>
                </c:pt>
                <c:pt idx="15">
                  <c:v>169.54020444647537</c:v>
                </c:pt>
                <c:pt idx="16">
                  <c:v>166.13223369937293</c:v>
                </c:pt>
                <c:pt idx="17">
                  <c:v>153.578125</c:v>
                </c:pt>
                <c:pt idx="18">
                  <c:v>112.59355645620811</c:v>
                </c:pt>
                <c:pt idx="19">
                  <c:v>103.01794424667904</c:v>
                </c:pt>
                <c:pt idx="20">
                  <c:v>54.926933475620608</c:v>
                </c:pt>
                <c:pt idx="2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8D-4A33-AA94-2E4D171771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84435904"/>
        <c:axId val="592921376"/>
      </c:barChart>
      <c:catAx>
        <c:axId val="884435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2921376"/>
        <c:crosses val="autoZero"/>
        <c:auto val="1"/>
        <c:lblAlgn val="ctr"/>
        <c:lblOffset val="100"/>
        <c:noMultiLvlLbl val="0"/>
      </c:catAx>
      <c:valAx>
        <c:axId val="592921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4435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8796EA6-6F25-4F19-87BA-7ADCC16DAEFF}" type="datetimeFigureOut">
              <a:rPr lang="en-US" smtClean="0"/>
              <a:t>12/11/2021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4E50CC-F33A-4EF4-9F12-93EC4A21A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39C172E-A8B5-46F6-B05C-DFA3E2E0F207}" type="datetimeFigureOut">
              <a:rPr lang="en-US" smtClean="0"/>
              <a:t>12/11/2021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2674CE4-FBD8-4481-AEFB-CA53E599A7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Laura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313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10137913" y="0"/>
            <a:ext cx="1630017" cy="2469165"/>
          </a:xfrm>
          <a:prstGeom prst="rect">
            <a:avLst/>
          </a:prstGeom>
          <a:solidFill>
            <a:srgbClr val="FFFFFF">
              <a:alpha val="3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Rectangle 5"/>
          <p:cNvSpPr/>
          <p:nvPr userDrawn="1"/>
        </p:nvSpPr>
        <p:spPr>
          <a:xfrm>
            <a:off x="9644932" y="1"/>
            <a:ext cx="2547068" cy="2270198"/>
          </a:xfrm>
          <a:prstGeom prst="rect">
            <a:avLst/>
          </a:prstGeom>
          <a:solidFill>
            <a:srgbClr val="FFFFFF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24481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609600" y="2389009"/>
            <a:ext cx="11277600" cy="1470025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kumimoji="0" lang="en-US" dirty="0"/>
              <a:t>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609600" y="3929434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  <a:latin typeface="Cambria" panose="02040503050406030204" pitchFamily="18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Month 00, 20XX</a:t>
            </a:r>
          </a:p>
          <a:p>
            <a:r>
              <a:rPr kumimoji="0" lang="en-US" dirty="0"/>
              <a:t>Presented by: 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41016" y="5278056"/>
            <a:ext cx="2858477" cy="1285004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11297919" y="0"/>
            <a:ext cx="894079" cy="2495031"/>
          </a:xfrm>
          <a:prstGeom prst="rect">
            <a:avLst/>
          </a:prstGeom>
          <a:solidFill>
            <a:srgbClr val="FFFFFF">
              <a:alpha val="2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9382539" y="0"/>
            <a:ext cx="2809462" cy="1957460"/>
          </a:xfrm>
          <a:prstGeom prst="rect">
            <a:avLst/>
          </a:prstGeom>
          <a:solidFill>
            <a:srgbClr val="FFFFFF">
              <a:alpha val="1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9835343" y="0"/>
            <a:ext cx="2356656" cy="1637969"/>
          </a:xfrm>
          <a:prstGeom prst="rect">
            <a:avLst/>
          </a:prstGeom>
          <a:solidFill>
            <a:srgbClr val="FFFFF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9215562" y="0"/>
            <a:ext cx="2976437" cy="696807"/>
          </a:xfrm>
          <a:prstGeom prst="rect">
            <a:avLst/>
          </a:prstGeom>
          <a:solidFill>
            <a:srgbClr val="FFFFFF">
              <a:alpha val="541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0233329" y="-9087"/>
            <a:ext cx="1958670" cy="1352857"/>
          </a:xfrm>
          <a:prstGeom prst="rect">
            <a:avLst/>
          </a:prstGeom>
          <a:solidFill>
            <a:srgbClr val="FFFF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10448014" y="-9087"/>
            <a:ext cx="1743985" cy="2126886"/>
          </a:xfrm>
          <a:prstGeom prst="rect">
            <a:avLst/>
          </a:prstGeom>
          <a:solidFill>
            <a:srgbClr val="FFFFF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03790"/>
            <a:ext cx="10972800" cy="1066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10214"/>
            <a:ext cx="10972800" cy="4325112"/>
          </a:xfrm>
        </p:spPr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833286"/>
            <a:ext cx="2540000" cy="5448300"/>
          </a:xfrm>
        </p:spPr>
        <p:txBody>
          <a:bodyPr vert="eaVert"/>
          <a:lstStyle>
            <a:lvl1pPr>
              <a:defRPr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833286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82400" y="6288420"/>
            <a:ext cx="513484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789048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891018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354567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1891018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354567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37995" y="924994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1833751"/>
            <a:ext cx="4511040" cy="4580573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 userDrawn="1"/>
        </p:nvSpPr>
        <p:spPr>
          <a:xfrm>
            <a:off x="1" y="366819"/>
            <a:ext cx="12190122" cy="91061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535700" y="6288420"/>
            <a:ext cx="560183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 b="1">
                <a:solidFill>
                  <a:srgbClr val="0067B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0060" y="6162092"/>
            <a:ext cx="1329816" cy="595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ct.gov/OHS" TargetMode="External"/><Relationship Id="rId2" Type="http://schemas.openxmlformats.org/officeDocument/2006/relationships/hyperlink" Target="https://portal.ct.gov/OHS/Health-Systems-Planning/Notifications/Facility-Fee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98174" y="1749287"/>
            <a:ext cx="11589026" cy="210974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Facility Fee Trends Calendar Year </a:t>
            </a:r>
            <a:br>
              <a:rPr lang="en-US" dirty="0"/>
            </a:br>
            <a:r>
              <a:rPr lang="en-US" dirty="0"/>
              <a:t>“CY” 2016-2020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2800" dirty="0">
                <a:solidFill>
                  <a:srgbClr val="C00000"/>
                </a:solidFill>
                <a:ea typeface="Cambria" panose="02040503050406030204" pitchFamily="18" charset="0"/>
              </a:rPr>
              <a:t>December 14, 2021</a:t>
            </a:r>
            <a:br>
              <a:rPr lang="en-US" sz="2800" dirty="0">
                <a:ea typeface="Cambria" panose="02040503050406030204" pitchFamily="18" charset="0"/>
              </a:rPr>
            </a:br>
            <a:r>
              <a:rPr lang="en-US" sz="2800" dirty="0">
                <a:ea typeface="Cambria" panose="02040503050406030204" pitchFamily="18" charset="0"/>
              </a:rPr>
              <a:t>Presented by:  </a:t>
            </a:r>
            <a:r>
              <a:rPr lang="en-US" sz="2800" dirty="0">
                <a:solidFill>
                  <a:srgbClr val="C00000"/>
                </a:solidFill>
                <a:ea typeface="Cambria" panose="02040503050406030204" pitchFamily="18" charset="0"/>
              </a:rPr>
              <a:t>Bozena Piascik</a:t>
            </a:r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483" y="482067"/>
            <a:ext cx="11776289" cy="978871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/>
            </a:br>
            <a:br>
              <a:rPr lang="en-US" b="1" dirty="0"/>
            </a:br>
            <a:r>
              <a:rPr lang="en-US" sz="4400" b="1" dirty="0"/>
              <a:t>E/M  and A/M revenue declined in 2020</a:t>
            </a:r>
            <a:br>
              <a:rPr lang="en-US" b="1" dirty="0"/>
            </a:br>
            <a:r>
              <a:rPr lang="en-US" b="1" dirty="0"/>
              <a:t> 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84483" y="6006601"/>
            <a:ext cx="100190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FF"/>
                </a:solidFill>
              </a:rPr>
              <a:t>In 2014, CMS collapsed </a:t>
            </a:r>
            <a:r>
              <a:rPr lang="en-US" dirty="0">
                <a:solidFill>
                  <a:srgbClr val="FF0000"/>
                </a:solidFill>
              </a:rPr>
              <a:t>E/M</a:t>
            </a:r>
            <a:r>
              <a:rPr lang="en-US" dirty="0">
                <a:solidFill>
                  <a:srgbClr val="3333FF"/>
                </a:solidFill>
              </a:rPr>
              <a:t> codes for clinic visits into </a:t>
            </a:r>
            <a:r>
              <a:rPr lang="en-US" dirty="0">
                <a:solidFill>
                  <a:srgbClr val="FF0000"/>
                </a:solidFill>
              </a:rPr>
              <a:t>HCPCS code</a:t>
            </a:r>
            <a:r>
              <a:rPr lang="en-US" dirty="0">
                <a:solidFill>
                  <a:srgbClr val="3333FF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G0463</a:t>
            </a:r>
            <a:r>
              <a:rPr lang="en-US" dirty="0">
                <a:solidFill>
                  <a:srgbClr val="3333FF"/>
                </a:solidFill>
              </a:rPr>
              <a:t> Assessment and Mgmt. </a:t>
            </a:r>
            <a:r>
              <a:rPr lang="en-US" dirty="0">
                <a:solidFill>
                  <a:srgbClr val="FF0000"/>
                </a:solidFill>
              </a:rPr>
              <a:t>(A/M)</a:t>
            </a:r>
            <a:endParaRPr lang="en-US" dirty="0"/>
          </a:p>
        </p:txBody>
      </p:sp>
      <p:sp>
        <p:nvSpPr>
          <p:cNvPr id="7" name="TextBox 1"/>
          <p:cNvSpPr txBox="1"/>
          <p:nvPr/>
        </p:nvSpPr>
        <p:spPr>
          <a:xfrm>
            <a:off x="184483" y="6375934"/>
            <a:ext cx="3602326" cy="48206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i="1" dirty="0">
                <a:solidFill>
                  <a:srgbClr val="001826"/>
                </a:solidFill>
              </a:rPr>
              <a:t>Source: OHS Facility Fee Filing Table 1 </a:t>
            </a:r>
          </a:p>
          <a:p>
            <a:endParaRPr lang="en-US" sz="1000" i="1" dirty="0">
              <a:solidFill>
                <a:srgbClr val="001826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CE7E317-936F-421B-A8EB-DFFDC31498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906" y="1707640"/>
            <a:ext cx="9919052" cy="412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386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905" y="573505"/>
            <a:ext cx="10972800" cy="123123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Top three individual locations that generated the most facility fee revenue in 2020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905" y="2428567"/>
            <a:ext cx="11991999" cy="3569111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dirty="0"/>
              <a:t>Stamford Hospital - Tully Health Center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-</a:t>
            </a:r>
            <a:r>
              <a:rPr lang="en-US" dirty="0">
                <a:solidFill>
                  <a:srgbClr val="3333FF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$78,856,435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dirty="0"/>
              <a:t>St Mary’s Hospital - Oncology Center -</a:t>
            </a:r>
            <a:r>
              <a:rPr lang="en-US" dirty="0">
                <a:solidFill>
                  <a:srgbClr val="3333FF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$15,754,902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en-US" dirty="0"/>
              <a:t>Norwalk Hospital - Radiology &amp; Mammography Center  -</a:t>
            </a:r>
            <a:r>
              <a:rPr lang="en-US" dirty="0">
                <a:solidFill>
                  <a:srgbClr val="3333FF"/>
                </a:solidFill>
              </a:rPr>
              <a:t> 	</a:t>
            </a:r>
            <a:r>
              <a:rPr lang="en-US" dirty="0">
                <a:solidFill>
                  <a:srgbClr val="FF0000"/>
                </a:solidFill>
              </a:rPr>
              <a:t>$14,353,286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TextBox 1"/>
          <p:cNvSpPr txBox="1"/>
          <p:nvPr/>
        </p:nvSpPr>
        <p:spPr>
          <a:xfrm>
            <a:off x="184484" y="6520563"/>
            <a:ext cx="3336758" cy="2018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i="1" dirty="0">
                <a:solidFill>
                  <a:srgbClr val="001826"/>
                </a:solidFill>
              </a:rPr>
              <a:t>Source: OHS Facility Fee Filing Table 2</a:t>
            </a:r>
          </a:p>
        </p:txBody>
      </p:sp>
    </p:spTree>
    <p:extLst>
      <p:ext uri="{BB962C8B-B14F-4D97-AF65-F5344CB8AC3E}">
        <p14:creationId xmlns:p14="http://schemas.microsoft.com/office/powerpoint/2010/main" val="1697256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316" y="543232"/>
            <a:ext cx="11938568" cy="120691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Top three revenue generating services by </a:t>
            </a:r>
            <a:br>
              <a:rPr lang="en-US" b="1" dirty="0"/>
            </a:br>
            <a:r>
              <a:rPr lang="en-US" b="1" dirty="0"/>
              <a:t>provider in 2020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23" y="1750142"/>
            <a:ext cx="12122677" cy="4322667"/>
          </a:xfrm>
        </p:spPr>
        <p:txBody>
          <a:bodyPr vert="horz"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endParaRPr lang="en-US" dirty="0"/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dirty="0"/>
              <a:t>Hartford  Hospital- Eye and Ocular Surgical Procedures </a:t>
            </a:r>
            <a:r>
              <a:rPr lang="fr-FR" dirty="0"/>
              <a:t>- </a:t>
            </a:r>
            <a:r>
              <a:rPr lang="fr-FR" dirty="0">
                <a:solidFill>
                  <a:srgbClr val="FF0000"/>
                </a:solidFill>
              </a:rPr>
              <a:t>$</a:t>
            </a:r>
            <a:r>
              <a:rPr lang="en-US" dirty="0">
                <a:solidFill>
                  <a:srgbClr val="FF0000"/>
                </a:solidFill>
              </a:rPr>
              <a:t>9,913,983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endParaRPr lang="en-US" dirty="0"/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dirty="0"/>
              <a:t>Yale-New Haven Hospital- Evaluation &amp; Management Services- </a:t>
            </a:r>
            <a:r>
              <a:rPr lang="en-US" dirty="0">
                <a:solidFill>
                  <a:srgbClr val="FF0000"/>
                </a:solidFill>
              </a:rPr>
              <a:t>$8,703,397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endParaRPr lang="en-US" dirty="0"/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dirty="0"/>
              <a:t> Stamford Hospital - Colonoscopy with biopsy</a:t>
            </a:r>
            <a:r>
              <a:rPr lang="it-IT" dirty="0"/>
              <a:t> - </a:t>
            </a:r>
            <a:r>
              <a:rPr lang="it-IT" dirty="0">
                <a:solidFill>
                  <a:srgbClr val="FF0000"/>
                </a:solidFill>
              </a:rPr>
              <a:t>$4</a:t>
            </a:r>
            <a:r>
              <a:rPr lang="en-US" dirty="0">
                <a:solidFill>
                  <a:srgbClr val="FF0000"/>
                </a:solidFill>
              </a:rPr>
              <a:t>,158,476 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TextBox 1"/>
          <p:cNvSpPr txBox="1"/>
          <p:nvPr/>
        </p:nvSpPr>
        <p:spPr>
          <a:xfrm>
            <a:off x="232611" y="6553235"/>
            <a:ext cx="3336758" cy="2018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i="1" dirty="0">
                <a:solidFill>
                  <a:srgbClr val="001826"/>
                </a:solidFill>
              </a:rPr>
              <a:t>Source: OHS Facility Fee Filing Table 1</a:t>
            </a:r>
          </a:p>
        </p:txBody>
      </p:sp>
    </p:spTree>
    <p:extLst>
      <p:ext uri="{BB962C8B-B14F-4D97-AF65-F5344CB8AC3E}">
        <p14:creationId xmlns:p14="http://schemas.microsoft.com/office/powerpoint/2010/main" val="339645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302" y="543232"/>
            <a:ext cx="11820582" cy="120691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Top three services by visit volume and </a:t>
            </a:r>
            <a:br>
              <a:rPr lang="en-US" sz="3600" b="1" dirty="0"/>
            </a:br>
            <a:r>
              <a:rPr lang="en-US" sz="3600" b="1" dirty="0"/>
              <a:t>provider in 2020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484" y="2068286"/>
            <a:ext cx="11823032" cy="3039573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800"/>
              </a:spcBef>
              <a:buFont typeface="+mj-lt"/>
              <a:buAutoNum type="arabicParenR"/>
            </a:pPr>
            <a:r>
              <a:rPr lang="en-US" sz="2400" dirty="0"/>
              <a:t>Yale-New Haven Hospital – Evaluation &amp; Management Services</a:t>
            </a:r>
            <a:r>
              <a:rPr lang="fr-FR" dirty="0"/>
              <a:t>-</a:t>
            </a:r>
            <a:r>
              <a:rPr lang="fr-FR" dirty="0">
                <a:solidFill>
                  <a:srgbClr val="3333FF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216,493</a:t>
            </a:r>
          </a:p>
          <a:p>
            <a:pPr marL="0" indent="0">
              <a:buNone/>
            </a:pPr>
            <a:endParaRPr lang="en-US" dirty="0">
              <a:solidFill>
                <a:srgbClr val="3333FF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arenR" startAt="2"/>
            </a:pPr>
            <a:r>
              <a:rPr lang="en-US" sz="2400" dirty="0"/>
              <a:t>The William W. Backus Hospital – Assessment &amp; Management OP Clinic Visit </a:t>
            </a:r>
            <a:r>
              <a:rPr lang="en-US" dirty="0"/>
              <a:t>- </a:t>
            </a:r>
            <a:r>
              <a:rPr lang="en-US" sz="2400" dirty="0">
                <a:solidFill>
                  <a:srgbClr val="FF0000"/>
                </a:solidFill>
              </a:rPr>
              <a:t>28,222</a:t>
            </a:r>
            <a:r>
              <a:rPr lang="en-US" dirty="0">
                <a:solidFill>
                  <a:srgbClr val="FF0000"/>
                </a:solidFill>
              </a:rPr>
              <a:t>  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arenR" startAt="2"/>
            </a:pP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arenR" startAt="3"/>
            </a:pPr>
            <a:r>
              <a:rPr lang="en-US" sz="2400" dirty="0"/>
              <a:t>John Dempsey Hospital - Assessment &amp; Management OP Clinic Visit </a:t>
            </a:r>
            <a:r>
              <a:rPr lang="en-US" dirty="0"/>
              <a:t>-</a:t>
            </a:r>
            <a:r>
              <a:rPr lang="en-US" dirty="0">
                <a:solidFill>
                  <a:srgbClr val="FF0000"/>
                </a:solidFill>
              </a:rPr>
              <a:t> 25,086</a:t>
            </a:r>
          </a:p>
          <a:p>
            <a:pPr marL="0" indent="0">
              <a:spcAft>
                <a:spcPts val="600"/>
              </a:spcAft>
              <a:buNone/>
            </a:pPr>
            <a:endParaRPr lang="en-US" sz="32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TextBox 1"/>
          <p:cNvSpPr txBox="1"/>
          <p:nvPr/>
        </p:nvSpPr>
        <p:spPr>
          <a:xfrm>
            <a:off x="184484" y="6471300"/>
            <a:ext cx="3336758" cy="2018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i="1" dirty="0">
                <a:solidFill>
                  <a:srgbClr val="001826"/>
                </a:solidFill>
              </a:rPr>
              <a:t>Source: OHS Facility Fee Filing Table 1</a:t>
            </a:r>
          </a:p>
        </p:txBody>
      </p:sp>
    </p:spTree>
    <p:extLst>
      <p:ext uri="{BB962C8B-B14F-4D97-AF65-F5344CB8AC3E}">
        <p14:creationId xmlns:p14="http://schemas.microsoft.com/office/powerpoint/2010/main" val="231546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85" y="203820"/>
            <a:ext cx="12039600" cy="167388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/>
              <a:t>Musculoskeletal Surgical, eye/ocular and nuclear medicine procedures had the highest per visit facility fee revenue in CY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TextBox 1"/>
          <p:cNvSpPr txBox="1"/>
          <p:nvPr/>
        </p:nvSpPr>
        <p:spPr>
          <a:xfrm>
            <a:off x="182192" y="6577447"/>
            <a:ext cx="3336760" cy="2018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i="1" dirty="0">
                <a:solidFill>
                  <a:srgbClr val="001826"/>
                </a:solidFill>
              </a:rPr>
              <a:t>Source: OHS Facility Fee Filing Table 1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E1F8EBE6-B171-4FB0-B2B9-22BAB0902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5048315"/>
              </p:ext>
            </p:extLst>
          </p:nvPr>
        </p:nvGraphicFramePr>
        <p:xfrm>
          <a:off x="0" y="1877703"/>
          <a:ext cx="12039601" cy="4410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593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905" y="573505"/>
            <a:ext cx="10972800" cy="123123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Top three procedures that generated the highest average facility fee per CPT code in 2020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338" y="2047461"/>
            <a:ext cx="10658061" cy="4094922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dirty="0"/>
              <a:t>CT Children’s Med. Ctr. - Anterior Cruciate Ligament (ACL) Repair-  </a:t>
            </a:r>
            <a:r>
              <a:rPr lang="en-US" dirty="0">
                <a:solidFill>
                  <a:srgbClr val="FF0000"/>
                </a:solidFill>
              </a:rPr>
              <a:t>$15,130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dirty="0"/>
              <a:t>CT Children’s Med. Ctr. - Ligamentous Reconstruction Knee Extra-Articular-  </a:t>
            </a:r>
            <a:r>
              <a:rPr lang="en-US" dirty="0">
                <a:solidFill>
                  <a:srgbClr val="FF0000"/>
                </a:solidFill>
              </a:rPr>
              <a:t>$12,371 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en-US" dirty="0"/>
              <a:t>Greenwich Hospital -  Large Breast Reduction-  </a:t>
            </a:r>
            <a:r>
              <a:rPr lang="en-US" dirty="0">
                <a:solidFill>
                  <a:srgbClr val="FF0000"/>
                </a:solidFill>
              </a:rPr>
              <a:t>$10,419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extBox 1"/>
          <p:cNvSpPr txBox="1"/>
          <p:nvPr/>
        </p:nvSpPr>
        <p:spPr>
          <a:xfrm>
            <a:off x="208548" y="6452290"/>
            <a:ext cx="3336758" cy="2018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i="1" dirty="0">
                <a:solidFill>
                  <a:srgbClr val="001826"/>
                </a:solidFill>
              </a:rPr>
              <a:t>Source: OHS Facility Fee Filing Table 1</a:t>
            </a:r>
          </a:p>
        </p:txBody>
      </p:sp>
    </p:spTree>
    <p:extLst>
      <p:ext uri="{BB962C8B-B14F-4D97-AF65-F5344CB8AC3E}">
        <p14:creationId xmlns:p14="http://schemas.microsoft.com/office/powerpoint/2010/main" val="1327723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989" y="536714"/>
            <a:ext cx="11749895" cy="61870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Majority of fee revenue was from the privately insured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16</a:t>
            </a:fld>
            <a:endParaRPr lang="en-US" dirty="0"/>
          </a:p>
        </p:txBody>
      </p:sp>
      <p:sp>
        <p:nvSpPr>
          <p:cNvPr id="6" name="TextBox 1"/>
          <p:cNvSpPr txBox="1"/>
          <p:nvPr/>
        </p:nvSpPr>
        <p:spPr>
          <a:xfrm>
            <a:off x="64168" y="6553235"/>
            <a:ext cx="3336758" cy="2018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i="1" dirty="0">
                <a:solidFill>
                  <a:srgbClr val="001826"/>
                </a:solidFill>
              </a:rPr>
              <a:t>Source: OHS Facility Fee Filing Table 2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2A532FF-7C42-44DF-B893-CFE1D03AC9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7766" y="1304867"/>
            <a:ext cx="8316468" cy="5098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407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803" y="433136"/>
            <a:ext cx="10291010" cy="94648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Privately insured paid the highest average facility fee payment per visit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17</a:t>
            </a:fld>
            <a:endParaRPr lang="en-US" dirty="0"/>
          </a:p>
        </p:txBody>
      </p:sp>
      <p:sp>
        <p:nvSpPr>
          <p:cNvPr id="6" name="TextBox 1"/>
          <p:cNvSpPr txBox="1"/>
          <p:nvPr/>
        </p:nvSpPr>
        <p:spPr>
          <a:xfrm>
            <a:off x="200526" y="6553235"/>
            <a:ext cx="3336758" cy="2018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i="1" dirty="0">
                <a:solidFill>
                  <a:srgbClr val="001826"/>
                </a:solidFill>
              </a:rPr>
              <a:t>Source: OHS Facility Fee Filing Table 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F4AB8B-4ACD-4811-9964-A28BA207F5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7138" y="1520919"/>
            <a:ext cx="7530737" cy="464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64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389" y="589548"/>
            <a:ext cx="10972800" cy="757989"/>
          </a:xfrm>
        </p:spPr>
        <p:txBody>
          <a:bodyPr/>
          <a:lstStyle/>
          <a:p>
            <a:r>
              <a:rPr lang="en-US" b="1" dirty="0"/>
              <a:t>Limitations of the current law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063" y="1428785"/>
            <a:ext cx="10331116" cy="504251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000" dirty="0"/>
              <a:t>The exact facility fee(s) charged for specific services at each location </a:t>
            </a:r>
            <a:r>
              <a:rPr lang="en-US" sz="3000" b="1" dirty="0"/>
              <a:t>cannot</a:t>
            </a:r>
            <a:r>
              <a:rPr lang="en-US" sz="3000" dirty="0"/>
              <a:t> be determined through these filings. </a:t>
            </a:r>
          </a:p>
          <a:p>
            <a:pPr marL="109728" indent="0">
              <a:buNone/>
            </a:pPr>
            <a:endParaRPr lang="en-US" sz="30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3000" dirty="0"/>
              <a:t>The reported data provides information on the top ten revenue generating procedures/services at hospital-based off-campus outpatient centers, only</a:t>
            </a:r>
          </a:p>
          <a:p>
            <a:pPr marL="109728" indent="0">
              <a:buNone/>
            </a:pPr>
            <a:endParaRPr lang="en-US" sz="30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3000" dirty="0"/>
              <a:t>There is no way to determine if the facility fees charged uninsured patients exceed the Medicare rate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3200" dirty="0"/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26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859" y="833120"/>
            <a:ext cx="10869283" cy="672507"/>
          </a:xfrm>
        </p:spPr>
        <p:txBody>
          <a:bodyPr>
            <a:noAutofit/>
          </a:bodyPr>
          <a:lstStyle/>
          <a:p>
            <a:r>
              <a:rPr lang="en-US" sz="3600" b="1" dirty="0"/>
              <a:t>Facility Fee Filing Changes – Public Act 21-129</a:t>
            </a:r>
            <a:endParaRPr lang="en-US" sz="4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19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C14896-BD4F-487A-BD6E-54261D222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237" y="1873957"/>
            <a:ext cx="11616905" cy="4120443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 sz="2400" dirty="0">
                <a:ea typeface="Cambria" panose="02040503050406030204" pitchFamily="18" charset="0"/>
              </a:rPr>
              <a:t>Requires a sample of a billing statement with inf</a:t>
            </a:r>
            <a:r>
              <a:rPr lang="en-US" sz="2400" dirty="0">
                <a:effectLst/>
                <a:ea typeface="Cambria" panose="02040503050406030204" pitchFamily="18" charset="0"/>
              </a:rPr>
              <a:t>ormation required by the law to be provided to OHS.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n-US" sz="2000" dirty="0">
              <a:solidFill>
                <a:srgbClr val="FF0000"/>
              </a:solidFill>
              <a:ea typeface="Cambria" panose="02040503050406030204" pitchFamily="18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400" dirty="0">
                <a:ea typeface="Cambria" panose="02040503050406030204" pitchFamily="18" charset="0"/>
              </a:rPr>
              <a:t>Requires facility fee charge notification in at least 15 languages, posted in appointment check-in areas, and sent to OHS.</a:t>
            </a:r>
          </a:p>
          <a:p>
            <a:pPr marL="411480" lvl="1" indent="0">
              <a:buNone/>
            </a:pPr>
            <a:endParaRPr lang="en-US" sz="2000" dirty="0">
              <a:ea typeface="Cambria" panose="02040503050406030204" pitchFamily="18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400" dirty="0">
                <a:ea typeface="Cambria" panose="02040503050406030204" pitchFamily="18" charset="0"/>
              </a:rPr>
              <a:t>Each hospital-based facility that was part of a transaction shall report to OHS the number of patients served by the facility in the preceding three years.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n-US" sz="2000" dirty="0">
              <a:ea typeface="Cambria" panose="02040503050406030204" pitchFamily="18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endParaRPr lang="en-US" sz="2400" dirty="0">
              <a:ea typeface="Cambria" panose="02040503050406030204" pitchFamily="18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endParaRPr lang="en-US" sz="2400" dirty="0">
              <a:ea typeface="Cambria" panose="02040503050406030204" pitchFamily="18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endParaRPr lang="en-US" sz="2400" dirty="0">
              <a:ea typeface="Cambria" panose="02040503050406030204" pitchFamily="18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endParaRPr lang="en-US" sz="2400" dirty="0"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77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346" y="508560"/>
            <a:ext cx="11149780" cy="66251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Facility Fee Filing Mandate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619" y="1323474"/>
            <a:ext cx="9882455" cy="533070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Effective July 1, 2016, C.G.S. §19a-508c(m)(1) requires hospitals/hospital health systems to report certain information on facility fees charged or billed for outpatient services provided at </a:t>
            </a:r>
            <a:r>
              <a:rPr lang="en-US" b="1" u="sng" dirty="0"/>
              <a:t>hospital-based off-campus</a:t>
            </a:r>
            <a:r>
              <a:rPr lang="en-US" b="1" dirty="0"/>
              <a:t> </a:t>
            </a:r>
            <a:r>
              <a:rPr lang="en-US" dirty="0"/>
              <a:t>locations to OHS, annually.</a:t>
            </a:r>
          </a:p>
          <a:p>
            <a:pPr marL="109728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C.G.S. §19a-508c(l) also prohibits hospitals, hospital health systems and hospital-based facilities from charging facility fees for  outpatient evaluation and management (E/M) services: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/>
              <a:t> provided at a hospital-based off-campus location;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en-US" dirty="0"/>
              <a:t> except for insurance contracts pre-dating 7/2/2016 that provide reimbursements for facility fees for E/M services, facility fees are banned on contract expiration; or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en-US" dirty="0"/>
              <a:t> except for such services provided at a satellite emergency department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/>
              <a:t> exceeding the Medicare rate for uninsured patients 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85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6601" y="569580"/>
            <a:ext cx="10869283" cy="981064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endParaRPr lang="en-US" sz="4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20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C14896-BD4F-487A-BD6E-54261D222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713" y="1060112"/>
            <a:ext cx="11458574" cy="524940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600" b="1" dirty="0"/>
              <a:t>Facility Fee Changes continued…</a:t>
            </a:r>
          </a:p>
          <a:p>
            <a:pPr marL="109728" indent="0">
              <a:buNone/>
            </a:pPr>
            <a:endParaRPr lang="en-US" sz="3200" b="1" dirty="0"/>
          </a:p>
          <a:p>
            <a:pPr lvl="1">
              <a:buClr>
                <a:srgbClr val="FFC000">
                  <a:lumMod val="75000"/>
                </a:srgbClr>
              </a:buClr>
              <a:buFont typeface="Wingdings" panose="05000000000000000000" pitchFamily="2" charset="2"/>
              <a:buChar char="v"/>
              <a:defRPr/>
            </a:pPr>
            <a:r>
              <a:rPr lang="en-US" sz="2400" dirty="0"/>
              <a:t>No facility fee charges for A/M codes (or E&amp;M codes) at hospital off campus locations.</a:t>
            </a:r>
            <a:endParaRPr lang="en-US" sz="2400" dirty="0">
              <a:ea typeface="Cambria" panose="02040503050406030204" pitchFamily="18" charset="0"/>
            </a:endParaRPr>
          </a:p>
          <a:p>
            <a:pPr lvl="1">
              <a:buClr>
                <a:srgbClr val="FFC000">
                  <a:lumMod val="75000"/>
                </a:srgbClr>
              </a:buClr>
              <a:buFont typeface="Wingdings" panose="05000000000000000000" pitchFamily="2" charset="2"/>
              <a:buChar char="v"/>
              <a:defRPr/>
            </a:pPr>
            <a:endParaRPr lang="en-US" sz="2400" dirty="0"/>
          </a:p>
          <a:p>
            <a:pPr lvl="1">
              <a:buClr>
                <a:srgbClr val="FFC000">
                  <a:lumMod val="75000"/>
                </a:srgbClr>
              </a:buClr>
              <a:buFont typeface="Wingdings" panose="05000000000000000000" pitchFamily="2" charset="2"/>
              <a:buChar char="v"/>
              <a:defRPr/>
            </a:pPr>
            <a:r>
              <a:rPr lang="en-US" sz="2400" dirty="0"/>
              <a:t>Report total </a:t>
            </a:r>
            <a:r>
              <a:rPr lang="en-US" sz="2400" i="1" dirty="0"/>
              <a:t>charges</a:t>
            </a:r>
            <a:r>
              <a:rPr lang="en-US" sz="2400" dirty="0"/>
              <a:t> and revenues received by payer mix for the top ten services or procedures by CPT Code and by patient volume.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C000">
                  <a:lumMod val="75000"/>
                </a:srgbClr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69A7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400" dirty="0"/>
              <a:t>When a health care facility becomes hospital based and may charge a facility fee patients of the facility for the preceding three years to be notified.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0929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1225" y="1329813"/>
            <a:ext cx="4670323" cy="1066800"/>
          </a:xfrm>
        </p:spPr>
        <p:txBody>
          <a:bodyPr>
            <a:noAutofit/>
          </a:bodyPr>
          <a:lstStyle/>
          <a:p>
            <a:r>
              <a:rPr lang="en-US" sz="7200" b="1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4981" y="2937387"/>
            <a:ext cx="5584723" cy="1929580"/>
          </a:xfrm>
        </p:spPr>
        <p:txBody>
          <a:bodyPr>
            <a:noAutofit/>
          </a:bodyPr>
          <a:lstStyle/>
          <a:p>
            <a:pPr marL="109728" indent="0" algn="ctr">
              <a:buNone/>
            </a:pPr>
            <a:r>
              <a:rPr lang="en-US" sz="9600" b="1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029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327" y="1258529"/>
            <a:ext cx="10972800" cy="4826723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4400" b="1" dirty="0"/>
              <a:t>For more information on facility fees visit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3000" b="1" dirty="0">
              <a:hlinkClick r:id="rId2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3200" b="1" dirty="0">
                <a:hlinkClick r:id="rId2"/>
              </a:rPr>
              <a:t>https://portal.ct.gov/OHS/Health-Systems-Planning/Notifications/Facility-Fees</a:t>
            </a:r>
            <a:endParaRPr lang="en-US" sz="3200" b="1" dirty="0"/>
          </a:p>
          <a:p>
            <a:pPr marL="0" indent="0" algn="ctr">
              <a:spcBef>
                <a:spcPts val="0"/>
              </a:spcBef>
              <a:buNone/>
            </a:pPr>
            <a:endParaRPr lang="en-US" sz="44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4400" b="1" dirty="0"/>
              <a:t>To know more about OHS visit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4400" b="1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3200" b="1" dirty="0">
                <a:hlinkClick r:id="rId3"/>
              </a:rPr>
              <a:t>https://portal.ct.gov/OHS</a:t>
            </a:r>
            <a:endParaRPr lang="en-US" sz="3200" b="1" dirty="0"/>
          </a:p>
          <a:p>
            <a:pPr marL="0" indent="0" algn="ctr">
              <a:spcBef>
                <a:spcPts val="0"/>
              </a:spcBef>
              <a:buNone/>
            </a:pPr>
            <a:endParaRPr lang="en-US" sz="4400" dirty="0"/>
          </a:p>
          <a:p>
            <a:pPr marL="0" indent="0" algn="ctr">
              <a:spcBef>
                <a:spcPts val="0"/>
              </a:spcBef>
              <a:buNone/>
            </a:pPr>
            <a:endParaRPr lang="en-US" sz="2000" dirty="0"/>
          </a:p>
          <a:p>
            <a:pPr marL="0" indent="0" algn="ctr">
              <a:spcBef>
                <a:spcPts val="0"/>
              </a:spcBef>
              <a:buNone/>
            </a:pPr>
            <a:endParaRPr lang="en-US" sz="2000" dirty="0"/>
          </a:p>
          <a:p>
            <a:pPr marL="0" indent="0" algn="ctr">
              <a:spcBef>
                <a:spcPts val="0"/>
              </a:spcBef>
              <a:buNone/>
            </a:pPr>
            <a:endParaRPr lang="en-US" sz="2000" dirty="0"/>
          </a:p>
          <a:p>
            <a:pPr marL="0" indent="0" algn="ctr">
              <a:spcBef>
                <a:spcPts val="0"/>
              </a:spcBef>
              <a:buNone/>
            </a:pPr>
            <a:endParaRPr lang="en-US" sz="2000" dirty="0"/>
          </a:p>
          <a:p>
            <a:pPr marL="109728" indent="0" algn="ctr">
              <a:buNone/>
            </a:pP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03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890" y="644747"/>
            <a:ext cx="11149780" cy="66251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Facility Fee Filing Mandate Intent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144" y="1843797"/>
            <a:ext cx="9882455" cy="3861882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To analyze and monitor trends on hospital/hospital health system facility fees for Medicare, Medicaid, private insurers and other payers</a:t>
            </a:r>
          </a:p>
          <a:p>
            <a:pPr marL="109728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To restrict facility fee charging for outpatient routine office visits</a:t>
            </a:r>
          </a:p>
          <a:p>
            <a:pPr marL="109728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To provide transparency 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761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983" y="374515"/>
            <a:ext cx="10972800" cy="69552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Facility Fee Transparency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55" y="1206230"/>
            <a:ext cx="11105745" cy="5368307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dirty="0"/>
              <a:t>In its entirety, the mandate also requires hospital-based off-campus outpatient facilities to:</a:t>
            </a:r>
          </a:p>
          <a:p>
            <a:pPr marL="109728" indent="0">
              <a:buNone/>
            </a:pPr>
            <a:endParaRPr lang="en-US" sz="20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Give existing patients written notice that they may be charged a facility fee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Identify the fee as a facility fee in addition to, or separately from, any professional fee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Provide a general notice to patients through: </a:t>
            </a:r>
          </a:p>
          <a:p>
            <a:pPr lvl="2"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n-US" dirty="0"/>
              <a:t>Prominently displayed written notices that the facility may charge a facility fee; and </a:t>
            </a:r>
          </a:p>
          <a:p>
            <a:pPr lvl="2"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n-US" dirty="0"/>
              <a:t>Clearly displayed signage, marketing, website, etc., that the facility is hospital-based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93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6148" y="614914"/>
            <a:ext cx="12248147" cy="10668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Statewide Facility Fee Revenue</a:t>
            </a:r>
            <a:br>
              <a:rPr lang="en-US" sz="3600" b="1" dirty="0"/>
            </a:br>
            <a:r>
              <a:rPr lang="en-US" sz="3600" b="1" dirty="0"/>
              <a:t>and Visits Declined in 2020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128337" y="6471300"/>
            <a:ext cx="3336758" cy="2018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i="1" dirty="0">
                <a:solidFill>
                  <a:srgbClr val="001826"/>
                </a:solidFill>
              </a:rPr>
              <a:t>Source: OHS Facility Fee Filing Table 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661285-AEE9-40FC-897B-744A086F33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28" y="2434591"/>
            <a:ext cx="5759672" cy="240050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54CEE22-F9B5-4298-A06E-64421735CD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3760" y="2434590"/>
            <a:ext cx="6222124" cy="2400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393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71" y="515007"/>
            <a:ext cx="11997913" cy="770567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Majority of individual hospital facility fee revenues </a:t>
            </a:r>
            <a:br>
              <a:rPr lang="en-US" sz="3200" b="1" dirty="0"/>
            </a:br>
            <a:r>
              <a:rPr lang="en-US" sz="3200" b="1" dirty="0"/>
              <a:t>and visits decreased  in 2020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216974" y="6553235"/>
            <a:ext cx="3336758" cy="19046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i="1" dirty="0">
                <a:solidFill>
                  <a:srgbClr val="001826"/>
                </a:solidFill>
              </a:rPr>
              <a:t>Source: OHS Facility Fee Filing Table 2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BD9FC9A-F36E-4FB9-98DE-842ABB25A1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65" y="1468231"/>
            <a:ext cx="11963019" cy="463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906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780" y="308811"/>
            <a:ext cx="11799104" cy="868349"/>
          </a:xfrm>
        </p:spPr>
        <p:txBody>
          <a:bodyPr>
            <a:normAutofit/>
          </a:bodyPr>
          <a:lstStyle/>
          <a:p>
            <a:r>
              <a:rPr lang="en-US" sz="3600" b="1" dirty="0"/>
              <a:t>Stamford had highest revenue and Yale the most visits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TextBox 1"/>
          <p:cNvSpPr txBox="1"/>
          <p:nvPr/>
        </p:nvSpPr>
        <p:spPr>
          <a:xfrm>
            <a:off x="296779" y="6544130"/>
            <a:ext cx="10060686" cy="2201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1" dirty="0">
                <a:solidFill>
                  <a:srgbClr val="001826"/>
                </a:solidFill>
              </a:rPr>
              <a:t>Source: OHS Facility Fee Filing Table 2</a:t>
            </a:r>
          </a:p>
          <a:p>
            <a:r>
              <a:rPr lang="en-US" sz="800" i="1" dirty="0">
                <a:solidFill>
                  <a:srgbClr val="001826"/>
                </a:solidFill>
              </a:rPr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7C5B614-0B30-471F-98F5-8280251408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903" y="1090459"/>
            <a:ext cx="5283218" cy="505707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D135870-B99D-4B5D-A1F3-806C6C27D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3241" y="1089421"/>
            <a:ext cx="5822731" cy="506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99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605714"/>
            <a:ext cx="12191999" cy="785764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Cardiovascular Procedures and Evaluation &amp; Management  </a:t>
            </a:r>
            <a:br>
              <a:rPr lang="en-US" sz="2800" b="1" dirty="0"/>
            </a:br>
            <a:r>
              <a:rPr lang="en-US" sz="2800" b="1" dirty="0"/>
              <a:t>generated the most facility fee revenue in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TextBox 1"/>
          <p:cNvSpPr txBox="1"/>
          <p:nvPr/>
        </p:nvSpPr>
        <p:spPr>
          <a:xfrm>
            <a:off x="414704" y="6155659"/>
            <a:ext cx="10060686" cy="67347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1" dirty="0">
                <a:solidFill>
                  <a:srgbClr val="001826"/>
                </a:solidFill>
              </a:rPr>
              <a:t>Source: OHS Facility Fee Filing Table 1</a:t>
            </a:r>
          </a:p>
          <a:p>
            <a:r>
              <a:rPr lang="en-US" sz="800" i="1" dirty="0">
                <a:solidFill>
                  <a:srgbClr val="001826"/>
                </a:solidFill>
              </a:rPr>
              <a:t>*Services were determined by CPT/HCPCS categories..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329D8C-6A32-4650-9A66-0430A8F49B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9407" y="1502979"/>
            <a:ext cx="9003868" cy="4645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26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579" y="420414"/>
            <a:ext cx="11246069" cy="92941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E/M &amp; A/M visits top facility fee volume in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19218" y="6523375"/>
            <a:ext cx="26942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i="1" dirty="0">
                <a:solidFill>
                  <a:srgbClr val="001826"/>
                </a:solidFill>
              </a:rPr>
              <a:t>Source: OHS Facility Fee Filing Table 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771D43-D9B2-41FC-910B-7D02193D9A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5904" y="1349829"/>
            <a:ext cx="7940192" cy="4891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714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ining presentation">
  <a:themeElements>
    <a:clrScheme name="OHS Colors">
      <a:dk1>
        <a:srgbClr val="00395C"/>
      </a:dk1>
      <a:lt1>
        <a:srgbClr val="FFFFFF"/>
      </a:lt1>
      <a:dk2>
        <a:srgbClr val="0069A7"/>
      </a:dk2>
      <a:lt2>
        <a:srgbClr val="E5F5FF"/>
      </a:lt2>
      <a:accent1>
        <a:srgbClr val="00395C"/>
      </a:accent1>
      <a:accent2>
        <a:srgbClr val="FFC000"/>
      </a:accent2>
      <a:accent3>
        <a:srgbClr val="C00000"/>
      </a:accent3>
      <a:accent4>
        <a:srgbClr val="92D050"/>
      </a:accent4>
      <a:accent5>
        <a:srgbClr val="00548E"/>
      </a:accent5>
      <a:accent6>
        <a:srgbClr val="FA004D"/>
      </a:accent6>
      <a:hlink>
        <a:srgbClr val="51C3F9"/>
      </a:hlink>
      <a:folHlink>
        <a:srgbClr val="8E366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ining presentation.potx" id="{7B9FCAFE-DDE5-4198-9987-54DFCAD80598}" vid="{6015A8B0-C387-4E39-945C-0F39E3EB10B6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34971</TotalTime>
  <Words>1025</Words>
  <Application>Microsoft Office PowerPoint</Application>
  <PresentationFormat>Widescreen</PresentationFormat>
  <Paragraphs>140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Calibri</vt:lpstr>
      <vt:lpstr>Cambria</vt:lpstr>
      <vt:lpstr>Georgia</vt:lpstr>
      <vt:lpstr>Wingdings</vt:lpstr>
      <vt:lpstr>Wingdings 2</vt:lpstr>
      <vt:lpstr>Training presentation</vt:lpstr>
      <vt:lpstr>Facility Fee Trends Calendar Year  “CY” 2016-2020</vt:lpstr>
      <vt:lpstr>Facility Fee Filing Mandate</vt:lpstr>
      <vt:lpstr>Facility Fee Filing Mandate Intent</vt:lpstr>
      <vt:lpstr>Facility Fee Transparency</vt:lpstr>
      <vt:lpstr>Statewide Facility Fee Revenue and Visits Declined in 2020</vt:lpstr>
      <vt:lpstr>Majority of individual hospital facility fee revenues  and visits decreased  in 2020 </vt:lpstr>
      <vt:lpstr>Stamford had highest revenue and Yale the most visits </vt:lpstr>
      <vt:lpstr>Cardiovascular Procedures and Evaluation &amp; Management   generated the most facility fee revenue in 2020</vt:lpstr>
      <vt:lpstr>E/M &amp; A/M visits top facility fee volume in 2020</vt:lpstr>
      <vt:lpstr>  E/M  and A/M revenue declined in 2020   </vt:lpstr>
      <vt:lpstr>Top three individual locations that generated the most facility fee revenue in 2020</vt:lpstr>
      <vt:lpstr>Top three revenue generating services by  provider in 2020 </vt:lpstr>
      <vt:lpstr>Top three services by visit volume and  provider in 2020 </vt:lpstr>
      <vt:lpstr>Musculoskeletal Surgical, eye/ocular and nuclear medicine procedures had the highest per visit facility fee revenue in CY 2020</vt:lpstr>
      <vt:lpstr>Top three procedures that generated the highest average facility fee per CPT code in 2020</vt:lpstr>
      <vt:lpstr>Majority of fee revenue was from the privately insured</vt:lpstr>
      <vt:lpstr>Privately insured paid the highest average facility fee payment per visit</vt:lpstr>
      <vt:lpstr>Limitations of the current law </vt:lpstr>
      <vt:lpstr>Facility Fee Filing Changes – Public Act 21-129</vt:lpstr>
      <vt:lpstr>  </vt:lpstr>
      <vt:lpstr>Questions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 Information e of Training Presentation</dc:title>
  <dc:creator>Lawlor, Kelsey</dc:creator>
  <cp:lastModifiedBy>Piascik, Bozena</cp:lastModifiedBy>
  <cp:revision>612</cp:revision>
  <cp:lastPrinted>2021-12-09T17:59:54Z</cp:lastPrinted>
  <dcterms:created xsi:type="dcterms:W3CDTF">2018-08-01T20:16:00Z</dcterms:created>
  <dcterms:modified xsi:type="dcterms:W3CDTF">2021-12-11T14:29:34Z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