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9" r:id="rId3"/>
    <p:sldId id="298" r:id="rId4"/>
    <p:sldId id="311" r:id="rId5"/>
    <p:sldId id="295" r:id="rId6"/>
    <p:sldId id="293" r:id="rId7"/>
    <p:sldId id="294" r:id="rId8"/>
    <p:sldId id="296" r:id="rId9"/>
    <p:sldId id="312" r:id="rId10"/>
    <p:sldId id="302" r:id="rId11"/>
    <p:sldId id="303" r:id="rId12"/>
    <p:sldId id="297" r:id="rId13"/>
    <p:sldId id="299" r:id="rId14"/>
    <p:sldId id="300" r:id="rId15"/>
    <p:sldId id="308" r:id="rId16"/>
    <p:sldId id="301" r:id="rId17"/>
    <p:sldId id="304" r:id="rId18"/>
    <p:sldId id="310" r:id="rId19"/>
    <p:sldId id="315" r:id="rId20"/>
    <p:sldId id="316" r:id="rId21"/>
    <p:sldId id="314" r:id="rId22"/>
    <p:sldId id="307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66A8371-0356-433C-895D-52A404988226}">
          <p14:sldIdLst>
            <p14:sldId id="257"/>
            <p14:sldId id="309"/>
            <p14:sldId id="298"/>
            <p14:sldId id="311"/>
            <p14:sldId id="295"/>
            <p14:sldId id="293"/>
            <p14:sldId id="294"/>
            <p14:sldId id="296"/>
            <p14:sldId id="312"/>
            <p14:sldId id="302"/>
            <p14:sldId id="303"/>
            <p14:sldId id="297"/>
            <p14:sldId id="299"/>
            <p14:sldId id="300"/>
            <p14:sldId id="308"/>
            <p14:sldId id="301"/>
            <p14:sldId id="304"/>
            <p14:sldId id="310"/>
            <p14:sldId id="315"/>
            <p14:sldId id="316"/>
            <p14:sldId id="314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ris, Laura" initials="M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26"/>
    <a:srgbClr val="FFFFFF"/>
    <a:srgbClr val="A86ED4"/>
    <a:srgbClr val="BB1129"/>
    <a:srgbClr val="0067B1"/>
    <a:srgbClr val="03E0EB"/>
    <a:srgbClr val="E5721B"/>
    <a:srgbClr val="C1E7FF"/>
    <a:srgbClr val="003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9191" autoAdjust="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>
        <p:guide orient="horz" pos="2160"/>
        <p:guide pos="3840"/>
        <p:guide pos="7296"/>
        <p:guide orient="horz" pos="4128"/>
      </p:guideLst>
    </p:cSldViewPr>
  </p:slideViewPr>
  <p:outlineViewPr>
    <p:cViewPr>
      <p:scale>
        <a:sx n="33" d="100"/>
        <a:sy n="33" d="100"/>
      </p:scale>
      <p:origin x="0" y="-68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992"/>
    </p:cViewPr>
  </p:sorterViewPr>
  <p:notesViewPr>
    <p:cSldViewPr snapToGrid="0" showGuides="1">
      <p:cViewPr varScale="1">
        <p:scale>
          <a:sx n="48" d="100"/>
          <a:sy n="48" d="100"/>
        </p:scale>
        <p:origin x="273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xec\dfs\OHS-Group\HSP\AG%20related%20filings%20-%20includes%20originals%20&amp;%20emails\Facility%20Fee%20Filings%20CY%202020\PowerPoint,%20Excel%20documents%20and%20Press%20Release\All%20Charts%20to%20be%20used%20for%20PP_FY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Facility Fee Net Revenue Per Procedure/Service Visit CY 2020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78225202838238"/>
          <c:y val="0.15024620476017478"/>
          <c:w val="0.85426464277516645"/>
          <c:h val="0.43169695690296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'[CY 2020 Facility Fee Net Revenues and Visits Slide Presentation File_BP_rev10_Nov30.xlsx]Table 1 Revenue Charts'!$I$1</c:f>
              <c:strCache>
                <c:ptCount val="1"/>
                <c:pt idx="0">
                  <c:v>Average Facility Fee Cost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'[1]Table 1 Revenue Charts'!$H$2:$H$23</c:f>
              <c:strCache>
                <c:ptCount val="22"/>
                <c:pt idx="0">
                  <c:v>Musculoskeletal Surgical Procedures </c:v>
                </c:pt>
                <c:pt idx="1">
                  <c:v>Eye and Ocular Surgical Procedures </c:v>
                </c:pt>
                <c:pt idx="2">
                  <c:v>Nuclear Medicine Procedures</c:v>
                </c:pt>
                <c:pt idx="3">
                  <c:v>Neurology and Neuromuscular (Sleep Lab and Sleep Study)</c:v>
                </c:pt>
                <c:pt idx="4">
                  <c:v>Digestive System </c:v>
                </c:pt>
                <c:pt idx="5">
                  <c:v>Male Genital System Procedures</c:v>
                </c:pt>
                <c:pt idx="6">
                  <c:v>Diagnostic Radiology Procedures</c:v>
                </c:pt>
                <c:pt idx="7">
                  <c:v>Radiation Oncology Treatment</c:v>
                </c:pt>
                <c:pt idx="8">
                  <c:v>Non-Invasive Vascular Diagnostic Studies</c:v>
                </c:pt>
                <c:pt idx="9">
                  <c:v>Cardiovascular Procedure</c:v>
                </c:pt>
                <c:pt idx="10">
                  <c:v>Integumentary System (Appendages, Skin and Breast) </c:v>
                </c:pt>
                <c:pt idx="11">
                  <c:v>Diagnostic Injections and Infusions</c:v>
                </c:pt>
                <c:pt idx="12">
                  <c:v>Breast Mammography Imaging</c:v>
                </c:pt>
                <c:pt idx="13">
                  <c:v>Miscellaneous Diagnostic and Therapeutic Services</c:v>
                </c:pt>
                <c:pt idx="14">
                  <c:v>Diagnostic Ultrasound </c:v>
                </c:pt>
                <c:pt idx="15">
                  <c:v>Wound Care</c:v>
                </c:pt>
                <c:pt idx="16">
                  <c:v>Bone/Joint Studies </c:v>
                </c:pt>
                <c:pt idx="17">
                  <c:v>Central Nervous System Assessments</c:v>
                </c:pt>
                <c:pt idx="18">
                  <c:v>Psychiatric Services and Procedures</c:v>
                </c:pt>
                <c:pt idx="19">
                  <c:v>Assessment and Management </c:v>
                </c:pt>
                <c:pt idx="20">
                  <c:v>Evaluation and Management </c:v>
                </c:pt>
                <c:pt idx="21">
                  <c:v>Nervous System Surgical Prcedures</c:v>
                </c:pt>
              </c:strCache>
            </c:strRef>
          </c:cat>
          <c:val>
            <c:numRef>
              <c:f>'[1]Table 1 Revenue Charts'!$I$2:$I$23</c:f>
              <c:numCache>
                <c:formatCode>"$"#,##0</c:formatCode>
                <c:ptCount val="22"/>
                <c:pt idx="0">
                  <c:v>2818.1038841201716</c:v>
                </c:pt>
                <c:pt idx="1">
                  <c:v>2168.7580753067755</c:v>
                </c:pt>
                <c:pt idx="2">
                  <c:v>1476.201005309395</c:v>
                </c:pt>
                <c:pt idx="3">
                  <c:v>1279.6531535028253</c:v>
                </c:pt>
                <c:pt idx="4">
                  <c:v>834.52425068119896</c:v>
                </c:pt>
                <c:pt idx="5">
                  <c:v>802.49738946374669</c:v>
                </c:pt>
                <c:pt idx="6">
                  <c:v>601.88822514300148</c:v>
                </c:pt>
                <c:pt idx="7">
                  <c:v>583.2736949020491</c:v>
                </c:pt>
                <c:pt idx="8">
                  <c:v>448.93472613735042</c:v>
                </c:pt>
                <c:pt idx="9">
                  <c:v>439.15214953271027</c:v>
                </c:pt>
                <c:pt idx="10">
                  <c:v>376.29797204063868</c:v>
                </c:pt>
                <c:pt idx="11">
                  <c:v>340.40344701583473</c:v>
                </c:pt>
                <c:pt idx="12">
                  <c:v>255.40331642897164</c:v>
                </c:pt>
                <c:pt idx="13">
                  <c:v>229.32666064574397</c:v>
                </c:pt>
                <c:pt idx="14">
                  <c:v>210.96837039609932</c:v>
                </c:pt>
                <c:pt idx="15">
                  <c:v>169.54020444647537</c:v>
                </c:pt>
                <c:pt idx="16">
                  <c:v>166.13223369937293</c:v>
                </c:pt>
                <c:pt idx="17">
                  <c:v>153.578125</c:v>
                </c:pt>
                <c:pt idx="18">
                  <c:v>112.59355645620811</c:v>
                </c:pt>
                <c:pt idx="19">
                  <c:v>103.01794424667904</c:v>
                </c:pt>
                <c:pt idx="20">
                  <c:v>54.926933475620608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D-4A33-AA94-2E4D17177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4435904"/>
        <c:axId val="592921376"/>
      </c:barChart>
      <c:catAx>
        <c:axId val="884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921376"/>
        <c:crosses val="autoZero"/>
        <c:auto val="1"/>
        <c:lblAlgn val="ctr"/>
        <c:lblOffset val="100"/>
        <c:noMultiLvlLbl val="0"/>
      </c:catAx>
      <c:valAx>
        <c:axId val="59292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43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1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 dirty="0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Month 00, 20XX</a:t>
            </a:r>
          </a:p>
          <a:p>
            <a:r>
              <a:rPr kumimoji="0" lang="en-US" dirty="0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904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101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35456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89101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35456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HS" TargetMode="External"/><Relationship Id="rId2" Type="http://schemas.openxmlformats.org/officeDocument/2006/relationships/hyperlink" Target="https://portal.ct.gov/OHS/Health-Systems-Planning/Notifications/Facility-Fe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8174" y="1749287"/>
            <a:ext cx="11589026" cy="21097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Facility Fee Trends Calendar Year </a:t>
            </a:r>
            <a:br>
              <a:rPr lang="en-US" dirty="0"/>
            </a:br>
            <a:r>
              <a:rPr lang="en-US" dirty="0"/>
              <a:t>“CY” 2016-2020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800" dirty="0">
                <a:solidFill>
                  <a:srgbClr val="C00000"/>
                </a:solidFill>
                <a:ea typeface="Cambria" panose="02040503050406030204" pitchFamily="18" charset="0"/>
              </a:rPr>
              <a:t>December 14, 2021</a:t>
            </a:r>
            <a:br>
              <a:rPr lang="en-US" sz="2800" dirty="0">
                <a:ea typeface="Cambria" panose="02040503050406030204" pitchFamily="18" charset="0"/>
              </a:rPr>
            </a:br>
            <a:r>
              <a:rPr lang="en-US" sz="2800" dirty="0">
                <a:ea typeface="Cambria" panose="02040503050406030204" pitchFamily="18" charset="0"/>
              </a:rPr>
              <a:t>Presented by:  </a:t>
            </a:r>
            <a:r>
              <a:rPr lang="en-US" sz="2800" dirty="0">
                <a:solidFill>
                  <a:srgbClr val="C00000"/>
                </a:solidFill>
                <a:ea typeface="Cambria" panose="02040503050406030204" pitchFamily="18" charset="0"/>
              </a:rPr>
              <a:t>Bozena Piascik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83" y="482067"/>
            <a:ext cx="11776289" cy="978871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4400" b="1" dirty="0"/>
              <a:t>E/M  and A/M revenue declined in 2020</a:t>
            </a: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4483" y="6006601"/>
            <a:ext cx="10019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FF"/>
                </a:solidFill>
              </a:rPr>
              <a:t>In 2014, CMS collapsed </a:t>
            </a:r>
            <a:r>
              <a:rPr lang="en-US" dirty="0">
                <a:solidFill>
                  <a:srgbClr val="FF0000"/>
                </a:solidFill>
              </a:rPr>
              <a:t>E/M</a:t>
            </a:r>
            <a:r>
              <a:rPr lang="en-US" dirty="0">
                <a:solidFill>
                  <a:srgbClr val="3333FF"/>
                </a:solidFill>
              </a:rPr>
              <a:t> codes for clinic visits into </a:t>
            </a:r>
            <a:r>
              <a:rPr lang="en-US" dirty="0">
                <a:solidFill>
                  <a:srgbClr val="FF0000"/>
                </a:solidFill>
              </a:rPr>
              <a:t>HCPCS code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G0463</a:t>
            </a:r>
            <a:r>
              <a:rPr lang="en-US" dirty="0">
                <a:solidFill>
                  <a:srgbClr val="3333FF"/>
                </a:solidFill>
              </a:rPr>
              <a:t> Assessment and Mgmt. </a:t>
            </a:r>
            <a:r>
              <a:rPr lang="en-US" dirty="0">
                <a:solidFill>
                  <a:srgbClr val="FF0000"/>
                </a:solidFill>
              </a:rPr>
              <a:t>(A/M)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184483" y="6375934"/>
            <a:ext cx="3602326" cy="482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1 </a:t>
            </a:r>
          </a:p>
          <a:p>
            <a:endParaRPr lang="en-US" sz="1000" i="1" dirty="0">
              <a:solidFill>
                <a:srgbClr val="00182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E7E317-936F-421B-A8EB-DFFDC3149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06" y="1707640"/>
            <a:ext cx="9919052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8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05" y="573505"/>
            <a:ext cx="10972800" cy="12312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 three individual locations that generated the most facility fee revenue in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2428567"/>
            <a:ext cx="11991999" cy="3569111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Stamford Hospital - Tully Health Center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$78,856,435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St Mary’s Hospital - Oncology Center -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$15,754,902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Norwalk Hospital - Radiology &amp; Mammography Center  -</a:t>
            </a:r>
            <a:r>
              <a:rPr lang="en-US" dirty="0">
                <a:solidFill>
                  <a:srgbClr val="3333FF"/>
                </a:solidFill>
              </a:rPr>
              <a:t> 	</a:t>
            </a:r>
            <a:r>
              <a:rPr lang="en-US" dirty="0">
                <a:solidFill>
                  <a:srgbClr val="FF0000"/>
                </a:solidFill>
              </a:rPr>
              <a:t>$14,353,286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184484" y="6520563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2</a:t>
            </a:r>
          </a:p>
        </p:txBody>
      </p:sp>
    </p:spTree>
    <p:extLst>
      <p:ext uri="{BB962C8B-B14F-4D97-AF65-F5344CB8AC3E}">
        <p14:creationId xmlns:p14="http://schemas.microsoft.com/office/powerpoint/2010/main" val="169725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16" y="543232"/>
            <a:ext cx="11938568" cy="12069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 three revenue generating services by </a:t>
            </a:r>
            <a:br>
              <a:rPr lang="en-US" b="1" dirty="0"/>
            </a:br>
            <a:r>
              <a:rPr lang="en-US" b="1" dirty="0"/>
              <a:t>provider in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3" y="1750142"/>
            <a:ext cx="12122677" cy="4322667"/>
          </a:xfrm>
        </p:spPr>
        <p:txBody>
          <a:bodyPr vert="horz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Hartford  Hospital- Eye and Ocular Surgical Procedures </a:t>
            </a:r>
            <a:r>
              <a:rPr lang="fr-FR" dirty="0"/>
              <a:t>- </a:t>
            </a:r>
            <a:r>
              <a:rPr lang="fr-FR" dirty="0">
                <a:solidFill>
                  <a:srgbClr val="FF0000"/>
                </a:solidFill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9,913,983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Yale-New Haven Hospital- Evaluation &amp; Management Services- </a:t>
            </a:r>
            <a:r>
              <a:rPr lang="en-US" dirty="0">
                <a:solidFill>
                  <a:srgbClr val="FF0000"/>
                </a:solidFill>
              </a:rPr>
              <a:t>$8,703,397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Stamford Hospital - Colonoscopy with biopsy</a:t>
            </a:r>
            <a:r>
              <a:rPr lang="it-IT" dirty="0"/>
              <a:t> - </a:t>
            </a:r>
            <a:r>
              <a:rPr lang="it-IT" dirty="0">
                <a:solidFill>
                  <a:srgbClr val="FF0000"/>
                </a:solidFill>
              </a:rPr>
              <a:t>$4</a:t>
            </a:r>
            <a:r>
              <a:rPr lang="en-US" dirty="0">
                <a:solidFill>
                  <a:srgbClr val="FF0000"/>
                </a:solidFill>
              </a:rPr>
              <a:t>,158,476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232611" y="6553235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1</a:t>
            </a:r>
          </a:p>
        </p:txBody>
      </p:sp>
    </p:spTree>
    <p:extLst>
      <p:ext uri="{BB962C8B-B14F-4D97-AF65-F5344CB8AC3E}">
        <p14:creationId xmlns:p14="http://schemas.microsoft.com/office/powerpoint/2010/main" val="339645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02" y="543232"/>
            <a:ext cx="11820582" cy="120691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Top three services by visit volume and </a:t>
            </a:r>
            <a:br>
              <a:rPr lang="en-US" sz="3600" b="1" dirty="0"/>
            </a:br>
            <a:r>
              <a:rPr lang="en-US" sz="3600" b="1" dirty="0"/>
              <a:t>provider in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84" y="2068286"/>
            <a:ext cx="11823032" cy="303957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400" dirty="0"/>
              <a:t>Yale-New Haven Hospital – Evaluation &amp; Management Services</a:t>
            </a:r>
            <a:r>
              <a:rPr lang="fr-FR" dirty="0"/>
              <a:t>-</a:t>
            </a:r>
            <a:r>
              <a:rPr lang="fr-FR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216,493</a:t>
            </a:r>
          </a:p>
          <a:p>
            <a:pPr marL="0" indent="0">
              <a:buNone/>
            </a:pPr>
            <a:endParaRPr lang="en-US" dirty="0">
              <a:solidFill>
                <a:srgbClr val="3333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en-US" sz="2400" dirty="0"/>
              <a:t>The William W. Backus Hospital – Assessment &amp; Management OP Clinic Visit </a:t>
            </a:r>
            <a:r>
              <a:rPr lang="en-US" dirty="0"/>
              <a:t>- </a:t>
            </a:r>
            <a:r>
              <a:rPr lang="en-US" sz="2400" dirty="0">
                <a:solidFill>
                  <a:srgbClr val="FF0000"/>
                </a:solidFill>
              </a:rPr>
              <a:t>28,222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3"/>
            </a:pPr>
            <a:r>
              <a:rPr lang="en-US" sz="2400" dirty="0"/>
              <a:t>John Dempsey Hospital - Assessment &amp; Management OP Clinic Visit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25,086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184484" y="6471300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1</a:t>
            </a:r>
          </a:p>
        </p:txBody>
      </p:sp>
    </p:spTree>
    <p:extLst>
      <p:ext uri="{BB962C8B-B14F-4D97-AF65-F5344CB8AC3E}">
        <p14:creationId xmlns:p14="http://schemas.microsoft.com/office/powerpoint/2010/main" val="23154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5" y="203820"/>
            <a:ext cx="12039600" cy="167388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Musculoskeletal Surgical, eye/ocular and nuclear medicine procedures had the highest per visit facility fee revenue in CY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182192" y="6577447"/>
            <a:ext cx="3336760" cy="2018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1F8EBE6-B171-4FB0-B2B9-22BAB0902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048315"/>
              </p:ext>
            </p:extLst>
          </p:nvPr>
        </p:nvGraphicFramePr>
        <p:xfrm>
          <a:off x="0" y="1877703"/>
          <a:ext cx="12039601" cy="441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93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05" y="573505"/>
            <a:ext cx="10972800" cy="12312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 three procedures that generated the highest average facility fee per CPT code in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338" y="2047461"/>
            <a:ext cx="10658061" cy="409492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CT Children’s Med. Ctr. - Anterior Cruciate Ligament (ACL) Repair-  </a:t>
            </a:r>
            <a:r>
              <a:rPr lang="en-US" dirty="0">
                <a:solidFill>
                  <a:srgbClr val="FF0000"/>
                </a:solidFill>
              </a:rPr>
              <a:t>$15,130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CT Children’s Med. Ctr. - Ligamentous Reconstruction Knee Extra-Articular-  </a:t>
            </a:r>
            <a:r>
              <a:rPr lang="en-US" dirty="0">
                <a:solidFill>
                  <a:srgbClr val="FF0000"/>
                </a:solidFill>
              </a:rPr>
              <a:t>$12,371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Greenwich Hospital -  Large Breast Reduction-  </a:t>
            </a:r>
            <a:r>
              <a:rPr lang="en-US" dirty="0">
                <a:solidFill>
                  <a:srgbClr val="FF0000"/>
                </a:solidFill>
              </a:rPr>
              <a:t>$10,419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208548" y="6452290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1</a:t>
            </a:r>
          </a:p>
        </p:txBody>
      </p:sp>
    </p:spTree>
    <p:extLst>
      <p:ext uri="{BB962C8B-B14F-4D97-AF65-F5344CB8AC3E}">
        <p14:creationId xmlns:p14="http://schemas.microsoft.com/office/powerpoint/2010/main" val="132772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9" y="536714"/>
            <a:ext cx="11749895" cy="6187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Majority of fee revenue was from the privately insured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64168" y="6553235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A532FF-7C42-44DF-B893-CFE1D03AC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66" y="1304867"/>
            <a:ext cx="8316468" cy="509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0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03" y="433136"/>
            <a:ext cx="10291010" cy="9464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Privately insured paid the highest average facility fee payment per 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200526" y="6553235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F4AB8B-4ACD-4811-9964-A28BA207F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138" y="1520919"/>
            <a:ext cx="7530737" cy="46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89" y="589548"/>
            <a:ext cx="10972800" cy="757989"/>
          </a:xfrm>
        </p:spPr>
        <p:txBody>
          <a:bodyPr/>
          <a:lstStyle/>
          <a:p>
            <a:r>
              <a:rPr lang="en-US" b="1" dirty="0"/>
              <a:t>Limitations of the current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63" y="1428785"/>
            <a:ext cx="10331116" cy="50425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000" dirty="0"/>
              <a:t>The exact facility fee(s) charged for specific services at each location </a:t>
            </a:r>
            <a:r>
              <a:rPr lang="en-US" sz="3000" b="1" dirty="0"/>
              <a:t>cannot</a:t>
            </a:r>
            <a:r>
              <a:rPr lang="en-US" sz="3000" dirty="0"/>
              <a:t> be determined through these filings. </a:t>
            </a:r>
          </a:p>
          <a:p>
            <a:pPr marL="109728" indent="0">
              <a:buNone/>
            </a:pPr>
            <a:endParaRPr lang="en-US" sz="3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/>
              <a:t>The reported data provides information on the top ten revenue generating procedures/services at hospital-based off-campus outpatient centers, only</a:t>
            </a:r>
          </a:p>
          <a:p>
            <a:pPr marL="109728" indent="0">
              <a:buNone/>
            </a:pPr>
            <a:endParaRPr lang="en-US" sz="3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/>
              <a:t>There is no way to determine if the facility fees charged uninsured patients exceed the Medicare rate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59" y="833120"/>
            <a:ext cx="10869283" cy="672507"/>
          </a:xfrm>
        </p:spPr>
        <p:txBody>
          <a:bodyPr>
            <a:noAutofit/>
          </a:bodyPr>
          <a:lstStyle/>
          <a:p>
            <a:r>
              <a:rPr lang="en-US" sz="3600" b="1" dirty="0"/>
              <a:t>Facility Fee Filing Changes – Public Act 21-129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14896-BD4F-487A-BD6E-54261D22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37" y="1873957"/>
            <a:ext cx="11616905" cy="412044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ea typeface="Cambria" panose="02040503050406030204" pitchFamily="18" charset="0"/>
              </a:rPr>
              <a:t>Requires a sample of a billing statement with inf</a:t>
            </a:r>
            <a:r>
              <a:rPr lang="en-US" sz="2400" dirty="0">
                <a:effectLst/>
                <a:ea typeface="Cambria" panose="02040503050406030204" pitchFamily="18" charset="0"/>
              </a:rPr>
              <a:t>ormation required by the law to be provided to OHS.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FF0000"/>
              </a:solidFill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ea typeface="Cambria" panose="02040503050406030204" pitchFamily="18" charset="0"/>
              </a:rPr>
              <a:t>Requires facility fee charge notification in at least 15 languages, posted in appointment check-in areas, and sent to OHS.</a:t>
            </a:r>
          </a:p>
          <a:p>
            <a:pPr marL="411480" lvl="1" indent="0">
              <a:buNone/>
            </a:pPr>
            <a:endParaRPr lang="en-US" sz="2000" dirty="0"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ea typeface="Cambria" panose="02040503050406030204" pitchFamily="18" charset="0"/>
              </a:rPr>
              <a:t>Each hospital-based facility that was part of a transaction shall report to OHS the number of patients served by the facility in the preceding three years.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7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46" y="508560"/>
            <a:ext cx="11149780" cy="6625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Facility Fee Filing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19" y="1323474"/>
            <a:ext cx="9882455" cy="53307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Effective July 1, 2016, C.G.S. §19a-508c(m)(1) requires hospitals/hospital health systems to report certain information on facility fees charged or billed for outpatient services provided at </a:t>
            </a:r>
            <a:r>
              <a:rPr lang="en-US" b="1" u="sng" dirty="0"/>
              <a:t>hospital-based off-campus</a:t>
            </a:r>
            <a:r>
              <a:rPr lang="en-US" b="1" dirty="0"/>
              <a:t> </a:t>
            </a:r>
            <a:r>
              <a:rPr lang="en-US" dirty="0"/>
              <a:t>locations to OHS, annually.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C.G.S. §19a-508c(l) also prohibits hospitals, hospital health systems and hospital-based facilities from charging facility fees for  outpatient evaluation and management (E/M) services: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provided at a hospital-based off-campus location;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/>
              <a:t> except for insurance contracts pre-dating 7/2/2016 that provide reimbursements for facility fees for E/M services, facility fees are banned on contract expiration; or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/>
              <a:t> except for such services provided at a satellite emergency department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exceeding the Medicare rate for uninsured patients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601" y="569580"/>
            <a:ext cx="10869283" cy="981064"/>
          </a:xfrm>
        </p:spPr>
        <p:txBody>
          <a:bodyPr>
            <a:noAutofit/>
          </a:bodyPr>
          <a:lstStyle/>
          <a:p>
            <a:r>
              <a:rPr lang="en-US" sz="3600" b="1" dirty="0"/>
              <a:t>		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14896-BD4F-487A-BD6E-54261D22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060112"/>
            <a:ext cx="11458574" cy="524940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/>
              <a:t>Facility Fee Changes continued…</a:t>
            </a:r>
          </a:p>
          <a:p>
            <a:pPr marL="109728" indent="0">
              <a:buNone/>
            </a:pPr>
            <a:endParaRPr lang="en-US" sz="3200" b="1" dirty="0"/>
          </a:p>
          <a:p>
            <a:pPr lvl="1"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No facility fee charges for A/M codes (or E&amp;M codes) at hospital off campus locations.</a:t>
            </a:r>
            <a:endParaRPr lang="en-US" sz="2400" dirty="0">
              <a:ea typeface="Cambria" panose="02040503050406030204" pitchFamily="18" charset="0"/>
            </a:endParaRPr>
          </a:p>
          <a:p>
            <a:pPr lvl="1"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lvl="1">
              <a:buClr>
                <a:srgbClr val="FFC000">
                  <a:lumMod val="75000"/>
                </a:srgbClr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Report total </a:t>
            </a:r>
            <a:r>
              <a:rPr lang="en-US" sz="2400" i="1" dirty="0"/>
              <a:t>charges</a:t>
            </a:r>
            <a:r>
              <a:rPr lang="en-US" sz="2400" dirty="0"/>
              <a:t> and revenues received by payer mix for the top ten services or procedures by CPT Code and by patient volume.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C000">
                  <a:lumMod val="75000"/>
                </a:srgbClr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When a health care facility becomes hospital based and may charge a facility fee patients of the facility for the preceding three years to be notified.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29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225" y="1329813"/>
            <a:ext cx="4670323" cy="1066800"/>
          </a:xfrm>
        </p:spPr>
        <p:txBody>
          <a:bodyPr>
            <a:noAutofit/>
          </a:bodyPr>
          <a:lstStyle/>
          <a:p>
            <a:r>
              <a:rPr lang="en-US" sz="7200" b="1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981" y="2937387"/>
            <a:ext cx="5584723" cy="192958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9600" b="1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7" y="1258529"/>
            <a:ext cx="10972800" cy="48267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/>
              <a:t>For more information on facility fees visit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000" b="1" dirty="0">
              <a:hlinkClick r:id="rId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hlinkClick r:id="rId2"/>
              </a:rPr>
              <a:t>https://portal.ct.gov/OHS/Health-Systems-Planning/Notifications/Facility-Fees</a:t>
            </a:r>
            <a:endParaRPr lang="en-US" sz="3200" b="1" dirty="0"/>
          </a:p>
          <a:p>
            <a:pPr marL="0" indent="0" algn="ctr">
              <a:spcBef>
                <a:spcPts val="0"/>
              </a:spcBef>
              <a:buNone/>
            </a:pPr>
            <a:endParaRPr lang="en-US" sz="4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/>
              <a:t>To know more about OHS visit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hlinkClick r:id="rId3"/>
              </a:rPr>
              <a:t>https://portal.ct.gov/OHS</a:t>
            </a:r>
            <a:endParaRPr lang="en-US" sz="3200" b="1" dirty="0"/>
          </a:p>
          <a:p>
            <a:pPr marL="0" indent="0" algn="ctr">
              <a:spcBef>
                <a:spcPts val="0"/>
              </a:spcBef>
              <a:buNone/>
            </a:pPr>
            <a:endParaRPr lang="en-US" sz="44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109728" indent="0" algn="ctr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0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90" y="644747"/>
            <a:ext cx="11149780" cy="6625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Facility Fee Filing Mandate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144" y="1843797"/>
            <a:ext cx="9882455" cy="38618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To analyze and monitor trends on hospital/hospital health system facility fees for Medicare, Medicaid, private insurers and other payers</a:t>
            </a:r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To restrict facility fee charging for outpatient routine office visits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To provide transparency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6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83" y="374515"/>
            <a:ext cx="10972800" cy="6955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Facility Fee 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5" y="1206230"/>
            <a:ext cx="11105745" cy="536830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/>
              <a:t>In its entirety, the mandate also requires hospital-based off-campus outpatient facilities to:</a:t>
            </a:r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Give existing patients written notice that they may be charged a facility fee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Identify the fee as a facility fee in addition to, or separately from, any professional fee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Provide a general notice to patients through: 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/>
              <a:t>Prominently displayed written notices that the facility may charge a facility fee; and 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/>
              <a:t>Clearly displayed signage, marketing, website, etc., that the facility is hospital-based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148" y="614914"/>
            <a:ext cx="12248147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Statewide Facility Fee Revenue</a:t>
            </a:r>
            <a:br>
              <a:rPr lang="en-US" sz="3600" b="1" dirty="0"/>
            </a:br>
            <a:r>
              <a:rPr lang="en-US" sz="3600" b="1" dirty="0"/>
              <a:t>and Visits Declined in 2020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8337" y="6471300"/>
            <a:ext cx="3336758" cy="201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661285-AEE9-40FC-897B-744A086F3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8" y="2434591"/>
            <a:ext cx="5759672" cy="24005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4CEE22-F9B5-4298-A06E-64421735C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760" y="2434590"/>
            <a:ext cx="6222124" cy="24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9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" y="515007"/>
            <a:ext cx="11997913" cy="77056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Majority of individual hospital facility fee revenues </a:t>
            </a:r>
            <a:br>
              <a:rPr lang="en-US" sz="3200" b="1" dirty="0"/>
            </a:br>
            <a:r>
              <a:rPr lang="en-US" sz="3200" b="1" dirty="0"/>
              <a:t>and visits decreased  in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16974" y="6553235"/>
            <a:ext cx="3336758" cy="1904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i="1" dirty="0">
                <a:solidFill>
                  <a:srgbClr val="001826"/>
                </a:solidFill>
              </a:rPr>
              <a:t>Source: OHS Facility Fee Filing Table 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D9FC9A-F36E-4FB9-98DE-842ABB25A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5" y="1468231"/>
            <a:ext cx="11963019" cy="46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0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80" y="308811"/>
            <a:ext cx="11799104" cy="868349"/>
          </a:xfrm>
        </p:spPr>
        <p:txBody>
          <a:bodyPr>
            <a:normAutofit/>
          </a:bodyPr>
          <a:lstStyle/>
          <a:p>
            <a:r>
              <a:rPr lang="en-US" sz="3600" b="1" dirty="0"/>
              <a:t>Stamford had highest revenue and Yale the most visits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296779" y="6544130"/>
            <a:ext cx="10060686" cy="2201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rgbClr val="001826"/>
                </a:solidFill>
              </a:rPr>
              <a:t>Source: OHS Facility Fee Filing Table 2</a:t>
            </a:r>
          </a:p>
          <a:p>
            <a:r>
              <a:rPr lang="en-US" sz="800" i="1" dirty="0">
                <a:solidFill>
                  <a:srgbClr val="001826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5B614-0B30-471F-98F5-828025140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3" y="1090459"/>
            <a:ext cx="5283218" cy="5057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135870-B99D-4B5D-A1F3-806C6C27D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241" y="1089421"/>
            <a:ext cx="5822731" cy="506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9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5714"/>
            <a:ext cx="12191999" cy="78576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Cardiovascular Procedures and Evaluation &amp; Management  </a:t>
            </a:r>
            <a:br>
              <a:rPr lang="en-US" sz="2800" b="1" dirty="0"/>
            </a:br>
            <a:r>
              <a:rPr lang="en-US" sz="2800" b="1" dirty="0"/>
              <a:t>generated the most facility fee revenue in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414704" y="6155659"/>
            <a:ext cx="10060686" cy="6734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rgbClr val="001826"/>
                </a:solidFill>
              </a:rPr>
              <a:t>Source: OHS Facility Fee Filing Table 1</a:t>
            </a:r>
          </a:p>
          <a:p>
            <a:r>
              <a:rPr lang="en-US" sz="800" i="1" dirty="0">
                <a:solidFill>
                  <a:srgbClr val="001826"/>
                </a:solidFill>
              </a:rPr>
              <a:t>*Services were determined by CPT/HCPCS categories..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329D8C-6A32-4650-9A66-0430A8F49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407" y="1502979"/>
            <a:ext cx="9003868" cy="464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579" y="420414"/>
            <a:ext cx="11246069" cy="9294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E/M &amp; A/M visits top facility fee volume in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218" y="6523375"/>
            <a:ext cx="2694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1826"/>
                </a:solidFill>
              </a:rPr>
              <a:t>Source: OHS Facility Fee Filing Table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771D43-D9B2-41FC-910B-7D02193D9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04" y="1349829"/>
            <a:ext cx="7940192" cy="489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1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34971</TotalTime>
  <Words>1025</Words>
  <Application>Microsoft Office PowerPoint</Application>
  <PresentationFormat>Widescreen</PresentationFormat>
  <Paragraphs>140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Cambria</vt:lpstr>
      <vt:lpstr>Georgia</vt:lpstr>
      <vt:lpstr>Wingdings</vt:lpstr>
      <vt:lpstr>Wingdings 2</vt:lpstr>
      <vt:lpstr>Training presentation</vt:lpstr>
      <vt:lpstr>Facility Fee Trends Calendar Year  “CY” 2016-2020</vt:lpstr>
      <vt:lpstr>Facility Fee Filing Mandate</vt:lpstr>
      <vt:lpstr>Facility Fee Filing Mandate Intent</vt:lpstr>
      <vt:lpstr>Facility Fee Transparency</vt:lpstr>
      <vt:lpstr>Statewide Facility Fee Revenue and Visits Declined in 2020</vt:lpstr>
      <vt:lpstr>Majority of individual hospital facility fee revenues  and visits decreased  in 2020 </vt:lpstr>
      <vt:lpstr>Stamford had highest revenue and Yale the most visits </vt:lpstr>
      <vt:lpstr>Cardiovascular Procedures and Evaluation &amp; Management   generated the most facility fee revenue in 2020</vt:lpstr>
      <vt:lpstr>E/M &amp; A/M visits top facility fee volume in 2020</vt:lpstr>
      <vt:lpstr>  E/M  and A/M revenue declined in 2020   </vt:lpstr>
      <vt:lpstr>Top three individual locations that generated the most facility fee revenue in 2020</vt:lpstr>
      <vt:lpstr>Top three revenue generating services by  provider in 2020 </vt:lpstr>
      <vt:lpstr>Top three services by visit volume and  provider in 2020 </vt:lpstr>
      <vt:lpstr>Musculoskeletal Surgical, eye/ocular and nuclear medicine procedures had the highest per visit facility fee revenue in CY 2020</vt:lpstr>
      <vt:lpstr>Top three procedures that generated the highest average facility fee per CPT code in 2020</vt:lpstr>
      <vt:lpstr>Majority of fee revenue was from the privately insured</vt:lpstr>
      <vt:lpstr>Privately insured paid the highest average facility fee payment per visit</vt:lpstr>
      <vt:lpstr>Limitations of the current law </vt:lpstr>
      <vt:lpstr>Facility Fee Filing Changes – Public Act 21-129</vt:lpstr>
      <vt:lpstr>  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Information e of Training Presentation</dc:title>
  <dc:creator>Lawlor, Kelsey</dc:creator>
  <cp:lastModifiedBy>Piascik, Bozena</cp:lastModifiedBy>
  <cp:revision>612</cp:revision>
  <cp:lastPrinted>2021-12-09T17:59:54Z</cp:lastPrinted>
  <dcterms:created xsi:type="dcterms:W3CDTF">2018-08-01T20:16:00Z</dcterms:created>
  <dcterms:modified xsi:type="dcterms:W3CDTF">2021-12-11T14:29:34Z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