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7" r:id="rId2"/>
    <p:sldId id="496" r:id="rId3"/>
    <p:sldId id="631" r:id="rId4"/>
    <p:sldId id="634" r:id="rId5"/>
    <p:sldId id="636" r:id="rId6"/>
    <p:sldId id="635" r:id="rId7"/>
    <p:sldId id="501" r:id="rId8"/>
    <p:sldId id="575" r:id="rId9"/>
    <p:sldId id="567" r:id="rId10"/>
    <p:sldId id="516" r:id="rId11"/>
    <p:sldId id="637" r:id="rId12"/>
    <p:sldId id="639" r:id="rId13"/>
    <p:sldId id="503" r:id="rId14"/>
    <p:sldId id="630" r:id="rId15"/>
    <p:sldId id="491" r:id="rId16"/>
    <p:sldId id="643" r:id="rId17"/>
    <p:sldId id="644" r:id="rId18"/>
    <p:sldId id="646" r:id="rId19"/>
    <p:sldId id="645" r:id="rId20"/>
    <p:sldId id="647" r:id="rId21"/>
    <p:sldId id="5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1"/>
    <a:srgbClr val="CDD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2" autoAdjust="0"/>
    <p:restoredTop sz="89911" autoAdjust="0"/>
  </p:normalViewPr>
  <p:slideViewPr>
    <p:cSldViewPr snapToGrid="0">
      <p:cViewPr varScale="1">
        <p:scale>
          <a:sx n="135" d="100"/>
          <a:sy n="135" d="100"/>
        </p:scale>
        <p:origin x="-112" y="-368"/>
      </p:cViewPr>
      <p:guideLst>
        <p:guide orient="horz" pos="432"/>
        <p:guide orient="horz" pos="4128"/>
        <p:guide pos="408"/>
        <p:guide pos="72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93"/>
    </p:cViewPr>
  </p:sorter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54281-E580-D84D-8465-E24719F578C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2F294-FE63-B94D-9220-E2A390E28CB2}">
      <dgm:prSet phldrT="[Text]" custT="1"/>
      <dgm:spPr>
        <a:solidFill>
          <a:srgbClr val="0067B1"/>
        </a:solidFill>
      </dgm:spPr>
      <dgm:t>
        <a:bodyPr/>
        <a:lstStyle/>
        <a:p>
          <a:r>
            <a:rPr lang="en-US" sz="1500" dirty="0"/>
            <a:t>Work Group Formation</a:t>
          </a:r>
        </a:p>
      </dgm:t>
    </dgm:pt>
    <dgm:pt modelId="{18879D0A-0245-3245-B13D-8267E215209A}" type="parTrans" cxnId="{F6F21A67-3F55-1442-9AA4-BB5431B10205}">
      <dgm:prSet/>
      <dgm:spPr/>
      <dgm:t>
        <a:bodyPr/>
        <a:lstStyle/>
        <a:p>
          <a:endParaRPr lang="en-US"/>
        </a:p>
      </dgm:t>
    </dgm:pt>
    <dgm:pt modelId="{7451B766-A414-0144-BB35-45ECB88655D4}" type="sibTrans" cxnId="{F6F21A67-3F55-1442-9AA4-BB5431B10205}">
      <dgm:prSet/>
      <dgm:spPr/>
      <dgm:t>
        <a:bodyPr/>
        <a:lstStyle/>
        <a:p>
          <a:endParaRPr lang="en-US"/>
        </a:p>
      </dgm:t>
    </dgm:pt>
    <dgm:pt modelId="{1F3D3F8E-BA39-704A-8216-44F0BD3A9141}">
      <dgm:prSet phldrT="[Text]" custT="1"/>
      <dgm:spPr>
        <a:solidFill>
          <a:srgbClr val="0067B1"/>
        </a:solidFill>
      </dgm:spPr>
      <dgm:t>
        <a:bodyPr/>
        <a:lstStyle/>
        <a:p>
          <a:r>
            <a:rPr lang="en-US" sz="1500" dirty="0"/>
            <a:t>Approval of Med Rec Definition</a:t>
          </a:r>
        </a:p>
      </dgm:t>
    </dgm:pt>
    <dgm:pt modelId="{65BAC760-D230-254A-A5C9-D9FC1EA26C15}" type="parTrans" cxnId="{E74FCC0B-A97A-EB45-A703-AC4F3A39A355}">
      <dgm:prSet/>
      <dgm:spPr/>
      <dgm:t>
        <a:bodyPr/>
        <a:lstStyle/>
        <a:p>
          <a:endParaRPr lang="en-US"/>
        </a:p>
      </dgm:t>
    </dgm:pt>
    <dgm:pt modelId="{DB0898A0-28E2-4B40-86BC-5BA71E8A86E4}" type="sibTrans" cxnId="{E74FCC0B-A97A-EB45-A703-AC4F3A39A355}">
      <dgm:prSet/>
      <dgm:spPr/>
      <dgm:t>
        <a:bodyPr/>
        <a:lstStyle/>
        <a:p>
          <a:endParaRPr lang="en-US"/>
        </a:p>
      </dgm:t>
    </dgm:pt>
    <dgm:pt modelId="{28108BE6-E6C1-6A42-B375-8587A3BCE42D}">
      <dgm:prSet phldrT="[Text]" custT="1"/>
      <dgm:spPr>
        <a:solidFill>
          <a:srgbClr val="0067B1"/>
        </a:solidFill>
      </dgm:spPr>
      <dgm:t>
        <a:bodyPr/>
        <a:lstStyle/>
        <a:p>
          <a:r>
            <a:rPr lang="en-US" sz="1500" dirty="0"/>
            <a:t>Approval of Project Charter and Designation of Leadership</a:t>
          </a:r>
        </a:p>
      </dgm:t>
    </dgm:pt>
    <dgm:pt modelId="{A8D5E6B0-3289-8640-AB06-60E4E4928B7F}" type="parTrans" cxnId="{59768DDD-3D70-8749-B89E-C65BA4E58550}">
      <dgm:prSet/>
      <dgm:spPr/>
      <dgm:t>
        <a:bodyPr/>
        <a:lstStyle/>
        <a:p>
          <a:endParaRPr lang="en-US"/>
        </a:p>
      </dgm:t>
    </dgm:pt>
    <dgm:pt modelId="{1E885952-86C5-5E49-BD5D-671AFC1BD3FA}" type="sibTrans" cxnId="{59768DDD-3D70-8749-B89E-C65BA4E58550}">
      <dgm:prSet/>
      <dgm:spPr/>
      <dgm:t>
        <a:bodyPr/>
        <a:lstStyle/>
        <a:p>
          <a:endParaRPr lang="en-US"/>
        </a:p>
      </dgm:t>
    </dgm:pt>
    <dgm:pt modelId="{DEF61566-D70F-9B4F-8695-30038C6CBA72}">
      <dgm:prSet custT="1"/>
      <dgm:spPr>
        <a:solidFill>
          <a:srgbClr val="0067B1"/>
        </a:solidFill>
      </dgm:spPr>
      <dgm:t>
        <a:bodyPr/>
        <a:lstStyle/>
        <a:p>
          <a:r>
            <a:rPr lang="en-US" sz="1500" dirty="0"/>
            <a:t>Approval of IAPD Funding – Begin SMMS Planning &amp; Design</a:t>
          </a:r>
        </a:p>
      </dgm:t>
    </dgm:pt>
    <dgm:pt modelId="{8C7B95DD-B760-6F4A-910A-80861E8AFCE9}" type="parTrans" cxnId="{4FCD2905-C2A3-FF47-A1A2-4FDC24668B33}">
      <dgm:prSet/>
      <dgm:spPr/>
      <dgm:t>
        <a:bodyPr/>
        <a:lstStyle/>
        <a:p>
          <a:endParaRPr lang="en-US"/>
        </a:p>
      </dgm:t>
    </dgm:pt>
    <dgm:pt modelId="{BF4C5507-6FFE-1E41-8A98-A23290640D68}" type="sibTrans" cxnId="{4FCD2905-C2A3-FF47-A1A2-4FDC24668B33}">
      <dgm:prSet/>
      <dgm:spPr/>
      <dgm:t>
        <a:bodyPr/>
        <a:lstStyle/>
        <a:p>
          <a:endParaRPr lang="en-US"/>
        </a:p>
      </dgm:t>
    </dgm:pt>
    <dgm:pt modelId="{4E9EC453-BF93-224E-9AFE-B0A625C821F4}">
      <dgm:prSet custT="1"/>
      <dgm:spPr>
        <a:solidFill>
          <a:srgbClr val="0067B1"/>
        </a:solidFill>
      </dgm:spPr>
      <dgm:t>
        <a:bodyPr/>
        <a:lstStyle/>
        <a:p>
          <a:r>
            <a:rPr lang="en-US" sz="1500" dirty="0"/>
            <a:t>Final Report due to Advisory Council</a:t>
          </a:r>
        </a:p>
      </dgm:t>
    </dgm:pt>
    <dgm:pt modelId="{7885EE48-86EA-914E-AE8D-DDCBF02EC2F1}" type="parTrans" cxnId="{462A6E56-CF59-CE4C-9AC1-BE0402E489F5}">
      <dgm:prSet/>
      <dgm:spPr/>
      <dgm:t>
        <a:bodyPr/>
        <a:lstStyle/>
        <a:p>
          <a:endParaRPr lang="en-US"/>
        </a:p>
      </dgm:t>
    </dgm:pt>
    <dgm:pt modelId="{233ECF46-61FA-844E-A306-90D92BB4BD81}" type="sibTrans" cxnId="{462A6E56-CF59-CE4C-9AC1-BE0402E489F5}">
      <dgm:prSet/>
      <dgm:spPr/>
      <dgm:t>
        <a:bodyPr/>
        <a:lstStyle/>
        <a:p>
          <a:endParaRPr lang="en-US"/>
        </a:p>
      </dgm:t>
    </dgm:pt>
    <dgm:pt modelId="{1F1AE7ED-2200-F040-B8EC-9FEA958F50E0}">
      <dgm:prSet custT="1"/>
      <dgm:spPr>
        <a:solidFill>
          <a:srgbClr val="0067B1"/>
        </a:solidFill>
      </dgm:spPr>
      <dgm:t>
        <a:bodyPr/>
        <a:lstStyle/>
        <a:p>
          <a:r>
            <a:rPr lang="en-US" sz="1500" dirty="0"/>
            <a:t>Finalization  of Sub-groups </a:t>
          </a:r>
        </a:p>
      </dgm:t>
    </dgm:pt>
    <dgm:pt modelId="{2F69D42B-CA89-ED4A-9947-DAFCAC71AB90}" type="parTrans" cxnId="{F3F4435D-3FE5-634F-A8A3-5A25A887BFDE}">
      <dgm:prSet/>
      <dgm:spPr/>
      <dgm:t>
        <a:bodyPr/>
        <a:lstStyle/>
        <a:p>
          <a:endParaRPr lang="en-US"/>
        </a:p>
      </dgm:t>
    </dgm:pt>
    <dgm:pt modelId="{FE8D3484-9FF8-454F-892F-899513EC174B}" type="sibTrans" cxnId="{F3F4435D-3FE5-634F-A8A3-5A25A887BFDE}">
      <dgm:prSet/>
      <dgm:spPr/>
      <dgm:t>
        <a:bodyPr/>
        <a:lstStyle/>
        <a:p>
          <a:endParaRPr lang="en-US"/>
        </a:p>
      </dgm:t>
    </dgm:pt>
    <dgm:pt modelId="{F3DB57E5-FA7C-754E-A5CC-27BDE6D559A4}">
      <dgm:prSet custT="1"/>
      <dgm:spPr>
        <a:solidFill>
          <a:srgbClr val="0067B1"/>
        </a:solidFill>
      </dgm:spPr>
      <dgm:t>
        <a:bodyPr/>
        <a:lstStyle/>
        <a:p>
          <a:r>
            <a:rPr lang="en-US" sz="1500" dirty="0"/>
            <a:t>SMMS Planning and Design</a:t>
          </a:r>
        </a:p>
      </dgm:t>
    </dgm:pt>
    <dgm:pt modelId="{92D806A6-B240-B347-A72D-6450524C99DD}" type="parTrans" cxnId="{6CE5D98F-66AD-8D40-BA38-0BA3A2AA0E71}">
      <dgm:prSet/>
      <dgm:spPr/>
      <dgm:t>
        <a:bodyPr/>
        <a:lstStyle/>
        <a:p>
          <a:endParaRPr lang="en-US"/>
        </a:p>
      </dgm:t>
    </dgm:pt>
    <dgm:pt modelId="{3774D636-57D4-704D-AB9F-8180B5A10590}" type="sibTrans" cxnId="{6CE5D98F-66AD-8D40-BA38-0BA3A2AA0E71}">
      <dgm:prSet/>
      <dgm:spPr/>
      <dgm:t>
        <a:bodyPr/>
        <a:lstStyle/>
        <a:p>
          <a:endParaRPr lang="en-US"/>
        </a:p>
      </dgm:t>
    </dgm:pt>
    <dgm:pt modelId="{D5A0CCB7-35CE-2541-B30F-591C9AA8068B}">
      <dgm:prSet/>
      <dgm:spPr>
        <a:solidFill>
          <a:srgbClr val="0067B1"/>
        </a:solidFill>
      </dgm:spPr>
      <dgm:t>
        <a:bodyPr/>
        <a:lstStyle/>
        <a:p>
          <a:r>
            <a:rPr lang="en-US" dirty="0"/>
            <a:t>Identify SUPPORT Act Opportunities</a:t>
          </a:r>
        </a:p>
      </dgm:t>
    </dgm:pt>
    <dgm:pt modelId="{62BD16DC-380E-1941-9B71-997007BD8F80}" type="parTrans" cxnId="{CC98C009-FABD-FD40-9356-3E5C4F9DE6F0}">
      <dgm:prSet/>
      <dgm:spPr/>
      <dgm:t>
        <a:bodyPr/>
        <a:lstStyle/>
        <a:p>
          <a:endParaRPr lang="en-US"/>
        </a:p>
      </dgm:t>
    </dgm:pt>
    <dgm:pt modelId="{36212AF9-797A-BB42-B593-EAEDD939624B}" type="sibTrans" cxnId="{CC98C009-FABD-FD40-9356-3E5C4F9DE6F0}">
      <dgm:prSet/>
      <dgm:spPr/>
      <dgm:t>
        <a:bodyPr/>
        <a:lstStyle/>
        <a:p>
          <a:endParaRPr lang="en-US"/>
        </a:p>
      </dgm:t>
    </dgm:pt>
    <dgm:pt modelId="{7B3ABF2F-FF9A-3A46-B2D2-0C239FCE0DCC}" type="pres">
      <dgm:prSet presAssocID="{B6B54281-E580-D84D-8465-E24719F578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61C856-DD92-C841-92FE-52FF09788439}" type="pres">
      <dgm:prSet presAssocID="{5492F294-FE63-B94D-9220-E2A390E28CB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7EE02-0224-D54A-8766-093B0EF81846}" type="pres">
      <dgm:prSet presAssocID="{7451B766-A414-0144-BB35-45ECB88655D4}" presName="sibTrans" presStyleLbl="sibTrans2D1" presStyleIdx="0" presStyleCnt="7"/>
      <dgm:spPr/>
      <dgm:t>
        <a:bodyPr/>
        <a:lstStyle/>
        <a:p>
          <a:endParaRPr lang="en-US"/>
        </a:p>
      </dgm:t>
    </dgm:pt>
    <dgm:pt modelId="{A23BC867-3B67-164F-AF4A-C84CABFB39F4}" type="pres">
      <dgm:prSet presAssocID="{7451B766-A414-0144-BB35-45ECB88655D4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83CF7E1-98F1-914B-8146-8D33137AC087}" type="pres">
      <dgm:prSet presAssocID="{1F3D3F8E-BA39-704A-8216-44F0BD3A914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F8A37-E978-C54B-AD28-EC564B8C8620}" type="pres">
      <dgm:prSet presAssocID="{DB0898A0-28E2-4B40-86BC-5BA71E8A86E4}" presName="sibTrans" presStyleLbl="sibTrans2D1" presStyleIdx="1" presStyleCnt="7"/>
      <dgm:spPr/>
      <dgm:t>
        <a:bodyPr/>
        <a:lstStyle/>
        <a:p>
          <a:endParaRPr lang="en-US"/>
        </a:p>
      </dgm:t>
    </dgm:pt>
    <dgm:pt modelId="{4A68B59D-00B1-BC4C-9D29-478766D49CD8}" type="pres">
      <dgm:prSet presAssocID="{DB0898A0-28E2-4B40-86BC-5BA71E8A86E4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8F9850C-B89E-B64B-BA01-BCD27AA458FB}" type="pres">
      <dgm:prSet presAssocID="{28108BE6-E6C1-6A42-B375-8587A3BCE42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F7942-44E2-544B-8A87-2BB1058C294C}" type="pres">
      <dgm:prSet presAssocID="{1E885952-86C5-5E49-BD5D-671AFC1BD3F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59D3DA5-63F2-AE4B-8999-64F9E5ADD425}" type="pres">
      <dgm:prSet presAssocID="{1E885952-86C5-5E49-BD5D-671AFC1BD3F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79B7C079-B57D-684A-8A6D-93D8835F8F9E}" type="pres">
      <dgm:prSet presAssocID="{1F1AE7ED-2200-F040-B8EC-9FEA958F50E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752D4-59DF-EF42-A9C6-C2DCDF757329}" type="pres">
      <dgm:prSet presAssocID="{FE8D3484-9FF8-454F-892F-899513EC174B}" presName="sibTrans" presStyleLbl="sibTrans2D1" presStyleIdx="3" presStyleCnt="7"/>
      <dgm:spPr/>
      <dgm:t>
        <a:bodyPr/>
        <a:lstStyle/>
        <a:p>
          <a:endParaRPr lang="en-US"/>
        </a:p>
      </dgm:t>
    </dgm:pt>
    <dgm:pt modelId="{12F2E8FB-CEE1-D648-ADEC-14DB09DBC079}" type="pres">
      <dgm:prSet presAssocID="{FE8D3484-9FF8-454F-892F-899513EC174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6CF2CE3-1D56-FE46-9DE0-B8E9486BD2D6}" type="pres">
      <dgm:prSet presAssocID="{D5A0CCB7-35CE-2541-B30F-591C9AA8068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C17F-EA59-2244-8CE7-3AFA1D36F57F}" type="pres">
      <dgm:prSet presAssocID="{36212AF9-797A-BB42-B593-EAEDD939624B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E643E4D-5E9C-BF47-9D49-81E2A7B9D812}" type="pres">
      <dgm:prSet presAssocID="{36212AF9-797A-BB42-B593-EAEDD939624B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8520838-FA12-134C-8308-95F8BC747109}" type="pres">
      <dgm:prSet presAssocID="{DEF61566-D70F-9B4F-8695-30038C6CBA7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303F4-842D-0C49-90B8-BCA9CCE16C98}" type="pres">
      <dgm:prSet presAssocID="{BF4C5507-6FFE-1E41-8A98-A23290640D68}" presName="sibTrans" presStyleLbl="sibTrans2D1" presStyleIdx="5" presStyleCnt="7"/>
      <dgm:spPr/>
      <dgm:t>
        <a:bodyPr/>
        <a:lstStyle/>
        <a:p>
          <a:endParaRPr lang="en-US"/>
        </a:p>
      </dgm:t>
    </dgm:pt>
    <dgm:pt modelId="{46C57F5F-2B67-BD4F-BCBE-642FB0E5E241}" type="pres">
      <dgm:prSet presAssocID="{BF4C5507-6FFE-1E41-8A98-A23290640D6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F864F09-AD46-EE43-B956-1E8A2E6D688D}" type="pres">
      <dgm:prSet presAssocID="{4E9EC453-BF93-224E-9AFE-B0A625C821F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25C27-F03A-E342-83F2-B653DF7512ED}" type="pres">
      <dgm:prSet presAssocID="{233ECF46-61FA-844E-A306-90D92BB4BD81}" presName="sibTrans" presStyleLbl="sibTrans2D1" presStyleIdx="6" presStyleCnt="7"/>
      <dgm:spPr/>
      <dgm:t>
        <a:bodyPr/>
        <a:lstStyle/>
        <a:p>
          <a:endParaRPr lang="en-US"/>
        </a:p>
      </dgm:t>
    </dgm:pt>
    <dgm:pt modelId="{778EF9B0-256C-D74A-BC14-9183900CE93C}" type="pres">
      <dgm:prSet presAssocID="{233ECF46-61FA-844E-A306-90D92BB4BD8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59EFB55-F8B6-3643-8131-EE38E53087AF}" type="pres">
      <dgm:prSet presAssocID="{F3DB57E5-FA7C-754E-A5CC-27BDE6D559A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695ECE-F8F9-0A46-A876-0287D70D521F}" type="presOf" srcId="{28108BE6-E6C1-6A42-B375-8587A3BCE42D}" destId="{F8F9850C-B89E-B64B-BA01-BCD27AA458FB}" srcOrd="0" destOrd="0" presId="urn:microsoft.com/office/officeart/2005/8/layout/process1"/>
    <dgm:cxn modelId="{B05CB57F-B654-504A-983A-A1D7456779B7}" type="presOf" srcId="{5492F294-FE63-B94D-9220-E2A390E28CB2}" destId="{9461C856-DD92-C841-92FE-52FF09788439}" srcOrd="0" destOrd="0" presId="urn:microsoft.com/office/officeart/2005/8/layout/process1"/>
    <dgm:cxn modelId="{4FCD2905-C2A3-FF47-A1A2-4FDC24668B33}" srcId="{B6B54281-E580-D84D-8465-E24719F578C2}" destId="{DEF61566-D70F-9B4F-8695-30038C6CBA72}" srcOrd="5" destOrd="0" parTransId="{8C7B95DD-B760-6F4A-910A-80861E8AFCE9}" sibTransId="{BF4C5507-6FFE-1E41-8A98-A23290640D68}"/>
    <dgm:cxn modelId="{7EF68F0E-0F57-D941-8074-688AF109CD9D}" type="presOf" srcId="{D5A0CCB7-35CE-2541-B30F-591C9AA8068B}" destId="{16CF2CE3-1D56-FE46-9DE0-B8E9486BD2D6}" srcOrd="0" destOrd="0" presId="urn:microsoft.com/office/officeart/2005/8/layout/process1"/>
    <dgm:cxn modelId="{59768DDD-3D70-8749-B89E-C65BA4E58550}" srcId="{B6B54281-E580-D84D-8465-E24719F578C2}" destId="{28108BE6-E6C1-6A42-B375-8587A3BCE42D}" srcOrd="2" destOrd="0" parTransId="{A8D5E6B0-3289-8640-AB06-60E4E4928B7F}" sibTransId="{1E885952-86C5-5E49-BD5D-671AFC1BD3FA}"/>
    <dgm:cxn modelId="{8CE06AE7-645E-3F46-9D66-B3BF1CE3AB77}" type="presOf" srcId="{DB0898A0-28E2-4B40-86BC-5BA71E8A86E4}" destId="{4A68B59D-00B1-BC4C-9D29-478766D49CD8}" srcOrd="1" destOrd="0" presId="urn:microsoft.com/office/officeart/2005/8/layout/process1"/>
    <dgm:cxn modelId="{B4ECE9E0-36A5-024E-9B70-D58B41381CE9}" type="presOf" srcId="{36212AF9-797A-BB42-B593-EAEDD939624B}" destId="{7E643E4D-5E9C-BF47-9D49-81E2A7B9D812}" srcOrd="1" destOrd="0" presId="urn:microsoft.com/office/officeart/2005/8/layout/process1"/>
    <dgm:cxn modelId="{6CE5D98F-66AD-8D40-BA38-0BA3A2AA0E71}" srcId="{B6B54281-E580-D84D-8465-E24719F578C2}" destId="{F3DB57E5-FA7C-754E-A5CC-27BDE6D559A4}" srcOrd="7" destOrd="0" parTransId="{92D806A6-B240-B347-A72D-6450524C99DD}" sibTransId="{3774D636-57D4-704D-AB9F-8180B5A10590}"/>
    <dgm:cxn modelId="{1FED941B-E3AB-654A-A182-2245F771AAB2}" type="presOf" srcId="{1F3D3F8E-BA39-704A-8216-44F0BD3A9141}" destId="{983CF7E1-98F1-914B-8146-8D33137AC087}" srcOrd="0" destOrd="0" presId="urn:microsoft.com/office/officeart/2005/8/layout/process1"/>
    <dgm:cxn modelId="{F6F21A67-3F55-1442-9AA4-BB5431B10205}" srcId="{B6B54281-E580-D84D-8465-E24719F578C2}" destId="{5492F294-FE63-B94D-9220-E2A390E28CB2}" srcOrd="0" destOrd="0" parTransId="{18879D0A-0245-3245-B13D-8267E215209A}" sibTransId="{7451B766-A414-0144-BB35-45ECB88655D4}"/>
    <dgm:cxn modelId="{B89D28E5-2F7C-E54E-9FB7-75EFDBC2EBBB}" type="presOf" srcId="{7451B766-A414-0144-BB35-45ECB88655D4}" destId="{ED37EE02-0224-D54A-8766-093B0EF81846}" srcOrd="0" destOrd="0" presId="urn:microsoft.com/office/officeart/2005/8/layout/process1"/>
    <dgm:cxn modelId="{2A97671A-29BF-294E-B8FB-5E13A6DB40C0}" type="presOf" srcId="{1E885952-86C5-5E49-BD5D-671AFC1BD3FA}" destId="{C59D3DA5-63F2-AE4B-8999-64F9E5ADD425}" srcOrd="1" destOrd="0" presId="urn:microsoft.com/office/officeart/2005/8/layout/process1"/>
    <dgm:cxn modelId="{FC44BEBC-29C6-CF41-8B6E-A56590AF5A36}" type="presOf" srcId="{DEF61566-D70F-9B4F-8695-30038C6CBA72}" destId="{F8520838-FA12-134C-8308-95F8BC747109}" srcOrd="0" destOrd="0" presId="urn:microsoft.com/office/officeart/2005/8/layout/process1"/>
    <dgm:cxn modelId="{B5CF4C83-5CB7-954B-B66F-D4CD103C5D96}" type="presOf" srcId="{BF4C5507-6FFE-1E41-8A98-A23290640D68}" destId="{059303F4-842D-0C49-90B8-BCA9CCE16C98}" srcOrd="0" destOrd="0" presId="urn:microsoft.com/office/officeart/2005/8/layout/process1"/>
    <dgm:cxn modelId="{CC98C009-FABD-FD40-9356-3E5C4F9DE6F0}" srcId="{B6B54281-E580-D84D-8465-E24719F578C2}" destId="{D5A0CCB7-35CE-2541-B30F-591C9AA8068B}" srcOrd="4" destOrd="0" parTransId="{62BD16DC-380E-1941-9B71-997007BD8F80}" sibTransId="{36212AF9-797A-BB42-B593-EAEDD939624B}"/>
    <dgm:cxn modelId="{81A4F69B-47F2-CC4E-9484-938799FE5920}" type="presOf" srcId="{BF4C5507-6FFE-1E41-8A98-A23290640D68}" destId="{46C57F5F-2B67-BD4F-BCBE-642FB0E5E241}" srcOrd="1" destOrd="0" presId="urn:microsoft.com/office/officeart/2005/8/layout/process1"/>
    <dgm:cxn modelId="{70FCC284-FF79-4F46-BE39-5317AF173A34}" type="presOf" srcId="{DB0898A0-28E2-4B40-86BC-5BA71E8A86E4}" destId="{461F8A37-E978-C54B-AD28-EC564B8C8620}" srcOrd="0" destOrd="0" presId="urn:microsoft.com/office/officeart/2005/8/layout/process1"/>
    <dgm:cxn modelId="{3509D1A2-136D-6F49-B38E-09273ED9FA85}" type="presOf" srcId="{233ECF46-61FA-844E-A306-90D92BB4BD81}" destId="{C0925C27-F03A-E342-83F2-B653DF7512ED}" srcOrd="0" destOrd="0" presId="urn:microsoft.com/office/officeart/2005/8/layout/process1"/>
    <dgm:cxn modelId="{CF7EA5E9-0873-6E45-B125-F12D2B2F6BE2}" type="presOf" srcId="{1F1AE7ED-2200-F040-B8EC-9FEA958F50E0}" destId="{79B7C079-B57D-684A-8A6D-93D8835F8F9E}" srcOrd="0" destOrd="0" presId="urn:microsoft.com/office/officeart/2005/8/layout/process1"/>
    <dgm:cxn modelId="{4FB4ED8C-E9B5-C349-B9B1-C30817588DC0}" type="presOf" srcId="{B6B54281-E580-D84D-8465-E24719F578C2}" destId="{7B3ABF2F-FF9A-3A46-B2D2-0C239FCE0DCC}" srcOrd="0" destOrd="0" presId="urn:microsoft.com/office/officeart/2005/8/layout/process1"/>
    <dgm:cxn modelId="{79A0969D-2E64-DE40-938D-A5B9DB964B09}" type="presOf" srcId="{4E9EC453-BF93-224E-9AFE-B0A625C821F4}" destId="{4F864F09-AD46-EE43-B956-1E8A2E6D688D}" srcOrd="0" destOrd="0" presId="urn:microsoft.com/office/officeart/2005/8/layout/process1"/>
    <dgm:cxn modelId="{1BCEAF43-C43B-814E-8B21-5EF11CEF04D3}" type="presOf" srcId="{7451B766-A414-0144-BB35-45ECB88655D4}" destId="{A23BC867-3B67-164F-AF4A-C84CABFB39F4}" srcOrd="1" destOrd="0" presId="urn:microsoft.com/office/officeart/2005/8/layout/process1"/>
    <dgm:cxn modelId="{F3F4435D-3FE5-634F-A8A3-5A25A887BFDE}" srcId="{B6B54281-E580-D84D-8465-E24719F578C2}" destId="{1F1AE7ED-2200-F040-B8EC-9FEA958F50E0}" srcOrd="3" destOrd="0" parTransId="{2F69D42B-CA89-ED4A-9947-DAFCAC71AB90}" sibTransId="{FE8D3484-9FF8-454F-892F-899513EC174B}"/>
    <dgm:cxn modelId="{E74FCC0B-A97A-EB45-A703-AC4F3A39A355}" srcId="{B6B54281-E580-D84D-8465-E24719F578C2}" destId="{1F3D3F8E-BA39-704A-8216-44F0BD3A9141}" srcOrd="1" destOrd="0" parTransId="{65BAC760-D230-254A-A5C9-D9FC1EA26C15}" sibTransId="{DB0898A0-28E2-4B40-86BC-5BA71E8A86E4}"/>
    <dgm:cxn modelId="{337E17C9-9810-AC40-91F5-F6EC2DD193F6}" type="presOf" srcId="{233ECF46-61FA-844E-A306-90D92BB4BD81}" destId="{778EF9B0-256C-D74A-BC14-9183900CE93C}" srcOrd="1" destOrd="0" presId="urn:microsoft.com/office/officeart/2005/8/layout/process1"/>
    <dgm:cxn modelId="{462A6E56-CF59-CE4C-9AC1-BE0402E489F5}" srcId="{B6B54281-E580-D84D-8465-E24719F578C2}" destId="{4E9EC453-BF93-224E-9AFE-B0A625C821F4}" srcOrd="6" destOrd="0" parTransId="{7885EE48-86EA-914E-AE8D-DDCBF02EC2F1}" sibTransId="{233ECF46-61FA-844E-A306-90D92BB4BD81}"/>
    <dgm:cxn modelId="{3366F63C-C4AF-B449-BD38-8FEE3DEFA9BC}" type="presOf" srcId="{FE8D3484-9FF8-454F-892F-899513EC174B}" destId="{12F2E8FB-CEE1-D648-ADEC-14DB09DBC079}" srcOrd="1" destOrd="0" presId="urn:microsoft.com/office/officeart/2005/8/layout/process1"/>
    <dgm:cxn modelId="{7F8568AE-7A48-FC4C-94B0-002F85FDAEB6}" type="presOf" srcId="{F3DB57E5-FA7C-754E-A5CC-27BDE6D559A4}" destId="{A59EFB55-F8B6-3643-8131-EE38E53087AF}" srcOrd="0" destOrd="0" presId="urn:microsoft.com/office/officeart/2005/8/layout/process1"/>
    <dgm:cxn modelId="{3B6D249D-DA77-7848-A406-EF6E30A715CD}" type="presOf" srcId="{FE8D3484-9FF8-454F-892F-899513EC174B}" destId="{33E752D4-59DF-EF42-A9C6-C2DCDF757329}" srcOrd="0" destOrd="0" presId="urn:microsoft.com/office/officeart/2005/8/layout/process1"/>
    <dgm:cxn modelId="{105CA1EE-F65A-8A46-81D3-076520C6B0C5}" type="presOf" srcId="{1E885952-86C5-5E49-BD5D-671AFC1BD3FA}" destId="{B57F7942-44E2-544B-8A87-2BB1058C294C}" srcOrd="0" destOrd="0" presId="urn:microsoft.com/office/officeart/2005/8/layout/process1"/>
    <dgm:cxn modelId="{74275664-590F-5341-B3EC-E99896748AED}" type="presOf" srcId="{36212AF9-797A-BB42-B593-EAEDD939624B}" destId="{CBABC17F-EA59-2244-8CE7-3AFA1D36F57F}" srcOrd="0" destOrd="0" presId="urn:microsoft.com/office/officeart/2005/8/layout/process1"/>
    <dgm:cxn modelId="{E878506B-D38D-A944-8C71-4362AFF161C3}" type="presParOf" srcId="{7B3ABF2F-FF9A-3A46-B2D2-0C239FCE0DCC}" destId="{9461C856-DD92-C841-92FE-52FF09788439}" srcOrd="0" destOrd="0" presId="urn:microsoft.com/office/officeart/2005/8/layout/process1"/>
    <dgm:cxn modelId="{E2158C90-DBAC-1846-A76A-968BE6614759}" type="presParOf" srcId="{7B3ABF2F-FF9A-3A46-B2D2-0C239FCE0DCC}" destId="{ED37EE02-0224-D54A-8766-093B0EF81846}" srcOrd="1" destOrd="0" presId="urn:microsoft.com/office/officeart/2005/8/layout/process1"/>
    <dgm:cxn modelId="{45A15EB6-F8B4-8648-ADA0-CE13ADCB5A39}" type="presParOf" srcId="{ED37EE02-0224-D54A-8766-093B0EF81846}" destId="{A23BC867-3B67-164F-AF4A-C84CABFB39F4}" srcOrd="0" destOrd="0" presId="urn:microsoft.com/office/officeart/2005/8/layout/process1"/>
    <dgm:cxn modelId="{CB156AC0-D777-A54F-A82B-C383EC529E92}" type="presParOf" srcId="{7B3ABF2F-FF9A-3A46-B2D2-0C239FCE0DCC}" destId="{983CF7E1-98F1-914B-8146-8D33137AC087}" srcOrd="2" destOrd="0" presId="urn:microsoft.com/office/officeart/2005/8/layout/process1"/>
    <dgm:cxn modelId="{4DA449A4-6712-4448-8E0C-E7D4B04B9389}" type="presParOf" srcId="{7B3ABF2F-FF9A-3A46-B2D2-0C239FCE0DCC}" destId="{461F8A37-E978-C54B-AD28-EC564B8C8620}" srcOrd="3" destOrd="0" presId="urn:microsoft.com/office/officeart/2005/8/layout/process1"/>
    <dgm:cxn modelId="{4E58F488-FE0B-CF48-831C-A960468E9246}" type="presParOf" srcId="{461F8A37-E978-C54B-AD28-EC564B8C8620}" destId="{4A68B59D-00B1-BC4C-9D29-478766D49CD8}" srcOrd="0" destOrd="0" presId="urn:microsoft.com/office/officeart/2005/8/layout/process1"/>
    <dgm:cxn modelId="{5806C752-DD58-CE45-872F-BEA7E0A60952}" type="presParOf" srcId="{7B3ABF2F-FF9A-3A46-B2D2-0C239FCE0DCC}" destId="{F8F9850C-B89E-B64B-BA01-BCD27AA458FB}" srcOrd="4" destOrd="0" presId="urn:microsoft.com/office/officeart/2005/8/layout/process1"/>
    <dgm:cxn modelId="{5AD63F07-CFAF-0548-806A-21F29EA25EBE}" type="presParOf" srcId="{7B3ABF2F-FF9A-3A46-B2D2-0C239FCE0DCC}" destId="{B57F7942-44E2-544B-8A87-2BB1058C294C}" srcOrd="5" destOrd="0" presId="urn:microsoft.com/office/officeart/2005/8/layout/process1"/>
    <dgm:cxn modelId="{ACE8E7E6-0108-B64E-993D-F9B282AE7B98}" type="presParOf" srcId="{B57F7942-44E2-544B-8A87-2BB1058C294C}" destId="{C59D3DA5-63F2-AE4B-8999-64F9E5ADD425}" srcOrd="0" destOrd="0" presId="urn:microsoft.com/office/officeart/2005/8/layout/process1"/>
    <dgm:cxn modelId="{91F68FCB-3C8A-1C46-BF4C-110804CF3D67}" type="presParOf" srcId="{7B3ABF2F-FF9A-3A46-B2D2-0C239FCE0DCC}" destId="{79B7C079-B57D-684A-8A6D-93D8835F8F9E}" srcOrd="6" destOrd="0" presId="urn:microsoft.com/office/officeart/2005/8/layout/process1"/>
    <dgm:cxn modelId="{BB7C6F99-D533-DB44-B9B2-9A5B9BEAA154}" type="presParOf" srcId="{7B3ABF2F-FF9A-3A46-B2D2-0C239FCE0DCC}" destId="{33E752D4-59DF-EF42-A9C6-C2DCDF757329}" srcOrd="7" destOrd="0" presId="urn:microsoft.com/office/officeart/2005/8/layout/process1"/>
    <dgm:cxn modelId="{AFB35653-D434-BF47-89D8-D7A480065BC3}" type="presParOf" srcId="{33E752D4-59DF-EF42-A9C6-C2DCDF757329}" destId="{12F2E8FB-CEE1-D648-ADEC-14DB09DBC079}" srcOrd="0" destOrd="0" presId="urn:microsoft.com/office/officeart/2005/8/layout/process1"/>
    <dgm:cxn modelId="{1650B74F-A52D-BA41-9250-7099A6255A5E}" type="presParOf" srcId="{7B3ABF2F-FF9A-3A46-B2D2-0C239FCE0DCC}" destId="{16CF2CE3-1D56-FE46-9DE0-B8E9486BD2D6}" srcOrd="8" destOrd="0" presId="urn:microsoft.com/office/officeart/2005/8/layout/process1"/>
    <dgm:cxn modelId="{2EF41BBC-D1D4-6045-BDE2-8DBB9644B837}" type="presParOf" srcId="{7B3ABF2F-FF9A-3A46-B2D2-0C239FCE0DCC}" destId="{CBABC17F-EA59-2244-8CE7-3AFA1D36F57F}" srcOrd="9" destOrd="0" presId="urn:microsoft.com/office/officeart/2005/8/layout/process1"/>
    <dgm:cxn modelId="{AD22D57B-12CA-E348-A0AC-78963E3B7FA4}" type="presParOf" srcId="{CBABC17F-EA59-2244-8CE7-3AFA1D36F57F}" destId="{7E643E4D-5E9C-BF47-9D49-81E2A7B9D812}" srcOrd="0" destOrd="0" presId="urn:microsoft.com/office/officeart/2005/8/layout/process1"/>
    <dgm:cxn modelId="{A89362EF-CC50-AE41-B6D3-3D80934A80F0}" type="presParOf" srcId="{7B3ABF2F-FF9A-3A46-B2D2-0C239FCE0DCC}" destId="{F8520838-FA12-134C-8308-95F8BC747109}" srcOrd="10" destOrd="0" presId="urn:microsoft.com/office/officeart/2005/8/layout/process1"/>
    <dgm:cxn modelId="{7325A309-C16F-564C-BDA9-C451D20FB27C}" type="presParOf" srcId="{7B3ABF2F-FF9A-3A46-B2D2-0C239FCE0DCC}" destId="{059303F4-842D-0C49-90B8-BCA9CCE16C98}" srcOrd="11" destOrd="0" presId="urn:microsoft.com/office/officeart/2005/8/layout/process1"/>
    <dgm:cxn modelId="{45B75139-0EDF-DD48-9D54-D4AA6EA45C77}" type="presParOf" srcId="{059303F4-842D-0C49-90B8-BCA9CCE16C98}" destId="{46C57F5F-2B67-BD4F-BCBE-642FB0E5E241}" srcOrd="0" destOrd="0" presId="urn:microsoft.com/office/officeart/2005/8/layout/process1"/>
    <dgm:cxn modelId="{BCE36C2F-D50A-3043-80E4-7876CBF664E1}" type="presParOf" srcId="{7B3ABF2F-FF9A-3A46-B2D2-0C239FCE0DCC}" destId="{4F864F09-AD46-EE43-B956-1E8A2E6D688D}" srcOrd="12" destOrd="0" presId="urn:microsoft.com/office/officeart/2005/8/layout/process1"/>
    <dgm:cxn modelId="{20D86EB0-FD34-7941-9210-4FFEDA03DDFF}" type="presParOf" srcId="{7B3ABF2F-FF9A-3A46-B2D2-0C239FCE0DCC}" destId="{C0925C27-F03A-E342-83F2-B653DF7512ED}" srcOrd="13" destOrd="0" presId="urn:microsoft.com/office/officeart/2005/8/layout/process1"/>
    <dgm:cxn modelId="{C95D8D76-301B-4A43-BFBE-866C6838D182}" type="presParOf" srcId="{C0925C27-F03A-E342-83F2-B653DF7512ED}" destId="{778EF9B0-256C-D74A-BC14-9183900CE93C}" srcOrd="0" destOrd="0" presId="urn:microsoft.com/office/officeart/2005/8/layout/process1"/>
    <dgm:cxn modelId="{74084967-8F50-8D4C-9BDE-5BCA1D8D7E22}" type="presParOf" srcId="{7B3ABF2F-FF9A-3A46-B2D2-0C239FCE0DCC}" destId="{A59EFB55-F8B6-3643-8131-EE38E53087AF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62A18-D2BF-DA47-B9F9-D6C6B0FE8FB6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2A4D0-CCA0-C94B-A01D-75CC3270586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400" dirty="0"/>
            <a:t>CT HIE Planning</a:t>
          </a:r>
        </a:p>
      </dgm:t>
    </dgm:pt>
    <dgm:pt modelId="{657EA212-9C47-214F-8A51-4D0346A02969}" type="parTrans" cxnId="{2374CFE4-8166-F446-92F1-198484434679}">
      <dgm:prSet/>
      <dgm:spPr/>
      <dgm:t>
        <a:bodyPr/>
        <a:lstStyle/>
        <a:p>
          <a:endParaRPr lang="en-US"/>
        </a:p>
      </dgm:t>
    </dgm:pt>
    <dgm:pt modelId="{EF18DB87-DC37-D74A-A0F9-07F28D273CB6}" type="sibTrans" cxnId="{2374CFE4-8166-F446-92F1-198484434679}">
      <dgm:prSet/>
      <dgm:spPr/>
      <dgm:t>
        <a:bodyPr/>
        <a:lstStyle/>
        <a:p>
          <a:endParaRPr lang="en-US"/>
        </a:p>
      </dgm:t>
    </dgm:pt>
    <dgm:pt modelId="{DEC4D6FC-03AA-9B4A-A0AB-EBF6444FAD6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400" dirty="0"/>
            <a:t>Med Rec </a:t>
          </a:r>
        </a:p>
        <a:p>
          <a:pPr algn="ctr"/>
          <a:r>
            <a:rPr lang="en-US" sz="1400" dirty="0"/>
            <a:t>Polypharmacy Workgroup</a:t>
          </a:r>
          <a:endParaRPr lang="en-US" sz="1600" dirty="0"/>
        </a:p>
      </dgm:t>
    </dgm:pt>
    <dgm:pt modelId="{1DF442DA-4042-864D-862D-79CB799F4797}" type="parTrans" cxnId="{14F2060B-23D2-BA44-B7E1-BB96A058B01A}">
      <dgm:prSet/>
      <dgm:spPr/>
      <dgm:t>
        <a:bodyPr/>
        <a:lstStyle/>
        <a:p>
          <a:endParaRPr lang="en-US"/>
        </a:p>
      </dgm:t>
    </dgm:pt>
    <dgm:pt modelId="{533A6152-DA44-1841-94CB-95454731E421}" type="sibTrans" cxnId="{14F2060B-23D2-BA44-B7E1-BB96A058B01A}">
      <dgm:prSet/>
      <dgm:spPr/>
      <dgm:t>
        <a:bodyPr/>
        <a:lstStyle/>
        <a:p>
          <a:endParaRPr lang="en-US"/>
        </a:p>
      </dgm:t>
    </dgm:pt>
    <dgm:pt modelId="{6F7AAEA0-E2F8-344F-ADA4-27BEDD48F9E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400" dirty="0"/>
            <a:t>Hackathon</a:t>
          </a:r>
        </a:p>
      </dgm:t>
    </dgm:pt>
    <dgm:pt modelId="{9FA12D15-4BDC-2643-8C36-D71E0592E055}" type="parTrans" cxnId="{FB75A1E4-93E1-2142-A43F-EC9A863E6B9C}">
      <dgm:prSet/>
      <dgm:spPr/>
      <dgm:t>
        <a:bodyPr/>
        <a:lstStyle/>
        <a:p>
          <a:endParaRPr lang="en-US"/>
        </a:p>
      </dgm:t>
    </dgm:pt>
    <dgm:pt modelId="{B1B17DB6-6779-4E44-80C3-FF5EB1E53355}" type="sibTrans" cxnId="{FB75A1E4-93E1-2142-A43F-EC9A863E6B9C}">
      <dgm:prSet/>
      <dgm:spPr/>
      <dgm:t>
        <a:bodyPr/>
        <a:lstStyle/>
        <a:p>
          <a:endParaRPr lang="en-US"/>
        </a:p>
      </dgm:t>
    </dgm:pt>
    <dgm:pt modelId="{76908C4A-6E57-7E47-96F1-1448F4552E14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400" dirty="0"/>
            <a:t>Cancel Rx Group</a:t>
          </a:r>
        </a:p>
      </dgm:t>
    </dgm:pt>
    <dgm:pt modelId="{03178460-4286-4246-944E-B6A542731A42}" type="parTrans" cxnId="{FCB104B9-628E-A744-B02A-CFBA146781C0}">
      <dgm:prSet/>
      <dgm:spPr/>
      <dgm:t>
        <a:bodyPr/>
        <a:lstStyle/>
        <a:p>
          <a:endParaRPr lang="en-US"/>
        </a:p>
      </dgm:t>
    </dgm:pt>
    <dgm:pt modelId="{147FFA72-17AE-D446-8B73-EF15BAB58513}" type="sibTrans" cxnId="{FCB104B9-628E-A744-B02A-CFBA146781C0}">
      <dgm:prSet/>
      <dgm:spPr/>
      <dgm:t>
        <a:bodyPr/>
        <a:lstStyle/>
        <a:p>
          <a:endParaRPr lang="en-US"/>
        </a:p>
      </dgm:t>
    </dgm:pt>
    <dgm:pt modelId="{133815C1-E8EA-FE4A-B935-F7E3EC9F338F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002868"/>
              </a:solidFill>
            </a:rPr>
            <a:t>Plan HIE Med Management Services</a:t>
          </a:r>
        </a:p>
      </dgm:t>
    </dgm:pt>
    <dgm:pt modelId="{A7433058-4F1A-9C4F-9928-98CE0010B53A}" type="parTrans" cxnId="{97FBD59F-CF64-234B-B838-A61400AC1E54}">
      <dgm:prSet/>
      <dgm:spPr/>
      <dgm:t>
        <a:bodyPr/>
        <a:lstStyle/>
        <a:p>
          <a:endParaRPr lang="en-US"/>
        </a:p>
      </dgm:t>
    </dgm:pt>
    <dgm:pt modelId="{AB6DCEBD-2F90-944D-A7FF-29964678ABC2}" type="sibTrans" cxnId="{97FBD59F-CF64-234B-B838-A61400AC1E54}">
      <dgm:prSet/>
      <dgm:spPr/>
      <dgm:t>
        <a:bodyPr/>
        <a:lstStyle/>
        <a:p>
          <a:endParaRPr lang="en-US"/>
        </a:p>
      </dgm:t>
    </dgm:pt>
    <dgm:pt modelId="{6BBBA6FF-0301-F74C-B3B3-44F691BAEBA6}">
      <dgm:prSet/>
      <dgm:spPr/>
      <dgm:t>
        <a:bodyPr/>
        <a:lstStyle/>
        <a:p>
          <a:endParaRPr lang="en-US" dirty="0"/>
        </a:p>
      </dgm:t>
    </dgm:pt>
    <dgm:pt modelId="{55964737-8575-0847-ADCA-F32ED81E8051}" type="parTrans" cxnId="{9EEDCECD-0921-944B-84EE-BA82D8E33F3A}">
      <dgm:prSet/>
      <dgm:spPr/>
      <dgm:t>
        <a:bodyPr/>
        <a:lstStyle/>
        <a:p>
          <a:endParaRPr lang="en-US"/>
        </a:p>
      </dgm:t>
    </dgm:pt>
    <dgm:pt modelId="{24A6F625-83E5-774B-9A1A-8A11659383B3}" type="sibTrans" cxnId="{9EEDCECD-0921-944B-84EE-BA82D8E33F3A}">
      <dgm:prSet/>
      <dgm:spPr/>
      <dgm:t>
        <a:bodyPr/>
        <a:lstStyle/>
        <a:p>
          <a:endParaRPr lang="en-US"/>
        </a:p>
      </dgm:t>
    </dgm:pt>
    <dgm:pt modelId="{D03ADC97-CC2B-784E-8B8B-AED5B1260895}" type="pres">
      <dgm:prSet presAssocID="{79162A18-D2BF-DA47-B9F9-D6C6B0FE8FB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44255F-C98D-0C4B-9077-DC996E1C7599}" type="pres">
      <dgm:prSet presAssocID="{79162A18-D2BF-DA47-B9F9-D6C6B0FE8FB6}" presName="arrow" presStyleLbl="bgShp" presStyleIdx="0" presStyleCnt="1" custScaleX="142033" custLinFactNeighborX="-1123" custLinFactNeighborY="1347"/>
      <dgm:spPr/>
    </dgm:pt>
    <dgm:pt modelId="{6E1A9F92-F44B-5742-81BD-0FA86E5C2F14}" type="pres">
      <dgm:prSet presAssocID="{79162A18-D2BF-DA47-B9F9-D6C6B0FE8FB6}" presName="arrowDiagram5" presStyleCnt="0"/>
      <dgm:spPr/>
    </dgm:pt>
    <dgm:pt modelId="{9D320531-DC46-D84E-B4A1-AF2AA946B3B9}" type="pres">
      <dgm:prSet presAssocID="{9DC2A4D0-CCA0-C94B-A01D-75CC32705863}" presName="bullet5a" presStyleLbl="node1" presStyleIdx="0" presStyleCnt="5" custLinFactX="-200000" custLinFactY="-15915" custLinFactNeighborX="-294164" custLinFactNeighborY="-100000"/>
      <dgm:spPr/>
    </dgm:pt>
    <dgm:pt modelId="{D5DE0E36-E2BF-104A-B3BE-D55BE3777219}" type="pres">
      <dgm:prSet presAssocID="{9DC2A4D0-CCA0-C94B-A01D-75CC32705863}" presName="textBox5a" presStyleLbl="revTx" presStyleIdx="0" presStyleCnt="5" custAng="12470292" custFlipVert="1" custScaleX="169559" custScaleY="26557" custLinFactNeighborX="-98544" custLinFactNeighborY="-27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EE0EB-CE5D-914A-88B4-0704211FE5AC}" type="pres">
      <dgm:prSet presAssocID="{76908C4A-6E57-7E47-96F1-1448F4552E14}" presName="bullet5b" presStyleLbl="node1" presStyleIdx="1" presStyleCnt="5" custLinFactX="-9136" custLinFactNeighborX="-100000" custLinFactNeighborY="-35079"/>
      <dgm:spPr/>
    </dgm:pt>
    <dgm:pt modelId="{298C045F-5647-0E4D-8123-DBC886F2B617}" type="pres">
      <dgm:prSet presAssocID="{76908C4A-6E57-7E47-96F1-1448F4552E14}" presName="textBox5b" presStyleLbl="revTx" presStyleIdx="1" presStyleCnt="5" custAng="12014326" custFlipVert="1" custScaleY="25402" custLinFactNeighborX="-49872" custLinFactNeighborY="-25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2E693-40D7-644C-9194-D2088B8D0030}" type="pres">
      <dgm:prSet presAssocID="{DEC4D6FC-03AA-9B4A-A0AB-EBF6444FAD6B}" presName="bullet5c" presStyleLbl="node1" presStyleIdx="2" presStyleCnt="5"/>
      <dgm:spPr/>
    </dgm:pt>
    <dgm:pt modelId="{2AA34B43-6CC8-194A-8EFF-B9619B511E5B}" type="pres">
      <dgm:prSet presAssocID="{DEC4D6FC-03AA-9B4A-A0AB-EBF6444FAD6B}" presName="textBox5c" presStyleLbl="revTx" presStyleIdx="2" presStyleCnt="5" custAng="20914984" custScaleX="121236" custScaleY="35110" custLinFactNeighborX="-28354" custLinFactNeighborY="-16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9E0CC-F3F9-6647-B494-932C5547BF69}" type="pres">
      <dgm:prSet presAssocID="{6F7AAEA0-E2F8-344F-ADA4-27BEDD48F9EB}" presName="bullet5d" presStyleLbl="node1" presStyleIdx="3" presStyleCnt="5"/>
      <dgm:spPr/>
    </dgm:pt>
    <dgm:pt modelId="{E2EE0AF2-C342-234E-86D8-EA6840DC2CA1}" type="pres">
      <dgm:prSet presAssocID="{6F7AAEA0-E2F8-344F-ADA4-27BEDD48F9EB}" presName="textBox5d" presStyleLbl="revTx" presStyleIdx="3" presStyleCnt="5" custAng="20811586" custScaleX="92931" custScaleY="15055" custLinFactNeighborX="-18424" custLinFactNeighborY="-217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FB9F5-3AC3-4D44-9C46-BBD375F793F2}" type="pres">
      <dgm:prSet presAssocID="{133815C1-E8EA-FE4A-B935-F7E3EC9F338F}" presName="bullet5e" presStyleLbl="node1" presStyleIdx="4" presStyleCnt="5"/>
      <dgm:spPr/>
    </dgm:pt>
    <dgm:pt modelId="{70541F3C-66A8-554D-A2D9-49BF4AD72D31}" type="pres">
      <dgm:prSet presAssocID="{133815C1-E8EA-FE4A-B935-F7E3EC9F338F}" presName="textBox5e" presStyleLbl="revTx" presStyleIdx="4" presStyleCnt="5" custAng="21170775" custScaleY="19623" custLinFactNeighborX="-8731" custLinFactNeighborY="-16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75A1E4-93E1-2142-A43F-EC9A863E6B9C}" srcId="{79162A18-D2BF-DA47-B9F9-D6C6B0FE8FB6}" destId="{6F7AAEA0-E2F8-344F-ADA4-27BEDD48F9EB}" srcOrd="3" destOrd="0" parTransId="{9FA12D15-4BDC-2643-8C36-D71E0592E055}" sibTransId="{B1B17DB6-6779-4E44-80C3-FF5EB1E53355}"/>
    <dgm:cxn modelId="{97FBD59F-CF64-234B-B838-A61400AC1E54}" srcId="{79162A18-D2BF-DA47-B9F9-D6C6B0FE8FB6}" destId="{133815C1-E8EA-FE4A-B935-F7E3EC9F338F}" srcOrd="4" destOrd="0" parTransId="{A7433058-4F1A-9C4F-9928-98CE0010B53A}" sibTransId="{AB6DCEBD-2F90-944D-A7FF-29964678ABC2}"/>
    <dgm:cxn modelId="{1079FDEF-0567-AB45-9CA1-CEBF9BC1FF66}" type="presOf" srcId="{DEC4D6FC-03AA-9B4A-A0AB-EBF6444FAD6B}" destId="{2AA34B43-6CC8-194A-8EFF-B9619B511E5B}" srcOrd="0" destOrd="0" presId="urn:microsoft.com/office/officeart/2005/8/layout/arrow2"/>
    <dgm:cxn modelId="{D7AE855A-D7E8-C24E-81E6-93CEB3ECA310}" type="presOf" srcId="{76908C4A-6E57-7E47-96F1-1448F4552E14}" destId="{298C045F-5647-0E4D-8123-DBC886F2B617}" srcOrd="0" destOrd="0" presId="urn:microsoft.com/office/officeart/2005/8/layout/arrow2"/>
    <dgm:cxn modelId="{2A8A76EF-D4F4-6C4B-A862-3625311F88AD}" type="presOf" srcId="{79162A18-D2BF-DA47-B9F9-D6C6B0FE8FB6}" destId="{D03ADC97-CC2B-784E-8B8B-AED5B1260895}" srcOrd="0" destOrd="0" presId="urn:microsoft.com/office/officeart/2005/8/layout/arrow2"/>
    <dgm:cxn modelId="{2BB06136-9E23-3344-939F-1004F5047F22}" type="presOf" srcId="{6F7AAEA0-E2F8-344F-ADA4-27BEDD48F9EB}" destId="{E2EE0AF2-C342-234E-86D8-EA6840DC2CA1}" srcOrd="0" destOrd="0" presId="urn:microsoft.com/office/officeart/2005/8/layout/arrow2"/>
    <dgm:cxn modelId="{A751629A-4136-C946-87DB-F3CB69651229}" type="presOf" srcId="{133815C1-E8EA-FE4A-B935-F7E3EC9F338F}" destId="{70541F3C-66A8-554D-A2D9-49BF4AD72D31}" srcOrd="0" destOrd="0" presId="urn:microsoft.com/office/officeart/2005/8/layout/arrow2"/>
    <dgm:cxn modelId="{FCB104B9-628E-A744-B02A-CFBA146781C0}" srcId="{79162A18-D2BF-DA47-B9F9-D6C6B0FE8FB6}" destId="{76908C4A-6E57-7E47-96F1-1448F4552E14}" srcOrd="1" destOrd="0" parTransId="{03178460-4286-4246-944E-B6A542731A42}" sibTransId="{147FFA72-17AE-D446-8B73-EF15BAB58513}"/>
    <dgm:cxn modelId="{14F2060B-23D2-BA44-B7E1-BB96A058B01A}" srcId="{79162A18-D2BF-DA47-B9F9-D6C6B0FE8FB6}" destId="{DEC4D6FC-03AA-9B4A-A0AB-EBF6444FAD6B}" srcOrd="2" destOrd="0" parTransId="{1DF442DA-4042-864D-862D-79CB799F4797}" sibTransId="{533A6152-DA44-1841-94CB-95454731E421}"/>
    <dgm:cxn modelId="{9EEDCECD-0921-944B-84EE-BA82D8E33F3A}" srcId="{79162A18-D2BF-DA47-B9F9-D6C6B0FE8FB6}" destId="{6BBBA6FF-0301-F74C-B3B3-44F691BAEBA6}" srcOrd="5" destOrd="0" parTransId="{55964737-8575-0847-ADCA-F32ED81E8051}" sibTransId="{24A6F625-83E5-774B-9A1A-8A11659383B3}"/>
    <dgm:cxn modelId="{FA4F710E-D334-2A4B-9993-FC43A677E082}" type="presOf" srcId="{9DC2A4D0-CCA0-C94B-A01D-75CC32705863}" destId="{D5DE0E36-E2BF-104A-B3BE-D55BE3777219}" srcOrd="0" destOrd="0" presId="urn:microsoft.com/office/officeart/2005/8/layout/arrow2"/>
    <dgm:cxn modelId="{2374CFE4-8166-F446-92F1-198484434679}" srcId="{79162A18-D2BF-DA47-B9F9-D6C6B0FE8FB6}" destId="{9DC2A4D0-CCA0-C94B-A01D-75CC32705863}" srcOrd="0" destOrd="0" parTransId="{657EA212-9C47-214F-8A51-4D0346A02969}" sibTransId="{EF18DB87-DC37-D74A-A0F9-07F28D273CB6}"/>
    <dgm:cxn modelId="{BA2314FF-E3D9-3847-9CA4-5F340CF1812F}" type="presParOf" srcId="{D03ADC97-CC2B-784E-8B8B-AED5B1260895}" destId="{2744255F-C98D-0C4B-9077-DC996E1C7599}" srcOrd="0" destOrd="0" presId="urn:microsoft.com/office/officeart/2005/8/layout/arrow2"/>
    <dgm:cxn modelId="{418DDD9B-5DBC-F541-876E-CC38264D86FB}" type="presParOf" srcId="{D03ADC97-CC2B-784E-8B8B-AED5B1260895}" destId="{6E1A9F92-F44B-5742-81BD-0FA86E5C2F14}" srcOrd="1" destOrd="0" presId="urn:microsoft.com/office/officeart/2005/8/layout/arrow2"/>
    <dgm:cxn modelId="{B7324132-A151-574E-A8EE-6E500823DCD6}" type="presParOf" srcId="{6E1A9F92-F44B-5742-81BD-0FA86E5C2F14}" destId="{9D320531-DC46-D84E-B4A1-AF2AA946B3B9}" srcOrd="0" destOrd="0" presId="urn:microsoft.com/office/officeart/2005/8/layout/arrow2"/>
    <dgm:cxn modelId="{AD2B01DA-8E3E-C34E-B149-6220068AC94C}" type="presParOf" srcId="{6E1A9F92-F44B-5742-81BD-0FA86E5C2F14}" destId="{D5DE0E36-E2BF-104A-B3BE-D55BE3777219}" srcOrd="1" destOrd="0" presId="urn:microsoft.com/office/officeart/2005/8/layout/arrow2"/>
    <dgm:cxn modelId="{021902D3-723A-7A46-959D-759B597015AF}" type="presParOf" srcId="{6E1A9F92-F44B-5742-81BD-0FA86E5C2F14}" destId="{D59EE0EB-CE5D-914A-88B4-0704211FE5AC}" srcOrd="2" destOrd="0" presId="urn:microsoft.com/office/officeart/2005/8/layout/arrow2"/>
    <dgm:cxn modelId="{E1F17EB9-2561-AB49-8FF1-747E45FEF44A}" type="presParOf" srcId="{6E1A9F92-F44B-5742-81BD-0FA86E5C2F14}" destId="{298C045F-5647-0E4D-8123-DBC886F2B617}" srcOrd="3" destOrd="0" presId="urn:microsoft.com/office/officeart/2005/8/layout/arrow2"/>
    <dgm:cxn modelId="{E8C2170C-457E-8A41-85DC-D8F11D31F61B}" type="presParOf" srcId="{6E1A9F92-F44B-5742-81BD-0FA86E5C2F14}" destId="{AD52E693-40D7-644C-9194-D2088B8D0030}" srcOrd="4" destOrd="0" presId="urn:microsoft.com/office/officeart/2005/8/layout/arrow2"/>
    <dgm:cxn modelId="{A8609A32-2862-C740-8AA9-F560EED20CC4}" type="presParOf" srcId="{6E1A9F92-F44B-5742-81BD-0FA86E5C2F14}" destId="{2AA34B43-6CC8-194A-8EFF-B9619B511E5B}" srcOrd="5" destOrd="0" presId="urn:microsoft.com/office/officeart/2005/8/layout/arrow2"/>
    <dgm:cxn modelId="{9379D52D-7531-6749-A7C8-8796C8D38433}" type="presParOf" srcId="{6E1A9F92-F44B-5742-81BD-0FA86E5C2F14}" destId="{0BF9E0CC-F3F9-6647-B494-932C5547BF69}" srcOrd="6" destOrd="0" presId="urn:microsoft.com/office/officeart/2005/8/layout/arrow2"/>
    <dgm:cxn modelId="{B6C4B6CA-8074-3046-884C-7C47FA69DDA9}" type="presParOf" srcId="{6E1A9F92-F44B-5742-81BD-0FA86E5C2F14}" destId="{E2EE0AF2-C342-234E-86D8-EA6840DC2CA1}" srcOrd="7" destOrd="0" presId="urn:microsoft.com/office/officeart/2005/8/layout/arrow2"/>
    <dgm:cxn modelId="{E1FED200-4994-CE4B-9DC6-6707DAFCC2C3}" type="presParOf" srcId="{6E1A9F92-F44B-5742-81BD-0FA86E5C2F14}" destId="{3BAFB9F5-3AC3-4D44-9C46-BBD375F793F2}" srcOrd="8" destOrd="0" presId="urn:microsoft.com/office/officeart/2005/8/layout/arrow2"/>
    <dgm:cxn modelId="{DC6BEB97-F1A9-0641-87BE-5E435103E010}" type="presParOf" srcId="{6E1A9F92-F44B-5742-81BD-0FA86E5C2F14}" destId="{70541F3C-66A8-554D-A2D9-49BF4AD72D3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C856-DD92-C841-92FE-52FF09788439}">
      <dsp:nvSpPr>
        <dsp:cNvPr id="0" name=""/>
        <dsp:cNvSpPr/>
      </dsp:nvSpPr>
      <dsp:spPr>
        <a:xfrm>
          <a:off x="4070" y="1843751"/>
          <a:ext cx="1102001" cy="1625882"/>
        </a:xfrm>
        <a:prstGeom prst="roundRect">
          <a:avLst>
            <a:gd name="adj" fmla="val 10000"/>
          </a:avLst>
        </a:prstGeom>
        <a:solidFill>
          <a:srgbClr val="0067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Work Group Formation</a:t>
          </a:r>
        </a:p>
      </dsp:txBody>
      <dsp:txXfrm>
        <a:off x="36347" y="1876028"/>
        <a:ext cx="1037447" cy="1561328"/>
      </dsp:txXfrm>
    </dsp:sp>
    <dsp:sp modelId="{ED37EE02-0224-D54A-8766-093B0EF81846}">
      <dsp:nvSpPr>
        <dsp:cNvPr id="0" name=""/>
        <dsp:cNvSpPr/>
      </dsp:nvSpPr>
      <dsp:spPr>
        <a:xfrm>
          <a:off x="1216271" y="2520044"/>
          <a:ext cx="233624" cy="273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16271" y="2574703"/>
        <a:ext cx="163537" cy="163978"/>
      </dsp:txXfrm>
    </dsp:sp>
    <dsp:sp modelId="{983CF7E1-98F1-914B-8146-8D33137AC087}">
      <dsp:nvSpPr>
        <dsp:cNvPr id="0" name=""/>
        <dsp:cNvSpPr/>
      </dsp:nvSpPr>
      <dsp:spPr>
        <a:xfrm>
          <a:off x="1546872" y="1843751"/>
          <a:ext cx="1102001" cy="1625882"/>
        </a:xfrm>
        <a:prstGeom prst="roundRect">
          <a:avLst>
            <a:gd name="adj" fmla="val 10000"/>
          </a:avLst>
        </a:prstGeom>
        <a:solidFill>
          <a:srgbClr val="0067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Approval of Med Rec Definition</a:t>
          </a:r>
        </a:p>
      </dsp:txBody>
      <dsp:txXfrm>
        <a:off x="1579149" y="1876028"/>
        <a:ext cx="1037447" cy="1561328"/>
      </dsp:txXfrm>
    </dsp:sp>
    <dsp:sp modelId="{461F8A37-E978-C54B-AD28-EC564B8C8620}">
      <dsp:nvSpPr>
        <dsp:cNvPr id="0" name=""/>
        <dsp:cNvSpPr/>
      </dsp:nvSpPr>
      <dsp:spPr>
        <a:xfrm>
          <a:off x="2759073" y="2520044"/>
          <a:ext cx="233624" cy="273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759073" y="2574703"/>
        <a:ext cx="163537" cy="163978"/>
      </dsp:txXfrm>
    </dsp:sp>
    <dsp:sp modelId="{F8F9850C-B89E-B64B-BA01-BCD27AA458FB}">
      <dsp:nvSpPr>
        <dsp:cNvPr id="0" name=""/>
        <dsp:cNvSpPr/>
      </dsp:nvSpPr>
      <dsp:spPr>
        <a:xfrm>
          <a:off x="3089673" y="1843751"/>
          <a:ext cx="1102001" cy="1625882"/>
        </a:xfrm>
        <a:prstGeom prst="roundRect">
          <a:avLst>
            <a:gd name="adj" fmla="val 10000"/>
          </a:avLst>
        </a:prstGeom>
        <a:solidFill>
          <a:srgbClr val="0067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Approval of Project Charter and Designation of Leadership</a:t>
          </a:r>
        </a:p>
      </dsp:txBody>
      <dsp:txXfrm>
        <a:off x="3121950" y="1876028"/>
        <a:ext cx="1037447" cy="1561328"/>
      </dsp:txXfrm>
    </dsp:sp>
    <dsp:sp modelId="{B57F7942-44E2-544B-8A87-2BB1058C294C}">
      <dsp:nvSpPr>
        <dsp:cNvPr id="0" name=""/>
        <dsp:cNvSpPr/>
      </dsp:nvSpPr>
      <dsp:spPr>
        <a:xfrm>
          <a:off x="4301875" y="2520044"/>
          <a:ext cx="233624" cy="273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01875" y="2574703"/>
        <a:ext cx="163537" cy="163978"/>
      </dsp:txXfrm>
    </dsp:sp>
    <dsp:sp modelId="{79B7C079-B57D-684A-8A6D-93D8835F8F9E}">
      <dsp:nvSpPr>
        <dsp:cNvPr id="0" name=""/>
        <dsp:cNvSpPr/>
      </dsp:nvSpPr>
      <dsp:spPr>
        <a:xfrm>
          <a:off x="4632475" y="1843751"/>
          <a:ext cx="1102001" cy="1625882"/>
        </a:xfrm>
        <a:prstGeom prst="roundRect">
          <a:avLst>
            <a:gd name="adj" fmla="val 10000"/>
          </a:avLst>
        </a:prstGeom>
        <a:solidFill>
          <a:srgbClr val="0067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Finalization  of Sub-groups </a:t>
          </a:r>
        </a:p>
      </dsp:txBody>
      <dsp:txXfrm>
        <a:off x="4664752" y="1876028"/>
        <a:ext cx="1037447" cy="1561328"/>
      </dsp:txXfrm>
    </dsp:sp>
    <dsp:sp modelId="{33E752D4-59DF-EF42-A9C6-C2DCDF757329}">
      <dsp:nvSpPr>
        <dsp:cNvPr id="0" name=""/>
        <dsp:cNvSpPr/>
      </dsp:nvSpPr>
      <dsp:spPr>
        <a:xfrm>
          <a:off x="5844676" y="2520044"/>
          <a:ext cx="233624" cy="273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844676" y="2574703"/>
        <a:ext cx="163537" cy="163978"/>
      </dsp:txXfrm>
    </dsp:sp>
    <dsp:sp modelId="{16CF2CE3-1D56-FE46-9DE0-B8E9486BD2D6}">
      <dsp:nvSpPr>
        <dsp:cNvPr id="0" name=""/>
        <dsp:cNvSpPr/>
      </dsp:nvSpPr>
      <dsp:spPr>
        <a:xfrm>
          <a:off x="6175277" y="1843751"/>
          <a:ext cx="1102001" cy="1625882"/>
        </a:xfrm>
        <a:prstGeom prst="roundRect">
          <a:avLst>
            <a:gd name="adj" fmla="val 10000"/>
          </a:avLst>
        </a:prstGeom>
        <a:solidFill>
          <a:srgbClr val="0067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Identify SUPPORT Act Opportunities</a:t>
          </a:r>
        </a:p>
      </dsp:txBody>
      <dsp:txXfrm>
        <a:off x="6207554" y="1876028"/>
        <a:ext cx="1037447" cy="1561328"/>
      </dsp:txXfrm>
    </dsp:sp>
    <dsp:sp modelId="{CBABC17F-EA59-2244-8CE7-3AFA1D36F57F}">
      <dsp:nvSpPr>
        <dsp:cNvPr id="0" name=""/>
        <dsp:cNvSpPr/>
      </dsp:nvSpPr>
      <dsp:spPr>
        <a:xfrm>
          <a:off x="7387478" y="2520044"/>
          <a:ext cx="233624" cy="273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87478" y="2574703"/>
        <a:ext cx="163537" cy="163978"/>
      </dsp:txXfrm>
    </dsp:sp>
    <dsp:sp modelId="{F8520838-FA12-134C-8308-95F8BC747109}">
      <dsp:nvSpPr>
        <dsp:cNvPr id="0" name=""/>
        <dsp:cNvSpPr/>
      </dsp:nvSpPr>
      <dsp:spPr>
        <a:xfrm>
          <a:off x="7718078" y="1843751"/>
          <a:ext cx="1102001" cy="1625882"/>
        </a:xfrm>
        <a:prstGeom prst="roundRect">
          <a:avLst>
            <a:gd name="adj" fmla="val 10000"/>
          </a:avLst>
        </a:prstGeom>
        <a:solidFill>
          <a:srgbClr val="0067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Approval of IAPD Funding – Begin SMMS Planning &amp; Design</a:t>
          </a:r>
        </a:p>
      </dsp:txBody>
      <dsp:txXfrm>
        <a:off x="7750355" y="1876028"/>
        <a:ext cx="1037447" cy="1561328"/>
      </dsp:txXfrm>
    </dsp:sp>
    <dsp:sp modelId="{059303F4-842D-0C49-90B8-BCA9CCE16C98}">
      <dsp:nvSpPr>
        <dsp:cNvPr id="0" name=""/>
        <dsp:cNvSpPr/>
      </dsp:nvSpPr>
      <dsp:spPr>
        <a:xfrm>
          <a:off x="8930280" y="2520044"/>
          <a:ext cx="233624" cy="273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930280" y="2574703"/>
        <a:ext cx="163537" cy="163978"/>
      </dsp:txXfrm>
    </dsp:sp>
    <dsp:sp modelId="{4F864F09-AD46-EE43-B956-1E8A2E6D688D}">
      <dsp:nvSpPr>
        <dsp:cNvPr id="0" name=""/>
        <dsp:cNvSpPr/>
      </dsp:nvSpPr>
      <dsp:spPr>
        <a:xfrm>
          <a:off x="9260880" y="1843751"/>
          <a:ext cx="1102001" cy="1625882"/>
        </a:xfrm>
        <a:prstGeom prst="roundRect">
          <a:avLst>
            <a:gd name="adj" fmla="val 10000"/>
          </a:avLst>
        </a:prstGeom>
        <a:solidFill>
          <a:srgbClr val="0067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Final Report due to Advisory Council</a:t>
          </a:r>
        </a:p>
      </dsp:txBody>
      <dsp:txXfrm>
        <a:off x="9293157" y="1876028"/>
        <a:ext cx="1037447" cy="1561328"/>
      </dsp:txXfrm>
    </dsp:sp>
    <dsp:sp modelId="{C0925C27-F03A-E342-83F2-B653DF7512ED}">
      <dsp:nvSpPr>
        <dsp:cNvPr id="0" name=""/>
        <dsp:cNvSpPr/>
      </dsp:nvSpPr>
      <dsp:spPr>
        <a:xfrm>
          <a:off x="10473081" y="2520044"/>
          <a:ext cx="233624" cy="2732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473081" y="2574703"/>
        <a:ext cx="163537" cy="163978"/>
      </dsp:txXfrm>
    </dsp:sp>
    <dsp:sp modelId="{A59EFB55-F8B6-3643-8131-EE38E53087AF}">
      <dsp:nvSpPr>
        <dsp:cNvPr id="0" name=""/>
        <dsp:cNvSpPr/>
      </dsp:nvSpPr>
      <dsp:spPr>
        <a:xfrm>
          <a:off x="10803682" y="1843751"/>
          <a:ext cx="1102001" cy="1625882"/>
        </a:xfrm>
        <a:prstGeom prst="roundRect">
          <a:avLst>
            <a:gd name="adj" fmla="val 10000"/>
          </a:avLst>
        </a:prstGeom>
        <a:solidFill>
          <a:srgbClr val="0067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SMMS Planning and Design</a:t>
          </a:r>
        </a:p>
      </dsp:txBody>
      <dsp:txXfrm>
        <a:off x="10835959" y="1876028"/>
        <a:ext cx="1037447" cy="1561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4255F-C98D-0C4B-9077-DC996E1C7599}">
      <dsp:nvSpPr>
        <dsp:cNvPr id="0" name=""/>
        <dsp:cNvSpPr/>
      </dsp:nvSpPr>
      <dsp:spPr>
        <a:xfrm>
          <a:off x="0" y="0"/>
          <a:ext cx="10284173" cy="45254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20531-DC46-D84E-B4A1-AF2AA946B3B9}">
      <dsp:nvSpPr>
        <dsp:cNvPr id="0" name=""/>
        <dsp:cNvSpPr/>
      </dsp:nvSpPr>
      <dsp:spPr>
        <a:xfrm>
          <a:off x="1411989" y="3172071"/>
          <a:ext cx="166535" cy="166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E0E36-E2BF-104A-B3BE-D55BE3777219}">
      <dsp:nvSpPr>
        <dsp:cNvPr id="0" name=""/>
        <dsp:cNvSpPr/>
      </dsp:nvSpPr>
      <dsp:spPr>
        <a:xfrm rot="9129708" flipV="1">
          <a:off x="1053603" y="3549240"/>
          <a:ext cx="1608319" cy="28603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44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CT HIE Planning</a:t>
          </a:r>
        </a:p>
      </dsp:txBody>
      <dsp:txXfrm rot="10800000">
        <a:off x="1053603" y="3549240"/>
        <a:ext cx="1608319" cy="286032"/>
      </dsp:txXfrm>
    </dsp:sp>
    <dsp:sp modelId="{D59EE0EB-CE5D-914A-88B4-0704211FE5AC}">
      <dsp:nvSpPr>
        <dsp:cNvPr id="0" name=""/>
        <dsp:cNvSpPr/>
      </dsp:nvSpPr>
      <dsp:spPr>
        <a:xfrm>
          <a:off x="2851937" y="2407505"/>
          <a:ext cx="260664" cy="260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C045F-5647-0E4D-8123-DBC886F2B617}">
      <dsp:nvSpPr>
        <dsp:cNvPr id="0" name=""/>
        <dsp:cNvSpPr/>
      </dsp:nvSpPr>
      <dsp:spPr>
        <a:xfrm rot="9585674" flipV="1">
          <a:off x="2667310" y="2858995"/>
          <a:ext cx="1201955" cy="48166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21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Cancel Rx Group</a:t>
          </a:r>
        </a:p>
      </dsp:txBody>
      <dsp:txXfrm rot="10800000">
        <a:off x="2667310" y="2858995"/>
        <a:ext cx="1201955" cy="481661"/>
      </dsp:txXfrm>
    </dsp:sp>
    <dsp:sp modelId="{AD52E693-40D7-644C-9194-D2088B8D0030}">
      <dsp:nvSpPr>
        <dsp:cNvPr id="0" name=""/>
        <dsp:cNvSpPr/>
      </dsp:nvSpPr>
      <dsp:spPr>
        <a:xfrm>
          <a:off x="4294927" y="1808363"/>
          <a:ext cx="347553" cy="347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34B43-6CC8-194A-8EFF-B9619B511E5B}">
      <dsp:nvSpPr>
        <dsp:cNvPr id="0" name=""/>
        <dsp:cNvSpPr/>
      </dsp:nvSpPr>
      <dsp:spPr>
        <a:xfrm rot="20914984">
          <a:off x="3924088" y="2391482"/>
          <a:ext cx="1694216" cy="8929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61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Med Rec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Polypharmacy Workgroup</a:t>
          </a:r>
          <a:endParaRPr lang="en-US" sz="1600" kern="1200" dirty="0"/>
        </a:p>
      </dsp:txBody>
      <dsp:txXfrm>
        <a:off x="3924088" y="2391482"/>
        <a:ext cx="1694216" cy="892950"/>
      </dsp:txXfrm>
    </dsp:sp>
    <dsp:sp modelId="{0BF9E0CC-F3F9-6647-B494-932C5547BF69}">
      <dsp:nvSpPr>
        <dsp:cNvPr id="0" name=""/>
        <dsp:cNvSpPr/>
      </dsp:nvSpPr>
      <dsp:spPr>
        <a:xfrm>
          <a:off x="5641696" y="1268931"/>
          <a:ext cx="448922" cy="44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E0AF2-C342-234E-86D8-EA6840DC2CA1}">
      <dsp:nvSpPr>
        <dsp:cNvPr id="0" name=""/>
        <dsp:cNvSpPr/>
      </dsp:nvSpPr>
      <dsp:spPr>
        <a:xfrm rot="20811586">
          <a:off x="5650537" y="2120767"/>
          <a:ext cx="1345769" cy="456473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875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Hackathon</a:t>
          </a:r>
        </a:p>
      </dsp:txBody>
      <dsp:txXfrm>
        <a:off x="5650537" y="2120767"/>
        <a:ext cx="1345769" cy="456473"/>
      </dsp:txXfrm>
    </dsp:sp>
    <dsp:sp modelId="{3BAFB9F5-3AC3-4D44-9C46-BBD375F793F2}">
      <dsp:nvSpPr>
        <dsp:cNvPr id="0" name=""/>
        <dsp:cNvSpPr/>
      </dsp:nvSpPr>
      <dsp:spPr>
        <a:xfrm>
          <a:off x="7028288" y="908706"/>
          <a:ext cx="572014" cy="572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41F3C-66A8-554D-A2D9-49BF4AD72D31}">
      <dsp:nvSpPr>
        <dsp:cNvPr id="0" name=""/>
        <dsp:cNvSpPr/>
      </dsp:nvSpPr>
      <dsp:spPr>
        <a:xfrm rot="21170775">
          <a:off x="7187859" y="1974485"/>
          <a:ext cx="1448138" cy="65358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09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002868"/>
              </a:solidFill>
            </a:rPr>
            <a:t>Plan HIE Med Management Services</a:t>
          </a:r>
        </a:p>
      </dsp:txBody>
      <dsp:txXfrm>
        <a:off x="7187859" y="1974485"/>
        <a:ext cx="1448138" cy="653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4/8/19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4/8/19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59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American Medical Informatics Association</a:t>
            </a:r>
          </a:p>
          <a:p>
            <a:pPr marL="158750" indent="0">
              <a:buNone/>
            </a:pP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Council for Prescription Drug Programs</a:t>
            </a:r>
          </a:p>
          <a:p>
            <a:pPr marL="158750" indent="0">
              <a:buNone/>
            </a:pPr>
            <a:r>
              <a:rPr lang="en-US" sz="11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 Information and Management Systems Society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1788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82" y="3810008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6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6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6" y="3675533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609600" y="2389017"/>
            <a:ext cx="11277600" cy="1470025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kumimoji="0" lang="en-US" dirty="0"/>
              <a:t>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609600" y="3929434"/>
            <a:ext cx="6604000" cy="1752600"/>
          </a:xfrm>
        </p:spPr>
        <p:txBody>
          <a:bodyPr/>
          <a:lstStyle>
            <a:lvl1pPr marL="64006" indent="0" algn="l">
              <a:buNone/>
              <a:defRPr sz="24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Month 00, 20XX</a:t>
            </a:r>
          </a:p>
          <a:p>
            <a:r>
              <a:rPr kumimoji="0" lang="en-US" dirty="0"/>
              <a:t>Presented by: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1016" y="5278056"/>
            <a:ext cx="2858477" cy="12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3790"/>
            <a:ext cx="109728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10214"/>
            <a:ext cx="10972800" cy="432511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833286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833286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C9C0F-8D7B-4ED8-A485-D60C7DA4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5D673D-D720-46C3-B055-72C64E2D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DAB7-68E8-4F1C-B962-94477297A1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87D5C77-EA54-4577-B4C7-6D8775E13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525" y="1978025"/>
            <a:ext cx="10798175" cy="3990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67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3" y="6288420"/>
            <a:ext cx="513484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30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19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33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33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9048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91018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354567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73" y="1891018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9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8" y="2354567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924994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94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1833754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5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17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7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6" y="308285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82" y="36025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6" y="440121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35706" y="6288420"/>
            <a:ext cx="560183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b="1">
                <a:solidFill>
                  <a:srgbClr val="0067B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060" y="6162092"/>
            <a:ext cx="1329816" cy="5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65751" indent="-256026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1pPr>
      <a:lvl2pPr marL="658352" indent="-246882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2pPr>
      <a:lvl3pPr marL="923521" indent="-219451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3pPr>
      <a:lvl4pPr marL="1179547" indent="-201163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4pPr>
      <a:lvl5pPr marL="1389853" indent="-182875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Cambria" panose="02040503050406030204" pitchFamily="18" charset="0"/>
          <a:ea typeface="+mn-ea"/>
          <a:cs typeface="+mn-cs"/>
        </a:defRPr>
      </a:lvl5pPr>
      <a:lvl6pPr marL="1609304" indent="-182875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24" indent="-182875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OHS/Services/Health-Information-Technology" TargetMode="External"/><Relationship Id="rId4" Type="http://schemas.openxmlformats.org/officeDocument/2006/relationships/hyperlink" Target="mailto:sabina.sitaru.CTHIE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lan.hackney@ct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843" y="2268881"/>
            <a:ext cx="11277600" cy="1470025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Health Care Cabinet</a:t>
            </a:r>
            <a:b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Medication Reconciliation Work Group Update</a:t>
            </a:r>
            <a:endParaRPr lang="en-US" sz="3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164" y="3816171"/>
            <a:ext cx="6604000" cy="1752600"/>
          </a:xfrm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Allan Hackney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April 9, 2019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C6D818-44AC-5F4C-9305-120D5388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3B977F9-A4B0-5847-B509-6E17E23A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351117"/>
            <a:ext cx="10972800" cy="1066800"/>
          </a:xfrm>
        </p:spPr>
        <p:txBody>
          <a:bodyPr/>
          <a:lstStyle/>
          <a:p>
            <a:r>
              <a:rPr lang="en-US" dirty="0"/>
              <a:t>Interest in Leadership &amp; Sub-groups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5A191C03-433F-2F4E-BE5A-D3DC6F22C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461961"/>
              </p:ext>
            </p:extLst>
          </p:nvPr>
        </p:nvGraphicFramePr>
        <p:xfrm>
          <a:off x="548648" y="1198282"/>
          <a:ext cx="3343414" cy="2255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43414">
                  <a:extLst>
                    <a:ext uri="{9D8B030D-6E8A-4147-A177-3AD203B41FA5}">
                      <a16:colId xmlns:a16="http://schemas.microsoft.com/office/drawing/2014/main" xmlns="" val="691534600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4582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Sean Jeffery (co-chair)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9293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Tom Agresta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7946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Nate Rickles*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29506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Marghie Giuliano*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22184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Nitu Kashyap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514485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xmlns="" id="{743BBBFC-00CB-BD42-9468-190E8B967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529450"/>
              </p:ext>
            </p:extLst>
          </p:nvPr>
        </p:nvGraphicFramePr>
        <p:xfrm>
          <a:off x="4628545" y="1172308"/>
          <a:ext cx="2465823" cy="19055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65823">
                  <a:extLst>
                    <a:ext uri="{9D8B030D-6E8A-4147-A177-3AD203B41FA5}">
                      <a16:colId xmlns:a16="http://schemas.microsoft.com/office/drawing/2014/main" xmlns="" val="691534600"/>
                    </a:ext>
                  </a:extLst>
                </a:gridCol>
              </a:tblGrid>
              <a:tr h="40189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Policy Sub-group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4582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Peter Tolisano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9293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Jameson Reuter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7946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Sean Jeffery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29506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Marghie Giuliano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6203071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DE57C26D-99A9-4E40-A636-D2A3690087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599167"/>
              </p:ext>
            </p:extLst>
          </p:nvPr>
        </p:nvGraphicFramePr>
        <p:xfrm>
          <a:off x="548648" y="3569104"/>
          <a:ext cx="3343414" cy="33554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43414">
                  <a:extLst>
                    <a:ext uri="{9D8B030D-6E8A-4147-A177-3AD203B41FA5}">
                      <a16:colId xmlns:a16="http://schemas.microsoft.com/office/drawing/2014/main" xmlns="" val="691534600"/>
                    </a:ext>
                  </a:extLst>
                </a:gridCol>
              </a:tblGrid>
              <a:tr h="372827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Opioid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45823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r>
                        <a:rPr lang="en-US" sz="1700" dirty="0"/>
                        <a:t>Jameson Reuter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92935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r>
                        <a:rPr lang="en-US" sz="1700" dirty="0"/>
                        <a:t>Nate Rickles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794609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r>
                        <a:rPr lang="en-US" sz="1700" dirty="0"/>
                        <a:t>Sean Jeffery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295065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r>
                        <a:rPr lang="en-US" sz="1700" dirty="0"/>
                        <a:t>Anne VanHaaren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2562667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r>
                        <a:rPr lang="en-US" sz="1700" i="0" dirty="0" err="1"/>
                        <a:t>Ece</a:t>
                      </a:r>
                      <a:r>
                        <a:rPr lang="en-US" sz="1700" i="0" dirty="0"/>
                        <a:t> </a:t>
                      </a:r>
                      <a:r>
                        <a:rPr lang="en-US" sz="1700" i="0" dirty="0" err="1"/>
                        <a:t>Tek</a:t>
                      </a:r>
                      <a:endParaRPr lang="en-US" sz="17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9607846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r>
                        <a:rPr lang="en-US" sz="1700" dirty="0"/>
                        <a:t>Marghie Giuliano</a:t>
                      </a:r>
                      <a:endParaRPr lang="en-US" sz="17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607592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r>
                        <a:rPr lang="en-US" sz="1700" i="0" dirty="0"/>
                        <a:t>Nitu Kashyap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6844657"/>
                  </a:ext>
                </a:extLst>
              </a:tr>
              <a:tr h="372827">
                <a:tc>
                  <a:txBody>
                    <a:bodyPr/>
                    <a:lstStyle/>
                    <a:p>
                      <a:r>
                        <a:rPr lang="en-US" sz="1700" i="1" dirty="0"/>
                        <a:t>Ken </a:t>
                      </a:r>
                      <a:r>
                        <a:rPr lang="en-US" sz="1700" i="1" dirty="0" err="1"/>
                        <a:t>Whittemore</a:t>
                      </a:r>
                      <a:r>
                        <a:rPr lang="en-US" sz="1700" i="1" dirty="0"/>
                        <a:t> (Surescripts)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4360685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D74CC8C7-1673-FD4B-BEA5-901B73C8D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55633"/>
              </p:ext>
            </p:extLst>
          </p:nvPr>
        </p:nvGraphicFramePr>
        <p:xfrm>
          <a:off x="4628545" y="3569104"/>
          <a:ext cx="2465823" cy="3052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65823">
                  <a:extLst>
                    <a:ext uri="{9D8B030D-6E8A-4147-A177-3AD203B41FA5}">
                      <a16:colId xmlns:a16="http://schemas.microsoft.com/office/drawing/2014/main" xmlns="" val="691534600"/>
                    </a:ext>
                  </a:extLst>
                </a:gridCol>
              </a:tblGrid>
              <a:tr h="35295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Patient Engagement &amp;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45823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r>
                        <a:rPr lang="en-US" sz="1700" dirty="0"/>
                        <a:t>Nate Rickles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92935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r>
                        <a:rPr lang="en-US" sz="1700" dirty="0"/>
                        <a:t>Sean Jeffery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794609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r>
                        <a:rPr lang="en-US" sz="1700" dirty="0"/>
                        <a:t>Lesley Bennett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295065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r>
                        <a:rPr lang="en-US" sz="1700" dirty="0"/>
                        <a:t>Anne VanHaaren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1235300"/>
                  </a:ext>
                </a:extLst>
              </a:tr>
              <a:tr h="365877">
                <a:tc>
                  <a:txBody>
                    <a:bodyPr/>
                    <a:lstStyle/>
                    <a:p>
                      <a:r>
                        <a:rPr lang="en-US" sz="1700" dirty="0"/>
                        <a:t>Kate Sacro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9249120"/>
                  </a:ext>
                </a:extLst>
              </a:tr>
              <a:tr h="613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1" dirty="0"/>
                        <a:t>Marie </a:t>
                      </a:r>
                      <a:r>
                        <a:rPr lang="en-US" sz="1700" i="1" dirty="0" err="1"/>
                        <a:t>Renauer</a:t>
                      </a:r>
                      <a:r>
                        <a:rPr lang="en-US" sz="1700" i="1" dirty="0"/>
                        <a:t> (YNHH)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3071316"/>
                  </a:ext>
                </a:extLst>
              </a:tr>
            </a:tbl>
          </a:graphicData>
        </a:graphic>
      </p:graphicFrame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xmlns="" id="{7B30C671-9C9F-D941-93E5-6F171BE99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91139"/>
              </p:ext>
            </p:extLst>
          </p:nvPr>
        </p:nvGraphicFramePr>
        <p:xfrm>
          <a:off x="7840940" y="1177364"/>
          <a:ext cx="3847811" cy="3357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47811">
                  <a:extLst>
                    <a:ext uri="{9D8B030D-6E8A-4147-A177-3AD203B41FA5}">
                      <a16:colId xmlns:a16="http://schemas.microsoft.com/office/drawing/2014/main" xmlns="" val="691534600"/>
                    </a:ext>
                  </a:extLst>
                </a:gridCol>
              </a:tblGrid>
              <a:tr h="29046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Technology &amp; Innovation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4582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Bruce Metz**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9293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Tom Agresta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78839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Sean Jeffery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7946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Jennifer Osowiecki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413599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dirty="0"/>
                        <a:t>Nitu Kashyap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8096684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i="1" dirty="0"/>
                        <a:t>Jake Star (VNA / Council)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29506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i="1" dirty="0"/>
                        <a:t>Stacy Ward </a:t>
                      </a:r>
                      <a:r>
                        <a:rPr lang="en-US" sz="1700" i="1" dirty="0" err="1"/>
                        <a:t>Charlerie</a:t>
                      </a:r>
                      <a:r>
                        <a:rPr lang="en-US" sz="1700" i="1" dirty="0"/>
                        <a:t> (Surescripts)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12353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700" i="1" dirty="0"/>
                        <a:t>Marie </a:t>
                      </a:r>
                      <a:r>
                        <a:rPr lang="en-US" sz="1700" i="1" dirty="0" err="1"/>
                        <a:t>Renauer</a:t>
                      </a:r>
                      <a:r>
                        <a:rPr lang="en-US" sz="1700" i="1" dirty="0"/>
                        <a:t> (YNHH)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01057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597546-A606-9943-A444-EB7C86F76AF7}"/>
              </a:ext>
            </a:extLst>
          </p:cNvPr>
          <p:cNvSpPr txBox="1"/>
          <p:nvPr/>
        </p:nvSpPr>
        <p:spPr>
          <a:xfrm>
            <a:off x="7840940" y="4866136"/>
            <a:ext cx="236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*Nominated</a:t>
            </a:r>
          </a:p>
          <a:p>
            <a:r>
              <a:rPr lang="en-US" dirty="0"/>
              <a:t>**Volunteered to Chair</a:t>
            </a:r>
          </a:p>
        </p:txBody>
      </p:sp>
    </p:spTree>
    <p:extLst>
      <p:ext uri="{BB962C8B-B14F-4D97-AF65-F5344CB8AC3E}">
        <p14:creationId xmlns:p14="http://schemas.microsoft.com/office/powerpoint/2010/main" val="297062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44" y="302473"/>
            <a:ext cx="10515600" cy="1325563"/>
          </a:xfrm>
        </p:spPr>
        <p:txBody>
          <a:bodyPr/>
          <a:lstStyle/>
          <a:p>
            <a:r>
              <a:rPr lang="en-US" dirty="0"/>
              <a:t>CancelRx </a:t>
            </a:r>
            <a:r>
              <a:rPr lang="mr-IN" dirty="0"/>
              <a:t>–</a:t>
            </a:r>
            <a:r>
              <a:rPr lang="en-US" dirty="0"/>
              <a:t> gives us a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42" y="1537883"/>
            <a:ext cx="10716058" cy="432511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Group of Clinical Leaders formed organically to solve a problem</a:t>
            </a:r>
          </a:p>
          <a:p>
            <a:pPr marL="795528" lvl="1" indent="-338328">
              <a:spcAft>
                <a:spcPts val="1200"/>
              </a:spcAft>
              <a:buClr>
                <a:srgbClr val="0067B1"/>
              </a:buClr>
              <a:buFont typeface="Wingdings" panose="05000000000000000000" pitchFamily="2" charset="2"/>
              <a:buChar char="Ø"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CMIO’s meeting at AMIA in November and discussing how to get engaged with HIE efforts of the state </a:t>
            </a:r>
            <a:r>
              <a:rPr lang="mr-IN" dirty="0">
                <a:ea typeface="Cambria" panose="02040503050406030204" pitchFamily="18" charset="0"/>
              </a:rPr>
              <a:t>–</a:t>
            </a: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 reviewing priority use cases</a:t>
            </a:r>
          </a:p>
          <a:p>
            <a:pPr marL="795528" lvl="1" indent="-338328">
              <a:spcAft>
                <a:spcPts val="1200"/>
              </a:spcAft>
              <a:buClr>
                <a:srgbClr val="0067B1"/>
              </a:buClr>
              <a:buFont typeface="Wingdings" panose="05000000000000000000" pitchFamily="2" charset="2"/>
              <a:buChar char="Ø"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Discussed a major pain-point and patient safety risk</a:t>
            </a:r>
          </a:p>
          <a:p>
            <a:pPr marL="795528" lvl="1" indent="-338328">
              <a:spcAft>
                <a:spcPts val="1200"/>
              </a:spcAft>
              <a:buClr>
                <a:srgbClr val="0067B1"/>
              </a:buClr>
              <a:buFont typeface="Wingdings" panose="05000000000000000000" pitchFamily="2" charset="2"/>
              <a:buChar char="Ø"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Able to cancel prescription electronically but rarely used in CT</a:t>
            </a:r>
          </a:p>
          <a:p>
            <a:pPr marL="795528" lvl="1" indent="-338328">
              <a:spcAft>
                <a:spcPts val="1200"/>
              </a:spcAft>
              <a:buClr>
                <a:srgbClr val="0067B1"/>
              </a:buClr>
              <a:buFont typeface="Wingdings" panose="05000000000000000000" pitchFamily="2" charset="2"/>
              <a:buChar char="Ø"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Complex to implement in the EHR, pharmacies not participating (or unknown), Surescripts offered support but it wasn’t working</a:t>
            </a:r>
          </a:p>
          <a:p>
            <a:pPr marL="795528" lvl="1" indent="-338328">
              <a:spcAft>
                <a:spcPts val="1200"/>
              </a:spcAft>
              <a:buClr>
                <a:srgbClr val="0067B1"/>
              </a:buClr>
              <a:buFont typeface="Wingdings" panose="05000000000000000000" pitchFamily="2" charset="2"/>
              <a:buChar char="Ø"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Formed a group - Medication Reconciliation planning</a:t>
            </a:r>
          </a:p>
          <a:p>
            <a:pPr marL="795528" lvl="1" indent="-338328">
              <a:spcAft>
                <a:spcPts val="1200"/>
              </a:spcAft>
              <a:buClr>
                <a:srgbClr val="0067B1"/>
              </a:buClr>
              <a:buFont typeface="Wingdings" panose="05000000000000000000" pitchFamily="2" charset="2"/>
              <a:buChar char="Ø"/>
            </a:pPr>
            <a:r>
              <a:rPr lang="en-US" dirty="0">
                <a:ea typeface="Cambria" panose="02040503050406030204" pitchFamily="18" charset="0"/>
                <a:cs typeface="Calibri" panose="020F0502020204030204" pitchFamily="34" charset="0"/>
              </a:rPr>
              <a:t>Supported by UConn Health but broad participation</a:t>
            </a:r>
          </a:p>
          <a:p>
            <a:endParaRPr lang="en-US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7865-A27B-4182-A28E-5A6D7D67DA17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5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797"/>
            <a:ext cx="10515600" cy="1325563"/>
          </a:xfrm>
        </p:spPr>
        <p:txBody>
          <a:bodyPr/>
          <a:lstStyle/>
          <a:p>
            <a:r>
              <a:rPr lang="en-US" dirty="0"/>
              <a:t>Wins for CancelRx Work in 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7865-A27B-4182-A28E-5A6D7D67DA17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4028" y="1487494"/>
            <a:ext cx="10515600" cy="404143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rgbClr val="0067B1"/>
              </a:buClr>
              <a:buNone/>
            </a:pPr>
            <a:r>
              <a:rPr lang="en-US" b="1" u="sng" dirty="0">
                <a:ea typeface="Cambria" panose="02040503050406030204" pitchFamily="18" charset="0"/>
                <a:cs typeface="Calibri" panose="020F0502020204030204" pitchFamily="34" charset="0"/>
              </a:rPr>
              <a:t>Work Products</a:t>
            </a:r>
          </a:p>
          <a:p>
            <a:pPr marL="484632" indent="-457200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2400" b="1" dirty="0">
                <a:ea typeface="Cambria" panose="02040503050406030204" pitchFamily="18" charset="0"/>
                <a:cs typeface="Calibri" panose="020F0502020204030204" pitchFamily="34" charset="0"/>
              </a:rPr>
              <a:t>Pilot</a:t>
            </a:r>
            <a:r>
              <a:rPr lang="en-US" sz="2400" dirty="0">
                <a:ea typeface="Cambria" panose="02040503050406030204" pitchFamily="18" charset="0"/>
                <a:cs typeface="Calibri" panose="020F0502020204030204" pitchFamily="34" charset="0"/>
              </a:rPr>
              <a:t> at Yale with surrounding pharmacies </a:t>
            </a:r>
            <a:r>
              <a:rPr lang="mr-IN" sz="2400" dirty="0">
                <a:ea typeface="Cambria" panose="02040503050406030204" pitchFamily="18" charset="0"/>
              </a:rPr>
              <a:t>–</a:t>
            </a:r>
            <a:r>
              <a:rPr lang="en-US" sz="2400" dirty="0">
                <a:ea typeface="Cambria" panose="02040503050406030204" pitchFamily="18" charset="0"/>
                <a:cs typeface="Calibri" panose="020F0502020204030204" pitchFamily="34" charset="0"/>
              </a:rPr>
              <a:t> leading towards lessons learned (Hartford Health and Trinity New England to start soon) </a:t>
            </a:r>
          </a:p>
          <a:p>
            <a:pPr marL="484632" indent="-457200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2400" b="1" dirty="0">
                <a:ea typeface="Cambria" panose="02040503050406030204" pitchFamily="18" charset="0"/>
                <a:cs typeface="Calibri" panose="020F0502020204030204" pitchFamily="34" charset="0"/>
              </a:rPr>
              <a:t>Paper</a:t>
            </a:r>
            <a:r>
              <a:rPr lang="en-US" sz="2400" dirty="0">
                <a:ea typeface="Cambria" panose="02040503050406030204" pitchFamily="18" charset="0"/>
                <a:cs typeface="Calibri" panose="020F0502020204030204" pitchFamily="34" charset="0"/>
              </a:rPr>
              <a:t> accepted by J. American Medical Informatics Association (JAMIA)</a:t>
            </a:r>
          </a:p>
          <a:p>
            <a:pPr marL="484632" indent="-457200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2400" dirty="0">
                <a:ea typeface="Cambria" panose="02040503050406030204" pitchFamily="18" charset="0"/>
                <a:cs typeface="Calibri" panose="020F0502020204030204" pitchFamily="34" charset="0"/>
              </a:rPr>
              <a:t>NCPDP/HIMSS Pharmacy </a:t>
            </a:r>
            <a:r>
              <a:rPr lang="en-US" sz="2400" b="1" dirty="0">
                <a:ea typeface="Cambria" panose="02040503050406030204" pitchFamily="18" charset="0"/>
                <a:cs typeface="Calibri" panose="020F0502020204030204" pitchFamily="34" charset="0"/>
              </a:rPr>
              <a:t>Town Hall Webinar Series</a:t>
            </a:r>
            <a:r>
              <a:rPr lang="en-US" sz="2400" dirty="0">
                <a:ea typeface="Cambria" panose="02040503050406030204" pitchFamily="18" charset="0"/>
                <a:cs typeface="Calibri" panose="020F0502020204030204" pitchFamily="34" charset="0"/>
              </a:rPr>
              <a:t>, Part 1: Perfecting ePrescribing presentation</a:t>
            </a:r>
          </a:p>
          <a:p>
            <a:pPr marL="484632" indent="-457200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2400" b="1" dirty="0">
                <a:ea typeface="Cambria" panose="02040503050406030204" pitchFamily="18" charset="0"/>
                <a:cs typeface="Calibri" panose="020F0502020204030204" pitchFamily="34" charset="0"/>
              </a:rPr>
              <a:t>Presentation</a:t>
            </a:r>
            <a:r>
              <a:rPr lang="en-US" sz="2400" dirty="0">
                <a:ea typeface="Cambria" panose="02040503050406030204" pitchFamily="18" charset="0"/>
                <a:cs typeface="Calibri" panose="020F0502020204030204" pitchFamily="34" charset="0"/>
              </a:rPr>
              <a:t> submitted for HIMSS 2019</a:t>
            </a:r>
          </a:p>
          <a:p>
            <a:pPr marL="484632" indent="-457200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2400" dirty="0">
                <a:ea typeface="Cambria" panose="02040503050406030204" pitchFamily="18" charset="0"/>
                <a:cs typeface="Calibri" panose="020F0502020204030204" pitchFamily="34" charset="0"/>
              </a:rPr>
              <a:t>CT CancelRx Workgroup </a:t>
            </a:r>
            <a:r>
              <a:rPr lang="en-US" sz="2400" b="1" dirty="0">
                <a:ea typeface="Cambria" panose="02040503050406030204" pitchFamily="18" charset="0"/>
                <a:cs typeface="Calibri" panose="020F0502020204030204" pitchFamily="34" charset="0"/>
              </a:rPr>
              <a:t>Executive Summary</a:t>
            </a:r>
            <a:r>
              <a:rPr lang="en-US" sz="2400" dirty="0">
                <a:ea typeface="Cambria" panose="02040503050406030204" pitchFamily="18" charset="0"/>
                <a:cs typeface="Calibri" panose="020F0502020204030204" pitchFamily="34" charset="0"/>
              </a:rPr>
              <a:t> (coming soon)</a:t>
            </a:r>
            <a:endParaRPr lang="en-US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4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B1A20AF-0DDD-8548-B6B2-7BD253EC0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87808"/>
              </p:ext>
            </p:extLst>
          </p:nvPr>
        </p:nvGraphicFramePr>
        <p:xfrm>
          <a:off x="186133" y="526774"/>
          <a:ext cx="11909754" cy="531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CD1B4B-A848-9044-88EF-DEE4E5FD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9361FB7-2104-D24B-BE4B-C66B992E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53" y="389803"/>
            <a:ext cx="11176000" cy="1069848"/>
          </a:xfrm>
        </p:spPr>
        <p:txBody>
          <a:bodyPr>
            <a:normAutofit/>
          </a:bodyPr>
          <a:lstStyle/>
          <a:p>
            <a:pPr defTabSz="1219110"/>
            <a:r>
              <a:rPr lang="en-US" sz="3400" dirty="0">
                <a:solidFill>
                  <a:srgbClr val="0067B1"/>
                </a:solidFill>
                <a:cs typeface="Calibri" panose="020F0502020204030204" pitchFamily="34" charset="0"/>
              </a:rPr>
              <a:t>MRP Work Group Proposed Timeline</a:t>
            </a:r>
            <a:endParaRPr lang="en-US" sz="3400" i="1" dirty="0">
              <a:solidFill>
                <a:srgbClr val="0067B1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91A793-7F85-4E4B-95AC-8180ADF6B3FB}"/>
              </a:ext>
            </a:extLst>
          </p:cNvPr>
          <p:cNvSpPr txBox="1"/>
          <p:nvPr/>
        </p:nvSpPr>
        <p:spPr>
          <a:xfrm>
            <a:off x="92115" y="4057179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September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ADA88F-8F53-B642-885E-57A0AC37EC38}"/>
              </a:ext>
            </a:extLst>
          </p:cNvPr>
          <p:cNvSpPr txBox="1"/>
          <p:nvPr/>
        </p:nvSpPr>
        <p:spPr>
          <a:xfrm>
            <a:off x="1632378" y="4057179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November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A699D6-83EA-C748-AEBD-C96465E7D0A4}"/>
              </a:ext>
            </a:extLst>
          </p:cNvPr>
          <p:cNvSpPr txBox="1"/>
          <p:nvPr/>
        </p:nvSpPr>
        <p:spPr>
          <a:xfrm>
            <a:off x="9544465" y="4057181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July 2019*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F8FE6D-D618-FE49-A38A-F7B8BEB8BFE0}"/>
              </a:ext>
            </a:extLst>
          </p:cNvPr>
          <p:cNvSpPr txBox="1"/>
          <p:nvPr/>
        </p:nvSpPr>
        <p:spPr>
          <a:xfrm>
            <a:off x="3172641" y="4057179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December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17F6B3-8C80-9943-8174-B4C2D6A7281E}"/>
              </a:ext>
            </a:extLst>
          </p:cNvPr>
          <p:cNvSpPr txBox="1"/>
          <p:nvPr/>
        </p:nvSpPr>
        <p:spPr>
          <a:xfrm>
            <a:off x="493152" y="6314308"/>
            <a:ext cx="7708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* Work Group can elect to extend the legislatively defined duration of the MRP Work Group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D98823-1197-9B48-A333-E31052261AE8}"/>
              </a:ext>
            </a:extLst>
          </p:cNvPr>
          <p:cNvSpPr txBox="1"/>
          <p:nvPr/>
        </p:nvSpPr>
        <p:spPr>
          <a:xfrm>
            <a:off x="4786445" y="4057178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January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C033E6-97AE-0C4A-959A-3D1E0380E48D}"/>
              </a:ext>
            </a:extLst>
          </p:cNvPr>
          <p:cNvSpPr txBox="1"/>
          <p:nvPr/>
        </p:nvSpPr>
        <p:spPr>
          <a:xfrm>
            <a:off x="7772953" y="4057180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April – June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2F6C20-6E8C-AF49-8CB0-8151D789FCE8}"/>
              </a:ext>
            </a:extLst>
          </p:cNvPr>
          <p:cNvSpPr txBox="1"/>
          <p:nvPr/>
        </p:nvSpPr>
        <p:spPr>
          <a:xfrm>
            <a:off x="11074877" y="4057181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2019 - 2020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3C512C-2C70-AE41-A9BA-B3E16BAC49AF}"/>
              </a:ext>
            </a:extLst>
          </p:cNvPr>
          <p:cNvSpPr txBox="1"/>
          <p:nvPr/>
        </p:nvSpPr>
        <p:spPr>
          <a:xfrm>
            <a:off x="6258552" y="4057177"/>
            <a:ext cx="144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7B1"/>
                </a:solidFill>
              </a:rPr>
              <a:t>Feb – Sept 2019</a:t>
            </a:r>
          </a:p>
        </p:txBody>
      </p:sp>
    </p:spTree>
    <p:extLst>
      <p:ext uri="{BB962C8B-B14F-4D97-AF65-F5344CB8AC3E}">
        <p14:creationId xmlns:p14="http://schemas.microsoft.com/office/powerpoint/2010/main" val="134225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53902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/>
              <a:t>Med Rec Hackathon -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97A4CF2-D691-F44A-BE1B-12444CBDB810}"/>
              </a:ext>
            </a:extLst>
          </p:cNvPr>
          <p:cNvGrpSpPr>
            <a:grpSpLocks noChangeAspect="1"/>
          </p:cNvGrpSpPr>
          <p:nvPr/>
        </p:nvGrpSpPr>
        <p:grpSpPr>
          <a:xfrm>
            <a:off x="9591738" y="2196415"/>
            <a:ext cx="941832" cy="1371476"/>
            <a:chOff x="8668560" y="2082394"/>
            <a:chExt cx="1783201" cy="2596483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xmlns="" id="{23B43375-68BD-0E48-AECC-4C0EB86D7423}"/>
                </a:ext>
              </a:extLst>
            </p:cNvPr>
            <p:cNvSpPr/>
            <p:nvPr/>
          </p:nvSpPr>
          <p:spPr>
            <a:xfrm rot="8112286">
              <a:off x="8668560" y="2082394"/>
              <a:ext cx="1783201" cy="1783201"/>
            </a:xfrm>
            <a:prstGeom prst="teardrop">
              <a:avLst>
                <a:gd name="adj" fmla="val 135383"/>
              </a:avLst>
            </a:prstGeom>
            <a:gradFill flip="none" rotWithShape="1">
              <a:gsLst>
                <a:gs pos="37000">
                  <a:schemeClr val="accent2">
                    <a:lumMod val="20000"/>
                    <a:lumOff val="80000"/>
                  </a:schemeClr>
                </a:gs>
                <a:gs pos="13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4400000" scaled="0"/>
              <a:tileRect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glow rad="266700">
                <a:schemeClr val="accent2">
                  <a:lumMod val="20000"/>
                  <a:lumOff val="8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xmlns="" id="{3D814C5F-AD0B-D64F-8CED-A351480E6758}"/>
                </a:ext>
              </a:extLst>
            </p:cNvPr>
            <p:cNvSpPr/>
            <p:nvPr/>
          </p:nvSpPr>
          <p:spPr>
            <a:xfrm rot="10800000">
              <a:off x="9274629" y="4096986"/>
              <a:ext cx="558140" cy="581891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CD1AF93-37D5-464D-B0B7-22699AEF7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130" y="4156364"/>
              <a:ext cx="510639" cy="106879"/>
            </a:xfrm>
            <a:prstGeom prst="line">
              <a:avLst/>
            </a:prstGeom>
            <a:ln w="22225"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5260E24-5A8E-5449-8FBC-D9EA39E76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32521" y="4275117"/>
              <a:ext cx="476498" cy="112814"/>
            </a:xfrm>
            <a:prstGeom prst="line">
              <a:avLst/>
            </a:prstGeom>
            <a:ln w="22225"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84B3BB6-2426-1F47-BF83-3CF8809D2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9631" y="4411682"/>
              <a:ext cx="402336" cy="100942"/>
            </a:xfrm>
            <a:prstGeom prst="line">
              <a:avLst/>
            </a:prstGeom>
            <a:ln w="22225"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2D7DC12-CF22-454A-B3EC-8263281FE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1402" y="4540329"/>
              <a:ext cx="347472" cy="100942"/>
            </a:xfrm>
            <a:prstGeom prst="line">
              <a:avLst/>
            </a:prstGeom>
            <a:ln w="22225">
              <a:solidFill>
                <a:srgbClr val="5151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xmlns="" id="{E60BD056-2204-004D-9F8E-5DD352A58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85" y="1548977"/>
            <a:ext cx="8768630" cy="4470455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i="1" dirty="0">
                <a:latin typeface="+mn-lt"/>
              </a:rPr>
              <a:t>Medication errors are common and many are related to incorrect med lists</a:t>
            </a:r>
          </a:p>
          <a:p>
            <a:endParaRPr lang="en-US" sz="1800" b="1" i="1" dirty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1800" b="1" i="1" dirty="0">
                <a:latin typeface="+mn-lt"/>
              </a:rPr>
              <a:t>Getting a correct medication list is </a:t>
            </a:r>
            <a:r>
              <a:rPr lang="en-US" sz="1800" b="1" i="1" dirty="0">
                <a:solidFill>
                  <a:schemeClr val="accent2"/>
                </a:solidFill>
                <a:latin typeface="+mn-lt"/>
              </a:rPr>
              <a:t>Complicated</a:t>
            </a:r>
            <a:r>
              <a:rPr lang="en-US" sz="1800" b="1" i="1" dirty="0">
                <a:latin typeface="+mn-lt"/>
              </a:rPr>
              <a:t> 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Technology helps and hurts</a:t>
            </a:r>
          </a:p>
          <a:p>
            <a:pPr lvl="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ePrescribing</a:t>
            </a:r>
            <a:r>
              <a:rPr lang="en-US" sz="1800" dirty="0">
                <a:latin typeface="+mn-lt"/>
              </a:rPr>
              <a:t> – </a:t>
            </a:r>
          </a:p>
          <a:p>
            <a:pPr lvl="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No more handwritten prescriptions</a:t>
            </a:r>
          </a:p>
          <a:p>
            <a:pPr lvl="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Introduces unintended errors, difficulty with de-prescribing</a:t>
            </a:r>
          </a:p>
          <a:p>
            <a:pPr lvl="2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Health Information Exchange</a:t>
            </a:r>
          </a:p>
          <a:p>
            <a:pPr lvl="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Tools to consolidate medication lists from several sources</a:t>
            </a:r>
          </a:p>
          <a:p>
            <a:pPr lvl="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Yet interoperability between systems is limited</a:t>
            </a:r>
          </a:p>
          <a:p>
            <a:pPr lvl="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Information &amp; Cognitive Overload</a:t>
            </a:r>
          </a:p>
          <a:p>
            <a:pPr lvl="3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b="1" i="1" dirty="0">
                <a:latin typeface="+mn-lt"/>
              </a:rPr>
              <a:t>National Coordinator is making interoperability standards core to national strategy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Pressing the use of FHIR standard (Fast Healthcare Interoperability Resources)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D2232E-9384-B44E-9AD1-DE05FD571D06}"/>
              </a:ext>
            </a:extLst>
          </p:cNvPr>
          <p:cNvSpPr txBox="1"/>
          <p:nvPr/>
        </p:nvSpPr>
        <p:spPr>
          <a:xfrm>
            <a:off x="2863137" y="6019432"/>
            <a:ext cx="578337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67B1"/>
            </a:solidFill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Connecticut is well-positioned introduce creative change</a:t>
            </a:r>
          </a:p>
        </p:txBody>
      </p:sp>
    </p:spTree>
    <p:extLst>
      <p:ext uri="{BB962C8B-B14F-4D97-AF65-F5344CB8AC3E}">
        <p14:creationId xmlns:p14="http://schemas.microsoft.com/office/powerpoint/2010/main" val="102428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F570-C854-4BDE-8867-8D1827FC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3299"/>
            <a:ext cx="10972800" cy="1066800"/>
          </a:xfrm>
        </p:spPr>
        <p:txBody>
          <a:bodyPr/>
          <a:lstStyle/>
          <a:p>
            <a:r>
              <a:rPr lang="en-US" dirty="0"/>
              <a:t>What is a Hackathon?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F415B0-CB29-491D-BA86-69BA4D4E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B5E5AA-1E65-D94A-896C-0A0E6629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09" y="1282700"/>
            <a:ext cx="6044636" cy="490220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xmlns="" id="{8034A50C-F689-9A48-99FE-03F7CF8B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56527"/>
            <a:ext cx="4876800" cy="2554545"/>
          </a:xfrm>
        </p:spPr>
        <p:txBody>
          <a:bodyPr wrap="square">
            <a:spAutoFit/>
          </a:bodyPr>
          <a:lstStyle/>
          <a:p>
            <a:pPr marL="109725" indent="0" algn="ctr">
              <a:buNone/>
            </a:pPr>
            <a:r>
              <a:rPr lang="en-US" sz="2000" dirty="0"/>
              <a:t>A hackathon is a competitive event in which a team of designers, developers, and subject matter experts collaborate to create solutions for a specific problem within a defined time frame. The goal is to build a working prototype, in the form of a website, an app, or a robot, to solve a given problem.</a:t>
            </a:r>
            <a:endParaRPr lang="en-US" sz="20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3A920E-456A-5C4A-9E43-863D54808A24}"/>
              </a:ext>
            </a:extLst>
          </p:cNvPr>
          <p:cNvSpPr txBox="1"/>
          <p:nvPr/>
        </p:nvSpPr>
        <p:spPr>
          <a:xfrm>
            <a:off x="444500" y="6332800"/>
            <a:ext cx="1451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67B1"/>
                </a:solidFill>
              </a:rPr>
              <a:t>Source: </a:t>
            </a:r>
            <a:r>
              <a:rPr lang="en-US" sz="1200" dirty="0" err="1">
                <a:solidFill>
                  <a:srgbClr val="0067B1"/>
                </a:solidFill>
              </a:rPr>
              <a:t>Hackerearth</a:t>
            </a:r>
            <a:endParaRPr lang="en-US" sz="1200" dirty="0">
              <a:solidFill>
                <a:srgbClr val="0067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4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F570-C854-4BDE-8867-8D1827FC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3299"/>
            <a:ext cx="10972800" cy="1066800"/>
          </a:xfrm>
        </p:spPr>
        <p:txBody>
          <a:bodyPr/>
          <a:lstStyle/>
          <a:p>
            <a:r>
              <a:rPr lang="en-US" dirty="0"/>
              <a:t>Hackathon’s Role on in HIE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F415B0-CB29-491D-BA86-69BA4D4E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xmlns="" id="{3F0AC51B-30B2-B248-9DE7-7458A6D48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14284"/>
              </p:ext>
            </p:extLst>
          </p:nvPr>
        </p:nvGraphicFramePr>
        <p:xfrm>
          <a:off x="953911" y="1540099"/>
          <a:ext cx="10284177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63D1DFA2-9680-0141-9CEE-35622DABE90B}"/>
              </a:ext>
            </a:extLst>
          </p:cNvPr>
          <p:cNvSpPr txBox="1"/>
          <p:nvPr/>
        </p:nvSpPr>
        <p:spPr>
          <a:xfrm>
            <a:off x="1116470" y="1778170"/>
            <a:ext cx="2011680" cy="3181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en-US" sz="1467" dirty="0">
                <a:solidFill>
                  <a:prstClr val="black"/>
                </a:solidFill>
                <a:latin typeface="Calibri"/>
              </a:rPr>
              <a:t>Spring / Summer 2017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A2BEBF7D-DD5B-9444-AB93-AB034D442291}"/>
              </a:ext>
            </a:extLst>
          </p:cNvPr>
          <p:cNvSpPr txBox="1"/>
          <p:nvPr/>
        </p:nvSpPr>
        <p:spPr>
          <a:xfrm>
            <a:off x="4418470" y="1778170"/>
            <a:ext cx="2011680" cy="318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/>
            <a:r>
              <a:rPr lang="en-US" sz="1467" dirty="0">
                <a:solidFill>
                  <a:prstClr val="black"/>
                </a:solidFill>
                <a:latin typeface="Calibri"/>
              </a:rPr>
              <a:t>Fall / Winter 2018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61B38B94-3D9C-4849-93E1-5D4281F8DA6A}"/>
              </a:ext>
            </a:extLst>
          </p:cNvPr>
          <p:cNvSpPr txBox="1"/>
          <p:nvPr/>
        </p:nvSpPr>
        <p:spPr>
          <a:xfrm>
            <a:off x="7507110" y="1778170"/>
            <a:ext cx="2184400" cy="318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1467" dirty="0">
                <a:solidFill>
                  <a:prstClr val="black"/>
                </a:solidFill>
                <a:latin typeface="Calibri"/>
              </a:rPr>
              <a:t>Spring / Summer 2019</a:t>
            </a:r>
          </a:p>
        </p:txBody>
      </p:sp>
    </p:spTree>
    <p:extLst>
      <p:ext uri="{BB962C8B-B14F-4D97-AF65-F5344CB8AC3E}">
        <p14:creationId xmlns:p14="http://schemas.microsoft.com/office/powerpoint/2010/main" val="47408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F570-C854-4BDE-8867-8D1827FC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3299"/>
            <a:ext cx="10972800" cy="1066800"/>
          </a:xfrm>
        </p:spPr>
        <p:txBody>
          <a:bodyPr/>
          <a:lstStyle/>
          <a:p>
            <a:r>
              <a:rPr lang="en-US" dirty="0"/>
              <a:t>Who Participated?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F415B0-CB29-491D-BA86-69BA4D4E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9E5D936-763A-3647-82DF-1747028F8166}"/>
              </a:ext>
            </a:extLst>
          </p:cNvPr>
          <p:cNvSpPr>
            <a:spLocks noGrp="1"/>
          </p:cNvSpPr>
          <p:nvPr/>
        </p:nvSpPr>
        <p:spPr>
          <a:xfrm>
            <a:off x="609600" y="1689234"/>
            <a:ext cx="5384800" cy="36625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Clinicians (MD, RN, APRN)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Pharmacist (PharmD)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Computer Scientists (MA, PhD)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EHR Analysts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State Agency (OHS, OSC, DPH, Consumer Protection)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CMIO, CIO, CEO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Patient Advocates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Entrepreneurs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Investors (CT Innovations)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8D3E4C4A-2134-3A48-871E-6E5E56D3EE15}"/>
              </a:ext>
            </a:extLst>
          </p:cNvPr>
          <p:cNvSpPr>
            <a:spLocks noGrp="1"/>
          </p:cNvSpPr>
          <p:nvPr/>
        </p:nvSpPr>
        <p:spPr>
          <a:xfrm>
            <a:off x="5949123" y="1699382"/>
            <a:ext cx="5384800" cy="372409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Medical Students</a:t>
            </a:r>
          </a:p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Pharmacy Students</a:t>
            </a:r>
          </a:p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Engineering students (CSE, BME) </a:t>
            </a:r>
          </a:p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MBA students (UConn)</a:t>
            </a:r>
          </a:p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Industry Representatives</a:t>
            </a:r>
          </a:p>
          <a:p>
            <a:pPr marL="1600160" lvl="1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Surescripts, CVS </a:t>
            </a:r>
          </a:p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CT HIE entity</a:t>
            </a:r>
          </a:p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Planned Parenthood</a:t>
            </a:r>
          </a:p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Medical Informatics Experts</a:t>
            </a:r>
          </a:p>
          <a:p>
            <a:pPr marL="609585" indent="-60958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latin typeface="+mn-lt"/>
              </a:rPr>
              <a:t>Faculty UConn, Yale, Temple, Johns Hopkins</a:t>
            </a:r>
          </a:p>
        </p:txBody>
      </p:sp>
    </p:spTree>
    <p:extLst>
      <p:ext uri="{BB962C8B-B14F-4D97-AF65-F5344CB8AC3E}">
        <p14:creationId xmlns:p14="http://schemas.microsoft.com/office/powerpoint/2010/main" val="7418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F570-C854-4BDE-8867-8D1827FC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3299"/>
            <a:ext cx="10972800" cy="1066800"/>
          </a:xfrm>
        </p:spPr>
        <p:txBody>
          <a:bodyPr/>
          <a:lstStyle/>
          <a:p>
            <a:r>
              <a:rPr lang="en-US" dirty="0"/>
              <a:t>What did they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F415B0-CB29-491D-BA86-69BA4D4E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AC974405-2D6A-D94A-9002-98A280904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5143"/>
            <a:ext cx="5583538" cy="4316566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i="1" dirty="0">
                <a:latin typeface="+mn-lt"/>
              </a:rPr>
              <a:t>Two groups were formed: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Clinicians formed teams to develop “pitches” for problems to be solved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Technicians were trained on the basics of FHIR</a:t>
            </a:r>
          </a:p>
          <a:p>
            <a:endParaRPr lang="en-US" sz="1800" b="1" i="1" dirty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1800" b="1" i="1" dirty="0">
                <a:latin typeface="+mn-lt"/>
              </a:rPr>
              <a:t>Clinicians “pitched” their ideas to technicians: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Technicians chose ideas that they felt they could solve</a:t>
            </a:r>
          </a:p>
          <a:p>
            <a:pPr marL="109725" indent="0">
              <a:buNone/>
            </a:pPr>
            <a:endParaRPr lang="en-US" sz="1800" b="1" i="1" dirty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1800" b="1" i="1" dirty="0">
                <a:latin typeface="+mn-lt"/>
              </a:rPr>
              <a:t>Joint teams formed around chosen ideas to do rapid development</a:t>
            </a:r>
          </a:p>
          <a:p>
            <a:pPr>
              <a:buFont typeface="Wingdings" pitchFamily="2" charset="2"/>
              <a:buChar char="q"/>
            </a:pPr>
            <a:endParaRPr lang="en-US" sz="1800" b="1" i="1" dirty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1800" b="1" i="1" dirty="0">
                <a:latin typeface="+mn-lt"/>
              </a:rPr>
              <a:t>Joint teams demonstrated their prototypes at end of event</a:t>
            </a:r>
          </a:p>
        </p:txBody>
      </p:sp>
      <p:pic>
        <p:nvPicPr>
          <p:cNvPr id="1025" name="Picture 1" descr="page4image29651872">
            <a:extLst>
              <a:ext uri="{FF2B5EF4-FFF2-40B4-BE49-F238E27FC236}">
                <a16:creationId xmlns:a16="http://schemas.microsoft.com/office/drawing/2014/main" xmlns="" id="{4619C110-56E5-1A42-98F0-99B479FB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46" y="4078953"/>
            <a:ext cx="3504036" cy="20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25D66E-0791-CA44-A8E3-02C42CF059BC}"/>
              </a:ext>
            </a:extLst>
          </p:cNvPr>
          <p:cNvSpPr txBox="1"/>
          <p:nvPr/>
        </p:nvSpPr>
        <p:spPr>
          <a:xfrm>
            <a:off x="7014846" y="1501358"/>
            <a:ext cx="3504036" cy="923330"/>
          </a:xfrm>
          <a:prstGeom prst="rect">
            <a:avLst/>
          </a:prstGeom>
          <a:solidFill>
            <a:schemeClr val="bg1"/>
          </a:solidFill>
          <a:ln>
            <a:solidFill>
              <a:srgbClr val="0067B1"/>
            </a:solidFill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FHIR –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A global development standard for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Exchanging health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7A2C0D-9B91-574F-BF9D-FDCE5A44C858}"/>
              </a:ext>
            </a:extLst>
          </p:cNvPr>
          <p:cNvSpPr txBox="1"/>
          <p:nvPr/>
        </p:nvSpPr>
        <p:spPr>
          <a:xfrm>
            <a:off x="7410955" y="3305517"/>
            <a:ext cx="239841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67B1"/>
            </a:solidFill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MiHIN</a:t>
            </a:r>
            <a:r>
              <a:rPr lang="en-US" b="1" dirty="0">
                <a:solidFill>
                  <a:srgbClr val="C00000"/>
                </a:solidFill>
              </a:rPr>
              <a:t> ”Ring of FHIR” –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Test bed for developers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88BCB5-6507-DD4C-B643-7D5229392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20" y="2551793"/>
            <a:ext cx="1371049" cy="4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F570-C854-4BDE-8867-8D1827FC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3299"/>
            <a:ext cx="10972800" cy="1066800"/>
          </a:xfrm>
        </p:spPr>
        <p:txBody>
          <a:bodyPr/>
          <a:lstStyle/>
          <a:p>
            <a:r>
              <a:rPr lang="en-US" dirty="0"/>
              <a:t>Hackathon Event – April 5 &amp;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F415B0-CB29-491D-BA86-69BA4D4E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9B702D-DD74-6243-9318-48B07CEE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0480"/>
            <a:ext cx="10515600" cy="33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4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28" y="434663"/>
            <a:ext cx="10972800" cy="106680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015220"/>
              </p:ext>
            </p:extLst>
          </p:nvPr>
        </p:nvGraphicFramePr>
        <p:xfrm>
          <a:off x="505977" y="2017668"/>
          <a:ext cx="11010162" cy="381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45584">
                  <a:extLst>
                    <a:ext uri="{9D8B030D-6E8A-4147-A177-3AD203B41FA5}">
                      <a16:colId xmlns:a16="http://schemas.microsoft.com/office/drawing/2014/main" xmlns="" val="691534600"/>
                    </a:ext>
                  </a:extLst>
                </a:gridCol>
                <a:gridCol w="3477296">
                  <a:extLst>
                    <a:ext uri="{9D8B030D-6E8A-4147-A177-3AD203B41FA5}">
                      <a16:colId xmlns:a16="http://schemas.microsoft.com/office/drawing/2014/main" xmlns="" val="2162613364"/>
                    </a:ext>
                  </a:extLst>
                </a:gridCol>
                <a:gridCol w="1187282">
                  <a:extLst>
                    <a:ext uri="{9D8B030D-6E8A-4147-A177-3AD203B41FA5}">
                      <a16:colId xmlns:a16="http://schemas.microsoft.com/office/drawing/2014/main" xmlns="" val="347010357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67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900" dirty="0">
                        <a:solidFill>
                          <a:srgbClr val="0067B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34582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Welcome and Call to 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Sarju Shah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2:00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9293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Public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Attendees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2:05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979460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Review and Approval of November 16, 2018 Meeting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Attendees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2:10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529506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MRP Work Group Project Charter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Sean Jeffery</a:t>
                      </a:r>
                      <a:endParaRPr lang="en-US" sz="1900" strike="sngStrike" baseline="0" dirty="0">
                        <a:solidFill>
                          <a:srgbClr val="0067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2:15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805549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Funding Opportunity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Allan Hackney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2:35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936448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Use Case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Sabina </a:t>
                      </a:r>
                      <a:r>
                        <a:rPr lang="en-US" sz="1900" dirty="0" err="1">
                          <a:solidFill>
                            <a:srgbClr val="0067B1"/>
                          </a:solidFill>
                        </a:rPr>
                        <a:t>Sitaru</a:t>
                      </a:r>
                      <a:endParaRPr lang="en-US" sz="1900" dirty="0">
                        <a:solidFill>
                          <a:srgbClr val="0067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2:50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431851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MRP Work Group Timeline and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Michael Matthews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3:20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045210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MRP Workshop &amp; Hackathon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Tom</a:t>
                      </a:r>
                      <a:r>
                        <a:rPr lang="en-US" sz="1900" baseline="0" dirty="0">
                          <a:solidFill>
                            <a:srgbClr val="0067B1"/>
                          </a:solidFill>
                        </a:rPr>
                        <a:t> Agresta</a:t>
                      </a:r>
                      <a:endParaRPr lang="en-US" sz="1900" dirty="0">
                        <a:solidFill>
                          <a:srgbClr val="0067B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3:45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429868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Next Steps and Adjournment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Sarju Shah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>
                          <a:solidFill>
                            <a:srgbClr val="0067B1"/>
                          </a:solidFill>
                        </a:rPr>
                        <a:t>3:55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31073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56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5F570-C854-4BDE-8867-8D1827FC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3299"/>
            <a:ext cx="10972800" cy="10668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F415B0-CB29-491D-BA86-69BA4D4E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AC974405-2D6A-D94A-9002-98A280904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05143"/>
            <a:ext cx="8269357" cy="1531188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i="1" dirty="0">
                <a:latin typeface="+mn-lt"/>
              </a:rPr>
              <a:t>Outputs from team efforts will be documented</a:t>
            </a:r>
          </a:p>
          <a:p>
            <a:endParaRPr lang="en-US" sz="1800" b="1" i="1" dirty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1800" b="1" i="1" dirty="0">
                <a:latin typeface="+mn-lt"/>
              </a:rPr>
              <a:t>Med Rec Work Group will consider the ideas for investment:</a:t>
            </a:r>
          </a:p>
          <a:p>
            <a:pPr lvl="1" defTabSz="609585"/>
            <a:r>
              <a:rPr lang="en-US" sz="1600" dirty="0">
                <a:solidFill>
                  <a:srgbClr val="0067B1"/>
                </a:solidFill>
                <a:latin typeface="Calibri"/>
              </a:rPr>
              <a:t>Will use outputs as the basis for business requirements for the HIE Medication Management use case</a:t>
            </a:r>
          </a:p>
        </p:txBody>
      </p:sp>
    </p:spTree>
    <p:extLst>
      <p:ext uri="{BB962C8B-B14F-4D97-AF65-F5344CB8AC3E}">
        <p14:creationId xmlns:p14="http://schemas.microsoft.com/office/powerpoint/2010/main" val="3749495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4A13C7-3386-0A48-9F3F-4488395E1CB9}"/>
              </a:ext>
            </a:extLst>
          </p:cNvPr>
          <p:cNvSpPr/>
          <p:nvPr/>
        </p:nvSpPr>
        <p:spPr>
          <a:xfrm>
            <a:off x="2143798" y="1473608"/>
            <a:ext cx="78469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FFA400"/>
                </a:solidFill>
              </a:rPr>
              <a:t>Health Information Technology Office:</a:t>
            </a:r>
            <a:endParaRPr lang="en-US" sz="2000" dirty="0"/>
          </a:p>
          <a:p>
            <a:pPr algn="ctr"/>
            <a:r>
              <a:rPr lang="en-US" sz="2000" b="1" dirty="0">
                <a:solidFill>
                  <a:srgbClr val="AB0033"/>
                </a:solidFill>
              </a:rPr>
              <a:t>Allan Hackney</a:t>
            </a:r>
            <a:r>
              <a:rPr lang="en-US" sz="2000" dirty="0"/>
              <a:t>, </a:t>
            </a:r>
            <a:r>
              <a:rPr lang="en-US" sz="2000" dirty="0">
                <a:hlinkClick r:id="rId2"/>
              </a:rPr>
              <a:t>allan.hackney@ct.gov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b="1" u="sng" dirty="0">
                <a:solidFill>
                  <a:srgbClr val="FFA400"/>
                </a:solidFill>
              </a:rPr>
              <a:t>Health IT Office Website:</a:t>
            </a:r>
          </a:p>
          <a:p>
            <a:pPr algn="ctr"/>
            <a:r>
              <a:rPr lang="en-US" sz="2000" dirty="0">
                <a:solidFill>
                  <a:srgbClr val="0067B1"/>
                </a:solidFill>
                <a:hlinkClick r:id="rId3"/>
              </a:rPr>
              <a:t>https://portal.ct.gov/OHS/Services/Health-Information-Technology</a:t>
            </a:r>
            <a:endParaRPr lang="en-US" sz="2000" dirty="0">
              <a:solidFill>
                <a:srgbClr val="0067B1"/>
              </a:solidFill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b="1" u="sng" dirty="0">
                <a:solidFill>
                  <a:srgbClr val="FFA400"/>
                </a:solidFill>
              </a:rPr>
              <a:t>CT Health and Information Services, Inc. (pending):</a:t>
            </a:r>
            <a:endParaRPr lang="en-US" sz="2000" dirty="0"/>
          </a:p>
          <a:p>
            <a:pPr algn="ctr"/>
            <a:r>
              <a:rPr lang="en-US" sz="2000" b="1" dirty="0">
                <a:solidFill>
                  <a:srgbClr val="AB0033"/>
                </a:solidFill>
              </a:rPr>
              <a:t>Sabina Sitaru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sabina.sitaru.CTHIE@gmail.com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b="1" u="sng" dirty="0">
                <a:solidFill>
                  <a:srgbClr val="FFA400"/>
                </a:solidFill>
              </a:rPr>
              <a:t>CT Health Information Exchange Website:</a:t>
            </a:r>
          </a:p>
          <a:p>
            <a:pPr algn="ctr"/>
            <a:r>
              <a:rPr lang="en-US" sz="2000" dirty="0">
                <a:solidFill>
                  <a:srgbClr val="0067B1"/>
                </a:solidFill>
              </a:rPr>
              <a:t>Coming Soon!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82A3096-A809-CD48-8DD8-D0C7D708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88" y="190822"/>
            <a:ext cx="10972800" cy="106680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8317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209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9A7"/>
                </a:solidFill>
                <a:cs typeface="Calibri" panose="020F0502020204030204" pitchFamily="34" charset="0"/>
              </a:rPr>
              <a:t>The Medication Reconciliation Issue…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770709" y="6287679"/>
            <a:ext cx="332124" cy="397778"/>
          </a:xfrm>
        </p:spPr>
        <p:txBody>
          <a:bodyPr/>
          <a:lstStyle/>
          <a:p>
            <a:fld id="{401CF334-2D5C-4859-84A6-CA7E6E43FAEB}" type="slidenum">
              <a:rPr lang="en-US" b="1" smtClean="0">
                <a:solidFill>
                  <a:srgbClr val="0067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b="1" dirty="0">
              <a:solidFill>
                <a:srgbClr val="0067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61" y="1929299"/>
            <a:ext cx="7022959" cy="43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BC7EE5-FC67-4A5D-9BB1-78BC554C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7865-A27B-4182-A28E-5A6D7D67DA17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7CD408-2777-4C7A-B327-29532D491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18740"/>
            <a:ext cx="6165741" cy="442051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005259-3FF5-4FBF-AC9F-D68F4D761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423" y="1932663"/>
            <a:ext cx="4079348" cy="2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1340D-928A-4776-A247-3FFDE4D1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8191"/>
            <a:ext cx="10515600" cy="1325563"/>
          </a:xfrm>
        </p:spPr>
        <p:txBody>
          <a:bodyPr/>
          <a:lstStyle/>
          <a:p>
            <a:r>
              <a:rPr lang="en-US" dirty="0"/>
              <a:t>Med Rec Use Case*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3A1356-D397-402E-A592-8E94AE02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7865-A27B-4182-A28E-5A6D7D67DA17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426BBF-AE1B-4D74-879A-85CBEAFC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292" y="674834"/>
            <a:ext cx="5167587" cy="4304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24C27D-EEB3-471F-A039-AC56083B4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483775"/>
            <a:ext cx="4739513" cy="4732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1A906E-C894-49D5-BE1A-1F26FEE14A87}"/>
              </a:ext>
            </a:extLst>
          </p:cNvPr>
          <p:cNvSpPr txBox="1"/>
          <p:nvPr/>
        </p:nvSpPr>
        <p:spPr>
          <a:xfrm>
            <a:off x="6205180" y="5118632"/>
            <a:ext cx="588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*From HIE Use Case Design Group Findings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1915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E654D-9580-4EAA-86AC-074AC859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61" y="252433"/>
            <a:ext cx="10515600" cy="1325563"/>
          </a:xfrm>
        </p:spPr>
        <p:txBody>
          <a:bodyPr/>
          <a:lstStyle/>
          <a:p>
            <a:r>
              <a:rPr lang="en-US" dirty="0"/>
              <a:t>Med Rec Challenges</a:t>
            </a:r>
          </a:p>
        </p:txBody>
      </p:sp>
      <p:pic>
        <p:nvPicPr>
          <p:cNvPr id="6" name="Content Placeholder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A70A8CE5-E759-4080-A4F0-F539C3D62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7136" y="1462087"/>
            <a:ext cx="9128851" cy="50264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4AA34A-37F9-4E0B-8F66-403094EC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7865-A27B-4182-A28E-5A6D7D67DA17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5E9223-51A7-47A9-95EA-CF17FBB50B93}"/>
              </a:ext>
            </a:extLst>
          </p:cNvPr>
          <p:cNvSpPr txBox="1"/>
          <p:nvPr/>
        </p:nvSpPr>
        <p:spPr>
          <a:xfrm>
            <a:off x="8336283" y="5268095"/>
            <a:ext cx="3966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Source: 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Med 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Wr</a:t>
            </a:r>
            <a:r>
              <a:rPr lang="en-US" sz="1200" b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eck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: Proposing a Solution for the Nightmare of  Medication Reconciliation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by Dr. Phil Smith, 2017, Applied Health IT Experts, LLC, First Edition, p. 26</a:t>
            </a:r>
          </a:p>
        </p:txBody>
      </p:sp>
    </p:spTree>
    <p:extLst>
      <p:ext uri="{BB962C8B-B14F-4D97-AF65-F5344CB8AC3E}">
        <p14:creationId xmlns:p14="http://schemas.microsoft.com/office/powerpoint/2010/main" val="365036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CD1B4B-A848-9044-88EF-DEE4E5FD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9361FB7-2104-D24B-BE4B-C66B992E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2" y="556105"/>
            <a:ext cx="11176000" cy="701579"/>
          </a:xfrm>
        </p:spPr>
        <p:txBody>
          <a:bodyPr>
            <a:normAutofit/>
          </a:bodyPr>
          <a:lstStyle/>
          <a:p>
            <a:pPr defTabSz="1219110"/>
            <a:r>
              <a:rPr lang="en-US" sz="3400" dirty="0">
                <a:solidFill>
                  <a:srgbClr val="0067B1"/>
                </a:solidFill>
                <a:cs typeface="Calibri" panose="020F0502020204030204" pitchFamily="34" charset="0"/>
              </a:rPr>
              <a:t>MRP Work Group Project Charter</a:t>
            </a:r>
            <a:endParaRPr lang="en-US" sz="3400" i="1" dirty="0">
              <a:solidFill>
                <a:srgbClr val="0067B1"/>
              </a:solidFill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AFAC0DB-DA0A-7147-AD7C-F3E5BB383915}"/>
              </a:ext>
            </a:extLst>
          </p:cNvPr>
          <p:cNvSpPr txBox="1">
            <a:spLocks/>
          </p:cNvSpPr>
          <p:nvPr/>
        </p:nvSpPr>
        <p:spPr>
          <a:xfrm>
            <a:off x="3586579" y="2061401"/>
            <a:ext cx="7806313" cy="448116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66" lvl="1" indent="-342891" defTabSz="914332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Project Goals and Objectives: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Develop, implement, and operate an effective organization structure and process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Establish foundational definitions for Work Group activities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Secure funding for planning, design, and development activities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Identify mechanisms to enhance efficiency and effectiveness of cancelling prescription medications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Develop strategies to operationalize deprescribing by defining responsibilities, communication, and training requirements for healthcare professionals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Develop strategies for communicating with and engaging key stakeholders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Support the implementation of priority solutions based on funding availability and design approval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Support the evaluation of any implemented standards and </a:t>
            </a:r>
            <a:b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155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solutions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1AFAC0DB-DA0A-7147-AD7C-F3E5BB383915}"/>
              </a:ext>
            </a:extLst>
          </p:cNvPr>
          <p:cNvSpPr txBox="1">
            <a:spLocks/>
          </p:cNvSpPr>
          <p:nvPr/>
        </p:nvSpPr>
        <p:spPr>
          <a:xfrm>
            <a:off x="481782" y="2033695"/>
            <a:ext cx="3591602" cy="409408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66" lvl="1" indent="-342891" defTabSz="914332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Table of Contents: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Project Overview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Project Milestones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Project Organization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Revision History</a:t>
            </a:r>
          </a:p>
          <a:p>
            <a:pPr marL="722351" lvl="2" indent="0" defTabSz="914332">
              <a:spcAft>
                <a:spcPts val="600"/>
              </a:spcAft>
              <a:buClr>
                <a:srgbClr val="0067B1"/>
              </a:buClr>
              <a:buNone/>
            </a:pPr>
            <a:endParaRPr lang="en-US" sz="1400" dirty="0">
              <a:solidFill>
                <a:srgbClr val="0067B1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361FB7-2104-D24B-BE4B-C66B992EEE33}"/>
              </a:ext>
            </a:extLst>
          </p:cNvPr>
          <p:cNvSpPr txBox="1">
            <a:spLocks/>
          </p:cNvSpPr>
          <p:nvPr/>
        </p:nvSpPr>
        <p:spPr>
          <a:xfrm>
            <a:off x="481782" y="1312426"/>
            <a:ext cx="11176000" cy="701579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pPr defTabSz="1219110"/>
            <a:r>
              <a:rPr lang="en-US" sz="24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Developed by Sean Jeffery, Diana Mager, and Tom Agresta, with support from OHS and CedarBridge Group.</a:t>
            </a:r>
          </a:p>
        </p:txBody>
      </p:sp>
    </p:spTree>
    <p:extLst>
      <p:ext uri="{BB962C8B-B14F-4D97-AF65-F5344CB8AC3E}">
        <p14:creationId xmlns:p14="http://schemas.microsoft.com/office/powerpoint/2010/main" val="48915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91643"/>
            <a:ext cx="10972800" cy="10668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0067B1"/>
                </a:solidFill>
                <a:cs typeface="Calibri" panose="020F0502020204030204" pitchFamily="34" charset="0"/>
              </a:rPr>
              <a:t>MRP Work Group Project Charter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516913"/>
            <a:ext cx="5384800" cy="5074396"/>
          </a:xfrm>
        </p:spPr>
        <p:txBody>
          <a:bodyPr/>
          <a:lstStyle/>
          <a:p>
            <a:pPr marL="800066" lvl="1" indent="-342891" defTabSz="914332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Critical Success Factors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Engaged and active Work Group members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Effective support team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Focus on practical and impactful solutions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Secure funding to support the implementation of recommendations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Successful communication strategy for stakeholders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39790" y="1516913"/>
            <a:ext cx="5695915" cy="5074396"/>
          </a:xfrm>
        </p:spPr>
        <p:txBody>
          <a:bodyPr/>
          <a:lstStyle/>
          <a:p>
            <a:pPr marL="800066" lvl="1" indent="-342891" defTabSz="914332">
              <a:spcAft>
                <a:spcPts val="600"/>
              </a:spcAft>
              <a:buClr>
                <a:srgbClr val="0067B1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Major Project Milestones (with quarterly reports to the Health IT Advisory Council)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Adoption of definitions for Medication Reconciliation and Polypharmacy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Securing federal funding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Planning and design of SMMS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Work Group recommendations delivered to the HITO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Support the pilot implementation of SMMS</a:t>
            </a:r>
          </a:p>
          <a:p>
            <a:pPr marL="1065242" lvl="2" indent="-342891" defTabSz="914332">
              <a:spcAft>
                <a:spcPts val="600"/>
              </a:spcAft>
              <a:buClr>
                <a:srgbClr val="0067B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7B1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Support the evaluation of implemented standards and solutions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9D17DE-EEE7-46FA-A2AB-7987F3FB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7DAB7-68E8-4F1C-B962-94477297A1F8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026358D-52B5-484E-B124-ACB538CD1308}"/>
              </a:ext>
            </a:extLst>
          </p:cNvPr>
          <p:cNvSpPr/>
          <p:nvPr/>
        </p:nvSpPr>
        <p:spPr>
          <a:xfrm>
            <a:off x="381000" y="544517"/>
            <a:ext cx="845077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67B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Strawman – MRP Work Group Structure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096215-805C-414C-BF63-92687FB65665}"/>
              </a:ext>
            </a:extLst>
          </p:cNvPr>
          <p:cNvSpPr/>
          <p:nvPr/>
        </p:nvSpPr>
        <p:spPr>
          <a:xfrm>
            <a:off x="1341912" y="1401288"/>
            <a:ext cx="9179626" cy="558141"/>
          </a:xfrm>
          <a:prstGeom prst="rect">
            <a:avLst/>
          </a:prstGeom>
          <a:solidFill>
            <a:srgbClr val="00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Health IT Advisory Council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56D006B-1BA7-7048-B37F-626F7F03C5D6}"/>
              </a:ext>
            </a:extLst>
          </p:cNvPr>
          <p:cNvCxnSpPr/>
          <p:nvPr/>
        </p:nvCxnSpPr>
        <p:spPr>
          <a:xfrm>
            <a:off x="3099460" y="1971304"/>
            <a:ext cx="0" cy="866899"/>
          </a:xfrm>
          <a:prstGeom prst="straightConnector1">
            <a:avLst/>
          </a:prstGeom>
          <a:ln w="31750">
            <a:solidFill>
              <a:srgbClr val="006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D46F4BF-E05A-1D47-880A-19ECE7001AF8}"/>
              </a:ext>
            </a:extLst>
          </p:cNvPr>
          <p:cNvCxnSpPr/>
          <p:nvPr/>
        </p:nvCxnSpPr>
        <p:spPr>
          <a:xfrm>
            <a:off x="8298873" y="1957449"/>
            <a:ext cx="0" cy="866899"/>
          </a:xfrm>
          <a:prstGeom prst="straightConnector1">
            <a:avLst/>
          </a:prstGeom>
          <a:ln w="31750">
            <a:solidFill>
              <a:srgbClr val="006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36075A-9B21-814C-B6A2-9F6CD2986944}"/>
              </a:ext>
            </a:extLst>
          </p:cNvPr>
          <p:cNvSpPr/>
          <p:nvPr/>
        </p:nvSpPr>
        <p:spPr>
          <a:xfrm>
            <a:off x="1351808" y="2845131"/>
            <a:ext cx="3766457" cy="524494"/>
          </a:xfrm>
          <a:prstGeom prst="rect">
            <a:avLst/>
          </a:prstGeom>
          <a:solidFill>
            <a:srgbClr val="00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MRP Work Group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3175FA-5704-6B43-86F0-2799070B9FDC}"/>
              </a:ext>
            </a:extLst>
          </p:cNvPr>
          <p:cNvSpPr/>
          <p:nvPr/>
        </p:nvSpPr>
        <p:spPr>
          <a:xfrm>
            <a:off x="6503720" y="2845131"/>
            <a:ext cx="3766457" cy="524494"/>
          </a:xfrm>
          <a:prstGeom prst="rect">
            <a:avLst/>
          </a:prstGeom>
          <a:solidFill>
            <a:srgbClr val="0067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Other Sub-groups / Design Groups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DE54403-9D7A-8D40-AB7E-AF50A8C92223}"/>
              </a:ext>
            </a:extLst>
          </p:cNvPr>
          <p:cNvSpPr/>
          <p:nvPr/>
        </p:nvSpPr>
        <p:spPr>
          <a:xfrm>
            <a:off x="2311730" y="3733801"/>
            <a:ext cx="2675905" cy="4106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7B1"/>
                </a:solidFill>
                <a:latin typeface="Cambria" panose="02040503050406030204" pitchFamily="18" charset="0"/>
              </a:rPr>
              <a:t>Technology &amp; Innovation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6C1EF39-41B6-FF42-B64C-6BAD7DFC1227}"/>
              </a:ext>
            </a:extLst>
          </p:cNvPr>
          <p:cNvSpPr/>
          <p:nvPr/>
        </p:nvSpPr>
        <p:spPr>
          <a:xfrm>
            <a:off x="2309752" y="4206835"/>
            <a:ext cx="2677884" cy="4106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7B1"/>
                </a:solidFill>
                <a:latin typeface="Cambria" panose="02040503050406030204" pitchFamily="18" charset="0"/>
              </a:rPr>
              <a:t>Opioid Reduction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F28B313-2A2D-AD4C-B2D2-A9BC888B001A}"/>
              </a:ext>
            </a:extLst>
          </p:cNvPr>
          <p:cNvSpPr/>
          <p:nvPr/>
        </p:nvSpPr>
        <p:spPr>
          <a:xfrm>
            <a:off x="2319648" y="4679869"/>
            <a:ext cx="2667988" cy="5215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67B1"/>
                </a:solidFill>
                <a:latin typeface="Cambria" panose="02040503050406030204" pitchFamily="18" charset="0"/>
              </a:rPr>
              <a:t>Patient Engagement &amp; Safety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95907A9-2BE7-7C45-B86D-92C217339814}"/>
              </a:ext>
            </a:extLst>
          </p:cNvPr>
          <p:cNvSpPr/>
          <p:nvPr/>
        </p:nvSpPr>
        <p:spPr>
          <a:xfrm>
            <a:off x="2319648" y="5261759"/>
            <a:ext cx="2667987" cy="4106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67B1"/>
                </a:solidFill>
                <a:latin typeface="Cambria" panose="02040503050406030204" pitchFamily="18" charset="0"/>
              </a:rPr>
              <a:t>Policy</a:t>
            </a:r>
            <a:endParaRPr lang="en-US" dirty="0">
              <a:solidFill>
                <a:srgbClr val="0067B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Bent-Up Arrow 27">
            <a:extLst>
              <a:ext uri="{FF2B5EF4-FFF2-40B4-BE49-F238E27FC236}">
                <a16:creationId xmlns:a16="http://schemas.microsoft.com/office/drawing/2014/main" xmlns="" id="{51A42831-BE49-9343-9225-A3BEA11FEB8C}"/>
              </a:ext>
            </a:extLst>
          </p:cNvPr>
          <p:cNvSpPr/>
          <p:nvPr/>
        </p:nvSpPr>
        <p:spPr>
          <a:xfrm rot="5400000">
            <a:off x="1767445" y="3427020"/>
            <a:ext cx="795646" cy="253341"/>
          </a:xfrm>
          <a:prstGeom prst="bentUpArrow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>
            <a:extLst>
              <a:ext uri="{FF2B5EF4-FFF2-40B4-BE49-F238E27FC236}">
                <a16:creationId xmlns:a16="http://schemas.microsoft.com/office/drawing/2014/main" xmlns="" id="{3A658FD6-AD90-3947-9DF6-D60226B790A5}"/>
              </a:ext>
            </a:extLst>
          </p:cNvPr>
          <p:cNvSpPr/>
          <p:nvPr/>
        </p:nvSpPr>
        <p:spPr>
          <a:xfrm rot="5400000">
            <a:off x="1767444" y="3949536"/>
            <a:ext cx="795646" cy="249382"/>
          </a:xfrm>
          <a:prstGeom prst="bentUpArrow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ent-Up Arrow 29">
            <a:extLst>
              <a:ext uri="{FF2B5EF4-FFF2-40B4-BE49-F238E27FC236}">
                <a16:creationId xmlns:a16="http://schemas.microsoft.com/office/drawing/2014/main" xmlns="" id="{4330FA15-9F9F-7A4E-B105-2C7255B99EDD}"/>
              </a:ext>
            </a:extLst>
          </p:cNvPr>
          <p:cNvSpPr/>
          <p:nvPr/>
        </p:nvSpPr>
        <p:spPr>
          <a:xfrm rot="5400000">
            <a:off x="1763485" y="4432465"/>
            <a:ext cx="795646" cy="253342"/>
          </a:xfrm>
          <a:prstGeom prst="bentUpArrow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>
            <a:extLst>
              <a:ext uri="{FF2B5EF4-FFF2-40B4-BE49-F238E27FC236}">
                <a16:creationId xmlns:a16="http://schemas.microsoft.com/office/drawing/2014/main" xmlns="" id="{C1C479CA-E88E-EF41-ABF5-66E4217C8A81}"/>
              </a:ext>
            </a:extLst>
          </p:cNvPr>
          <p:cNvSpPr/>
          <p:nvPr/>
        </p:nvSpPr>
        <p:spPr>
          <a:xfrm rot="5400000">
            <a:off x="1768433" y="5019304"/>
            <a:ext cx="795646" cy="263238"/>
          </a:xfrm>
          <a:prstGeom prst="bentUpArrow">
            <a:avLst/>
          </a:pr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97DF403-A9DA-184C-B6AB-49D5C1710F1A}"/>
              </a:ext>
            </a:extLst>
          </p:cNvPr>
          <p:cNvSpPr txBox="1"/>
          <p:nvPr/>
        </p:nvSpPr>
        <p:spPr>
          <a:xfrm rot="16200000">
            <a:off x="751553" y="4277848"/>
            <a:ext cx="2184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7B1"/>
                </a:solidFill>
                <a:latin typeface="Cambria" panose="02040503050406030204" pitchFamily="18" charset="0"/>
              </a:rPr>
              <a:t>Proposed Sub-groups </a:t>
            </a:r>
          </a:p>
        </p:txBody>
      </p:sp>
    </p:spTree>
    <p:extLst>
      <p:ext uri="{BB962C8B-B14F-4D97-AF65-F5344CB8AC3E}">
        <p14:creationId xmlns:p14="http://schemas.microsoft.com/office/powerpoint/2010/main" val="2322388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OHS Colors">
      <a:dk1>
        <a:srgbClr val="00395C"/>
      </a:dk1>
      <a:lt1>
        <a:srgbClr val="FFFFFF"/>
      </a:lt1>
      <a:dk2>
        <a:srgbClr val="0069A7"/>
      </a:dk2>
      <a:lt2>
        <a:srgbClr val="E5F5FF"/>
      </a:lt2>
      <a:accent1>
        <a:srgbClr val="00395C"/>
      </a:accent1>
      <a:accent2>
        <a:srgbClr val="FFC000"/>
      </a:accent2>
      <a:accent3>
        <a:srgbClr val="C00000"/>
      </a:accent3>
      <a:accent4>
        <a:srgbClr val="92D050"/>
      </a:accent4>
      <a:accent5>
        <a:srgbClr val="00548E"/>
      </a:accent5>
      <a:accent6>
        <a:srgbClr val="FA004D"/>
      </a:accent6>
      <a:hlink>
        <a:srgbClr val="51C3F9"/>
      </a:hlink>
      <a:folHlink>
        <a:srgbClr val="8E366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4466</TotalTime>
  <Words>1352</Words>
  <Application>Microsoft Macintosh PowerPoint</Application>
  <PresentationFormat>Custom</PresentationFormat>
  <Paragraphs>261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Training presentation</vt:lpstr>
      <vt:lpstr>Health Care Cabinet Medication Reconciliation Work Group Update</vt:lpstr>
      <vt:lpstr>Agenda</vt:lpstr>
      <vt:lpstr>The Medication Reconciliation Issue…</vt:lpstr>
      <vt:lpstr>PowerPoint Presentation</vt:lpstr>
      <vt:lpstr>Med Rec Use Case*</vt:lpstr>
      <vt:lpstr>Med Rec Challenges</vt:lpstr>
      <vt:lpstr>MRP Work Group Project Charter</vt:lpstr>
      <vt:lpstr>MRP Work Group Project Charter</vt:lpstr>
      <vt:lpstr>PowerPoint Presentation</vt:lpstr>
      <vt:lpstr>Interest in Leadership &amp; Sub-groups</vt:lpstr>
      <vt:lpstr>CancelRx – gives us a start</vt:lpstr>
      <vt:lpstr>Wins for CancelRx Work in CT!</vt:lpstr>
      <vt:lpstr>MRP Work Group Proposed Timeline</vt:lpstr>
      <vt:lpstr>Med Rec Hackathon - Background</vt:lpstr>
      <vt:lpstr>What is a Hackathon?</vt:lpstr>
      <vt:lpstr>Hackathon’s Role on in HIE development</vt:lpstr>
      <vt:lpstr>Who Participated?</vt:lpstr>
      <vt:lpstr>What did they do?</vt:lpstr>
      <vt:lpstr>Hackathon Event – April 5 &amp; 6</vt:lpstr>
      <vt:lpstr>Next Steps</vt:lpstr>
      <vt:lpstr>Contacts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Information e of Training Presentation</dc:title>
  <dc:creator>Lawlor, Kelsey</dc:creator>
  <cp:lastModifiedBy>Michael Capozzi</cp:lastModifiedBy>
  <cp:revision>160</cp:revision>
  <dcterms:created xsi:type="dcterms:W3CDTF">2018-08-01T20:16:00Z</dcterms:created>
  <dcterms:modified xsi:type="dcterms:W3CDTF">2019-04-08T14:28:38Z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