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34" r:id="rId3"/>
    <p:sldId id="707" r:id="rId4"/>
    <p:sldId id="666" r:id="rId5"/>
    <p:sldId id="665" r:id="rId6"/>
    <p:sldId id="672" r:id="rId7"/>
    <p:sldId id="674" r:id="rId8"/>
    <p:sldId id="701" r:id="rId9"/>
    <p:sldId id="653" r:id="rId10"/>
    <p:sldId id="671" r:id="rId11"/>
    <p:sldId id="710" r:id="rId12"/>
    <p:sldId id="691" r:id="rId13"/>
    <p:sldId id="711" r:id="rId14"/>
    <p:sldId id="714" r:id="rId15"/>
    <p:sldId id="715" r:id="rId16"/>
    <p:sldId id="712" r:id="rId17"/>
    <p:sldId id="716" r:id="rId18"/>
    <p:sldId id="724" r:id="rId19"/>
    <p:sldId id="725" r:id="rId20"/>
    <p:sldId id="726" r:id="rId21"/>
    <p:sldId id="727" r:id="rId22"/>
    <p:sldId id="728" r:id="rId23"/>
    <p:sldId id="729" r:id="rId24"/>
    <p:sldId id="730" r:id="rId25"/>
    <p:sldId id="676" r:id="rId26"/>
    <p:sldId id="68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31" autoAdjust="0"/>
    <p:restoredTop sz="92909" autoAdjust="0"/>
  </p:normalViewPr>
  <p:slideViewPr>
    <p:cSldViewPr>
      <p:cViewPr varScale="1">
        <p:scale>
          <a:sx n="38" d="100"/>
          <a:sy n="38" d="100"/>
        </p:scale>
        <p:origin x="54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FF741-E12D-42E4-8E2E-5EAC31362E57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</dgm:pt>
    <dgm:pt modelId="{162AA771-4E53-4C35-B2F4-49D54999AC6A}">
      <dgm:prSet phldrT="[Text]"/>
      <dgm:spPr/>
      <dgm:t>
        <a:bodyPr/>
        <a:lstStyle/>
        <a:p>
          <a:r>
            <a:rPr lang="en-US" dirty="0" smtClean="0"/>
            <a:t>Rising cost of bringing therapeutic innovations to market</a:t>
          </a:r>
          <a:endParaRPr lang="en-US" dirty="0"/>
        </a:p>
      </dgm:t>
    </dgm:pt>
    <dgm:pt modelId="{469986A2-02F1-4BD6-AFC1-E31CD3643646}" type="parTrans" cxnId="{9213027B-E3BC-4662-BE9C-EAC18ECF3508}">
      <dgm:prSet/>
      <dgm:spPr/>
      <dgm:t>
        <a:bodyPr/>
        <a:lstStyle/>
        <a:p>
          <a:endParaRPr lang="en-US"/>
        </a:p>
      </dgm:t>
    </dgm:pt>
    <dgm:pt modelId="{BB961CB3-F8C4-4E69-8931-892252B9C7D2}" type="sibTrans" cxnId="{9213027B-E3BC-4662-BE9C-EAC18ECF3508}">
      <dgm:prSet/>
      <dgm:spPr/>
      <dgm:t>
        <a:bodyPr/>
        <a:lstStyle/>
        <a:p>
          <a:endParaRPr lang="en-US"/>
        </a:p>
      </dgm:t>
    </dgm:pt>
    <dgm:pt modelId="{30A9373A-B285-4EB8-8B94-45C19DB4F4FE}">
      <dgm:prSet/>
      <dgm:spPr/>
      <dgm:t>
        <a:bodyPr/>
        <a:lstStyle/>
        <a:p>
          <a:r>
            <a:rPr lang="en-US" dirty="0" smtClean="0"/>
            <a:t>Growing speed of scientific advances which create more branded competition</a:t>
          </a:r>
          <a:endParaRPr lang="en-US" dirty="0"/>
        </a:p>
      </dgm:t>
    </dgm:pt>
    <dgm:pt modelId="{92CAC3B3-E82C-427E-B089-E180C35BE16D}" type="parTrans" cxnId="{36D8BAA4-C753-4A9B-9C19-EF9C7352B4EC}">
      <dgm:prSet/>
      <dgm:spPr/>
      <dgm:t>
        <a:bodyPr/>
        <a:lstStyle/>
        <a:p>
          <a:endParaRPr lang="en-US"/>
        </a:p>
      </dgm:t>
    </dgm:pt>
    <dgm:pt modelId="{0D1CDEB6-1AAF-4CCB-B6CC-8E45B52A6442}" type="sibTrans" cxnId="{36D8BAA4-C753-4A9B-9C19-EF9C7352B4EC}">
      <dgm:prSet/>
      <dgm:spPr/>
      <dgm:t>
        <a:bodyPr/>
        <a:lstStyle/>
        <a:p>
          <a:endParaRPr lang="en-US"/>
        </a:p>
      </dgm:t>
    </dgm:pt>
    <dgm:pt modelId="{B7D42895-917F-48D8-9D9C-98F1C62860F0}">
      <dgm:prSet/>
      <dgm:spPr/>
      <dgm:t>
        <a:bodyPr/>
        <a:lstStyle/>
        <a:p>
          <a:r>
            <a:rPr lang="en-US" dirty="0" smtClean="0"/>
            <a:t>Barriers to successful market entry and launch</a:t>
          </a:r>
          <a:endParaRPr lang="en-US" dirty="0"/>
        </a:p>
      </dgm:t>
    </dgm:pt>
    <dgm:pt modelId="{0DCD0D28-9025-4F8F-89FC-1C381C62DA13}" type="parTrans" cxnId="{89E6E2EF-FC51-4728-8266-4F4EB0FEDA9C}">
      <dgm:prSet/>
      <dgm:spPr/>
      <dgm:t>
        <a:bodyPr/>
        <a:lstStyle/>
        <a:p>
          <a:endParaRPr lang="en-US"/>
        </a:p>
      </dgm:t>
    </dgm:pt>
    <dgm:pt modelId="{DE034295-2007-46F2-BAF3-74A7D5E3492B}" type="sibTrans" cxnId="{89E6E2EF-FC51-4728-8266-4F4EB0FEDA9C}">
      <dgm:prSet/>
      <dgm:spPr/>
      <dgm:t>
        <a:bodyPr/>
        <a:lstStyle/>
        <a:p>
          <a:endParaRPr lang="en-US"/>
        </a:p>
      </dgm:t>
    </dgm:pt>
    <dgm:pt modelId="{2E42BB82-3E21-4832-ACFD-6C83BD39F4F4}">
      <dgm:prSet/>
      <dgm:spPr/>
      <dgm:t>
        <a:bodyPr/>
        <a:lstStyle/>
        <a:p>
          <a:r>
            <a:rPr lang="en-US" dirty="0" smtClean="0"/>
            <a:t>Unprecedented levels of generic competition in most therapeutic classes</a:t>
          </a:r>
          <a:endParaRPr lang="en-US" dirty="0"/>
        </a:p>
      </dgm:t>
    </dgm:pt>
    <dgm:pt modelId="{E59991BE-766C-4F0F-9ABF-EBBD14C145D6}" type="parTrans" cxnId="{130A524C-1A08-4718-BFEF-AFF6722F2B4E}">
      <dgm:prSet/>
      <dgm:spPr/>
      <dgm:t>
        <a:bodyPr/>
        <a:lstStyle/>
        <a:p>
          <a:endParaRPr lang="en-US"/>
        </a:p>
      </dgm:t>
    </dgm:pt>
    <dgm:pt modelId="{CBA80B67-25B8-4297-A432-9FB40819B17B}" type="sibTrans" cxnId="{130A524C-1A08-4718-BFEF-AFF6722F2B4E}">
      <dgm:prSet/>
      <dgm:spPr/>
      <dgm:t>
        <a:bodyPr/>
        <a:lstStyle/>
        <a:p>
          <a:endParaRPr lang="en-US"/>
        </a:p>
      </dgm:t>
    </dgm:pt>
    <dgm:pt modelId="{F452F037-76E6-4DDA-BEB1-E31FEC9C1EBC}" type="pres">
      <dgm:prSet presAssocID="{92DFF741-E12D-42E4-8E2E-5EAC31362E57}" presName="diagram" presStyleCnt="0">
        <dgm:presLayoutVars>
          <dgm:dir/>
          <dgm:resizeHandles val="exact"/>
        </dgm:presLayoutVars>
      </dgm:prSet>
      <dgm:spPr/>
    </dgm:pt>
    <dgm:pt modelId="{0896D90F-8025-4D2C-9056-F15EC7BCB70C}" type="pres">
      <dgm:prSet presAssocID="{162AA771-4E53-4C35-B2F4-49D54999AC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854E9-547F-4467-AEBC-351D65F18255}" type="pres">
      <dgm:prSet presAssocID="{BB961CB3-F8C4-4E69-8931-892252B9C7D2}" presName="sibTrans" presStyleCnt="0"/>
      <dgm:spPr/>
    </dgm:pt>
    <dgm:pt modelId="{86616C07-1897-49A6-AE06-BE8C3A98D6B8}" type="pres">
      <dgm:prSet presAssocID="{30A9373A-B285-4EB8-8B94-45C19DB4F4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66196-A705-4EF1-A373-784A71651651}" type="pres">
      <dgm:prSet presAssocID="{0D1CDEB6-1AAF-4CCB-B6CC-8E45B52A6442}" presName="sibTrans" presStyleCnt="0"/>
      <dgm:spPr/>
    </dgm:pt>
    <dgm:pt modelId="{B13C5AFF-C305-47B4-B8AD-A9621DDCE9B3}" type="pres">
      <dgm:prSet presAssocID="{B7D42895-917F-48D8-9D9C-98F1C62860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175D6-4228-43A5-854B-014B5FAC37E3}" type="pres">
      <dgm:prSet presAssocID="{DE034295-2007-46F2-BAF3-74A7D5E3492B}" presName="sibTrans" presStyleCnt="0"/>
      <dgm:spPr/>
    </dgm:pt>
    <dgm:pt modelId="{65926ADC-F0C9-40DF-8CB0-1F55E5DB365E}" type="pres">
      <dgm:prSet presAssocID="{2E42BB82-3E21-4832-ACFD-6C83BD39F4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8BAA4-C753-4A9B-9C19-EF9C7352B4EC}" srcId="{92DFF741-E12D-42E4-8E2E-5EAC31362E57}" destId="{30A9373A-B285-4EB8-8B94-45C19DB4F4FE}" srcOrd="1" destOrd="0" parTransId="{92CAC3B3-E82C-427E-B089-E180C35BE16D}" sibTransId="{0D1CDEB6-1AAF-4CCB-B6CC-8E45B52A6442}"/>
    <dgm:cxn modelId="{89E6E2EF-FC51-4728-8266-4F4EB0FEDA9C}" srcId="{92DFF741-E12D-42E4-8E2E-5EAC31362E57}" destId="{B7D42895-917F-48D8-9D9C-98F1C62860F0}" srcOrd="2" destOrd="0" parTransId="{0DCD0D28-9025-4F8F-89FC-1C381C62DA13}" sibTransId="{DE034295-2007-46F2-BAF3-74A7D5E3492B}"/>
    <dgm:cxn modelId="{130A524C-1A08-4718-BFEF-AFF6722F2B4E}" srcId="{92DFF741-E12D-42E4-8E2E-5EAC31362E57}" destId="{2E42BB82-3E21-4832-ACFD-6C83BD39F4F4}" srcOrd="3" destOrd="0" parTransId="{E59991BE-766C-4F0F-9ABF-EBBD14C145D6}" sibTransId="{CBA80B67-25B8-4297-A432-9FB40819B17B}"/>
    <dgm:cxn modelId="{C4B9DB60-3214-4849-8F2B-301FD10EE286}" type="presOf" srcId="{162AA771-4E53-4C35-B2F4-49D54999AC6A}" destId="{0896D90F-8025-4D2C-9056-F15EC7BCB70C}" srcOrd="0" destOrd="0" presId="urn:microsoft.com/office/officeart/2005/8/layout/default#1"/>
    <dgm:cxn modelId="{9A85E8D7-872E-2646-BD53-68AA3A13B362}" type="presOf" srcId="{2E42BB82-3E21-4832-ACFD-6C83BD39F4F4}" destId="{65926ADC-F0C9-40DF-8CB0-1F55E5DB365E}" srcOrd="0" destOrd="0" presId="urn:microsoft.com/office/officeart/2005/8/layout/default#1"/>
    <dgm:cxn modelId="{5E9DD6EB-A88D-D349-BE59-D57939226BA0}" type="presOf" srcId="{92DFF741-E12D-42E4-8E2E-5EAC31362E57}" destId="{F452F037-76E6-4DDA-BEB1-E31FEC9C1EBC}" srcOrd="0" destOrd="0" presId="urn:microsoft.com/office/officeart/2005/8/layout/default#1"/>
    <dgm:cxn modelId="{139DEB67-F169-2949-8930-235560119145}" type="presOf" srcId="{B7D42895-917F-48D8-9D9C-98F1C62860F0}" destId="{B13C5AFF-C305-47B4-B8AD-A9621DDCE9B3}" srcOrd="0" destOrd="0" presId="urn:microsoft.com/office/officeart/2005/8/layout/default#1"/>
    <dgm:cxn modelId="{A20F08D1-D1CE-0F47-9831-D8AF522451CF}" type="presOf" srcId="{30A9373A-B285-4EB8-8B94-45C19DB4F4FE}" destId="{86616C07-1897-49A6-AE06-BE8C3A98D6B8}" srcOrd="0" destOrd="0" presId="urn:microsoft.com/office/officeart/2005/8/layout/default#1"/>
    <dgm:cxn modelId="{9213027B-E3BC-4662-BE9C-EAC18ECF3508}" srcId="{92DFF741-E12D-42E4-8E2E-5EAC31362E57}" destId="{162AA771-4E53-4C35-B2F4-49D54999AC6A}" srcOrd="0" destOrd="0" parTransId="{469986A2-02F1-4BD6-AFC1-E31CD3643646}" sibTransId="{BB961CB3-F8C4-4E69-8931-892252B9C7D2}"/>
    <dgm:cxn modelId="{49C244EC-3F19-3B48-BF7E-662BAEE651F7}" type="presParOf" srcId="{F452F037-76E6-4DDA-BEB1-E31FEC9C1EBC}" destId="{0896D90F-8025-4D2C-9056-F15EC7BCB70C}" srcOrd="0" destOrd="0" presId="urn:microsoft.com/office/officeart/2005/8/layout/default#1"/>
    <dgm:cxn modelId="{67BE00E0-3EE4-104D-B7B5-B3934D6BF0B6}" type="presParOf" srcId="{F452F037-76E6-4DDA-BEB1-E31FEC9C1EBC}" destId="{25D854E9-547F-4467-AEBC-351D65F18255}" srcOrd="1" destOrd="0" presId="urn:microsoft.com/office/officeart/2005/8/layout/default#1"/>
    <dgm:cxn modelId="{FD4D4C49-9078-8C43-8603-3533FB5B6D1E}" type="presParOf" srcId="{F452F037-76E6-4DDA-BEB1-E31FEC9C1EBC}" destId="{86616C07-1897-49A6-AE06-BE8C3A98D6B8}" srcOrd="2" destOrd="0" presId="urn:microsoft.com/office/officeart/2005/8/layout/default#1"/>
    <dgm:cxn modelId="{D5750A9F-4EEE-7B46-8B28-8114FD19CE64}" type="presParOf" srcId="{F452F037-76E6-4DDA-BEB1-E31FEC9C1EBC}" destId="{29A66196-A705-4EF1-A373-784A71651651}" srcOrd="3" destOrd="0" presId="urn:microsoft.com/office/officeart/2005/8/layout/default#1"/>
    <dgm:cxn modelId="{A03839D8-6C4B-1949-90D4-F56870E4F425}" type="presParOf" srcId="{F452F037-76E6-4DDA-BEB1-E31FEC9C1EBC}" destId="{B13C5AFF-C305-47B4-B8AD-A9621DDCE9B3}" srcOrd="4" destOrd="0" presId="urn:microsoft.com/office/officeart/2005/8/layout/default#1"/>
    <dgm:cxn modelId="{EBFF298D-6A58-2B43-B28E-E69526687D43}" type="presParOf" srcId="{F452F037-76E6-4DDA-BEB1-E31FEC9C1EBC}" destId="{870175D6-4228-43A5-854B-014B5FAC37E3}" srcOrd="5" destOrd="0" presId="urn:microsoft.com/office/officeart/2005/8/layout/default#1"/>
    <dgm:cxn modelId="{7F90DF2F-ECF3-1040-8C1D-34941CAB8DBD}" type="presParOf" srcId="{F452F037-76E6-4DDA-BEB1-E31FEC9C1EBC}" destId="{65926ADC-F0C9-40DF-8CB0-1F55E5DB365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263D8B-D6F5-4D26-8C75-3E0013DA8944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5C370E-CA28-403E-A0C5-B50F3D45AD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1A5384-5666-4CA6-84B9-AC153F1FBA71}" type="datetimeFigureOut">
              <a:rPr lang="en-US"/>
              <a:pPr/>
              <a:t>1/11/2017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1DD823-50FE-45C5-A476-F8E82D64E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Scope of the Problem</a:t>
            </a:r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  <a:defRPr/>
            </a:pPr>
            <a:endParaRPr lang="en-US" baseline="0" dirty="0" smtClean="0"/>
          </a:p>
          <a:p>
            <a:pPr marL="2286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Over half of new molecular entities approved in 2012 qualified for at least one expedited development or review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DD823-50FE-45C5-A476-F8E82D64E3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4AF-21A4-4521-8038-FD6DBDAE6649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7424-D99B-4B2B-AC53-0718F3E2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48FE-4DF1-429A-9646-2EF416515DBA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4AF3-08A6-4749-BFE9-CD29E1D0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A83C-9F27-4692-ACF4-A9AC950E2C9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FCFF-5E26-4F1A-AF7D-0A3507CA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A68B-E9FC-4B8A-A973-5E40FB8AE253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1DFD-218D-441F-BEB4-D2D6182BB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579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9F37-5915-4248-AFC2-2E9D06CD963B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C3C-201F-4290-9E92-3E58DF3A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38E6-DCAC-49AE-9D99-A6F23C09298D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814C-DA95-40FB-8A71-C619B59D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4AD9-F59F-49DA-BD84-D3C2485CED6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4FEC-03B9-4DE5-AF5D-D4606D922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40E7-6840-4867-9497-04E91A3C6B1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475C-5BE5-4D41-B828-1DC312397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38E5-D4FC-4934-A15E-AD9273BCC830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D818-8152-4FE5-9620-D525F555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9C54-03CB-4426-AEDF-3233B3E65AF5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2567-06AE-4CA2-8EB1-99E8EA98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0808-7D02-4267-A5A6-C5620980F380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B485-395F-4E37-BD50-40CB437C9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748573-9017-4392-B329-17A8B83F6753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D16567-AF9E-4047-9BA5-FD7D40C5E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shp.org/states-rising-cost-pharmaceuticals-call-action/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900" b="1" dirty="0" smtClean="0"/>
              <a:t>States and Rising Prescription Drug Costs:</a:t>
            </a:r>
            <a:br>
              <a:rPr lang="en-US" sz="3900" b="1" dirty="0" smtClean="0"/>
            </a:br>
            <a:r>
              <a:rPr lang="en-US" sz="3900" b="1" dirty="0" smtClean="0"/>
              <a:t>Origins and Prospects for Reform</a:t>
            </a:r>
            <a:endParaRPr lang="en-US" sz="3900" b="1" i="1" dirty="0" smtClean="0"/>
          </a:p>
        </p:txBody>
      </p:sp>
      <p:pic>
        <p:nvPicPr>
          <p:cNvPr id="13314" name="Picture 2" descr="Division of Pharmacoepidemiology and Pharmacoeconomics, Department of Medicine, Brigham and Women's Hospital, Harvard Medical School"/>
          <p:cNvPicPr>
            <a:picLocks noChangeAspect="1" noChangeArrowheads="1"/>
          </p:cNvPicPr>
          <p:nvPr/>
        </p:nvPicPr>
        <p:blipFill>
          <a:blip r:embed="rId2" cstate="print"/>
          <a:srcRect l="5952" t="7018" r="4759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ubtitle 2"/>
          <p:cNvSpPr>
            <a:spLocks/>
          </p:cNvSpPr>
          <p:nvPr/>
        </p:nvSpPr>
        <p:spPr bwMode="auto">
          <a:xfrm>
            <a:off x="0" y="38100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 smtClean="0">
                <a:latin typeface="Calibri" pitchFamily="34" charset="0"/>
              </a:rPr>
              <a:t>Ameet Sarpatwari, J.D., Ph.D.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200" dirty="0" smtClean="0">
                <a:latin typeface="Calibri" pitchFamily="34" charset="0"/>
              </a:rPr>
              <a:t>Instructor in Medicine, Harvard Medical School</a:t>
            </a:r>
          </a:p>
          <a:p>
            <a:pPr algn="ctr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Assistant Director, Program On Regulation, Therapeutics, And Law (PORTAL), </a:t>
            </a:r>
          </a:p>
          <a:p>
            <a:pPr algn="ctr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Division of </a:t>
            </a:r>
            <a:r>
              <a:rPr lang="en-US" sz="2200" dirty="0" err="1" smtClean="0">
                <a:latin typeface="+mn-lt"/>
              </a:rPr>
              <a:t>Pharmacoepidemiology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err="1" smtClean="0">
                <a:latin typeface="+mn-lt"/>
              </a:rPr>
              <a:t>Pharmacoeconomics</a:t>
            </a:r>
            <a:r>
              <a:rPr lang="en-US" sz="2200" dirty="0" smtClean="0">
                <a:latin typeface="+mn-lt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Department of Medicine, Brigham and Women’s Hospital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 smtClean="0">
                <a:latin typeface="+mn-lt"/>
              </a:rPr>
              <a:t>January 10, 2017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 smtClean="0">
                <a:latin typeface="+mn-lt"/>
              </a:rPr>
              <a:t>asarpatwari@bwh.harvard.edu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Barriers to Timely Generic Drug Entry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600" dirty="0" smtClean="0"/>
              <a:t>Delays</a:t>
            </a:r>
            <a:endParaRPr lang="en-US" sz="2600" dirty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 smtClean="0"/>
              <a:t>Secondary patents with or without “product hops” </a:t>
            </a:r>
            <a:endParaRPr lang="en-US" sz="2600" dirty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/>
              <a:t>Settlements with patent </a:t>
            </a:r>
            <a:r>
              <a:rPr lang="en-US" sz="2600" dirty="0" smtClean="0"/>
              <a:t>challengers</a:t>
            </a:r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Restricted distribution pathways</a:t>
            </a:r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600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600" dirty="0" smtClean="0"/>
              <a:t>Insufficient regulatory attention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 smtClean="0"/>
              <a:t>Unused </a:t>
            </a:r>
            <a:r>
              <a:rPr lang="en-US" sz="2600" dirty="0"/>
              <a:t>pathway for </a:t>
            </a:r>
            <a:r>
              <a:rPr lang="en-US" sz="2600" dirty="0" smtClean="0"/>
              <a:t>interchangeable biologics</a:t>
            </a:r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Long regulatory </a:t>
            </a:r>
            <a:r>
              <a:rPr lang="en-US" sz="2600" dirty="0"/>
              <a:t>approval </a:t>
            </a:r>
            <a:r>
              <a:rPr lang="en-US" sz="2600" dirty="0" smtClean="0"/>
              <a:t>times for generic drugs</a:t>
            </a:r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600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600" dirty="0" smtClean="0"/>
              <a:t>Ill</a:t>
            </a:r>
            <a:r>
              <a:rPr lang="en-US" sz="2600" dirty="0"/>
              <a:t>-advised government programs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/>
              <a:t>Colchicine for </a:t>
            </a:r>
            <a:r>
              <a:rPr lang="en-US" sz="2600" dirty="0" smtClean="0"/>
              <a:t>gout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 smtClean="0"/>
              <a:t>CFC-free inhalers</a:t>
            </a:r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Negotiating Restrictions: Government </a:t>
            </a:r>
            <a:r>
              <a:rPr lang="en-US" b="1" dirty="0" err="1" smtClean="0"/>
              <a:t>Payors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563"/>
          </a:xfrm>
        </p:spPr>
        <p:txBody>
          <a:bodyPr/>
          <a:lstStyle/>
          <a:p>
            <a:pPr>
              <a:spcAft>
                <a:spcPts val="1500"/>
              </a:spcAft>
              <a:buSzPct val="60000"/>
              <a:buFont typeface="Wingdings" pitchFamily="2" charset="2"/>
              <a:buChar char="q"/>
            </a:pPr>
            <a:r>
              <a:rPr lang="en-US" sz="2200" dirty="0" smtClean="0"/>
              <a:t>FDA: no </a:t>
            </a:r>
            <a:r>
              <a:rPr lang="en-US" sz="2200" dirty="0"/>
              <a:t>authority to regulate drug </a:t>
            </a:r>
            <a:r>
              <a:rPr lang="en-US" sz="2200" dirty="0" smtClean="0"/>
              <a:t>prices</a:t>
            </a:r>
            <a:endParaRPr lang="en-US" sz="2200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200" dirty="0"/>
              <a:t>Medicare </a:t>
            </a:r>
            <a:r>
              <a:rPr lang="en-US" sz="2200" dirty="0" smtClean="0"/>
              <a:t>(40M) cannot </a:t>
            </a:r>
            <a:r>
              <a:rPr lang="en-US" sz="2200" dirty="0"/>
              <a:t>negotiate drug prices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/>
              <a:t>2006 Medicare Modernization </a:t>
            </a:r>
            <a:r>
              <a:rPr lang="en-US" sz="2200" dirty="0" smtClean="0"/>
              <a:t>Act 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200" dirty="0" smtClean="0"/>
              <a:t>HHS Secretary </a:t>
            </a:r>
            <a:r>
              <a:rPr lang="en-US" sz="2200" dirty="0"/>
              <a:t>cannot </a:t>
            </a:r>
            <a:endParaRPr lang="en-US" sz="2200" dirty="0" smtClean="0"/>
          </a:p>
          <a:p>
            <a:pPr lvl="3">
              <a:buSzPct val="60000"/>
              <a:buFont typeface="Wingdings" pitchFamily="2" charset="2"/>
              <a:buChar char="q"/>
            </a:pPr>
            <a:r>
              <a:rPr lang="en-US" sz="2200" dirty="0" smtClean="0"/>
              <a:t>“</a:t>
            </a:r>
            <a:r>
              <a:rPr lang="en-US" sz="2200" dirty="0"/>
              <a:t>interfere with the </a:t>
            </a:r>
            <a:r>
              <a:rPr lang="en-US" sz="2200" dirty="0" smtClean="0"/>
              <a:t>negotiations”</a:t>
            </a:r>
          </a:p>
          <a:p>
            <a:pPr lvl="3">
              <a:buSzPct val="60000"/>
              <a:buFont typeface="Wingdings" pitchFamily="2" charset="2"/>
              <a:buChar char="q"/>
            </a:pPr>
            <a:r>
              <a:rPr lang="en-US" sz="2200" dirty="0" smtClean="0"/>
              <a:t>“</a:t>
            </a:r>
            <a:r>
              <a:rPr lang="en-US" sz="2200" dirty="0"/>
              <a:t>institute a price structure” </a:t>
            </a:r>
            <a:endParaRPr lang="en-US" sz="2200" dirty="0" smtClean="0"/>
          </a:p>
          <a:p>
            <a:pPr lvl="2">
              <a:spcAft>
                <a:spcPts val="1500"/>
              </a:spcAft>
              <a:buSzPct val="60000"/>
              <a:buFont typeface="Wingdings" pitchFamily="2" charset="2"/>
              <a:buChar char="q"/>
            </a:pPr>
            <a:r>
              <a:rPr lang="en-US" sz="2200" dirty="0" smtClean="0"/>
              <a:t>Limits </a:t>
            </a:r>
            <a:r>
              <a:rPr lang="en-US" sz="2200" dirty="0"/>
              <a:t>on formulary </a:t>
            </a:r>
            <a:r>
              <a:rPr lang="en-US" sz="2200" dirty="0" smtClean="0"/>
              <a:t>adjustments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200" dirty="0" smtClean="0"/>
              <a:t>Medicaid (60M) must generally cover all FDA approved drugs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Pays acquisition costs, gets rebate</a:t>
            </a:r>
          </a:p>
          <a:p>
            <a:pPr lvl="1">
              <a:spcAft>
                <a:spcPts val="1500"/>
              </a:spcAft>
              <a:buSzPct val="60000"/>
              <a:buFont typeface="Wingdings" pitchFamily="2" charset="2"/>
              <a:buChar char="q"/>
            </a:pPr>
            <a:r>
              <a:rPr lang="en-US" sz="2200" dirty="0" smtClean="0"/>
              <a:t>Individual states may negotiate supplemental rebates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200" dirty="0" smtClean="0"/>
              <a:t>VA </a:t>
            </a:r>
            <a:r>
              <a:rPr lang="en-US" sz="2200" dirty="0"/>
              <a:t>negotiates directly with </a:t>
            </a:r>
            <a:r>
              <a:rPr lang="en-US" sz="2200" dirty="0" smtClean="0"/>
              <a:t>manufacturers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Prices </a:t>
            </a:r>
            <a:r>
              <a:rPr lang="en-US" sz="2200" dirty="0"/>
              <a:t>40% below those paid by Medicare Part D </a:t>
            </a:r>
            <a:r>
              <a:rPr lang="en-US" sz="2200" dirty="0" smtClean="0"/>
              <a:t>plans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VA price excluded from Medicaid rebate calculation </a:t>
            </a:r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Possible Federal Solutions and Realities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25963"/>
          </a:xfrm>
        </p:spPr>
        <p:txBody>
          <a:bodyPr/>
          <a:lstStyle/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smtClean="0"/>
              <a:t>Prominent ideas</a:t>
            </a:r>
          </a:p>
          <a:p>
            <a:pPr lvl="1">
              <a:buSzPct val="70000"/>
              <a:buFont typeface="Wingdings" pitchFamily="2" charset="2"/>
              <a:buChar char="q"/>
            </a:pPr>
            <a:r>
              <a:rPr lang="en-US" dirty="0" smtClean="0"/>
              <a:t>Patent reform</a:t>
            </a:r>
          </a:p>
          <a:p>
            <a:pPr lvl="2">
              <a:buSzPct val="70000"/>
              <a:buFont typeface="Wingdings" pitchFamily="2" charset="2"/>
              <a:buChar char="q"/>
            </a:pPr>
            <a:r>
              <a:rPr lang="en-US" sz="2200" dirty="0" smtClean="0"/>
              <a:t>Changes in reviewing policies for novelty and non-obviousness</a:t>
            </a:r>
          </a:p>
          <a:p>
            <a:pPr lvl="1">
              <a:buSzPct val="70000"/>
              <a:buFont typeface="Wingdings" pitchFamily="2" charset="2"/>
              <a:buChar char="q"/>
            </a:pPr>
            <a:r>
              <a:rPr lang="en-US" dirty="0" smtClean="0"/>
              <a:t>Government patent use and march-in rights</a:t>
            </a:r>
          </a:p>
          <a:p>
            <a:pPr lvl="2">
              <a:buSzPct val="70000"/>
              <a:buFont typeface="Wingdings" pitchFamily="2" charset="2"/>
              <a:buChar char="q"/>
            </a:pPr>
            <a:r>
              <a:rPr lang="en-US" sz="2200" dirty="0" smtClean="0"/>
              <a:t>Problem: no indication of willingness to exercise</a:t>
            </a:r>
          </a:p>
          <a:p>
            <a:pPr lvl="1">
              <a:buSzPct val="70000"/>
              <a:buFont typeface="Wingdings" pitchFamily="2" charset="2"/>
              <a:buChar char="q"/>
            </a:pPr>
            <a:r>
              <a:rPr lang="en-US" dirty="0" smtClean="0"/>
              <a:t>Price review and setting</a:t>
            </a:r>
          </a:p>
          <a:p>
            <a:pPr lvl="2">
              <a:buSzPct val="70000"/>
              <a:buFont typeface="Wingdings" pitchFamily="2" charset="2"/>
              <a:buChar char="q"/>
            </a:pPr>
            <a:r>
              <a:rPr lang="en-US" sz="2200" dirty="0" smtClean="0"/>
              <a:t>[Wait for laughter]</a:t>
            </a:r>
          </a:p>
          <a:p>
            <a:pPr lvl="1">
              <a:buSzPct val="70000"/>
              <a:buFont typeface="Wingdings" pitchFamily="2" charset="2"/>
              <a:buChar char="q"/>
            </a:pPr>
            <a:r>
              <a:rPr lang="en-US" dirty="0" smtClean="0"/>
              <a:t>Authorizing CMS to negotiate Medicare Part D drug prices</a:t>
            </a:r>
          </a:p>
          <a:p>
            <a:pPr lvl="2">
              <a:buSzPct val="70000"/>
              <a:buFont typeface="Wingdings" pitchFamily="2" charset="2"/>
              <a:buChar char="q"/>
            </a:pPr>
            <a:r>
              <a:rPr lang="en-US" sz="2200" dirty="0" smtClean="0"/>
              <a:t>Problem: also require greater latitude to make formulary choices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SzPct val="70000"/>
              <a:buFont typeface="Wingdings" pitchFamily="2" charset="2"/>
              <a:buChar char="q"/>
            </a:pPr>
            <a:r>
              <a:rPr lang="en-US" sz="2400" dirty="0" smtClean="0"/>
              <a:t>States will be the engine for reform</a:t>
            </a:r>
          </a:p>
          <a:p>
            <a:pPr lvl="1">
              <a:buSzPct val="70000"/>
              <a:buFont typeface="Wingdings" pitchFamily="2" charset="2"/>
              <a:buChar char="q"/>
            </a:pPr>
            <a:r>
              <a:rPr lang="en-US" dirty="0" smtClean="0"/>
              <a:t>“If the federal government doesn’t tackle drug pricing fast enough, participants agreed, state governments would.”</a:t>
            </a:r>
            <a:endParaRPr lang="en-US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86400" y="64008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Politico Working Group (2016).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NASHP Pharmacy Costs Work Group</a:t>
            </a:r>
            <a:endParaRPr lang="en-US" b="1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Pharmacy Costs Work Group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Bipartisan group of state leaders from governors’ staffs, state legislators; Medicaid, public employee health insurance, and state-based insurance programs; </a:t>
            </a:r>
            <a:r>
              <a:rPr lang="en-US" sz="2400" dirty="0">
                <a:latin typeface="+mj-lt"/>
              </a:rPr>
              <a:t>offices of attorneys </a:t>
            </a:r>
            <a:r>
              <a:rPr lang="en-US" sz="2400" dirty="0" smtClean="0">
                <a:latin typeface="+mj-lt"/>
              </a:rPr>
              <a:t>general, comptrollers’ offices; and corrections departments 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Observations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Shifting business climate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400" dirty="0">
              <a:latin typeface="+mn-lt"/>
            </a:endParaRPr>
          </a:p>
          <a:p>
            <a:pPr marL="1257300" lvl="2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 marL="1257300" lvl="2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400" dirty="0">
              <a:latin typeface="+mn-lt"/>
            </a:endParaRPr>
          </a:p>
          <a:p>
            <a:pPr marL="1257300" lvl="2" indent="-342900" eaLnBrk="0" hangingPunct="0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 marL="1257300" lvl="2" indent="-342900" eaLnBrk="0" hangingPunct="0">
              <a:spcBef>
                <a:spcPts val="0"/>
              </a:spcBef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Reliance on high launch prices and price increases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Objective: toolkit of possible state actions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No-one size fits all approach</a:t>
            </a:r>
          </a:p>
          <a:p>
            <a:pPr marL="1257300" lvl="2" indent="-342900" eaLnBrk="0" hangingPunct="0">
              <a:spcBef>
                <a:spcPts val="0"/>
              </a:spcBef>
              <a:spcAft>
                <a:spcPts val="1000"/>
              </a:spcAft>
              <a:buSzPct val="60000"/>
              <a:buFont typeface="Wingdings" pitchFamily="2" charset="2"/>
              <a:buChar char="q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83144176"/>
              </p:ext>
            </p:extLst>
          </p:nvPr>
        </p:nvGraphicFramePr>
        <p:xfrm>
          <a:off x="209550" y="3831251"/>
          <a:ext cx="8763000" cy="143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63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NASHP Pharmacy Costs Work Group Members</a:t>
            </a:r>
            <a:endParaRPr lang="en-US" b="1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66590"/>
              </p:ext>
            </p:extLst>
          </p:nvPr>
        </p:nvGraphicFramePr>
        <p:xfrm>
          <a:off x="195793" y="692082"/>
          <a:ext cx="7500407" cy="603104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38179"/>
                <a:gridCol w="3862228"/>
              </a:tblGrid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Susan Barrett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Executive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Green Mountain Care Board, VT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Kevin Lembo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Comptroller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Connecticut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Burl Beasley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Clinical Pharmacist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Oklahoma Health Care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Authority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Wendy Kelley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Arkansas Department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Corrections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Robert Crittenden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Senior Policy Advisor to the Governor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Washington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Heather Korbulic</a:t>
                      </a: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Executive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Silver State Insurance Exchange, NV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Rebekah Gee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Secretary, Dept. of Health and Hospitals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Louisiana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Eileen Mallow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Deputy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Wisconsin Department of Employee Trust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Funds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James DeBenedetti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Director, Plan Management Division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Covered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California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John McCarthy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Medicaid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Ohio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Richard Gottfried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Chair, Committee on Health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New York State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Assembly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Janet Mills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Attorney General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Maine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Emily Hancock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Clinical Pharmacist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Dept. of Social and Family Services, IN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David Seltz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Executive Director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Massachusetts Health Policy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Commission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Stuart Hudson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Deputy Director of Healthcare and Fiscal Operations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Ohio Department of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Corrections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Norman Thurston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Representative, 64th District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Utah State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Legislature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2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Nathan Johnson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Chief Policy Officer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Washington State Health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Care Authority 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Rebecca Pasternik-Ikard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 Medicaid Chief Operating Officer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Oklahoma Health Care 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Authority</a:t>
                      </a:r>
                      <a:endParaRPr lang="en-US" sz="13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Possible State Solutions</a:t>
            </a:r>
            <a:endParaRPr lang="en-US" b="1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228599" y="3005117"/>
            <a:ext cx="8686800" cy="3551882"/>
          </a:xfrm>
        </p:spPr>
        <p:txBody>
          <a:bodyPr>
            <a:noAutofit/>
          </a:bodyPr>
          <a:lstStyle/>
          <a:p>
            <a:pPr marL="457200" lvl="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Leverage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transparency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laws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to create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accountability</a:t>
            </a:r>
          </a:p>
          <a:p>
            <a:pPr marL="457200" lvl="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Create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public utility model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in-state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drug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prices</a:t>
            </a: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Bulk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purchase and distribute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high-priced, broadly-indicated, drugs that protect the public’s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health</a:t>
            </a:r>
          </a:p>
          <a:p>
            <a:pPr marL="457200" lvl="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Utilize state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unfair trade and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consumer protection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laws</a:t>
            </a: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Seek the ability to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re-import drugs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from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</a:rPr>
              <a:t>Canada</a:t>
            </a: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9718" y="936367"/>
            <a:ext cx="6024562" cy="1477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2438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000"/>
              </a:spcAft>
              <a:buSzPct val="60000"/>
            </a:pP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://nashp.org/states-rising-cost-pharmaceuticals-call-action/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3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Possible State Solutions Cont’d</a:t>
            </a:r>
            <a:endParaRPr lang="en-US" b="1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Pursue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Medicaid waivers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promote greater purchasing flexibility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Pharmacy Benefits Manager (PBM)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57200" lvl="0" indent="-457200" ea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Pursue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 on investment (ROI)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pricing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forward financing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state participation in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Medicare Part D as Employer Group Waiver Plans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 consumers against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misleading marketing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pension funds assume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shareholder role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influence pharmaceutical company actions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47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bill focus: research and development costs for high-priced drugs</a:t>
            </a:r>
          </a:p>
          <a:p>
            <a:pPr marL="914400" lvl="1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Vermont: An Act Related to Prescription Drugs </a:t>
            </a:r>
          </a:p>
          <a:p>
            <a:pPr marL="914400" lvl="1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1371600" lvl="2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Shift away from value-based pricing</a:t>
            </a:r>
          </a:p>
          <a:p>
            <a:pPr marL="1371600" lvl="2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</a:t>
            </a:r>
          </a:p>
          <a:p>
            <a:pPr marL="457200" indent="-457200" eaLnBrk="0" hangingPunct="0">
              <a:lnSpc>
                <a:spcPct val="134000"/>
              </a:lnSpc>
              <a:spcBef>
                <a:spcPts val="2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Scope for utility: information needed for better decision-making</a:t>
            </a:r>
          </a:p>
          <a:p>
            <a:pPr marL="914400" lvl="1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Sources of high drug costs</a:t>
            </a:r>
          </a:p>
          <a:p>
            <a:pPr marL="1371600" lvl="2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Drug manufacturers vs. PBMs</a:t>
            </a:r>
          </a:p>
          <a:p>
            <a:pPr marL="914400" lvl="1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Savings passed on by 340(b) programs</a:t>
            </a:r>
          </a:p>
          <a:p>
            <a:pPr marL="914400" lvl="1" indent="-457200" eaLnBrk="0" hangingPunct="0">
              <a:lnSpc>
                <a:spcPct val="134000"/>
              </a:lnSpc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Utilization of drug coupons</a:t>
            </a:r>
          </a:p>
          <a:p>
            <a:pPr marL="457200" indent="-457200" eaLnBrk="0" hangingPunct="0">
              <a:lnSpc>
                <a:spcPct val="134000"/>
              </a:lnSpc>
              <a:spcBef>
                <a:spcPts val="2000"/>
              </a:spcBef>
              <a:spcAft>
                <a:spcPts val="0"/>
              </a:spcAft>
              <a:buSzPct val="60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NASHP model legislation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11111" r="17495" b="22222"/>
          <a:stretch>
            <a:fillRect/>
          </a:stretch>
        </p:blipFill>
        <p:spPr bwMode="auto">
          <a:xfrm>
            <a:off x="4648200" y="685800"/>
            <a:ext cx="419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85800"/>
            <a:ext cx="4191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1219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-Sarpatwari et al. NEJM (2017).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Public Utility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Prescription drugs = critical goods</a:t>
            </a:r>
            <a:endParaRPr lang="en-US" sz="2400" dirty="0"/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en-US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Drug price review board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Review drugs with high launch prices or price increases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Conduct open hearings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Collect data from drug manufacturers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Commission studies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Approve, reject, tax, or set 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Legal questions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Reasonable rate of return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Scope of federal patent preemption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BIO v. District of Columbia (Fed. Cir. 2007)</a:t>
            </a:r>
          </a:p>
          <a:p>
            <a:pPr lvl="1">
              <a:spcAft>
                <a:spcPts val="0"/>
              </a:spcAft>
              <a:buSzPct val="60000"/>
              <a:buNone/>
            </a:pPr>
            <a:endParaRPr lang="en-US" dirty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Bulk Purchasing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Central contracting for essential public health drugs</a:t>
            </a:r>
            <a:endParaRPr lang="en-US" sz="2400" dirty="0"/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dirty="0" smtClean="0"/>
              <a:t>Hepatitis-C treatments</a:t>
            </a:r>
          </a:p>
          <a:p>
            <a:pPr lvl="1"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en-US" dirty="0" smtClean="0"/>
              <a:t>Epinephrine</a:t>
            </a:r>
          </a:p>
          <a:p>
            <a:pPr lvl="1">
              <a:spcAft>
                <a:spcPts val="0"/>
              </a:spcAft>
              <a:buSzPct val="60000"/>
              <a:buNone/>
            </a:pPr>
            <a:endParaRPr lang="en-US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Benefit to manufacturers: predictability and volume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Models</a:t>
            </a: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Vaccines for Children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Medicaid-recipient, uninsured, or underinsured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CDC purchased, freely available</a:t>
            </a:r>
          </a:p>
          <a:p>
            <a:pPr lvl="1">
              <a:buSzPct val="60000"/>
              <a:buNone/>
            </a:pP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err="1" smtClean="0"/>
              <a:t>Naloxone</a:t>
            </a:r>
            <a:endParaRPr lang="en-US" dirty="0" smtClean="0"/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State agency (</a:t>
            </a:r>
            <a:r>
              <a:rPr lang="en-US" sz="2400" i="1" dirty="0" smtClean="0"/>
              <a:t>e.g.</a:t>
            </a:r>
            <a:r>
              <a:rPr lang="en-US" sz="2400" dirty="0" smtClean="0"/>
              <a:t>, Attorney General’s Office)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Trust funded by fees from participating groups</a:t>
            </a:r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5257800"/>
          </a:xfrm>
        </p:spPr>
        <p:txBody>
          <a:bodyPr>
            <a:noAutofit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dirty="0" smtClean="0"/>
              <a:t>No one in our Division has personal financial relationships with any pharmaceutical company</a:t>
            </a:r>
          </a:p>
          <a:p>
            <a:pPr lvl="0">
              <a:defRPr/>
            </a:pPr>
            <a:endParaRPr lang="en-US" dirty="0" smtClean="0"/>
          </a:p>
          <a:p>
            <a:pPr lvl="0"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Current research funding: </a:t>
            </a:r>
            <a:r>
              <a:rPr lang="en-US" dirty="0" err="1" smtClean="0"/>
              <a:t>Greenwall</a:t>
            </a:r>
            <a:r>
              <a:rPr lang="en-US" dirty="0" smtClean="0"/>
              <a:t> Foundation, FDA Office of Generic Drugs, Harvard Program in Therapeutic Science, Laura and John Arnold Foundation</a:t>
            </a:r>
          </a:p>
          <a:p>
            <a:pPr lvl="0">
              <a:buSzPct val="60000"/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SzPct val="60000"/>
              <a:buFont typeface="Wingdings" pitchFamily="2" charset="2"/>
              <a:buChar char="q"/>
              <a:defRPr/>
            </a:pPr>
            <a:r>
              <a:rPr lang="en-US" dirty="0" smtClean="0"/>
              <a:t>Current consulting: </a:t>
            </a:r>
            <a:r>
              <a:rPr lang="en-US" dirty="0" err="1" smtClean="0"/>
              <a:t>Leerink</a:t>
            </a:r>
            <a:r>
              <a:rPr lang="en-US" dirty="0" smtClean="0"/>
              <a:t>, NASHP</a:t>
            </a:r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Consumer Protection: Unfair Trade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Nebulous definition: immoral, unfair, causing substantial harm</a:t>
            </a:r>
          </a:p>
          <a:p>
            <a:pPr lvl="1">
              <a:spcAft>
                <a:spcPts val="0"/>
              </a:spcAft>
              <a:buSzPct val="60000"/>
              <a:buNone/>
            </a:pPr>
            <a:endParaRPr lang="en-US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Predatory pricing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Forcing patients to forgo treatment altogether or partially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sz="2400" dirty="0" err="1" smtClean="0"/>
              <a:t>pyrimethamine</a:t>
            </a:r>
            <a:r>
              <a:rPr lang="en-US" sz="2400" dirty="0" smtClean="0"/>
              <a:t> (</a:t>
            </a:r>
            <a:r>
              <a:rPr lang="en-US" sz="2400" dirty="0" err="1" smtClean="0"/>
              <a:t>Daraprim</a:t>
            </a:r>
            <a:r>
              <a:rPr lang="en-US" sz="2400" dirty="0" smtClean="0"/>
              <a:t>)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Case study: </a:t>
            </a:r>
            <a:r>
              <a:rPr lang="en-US" sz="2400" dirty="0" err="1" smtClean="0"/>
              <a:t>sofosbuvir</a:t>
            </a:r>
            <a:r>
              <a:rPr lang="en-US" sz="2400" dirty="0" smtClean="0"/>
              <a:t> (</a:t>
            </a:r>
            <a:r>
              <a:rPr lang="en-US" sz="2400" dirty="0" err="1" smtClean="0"/>
              <a:t>Sovaldi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Massachusetts 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Chapter 93A Section 2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Attorney General Healey: threat to sue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Skepticism: “I think she looses in Massachusetts and any court in the country.” –Prof. Erik Gordon 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Result: negotiated rebate for </a:t>
            </a:r>
            <a:r>
              <a:rPr lang="en-US" sz="2400" dirty="0" err="1" smtClean="0"/>
              <a:t>MassHealth</a:t>
            </a:r>
            <a:endParaRPr lang="en-US" sz="2400" dirty="0" smtClean="0"/>
          </a:p>
          <a:p>
            <a:pPr lvl="1">
              <a:buSzPct val="60000"/>
              <a:buNone/>
            </a:pP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endParaRPr lang="en-US" sz="2400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Consumer Protection: Antitrust Enforcement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Pay-for-delay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Agreement to delay generic entry in return for compensation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2010 FTC estimate: $3.5 billion in forgone savings annually</a:t>
            </a:r>
          </a:p>
          <a:p>
            <a:pPr lvl="1">
              <a:spcAft>
                <a:spcPts val="0"/>
              </a:spcAft>
              <a:buSzPct val="60000"/>
              <a:buNone/>
            </a:pPr>
            <a:endParaRPr lang="en-US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FTC vs. </a:t>
            </a:r>
            <a:r>
              <a:rPr lang="en-US" sz="2400" dirty="0" err="1" smtClean="0"/>
              <a:t>Actavis</a:t>
            </a:r>
            <a:r>
              <a:rPr lang="en-US" sz="2400" dirty="0" smtClean="0"/>
              <a:t> (2013)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Pay-for-delay can violate antitrust law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Practical effect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Elimination of cash payments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Persistence of alternative arrangements</a:t>
            </a:r>
          </a:p>
          <a:p>
            <a:pPr lvl="3">
              <a:buSzPct val="60000"/>
              <a:buFont typeface="Wingdings" pitchFamily="2" charset="2"/>
              <a:buChar char="q"/>
            </a:pPr>
            <a:r>
              <a:rPr lang="en-US" sz="2400" i="1" dirty="0" smtClean="0"/>
              <a:t>E.g.</a:t>
            </a:r>
            <a:r>
              <a:rPr lang="en-US" sz="2400" dirty="0" smtClean="0"/>
              <a:t>, agreement not to market authorized generic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Possible lever: state antitrust law</a:t>
            </a:r>
          </a:p>
          <a:p>
            <a:pPr lvl="1">
              <a:buSzPct val="60000"/>
              <a:buNone/>
            </a:pP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endParaRPr lang="en-US" sz="2400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State as Re-Importer and PBM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Re-importation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HHS Secretary may authorize but has never done so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New landscape?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Data Quality and Security Act 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Presidential campaign</a:t>
            </a:r>
          </a:p>
          <a:p>
            <a:pPr lvl="1">
              <a:spcAft>
                <a:spcPts val="0"/>
              </a:spcAft>
              <a:buSzPct val="60000"/>
              <a:buNone/>
            </a:pPr>
            <a:endParaRPr lang="en-US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PBM</a:t>
            </a: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Uniform formularies for all state programs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Consideration: population heterogeneity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Possible benefits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Increased purchasing power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dirty="0" smtClean="0"/>
              <a:t>Elimination of profit extraction by commercial PBMS</a:t>
            </a:r>
          </a:p>
          <a:p>
            <a:pPr lvl="3">
              <a:buSzPct val="60000"/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b="1" dirty="0" smtClean="0"/>
              <a:t>Drug Coupons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200" dirty="0" smtClean="0"/>
              <a:t>Generally reduce out-of-pocket but not third-party costs</a:t>
            </a:r>
          </a:p>
          <a:p>
            <a:pPr lvl="1">
              <a:buSzPct val="60000"/>
              <a:buFont typeface="Wingdings" pitchFamily="2" charset="2"/>
              <a:buChar char="q"/>
            </a:pPr>
            <a:endParaRPr lang="en-US" sz="12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200" dirty="0" smtClean="0"/>
              <a:t>Widespread use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2009: 86 programs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2012: 525 programs</a:t>
            </a:r>
          </a:p>
          <a:p>
            <a:pPr>
              <a:buSzPct val="60000"/>
              <a:buNone/>
            </a:pPr>
            <a:endParaRPr lang="en-US" sz="12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200" dirty="0" smtClean="0"/>
              <a:t>Limitations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Often: time-limited, restricted eligibility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200" dirty="0" smtClean="0"/>
              <a:t>Steers patients away from lower-cost generics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200" dirty="0" smtClean="0"/>
              <a:t>Study: Drugs first facing generic competition 2007-2010 </a:t>
            </a:r>
          </a:p>
          <a:p>
            <a:pPr lvl="3">
              <a:buSzPct val="60000"/>
              <a:buFont typeface="Wingdings" pitchFamily="2" charset="2"/>
              <a:buChar char="q"/>
            </a:pPr>
            <a:r>
              <a:rPr lang="en-US" sz="2200" dirty="0" smtClean="0"/>
              <a:t>Increased spending $700 million</a:t>
            </a:r>
          </a:p>
          <a:p>
            <a:pPr lvl="3">
              <a:buSzPct val="60000"/>
              <a:buFont typeface="Wingdings" pitchFamily="2" charset="2"/>
              <a:buChar char="q"/>
            </a:pPr>
            <a:r>
              <a:rPr lang="en-US" sz="2200" dirty="0" smtClean="0"/>
              <a:t>By reducing sales of </a:t>
            </a:r>
            <a:r>
              <a:rPr lang="en-US" sz="2200" u="sng" dirty="0" smtClean="0"/>
              <a:t>bioequivalent</a:t>
            </a:r>
            <a:r>
              <a:rPr lang="en-US" sz="2200" dirty="0" smtClean="0"/>
              <a:t> generics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sz="1200" dirty="0" smtClean="0"/>
          </a:p>
          <a:p>
            <a:pPr>
              <a:spcBef>
                <a:spcPts val="1000"/>
              </a:spcBef>
              <a:buSzPct val="60000"/>
              <a:buFont typeface="Wingdings" pitchFamily="2" charset="2"/>
              <a:buChar char="q"/>
            </a:pPr>
            <a:r>
              <a:rPr lang="en-US" sz="2200" dirty="0" smtClean="0"/>
              <a:t>Possible actions: consumer protection measures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200" dirty="0" smtClean="0"/>
              <a:t>Prominent eligibility criteria, expiration dates, and warnings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200" dirty="0" smtClean="0"/>
              <a:t>Set eligibility and duration floors</a:t>
            </a:r>
          </a:p>
          <a:p>
            <a:pPr lvl="1">
              <a:buSzPct val="60000"/>
              <a:buNone/>
            </a:pPr>
            <a:endParaRPr lang="en-US" sz="2200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105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</a:t>
            </a:r>
            <a:r>
              <a:rPr lang="en-US" sz="1400" dirty="0" err="1" smtClean="0">
                <a:latin typeface="+mj-lt"/>
              </a:rPr>
              <a:t>Dafny</a:t>
            </a:r>
            <a:r>
              <a:rPr lang="en-US" sz="1400" dirty="0" smtClean="0">
                <a:latin typeface="+mj-lt"/>
              </a:rPr>
              <a:t> et al. NBER (2016).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ROI Pricing and Forward Financing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Value-based pricing coupled with long-term payment plan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Mechanism to avoid systemic shocks </a:t>
            </a:r>
          </a:p>
          <a:p>
            <a:pPr>
              <a:buSzPct val="60000"/>
              <a:buNone/>
            </a:pPr>
            <a:endParaRPr lang="en-US" sz="24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Types</a:t>
            </a:r>
            <a:endParaRPr lang="en-US" dirty="0" smtClean="0"/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Outcomes-based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400" i="1" dirty="0" smtClean="0"/>
              <a:t>E.g.</a:t>
            </a:r>
            <a:r>
              <a:rPr lang="en-US" sz="2400" dirty="0" smtClean="0"/>
              <a:t>, </a:t>
            </a:r>
            <a:r>
              <a:rPr lang="en-US" sz="2400" dirty="0" err="1" smtClean="0"/>
              <a:t>sacubitril</a:t>
            </a:r>
            <a:r>
              <a:rPr lang="en-US" sz="2400" dirty="0" smtClean="0"/>
              <a:t>/</a:t>
            </a:r>
            <a:r>
              <a:rPr lang="en-US" sz="2400" dirty="0" err="1" smtClean="0"/>
              <a:t>valsartan</a:t>
            </a:r>
            <a:r>
              <a:rPr lang="en-US" sz="2400" dirty="0" smtClean="0"/>
              <a:t> (</a:t>
            </a:r>
            <a:r>
              <a:rPr lang="en-US" sz="2400" dirty="0" err="1" smtClean="0"/>
              <a:t>Entresto</a:t>
            </a:r>
            <a:r>
              <a:rPr lang="en-US" sz="2400" dirty="0" smtClean="0"/>
              <a:t>) and hospital admissions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Indication-specific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en-US" sz="2400" dirty="0" smtClean="0"/>
              <a:t>Challenges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Value determination 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Risk allocation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Data collection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dirty="0" smtClean="0"/>
              <a:t>Medicaid restrictions</a:t>
            </a:r>
          </a:p>
          <a:p>
            <a:pPr lvl="3">
              <a:buSzPct val="60000"/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5998"/>
            <a:ext cx="469102" cy="60200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733800"/>
            <a:ext cx="47046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48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-ICER (2015).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Additional Possibilities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059363"/>
          </a:xfrm>
        </p:spPr>
        <p:txBody>
          <a:bodyPr/>
          <a:lstStyle/>
          <a:p>
            <a:pPr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Re-evaluate use of free samples, and “DAW” prescriptions</a:t>
            </a:r>
          </a:p>
          <a:p>
            <a:pPr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Promote value</a:t>
            </a:r>
            <a:r>
              <a:rPr lang="en-US" sz="2600" dirty="0"/>
              <a:t>-based </a:t>
            </a:r>
            <a:r>
              <a:rPr lang="en-US" sz="2600" dirty="0" smtClean="0"/>
              <a:t>prescribing</a:t>
            </a:r>
          </a:p>
          <a:p>
            <a:pPr lvl="1"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Point-of-care reminders</a:t>
            </a:r>
          </a:p>
          <a:p>
            <a:pPr lvl="1">
              <a:buSzPct val="60000"/>
              <a:buFont typeface="Wingdings" pitchFamily="2" charset="2"/>
              <a:buChar char="q"/>
            </a:pPr>
            <a:r>
              <a:rPr lang="en-US" sz="2600" dirty="0" smtClean="0"/>
              <a:t> Academic detailing</a:t>
            </a:r>
          </a:p>
          <a:p>
            <a:pPr lvl="2"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Provision of non-commercial, non-product-driven, evidence-based</a:t>
            </a:r>
            <a:r>
              <a:rPr lang="en-US" sz="2600" dirty="0" smtClean="0">
                <a:solidFill>
                  <a:schemeClr val="accent2"/>
                </a:solidFill>
              </a:rPr>
              <a:t> </a:t>
            </a:r>
            <a:r>
              <a:rPr lang="en-US" sz="2600" dirty="0" smtClean="0"/>
              <a:t>information related to common clinical problems provided by well-trained clinicians</a:t>
            </a:r>
          </a:p>
          <a:p>
            <a:pPr lvl="3">
              <a:spcAft>
                <a:spcPts val="1000"/>
              </a:spcAft>
              <a:buSzPct val="60000"/>
              <a:buFont typeface="Wingdings" pitchFamily="2" charset="2"/>
              <a:buChar char="q"/>
            </a:pPr>
            <a:r>
              <a:rPr lang="en-US" sz="2600" dirty="0" smtClean="0"/>
              <a:t>Comparative benefit, risk, and cost-effectiveness</a:t>
            </a:r>
          </a:p>
          <a:p>
            <a:pPr lvl="2">
              <a:buSzPct val="60000"/>
              <a:buFont typeface="Wingdings" pitchFamily="2" charset="2"/>
              <a:buChar char="q"/>
            </a:pPr>
            <a:r>
              <a:rPr lang="en-US" sz="2600" dirty="0" smtClean="0"/>
              <a:t>Supported by a state, public health agency, or a non-profit health care system interested in improving clinical outcomes</a:t>
            </a:r>
          </a:p>
          <a:p>
            <a:endParaRPr lang="en-US" sz="2600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asarpatwari@bwh.harvard.edu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324600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Aft>
                <a:spcPts val="500"/>
              </a:spcAft>
              <a:buSzPct val="60000"/>
              <a:buNone/>
            </a:pPr>
            <a:r>
              <a:rPr lang="en-US" sz="3600" b="1" dirty="0" smtClean="0"/>
              <a:t>Prescription Drug Spending in the US</a:t>
            </a:r>
            <a:endParaRPr lang="en-US" sz="2400" dirty="0" smtClean="0"/>
          </a:p>
          <a:p>
            <a:pPr lvl="1">
              <a:lnSpc>
                <a:spcPct val="175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600" dirty="0" smtClean="0"/>
              <a:t>Rose 20% between 2013-2015 to $457 billion</a:t>
            </a:r>
          </a:p>
          <a:p>
            <a:pPr lvl="2">
              <a:lnSpc>
                <a:spcPct val="175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400" dirty="0" smtClean="0"/>
              <a:t>Outpaced a 6% increase in aggregate healthcare spending</a:t>
            </a:r>
          </a:p>
          <a:p>
            <a:pPr lvl="1">
              <a:lnSpc>
                <a:spcPct val="175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600" dirty="0" smtClean="0"/>
              <a:t>Constitutes 19% of employer-based insurance benefits</a:t>
            </a:r>
            <a:endParaRPr lang="en-US" sz="2600" dirty="0"/>
          </a:p>
          <a:p>
            <a:pPr lvl="1">
              <a:lnSpc>
                <a:spcPct val="175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600" dirty="0" smtClean="0"/>
              <a:t>International per capita comparisons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400" dirty="0" smtClean="0"/>
              <a:t>US: $858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r>
              <a:rPr lang="en-US" sz="2400" dirty="0" smtClean="0"/>
              <a:t>Average of 19 industrialized countries: $400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endParaRPr lang="en-US" sz="26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buSzPct val="60000"/>
              <a:buFont typeface="Wingdings" pitchFamily="2" charset="2"/>
              <a:buChar char="q"/>
            </a:pPr>
            <a:endParaRPr lang="en-US" sz="2400" dirty="0" smtClean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82880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</a:t>
            </a:r>
            <a:r>
              <a:rPr lang="en-US" sz="1400" dirty="0" err="1" smtClean="0">
                <a:latin typeface="+mj-lt"/>
              </a:rPr>
              <a:t>Keehan</a:t>
            </a:r>
            <a:r>
              <a:rPr lang="en-US" sz="1400" dirty="0" smtClean="0">
                <a:latin typeface="+mj-lt"/>
              </a:rPr>
              <a:t> et al., Health </a:t>
            </a:r>
            <a:r>
              <a:rPr lang="en-US" sz="1400" dirty="0" err="1" smtClean="0">
                <a:latin typeface="+mj-lt"/>
              </a:rPr>
              <a:t>Aff</a:t>
            </a:r>
            <a:r>
              <a:rPr lang="en-US" sz="1400" dirty="0" smtClean="0">
                <a:latin typeface="+mj-lt"/>
              </a:rPr>
              <a:t> (2015).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514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-Kaiser Family Foundation (2015).</a:t>
            </a:r>
            <a:endParaRPr lang="en-US" sz="1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19568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-Wall Street Journal (2015).</a:t>
            </a:r>
            <a:endParaRPr lang="en-US" sz="1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/>
          <a:stretch/>
        </p:blipFill>
        <p:spPr>
          <a:xfrm>
            <a:off x="2209800" y="4267200"/>
            <a:ext cx="4514723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72756" y="65913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-OECD (2015).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b="1" dirty="0" smtClean="0"/>
              <a:t>Clinical Consequences of High Drug Costs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382000" cy="5059363"/>
          </a:xfrm>
        </p:spPr>
        <p:txBody>
          <a:bodyPr/>
          <a:lstStyle/>
          <a:p>
            <a:pPr>
              <a:buSzPct val="60000"/>
              <a:buFont typeface="Wingdings" charset="2"/>
              <a:buChar char="q"/>
            </a:pPr>
            <a:r>
              <a:rPr lang="en-US" sz="2400" dirty="0" smtClean="0"/>
              <a:t>More patients have coverage due to Medicare drug benefit and the ACA, but cost-containment </a:t>
            </a:r>
            <a:r>
              <a:rPr lang="en-US" sz="2400" dirty="0"/>
              <a:t>strategies </a:t>
            </a:r>
            <a:r>
              <a:rPr lang="en-US" sz="2400" dirty="0" smtClean="0"/>
              <a:t>have </a:t>
            </a:r>
            <a:r>
              <a:rPr lang="en-US" sz="2400" dirty="0"/>
              <a:t>shifted </a:t>
            </a:r>
            <a:r>
              <a:rPr lang="en-US" sz="2400" dirty="0" smtClean="0"/>
              <a:t>drug </a:t>
            </a:r>
            <a:r>
              <a:rPr lang="en-US" sz="2400" dirty="0"/>
              <a:t>expenses onto patients’ </a:t>
            </a:r>
            <a:r>
              <a:rPr lang="en-US" sz="2400" dirty="0" smtClean="0"/>
              <a:t>shoulders</a:t>
            </a:r>
          </a:p>
          <a:p>
            <a:pPr>
              <a:buSzPct val="60000"/>
              <a:buFont typeface="Wingdings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charset="2"/>
              <a:buChar char="q"/>
            </a:pPr>
            <a:r>
              <a:rPr lang="en-US" sz="2400" dirty="0"/>
              <a:t>Medicaid programs facing higher drug costs have had to cut back on other services or have tightened eligibility </a:t>
            </a:r>
            <a:r>
              <a:rPr lang="en-US" sz="2400" dirty="0" smtClean="0"/>
              <a:t>requirements</a:t>
            </a:r>
          </a:p>
          <a:p>
            <a:pPr lvl="1">
              <a:buSzPct val="60000"/>
              <a:buFont typeface="Wingdings" charset="2"/>
              <a:buChar char="q"/>
            </a:pPr>
            <a:endParaRPr lang="en-US" dirty="0" smtClean="0"/>
          </a:p>
          <a:p>
            <a:pPr>
              <a:buSzPct val="60000"/>
              <a:buFont typeface="Wingdings" charset="2"/>
              <a:buChar char="q"/>
            </a:pPr>
            <a:r>
              <a:rPr lang="en-US" sz="2400" dirty="0" smtClean="0"/>
              <a:t>25% of patients in 2015 reported </a:t>
            </a:r>
            <a:r>
              <a:rPr lang="en-US" sz="2400" dirty="0"/>
              <a:t>that they or another family member did not fill a prescription in the last year due to cost </a:t>
            </a:r>
          </a:p>
          <a:p>
            <a:pPr>
              <a:buSzPct val="60000"/>
              <a:buFont typeface="Wingdings" charset="2"/>
              <a:buChar char="q"/>
            </a:pPr>
            <a:endParaRPr lang="en-US" sz="2400" dirty="0" smtClean="0"/>
          </a:p>
          <a:p>
            <a:pPr>
              <a:buSzPct val="60000"/>
              <a:buFont typeface="Wingdings" charset="2"/>
              <a:buChar char="q"/>
            </a:pPr>
            <a:r>
              <a:rPr lang="en-US" sz="2400" dirty="0"/>
              <a:t>P</a:t>
            </a:r>
            <a:r>
              <a:rPr lang="en-US" sz="2400" dirty="0" smtClean="0"/>
              <a:t>atients </a:t>
            </a:r>
            <a:r>
              <a:rPr lang="en-US" sz="2400" dirty="0"/>
              <a:t>prescribed a </a:t>
            </a:r>
            <a:r>
              <a:rPr lang="en-US" sz="2400" dirty="0" smtClean="0"/>
              <a:t>costly brand-name </a:t>
            </a:r>
            <a:r>
              <a:rPr lang="en-US" sz="2400" dirty="0"/>
              <a:t>product rather than a </a:t>
            </a:r>
            <a:r>
              <a:rPr lang="en-US" sz="2400" dirty="0" smtClean="0"/>
              <a:t>more affordable generic </a:t>
            </a:r>
            <a:r>
              <a:rPr lang="en-US" sz="2400" dirty="0"/>
              <a:t>alternative adhere less </a:t>
            </a:r>
            <a:r>
              <a:rPr lang="en-US" sz="2400" dirty="0" smtClean="0"/>
              <a:t>well, </a:t>
            </a:r>
            <a:r>
              <a:rPr lang="en-US" sz="2400" dirty="0"/>
              <a:t>and have worse health </a:t>
            </a:r>
            <a:r>
              <a:rPr lang="en-US" sz="2400" dirty="0" smtClean="0"/>
              <a:t>outcomes</a:t>
            </a:r>
            <a:endParaRPr lang="en-US" sz="2400" dirty="0"/>
          </a:p>
        </p:txBody>
      </p:sp>
      <p:pic>
        <p:nvPicPr>
          <p:cNvPr id="5" name="Picture 4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419600" y="4876800"/>
            <a:ext cx="393452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Kaiser Family Foundation (2016).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895600" y="6550223"/>
            <a:ext cx="56261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Shrank et al. Arch Intern Med (2006); Gagne et al. Ann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Intern Med (2014)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-19050" y="3657600"/>
            <a:ext cx="2590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Barlas</a:t>
            </a:r>
            <a:r>
              <a:rPr lang="en-US" sz="1400" kern="0" noProof="0" dirty="0" smtClean="0">
                <a:solidFill>
                  <a:sysClr val="windowText" lastClr="000000"/>
                </a:solidFill>
                <a:latin typeface="Calibri"/>
              </a:rPr>
              <a:t>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PT (2016).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2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Claim: High Prices Drive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059363"/>
          </a:xfrm>
        </p:spPr>
        <p:txBody>
          <a:bodyPr/>
          <a:lstStyle/>
          <a:p>
            <a:pPr>
              <a:buSzPct val="60000"/>
              <a:buFont typeface="Wingdings" charset="2"/>
              <a:buChar char="q"/>
            </a:pPr>
            <a:r>
              <a:rPr lang="is-IS" sz="2400" dirty="0" smtClean="0"/>
              <a:t>…but </a:t>
            </a:r>
            <a:r>
              <a:rPr lang="en-US" sz="2400" dirty="0" smtClean="0"/>
              <a:t>innovation </a:t>
            </a:r>
            <a:r>
              <a:rPr lang="en-US" sz="2400" dirty="0"/>
              <a:t>that leads to </a:t>
            </a:r>
            <a:r>
              <a:rPr lang="en-US" sz="2400" dirty="0" smtClean="0"/>
              <a:t>transformative new </a:t>
            </a:r>
            <a:r>
              <a:rPr lang="en-US" sz="2400" dirty="0"/>
              <a:t>drug products </a:t>
            </a:r>
            <a:r>
              <a:rPr lang="en-US" sz="2400" dirty="0" smtClean="0"/>
              <a:t>is often performed </a:t>
            </a:r>
            <a:r>
              <a:rPr lang="en-US" sz="2400" dirty="0"/>
              <a:t>in academic institutions and supported by public investment such as the </a:t>
            </a:r>
            <a:r>
              <a:rPr lang="en-US" sz="2400" dirty="0" smtClean="0"/>
              <a:t>NIH</a:t>
            </a:r>
            <a:endParaRPr lang="en-US" sz="2400" dirty="0"/>
          </a:p>
          <a:p>
            <a:pPr lvl="1">
              <a:buSzPct val="60000"/>
              <a:buFont typeface="Wingdings" charset="2"/>
              <a:buChar char="q"/>
            </a:pPr>
            <a:endParaRPr lang="en-US" dirty="0" smtClean="0"/>
          </a:p>
          <a:p>
            <a:pPr>
              <a:buSzPct val="60000"/>
              <a:buFont typeface="Wingdings" charset="2"/>
              <a:buChar char="q"/>
            </a:pPr>
            <a:r>
              <a:rPr lang="is-IS" sz="2400" dirty="0" smtClean="0"/>
              <a:t>…but </a:t>
            </a:r>
            <a:r>
              <a:rPr lang="en-US" sz="2400" dirty="0" smtClean="0"/>
              <a:t>proportion </a:t>
            </a:r>
            <a:r>
              <a:rPr lang="en-US" sz="2400" dirty="0"/>
              <a:t>of large pharmaceutical company revenues that goes to R&amp;D is </a:t>
            </a:r>
            <a:r>
              <a:rPr lang="en-US" sz="2400" dirty="0" smtClean="0"/>
              <a:t>10%-</a:t>
            </a:r>
            <a:r>
              <a:rPr lang="en-US" sz="2400" dirty="0"/>
              <a:t>15%, and much smaller if only innovative product development is </a:t>
            </a:r>
            <a:r>
              <a:rPr lang="en-US" sz="2400" dirty="0" smtClean="0"/>
              <a:t>considered</a:t>
            </a:r>
          </a:p>
          <a:p>
            <a:pPr lvl="1">
              <a:buSzPct val="60000"/>
              <a:buFont typeface="Wingdings" charset="2"/>
              <a:buChar char="q"/>
            </a:pPr>
            <a:endParaRPr lang="en-US" dirty="0"/>
          </a:p>
          <a:p>
            <a:pPr>
              <a:buSzPct val="60000"/>
              <a:buFont typeface="Wingdings" charset="2"/>
              <a:buChar char="q"/>
            </a:pPr>
            <a:r>
              <a:rPr lang="is-IS" sz="2400" dirty="0" smtClean="0"/>
              <a:t>…but </a:t>
            </a:r>
            <a:r>
              <a:rPr lang="en-US" sz="2400" dirty="0"/>
              <a:t>e</a:t>
            </a:r>
            <a:r>
              <a:rPr lang="en-US" sz="2400" dirty="0" smtClean="0"/>
              <a:t>conomic </a:t>
            </a:r>
            <a:r>
              <a:rPr lang="en-US" sz="2400" dirty="0"/>
              <a:t>analyses contending that it costs $2.6 billion to develop a new drug </a:t>
            </a:r>
            <a:r>
              <a:rPr lang="en-US" sz="2400" dirty="0" smtClean="0"/>
              <a:t>have </a:t>
            </a:r>
            <a:r>
              <a:rPr lang="en-US" sz="2400" dirty="0"/>
              <a:t>been disputed as </a:t>
            </a:r>
            <a:r>
              <a:rPr lang="en-US" sz="2400" dirty="0" smtClean="0"/>
              <a:t>inaccurate and inflated</a:t>
            </a:r>
          </a:p>
          <a:p>
            <a:pPr lvl="1">
              <a:buSzPct val="60000"/>
              <a:buFont typeface="Wingdings" charset="2"/>
              <a:buChar char="q"/>
            </a:pPr>
            <a:endParaRPr lang="is-IS" dirty="0" smtClean="0"/>
          </a:p>
          <a:p>
            <a:pPr>
              <a:buSzPct val="60000"/>
              <a:buFont typeface="Wingdings" charset="2"/>
              <a:buChar char="q"/>
            </a:pPr>
            <a:r>
              <a:rPr lang="is-IS" sz="2400" dirty="0" smtClean="0"/>
              <a:t>…but there is </a:t>
            </a:r>
            <a:r>
              <a:rPr lang="en-US" sz="2400" dirty="0" smtClean="0"/>
              <a:t>no </a:t>
            </a:r>
            <a:r>
              <a:rPr lang="en-US" sz="2400" dirty="0"/>
              <a:t>evidence of an association between R&amp;D costs and prices </a:t>
            </a:r>
            <a:endParaRPr lang="en-US" sz="2400" dirty="0" smtClean="0"/>
          </a:p>
        </p:txBody>
      </p:sp>
      <p:pic>
        <p:nvPicPr>
          <p:cNvPr id="4" name="Picture 3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981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-Kesselheim et al. Health </a:t>
            </a:r>
            <a:r>
              <a:rPr lang="en-US" sz="1400" dirty="0" err="1" smtClean="0">
                <a:latin typeface="+mj-lt"/>
              </a:rPr>
              <a:t>Aff</a:t>
            </a:r>
            <a:r>
              <a:rPr lang="en-US" sz="1400" dirty="0" smtClean="0">
                <a:latin typeface="+mj-lt"/>
              </a:rPr>
              <a:t> (2015).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85800" y="647700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-Kesselheim et al. JAMA (2016).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59672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-Kesselheim et al. JAMA (2016).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43000" y="5257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-Avorn. NEJM (2015).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2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26181" y="6309263"/>
            <a:ext cx="25955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+mj-lt"/>
              </a:rPr>
              <a:t>Downing et al., NEJM (2012).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75722"/>
            <a:ext cx="9144000" cy="504448"/>
          </a:xfrm>
        </p:spPr>
        <p:txBody>
          <a:bodyPr>
            <a:noAutofit/>
          </a:bodyPr>
          <a:lstStyle/>
          <a:p>
            <a:r>
              <a:rPr lang="en-US" b="1" dirty="0" smtClean="0"/>
              <a:t>Claim: It’s the FDA’s Fault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5661"/>
            <a:ext cx="8458200" cy="5318485"/>
          </a:xfrm>
        </p:spPr>
        <p:txBody>
          <a:bodyPr/>
          <a:lstStyle/>
          <a:p>
            <a:pPr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dirty="0" smtClean="0"/>
              <a:t>But the FDA has a tolerant efficacy standard</a:t>
            </a:r>
          </a:p>
          <a:p>
            <a:pPr lvl="1"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sz="2800" dirty="0" smtClean="0"/>
              <a:t>A single trial can be sufficient</a:t>
            </a:r>
          </a:p>
          <a:p>
            <a:pPr lvl="2"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sz="2800" dirty="0" smtClean="0"/>
              <a:t>1997 FDAMA: Explicitly allowed efficacy proven by “one adequate and well-controlled clinical investigation and confirmatory evidence”</a:t>
            </a:r>
          </a:p>
          <a:p>
            <a:pPr lvl="1"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sz="2800" dirty="0" smtClean="0"/>
              <a:t>Control: </a:t>
            </a:r>
            <a:r>
              <a:rPr lang="en-US" sz="2800" dirty="0"/>
              <a:t>s</a:t>
            </a:r>
            <a:r>
              <a:rPr lang="en-US" sz="2800" dirty="0" smtClean="0"/>
              <a:t>ingle-arm trials sufficient for orphan drugs</a:t>
            </a:r>
          </a:p>
          <a:p>
            <a:pPr lvl="1"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sz="2800" dirty="0" smtClean="0"/>
              <a:t>Outcome: biomarker rather than clinical endpoint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5406"/>
          <a:stretch>
            <a:fillRect/>
          </a:stretch>
        </p:blipFill>
        <p:spPr bwMode="auto">
          <a:xfrm>
            <a:off x="38100" y="4724400"/>
            <a:ext cx="9105900" cy="1499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76401" y="5334000"/>
            <a:ext cx="1219200" cy="865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7500" y="5105755"/>
            <a:ext cx="2438400" cy="120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5158" y="5356737"/>
            <a:ext cx="914400" cy="896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5334000"/>
            <a:ext cx="990600" cy="896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oP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89343"/>
              </p:ext>
            </p:extLst>
          </p:nvPr>
        </p:nvGraphicFramePr>
        <p:xfrm>
          <a:off x="285752" y="1722275"/>
          <a:ext cx="4267198" cy="4714210"/>
        </p:xfrm>
        <a:graphic>
          <a:graphicData uri="http://schemas.openxmlformats.org/drawingml/2006/table">
            <a:tbl>
              <a:tblPr/>
              <a:tblGrid>
                <a:gridCol w="1219199"/>
                <a:gridCol w="609600"/>
                <a:gridCol w="762000"/>
                <a:gridCol w="685800"/>
                <a:gridCol w="990599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2012 NMEs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Orphan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Fast Track 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Priority </a:t>
                      </a:r>
                      <a:r>
                        <a:rPr lang="en-US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Review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Accelerated </a:t>
                      </a:r>
                      <a:r>
                        <a:rPr lang="en-US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Approval</a:t>
                      </a: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Amyvid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Aubagio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Belviq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Bosulif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Choline</a:t>
                      </a:r>
                      <a:r>
                        <a:rPr lang="en-US" sz="13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c-11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Cometriq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Elelyso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Eliquis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Erivedge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Fulyzaq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Fycompa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Gattex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Iclusig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Inlyta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Jetrea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Juxtapid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Kalydeco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Kyprolis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Linzess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Myrbetriq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Neutroval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5380"/>
              </p:ext>
            </p:extLst>
          </p:nvPr>
        </p:nvGraphicFramePr>
        <p:xfrm>
          <a:off x="4838700" y="1722275"/>
          <a:ext cx="4267200" cy="4525320"/>
        </p:xfrm>
        <a:graphic>
          <a:graphicData uri="http://schemas.openxmlformats.org/drawingml/2006/table">
            <a:tbl>
              <a:tblPr/>
              <a:tblGrid>
                <a:gridCol w="1066800"/>
                <a:gridCol w="609600"/>
                <a:gridCol w="838200"/>
                <a:gridCol w="762000"/>
                <a:gridCol w="9906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2012 NMEs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Orphan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Fast Track 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Priority </a:t>
                      </a:r>
                      <a:r>
                        <a:rPr lang="en-US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Review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Times New Roman"/>
                        </a:rPr>
                        <a:t>Accelerated </a:t>
                      </a:r>
                      <a:r>
                        <a:rPr lang="en-US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Approval</a:t>
                      </a: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Omontys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Perjeta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Picato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Prepopik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Raxibacumab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Signifor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Sirturo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Stendra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Stivarga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Stribild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Surfaxin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Synribo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3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Tudorza</a:t>
                      </a:r>
                      <a:r>
                        <a:rPr lang="en-US" sz="13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Pressair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Voraxaze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Xeljanz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Xtandi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+mn-lt"/>
                          <a:ea typeface="Times New Roman"/>
                          <a:cs typeface="Times New Roman"/>
                        </a:rPr>
                        <a:t>Zaltrap</a:t>
                      </a: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+mn-lt"/>
                          <a:ea typeface="Times New Roman"/>
                          <a:cs typeface="Times New Roman"/>
                        </a:rPr>
                        <a:t>Zioptan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612" marR="41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Expedited Review Pathways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2" y="838262"/>
            <a:ext cx="8553448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SzPct val="60000"/>
              <a:buFont typeface="Wingdings" charset="2"/>
              <a:buChar char="q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Over </a:t>
            </a:r>
            <a:r>
              <a:rPr lang="en-US" sz="2400" dirty="0">
                <a:latin typeface="+mn-lt"/>
              </a:rPr>
              <a:t>half of new molecular entities approved in 2012 qualified for at least one expedited development or review program</a:t>
            </a:r>
          </a:p>
          <a:p>
            <a:pPr>
              <a:spcAft>
                <a:spcPts val="1000"/>
              </a:spcAft>
              <a:buSzPct val="60000"/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 Explanation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200" dirty="0" smtClean="0"/>
              <a:t>We are seeing surging drug costs because we allow pharmaceutical companies to charge whatever the market will bear, and at the same time permit strategies that undercut competition or hinder </a:t>
            </a:r>
            <a:r>
              <a:rPr lang="en-US" sz="3200" dirty="0" err="1" smtClean="0"/>
              <a:t>payors</a:t>
            </a:r>
            <a:r>
              <a:rPr lang="en-US" sz="3200" dirty="0" smtClean="0"/>
              <a:t>’ abilities to provide counterweights that might reduce high prices.</a:t>
            </a:r>
          </a:p>
        </p:txBody>
      </p:sp>
      <p:pic>
        <p:nvPicPr>
          <p:cNvPr id="6" name="Picture 5" descr="Do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Competition Matters?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 dirty="0" smtClean="0"/>
              <a:t>The only type of competition that consistently and substantially lowers prescription drug prices occurs from the availability of generic drugs, which emerge after the exclusivity period ends </a:t>
            </a:r>
          </a:p>
        </p:txBody>
      </p:sp>
      <p:pic>
        <p:nvPicPr>
          <p:cNvPr id="4" name="Picture 3" descr="Fig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5600"/>
            <a:ext cx="7010400" cy="376385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86400" y="6550223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FDA (2005).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5" descr="Do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700" y="6324600"/>
            <a:ext cx="622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1882</Words>
  <Application>Microsoft Office PowerPoint</Application>
  <PresentationFormat>On-screen Show (4:3)</PresentationFormat>
  <Paragraphs>379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States and Rising Prescription Drug Costs: Origins and Prospects for Reform</vt:lpstr>
      <vt:lpstr>Disclosures</vt:lpstr>
      <vt:lpstr>PowerPoint Presentation</vt:lpstr>
      <vt:lpstr>Clinical Consequences of High Drug Costs</vt:lpstr>
      <vt:lpstr>Claim: High Prices Drive Innovation</vt:lpstr>
      <vt:lpstr>Claim: It’s the FDA’s Fault</vt:lpstr>
      <vt:lpstr>PowerPoint Presentation</vt:lpstr>
      <vt:lpstr>Real Explanation</vt:lpstr>
      <vt:lpstr>What Competition Matters?</vt:lpstr>
      <vt:lpstr>Barriers to Timely Generic Drug Entry</vt:lpstr>
      <vt:lpstr>Negotiating Restrictions: Government Payors</vt:lpstr>
      <vt:lpstr>Possible Federal Solutions and Realities</vt:lpstr>
      <vt:lpstr>NASHP Pharmacy Costs Work Group</vt:lpstr>
      <vt:lpstr>NASHP Pharmacy Costs Work Group Members</vt:lpstr>
      <vt:lpstr>Possible State Solutions</vt:lpstr>
      <vt:lpstr>Possible State Solutions Cont’d</vt:lpstr>
      <vt:lpstr>Transparency</vt:lpstr>
      <vt:lpstr>Public Utility Model</vt:lpstr>
      <vt:lpstr>Bulk Purchasing</vt:lpstr>
      <vt:lpstr>Consumer Protection: Unfair Trade Practices</vt:lpstr>
      <vt:lpstr>Consumer Protection: Antitrust Enforcement</vt:lpstr>
      <vt:lpstr>State as Re-Importer and PBM</vt:lpstr>
      <vt:lpstr>Drug Coupons</vt:lpstr>
      <vt:lpstr>ROI Pricing and Forward Financing</vt:lpstr>
      <vt:lpstr>Additional Possibilities</vt:lpstr>
      <vt:lpstr>Thank you!  asarpatwari@bwh.harvard.edu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HMS innovation discussion, 10.31.11</dc:title>
  <dc:creator>Kesselheim, Aaron Seth,M.D.,M.P.H.</dc:creator>
  <cp:lastModifiedBy>Otero, Blanca</cp:lastModifiedBy>
  <cp:revision>1131</cp:revision>
  <dcterms:created xsi:type="dcterms:W3CDTF">2013-10-25T03:01:49Z</dcterms:created>
  <dcterms:modified xsi:type="dcterms:W3CDTF">2017-01-11T16:38:49Z</dcterms:modified>
</cp:coreProperties>
</file>