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0A97EA8-6F7F-49D1-88B3-F69746891B62}"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1717314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A97EA8-6F7F-49D1-88B3-F69746891B62}"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4238009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A97EA8-6F7F-49D1-88B3-F69746891B62}"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1607736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A97EA8-6F7F-49D1-88B3-F69746891B62}"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375259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0A97EA8-6F7F-49D1-88B3-F69746891B62}"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99221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0A97EA8-6F7F-49D1-88B3-F69746891B62}"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255077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0A97EA8-6F7F-49D1-88B3-F69746891B62}" type="datetimeFigureOut">
              <a:rPr lang="en-US" smtClean="0"/>
              <a:t>8/25/2017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192821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0A97EA8-6F7F-49D1-88B3-F69746891B62}" type="datetimeFigureOut">
              <a:rPr lang="en-US" smtClean="0"/>
              <a:t>8/25/2017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475544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97EA8-6F7F-49D1-88B3-F69746891B62}" type="datetimeFigureOut">
              <a:rPr lang="en-US" smtClean="0"/>
              <a:t>8/25/2017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2083601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0A97EA8-6F7F-49D1-88B3-F69746891B62}"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1099001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0A97EA8-6F7F-49D1-88B3-F69746891B62}"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E7CE7-7DE4-4E3B-B6C8-87991ECC9C39}" type="slidenum">
              <a:rPr lang="en-US" smtClean="0"/>
              <a:t>‹#›</a:t>
            </a:fld>
            <a:endParaRPr lang="en-US"/>
          </a:p>
        </p:txBody>
      </p:sp>
    </p:spTree>
    <p:extLst>
      <p:ext uri="{BB962C8B-B14F-4D97-AF65-F5344CB8AC3E}">
        <p14:creationId xmlns:p14="http://schemas.microsoft.com/office/powerpoint/2010/main" val="4027020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A97EA8-6F7F-49D1-88B3-F69746891B62}" type="datetimeFigureOut">
              <a:rPr lang="en-US" smtClean="0"/>
              <a:t>8/25/2017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E7CE7-7DE4-4E3B-B6C8-87991ECC9C39}" type="slidenum">
              <a:rPr lang="en-US" smtClean="0"/>
              <a:t>‹#›</a:t>
            </a:fld>
            <a:endParaRPr lang="en-US"/>
          </a:p>
        </p:txBody>
      </p:sp>
    </p:spTree>
    <p:extLst>
      <p:ext uri="{BB962C8B-B14F-4D97-AF65-F5344CB8AC3E}">
        <p14:creationId xmlns:p14="http://schemas.microsoft.com/office/powerpoint/2010/main" val="2944487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5360" y="758356"/>
            <a:ext cx="10012680" cy="5632311"/>
          </a:xfrm>
          <a:prstGeom prst="rect">
            <a:avLst/>
          </a:prstGeom>
        </p:spPr>
        <p:txBody>
          <a:bodyPr wrap="square">
            <a:spAutoFit/>
          </a:bodyPr>
          <a:lstStyle/>
          <a:p>
            <a:pPr algn="ctr"/>
            <a:r>
              <a:rPr lang="en-US" sz="2000" dirty="0"/>
              <a:t>Excerpt from </a:t>
            </a:r>
            <a:r>
              <a:rPr lang="en-US" sz="2000" i="1" dirty="0"/>
              <a:t>Curbing Unfair Drug Prices, A Primer for States, page 7</a:t>
            </a:r>
          </a:p>
          <a:p>
            <a:pPr algn="ctr"/>
            <a:endParaRPr lang="en-US" sz="2000" b="1" dirty="0"/>
          </a:p>
          <a:p>
            <a:r>
              <a:rPr lang="en-US" sz="2000" b="1" dirty="0"/>
              <a:t>The strongest transparency bills require disclosure of many different kinds of information that may be relevant in price determinations. The recently introduced federal bill and various recent state bills require manufacturers to disclose a wide range of information, including:</a:t>
            </a:r>
          </a:p>
          <a:p>
            <a:pPr lvl="2"/>
            <a:r>
              <a:rPr lang="en-US" sz="2000" dirty="0"/>
              <a:t>● Manufacturer prices offered to other payers; </a:t>
            </a:r>
          </a:p>
          <a:p>
            <a:pPr lvl="2"/>
            <a:r>
              <a:rPr lang="en-US" sz="2000" dirty="0"/>
              <a:t>● Research and development costs including clinical trial costs;  </a:t>
            </a:r>
          </a:p>
          <a:p>
            <a:pPr lvl="2"/>
            <a:r>
              <a:rPr lang="en-US" sz="2000" dirty="0"/>
              <a:t>● Manufacturing costs; </a:t>
            </a:r>
          </a:p>
          <a:p>
            <a:pPr lvl="2"/>
            <a:r>
              <a:rPr lang="en-US" sz="2000" dirty="0"/>
              <a:t>● Marketing and advertising costs; </a:t>
            </a:r>
          </a:p>
          <a:p>
            <a:pPr lvl="2"/>
            <a:r>
              <a:rPr lang="en-US" sz="2000" dirty="0"/>
              <a:t>● Patient financial assistance and rebates; </a:t>
            </a:r>
          </a:p>
          <a:p>
            <a:pPr lvl="2"/>
            <a:r>
              <a:rPr lang="en-US" sz="2000" dirty="0"/>
              <a:t>● Intellectual property status; </a:t>
            </a:r>
          </a:p>
          <a:p>
            <a:pPr lvl="2"/>
            <a:r>
              <a:rPr lang="en-US" sz="2000" dirty="0"/>
              <a:t>● Acquisition costs (if relevant);  </a:t>
            </a:r>
          </a:p>
          <a:p>
            <a:pPr lvl="2"/>
            <a:r>
              <a:rPr lang="en-US" sz="2000" dirty="0"/>
              <a:t>● Pay-for-delay settlements;  </a:t>
            </a:r>
          </a:p>
          <a:p>
            <a:pPr lvl="2"/>
            <a:r>
              <a:rPr lang="en-US" sz="2000" dirty="0"/>
              <a:t>● Regulatory approval costs;  </a:t>
            </a:r>
          </a:p>
          <a:p>
            <a:pPr lvl="2"/>
            <a:r>
              <a:rPr lang="en-US" sz="2000" dirty="0"/>
              <a:t>● State and federal tax benefits; </a:t>
            </a:r>
          </a:p>
          <a:p>
            <a:pPr lvl="2"/>
            <a:r>
              <a:rPr lang="en-US" sz="2000" dirty="0"/>
              <a:t>● Off-shored profits and jobs; </a:t>
            </a:r>
          </a:p>
          <a:p>
            <a:pPr lvl="2"/>
            <a:r>
              <a:rPr lang="en-US" sz="2000" dirty="0"/>
              <a:t>● Donations to patient disease advocacy groups; and</a:t>
            </a:r>
          </a:p>
          <a:p>
            <a:pPr lvl="2"/>
            <a:r>
              <a:rPr lang="en-US" sz="2000" dirty="0"/>
              <a:t>● Grants, subsidies, and costs paid with public funds or by third parties. </a:t>
            </a:r>
          </a:p>
        </p:txBody>
      </p:sp>
    </p:spTree>
    <p:extLst>
      <p:ext uri="{BB962C8B-B14F-4D97-AF65-F5344CB8AC3E}">
        <p14:creationId xmlns:p14="http://schemas.microsoft.com/office/powerpoint/2010/main" val="4096955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150</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Frances Padilla</dc:creator>
  <cp:lastModifiedBy>Otero, Blanca</cp:lastModifiedBy>
  <cp:revision>2</cp:revision>
  <cp:lastPrinted>2017-08-23T19:35:58Z</cp:lastPrinted>
  <dcterms:created xsi:type="dcterms:W3CDTF">2017-08-23T19:35:51Z</dcterms:created>
  <dcterms:modified xsi:type="dcterms:W3CDTF">2017-08-25T16:52:02Z</dcterms:modified>
</cp:coreProperties>
</file>