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sixeighteen/bloodpressure/index.htm" TargetMode="External"/><Relationship Id="rId2" Type="http://schemas.openxmlformats.org/officeDocument/2006/relationships/hyperlink" Target="http://www.cdc.gov/sixeighteen/tobacco/index.htm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sixeighteen/asthma/index.htm" TargetMode="External"/><Relationship Id="rId2" Type="http://schemas.openxmlformats.org/officeDocument/2006/relationships/hyperlink" Target="http://www.cdc.gov/sixeighteen/hai/index.htm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sixeighteen/diabetes/index.htm" TargetMode="External"/><Relationship Id="rId2" Type="http://schemas.openxmlformats.org/officeDocument/2006/relationships/hyperlink" Target="http://www.cdc.gov/sixeighteen/pregnancy/index.htm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Department of Public Health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to the Health Cabinet</a:t>
            </a:r>
          </a:p>
          <a:p>
            <a:r>
              <a:rPr lang="en-US" dirty="0" smtClean="0"/>
              <a:t>June 14, 2016</a:t>
            </a:r>
            <a:endParaRPr lang="en-US" dirty="0"/>
          </a:p>
        </p:txBody>
      </p:sp>
      <p:pic>
        <p:nvPicPr>
          <p:cNvPr id="1026" name="Picture 2" descr="C:\Users\PinoRa\AppData\Local\Microsoft\Windows\Temporary Internet Files\Content.Outlook\OK00YH0L\DPHColorLogoTransparent201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486400"/>
            <a:ext cx="1219200" cy="1298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64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Burden of Chronic Diseases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838200"/>
            <a:ext cx="6417734" cy="939801"/>
          </a:xfrm>
        </p:spPr>
        <p:txBody>
          <a:bodyPr>
            <a:noAutofit/>
          </a:bodyPr>
          <a:lstStyle/>
          <a:p>
            <a:pPr marL="0" lvl="1" algn="ctr"/>
            <a:r>
              <a:rPr lang="en-US" sz="2400" dirty="0">
                <a:solidFill>
                  <a:schemeClr val="bg1"/>
                </a:solidFill>
              </a:rPr>
              <a:t>What are the cost drivers in your program?</a:t>
            </a:r>
            <a:endParaRPr lang="en-US" sz="2000" dirty="0">
              <a:solidFill>
                <a:schemeClr val="bg1"/>
              </a:solidFill>
            </a:endParaRPr>
          </a:p>
          <a:p>
            <a:endParaRPr lang="en-US" sz="2800" dirty="0"/>
          </a:p>
        </p:txBody>
      </p:sp>
      <p:pic>
        <p:nvPicPr>
          <p:cNvPr id="4" name="Picture 2" descr="C:\Users\PinoRa\AppData\Local\Microsoft\Windows\Temporary Internet Files\Content.Outlook\OK00YH0L\DPHColorLogoTransparent201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069655"/>
            <a:ext cx="685800" cy="73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73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Autofit/>
          </a:bodyPr>
          <a:lstStyle/>
          <a:p>
            <a:r>
              <a:rPr lang="en-US" sz="3200" dirty="0"/>
              <a:t>Promote adoption of evidence-based interventions in collaboration with </a:t>
            </a:r>
            <a:br>
              <a:rPr lang="en-US" sz="3200" dirty="0"/>
            </a:br>
            <a:r>
              <a:rPr lang="en-US" sz="3200" dirty="0"/>
              <a:t>health care purchasers, payers, and providers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776759"/>
              </p:ext>
            </p:extLst>
          </p:nvPr>
        </p:nvGraphicFramePr>
        <p:xfrm>
          <a:off x="457200" y="2971800"/>
          <a:ext cx="8382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143000"/>
                <a:gridCol w="2209800"/>
                <a:gridCol w="1676400"/>
              </a:tblGrid>
              <a:tr h="3048000"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 smtClean="0">
                          <a:solidFill>
                            <a:srgbClr val="FFC000"/>
                          </a:solidFill>
                          <a:latin typeface="Arial"/>
                        </a:rPr>
                        <a:t>High-burden health conditions 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600" dirty="0" smtClean="0">
                          <a:solidFill>
                            <a:schemeClr val="accent5"/>
                          </a:solidFill>
                        </a:rPr>
                        <a:t>6</a:t>
                      </a:r>
                      <a:endParaRPr lang="en-US" sz="166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9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/</a:t>
                      </a:r>
                      <a:endParaRPr lang="en-US" sz="199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18</a:t>
                      </a:r>
                      <a:endParaRPr lang="en-US" sz="16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Evidence-based interventions that can improve health and save money</a:t>
                      </a:r>
                      <a:endParaRPr lang="en-US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PinoRa\AppData\Local\Microsoft\Windows\Temporary Internet Files\Content.Outlook\OK00YH0L\DPHColorLogoTransparent201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069655"/>
            <a:ext cx="685800" cy="73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940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48" y="1168247"/>
            <a:ext cx="8836744" cy="541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588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6/18</a:t>
            </a:r>
            <a:endParaRPr lang="en-US" sz="7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77350"/>
            <a:ext cx="8763000" cy="3480250"/>
          </a:xfrm>
        </p:spPr>
      </p:pic>
      <p:sp>
        <p:nvSpPr>
          <p:cNvPr id="7" name="TextBox 6"/>
          <p:cNvSpPr txBox="1"/>
          <p:nvPr/>
        </p:nvSpPr>
        <p:spPr>
          <a:xfrm>
            <a:off x="685800" y="4267200"/>
            <a:ext cx="454162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Reduce Tobacco Use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Control Blood Pressure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Prevent Healthcare Associated Infections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Control Asthma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Prevent Unintended Pregnancy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Control and Prevent Diabetes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79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6/18</a:t>
            </a:r>
            <a:endParaRPr lang="en-US" sz="7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Reduce Tobacco Use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Expand access to evidence-based tobacco cessation treatments, including individual, group, and telephone counseling and FDA-approved cessation medications—in accordance with the 2008 Public Health Service Clinical Practice Guidelines.</a:t>
            </a:r>
          </a:p>
          <a:p>
            <a:r>
              <a:rPr lang="en-US" dirty="0"/>
              <a:t>Remove barriers that impede access to covered cessation treatments, such as cost sharing and prior authorization.</a:t>
            </a:r>
          </a:p>
          <a:p>
            <a:r>
              <a:rPr lang="en-US" dirty="0"/>
              <a:t>Promote increased utilization of covered treatment benefits by tobacco users.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Control High Blood Pressure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Promote strategies that improve access and adherence to anti-hypertensive and lipid-lowering medications.</a:t>
            </a:r>
          </a:p>
          <a:p>
            <a:r>
              <a:rPr lang="en-US" dirty="0"/>
              <a:t>Promote a team-based approach to hypertension control (e.g., physician, pharmacist, lay health worker, and patient teams).</a:t>
            </a:r>
          </a:p>
          <a:p>
            <a:r>
              <a:rPr lang="en-US" dirty="0"/>
              <a:t>Provide access to devices for self-measured blood pressure monitoring for home-use and create individual, provider, and health system incentives for compliance and meeting of goals.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600200"/>
            <a:ext cx="1028700" cy="8953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631197"/>
            <a:ext cx="1028700" cy="895350"/>
          </a:xfrm>
          <a:prstGeom prst="rect">
            <a:avLst/>
          </a:prstGeom>
        </p:spPr>
      </p:pic>
      <p:pic>
        <p:nvPicPr>
          <p:cNvPr id="9" name="Picture 2" descr="C:\Users\PinoRa\AppData\Local\Microsoft\Windows\Temporary Internet Files\Content.Outlook\OK00YH0L\DPHColorLogoTransparent201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069655"/>
            <a:ext cx="685800" cy="73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56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Prevent Healthcare-Associated Infections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Require antibiotic stewardship programs in all hospitals and skilled nursing facilities.</a:t>
            </a:r>
          </a:p>
          <a:p>
            <a:r>
              <a:rPr lang="en-US" sz="1200" dirty="0"/>
              <a:t>Prevent hemodialysis-related infections through immediate coverage for insertion of permanent dialysis ports.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590800"/>
            <a:ext cx="3822192" cy="639762"/>
          </a:xfrm>
        </p:spPr>
        <p:txBody>
          <a:bodyPr/>
          <a:lstStyle/>
          <a:p>
            <a:r>
              <a:rPr lang="en-US" dirty="0">
                <a:hlinkClick r:id="rId3"/>
              </a:rPr>
              <a:t>Control Asthma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Promote evidence-based asthma medical management in accordance with the 2007 National Asthma Education and Prevention Program guidelines.</a:t>
            </a:r>
          </a:p>
          <a:p>
            <a:r>
              <a:rPr lang="en-US" sz="1200" dirty="0"/>
              <a:t>Promote strategies that improve access and adherence to asthma medications and devices.</a:t>
            </a:r>
          </a:p>
          <a:p>
            <a:r>
              <a:rPr lang="en-US" sz="1200" dirty="0"/>
              <a:t>Expand access to intensive self-management education for individuals whose asthma is not well-controlled with guidelines-based medical management alone.</a:t>
            </a:r>
          </a:p>
          <a:p>
            <a:r>
              <a:rPr lang="en-US" sz="1200" dirty="0"/>
              <a:t>Expand access to home visits by licensed professionals or qualified lay health workers to improve self-management education and reduce home asthma triggers for individuals whose asthma is not well-controlled with guidelines-based medical management and intensive self-management education.</a:t>
            </a:r>
          </a:p>
          <a:p>
            <a:pPr marL="0" indent="0">
              <a:buNone/>
            </a:pP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6/18</a:t>
            </a:r>
            <a:endParaRPr lang="en-US" sz="7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24739"/>
            <a:ext cx="1028700" cy="8953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624739"/>
            <a:ext cx="1028700" cy="895350"/>
          </a:xfrm>
          <a:prstGeom prst="rect">
            <a:avLst/>
          </a:prstGeom>
        </p:spPr>
      </p:pic>
      <p:pic>
        <p:nvPicPr>
          <p:cNvPr id="10" name="Picture 2" descr="C:\Users\PinoRa\AppData\Local\Microsoft\Windows\Temporary Internet Files\Content.Outlook\OK00YH0L\DPHColorLogoTransparent201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069655"/>
            <a:ext cx="685800" cy="73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13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Prevent Unintended Pregnancy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150" dirty="0"/>
              <a:t>Reimburse providers for the full range of contraceptive services (e.g., screening for pregnancy intention; tiered contraception counseling; insertion, removal, replacement, or reinsertion of long-acting reversible contraceptives (LARC) or other contraceptive devices; and follow-up) for women of child-bearing age.</a:t>
            </a:r>
          </a:p>
          <a:p>
            <a:r>
              <a:rPr lang="en-US" sz="1150" dirty="0"/>
              <a:t>Reimburse providers or health systems for the actual cost of LARC or other contraceptive devices in order to provide the full range of contraceptive methods.</a:t>
            </a:r>
          </a:p>
          <a:p>
            <a:r>
              <a:rPr lang="en-US" sz="1150" dirty="0"/>
              <a:t>Reimburse for immediate postpartum insertion of LARC by unbundling payment for LARC from other postpartum services.</a:t>
            </a:r>
          </a:p>
          <a:p>
            <a:r>
              <a:rPr lang="en-US" sz="1150" dirty="0"/>
              <a:t>Remove administrative and logistical barriers to LARC (e.g., remove pre-approval requirement or step therapy restriction and manage high acquisition and stocking costs).</a:t>
            </a:r>
          </a:p>
          <a:p>
            <a:pPr marL="0" indent="0">
              <a:buNone/>
            </a:pPr>
            <a:endParaRPr lang="en-US" sz="115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560638"/>
            <a:ext cx="3822192" cy="639762"/>
          </a:xfrm>
        </p:spPr>
        <p:txBody>
          <a:bodyPr>
            <a:normAutofit fontScale="92500"/>
          </a:bodyPr>
          <a:lstStyle/>
          <a:p>
            <a:r>
              <a:rPr lang="en-US" u="sng" dirty="0">
                <a:hlinkClick r:id="rId3"/>
              </a:rPr>
              <a:t>Control and Prevent Diabetes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Expand access to the National Diabetes Prevention Program, a lifestyle change program for preventing type 2 diabetes.</a:t>
            </a:r>
          </a:p>
          <a:p>
            <a:r>
              <a:rPr lang="en-US" sz="1200" dirty="0"/>
              <a:t>Promote screening for abnormal blood glucose in those who are overweight or obese as part of a cardiovascular risk assessment.</a:t>
            </a:r>
          </a:p>
          <a:p>
            <a:endParaRPr lang="en-US" sz="12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6/18</a:t>
            </a:r>
            <a:endParaRPr lang="en-US" sz="7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524000"/>
            <a:ext cx="1028700" cy="8953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600200"/>
            <a:ext cx="1028700" cy="895350"/>
          </a:xfrm>
          <a:prstGeom prst="rect">
            <a:avLst/>
          </a:prstGeom>
        </p:spPr>
      </p:pic>
      <p:pic>
        <p:nvPicPr>
          <p:cNvPr id="10" name="Picture 2" descr="C:\Users\PinoRa\AppData\Local\Microsoft\Windows\Temporary Internet Files\Content.Outlook\OK00YH0L\DPHColorLogoTransparent201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069655"/>
            <a:ext cx="685800" cy="73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20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119</TotalTime>
  <Words>486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Candara</vt:lpstr>
      <vt:lpstr>Symbol</vt:lpstr>
      <vt:lpstr>Waveform</vt:lpstr>
      <vt:lpstr>Department of Public Health</vt:lpstr>
      <vt:lpstr>The Burden of Chronic Diseases </vt:lpstr>
      <vt:lpstr>Promote adoption of evidence-based interventions in collaboration with  health care purchasers, payers, and providers</vt:lpstr>
      <vt:lpstr>PowerPoint Presentation</vt:lpstr>
      <vt:lpstr>6/18</vt:lpstr>
      <vt:lpstr>6/18</vt:lpstr>
      <vt:lpstr>6/18</vt:lpstr>
      <vt:lpstr>6/18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Pino, Raul</dc:creator>
  <cp:lastModifiedBy>Koss, Sherri</cp:lastModifiedBy>
  <cp:revision>10</cp:revision>
  <dcterms:created xsi:type="dcterms:W3CDTF">2006-08-16T00:00:00Z</dcterms:created>
  <dcterms:modified xsi:type="dcterms:W3CDTF">2016-06-14T16:28:42Z</dcterms:modified>
</cp:coreProperties>
</file>