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7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  <p:sldMasterId id="2147483786" r:id="rId2"/>
    <p:sldMasterId id="2147483802" r:id="rId3"/>
    <p:sldMasterId id="2147483809" r:id="rId4"/>
    <p:sldMasterId id="2147483814" r:id="rId5"/>
    <p:sldMasterId id="2147483826" r:id="rId6"/>
    <p:sldMasterId id="2147483831" r:id="rId7"/>
    <p:sldMasterId id="2147483857" r:id="rId8"/>
  </p:sldMasterIdLst>
  <p:notesMasterIdLst>
    <p:notesMasterId r:id="rId22"/>
  </p:notesMasterIdLst>
  <p:handoutMasterIdLst>
    <p:handoutMasterId r:id="rId23"/>
  </p:handoutMasterIdLst>
  <p:sldIdLst>
    <p:sldId id="746" r:id="rId9"/>
    <p:sldId id="1015" r:id="rId10"/>
    <p:sldId id="957" r:id="rId11"/>
    <p:sldId id="1011" r:id="rId12"/>
    <p:sldId id="1012" r:id="rId13"/>
    <p:sldId id="986" r:id="rId14"/>
    <p:sldId id="987" r:id="rId15"/>
    <p:sldId id="990" r:id="rId16"/>
    <p:sldId id="754" r:id="rId17"/>
    <p:sldId id="1016" r:id="rId18"/>
    <p:sldId id="1017" r:id="rId19"/>
    <p:sldId id="1018" r:id="rId20"/>
    <p:sldId id="1019" r:id="rId21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234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ob Carey" initials="BC" lastIdx="9" clrIdx="0"/>
  <p:cmAuthor id="1" name=" " initials="MSOffice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9595"/>
    <a:srgbClr val="646B86"/>
    <a:srgbClr val="003399"/>
    <a:srgbClr val="CCECFF"/>
    <a:srgbClr val="0099CC"/>
    <a:srgbClr val="336699"/>
    <a:srgbClr val="0099FF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9645" autoAdjust="0"/>
  </p:normalViewPr>
  <p:slideViewPr>
    <p:cSldViewPr>
      <p:cViewPr>
        <p:scale>
          <a:sx n="70" d="100"/>
          <a:sy n="70" d="100"/>
        </p:scale>
        <p:origin x="-1968" y="-570"/>
      </p:cViewPr>
      <p:guideLst>
        <p:guide orient="horz" pos="4234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apcd01\access_health_analytics\RBlundo\WPS\Operations_Support\BOD_Materials\20140212\BOD_Materials_Workbook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Total </a:t>
            </a:r>
            <a:r>
              <a:rPr lang="en-US" dirty="0" smtClean="0"/>
              <a:t>Volume - </a:t>
            </a:r>
            <a:r>
              <a:rPr lang="en-US" dirty="0"/>
              <a:t>536,436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665507436570429"/>
          <c:y val="0.13518894475539955"/>
          <c:w val="0.83639451983395696"/>
          <c:h val="0.634553508865690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Membership_by_month!$A$3</c:f>
              <c:strCache>
                <c:ptCount val="1"/>
                <c:pt idx="0">
                  <c:v>Insured without APTC</c:v>
                </c:pt>
              </c:strCache>
            </c:strRef>
          </c:tx>
          <c:invertIfNegative val="0"/>
          <c:cat>
            <c:numRef>
              <c:f>Membership_by_month!$B$2:$R$2</c:f>
              <c:numCache>
                <c:formatCode>mmm\ yyyy</c:formatCode>
                <c:ptCount val="17"/>
                <c:pt idx="0">
                  <c:v>41548</c:v>
                </c:pt>
                <c:pt idx="1">
                  <c:v>41579</c:v>
                </c:pt>
                <c:pt idx="2">
                  <c:v>41609</c:v>
                </c:pt>
                <c:pt idx="3">
                  <c:v>41640</c:v>
                </c:pt>
                <c:pt idx="4">
                  <c:v>41671</c:v>
                </c:pt>
                <c:pt idx="5">
                  <c:v>41699</c:v>
                </c:pt>
                <c:pt idx="6">
                  <c:v>41730</c:v>
                </c:pt>
                <c:pt idx="7">
                  <c:v>41760</c:v>
                </c:pt>
                <c:pt idx="8">
                  <c:v>41791</c:v>
                </c:pt>
                <c:pt idx="9">
                  <c:v>41821</c:v>
                </c:pt>
                <c:pt idx="10">
                  <c:v>41852</c:v>
                </c:pt>
                <c:pt idx="11">
                  <c:v>41883</c:v>
                </c:pt>
                <c:pt idx="12">
                  <c:v>41913</c:v>
                </c:pt>
                <c:pt idx="13">
                  <c:v>41944</c:v>
                </c:pt>
                <c:pt idx="14">
                  <c:v>41974</c:v>
                </c:pt>
                <c:pt idx="15">
                  <c:v>42005</c:v>
                </c:pt>
                <c:pt idx="16">
                  <c:v>42036</c:v>
                </c:pt>
              </c:numCache>
            </c:numRef>
          </c:cat>
          <c:val>
            <c:numRef>
              <c:f>Membership_by_month!$B$3:$R$3</c:f>
              <c:numCache>
                <c:formatCode>_(* #,##0_);_(* \(#,##0\);_(* "-"??_);_(@_)</c:formatCode>
                <c:ptCount val="17"/>
                <c:pt idx="0">
                  <c:v>1374</c:v>
                </c:pt>
                <c:pt idx="1">
                  <c:v>3446</c:v>
                </c:pt>
                <c:pt idx="2">
                  <c:v>11734</c:v>
                </c:pt>
                <c:pt idx="3">
                  <c:v>13782</c:v>
                </c:pt>
                <c:pt idx="4">
                  <c:v>15547</c:v>
                </c:pt>
                <c:pt idx="5">
                  <c:v>17317</c:v>
                </c:pt>
                <c:pt idx="6">
                  <c:v>17915</c:v>
                </c:pt>
                <c:pt idx="7">
                  <c:v>18222</c:v>
                </c:pt>
                <c:pt idx="8">
                  <c:v>17452</c:v>
                </c:pt>
                <c:pt idx="9">
                  <c:v>17017</c:v>
                </c:pt>
                <c:pt idx="10">
                  <c:v>16838</c:v>
                </c:pt>
                <c:pt idx="11">
                  <c:v>15991</c:v>
                </c:pt>
                <c:pt idx="12">
                  <c:v>14982</c:v>
                </c:pt>
                <c:pt idx="13">
                  <c:v>16285</c:v>
                </c:pt>
                <c:pt idx="14">
                  <c:v>17378</c:v>
                </c:pt>
                <c:pt idx="15">
                  <c:v>20415</c:v>
                </c:pt>
                <c:pt idx="16">
                  <c:v>22920</c:v>
                </c:pt>
              </c:numCache>
            </c:numRef>
          </c:val>
        </c:ser>
        <c:ser>
          <c:idx val="1"/>
          <c:order val="1"/>
          <c:tx>
            <c:strRef>
              <c:f>Membership_by_month!$A$4</c:f>
              <c:strCache>
                <c:ptCount val="1"/>
                <c:pt idx="0">
                  <c:v>Insured with APTC</c:v>
                </c:pt>
              </c:strCache>
            </c:strRef>
          </c:tx>
          <c:invertIfNegative val="0"/>
          <c:cat>
            <c:numRef>
              <c:f>Membership_by_month!$B$2:$R$2</c:f>
              <c:numCache>
                <c:formatCode>mmm\ yyyy</c:formatCode>
                <c:ptCount val="17"/>
                <c:pt idx="0">
                  <c:v>41548</c:v>
                </c:pt>
                <c:pt idx="1">
                  <c:v>41579</c:v>
                </c:pt>
                <c:pt idx="2">
                  <c:v>41609</c:v>
                </c:pt>
                <c:pt idx="3">
                  <c:v>41640</c:v>
                </c:pt>
                <c:pt idx="4">
                  <c:v>41671</c:v>
                </c:pt>
                <c:pt idx="5">
                  <c:v>41699</c:v>
                </c:pt>
                <c:pt idx="6">
                  <c:v>41730</c:v>
                </c:pt>
                <c:pt idx="7">
                  <c:v>41760</c:v>
                </c:pt>
                <c:pt idx="8">
                  <c:v>41791</c:v>
                </c:pt>
                <c:pt idx="9">
                  <c:v>41821</c:v>
                </c:pt>
                <c:pt idx="10">
                  <c:v>41852</c:v>
                </c:pt>
                <c:pt idx="11">
                  <c:v>41883</c:v>
                </c:pt>
                <c:pt idx="12">
                  <c:v>41913</c:v>
                </c:pt>
                <c:pt idx="13">
                  <c:v>41944</c:v>
                </c:pt>
                <c:pt idx="14">
                  <c:v>41974</c:v>
                </c:pt>
                <c:pt idx="15">
                  <c:v>42005</c:v>
                </c:pt>
                <c:pt idx="16">
                  <c:v>42036</c:v>
                </c:pt>
              </c:numCache>
            </c:numRef>
          </c:cat>
          <c:val>
            <c:numRef>
              <c:f>Membership_by_month!$B$4:$R$4</c:f>
              <c:numCache>
                <c:formatCode>_(* #,##0_);_(* \(#,##0\);_(* "-"??_);_(@_)</c:formatCode>
                <c:ptCount val="17"/>
                <c:pt idx="0">
                  <c:v>2691</c:v>
                </c:pt>
                <c:pt idx="1">
                  <c:v>8240</c:v>
                </c:pt>
                <c:pt idx="2">
                  <c:v>25245</c:v>
                </c:pt>
                <c:pt idx="3">
                  <c:v>34719</c:v>
                </c:pt>
                <c:pt idx="4">
                  <c:v>41765</c:v>
                </c:pt>
                <c:pt idx="5">
                  <c:v>61396</c:v>
                </c:pt>
                <c:pt idx="6">
                  <c:v>61685</c:v>
                </c:pt>
                <c:pt idx="7">
                  <c:v>62416</c:v>
                </c:pt>
                <c:pt idx="8">
                  <c:v>61372</c:v>
                </c:pt>
                <c:pt idx="9">
                  <c:v>60935</c:v>
                </c:pt>
                <c:pt idx="10">
                  <c:v>59256</c:v>
                </c:pt>
                <c:pt idx="11">
                  <c:v>58343</c:v>
                </c:pt>
                <c:pt idx="12">
                  <c:v>57243</c:v>
                </c:pt>
                <c:pt idx="13">
                  <c:v>59092</c:v>
                </c:pt>
                <c:pt idx="14">
                  <c:v>60026</c:v>
                </c:pt>
                <c:pt idx="15">
                  <c:v>68956</c:v>
                </c:pt>
                <c:pt idx="16">
                  <c:v>80087</c:v>
                </c:pt>
              </c:numCache>
            </c:numRef>
          </c:val>
        </c:ser>
        <c:ser>
          <c:idx val="2"/>
          <c:order val="2"/>
          <c:tx>
            <c:strRef>
              <c:f>Membership_by_month!$A$5</c:f>
              <c:strCache>
                <c:ptCount val="1"/>
                <c:pt idx="0">
                  <c:v>Medicaid</c:v>
                </c:pt>
              </c:strCache>
            </c:strRef>
          </c:tx>
          <c:invertIfNegative val="0"/>
          <c:cat>
            <c:numRef>
              <c:f>Membership_by_month!$B$2:$R$2</c:f>
              <c:numCache>
                <c:formatCode>mmm\ yyyy</c:formatCode>
                <c:ptCount val="17"/>
                <c:pt idx="0">
                  <c:v>41548</c:v>
                </c:pt>
                <c:pt idx="1">
                  <c:v>41579</c:v>
                </c:pt>
                <c:pt idx="2">
                  <c:v>41609</c:v>
                </c:pt>
                <c:pt idx="3">
                  <c:v>41640</c:v>
                </c:pt>
                <c:pt idx="4">
                  <c:v>41671</c:v>
                </c:pt>
                <c:pt idx="5">
                  <c:v>41699</c:v>
                </c:pt>
                <c:pt idx="6">
                  <c:v>41730</c:v>
                </c:pt>
                <c:pt idx="7">
                  <c:v>41760</c:v>
                </c:pt>
                <c:pt idx="8">
                  <c:v>41791</c:v>
                </c:pt>
                <c:pt idx="9">
                  <c:v>41821</c:v>
                </c:pt>
                <c:pt idx="10">
                  <c:v>41852</c:v>
                </c:pt>
                <c:pt idx="11">
                  <c:v>41883</c:v>
                </c:pt>
                <c:pt idx="12">
                  <c:v>41913</c:v>
                </c:pt>
                <c:pt idx="13">
                  <c:v>41944</c:v>
                </c:pt>
                <c:pt idx="14">
                  <c:v>41974</c:v>
                </c:pt>
                <c:pt idx="15">
                  <c:v>42005</c:v>
                </c:pt>
                <c:pt idx="16">
                  <c:v>42036</c:v>
                </c:pt>
              </c:numCache>
            </c:numRef>
          </c:cat>
          <c:val>
            <c:numRef>
              <c:f>Membership_by_month!$B$7:$R$7</c:f>
              <c:numCache>
                <c:formatCode>_(* #,##0_);_(* \(#,##0\);_(* "-"??_);_(@_)</c:formatCode>
                <c:ptCount val="17"/>
                <c:pt idx="0">
                  <c:v>3550</c:v>
                </c:pt>
                <c:pt idx="1">
                  <c:v>7916</c:v>
                </c:pt>
                <c:pt idx="2">
                  <c:v>20737</c:v>
                </c:pt>
                <c:pt idx="3">
                  <c:v>45810</c:v>
                </c:pt>
                <c:pt idx="4">
                  <c:v>74590</c:v>
                </c:pt>
                <c:pt idx="5">
                  <c:v>120539</c:v>
                </c:pt>
                <c:pt idx="6">
                  <c:v>143030</c:v>
                </c:pt>
                <c:pt idx="7">
                  <c:v>158551</c:v>
                </c:pt>
                <c:pt idx="8">
                  <c:v>183961</c:v>
                </c:pt>
                <c:pt idx="9" formatCode="#,##0">
                  <c:v>205718</c:v>
                </c:pt>
                <c:pt idx="10" formatCode="#,##0">
                  <c:v>229407</c:v>
                </c:pt>
                <c:pt idx="11" formatCode="#,##0">
                  <c:v>260106</c:v>
                </c:pt>
                <c:pt idx="12" formatCode="#,##0">
                  <c:v>287616</c:v>
                </c:pt>
                <c:pt idx="13" formatCode="#,##0">
                  <c:v>323522</c:v>
                </c:pt>
                <c:pt idx="14" formatCode="#,##0">
                  <c:v>335387</c:v>
                </c:pt>
                <c:pt idx="15" formatCode="#,##0">
                  <c:v>379002</c:v>
                </c:pt>
                <c:pt idx="16" formatCode="#,##0">
                  <c:v>433429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88719360"/>
        <c:axId val="88720896"/>
        <c:axId val="0"/>
      </c:bar3DChart>
      <c:dateAx>
        <c:axId val="88719360"/>
        <c:scaling>
          <c:orientation val="minMax"/>
        </c:scaling>
        <c:delete val="0"/>
        <c:axPos val="b"/>
        <c:numFmt formatCode="mmm\ yyyy" sourceLinked="1"/>
        <c:majorTickMark val="none"/>
        <c:minorTickMark val="none"/>
        <c:tickLblPos val="nextTo"/>
        <c:crossAx val="88720896"/>
        <c:crosses val="autoZero"/>
        <c:auto val="1"/>
        <c:lblOffset val="100"/>
        <c:baseTimeUnit val="months"/>
      </c:dateAx>
      <c:valAx>
        <c:axId val="88720896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none"/>
        <c:minorTickMark val="none"/>
        <c:tickLblPos val="nextTo"/>
        <c:spPr>
          <a:ln w="9525">
            <a:noFill/>
          </a:ln>
        </c:spPr>
        <c:crossAx val="887193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112674978127734"/>
          <c:y val="0.89600030350029103"/>
          <c:w val="0.77746500437445321"/>
          <c:h val="5.7474474684157298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Insured Membership- 103,007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691770769091023"/>
          <c:y val="0.12721862148183857"/>
          <c:w val="0.83450912898182805"/>
          <c:h val="0.64595002211156871"/>
        </c:manualLayout>
      </c:layout>
      <c:lineChart>
        <c:grouping val="standard"/>
        <c:varyColors val="0"/>
        <c:ser>
          <c:idx val="0"/>
          <c:order val="0"/>
          <c:tx>
            <c:strRef>
              <c:f>Membership_by_month!$A$3</c:f>
              <c:strCache>
                <c:ptCount val="1"/>
                <c:pt idx="0">
                  <c:v>Insured without APTC</c:v>
                </c:pt>
              </c:strCache>
            </c:strRef>
          </c:tx>
          <c:cat>
            <c:numRef>
              <c:f>Membership_by_month!$B$2:$R$2</c:f>
              <c:numCache>
                <c:formatCode>mmm\ yyyy</c:formatCode>
                <c:ptCount val="17"/>
                <c:pt idx="0">
                  <c:v>41548</c:v>
                </c:pt>
                <c:pt idx="1">
                  <c:v>41579</c:v>
                </c:pt>
                <c:pt idx="2">
                  <c:v>41609</c:v>
                </c:pt>
                <c:pt idx="3">
                  <c:v>41640</c:v>
                </c:pt>
                <c:pt idx="4">
                  <c:v>41671</c:v>
                </c:pt>
                <c:pt idx="5">
                  <c:v>41699</c:v>
                </c:pt>
                <c:pt idx="6">
                  <c:v>41730</c:v>
                </c:pt>
                <c:pt idx="7">
                  <c:v>41760</c:v>
                </c:pt>
                <c:pt idx="8">
                  <c:v>41791</c:v>
                </c:pt>
                <c:pt idx="9">
                  <c:v>41821</c:v>
                </c:pt>
                <c:pt idx="10">
                  <c:v>41852</c:v>
                </c:pt>
                <c:pt idx="11">
                  <c:v>41883</c:v>
                </c:pt>
                <c:pt idx="12">
                  <c:v>41913</c:v>
                </c:pt>
                <c:pt idx="13">
                  <c:v>41944</c:v>
                </c:pt>
                <c:pt idx="14">
                  <c:v>41974</c:v>
                </c:pt>
                <c:pt idx="15">
                  <c:v>42005</c:v>
                </c:pt>
                <c:pt idx="16">
                  <c:v>42036</c:v>
                </c:pt>
              </c:numCache>
            </c:numRef>
          </c:cat>
          <c:val>
            <c:numRef>
              <c:f>Membership_by_month!$B$3:$R$3</c:f>
              <c:numCache>
                <c:formatCode>_(* #,##0_);_(* \(#,##0\);_(* "-"??_);_(@_)</c:formatCode>
                <c:ptCount val="17"/>
                <c:pt idx="0">
                  <c:v>1374</c:v>
                </c:pt>
                <c:pt idx="1">
                  <c:v>3446</c:v>
                </c:pt>
                <c:pt idx="2">
                  <c:v>11734</c:v>
                </c:pt>
                <c:pt idx="3">
                  <c:v>13782</c:v>
                </c:pt>
                <c:pt idx="4">
                  <c:v>15547</c:v>
                </c:pt>
                <c:pt idx="5">
                  <c:v>17317</c:v>
                </c:pt>
                <c:pt idx="6">
                  <c:v>17915</c:v>
                </c:pt>
                <c:pt idx="7">
                  <c:v>18222</c:v>
                </c:pt>
                <c:pt idx="8">
                  <c:v>17452</c:v>
                </c:pt>
                <c:pt idx="9">
                  <c:v>17017</c:v>
                </c:pt>
                <c:pt idx="10">
                  <c:v>16838</c:v>
                </c:pt>
                <c:pt idx="11">
                  <c:v>15991</c:v>
                </c:pt>
                <c:pt idx="12">
                  <c:v>14982</c:v>
                </c:pt>
                <c:pt idx="13">
                  <c:v>16285</c:v>
                </c:pt>
                <c:pt idx="14">
                  <c:v>17378</c:v>
                </c:pt>
                <c:pt idx="15">
                  <c:v>20415</c:v>
                </c:pt>
                <c:pt idx="16">
                  <c:v>22920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Membership_by_month!$A$4</c:f>
              <c:strCache>
                <c:ptCount val="1"/>
                <c:pt idx="0">
                  <c:v>Insured with APTC</c:v>
                </c:pt>
              </c:strCache>
            </c:strRef>
          </c:tx>
          <c:cat>
            <c:numRef>
              <c:f>Membership_by_month!$B$2:$R$2</c:f>
              <c:numCache>
                <c:formatCode>mmm\ yyyy</c:formatCode>
                <c:ptCount val="17"/>
                <c:pt idx="0">
                  <c:v>41548</c:v>
                </c:pt>
                <c:pt idx="1">
                  <c:v>41579</c:v>
                </c:pt>
                <c:pt idx="2">
                  <c:v>41609</c:v>
                </c:pt>
                <c:pt idx="3">
                  <c:v>41640</c:v>
                </c:pt>
                <c:pt idx="4">
                  <c:v>41671</c:v>
                </c:pt>
                <c:pt idx="5">
                  <c:v>41699</c:v>
                </c:pt>
                <c:pt idx="6">
                  <c:v>41730</c:v>
                </c:pt>
                <c:pt idx="7">
                  <c:v>41760</c:v>
                </c:pt>
                <c:pt idx="8">
                  <c:v>41791</c:v>
                </c:pt>
                <c:pt idx="9">
                  <c:v>41821</c:v>
                </c:pt>
                <c:pt idx="10">
                  <c:v>41852</c:v>
                </c:pt>
                <c:pt idx="11">
                  <c:v>41883</c:v>
                </c:pt>
                <c:pt idx="12">
                  <c:v>41913</c:v>
                </c:pt>
                <c:pt idx="13">
                  <c:v>41944</c:v>
                </c:pt>
                <c:pt idx="14">
                  <c:v>41974</c:v>
                </c:pt>
                <c:pt idx="15">
                  <c:v>42005</c:v>
                </c:pt>
                <c:pt idx="16">
                  <c:v>42036</c:v>
                </c:pt>
              </c:numCache>
            </c:numRef>
          </c:cat>
          <c:val>
            <c:numRef>
              <c:f>Membership_by_month!$B$4:$R$4</c:f>
              <c:numCache>
                <c:formatCode>_(* #,##0_);_(* \(#,##0\);_(* "-"??_);_(@_)</c:formatCode>
                <c:ptCount val="17"/>
                <c:pt idx="0">
                  <c:v>2691</c:v>
                </c:pt>
                <c:pt idx="1">
                  <c:v>8240</c:v>
                </c:pt>
                <c:pt idx="2">
                  <c:v>25245</c:v>
                </c:pt>
                <c:pt idx="3">
                  <c:v>34719</c:v>
                </c:pt>
                <c:pt idx="4">
                  <c:v>41765</c:v>
                </c:pt>
                <c:pt idx="5">
                  <c:v>61396</c:v>
                </c:pt>
                <c:pt idx="6">
                  <c:v>61685</c:v>
                </c:pt>
                <c:pt idx="7">
                  <c:v>62416</c:v>
                </c:pt>
                <c:pt idx="8">
                  <c:v>61372</c:v>
                </c:pt>
                <c:pt idx="9">
                  <c:v>60935</c:v>
                </c:pt>
                <c:pt idx="10">
                  <c:v>59256</c:v>
                </c:pt>
                <c:pt idx="11">
                  <c:v>58343</c:v>
                </c:pt>
                <c:pt idx="12">
                  <c:v>57243</c:v>
                </c:pt>
                <c:pt idx="13">
                  <c:v>59092</c:v>
                </c:pt>
                <c:pt idx="14">
                  <c:v>60026</c:v>
                </c:pt>
                <c:pt idx="15">
                  <c:v>68956</c:v>
                </c:pt>
                <c:pt idx="16">
                  <c:v>80087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150400"/>
        <c:axId val="88151936"/>
      </c:lineChart>
      <c:dateAx>
        <c:axId val="88150400"/>
        <c:scaling>
          <c:orientation val="minMax"/>
        </c:scaling>
        <c:delete val="0"/>
        <c:axPos val="b"/>
        <c:numFmt formatCode="mmm\ yyyy" sourceLinked="1"/>
        <c:majorTickMark val="none"/>
        <c:minorTickMark val="none"/>
        <c:tickLblPos val="nextTo"/>
        <c:crossAx val="88151936"/>
        <c:crosses val="autoZero"/>
        <c:auto val="1"/>
        <c:lblOffset val="100"/>
        <c:baseTimeUnit val="months"/>
      </c:dateAx>
      <c:valAx>
        <c:axId val="88151936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none"/>
        <c:minorTickMark val="none"/>
        <c:tickLblPos val="nextTo"/>
        <c:spPr>
          <a:ln w="9525">
            <a:noFill/>
          </a:ln>
        </c:spPr>
        <c:crossAx val="88150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112674978127734"/>
          <c:y val="0.89600030350029103"/>
          <c:w val="0.70213604549431319"/>
          <c:h val="5.809771368940328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150173795843682E-4"/>
          <c:y val="8.9046932252280331E-2"/>
          <c:w val="0.97433372348726677"/>
          <c:h val="0.7233211195135261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Sheet1!$A$2:$A$4</c:f>
              <c:strCache>
                <c:ptCount val="3"/>
                <c:pt idx="0">
                  <c:v>Category 2</c:v>
                </c:pt>
                <c:pt idx="1">
                  <c:v>Category 3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#,##0">
                  <c:v>97985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noFill/>
            </c:spPr>
          </c:dPt>
          <c:cat>
            <c:strRef>
              <c:f>Sheet1!$A$2:$A$4</c:f>
              <c:strCache>
                <c:ptCount val="3"/>
                <c:pt idx="0">
                  <c:v>Category 2</c:v>
                </c:pt>
                <c:pt idx="1">
                  <c:v>Category 3</c:v>
                </c:pt>
                <c:pt idx="2">
                  <c:v>Category 4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 formatCode="General">
                  <c:v>0</c:v>
                </c:pt>
                <c:pt idx="1">
                  <c:v>66614</c:v>
                </c:pt>
                <c:pt idx="2">
                  <c:v>66614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dPt>
            <c:idx val="2"/>
            <c:invertIfNegative val="0"/>
            <c:bubble3D val="0"/>
            <c:spPr>
              <a:noFill/>
            </c:spPr>
          </c:dPt>
          <c:cat>
            <c:strRef>
              <c:f>Sheet1!$A$2:$A$4</c:f>
              <c:strCache>
                <c:ptCount val="3"/>
                <c:pt idx="0">
                  <c:v>Category 2</c:v>
                </c:pt>
                <c:pt idx="1">
                  <c:v>Category 3</c:v>
                </c:pt>
                <c:pt idx="2">
                  <c:v>Category 4</c:v>
                </c:pt>
              </c:strCache>
            </c:strRef>
          </c:cat>
          <c:val>
            <c:numRef>
              <c:f>Sheet1!$D$2:$D$4</c:f>
              <c:numCache>
                <c:formatCode>#,##0</c:formatCode>
                <c:ptCount val="3"/>
                <c:pt idx="0" formatCode="General">
                  <c:v>0</c:v>
                </c:pt>
                <c:pt idx="1">
                  <c:v>31371</c:v>
                </c:pt>
                <c:pt idx="2">
                  <c:v>31371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8385792"/>
        <c:axId val="88395776"/>
      </c:barChart>
      <c:catAx>
        <c:axId val="8838579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88395776"/>
        <c:crosses val="autoZero"/>
        <c:auto val="1"/>
        <c:lblAlgn val="ctr"/>
        <c:lblOffset val="100"/>
        <c:noMultiLvlLbl val="0"/>
      </c:catAx>
      <c:valAx>
        <c:axId val="88395776"/>
        <c:scaling>
          <c:orientation val="minMax"/>
        </c:scaling>
        <c:delete val="1"/>
        <c:axPos val="l"/>
        <c:numFmt formatCode="#,##0_);\(#,##0\)" sourceLinked="0"/>
        <c:majorTickMark val="out"/>
        <c:minorTickMark val="none"/>
        <c:tickLblPos val="nextTo"/>
        <c:crossAx val="88385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150173795843682E-4"/>
          <c:y val="8.9046932252280331E-2"/>
          <c:w val="0.97433372348726677"/>
          <c:h val="0.7233211195135261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2</c:v>
                </c:pt>
                <c:pt idx="1">
                  <c:v>Category 3</c:v>
                </c:pt>
                <c:pt idx="2">
                  <c:v>Category 4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 formatCode="_(* #,##0_);_(* \(#,##0\);_(* &quot;-&quot;??_);_(@_)">
                  <c:v>415550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noFill/>
            </c:spPr>
          </c:dPt>
          <c:dPt>
            <c:idx val="2"/>
            <c:invertIfNegative val="0"/>
            <c:bubble3D val="0"/>
            <c:spPr>
              <a:noFill/>
            </c:spPr>
          </c:dPt>
          <c:cat>
            <c:strRef>
              <c:f>Sheet1!$A$2:$A$5</c:f>
              <c:strCache>
                <c:ptCount val="4"/>
                <c:pt idx="0">
                  <c:v>Category 2</c:v>
                </c:pt>
                <c:pt idx="1">
                  <c:v>Category 3</c:v>
                </c:pt>
                <c:pt idx="2">
                  <c:v>Category 4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 formatCode="General">
                  <c:v>0</c:v>
                </c:pt>
                <c:pt idx="1">
                  <c:v>206744</c:v>
                </c:pt>
                <c:pt idx="2">
                  <c:v>206745</c:v>
                </c:pt>
                <c:pt idx="3">
                  <c:v>206746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noFill/>
            </c:spPr>
          </c:dPt>
          <c:dPt>
            <c:idx val="2"/>
            <c:invertIfNegative val="0"/>
            <c:bubble3D val="0"/>
            <c:spPr>
              <a:solidFill>
                <a:schemeClr val="tx1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noFill/>
            </c:spPr>
          </c:dPt>
          <c:cat>
            <c:strRef>
              <c:f>Sheet1!$A$2:$A$5</c:f>
              <c:strCache>
                <c:ptCount val="4"/>
                <c:pt idx="0">
                  <c:v>Category 2</c:v>
                </c:pt>
                <c:pt idx="1">
                  <c:v>Category 3</c:v>
                </c:pt>
                <c:pt idx="2">
                  <c:v>Category 4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_(* #,##0_);_(* \(#,##0\);_(* "-"??_);_(@_)</c:formatCode>
                <c:ptCount val="4"/>
                <c:pt idx="1">
                  <c:v>72198</c:v>
                </c:pt>
                <c:pt idx="2">
                  <c:v>72198</c:v>
                </c:pt>
                <c:pt idx="3">
                  <c:v>72198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invertIfNegative val="0"/>
          <c:dPt>
            <c:idx val="2"/>
            <c:invertIfNegative val="0"/>
            <c:bubble3D val="0"/>
            <c:spPr>
              <a:noFill/>
            </c:spPr>
          </c:dPt>
          <c:dPt>
            <c:idx val="3"/>
            <c:invertIfNegative val="0"/>
            <c:bubble3D val="0"/>
            <c:spPr>
              <a:noFill/>
            </c:spPr>
          </c:dPt>
          <c:cat>
            <c:strRef>
              <c:f>Sheet1!$A$2:$A$5</c:f>
              <c:strCache>
                <c:ptCount val="4"/>
                <c:pt idx="0">
                  <c:v>Category 2</c:v>
                </c:pt>
                <c:pt idx="1">
                  <c:v>Category 3</c:v>
                </c:pt>
                <c:pt idx="2">
                  <c:v>Category 4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_(* #,##0_);_(* \(#,##0\);_(* "-"??_);_(@_)</c:formatCode>
                <c:ptCount val="4"/>
                <c:pt idx="0" formatCode="General">
                  <c:v>0</c:v>
                </c:pt>
                <c:pt idx="1">
                  <c:v>136608</c:v>
                </c:pt>
                <c:pt idx="2">
                  <c:v>136608</c:v>
                </c:pt>
                <c:pt idx="3">
                  <c:v>136608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8302336"/>
        <c:axId val="88303872"/>
      </c:barChart>
      <c:catAx>
        <c:axId val="8830233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88303872"/>
        <c:crosses val="autoZero"/>
        <c:auto val="1"/>
        <c:lblAlgn val="ctr"/>
        <c:lblOffset val="100"/>
        <c:noMultiLvlLbl val="0"/>
      </c:catAx>
      <c:valAx>
        <c:axId val="88303872"/>
        <c:scaling>
          <c:orientation val="minMax"/>
        </c:scaling>
        <c:delete val="1"/>
        <c:axPos val="l"/>
        <c:numFmt formatCode="#,##0_);\(#,##0\)" sourceLinked="0"/>
        <c:majorTickMark val="out"/>
        <c:minorTickMark val="none"/>
        <c:tickLblPos val="nextTo"/>
        <c:crossAx val="88302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0.2125</cdr:x>
      <cdr:y>0.93564</cdr:y>
    </cdr:from>
    <cdr:to>
      <cdr:x>0.36042</cdr:x>
      <cdr:y>0.9857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71550" y="3738563"/>
          <a:ext cx="67627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22,920</a:t>
          </a:r>
        </a:p>
      </cdr:txBody>
    </cdr:sp>
  </cdr:relSizeAnchor>
  <cdr:relSizeAnchor xmlns:cdr="http://schemas.openxmlformats.org/drawingml/2006/chartDrawing">
    <cdr:from>
      <cdr:x>0.46944</cdr:x>
      <cdr:y>0.93762</cdr:y>
    </cdr:from>
    <cdr:to>
      <cdr:x>0.61736</cdr:x>
      <cdr:y>0.98768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146300" y="3746500"/>
          <a:ext cx="67627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/>
            <a:t>80,087</a:t>
          </a:r>
        </a:p>
      </cdr:txBody>
    </cdr:sp>
  </cdr:relSizeAnchor>
  <cdr:relSizeAnchor xmlns:cdr="http://schemas.openxmlformats.org/drawingml/2006/chartDrawing">
    <cdr:from>
      <cdr:x>0.71736</cdr:x>
      <cdr:y>0.93564</cdr:y>
    </cdr:from>
    <cdr:to>
      <cdr:x>0.86528</cdr:x>
      <cdr:y>0.9857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279775" y="3738564"/>
          <a:ext cx="67627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/>
            <a:t>433,429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0.28125</cdr:x>
      <cdr:y>0.93323</cdr:y>
    </cdr:from>
    <cdr:to>
      <cdr:x>0.42917</cdr:x>
      <cdr:y>0.98329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85875" y="3688943"/>
          <a:ext cx="676290" cy="1978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22,920</a:t>
          </a:r>
        </a:p>
      </cdr:txBody>
    </cdr:sp>
  </cdr:relSizeAnchor>
  <cdr:relSizeAnchor xmlns:cdr="http://schemas.openxmlformats.org/drawingml/2006/chartDrawing">
    <cdr:from>
      <cdr:x>0.62569</cdr:x>
      <cdr:y>0.9328</cdr:y>
    </cdr:from>
    <cdr:to>
      <cdr:x>0.77361</cdr:x>
      <cdr:y>0.98286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860655" y="3687245"/>
          <a:ext cx="676290" cy="1978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/>
            <a:t>80,087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0.05263</cdr:x>
      <cdr:y>0.83168</cdr:y>
    </cdr:from>
    <cdr:to>
      <cdr:x>0.97368</cdr:x>
      <cdr:y>0.83168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152400" y="2133600"/>
          <a:ext cx="2667000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0.05263</cdr:x>
      <cdr:y>0.83168</cdr:y>
    </cdr:from>
    <cdr:to>
      <cdr:x>0.97368</cdr:x>
      <cdr:y>0.83168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152400" y="2133600"/>
          <a:ext cx="2667000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37840" cy="461169"/>
          </a:xfrm>
          <a:prstGeom prst="rect">
            <a:avLst/>
          </a:prstGeom>
        </p:spPr>
        <p:txBody>
          <a:bodyPr vert="horz" lIns="90958" tIns="45479" rIns="90958" bIns="45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0" y="3"/>
            <a:ext cx="3037840" cy="461169"/>
          </a:xfrm>
          <a:prstGeom prst="rect">
            <a:avLst/>
          </a:prstGeom>
        </p:spPr>
        <p:txBody>
          <a:bodyPr vert="horz" lIns="90958" tIns="45479" rIns="90958" bIns="45479" rtlCol="0"/>
          <a:lstStyle>
            <a:lvl1pPr algn="r">
              <a:defRPr sz="1200"/>
            </a:lvl1pPr>
          </a:lstStyle>
          <a:p>
            <a:fld id="{20D2AA42-301A-4B94-BA80-A611788FEE77}" type="datetimeFigureOut">
              <a:rPr lang="en-US" smtClean="0"/>
              <a:pPr/>
              <a:t>3/11/2015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60610"/>
            <a:ext cx="3037840" cy="461169"/>
          </a:xfrm>
          <a:prstGeom prst="rect">
            <a:avLst/>
          </a:prstGeom>
        </p:spPr>
        <p:txBody>
          <a:bodyPr vert="horz" lIns="90958" tIns="45479" rIns="90958" bIns="45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0" y="8760610"/>
            <a:ext cx="3037840" cy="461169"/>
          </a:xfrm>
          <a:prstGeom prst="rect">
            <a:avLst/>
          </a:prstGeom>
        </p:spPr>
        <p:txBody>
          <a:bodyPr vert="horz" lIns="90958" tIns="45479" rIns="90958" bIns="45479" rtlCol="0" anchor="b"/>
          <a:lstStyle>
            <a:lvl1pPr algn="r">
              <a:defRPr sz="1200"/>
            </a:lvl1pPr>
          </a:lstStyle>
          <a:p>
            <a:fld id="{6DCE5F12-E84C-44CE-BDE4-ACBA518CD1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833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3038155" cy="461327"/>
          </a:xfrm>
          <a:prstGeom prst="rect">
            <a:avLst/>
          </a:prstGeom>
        </p:spPr>
        <p:txBody>
          <a:bodyPr vert="horz" lIns="89385" tIns="44693" rIns="89385" bIns="4469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7" y="1"/>
            <a:ext cx="3038155" cy="461327"/>
          </a:xfrm>
          <a:prstGeom prst="rect">
            <a:avLst/>
          </a:prstGeom>
        </p:spPr>
        <p:txBody>
          <a:bodyPr vert="horz" lIns="89385" tIns="44693" rIns="89385" bIns="44693" rtlCol="0"/>
          <a:lstStyle>
            <a:lvl1pPr algn="r">
              <a:defRPr sz="1200"/>
            </a:lvl1pPr>
          </a:lstStyle>
          <a:p>
            <a:fld id="{304A602C-D754-4DC2-A6DD-19E27F2FE72C}" type="datetimeFigureOut">
              <a:rPr lang="en-US" smtClean="0"/>
              <a:pPr/>
              <a:t>3/11/2015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1738" y="693738"/>
            <a:ext cx="4606925" cy="3455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385" tIns="44693" rIns="89385" bIns="4469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60" y="4381809"/>
            <a:ext cx="5607691" cy="4150362"/>
          </a:xfrm>
          <a:prstGeom prst="rect">
            <a:avLst/>
          </a:prstGeom>
        </p:spPr>
        <p:txBody>
          <a:bodyPr vert="horz" lIns="89385" tIns="44693" rIns="89385" bIns="4469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8760488"/>
            <a:ext cx="3038155" cy="461327"/>
          </a:xfrm>
          <a:prstGeom prst="rect">
            <a:avLst/>
          </a:prstGeom>
        </p:spPr>
        <p:txBody>
          <a:bodyPr vert="horz" lIns="89385" tIns="44693" rIns="89385" bIns="4469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7" y="8760488"/>
            <a:ext cx="3038155" cy="461327"/>
          </a:xfrm>
          <a:prstGeom prst="rect">
            <a:avLst/>
          </a:prstGeom>
        </p:spPr>
        <p:txBody>
          <a:bodyPr vert="horz" lIns="89385" tIns="44693" rIns="89385" bIns="44693" rtlCol="0" anchor="b"/>
          <a:lstStyle>
            <a:lvl1pPr algn="r">
              <a:defRPr sz="1200"/>
            </a:lvl1pPr>
          </a:lstStyle>
          <a:p>
            <a:fld id="{98184B0B-FCAA-441F-9630-F16E9B4CAF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51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5"/>
          <p:cNvSpPr>
            <a:spLocks noGrp="1"/>
          </p:cNvSpPr>
          <p:nvPr>
            <p:ph type="title"/>
          </p:nvPr>
        </p:nvSpPr>
        <p:spPr>
          <a:xfrm>
            <a:off x="2076450" y="3352800"/>
            <a:ext cx="4343400" cy="1143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3200"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5" descr="AHCT_Primary_W_Descriptor_1L_RGB_Logo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450" y="1473201"/>
            <a:ext cx="499110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44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5425" y="1600200"/>
            <a:ext cx="4291013" cy="5043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600200"/>
            <a:ext cx="4291012" cy="5043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8FDF2B-B232-4673-B0D5-166A35969A9E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68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CCCDA-FA03-482C-A45F-361B052E91AB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909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9E8F6C-CCFC-4427-BDAF-2913BC69121A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108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ADBE2A-3786-494A-B5E3-5A6D4351315B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057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609273-875B-4D1A-AD97-CA4E3051EF40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935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38785E-3624-455E-9BEB-B9F5D9BD026D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249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4C917C-B0FE-47C7-9151-8DEC02D48963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07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6436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6436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7024A6-7813-40CB-9812-993A066F10E6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964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17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5425" y="1600200"/>
            <a:ext cx="4291013" cy="5043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8838" y="1600200"/>
            <a:ext cx="4291012" cy="2444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8838" y="4197350"/>
            <a:ext cx="4291012" cy="2446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220075" y="64865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6057755-B901-4AE0-9E19-6B1E42B79058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4380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 bwMode="gray"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17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9216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162800" cy="45259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Trebuchet MS"/>
                <a:cs typeface="Trebuchet MS"/>
              </a:defRPr>
            </a:lvl1pPr>
            <a:lvl2pPr>
              <a:defRPr sz="1800">
                <a:latin typeface="Trebuchet MS"/>
                <a:cs typeface="Trebuchet MS"/>
              </a:defRPr>
            </a:lvl2pPr>
            <a:lvl3pPr>
              <a:defRPr sz="1800">
                <a:latin typeface="Trebuchet MS"/>
                <a:cs typeface="Trebuchet MS"/>
              </a:defRPr>
            </a:lvl3pPr>
            <a:lvl4pPr>
              <a:defRPr sz="1800">
                <a:latin typeface="Trebuchet MS"/>
                <a:cs typeface="Trebuchet MS"/>
              </a:defRPr>
            </a:lvl4pPr>
            <a:lvl5pPr>
              <a:defRPr sz="1800"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6350" cmpd="sng">
            <a:solidFill>
              <a:srgbClr val="9595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457200" y="6383796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D94E3DA3-1B45-974E-A4E2-7AFCA2572272}" type="slidenum">
              <a:rPr lang="en-US" smtClean="0">
                <a:solidFill>
                  <a:schemeClr val="accent3"/>
                </a:solidFill>
              </a:rPr>
              <a:pPr algn="l"/>
              <a:t>‹#›</a:t>
            </a:fld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2" name="Picture 11" descr="access_health_logo_rg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668" b="24433"/>
          <a:stretch/>
        </p:blipFill>
        <p:spPr>
          <a:xfrm>
            <a:off x="7230535" y="6172200"/>
            <a:ext cx="1676397" cy="51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5069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5"/>
          <p:cNvSpPr>
            <a:spLocks noGrp="1"/>
          </p:cNvSpPr>
          <p:nvPr>
            <p:ph type="title"/>
          </p:nvPr>
        </p:nvSpPr>
        <p:spPr>
          <a:xfrm>
            <a:off x="2076450" y="3352800"/>
            <a:ext cx="4343400" cy="1143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3200"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5" descr="AHCT_Primary_W_Descriptor_1L_RGB_Logo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450" y="1473201"/>
            <a:ext cx="499110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856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9216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6"/>
            <a:ext cx="7162800" cy="45259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Trebuchet MS"/>
                <a:cs typeface="Trebuchet MS"/>
              </a:defRPr>
            </a:lvl1pPr>
            <a:lvl2pPr>
              <a:defRPr sz="1800">
                <a:latin typeface="Trebuchet MS"/>
                <a:cs typeface="Trebuchet MS"/>
              </a:defRPr>
            </a:lvl2pPr>
            <a:lvl3pPr>
              <a:defRPr sz="1800">
                <a:latin typeface="Trebuchet MS"/>
                <a:cs typeface="Trebuchet MS"/>
              </a:defRPr>
            </a:lvl3pPr>
            <a:lvl4pPr>
              <a:defRPr sz="1800">
                <a:latin typeface="Trebuchet MS"/>
                <a:cs typeface="Trebuchet MS"/>
              </a:defRPr>
            </a:lvl4pPr>
            <a:lvl5pPr>
              <a:defRPr sz="1800"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6350" cmpd="sng">
            <a:solidFill>
              <a:srgbClr val="9595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457200" y="6383804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D94E3DA3-1B45-974E-A4E2-7AFCA2572272}" type="slidenum">
              <a:rPr lang="en-US" smtClean="0">
                <a:solidFill>
                  <a:srgbClr val="F05A29"/>
                </a:solidFill>
              </a:rPr>
              <a:pPr algn="l"/>
              <a:t>‹#›</a:t>
            </a:fld>
            <a:endParaRPr lang="en-US" dirty="0">
              <a:solidFill>
                <a:srgbClr val="F05A29"/>
              </a:solidFill>
            </a:endParaRPr>
          </a:p>
        </p:txBody>
      </p:sp>
      <p:pic>
        <p:nvPicPr>
          <p:cNvPr id="12" name="Picture 11" descr="access_health_logo_rg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668" b="24433"/>
          <a:stretch/>
        </p:blipFill>
        <p:spPr>
          <a:xfrm>
            <a:off x="7230536" y="6172200"/>
            <a:ext cx="1676397" cy="51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7801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9216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6350" cmpd="sng">
            <a:solidFill>
              <a:srgbClr val="9595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457200" y="6383804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D94E3DA3-1B45-974E-A4E2-7AFCA2572272}" type="slidenum">
              <a:rPr lang="en-US" smtClean="0">
                <a:solidFill>
                  <a:srgbClr val="F05A29"/>
                </a:solidFill>
              </a:rPr>
              <a:pPr algn="l"/>
              <a:t>‹#›</a:t>
            </a:fld>
            <a:endParaRPr lang="en-US" dirty="0">
              <a:solidFill>
                <a:srgbClr val="F05A29"/>
              </a:solidFill>
            </a:endParaRPr>
          </a:p>
        </p:txBody>
      </p:sp>
      <p:pic>
        <p:nvPicPr>
          <p:cNvPr id="12" name="Picture 11" descr="access_health_logo_rg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668" b="24433"/>
          <a:stretch/>
        </p:blipFill>
        <p:spPr>
          <a:xfrm>
            <a:off x="7230536" y="6172200"/>
            <a:ext cx="1676397" cy="515408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6"/>
            <a:ext cx="8077200" cy="4525963"/>
          </a:xfrm>
        </p:spPr>
        <p:txBody>
          <a:bodyPr/>
          <a:lstStyle>
            <a:lvl1pPr>
              <a:defRPr sz="1800" baseline="0">
                <a:latin typeface="Trebuchet MS"/>
                <a:cs typeface="Trebuchet MS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 smtClean="0">
                <a:solidFill>
                  <a:srgbClr val="F6931E"/>
                </a:solidFill>
                <a:latin typeface="Trebuchet MS"/>
                <a:cs typeface="Trebuchet MS"/>
              </a:rPr>
              <a:t>Lead-in copy is in orange,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lorem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ipsum</a:t>
            </a:r>
            <a:r>
              <a:rPr lang="en-US" sz="1800" dirty="0" smtClean="0">
                <a:latin typeface="Trebuchet MS"/>
                <a:cs typeface="Trebuchet MS"/>
              </a:rPr>
              <a:t> dolor sit </a:t>
            </a:r>
            <a:r>
              <a:rPr lang="en-US" sz="1800" dirty="0" err="1" smtClean="0">
                <a:latin typeface="Trebuchet MS"/>
                <a:cs typeface="Trebuchet MS"/>
              </a:rPr>
              <a:t>amet</a:t>
            </a:r>
            <a:r>
              <a:rPr lang="en-US" sz="1800" dirty="0" smtClean="0">
                <a:latin typeface="Trebuchet MS"/>
                <a:cs typeface="Trebuchet MS"/>
              </a:rPr>
              <a:t>, </a:t>
            </a:r>
            <a:r>
              <a:rPr lang="en-US" sz="1800" dirty="0" err="1" smtClean="0">
                <a:latin typeface="Trebuchet MS"/>
                <a:cs typeface="Trebuchet MS"/>
              </a:rPr>
              <a:t>consectetuer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adipiscing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elit</a:t>
            </a:r>
            <a:r>
              <a:rPr lang="en-US" sz="1800" dirty="0" smtClean="0">
                <a:latin typeface="Trebuchet MS"/>
                <a:cs typeface="Trebuchet MS"/>
              </a:rPr>
              <a:t>, </a:t>
            </a:r>
            <a:r>
              <a:rPr lang="en-US" sz="1800" dirty="0" err="1" smtClean="0">
                <a:latin typeface="Trebuchet MS"/>
                <a:cs typeface="Trebuchet MS"/>
              </a:rPr>
              <a:t>sed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diam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nonymmy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nibh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euismod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tincidunt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ut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laoreet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dolore</a:t>
            </a:r>
            <a:r>
              <a:rPr lang="en-US" sz="1800" dirty="0" smtClean="0">
                <a:latin typeface="Trebuchet MS"/>
                <a:cs typeface="Trebuchet MS"/>
              </a:rPr>
              <a:t> magna </a:t>
            </a:r>
            <a:r>
              <a:rPr lang="en-US" sz="1800" dirty="0" err="1" smtClean="0">
                <a:latin typeface="Trebuchet MS"/>
                <a:cs typeface="Trebuchet MS"/>
              </a:rPr>
              <a:t>aliquam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erat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volutpat</a:t>
            </a:r>
            <a:r>
              <a:rPr lang="en-US" sz="1800" dirty="0" smtClean="0">
                <a:latin typeface="Trebuchet MS"/>
                <a:cs typeface="Trebuchet MS"/>
              </a:rPr>
              <a:t>.</a:t>
            </a:r>
            <a:endParaRPr lang="en-US" sz="1800" dirty="0">
              <a:solidFill>
                <a:srgbClr val="323023"/>
              </a:solidFill>
              <a:latin typeface="Trebuchet MS"/>
              <a:cs typeface="Trebuchet MS"/>
            </a:endParaRPr>
          </a:p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 smtClean="0">
                <a:solidFill>
                  <a:srgbClr val="F6931E"/>
                </a:solidFill>
                <a:latin typeface="Trebuchet MS"/>
                <a:cs typeface="Trebuchet MS"/>
              </a:rPr>
              <a:t>Lead-in copy is in orange,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lorem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ipsum</a:t>
            </a:r>
            <a:r>
              <a:rPr lang="en-US" sz="1800" dirty="0" smtClean="0">
                <a:latin typeface="Trebuchet MS"/>
                <a:cs typeface="Trebuchet MS"/>
              </a:rPr>
              <a:t> dolor sit </a:t>
            </a:r>
            <a:r>
              <a:rPr lang="en-US" sz="1800" dirty="0" err="1" smtClean="0">
                <a:latin typeface="Trebuchet MS"/>
                <a:cs typeface="Trebuchet MS"/>
              </a:rPr>
              <a:t>amet</a:t>
            </a:r>
            <a:r>
              <a:rPr lang="en-US" sz="1800" dirty="0" smtClean="0">
                <a:latin typeface="Trebuchet MS"/>
                <a:cs typeface="Trebuchet MS"/>
              </a:rPr>
              <a:t>, </a:t>
            </a:r>
            <a:r>
              <a:rPr lang="en-US" sz="1800" dirty="0" err="1" smtClean="0">
                <a:latin typeface="Trebuchet MS"/>
                <a:cs typeface="Trebuchet MS"/>
              </a:rPr>
              <a:t>consectetuer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adipiscing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elit</a:t>
            </a:r>
            <a:r>
              <a:rPr lang="en-US" sz="1800" dirty="0" smtClean="0">
                <a:latin typeface="Trebuchet MS"/>
                <a:cs typeface="Trebuchet MS"/>
              </a:rPr>
              <a:t>, </a:t>
            </a:r>
            <a:r>
              <a:rPr lang="en-US" sz="1800" dirty="0" err="1" smtClean="0">
                <a:latin typeface="Trebuchet MS"/>
                <a:cs typeface="Trebuchet MS"/>
              </a:rPr>
              <a:t>sed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diam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nonymmy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nibh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euismod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tincidunt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ut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laoreet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dolore</a:t>
            </a:r>
            <a:r>
              <a:rPr lang="en-US" sz="1800" dirty="0" smtClean="0">
                <a:latin typeface="Trebuchet MS"/>
                <a:cs typeface="Trebuchet MS"/>
              </a:rPr>
              <a:t> magna </a:t>
            </a:r>
            <a:r>
              <a:rPr lang="en-US" sz="1800" dirty="0" err="1" smtClean="0">
                <a:latin typeface="Trebuchet MS"/>
                <a:cs typeface="Trebuchet MS"/>
              </a:rPr>
              <a:t>aliquam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erat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volutpat</a:t>
            </a:r>
            <a:r>
              <a:rPr lang="en-US" sz="1800" dirty="0" smtClean="0">
                <a:latin typeface="Trebuchet MS"/>
                <a:cs typeface="Trebuchet MS"/>
              </a:rPr>
              <a:t>.</a:t>
            </a:r>
            <a:endParaRPr lang="en-US" sz="1800" dirty="0" smtClean="0">
              <a:solidFill>
                <a:srgbClr val="323023"/>
              </a:solidFill>
              <a:latin typeface="Trebuchet MS"/>
              <a:cs typeface="Trebuchet M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F6931E"/>
                </a:solidFill>
                <a:latin typeface="Trebuchet MS"/>
                <a:cs typeface="Trebuchet MS"/>
              </a:rPr>
              <a:t>Lead-in copy is in orange,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lorem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ipsum</a:t>
            </a:r>
            <a:r>
              <a:rPr lang="en-US" sz="1800" dirty="0" smtClean="0">
                <a:latin typeface="Trebuchet MS"/>
                <a:cs typeface="Trebuchet MS"/>
              </a:rPr>
              <a:t> dolor sit </a:t>
            </a:r>
            <a:r>
              <a:rPr lang="en-US" sz="1800" dirty="0" err="1" smtClean="0">
                <a:latin typeface="Trebuchet MS"/>
                <a:cs typeface="Trebuchet MS"/>
              </a:rPr>
              <a:t>amet</a:t>
            </a:r>
            <a:r>
              <a:rPr lang="en-US" sz="1800" dirty="0" smtClean="0">
                <a:solidFill>
                  <a:srgbClr val="323023"/>
                </a:solidFill>
                <a:latin typeface="Trebuchet MS"/>
                <a:cs typeface="Trebuchet MS"/>
              </a:rPr>
              <a:t>: </a:t>
            </a:r>
          </a:p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endParaRPr lang="en-US" sz="18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1402287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4800"/>
            <a:ext cx="8077200" cy="120703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US" dirty="0" smtClean="0"/>
              <a:t>3 Line title </a:t>
            </a:r>
            <a:br>
              <a:rPr lang="en-US" dirty="0" smtClean="0"/>
            </a:br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5238"/>
            <a:ext cx="7162800" cy="45259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Trebuchet MS"/>
                <a:cs typeface="Trebuchet MS"/>
              </a:defRPr>
            </a:lvl1pPr>
            <a:lvl2pPr>
              <a:defRPr sz="1800">
                <a:latin typeface="Trebuchet MS"/>
                <a:cs typeface="Trebuchet MS"/>
              </a:defRPr>
            </a:lvl2pPr>
            <a:lvl3pPr>
              <a:defRPr sz="1800">
                <a:latin typeface="Trebuchet MS"/>
                <a:cs typeface="Trebuchet MS"/>
              </a:defRPr>
            </a:lvl3pPr>
            <a:lvl4pPr>
              <a:defRPr sz="1800">
                <a:latin typeface="Trebuchet MS"/>
                <a:cs typeface="Trebuchet MS"/>
              </a:defRPr>
            </a:lvl4pPr>
            <a:lvl5pPr>
              <a:defRPr sz="1800"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588030"/>
            <a:ext cx="9144000" cy="0"/>
          </a:xfrm>
          <a:prstGeom prst="line">
            <a:avLst/>
          </a:prstGeom>
          <a:ln w="6350" cmpd="sng">
            <a:solidFill>
              <a:srgbClr val="9595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457200" y="6383804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D94E3DA3-1B45-974E-A4E2-7AFCA2572272}" type="slidenum">
              <a:rPr lang="en-US" smtClean="0">
                <a:solidFill>
                  <a:srgbClr val="F05A29"/>
                </a:solidFill>
              </a:rPr>
              <a:pPr algn="l"/>
              <a:t>‹#›</a:t>
            </a:fld>
            <a:endParaRPr lang="en-US" dirty="0">
              <a:solidFill>
                <a:srgbClr val="F05A29"/>
              </a:solidFill>
            </a:endParaRPr>
          </a:p>
        </p:txBody>
      </p:sp>
      <p:pic>
        <p:nvPicPr>
          <p:cNvPr id="12" name="Picture 11" descr="access_health_logo_rg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668" b="24433"/>
          <a:stretch/>
        </p:blipFill>
        <p:spPr>
          <a:xfrm>
            <a:off x="7230536" y="6172200"/>
            <a:ext cx="1676397" cy="51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439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5"/>
          <p:cNvSpPr>
            <a:spLocks noGrp="1"/>
          </p:cNvSpPr>
          <p:nvPr>
            <p:ph type="title"/>
          </p:nvPr>
        </p:nvSpPr>
        <p:spPr>
          <a:xfrm>
            <a:off x="2514600" y="3352800"/>
            <a:ext cx="4343400" cy="1143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>
              <a:defRPr sz="3200"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access_health_logo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350" y="1096433"/>
            <a:ext cx="5243957" cy="2193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4278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921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162800" cy="4525963"/>
          </a:xfrm>
          <a:prstGeom prst="rect">
            <a:avLst/>
          </a:prstGeom>
        </p:spPr>
        <p:txBody>
          <a:bodyPr/>
          <a:lstStyle>
            <a:lvl5pPr>
              <a:defRPr/>
            </a:lvl5pPr>
            <a:lvl6pPr marL="2286000" indent="0"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6350" cmpd="sng">
            <a:solidFill>
              <a:srgbClr val="9595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457200" y="638379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D94E3DA3-1B45-974E-A4E2-7AFCA2572272}" type="slidenum">
              <a:rPr lang="en-US" smtClean="0">
                <a:solidFill>
                  <a:srgbClr val="464646"/>
                </a:solidFill>
              </a:rPr>
              <a:pPr algn="l"/>
              <a:t>‹#›</a:t>
            </a:fld>
            <a:endParaRPr lang="en-US" dirty="0">
              <a:solidFill>
                <a:srgbClr val="464646"/>
              </a:solidFill>
            </a:endParaRPr>
          </a:p>
        </p:txBody>
      </p:sp>
      <p:pic>
        <p:nvPicPr>
          <p:cNvPr id="12" name="Picture 11" descr="access_health_logo_rg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668" b="24433"/>
          <a:stretch/>
        </p:blipFill>
        <p:spPr>
          <a:xfrm>
            <a:off x="7230535" y="6172200"/>
            <a:ext cx="1676397" cy="51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2687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546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1047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9016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710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710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605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9216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6350" cmpd="sng">
            <a:solidFill>
              <a:srgbClr val="9595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457200" y="6383796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D94E3DA3-1B45-974E-A4E2-7AFCA2572272}" type="slidenum">
              <a:rPr lang="en-US" smtClean="0">
                <a:solidFill>
                  <a:schemeClr val="accent3"/>
                </a:solidFill>
              </a:rPr>
              <a:pPr algn="l"/>
              <a:t>‹#›</a:t>
            </a:fld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2" name="Picture 11" descr="access_health_logo_rg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668" b="24433"/>
          <a:stretch/>
        </p:blipFill>
        <p:spPr>
          <a:xfrm>
            <a:off x="7230535" y="6172200"/>
            <a:ext cx="1676397" cy="515408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8077200" cy="4525963"/>
          </a:xfrm>
        </p:spPr>
        <p:txBody>
          <a:bodyPr/>
          <a:lstStyle>
            <a:lvl1pPr>
              <a:defRPr sz="1800" baseline="0">
                <a:latin typeface="Trebuchet MS"/>
                <a:cs typeface="Trebuchet MS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 smtClean="0">
                <a:solidFill>
                  <a:srgbClr val="F6931E"/>
                </a:solidFill>
                <a:latin typeface="Trebuchet MS"/>
                <a:cs typeface="Trebuchet MS"/>
              </a:rPr>
              <a:t>Lead-in copy is in orange,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lorem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ipsum</a:t>
            </a:r>
            <a:r>
              <a:rPr lang="en-US" sz="1800" dirty="0" smtClean="0">
                <a:latin typeface="Trebuchet MS"/>
                <a:cs typeface="Trebuchet MS"/>
              </a:rPr>
              <a:t> dolor sit </a:t>
            </a:r>
            <a:r>
              <a:rPr lang="en-US" sz="1800" dirty="0" err="1" smtClean="0">
                <a:latin typeface="Trebuchet MS"/>
                <a:cs typeface="Trebuchet MS"/>
              </a:rPr>
              <a:t>amet</a:t>
            </a:r>
            <a:r>
              <a:rPr lang="en-US" sz="1800" dirty="0" smtClean="0">
                <a:latin typeface="Trebuchet MS"/>
                <a:cs typeface="Trebuchet MS"/>
              </a:rPr>
              <a:t>, </a:t>
            </a:r>
            <a:r>
              <a:rPr lang="en-US" sz="1800" dirty="0" err="1" smtClean="0">
                <a:latin typeface="Trebuchet MS"/>
                <a:cs typeface="Trebuchet MS"/>
              </a:rPr>
              <a:t>consectetuer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adipiscing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elit</a:t>
            </a:r>
            <a:r>
              <a:rPr lang="en-US" sz="1800" dirty="0" smtClean="0">
                <a:latin typeface="Trebuchet MS"/>
                <a:cs typeface="Trebuchet MS"/>
              </a:rPr>
              <a:t>, </a:t>
            </a:r>
            <a:r>
              <a:rPr lang="en-US" sz="1800" dirty="0" err="1" smtClean="0">
                <a:latin typeface="Trebuchet MS"/>
                <a:cs typeface="Trebuchet MS"/>
              </a:rPr>
              <a:t>sed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diam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nonymmy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nibh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euismod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tincidunt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ut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laoreet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dolore</a:t>
            </a:r>
            <a:r>
              <a:rPr lang="en-US" sz="1800" dirty="0" smtClean="0">
                <a:latin typeface="Trebuchet MS"/>
                <a:cs typeface="Trebuchet MS"/>
              </a:rPr>
              <a:t> magna </a:t>
            </a:r>
            <a:r>
              <a:rPr lang="en-US" sz="1800" dirty="0" err="1" smtClean="0">
                <a:latin typeface="Trebuchet MS"/>
                <a:cs typeface="Trebuchet MS"/>
              </a:rPr>
              <a:t>aliquam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erat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volutpat</a:t>
            </a:r>
            <a:r>
              <a:rPr lang="en-US" sz="1800" dirty="0" smtClean="0">
                <a:latin typeface="Trebuchet MS"/>
                <a:cs typeface="Trebuchet MS"/>
              </a:rPr>
              <a:t>.</a:t>
            </a:r>
            <a:endParaRPr lang="en-US" sz="1800" dirty="0">
              <a:solidFill>
                <a:srgbClr val="323023"/>
              </a:solidFill>
              <a:latin typeface="Trebuchet MS"/>
              <a:cs typeface="Trebuchet MS"/>
            </a:endParaRPr>
          </a:p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 smtClean="0">
                <a:solidFill>
                  <a:srgbClr val="F6931E"/>
                </a:solidFill>
                <a:latin typeface="Trebuchet MS"/>
                <a:cs typeface="Trebuchet MS"/>
              </a:rPr>
              <a:t>Lead-in copy is in orange,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lorem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ipsum</a:t>
            </a:r>
            <a:r>
              <a:rPr lang="en-US" sz="1800" dirty="0" smtClean="0">
                <a:latin typeface="Trebuchet MS"/>
                <a:cs typeface="Trebuchet MS"/>
              </a:rPr>
              <a:t> dolor sit </a:t>
            </a:r>
            <a:r>
              <a:rPr lang="en-US" sz="1800" dirty="0" err="1" smtClean="0">
                <a:latin typeface="Trebuchet MS"/>
                <a:cs typeface="Trebuchet MS"/>
              </a:rPr>
              <a:t>amet</a:t>
            </a:r>
            <a:r>
              <a:rPr lang="en-US" sz="1800" dirty="0" smtClean="0">
                <a:latin typeface="Trebuchet MS"/>
                <a:cs typeface="Trebuchet MS"/>
              </a:rPr>
              <a:t>, </a:t>
            </a:r>
            <a:r>
              <a:rPr lang="en-US" sz="1800" dirty="0" err="1" smtClean="0">
                <a:latin typeface="Trebuchet MS"/>
                <a:cs typeface="Trebuchet MS"/>
              </a:rPr>
              <a:t>consectetuer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adipiscing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elit</a:t>
            </a:r>
            <a:r>
              <a:rPr lang="en-US" sz="1800" dirty="0" smtClean="0">
                <a:latin typeface="Trebuchet MS"/>
                <a:cs typeface="Trebuchet MS"/>
              </a:rPr>
              <a:t>, </a:t>
            </a:r>
            <a:r>
              <a:rPr lang="en-US" sz="1800" dirty="0" err="1" smtClean="0">
                <a:latin typeface="Trebuchet MS"/>
                <a:cs typeface="Trebuchet MS"/>
              </a:rPr>
              <a:t>sed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diam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nonymmy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nibh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euismod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tincidunt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ut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laoreet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dolore</a:t>
            </a:r>
            <a:r>
              <a:rPr lang="en-US" sz="1800" dirty="0" smtClean="0">
                <a:latin typeface="Trebuchet MS"/>
                <a:cs typeface="Trebuchet MS"/>
              </a:rPr>
              <a:t> magna </a:t>
            </a:r>
            <a:r>
              <a:rPr lang="en-US" sz="1800" dirty="0" err="1" smtClean="0">
                <a:latin typeface="Trebuchet MS"/>
                <a:cs typeface="Trebuchet MS"/>
              </a:rPr>
              <a:t>aliquam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erat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volutpat</a:t>
            </a:r>
            <a:r>
              <a:rPr lang="en-US" sz="1800" dirty="0" smtClean="0">
                <a:latin typeface="Trebuchet MS"/>
                <a:cs typeface="Trebuchet MS"/>
              </a:rPr>
              <a:t>.</a:t>
            </a:r>
            <a:endParaRPr lang="en-US" sz="1800" dirty="0" smtClean="0">
              <a:solidFill>
                <a:srgbClr val="323023"/>
              </a:solidFill>
              <a:latin typeface="Trebuchet MS"/>
              <a:cs typeface="Trebuchet M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F6931E"/>
                </a:solidFill>
                <a:latin typeface="Trebuchet MS"/>
                <a:cs typeface="Trebuchet MS"/>
              </a:rPr>
              <a:t>Lead-in copy is in orange,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lorem</a:t>
            </a:r>
            <a:r>
              <a:rPr lang="en-US" sz="1800" dirty="0" smtClean="0">
                <a:latin typeface="Trebuchet MS"/>
                <a:cs typeface="Trebuchet MS"/>
              </a:rPr>
              <a:t> </a:t>
            </a:r>
            <a:r>
              <a:rPr lang="en-US" sz="1800" dirty="0" err="1" smtClean="0">
                <a:latin typeface="Trebuchet MS"/>
                <a:cs typeface="Trebuchet MS"/>
              </a:rPr>
              <a:t>ipsum</a:t>
            </a:r>
            <a:r>
              <a:rPr lang="en-US" sz="1800" dirty="0" smtClean="0">
                <a:latin typeface="Trebuchet MS"/>
                <a:cs typeface="Trebuchet MS"/>
              </a:rPr>
              <a:t> dolor sit </a:t>
            </a:r>
            <a:r>
              <a:rPr lang="en-US" sz="1800" dirty="0" err="1" smtClean="0">
                <a:latin typeface="Trebuchet MS"/>
                <a:cs typeface="Trebuchet MS"/>
              </a:rPr>
              <a:t>amet</a:t>
            </a:r>
            <a:r>
              <a:rPr lang="en-US" sz="1800" dirty="0" smtClean="0">
                <a:solidFill>
                  <a:srgbClr val="323023"/>
                </a:solidFill>
                <a:latin typeface="Trebuchet MS"/>
                <a:cs typeface="Trebuchet MS"/>
              </a:rPr>
              <a:t>: </a:t>
            </a:r>
          </a:p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endParaRPr lang="en-US" sz="18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5694706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576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00201"/>
            <a:ext cx="40576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5301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397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397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628" y="1535113"/>
            <a:ext cx="40421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628" y="2174875"/>
            <a:ext cx="40421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1250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1067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2240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71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448" y="273051"/>
            <a:ext cx="511135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7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532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891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891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891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188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674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579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0074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5"/>
          <p:cNvSpPr>
            <a:spLocks noGrp="1"/>
          </p:cNvSpPr>
          <p:nvPr>
            <p:ph type="title"/>
          </p:nvPr>
        </p:nvSpPr>
        <p:spPr>
          <a:xfrm>
            <a:off x="2514600" y="3352800"/>
            <a:ext cx="4343400" cy="1143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>
              <a:defRPr sz="3200"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access_health_logo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350" y="1096433"/>
            <a:ext cx="5243957" cy="2193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2817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921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162800" cy="4525963"/>
          </a:xfrm>
          <a:prstGeom prst="rect">
            <a:avLst/>
          </a:prstGeom>
        </p:spPr>
        <p:txBody>
          <a:bodyPr/>
          <a:lstStyle>
            <a:lvl5pPr>
              <a:defRPr/>
            </a:lvl5pPr>
            <a:lvl6pPr marL="2286000" indent="0"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6350" cmpd="sng">
            <a:solidFill>
              <a:srgbClr val="9595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457200" y="638379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D94E3DA3-1B45-974E-A4E2-7AFCA2572272}" type="slidenum">
              <a:rPr lang="en-US" smtClean="0">
                <a:solidFill>
                  <a:srgbClr val="464646"/>
                </a:solidFill>
              </a:rPr>
              <a:pPr algn="l"/>
              <a:t>‹#›</a:t>
            </a:fld>
            <a:endParaRPr lang="en-US" dirty="0">
              <a:solidFill>
                <a:srgbClr val="464646"/>
              </a:solidFill>
            </a:endParaRPr>
          </a:p>
        </p:txBody>
      </p:sp>
      <p:pic>
        <p:nvPicPr>
          <p:cNvPr id="12" name="Picture 11" descr="access_health_logo_rg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668" b="24433"/>
          <a:stretch/>
        </p:blipFill>
        <p:spPr>
          <a:xfrm>
            <a:off x="7230535" y="6172200"/>
            <a:ext cx="1676397" cy="51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816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4800"/>
            <a:ext cx="8077200" cy="120703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US" dirty="0" smtClean="0"/>
              <a:t>3 Line title </a:t>
            </a:r>
            <a:br>
              <a:rPr lang="en-US" dirty="0" smtClean="0"/>
            </a:br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5230"/>
            <a:ext cx="7162800" cy="4525963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Trebuchet MS"/>
                <a:cs typeface="Trebuchet MS"/>
              </a:defRPr>
            </a:lvl1pPr>
            <a:lvl2pPr>
              <a:defRPr sz="1800">
                <a:latin typeface="Trebuchet MS"/>
                <a:cs typeface="Trebuchet MS"/>
              </a:defRPr>
            </a:lvl2pPr>
            <a:lvl3pPr>
              <a:defRPr sz="1800">
                <a:latin typeface="Trebuchet MS"/>
                <a:cs typeface="Trebuchet MS"/>
              </a:defRPr>
            </a:lvl3pPr>
            <a:lvl4pPr>
              <a:defRPr sz="1800">
                <a:latin typeface="Trebuchet MS"/>
                <a:cs typeface="Trebuchet MS"/>
              </a:defRPr>
            </a:lvl4pPr>
            <a:lvl5pPr>
              <a:defRPr sz="1800"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588030"/>
            <a:ext cx="9144000" cy="0"/>
          </a:xfrm>
          <a:prstGeom prst="line">
            <a:avLst/>
          </a:prstGeom>
          <a:ln w="6350" cmpd="sng">
            <a:solidFill>
              <a:srgbClr val="9595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457200" y="6383796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D94E3DA3-1B45-974E-A4E2-7AFCA2572272}" type="slidenum">
              <a:rPr lang="en-US" smtClean="0">
                <a:solidFill>
                  <a:schemeClr val="accent3"/>
                </a:solidFill>
              </a:rPr>
              <a:pPr algn="l"/>
              <a:t>‹#›</a:t>
            </a:fld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2" name="Picture 11" descr="access_health_logo_rg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668" b="24433"/>
          <a:stretch/>
        </p:blipFill>
        <p:spPr>
          <a:xfrm>
            <a:off x="7230535" y="6172200"/>
            <a:ext cx="1676397" cy="51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5084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947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9070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045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710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710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4428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576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00201"/>
            <a:ext cx="40576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1922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397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397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628" y="1535113"/>
            <a:ext cx="40421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628" y="2174875"/>
            <a:ext cx="40421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0272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254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41074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71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448" y="273051"/>
            <a:ext cx="511135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7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30671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891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891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891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275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38100" dir="5400000" algn="t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610600" y="6569075"/>
            <a:ext cx="678972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EB9FB13-EF52-408E-B4A9-6D0FDC7E295C}" type="slidenum">
              <a:rPr lang="en-US" smtClean="0">
                <a:solidFill>
                  <a:prstClr val="white"/>
                </a:solidFill>
                <a:latin typeface="Trebuchet MS" pitchFamily="34" charset="0"/>
              </a:rPr>
              <a:pPr/>
              <a:t>‹#›</a:t>
            </a:fld>
            <a:endParaRPr lang="en-US" dirty="0">
              <a:solidFill>
                <a:prstClr val="white"/>
              </a:solidFill>
              <a:latin typeface="Trebuchet MS" pitchFamily="34" charset="0"/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153400" cy="5334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4023360" cy="5287963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spcAft>
                <a:spcPts val="200"/>
              </a:spcAft>
              <a:buClr>
                <a:srgbClr val="F6931E"/>
              </a:buClr>
              <a:buFont typeface="Wingdings" pitchFamily="2" charset="2"/>
              <a:buChar char="§"/>
              <a:defRPr sz="2000" b="0">
                <a:solidFill>
                  <a:srgbClr val="F6931E"/>
                </a:solidFill>
                <a:latin typeface="+mn-lt"/>
              </a:defRPr>
            </a:lvl1pPr>
            <a:lvl2pPr>
              <a:buClr>
                <a:srgbClr val="464646"/>
              </a:buClr>
              <a:defRPr sz="2000">
                <a:solidFill>
                  <a:srgbClr val="464646"/>
                </a:solidFill>
                <a:latin typeface="+mn-lt"/>
              </a:defRPr>
            </a:lvl2pPr>
            <a:lvl3pPr>
              <a:buClr>
                <a:srgbClr val="F6931E"/>
              </a:buClr>
              <a:defRPr sz="2000">
                <a:solidFill>
                  <a:srgbClr val="464646"/>
                </a:solidFill>
                <a:latin typeface="+mn-lt"/>
              </a:defRPr>
            </a:lvl3pPr>
            <a:lvl4pPr>
              <a:buClr>
                <a:srgbClr val="F6931E"/>
              </a:buClr>
              <a:buFont typeface="Calibri" pitchFamily="34" charset="0"/>
              <a:buChar char="−"/>
              <a:defRPr sz="2000">
                <a:solidFill>
                  <a:srgbClr val="464646"/>
                </a:solidFill>
                <a:latin typeface="+mn-lt"/>
              </a:defRPr>
            </a:lvl4pPr>
            <a:lvl5pPr>
              <a:buClr>
                <a:srgbClr val="F6931E"/>
              </a:buClr>
              <a:defRPr sz="2000">
                <a:solidFill>
                  <a:srgbClr val="464646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457200" y="638379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D94E3DA3-1B45-974E-A4E2-7AFCA2572272}" type="slidenum">
              <a:rPr lang="en-US" smtClean="0">
                <a:solidFill>
                  <a:srgbClr val="F6931E"/>
                </a:solidFill>
              </a:rPr>
              <a:pPr algn="l"/>
              <a:t>‹#›</a:t>
            </a:fld>
            <a:endParaRPr lang="en-US" dirty="0">
              <a:solidFill>
                <a:srgbClr val="F6931E"/>
              </a:solidFill>
            </a:endParaRPr>
          </a:p>
        </p:txBody>
      </p:sp>
      <p:pic>
        <p:nvPicPr>
          <p:cNvPr id="8" name="Picture 7" descr="access_health_logo_rg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668" b="24433"/>
          <a:stretch/>
        </p:blipFill>
        <p:spPr>
          <a:xfrm>
            <a:off x="7230535" y="6172200"/>
            <a:ext cx="1676397" cy="515408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4587240" y="838200"/>
            <a:ext cx="4023360" cy="5287963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spcAft>
                <a:spcPts val="200"/>
              </a:spcAft>
              <a:buClr>
                <a:srgbClr val="F6931E"/>
              </a:buClr>
              <a:buFont typeface="Wingdings" pitchFamily="2" charset="2"/>
              <a:buChar char="§"/>
              <a:defRPr sz="2000" b="0">
                <a:solidFill>
                  <a:srgbClr val="F6931E"/>
                </a:solidFill>
                <a:latin typeface="+mn-lt"/>
              </a:defRPr>
            </a:lvl1pPr>
            <a:lvl2pPr>
              <a:buClr>
                <a:srgbClr val="464646"/>
              </a:buClr>
              <a:defRPr sz="2000">
                <a:solidFill>
                  <a:srgbClr val="464646"/>
                </a:solidFill>
                <a:latin typeface="+mn-lt"/>
              </a:defRPr>
            </a:lvl2pPr>
            <a:lvl3pPr>
              <a:buClr>
                <a:srgbClr val="F6931E"/>
              </a:buClr>
              <a:defRPr sz="2000">
                <a:solidFill>
                  <a:srgbClr val="464646"/>
                </a:solidFill>
                <a:latin typeface="+mn-lt"/>
              </a:defRPr>
            </a:lvl3pPr>
            <a:lvl4pPr>
              <a:buClr>
                <a:srgbClr val="F6931E"/>
              </a:buClr>
              <a:buFont typeface="Calibri" pitchFamily="34" charset="0"/>
              <a:buChar char="−"/>
              <a:defRPr sz="2000">
                <a:solidFill>
                  <a:srgbClr val="464646"/>
                </a:solidFill>
                <a:latin typeface="+mn-lt"/>
              </a:defRPr>
            </a:lvl4pPr>
            <a:lvl5pPr>
              <a:buClr>
                <a:srgbClr val="F6931E"/>
              </a:buClr>
              <a:defRPr sz="2000">
                <a:solidFill>
                  <a:srgbClr val="464646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333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9614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579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99957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5"/>
          <p:cNvSpPr>
            <a:spLocks noGrp="1"/>
          </p:cNvSpPr>
          <p:nvPr>
            <p:ph type="title"/>
          </p:nvPr>
        </p:nvSpPr>
        <p:spPr>
          <a:xfrm>
            <a:off x="2514600" y="3352800"/>
            <a:ext cx="4343400" cy="1143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>
              <a:defRPr sz="3200"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access_health_logo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350" y="1096433"/>
            <a:ext cx="5243957" cy="2193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5127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921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162800" cy="4525963"/>
          </a:xfrm>
          <a:prstGeom prst="rect">
            <a:avLst/>
          </a:prstGeom>
        </p:spPr>
        <p:txBody>
          <a:bodyPr/>
          <a:lstStyle>
            <a:lvl5pPr>
              <a:defRPr/>
            </a:lvl5pPr>
            <a:lvl6pPr marL="2286000" indent="0"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6350" cmpd="sng">
            <a:solidFill>
              <a:srgbClr val="9595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457200" y="638379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D94E3DA3-1B45-974E-A4E2-7AFCA2572272}" type="slidenum">
              <a:rPr lang="en-US" smtClean="0">
                <a:solidFill>
                  <a:srgbClr val="464646"/>
                </a:solidFill>
              </a:rPr>
              <a:pPr algn="l"/>
              <a:t>‹#›</a:t>
            </a:fld>
            <a:endParaRPr lang="en-US" dirty="0">
              <a:solidFill>
                <a:srgbClr val="464646"/>
              </a:solidFill>
            </a:endParaRPr>
          </a:p>
        </p:txBody>
      </p:sp>
      <p:pic>
        <p:nvPicPr>
          <p:cNvPr id="12" name="Picture 11" descr="access_health_logo_rgb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668" b="24433"/>
          <a:stretch/>
        </p:blipFill>
        <p:spPr>
          <a:xfrm>
            <a:off x="7230535" y="6172200"/>
            <a:ext cx="1676397" cy="51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8001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31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17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5425" y="1600200"/>
            <a:ext cx="4291013" cy="5043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8838" y="1600200"/>
            <a:ext cx="4291012" cy="2444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8838" y="4197350"/>
            <a:ext cx="4291012" cy="2446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220075" y="64865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6057755-B901-4AE0-9E19-6B1E42B79058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438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252413"/>
            <a:ext cx="135255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 b="1" dirty="0">
                <a:solidFill>
                  <a:srgbClr val="FFFFFF"/>
                </a:solidFill>
                <a:cs typeface="Arial" charset="0"/>
              </a:rPr>
              <a:t>2005 Operating Plan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-14288" y="5494338"/>
            <a:ext cx="1371601" cy="13716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-6350"/>
            <a:ext cx="1371600" cy="13716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2736850"/>
            <a:ext cx="1371600" cy="13716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379538" y="1365250"/>
            <a:ext cx="1371600" cy="1371600"/>
          </a:xfrm>
          <a:prstGeom prst="rect">
            <a:avLst/>
          </a:prstGeom>
          <a:solidFill>
            <a:srgbClr val="0125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365250" y="4122738"/>
            <a:ext cx="1371600" cy="1371600"/>
          </a:xfrm>
          <a:prstGeom prst="rect">
            <a:avLst/>
          </a:prstGeom>
          <a:solidFill>
            <a:srgbClr val="0125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7176" name="Picture 8" descr="AetnaNewLogo4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388" y="5738813"/>
            <a:ext cx="2252662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3105150" y="5086350"/>
            <a:ext cx="5495925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7625" tIns="19050" rIns="47625" bIns="1905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fld id="{7C12BCCA-9CE5-47E5-B799-DD73BA6B8E23}" type="datetime4">
              <a:rPr lang="en-US" altLang="en-US" sz="2000" b="1">
                <a:solidFill>
                  <a:srgbClr val="000000"/>
                </a:solidFill>
                <a:cs typeface="Arial" charset="0"/>
              </a:rPr>
              <a:pPr algn="ctr" eaLnBrk="0" fontAlgn="base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</a:pPr>
              <a:t>March 11, 2015</a:t>
            </a:fld>
            <a:endParaRPr lang="en-US" altLang="en-US" sz="20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3017838" y="830263"/>
            <a:ext cx="5670550" cy="101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>
                <a:solidFill>
                  <a:srgbClr val="000000"/>
                </a:solidFill>
                <a:cs typeface="Arial" charset="0"/>
              </a:rPr>
              <a:t>PHR Discussion Document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117850" y="2849563"/>
            <a:ext cx="54689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  <a:cs typeface="Arial" charset="0"/>
              </a:rPr>
              <a:t>Initiative Profiles</a:t>
            </a:r>
            <a:endParaRPr lang="en-US" altLang="en-US" sz="2800" b="1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516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916662-EAB9-45E0-B00A-C6769E6327AB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51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236CED-9318-497F-ACD3-B9499F3232B7}" type="datetime1">
              <a:rPr lang="en-US" altLang="en-US">
                <a:solidFill>
                  <a:srgbClr val="000000"/>
                </a:solidFill>
              </a:rPr>
              <a:pPr/>
              <a:t>3/11/2015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10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4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Placeholder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6019800" cy="86836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14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1" r:id="rId3"/>
    <p:sldLayoutId id="2147483780" r:id="rId4"/>
    <p:sldLayoutId id="2147483784" r:id="rId5"/>
    <p:sldLayoutId id="2147483785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Trebuchet MS"/>
          <a:ea typeface="+mj-ea"/>
          <a:cs typeface="Trebuchet MS"/>
        </a:defRPr>
      </a:lvl1pPr>
    </p:titleStyle>
    <p:bodyStyle>
      <a:lvl1pPr marL="231775" indent="-231775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464646"/>
          </a:solidFill>
          <a:latin typeface="+mn-lt"/>
          <a:ea typeface="+mn-ea"/>
          <a:cs typeface="+mn-cs"/>
        </a:defRPr>
      </a:lvl1pPr>
      <a:lvl2pPr marL="511175" indent="-2794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464646"/>
          </a:solidFill>
          <a:latin typeface="+mn-lt"/>
          <a:ea typeface="+mn-ea"/>
          <a:cs typeface="+mn-cs"/>
        </a:defRPr>
      </a:lvl2pPr>
      <a:lvl3pPr marL="742950" indent="-231775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464646"/>
          </a:solidFill>
          <a:latin typeface="+mn-lt"/>
          <a:ea typeface="+mn-ea"/>
          <a:cs typeface="+mn-cs"/>
        </a:defRPr>
      </a:lvl3pPr>
      <a:lvl4pPr marL="976313" indent="-233363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464646"/>
          </a:solidFill>
          <a:latin typeface="+mn-lt"/>
          <a:ea typeface="+mn-ea"/>
          <a:cs typeface="+mn-cs"/>
        </a:defRPr>
      </a:lvl4pPr>
      <a:lvl5pPr marL="1192213" indent="-2159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rgbClr val="46464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1371600" cy="779463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6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371600" y="0"/>
            <a:ext cx="7772400" cy="817563"/>
          </a:xfrm>
          <a:prstGeom prst="rect">
            <a:avLst/>
          </a:prstGeom>
          <a:solidFill>
            <a:srgbClr val="0125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FFFF"/>
                </a:solidFill>
                <a:cs typeface="Arial" charset="0"/>
              </a:rPr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252413"/>
            <a:ext cx="13525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5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 bwMode="gray">
          <a:xfrm>
            <a:off x="0" y="0"/>
            <a:ext cx="9144000" cy="817563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5425" y="1600200"/>
            <a:ext cx="8734425" cy="504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8783638" y="6618288"/>
            <a:ext cx="409575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rgbClr val="000000"/>
                </a:solidFill>
                <a:cs typeface="Arial" charset="0"/>
              </a:rPr>
              <a:t> </a:t>
            </a:r>
            <a:fld id="{EC41E5B5-39D3-445E-9D8E-A2D2D9EC4827}" type="slidenum">
              <a:rPr lang="en-US" altLang="en-US" sz="1200">
                <a:solidFill>
                  <a:srgbClr val="000000"/>
                </a:solidFill>
                <a:cs typeface="Arial" charset="0"/>
              </a:rPr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0075" y="64865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 b="1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DD7CEB2-DCF3-4626-88E6-53E2B9A2A801}" type="datetime1">
              <a:rPr lang="en-US" altLang="en-US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3/11/2015</a:t>
            </a:fld>
            <a:endParaRPr lang="en-US" alt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24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80000"/>
        </a:spcBef>
        <a:spcAft>
          <a:spcPct val="0"/>
        </a:spcAft>
        <a:buFont typeface="Arial" pitchFamily="34" charset="0"/>
        <a:buChar char="–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ZapfDingbats" pitchFamily="82" charset="2"/>
        <a:buChar char="ü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60198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Placeholder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6019800" cy="86836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0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Trebuchet MS"/>
          <a:ea typeface="+mj-ea"/>
          <a:cs typeface="Trebuchet MS"/>
        </a:defRPr>
      </a:lvl1pPr>
    </p:titleStyle>
    <p:bodyStyle>
      <a:lvl1pPr marL="231775" indent="-231775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464646"/>
          </a:solidFill>
          <a:latin typeface="+mn-lt"/>
          <a:ea typeface="+mn-ea"/>
          <a:cs typeface="+mn-cs"/>
        </a:defRPr>
      </a:lvl1pPr>
      <a:lvl2pPr marL="511175" indent="-2794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464646"/>
          </a:solidFill>
          <a:latin typeface="+mn-lt"/>
          <a:ea typeface="+mn-ea"/>
          <a:cs typeface="+mn-cs"/>
        </a:defRPr>
      </a:lvl2pPr>
      <a:lvl3pPr marL="742950" indent="-231775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464646"/>
          </a:solidFill>
          <a:latin typeface="+mn-lt"/>
          <a:ea typeface="+mn-ea"/>
          <a:cs typeface="+mn-cs"/>
        </a:defRPr>
      </a:lvl3pPr>
      <a:lvl4pPr marL="976313" indent="-233363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464646"/>
          </a:solidFill>
          <a:latin typeface="+mn-lt"/>
          <a:ea typeface="+mn-ea"/>
          <a:cs typeface="+mn-cs"/>
        </a:defRPr>
      </a:lvl4pPr>
      <a:lvl5pPr marL="1192213" indent="-2159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rgbClr val="46464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Placeholder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6019800" cy="868362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36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Trebuchet MS"/>
          <a:ea typeface="+mj-ea"/>
          <a:cs typeface="Trebuchet MS"/>
        </a:defRPr>
      </a:lvl1pPr>
    </p:titleStyle>
    <p:bodyStyle>
      <a:lvl1pPr marL="231775" indent="-231775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464646"/>
          </a:solidFill>
          <a:latin typeface="+mn-lt"/>
          <a:ea typeface="+mn-ea"/>
          <a:cs typeface="+mn-cs"/>
        </a:defRPr>
      </a:lvl1pPr>
      <a:lvl2pPr marL="511175" indent="-2794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464646"/>
          </a:solidFill>
          <a:latin typeface="+mn-lt"/>
          <a:ea typeface="+mn-ea"/>
          <a:cs typeface="+mn-cs"/>
        </a:defRPr>
      </a:lvl2pPr>
      <a:lvl3pPr marL="742950" indent="-231775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464646"/>
          </a:solidFill>
          <a:latin typeface="+mn-lt"/>
          <a:ea typeface="+mn-ea"/>
          <a:cs typeface="+mn-cs"/>
        </a:defRPr>
      </a:lvl3pPr>
      <a:lvl4pPr marL="976313" indent="-233363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464646"/>
          </a:solidFill>
          <a:latin typeface="+mn-lt"/>
          <a:ea typeface="+mn-ea"/>
          <a:cs typeface="+mn-cs"/>
        </a:defRPr>
      </a:lvl4pPr>
      <a:lvl5pPr marL="1192213" indent="-2159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rgbClr val="46464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74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Placeholder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6019800" cy="868362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42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Trebuchet MS"/>
          <a:ea typeface="+mj-ea"/>
          <a:cs typeface="Trebuchet MS"/>
        </a:defRPr>
      </a:lvl1pPr>
    </p:titleStyle>
    <p:bodyStyle>
      <a:lvl1pPr marL="231775" indent="-231775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464646"/>
          </a:solidFill>
          <a:latin typeface="+mn-lt"/>
          <a:ea typeface="+mn-ea"/>
          <a:cs typeface="+mn-cs"/>
        </a:defRPr>
      </a:lvl1pPr>
      <a:lvl2pPr marL="511175" indent="-2794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464646"/>
          </a:solidFill>
          <a:latin typeface="+mn-lt"/>
          <a:ea typeface="+mn-ea"/>
          <a:cs typeface="+mn-cs"/>
        </a:defRPr>
      </a:lvl2pPr>
      <a:lvl3pPr marL="742950" indent="-231775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464646"/>
          </a:solidFill>
          <a:latin typeface="+mn-lt"/>
          <a:ea typeface="+mn-ea"/>
          <a:cs typeface="+mn-cs"/>
        </a:defRPr>
      </a:lvl3pPr>
      <a:lvl4pPr marL="976313" indent="-233363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464646"/>
          </a:solidFill>
          <a:latin typeface="+mn-lt"/>
          <a:ea typeface="+mn-ea"/>
          <a:cs typeface="+mn-cs"/>
        </a:defRPr>
      </a:lvl4pPr>
      <a:lvl5pPr marL="1192213" indent="-2159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rgbClr val="46464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4C10F-1FCA-4E20-94FD-BAB7DE7BE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ED6B9-486C-49C4-A34D-EC65E09683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55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Placeholder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6019800" cy="868362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925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Trebuchet MS"/>
          <a:ea typeface="+mj-ea"/>
          <a:cs typeface="Trebuchet MS"/>
        </a:defRPr>
      </a:lvl1pPr>
    </p:titleStyle>
    <p:bodyStyle>
      <a:lvl1pPr marL="231775" indent="-231775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464646"/>
          </a:solidFill>
          <a:latin typeface="+mn-lt"/>
          <a:ea typeface="+mn-ea"/>
          <a:cs typeface="+mn-cs"/>
        </a:defRPr>
      </a:lvl1pPr>
      <a:lvl2pPr marL="511175" indent="-2794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464646"/>
          </a:solidFill>
          <a:latin typeface="+mn-lt"/>
          <a:ea typeface="+mn-ea"/>
          <a:cs typeface="+mn-cs"/>
        </a:defRPr>
      </a:lvl2pPr>
      <a:lvl3pPr marL="742950" indent="-231775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464646"/>
          </a:solidFill>
          <a:latin typeface="+mn-lt"/>
          <a:ea typeface="+mn-ea"/>
          <a:cs typeface="+mn-cs"/>
        </a:defRPr>
      </a:lvl3pPr>
      <a:lvl4pPr marL="976313" indent="-233363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464646"/>
          </a:solidFill>
          <a:latin typeface="+mn-lt"/>
          <a:ea typeface="+mn-ea"/>
          <a:cs typeface="+mn-cs"/>
        </a:defRPr>
      </a:lvl4pPr>
      <a:lvl5pPr marL="1192213" indent="-2159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rgbClr val="46464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Health Care Cabinet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1800" i="1" dirty="0" smtClean="0"/>
              <a:t>March 10, 2015</a:t>
            </a:r>
            <a:endParaRPr lang="en-US" sz="1800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464550" y="6553200"/>
            <a:ext cx="679450" cy="365125"/>
          </a:xfrm>
          <a:prstGeom prst="rect">
            <a:avLst/>
          </a:prstGeom>
        </p:spPr>
        <p:txBody>
          <a:bodyPr/>
          <a:lstStyle/>
          <a:p>
            <a:fld id="{AEB9FB13-EF52-408E-B4A9-6D0FDC7E295C}" type="slidenum">
              <a:rPr lang="en-US" smtClean="0">
                <a:solidFill>
                  <a:schemeClr val="bg1"/>
                </a:solidFill>
                <a:latin typeface="Trebuchet MS" pitchFamily="34" charset="0"/>
              </a:rPr>
              <a:pPr/>
              <a:t>1</a:t>
            </a:fld>
            <a:endParaRPr lang="en-US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14923" y="-54213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95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sz="2000" dirty="0"/>
              <a:t>Benefits available for individuals using Methadone or other </a:t>
            </a:r>
            <a:r>
              <a:rPr lang="en-US" sz="2000" dirty="0" smtClean="0"/>
              <a:t>opioids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062656"/>
              </p:ext>
            </p:extLst>
          </p:nvPr>
        </p:nvGraphicFramePr>
        <p:xfrm>
          <a:off x="152400" y="1219200"/>
          <a:ext cx="8839200" cy="540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1494"/>
                <a:gridCol w="65877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Coverage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Anthem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Methadone maintenance is covered on all policies/products. 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Opioid treatment such as ambulatory detox, with the use of </a:t>
                      </a:r>
                      <a:r>
                        <a:rPr lang="en-US" sz="1800" kern="1200" dirty="0" err="1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suboxone</a:t>
                      </a:r>
                      <a:r>
                        <a:rPr lang="en-US" sz="1800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is also covered as well as other levels of care such as inpatient, PHP, IOP and Residential when it meets medical necessity.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Anthem formulary includes the Methadone and the generic form of </a:t>
                      </a:r>
                      <a:r>
                        <a:rPr lang="en-US" sz="1800" kern="1200" dirty="0" err="1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Soboxon</a:t>
                      </a:r>
                      <a:r>
                        <a:rPr lang="en-US" sz="1800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accent1"/>
                          </a:solidFill>
                        </a:rPr>
                        <a:t>Connecticare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Methadone treatment is not specified within CBI’s EOC. </a:t>
                      </a:r>
                      <a:endParaRPr lang="en-US" sz="1800" kern="1200" baseline="0" dirty="0" smtClean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Based on the definition for coverage for Behavioral Health, Inpatient, Outpatient regarding Substance Abuse, Methadone may get covered under the umbrella outlining the coverage. 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accent1"/>
                          </a:solidFill>
                        </a:rPr>
                        <a:t>HealthyCT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Methadone Treatment is covered. 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Prior Authorization is required for Inpatient services but is not required for Outpatient services.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HealthyCT</a:t>
                      </a:r>
                      <a:r>
                        <a:rPr lang="en-US" sz="1800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formulary includes Methadone.   </a:t>
                      </a:r>
                      <a:r>
                        <a:rPr lang="en-US" sz="1800" kern="1200" dirty="0" err="1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Soboxon</a:t>
                      </a:r>
                      <a:r>
                        <a:rPr lang="en-US" sz="1800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 well as the generic form is available.  This drug is used for opioids.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United Healthcare 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Methadone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</a:rPr>
                        <a:t> is not covered.</a:t>
                      </a:r>
                      <a:endParaRPr lang="en-US" dirty="0" smtClean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8198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2400" dirty="0"/>
              <a:t>Anticipated costs and subsidies available to the individuals at 138% of poverty who are anticipated to move from Medicaid to AHCT</a:t>
            </a:r>
          </a:p>
        </p:txBody>
      </p:sp>
    </p:spTree>
    <p:extLst>
      <p:ext uri="{BB962C8B-B14F-4D97-AF65-F5344CB8AC3E}">
        <p14:creationId xmlns:p14="http://schemas.microsoft.com/office/powerpoint/2010/main" val="369399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800" dirty="0"/>
              <a:t>2015 Silver and 2015 Silver Cost-sharing Reduction Alternatives </a:t>
            </a:r>
            <a:r>
              <a:rPr lang="en-US" sz="1800" dirty="0" smtClean="0"/>
              <a:t>– </a:t>
            </a:r>
            <a:br>
              <a:rPr lang="en-US" sz="1800" dirty="0" smtClean="0"/>
            </a:br>
            <a:r>
              <a:rPr lang="en-US" sz="1800" dirty="0" smtClean="0"/>
              <a:t>Qualified </a:t>
            </a:r>
            <a:r>
              <a:rPr lang="en-US" sz="1800" dirty="0"/>
              <a:t>Health Plans - Single Individual, age 30, Hartford County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3325703"/>
              </p:ext>
            </p:extLst>
          </p:nvPr>
        </p:nvGraphicFramePr>
        <p:xfrm>
          <a:off x="0" y="1269106"/>
          <a:ext cx="9144002" cy="355940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7200"/>
                <a:gridCol w="533400"/>
                <a:gridCol w="450518"/>
                <a:gridCol w="622455"/>
                <a:gridCol w="700262"/>
                <a:gridCol w="700262"/>
                <a:gridCol w="437653"/>
                <a:gridCol w="496029"/>
                <a:gridCol w="707621"/>
                <a:gridCol w="459483"/>
                <a:gridCol w="442417"/>
                <a:gridCol w="335652"/>
                <a:gridCol w="466842"/>
                <a:gridCol w="622455"/>
                <a:gridCol w="700262"/>
                <a:gridCol w="478089"/>
                <a:gridCol w="533402"/>
              </a:tblGrid>
              <a:tr h="4216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Income Band (FPL)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FPL Level used for premium example</a:t>
                      </a:r>
                      <a:endParaRPr lang="en-US" sz="1100" b="0" i="0" u="none" strike="noStrike" dirty="0">
                        <a:solidFill>
                          <a:srgbClr val="75717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Plan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Monthly Premiums (cheapest silver plan)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Medical Deductible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Pharmacy Deductible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Inpatient </a:t>
                      </a:r>
                      <a:r>
                        <a:rPr lang="en-US" sz="1100" u="none" strike="noStrike" dirty="0" smtClean="0">
                          <a:effectLst/>
                        </a:rPr>
                        <a:t>Co-Pays</a:t>
                      </a:r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Emergency Department Co-Pay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Primary Care </a:t>
                      </a:r>
                      <a:r>
                        <a:rPr lang="en-US" sz="1100" u="none" strike="noStrike" dirty="0" smtClean="0">
                          <a:effectLst/>
                        </a:rPr>
                        <a:t>Co-Pays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Specialists Co-Pay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Pharmacy </a:t>
                      </a:r>
                      <a:r>
                        <a:rPr lang="en-US" sz="1100" u="none" strike="noStrike" dirty="0" smtClean="0">
                          <a:effectLst/>
                        </a:rPr>
                        <a:t>Co-Pays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Out-of-Pocket Max</a:t>
                      </a:r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41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Per Day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solidFill>
                            <a:schemeClr val="accent1"/>
                          </a:solidFill>
                          <a:effectLst/>
                        </a:rPr>
                        <a:t>Max</a:t>
                      </a:r>
                      <a:r>
                        <a:rPr lang="en-US" sz="1100" u="none" strike="noStrike" baseline="0" dirty="0" smtClean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solidFill>
                            <a:schemeClr val="accent1"/>
                          </a:solidFill>
                          <a:effectLst/>
                        </a:rPr>
                        <a:t>per </a:t>
                      </a:r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Stay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solidFill>
                            <a:schemeClr val="accent1"/>
                          </a:solidFill>
                          <a:effectLst/>
                        </a:rPr>
                        <a:t>Preventative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Non-Preventative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Tier 1 </a:t>
                      </a:r>
                      <a:b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</a:br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Generic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Tier 2</a:t>
                      </a:r>
                      <a:b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</a:br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Preferred Brand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Tier 3 Non-Preferred Brand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Tier 4 Specialty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60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138-150%*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139%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94% CSR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$49.74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$100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$400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$75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$20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$35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$5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$20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$35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$50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solidFill>
                            <a:schemeClr val="accent1"/>
                          </a:solidFill>
                          <a:effectLst/>
                        </a:rPr>
                        <a:t>$600 </a:t>
                      </a:r>
                      <a:endParaRPr lang="en-US" sz="12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360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150-200%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185%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87% CSR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$102.56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$400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$25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$200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$800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$100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$20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$35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$5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$20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$35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$50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solidFill>
                            <a:schemeClr val="accent1"/>
                          </a:solidFill>
                          <a:effectLst/>
                        </a:rPr>
                        <a:t>$1,750 </a:t>
                      </a:r>
                      <a:endParaRPr lang="en-US" sz="12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360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200-250%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201%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73% CSR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$125.66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$1,900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$25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$500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$2,000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$150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$30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$50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$5 </a:t>
                      </a:r>
                      <a:endParaRPr lang="en-U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$30 </a:t>
                      </a:r>
                      <a:endParaRPr lang="en-U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$55 </a:t>
                      </a:r>
                      <a:endParaRPr lang="en-U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$60 </a:t>
                      </a:r>
                      <a:endParaRPr lang="en-U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solidFill>
                            <a:schemeClr val="accent1"/>
                          </a:solidFill>
                          <a:effectLst/>
                        </a:rPr>
                        <a:t>$5,200</a:t>
                      </a:r>
                      <a:endParaRPr lang="en-US" sz="12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360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&gt;250%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263%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70% Silver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$218.07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$2,600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$25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$500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$2,000 </a:t>
                      </a:r>
                      <a:endParaRPr lang="en-US" sz="11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$150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$30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solidFill>
                            <a:schemeClr val="accent1"/>
                          </a:solidFill>
                          <a:effectLst/>
                        </a:rPr>
                        <a:t>$50 </a:t>
                      </a:r>
                      <a:endParaRPr lang="en-US" sz="11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solidFill>
                            <a:schemeClr val="accent1"/>
                          </a:solidFill>
                          <a:effectLst/>
                        </a:rPr>
                        <a:t>$5 </a:t>
                      </a:r>
                      <a:endParaRPr lang="en-US" sz="12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$30 </a:t>
                      </a:r>
                      <a:endParaRPr lang="en-U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$55 </a:t>
                      </a:r>
                      <a:endParaRPr lang="en-U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$60 </a:t>
                      </a:r>
                      <a:endParaRPr lang="en-U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$6,600 </a:t>
                      </a:r>
                      <a:endParaRPr lang="en-US" sz="12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517218"/>
              </p:ext>
            </p:extLst>
          </p:nvPr>
        </p:nvGraphicFramePr>
        <p:xfrm>
          <a:off x="1600200" y="5029200"/>
          <a:ext cx="6019800" cy="9097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9203"/>
                <a:gridCol w="4555218"/>
                <a:gridCol w="705379"/>
              </a:tblGrid>
              <a:tr h="1785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Subject to the Medical deductible before listed cost-sharing benefit will apply</a:t>
                      </a:r>
                      <a:endParaRPr lang="en-US" sz="1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/>
                </a:tc>
              </a:tr>
              <a:tr h="18705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Subject to the Pharmacy deductible before listed cost-sharing benefit will apply</a:t>
                      </a:r>
                      <a:endParaRPr lang="en-US" sz="1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/>
                </a:tc>
              </a:tr>
              <a:tr h="54416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* 94% CSR plan is available to those who are eligible for APTCs and whose household MAGI is between 138% and 150% of the federal poverty level. The threshold drops to 0-150% for those HHs who do not qualify for HUSKY due to immigration prohibitions such as the 5 year bar. </a:t>
                      </a:r>
                      <a:endParaRPr lang="en-US" sz="1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745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800" b="1" dirty="0"/>
              <a:t>2015 Silver and 2015 Silver Cost-sharing Reduction Alternatives - Qualified Health Plans - Single Parent age 30, child age 20, Hartford County</a:t>
            </a:r>
            <a:r>
              <a:rPr lang="en-US" sz="1800" dirty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186555"/>
              </p:ext>
            </p:extLst>
          </p:nvPr>
        </p:nvGraphicFramePr>
        <p:xfrm>
          <a:off x="4545" y="1371600"/>
          <a:ext cx="9139455" cy="29651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2656"/>
                <a:gridCol w="609599"/>
                <a:gridCol w="381001"/>
                <a:gridCol w="685799"/>
                <a:gridCol w="685800"/>
                <a:gridCol w="685800"/>
                <a:gridCol w="304800"/>
                <a:gridCol w="457200"/>
                <a:gridCol w="685800"/>
                <a:gridCol w="427695"/>
                <a:gridCol w="537615"/>
                <a:gridCol w="558690"/>
                <a:gridCol w="516540"/>
                <a:gridCol w="537615"/>
                <a:gridCol w="469845"/>
                <a:gridCol w="609600"/>
                <a:gridCol w="533400"/>
              </a:tblGrid>
              <a:tr h="3625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Income Band (FPL)</a:t>
                      </a: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FPL Level used for premium example</a:t>
                      </a: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Plan</a:t>
                      </a: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effectLst/>
                          <a:latin typeface="Calibri" panose="020F0502020204030204" pitchFamily="34" charset="0"/>
                        </a:rPr>
                        <a:t>Monthly Premiums (cheapest silver plan)</a:t>
                      </a: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Medical Deductible</a:t>
                      </a: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Pharmacy Deductible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Inpatient </a:t>
                      </a:r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Co-Pays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Emergency </a:t>
                      </a:r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Depart-</a:t>
                      </a:r>
                      <a:r>
                        <a:rPr lang="en-US" sz="1100" b="1" i="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ment</a:t>
                      </a:r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Co-Pay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Primary Care </a:t>
                      </a:r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Co-Pays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Specialists Co-Pay</a:t>
                      </a: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Pharmacy </a:t>
                      </a:r>
                      <a:r>
                        <a:rPr lang="en-US" sz="11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Co-Pays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Out-of-Pocket Max</a:t>
                      </a:r>
                    </a:p>
                  </a:txBody>
                  <a:tcPr marL="9525" marR="9525" marT="9525" marB="0" anchor="b"/>
                </a:tc>
              </a:tr>
              <a:tr h="475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Per 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Max </a:t>
                      </a:r>
                      <a:r>
                        <a:rPr lang="en-US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per Stay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Preventative Visit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Non-Preventative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Tier 1 </a:t>
                      </a:r>
                      <a:br>
                        <a:rPr lang="en-US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Generic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Tier 2</a:t>
                      </a:r>
                      <a:br>
                        <a:rPr lang="en-US" sz="1100" b="1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1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Preferred Brand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Tier 3 Non-Preferred Brand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Tier 4 Specialty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8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138-150%*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141%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94% CSR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$67.83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$400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$75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$35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$35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$1,200 </a:t>
                      </a:r>
                    </a:p>
                  </a:txBody>
                  <a:tcPr marL="9525" marR="9525" marT="9525" marB="0" anchor="b"/>
                </a:tc>
              </a:tr>
              <a:tr h="438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150-200%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185%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87% CSR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$138.82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$800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$200 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$800 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$35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$35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$50 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$3,500 </a:t>
                      </a:r>
                    </a:p>
                  </a:txBody>
                  <a:tcPr marL="9525" marR="9525" marT="9525" marB="0" anchor="b"/>
                </a:tc>
              </a:tr>
              <a:tr h="438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200-250%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201%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73% CSR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$174.36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$3,800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$500 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$2,000 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$150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$30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$30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$60 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$10,400</a:t>
                      </a:r>
                    </a:p>
                  </a:txBody>
                  <a:tcPr marL="9525" marR="9525" marT="9525" marB="0" anchor="b"/>
                </a:tc>
              </a:tr>
              <a:tr h="438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&gt;250%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263%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70% Silver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$293.48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$5,200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$500 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$2,000 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$150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$30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$30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$55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$60 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$13,200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190259"/>
              </p:ext>
            </p:extLst>
          </p:nvPr>
        </p:nvGraphicFramePr>
        <p:xfrm>
          <a:off x="1600200" y="5029200"/>
          <a:ext cx="6019800" cy="9097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9203"/>
                <a:gridCol w="4555218"/>
                <a:gridCol w="705379"/>
              </a:tblGrid>
              <a:tr h="1785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Subject to the Medical deductible before listed cost-sharing benefit will apply</a:t>
                      </a:r>
                      <a:endParaRPr lang="en-US" sz="1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/>
                </a:tc>
              </a:tr>
              <a:tr h="18705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Subject to the Pharmacy deductible before listed cost-sharing benefit will apply</a:t>
                      </a:r>
                      <a:endParaRPr lang="en-US" sz="1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/>
                </a:tc>
              </a:tr>
              <a:tr h="54416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* 94% CSR plan is available to those who are eligible for APTCs and whose household MAGI is between 138% and 150% of the federal poverty level. The threshold drops to 0-150% for those HHs who do not qualify for HUSKY due to immigration prohibitions such as the 5 year bar. </a:t>
                      </a:r>
                      <a:endParaRPr lang="en-US" sz="1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3" marR="8503" marT="850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792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386"/>
            <a:ext cx="8077200" cy="792162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077200" cy="4906963"/>
          </a:xfrm>
        </p:spPr>
        <p:txBody>
          <a:bodyPr/>
          <a:lstStyle/>
          <a:p>
            <a:pPr marL="342900" lvl="0" indent="-342900">
              <a:buFont typeface="+mj-lt"/>
              <a:buAutoNum type="alphaUcPeriod"/>
            </a:pPr>
            <a:r>
              <a:rPr lang="en-US" dirty="0" smtClean="0"/>
              <a:t>Open Enrollment Update</a:t>
            </a:r>
          </a:p>
          <a:p>
            <a:pPr marL="342900" lvl="0" indent="-342900">
              <a:buFont typeface="+mj-lt"/>
              <a:buAutoNum type="alphaUcPeriod"/>
            </a:pPr>
            <a:endParaRPr lang="en-US" dirty="0" smtClean="0"/>
          </a:p>
          <a:p>
            <a:pPr marL="342900" lvl="0" indent="-342900">
              <a:buFont typeface="+mj-lt"/>
              <a:buAutoNum type="alphaUcPeriod"/>
            </a:pPr>
            <a:r>
              <a:rPr lang="en-US" dirty="0" smtClean="0"/>
              <a:t>Benefits available for </a:t>
            </a:r>
            <a:r>
              <a:rPr lang="en-US" dirty="0"/>
              <a:t>individuals using Methadone or other </a:t>
            </a:r>
            <a:r>
              <a:rPr lang="en-US" dirty="0" smtClean="0"/>
              <a:t>opioids</a:t>
            </a:r>
          </a:p>
          <a:p>
            <a:pPr marL="342900" lvl="0" indent="-342900">
              <a:buFont typeface="+mj-lt"/>
              <a:buAutoNum type="alphaUcPeriod"/>
            </a:pPr>
            <a:endParaRPr lang="en-US" dirty="0" smtClean="0"/>
          </a:p>
          <a:p>
            <a:pPr marL="342900" indent="-342900">
              <a:buFont typeface="+mj-lt"/>
              <a:buAutoNum type="alphaUcPeriod"/>
            </a:pPr>
            <a:r>
              <a:rPr lang="en-US" dirty="0" smtClean="0"/>
              <a:t>Anticipated </a:t>
            </a:r>
            <a:r>
              <a:rPr lang="en-US" dirty="0"/>
              <a:t>costs and subsidies available to the individuals at 138% of poverty who are anticipated </a:t>
            </a:r>
            <a:r>
              <a:rPr lang="en-US" dirty="0" smtClean="0"/>
              <a:t>to </a:t>
            </a:r>
            <a:r>
              <a:rPr lang="en-US" dirty="0"/>
              <a:t>move from Medicaid to </a:t>
            </a:r>
            <a:r>
              <a:rPr lang="en-US" dirty="0" smtClean="0"/>
              <a:t>AHCT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21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Open Enrollment Update</a:t>
            </a:r>
          </a:p>
          <a:p>
            <a:pPr marL="514350" indent="-514350">
              <a:buFont typeface="+mj-lt"/>
              <a:buAutoNum type="romanU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7828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Metrics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5146868"/>
              </p:ext>
            </p:extLst>
          </p:nvPr>
        </p:nvGraphicFramePr>
        <p:xfrm>
          <a:off x="152400" y="1219200"/>
          <a:ext cx="8763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1268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Metrics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57981"/>
              </p:ext>
            </p:extLst>
          </p:nvPr>
        </p:nvGraphicFramePr>
        <p:xfrm>
          <a:off x="228600" y="1295400"/>
          <a:ext cx="85344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981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4267200" y="3200400"/>
            <a:ext cx="4114800" cy="3048000"/>
          </a:xfrm>
          <a:prstGeom prst="roundRect">
            <a:avLst>
              <a:gd name="adj" fmla="val 3991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609600" y="3200400"/>
            <a:ext cx="3352800" cy="3048000"/>
          </a:xfrm>
          <a:prstGeom prst="roundRect">
            <a:avLst>
              <a:gd name="adj" fmla="val 3991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5344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Open Enrollment Activity Update (2/13/15)</a:t>
            </a:r>
            <a:endParaRPr lang="en-US" dirty="0"/>
          </a:p>
        </p:txBody>
      </p:sp>
      <p:sp>
        <p:nvSpPr>
          <p:cNvPr id="3" name="Content Placeholder 2"/>
          <p:cNvSpPr>
            <a:spLocks noGrp="1" noChangeAspect="1"/>
          </p:cNvSpPr>
          <p:nvPr>
            <p:ph idx="1"/>
          </p:nvPr>
        </p:nvSpPr>
        <p:spPr>
          <a:xfrm>
            <a:off x="304799" y="1502983"/>
            <a:ext cx="8229601" cy="2057400"/>
          </a:xfrm>
        </p:spPr>
        <p:txBody>
          <a:bodyPr/>
          <a:lstStyle/>
          <a:p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Current enrollment volume across all plans and programs stands at </a:t>
            </a:r>
            <a:r>
              <a:rPr lang="en-US" sz="1600" b="1" dirty="0" smtClean="0">
                <a:solidFill>
                  <a:schemeClr val="accent1"/>
                </a:solidFill>
                <a:latin typeface="+mn-lt"/>
              </a:rPr>
              <a:t>536,436</a:t>
            </a:r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 individuals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Since the start of this open enrollment, we have processed more than </a:t>
            </a:r>
            <a:r>
              <a:rPr lang="en-US" sz="1600" b="1" dirty="0" smtClean="0">
                <a:solidFill>
                  <a:schemeClr val="accent1"/>
                </a:solidFill>
                <a:latin typeface="+mn-lt"/>
              </a:rPr>
              <a:t>103k</a:t>
            </a:r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 QHP enrollments and  </a:t>
            </a:r>
            <a:r>
              <a:rPr lang="en-US" sz="1600" b="1" dirty="0" smtClean="0">
                <a:solidFill>
                  <a:schemeClr val="accent1"/>
                </a:solidFill>
                <a:latin typeface="+mn-lt"/>
              </a:rPr>
              <a:t>235k </a:t>
            </a:r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Medicaid enrollments.</a:t>
            </a:r>
          </a:p>
          <a:p>
            <a:pPr lvl="1"/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Of these </a:t>
            </a:r>
            <a:r>
              <a:rPr lang="en-US" sz="1600" b="1" dirty="0" smtClean="0">
                <a:solidFill>
                  <a:schemeClr val="accent1"/>
                </a:solidFill>
                <a:latin typeface="+mn-lt"/>
              </a:rPr>
              <a:t>35,887</a:t>
            </a:r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 were new QHP customers, and </a:t>
            </a:r>
            <a:r>
              <a:rPr lang="en-US" sz="1600" b="1" dirty="0" smtClean="0">
                <a:solidFill>
                  <a:schemeClr val="accent1"/>
                </a:solidFill>
                <a:latin typeface="+mn-lt"/>
              </a:rPr>
              <a:t>153,828</a:t>
            </a:r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 were new Medicaid applicants.</a:t>
            </a:r>
          </a:p>
          <a:p>
            <a:pPr lvl="1"/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Net </a:t>
            </a:r>
            <a:r>
              <a:rPr lang="en-US" sz="1600" u="sng" dirty="0" smtClean="0">
                <a:solidFill>
                  <a:schemeClr val="accent1"/>
                </a:solidFill>
                <a:latin typeface="+mn-lt"/>
              </a:rPr>
              <a:t>new</a:t>
            </a:r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 enrollment for the OE period thus far stands at </a:t>
            </a:r>
            <a:r>
              <a:rPr lang="en-US" sz="1600" b="1" dirty="0" smtClean="0">
                <a:solidFill>
                  <a:schemeClr val="accent1"/>
                </a:solidFill>
                <a:latin typeface="+mn-lt"/>
              </a:rPr>
              <a:t>189,715</a:t>
            </a:r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 (81% Medicaid/19% QHP)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594597089"/>
              </p:ext>
            </p:extLst>
          </p:nvPr>
        </p:nvGraphicFramePr>
        <p:xfrm>
          <a:off x="838200" y="3576935"/>
          <a:ext cx="28956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11052" y="5710535"/>
            <a:ext cx="893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Total</a:t>
            </a:r>
          </a:p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Enrollment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73871" y="5710535"/>
            <a:ext cx="893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New</a:t>
            </a:r>
          </a:p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Enrollment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66714" y="5710535"/>
            <a:ext cx="893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Repeat</a:t>
            </a:r>
          </a:p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Enrollment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51331" y="3528536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103,007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600200" y="4419600"/>
            <a:ext cx="13716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77266" y="3533001"/>
            <a:ext cx="6174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35,887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87725" y="4038600"/>
            <a:ext cx="6174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67,120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496089111"/>
              </p:ext>
            </p:extLst>
          </p:nvPr>
        </p:nvGraphicFramePr>
        <p:xfrm>
          <a:off x="4536143" y="3600494"/>
          <a:ext cx="37338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495800" y="5774825"/>
            <a:ext cx="893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Total</a:t>
            </a:r>
          </a:p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Enrollment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10200" y="5774825"/>
            <a:ext cx="893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New</a:t>
            </a:r>
          </a:p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Enrollment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03043" y="5774825"/>
            <a:ext cx="893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Repeat</a:t>
            </a:r>
          </a:p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Enrollment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48204" y="3565025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433,429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5236529" y="4495800"/>
            <a:ext cx="13716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74323" y="3578925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153,828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24055" y="4142601"/>
            <a:ext cx="6174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81,170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240325" y="5786735"/>
            <a:ext cx="1000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Existing</a:t>
            </a:r>
          </a:p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Membership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6684329" y="4800600"/>
            <a:ext cx="8382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81177" y="4523601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/>
                </a:solidFill>
              </a:rPr>
              <a:t>198,431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47800" y="3200400"/>
            <a:ext cx="16970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accent1"/>
                </a:solidFill>
              </a:rPr>
              <a:t>QHP Membership</a:t>
            </a:r>
            <a:endParaRPr lang="en-US" sz="1600" b="1" dirty="0">
              <a:solidFill>
                <a:schemeClr val="accent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0" y="3200400"/>
            <a:ext cx="1672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accent1"/>
                </a:solidFill>
              </a:rPr>
              <a:t>Medicaid Volume</a:t>
            </a:r>
            <a:endParaRPr lang="en-US" sz="1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88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5344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Additional Membership Information (2/13/15)</a:t>
            </a:r>
            <a:endParaRPr lang="en-US" dirty="0"/>
          </a:p>
        </p:txBody>
      </p:sp>
      <p:sp>
        <p:nvSpPr>
          <p:cNvPr id="3" name="Content Placeholder 2"/>
          <p:cNvSpPr>
            <a:spLocks noGrp="1" noChangeAspect="1"/>
          </p:cNvSpPr>
          <p:nvPr>
            <p:ph idx="1"/>
          </p:nvPr>
        </p:nvSpPr>
        <p:spPr>
          <a:xfrm>
            <a:off x="304799" y="1502983"/>
            <a:ext cx="7924801" cy="2057400"/>
          </a:xfrm>
        </p:spPr>
        <p:txBody>
          <a:bodyPr/>
          <a:lstStyle/>
          <a:p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To date, </a:t>
            </a:r>
            <a:r>
              <a:rPr lang="en-US" sz="1600" dirty="0" err="1" smtClean="0">
                <a:solidFill>
                  <a:schemeClr val="accent1"/>
                </a:solidFill>
                <a:latin typeface="+mn-lt"/>
              </a:rPr>
              <a:t>ConnectiCare</a:t>
            </a:r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 continues to see the majority of new enrollments (42%)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Anthem is currently taking 1 out of every 3 new enrollments (30%)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Healthy CT has seen a dramatic uptick in selection, with nearly a quarter of individuals selecting their plans. </a:t>
            </a:r>
          </a:p>
          <a:p>
            <a:r>
              <a:rPr lang="en-US" sz="1600" dirty="0">
                <a:solidFill>
                  <a:schemeClr val="accent1"/>
                </a:solidFill>
                <a:latin typeface="+mn-lt"/>
              </a:rPr>
              <a:t>Newly offered dental plans and our SHOP program continue to show solid gains</a:t>
            </a:r>
          </a:p>
          <a:p>
            <a:endParaRPr lang="en-US" sz="1600" dirty="0" smtClean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33800"/>
            <a:ext cx="4800600" cy="1835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5486400" y="3352800"/>
            <a:ext cx="0" cy="2667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419" y="3630085"/>
            <a:ext cx="1292292" cy="681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704837" y="3974068"/>
            <a:ext cx="1547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Dental = 1,565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288" y="4724597"/>
            <a:ext cx="1036112" cy="103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684055" y="4724400"/>
            <a:ext cx="227171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SHOP: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Groups = 173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Members = 1,148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/>
              <a:t>173 groups with 1148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55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5344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Post Open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 noChangeAspect="1"/>
          </p:cNvSpPr>
          <p:nvPr>
            <p:ph idx="1"/>
          </p:nvPr>
        </p:nvSpPr>
        <p:spPr>
          <a:xfrm>
            <a:off x="304800" y="1502982"/>
            <a:ext cx="7315200" cy="3297617"/>
          </a:xfrm>
        </p:spPr>
        <p:txBody>
          <a:bodyPr/>
          <a:lstStyle/>
          <a:p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Another round of our new member census research will be conducted to gather information on key demographic and attitudinal variables.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This will include questioning in the areas of :</a:t>
            </a:r>
          </a:p>
          <a:p>
            <a:pPr lvl="1"/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Prior uninsured status</a:t>
            </a:r>
          </a:p>
          <a:p>
            <a:pPr lvl="1"/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Race and ethnicity</a:t>
            </a:r>
          </a:p>
          <a:p>
            <a:pPr lvl="1"/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Enrollment channel use</a:t>
            </a:r>
          </a:p>
          <a:p>
            <a:pPr lvl="1"/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Reasons for sign up</a:t>
            </a:r>
          </a:p>
          <a:p>
            <a:pPr lvl="1"/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Post enrollment expectations</a:t>
            </a:r>
          </a:p>
          <a:p>
            <a:pPr lvl="1"/>
            <a:r>
              <a:rPr lang="en-US" sz="1600" dirty="0" smtClean="0">
                <a:solidFill>
                  <a:schemeClr val="accent1"/>
                </a:solidFill>
                <a:latin typeface="+mn-lt"/>
              </a:rPr>
              <a:t>Expected plan use</a:t>
            </a:r>
          </a:p>
          <a:p>
            <a:pPr lvl="1"/>
            <a:endParaRPr lang="en-US" sz="1600" dirty="0" smtClean="0">
              <a:solidFill>
                <a:schemeClr val="accent1"/>
              </a:solidFill>
              <a:latin typeface="+mn-lt"/>
            </a:endParaRPr>
          </a:p>
          <a:p>
            <a:pPr lvl="1"/>
            <a:endParaRPr lang="en-US" sz="1600" dirty="0" smtClean="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165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lvl="0" indent="0" algn="ctr">
              <a:buNone/>
            </a:pPr>
            <a:r>
              <a:rPr lang="en-US" sz="2400" dirty="0"/>
              <a:t>Benefits available for individuals using Methadone or other opioids</a:t>
            </a:r>
          </a:p>
        </p:txBody>
      </p:sp>
    </p:spTree>
    <p:extLst>
      <p:ext uri="{BB962C8B-B14F-4D97-AF65-F5344CB8AC3E}">
        <p14:creationId xmlns:p14="http://schemas.microsoft.com/office/powerpoint/2010/main" val="326932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HCT_PPT_Template_071713">
  <a:themeElements>
    <a:clrScheme name="Custom 1">
      <a:dk1>
        <a:srgbClr val="FDE9D2"/>
      </a:dk1>
      <a:lt1>
        <a:sysClr val="window" lastClr="FFFFFF"/>
      </a:lt1>
      <a:dk2>
        <a:srgbClr val="FFFEE5"/>
      </a:dk2>
      <a:lt2>
        <a:srgbClr val="FFFFFF"/>
      </a:lt2>
      <a:accent1>
        <a:srgbClr val="464646"/>
      </a:accent1>
      <a:accent2>
        <a:srgbClr val="F6931E"/>
      </a:accent2>
      <a:accent3>
        <a:srgbClr val="F05A29"/>
      </a:accent3>
      <a:accent4>
        <a:srgbClr val="F6D516"/>
      </a:accent4>
      <a:accent5>
        <a:srgbClr val="959595"/>
      </a:accent5>
      <a:accent6>
        <a:srgbClr val="FFB713"/>
      </a:accent6>
      <a:hlink>
        <a:srgbClr val="295AC5"/>
      </a:hlink>
      <a:folHlink>
        <a:srgbClr val="694FB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AHCT_PPT_Template_071713">
  <a:themeElements>
    <a:clrScheme name="Custom 1">
      <a:dk1>
        <a:srgbClr val="FDE9D2"/>
      </a:dk1>
      <a:lt1>
        <a:sysClr val="window" lastClr="FFFFFF"/>
      </a:lt1>
      <a:dk2>
        <a:srgbClr val="FFFEE5"/>
      </a:dk2>
      <a:lt2>
        <a:srgbClr val="FFFFFF"/>
      </a:lt2>
      <a:accent1>
        <a:srgbClr val="464646"/>
      </a:accent1>
      <a:accent2>
        <a:srgbClr val="F6931E"/>
      </a:accent2>
      <a:accent3>
        <a:srgbClr val="F05A29"/>
      </a:accent3>
      <a:accent4>
        <a:srgbClr val="F6D516"/>
      </a:accent4>
      <a:accent5>
        <a:srgbClr val="959595"/>
      </a:accent5>
      <a:accent6>
        <a:srgbClr val="FFB713"/>
      </a:accent6>
      <a:hlink>
        <a:srgbClr val="295AC5"/>
      </a:hlink>
      <a:folHlink>
        <a:srgbClr val="694FB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ECP_Discussion_20130501">
  <a:themeElements>
    <a:clrScheme name="Custom 1">
      <a:dk1>
        <a:srgbClr val="FDE9D2"/>
      </a:dk1>
      <a:lt1>
        <a:sysClr val="window" lastClr="FFFFFF"/>
      </a:lt1>
      <a:dk2>
        <a:srgbClr val="FFFEE5"/>
      </a:dk2>
      <a:lt2>
        <a:srgbClr val="FFFFFF"/>
      </a:lt2>
      <a:accent1>
        <a:srgbClr val="464646"/>
      </a:accent1>
      <a:accent2>
        <a:srgbClr val="F6931E"/>
      </a:accent2>
      <a:accent3>
        <a:srgbClr val="F05A29"/>
      </a:accent3>
      <a:accent4>
        <a:srgbClr val="F6D516"/>
      </a:accent4>
      <a:accent5>
        <a:srgbClr val="959595"/>
      </a:accent5>
      <a:accent6>
        <a:srgbClr val="FFB713"/>
      </a:accent6>
      <a:hlink>
        <a:srgbClr val="295AC5"/>
      </a:hlink>
      <a:folHlink>
        <a:srgbClr val="694FB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ECP_Discussion_20130501">
  <a:themeElements>
    <a:clrScheme name="Custom 1">
      <a:dk1>
        <a:srgbClr val="FDE9D2"/>
      </a:dk1>
      <a:lt1>
        <a:sysClr val="window" lastClr="FFFFFF"/>
      </a:lt1>
      <a:dk2>
        <a:srgbClr val="FFFEE5"/>
      </a:dk2>
      <a:lt2>
        <a:srgbClr val="FFFFFF"/>
      </a:lt2>
      <a:accent1>
        <a:srgbClr val="464646"/>
      </a:accent1>
      <a:accent2>
        <a:srgbClr val="F6931E"/>
      </a:accent2>
      <a:accent3>
        <a:srgbClr val="F05A29"/>
      </a:accent3>
      <a:accent4>
        <a:srgbClr val="F6D516"/>
      </a:accent4>
      <a:accent5>
        <a:srgbClr val="959595"/>
      </a:accent5>
      <a:accent6>
        <a:srgbClr val="FFB713"/>
      </a:accent6>
      <a:hlink>
        <a:srgbClr val="295AC5"/>
      </a:hlink>
      <a:folHlink>
        <a:srgbClr val="694FB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_ECP_Discussion_20130501">
  <a:themeElements>
    <a:clrScheme name="Custom 1">
      <a:dk1>
        <a:srgbClr val="FDE9D2"/>
      </a:dk1>
      <a:lt1>
        <a:sysClr val="window" lastClr="FFFFFF"/>
      </a:lt1>
      <a:dk2>
        <a:srgbClr val="FFFEE5"/>
      </a:dk2>
      <a:lt2>
        <a:srgbClr val="FFFFFF"/>
      </a:lt2>
      <a:accent1>
        <a:srgbClr val="464646"/>
      </a:accent1>
      <a:accent2>
        <a:srgbClr val="F6931E"/>
      </a:accent2>
      <a:accent3>
        <a:srgbClr val="F05A29"/>
      </a:accent3>
      <a:accent4>
        <a:srgbClr val="F6D516"/>
      </a:accent4>
      <a:accent5>
        <a:srgbClr val="959595"/>
      </a:accent5>
      <a:accent6>
        <a:srgbClr val="FFB713"/>
      </a:accent6>
      <a:hlink>
        <a:srgbClr val="295AC5"/>
      </a:hlink>
      <a:folHlink>
        <a:srgbClr val="694FB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AHCT_PPT_Template_071713</Template>
  <TotalTime>2635</TotalTime>
  <Words>999</Words>
  <Application>Microsoft Office PowerPoint</Application>
  <PresentationFormat>On-screen Show (4:3)</PresentationFormat>
  <Paragraphs>289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AHCT_PPT_Template_071713</vt:lpstr>
      <vt:lpstr>4_Custom Design</vt:lpstr>
      <vt:lpstr>1_AHCT_PPT_Template_071713</vt:lpstr>
      <vt:lpstr>ECP_Discussion_20130501</vt:lpstr>
      <vt:lpstr>Custom Design</vt:lpstr>
      <vt:lpstr>1_ECP_Discussion_20130501</vt:lpstr>
      <vt:lpstr>1_Custom Design</vt:lpstr>
      <vt:lpstr>2_ECP_Discussion_20130501</vt:lpstr>
      <vt:lpstr>Health Care Cabinet  March 10, 2015</vt:lpstr>
      <vt:lpstr>Agenda</vt:lpstr>
      <vt:lpstr>PowerPoint Presentation</vt:lpstr>
      <vt:lpstr>Operating Metrics</vt:lpstr>
      <vt:lpstr>Operating Metrics</vt:lpstr>
      <vt:lpstr>   Open Enrollment Activity Update (2/13/15)</vt:lpstr>
      <vt:lpstr>   Additional Membership Information (2/13/15)</vt:lpstr>
      <vt:lpstr>   Post Open Enrollment</vt:lpstr>
      <vt:lpstr>PowerPoint Presentation</vt:lpstr>
      <vt:lpstr>Benefits available for individuals using Methadone or other opioids</vt:lpstr>
      <vt:lpstr>PowerPoint Presentation</vt:lpstr>
      <vt:lpstr>2015 Silver and 2015 Silver Cost-sharing Reduction Alternatives –  Qualified Health Plans - Single Individual, age 30, Hartford County</vt:lpstr>
      <vt:lpstr>2015 Silver and 2015 Silver Cost-sharing Reduction Alternatives - Qualified Health Plans - Single Parent age 30, child age 20, Hartford County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Directors Meeting August 21, 2014</dc:title>
  <dc:creator>Lachowicz, Margo</dc:creator>
  <cp:lastModifiedBy>Putetti, Jennifer</cp:lastModifiedBy>
  <cp:revision>194</cp:revision>
  <cp:lastPrinted>2015-03-09T20:47:03Z</cp:lastPrinted>
  <dcterms:created xsi:type="dcterms:W3CDTF">2014-08-18T14:32:52Z</dcterms:created>
  <dcterms:modified xsi:type="dcterms:W3CDTF">2015-03-11T13:26:51Z</dcterms:modified>
</cp:coreProperties>
</file>