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7" r:id="rId2"/>
    <p:sldId id="373" r:id="rId3"/>
    <p:sldId id="397" r:id="rId4"/>
    <p:sldId id="398" r:id="rId5"/>
    <p:sldId id="399" r:id="rId6"/>
    <p:sldId id="400" r:id="rId7"/>
    <p:sldId id="401" r:id="rId8"/>
    <p:sldId id="402" r:id="rId9"/>
    <p:sldId id="389" r:id="rId10"/>
    <p:sldId id="386" r:id="rId11"/>
    <p:sldId id="391" r:id="rId12"/>
    <p:sldId id="392" r:id="rId13"/>
    <p:sldId id="393" r:id="rId14"/>
    <p:sldId id="395" r:id="rId15"/>
    <p:sldId id="390" r:id="rId16"/>
    <p:sldId id="396" r:id="rId17"/>
    <p:sldId id="383"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2" autoAdjust="0"/>
    <p:restoredTop sz="81697" autoAdjust="0"/>
  </p:normalViewPr>
  <p:slideViewPr>
    <p:cSldViewPr>
      <p:cViewPr>
        <p:scale>
          <a:sx n="60" d="100"/>
          <a:sy n="60" d="100"/>
        </p:scale>
        <p:origin x="-1434" y="-6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7" rIns="93172" bIns="46587"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2" tIns="46587" rIns="93172" bIns="46587" rtlCol="0"/>
          <a:lstStyle>
            <a:lvl1pPr algn="r">
              <a:defRPr sz="1200"/>
            </a:lvl1pPr>
          </a:lstStyle>
          <a:p>
            <a:fld id="{07C7E641-AB6C-4334-846D-FF1B63036262}" type="datetimeFigureOut">
              <a:rPr lang="en-US" smtClean="0"/>
              <a:pPr/>
              <a:t>11/18/2014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2" tIns="46587" rIns="93172" bIns="46587"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2" tIns="46587" rIns="93172" bIns="46587" rtlCol="0" anchor="b"/>
          <a:lstStyle>
            <a:lvl1pPr algn="r">
              <a:defRPr sz="1200"/>
            </a:lvl1pPr>
          </a:lstStyle>
          <a:p>
            <a:fld id="{665C3E13-B623-40D3-86A2-ABBCCCAC162D}" type="slidenum">
              <a:rPr lang="en-US" smtClean="0"/>
              <a:pPr/>
              <a:t>‹#›</a:t>
            </a:fld>
            <a:endParaRPr lang="en-US"/>
          </a:p>
        </p:txBody>
      </p:sp>
    </p:spTree>
    <p:extLst>
      <p:ext uri="{BB962C8B-B14F-4D97-AF65-F5344CB8AC3E}">
        <p14:creationId xmlns="" xmlns:p14="http://schemas.microsoft.com/office/powerpoint/2010/main" val="41256715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7" rIns="93172" bIns="46587"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2" tIns="46587" rIns="93172" bIns="46587" rtlCol="0"/>
          <a:lstStyle>
            <a:lvl1pPr algn="r">
              <a:defRPr sz="1200"/>
            </a:lvl1pPr>
          </a:lstStyle>
          <a:p>
            <a:fld id="{D768EF0F-1F1F-4DDD-A8F9-4540225F1913}" type="datetimeFigureOut">
              <a:rPr lang="en-US" smtClean="0"/>
              <a:pPr/>
              <a:t>11/18/2014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2" tIns="46587" rIns="93172" bIns="46587"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7" rIns="93172" bIns="4658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7" rIns="93172" bIns="46587"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7" rIns="93172" bIns="46587" rtlCol="0" anchor="b"/>
          <a:lstStyle>
            <a:lvl1pPr algn="r">
              <a:defRPr sz="1200"/>
            </a:lvl1pPr>
          </a:lstStyle>
          <a:p>
            <a:fld id="{7F6E17E1-84E4-4853-B6A3-F0F130E179C4}" type="slidenum">
              <a:rPr lang="en-US" smtClean="0"/>
              <a:pPr/>
              <a:t>‹#›</a:t>
            </a:fld>
            <a:endParaRPr lang="en-US"/>
          </a:p>
        </p:txBody>
      </p:sp>
    </p:spTree>
    <p:extLst>
      <p:ext uri="{BB962C8B-B14F-4D97-AF65-F5344CB8AC3E}">
        <p14:creationId xmlns="" xmlns:p14="http://schemas.microsoft.com/office/powerpoint/2010/main" val="3380828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5634ED35-3B5D-BA4C-A2BE-C31228755F5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F6E17E1-84E4-4853-B6A3-F0F130E179C4}" type="slidenum">
              <a:rPr lang="en-US" smtClean="0"/>
              <a:pPr/>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F6E17E1-84E4-4853-B6A3-F0F130E179C4}" type="slidenum">
              <a:rPr lang="en-US" smtClean="0"/>
              <a:pPr/>
              <a:t>16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F6E17E1-84E4-4853-B6A3-F0F130E179C4}"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F6E17E1-84E4-4853-B6A3-F0F130E179C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F6E17E1-84E4-4853-B6A3-F0F130E179C4}"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F6E17E1-84E4-4853-B6A3-F0F130E179C4}"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F6E17E1-84E4-4853-B6A3-F0F130E179C4}"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F6E17E1-84E4-4853-B6A3-F0F130E179C4}"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F6E17E1-84E4-4853-B6A3-F0F130E179C4}"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F6E17E1-84E4-4853-B6A3-F0F130E179C4}"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F6E17E1-84E4-4853-B6A3-F0F130E179C4}"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E774B6-E142-42D4-B7B0-76AF94DE9150}" type="datetimeFigureOut">
              <a:rPr lang="en-US" smtClean="0"/>
              <a:pPr/>
              <a:t>11/18/2014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5E2C2-AE01-4587-AEA6-3B9E4E726A6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E774B6-E142-42D4-B7B0-76AF94DE9150}" type="datetimeFigureOut">
              <a:rPr lang="en-US" smtClean="0"/>
              <a:pPr/>
              <a:t>11/18/2014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5E2C2-AE01-4587-AEA6-3B9E4E726A6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E774B6-E142-42D4-B7B0-76AF94DE9150}" type="datetimeFigureOut">
              <a:rPr lang="en-US" smtClean="0"/>
              <a:pPr/>
              <a:t>11/18/2014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5E2C2-AE01-4587-AEA6-3B9E4E726A6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E774B6-E142-42D4-B7B0-76AF94DE9150}" type="datetimeFigureOut">
              <a:rPr lang="en-US" smtClean="0"/>
              <a:pPr/>
              <a:t>11/18/2014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5E2C2-AE01-4587-AEA6-3B9E4E726A6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E774B6-E142-42D4-B7B0-76AF94DE9150}" type="datetimeFigureOut">
              <a:rPr lang="en-US" smtClean="0"/>
              <a:pPr/>
              <a:t>11/18/2014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5E2C2-AE01-4587-AEA6-3B9E4E726A6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E774B6-E142-42D4-B7B0-76AF94DE9150}" type="datetimeFigureOut">
              <a:rPr lang="en-US" smtClean="0"/>
              <a:pPr/>
              <a:t>11/18/2014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85E2C2-AE01-4587-AEA6-3B9E4E726A6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E774B6-E142-42D4-B7B0-76AF94DE9150}" type="datetimeFigureOut">
              <a:rPr lang="en-US" smtClean="0"/>
              <a:pPr/>
              <a:t>11/18/2014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85E2C2-AE01-4587-AEA6-3B9E4E726A6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E774B6-E142-42D4-B7B0-76AF94DE9150}" type="datetimeFigureOut">
              <a:rPr lang="en-US" smtClean="0"/>
              <a:pPr/>
              <a:t>11/18/2014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85E2C2-AE01-4587-AEA6-3B9E4E726A6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E774B6-E142-42D4-B7B0-76AF94DE9150}" type="datetimeFigureOut">
              <a:rPr lang="en-US" smtClean="0"/>
              <a:pPr/>
              <a:t>11/18/2014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85E2C2-AE01-4587-AEA6-3B9E4E726A6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E774B6-E142-42D4-B7B0-76AF94DE9150}" type="datetimeFigureOut">
              <a:rPr lang="en-US" smtClean="0"/>
              <a:pPr/>
              <a:t>11/18/2014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85E2C2-AE01-4587-AEA6-3B9E4E726A6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E774B6-E142-42D4-B7B0-76AF94DE9150}" type="datetimeFigureOut">
              <a:rPr lang="en-US" smtClean="0"/>
              <a:pPr/>
              <a:t>11/18/2014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85E2C2-AE01-4587-AEA6-3B9E4E726A6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E774B6-E142-42D4-B7B0-76AF94DE9150}" type="datetimeFigureOut">
              <a:rPr lang="en-US" smtClean="0"/>
              <a:pPr/>
              <a:t>11/18/2014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85E2C2-AE01-4587-AEA6-3B9E4E726A6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package" Target="../embeddings/Microsoft_Office_Excel_Worksheet2.xlsx"/><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package" Target="../embeddings/Microsoft_Office_Excel_Worksheet1.xlsx"/><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29200" y="5181600"/>
            <a:ext cx="3733800" cy="533400"/>
          </a:xfrm>
        </p:spPr>
        <p:txBody>
          <a:bodyPr>
            <a:normAutofit/>
          </a:bodyPr>
          <a:lstStyle/>
          <a:p>
            <a:r>
              <a:rPr lang="en-US" sz="2400" dirty="0" smtClean="0"/>
              <a:t>November 18, 2014</a:t>
            </a:r>
          </a:p>
        </p:txBody>
      </p:sp>
      <p:pic>
        <p:nvPicPr>
          <p:cNvPr id="4" name="Picture 2" descr="http://www.cipci.org/sites/default/files/imce/SIM%20-%20Website%20Version.jpg"/>
          <p:cNvPicPr>
            <a:picLocks noChangeAspect="1" noChangeArrowheads="1"/>
          </p:cNvPicPr>
          <p:nvPr/>
        </p:nvPicPr>
        <p:blipFill>
          <a:blip r:embed="rId3" cstate="print"/>
          <a:srcRect l="2235" t="2508" r="2235" b="2508"/>
          <a:stretch>
            <a:fillRect/>
          </a:stretch>
        </p:blipFill>
        <p:spPr bwMode="auto">
          <a:xfrm>
            <a:off x="838200" y="2514600"/>
            <a:ext cx="3920589" cy="3474110"/>
          </a:xfrm>
          <a:prstGeom prst="rect">
            <a:avLst/>
          </a:prstGeom>
          <a:noFill/>
        </p:spPr>
      </p:pic>
      <p:sp>
        <p:nvSpPr>
          <p:cNvPr id="7" name="Title 1"/>
          <p:cNvSpPr txBox="1">
            <a:spLocks/>
          </p:cNvSpPr>
          <p:nvPr/>
        </p:nvSpPr>
        <p:spPr>
          <a:xfrm>
            <a:off x="762000" y="381000"/>
            <a:ext cx="7772400" cy="1524001"/>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b="1" i="0" u="none" strike="noStrike" kern="1200" cap="none" spc="0" normalizeH="0" baseline="0" noProof="0" dirty="0" smtClean="0">
                <a:ln>
                  <a:noFill/>
                </a:ln>
                <a:solidFill>
                  <a:schemeClr val="tx1"/>
                </a:solidFill>
                <a:effectLst/>
                <a:uLnTx/>
                <a:uFillTx/>
                <a:latin typeface="+mj-lt"/>
                <a:ea typeface="+mj-ea"/>
                <a:cs typeface="+mj-cs"/>
              </a:rPr>
              <a:t>Connecticut State </a:t>
            </a:r>
            <a:br>
              <a:rPr kumimoji="0" lang="en-US" sz="4800" b="1" i="0" u="none" strike="noStrike" kern="1200" cap="none" spc="0" normalizeH="0" baseline="0" noProof="0" dirty="0" smtClean="0">
                <a:ln>
                  <a:noFill/>
                </a:ln>
                <a:solidFill>
                  <a:schemeClr val="tx1"/>
                </a:solidFill>
                <a:effectLst/>
                <a:uLnTx/>
                <a:uFillTx/>
                <a:latin typeface="+mj-lt"/>
                <a:ea typeface="+mj-ea"/>
                <a:cs typeface="+mj-cs"/>
              </a:rPr>
            </a:br>
            <a:r>
              <a:rPr kumimoji="0" lang="en-US" sz="4800" b="1" i="0" u="none" strike="noStrike" kern="1200" cap="none" spc="0" normalizeH="0" baseline="0" noProof="0" dirty="0" smtClean="0">
                <a:ln>
                  <a:noFill/>
                </a:ln>
                <a:solidFill>
                  <a:schemeClr val="tx1"/>
                </a:solidFill>
                <a:effectLst/>
                <a:uLnTx/>
                <a:uFillTx/>
                <a:latin typeface="+mj-lt"/>
                <a:ea typeface="+mj-ea"/>
                <a:cs typeface="+mj-cs"/>
              </a:rPr>
              <a:t>Innovation Model Initiative</a:t>
            </a:r>
            <a:endParaRPr kumimoji="0" lang="en-US" sz="4800" b="1" i="0" u="none" strike="noStrike" kern="1200" cap="none" spc="0" normalizeH="0" baseline="0" noProof="0" dirty="0">
              <a:ln>
                <a:noFill/>
              </a:ln>
              <a:solidFill>
                <a:schemeClr val="tx1"/>
              </a:solidFill>
              <a:effectLst/>
              <a:uLnTx/>
              <a:uFillTx/>
              <a:latin typeface="+mj-lt"/>
              <a:ea typeface="+mj-ea"/>
              <a:cs typeface="+mj-cs"/>
            </a:endParaRPr>
          </a:p>
        </p:txBody>
      </p:sp>
      <p:sp>
        <p:nvSpPr>
          <p:cNvPr id="9" name="Subtitle 2"/>
          <p:cNvSpPr txBox="1">
            <a:spLocks/>
          </p:cNvSpPr>
          <p:nvPr/>
        </p:nvSpPr>
        <p:spPr>
          <a:xfrm>
            <a:off x="5181600" y="2590800"/>
            <a:ext cx="3276600" cy="12954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ts val="18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1">
                    <a:tint val="75000"/>
                  </a:schemeClr>
                </a:solidFill>
                <a:effectLst/>
                <a:uLnTx/>
                <a:uFillTx/>
                <a:latin typeface="+mn-lt"/>
                <a:ea typeface="+mn-ea"/>
                <a:cs typeface="+mn-cs"/>
              </a:rPr>
              <a:t>Presentation to the Health</a:t>
            </a:r>
            <a:r>
              <a:rPr kumimoji="0" lang="en-US" sz="2800" b="0" i="0" u="none" strike="noStrike" kern="1200" cap="none" spc="0" normalizeH="0" noProof="0" dirty="0" smtClean="0">
                <a:ln>
                  <a:noFill/>
                </a:ln>
                <a:solidFill>
                  <a:schemeClr val="tx1">
                    <a:tint val="75000"/>
                  </a:schemeClr>
                </a:solidFill>
                <a:effectLst/>
                <a:uLnTx/>
                <a:uFillTx/>
                <a:latin typeface="+mn-lt"/>
                <a:ea typeface="+mn-ea"/>
                <a:cs typeface="+mn-cs"/>
              </a:rPr>
              <a:t> C</a:t>
            </a:r>
            <a:r>
              <a:rPr kumimoji="0" lang="en-US" sz="2800" b="0" i="0" u="none" strike="noStrike" kern="1200" cap="none" spc="0" normalizeH="0" baseline="0" noProof="0" dirty="0" smtClean="0">
                <a:ln>
                  <a:noFill/>
                </a:ln>
                <a:solidFill>
                  <a:schemeClr val="tx1">
                    <a:tint val="75000"/>
                  </a:schemeClr>
                </a:solidFill>
                <a:effectLst/>
                <a:uLnTx/>
                <a:uFillTx/>
                <a:latin typeface="+mn-lt"/>
                <a:ea typeface="+mn-ea"/>
                <a:cs typeface="+mn-cs"/>
              </a:rPr>
              <a:t>are Cabinet</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800" b="0" i="0" u="none" strike="noStrike" kern="1200" cap="none" spc="0" normalizeH="0" baseline="0" noProof="0" dirty="0" smtClean="0">
              <a:ln>
                <a:noFill/>
              </a:ln>
              <a:solidFill>
                <a:schemeClr val="tx1">
                  <a:tint val="75000"/>
                </a:schemeClr>
              </a:solidFill>
              <a:effectLst/>
              <a:uLnTx/>
              <a:uFillTx/>
              <a:latin typeface="+mn-lt"/>
              <a:ea typeface="+mn-ea"/>
              <a:cs typeface="+mn-cs"/>
            </a:endParaRPr>
          </a:p>
        </p:txBody>
      </p:sp>
    </p:spTree>
    <p:extLst>
      <p:ext uri="{BB962C8B-B14F-4D97-AF65-F5344CB8AC3E}">
        <p14:creationId xmlns="" xmlns:p14="http://schemas.microsoft.com/office/powerpoint/2010/main" val="27792885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533400" y="152400"/>
            <a:ext cx="8229600" cy="838200"/>
          </a:xfrm>
        </p:spPr>
        <p:txBody>
          <a:bodyPr>
            <a:normAutofit/>
          </a:bodyPr>
          <a:lstStyle/>
          <a:p>
            <a:pPr>
              <a:spcBef>
                <a:spcPts val="1200"/>
              </a:spcBef>
            </a:pPr>
            <a:r>
              <a:rPr lang="en-US" sz="3600" b="1" dirty="0" smtClean="0"/>
              <a:t>AMH Glide Path – Accountability Metrics</a:t>
            </a:r>
            <a:endParaRPr lang="en-US" sz="3600" b="1" dirty="0"/>
          </a:p>
        </p:txBody>
      </p:sp>
      <p:graphicFrame>
        <p:nvGraphicFramePr>
          <p:cNvPr id="23564" name="Object 12"/>
          <p:cNvGraphicFramePr>
            <a:graphicFrameLocks noChangeAspect="1"/>
          </p:cNvGraphicFramePr>
          <p:nvPr/>
        </p:nvGraphicFramePr>
        <p:xfrm>
          <a:off x="1905000" y="966788"/>
          <a:ext cx="5029200" cy="5642570"/>
        </p:xfrm>
        <a:graphic>
          <a:graphicData uri="http://schemas.openxmlformats.org/presentationml/2006/ole">
            <p:oleObj spid="_x0000_s39938" name="Worksheet" r:id="rId3" imgW="3657699" imgH="4924398" progId="Excel.Sheet.12">
              <p:embed/>
            </p:oleObj>
          </a:graphicData>
        </a:graphic>
      </p:graphicFrame>
    </p:spTree>
    <p:extLst>
      <p:ext uri="{BB962C8B-B14F-4D97-AF65-F5344CB8AC3E}">
        <p14:creationId xmlns="" xmlns:p14="http://schemas.microsoft.com/office/powerpoint/2010/main" val="513788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z="3600" b="1" dirty="0" smtClean="0"/>
              <a:t>Practice Transformation Task Force</a:t>
            </a:r>
          </a:p>
        </p:txBody>
      </p:sp>
      <p:sp>
        <p:nvSpPr>
          <p:cNvPr id="6147" name="Content Placeholder 2"/>
          <p:cNvSpPr>
            <a:spLocks noGrp="1"/>
          </p:cNvSpPr>
          <p:nvPr>
            <p:ph idx="1"/>
          </p:nvPr>
        </p:nvSpPr>
        <p:spPr>
          <a:xfrm>
            <a:off x="457200" y="1447800"/>
            <a:ext cx="8001000" cy="4525963"/>
          </a:xfrm>
        </p:spPr>
        <p:txBody>
          <a:bodyPr/>
          <a:lstStyle/>
          <a:p>
            <a:pPr eaLnBrk="1" hangingPunct="1">
              <a:spcBef>
                <a:spcPts val="1800"/>
              </a:spcBef>
            </a:pPr>
            <a:r>
              <a:rPr lang="en-US" sz="2800" dirty="0" smtClean="0"/>
              <a:t>Advanced Medical Home Glide Path</a:t>
            </a:r>
          </a:p>
          <a:p>
            <a:pPr eaLnBrk="1" hangingPunct="1">
              <a:spcBef>
                <a:spcPts val="1800"/>
              </a:spcBef>
            </a:pPr>
            <a:r>
              <a:rPr lang="en-US" sz="2800" dirty="0" smtClean="0"/>
              <a:t>Use of NCQA PCMH 2014 standards as foundation for Advanced Medical Home (AMH) Glide Path Program</a:t>
            </a:r>
          </a:p>
          <a:p>
            <a:pPr eaLnBrk="1" hangingPunct="1">
              <a:spcBef>
                <a:spcPts val="1800"/>
              </a:spcBef>
            </a:pPr>
            <a:r>
              <a:rPr lang="en-US" sz="2800" dirty="0" smtClean="0"/>
              <a:t>Require NCQA PCMH recognition as a condition for completion of the AMH Glide Path Program</a:t>
            </a:r>
          </a:p>
          <a:p>
            <a:pPr lvl="2" eaLnBrk="1" hangingPunct="1">
              <a:spcBef>
                <a:spcPts val="1800"/>
              </a:spcBef>
            </a:pP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274638"/>
            <a:ext cx="8229600" cy="792162"/>
          </a:xfrm>
        </p:spPr>
        <p:txBody>
          <a:bodyPr/>
          <a:lstStyle/>
          <a:p>
            <a:r>
              <a:rPr lang="en-US" sz="3600" b="1" dirty="0" smtClean="0"/>
              <a:t>Practice Transformation Task Force</a:t>
            </a:r>
          </a:p>
        </p:txBody>
      </p:sp>
      <p:sp>
        <p:nvSpPr>
          <p:cNvPr id="7171" name="Content Placeholder 2"/>
          <p:cNvSpPr>
            <a:spLocks noGrp="1"/>
          </p:cNvSpPr>
          <p:nvPr>
            <p:ph idx="1"/>
          </p:nvPr>
        </p:nvSpPr>
        <p:spPr>
          <a:xfrm>
            <a:off x="457200" y="1219200"/>
            <a:ext cx="8229600" cy="5334000"/>
          </a:xfrm>
        </p:spPr>
        <p:txBody>
          <a:bodyPr>
            <a:normAutofit lnSpcReduction="10000"/>
          </a:bodyPr>
          <a:lstStyle/>
          <a:p>
            <a:pPr eaLnBrk="1" hangingPunct="1">
              <a:spcBef>
                <a:spcPts val="1800"/>
              </a:spcBef>
            </a:pPr>
            <a:r>
              <a:rPr lang="en-US" sz="2800" b="1" dirty="0" smtClean="0"/>
              <a:t>Plus</a:t>
            </a:r>
            <a:r>
              <a:rPr lang="en-US" sz="2800" dirty="0" smtClean="0"/>
              <a:t> selected modifications:</a:t>
            </a:r>
          </a:p>
          <a:p>
            <a:pPr lvl="1" eaLnBrk="1" hangingPunct="1">
              <a:spcBef>
                <a:spcPts val="1800"/>
              </a:spcBef>
            </a:pPr>
            <a:r>
              <a:rPr lang="en-US" sz="2400" dirty="0" smtClean="0"/>
              <a:t>Tailor certain must pass elements and critical factors to emphasize key elements of our vision related to </a:t>
            </a:r>
          </a:p>
          <a:p>
            <a:pPr lvl="2" eaLnBrk="1" hangingPunct="1">
              <a:spcBef>
                <a:spcPts val="1800"/>
              </a:spcBef>
            </a:pPr>
            <a:r>
              <a:rPr lang="en-US" sz="2000" dirty="0" smtClean="0"/>
              <a:t>Patient centered care</a:t>
            </a:r>
          </a:p>
          <a:p>
            <a:pPr lvl="2" eaLnBrk="1" hangingPunct="1">
              <a:spcBef>
                <a:spcPts val="1800"/>
              </a:spcBef>
            </a:pPr>
            <a:r>
              <a:rPr lang="en-US" sz="2000" dirty="0" smtClean="0"/>
              <a:t>Health equity</a:t>
            </a:r>
          </a:p>
          <a:p>
            <a:pPr lvl="2" eaLnBrk="1" hangingPunct="1">
              <a:spcBef>
                <a:spcPts val="1800"/>
              </a:spcBef>
            </a:pPr>
            <a:r>
              <a:rPr lang="en-US" sz="2000" dirty="0" smtClean="0"/>
              <a:t>Integrated behavioral health</a:t>
            </a:r>
          </a:p>
          <a:p>
            <a:pPr lvl="2" eaLnBrk="1" hangingPunct="1">
              <a:spcBef>
                <a:spcPts val="1800"/>
              </a:spcBef>
            </a:pPr>
            <a:r>
              <a:rPr lang="en-US" sz="2000" dirty="0" smtClean="0"/>
              <a:t>Integrated oral health</a:t>
            </a:r>
            <a:endParaRPr lang="en-US" dirty="0" smtClean="0"/>
          </a:p>
          <a:p>
            <a:pPr lvl="1" eaLnBrk="1" hangingPunct="1">
              <a:spcBef>
                <a:spcPts val="1800"/>
              </a:spcBef>
            </a:pPr>
            <a:r>
              <a:rPr lang="en-US" sz="2400" dirty="0" smtClean="0"/>
              <a:t>Keep in mind practice burden, avoid the </a:t>
            </a:r>
            <a:r>
              <a:rPr lang="en-US" altLang="en-US" sz="2400" dirty="0" smtClean="0"/>
              <a:t>“</a:t>
            </a:r>
            <a:r>
              <a:rPr lang="en-US" sz="2400" dirty="0" smtClean="0"/>
              <a:t>impossible lift</a:t>
            </a:r>
            <a:r>
              <a:rPr lang="en-US" altLang="en-US" sz="2400" dirty="0" smtClean="0"/>
              <a:t>”</a:t>
            </a:r>
            <a:r>
              <a:rPr lang="en-US" sz="2400" dirty="0" smtClean="0"/>
              <a:t> </a:t>
            </a:r>
          </a:p>
          <a:p>
            <a:pPr lvl="1" eaLnBrk="1" hangingPunct="1">
              <a:spcBef>
                <a:spcPts val="1800"/>
              </a:spcBef>
            </a:pPr>
            <a:r>
              <a:rPr lang="en-US" sz="2400" dirty="0" smtClean="0"/>
              <a:t>Use transformation vendors to achieve our vision by emphasizing certain capabilities, going </a:t>
            </a:r>
            <a:r>
              <a:rPr lang="en-US" altLang="en-US" sz="2400" dirty="0" smtClean="0"/>
              <a:t>“</a:t>
            </a:r>
            <a:r>
              <a:rPr lang="en-US" sz="2400" dirty="0" smtClean="0"/>
              <a:t>beyond the standards</a:t>
            </a:r>
            <a:r>
              <a:rPr lang="en-US" altLang="en-US" sz="2400" dirty="0" smtClean="0"/>
              <a:t>”</a:t>
            </a:r>
            <a:r>
              <a:rPr lang="en-US" sz="2400" dirty="0" smtClean="0"/>
              <a:t> in the transformation process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z="3600" b="1" dirty="0" smtClean="0"/>
              <a:t>Practice Transformation Task Force</a:t>
            </a:r>
          </a:p>
        </p:txBody>
      </p:sp>
      <p:sp>
        <p:nvSpPr>
          <p:cNvPr id="6147" name="Content Placeholder 2"/>
          <p:cNvSpPr>
            <a:spLocks noGrp="1"/>
          </p:cNvSpPr>
          <p:nvPr>
            <p:ph idx="1"/>
          </p:nvPr>
        </p:nvSpPr>
        <p:spPr>
          <a:xfrm>
            <a:off x="457200" y="1447800"/>
            <a:ext cx="8229600" cy="4525963"/>
          </a:xfrm>
        </p:spPr>
        <p:txBody>
          <a:bodyPr>
            <a:normAutofit/>
          </a:bodyPr>
          <a:lstStyle/>
          <a:p>
            <a:pPr eaLnBrk="1" hangingPunct="1">
              <a:spcBef>
                <a:spcPts val="1800"/>
              </a:spcBef>
            </a:pPr>
            <a:r>
              <a:rPr lang="en-US" sz="2800" dirty="0" smtClean="0"/>
              <a:t>Advanced Medical Home Pilot</a:t>
            </a:r>
          </a:p>
          <a:p>
            <a:pPr lvl="1">
              <a:spcBef>
                <a:spcPts val="1800"/>
              </a:spcBef>
            </a:pPr>
            <a:r>
              <a:rPr lang="en-US" sz="2400" dirty="0" smtClean="0"/>
              <a:t>Test transformation methods aimed at improving practice and patient experience </a:t>
            </a:r>
          </a:p>
          <a:p>
            <a:pPr lvl="1">
              <a:spcBef>
                <a:spcPts val="1800"/>
              </a:spcBef>
            </a:pPr>
            <a:r>
              <a:rPr lang="en-US" sz="2400" dirty="0" smtClean="0"/>
              <a:t>Allowing for flexibility in the application of these methods so that participating practices can help us to identify the optimal approach</a:t>
            </a:r>
          </a:p>
          <a:p>
            <a:pPr eaLnBrk="1" hangingPunct="1">
              <a:spcBef>
                <a:spcPts val="1800"/>
              </a:spcBef>
            </a:pPr>
            <a:r>
              <a:rPr lang="en-US" sz="2800" dirty="0" smtClean="0"/>
              <a:t>Released RFP for transformation services November 6, 2014</a:t>
            </a:r>
          </a:p>
          <a:p>
            <a:pPr lvl="2" eaLnBrk="1" hangingPunct="1">
              <a:spcBef>
                <a:spcPts val="1800"/>
              </a:spcBef>
            </a:pPr>
            <a:endParaRPr lang="en-US" sz="28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382000" cy="5105400"/>
          </a:xfrm>
        </p:spPr>
        <p:txBody>
          <a:bodyPr>
            <a:noAutofit/>
          </a:bodyPr>
          <a:lstStyle/>
          <a:p>
            <a:pPr>
              <a:spcBef>
                <a:spcPts val="2400"/>
              </a:spcBef>
            </a:pPr>
            <a:r>
              <a:rPr lang="en-US" sz="2800" dirty="0" smtClean="0"/>
              <a:t>Focus on defining the outputs and an extended roadmap with the goal of concluding the first phase of the Council’s work by May 2015</a:t>
            </a:r>
          </a:p>
          <a:p>
            <a:pPr>
              <a:spcBef>
                <a:spcPts val="2400"/>
              </a:spcBef>
            </a:pPr>
            <a:r>
              <a:rPr lang="en-US" sz="2800" dirty="0" smtClean="0"/>
              <a:t>Several design groups established: health equity, behavioral health, pediatrics, and care experience</a:t>
            </a:r>
          </a:p>
          <a:p>
            <a:pPr>
              <a:spcBef>
                <a:spcPts val="2400"/>
              </a:spcBef>
            </a:pPr>
            <a:r>
              <a:rPr lang="en-US" sz="2800" dirty="0" smtClean="0"/>
              <a:t>DSS is working with MAPOC Care Management Committee to prepare recommendations to Quality Council for supplementary Medicaid measures</a:t>
            </a:r>
          </a:p>
          <a:p>
            <a:pPr>
              <a:spcBef>
                <a:spcPts val="2400"/>
              </a:spcBef>
            </a:pPr>
            <a:endParaRPr lang="en-US" sz="2800" dirty="0" smtClean="0"/>
          </a:p>
          <a:p>
            <a:pPr marL="457200" lvl="1" indent="0">
              <a:spcBef>
                <a:spcPts val="2400"/>
              </a:spcBef>
              <a:buNone/>
            </a:pPr>
            <a:endParaRPr lang="en-US" sz="2400" dirty="0" smtClean="0"/>
          </a:p>
        </p:txBody>
      </p:sp>
      <p:sp>
        <p:nvSpPr>
          <p:cNvPr id="5" name="Title 1"/>
          <p:cNvSpPr>
            <a:spLocks noGrp="1"/>
          </p:cNvSpPr>
          <p:nvPr>
            <p:ph type="title"/>
          </p:nvPr>
        </p:nvSpPr>
        <p:spPr>
          <a:xfrm>
            <a:off x="533400" y="152400"/>
            <a:ext cx="8229600" cy="1143000"/>
          </a:xfrm>
        </p:spPr>
        <p:txBody>
          <a:bodyPr>
            <a:normAutofit/>
          </a:bodyPr>
          <a:lstStyle/>
          <a:p>
            <a:r>
              <a:rPr lang="en-US" sz="3600" b="1" u="sng" dirty="0" smtClean="0"/>
              <a:t>Quality Council</a:t>
            </a:r>
            <a:endParaRPr lang="en-US" sz="3600" b="1" u="sng" dirty="0"/>
          </a:p>
        </p:txBody>
      </p:sp>
    </p:spTree>
    <p:extLst>
      <p:ext uri="{BB962C8B-B14F-4D97-AF65-F5344CB8AC3E}">
        <p14:creationId xmlns="" xmlns:p14="http://schemas.microsoft.com/office/powerpoint/2010/main" val="5586832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382000" cy="5105400"/>
          </a:xfrm>
        </p:spPr>
        <p:txBody>
          <a:bodyPr>
            <a:noAutofit/>
          </a:bodyPr>
          <a:lstStyle/>
          <a:p>
            <a:pPr>
              <a:spcBef>
                <a:spcPts val="2400"/>
              </a:spcBef>
            </a:pPr>
            <a:r>
              <a:rPr lang="en-US" sz="2800" dirty="0" smtClean="0"/>
              <a:t>Arranging for consultation services support</a:t>
            </a:r>
          </a:p>
          <a:p>
            <a:pPr>
              <a:spcBef>
                <a:spcPts val="2400"/>
              </a:spcBef>
            </a:pPr>
            <a:r>
              <a:rPr lang="en-US" sz="2800" dirty="0" smtClean="0"/>
              <a:t>Anticipate intensive series of meetings culminating in report and recommendations for a package of consumer safeguards, March 2015</a:t>
            </a:r>
          </a:p>
          <a:p>
            <a:pPr>
              <a:spcBef>
                <a:spcPts val="2400"/>
              </a:spcBef>
            </a:pPr>
            <a:r>
              <a:rPr lang="en-US" sz="2800" dirty="0" smtClean="0"/>
              <a:t>DSS </a:t>
            </a:r>
            <a:r>
              <a:rPr lang="en-US" sz="2800" dirty="0" smtClean="0"/>
              <a:t>will work with </a:t>
            </a:r>
            <a:r>
              <a:rPr lang="en-US" sz="2800" dirty="0" smtClean="0"/>
              <a:t>MAPOC Care Management Committee to prepare recommendations to Equity and Access Council for supplementary Medicaid specific safeguards</a:t>
            </a:r>
          </a:p>
          <a:p>
            <a:pPr>
              <a:spcBef>
                <a:spcPts val="2400"/>
              </a:spcBef>
            </a:pPr>
            <a:endParaRPr lang="en-US" sz="2800" dirty="0" smtClean="0"/>
          </a:p>
          <a:p>
            <a:pPr marL="457200" lvl="1" indent="0">
              <a:spcBef>
                <a:spcPts val="2400"/>
              </a:spcBef>
              <a:buNone/>
            </a:pPr>
            <a:endParaRPr lang="en-US" sz="2400" dirty="0" smtClean="0"/>
          </a:p>
        </p:txBody>
      </p:sp>
      <p:sp>
        <p:nvSpPr>
          <p:cNvPr id="5" name="Title 1"/>
          <p:cNvSpPr>
            <a:spLocks noGrp="1"/>
          </p:cNvSpPr>
          <p:nvPr>
            <p:ph type="title"/>
          </p:nvPr>
        </p:nvSpPr>
        <p:spPr>
          <a:xfrm>
            <a:off x="533400" y="152400"/>
            <a:ext cx="8229600" cy="1143000"/>
          </a:xfrm>
        </p:spPr>
        <p:txBody>
          <a:bodyPr>
            <a:normAutofit/>
          </a:bodyPr>
          <a:lstStyle/>
          <a:p>
            <a:r>
              <a:rPr lang="en-US" sz="3600" b="1" u="sng" dirty="0" smtClean="0"/>
              <a:t>Equity and Access Council</a:t>
            </a:r>
            <a:endParaRPr lang="en-US" sz="3600" b="1" u="sng" dirty="0"/>
          </a:p>
        </p:txBody>
      </p:sp>
    </p:spTree>
    <p:extLst>
      <p:ext uri="{BB962C8B-B14F-4D97-AF65-F5344CB8AC3E}">
        <p14:creationId xmlns="" xmlns:p14="http://schemas.microsoft.com/office/powerpoint/2010/main" val="5586832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382000" cy="5029200"/>
          </a:xfrm>
        </p:spPr>
        <p:txBody>
          <a:bodyPr>
            <a:noAutofit/>
          </a:bodyPr>
          <a:lstStyle/>
          <a:p>
            <a:pPr>
              <a:spcBef>
                <a:spcPts val="2400"/>
              </a:spcBef>
            </a:pPr>
            <a:r>
              <a:rPr lang="en-US" sz="2800" dirty="0" smtClean="0"/>
              <a:t>Arranging for consultation services support</a:t>
            </a:r>
          </a:p>
          <a:p>
            <a:pPr>
              <a:spcBef>
                <a:spcPts val="2400"/>
              </a:spcBef>
            </a:pPr>
            <a:r>
              <a:rPr lang="en-US" sz="2800" dirty="0" smtClean="0"/>
              <a:t>Anticipate launch third week in December</a:t>
            </a:r>
          </a:p>
          <a:p>
            <a:pPr>
              <a:spcBef>
                <a:spcPts val="2400"/>
              </a:spcBef>
            </a:pPr>
            <a:r>
              <a:rPr lang="en-US" sz="2800" dirty="0" smtClean="0"/>
              <a:t>HIT will be the focus of our next Healthcare Innovation Steering Committee meeting</a:t>
            </a:r>
          </a:p>
          <a:p>
            <a:pPr>
              <a:spcBef>
                <a:spcPts val="2400"/>
              </a:spcBef>
            </a:pPr>
            <a:endParaRPr lang="en-US" sz="2800" dirty="0" smtClean="0"/>
          </a:p>
          <a:p>
            <a:pPr marL="457200" lvl="1" indent="0">
              <a:spcBef>
                <a:spcPts val="2400"/>
              </a:spcBef>
              <a:buNone/>
            </a:pPr>
            <a:endParaRPr lang="en-US" sz="2400" dirty="0" smtClean="0"/>
          </a:p>
        </p:txBody>
      </p:sp>
      <p:sp>
        <p:nvSpPr>
          <p:cNvPr id="5" name="Title 1"/>
          <p:cNvSpPr>
            <a:spLocks noGrp="1"/>
          </p:cNvSpPr>
          <p:nvPr>
            <p:ph type="title"/>
          </p:nvPr>
        </p:nvSpPr>
        <p:spPr>
          <a:xfrm>
            <a:off x="533400" y="152400"/>
            <a:ext cx="8229600" cy="1143000"/>
          </a:xfrm>
        </p:spPr>
        <p:txBody>
          <a:bodyPr>
            <a:normAutofit/>
          </a:bodyPr>
          <a:lstStyle/>
          <a:p>
            <a:r>
              <a:rPr lang="en-US" sz="3600" b="1" u="sng" dirty="0" smtClean="0"/>
              <a:t>Health Information Technology Council</a:t>
            </a:r>
            <a:endParaRPr lang="en-US" sz="3600" b="1" u="sng" dirty="0"/>
          </a:p>
        </p:txBody>
      </p:sp>
    </p:spTree>
    <p:extLst>
      <p:ext uri="{BB962C8B-B14F-4D97-AF65-F5344CB8AC3E}">
        <p14:creationId xmlns="" xmlns:p14="http://schemas.microsoft.com/office/powerpoint/2010/main" val="5586832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533400" y="2286000"/>
            <a:ext cx="8229600" cy="1143000"/>
          </a:xfrm>
        </p:spPr>
        <p:txBody>
          <a:bodyPr>
            <a:normAutofit/>
          </a:bodyPr>
          <a:lstStyle/>
          <a:p>
            <a:r>
              <a:rPr lang="en-US" b="1" dirty="0" smtClean="0"/>
              <a:t>Questions</a:t>
            </a:r>
            <a:endParaRPr lang="en-US" b="1" u="sng" dirty="0"/>
          </a:p>
        </p:txBody>
      </p:sp>
    </p:spTree>
    <p:extLst>
      <p:ext uri="{BB962C8B-B14F-4D97-AF65-F5344CB8AC3E}">
        <p14:creationId xmlns="" xmlns:p14="http://schemas.microsoft.com/office/powerpoint/2010/main" val="5586832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382000" cy="5105400"/>
          </a:xfrm>
        </p:spPr>
        <p:txBody>
          <a:bodyPr>
            <a:noAutofit/>
          </a:bodyPr>
          <a:lstStyle/>
          <a:p>
            <a:pPr>
              <a:spcBef>
                <a:spcPts val="2400"/>
              </a:spcBef>
            </a:pPr>
            <a:r>
              <a:rPr lang="en-US" sz="2800" dirty="0" smtClean="0"/>
              <a:t>CMMI request for revised budget received 11-6-14</a:t>
            </a:r>
          </a:p>
          <a:p>
            <a:pPr>
              <a:spcBef>
                <a:spcPts val="2400"/>
              </a:spcBef>
            </a:pPr>
            <a:r>
              <a:rPr lang="en-US" sz="2800" dirty="0" smtClean="0"/>
              <a:t>Response required by 11-12-14</a:t>
            </a:r>
          </a:p>
          <a:p>
            <a:pPr>
              <a:spcBef>
                <a:spcPts val="2400"/>
              </a:spcBef>
            </a:pPr>
            <a:r>
              <a:rPr lang="en-US" sz="2800" dirty="0" smtClean="0"/>
              <a:t>$19 million reduction in budget…from nearly $64 million to $45 million citing right-sizing to state population</a:t>
            </a:r>
          </a:p>
          <a:p>
            <a:pPr>
              <a:spcBef>
                <a:spcPts val="2400"/>
              </a:spcBef>
            </a:pPr>
            <a:r>
              <a:rPr lang="en-US" sz="2800" dirty="0" smtClean="0"/>
              <a:t>Appears similar requests received by other states</a:t>
            </a:r>
          </a:p>
          <a:p>
            <a:pPr>
              <a:spcBef>
                <a:spcPts val="2400"/>
              </a:spcBef>
            </a:pPr>
            <a:r>
              <a:rPr lang="en-US" sz="2800" dirty="0" smtClean="0"/>
              <a:t>No decision on award; still an open contest</a:t>
            </a:r>
          </a:p>
          <a:p>
            <a:pPr>
              <a:spcBef>
                <a:spcPts val="2400"/>
              </a:spcBef>
            </a:pPr>
            <a:endParaRPr lang="en-US" sz="2800" dirty="0"/>
          </a:p>
          <a:p>
            <a:pPr>
              <a:spcBef>
                <a:spcPts val="2400"/>
              </a:spcBef>
            </a:pPr>
            <a:endParaRPr lang="en-US" sz="2800" dirty="0" smtClean="0"/>
          </a:p>
          <a:p>
            <a:pPr>
              <a:spcBef>
                <a:spcPts val="2400"/>
              </a:spcBef>
            </a:pPr>
            <a:endParaRPr lang="en-US" sz="2800" dirty="0" smtClean="0"/>
          </a:p>
          <a:p>
            <a:pPr marL="457200" lvl="1" indent="0">
              <a:spcBef>
                <a:spcPts val="2400"/>
              </a:spcBef>
              <a:buNone/>
            </a:pPr>
            <a:endParaRPr lang="en-US" sz="2400" dirty="0" smtClean="0"/>
          </a:p>
        </p:txBody>
      </p:sp>
      <p:sp>
        <p:nvSpPr>
          <p:cNvPr id="5" name="Title 1"/>
          <p:cNvSpPr>
            <a:spLocks noGrp="1"/>
          </p:cNvSpPr>
          <p:nvPr>
            <p:ph type="title"/>
          </p:nvPr>
        </p:nvSpPr>
        <p:spPr>
          <a:xfrm>
            <a:off x="533400" y="152400"/>
            <a:ext cx="8229600" cy="1143000"/>
          </a:xfrm>
        </p:spPr>
        <p:txBody>
          <a:bodyPr>
            <a:normAutofit/>
          </a:bodyPr>
          <a:lstStyle/>
          <a:p>
            <a:r>
              <a:rPr lang="en-US" sz="3600" b="1" dirty="0" smtClean="0"/>
              <a:t>Revised Budget Request</a:t>
            </a:r>
            <a:endParaRPr lang="en-US" sz="3600" b="1" u="sng" dirty="0"/>
          </a:p>
        </p:txBody>
      </p:sp>
    </p:spTree>
    <p:extLst>
      <p:ext uri="{BB962C8B-B14F-4D97-AF65-F5344CB8AC3E}">
        <p14:creationId xmlns="" xmlns:p14="http://schemas.microsoft.com/office/powerpoint/2010/main" val="558683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382000" cy="5105400"/>
          </a:xfrm>
        </p:spPr>
        <p:txBody>
          <a:bodyPr>
            <a:noAutofit/>
          </a:bodyPr>
          <a:lstStyle/>
          <a:p>
            <a:r>
              <a:rPr lang="en-US" sz="2400" u="sng" dirty="0" smtClean="0"/>
              <a:t>Population </a:t>
            </a:r>
            <a:r>
              <a:rPr lang="en-US" sz="2400" u="sng" dirty="0" smtClean="0"/>
              <a:t>Health Planning</a:t>
            </a:r>
            <a:r>
              <a:rPr lang="en-US" sz="2400" dirty="0" smtClean="0"/>
              <a:t>: The funding request to support population health planning has been reduced by 8.6% through a delay of the hiring of the Epidemiologist 2 and Prevention Service Coordinator positions, a reduction in a position class from Health Program Associate to Health Program Assistant 2, and reduced funding from $100,000 to $80,000 for a contractor to lead the stakeholders for population health priorities. In addition, the Organizational Development Specialist at </a:t>
            </a:r>
            <a:r>
              <a:rPr lang="en-US" sz="2400" dirty="0" smtClean="0"/>
              <a:t>DPH has </a:t>
            </a:r>
            <a:r>
              <a:rPr lang="en-US" sz="2400" dirty="0" smtClean="0"/>
              <a:t>been replaced by a Health Program Assistant 2 at </a:t>
            </a:r>
            <a:r>
              <a:rPr lang="en-US" sz="2400" dirty="0" smtClean="0"/>
              <a:t>DSS to </a:t>
            </a:r>
            <a:r>
              <a:rPr lang="en-US" sz="2400" dirty="0" smtClean="0"/>
              <a:t>better support Medicaid's participation in population health planning. The delay in hiring the Prevention Service Coordinator will result in a delay in implementation of Prevention Service Centers to Year 4, which will delay associated evaluation activities until after the period of performance. </a:t>
            </a:r>
          </a:p>
        </p:txBody>
      </p:sp>
      <p:sp>
        <p:nvSpPr>
          <p:cNvPr id="5" name="Title 1"/>
          <p:cNvSpPr>
            <a:spLocks noGrp="1"/>
          </p:cNvSpPr>
          <p:nvPr>
            <p:ph type="title"/>
          </p:nvPr>
        </p:nvSpPr>
        <p:spPr>
          <a:xfrm>
            <a:off x="533400" y="152400"/>
            <a:ext cx="8229600" cy="685800"/>
          </a:xfrm>
        </p:spPr>
        <p:txBody>
          <a:bodyPr>
            <a:normAutofit/>
          </a:bodyPr>
          <a:lstStyle/>
          <a:p>
            <a:r>
              <a:rPr lang="en-US" sz="3600" b="1" dirty="0" smtClean="0"/>
              <a:t>Revised Budget Request</a:t>
            </a:r>
            <a:endParaRPr lang="en-US" sz="3600" b="1" u="sng" dirty="0"/>
          </a:p>
        </p:txBody>
      </p:sp>
    </p:spTree>
    <p:extLst>
      <p:ext uri="{BB962C8B-B14F-4D97-AF65-F5344CB8AC3E}">
        <p14:creationId xmlns="" xmlns:p14="http://schemas.microsoft.com/office/powerpoint/2010/main" val="5586832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382000" cy="5105400"/>
          </a:xfrm>
        </p:spPr>
        <p:txBody>
          <a:bodyPr>
            <a:noAutofit/>
          </a:bodyPr>
          <a:lstStyle/>
          <a:p>
            <a:r>
              <a:rPr lang="en-US" sz="2400" u="sng" dirty="0" smtClean="0"/>
              <a:t>Medicaid </a:t>
            </a:r>
            <a:r>
              <a:rPr lang="en-US" sz="2400" u="sng" dirty="0" smtClean="0"/>
              <a:t>Quality Improvement and Shared Savings Program</a:t>
            </a:r>
            <a:r>
              <a:rPr lang="en-US" sz="2400" dirty="0" smtClean="0"/>
              <a:t>: Connecticut is also proposing to begin the sustainability plan for Medicaid QISSP in year 4 of the period of performance rather than after the close of the period of performance.  Accordingly, the year 4 cost of the actuarial services contractor will be borne the State rather than included in our budget request. There is </a:t>
            </a:r>
            <a:r>
              <a:rPr lang="en-US" sz="2400" u="sng" dirty="0" smtClean="0"/>
              <a:t>no change proposed in the scope or timing</a:t>
            </a:r>
            <a:r>
              <a:rPr lang="en-US" sz="2400" dirty="0" smtClean="0"/>
              <a:t> of the Medicaid QISSP implementation. This change results in a 16.8% savings. </a:t>
            </a:r>
          </a:p>
        </p:txBody>
      </p:sp>
      <p:sp>
        <p:nvSpPr>
          <p:cNvPr id="5" name="Title 1"/>
          <p:cNvSpPr>
            <a:spLocks noGrp="1"/>
          </p:cNvSpPr>
          <p:nvPr>
            <p:ph type="title"/>
          </p:nvPr>
        </p:nvSpPr>
        <p:spPr>
          <a:xfrm>
            <a:off x="533400" y="152400"/>
            <a:ext cx="8229600" cy="1143000"/>
          </a:xfrm>
        </p:spPr>
        <p:txBody>
          <a:bodyPr>
            <a:normAutofit/>
          </a:bodyPr>
          <a:lstStyle/>
          <a:p>
            <a:r>
              <a:rPr lang="en-US" sz="3600" b="1" dirty="0" smtClean="0"/>
              <a:t>Revised Budget Request</a:t>
            </a:r>
            <a:endParaRPr lang="en-US" sz="3600" b="1" u="sng" dirty="0"/>
          </a:p>
        </p:txBody>
      </p:sp>
    </p:spTree>
    <p:extLst>
      <p:ext uri="{BB962C8B-B14F-4D97-AF65-F5344CB8AC3E}">
        <p14:creationId xmlns="" xmlns:p14="http://schemas.microsoft.com/office/powerpoint/2010/main" val="5586832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382000" cy="5105400"/>
          </a:xfrm>
        </p:spPr>
        <p:txBody>
          <a:bodyPr>
            <a:noAutofit/>
          </a:bodyPr>
          <a:lstStyle/>
          <a:p>
            <a:r>
              <a:rPr lang="en-US" sz="2400" u="sng" dirty="0" smtClean="0"/>
              <a:t>Primary </a:t>
            </a:r>
            <a:r>
              <a:rPr lang="en-US" sz="2400" u="sng" dirty="0" smtClean="0"/>
              <a:t>Care Transformation</a:t>
            </a:r>
            <a:r>
              <a:rPr lang="en-US" sz="2400" dirty="0" smtClean="0"/>
              <a:t>: The Advanced Medical Home Glide Path Program has been reduced by nearly 26% through a reduction in the number of practices targeted for transformation, from 500 to 370 over the period of performance. The request for the Community and Clinical Integration Program (CCIP) has been reduced by nearly 7%.  The Innovation Awards have been eliminated entirely. The expectation is that the State will approach national or local foundations to undertake grant programs that align with our care delivery transformation goals and our original Innovation Award concept.  We have revised the AMH Projection in Appendix C: Pace of Reform Accountability Metrics to comport with the reduced number of target practices. </a:t>
            </a:r>
          </a:p>
        </p:txBody>
      </p:sp>
      <p:sp>
        <p:nvSpPr>
          <p:cNvPr id="5" name="Title 1"/>
          <p:cNvSpPr>
            <a:spLocks noGrp="1"/>
          </p:cNvSpPr>
          <p:nvPr>
            <p:ph type="title"/>
          </p:nvPr>
        </p:nvSpPr>
        <p:spPr>
          <a:xfrm>
            <a:off x="533400" y="152400"/>
            <a:ext cx="8229600" cy="1143000"/>
          </a:xfrm>
        </p:spPr>
        <p:txBody>
          <a:bodyPr>
            <a:normAutofit/>
          </a:bodyPr>
          <a:lstStyle/>
          <a:p>
            <a:r>
              <a:rPr lang="en-US" sz="3600" b="1" dirty="0" smtClean="0"/>
              <a:t>Revised Budget Request</a:t>
            </a:r>
            <a:endParaRPr lang="en-US" sz="3600" b="1" u="sng" dirty="0"/>
          </a:p>
        </p:txBody>
      </p:sp>
    </p:spTree>
    <p:extLst>
      <p:ext uri="{BB962C8B-B14F-4D97-AF65-F5344CB8AC3E}">
        <p14:creationId xmlns="" xmlns:p14="http://schemas.microsoft.com/office/powerpoint/2010/main" val="558683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382000" cy="5105400"/>
          </a:xfrm>
        </p:spPr>
        <p:txBody>
          <a:bodyPr>
            <a:noAutofit/>
          </a:bodyPr>
          <a:lstStyle/>
          <a:p>
            <a:r>
              <a:rPr lang="en-US" sz="2400" u="sng" dirty="0" smtClean="0"/>
              <a:t>Workforce</a:t>
            </a:r>
            <a:r>
              <a:rPr lang="en-US" sz="2400" dirty="0" smtClean="0"/>
              <a:t>: </a:t>
            </a:r>
            <a:r>
              <a:rPr lang="en-US" sz="2400" dirty="0" smtClean="0"/>
              <a:t>Two </a:t>
            </a:r>
            <a:r>
              <a:rPr lang="en-US" sz="2400" dirty="0" smtClean="0"/>
              <a:t>of the three proposed initiatives, Teaching Health Centers and Connecticut Service Track, have been eliminated from our budget request at a savings of 63%.  We remain committed to these important and innovative initiatives and will support the project owners in identifying other sources of funds. </a:t>
            </a:r>
            <a:r>
              <a:rPr lang="en-US" sz="2400" dirty="0" smtClean="0"/>
              <a:t>Funding for the Community Health Worker initiative was retained in its entirety. If </a:t>
            </a:r>
            <a:r>
              <a:rPr lang="en-US" sz="2400" dirty="0" smtClean="0"/>
              <a:t>the OAGM determines that the remaining proposed Community Health Worker initiative is not appropriate for funding under this award, we would propose to reallocate requested funds to support the AMH Glide Path and CCIP programs. </a:t>
            </a:r>
          </a:p>
          <a:p>
            <a:pPr>
              <a:buNone/>
            </a:pPr>
            <a:endParaRPr lang="en-US" sz="2000" dirty="0" smtClean="0"/>
          </a:p>
        </p:txBody>
      </p:sp>
      <p:sp>
        <p:nvSpPr>
          <p:cNvPr id="5" name="Title 1"/>
          <p:cNvSpPr>
            <a:spLocks noGrp="1"/>
          </p:cNvSpPr>
          <p:nvPr>
            <p:ph type="title"/>
          </p:nvPr>
        </p:nvSpPr>
        <p:spPr>
          <a:xfrm>
            <a:off x="533400" y="152400"/>
            <a:ext cx="8229600" cy="1143000"/>
          </a:xfrm>
        </p:spPr>
        <p:txBody>
          <a:bodyPr>
            <a:normAutofit/>
          </a:bodyPr>
          <a:lstStyle/>
          <a:p>
            <a:r>
              <a:rPr lang="en-US" sz="3600" b="1" dirty="0" smtClean="0"/>
              <a:t>Revised Budget Request</a:t>
            </a:r>
            <a:endParaRPr lang="en-US" sz="3600" b="1" u="sng" dirty="0"/>
          </a:p>
        </p:txBody>
      </p:sp>
    </p:spTree>
    <p:extLst>
      <p:ext uri="{BB962C8B-B14F-4D97-AF65-F5344CB8AC3E}">
        <p14:creationId xmlns="" xmlns:p14="http://schemas.microsoft.com/office/powerpoint/2010/main" val="5586832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382000" cy="5105400"/>
          </a:xfrm>
        </p:spPr>
        <p:txBody>
          <a:bodyPr>
            <a:noAutofit/>
          </a:bodyPr>
          <a:lstStyle/>
          <a:p>
            <a:r>
              <a:rPr lang="en-US" sz="2400" u="sng" dirty="0" smtClean="0"/>
              <a:t>Evaluation</a:t>
            </a:r>
            <a:r>
              <a:rPr lang="en-US" sz="2400" dirty="0" smtClean="0"/>
              <a:t>: The evaluation budget has been reduced by approximately 45%, including reductions in staff and percent effort. This reduction will limit the State's ability to undertake more sophisticated comparative studies such as an expanded evaluation of the effectiveness of VBID and value-based payment models alone and in concert with one another to see which is more effective and whether synergies can be achieved by offering the member incentive (VBID) and provider incentives in combination. It will also limit the ability to analyze e-licensing data regarding the physician workforce. The PMO will pursue other sources for funding these activities. </a:t>
            </a:r>
          </a:p>
          <a:p>
            <a:pPr>
              <a:buNone/>
            </a:pPr>
            <a:endParaRPr lang="en-US" sz="2400" dirty="0"/>
          </a:p>
          <a:p>
            <a:pPr>
              <a:spcBef>
                <a:spcPts val="2400"/>
              </a:spcBef>
            </a:pPr>
            <a:endParaRPr lang="en-US" sz="2400" dirty="0" smtClean="0"/>
          </a:p>
          <a:p>
            <a:pPr>
              <a:spcBef>
                <a:spcPts val="2400"/>
              </a:spcBef>
            </a:pPr>
            <a:endParaRPr lang="en-US" sz="2400" dirty="0" smtClean="0"/>
          </a:p>
          <a:p>
            <a:pPr marL="457200" lvl="1" indent="0">
              <a:spcBef>
                <a:spcPts val="2400"/>
              </a:spcBef>
              <a:buNone/>
            </a:pPr>
            <a:endParaRPr lang="en-US" sz="2000" dirty="0" smtClean="0"/>
          </a:p>
        </p:txBody>
      </p:sp>
      <p:sp>
        <p:nvSpPr>
          <p:cNvPr id="5" name="Title 1"/>
          <p:cNvSpPr>
            <a:spLocks noGrp="1"/>
          </p:cNvSpPr>
          <p:nvPr>
            <p:ph type="title"/>
          </p:nvPr>
        </p:nvSpPr>
        <p:spPr>
          <a:xfrm>
            <a:off x="533400" y="152400"/>
            <a:ext cx="8229600" cy="1143000"/>
          </a:xfrm>
        </p:spPr>
        <p:txBody>
          <a:bodyPr>
            <a:normAutofit/>
          </a:bodyPr>
          <a:lstStyle/>
          <a:p>
            <a:r>
              <a:rPr lang="en-US" sz="3600" b="1" dirty="0" smtClean="0"/>
              <a:t>Revised Budget Request</a:t>
            </a:r>
            <a:endParaRPr lang="en-US" sz="3600" b="1" u="sng" dirty="0"/>
          </a:p>
        </p:txBody>
      </p:sp>
    </p:spTree>
    <p:extLst>
      <p:ext uri="{BB962C8B-B14F-4D97-AF65-F5344CB8AC3E}">
        <p14:creationId xmlns="" xmlns:p14="http://schemas.microsoft.com/office/powerpoint/2010/main" val="5586832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382000" cy="5105400"/>
          </a:xfrm>
        </p:spPr>
        <p:txBody>
          <a:bodyPr>
            <a:noAutofit/>
          </a:bodyPr>
          <a:lstStyle/>
          <a:p>
            <a:pPr>
              <a:spcBef>
                <a:spcPts val="1200"/>
              </a:spcBef>
            </a:pPr>
            <a:r>
              <a:rPr lang="en-US" sz="2400" u="sng" dirty="0" smtClean="0"/>
              <a:t>Consumer </a:t>
            </a:r>
            <a:r>
              <a:rPr lang="en-US" sz="2400" u="sng" dirty="0" smtClean="0"/>
              <a:t>Engagement</a:t>
            </a:r>
            <a:r>
              <a:rPr lang="en-US" sz="2400" dirty="0" smtClean="0"/>
              <a:t>: We reduced engaged from 6 to 5 community organizations to assist in feedback and engagement loops with consumer stakeholders. We also eliminated travel to conferences for consumer advisory board members. </a:t>
            </a:r>
          </a:p>
          <a:p>
            <a:pPr>
              <a:spcBef>
                <a:spcPts val="1200"/>
              </a:spcBef>
            </a:pPr>
            <a:r>
              <a:rPr lang="en-US" sz="2400" u="sng" dirty="0" smtClean="0"/>
              <a:t>SIM </a:t>
            </a:r>
            <a:r>
              <a:rPr lang="en-US" sz="2400" u="sng" dirty="0" smtClean="0"/>
              <a:t>Program Management Office</a:t>
            </a:r>
            <a:r>
              <a:rPr lang="en-US" sz="2400" dirty="0" smtClean="0"/>
              <a:t>: Two of the six proposed SIM funded positions in the PMO were eliminated for resulting in a 31.5% reduction. The positions include a research analyst to support evaluation activities including oversight of the evaluation contractor and a health program associate assigned to oversee Innovation Awards. New state funded PMO staff will be assigned responsibility for supporting evaluation activities and oversight of the evaluation contractor in addition to other duties.</a:t>
            </a:r>
          </a:p>
          <a:p>
            <a:pPr>
              <a:spcBef>
                <a:spcPts val="2400"/>
              </a:spcBef>
            </a:pPr>
            <a:endParaRPr lang="en-US" sz="2400" dirty="0"/>
          </a:p>
          <a:p>
            <a:pPr>
              <a:spcBef>
                <a:spcPts val="2400"/>
              </a:spcBef>
            </a:pPr>
            <a:endParaRPr lang="en-US" sz="2400" dirty="0" smtClean="0"/>
          </a:p>
          <a:p>
            <a:pPr>
              <a:spcBef>
                <a:spcPts val="2400"/>
              </a:spcBef>
            </a:pPr>
            <a:endParaRPr lang="en-US" sz="2400" dirty="0" smtClean="0"/>
          </a:p>
          <a:p>
            <a:pPr marL="457200" lvl="1" indent="0">
              <a:spcBef>
                <a:spcPts val="2400"/>
              </a:spcBef>
              <a:buNone/>
            </a:pPr>
            <a:endParaRPr lang="en-US" sz="2000" dirty="0" smtClean="0"/>
          </a:p>
        </p:txBody>
      </p:sp>
      <p:sp>
        <p:nvSpPr>
          <p:cNvPr id="5" name="Title 1"/>
          <p:cNvSpPr>
            <a:spLocks noGrp="1"/>
          </p:cNvSpPr>
          <p:nvPr>
            <p:ph type="title"/>
          </p:nvPr>
        </p:nvSpPr>
        <p:spPr>
          <a:xfrm>
            <a:off x="533400" y="152400"/>
            <a:ext cx="8229600" cy="1143000"/>
          </a:xfrm>
        </p:spPr>
        <p:txBody>
          <a:bodyPr>
            <a:normAutofit/>
          </a:bodyPr>
          <a:lstStyle/>
          <a:p>
            <a:r>
              <a:rPr lang="en-US" sz="3600" b="1" dirty="0" smtClean="0"/>
              <a:t>Revised Budget Request</a:t>
            </a:r>
            <a:endParaRPr lang="en-US" sz="3600" b="1" u="sng" dirty="0"/>
          </a:p>
        </p:txBody>
      </p:sp>
    </p:spTree>
    <p:extLst>
      <p:ext uri="{BB962C8B-B14F-4D97-AF65-F5344CB8AC3E}">
        <p14:creationId xmlns="" xmlns:p14="http://schemas.microsoft.com/office/powerpoint/2010/main" val="5586832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152400"/>
            <a:ext cx="9144000" cy="7620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Revised Model Test Grant Request</a:t>
            </a:r>
            <a:endParaRPr kumimoji="0" lang="en-US" sz="3600" b="1" i="1" u="sng"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40963" name="Object 3"/>
          <p:cNvGraphicFramePr>
            <a:graphicFrameLocks noChangeAspect="1"/>
          </p:cNvGraphicFramePr>
          <p:nvPr/>
        </p:nvGraphicFramePr>
        <p:xfrm>
          <a:off x="457200" y="990600"/>
          <a:ext cx="8310779" cy="5334000"/>
        </p:xfrm>
        <a:graphic>
          <a:graphicData uri="http://schemas.openxmlformats.org/presentationml/2006/ole">
            <p:oleObj spid="_x0000_s40963" name="Worksheet" r:id="rId3" imgW="5457808" imgH="3352699" progId="Excel.Sheet.12">
              <p:embed/>
            </p:oleObj>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2306</TotalTime>
  <Words>573</Words>
  <Application>Microsoft Office PowerPoint</Application>
  <PresentationFormat>On-screen Show (4:3)</PresentationFormat>
  <Paragraphs>73</Paragraphs>
  <Slides>17</Slides>
  <Notes>12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Office Theme</vt:lpstr>
      <vt:lpstr>Worksheet</vt:lpstr>
      <vt:lpstr>Slide 1</vt:lpstr>
      <vt:lpstr>Revised Budget Request</vt:lpstr>
      <vt:lpstr>Revised Budget Request</vt:lpstr>
      <vt:lpstr>Revised Budget Request</vt:lpstr>
      <vt:lpstr>Revised Budget Request</vt:lpstr>
      <vt:lpstr>Revised Budget Request</vt:lpstr>
      <vt:lpstr>Revised Budget Request</vt:lpstr>
      <vt:lpstr>Revised Budget Request</vt:lpstr>
      <vt:lpstr>Slide 9</vt:lpstr>
      <vt:lpstr>AMH Glide Path – Accountability Metrics</vt:lpstr>
      <vt:lpstr>Practice Transformation Task Force</vt:lpstr>
      <vt:lpstr>Practice Transformation Task Force</vt:lpstr>
      <vt:lpstr>Practice Transformation Task Force</vt:lpstr>
      <vt:lpstr>Quality Council</vt:lpstr>
      <vt:lpstr>Equity and Access Council</vt:lpstr>
      <vt:lpstr>Health Information Technology Council</vt:lpstr>
      <vt:lpstr>Questions</vt:lpstr>
    </vt:vector>
  </TitlesOfParts>
  <Company>University of Connecticut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HuskyPC</dc:creator>
  <cp:lastModifiedBy>schaeferm</cp:lastModifiedBy>
  <cp:revision>246</cp:revision>
  <dcterms:created xsi:type="dcterms:W3CDTF">2014-06-22T16:19:18Z</dcterms:created>
  <dcterms:modified xsi:type="dcterms:W3CDTF">2014-11-18T16:22:57Z</dcterms:modified>
</cp:coreProperties>
</file>