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4"/>
  </p:notesMasterIdLst>
  <p:handoutMasterIdLst>
    <p:handoutMasterId r:id="rId25"/>
  </p:handoutMasterIdLst>
  <p:sldIdLst>
    <p:sldId id="257" r:id="rId2"/>
    <p:sldId id="496" r:id="rId3"/>
    <p:sldId id="275" r:id="rId4"/>
    <p:sldId id="497" r:id="rId5"/>
    <p:sldId id="505" r:id="rId6"/>
    <p:sldId id="500" r:id="rId7"/>
    <p:sldId id="501" r:id="rId8"/>
    <p:sldId id="506" r:id="rId9"/>
    <p:sldId id="503" r:id="rId10"/>
    <p:sldId id="502" r:id="rId11"/>
    <p:sldId id="504" r:id="rId12"/>
    <p:sldId id="509" r:id="rId13"/>
    <p:sldId id="510" r:id="rId14"/>
    <p:sldId id="507" r:id="rId15"/>
    <p:sldId id="511" r:id="rId16"/>
    <p:sldId id="514" r:id="rId17"/>
    <p:sldId id="513" r:id="rId18"/>
    <p:sldId id="515" r:id="rId19"/>
    <p:sldId id="490" r:id="rId20"/>
    <p:sldId id="516" r:id="rId21"/>
    <p:sldId id="491"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408"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CDD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93" autoAdjust="0"/>
    <p:restoredTop sz="89911" autoAdjust="0"/>
  </p:normalViewPr>
  <p:slideViewPr>
    <p:cSldViewPr snapToGrid="0">
      <p:cViewPr varScale="1">
        <p:scale>
          <a:sx n="56" d="100"/>
          <a:sy n="56" d="100"/>
        </p:scale>
        <p:origin x="200" y="1112"/>
      </p:cViewPr>
      <p:guideLst>
        <p:guide orient="horz" pos="432"/>
        <p:guide pos="408"/>
        <p:guide pos="7296"/>
        <p:guide orient="horz" pos="4128"/>
      </p:guideLst>
    </p:cSldViewPr>
  </p:slideViewPr>
  <p:notesTextViewPr>
    <p:cViewPr>
      <p:scale>
        <a:sx n="3" d="2"/>
        <a:sy n="3" d="2"/>
      </p:scale>
      <p:origin x="0" y="0"/>
    </p:cViewPr>
  </p:notesTextViewPr>
  <p:sorterViewPr>
    <p:cViewPr>
      <p:scale>
        <a:sx n="100" d="100"/>
        <a:sy n="100" d="100"/>
      </p:scale>
      <p:origin x="0" y="-3093"/>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973EB-D515-4B48-BB71-1DD5A74A532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D91B63F4-C7BE-40C4-A87E-D7B268233941}">
      <dgm:prSet phldrT="[Text]"/>
      <dgm:spPr/>
      <dgm:t>
        <a:bodyPr/>
        <a:lstStyle/>
        <a:p>
          <a:r>
            <a:rPr lang="en-US" dirty="0"/>
            <a:t>Structure (“the list”)</a:t>
          </a:r>
        </a:p>
      </dgm:t>
    </dgm:pt>
    <dgm:pt modelId="{D4F135EF-0E28-49EF-9FD5-F47E601EDBE1}" type="parTrans" cxnId="{0A63E3FA-F8B4-4D08-9310-50C932533288}">
      <dgm:prSet/>
      <dgm:spPr/>
      <dgm:t>
        <a:bodyPr/>
        <a:lstStyle/>
        <a:p>
          <a:endParaRPr lang="en-US"/>
        </a:p>
      </dgm:t>
    </dgm:pt>
    <dgm:pt modelId="{B03DF0DC-B802-4BE3-80EB-73F2A2556923}" type="sibTrans" cxnId="{0A63E3FA-F8B4-4D08-9310-50C932533288}">
      <dgm:prSet/>
      <dgm:spPr/>
      <dgm:t>
        <a:bodyPr/>
        <a:lstStyle/>
        <a:p>
          <a:endParaRPr lang="en-US"/>
        </a:p>
      </dgm:t>
    </dgm:pt>
    <dgm:pt modelId="{4B5E3CDD-D510-4CA2-8B2E-A33854D28784}">
      <dgm:prSet phldrT="[Text]"/>
      <dgm:spPr/>
      <dgm:t>
        <a:bodyPr/>
        <a:lstStyle/>
        <a:p>
          <a:r>
            <a:rPr lang="en-US" dirty="0"/>
            <a:t>Process</a:t>
          </a:r>
        </a:p>
      </dgm:t>
    </dgm:pt>
    <dgm:pt modelId="{B7DF7D72-3F17-4A04-8820-FBDCDE362130}" type="parTrans" cxnId="{6DBF8E00-5A71-4920-9EFD-6EF4B50B9755}">
      <dgm:prSet/>
      <dgm:spPr/>
      <dgm:t>
        <a:bodyPr/>
        <a:lstStyle/>
        <a:p>
          <a:endParaRPr lang="en-US"/>
        </a:p>
      </dgm:t>
    </dgm:pt>
    <dgm:pt modelId="{26F6CA0E-A3CC-4892-803A-8B778FD99064}" type="sibTrans" cxnId="{6DBF8E00-5A71-4920-9EFD-6EF4B50B9755}">
      <dgm:prSet/>
      <dgm:spPr/>
      <dgm:t>
        <a:bodyPr/>
        <a:lstStyle/>
        <a:p>
          <a:endParaRPr lang="en-US"/>
        </a:p>
      </dgm:t>
    </dgm:pt>
    <dgm:pt modelId="{1DCB27E4-3FEA-4321-9144-588702D3CE4D}" type="pres">
      <dgm:prSet presAssocID="{462973EB-D515-4B48-BB71-1DD5A74A532A}" presName="diagram" presStyleCnt="0">
        <dgm:presLayoutVars>
          <dgm:dir/>
          <dgm:resizeHandles val="exact"/>
        </dgm:presLayoutVars>
      </dgm:prSet>
      <dgm:spPr/>
    </dgm:pt>
    <dgm:pt modelId="{9F075BF9-CE1D-4112-8537-C7492E5B5D9C}" type="pres">
      <dgm:prSet presAssocID="{D91B63F4-C7BE-40C4-A87E-D7B268233941}" presName="arrow" presStyleLbl="node1" presStyleIdx="0" presStyleCnt="2">
        <dgm:presLayoutVars>
          <dgm:bulletEnabled val="1"/>
        </dgm:presLayoutVars>
      </dgm:prSet>
      <dgm:spPr/>
    </dgm:pt>
    <dgm:pt modelId="{E1DD303E-EBFA-4096-BE60-D1A196B44865}" type="pres">
      <dgm:prSet presAssocID="{4B5E3CDD-D510-4CA2-8B2E-A33854D28784}" presName="arrow" presStyleLbl="node1" presStyleIdx="1" presStyleCnt="2">
        <dgm:presLayoutVars>
          <dgm:bulletEnabled val="1"/>
        </dgm:presLayoutVars>
      </dgm:prSet>
      <dgm:spPr/>
    </dgm:pt>
  </dgm:ptLst>
  <dgm:cxnLst>
    <dgm:cxn modelId="{6DBF8E00-5A71-4920-9EFD-6EF4B50B9755}" srcId="{462973EB-D515-4B48-BB71-1DD5A74A532A}" destId="{4B5E3CDD-D510-4CA2-8B2E-A33854D28784}" srcOrd="1" destOrd="0" parTransId="{B7DF7D72-3F17-4A04-8820-FBDCDE362130}" sibTransId="{26F6CA0E-A3CC-4892-803A-8B778FD99064}"/>
    <dgm:cxn modelId="{3BEE2C25-28AF-4797-A5F4-C553C72AE30E}" type="presOf" srcId="{462973EB-D515-4B48-BB71-1DD5A74A532A}" destId="{1DCB27E4-3FEA-4321-9144-588702D3CE4D}" srcOrd="0" destOrd="0" presId="urn:microsoft.com/office/officeart/2005/8/layout/arrow5"/>
    <dgm:cxn modelId="{8F994429-F9BF-4EE9-8846-00024E1E606F}" type="presOf" srcId="{4B5E3CDD-D510-4CA2-8B2E-A33854D28784}" destId="{E1DD303E-EBFA-4096-BE60-D1A196B44865}" srcOrd="0" destOrd="0" presId="urn:microsoft.com/office/officeart/2005/8/layout/arrow5"/>
    <dgm:cxn modelId="{F58F462C-2756-46FF-8168-438643437EE8}" type="presOf" srcId="{D91B63F4-C7BE-40C4-A87E-D7B268233941}" destId="{9F075BF9-CE1D-4112-8537-C7492E5B5D9C}" srcOrd="0" destOrd="0" presId="urn:microsoft.com/office/officeart/2005/8/layout/arrow5"/>
    <dgm:cxn modelId="{0A63E3FA-F8B4-4D08-9310-50C932533288}" srcId="{462973EB-D515-4B48-BB71-1DD5A74A532A}" destId="{D91B63F4-C7BE-40C4-A87E-D7B268233941}" srcOrd="0" destOrd="0" parTransId="{D4F135EF-0E28-49EF-9FD5-F47E601EDBE1}" sibTransId="{B03DF0DC-B802-4BE3-80EB-73F2A2556923}"/>
    <dgm:cxn modelId="{E5D2C364-F773-405B-836B-0FDD37F8D543}" type="presParOf" srcId="{1DCB27E4-3FEA-4321-9144-588702D3CE4D}" destId="{9F075BF9-CE1D-4112-8537-C7492E5B5D9C}" srcOrd="0" destOrd="0" presId="urn:microsoft.com/office/officeart/2005/8/layout/arrow5"/>
    <dgm:cxn modelId="{6ECB749F-0849-4C5F-BC63-76D3A65236A3}" type="presParOf" srcId="{1DCB27E4-3FEA-4321-9144-588702D3CE4D}" destId="{E1DD303E-EBFA-4096-BE60-D1A196B4486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75BF9-CE1D-4112-8537-C7492E5B5D9C}">
      <dsp:nvSpPr>
        <dsp:cNvPr id="0" name=""/>
        <dsp:cNvSpPr/>
      </dsp:nvSpPr>
      <dsp:spPr>
        <a:xfrm rot="16200000">
          <a:off x="378" y="90235"/>
          <a:ext cx="2004747" cy="20047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Structure (“the list”)</a:t>
          </a:r>
        </a:p>
      </dsp:txBody>
      <dsp:txXfrm rot="5400000">
        <a:off x="379" y="591422"/>
        <a:ext cx="1653916" cy="1002373"/>
      </dsp:txXfrm>
    </dsp:sp>
    <dsp:sp modelId="{E1DD303E-EBFA-4096-BE60-D1A196B44865}">
      <dsp:nvSpPr>
        <dsp:cNvPr id="0" name=""/>
        <dsp:cNvSpPr/>
      </dsp:nvSpPr>
      <dsp:spPr>
        <a:xfrm rot="5400000">
          <a:off x="2112950" y="90235"/>
          <a:ext cx="2004747" cy="20047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Process</a:t>
          </a:r>
        </a:p>
      </dsp:txBody>
      <dsp:txXfrm rot="-5400000">
        <a:off x="2463782" y="591422"/>
        <a:ext cx="1653916" cy="10023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11/15/18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11/15/18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82" y="3810008"/>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6"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6"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6" y="3675533"/>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hasCustomPrompt="1"/>
          </p:nvPr>
        </p:nvSpPr>
        <p:spPr>
          <a:xfrm>
            <a:off x="609600" y="2389017"/>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dirty="0"/>
              <a:t>Title</a:t>
            </a:r>
          </a:p>
        </p:txBody>
      </p:sp>
      <p:sp>
        <p:nvSpPr>
          <p:cNvPr id="9" name="Subtitle 8"/>
          <p:cNvSpPr>
            <a:spLocks noGrp="1"/>
          </p:cNvSpPr>
          <p:nvPr>
            <p:ph type="subTitle" idx="1" hasCustomPrompt="1"/>
          </p:nvPr>
        </p:nvSpPr>
        <p:spPr>
          <a:xfrm>
            <a:off x="609600" y="3929434"/>
            <a:ext cx="6604000" cy="1752600"/>
          </a:xfrm>
        </p:spPr>
        <p:txBody>
          <a:bodyPr/>
          <a:lstStyle>
            <a:lvl1pPr marL="64006" indent="0" algn="l">
              <a:buNone/>
              <a:defRPr sz="2400">
                <a:solidFill>
                  <a:schemeClr val="tx2"/>
                </a:solidFill>
                <a:latin typeface="Cambria" panose="02040503050406030204" pitchFamily="18" charset="0"/>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dirty="0"/>
              <a:t>Month 00, 20XX</a:t>
            </a:r>
          </a:p>
          <a:p>
            <a:r>
              <a:rPr kumimoji="0" lang="en-US" dirty="0"/>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Tree>
    <p:extLst>
      <p:ext uri="{BB962C8B-B14F-4D97-AF65-F5344CB8AC3E}">
        <p14:creationId xmlns:p14="http://schemas.microsoft.com/office/powerpoint/2010/main" val="360115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11582403" y="6288420"/>
            <a:ext cx="513484"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30"/>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19"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33"/>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33"/>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904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891018"/>
            <a:ext cx="5388864" cy="457200"/>
          </a:xfrm>
          <a:solidFill>
            <a:schemeClr val="accent2">
              <a:lumMod val="60000"/>
              <a:lumOff val="4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35456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73" y="1891018"/>
            <a:ext cx="5389033" cy="457200"/>
          </a:xfrm>
          <a:solidFill>
            <a:schemeClr val="accent2">
              <a:lumMod val="60000"/>
              <a:lumOff val="40000"/>
              <a:alpha val="25000"/>
            </a:schemeClr>
          </a:solidFill>
          <a:ln w="12700">
            <a:solidFill>
              <a:schemeClr val="accent2"/>
            </a:solidFill>
          </a:ln>
        </p:spPr>
        <p:txBody>
          <a:bodyPr anchor="ctr">
            <a:noAutofit/>
          </a:bodyPr>
          <a:lstStyle>
            <a:lvl1pPr marL="45719"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8" y="235456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94"/>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1833754"/>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5" y="1109162"/>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17"/>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7"/>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6" y="308285"/>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82" y="360255"/>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6" y="440121"/>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4"/>
          </p:nvPr>
        </p:nvSpPr>
        <p:spPr>
          <a:xfrm>
            <a:off x="11535706"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51" indent="-256026"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52" indent="-246882"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21" indent="-219451"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47" indent="-201163"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53" indent="-182875"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04" indent="-182875"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754" indent="-182875"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17" indent="-182875"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24" indent="-182875"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ichael@cedarbridgegroup.com" TargetMode="External"/><Relationship Id="rId2" Type="http://schemas.openxmlformats.org/officeDocument/2006/relationships/hyperlink" Target="mailto:Sarju.Shah@ct.gov" TargetMode="External"/><Relationship Id="rId1" Type="http://schemas.openxmlformats.org/officeDocument/2006/relationships/slideLayout" Target="../slideLayouts/slideLayout2.xml"/><Relationship Id="rId4" Type="http://schemas.openxmlformats.org/officeDocument/2006/relationships/hyperlink" Target="mailto:chris@cedarbridge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3843" y="2268881"/>
            <a:ext cx="11277600" cy="1470025"/>
          </a:xfrm>
        </p:spPr>
        <p:txBody>
          <a:bodyPr>
            <a:normAutofit/>
          </a:bodyPr>
          <a:lstStyle/>
          <a:p>
            <a:r>
              <a:rPr lang="en-US" sz="3800" dirty="0">
                <a:latin typeface="Calibri" panose="020F0502020204030204" pitchFamily="34" charset="0"/>
                <a:cs typeface="Calibri" panose="020F0502020204030204" pitchFamily="34" charset="0"/>
              </a:rPr>
              <a:t>Medication Reconciliation &amp; Polypharmacy Work Group</a:t>
            </a:r>
            <a:endParaRPr lang="en-US" sz="3800" i="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8164" y="3816171"/>
            <a:ext cx="6604000" cy="1752600"/>
          </a:xfrm>
        </p:spPr>
        <p:txBody>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November 16, 2018</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30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D1B4B-A848-9044-88EF-DEE4E5FD4303}"/>
              </a:ext>
            </a:extLst>
          </p:cNvPr>
          <p:cNvSpPr>
            <a:spLocks noGrp="1"/>
          </p:cNvSpPr>
          <p:nvPr>
            <p:ph type="sldNum" sz="quarter" idx="12"/>
          </p:nvPr>
        </p:nvSpPr>
        <p:spPr/>
        <p:txBody>
          <a:bodyPr/>
          <a:lstStyle/>
          <a:p>
            <a:fld id="{401CF334-2D5C-4859-84A6-CA7E6E43FAEB}" type="slidenum">
              <a:rPr lang="en-US" smtClean="0"/>
              <a:t>10</a:t>
            </a:fld>
            <a:endParaRPr lang="en-US" dirty="0"/>
          </a:p>
        </p:txBody>
      </p:sp>
      <p:sp>
        <p:nvSpPr>
          <p:cNvPr id="5" name="Title 1">
            <a:extLst>
              <a:ext uri="{FF2B5EF4-FFF2-40B4-BE49-F238E27FC236}">
                <a16:creationId xmlns:a16="http://schemas.microsoft.com/office/drawing/2014/main" id="{F9361FB7-2104-D24B-BE4B-C66B992EEE33}"/>
              </a:ext>
            </a:extLst>
          </p:cNvPr>
          <p:cNvSpPr>
            <a:spLocks noGrp="1"/>
          </p:cNvSpPr>
          <p:nvPr>
            <p:ph type="title"/>
          </p:nvPr>
        </p:nvSpPr>
        <p:spPr>
          <a:xfrm>
            <a:off x="493153" y="389803"/>
            <a:ext cx="11176000" cy="1069848"/>
          </a:xfrm>
        </p:spPr>
        <p:txBody>
          <a:bodyPr>
            <a:normAutofit/>
          </a:bodyPr>
          <a:lstStyle/>
          <a:p>
            <a:pPr defTabSz="1219110"/>
            <a:r>
              <a:rPr lang="en-US" sz="3400" dirty="0">
                <a:solidFill>
                  <a:srgbClr val="00548E"/>
                </a:solidFill>
                <a:cs typeface="Calibri" panose="020F0502020204030204" pitchFamily="34" charset="0"/>
              </a:rPr>
              <a:t>Funding Opportunity: Discussion</a:t>
            </a:r>
            <a:endParaRPr lang="en-US" sz="3400" i="1" dirty="0">
              <a:solidFill>
                <a:srgbClr val="00548E"/>
              </a:solidFill>
              <a:cs typeface="Calibri" panose="020F0502020204030204" pitchFamily="34" charset="0"/>
            </a:endParaRPr>
          </a:p>
        </p:txBody>
      </p:sp>
      <p:sp>
        <p:nvSpPr>
          <p:cNvPr id="9" name="Content Placeholder 5">
            <a:extLst>
              <a:ext uri="{FF2B5EF4-FFF2-40B4-BE49-F238E27FC236}">
                <a16:creationId xmlns:a16="http://schemas.microsoft.com/office/drawing/2014/main" id="{CE01A5CC-623A-2546-963D-49B0B2988C0B}"/>
              </a:ext>
            </a:extLst>
          </p:cNvPr>
          <p:cNvSpPr txBox="1">
            <a:spLocks/>
          </p:cNvSpPr>
          <p:nvPr/>
        </p:nvSpPr>
        <p:spPr>
          <a:xfrm>
            <a:off x="618205" y="1399053"/>
            <a:ext cx="10644671" cy="5181155"/>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07458" indent="-342891" defTabSz="914332">
              <a:spcAft>
                <a:spcPts val="600"/>
              </a:spcAft>
              <a:buClr>
                <a:srgbClr val="0067B1"/>
              </a:buClr>
              <a:buFont typeface="Wingdings" pitchFamily="2" charset="2"/>
              <a:buChar char="Ø"/>
            </a:pPr>
            <a:r>
              <a:rPr lang="en-US" sz="2200" dirty="0">
                <a:solidFill>
                  <a:srgbClr val="0067B1"/>
                </a:solidFill>
                <a:ea typeface="Cambria" panose="02040503050406030204" pitchFamily="18" charset="0"/>
                <a:cs typeface="Calibri" panose="020F0502020204030204" pitchFamily="34" charset="0"/>
              </a:rPr>
              <a:t>Background: Network of Networks model and OHS goals</a:t>
            </a:r>
          </a:p>
        </p:txBody>
      </p:sp>
      <p:pic>
        <p:nvPicPr>
          <p:cNvPr id="6" name="Picture 5">
            <a:extLst>
              <a:ext uri="{FF2B5EF4-FFF2-40B4-BE49-F238E27FC236}">
                <a16:creationId xmlns:a16="http://schemas.microsoft.com/office/drawing/2014/main" id="{A194276F-AD7C-0049-9EFD-BA9C3BED8981}"/>
              </a:ext>
            </a:extLst>
          </p:cNvPr>
          <p:cNvPicPr/>
          <p:nvPr/>
        </p:nvPicPr>
        <p:blipFill rotWithShape="1">
          <a:blip r:embed="rId2">
            <a:extLst>
              <a:ext uri="{28A0092B-C50C-407E-A947-70E740481C1C}">
                <a14:useLocalDpi xmlns:a14="http://schemas.microsoft.com/office/drawing/2010/main" val="0"/>
              </a:ext>
            </a:extLst>
          </a:blip>
          <a:srcRect t="12486" b="7564"/>
          <a:stretch/>
        </p:blipFill>
        <p:spPr bwMode="auto">
          <a:xfrm>
            <a:off x="1217618" y="2014004"/>
            <a:ext cx="9124111" cy="42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47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D1B4B-A848-9044-88EF-DEE4E5FD4303}"/>
              </a:ext>
            </a:extLst>
          </p:cNvPr>
          <p:cNvSpPr>
            <a:spLocks noGrp="1"/>
          </p:cNvSpPr>
          <p:nvPr>
            <p:ph type="sldNum" sz="quarter" idx="12"/>
          </p:nvPr>
        </p:nvSpPr>
        <p:spPr/>
        <p:txBody>
          <a:bodyPr/>
          <a:lstStyle/>
          <a:p>
            <a:fld id="{401CF334-2D5C-4859-84A6-CA7E6E43FAEB}" type="slidenum">
              <a:rPr lang="en-US" smtClean="0"/>
              <a:t>11</a:t>
            </a:fld>
            <a:endParaRPr lang="en-US" dirty="0"/>
          </a:p>
        </p:txBody>
      </p:sp>
      <p:sp>
        <p:nvSpPr>
          <p:cNvPr id="5" name="Title 1">
            <a:extLst>
              <a:ext uri="{FF2B5EF4-FFF2-40B4-BE49-F238E27FC236}">
                <a16:creationId xmlns:a16="http://schemas.microsoft.com/office/drawing/2014/main" id="{F9361FB7-2104-D24B-BE4B-C66B992EEE33}"/>
              </a:ext>
            </a:extLst>
          </p:cNvPr>
          <p:cNvSpPr>
            <a:spLocks noGrp="1"/>
          </p:cNvSpPr>
          <p:nvPr>
            <p:ph type="title"/>
          </p:nvPr>
        </p:nvSpPr>
        <p:spPr>
          <a:xfrm>
            <a:off x="493153" y="531470"/>
            <a:ext cx="11176000" cy="1069848"/>
          </a:xfrm>
        </p:spPr>
        <p:txBody>
          <a:bodyPr>
            <a:normAutofit/>
          </a:bodyPr>
          <a:lstStyle/>
          <a:p>
            <a:pPr defTabSz="1219110"/>
            <a:r>
              <a:rPr lang="en-US" sz="3400" dirty="0">
                <a:solidFill>
                  <a:srgbClr val="00548E"/>
                </a:solidFill>
                <a:cs typeface="Calibri" panose="020F0502020204030204" pitchFamily="34" charset="0"/>
              </a:rPr>
              <a:t>Funding Opportunity: Discussion</a:t>
            </a:r>
            <a:endParaRPr lang="en-US" sz="3400" i="1" dirty="0">
              <a:solidFill>
                <a:srgbClr val="00548E"/>
              </a:solidFill>
              <a:cs typeface="Calibri" panose="020F0502020204030204" pitchFamily="34" charset="0"/>
            </a:endParaRPr>
          </a:p>
        </p:txBody>
      </p:sp>
      <p:sp>
        <p:nvSpPr>
          <p:cNvPr id="9" name="Content Placeholder 5">
            <a:extLst>
              <a:ext uri="{FF2B5EF4-FFF2-40B4-BE49-F238E27FC236}">
                <a16:creationId xmlns:a16="http://schemas.microsoft.com/office/drawing/2014/main" id="{CE01A5CC-623A-2546-963D-49B0B2988C0B}"/>
              </a:ext>
            </a:extLst>
          </p:cNvPr>
          <p:cNvSpPr txBox="1">
            <a:spLocks/>
          </p:cNvSpPr>
          <p:nvPr/>
        </p:nvSpPr>
        <p:spPr>
          <a:xfrm>
            <a:off x="618205" y="1399053"/>
            <a:ext cx="10644671" cy="5181155"/>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07458" indent="-342891" defTabSz="914332">
              <a:spcAft>
                <a:spcPts val="600"/>
              </a:spcAft>
              <a:buClr>
                <a:srgbClr val="0067B1"/>
              </a:buClr>
              <a:buFont typeface="Wingdings" pitchFamily="2" charset="2"/>
              <a:buChar char="Ø"/>
            </a:pPr>
            <a:endParaRPr lang="en-US" sz="2000" dirty="0">
              <a:solidFill>
                <a:srgbClr val="0067B1"/>
              </a:solidFill>
              <a:ea typeface="Cambria" panose="02040503050406030204" pitchFamily="18" charset="0"/>
              <a:cs typeface="Calibri" panose="020F0502020204030204" pitchFamily="34" charset="0"/>
            </a:endParaRPr>
          </a:p>
        </p:txBody>
      </p:sp>
      <p:sp>
        <p:nvSpPr>
          <p:cNvPr id="6" name="Content Placeholder 5">
            <a:extLst>
              <a:ext uri="{FF2B5EF4-FFF2-40B4-BE49-F238E27FC236}">
                <a16:creationId xmlns:a16="http://schemas.microsoft.com/office/drawing/2014/main" id="{AC6EEA3C-3E19-DF41-8433-5AC613FC1217}"/>
              </a:ext>
            </a:extLst>
          </p:cNvPr>
          <p:cNvSpPr txBox="1">
            <a:spLocks/>
          </p:cNvSpPr>
          <p:nvPr/>
        </p:nvSpPr>
        <p:spPr>
          <a:xfrm>
            <a:off x="770605" y="1551453"/>
            <a:ext cx="10644671" cy="5181155"/>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07458"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OHS has the opportunity to receive funding to plan, design, and develop statewide medication reconciliation services through this Work Group</a:t>
            </a:r>
          </a:p>
          <a:p>
            <a:pPr marL="507458"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Support the development of infrastructure and health IT services to create accurate medication lists</a:t>
            </a:r>
          </a:p>
          <a:p>
            <a:pPr marL="742925" lvl="1" indent="-285750"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Standards-based, modern architecture</a:t>
            </a:r>
          </a:p>
          <a:p>
            <a:pPr marL="742925" lvl="1" indent="-285750"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Leverage current efforts of statewide HIE and existing infrastructure and systems used by organizations</a:t>
            </a:r>
          </a:p>
          <a:p>
            <a:pPr marL="507458"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Potential activities include:</a:t>
            </a:r>
          </a:p>
          <a:p>
            <a:pPr marL="800066" lvl="1" indent="-342891"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Establish Statewide Medication Reconciliation Services Subgroup to support MRP workgroup regarding planning and design</a:t>
            </a:r>
          </a:p>
          <a:p>
            <a:pPr marL="800066" lvl="1" indent="-342891"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Plan, design, and develop medication reconciliation services</a:t>
            </a:r>
          </a:p>
          <a:p>
            <a:pPr marL="800066" lvl="1" indent="-342891"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Support eligible organization in piloting and implementing the medication reconciliation services</a:t>
            </a:r>
          </a:p>
          <a:p>
            <a:pPr marL="800066" lvl="1" indent="-342891" defTabSz="914332">
              <a:spcAft>
                <a:spcPts val="600"/>
              </a:spcAft>
              <a:buClr>
                <a:srgbClr val="0067B1"/>
              </a:buClr>
              <a:buFont typeface="Arial" panose="020B0604020202020204" pitchFamily="34" charset="0"/>
              <a:buChar char="•"/>
            </a:pPr>
            <a:r>
              <a:rPr lang="en-US" sz="1800" dirty="0">
                <a:solidFill>
                  <a:srgbClr val="0067B1"/>
                </a:solidFill>
                <a:ea typeface="Cambria" panose="02040503050406030204" pitchFamily="18" charset="0"/>
                <a:cs typeface="Calibri" panose="020F0502020204030204" pitchFamily="34" charset="0"/>
              </a:rPr>
              <a:t>Work with onboarded providers and pharmacists to evaluate usability to create an action plan to implement changes based on evaluation</a:t>
            </a:r>
            <a:endParaRPr lang="en-US" sz="2200" dirty="0">
              <a:solidFill>
                <a:srgbClr val="0067B1"/>
              </a:solidFill>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0354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4" y="1556696"/>
            <a:ext cx="10972800" cy="4325112"/>
          </a:xfrm>
        </p:spPr>
        <p:txBody>
          <a:bodyPr>
            <a:normAutofit/>
          </a:bodyPr>
          <a:lstStyle/>
          <a:p>
            <a:pPr marL="502920" lvl="1" indent="-338328">
              <a:buClr>
                <a:srgbClr val="0067B1"/>
              </a:buClr>
              <a:buFont typeface="Wingdings" pitchFamily="2" charset="2"/>
              <a:buChar char="Ø"/>
            </a:pPr>
            <a:r>
              <a:rPr lang="en-US" dirty="0"/>
              <a:t>Initial funding (2019) ~ $1.2 million</a:t>
            </a:r>
          </a:p>
          <a:p>
            <a:pPr lvl="2"/>
            <a:r>
              <a:rPr lang="en-US" dirty="0"/>
              <a:t>Scope out the Med-Rec process / players in detail</a:t>
            </a:r>
          </a:p>
          <a:p>
            <a:pPr lvl="2"/>
            <a:r>
              <a:rPr lang="en-US" dirty="0"/>
              <a:t>Initial focus will be on single-source of truth for medication list</a:t>
            </a:r>
          </a:p>
          <a:p>
            <a:pPr lvl="2"/>
            <a:r>
              <a:rPr lang="en-US" dirty="0"/>
              <a:t>Develop a plan, design solutions, and begin build, testing, and piloting</a:t>
            </a:r>
          </a:p>
          <a:p>
            <a:pPr lvl="2"/>
            <a:r>
              <a:rPr lang="en-US" dirty="0"/>
              <a:t>Create onboarding plan with pharmacist and physicians </a:t>
            </a:r>
          </a:p>
          <a:p>
            <a:pPr lvl="2"/>
            <a:r>
              <a:rPr lang="en-US" dirty="0"/>
              <a:t>Explore integration with PDMP data</a:t>
            </a:r>
          </a:p>
          <a:p>
            <a:pPr lvl="2"/>
            <a:r>
              <a:rPr lang="en-US" dirty="0"/>
              <a:t>Leverage CancelRx work and implement via technical assistance dollars with the goal of &gt;70% provider and 90% pharmacy adoption by 2020</a:t>
            </a:r>
          </a:p>
          <a:p>
            <a:pPr marL="704070" lvl="2"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12</a:t>
            </a:fld>
            <a:endParaRPr lang="en-US" dirty="0"/>
          </a:p>
        </p:txBody>
      </p:sp>
      <p:sp>
        <p:nvSpPr>
          <p:cNvPr id="7" name="Title 1">
            <a:extLst>
              <a:ext uri="{FF2B5EF4-FFF2-40B4-BE49-F238E27FC236}">
                <a16:creationId xmlns:a16="http://schemas.microsoft.com/office/drawing/2014/main" id="{111BF995-71E6-CE4A-8007-388E34052CC4}"/>
              </a:ext>
            </a:extLst>
          </p:cNvPr>
          <p:cNvSpPr>
            <a:spLocks noGrp="1"/>
          </p:cNvSpPr>
          <p:nvPr>
            <p:ph type="title"/>
          </p:nvPr>
        </p:nvSpPr>
        <p:spPr>
          <a:xfrm>
            <a:off x="493153" y="531470"/>
            <a:ext cx="11176000" cy="1069848"/>
          </a:xfrm>
        </p:spPr>
        <p:txBody>
          <a:bodyPr>
            <a:normAutofit/>
          </a:bodyPr>
          <a:lstStyle/>
          <a:p>
            <a:pPr defTabSz="1219110"/>
            <a:r>
              <a:rPr lang="en-US" sz="3400" dirty="0">
                <a:solidFill>
                  <a:srgbClr val="00548E"/>
                </a:solidFill>
                <a:cs typeface="Calibri" panose="020F0502020204030204" pitchFamily="34" charset="0"/>
              </a:rPr>
              <a:t>Funding Opportunity: Discussion</a:t>
            </a:r>
            <a:endParaRPr lang="en-US" sz="3400" i="1" dirty="0">
              <a:solidFill>
                <a:srgbClr val="00548E"/>
              </a:solidFill>
              <a:cs typeface="Calibri" panose="020F0502020204030204" pitchFamily="34" charset="0"/>
            </a:endParaRPr>
          </a:p>
        </p:txBody>
      </p:sp>
    </p:spTree>
    <p:extLst>
      <p:ext uri="{BB962C8B-B14F-4D97-AF65-F5344CB8AC3E}">
        <p14:creationId xmlns:p14="http://schemas.microsoft.com/office/powerpoint/2010/main" val="56242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1" y="1639824"/>
            <a:ext cx="10972800" cy="4325112"/>
          </a:xfrm>
        </p:spPr>
        <p:txBody>
          <a:bodyPr/>
          <a:lstStyle/>
          <a:p>
            <a:pPr marL="502920" indent="-338328">
              <a:buFont typeface="Wingdings" pitchFamily="2" charset="2"/>
              <a:buChar char="Ø"/>
            </a:pPr>
            <a:r>
              <a:rPr lang="en-US" dirty="0"/>
              <a:t>Funding (2020) ~ $2.2 million</a:t>
            </a:r>
          </a:p>
          <a:p>
            <a:pPr lvl="1">
              <a:buClr>
                <a:srgbClr val="002060"/>
              </a:buClr>
              <a:buFont typeface="Arial" panose="020B0604020202020204" pitchFamily="34" charset="0"/>
              <a:buChar char="•"/>
            </a:pPr>
            <a:r>
              <a:rPr lang="en-US" dirty="0"/>
              <a:t>Onboarding of provider organizations, ambulatory pharmacies</a:t>
            </a:r>
          </a:p>
          <a:p>
            <a:pPr lvl="1">
              <a:buClr>
                <a:srgbClr val="002060"/>
              </a:buClr>
              <a:buFont typeface="Arial" panose="020B0604020202020204" pitchFamily="34" charset="0"/>
              <a:buChar char="•"/>
            </a:pPr>
            <a:r>
              <a:rPr lang="en-US" dirty="0"/>
              <a:t>Refinement of medication reconciliation services as needed </a:t>
            </a:r>
          </a:p>
          <a:p>
            <a:pPr lvl="1">
              <a:buClr>
                <a:srgbClr val="002060"/>
              </a:buClr>
              <a:buFont typeface="Arial" panose="020B0604020202020204" pitchFamily="34" charset="0"/>
              <a:buChar char="•"/>
            </a:pPr>
            <a:r>
              <a:rPr lang="en-US" dirty="0"/>
              <a:t>Addition of inpatient, skilled nursing facilities, and other settings </a:t>
            </a:r>
          </a:p>
          <a:p>
            <a:pPr lvl="1">
              <a:buClr>
                <a:srgbClr val="002060"/>
              </a:buClr>
              <a:buFont typeface="Arial" panose="020B0604020202020204" pitchFamily="34" charset="0"/>
              <a:buChar char="•"/>
            </a:pPr>
            <a:r>
              <a:rPr lang="en-US" dirty="0"/>
              <a:t>Development / integration of patient-facing API and testing</a:t>
            </a:r>
          </a:p>
          <a:p>
            <a:pPr lvl="1">
              <a:buClr>
                <a:srgbClr val="002060"/>
              </a:buClr>
              <a:buFont typeface="Arial" panose="020B0604020202020204" pitchFamily="34" charset="0"/>
              <a:buChar char="•"/>
            </a:pPr>
            <a:r>
              <a:rPr lang="en-US" dirty="0"/>
              <a:t>Development of additional “Use Cases”</a:t>
            </a:r>
          </a:p>
          <a:p>
            <a:pPr lvl="2"/>
            <a:r>
              <a:rPr lang="en-US" dirty="0"/>
              <a:t>Development of deployable tools at point of care</a:t>
            </a:r>
          </a:p>
          <a:p>
            <a:pPr lvl="2"/>
            <a:r>
              <a:rPr lang="en-US" dirty="0"/>
              <a:t>SMART on FHIR applications that use medication reconciliation services</a:t>
            </a:r>
          </a:p>
          <a:p>
            <a:pPr marL="704070" lvl="2" indent="0">
              <a:buNone/>
            </a:pP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13</a:t>
            </a:fld>
            <a:endParaRPr lang="en-US" dirty="0"/>
          </a:p>
        </p:txBody>
      </p:sp>
      <p:sp>
        <p:nvSpPr>
          <p:cNvPr id="7" name="Title 1">
            <a:extLst>
              <a:ext uri="{FF2B5EF4-FFF2-40B4-BE49-F238E27FC236}">
                <a16:creationId xmlns:a16="http://schemas.microsoft.com/office/drawing/2014/main" id="{29151298-6AEC-BF4D-8B7A-1B9C7B24BFCC}"/>
              </a:ext>
            </a:extLst>
          </p:cNvPr>
          <p:cNvSpPr>
            <a:spLocks noGrp="1"/>
          </p:cNvSpPr>
          <p:nvPr>
            <p:ph type="title"/>
          </p:nvPr>
        </p:nvSpPr>
        <p:spPr>
          <a:xfrm>
            <a:off x="493153" y="531470"/>
            <a:ext cx="11176000" cy="1069848"/>
          </a:xfrm>
        </p:spPr>
        <p:txBody>
          <a:bodyPr>
            <a:normAutofit/>
          </a:bodyPr>
          <a:lstStyle/>
          <a:p>
            <a:pPr defTabSz="1219110"/>
            <a:r>
              <a:rPr lang="en-US" sz="3400" dirty="0">
                <a:solidFill>
                  <a:srgbClr val="00548E"/>
                </a:solidFill>
                <a:cs typeface="Calibri" panose="020F0502020204030204" pitchFamily="34" charset="0"/>
              </a:rPr>
              <a:t>Funding Opportunity: Discussion</a:t>
            </a:r>
            <a:endParaRPr lang="en-US" sz="3400" i="1" dirty="0">
              <a:solidFill>
                <a:srgbClr val="00548E"/>
              </a:solidFill>
              <a:cs typeface="Calibri" panose="020F0502020204030204" pitchFamily="34" charset="0"/>
            </a:endParaRPr>
          </a:p>
        </p:txBody>
      </p:sp>
    </p:spTree>
    <p:extLst>
      <p:ext uri="{BB962C8B-B14F-4D97-AF65-F5344CB8AC3E}">
        <p14:creationId xmlns:p14="http://schemas.microsoft.com/office/powerpoint/2010/main" val="182756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389237"/>
            <a:ext cx="10972800" cy="1066800"/>
          </a:xfrm>
        </p:spPr>
        <p:txBody>
          <a:bodyPr/>
          <a:lstStyle/>
          <a:p>
            <a:r>
              <a:rPr lang="en-US" dirty="0"/>
              <a:t>Leverage Open Source Data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495" y="1382636"/>
            <a:ext cx="9374659" cy="5260226"/>
          </a:xfrm>
        </p:spPr>
      </p:pic>
      <p:sp>
        <p:nvSpPr>
          <p:cNvPr id="4" name="Slide Number Placeholder 3"/>
          <p:cNvSpPr>
            <a:spLocks noGrp="1"/>
          </p:cNvSpPr>
          <p:nvPr>
            <p:ph type="sldNum" sz="quarter" idx="12"/>
          </p:nvPr>
        </p:nvSpPr>
        <p:spPr/>
        <p:txBody>
          <a:bodyPr/>
          <a:lstStyle/>
          <a:p>
            <a:fld id="{401CF334-2D5C-4859-84A6-CA7E6E43FAEB}" type="slidenum">
              <a:rPr lang="en-US" smtClean="0"/>
              <a:t>14</a:t>
            </a:fld>
            <a:endParaRPr lang="en-US" dirty="0"/>
          </a:p>
        </p:txBody>
      </p:sp>
    </p:spTree>
    <p:extLst>
      <p:ext uri="{BB962C8B-B14F-4D97-AF65-F5344CB8AC3E}">
        <p14:creationId xmlns:p14="http://schemas.microsoft.com/office/powerpoint/2010/main" val="176192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pPr algn="ctr"/>
            <a:r>
              <a:rPr lang="en-US" dirty="0"/>
              <a:t>Medication Adherence SMART On FHIR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7866" y="2565370"/>
            <a:ext cx="9728668" cy="3581057"/>
          </a:xfrm>
        </p:spPr>
      </p:pic>
    </p:spTree>
    <p:extLst>
      <p:ext uri="{BB962C8B-B14F-4D97-AF65-F5344CB8AC3E}">
        <p14:creationId xmlns:p14="http://schemas.microsoft.com/office/powerpoint/2010/main" val="27096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1672" y="741405"/>
            <a:ext cx="10972800" cy="827903"/>
          </a:xfrm>
        </p:spPr>
        <p:txBody>
          <a:bodyPr>
            <a:normAutofit fontScale="90000"/>
          </a:bodyPr>
          <a:lstStyle/>
          <a:p>
            <a:r>
              <a:rPr lang="en-US" dirty="0"/>
              <a:t>Example </a:t>
            </a:r>
            <a:r>
              <a:rPr lang="mr-IN" dirty="0"/>
              <a:t>–</a:t>
            </a:r>
            <a:r>
              <a:rPr lang="en-US" dirty="0"/>
              <a:t> Standards Based, Pt facing Med Rec tool</a:t>
            </a:r>
          </a:p>
        </p:txBody>
      </p:sp>
      <p:sp>
        <p:nvSpPr>
          <p:cNvPr id="5" name="Slide Number Placeholder 4"/>
          <p:cNvSpPr>
            <a:spLocks noGrp="1"/>
          </p:cNvSpPr>
          <p:nvPr>
            <p:ph type="sldNum" sz="quarter" idx="12"/>
          </p:nvPr>
        </p:nvSpPr>
        <p:spPr/>
        <p:txBody>
          <a:bodyPr/>
          <a:lstStyle/>
          <a:p>
            <a:fld id="{401CF334-2D5C-4859-84A6-CA7E6E43FAEB}" type="slidenum">
              <a:rPr lang="en-US" smtClean="0"/>
              <a:t>16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32" y="1539379"/>
            <a:ext cx="10058400" cy="5107331"/>
          </a:xfrm>
          <a:prstGeom prst="rect">
            <a:avLst/>
          </a:prstGeom>
        </p:spPr>
      </p:pic>
    </p:spTree>
    <p:extLst>
      <p:ext uri="{BB962C8B-B14F-4D97-AF65-F5344CB8AC3E}">
        <p14:creationId xmlns:p14="http://schemas.microsoft.com/office/powerpoint/2010/main" val="123197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972333"/>
            <a:ext cx="10972800" cy="4325112"/>
          </a:xfrm>
        </p:spPr>
        <p:txBody>
          <a:bodyPr/>
          <a:lstStyle/>
          <a:p>
            <a:pPr marL="502920" indent="-338328">
              <a:buClr>
                <a:srgbClr val="0067B1"/>
              </a:buClr>
              <a:buFont typeface="Wingdings" pitchFamily="2" charset="2"/>
              <a:buChar char="Ø"/>
            </a:pPr>
            <a:r>
              <a:rPr lang="en-US" dirty="0"/>
              <a:t>The MRP Work Group requests that the OHS seeks IAPD funding in fiscal years 2019 and 2020 to:</a:t>
            </a:r>
          </a:p>
          <a:p>
            <a:pPr marL="502920" indent="-338328">
              <a:buClr>
                <a:srgbClr val="0067B1"/>
              </a:buClr>
              <a:buFont typeface="Wingdings" pitchFamily="2" charset="2"/>
              <a:buChar char="Ø"/>
            </a:pPr>
            <a:endParaRPr lang="en-US" dirty="0"/>
          </a:p>
          <a:p>
            <a:pPr marL="676639" lvl="2" indent="0">
              <a:buNone/>
            </a:pPr>
            <a:r>
              <a:rPr lang="en-US" dirty="0"/>
              <a:t>1) Deploy the CancelRx standard via technical assistance support </a:t>
            </a:r>
          </a:p>
          <a:p>
            <a:pPr marL="676639" lvl="2" indent="0">
              <a:buNone/>
            </a:pPr>
            <a:endParaRPr lang="en-US" dirty="0"/>
          </a:p>
          <a:p>
            <a:pPr marL="676639" lvl="2" indent="0">
              <a:buNone/>
            </a:pPr>
            <a:r>
              <a:rPr lang="en-US" dirty="0"/>
              <a:t>2) Design, develop, test, pilot, deploy, and support onboarding of clinicians, hospitals, skilled nursing facilities, pharmacies, and other healthcare providers to medication reconciliation services, through the statewide HIE. </a:t>
            </a:r>
          </a:p>
        </p:txBody>
      </p:sp>
      <p:sp>
        <p:nvSpPr>
          <p:cNvPr id="5" name="Slide Number Placeholder 4"/>
          <p:cNvSpPr>
            <a:spLocks noGrp="1"/>
          </p:cNvSpPr>
          <p:nvPr>
            <p:ph type="sldNum" sz="quarter" idx="12"/>
          </p:nvPr>
        </p:nvSpPr>
        <p:spPr/>
        <p:txBody>
          <a:bodyPr/>
          <a:lstStyle/>
          <a:p>
            <a:fld id="{401CF334-2D5C-4859-84A6-CA7E6E43FAEB}" type="slidenum">
              <a:rPr lang="en-US" smtClean="0"/>
              <a:t>17</a:t>
            </a:fld>
            <a:endParaRPr lang="en-US" dirty="0"/>
          </a:p>
        </p:txBody>
      </p:sp>
      <p:sp>
        <p:nvSpPr>
          <p:cNvPr id="9" name="Title 2">
            <a:extLst>
              <a:ext uri="{FF2B5EF4-FFF2-40B4-BE49-F238E27FC236}">
                <a16:creationId xmlns:a16="http://schemas.microsoft.com/office/drawing/2014/main" id="{5CECC8A6-4F1D-6647-82E2-718C39ED2EA2}"/>
              </a:ext>
            </a:extLst>
          </p:cNvPr>
          <p:cNvSpPr>
            <a:spLocks noGrp="1"/>
          </p:cNvSpPr>
          <p:nvPr>
            <p:ph type="title"/>
          </p:nvPr>
        </p:nvSpPr>
        <p:spPr>
          <a:xfrm>
            <a:off x="415637" y="644236"/>
            <a:ext cx="10972800" cy="1066800"/>
          </a:xfrm>
        </p:spPr>
        <p:txBody>
          <a:bodyPr/>
          <a:lstStyle/>
          <a:p>
            <a:r>
              <a:rPr lang="en-US" dirty="0"/>
              <a:t>Proposal Request</a:t>
            </a:r>
          </a:p>
        </p:txBody>
      </p:sp>
    </p:spTree>
    <p:extLst>
      <p:ext uri="{BB962C8B-B14F-4D97-AF65-F5344CB8AC3E}">
        <p14:creationId xmlns:p14="http://schemas.microsoft.com/office/powerpoint/2010/main" val="154742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61496"/>
            <a:ext cx="10972800" cy="4325112"/>
          </a:xfrm>
        </p:spPr>
        <p:txBody>
          <a:bodyPr/>
          <a:lstStyle/>
          <a:p>
            <a:pPr marL="109725" indent="0">
              <a:buNone/>
            </a:pPr>
            <a:r>
              <a:rPr lang="en-US" dirty="0"/>
              <a:t>Coming soon!</a:t>
            </a:r>
          </a:p>
          <a:p>
            <a:pPr marL="109725" indent="0">
              <a:buNone/>
            </a:pPr>
            <a:endParaRPr lang="en-US" dirty="0"/>
          </a:p>
          <a:p>
            <a:pPr marL="109725" indent="0">
              <a:buNone/>
            </a:pPr>
            <a:r>
              <a:rPr lang="en-US" dirty="0"/>
              <a:t>UConn Health will be organizing a technology workshop on Med Rec on behalf of OHS, Spring 2019.</a:t>
            </a:r>
          </a:p>
          <a:p>
            <a:pPr marL="109725" indent="0">
              <a:buNone/>
            </a:pPr>
            <a:endParaRPr lang="en-US" dirty="0"/>
          </a:p>
          <a:p>
            <a:pPr marL="109725" indent="0">
              <a:buNone/>
            </a:pPr>
            <a:r>
              <a:rPr lang="en-US" dirty="0"/>
              <a:t>Topic: how technology can be utilized to support medication reconciliation solutions</a:t>
            </a:r>
          </a:p>
          <a:p>
            <a:pPr marL="109725" indent="0">
              <a:buNone/>
            </a:pPr>
            <a:endParaRPr lang="en-US" dirty="0"/>
          </a:p>
          <a:p>
            <a:pPr marL="109725" indent="0">
              <a:buNone/>
            </a:pPr>
            <a:r>
              <a:rPr lang="en-US" dirty="0"/>
              <a:t>Workshop is currently in the planning phase – all ideas are welcome</a:t>
            </a:r>
          </a:p>
          <a:p>
            <a:pPr marL="109725" indent="0">
              <a:buNone/>
            </a:pPr>
            <a:endParaRPr lang="en-US" dirty="0"/>
          </a:p>
          <a:p>
            <a:pPr marL="109725" indent="0">
              <a:buNone/>
            </a:pP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18</a:t>
            </a:fld>
            <a:endParaRPr lang="en-US" dirty="0"/>
          </a:p>
        </p:txBody>
      </p:sp>
      <p:sp>
        <p:nvSpPr>
          <p:cNvPr id="7" name="Title 2">
            <a:extLst>
              <a:ext uri="{FF2B5EF4-FFF2-40B4-BE49-F238E27FC236}">
                <a16:creationId xmlns:a16="http://schemas.microsoft.com/office/drawing/2014/main" id="{1DDD5408-A317-8146-A1EC-5FB0F98DA109}"/>
              </a:ext>
            </a:extLst>
          </p:cNvPr>
          <p:cNvSpPr>
            <a:spLocks noGrp="1"/>
          </p:cNvSpPr>
          <p:nvPr>
            <p:ph type="title"/>
          </p:nvPr>
        </p:nvSpPr>
        <p:spPr>
          <a:xfrm>
            <a:off x="415637" y="644236"/>
            <a:ext cx="10972800" cy="1066800"/>
          </a:xfrm>
        </p:spPr>
        <p:txBody>
          <a:bodyPr>
            <a:normAutofit fontScale="90000"/>
          </a:bodyPr>
          <a:lstStyle/>
          <a:p>
            <a:r>
              <a:rPr lang="en-US" dirty="0"/>
              <a:t>OHS Workshop on Medication Reconciliation</a:t>
            </a:r>
            <a:br>
              <a:rPr lang="en-US" dirty="0"/>
            </a:br>
            <a:r>
              <a:rPr lang="en-US" i="1" dirty="0"/>
              <a:t>Spring 2019</a:t>
            </a:r>
            <a:endParaRPr lang="en-US" dirty="0"/>
          </a:p>
        </p:txBody>
      </p:sp>
    </p:spTree>
    <p:extLst>
      <p:ext uri="{BB962C8B-B14F-4D97-AF65-F5344CB8AC3E}">
        <p14:creationId xmlns:p14="http://schemas.microsoft.com/office/powerpoint/2010/main" val="46759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D386-F2DD-430B-A554-C95DC9ECD578}"/>
              </a:ext>
            </a:extLst>
          </p:cNvPr>
          <p:cNvSpPr>
            <a:spLocks noGrp="1"/>
          </p:cNvSpPr>
          <p:nvPr>
            <p:ph type="title"/>
          </p:nvPr>
        </p:nvSpPr>
        <p:spPr>
          <a:xfrm>
            <a:off x="609600" y="434663"/>
            <a:ext cx="10972800" cy="1066800"/>
          </a:xfrm>
        </p:spPr>
        <p:txBody>
          <a:bodyPr/>
          <a:lstStyle/>
          <a:p>
            <a:r>
              <a:rPr lang="en-US" dirty="0"/>
              <a:t>Work Group Framework</a:t>
            </a:r>
          </a:p>
        </p:txBody>
      </p:sp>
      <p:sp>
        <p:nvSpPr>
          <p:cNvPr id="4" name="Slide Number Placeholder 3">
            <a:extLst>
              <a:ext uri="{FF2B5EF4-FFF2-40B4-BE49-F238E27FC236}">
                <a16:creationId xmlns:a16="http://schemas.microsoft.com/office/drawing/2014/main" id="{F5E309DE-3C95-4EF7-96F6-1835963F897D}"/>
              </a:ext>
            </a:extLst>
          </p:cNvPr>
          <p:cNvSpPr>
            <a:spLocks noGrp="1"/>
          </p:cNvSpPr>
          <p:nvPr>
            <p:ph type="sldNum" sz="quarter" idx="12"/>
          </p:nvPr>
        </p:nvSpPr>
        <p:spPr/>
        <p:txBody>
          <a:bodyPr/>
          <a:lstStyle/>
          <a:p>
            <a:fld id="{401CF334-2D5C-4859-84A6-CA7E6E43FAEB}" type="slidenum">
              <a:rPr lang="en-US" smtClean="0"/>
              <a:t>19</a:t>
            </a:fld>
            <a:endParaRPr lang="en-US" dirty="0"/>
          </a:p>
        </p:txBody>
      </p:sp>
      <p:pic>
        <p:nvPicPr>
          <p:cNvPr id="6" name="Picture 5" descr="A close up of a piece of paper&#10;&#10;Description generated with high confidence">
            <a:extLst>
              <a:ext uri="{FF2B5EF4-FFF2-40B4-BE49-F238E27FC236}">
                <a16:creationId xmlns:a16="http://schemas.microsoft.com/office/drawing/2014/main" id="{477BDC64-41FA-4249-ACB3-9CF422436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235" y="1304692"/>
            <a:ext cx="5951179" cy="4463384"/>
          </a:xfrm>
          <a:prstGeom prst="rect">
            <a:avLst/>
          </a:prstGeom>
        </p:spPr>
      </p:pic>
      <p:sp>
        <p:nvSpPr>
          <p:cNvPr id="5" name="Rectangle 4">
            <a:extLst>
              <a:ext uri="{FF2B5EF4-FFF2-40B4-BE49-F238E27FC236}">
                <a16:creationId xmlns:a16="http://schemas.microsoft.com/office/drawing/2014/main" id="{1330F9CE-BEC7-5245-AA4A-9D38835CE853}"/>
              </a:ext>
            </a:extLst>
          </p:cNvPr>
          <p:cNvSpPr/>
          <p:nvPr/>
        </p:nvSpPr>
        <p:spPr>
          <a:xfrm>
            <a:off x="961526" y="1758181"/>
            <a:ext cx="6176161" cy="4062651"/>
          </a:xfrm>
          <a:prstGeom prst="rect">
            <a:avLst/>
          </a:prstGeom>
        </p:spPr>
        <p:txBody>
          <a:bodyPr wrap="square">
            <a:spAutoFit/>
          </a:bodyPr>
          <a:lstStyle/>
          <a:p>
            <a:pPr marL="36575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Leadership</a:t>
            </a:r>
          </a:p>
          <a:p>
            <a:pPr marL="36575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Creation of subcommittees and task forces</a:t>
            </a:r>
          </a:p>
          <a:p>
            <a:pPr marL="822939" lvl="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Policy</a:t>
            </a:r>
          </a:p>
          <a:p>
            <a:pPr marL="822939" lvl="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Opioid Reduction</a:t>
            </a:r>
          </a:p>
          <a:p>
            <a:pPr marL="822939" lvl="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Patient Engagement and Safety</a:t>
            </a:r>
          </a:p>
          <a:p>
            <a:pPr marL="822939" lvl="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Technology and Innovation</a:t>
            </a:r>
          </a:p>
          <a:p>
            <a:pPr marL="822939" lvl="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Others?</a:t>
            </a:r>
          </a:p>
          <a:p>
            <a:pPr marL="36575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Identify problems / key issues</a:t>
            </a:r>
          </a:p>
          <a:p>
            <a:pPr marL="365751" indent="-338320">
              <a:spcBef>
                <a:spcPts val="300"/>
              </a:spcBef>
              <a:spcAft>
                <a:spcPts val="600"/>
              </a:spcAft>
              <a:buClr>
                <a:srgbClr val="0067B1"/>
              </a:buClr>
              <a:buFont typeface="Wingdings" panose="05000000000000000000" pitchFamily="2" charset="2"/>
              <a:buChar char="Ø"/>
            </a:pPr>
            <a:r>
              <a:rPr lang="en-US" sz="2200" dirty="0">
                <a:solidFill>
                  <a:srgbClr val="0069A7"/>
                </a:solidFill>
                <a:latin typeface="Calibri" panose="020F0502020204030204" pitchFamily="34" charset="0"/>
                <a:cs typeface="Calibri" panose="020F0502020204030204" pitchFamily="34" charset="0"/>
              </a:rPr>
              <a:t>Develop Project Charter (volunteers requested)</a:t>
            </a:r>
          </a:p>
        </p:txBody>
      </p:sp>
    </p:spTree>
    <p:extLst>
      <p:ext uri="{BB962C8B-B14F-4D97-AF65-F5344CB8AC3E}">
        <p14:creationId xmlns:p14="http://schemas.microsoft.com/office/powerpoint/2010/main" val="277141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28" y="434663"/>
            <a:ext cx="10972800" cy="1066800"/>
          </a:xfrm>
        </p:spPr>
        <p:txBody>
          <a:bodyPr/>
          <a:lstStyle/>
          <a:p>
            <a:r>
              <a:rPr lang="en-US" dirty="0">
                <a:cs typeface="Calibri" panose="020F0502020204030204" pitchFamily="34" charset="0"/>
              </a:rPr>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9336884"/>
              </p:ext>
            </p:extLst>
          </p:nvPr>
        </p:nvGraphicFramePr>
        <p:xfrm>
          <a:off x="505977" y="2017668"/>
          <a:ext cx="10986272" cy="3429000"/>
        </p:xfrm>
        <a:graphic>
          <a:graphicData uri="http://schemas.openxmlformats.org/drawingml/2006/table">
            <a:tbl>
              <a:tblPr firstRow="1" bandRow="1">
                <a:tableStyleId>{3B4B98B0-60AC-42C2-AFA5-B58CD77FA1E5}</a:tableStyleId>
              </a:tblPr>
              <a:tblGrid>
                <a:gridCol w="6345584">
                  <a:extLst>
                    <a:ext uri="{9D8B030D-6E8A-4147-A177-3AD203B41FA5}">
                      <a16:colId xmlns:a16="http://schemas.microsoft.com/office/drawing/2014/main" val="691534600"/>
                    </a:ext>
                  </a:extLst>
                </a:gridCol>
                <a:gridCol w="3477296">
                  <a:extLst>
                    <a:ext uri="{9D8B030D-6E8A-4147-A177-3AD203B41FA5}">
                      <a16:colId xmlns:a16="http://schemas.microsoft.com/office/drawing/2014/main" val="2162613364"/>
                    </a:ext>
                  </a:extLst>
                </a:gridCol>
                <a:gridCol w="1163392">
                  <a:extLst>
                    <a:ext uri="{9D8B030D-6E8A-4147-A177-3AD203B41FA5}">
                      <a16:colId xmlns:a16="http://schemas.microsoft.com/office/drawing/2014/main" val="347010357"/>
                    </a:ext>
                  </a:extLst>
                </a:gridCol>
              </a:tblGrid>
              <a:tr h="375920">
                <a:tc>
                  <a:txBody>
                    <a:bodyPr/>
                    <a:lstStyle/>
                    <a:p>
                      <a:r>
                        <a:rPr lang="en-US" sz="1900" dirty="0"/>
                        <a:t>Agenda</a:t>
                      </a:r>
                    </a:p>
                  </a:txBody>
                  <a:tcPr/>
                </a:tc>
                <a:tc>
                  <a:txBody>
                    <a:bodyPr/>
                    <a:lstStyle/>
                    <a:p>
                      <a:endParaRPr lang="en-US" sz="1900" dirty="0"/>
                    </a:p>
                  </a:txBody>
                  <a:tcPr/>
                </a:tc>
                <a:tc>
                  <a:txBody>
                    <a:bodyPr/>
                    <a:lstStyle/>
                    <a:p>
                      <a:pPr algn="r"/>
                      <a:endParaRPr lang="en-US" sz="1900" dirty="0"/>
                    </a:p>
                  </a:txBody>
                  <a:tcPr/>
                </a:tc>
                <a:extLst>
                  <a:ext uri="{0D108BD9-81ED-4DB2-BD59-A6C34878D82A}">
                    <a16:rowId xmlns:a16="http://schemas.microsoft.com/office/drawing/2014/main" val="2754345823"/>
                  </a:ext>
                </a:extLst>
              </a:tr>
              <a:tr h="375920">
                <a:tc>
                  <a:txBody>
                    <a:bodyPr/>
                    <a:lstStyle/>
                    <a:p>
                      <a:r>
                        <a:rPr lang="en-US" sz="1900" dirty="0"/>
                        <a:t>Welcome and Call to Order</a:t>
                      </a:r>
                    </a:p>
                  </a:txBody>
                  <a:tcPr/>
                </a:tc>
                <a:tc>
                  <a:txBody>
                    <a:bodyPr/>
                    <a:lstStyle/>
                    <a:p>
                      <a:r>
                        <a:rPr lang="en-US" sz="1900" dirty="0"/>
                        <a:t>Michael Matthews</a:t>
                      </a:r>
                    </a:p>
                  </a:txBody>
                  <a:tcPr/>
                </a:tc>
                <a:tc>
                  <a:txBody>
                    <a:bodyPr/>
                    <a:lstStyle/>
                    <a:p>
                      <a:pPr algn="r"/>
                      <a:r>
                        <a:rPr lang="en-US" sz="1900" dirty="0"/>
                        <a:t>12:00 PM</a:t>
                      </a:r>
                    </a:p>
                  </a:txBody>
                  <a:tcPr/>
                </a:tc>
                <a:extLst>
                  <a:ext uri="{0D108BD9-81ED-4DB2-BD59-A6C34878D82A}">
                    <a16:rowId xmlns:a16="http://schemas.microsoft.com/office/drawing/2014/main" val="401292935"/>
                  </a:ext>
                </a:extLst>
              </a:tr>
              <a:tr h="375920">
                <a:tc>
                  <a:txBody>
                    <a:bodyPr/>
                    <a:lstStyle/>
                    <a:p>
                      <a:r>
                        <a:rPr lang="en-US" sz="1900" dirty="0"/>
                        <a:t>Public Comment</a:t>
                      </a:r>
                    </a:p>
                  </a:txBody>
                  <a:tcPr/>
                </a:tc>
                <a:tc>
                  <a:txBody>
                    <a:bodyPr/>
                    <a:lstStyle/>
                    <a:p>
                      <a:r>
                        <a:rPr lang="en-US" sz="1900" dirty="0"/>
                        <a:t>Attendees</a:t>
                      </a:r>
                    </a:p>
                  </a:txBody>
                  <a:tcPr/>
                </a:tc>
                <a:tc>
                  <a:txBody>
                    <a:bodyPr/>
                    <a:lstStyle/>
                    <a:p>
                      <a:pPr algn="r"/>
                      <a:r>
                        <a:rPr lang="en-US" sz="1900" dirty="0"/>
                        <a:t>12:05 PM</a:t>
                      </a:r>
                    </a:p>
                  </a:txBody>
                  <a:tcPr/>
                </a:tc>
                <a:extLst>
                  <a:ext uri="{0D108BD9-81ED-4DB2-BD59-A6C34878D82A}">
                    <a16:rowId xmlns:a16="http://schemas.microsoft.com/office/drawing/2014/main" val="3619794609"/>
                  </a:ext>
                </a:extLst>
              </a:tr>
              <a:tr h="375920">
                <a:tc>
                  <a:txBody>
                    <a:bodyPr/>
                    <a:lstStyle/>
                    <a:p>
                      <a:r>
                        <a:rPr lang="en-US" sz="1900" dirty="0"/>
                        <a:t>Review and Approval of October 15, 2018 Meeting Minutes</a:t>
                      </a:r>
                    </a:p>
                  </a:txBody>
                  <a:tcPr/>
                </a:tc>
                <a:tc>
                  <a:txBody>
                    <a:bodyPr/>
                    <a:lstStyle/>
                    <a:p>
                      <a:r>
                        <a:rPr lang="en-US" sz="1900" dirty="0"/>
                        <a:t>Attendees</a:t>
                      </a:r>
                    </a:p>
                  </a:txBody>
                  <a:tcPr/>
                </a:tc>
                <a:tc>
                  <a:txBody>
                    <a:bodyPr/>
                    <a:lstStyle/>
                    <a:p>
                      <a:pPr algn="r"/>
                      <a:r>
                        <a:rPr lang="en-US" sz="1900" dirty="0"/>
                        <a:t>12:10 PM</a:t>
                      </a:r>
                    </a:p>
                  </a:txBody>
                  <a:tcPr/>
                </a:tc>
                <a:extLst>
                  <a:ext uri="{0D108BD9-81ED-4DB2-BD59-A6C34878D82A}">
                    <a16:rowId xmlns:a16="http://schemas.microsoft.com/office/drawing/2014/main" val="1345295065"/>
                  </a:ext>
                </a:extLst>
              </a:tr>
              <a:tr h="37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Discussion: Med Rec Definitions (follow-up from small group)</a:t>
                      </a:r>
                    </a:p>
                  </a:txBody>
                  <a:tcPr/>
                </a:tc>
                <a:tc>
                  <a:txBody>
                    <a:bodyPr/>
                    <a:lstStyle/>
                    <a:p>
                      <a:r>
                        <a:rPr lang="en-US" sz="1900" dirty="0"/>
                        <a:t>Marghie, Diane, Janet, and Sean</a:t>
                      </a:r>
                    </a:p>
                  </a:txBody>
                  <a:tcPr/>
                </a:tc>
                <a:tc>
                  <a:txBody>
                    <a:bodyPr/>
                    <a:lstStyle/>
                    <a:p>
                      <a:pPr algn="r"/>
                      <a:r>
                        <a:rPr lang="en-US" sz="1900" dirty="0"/>
                        <a:t>12:15 PM</a:t>
                      </a:r>
                    </a:p>
                  </a:txBody>
                  <a:tcPr/>
                </a:tc>
                <a:extLst>
                  <a:ext uri="{0D108BD9-81ED-4DB2-BD59-A6C34878D82A}">
                    <a16:rowId xmlns:a16="http://schemas.microsoft.com/office/drawing/2014/main" val="4018055490"/>
                  </a:ext>
                </a:extLst>
              </a:tr>
              <a:tr h="375920">
                <a:tc>
                  <a:txBody>
                    <a:bodyPr/>
                    <a:lstStyle/>
                    <a:p>
                      <a:r>
                        <a:rPr lang="en-US" sz="1900" dirty="0"/>
                        <a:t>Funding Opportunity: Discussion and Recommendation</a:t>
                      </a:r>
                    </a:p>
                  </a:txBody>
                  <a:tcPr/>
                </a:tc>
                <a:tc>
                  <a:txBody>
                    <a:bodyPr/>
                    <a:lstStyle/>
                    <a:p>
                      <a:r>
                        <a:rPr lang="en-US" sz="1900" dirty="0"/>
                        <a:t>Tom Agresta</a:t>
                      </a:r>
                    </a:p>
                  </a:txBody>
                  <a:tcPr/>
                </a:tc>
                <a:tc>
                  <a:txBody>
                    <a:bodyPr/>
                    <a:lstStyle/>
                    <a:p>
                      <a:pPr algn="r"/>
                      <a:r>
                        <a:rPr lang="en-US" sz="1900" dirty="0"/>
                        <a:t>12:30 PM</a:t>
                      </a:r>
                    </a:p>
                  </a:txBody>
                  <a:tcPr/>
                </a:tc>
                <a:extLst>
                  <a:ext uri="{0D108BD9-81ED-4DB2-BD59-A6C34878D82A}">
                    <a16:rowId xmlns:a16="http://schemas.microsoft.com/office/drawing/2014/main" val="849364483"/>
                  </a:ext>
                </a:extLst>
              </a:tr>
              <a:tr h="375920">
                <a:tc>
                  <a:txBody>
                    <a:bodyPr/>
                    <a:lstStyle/>
                    <a:p>
                      <a:r>
                        <a:rPr lang="en-US" sz="1900" dirty="0"/>
                        <a:t>Surescripts Presentation</a:t>
                      </a:r>
                    </a:p>
                  </a:txBody>
                  <a:tcPr/>
                </a:tc>
                <a:tc>
                  <a:txBody>
                    <a:bodyPr/>
                    <a:lstStyle/>
                    <a:p>
                      <a:r>
                        <a:rPr lang="en-US" sz="1900" dirty="0"/>
                        <a:t>Stacy Ward-</a:t>
                      </a:r>
                      <a:r>
                        <a:rPr lang="en-US" sz="1900" dirty="0" err="1"/>
                        <a:t>Charlerie</a:t>
                      </a:r>
                      <a:endParaRPr lang="en-US" sz="1900" dirty="0"/>
                    </a:p>
                  </a:txBody>
                  <a:tcPr/>
                </a:tc>
                <a:tc>
                  <a:txBody>
                    <a:bodyPr/>
                    <a:lstStyle/>
                    <a:p>
                      <a:pPr algn="r"/>
                      <a:r>
                        <a:rPr lang="en-US" sz="1900" dirty="0"/>
                        <a:t>1:10 PM</a:t>
                      </a:r>
                    </a:p>
                  </a:txBody>
                  <a:tcPr/>
                </a:tc>
                <a:extLst>
                  <a:ext uri="{0D108BD9-81ED-4DB2-BD59-A6C34878D82A}">
                    <a16:rowId xmlns:a16="http://schemas.microsoft.com/office/drawing/2014/main" val="2864318517"/>
                  </a:ext>
                </a:extLst>
              </a:tr>
              <a:tr h="375920">
                <a:tc>
                  <a:txBody>
                    <a:bodyPr/>
                    <a:lstStyle/>
                    <a:p>
                      <a:r>
                        <a:rPr lang="en-US" sz="1900" dirty="0"/>
                        <a:t>Work Group Framework</a:t>
                      </a:r>
                    </a:p>
                  </a:txBody>
                  <a:tcPr/>
                </a:tc>
                <a:tc>
                  <a:txBody>
                    <a:bodyPr/>
                    <a:lstStyle/>
                    <a:p>
                      <a:r>
                        <a:rPr lang="en-US" sz="1900" dirty="0"/>
                        <a:t>Michael Matthews</a:t>
                      </a:r>
                    </a:p>
                  </a:txBody>
                  <a:tcPr/>
                </a:tc>
                <a:tc>
                  <a:txBody>
                    <a:bodyPr/>
                    <a:lstStyle/>
                    <a:p>
                      <a:pPr algn="r"/>
                      <a:r>
                        <a:rPr lang="en-US" sz="1900" dirty="0"/>
                        <a:t>1:35 PM</a:t>
                      </a:r>
                    </a:p>
                  </a:txBody>
                  <a:tcPr/>
                </a:tc>
                <a:extLst>
                  <a:ext uri="{0D108BD9-81ED-4DB2-BD59-A6C34878D82A}">
                    <a16:rowId xmlns:a16="http://schemas.microsoft.com/office/drawing/2014/main" val="3110452105"/>
                  </a:ext>
                </a:extLst>
              </a:tr>
              <a:tr h="375920">
                <a:tc>
                  <a:txBody>
                    <a:bodyPr/>
                    <a:lstStyle/>
                    <a:p>
                      <a:r>
                        <a:rPr lang="en-US" sz="1900" dirty="0"/>
                        <a:t>Next Steps and Adjournment</a:t>
                      </a:r>
                    </a:p>
                  </a:txBody>
                  <a:tcPr/>
                </a:tc>
                <a:tc>
                  <a:txBody>
                    <a:bodyPr/>
                    <a:lstStyle/>
                    <a:p>
                      <a:r>
                        <a:rPr lang="en-US" sz="1900" dirty="0"/>
                        <a:t>Michael Matthews</a:t>
                      </a:r>
                    </a:p>
                  </a:txBody>
                  <a:tcPr/>
                </a:tc>
                <a:tc>
                  <a:txBody>
                    <a:bodyPr/>
                    <a:lstStyle/>
                    <a:p>
                      <a:pPr algn="r"/>
                      <a:r>
                        <a:rPr lang="en-US" sz="1900" dirty="0"/>
                        <a:t>1:50 PM</a:t>
                      </a:r>
                    </a:p>
                  </a:txBody>
                  <a:tcPr/>
                </a:tc>
                <a:extLst>
                  <a:ext uri="{0D108BD9-81ED-4DB2-BD59-A6C34878D82A}">
                    <a16:rowId xmlns:a16="http://schemas.microsoft.com/office/drawing/2014/main" val="2738310738"/>
                  </a:ext>
                </a:extLst>
              </a:tr>
            </a:tbl>
          </a:graphicData>
        </a:graphic>
      </p:graphicFrame>
      <p:sp>
        <p:nvSpPr>
          <p:cNvPr id="4" name="Slide Number Placeholder 3"/>
          <p:cNvSpPr>
            <a:spLocks noGrp="1"/>
          </p:cNvSpPr>
          <p:nvPr>
            <p:ph type="sldNum" sz="quarter" idx="12"/>
          </p:nvPr>
        </p:nvSpPr>
        <p:spPr/>
        <p:txBody>
          <a:bodyPr/>
          <a:lstStyle/>
          <a:p>
            <a:fld id="{401CF334-2D5C-4859-84A6-CA7E6E43FAEB}"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65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C6D818-44AC-5F4C-9305-120D53884A24}"/>
              </a:ext>
            </a:extLst>
          </p:cNvPr>
          <p:cNvSpPr>
            <a:spLocks noGrp="1"/>
          </p:cNvSpPr>
          <p:nvPr>
            <p:ph type="sldNum" sz="quarter" idx="12"/>
          </p:nvPr>
        </p:nvSpPr>
        <p:spPr/>
        <p:txBody>
          <a:bodyPr/>
          <a:lstStyle/>
          <a:p>
            <a:fld id="{401CF334-2D5C-4859-84A6-CA7E6E43FAEB}" type="slidenum">
              <a:rPr lang="en-US" smtClean="0"/>
              <a:t>20</a:t>
            </a:fld>
            <a:endParaRPr lang="en-US" dirty="0"/>
          </a:p>
        </p:txBody>
      </p:sp>
      <p:sp>
        <p:nvSpPr>
          <p:cNvPr id="5" name="Title 1">
            <a:extLst>
              <a:ext uri="{FF2B5EF4-FFF2-40B4-BE49-F238E27FC236}">
                <a16:creationId xmlns:a16="http://schemas.microsoft.com/office/drawing/2014/main" id="{F3B977F9-A4B0-5847-B509-6E17E23A2866}"/>
              </a:ext>
            </a:extLst>
          </p:cNvPr>
          <p:cNvSpPr>
            <a:spLocks noGrp="1"/>
          </p:cNvSpPr>
          <p:nvPr>
            <p:ph type="title"/>
          </p:nvPr>
        </p:nvSpPr>
        <p:spPr>
          <a:xfrm>
            <a:off x="609600" y="434663"/>
            <a:ext cx="10972800" cy="1066800"/>
          </a:xfrm>
        </p:spPr>
        <p:txBody>
          <a:bodyPr/>
          <a:lstStyle/>
          <a:p>
            <a:r>
              <a:rPr lang="en-US" dirty="0"/>
              <a:t>Interest in Leadership &amp; Subcommittees</a:t>
            </a:r>
          </a:p>
        </p:txBody>
      </p:sp>
      <p:graphicFrame>
        <p:nvGraphicFramePr>
          <p:cNvPr id="6" name="Content Placeholder 5">
            <a:extLst>
              <a:ext uri="{FF2B5EF4-FFF2-40B4-BE49-F238E27FC236}">
                <a16:creationId xmlns:a16="http://schemas.microsoft.com/office/drawing/2014/main" id="{5A191C03-433F-2F4E-BE5A-D3DC6F22CB39}"/>
              </a:ext>
            </a:extLst>
          </p:cNvPr>
          <p:cNvGraphicFramePr>
            <a:graphicFrameLocks noGrp="1"/>
          </p:cNvGraphicFramePr>
          <p:nvPr>
            <p:ph idx="1"/>
            <p:extLst>
              <p:ext uri="{D42A27DB-BD31-4B8C-83A1-F6EECF244321}">
                <p14:modId xmlns:p14="http://schemas.microsoft.com/office/powerpoint/2010/main" val="3700075179"/>
              </p:ext>
            </p:extLst>
          </p:nvPr>
        </p:nvGraphicFramePr>
        <p:xfrm>
          <a:off x="345957" y="1949088"/>
          <a:ext cx="2465823" cy="1524000"/>
        </p:xfrm>
        <a:graphic>
          <a:graphicData uri="http://schemas.openxmlformats.org/drawingml/2006/table">
            <a:tbl>
              <a:tblPr firstRow="1" bandRow="1">
                <a:tableStyleId>{3B4B98B0-60AC-42C2-AFA5-B58CD77FA1E5}</a:tableStyleId>
              </a:tblPr>
              <a:tblGrid>
                <a:gridCol w="2465823">
                  <a:extLst>
                    <a:ext uri="{9D8B030D-6E8A-4147-A177-3AD203B41FA5}">
                      <a16:colId xmlns:a16="http://schemas.microsoft.com/office/drawing/2014/main" val="691534600"/>
                    </a:ext>
                  </a:extLst>
                </a:gridCol>
              </a:tblGrid>
              <a:tr h="375920">
                <a:tc>
                  <a:txBody>
                    <a:bodyPr/>
                    <a:lstStyle/>
                    <a:p>
                      <a:pPr algn="ctr"/>
                      <a:r>
                        <a:rPr lang="en-US" sz="1900" dirty="0"/>
                        <a:t>Leadership</a:t>
                      </a:r>
                    </a:p>
                  </a:txBody>
                  <a:tcPr/>
                </a:tc>
                <a:extLst>
                  <a:ext uri="{0D108BD9-81ED-4DB2-BD59-A6C34878D82A}">
                    <a16:rowId xmlns:a16="http://schemas.microsoft.com/office/drawing/2014/main" val="2754345823"/>
                  </a:ext>
                </a:extLst>
              </a:tr>
              <a:tr h="375920">
                <a:tc>
                  <a:txBody>
                    <a:bodyPr/>
                    <a:lstStyle/>
                    <a:p>
                      <a:r>
                        <a:rPr lang="en-US" sz="1900" dirty="0"/>
                        <a:t>Sean Jeffrey (co-chair)</a:t>
                      </a:r>
                    </a:p>
                  </a:txBody>
                  <a:tcPr/>
                </a:tc>
                <a:extLst>
                  <a:ext uri="{0D108BD9-81ED-4DB2-BD59-A6C34878D82A}">
                    <a16:rowId xmlns:a16="http://schemas.microsoft.com/office/drawing/2014/main" val="401292935"/>
                  </a:ext>
                </a:extLst>
              </a:tr>
              <a:tr h="375920">
                <a:tc>
                  <a:txBody>
                    <a:bodyPr/>
                    <a:lstStyle/>
                    <a:p>
                      <a:r>
                        <a:rPr lang="en-US" sz="1900" dirty="0"/>
                        <a:t>Nate Rickles</a:t>
                      </a:r>
                    </a:p>
                  </a:txBody>
                  <a:tcPr/>
                </a:tc>
                <a:extLst>
                  <a:ext uri="{0D108BD9-81ED-4DB2-BD59-A6C34878D82A}">
                    <a16:rowId xmlns:a16="http://schemas.microsoft.com/office/drawing/2014/main" val="3619794609"/>
                  </a:ext>
                </a:extLst>
              </a:tr>
              <a:tr h="375920">
                <a:tc>
                  <a:txBody>
                    <a:bodyPr/>
                    <a:lstStyle/>
                    <a:p>
                      <a:r>
                        <a:rPr lang="en-US" sz="1900" dirty="0"/>
                        <a:t>Tom Agresta</a:t>
                      </a:r>
                    </a:p>
                  </a:txBody>
                  <a:tcPr/>
                </a:tc>
                <a:extLst>
                  <a:ext uri="{0D108BD9-81ED-4DB2-BD59-A6C34878D82A}">
                    <a16:rowId xmlns:a16="http://schemas.microsoft.com/office/drawing/2014/main" val="1345295065"/>
                  </a:ext>
                </a:extLst>
              </a:tr>
            </a:tbl>
          </a:graphicData>
        </a:graphic>
      </p:graphicFrame>
      <p:graphicFrame>
        <p:nvGraphicFramePr>
          <p:cNvPr id="7" name="Content Placeholder 5">
            <a:extLst>
              <a:ext uri="{FF2B5EF4-FFF2-40B4-BE49-F238E27FC236}">
                <a16:creationId xmlns:a16="http://schemas.microsoft.com/office/drawing/2014/main" id="{743BBBFC-00CB-BD42-9468-190E8B9670A4}"/>
              </a:ext>
            </a:extLst>
          </p:cNvPr>
          <p:cNvGraphicFramePr>
            <a:graphicFrameLocks/>
          </p:cNvGraphicFramePr>
          <p:nvPr>
            <p:extLst>
              <p:ext uri="{D42A27DB-BD31-4B8C-83A1-F6EECF244321}">
                <p14:modId xmlns:p14="http://schemas.microsoft.com/office/powerpoint/2010/main" val="1187235405"/>
              </p:ext>
            </p:extLst>
          </p:nvPr>
        </p:nvGraphicFramePr>
        <p:xfrm>
          <a:off x="3150117" y="1941468"/>
          <a:ext cx="2465823" cy="1524000"/>
        </p:xfrm>
        <a:graphic>
          <a:graphicData uri="http://schemas.openxmlformats.org/drawingml/2006/table">
            <a:tbl>
              <a:tblPr firstRow="1" bandRow="1">
                <a:tableStyleId>{3B4B98B0-60AC-42C2-AFA5-B58CD77FA1E5}</a:tableStyleId>
              </a:tblPr>
              <a:tblGrid>
                <a:gridCol w="2465823">
                  <a:extLst>
                    <a:ext uri="{9D8B030D-6E8A-4147-A177-3AD203B41FA5}">
                      <a16:colId xmlns:a16="http://schemas.microsoft.com/office/drawing/2014/main" val="691534600"/>
                    </a:ext>
                  </a:extLst>
                </a:gridCol>
              </a:tblGrid>
              <a:tr h="375920">
                <a:tc>
                  <a:txBody>
                    <a:bodyPr/>
                    <a:lstStyle/>
                    <a:p>
                      <a:pPr algn="ctr"/>
                      <a:r>
                        <a:rPr lang="en-US" sz="1900" dirty="0"/>
                        <a:t>Policy Subcommittee</a:t>
                      </a:r>
                    </a:p>
                  </a:txBody>
                  <a:tcPr/>
                </a:tc>
                <a:extLst>
                  <a:ext uri="{0D108BD9-81ED-4DB2-BD59-A6C34878D82A}">
                    <a16:rowId xmlns:a16="http://schemas.microsoft.com/office/drawing/2014/main" val="2754345823"/>
                  </a:ext>
                </a:extLst>
              </a:tr>
              <a:tr h="375920">
                <a:tc>
                  <a:txBody>
                    <a:bodyPr/>
                    <a:lstStyle/>
                    <a:p>
                      <a:r>
                        <a:rPr lang="en-US" sz="1900" dirty="0"/>
                        <a:t>Peter Tolisano</a:t>
                      </a:r>
                    </a:p>
                  </a:txBody>
                  <a:tcPr/>
                </a:tc>
                <a:extLst>
                  <a:ext uri="{0D108BD9-81ED-4DB2-BD59-A6C34878D82A}">
                    <a16:rowId xmlns:a16="http://schemas.microsoft.com/office/drawing/2014/main" val="401292935"/>
                  </a:ext>
                </a:extLst>
              </a:tr>
              <a:tr h="375920">
                <a:tc>
                  <a:txBody>
                    <a:bodyPr/>
                    <a:lstStyle/>
                    <a:p>
                      <a:r>
                        <a:rPr lang="en-US" sz="1900" dirty="0"/>
                        <a:t>Jameson Reuter</a:t>
                      </a:r>
                    </a:p>
                  </a:txBody>
                  <a:tcPr/>
                </a:tc>
                <a:extLst>
                  <a:ext uri="{0D108BD9-81ED-4DB2-BD59-A6C34878D82A}">
                    <a16:rowId xmlns:a16="http://schemas.microsoft.com/office/drawing/2014/main" val="3619794609"/>
                  </a:ext>
                </a:extLst>
              </a:tr>
              <a:tr h="375920">
                <a:tc>
                  <a:txBody>
                    <a:bodyPr/>
                    <a:lstStyle/>
                    <a:p>
                      <a:r>
                        <a:rPr lang="en-US" sz="1900" dirty="0"/>
                        <a:t>Sean Jeffrey</a:t>
                      </a:r>
                    </a:p>
                  </a:txBody>
                  <a:tcPr/>
                </a:tc>
                <a:extLst>
                  <a:ext uri="{0D108BD9-81ED-4DB2-BD59-A6C34878D82A}">
                    <a16:rowId xmlns:a16="http://schemas.microsoft.com/office/drawing/2014/main" val="1345295065"/>
                  </a:ext>
                </a:extLst>
              </a:tr>
            </a:tbl>
          </a:graphicData>
        </a:graphic>
      </p:graphicFrame>
      <p:graphicFrame>
        <p:nvGraphicFramePr>
          <p:cNvPr id="8" name="Content Placeholder 5">
            <a:extLst>
              <a:ext uri="{FF2B5EF4-FFF2-40B4-BE49-F238E27FC236}">
                <a16:creationId xmlns:a16="http://schemas.microsoft.com/office/drawing/2014/main" id="{DE57C26D-99A9-4E40-A636-D2A3690087C5}"/>
              </a:ext>
            </a:extLst>
          </p:cNvPr>
          <p:cNvGraphicFramePr>
            <a:graphicFrameLocks/>
          </p:cNvGraphicFramePr>
          <p:nvPr>
            <p:extLst>
              <p:ext uri="{D42A27DB-BD31-4B8C-83A1-F6EECF244321}">
                <p14:modId xmlns:p14="http://schemas.microsoft.com/office/powerpoint/2010/main" val="3018454679"/>
              </p:ext>
            </p:extLst>
          </p:nvPr>
        </p:nvGraphicFramePr>
        <p:xfrm>
          <a:off x="5931417" y="1682388"/>
          <a:ext cx="3121143" cy="2286000"/>
        </p:xfrm>
        <a:graphic>
          <a:graphicData uri="http://schemas.openxmlformats.org/drawingml/2006/table">
            <a:tbl>
              <a:tblPr firstRow="1" bandRow="1">
                <a:tableStyleId>{3B4B98B0-60AC-42C2-AFA5-B58CD77FA1E5}</a:tableStyleId>
              </a:tblPr>
              <a:tblGrid>
                <a:gridCol w="3121143">
                  <a:extLst>
                    <a:ext uri="{9D8B030D-6E8A-4147-A177-3AD203B41FA5}">
                      <a16:colId xmlns:a16="http://schemas.microsoft.com/office/drawing/2014/main" val="691534600"/>
                    </a:ext>
                  </a:extLst>
                </a:gridCol>
              </a:tblGrid>
              <a:tr h="375920">
                <a:tc>
                  <a:txBody>
                    <a:bodyPr/>
                    <a:lstStyle/>
                    <a:p>
                      <a:pPr algn="ctr"/>
                      <a:r>
                        <a:rPr lang="en-US" sz="1900" dirty="0"/>
                        <a:t>Opioid Reduction</a:t>
                      </a:r>
                    </a:p>
                  </a:txBody>
                  <a:tcPr/>
                </a:tc>
                <a:extLst>
                  <a:ext uri="{0D108BD9-81ED-4DB2-BD59-A6C34878D82A}">
                    <a16:rowId xmlns:a16="http://schemas.microsoft.com/office/drawing/2014/main" val="2754345823"/>
                  </a:ext>
                </a:extLst>
              </a:tr>
              <a:tr h="375920">
                <a:tc>
                  <a:txBody>
                    <a:bodyPr/>
                    <a:lstStyle/>
                    <a:p>
                      <a:r>
                        <a:rPr lang="en-US" sz="1900" dirty="0"/>
                        <a:t>Jameson Reuter</a:t>
                      </a:r>
                    </a:p>
                  </a:txBody>
                  <a:tcPr/>
                </a:tc>
                <a:extLst>
                  <a:ext uri="{0D108BD9-81ED-4DB2-BD59-A6C34878D82A}">
                    <a16:rowId xmlns:a16="http://schemas.microsoft.com/office/drawing/2014/main" val="401292935"/>
                  </a:ext>
                </a:extLst>
              </a:tr>
              <a:tr h="375920">
                <a:tc>
                  <a:txBody>
                    <a:bodyPr/>
                    <a:lstStyle/>
                    <a:p>
                      <a:r>
                        <a:rPr lang="en-US" sz="1900" dirty="0"/>
                        <a:t>Nate Rickles</a:t>
                      </a:r>
                    </a:p>
                  </a:txBody>
                  <a:tcPr/>
                </a:tc>
                <a:extLst>
                  <a:ext uri="{0D108BD9-81ED-4DB2-BD59-A6C34878D82A}">
                    <a16:rowId xmlns:a16="http://schemas.microsoft.com/office/drawing/2014/main" val="3619794609"/>
                  </a:ext>
                </a:extLst>
              </a:tr>
              <a:tr h="375920">
                <a:tc>
                  <a:txBody>
                    <a:bodyPr/>
                    <a:lstStyle/>
                    <a:p>
                      <a:r>
                        <a:rPr lang="en-US" sz="1900" dirty="0"/>
                        <a:t>Sean Jeffrey</a:t>
                      </a:r>
                    </a:p>
                  </a:txBody>
                  <a:tcPr/>
                </a:tc>
                <a:extLst>
                  <a:ext uri="{0D108BD9-81ED-4DB2-BD59-A6C34878D82A}">
                    <a16:rowId xmlns:a16="http://schemas.microsoft.com/office/drawing/2014/main" val="1345295065"/>
                  </a:ext>
                </a:extLst>
              </a:tr>
              <a:tr h="375920">
                <a:tc>
                  <a:txBody>
                    <a:bodyPr/>
                    <a:lstStyle/>
                    <a:p>
                      <a:r>
                        <a:rPr lang="en-US" sz="1900" dirty="0"/>
                        <a:t>Anne VanHaaren</a:t>
                      </a:r>
                    </a:p>
                  </a:txBody>
                  <a:tcPr/>
                </a:tc>
                <a:extLst>
                  <a:ext uri="{0D108BD9-81ED-4DB2-BD59-A6C34878D82A}">
                    <a16:rowId xmlns:a16="http://schemas.microsoft.com/office/drawing/2014/main" val="1172562667"/>
                  </a:ext>
                </a:extLst>
              </a:tr>
              <a:tr h="375920">
                <a:tc>
                  <a:txBody>
                    <a:bodyPr/>
                    <a:lstStyle/>
                    <a:p>
                      <a:r>
                        <a:rPr lang="en-US" sz="1900" i="1" dirty="0"/>
                        <a:t>Ken </a:t>
                      </a:r>
                      <a:r>
                        <a:rPr lang="en-US" sz="1900" i="1" dirty="0" err="1"/>
                        <a:t>Whittemore</a:t>
                      </a:r>
                      <a:r>
                        <a:rPr lang="en-US" sz="1900" i="1" dirty="0"/>
                        <a:t> (Surescripts)</a:t>
                      </a:r>
                    </a:p>
                  </a:txBody>
                  <a:tcPr/>
                </a:tc>
                <a:extLst>
                  <a:ext uri="{0D108BD9-81ED-4DB2-BD59-A6C34878D82A}">
                    <a16:rowId xmlns:a16="http://schemas.microsoft.com/office/drawing/2014/main" val="4159607846"/>
                  </a:ext>
                </a:extLst>
              </a:tr>
            </a:tbl>
          </a:graphicData>
        </a:graphic>
      </p:graphicFrame>
      <p:graphicFrame>
        <p:nvGraphicFramePr>
          <p:cNvPr id="9" name="Content Placeholder 5">
            <a:extLst>
              <a:ext uri="{FF2B5EF4-FFF2-40B4-BE49-F238E27FC236}">
                <a16:creationId xmlns:a16="http://schemas.microsoft.com/office/drawing/2014/main" id="{D74CC8C7-1673-FD4B-BEA5-901B73C8D15B}"/>
              </a:ext>
            </a:extLst>
          </p:cNvPr>
          <p:cNvGraphicFramePr>
            <a:graphicFrameLocks/>
          </p:cNvGraphicFramePr>
          <p:nvPr>
            <p:extLst>
              <p:ext uri="{D42A27DB-BD31-4B8C-83A1-F6EECF244321}">
                <p14:modId xmlns:p14="http://schemas.microsoft.com/office/powerpoint/2010/main" val="2489930217"/>
              </p:ext>
            </p:extLst>
          </p:nvPr>
        </p:nvGraphicFramePr>
        <p:xfrm>
          <a:off x="9360417" y="1705248"/>
          <a:ext cx="2465823" cy="2194560"/>
        </p:xfrm>
        <a:graphic>
          <a:graphicData uri="http://schemas.openxmlformats.org/drawingml/2006/table">
            <a:tbl>
              <a:tblPr firstRow="1" bandRow="1">
                <a:tableStyleId>{3B4B98B0-60AC-42C2-AFA5-B58CD77FA1E5}</a:tableStyleId>
              </a:tblPr>
              <a:tblGrid>
                <a:gridCol w="2465823">
                  <a:extLst>
                    <a:ext uri="{9D8B030D-6E8A-4147-A177-3AD203B41FA5}">
                      <a16:colId xmlns:a16="http://schemas.microsoft.com/office/drawing/2014/main" val="691534600"/>
                    </a:ext>
                  </a:extLst>
                </a:gridCol>
              </a:tblGrid>
              <a:tr h="375920">
                <a:tc>
                  <a:txBody>
                    <a:bodyPr/>
                    <a:lstStyle/>
                    <a:p>
                      <a:pPr algn="ctr"/>
                      <a:r>
                        <a:rPr lang="en-US" sz="1900" dirty="0"/>
                        <a:t>Patient Engagement &amp; Safety</a:t>
                      </a:r>
                    </a:p>
                  </a:txBody>
                  <a:tcPr/>
                </a:tc>
                <a:extLst>
                  <a:ext uri="{0D108BD9-81ED-4DB2-BD59-A6C34878D82A}">
                    <a16:rowId xmlns:a16="http://schemas.microsoft.com/office/drawing/2014/main" val="2754345823"/>
                  </a:ext>
                </a:extLst>
              </a:tr>
              <a:tr h="375920">
                <a:tc>
                  <a:txBody>
                    <a:bodyPr/>
                    <a:lstStyle/>
                    <a:p>
                      <a:r>
                        <a:rPr lang="en-US" sz="1900" dirty="0"/>
                        <a:t>Nate Rickles</a:t>
                      </a:r>
                    </a:p>
                  </a:txBody>
                  <a:tcPr/>
                </a:tc>
                <a:extLst>
                  <a:ext uri="{0D108BD9-81ED-4DB2-BD59-A6C34878D82A}">
                    <a16:rowId xmlns:a16="http://schemas.microsoft.com/office/drawing/2014/main" val="401292935"/>
                  </a:ext>
                </a:extLst>
              </a:tr>
              <a:tr h="375920">
                <a:tc>
                  <a:txBody>
                    <a:bodyPr/>
                    <a:lstStyle/>
                    <a:p>
                      <a:r>
                        <a:rPr lang="en-US" sz="1900" dirty="0"/>
                        <a:t>Sean Jeffrey</a:t>
                      </a:r>
                    </a:p>
                  </a:txBody>
                  <a:tcPr/>
                </a:tc>
                <a:extLst>
                  <a:ext uri="{0D108BD9-81ED-4DB2-BD59-A6C34878D82A}">
                    <a16:rowId xmlns:a16="http://schemas.microsoft.com/office/drawing/2014/main" val="3619794609"/>
                  </a:ext>
                </a:extLst>
              </a:tr>
              <a:tr h="375920">
                <a:tc>
                  <a:txBody>
                    <a:bodyPr/>
                    <a:lstStyle/>
                    <a:p>
                      <a:r>
                        <a:rPr lang="en-US" sz="1900" dirty="0"/>
                        <a:t>Lesley Bennett</a:t>
                      </a:r>
                    </a:p>
                  </a:txBody>
                  <a:tcPr/>
                </a:tc>
                <a:extLst>
                  <a:ext uri="{0D108BD9-81ED-4DB2-BD59-A6C34878D82A}">
                    <a16:rowId xmlns:a16="http://schemas.microsoft.com/office/drawing/2014/main" val="1345295065"/>
                  </a:ext>
                </a:extLst>
              </a:tr>
              <a:tr h="375920">
                <a:tc>
                  <a:txBody>
                    <a:bodyPr/>
                    <a:lstStyle/>
                    <a:p>
                      <a:r>
                        <a:rPr lang="en-US" sz="1900" dirty="0"/>
                        <a:t>Anne VanHaaren</a:t>
                      </a:r>
                    </a:p>
                  </a:txBody>
                  <a:tcPr/>
                </a:tc>
                <a:extLst>
                  <a:ext uri="{0D108BD9-81ED-4DB2-BD59-A6C34878D82A}">
                    <a16:rowId xmlns:a16="http://schemas.microsoft.com/office/drawing/2014/main" val="4201235300"/>
                  </a:ext>
                </a:extLst>
              </a:tr>
            </a:tbl>
          </a:graphicData>
        </a:graphic>
      </p:graphicFrame>
      <p:graphicFrame>
        <p:nvGraphicFramePr>
          <p:cNvPr id="10" name="Content Placeholder 5">
            <a:extLst>
              <a:ext uri="{FF2B5EF4-FFF2-40B4-BE49-F238E27FC236}">
                <a16:creationId xmlns:a16="http://schemas.microsoft.com/office/drawing/2014/main" id="{7B30C671-9C9F-D941-93E5-6F171BE9991F}"/>
              </a:ext>
            </a:extLst>
          </p:cNvPr>
          <p:cNvGraphicFramePr>
            <a:graphicFrameLocks/>
          </p:cNvGraphicFramePr>
          <p:nvPr>
            <p:extLst>
              <p:ext uri="{D42A27DB-BD31-4B8C-83A1-F6EECF244321}">
                <p14:modId xmlns:p14="http://schemas.microsoft.com/office/powerpoint/2010/main" val="3969547530"/>
              </p:ext>
            </p:extLst>
          </p:nvPr>
        </p:nvGraphicFramePr>
        <p:xfrm>
          <a:off x="1580397" y="4257040"/>
          <a:ext cx="3105903" cy="2194560"/>
        </p:xfrm>
        <a:graphic>
          <a:graphicData uri="http://schemas.openxmlformats.org/drawingml/2006/table">
            <a:tbl>
              <a:tblPr firstRow="1" bandRow="1">
                <a:tableStyleId>{3B4B98B0-60AC-42C2-AFA5-B58CD77FA1E5}</a:tableStyleId>
              </a:tblPr>
              <a:tblGrid>
                <a:gridCol w="3105903">
                  <a:extLst>
                    <a:ext uri="{9D8B030D-6E8A-4147-A177-3AD203B41FA5}">
                      <a16:colId xmlns:a16="http://schemas.microsoft.com/office/drawing/2014/main" val="691534600"/>
                    </a:ext>
                  </a:extLst>
                </a:gridCol>
              </a:tblGrid>
              <a:tr h="290468">
                <a:tc>
                  <a:txBody>
                    <a:bodyPr/>
                    <a:lstStyle/>
                    <a:p>
                      <a:pPr algn="ctr"/>
                      <a:r>
                        <a:rPr lang="en-US" sz="1900" dirty="0"/>
                        <a:t>Technology &amp; Innovation</a:t>
                      </a:r>
                    </a:p>
                  </a:txBody>
                  <a:tcPr/>
                </a:tc>
                <a:extLst>
                  <a:ext uri="{0D108BD9-81ED-4DB2-BD59-A6C34878D82A}">
                    <a16:rowId xmlns:a16="http://schemas.microsoft.com/office/drawing/2014/main" val="2754345823"/>
                  </a:ext>
                </a:extLst>
              </a:tr>
              <a:tr h="375920">
                <a:tc>
                  <a:txBody>
                    <a:bodyPr/>
                    <a:lstStyle/>
                    <a:p>
                      <a:r>
                        <a:rPr lang="en-US" sz="1900" dirty="0"/>
                        <a:t>Tom Agresta</a:t>
                      </a:r>
                    </a:p>
                  </a:txBody>
                  <a:tcPr/>
                </a:tc>
                <a:extLst>
                  <a:ext uri="{0D108BD9-81ED-4DB2-BD59-A6C34878D82A}">
                    <a16:rowId xmlns:a16="http://schemas.microsoft.com/office/drawing/2014/main" val="401292935"/>
                  </a:ext>
                </a:extLst>
              </a:tr>
              <a:tr h="375920">
                <a:tc>
                  <a:txBody>
                    <a:bodyPr/>
                    <a:lstStyle/>
                    <a:p>
                      <a:r>
                        <a:rPr lang="en-US" sz="1900" dirty="0"/>
                        <a:t>Sen Jeffrey</a:t>
                      </a:r>
                    </a:p>
                  </a:txBody>
                  <a:tcPr/>
                </a:tc>
                <a:extLst>
                  <a:ext uri="{0D108BD9-81ED-4DB2-BD59-A6C34878D82A}">
                    <a16:rowId xmlns:a16="http://schemas.microsoft.com/office/drawing/2014/main" val="3619794609"/>
                  </a:ext>
                </a:extLst>
              </a:tr>
              <a:tr h="375920">
                <a:tc>
                  <a:txBody>
                    <a:bodyPr/>
                    <a:lstStyle/>
                    <a:p>
                      <a:r>
                        <a:rPr lang="en-US" sz="1900" i="1" dirty="0"/>
                        <a:t>Jake Star (VNA / Council)</a:t>
                      </a:r>
                    </a:p>
                  </a:txBody>
                  <a:tcPr/>
                </a:tc>
                <a:extLst>
                  <a:ext uri="{0D108BD9-81ED-4DB2-BD59-A6C34878D82A}">
                    <a16:rowId xmlns:a16="http://schemas.microsoft.com/office/drawing/2014/main" val="1345295065"/>
                  </a:ext>
                </a:extLst>
              </a:tr>
              <a:tr h="375920">
                <a:tc>
                  <a:txBody>
                    <a:bodyPr/>
                    <a:lstStyle/>
                    <a:p>
                      <a:r>
                        <a:rPr lang="en-US" sz="1900" i="1" dirty="0"/>
                        <a:t>Stacy Ward </a:t>
                      </a:r>
                      <a:r>
                        <a:rPr lang="en-US" sz="1900" i="1" dirty="0" err="1"/>
                        <a:t>Charlerie</a:t>
                      </a:r>
                      <a:r>
                        <a:rPr lang="en-US" sz="1900" i="1" dirty="0"/>
                        <a:t> (Surescripts)</a:t>
                      </a:r>
                    </a:p>
                  </a:txBody>
                  <a:tcPr/>
                </a:tc>
                <a:extLst>
                  <a:ext uri="{0D108BD9-81ED-4DB2-BD59-A6C34878D82A}">
                    <a16:rowId xmlns:a16="http://schemas.microsoft.com/office/drawing/2014/main" val="4201235300"/>
                  </a:ext>
                </a:extLst>
              </a:tr>
            </a:tbl>
          </a:graphicData>
        </a:graphic>
      </p:graphicFrame>
      <p:graphicFrame>
        <p:nvGraphicFramePr>
          <p:cNvPr id="11" name="Content Placeholder 5">
            <a:extLst>
              <a:ext uri="{FF2B5EF4-FFF2-40B4-BE49-F238E27FC236}">
                <a16:creationId xmlns:a16="http://schemas.microsoft.com/office/drawing/2014/main" id="{530A2757-D7DC-7A43-9147-18666AD8A17B}"/>
              </a:ext>
            </a:extLst>
          </p:cNvPr>
          <p:cNvGraphicFramePr>
            <a:graphicFrameLocks/>
          </p:cNvGraphicFramePr>
          <p:nvPr>
            <p:extLst>
              <p:ext uri="{D42A27DB-BD31-4B8C-83A1-F6EECF244321}">
                <p14:modId xmlns:p14="http://schemas.microsoft.com/office/powerpoint/2010/main" val="1658114682"/>
              </p:ext>
            </p:extLst>
          </p:nvPr>
        </p:nvGraphicFramePr>
        <p:xfrm>
          <a:off x="6830577" y="4364628"/>
          <a:ext cx="3105903" cy="1905000"/>
        </p:xfrm>
        <a:graphic>
          <a:graphicData uri="http://schemas.openxmlformats.org/drawingml/2006/table">
            <a:tbl>
              <a:tblPr firstRow="1" bandRow="1">
                <a:tableStyleId>{3B4B98B0-60AC-42C2-AFA5-B58CD77FA1E5}</a:tableStyleId>
              </a:tblPr>
              <a:tblGrid>
                <a:gridCol w="3105903">
                  <a:extLst>
                    <a:ext uri="{9D8B030D-6E8A-4147-A177-3AD203B41FA5}">
                      <a16:colId xmlns:a16="http://schemas.microsoft.com/office/drawing/2014/main" val="691534600"/>
                    </a:ext>
                  </a:extLst>
                </a:gridCol>
              </a:tblGrid>
              <a:tr h="375920">
                <a:tc>
                  <a:txBody>
                    <a:bodyPr/>
                    <a:lstStyle/>
                    <a:p>
                      <a:pPr algn="ctr"/>
                      <a:r>
                        <a:rPr lang="en-US" sz="1900" dirty="0"/>
                        <a:t>Charter Development</a:t>
                      </a:r>
                    </a:p>
                  </a:txBody>
                  <a:tcPr/>
                </a:tc>
                <a:extLst>
                  <a:ext uri="{0D108BD9-81ED-4DB2-BD59-A6C34878D82A}">
                    <a16:rowId xmlns:a16="http://schemas.microsoft.com/office/drawing/2014/main" val="2754345823"/>
                  </a:ext>
                </a:extLst>
              </a:tr>
              <a:tr h="375920">
                <a:tc>
                  <a:txBody>
                    <a:bodyPr/>
                    <a:lstStyle/>
                    <a:p>
                      <a:r>
                        <a:rPr lang="en-US" sz="1900" dirty="0"/>
                        <a:t>Sean Jeffrey</a:t>
                      </a:r>
                    </a:p>
                  </a:txBody>
                  <a:tcPr/>
                </a:tc>
                <a:extLst>
                  <a:ext uri="{0D108BD9-81ED-4DB2-BD59-A6C34878D82A}">
                    <a16:rowId xmlns:a16="http://schemas.microsoft.com/office/drawing/2014/main" val="401292935"/>
                  </a:ext>
                </a:extLst>
              </a:tr>
              <a:tr h="375920">
                <a:tc>
                  <a:txBody>
                    <a:bodyPr/>
                    <a:lstStyle/>
                    <a:p>
                      <a:endParaRPr lang="en-US" sz="1900" dirty="0"/>
                    </a:p>
                  </a:txBody>
                  <a:tcPr/>
                </a:tc>
                <a:extLst>
                  <a:ext uri="{0D108BD9-81ED-4DB2-BD59-A6C34878D82A}">
                    <a16:rowId xmlns:a16="http://schemas.microsoft.com/office/drawing/2014/main" val="3619794609"/>
                  </a:ext>
                </a:extLst>
              </a:tr>
              <a:tr h="375920">
                <a:tc>
                  <a:txBody>
                    <a:bodyPr/>
                    <a:lstStyle/>
                    <a:p>
                      <a:endParaRPr lang="en-US" sz="1900" i="1" dirty="0"/>
                    </a:p>
                  </a:txBody>
                  <a:tcPr/>
                </a:tc>
                <a:extLst>
                  <a:ext uri="{0D108BD9-81ED-4DB2-BD59-A6C34878D82A}">
                    <a16:rowId xmlns:a16="http://schemas.microsoft.com/office/drawing/2014/main" val="1345295065"/>
                  </a:ext>
                </a:extLst>
              </a:tr>
              <a:tr h="375920">
                <a:tc>
                  <a:txBody>
                    <a:bodyPr/>
                    <a:lstStyle/>
                    <a:p>
                      <a:endParaRPr lang="en-US" sz="1900" i="1" dirty="0"/>
                    </a:p>
                  </a:txBody>
                  <a:tcPr/>
                </a:tc>
                <a:extLst>
                  <a:ext uri="{0D108BD9-81ED-4DB2-BD59-A6C34878D82A}">
                    <a16:rowId xmlns:a16="http://schemas.microsoft.com/office/drawing/2014/main" val="4201235300"/>
                  </a:ext>
                </a:extLst>
              </a:tr>
            </a:tbl>
          </a:graphicData>
        </a:graphic>
      </p:graphicFrame>
    </p:spTree>
    <p:extLst>
      <p:ext uri="{BB962C8B-B14F-4D97-AF65-F5344CB8AC3E}">
        <p14:creationId xmlns:p14="http://schemas.microsoft.com/office/powerpoint/2010/main" val="297062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F570-C854-4BDE-8867-8D1827FCE34B}"/>
              </a:ext>
            </a:extLst>
          </p:cNvPr>
          <p:cNvSpPr>
            <a:spLocks noGrp="1"/>
          </p:cNvSpPr>
          <p:nvPr>
            <p:ph type="title"/>
          </p:nvPr>
        </p:nvSpPr>
        <p:spPr>
          <a:xfrm>
            <a:off x="609600" y="473299"/>
            <a:ext cx="10972800" cy="1066800"/>
          </a:xfrm>
        </p:spPr>
        <p:txBody>
          <a:bodyPr/>
          <a:lstStyle/>
          <a:p>
            <a:r>
              <a:rPr lang="en-US" dirty="0"/>
              <a:t>Upcoming Meetings</a:t>
            </a:r>
          </a:p>
        </p:txBody>
      </p:sp>
      <p:sp>
        <p:nvSpPr>
          <p:cNvPr id="3" name="Content Placeholder 2">
            <a:extLst>
              <a:ext uri="{FF2B5EF4-FFF2-40B4-BE49-F238E27FC236}">
                <a16:creationId xmlns:a16="http://schemas.microsoft.com/office/drawing/2014/main" id="{D1E5C009-23A5-4324-9566-ACD0EBA2C99B}"/>
              </a:ext>
            </a:extLst>
          </p:cNvPr>
          <p:cNvSpPr>
            <a:spLocks noGrp="1"/>
          </p:cNvSpPr>
          <p:nvPr>
            <p:ph idx="1"/>
          </p:nvPr>
        </p:nvSpPr>
        <p:spPr>
          <a:xfrm>
            <a:off x="866343" y="1656996"/>
            <a:ext cx="10972800" cy="4325112"/>
          </a:xfrm>
        </p:spPr>
        <p:txBody>
          <a:bodyPr/>
          <a:lstStyle/>
          <a:p>
            <a:pPr indent="-338320">
              <a:spcAft>
                <a:spcPts val="600"/>
              </a:spcAft>
              <a:buClr>
                <a:srgbClr val="0067B1"/>
              </a:buClr>
              <a:buFont typeface="Wingdings" pitchFamily="2" charset="2"/>
              <a:buChar char="Ø"/>
            </a:pPr>
            <a:r>
              <a:rPr lang="en-US" strike="sngStrike" dirty="0"/>
              <a:t>Meeting #1 – September 24, 2018 (3pm – 5pm)</a:t>
            </a:r>
          </a:p>
          <a:p>
            <a:pPr indent="-338320">
              <a:spcAft>
                <a:spcPts val="600"/>
              </a:spcAft>
              <a:buClr>
                <a:srgbClr val="0067B1"/>
              </a:buClr>
              <a:buFont typeface="Wingdings" pitchFamily="2" charset="2"/>
              <a:buChar char="Ø"/>
            </a:pPr>
            <a:r>
              <a:rPr lang="en-US" strike="sngStrike" dirty="0"/>
              <a:t>Meeting #2 – October 15, 2018 (3pm – 5pm)</a:t>
            </a:r>
          </a:p>
          <a:p>
            <a:pPr indent="-338320">
              <a:spcAft>
                <a:spcPts val="600"/>
              </a:spcAft>
              <a:buClr>
                <a:srgbClr val="0067B1"/>
              </a:buClr>
              <a:buFont typeface="Wingdings" pitchFamily="2" charset="2"/>
              <a:buChar char="Ø"/>
            </a:pPr>
            <a:r>
              <a:rPr lang="en-US" strike="sngStrike" dirty="0"/>
              <a:t>Meeting #3 – November 16, 2018 (12pm – 2pm)</a:t>
            </a:r>
          </a:p>
          <a:p>
            <a:pPr indent="-338320">
              <a:spcAft>
                <a:spcPts val="600"/>
              </a:spcAft>
              <a:buClr>
                <a:srgbClr val="0067B1"/>
              </a:buClr>
              <a:buFont typeface="Wingdings" pitchFamily="2" charset="2"/>
              <a:buChar char="Ø"/>
            </a:pPr>
            <a:r>
              <a:rPr lang="en-US" dirty="0"/>
              <a:t>Meeting #4 – December 21, 2018 (2pm – 4pm)</a:t>
            </a:r>
          </a:p>
          <a:p>
            <a:pPr indent="-338320">
              <a:spcAft>
                <a:spcPts val="600"/>
              </a:spcAft>
              <a:buClr>
                <a:srgbClr val="0067B1"/>
              </a:buClr>
              <a:buFont typeface="Wingdings" pitchFamily="2" charset="2"/>
              <a:buChar char="Ø"/>
            </a:pPr>
            <a:r>
              <a:rPr lang="en-US" b="1" dirty="0"/>
              <a:t>2019 Meetings - TBD</a:t>
            </a:r>
          </a:p>
        </p:txBody>
      </p:sp>
      <p:sp>
        <p:nvSpPr>
          <p:cNvPr id="4" name="Slide Number Placeholder 3">
            <a:extLst>
              <a:ext uri="{FF2B5EF4-FFF2-40B4-BE49-F238E27FC236}">
                <a16:creationId xmlns:a16="http://schemas.microsoft.com/office/drawing/2014/main" id="{B0F415B0-CB29-491D-BA86-69BA4D4EAA1C}"/>
              </a:ext>
            </a:extLst>
          </p:cNvPr>
          <p:cNvSpPr>
            <a:spLocks noGrp="1"/>
          </p:cNvSpPr>
          <p:nvPr>
            <p:ph type="sldNum" sz="quarter" idx="12"/>
          </p:nvPr>
        </p:nvSpPr>
        <p:spPr/>
        <p:txBody>
          <a:bodyPr/>
          <a:lstStyle/>
          <a:p>
            <a:fld id="{401CF334-2D5C-4859-84A6-CA7E6E43FAEB}" type="slidenum">
              <a:rPr lang="en-US" smtClean="0"/>
              <a:t>21</a:t>
            </a:fld>
            <a:endParaRPr lang="en-US" dirty="0"/>
          </a:p>
        </p:txBody>
      </p:sp>
    </p:spTree>
    <p:extLst>
      <p:ext uri="{BB962C8B-B14F-4D97-AF65-F5344CB8AC3E}">
        <p14:creationId xmlns:p14="http://schemas.microsoft.com/office/powerpoint/2010/main" val="226214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109725" indent="0">
              <a:buNone/>
            </a:pPr>
            <a:r>
              <a:rPr lang="en-US" dirty="0"/>
              <a:t>Sarju Shah, HIT Program Manger, OHS  - </a:t>
            </a:r>
            <a:r>
              <a:rPr lang="en-US" dirty="0">
                <a:hlinkClick r:id="rId2"/>
              </a:rPr>
              <a:t>Sarju.Shah@ct.gov</a:t>
            </a:r>
            <a:endParaRPr lang="en-US" dirty="0"/>
          </a:p>
          <a:p>
            <a:pPr marL="109725" indent="0">
              <a:buNone/>
            </a:pPr>
            <a:endParaRPr lang="en-US" dirty="0"/>
          </a:p>
          <a:p>
            <a:pPr marL="109725" indent="0">
              <a:buNone/>
            </a:pPr>
            <a:endParaRPr lang="en-US" dirty="0"/>
          </a:p>
          <a:p>
            <a:pPr marL="109725" indent="0">
              <a:buNone/>
            </a:pPr>
            <a:r>
              <a:rPr lang="en-US" dirty="0"/>
              <a:t>Michael Matthews, Facilitator, CedarBridge Group– </a:t>
            </a:r>
            <a:r>
              <a:rPr lang="en-US" dirty="0">
                <a:hlinkClick r:id="rId3"/>
              </a:rPr>
              <a:t>Michael@cedarbridgegroup.com</a:t>
            </a:r>
            <a:endParaRPr lang="en-US" dirty="0"/>
          </a:p>
          <a:p>
            <a:pPr marL="109725" indent="0">
              <a:buNone/>
            </a:pPr>
            <a:r>
              <a:rPr lang="en-US" dirty="0"/>
              <a:t>Chris Robinson, Project Manager, CedarBridge Group- </a:t>
            </a:r>
            <a:r>
              <a:rPr lang="en-US" dirty="0">
                <a:hlinkClick r:id="rId4"/>
              </a:rPr>
              <a:t>chris@cedarbridgegroup.com</a:t>
            </a:r>
            <a:r>
              <a:rPr lang="en-US" dirty="0"/>
              <a:t> </a:t>
            </a:r>
          </a:p>
          <a:p>
            <a:pPr marL="109725" indent="0">
              <a:buNone/>
            </a:pPr>
            <a:endParaRPr lang="en-US" dirty="0"/>
          </a:p>
          <a:p>
            <a:pPr marL="109725" indent="0">
              <a:buNone/>
            </a:pP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22</a:t>
            </a:fld>
            <a:endParaRPr lang="en-US" dirty="0"/>
          </a:p>
        </p:txBody>
      </p:sp>
    </p:spTree>
    <p:extLst>
      <p:ext uri="{BB962C8B-B14F-4D97-AF65-F5344CB8AC3E}">
        <p14:creationId xmlns:p14="http://schemas.microsoft.com/office/powerpoint/2010/main" val="255306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815" y="2914061"/>
            <a:ext cx="4288664" cy="1069848"/>
          </a:xfrm>
        </p:spPr>
        <p:txBody>
          <a:bodyPr>
            <a:normAutofit/>
          </a:bodyPr>
          <a:lstStyle/>
          <a:p>
            <a:pPr algn="ctr" defTabSz="1219110"/>
            <a:r>
              <a:rPr lang="en-US" dirty="0">
                <a:solidFill>
                  <a:srgbClr val="00548E"/>
                </a:solidFill>
                <a:cs typeface="Calibri" panose="020F0502020204030204" pitchFamily="34" charset="0"/>
              </a:rPr>
              <a:t>Public Comment</a:t>
            </a:r>
            <a:endParaRPr lang="en-US" sz="4800" dirty="0">
              <a:solidFill>
                <a:srgbClr val="00548E"/>
              </a:solidFill>
              <a:cs typeface="Calibri" panose="020F0502020204030204" pitchFamily="34" charset="0"/>
            </a:endParaRPr>
          </a:p>
        </p:txBody>
      </p:sp>
      <p:sp>
        <p:nvSpPr>
          <p:cNvPr id="4" name="Slide Number Placeholder 3"/>
          <p:cNvSpPr>
            <a:spLocks noGrp="1"/>
          </p:cNvSpPr>
          <p:nvPr>
            <p:ph type="sldNum" sz="quarter" idx="4294967295"/>
          </p:nvPr>
        </p:nvSpPr>
        <p:spPr>
          <a:xfrm>
            <a:off x="11679237" y="6288088"/>
            <a:ext cx="512763" cy="366712"/>
          </a:xfrm>
        </p:spPr>
        <p:txBody>
          <a:bodyPr/>
          <a:lstStyle/>
          <a:p>
            <a:fld id="{401CF334-2D5C-4859-84A6-CA7E6E43FAEB}"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225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1219110">
              <a:tabLst>
                <a:tab pos="682608" algn="l"/>
              </a:tabLst>
            </a:pPr>
            <a:r>
              <a:rPr lang="en-US" dirty="0">
                <a:ln w="12700">
                  <a:noFill/>
                </a:ln>
                <a:solidFill>
                  <a:srgbClr val="00548E"/>
                </a:solidFill>
                <a:cs typeface="Calibri" panose="020F0502020204030204" pitchFamily="34" charset="0"/>
              </a:rPr>
              <a:t>Review &amp; Approval of: </a:t>
            </a:r>
            <a:endParaRPr lang="en-US" sz="3200" i="1" dirty="0">
              <a:ln w="12700">
                <a:noFill/>
              </a:ln>
              <a:solidFill>
                <a:srgbClr val="00548E"/>
              </a:solidFill>
              <a:cs typeface="Calibri" panose="020F0502020204030204" pitchFamily="34" charset="0"/>
            </a:endParaRPr>
          </a:p>
        </p:txBody>
      </p:sp>
      <p:sp>
        <p:nvSpPr>
          <p:cNvPr id="3" name="Text Placeholder 2"/>
          <p:cNvSpPr>
            <a:spLocks noGrp="1"/>
          </p:cNvSpPr>
          <p:nvPr>
            <p:ph type="body" idx="1"/>
          </p:nvPr>
        </p:nvSpPr>
        <p:spPr/>
        <p:txBody>
          <a:bodyPr/>
          <a:lstStyle/>
          <a:p>
            <a:pPr algn="ctr"/>
            <a:r>
              <a:rPr lang="en-US" dirty="0"/>
              <a:t>October 14, 2018 Meeting Minutes</a:t>
            </a:r>
          </a:p>
        </p:txBody>
      </p:sp>
      <p:sp>
        <p:nvSpPr>
          <p:cNvPr id="4" name="Slide Number Placeholder 3"/>
          <p:cNvSpPr>
            <a:spLocks noGrp="1"/>
          </p:cNvSpPr>
          <p:nvPr>
            <p:ph type="sldNum" sz="quarter" idx="12"/>
          </p:nvPr>
        </p:nvSpPr>
        <p:spPr/>
        <p:txBody>
          <a:bodyPr/>
          <a:lstStyle/>
          <a:p>
            <a:fld id="{401CF334-2D5C-4859-84A6-CA7E6E43FAEB}"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386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1219110">
              <a:tabLst>
                <a:tab pos="682608" algn="l"/>
              </a:tabLst>
            </a:pPr>
            <a:r>
              <a:rPr lang="en-US" dirty="0">
                <a:ln w="12700">
                  <a:noFill/>
                </a:ln>
                <a:solidFill>
                  <a:srgbClr val="00548E"/>
                </a:solidFill>
                <a:cs typeface="Calibri" panose="020F0502020204030204" pitchFamily="34" charset="0"/>
              </a:rPr>
              <a:t>Defining Medication Reconciliation</a:t>
            </a:r>
            <a:endParaRPr lang="en-US" sz="3200" i="1" dirty="0">
              <a:ln w="12700">
                <a:noFill/>
              </a:ln>
              <a:solidFill>
                <a:srgbClr val="00548E"/>
              </a:solidFill>
              <a:cs typeface="Calibri" panose="020F0502020204030204" pitchFamily="34" charset="0"/>
            </a:endParaRPr>
          </a:p>
        </p:txBody>
      </p:sp>
      <p:sp>
        <p:nvSpPr>
          <p:cNvPr id="3" name="Text Placeholder 2"/>
          <p:cNvSpPr>
            <a:spLocks noGrp="1"/>
          </p:cNvSpPr>
          <p:nvPr>
            <p:ph type="body" idx="1"/>
          </p:nvPr>
        </p:nvSpPr>
        <p:spPr/>
        <p:txBody>
          <a:bodyPr/>
          <a:lstStyle/>
          <a:p>
            <a:pPr algn="ctr"/>
            <a:r>
              <a:rPr lang="en-US" dirty="0"/>
              <a:t>Discussion Topic</a:t>
            </a:r>
          </a:p>
        </p:txBody>
      </p:sp>
      <p:sp>
        <p:nvSpPr>
          <p:cNvPr id="4" name="Slide Number Placeholder 3"/>
          <p:cNvSpPr>
            <a:spLocks noGrp="1"/>
          </p:cNvSpPr>
          <p:nvPr>
            <p:ph type="sldNum" sz="quarter" idx="12"/>
          </p:nvPr>
        </p:nvSpPr>
        <p:spPr/>
        <p:txBody>
          <a:bodyPr/>
          <a:lstStyle/>
          <a:p>
            <a:fld id="{401CF334-2D5C-4859-84A6-CA7E6E43FAEB}"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966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D1B4B-A848-9044-88EF-DEE4E5FD4303}"/>
              </a:ext>
            </a:extLst>
          </p:cNvPr>
          <p:cNvSpPr>
            <a:spLocks noGrp="1"/>
          </p:cNvSpPr>
          <p:nvPr>
            <p:ph type="sldNum" sz="quarter" idx="12"/>
          </p:nvPr>
        </p:nvSpPr>
        <p:spPr/>
        <p:txBody>
          <a:bodyPr/>
          <a:lstStyle/>
          <a:p>
            <a:fld id="{401CF334-2D5C-4859-84A6-CA7E6E43FAEB}" type="slidenum">
              <a:rPr lang="en-US" smtClean="0"/>
              <a:t>6</a:t>
            </a:fld>
            <a:endParaRPr lang="en-US" dirty="0"/>
          </a:p>
        </p:txBody>
      </p:sp>
      <p:sp>
        <p:nvSpPr>
          <p:cNvPr id="9" name="Content Placeholder 5">
            <a:extLst>
              <a:ext uri="{FF2B5EF4-FFF2-40B4-BE49-F238E27FC236}">
                <a16:creationId xmlns:a16="http://schemas.microsoft.com/office/drawing/2014/main" id="{CE01A5CC-623A-2546-963D-49B0B2988C0B}"/>
              </a:ext>
            </a:extLst>
          </p:cNvPr>
          <p:cNvSpPr txBox="1">
            <a:spLocks/>
          </p:cNvSpPr>
          <p:nvPr/>
        </p:nvSpPr>
        <p:spPr>
          <a:xfrm>
            <a:off x="624344" y="1150375"/>
            <a:ext cx="6950739" cy="5479027"/>
          </a:xfrm>
          <a:prstGeom prst="rect">
            <a:avLst/>
          </a:prstGeom>
        </p:spPr>
        <p:txBody>
          <a:bodyPr>
            <a:normAutofit lnSpcReduction="10000"/>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64567" indent="0" defTabSz="914332">
              <a:spcAft>
                <a:spcPts val="600"/>
              </a:spcAft>
              <a:buClr>
                <a:srgbClr val="0067B1"/>
              </a:buClr>
              <a:buNone/>
            </a:pPr>
            <a:r>
              <a:rPr lang="en-US" sz="1800" dirty="0">
                <a:solidFill>
                  <a:srgbClr val="0067B1"/>
                </a:solidFill>
                <a:ea typeface="Cambria" panose="02040503050406030204" pitchFamily="18" charset="0"/>
                <a:cs typeface="Calibri" panose="020F0502020204030204" pitchFamily="34" charset="0"/>
              </a:rPr>
              <a:t>All definitions analyzed contained similar language:</a:t>
            </a:r>
          </a:p>
          <a:p>
            <a:pPr marL="507458" indent="-342891" defTabSz="914332">
              <a:spcAft>
                <a:spcPts val="600"/>
              </a:spcAft>
              <a:buClr>
                <a:srgbClr val="0067B1"/>
              </a:buClr>
              <a:buFont typeface="Wingdings" pitchFamily="2" charset="2"/>
              <a:buChar char="Ø"/>
            </a:pPr>
            <a:r>
              <a:rPr lang="en-US" sz="1600" dirty="0">
                <a:solidFill>
                  <a:srgbClr val="0067B1"/>
                </a:solidFill>
                <a:ea typeface="Cambria" panose="02040503050406030204" pitchFamily="18" charset="0"/>
                <a:cs typeface="Calibri" panose="020F0502020204030204" pitchFamily="34" charset="0"/>
              </a:rPr>
              <a:t>“The </a:t>
            </a:r>
            <a:r>
              <a:rPr lang="en-US" sz="1600" b="1" dirty="0">
                <a:solidFill>
                  <a:srgbClr val="0067B1"/>
                </a:solidFill>
                <a:ea typeface="Cambria" panose="02040503050406030204" pitchFamily="18" charset="0"/>
                <a:cs typeface="Calibri" panose="020F0502020204030204" pitchFamily="34" charset="0"/>
              </a:rPr>
              <a:t>process of identifying the most accurate list of all medications that the patient is taking</a:t>
            </a:r>
            <a:r>
              <a:rPr lang="en-US" sz="1600" dirty="0">
                <a:solidFill>
                  <a:srgbClr val="0067B1"/>
                </a:solidFill>
                <a:ea typeface="Cambria" panose="02040503050406030204" pitchFamily="18" charset="0"/>
                <a:cs typeface="Calibri" panose="020F0502020204030204" pitchFamily="34" charset="0"/>
              </a:rPr>
              <a:t>, including name, dosage, frequency, and route, by comparing the medical record to an external list of medications obtained from a patient, hospital, or other provider.” </a:t>
            </a:r>
            <a:r>
              <a:rPr lang="en-US" sz="1000" i="1" dirty="0">
                <a:solidFill>
                  <a:srgbClr val="0067B1"/>
                </a:solidFill>
                <a:ea typeface="Cambria" panose="02040503050406030204" pitchFamily="18" charset="0"/>
                <a:cs typeface="Calibri" panose="020F0502020204030204" pitchFamily="34" charset="0"/>
              </a:rPr>
              <a:t>(CMS)</a:t>
            </a:r>
          </a:p>
          <a:p>
            <a:pPr marL="507458" indent="-342891" defTabSz="914332">
              <a:spcAft>
                <a:spcPts val="600"/>
              </a:spcAft>
              <a:buClr>
                <a:srgbClr val="0067B1"/>
              </a:buClr>
              <a:buFont typeface="Wingdings" pitchFamily="2" charset="2"/>
              <a:buChar char="Ø"/>
            </a:pPr>
            <a:r>
              <a:rPr lang="en-US" sz="1600" dirty="0">
                <a:solidFill>
                  <a:srgbClr val="0067B1"/>
                </a:solidFill>
                <a:ea typeface="Cambria" panose="02040503050406030204" pitchFamily="18" charset="0"/>
                <a:cs typeface="Calibri" panose="020F0502020204030204" pitchFamily="34" charset="0"/>
              </a:rPr>
              <a:t>The </a:t>
            </a:r>
            <a:r>
              <a:rPr lang="en-US" sz="1600" b="1" dirty="0">
                <a:solidFill>
                  <a:srgbClr val="0067B1"/>
                </a:solidFill>
                <a:ea typeface="Cambria" panose="02040503050406030204" pitchFamily="18" charset="0"/>
                <a:cs typeface="Calibri" panose="020F0502020204030204" pitchFamily="34" charset="0"/>
              </a:rPr>
              <a:t>process of creating the most accurate list possible of all medications a patient is taking </a:t>
            </a:r>
            <a:r>
              <a:rPr lang="en-US" sz="1600" dirty="0">
                <a:solidFill>
                  <a:srgbClr val="0067B1"/>
                </a:solidFill>
                <a:ea typeface="Cambria" panose="02040503050406030204" pitchFamily="18" charset="0"/>
                <a:cs typeface="Calibri" panose="020F0502020204030204" pitchFamily="34" charset="0"/>
              </a:rPr>
              <a:t>– including drug name, dosage, frequency, and route – and comparing that list against the physician’s admission, transfer and/or discharge orders, with the goal of providing correct medications to the patient at all transition points.”</a:t>
            </a:r>
            <a:r>
              <a:rPr lang="en-US" sz="1600" dirty="0">
                <a:solidFill>
                  <a:srgbClr val="0067B1"/>
                </a:solidFill>
                <a:ea typeface="Cambria" panose="02040503050406030204" pitchFamily="18" charset="0"/>
                <a:cs typeface="Calibri" panose="020F0502020204030204" pitchFamily="34" charset="0"/>
                <a:sym typeface="Wingdings" pitchFamily="2" charset="2"/>
              </a:rPr>
              <a:t> </a:t>
            </a:r>
            <a:r>
              <a:rPr lang="en-US" sz="1000" i="1" dirty="0">
                <a:solidFill>
                  <a:srgbClr val="0067B1"/>
                </a:solidFill>
                <a:ea typeface="Cambria" panose="02040503050406030204" pitchFamily="18" charset="0"/>
                <a:cs typeface="Calibri" panose="020F0502020204030204" pitchFamily="34" charset="0"/>
                <a:sym typeface="Wingdings" pitchFamily="2" charset="2"/>
              </a:rPr>
              <a:t>(Institute for Healthcare Improvement)</a:t>
            </a:r>
            <a:endParaRPr lang="en-US" sz="1000" dirty="0">
              <a:solidFill>
                <a:srgbClr val="0067B1"/>
              </a:solidFill>
              <a:ea typeface="Cambria" panose="02040503050406030204" pitchFamily="18" charset="0"/>
              <a:cs typeface="Calibri" panose="020F0502020204030204" pitchFamily="34" charset="0"/>
            </a:endParaRPr>
          </a:p>
          <a:p>
            <a:pPr marL="507458" indent="-342891" defTabSz="914332">
              <a:spcAft>
                <a:spcPts val="600"/>
              </a:spcAft>
              <a:buClr>
                <a:srgbClr val="0067B1"/>
              </a:buClr>
              <a:buFont typeface="Wingdings" pitchFamily="2" charset="2"/>
              <a:buChar char="Ø"/>
            </a:pPr>
            <a:r>
              <a:rPr lang="en-US" sz="1600" dirty="0">
                <a:solidFill>
                  <a:srgbClr val="0067B1"/>
                </a:solidFill>
                <a:ea typeface="Cambria" panose="02040503050406030204" pitchFamily="18" charset="0"/>
                <a:cs typeface="Calibri" panose="020F0502020204030204" pitchFamily="34" charset="0"/>
              </a:rPr>
              <a:t>“Medication reconciliation is a formal </a:t>
            </a:r>
            <a:r>
              <a:rPr lang="en-US" sz="1600" b="1" dirty="0">
                <a:solidFill>
                  <a:srgbClr val="0067B1"/>
                </a:solidFill>
                <a:ea typeface="Cambria" panose="02040503050406030204" pitchFamily="18" charset="0"/>
                <a:cs typeface="Calibri" panose="020F0502020204030204" pitchFamily="34" charset="0"/>
              </a:rPr>
              <a:t>process for creating the most complete and accurate list possible</a:t>
            </a:r>
            <a:r>
              <a:rPr lang="en-US" sz="1600" dirty="0">
                <a:solidFill>
                  <a:srgbClr val="0067B1"/>
                </a:solidFill>
                <a:ea typeface="Cambria" panose="02040503050406030204" pitchFamily="18" charset="0"/>
                <a:cs typeface="Calibri" panose="020F0502020204030204" pitchFamily="34" charset="0"/>
              </a:rPr>
              <a:t> of a patient’s current medications and comparing the list to those in the patient record or medication orders.” </a:t>
            </a:r>
            <a:r>
              <a:rPr lang="en-US" sz="1000" i="1" dirty="0">
                <a:solidFill>
                  <a:srgbClr val="0067B1"/>
                </a:solidFill>
                <a:ea typeface="Cambria" panose="02040503050406030204" pitchFamily="18" charset="0"/>
                <a:cs typeface="Calibri" panose="020F0502020204030204" pitchFamily="34" charset="0"/>
              </a:rPr>
              <a:t>(Patient Safety and Quality: An Evidence-Based Handbook for Nurses – Chapter 38 – Jane </a:t>
            </a:r>
            <a:r>
              <a:rPr lang="en-US" sz="1000" i="1" dirty="0" err="1">
                <a:solidFill>
                  <a:srgbClr val="0067B1"/>
                </a:solidFill>
                <a:ea typeface="Cambria" panose="02040503050406030204" pitchFamily="18" charset="0"/>
                <a:cs typeface="Calibri" panose="020F0502020204030204" pitchFamily="34" charset="0"/>
              </a:rPr>
              <a:t>Barnsteiner</a:t>
            </a:r>
            <a:r>
              <a:rPr lang="en-US" sz="1000" i="1" dirty="0">
                <a:solidFill>
                  <a:srgbClr val="0067B1"/>
                </a:solidFill>
                <a:ea typeface="Cambria" panose="02040503050406030204" pitchFamily="18" charset="0"/>
                <a:cs typeface="Calibri" panose="020F0502020204030204" pitchFamily="34" charset="0"/>
              </a:rPr>
              <a:t>)</a:t>
            </a:r>
          </a:p>
          <a:p>
            <a:pPr marL="507458" indent="-342891" defTabSz="914332">
              <a:spcAft>
                <a:spcPts val="600"/>
              </a:spcAft>
              <a:buClr>
                <a:srgbClr val="0067B1"/>
              </a:buClr>
              <a:buFont typeface="Wingdings" pitchFamily="2" charset="2"/>
              <a:buChar char="Ø"/>
            </a:pPr>
            <a:r>
              <a:rPr lang="en-US" sz="1600" dirty="0">
                <a:solidFill>
                  <a:srgbClr val="0067B1"/>
                </a:solidFill>
                <a:ea typeface="Cambria" panose="02040503050406030204" pitchFamily="18" charset="0"/>
                <a:cs typeface="Calibri" panose="020F0502020204030204" pitchFamily="34" charset="0"/>
              </a:rPr>
              <a:t>“Medication reconciliation is the process of comparing a patient’s medication orders to all of the medications that the patient has been taking... The process comprises five steps: </a:t>
            </a:r>
            <a:r>
              <a:rPr lang="en-US" sz="1600" b="1" dirty="0">
                <a:solidFill>
                  <a:srgbClr val="0067B1"/>
                </a:solidFill>
                <a:ea typeface="Cambria" panose="02040503050406030204" pitchFamily="18" charset="0"/>
                <a:cs typeface="Calibri" panose="020F0502020204030204" pitchFamily="34" charset="0"/>
              </a:rPr>
              <a:t>(1) develop a list of current medications; (2) develop a list of medications to be prescribed; (3) compare the medications on the two lists; </a:t>
            </a:r>
            <a:r>
              <a:rPr lang="en-US" sz="1600" dirty="0">
                <a:solidFill>
                  <a:srgbClr val="0067B1"/>
                </a:solidFill>
                <a:ea typeface="Cambria" panose="02040503050406030204" pitchFamily="18" charset="0"/>
                <a:cs typeface="Calibri" panose="020F0502020204030204" pitchFamily="34" charset="0"/>
              </a:rPr>
              <a:t>(4) make clinical decisions based on the comparison; and (5) communicate the new list to appropriate caregivers and to the patient.” </a:t>
            </a:r>
            <a:r>
              <a:rPr lang="en-US" sz="1000" i="1" dirty="0">
                <a:solidFill>
                  <a:srgbClr val="0067B1"/>
                </a:solidFill>
                <a:ea typeface="Cambria" panose="02040503050406030204" pitchFamily="18" charset="0"/>
                <a:cs typeface="Calibri" panose="020F0502020204030204" pitchFamily="34" charset="0"/>
              </a:rPr>
              <a:t>(Joint Commission)</a:t>
            </a:r>
          </a:p>
        </p:txBody>
      </p:sp>
      <p:graphicFrame>
        <p:nvGraphicFramePr>
          <p:cNvPr id="7" name="Diagram 6">
            <a:extLst>
              <a:ext uri="{FF2B5EF4-FFF2-40B4-BE49-F238E27FC236}">
                <a16:creationId xmlns:a16="http://schemas.microsoft.com/office/drawing/2014/main" id="{2C192FFD-B46A-4B00-9D9C-239EC79B8070}"/>
              </a:ext>
            </a:extLst>
          </p:cNvPr>
          <p:cNvGraphicFramePr/>
          <p:nvPr>
            <p:extLst>
              <p:ext uri="{D42A27DB-BD31-4B8C-83A1-F6EECF244321}">
                <p14:modId xmlns:p14="http://schemas.microsoft.com/office/powerpoint/2010/main" val="1191838936"/>
              </p:ext>
            </p:extLst>
          </p:nvPr>
        </p:nvGraphicFramePr>
        <p:xfrm>
          <a:off x="7674076" y="2366872"/>
          <a:ext cx="4118077" cy="218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760FDB68-46DD-4FD6-A435-E2C8803B9E0E}"/>
              </a:ext>
            </a:extLst>
          </p:cNvPr>
          <p:cNvSpPr>
            <a:spLocks noGrp="1"/>
          </p:cNvSpPr>
          <p:nvPr>
            <p:ph type="title"/>
          </p:nvPr>
        </p:nvSpPr>
        <p:spPr>
          <a:xfrm>
            <a:off x="464216" y="341365"/>
            <a:ext cx="11176000" cy="1057275"/>
          </a:xfrm>
        </p:spPr>
        <p:txBody>
          <a:bodyPr>
            <a:normAutofit fontScale="90000"/>
          </a:bodyPr>
          <a:lstStyle/>
          <a:p>
            <a:pPr defTabSz="1219110"/>
            <a:r>
              <a:rPr lang="en-US" sz="3400" dirty="0">
                <a:solidFill>
                  <a:srgbClr val="00548E"/>
                </a:solidFill>
                <a:cs typeface="Calibri" panose="020F0502020204030204" pitchFamily="34" charset="0"/>
              </a:rPr>
              <a:t>Discussion – Med Rec Definitions (Follow-up From Small Group)</a:t>
            </a:r>
          </a:p>
        </p:txBody>
      </p:sp>
    </p:spTree>
    <p:extLst>
      <p:ext uri="{BB962C8B-B14F-4D97-AF65-F5344CB8AC3E}">
        <p14:creationId xmlns:p14="http://schemas.microsoft.com/office/powerpoint/2010/main" val="233116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D1B4B-A848-9044-88EF-DEE4E5FD4303}"/>
              </a:ext>
            </a:extLst>
          </p:cNvPr>
          <p:cNvSpPr>
            <a:spLocks noGrp="1"/>
          </p:cNvSpPr>
          <p:nvPr>
            <p:ph type="sldNum" sz="quarter" idx="12"/>
          </p:nvPr>
        </p:nvSpPr>
        <p:spPr/>
        <p:txBody>
          <a:bodyPr/>
          <a:lstStyle/>
          <a:p>
            <a:fld id="{401CF334-2D5C-4859-84A6-CA7E6E43FAEB}" type="slidenum">
              <a:rPr lang="en-US" smtClean="0"/>
              <a:t>7</a:t>
            </a:fld>
            <a:endParaRPr lang="en-US" dirty="0"/>
          </a:p>
        </p:txBody>
      </p:sp>
      <p:sp>
        <p:nvSpPr>
          <p:cNvPr id="5" name="Title 1">
            <a:extLst>
              <a:ext uri="{FF2B5EF4-FFF2-40B4-BE49-F238E27FC236}">
                <a16:creationId xmlns:a16="http://schemas.microsoft.com/office/drawing/2014/main" id="{F9361FB7-2104-D24B-BE4B-C66B992EEE33}"/>
              </a:ext>
            </a:extLst>
          </p:cNvPr>
          <p:cNvSpPr>
            <a:spLocks noGrp="1"/>
          </p:cNvSpPr>
          <p:nvPr>
            <p:ph type="title"/>
          </p:nvPr>
        </p:nvSpPr>
        <p:spPr>
          <a:xfrm>
            <a:off x="443992" y="687125"/>
            <a:ext cx="11176000" cy="701579"/>
          </a:xfrm>
        </p:spPr>
        <p:txBody>
          <a:bodyPr>
            <a:normAutofit fontScale="90000"/>
          </a:bodyPr>
          <a:lstStyle/>
          <a:p>
            <a:pPr defTabSz="1219110"/>
            <a:r>
              <a:rPr lang="en-US" sz="3400" dirty="0">
                <a:solidFill>
                  <a:srgbClr val="00548E"/>
                </a:solidFill>
                <a:cs typeface="Calibri" panose="020F0502020204030204" pitchFamily="34" charset="0"/>
              </a:rPr>
              <a:t>Discussion – Med Rec Definitions Recommendation</a:t>
            </a:r>
            <a:br>
              <a:rPr lang="en-US" sz="3400" dirty="0">
                <a:solidFill>
                  <a:srgbClr val="00548E"/>
                </a:solidFill>
                <a:cs typeface="Calibri" panose="020F0502020204030204" pitchFamily="34" charset="0"/>
              </a:rPr>
            </a:br>
            <a:endParaRPr lang="en-US" sz="3400" i="1" dirty="0">
              <a:solidFill>
                <a:srgbClr val="00548E"/>
              </a:solidFill>
              <a:cs typeface="Calibri" panose="020F0502020204030204" pitchFamily="34" charset="0"/>
            </a:endParaRPr>
          </a:p>
        </p:txBody>
      </p:sp>
      <p:sp>
        <p:nvSpPr>
          <p:cNvPr id="9" name="Content Placeholder 5">
            <a:extLst>
              <a:ext uri="{FF2B5EF4-FFF2-40B4-BE49-F238E27FC236}">
                <a16:creationId xmlns:a16="http://schemas.microsoft.com/office/drawing/2014/main" id="{CE01A5CC-623A-2546-963D-49B0B2988C0B}"/>
              </a:ext>
            </a:extLst>
          </p:cNvPr>
          <p:cNvSpPr txBox="1">
            <a:spLocks/>
          </p:cNvSpPr>
          <p:nvPr/>
        </p:nvSpPr>
        <p:spPr>
          <a:xfrm>
            <a:off x="481782" y="1337197"/>
            <a:ext cx="10781085" cy="5370343"/>
          </a:xfrm>
          <a:prstGeom prst="rect">
            <a:avLst/>
          </a:prstGeom>
        </p:spPr>
        <p:txBody>
          <a:bodyPr>
            <a:normAutofit fontScale="92500" lnSpcReduction="10000"/>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64567" indent="0" defTabSz="914332">
              <a:spcAft>
                <a:spcPts val="600"/>
              </a:spcAft>
              <a:buClr>
                <a:srgbClr val="0067B1"/>
              </a:buClr>
              <a:buNone/>
            </a:pPr>
            <a:r>
              <a:rPr lang="en-US" sz="2200" dirty="0">
                <a:solidFill>
                  <a:srgbClr val="0067B1"/>
                </a:solidFill>
                <a:ea typeface="Cambria" panose="02040503050406030204" pitchFamily="18" charset="0"/>
                <a:cs typeface="Calibri" panose="020F0502020204030204" pitchFamily="34" charset="0"/>
              </a:rPr>
              <a:t>Utilize the Joint Commission’s definition of Medication Reconciliation</a:t>
            </a:r>
          </a:p>
          <a:p>
            <a:pPr marL="507458" indent="-342891" defTabSz="914332">
              <a:spcAft>
                <a:spcPts val="600"/>
              </a:spcAft>
              <a:buClr>
                <a:srgbClr val="0067B1"/>
              </a:buClr>
              <a:buFont typeface="Wingdings" pitchFamily="2" charset="2"/>
              <a:buChar char="Ø"/>
            </a:pPr>
            <a:r>
              <a:rPr lang="en-US" sz="2200" dirty="0">
                <a:solidFill>
                  <a:srgbClr val="0067B1"/>
                </a:solidFill>
                <a:ea typeface="Cambria" panose="02040503050406030204" pitchFamily="18" charset="0"/>
                <a:cs typeface="Calibri" panose="020F0502020204030204" pitchFamily="34" charset="0"/>
              </a:rPr>
              <a:t>“Medication reconciliation is the process of comparing a patient’s medication orders to all of the medications that the patient has been taking. This reconciliation is done to avoid medication errors such as omissions, duplications, dosing errors, or drug interactions. It should be done at every transition of care in which new medications are ordered or existing orders are rewritten. Transitions in care include changes in setting, service, practitioner, or level of care. The process comprises five steps: </a:t>
            </a:r>
          </a:p>
          <a:p>
            <a:pPr marL="1260443" lvl="1" indent="-342891" defTabSz="914332">
              <a:spcAft>
                <a:spcPts val="600"/>
              </a:spcAft>
              <a:buClr>
                <a:srgbClr val="0067B1"/>
              </a:buClr>
              <a:buFont typeface="+mj-lt"/>
              <a:buAutoNum type="arabicPeriod"/>
            </a:pPr>
            <a:r>
              <a:rPr lang="en-US" sz="1800" dirty="0">
                <a:solidFill>
                  <a:srgbClr val="0067B1"/>
                </a:solidFill>
                <a:ea typeface="Cambria" panose="02040503050406030204" pitchFamily="18" charset="0"/>
                <a:cs typeface="Calibri" panose="020F0502020204030204" pitchFamily="34" charset="0"/>
              </a:rPr>
              <a:t>Develop a list of current medications; </a:t>
            </a:r>
          </a:p>
          <a:p>
            <a:pPr marL="1260443" lvl="1" indent="-342891" defTabSz="914332">
              <a:spcAft>
                <a:spcPts val="600"/>
              </a:spcAft>
              <a:buClr>
                <a:srgbClr val="0067B1"/>
              </a:buClr>
              <a:buFont typeface="+mj-lt"/>
              <a:buAutoNum type="arabicPeriod"/>
            </a:pPr>
            <a:r>
              <a:rPr lang="en-US" sz="1800" dirty="0">
                <a:solidFill>
                  <a:srgbClr val="0067B1"/>
                </a:solidFill>
                <a:ea typeface="Cambria" panose="02040503050406030204" pitchFamily="18" charset="0"/>
                <a:cs typeface="Calibri" panose="020F0502020204030204" pitchFamily="34" charset="0"/>
              </a:rPr>
              <a:t>Develop a list of medications to be prescribed; </a:t>
            </a:r>
          </a:p>
          <a:p>
            <a:pPr marL="1260443" lvl="1" indent="-342891" defTabSz="914332">
              <a:spcAft>
                <a:spcPts val="600"/>
              </a:spcAft>
              <a:buClr>
                <a:srgbClr val="0067B1"/>
              </a:buClr>
              <a:buFont typeface="+mj-lt"/>
              <a:buAutoNum type="arabicPeriod"/>
            </a:pPr>
            <a:r>
              <a:rPr lang="en-US" sz="1800" dirty="0">
                <a:solidFill>
                  <a:srgbClr val="0067B1"/>
                </a:solidFill>
                <a:ea typeface="Cambria" panose="02040503050406030204" pitchFamily="18" charset="0"/>
                <a:cs typeface="Calibri" panose="020F0502020204030204" pitchFamily="34" charset="0"/>
              </a:rPr>
              <a:t>Compare the medications on the two lists; </a:t>
            </a:r>
          </a:p>
          <a:p>
            <a:pPr marL="1260443" lvl="1" indent="-342891" defTabSz="914332">
              <a:spcAft>
                <a:spcPts val="600"/>
              </a:spcAft>
              <a:buClr>
                <a:srgbClr val="0067B1"/>
              </a:buClr>
              <a:buFont typeface="+mj-lt"/>
              <a:buAutoNum type="arabicPeriod"/>
            </a:pPr>
            <a:r>
              <a:rPr lang="en-US" sz="1800" dirty="0">
                <a:solidFill>
                  <a:srgbClr val="0067B1"/>
                </a:solidFill>
                <a:ea typeface="Cambria" panose="02040503050406030204" pitchFamily="18" charset="0"/>
                <a:cs typeface="Calibri" panose="020F0502020204030204" pitchFamily="34" charset="0"/>
              </a:rPr>
              <a:t>Make clinical decisions based on the comparison; and </a:t>
            </a:r>
          </a:p>
          <a:p>
            <a:pPr marL="1260443" lvl="1" indent="-342891" defTabSz="914332">
              <a:spcAft>
                <a:spcPts val="600"/>
              </a:spcAft>
              <a:buClr>
                <a:srgbClr val="0067B1"/>
              </a:buClr>
              <a:buFont typeface="+mj-lt"/>
              <a:buAutoNum type="arabicPeriod"/>
            </a:pPr>
            <a:r>
              <a:rPr lang="en-US" sz="1800" dirty="0">
                <a:solidFill>
                  <a:srgbClr val="0067B1"/>
                </a:solidFill>
                <a:ea typeface="Cambria" panose="02040503050406030204" pitchFamily="18" charset="0"/>
                <a:cs typeface="Calibri" panose="020F0502020204030204" pitchFamily="34" charset="0"/>
              </a:rPr>
              <a:t>Communicate the new list to appropriate caregivers and to the patient.”</a:t>
            </a:r>
          </a:p>
          <a:p>
            <a:pPr marL="507458" indent="-342891" defTabSz="914332">
              <a:spcAft>
                <a:spcPts val="600"/>
              </a:spcAft>
              <a:buClr>
                <a:srgbClr val="0067B1"/>
              </a:buClr>
              <a:buFont typeface="Wingdings" panose="05000000000000000000" pitchFamily="2" charset="2"/>
              <a:buChar char="Ø"/>
            </a:pPr>
            <a:r>
              <a:rPr lang="en-US" sz="2000" dirty="0">
                <a:solidFill>
                  <a:srgbClr val="0067B1"/>
                </a:solidFill>
                <a:ea typeface="Cambria" panose="02040503050406030204" pitchFamily="18" charset="0"/>
                <a:cs typeface="Calibri" panose="020F0502020204030204" pitchFamily="34" charset="0"/>
              </a:rPr>
              <a:t>Considerations</a:t>
            </a:r>
          </a:p>
          <a:p>
            <a:pPr marL="1203295" lvl="1" indent="-285744" defTabSz="914332">
              <a:spcAft>
                <a:spcPts val="600"/>
              </a:spcAft>
              <a:buClr>
                <a:srgbClr val="0067B1"/>
              </a:buClr>
            </a:pPr>
            <a:r>
              <a:rPr lang="en-US" sz="1800" dirty="0">
                <a:solidFill>
                  <a:srgbClr val="0067B1"/>
                </a:solidFill>
                <a:ea typeface="Cambria" panose="02040503050406030204" pitchFamily="18" charset="0"/>
                <a:cs typeface="Calibri" panose="020F0502020204030204" pitchFamily="34" charset="0"/>
              </a:rPr>
              <a:t>Ensure the definition works effectively for all care settings</a:t>
            </a:r>
          </a:p>
          <a:p>
            <a:pPr marL="1203295" lvl="1" indent="-285744" defTabSz="914332">
              <a:spcAft>
                <a:spcPts val="600"/>
              </a:spcAft>
              <a:buClr>
                <a:srgbClr val="0067B1"/>
              </a:buClr>
            </a:pPr>
            <a:r>
              <a:rPr lang="en-US" sz="1800" dirty="0">
                <a:solidFill>
                  <a:srgbClr val="0067B1"/>
                </a:solidFill>
                <a:ea typeface="Cambria" panose="02040503050406030204" pitchFamily="18" charset="0"/>
                <a:cs typeface="Calibri" panose="020F0502020204030204" pitchFamily="34" charset="0"/>
              </a:rPr>
              <a:t>Questions from prior discussion are addressed: who, what, where and how</a:t>
            </a:r>
          </a:p>
          <a:p>
            <a:pPr marL="1203295" lvl="1" indent="-285744" defTabSz="914332">
              <a:spcAft>
                <a:spcPts val="600"/>
              </a:spcAft>
              <a:buClr>
                <a:srgbClr val="0067B1"/>
              </a:buClr>
            </a:pPr>
            <a:r>
              <a:rPr lang="en-US" sz="1800" dirty="0">
                <a:solidFill>
                  <a:srgbClr val="0067B1"/>
                </a:solidFill>
                <a:ea typeface="Cambria" panose="02040503050406030204" pitchFamily="18" charset="0"/>
                <a:cs typeface="Calibri" panose="020F0502020204030204" pitchFamily="34" charset="0"/>
              </a:rPr>
              <a:t>PCP should be the principal “owner” of medication reconciliation </a:t>
            </a:r>
          </a:p>
        </p:txBody>
      </p:sp>
    </p:spTree>
    <p:extLst>
      <p:ext uri="{BB962C8B-B14F-4D97-AF65-F5344CB8AC3E}">
        <p14:creationId xmlns:p14="http://schemas.microsoft.com/office/powerpoint/2010/main" val="48915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1219110">
              <a:tabLst>
                <a:tab pos="682608" algn="l"/>
              </a:tabLst>
            </a:pPr>
            <a:r>
              <a:rPr lang="en-US" dirty="0">
                <a:ln w="12700">
                  <a:noFill/>
                </a:ln>
                <a:solidFill>
                  <a:srgbClr val="00548E"/>
                </a:solidFill>
                <a:cs typeface="Calibri" panose="020F0502020204030204" pitchFamily="34" charset="0"/>
              </a:rPr>
              <a:t>Funding Opportunity: </a:t>
            </a:r>
            <a:br>
              <a:rPr lang="en-US" dirty="0">
                <a:ln w="12700">
                  <a:noFill/>
                </a:ln>
                <a:solidFill>
                  <a:srgbClr val="00548E"/>
                </a:solidFill>
                <a:cs typeface="Calibri" panose="020F0502020204030204" pitchFamily="34" charset="0"/>
              </a:rPr>
            </a:br>
            <a:r>
              <a:rPr lang="en-US" dirty="0">
                <a:ln w="12700">
                  <a:noFill/>
                </a:ln>
                <a:solidFill>
                  <a:srgbClr val="00548E"/>
                </a:solidFill>
                <a:cs typeface="Calibri" panose="020F0502020204030204" pitchFamily="34" charset="0"/>
              </a:rPr>
              <a:t>Statewide Medication Repository</a:t>
            </a:r>
            <a:endParaRPr lang="en-US" sz="3200" i="1" dirty="0">
              <a:ln w="12700">
                <a:noFill/>
              </a:ln>
              <a:solidFill>
                <a:srgbClr val="00548E"/>
              </a:solidFill>
              <a:cs typeface="Calibri" panose="020F0502020204030204" pitchFamily="34" charset="0"/>
            </a:endParaRPr>
          </a:p>
        </p:txBody>
      </p:sp>
      <p:sp>
        <p:nvSpPr>
          <p:cNvPr id="3" name="Text Placeholder 2"/>
          <p:cNvSpPr>
            <a:spLocks noGrp="1"/>
          </p:cNvSpPr>
          <p:nvPr>
            <p:ph type="body" idx="1"/>
          </p:nvPr>
        </p:nvSpPr>
        <p:spPr/>
        <p:txBody>
          <a:bodyPr/>
          <a:lstStyle/>
          <a:p>
            <a:pPr algn="ctr"/>
            <a:r>
              <a:rPr lang="en-US" dirty="0"/>
              <a:t>Discussion &amp; Recommendation</a:t>
            </a:r>
          </a:p>
        </p:txBody>
      </p:sp>
      <p:sp>
        <p:nvSpPr>
          <p:cNvPr id="4" name="Slide Number Placeholder 3"/>
          <p:cNvSpPr>
            <a:spLocks noGrp="1"/>
          </p:cNvSpPr>
          <p:nvPr>
            <p:ph type="sldNum" sz="quarter" idx="12"/>
          </p:nvPr>
        </p:nvSpPr>
        <p:spPr/>
        <p:txBody>
          <a:bodyPr/>
          <a:lstStyle/>
          <a:p>
            <a:fld id="{401CF334-2D5C-4859-84A6-CA7E6E43FAEB}" type="slidenum">
              <a:rPr lang="en-US" smtClean="0">
                <a:latin typeface="Calibri" panose="020F0502020204030204" pitchFamily="34" charset="0"/>
                <a:cs typeface="Calibri" panose="020F0502020204030204" pitchFamily="34" charset="0"/>
              </a:rPr>
              <a:t>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804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CD1B4B-A848-9044-88EF-DEE4E5FD4303}"/>
              </a:ext>
            </a:extLst>
          </p:cNvPr>
          <p:cNvSpPr>
            <a:spLocks noGrp="1"/>
          </p:cNvSpPr>
          <p:nvPr>
            <p:ph type="sldNum" sz="quarter" idx="12"/>
          </p:nvPr>
        </p:nvSpPr>
        <p:spPr/>
        <p:txBody>
          <a:bodyPr/>
          <a:lstStyle/>
          <a:p>
            <a:fld id="{401CF334-2D5C-4859-84A6-CA7E6E43FAEB}" type="slidenum">
              <a:rPr lang="en-US" smtClean="0"/>
              <a:t>9</a:t>
            </a:fld>
            <a:endParaRPr lang="en-US" dirty="0"/>
          </a:p>
        </p:txBody>
      </p:sp>
      <p:sp>
        <p:nvSpPr>
          <p:cNvPr id="5" name="Title 1">
            <a:extLst>
              <a:ext uri="{FF2B5EF4-FFF2-40B4-BE49-F238E27FC236}">
                <a16:creationId xmlns:a16="http://schemas.microsoft.com/office/drawing/2014/main" id="{F9361FB7-2104-D24B-BE4B-C66B992EEE33}"/>
              </a:ext>
            </a:extLst>
          </p:cNvPr>
          <p:cNvSpPr>
            <a:spLocks noGrp="1"/>
          </p:cNvSpPr>
          <p:nvPr>
            <p:ph type="title"/>
          </p:nvPr>
        </p:nvSpPr>
        <p:spPr>
          <a:xfrm>
            <a:off x="493153" y="389803"/>
            <a:ext cx="11176000" cy="1069848"/>
          </a:xfrm>
        </p:spPr>
        <p:txBody>
          <a:bodyPr>
            <a:normAutofit/>
          </a:bodyPr>
          <a:lstStyle/>
          <a:p>
            <a:pPr defTabSz="1219110"/>
            <a:r>
              <a:rPr lang="en-US" sz="3400" dirty="0">
                <a:solidFill>
                  <a:srgbClr val="00548E"/>
                </a:solidFill>
                <a:cs typeface="Calibri" panose="020F0502020204030204" pitchFamily="34" charset="0"/>
              </a:rPr>
              <a:t>Funding Opportunity: Discussion</a:t>
            </a:r>
            <a:endParaRPr lang="en-US" sz="3400" i="1" dirty="0">
              <a:solidFill>
                <a:srgbClr val="00548E"/>
              </a:solidFill>
              <a:cs typeface="Calibri" panose="020F0502020204030204" pitchFamily="34" charset="0"/>
            </a:endParaRPr>
          </a:p>
        </p:txBody>
      </p:sp>
      <p:sp>
        <p:nvSpPr>
          <p:cNvPr id="9" name="Content Placeholder 5">
            <a:extLst>
              <a:ext uri="{FF2B5EF4-FFF2-40B4-BE49-F238E27FC236}">
                <a16:creationId xmlns:a16="http://schemas.microsoft.com/office/drawing/2014/main" id="{CE01A5CC-623A-2546-963D-49B0B2988C0B}"/>
              </a:ext>
            </a:extLst>
          </p:cNvPr>
          <p:cNvSpPr txBox="1">
            <a:spLocks/>
          </p:cNvSpPr>
          <p:nvPr/>
        </p:nvSpPr>
        <p:spPr>
          <a:xfrm>
            <a:off x="618205" y="1399053"/>
            <a:ext cx="10644671" cy="5181155"/>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07458" indent="-342891" defTabSz="914332">
              <a:spcAft>
                <a:spcPts val="600"/>
              </a:spcAft>
              <a:buClr>
                <a:srgbClr val="0067B1"/>
              </a:buClr>
              <a:buFont typeface="Wingdings" pitchFamily="2" charset="2"/>
              <a:buChar char="Ø"/>
            </a:pPr>
            <a:r>
              <a:rPr lang="en-US" sz="2400" dirty="0">
                <a:solidFill>
                  <a:srgbClr val="0067B1"/>
                </a:solidFill>
                <a:ea typeface="Cambria" panose="02040503050406030204" pitchFamily="18" charset="0"/>
                <a:cs typeface="Calibri" panose="020F0502020204030204" pitchFamily="34" charset="0"/>
              </a:rPr>
              <a:t>Funding Opportunity Background:</a:t>
            </a:r>
          </a:p>
          <a:p>
            <a:pPr marL="800059" lvl="1"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States may request 90/10 HITECH administrative funding for a wide range of HIE activities to support providers’ adoption and meaningful use of EHRs and the development of core HIE services, public health infrastructure, eCQM infrastructure, and provider onboarding. </a:t>
            </a:r>
          </a:p>
          <a:p>
            <a:pPr marL="800059" lvl="1"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Funding requests are submitted by the state’s Medicaid agency (DSS) through an Implementation Advanced Funding Document (IAPD) to CMS. </a:t>
            </a:r>
          </a:p>
          <a:p>
            <a:pPr marL="800059" lvl="1"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Funding is available until September 30, 2021</a:t>
            </a:r>
          </a:p>
          <a:p>
            <a:pPr marL="800059" lvl="1" indent="-342891" defTabSz="914332">
              <a:spcAft>
                <a:spcPts val="600"/>
              </a:spcAft>
              <a:buClr>
                <a:srgbClr val="0067B1"/>
              </a:buClr>
              <a:buFont typeface="Wingdings" pitchFamily="2" charset="2"/>
              <a:buChar char="Ø"/>
            </a:pPr>
            <a:r>
              <a:rPr lang="en-US" sz="2000" dirty="0">
                <a:solidFill>
                  <a:srgbClr val="0067B1"/>
                </a:solidFill>
                <a:ea typeface="Cambria" panose="02040503050406030204" pitchFamily="18" charset="0"/>
                <a:cs typeface="Calibri" panose="020F0502020204030204" pitchFamily="34" charset="0"/>
              </a:rPr>
              <a:t>DSS is planning to submit the IAPD for Federal Fiscal Year 2019 &amp; 2020 before the end of the year. </a:t>
            </a:r>
          </a:p>
        </p:txBody>
      </p:sp>
    </p:spTree>
    <p:extLst>
      <p:ext uri="{BB962C8B-B14F-4D97-AF65-F5344CB8AC3E}">
        <p14:creationId xmlns:p14="http://schemas.microsoft.com/office/powerpoint/2010/main" val="134225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3721</TotalTime>
  <Words>1345</Words>
  <Application>Microsoft Macintosh PowerPoint</Application>
  <PresentationFormat>Widescreen</PresentationFormat>
  <Paragraphs>178</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vt:lpstr>
      <vt:lpstr>Georgia</vt:lpstr>
      <vt:lpstr>Mangal</vt:lpstr>
      <vt:lpstr>Wingdings</vt:lpstr>
      <vt:lpstr>Wingdings 2</vt:lpstr>
      <vt:lpstr>Training presentation</vt:lpstr>
      <vt:lpstr>Medication Reconciliation &amp; Polypharmacy Work Group</vt:lpstr>
      <vt:lpstr>Agenda</vt:lpstr>
      <vt:lpstr>Public Comment</vt:lpstr>
      <vt:lpstr>Review &amp; Approval of: </vt:lpstr>
      <vt:lpstr>Defining Medication Reconciliation</vt:lpstr>
      <vt:lpstr>Discussion – Med Rec Definitions (Follow-up From Small Group)</vt:lpstr>
      <vt:lpstr>Discussion – Med Rec Definitions Recommendation </vt:lpstr>
      <vt:lpstr>Funding Opportunity:  Statewide Medication Repository</vt:lpstr>
      <vt:lpstr>Funding Opportunity: Discussion</vt:lpstr>
      <vt:lpstr>Funding Opportunity: Discussion</vt:lpstr>
      <vt:lpstr>Funding Opportunity: Discussion</vt:lpstr>
      <vt:lpstr>Funding Opportunity: Discussion</vt:lpstr>
      <vt:lpstr>Funding Opportunity: Discussion</vt:lpstr>
      <vt:lpstr>Leverage Open Source Data</vt:lpstr>
      <vt:lpstr>Medication Adherence SMART On FHIR</vt:lpstr>
      <vt:lpstr>Example – Standards Based, Pt facing Med Rec tool</vt:lpstr>
      <vt:lpstr>Proposal Request</vt:lpstr>
      <vt:lpstr>OHS Workshop on Medication Reconciliation Spring 2019</vt:lpstr>
      <vt:lpstr>Work Group Framework</vt:lpstr>
      <vt:lpstr>Interest in Leadership &amp; Subcommittees</vt:lpstr>
      <vt:lpstr>Upcoming Meetings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Information e of Training Presentation</dc:title>
  <dc:creator>Lawlor, Kelsey</dc:creator>
  <cp:lastModifiedBy>Chris Robinson</cp:lastModifiedBy>
  <cp:revision>105</cp:revision>
  <dcterms:created xsi:type="dcterms:W3CDTF">2018-08-01T20:16:00Z</dcterms:created>
  <dcterms:modified xsi:type="dcterms:W3CDTF">2018-11-16T04:45:26Z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