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8" r:id="rId2"/>
    <p:sldId id="260" r:id="rId3"/>
    <p:sldId id="259" r:id="rId4"/>
    <p:sldId id="261" r:id="rId5"/>
    <p:sldId id="265" r:id="rId6"/>
    <p:sldId id="268" r:id="rId7"/>
    <p:sldId id="267" r:id="rId8"/>
    <p:sldId id="264" r:id="rId9"/>
    <p:sldId id="26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14" y="7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F8AE85-4B58-4B07-ABD3-4E57F01FCFEB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E7AA18-C080-488D-BE88-6B4091F9C2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910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674CE4-FBD8-4481-AEFB-CA53E599A74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38034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0" y="0"/>
            <a:ext cx="12192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7213600" y="3962400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9835343" y="406098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Title 7"/>
          <p:cNvSpPr>
            <a:spLocks noGrp="1"/>
          </p:cNvSpPr>
          <p:nvPr>
            <p:ph type="ctrTitle" hasCustomPrompt="1"/>
          </p:nvPr>
        </p:nvSpPr>
        <p:spPr>
          <a:xfrm>
            <a:off x="609600" y="2361850"/>
            <a:ext cx="11277600" cy="1470025"/>
          </a:xfrm>
        </p:spPr>
        <p:txBody>
          <a:bodyPr anchor="b">
            <a:normAutofit/>
          </a:bodyPr>
          <a:lstStyle>
            <a:lvl1pPr>
              <a:defRPr sz="4800">
                <a:solidFill>
                  <a:schemeClr val="bg1"/>
                </a:solidFill>
                <a:latin typeface="Cambria" panose="02040503050406030204" pitchFamily="18" charset="0"/>
              </a:defRPr>
            </a:lvl1pPr>
          </a:lstStyle>
          <a:p>
            <a:r>
              <a:rPr kumimoji="0" lang="en-US" dirty="0"/>
              <a:t>Title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 hasCustomPrompt="1"/>
          </p:nvPr>
        </p:nvSpPr>
        <p:spPr>
          <a:xfrm>
            <a:off x="609600" y="3929434"/>
            <a:ext cx="6604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  <a:latin typeface="Cambria" panose="02040503050406030204" pitchFamily="18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/>
              <a:t>Month 00, 20XX</a:t>
            </a:r>
          </a:p>
          <a:p>
            <a:r>
              <a:rPr kumimoji="0" lang="en-US" dirty="0"/>
              <a:t>Presented by: 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041016" y="5278056"/>
            <a:ext cx="2858477" cy="1285004"/>
          </a:xfrm>
          <a:prstGeom prst="rect">
            <a:avLst/>
          </a:prstGeom>
        </p:spPr>
      </p:pic>
      <p:sp>
        <p:nvSpPr>
          <p:cNvPr id="18" name="Rectangle 17"/>
          <p:cNvSpPr/>
          <p:nvPr userDrawn="1"/>
        </p:nvSpPr>
        <p:spPr>
          <a:xfrm>
            <a:off x="9644932" y="1"/>
            <a:ext cx="2547068" cy="2270198"/>
          </a:xfrm>
          <a:prstGeom prst="rect">
            <a:avLst/>
          </a:prstGeom>
          <a:solidFill>
            <a:srgbClr val="FFFFFF">
              <a:alpha val="1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 userDrawn="1"/>
        </p:nvSpPr>
        <p:spPr>
          <a:xfrm>
            <a:off x="1" y="3675528"/>
            <a:ext cx="12192001" cy="24481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Rectangle 20"/>
          <p:cNvSpPr/>
          <p:nvPr userDrawn="1"/>
        </p:nvSpPr>
        <p:spPr>
          <a:xfrm>
            <a:off x="11297919" y="0"/>
            <a:ext cx="894079" cy="2495031"/>
          </a:xfrm>
          <a:prstGeom prst="rect">
            <a:avLst/>
          </a:prstGeom>
          <a:solidFill>
            <a:srgbClr val="FFFFFF">
              <a:alpha val="2902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 userDrawn="1"/>
        </p:nvSpPr>
        <p:spPr>
          <a:xfrm>
            <a:off x="9382539" y="0"/>
            <a:ext cx="2809462" cy="1957460"/>
          </a:xfrm>
          <a:prstGeom prst="rect">
            <a:avLst/>
          </a:prstGeom>
          <a:solidFill>
            <a:srgbClr val="FFFFFF">
              <a:alpha val="16863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 userDrawn="1"/>
        </p:nvSpPr>
        <p:spPr>
          <a:xfrm>
            <a:off x="9835343" y="0"/>
            <a:ext cx="2356656" cy="1637969"/>
          </a:xfrm>
          <a:prstGeom prst="rect">
            <a:avLst/>
          </a:prstGeom>
          <a:solidFill>
            <a:srgbClr val="FFFFFF">
              <a:alpha val="3215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 userDrawn="1"/>
        </p:nvSpPr>
        <p:spPr>
          <a:xfrm>
            <a:off x="9215562" y="0"/>
            <a:ext cx="2976437" cy="696807"/>
          </a:xfrm>
          <a:prstGeom prst="rect">
            <a:avLst/>
          </a:prstGeom>
          <a:solidFill>
            <a:srgbClr val="FFFFFF">
              <a:alpha val="5411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 userDrawn="1"/>
        </p:nvSpPr>
        <p:spPr>
          <a:xfrm>
            <a:off x="10233329" y="-9087"/>
            <a:ext cx="1958670" cy="1352857"/>
          </a:xfrm>
          <a:prstGeom prst="rect">
            <a:avLst/>
          </a:prstGeom>
          <a:solidFill>
            <a:srgbClr val="FFFFFF">
              <a:alpha val="2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 userDrawn="1"/>
        </p:nvSpPr>
        <p:spPr>
          <a:xfrm>
            <a:off x="10448014" y="-9087"/>
            <a:ext cx="1743985" cy="2126886"/>
          </a:xfrm>
          <a:prstGeom prst="rect">
            <a:avLst/>
          </a:prstGeom>
          <a:solidFill>
            <a:srgbClr val="FFFFFF">
              <a:alpha val="3215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 userDrawn="1"/>
        </p:nvSpPr>
        <p:spPr>
          <a:xfrm>
            <a:off x="1" y="3631556"/>
            <a:ext cx="12192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</p:spTree>
    <p:extLst>
      <p:ext uri="{BB962C8B-B14F-4D97-AF65-F5344CB8AC3E}">
        <p14:creationId xmlns:p14="http://schemas.microsoft.com/office/powerpoint/2010/main" val="3938951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03790"/>
            <a:ext cx="10972800" cy="1066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10214"/>
            <a:ext cx="10972800" cy="4325112"/>
          </a:xfrm>
        </p:spPr>
        <p:txBody>
          <a:bodyPr vert="eaVert"/>
          <a:lstStyle>
            <a:lvl1pPr>
              <a:defRPr/>
            </a:lvl1pPr>
            <a:lvl5pPr>
              <a:defRPr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544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9042400" y="833286"/>
            <a:ext cx="2540000" cy="5448300"/>
          </a:xfrm>
        </p:spPr>
        <p:txBody>
          <a:bodyPr vert="eaVert"/>
          <a:lstStyle>
            <a:lvl1pPr>
              <a:defRPr/>
            </a:lvl1pPr>
          </a:lstStyle>
          <a:p>
            <a:r>
              <a:rPr kumimoji="0" lang="en-US" dirty="0"/>
              <a:t>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09600" y="833286"/>
            <a:ext cx="8331200" cy="5448300"/>
          </a:xfrm>
        </p:spPr>
        <p:txBody>
          <a:bodyPr vert="eaVert"/>
          <a:lstStyle>
            <a:lvl5pPr>
              <a:defRPr/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2429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5pPr>
              <a:defRPr/>
            </a:lvl5pPr>
            <a:lvl6pPr>
              <a:defRPr/>
            </a:lvl6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82400" y="6288420"/>
            <a:ext cx="513484" cy="365760"/>
          </a:xfr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8361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1968322"/>
            <a:ext cx="103632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2"/>
                </a:solidFill>
                <a:effectLst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7115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249425"/>
            <a:ext cx="5384800" cy="4341875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2249425"/>
            <a:ext cx="5384800" cy="4341875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8350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0" orient="horz" pos="2160">
          <p15:clr>
            <a:srgbClr val="FBAE40"/>
          </p15:clr>
        </p15:guide>
        <p15:guide id="1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789048"/>
            <a:ext cx="11176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891018"/>
            <a:ext cx="5388864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08000" y="2354567"/>
            <a:ext cx="5388864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94968" y="1891018"/>
            <a:ext cx="5389033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1073" y="2354567"/>
            <a:ext cx="5389033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629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899648" y="2272"/>
            <a:ext cx="1016000" cy="365760"/>
          </a:xfr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4851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6275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137995" y="924994"/>
            <a:ext cx="451104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dirty="0"/>
              <a:t>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03200" y="776287"/>
            <a:ext cx="6803136" cy="580508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7137995" y="1833751"/>
            <a:ext cx="4511040" cy="4580573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7165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3913" y="1109161"/>
            <a:ext cx="782404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17924" y="3274309"/>
            <a:ext cx="34544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4210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84925"/>
            <a:ext cx="12192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12192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0" name="Rectangle 29"/>
          <p:cNvSpPr/>
          <p:nvPr/>
        </p:nvSpPr>
        <p:spPr>
          <a:xfrm>
            <a:off x="1" y="308277"/>
            <a:ext cx="12192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9831528" y="58894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5" name="Rectangle 34"/>
          <p:cNvSpPr/>
          <p:nvPr/>
        </p:nvSpPr>
        <p:spPr bwMode="invGray">
          <a:xfrm>
            <a:off x="12113288" y="-2001"/>
            <a:ext cx="76835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12059308" y="-2001"/>
            <a:ext cx="3657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12033904" y="-2001"/>
            <a:ext cx="12192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8" name="Rectangle 37"/>
          <p:cNvSpPr/>
          <p:nvPr/>
        </p:nvSpPr>
        <p:spPr bwMode="invGray">
          <a:xfrm>
            <a:off x="11967231" y="-2001"/>
            <a:ext cx="36576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9" name="Rectangle 38"/>
          <p:cNvSpPr/>
          <p:nvPr/>
        </p:nvSpPr>
        <p:spPr bwMode="invGray">
          <a:xfrm>
            <a:off x="11887569" y="380"/>
            <a:ext cx="73152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40" name="Rectangle 39"/>
          <p:cNvSpPr/>
          <p:nvPr/>
        </p:nvSpPr>
        <p:spPr bwMode="invGray">
          <a:xfrm>
            <a:off x="11831300" y="380"/>
            <a:ext cx="12192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2249424"/>
            <a:ext cx="109728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1535700" y="6288420"/>
            <a:ext cx="560183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 b="1">
                <a:solidFill>
                  <a:srgbClr val="0067B1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0060" y="6162092"/>
            <a:ext cx="1329816" cy="595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2757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Cambria" panose="02040503050406030204" pitchFamily="18" charset="0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>
            <a:lumMod val="75000"/>
          </a:schemeClr>
        </a:buClr>
        <a:buFont typeface="Georgia"/>
        <a:buChar char="•"/>
        <a:defRPr kumimoji="0" sz="2800" kern="1200">
          <a:solidFill>
            <a:schemeClr val="tx2"/>
          </a:solidFill>
          <a:latin typeface="Cambria" panose="02040503050406030204" pitchFamily="18" charset="0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>
            <a:lumMod val="75000"/>
          </a:schemeClr>
        </a:buClr>
        <a:buFont typeface="Georgia"/>
        <a:buChar char="▫"/>
        <a:defRPr kumimoji="0" sz="2600" kern="1200">
          <a:solidFill>
            <a:schemeClr val="tx2"/>
          </a:solidFill>
          <a:latin typeface="Cambria" panose="02040503050406030204" pitchFamily="18" charset="0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2400" kern="1200">
          <a:solidFill>
            <a:schemeClr val="tx2"/>
          </a:solidFill>
          <a:latin typeface="Cambria" panose="02040503050406030204" pitchFamily="18" charset="0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2200" kern="1200">
          <a:solidFill>
            <a:schemeClr val="tx2"/>
          </a:solidFill>
          <a:latin typeface="Cambria" panose="02040503050406030204" pitchFamily="18" charset="0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2000" kern="1200">
          <a:solidFill>
            <a:schemeClr val="tx2"/>
          </a:solidFill>
          <a:latin typeface="Cambria" panose="02040503050406030204" pitchFamily="18" charset="0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500" kern="1200">
          <a:solidFill>
            <a:schemeClr val="tx2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orient="horz" pos="2160">
          <p15:clr>
            <a:srgbClr val="F26B43"/>
          </p15:clr>
        </p15:guide>
        <p15:guide id="1" pos="3840">
          <p15:clr>
            <a:srgbClr val="F26B43"/>
          </p15:clr>
        </p15:guide>
        <p15:guide id="2" orient="horz" pos="415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346145"/>
            <a:ext cx="11277600" cy="1470025"/>
          </a:xfrm>
        </p:spPr>
        <p:txBody>
          <a:bodyPr>
            <a:normAutofit/>
          </a:bodyPr>
          <a:lstStyle/>
          <a:p>
            <a:r>
              <a:rPr lang="en-US" dirty="0">
                <a:ea typeface="Cambria" panose="02040503050406030204" pitchFamily="18" charset="0"/>
                <a:cs typeface="Calibri" panose="020F0502020204030204" pitchFamily="34" charset="0"/>
              </a:rPr>
              <a:t>APCD Data Release Committee Meeting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8164" y="3816170"/>
            <a:ext cx="6604000" cy="1752600"/>
          </a:xfrm>
        </p:spPr>
        <p:txBody>
          <a:bodyPr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ea typeface="Cambria" panose="02040503050406030204" pitchFamily="18" charset="0"/>
                <a:cs typeface="Calibri" panose="020F0502020204030204" pitchFamily="34" charset="0"/>
              </a:rPr>
              <a:t>Special Meeting</a:t>
            </a:r>
          </a:p>
          <a:p>
            <a:endParaRPr lang="en-US" dirty="0">
              <a:ea typeface="Cambria" panose="02040503050406030204" pitchFamily="18" charset="0"/>
              <a:cs typeface="Calibri" panose="020F0502020204030204" pitchFamily="34" charset="0"/>
            </a:endParaRPr>
          </a:p>
          <a:p>
            <a:r>
              <a:rPr lang="en-US" dirty="0">
                <a:ea typeface="Cambria" panose="02040503050406030204" pitchFamily="18" charset="0"/>
                <a:cs typeface="Calibri" panose="020F0502020204030204" pitchFamily="34" charset="0"/>
              </a:rPr>
              <a:t>January 29, 2019</a:t>
            </a:r>
          </a:p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3398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FF827-A1E4-45F1-AB4E-F2697F165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645535"/>
            <a:ext cx="10972800" cy="1566930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/>
              <a:t>Welcome and Call to Order</a:t>
            </a:r>
            <a:endParaRPr lang="en-US" sz="20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A9B5B6-1A19-427E-9DFB-E26C7A4DC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1CF334-2D5C-4859-84A6-CA7E6E43FAEB}" type="slidenum">
              <a:rPr kumimoji="0" lang="en-US" sz="1800" b="1" i="0" u="none" strike="noStrike" kern="1200" cap="none" spc="0" normalizeH="0" baseline="0" noProof="0" smtClean="0">
                <a:ln>
                  <a:noFill/>
                </a:ln>
                <a:solidFill>
                  <a:srgbClr val="0067B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67B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0559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0888" y="190822"/>
            <a:ext cx="10972800" cy="1066800"/>
          </a:xfrm>
        </p:spPr>
        <p:txBody>
          <a:bodyPr/>
          <a:lstStyle/>
          <a:p>
            <a:r>
              <a:rPr lang="en-US" dirty="0">
                <a:cs typeface="Calibri" panose="020F0502020204030204" pitchFamily="34" charset="0"/>
              </a:rPr>
              <a:t>Agenda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1CF334-2D5C-4859-84A6-CA7E6E43FAEB}" type="slidenum">
              <a:rPr kumimoji="0" lang="en-US" sz="1800" b="1" i="0" u="none" strike="noStrike" kern="1200" cap="none" spc="0" normalizeH="0" baseline="0" noProof="0" smtClean="0">
                <a:ln>
                  <a:noFill/>
                </a:ln>
                <a:solidFill>
                  <a:srgbClr val="0067B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67B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B53A2B5-51BC-4D1F-883F-0D1644A14B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6898730"/>
              </p:ext>
            </p:extLst>
          </p:nvPr>
        </p:nvGraphicFramePr>
        <p:xfrm>
          <a:off x="823783" y="1615176"/>
          <a:ext cx="9835960" cy="3389542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7671880">
                  <a:extLst>
                    <a:ext uri="{9D8B030D-6E8A-4147-A177-3AD203B41FA5}">
                      <a16:colId xmlns:a16="http://schemas.microsoft.com/office/drawing/2014/main" val="1251689217"/>
                    </a:ext>
                  </a:extLst>
                </a:gridCol>
                <a:gridCol w="2164080">
                  <a:extLst>
                    <a:ext uri="{9D8B030D-6E8A-4147-A177-3AD203B41FA5}">
                      <a16:colId xmlns:a16="http://schemas.microsoft.com/office/drawing/2014/main" val="3470617317"/>
                    </a:ext>
                  </a:extLst>
                </a:gridCol>
              </a:tblGrid>
              <a:tr h="563018">
                <a:tc>
                  <a:txBody>
                    <a:bodyPr/>
                    <a:lstStyle/>
                    <a:p>
                      <a:pPr algn="l"/>
                      <a:r>
                        <a:rPr lang="en-US" sz="2200" dirty="0">
                          <a:solidFill>
                            <a:srgbClr val="0067B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Agenda Item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>
                          <a:solidFill>
                            <a:srgbClr val="0067B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Time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6901876"/>
                  </a:ext>
                </a:extLst>
              </a:tr>
              <a:tr h="48258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800" b="0" dirty="0">
                          <a:solidFill>
                            <a:srgbClr val="0067B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Welcome &amp; Call to Order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0067B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2:30 pm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9050006"/>
                  </a:ext>
                </a:extLst>
              </a:tr>
              <a:tr h="48258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800" b="0" dirty="0">
                          <a:solidFill>
                            <a:srgbClr val="0067B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Public Comment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0067B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2:35 pm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640761"/>
                  </a:ext>
                </a:extLst>
              </a:tr>
              <a:tr h="74364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800" b="0" dirty="0">
                          <a:solidFill>
                            <a:srgbClr val="0067B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Application Review &amp; Discussion: UConn Health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800" b="0" dirty="0">
                          <a:solidFill>
                            <a:srgbClr val="0067B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Executive Session, if applicable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rgbClr val="0067B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ctr"/>
                      <a:r>
                        <a:rPr lang="en-US" sz="1800" dirty="0">
                          <a:solidFill>
                            <a:srgbClr val="0067B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2:40 pm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9513373"/>
                  </a:ext>
                </a:extLst>
              </a:tr>
              <a:tr h="51522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800" b="0" i="0" dirty="0">
                          <a:solidFill>
                            <a:srgbClr val="0067B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Committee Vote-Data Release Application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0067B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3:15 pm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9017868"/>
                  </a:ext>
                </a:extLst>
              </a:tr>
              <a:tr h="48258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rgbClr val="0067B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Wrap up and Meeting Adjournment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0067B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3:30 pm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42367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18788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FF827-A1E4-45F1-AB4E-F2697F165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645535"/>
            <a:ext cx="10972800" cy="1566930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/>
              <a:t>Public Comment</a:t>
            </a:r>
            <a:br>
              <a:rPr lang="en-US" b="1" dirty="0"/>
            </a:br>
            <a:r>
              <a:rPr lang="en-US" sz="2000" b="1" dirty="0"/>
              <a:t>(2 minutes per commenter)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A9B5B6-1A19-427E-9DFB-E26C7A4DC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1CF334-2D5C-4859-84A6-CA7E6E43FAEB}" type="slidenum">
              <a:rPr kumimoji="0" lang="en-US" sz="1800" b="1" i="0" u="none" strike="noStrike" kern="1200" cap="none" spc="0" normalizeH="0" baseline="0" noProof="0" smtClean="0">
                <a:ln>
                  <a:noFill/>
                </a:ln>
                <a:solidFill>
                  <a:srgbClr val="0067B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67B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93322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 algn="ctr">
              <a:buNone/>
            </a:pPr>
            <a:endParaRPr lang="en-US" sz="2000" b="1" dirty="0">
              <a:solidFill>
                <a:srgbClr val="0067B1"/>
              </a:solidFill>
            </a:endParaRPr>
          </a:p>
          <a:p>
            <a:pPr marL="109728" indent="0" algn="ctr">
              <a:buNone/>
            </a:pPr>
            <a:r>
              <a:rPr lang="en-US" sz="4400" b="1" dirty="0">
                <a:solidFill>
                  <a:srgbClr val="0067B1"/>
                </a:solidFill>
              </a:rPr>
              <a:t>Application Review &amp; Discussion: </a:t>
            </a:r>
          </a:p>
          <a:p>
            <a:pPr marL="109728" indent="0" algn="ctr">
              <a:buNone/>
            </a:pPr>
            <a:r>
              <a:rPr lang="en-US" sz="4400" b="1" dirty="0">
                <a:solidFill>
                  <a:srgbClr val="0067B1"/>
                </a:solidFill>
              </a:rPr>
              <a:t>UConn Health</a:t>
            </a:r>
          </a:p>
          <a:p>
            <a:pPr marL="109728" indent="0" algn="ctr">
              <a:buNone/>
            </a:pPr>
            <a:br>
              <a:rPr lang="en-US" b="1" dirty="0">
                <a:solidFill>
                  <a:srgbClr val="0067B1"/>
                </a:solidFill>
              </a:rPr>
            </a:br>
            <a:r>
              <a:rPr lang="en-US" b="1" i="1" dirty="0">
                <a:solidFill>
                  <a:srgbClr val="0067B1"/>
                </a:solidFill>
              </a:rPr>
              <a:t>Dr. Robert Aseltine, Dr. Kun Chen, &amp; Committee Members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1CF334-2D5C-4859-84A6-CA7E6E43FAEB}" type="slidenum">
              <a:rPr kumimoji="0" lang="en-US" sz="1800" b="1" i="0" u="none" strike="noStrike" kern="1200" cap="none" spc="0" normalizeH="0" baseline="0" noProof="0" smtClean="0">
                <a:ln>
                  <a:noFill/>
                </a:ln>
                <a:solidFill>
                  <a:srgbClr val="0067B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67B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54119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32329"/>
            <a:ext cx="10972800" cy="4325112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en-US" sz="4400" b="1" dirty="0">
                <a:solidFill>
                  <a:srgbClr val="0067B1"/>
                </a:solidFill>
              </a:rPr>
              <a:t>Executive Session, if applicable</a:t>
            </a:r>
          </a:p>
          <a:p>
            <a:pPr marL="109728" indent="0" algn="ctr">
              <a:buNone/>
            </a:pPr>
            <a:endParaRPr lang="en-US" sz="2400" b="1" dirty="0">
              <a:solidFill>
                <a:srgbClr val="0067B1"/>
              </a:solidFill>
            </a:endParaRPr>
          </a:p>
          <a:p>
            <a:pPr marL="109728" indent="0" algn="ctr">
              <a:buNone/>
            </a:pPr>
            <a:r>
              <a:rPr lang="en-US" sz="2200" b="1" i="1" dirty="0">
                <a:solidFill>
                  <a:srgbClr val="0067B1"/>
                </a:solidFill>
              </a:rPr>
              <a:t>Pursuant to CGS § 1-200(6)(C): Matters Concerning Security Strategy or the Deployment of Security Personnel, or Devices Affecting Public Security </a:t>
            </a:r>
          </a:p>
          <a:p>
            <a:pPr marL="109728" indent="0" algn="ctr">
              <a:buNone/>
            </a:pPr>
            <a:endParaRPr lang="en-US" sz="2400" b="1" i="1" dirty="0">
              <a:solidFill>
                <a:srgbClr val="0067B1"/>
              </a:solidFill>
            </a:endParaRPr>
          </a:p>
          <a:p>
            <a:pPr marL="109728" indent="0" algn="ctr">
              <a:buNone/>
            </a:pPr>
            <a:r>
              <a:rPr lang="en-US" b="1" i="1" dirty="0">
                <a:solidFill>
                  <a:srgbClr val="0067B1"/>
                </a:solidFill>
              </a:rPr>
              <a:t>Committee Members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1CF334-2D5C-4859-84A6-CA7E6E43FAEB}" type="slidenum">
              <a:rPr kumimoji="0" lang="en-US" sz="1800" b="1" i="0" u="none" strike="noStrike" kern="1200" cap="none" spc="0" normalizeH="0" baseline="0" noProof="0" smtClean="0">
                <a:ln>
                  <a:noFill/>
                </a:ln>
                <a:solidFill>
                  <a:srgbClr val="0067B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67B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075264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 algn="ctr">
              <a:buNone/>
            </a:pPr>
            <a:r>
              <a:rPr lang="en-US" sz="4400" b="1" dirty="0">
                <a:solidFill>
                  <a:srgbClr val="0067B1"/>
                </a:solidFill>
              </a:rPr>
              <a:t>Committee Vote:</a:t>
            </a:r>
          </a:p>
          <a:p>
            <a:pPr marL="109728" indent="0" algn="ctr">
              <a:buNone/>
            </a:pPr>
            <a:endParaRPr lang="en-US" sz="2000" b="1" dirty="0">
              <a:solidFill>
                <a:srgbClr val="0067B1"/>
              </a:solidFill>
            </a:endParaRPr>
          </a:p>
          <a:p>
            <a:pPr marL="109728" indent="0" algn="ctr">
              <a:buNone/>
            </a:pPr>
            <a:r>
              <a:rPr lang="en-US" sz="4000" b="1" i="1" dirty="0">
                <a:solidFill>
                  <a:srgbClr val="0067B1"/>
                </a:solidFill>
              </a:rPr>
              <a:t>Data Release Application</a:t>
            </a:r>
            <a:br>
              <a:rPr lang="en-US" sz="4400" b="1" dirty="0">
                <a:solidFill>
                  <a:srgbClr val="0067B1"/>
                </a:solidFill>
              </a:rPr>
            </a:br>
            <a:br>
              <a:rPr lang="en-US" b="1" dirty="0">
                <a:solidFill>
                  <a:srgbClr val="0067B1"/>
                </a:solidFill>
              </a:rPr>
            </a:br>
            <a:r>
              <a:rPr lang="en-US" b="1" i="1" dirty="0">
                <a:solidFill>
                  <a:srgbClr val="0067B1"/>
                </a:solidFill>
              </a:rPr>
              <a:t>Committee Members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1CF334-2D5C-4859-84A6-CA7E6E43FAEB}" type="slidenum">
              <a:rPr kumimoji="0" lang="en-US" sz="1800" b="1" i="0" u="none" strike="noStrike" kern="1200" cap="none" spc="0" normalizeH="0" baseline="0" noProof="0" smtClean="0">
                <a:ln>
                  <a:noFill/>
                </a:ln>
                <a:solidFill>
                  <a:srgbClr val="0067B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67B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129056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FF827-A1E4-45F1-AB4E-F2697F165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0" y="2583039"/>
            <a:ext cx="10972800" cy="1566930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/>
              <a:t>Wrap up and Adjournment</a:t>
            </a:r>
            <a:endParaRPr lang="en-US" sz="20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A9B5B6-1A19-427E-9DFB-E26C7A4DC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1CF334-2D5C-4859-84A6-CA7E6E43FAEB}" type="slidenum">
              <a:rPr kumimoji="0" lang="en-US" sz="1800" b="1" i="0" u="none" strike="noStrike" kern="1200" cap="none" spc="0" normalizeH="0" baseline="0" noProof="0" smtClean="0">
                <a:ln>
                  <a:noFill/>
                </a:ln>
                <a:solidFill>
                  <a:srgbClr val="0067B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67B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47302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FF827-A1E4-45F1-AB4E-F2697F165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1352307"/>
            <a:ext cx="10972800" cy="156693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/>
              <a:t>Upcoming Scheduled DRC Meeting</a:t>
            </a:r>
            <a:br>
              <a:rPr lang="en-US" sz="4400" b="1" dirty="0"/>
            </a:br>
            <a:br>
              <a:rPr lang="en-US" sz="4400" b="1" dirty="0"/>
            </a:br>
            <a:br>
              <a:rPr lang="en-US" sz="4400" b="1" dirty="0"/>
            </a:br>
            <a:endParaRPr lang="en-US" sz="20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A9B5B6-1A19-427E-9DFB-E26C7A4DC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1CF334-2D5C-4859-84A6-CA7E6E43FAEB}" type="slidenum">
              <a:rPr kumimoji="0" lang="en-US" sz="1800" b="1" i="0" u="none" strike="noStrike" kern="1200" cap="none" spc="0" normalizeH="0" baseline="0" noProof="0" smtClean="0">
                <a:ln>
                  <a:noFill/>
                </a:ln>
                <a:solidFill>
                  <a:srgbClr val="0067B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67B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Shape 1021">
            <a:extLst>
              <a:ext uri="{FF2B5EF4-FFF2-40B4-BE49-F238E27FC236}">
                <a16:creationId xmlns:a16="http://schemas.microsoft.com/office/drawing/2014/main" id="{2567FFF8-F32E-49F9-96DA-9739C1615F21}"/>
              </a:ext>
            </a:extLst>
          </p:cNvPr>
          <p:cNvSpPr/>
          <p:nvPr/>
        </p:nvSpPr>
        <p:spPr>
          <a:xfrm>
            <a:off x="4233841" y="2166587"/>
            <a:ext cx="4225094" cy="1019526"/>
          </a:xfrm>
          <a:prstGeom prst="rect">
            <a:avLst/>
          </a:prstGeom>
          <a:solidFill>
            <a:schemeClr val="tx2">
              <a:lumMod val="75000"/>
            </a:schemeClr>
          </a:solidFill>
          <a:ln w="12700" cap="flat">
            <a:solidFill>
              <a:schemeClr val="accent1"/>
            </a:solidFill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0" rIns="0" bIns="0" numCol="1" anchor="ctr">
            <a:noAutofit/>
          </a:bodyPr>
          <a:lstStyle/>
          <a:p>
            <a:pPr lvl="0" algn="ctr">
              <a:lnSpc>
                <a:spcPct val="90000"/>
              </a:lnSpc>
              <a:defRPr sz="1800"/>
            </a:pPr>
            <a:r>
              <a:rPr lang="en-US" sz="4400" b="1" spc="-109" dirty="0">
                <a:solidFill>
                  <a:srgbClr val="FFFFFF"/>
                </a:solidFill>
                <a:latin typeface="Roboto Regular"/>
                <a:ea typeface="Rajdhani Semibold"/>
                <a:cs typeface="Roboto Regular"/>
                <a:sym typeface="Rajdhani Semibold"/>
              </a:rPr>
              <a:t>February</a:t>
            </a:r>
            <a:endParaRPr sz="4000" b="1" spc="-109" dirty="0">
              <a:solidFill>
                <a:srgbClr val="FFFFFF"/>
              </a:solidFill>
              <a:latin typeface="Roboto Regular"/>
              <a:ea typeface="Rajdhani Semibold"/>
              <a:cs typeface="Roboto Regular"/>
              <a:sym typeface="Rajdhani Semibold"/>
            </a:endParaRPr>
          </a:p>
        </p:txBody>
      </p:sp>
      <p:sp>
        <p:nvSpPr>
          <p:cNvPr id="14" name="Textfeld 70">
            <a:extLst>
              <a:ext uri="{FF2B5EF4-FFF2-40B4-BE49-F238E27FC236}">
                <a16:creationId xmlns:a16="http://schemas.microsoft.com/office/drawing/2014/main" id="{C14F8B35-ADEB-49A7-BBA6-7869CF21B4A4}"/>
              </a:ext>
            </a:extLst>
          </p:cNvPr>
          <p:cNvSpPr txBox="1"/>
          <p:nvPr/>
        </p:nvSpPr>
        <p:spPr>
          <a:xfrm>
            <a:off x="4233841" y="3176831"/>
            <a:ext cx="4225094" cy="270839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lIns="243797" tIns="121899" rIns="243797" bIns="121899" rtlCol="0" anchor="ctr">
            <a:spAutoFit/>
          </a:bodyPr>
          <a:lstStyle/>
          <a:p>
            <a:pPr algn="ctr"/>
            <a:r>
              <a:rPr lang="de-DE" sz="9600" dirty="0">
                <a:latin typeface="Roboto Regular"/>
                <a:cs typeface="Roboto Regular"/>
              </a:rPr>
              <a:t>11</a:t>
            </a:r>
            <a:br>
              <a:rPr lang="de-DE" sz="9600" dirty="0">
                <a:latin typeface="Roboto Regular"/>
                <a:cs typeface="Roboto Regular"/>
              </a:rPr>
            </a:br>
            <a:br>
              <a:rPr lang="de-DE" sz="3200" dirty="0">
                <a:latin typeface="Roboto Regular"/>
                <a:cs typeface="Roboto Regular"/>
              </a:rPr>
            </a:br>
            <a:r>
              <a:rPr lang="de-DE" sz="3200" dirty="0">
                <a:latin typeface="Roboto Regular"/>
                <a:cs typeface="Roboto Regular"/>
              </a:rPr>
              <a:t> 1:00 - 3:00pm</a:t>
            </a:r>
            <a:endParaRPr lang="de-DE" sz="7200" dirty="0">
              <a:latin typeface="Roboto Regular"/>
              <a:cs typeface="Roboto Regular"/>
            </a:endParaRPr>
          </a:p>
        </p:txBody>
      </p:sp>
    </p:spTree>
    <p:extLst>
      <p:ext uri="{BB962C8B-B14F-4D97-AF65-F5344CB8AC3E}">
        <p14:creationId xmlns:p14="http://schemas.microsoft.com/office/powerpoint/2010/main" val="24622766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aining presentation">
  <a:themeElements>
    <a:clrScheme name="OHS Colors">
      <a:dk1>
        <a:srgbClr val="00395C"/>
      </a:dk1>
      <a:lt1>
        <a:srgbClr val="FFFFFF"/>
      </a:lt1>
      <a:dk2>
        <a:srgbClr val="0069A7"/>
      </a:dk2>
      <a:lt2>
        <a:srgbClr val="E5F5FF"/>
      </a:lt2>
      <a:accent1>
        <a:srgbClr val="00395C"/>
      </a:accent1>
      <a:accent2>
        <a:srgbClr val="FFC000"/>
      </a:accent2>
      <a:accent3>
        <a:srgbClr val="C00000"/>
      </a:accent3>
      <a:accent4>
        <a:srgbClr val="92D050"/>
      </a:accent4>
      <a:accent5>
        <a:srgbClr val="00548E"/>
      </a:accent5>
      <a:accent6>
        <a:srgbClr val="FA004D"/>
      </a:accent6>
      <a:hlink>
        <a:srgbClr val="51C3F9"/>
      </a:hlink>
      <a:folHlink>
        <a:srgbClr val="8E3664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raining presentation.potx" id="{7B9FCAFE-DDE5-4198-9987-54DFCAD80598}" vid="{6015A8B0-C387-4E39-945C-0F39E3EB10B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123</Words>
  <Application>Microsoft Office PowerPoint</Application>
  <PresentationFormat>Widescreen</PresentationFormat>
  <Paragraphs>47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Calibri</vt:lpstr>
      <vt:lpstr>Cambria</vt:lpstr>
      <vt:lpstr>Georgia</vt:lpstr>
      <vt:lpstr>Roboto Regular</vt:lpstr>
      <vt:lpstr>Wingdings 2</vt:lpstr>
      <vt:lpstr>Training presentation</vt:lpstr>
      <vt:lpstr>APCD Data Release Committee Meeting</vt:lpstr>
      <vt:lpstr>Welcome and Call to Order</vt:lpstr>
      <vt:lpstr>Agenda</vt:lpstr>
      <vt:lpstr>Public Comment (2 minutes per commenter)</vt:lpstr>
      <vt:lpstr>PowerPoint Presentation</vt:lpstr>
      <vt:lpstr>PowerPoint Presentation</vt:lpstr>
      <vt:lpstr>PowerPoint Presentation</vt:lpstr>
      <vt:lpstr>Wrap up and Adjournment</vt:lpstr>
      <vt:lpstr>Upcoming Scheduled DRC Meeting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APCD Data Release Committee Meeting</dc:title>
  <dc:creator>Kumar, Tina</dc:creator>
  <cp:lastModifiedBy>Kumar, Tina</cp:lastModifiedBy>
  <cp:revision>4</cp:revision>
  <dcterms:created xsi:type="dcterms:W3CDTF">2020-01-29T15:03:16Z</dcterms:created>
  <dcterms:modified xsi:type="dcterms:W3CDTF">2020-01-29T15:34:28Z</dcterms:modified>
</cp:coreProperties>
</file>