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modernComment_1169_3BA77008.xml" ContentType="application/vnd.ms-powerpoint.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 id="2147483692" r:id="rId5"/>
    <p:sldMasterId id="2147483704" r:id="rId6"/>
  </p:sldMasterIdLst>
  <p:notesMasterIdLst>
    <p:notesMasterId r:id="rId65"/>
  </p:notesMasterIdLst>
  <p:sldIdLst>
    <p:sldId id="258" r:id="rId7"/>
    <p:sldId id="1026" r:id="rId8"/>
    <p:sldId id="261" r:id="rId9"/>
    <p:sldId id="262" r:id="rId10"/>
    <p:sldId id="2475" r:id="rId11"/>
    <p:sldId id="4445" r:id="rId12"/>
    <p:sldId id="269" r:id="rId13"/>
    <p:sldId id="280" r:id="rId14"/>
    <p:sldId id="281" r:id="rId15"/>
    <p:sldId id="275" r:id="rId16"/>
    <p:sldId id="282" r:id="rId17"/>
    <p:sldId id="283" r:id="rId18"/>
    <p:sldId id="284" r:id="rId19"/>
    <p:sldId id="285" r:id="rId20"/>
    <p:sldId id="286" r:id="rId21"/>
    <p:sldId id="287" r:id="rId22"/>
    <p:sldId id="288" r:id="rId23"/>
    <p:sldId id="290" r:id="rId24"/>
    <p:sldId id="291" r:id="rId25"/>
    <p:sldId id="292" r:id="rId26"/>
    <p:sldId id="293" r:id="rId27"/>
    <p:sldId id="294" r:id="rId28"/>
    <p:sldId id="295" r:id="rId29"/>
    <p:sldId id="4448" r:id="rId30"/>
    <p:sldId id="4459" r:id="rId31"/>
    <p:sldId id="4449" r:id="rId32"/>
    <p:sldId id="4452" r:id="rId33"/>
    <p:sldId id="4460" r:id="rId34"/>
    <p:sldId id="4458" r:id="rId35"/>
    <p:sldId id="4456" r:id="rId36"/>
    <p:sldId id="4457" r:id="rId37"/>
    <p:sldId id="4450" r:id="rId38"/>
    <p:sldId id="4463" r:id="rId39"/>
    <p:sldId id="4451" r:id="rId40"/>
    <p:sldId id="4462" r:id="rId41"/>
    <p:sldId id="4461" r:id="rId42"/>
    <p:sldId id="4453" r:id="rId43"/>
    <p:sldId id="332" r:id="rId44"/>
    <p:sldId id="2364" r:id="rId45"/>
    <p:sldId id="2437" r:id="rId46"/>
    <p:sldId id="2448" r:id="rId47"/>
    <p:sldId id="2447" r:id="rId48"/>
    <p:sldId id="2359" r:id="rId49"/>
    <p:sldId id="2444" r:id="rId50"/>
    <p:sldId id="2367" r:id="rId51"/>
    <p:sldId id="1067" r:id="rId52"/>
    <p:sldId id="2418" r:id="rId53"/>
    <p:sldId id="4464" r:id="rId54"/>
    <p:sldId id="4465" r:id="rId55"/>
    <p:sldId id="2253" r:id="rId56"/>
    <p:sldId id="260" r:id="rId57"/>
    <p:sldId id="4466" r:id="rId58"/>
    <p:sldId id="263" r:id="rId59"/>
    <p:sldId id="264" r:id="rId60"/>
    <p:sldId id="2214" r:id="rId61"/>
    <p:sldId id="4444" r:id="rId62"/>
    <p:sldId id="265" r:id="rId63"/>
    <p:sldId id="266" r:id="rId6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359226-893B-1A85-17DF-D6A1016ACD9A}" name="Texidor, Adrian" initials="TA" userId="S::Adrian.Texidor@ct.gov::cadaa8ff-78ed-49b2-876c-360c8056abfa" providerId="AD"/>
  <p188:author id="{FA3D6EBC-ED27-0C51-DC43-D026C189F4E7}" name="Jenn Searls" initials="JS" userId="S::Jenn.Searls@conniect.org::e413972d-660b-475b-b696-20ae3ed9d3b4" providerId="AD"/>
  <p188:author id="{605FAEC0-27EB-8E91-043A-8D0E27F267CA}" name="Tibor, Amy" initials="TA" userId="S::Amy.Tibor@ct.gov::db714799-c102-4837-9b06-264f49be776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ol Robinson" initials="CR" lastIdx="3" clrIdx="0">
    <p:extLst>
      <p:ext uri="{19B8F6BF-5375-455C-9EA6-DF929625EA0E}">
        <p15:presenceInfo xmlns:p15="http://schemas.microsoft.com/office/powerpoint/2012/main" userId="S::carol@cedarbridgegroup.com::5da327eb-5cb1-4848-97c7-99e7acb7560c" providerId="AD"/>
      </p:ext>
    </p:extLst>
  </p:cmAuthor>
  <p:cmAuthor id="2" name="Jamal Furqan" initials="JF" lastIdx="3" clrIdx="1">
    <p:extLst>
      <p:ext uri="{19B8F6BF-5375-455C-9EA6-DF929625EA0E}">
        <p15:presenceInfo xmlns:p15="http://schemas.microsoft.com/office/powerpoint/2012/main" userId="Jamal Furqan" providerId="None"/>
      </p:ext>
    </p:extLst>
  </p:cmAuthor>
  <p:cmAuthor id="3" name="Tibor, Amy" initials="TA" lastIdx="6" clrIdx="2">
    <p:extLst>
      <p:ext uri="{19B8F6BF-5375-455C-9EA6-DF929625EA0E}">
        <p15:presenceInfo xmlns:p15="http://schemas.microsoft.com/office/powerpoint/2012/main" userId="S::amy.tibor@ct.gov::db714799-c102-4837-9b06-264f49be7761" providerId="AD"/>
      </p:ext>
    </p:extLst>
  </p:cmAuthor>
  <p:cmAuthor id="4" name="Guite, Jessica" initials="GJ" lastIdx="3" clrIdx="3">
    <p:extLst>
      <p:ext uri="{19B8F6BF-5375-455C-9EA6-DF929625EA0E}">
        <p15:presenceInfo xmlns:p15="http://schemas.microsoft.com/office/powerpoint/2012/main" userId="S::jessica.guite@ct.gov::dcabd440-b772-46f0-8ab9-ec643da96894" providerId="AD"/>
      </p:ext>
    </p:extLst>
  </p:cmAuthor>
  <p:cmAuthor id="5" name="Jenn Searls" initials="JS" lastIdx="6" clrIdx="4">
    <p:extLst>
      <p:ext uri="{19B8F6BF-5375-455C-9EA6-DF929625EA0E}">
        <p15:presenceInfo xmlns:p15="http://schemas.microsoft.com/office/powerpoint/2012/main" userId="S::jenn.searls@conniect.org::e413972d-660b-475b-b696-20ae3ed9d3b4" providerId="AD"/>
      </p:ext>
    </p:extLst>
  </p:cmAuthor>
  <p:cmAuthor id="6" name="Tara McGovern" initials="TM" lastIdx="2" clrIdx="5">
    <p:extLst>
      <p:ext uri="{19B8F6BF-5375-455C-9EA6-DF929625EA0E}">
        <p15:presenceInfo xmlns:p15="http://schemas.microsoft.com/office/powerpoint/2012/main" userId="Tara McGover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7A31"/>
    <a:srgbClr val="B86120"/>
    <a:srgbClr val="EFF9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767" autoAdjust="0"/>
  </p:normalViewPr>
  <p:slideViewPr>
    <p:cSldViewPr snapToGrid="0">
      <p:cViewPr varScale="1">
        <p:scale>
          <a:sx n="99" d="100"/>
          <a:sy n="99" d="100"/>
        </p:scale>
        <p:origin x="216" y="90"/>
      </p:cViewPr>
      <p:guideLst/>
    </p:cSldViewPr>
  </p:slideViewPr>
  <p:outlineViewPr>
    <p:cViewPr>
      <p:scale>
        <a:sx n="33" d="100"/>
        <a:sy n="33" d="100"/>
      </p:scale>
      <p:origin x="0" y="-17526"/>
    </p:cViewPr>
  </p:outlineViewPr>
  <p:notesTextViewPr>
    <p:cViewPr>
      <p:scale>
        <a:sx n="3" d="2"/>
        <a:sy n="3" d="2"/>
      </p:scale>
      <p:origin x="0" y="0"/>
    </p:cViewPr>
  </p:notesTextViewPr>
  <p:notesViewPr>
    <p:cSldViewPr snapToGrid="0">
      <p:cViewPr varScale="1">
        <p:scale>
          <a:sx n="85" d="100"/>
          <a:sy n="85"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viewProps" Target="viewProps.xml"/><Relationship Id="rId7" Type="http://schemas.openxmlformats.org/officeDocument/2006/relationships/slide" Target="slides/slide1.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pson, Jeannina" userId="4570ca4a-d06d-4bd9-856b-a7269e826005" providerId="ADAL" clId="{EB8D7283-A56F-4BD0-BD24-01522F6F5DB7}"/>
    <pc:docChg chg="modSld">
      <pc:chgData name="Thompson, Jeannina" userId="4570ca4a-d06d-4bd9-856b-a7269e826005" providerId="ADAL" clId="{EB8D7283-A56F-4BD0-BD24-01522F6F5DB7}" dt="2023-04-20T16:59:40.032" v="109" actId="20577"/>
      <pc:docMkLst>
        <pc:docMk/>
      </pc:docMkLst>
      <pc:sldChg chg="modSp mod">
        <pc:chgData name="Thompson, Jeannina" userId="4570ca4a-d06d-4bd9-856b-a7269e826005" providerId="ADAL" clId="{EB8D7283-A56F-4BD0-BD24-01522F6F5DB7}" dt="2023-04-20T16:59:40.032" v="109" actId="20577"/>
        <pc:sldMkLst>
          <pc:docMk/>
          <pc:sldMk cId="3913710574" sldId="4451"/>
        </pc:sldMkLst>
        <pc:spChg chg="mod">
          <ac:chgData name="Thompson, Jeannina" userId="4570ca4a-d06d-4bd9-856b-a7269e826005" providerId="ADAL" clId="{EB8D7283-A56F-4BD0-BD24-01522F6F5DB7}" dt="2023-04-20T16:59:40.032" v="109" actId="20577"/>
          <ac:spMkLst>
            <pc:docMk/>
            <pc:sldMk cId="3913710574" sldId="4451"/>
            <ac:spMk id="3" creationId="{77A6D51B-A6DA-D2C4-F304-E0F254A631AF}"/>
          </ac:spMkLst>
        </pc:spChg>
      </pc:sldChg>
      <pc:sldChg chg="modSp mod">
        <pc:chgData name="Thompson, Jeannina" userId="4570ca4a-d06d-4bd9-856b-a7269e826005" providerId="ADAL" clId="{EB8D7283-A56F-4BD0-BD24-01522F6F5DB7}" dt="2023-04-20T16:55:44.573" v="6" actId="20577"/>
        <pc:sldMkLst>
          <pc:docMk/>
          <pc:sldMk cId="2386237487" sldId="4452"/>
        </pc:sldMkLst>
        <pc:spChg chg="mod">
          <ac:chgData name="Thompson, Jeannina" userId="4570ca4a-d06d-4bd9-856b-a7269e826005" providerId="ADAL" clId="{EB8D7283-A56F-4BD0-BD24-01522F6F5DB7}" dt="2023-04-20T16:55:44.573" v="6" actId="20577"/>
          <ac:spMkLst>
            <pc:docMk/>
            <pc:sldMk cId="2386237487" sldId="4452"/>
            <ac:spMk id="3" creationId="{D2F94C04-9CE1-4AAB-9CB7-6BC4FDEF35B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conniect.sharepoint.com/sites/Connie-Files/Operations/Marketing%20and%20Communications/Meetings%20and%20Presentations/HITAC%20Presentations/Data%20Charts%20for%20Feb%202023%20JSC%20Deck.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ennSearls\OneDrive%20-%20HEALTH%20INFORMATION%20ALLIANCE,%20INC\Operations\Marketing%20and%20Communications\Meetings%20and%20Presentations\HITAC%20Presentations\Data%20Charts%20for%20Feb%202023%20JSC%20Deck.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ennSearls\AppData\Local\Microsoft\Windows\INetCache\Content.Outlook\PQ0GFN0I\C2Cs%20Signed%20Legal%20and%20Live%20Orgs%20(Updated%204.18.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ennSearls\OneDrive%20-%20HEALTH%20INFORMATION%20ALLIANCE,%20INC\Operations\Marketing%20and%20Communications\Meetings%20and%20Presentations\HITAC%20Presentations\Data%20Charts%20for%20Feb%202023%20JSC%20Deck.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ennSearls\OneDrive%20-%20HEALTH%20INFORMATION%20ALLIANCE,%20INC\Operations\Marketing%20and%20Communications\Meetings%20and%20Presentations\HITAC%20Presentations\Data%20Charts%20for%20Feb%202023%20JSC%20Deck.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ennSearls\OneDrive%20-%20HEALTH%20INFORMATION%20ALLIANCE,%20INC\Operations\Marketing%20and%20Communications\Meetings%20and%20Presentations\HITAC%20Presentations\Data%20Charts%20for%20Feb%202023%20JSC%20Deck.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ennSearls\OneDrive%20-%20HEALTH%20INFORMATION%20ALLIANCE,%20INC\Operations\Marketing%20and%20Communications\Meetings%20and%20Presentations\HITAC%20Presentations\Data%20Charts%20for%20Feb%202023%20JSC%20Deck.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ennSearls\OneDrive%20-%20HEALTH%20INFORMATION%20ALLIANCE,%20INC\Operations\Marketing%20and%20Communications\Meetings%20and%20Presentations\HITAC%20Presentations\Data%20Charts%20for%20Feb%202023%20JSC%20Deck.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ennSearls\OneDrive%20-%20HEALTH%20INFORMATION%20ALLIANCE,%20INC\Operations\Marketing%20and%20Communications\Meetings%20and%20Presentations\HITAC%20Presentations\Data%20Charts%20for%20Feb%202023%20JSC%20Deck.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venir Next LT Pro" panose="020B05040202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C25-4717-BDDA-234D33DCD0F7}"/>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C25-4717-BDDA-234D33DCD0F7}"/>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3C25-4717-BDDA-234D33DCD0F7}"/>
            </c:ext>
          </c:extLst>
        </c:ser>
        <c:dLbls>
          <c:showLegendKey val="0"/>
          <c:showVal val="0"/>
          <c:showCatName val="0"/>
          <c:showSerName val="0"/>
          <c:showPercent val="0"/>
          <c:showBubbleSize val="0"/>
        </c:dLbls>
        <c:gapWidth val="219"/>
        <c:overlap val="-27"/>
        <c:axId val="1796864480"/>
        <c:axId val="1796862400"/>
      </c:barChart>
      <c:catAx>
        <c:axId val="179686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1796862400"/>
        <c:crosses val="autoZero"/>
        <c:auto val="1"/>
        <c:lblAlgn val="ctr"/>
        <c:lblOffset val="100"/>
        <c:noMultiLvlLbl val="0"/>
      </c:catAx>
      <c:valAx>
        <c:axId val="1796862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6864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Connie</a:t>
            </a:r>
            <a:r>
              <a:rPr lang="en-US" baseline="0"/>
              <a:t> Alerts: Prompt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'PROMPT Monthly App Visits'!$A$2</c:f>
              <c:strCache>
                <c:ptCount val="1"/>
                <c:pt idx="0">
                  <c:v>Connie Alerts Monthly Application Visits</c:v>
                </c:pt>
              </c:strCache>
            </c:strRef>
          </c:tx>
          <c:spPr>
            <a:solidFill>
              <a:schemeClr val="accent1"/>
            </a:solidFill>
            <a:ln>
              <a:noFill/>
            </a:ln>
            <a:effectLst/>
          </c:spPr>
          <c:invertIfNegative val="0"/>
          <c:cat>
            <c:numRef>
              <c:f>'PROMPT Monthly App Visits'!$B$1:$J$1</c:f>
              <c:numCache>
                <c:formatCode>[$-409]mmm\-yy;@</c:formatCode>
                <c:ptCount val="9"/>
                <c:pt idx="0">
                  <c:v>44743</c:v>
                </c:pt>
                <c:pt idx="1">
                  <c:v>44774</c:v>
                </c:pt>
                <c:pt idx="2">
                  <c:v>44805</c:v>
                </c:pt>
                <c:pt idx="3">
                  <c:v>44835</c:v>
                </c:pt>
                <c:pt idx="4">
                  <c:v>44866</c:v>
                </c:pt>
                <c:pt idx="5">
                  <c:v>44896</c:v>
                </c:pt>
                <c:pt idx="6">
                  <c:v>44927</c:v>
                </c:pt>
                <c:pt idx="7">
                  <c:v>44958</c:v>
                </c:pt>
                <c:pt idx="8">
                  <c:v>44986</c:v>
                </c:pt>
              </c:numCache>
            </c:numRef>
          </c:cat>
          <c:val>
            <c:numRef>
              <c:f>'PROMPT Monthly App Visits'!$B$2:$J$2</c:f>
              <c:numCache>
                <c:formatCode>0</c:formatCode>
                <c:ptCount val="9"/>
                <c:pt idx="0">
                  <c:v>40</c:v>
                </c:pt>
                <c:pt idx="1">
                  <c:v>549</c:v>
                </c:pt>
                <c:pt idx="2">
                  <c:v>353</c:v>
                </c:pt>
                <c:pt idx="3">
                  <c:v>315</c:v>
                </c:pt>
                <c:pt idx="4">
                  <c:v>310</c:v>
                </c:pt>
                <c:pt idx="5">
                  <c:v>253</c:v>
                </c:pt>
                <c:pt idx="6">
                  <c:v>294</c:v>
                </c:pt>
                <c:pt idx="7">
                  <c:v>282</c:v>
                </c:pt>
                <c:pt idx="8">
                  <c:v>427</c:v>
                </c:pt>
              </c:numCache>
            </c:numRef>
          </c:val>
          <c:extLst>
            <c:ext xmlns:c16="http://schemas.microsoft.com/office/drawing/2014/chart" uri="{C3380CC4-5D6E-409C-BE32-E72D297353CC}">
              <c16:uniqueId val="{00000000-0218-4BEA-B189-C7BF651744C6}"/>
            </c:ext>
          </c:extLst>
        </c:ser>
        <c:dLbls>
          <c:showLegendKey val="0"/>
          <c:showVal val="0"/>
          <c:showCatName val="0"/>
          <c:showSerName val="0"/>
          <c:showPercent val="0"/>
          <c:showBubbleSize val="0"/>
        </c:dLbls>
        <c:gapWidth val="219"/>
        <c:overlap val="-27"/>
        <c:axId val="2094874911"/>
        <c:axId val="829797551"/>
      </c:barChart>
      <c:lineChart>
        <c:grouping val="standard"/>
        <c:varyColors val="0"/>
        <c:ser>
          <c:idx val="1"/>
          <c:order val="1"/>
          <c:tx>
            <c:strRef>
              <c:f>'PROMPT Monthly App Visits'!$A$3</c:f>
              <c:strCache>
                <c:ptCount val="1"/>
                <c:pt idx="0">
                  <c:v>Connie Alerts Active Users</c:v>
                </c:pt>
              </c:strCache>
            </c:strRef>
          </c:tx>
          <c:spPr>
            <a:ln w="28575" cap="rnd">
              <a:solidFill>
                <a:schemeClr val="accent2"/>
              </a:solidFill>
              <a:round/>
            </a:ln>
            <a:effectLst/>
          </c:spPr>
          <c:marker>
            <c:symbol val="none"/>
          </c:marker>
          <c:cat>
            <c:numRef>
              <c:f>'PROMPT Monthly App Visits'!$B$1:$J$1</c:f>
              <c:numCache>
                <c:formatCode>[$-409]mmm\-yy;@</c:formatCode>
                <c:ptCount val="9"/>
                <c:pt idx="0">
                  <c:v>44743</c:v>
                </c:pt>
                <c:pt idx="1">
                  <c:v>44774</c:v>
                </c:pt>
                <c:pt idx="2">
                  <c:v>44805</c:v>
                </c:pt>
                <c:pt idx="3">
                  <c:v>44835</c:v>
                </c:pt>
                <c:pt idx="4">
                  <c:v>44866</c:v>
                </c:pt>
                <c:pt idx="5">
                  <c:v>44896</c:v>
                </c:pt>
                <c:pt idx="6">
                  <c:v>44927</c:v>
                </c:pt>
                <c:pt idx="7">
                  <c:v>44958</c:v>
                </c:pt>
                <c:pt idx="8">
                  <c:v>44986</c:v>
                </c:pt>
              </c:numCache>
            </c:numRef>
          </c:cat>
          <c:val>
            <c:numRef>
              <c:f>'PROMPT Monthly App Visits'!$B$3:$J$3</c:f>
              <c:numCache>
                <c:formatCode>General</c:formatCode>
                <c:ptCount val="9"/>
                <c:pt idx="0">
                  <c:v>4</c:v>
                </c:pt>
                <c:pt idx="1">
                  <c:v>27</c:v>
                </c:pt>
                <c:pt idx="2">
                  <c:v>22</c:v>
                </c:pt>
                <c:pt idx="3">
                  <c:v>22</c:v>
                </c:pt>
                <c:pt idx="4">
                  <c:v>21</c:v>
                </c:pt>
                <c:pt idx="5">
                  <c:v>22</c:v>
                </c:pt>
                <c:pt idx="6">
                  <c:v>25</c:v>
                </c:pt>
                <c:pt idx="7">
                  <c:v>22</c:v>
                </c:pt>
                <c:pt idx="8">
                  <c:v>29</c:v>
                </c:pt>
              </c:numCache>
            </c:numRef>
          </c:val>
          <c:smooth val="0"/>
          <c:extLst>
            <c:ext xmlns:c16="http://schemas.microsoft.com/office/drawing/2014/chart" uri="{C3380CC4-5D6E-409C-BE32-E72D297353CC}">
              <c16:uniqueId val="{00000001-0218-4BEA-B189-C7BF651744C6}"/>
            </c:ext>
          </c:extLst>
        </c:ser>
        <c:dLbls>
          <c:showLegendKey val="0"/>
          <c:showVal val="0"/>
          <c:showCatName val="0"/>
          <c:showSerName val="0"/>
          <c:showPercent val="0"/>
          <c:showBubbleSize val="0"/>
        </c:dLbls>
        <c:marker val="1"/>
        <c:smooth val="0"/>
        <c:axId val="76440559"/>
        <c:axId val="829795151"/>
      </c:lineChart>
      <c:dateAx>
        <c:axId val="2094874911"/>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9797551"/>
        <c:crosses val="autoZero"/>
        <c:auto val="1"/>
        <c:lblOffset val="100"/>
        <c:baseTimeUnit val="months"/>
      </c:dateAx>
      <c:valAx>
        <c:axId val="8297975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Application</a:t>
                </a:r>
                <a:r>
                  <a:rPr lang="en-US" baseline="0"/>
                  <a:t> Visits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4874911"/>
        <c:crosses val="autoZero"/>
        <c:crossBetween val="between"/>
      </c:valAx>
      <c:valAx>
        <c:axId val="829795151"/>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Users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440559"/>
        <c:crosses val="max"/>
        <c:crossBetween val="between"/>
      </c:valAx>
      <c:dateAx>
        <c:axId val="76440559"/>
        <c:scaling>
          <c:orientation val="minMax"/>
        </c:scaling>
        <c:delete val="1"/>
        <c:axPos val="b"/>
        <c:numFmt formatCode="[$-409]mmm\-yy;@" sourceLinked="1"/>
        <c:majorTickMark val="out"/>
        <c:minorTickMark val="none"/>
        <c:tickLblPos val="nextTo"/>
        <c:crossAx val="829795151"/>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400" dirty="0"/>
              <a:t>Onboarding Progress</a:t>
            </a:r>
            <a:r>
              <a:rPr lang="en-US" sz="1400" baseline="0" dirty="0"/>
              <a:t> by Organization Type </a:t>
            </a:r>
            <a:br>
              <a:rPr lang="en-US" sz="1400" baseline="0" dirty="0"/>
            </a:br>
            <a:r>
              <a:rPr lang="en-US" sz="1200" baseline="0" dirty="0"/>
              <a:t>(as of April 17)</a:t>
            </a:r>
            <a:endParaRPr lang="en-US" sz="14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'Onboarding Progress'!$Z$21</c:f>
              <c:strCache>
                <c:ptCount val="1"/>
                <c:pt idx="0">
                  <c:v>Live</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8854-4ED9-8002-1E1C768A9B1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'Onboarding Progress'!$Y$22:$Y$26</c:f>
              <c:strCache>
                <c:ptCount val="5"/>
                <c:pt idx="0">
                  <c:v>Other
n=567</c:v>
                </c:pt>
                <c:pt idx="1">
                  <c:v>Pharmacy
n=146</c:v>
                </c:pt>
                <c:pt idx="2">
                  <c:v>LT/PAC
n=334</c:v>
                </c:pt>
                <c:pt idx="3">
                  <c:v>Ambulatory
n=3,219</c:v>
                </c:pt>
                <c:pt idx="4">
                  <c:v>Hospitals
n=39</c:v>
                </c:pt>
              </c:strCache>
            </c:strRef>
          </c:cat>
          <c:val>
            <c:numRef>
              <c:f>'Onboarding Progress'!$Z$22:$Z$26</c:f>
              <c:numCache>
                <c:formatCode>General</c:formatCode>
                <c:ptCount val="5"/>
                <c:pt idx="0">
                  <c:v>17</c:v>
                </c:pt>
                <c:pt idx="1">
                  <c:v>0</c:v>
                </c:pt>
                <c:pt idx="2">
                  <c:v>16</c:v>
                </c:pt>
                <c:pt idx="3">
                  <c:v>986</c:v>
                </c:pt>
                <c:pt idx="4">
                  <c:v>30</c:v>
                </c:pt>
              </c:numCache>
            </c:numRef>
          </c:val>
          <c:extLst>
            <c:ext xmlns:c16="http://schemas.microsoft.com/office/drawing/2014/chart" uri="{C3380CC4-5D6E-409C-BE32-E72D297353CC}">
              <c16:uniqueId val="{00000001-62D6-4299-BB8F-9D67A22A71AA}"/>
            </c:ext>
          </c:extLst>
        </c:ser>
        <c:ser>
          <c:idx val="1"/>
          <c:order val="1"/>
          <c:tx>
            <c:strRef>
              <c:f>'Onboarding Progress'!$AA$21</c:f>
              <c:strCache>
                <c:ptCount val="1"/>
                <c:pt idx="0">
                  <c:v>Technical</c:v>
                </c:pt>
              </c:strCache>
            </c:strRef>
          </c:tx>
          <c:spPr>
            <a:solidFill>
              <a:srgbClr val="3E9C3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'Onboarding Progress'!$Y$22:$Y$26</c:f>
              <c:strCache>
                <c:ptCount val="5"/>
                <c:pt idx="0">
                  <c:v>Other
n=567</c:v>
                </c:pt>
                <c:pt idx="1">
                  <c:v>Pharmacy
n=146</c:v>
                </c:pt>
                <c:pt idx="2">
                  <c:v>LT/PAC
n=334</c:v>
                </c:pt>
                <c:pt idx="3">
                  <c:v>Ambulatory
n=3,219</c:v>
                </c:pt>
                <c:pt idx="4">
                  <c:v>Hospitals
n=39</c:v>
                </c:pt>
              </c:strCache>
            </c:strRef>
          </c:cat>
          <c:val>
            <c:numRef>
              <c:f>'Onboarding Progress'!$AA$22:$AA$26</c:f>
              <c:numCache>
                <c:formatCode>General</c:formatCode>
                <c:ptCount val="5"/>
                <c:pt idx="0">
                  <c:v>219</c:v>
                </c:pt>
                <c:pt idx="1">
                  <c:v>15</c:v>
                </c:pt>
                <c:pt idx="2">
                  <c:v>125</c:v>
                </c:pt>
                <c:pt idx="3">
                  <c:v>373</c:v>
                </c:pt>
                <c:pt idx="4">
                  <c:v>9</c:v>
                </c:pt>
              </c:numCache>
            </c:numRef>
          </c:val>
          <c:extLst>
            <c:ext xmlns:c16="http://schemas.microsoft.com/office/drawing/2014/chart" uri="{C3380CC4-5D6E-409C-BE32-E72D297353CC}">
              <c16:uniqueId val="{00000002-62D6-4299-BB8F-9D67A22A71AA}"/>
            </c:ext>
          </c:extLst>
        </c:ser>
        <c:ser>
          <c:idx val="2"/>
          <c:order val="2"/>
          <c:tx>
            <c:strRef>
              <c:f>'Onboarding Progress'!$AB$21</c:f>
              <c:strCache>
                <c:ptCount val="1"/>
                <c:pt idx="0">
                  <c:v>Legal</c:v>
                </c:pt>
              </c:strCache>
            </c:strRef>
          </c:tx>
          <c:spPr>
            <a:solidFill>
              <a:srgbClr val="85D77F"/>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1-8854-4ED9-8002-1E1C768A9B1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'Onboarding Progress'!$Y$22:$Y$26</c:f>
              <c:strCache>
                <c:ptCount val="5"/>
                <c:pt idx="0">
                  <c:v>Other
n=567</c:v>
                </c:pt>
                <c:pt idx="1">
                  <c:v>Pharmacy
n=146</c:v>
                </c:pt>
                <c:pt idx="2">
                  <c:v>LT/PAC
n=334</c:v>
                </c:pt>
                <c:pt idx="3">
                  <c:v>Ambulatory
n=3,219</c:v>
                </c:pt>
                <c:pt idx="4">
                  <c:v>Hospitals
n=39</c:v>
                </c:pt>
              </c:strCache>
            </c:strRef>
          </c:cat>
          <c:val>
            <c:numRef>
              <c:f>'Onboarding Progress'!$AB$22:$AB$26</c:f>
              <c:numCache>
                <c:formatCode>General</c:formatCode>
                <c:ptCount val="5"/>
                <c:pt idx="0">
                  <c:v>61</c:v>
                </c:pt>
                <c:pt idx="1">
                  <c:v>21</c:v>
                </c:pt>
                <c:pt idx="2">
                  <c:v>89</c:v>
                </c:pt>
                <c:pt idx="3">
                  <c:v>729</c:v>
                </c:pt>
                <c:pt idx="4">
                  <c:v>0</c:v>
                </c:pt>
              </c:numCache>
            </c:numRef>
          </c:val>
          <c:extLst>
            <c:ext xmlns:c16="http://schemas.microsoft.com/office/drawing/2014/chart" uri="{C3380CC4-5D6E-409C-BE32-E72D297353CC}">
              <c16:uniqueId val="{00000004-62D6-4299-BB8F-9D67A22A71AA}"/>
            </c:ext>
          </c:extLst>
        </c:ser>
        <c:ser>
          <c:idx val="3"/>
          <c:order val="3"/>
          <c:tx>
            <c:strRef>
              <c:f>'Onboarding Progress'!$AC$21</c:f>
              <c:strCache>
                <c:ptCount val="1"/>
                <c:pt idx="0">
                  <c:v>Lead</c:v>
                </c:pt>
              </c:strCache>
            </c:strRef>
          </c:tx>
          <c:spPr>
            <a:pattFill prst="pct25">
              <a:fgClr>
                <a:srgbClr val="80D278"/>
              </a:fgClr>
              <a:bgClr>
                <a:schemeClr val="bg1"/>
              </a:bgClr>
            </a:patt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8854-4ED9-8002-1E1C768A9B1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'Onboarding Progress'!$Y$22:$Y$26</c:f>
              <c:strCache>
                <c:ptCount val="5"/>
                <c:pt idx="0">
                  <c:v>Other
n=567</c:v>
                </c:pt>
                <c:pt idx="1">
                  <c:v>Pharmacy
n=146</c:v>
                </c:pt>
                <c:pt idx="2">
                  <c:v>LT/PAC
n=334</c:v>
                </c:pt>
                <c:pt idx="3">
                  <c:v>Ambulatory
n=3,219</c:v>
                </c:pt>
                <c:pt idx="4">
                  <c:v>Hospitals
n=39</c:v>
                </c:pt>
              </c:strCache>
            </c:strRef>
          </c:cat>
          <c:val>
            <c:numRef>
              <c:f>'Onboarding Progress'!$AC$22:$AC$26</c:f>
              <c:numCache>
                <c:formatCode>General</c:formatCode>
                <c:ptCount val="5"/>
                <c:pt idx="0">
                  <c:v>270</c:v>
                </c:pt>
                <c:pt idx="1">
                  <c:v>110</c:v>
                </c:pt>
                <c:pt idx="2">
                  <c:v>104</c:v>
                </c:pt>
                <c:pt idx="3">
                  <c:v>1131</c:v>
                </c:pt>
                <c:pt idx="4">
                  <c:v>0</c:v>
                </c:pt>
              </c:numCache>
            </c:numRef>
          </c:val>
          <c:extLst>
            <c:ext xmlns:c16="http://schemas.microsoft.com/office/drawing/2014/chart" uri="{C3380CC4-5D6E-409C-BE32-E72D297353CC}">
              <c16:uniqueId val="{00000006-62D6-4299-BB8F-9D67A22A71AA}"/>
            </c:ext>
          </c:extLst>
        </c:ser>
        <c:dLbls>
          <c:dLblPos val="ctr"/>
          <c:showLegendKey val="0"/>
          <c:showVal val="1"/>
          <c:showCatName val="0"/>
          <c:showSerName val="0"/>
          <c:showPercent val="0"/>
          <c:showBubbleSize val="0"/>
        </c:dLbls>
        <c:gapWidth val="150"/>
        <c:overlap val="100"/>
        <c:axId val="273160191"/>
        <c:axId val="74335487"/>
      </c:barChart>
      <c:catAx>
        <c:axId val="2731601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335487"/>
        <c:crosses val="autoZero"/>
        <c:auto val="1"/>
        <c:lblAlgn val="ctr"/>
        <c:lblOffset val="100"/>
        <c:noMultiLvlLbl val="0"/>
      </c:catAx>
      <c:valAx>
        <c:axId val="7433548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31601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solidFill>
                <a:latin typeface="+mn-lt"/>
                <a:ea typeface="+mn-ea"/>
                <a:cs typeface="+mn-cs"/>
              </a:defRPr>
            </a:pPr>
            <a:r>
              <a:rPr lang="en-US">
                <a:solidFill>
                  <a:schemeClr val="accent1"/>
                </a:solidFill>
              </a:rPr>
              <a:t>C2Cs</a:t>
            </a:r>
            <a:r>
              <a:rPr lang="en-US" baseline="0">
                <a:solidFill>
                  <a:schemeClr val="accent1"/>
                </a:solidFill>
              </a:rPr>
              <a:t>, Signed Legal, and Live Orgs (30 Days &amp; Total)</a:t>
            </a:r>
            <a:endParaRPr lang="en-US">
              <a:solidFill>
                <a:schemeClr val="accent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1"/>
              </a:solidFill>
              <a:latin typeface="+mn-lt"/>
              <a:ea typeface="+mn-ea"/>
              <a:cs typeface="+mn-cs"/>
            </a:defRPr>
          </a:pPr>
          <a:endParaRPr lang="en-US"/>
        </a:p>
      </c:txPr>
    </c:title>
    <c:autoTitleDeleted val="0"/>
    <c:plotArea>
      <c:layout/>
      <c:barChart>
        <c:barDir val="bar"/>
        <c:grouping val="clustered"/>
        <c:varyColors val="0"/>
        <c:ser>
          <c:idx val="0"/>
          <c:order val="0"/>
          <c:tx>
            <c:strRef>
              <c:f>Summary!$E$28</c:f>
              <c:strCache>
                <c:ptCount val="1"/>
                <c:pt idx="0">
                  <c:v>30 Days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Summary!$D$29:$D$31</c:f>
              <c:strCache>
                <c:ptCount val="3"/>
                <c:pt idx="0">
                  <c:v>C2Cs Received</c:v>
                </c:pt>
                <c:pt idx="1">
                  <c:v>Legal Signed</c:v>
                </c:pt>
                <c:pt idx="2">
                  <c:v>Live Orgs</c:v>
                </c:pt>
              </c:strCache>
            </c:strRef>
          </c:cat>
          <c:val>
            <c:numRef>
              <c:f>Summary!$E$29:$E$31</c:f>
              <c:numCache>
                <c:formatCode>General</c:formatCode>
                <c:ptCount val="3"/>
                <c:pt idx="0">
                  <c:v>742</c:v>
                </c:pt>
                <c:pt idx="1">
                  <c:v>129</c:v>
                </c:pt>
                <c:pt idx="2">
                  <c:v>1</c:v>
                </c:pt>
              </c:numCache>
            </c:numRef>
          </c:val>
          <c:extLst>
            <c:ext xmlns:c16="http://schemas.microsoft.com/office/drawing/2014/chart" uri="{C3380CC4-5D6E-409C-BE32-E72D297353CC}">
              <c16:uniqueId val="{00000000-B27C-4E91-8516-A18AAB5A4375}"/>
            </c:ext>
          </c:extLst>
        </c:ser>
        <c:ser>
          <c:idx val="1"/>
          <c:order val="2"/>
          <c:tx>
            <c:strRef>
              <c:f>Summary!$G$28</c:f>
              <c:strCache>
                <c:ptCount val="1"/>
                <c:pt idx="0">
                  <c:v>Total</c:v>
                </c:pt>
              </c:strCache>
            </c:strRef>
          </c:tx>
          <c:spPr>
            <a:solidFill>
              <a:srgbClr val="80D1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Summary!$D$29:$D$31</c:f>
              <c:strCache>
                <c:ptCount val="3"/>
                <c:pt idx="0">
                  <c:v>C2Cs Received</c:v>
                </c:pt>
                <c:pt idx="1">
                  <c:v>Legal Signed</c:v>
                </c:pt>
                <c:pt idx="2">
                  <c:v>Live Orgs</c:v>
                </c:pt>
              </c:strCache>
            </c:strRef>
          </c:cat>
          <c:val>
            <c:numRef>
              <c:f>Summary!$G$29:$G$31</c:f>
              <c:numCache>
                <c:formatCode>General</c:formatCode>
                <c:ptCount val="3"/>
                <c:pt idx="0">
                  <c:v>1505</c:v>
                </c:pt>
                <c:pt idx="1">
                  <c:v>466</c:v>
                </c:pt>
                <c:pt idx="2">
                  <c:v>17</c:v>
                </c:pt>
              </c:numCache>
            </c:numRef>
          </c:val>
          <c:extLst>
            <c:ext xmlns:c16="http://schemas.microsoft.com/office/drawing/2014/chart" uri="{C3380CC4-5D6E-409C-BE32-E72D297353CC}">
              <c16:uniqueId val="{00000001-B27C-4E91-8516-A18AAB5A4375}"/>
            </c:ext>
          </c:extLst>
        </c:ser>
        <c:dLbls>
          <c:dLblPos val="outEnd"/>
          <c:showLegendKey val="0"/>
          <c:showVal val="1"/>
          <c:showCatName val="0"/>
          <c:showSerName val="0"/>
          <c:showPercent val="0"/>
          <c:showBubbleSize val="0"/>
        </c:dLbls>
        <c:gapWidth val="182"/>
        <c:axId val="694616975"/>
        <c:axId val="1834064303"/>
        <c:extLst>
          <c:ext xmlns:c15="http://schemas.microsoft.com/office/drawing/2012/chart" uri="{02D57815-91ED-43cb-92C2-25804820EDAC}">
            <c15:filteredBarSeries>
              <c15:ser>
                <c:idx val="2"/>
                <c:order val="1"/>
                <c:tx>
                  <c:strRef>
                    <c:extLst>
                      <c:ext uri="{02D57815-91ED-43cb-92C2-25804820EDAC}">
                        <c15:formulaRef>
                          <c15:sqref>Summary!$F$28</c15:sqref>
                        </c15:formulaRef>
                      </c:ext>
                    </c:extLst>
                    <c:strCache>
                      <c:ptCount val="1"/>
                      <c:pt idx="0">
                        <c:v>Since November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Summary!$D$29:$D$31</c15:sqref>
                        </c15:formulaRef>
                      </c:ext>
                    </c:extLst>
                    <c:strCache>
                      <c:ptCount val="3"/>
                      <c:pt idx="0">
                        <c:v>C2Cs Received</c:v>
                      </c:pt>
                      <c:pt idx="1">
                        <c:v>Legal Signed</c:v>
                      </c:pt>
                      <c:pt idx="2">
                        <c:v>Live Orgs</c:v>
                      </c:pt>
                    </c:strCache>
                  </c:strRef>
                </c:cat>
                <c:val>
                  <c:numRef>
                    <c:extLst>
                      <c:ext uri="{02D57815-91ED-43cb-92C2-25804820EDAC}">
                        <c15:formulaRef>
                          <c15:sqref>Summary!$F$29:$F$31</c15:sqref>
                        </c15:formulaRef>
                      </c:ext>
                    </c:extLst>
                    <c:numCache>
                      <c:formatCode>General</c:formatCode>
                      <c:ptCount val="3"/>
                      <c:pt idx="0">
                        <c:v>763</c:v>
                      </c:pt>
                      <c:pt idx="1">
                        <c:v>337</c:v>
                      </c:pt>
                      <c:pt idx="2">
                        <c:v>16</c:v>
                      </c:pt>
                    </c:numCache>
                  </c:numRef>
                </c:val>
                <c:extLst>
                  <c:ext xmlns:c16="http://schemas.microsoft.com/office/drawing/2014/chart" uri="{C3380CC4-5D6E-409C-BE32-E72D297353CC}">
                    <c16:uniqueId val="{00000002-B27C-4E91-8516-A18AAB5A4375}"/>
                  </c:ext>
                </c:extLst>
              </c15:ser>
            </c15:filteredBarSeries>
          </c:ext>
        </c:extLst>
      </c:barChart>
      <c:catAx>
        <c:axId val="694616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n-US"/>
          </a:p>
        </c:txPr>
        <c:crossAx val="1834064303"/>
        <c:crosses val="autoZero"/>
        <c:auto val="1"/>
        <c:lblAlgn val="ctr"/>
        <c:lblOffset val="100"/>
        <c:noMultiLvlLbl val="0"/>
      </c:catAx>
      <c:valAx>
        <c:axId val="183406430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n-US"/>
          </a:p>
        </c:txPr>
        <c:crossAx val="694616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Organizations with Active Users by Month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stacked"/>
        <c:varyColors val="0"/>
        <c:ser>
          <c:idx val="0"/>
          <c:order val="0"/>
          <c:tx>
            <c:strRef>
              <c:f>'Active Users by Org Summary'!$A$10</c:f>
              <c:strCache>
                <c:ptCount val="1"/>
                <c:pt idx="0">
                  <c:v>Portal</c:v>
                </c:pt>
              </c:strCache>
            </c:strRef>
          </c:tx>
          <c:spPr>
            <a:solidFill>
              <a:schemeClr val="accent1"/>
            </a:solidFill>
            <a:ln>
              <a:noFill/>
            </a:ln>
            <a:effectLst/>
          </c:spPr>
          <c:invertIfNegative val="0"/>
          <c:cat>
            <c:strRef>
              <c:f>'Active Users by Org Summary'!$B$9:$N$9</c:f>
              <c:strCache>
                <c:ptCount val="13"/>
                <c:pt idx="0">
                  <c:v>Mar-22</c:v>
                </c:pt>
                <c:pt idx="1">
                  <c:v>Apr-22</c:v>
                </c:pt>
                <c:pt idx="2">
                  <c:v>May-22</c:v>
                </c:pt>
                <c:pt idx="3">
                  <c:v>Jun-22</c:v>
                </c:pt>
                <c:pt idx="4">
                  <c:v>Jul-22</c:v>
                </c:pt>
                <c:pt idx="5">
                  <c:v>Aug-22</c:v>
                </c:pt>
                <c:pt idx="6">
                  <c:v>Sep-22</c:v>
                </c:pt>
                <c:pt idx="7">
                  <c:v>Oct-22</c:v>
                </c:pt>
                <c:pt idx="8">
                  <c:v>Nov-22</c:v>
                </c:pt>
                <c:pt idx="9">
                  <c:v>Dec-22</c:v>
                </c:pt>
                <c:pt idx="10">
                  <c:v>Jan-23</c:v>
                </c:pt>
                <c:pt idx="11">
                  <c:v>Feb-23</c:v>
                </c:pt>
                <c:pt idx="12">
                  <c:v>Mar-23</c:v>
                </c:pt>
              </c:strCache>
            </c:strRef>
          </c:cat>
          <c:val>
            <c:numRef>
              <c:f>'Active Users by Org Summary'!$B$10:$N$10</c:f>
              <c:numCache>
                <c:formatCode>General</c:formatCode>
                <c:ptCount val="13"/>
                <c:pt idx="0">
                  <c:v>12</c:v>
                </c:pt>
                <c:pt idx="1">
                  <c:v>8</c:v>
                </c:pt>
                <c:pt idx="2">
                  <c:v>11</c:v>
                </c:pt>
                <c:pt idx="3">
                  <c:v>10</c:v>
                </c:pt>
                <c:pt idx="4">
                  <c:v>12</c:v>
                </c:pt>
                <c:pt idx="5">
                  <c:v>10</c:v>
                </c:pt>
                <c:pt idx="6">
                  <c:v>9</c:v>
                </c:pt>
                <c:pt idx="7">
                  <c:v>13</c:v>
                </c:pt>
                <c:pt idx="8">
                  <c:v>8</c:v>
                </c:pt>
                <c:pt idx="9">
                  <c:v>16</c:v>
                </c:pt>
                <c:pt idx="10">
                  <c:v>15</c:v>
                </c:pt>
                <c:pt idx="11">
                  <c:v>15</c:v>
                </c:pt>
                <c:pt idx="12">
                  <c:v>21</c:v>
                </c:pt>
              </c:numCache>
            </c:numRef>
          </c:val>
          <c:extLst>
            <c:ext xmlns:c16="http://schemas.microsoft.com/office/drawing/2014/chart" uri="{C3380CC4-5D6E-409C-BE32-E72D297353CC}">
              <c16:uniqueId val="{00000000-D399-400C-B7B4-F29481A6463C}"/>
            </c:ext>
          </c:extLst>
        </c:ser>
        <c:ser>
          <c:idx val="1"/>
          <c:order val="1"/>
          <c:tx>
            <c:strRef>
              <c:f>'Active Users by Org Summary'!$A$11</c:f>
              <c:strCache>
                <c:ptCount val="1"/>
                <c:pt idx="0">
                  <c:v>InContext</c:v>
                </c:pt>
              </c:strCache>
            </c:strRef>
          </c:tx>
          <c:spPr>
            <a:solidFill>
              <a:schemeClr val="accent2">
                <a:lumMod val="50000"/>
              </a:schemeClr>
            </a:solidFill>
            <a:ln>
              <a:noFill/>
            </a:ln>
            <a:effectLst/>
          </c:spPr>
          <c:invertIfNegative val="0"/>
          <c:cat>
            <c:strRef>
              <c:f>'Active Users by Org Summary'!$B$9:$N$9</c:f>
              <c:strCache>
                <c:ptCount val="13"/>
                <c:pt idx="0">
                  <c:v>Mar-22</c:v>
                </c:pt>
                <c:pt idx="1">
                  <c:v>Apr-22</c:v>
                </c:pt>
                <c:pt idx="2">
                  <c:v>May-22</c:v>
                </c:pt>
                <c:pt idx="3">
                  <c:v>Jun-22</c:v>
                </c:pt>
                <c:pt idx="4">
                  <c:v>Jul-22</c:v>
                </c:pt>
                <c:pt idx="5">
                  <c:v>Aug-22</c:v>
                </c:pt>
                <c:pt idx="6">
                  <c:v>Sep-22</c:v>
                </c:pt>
                <c:pt idx="7">
                  <c:v>Oct-22</c:v>
                </c:pt>
                <c:pt idx="8">
                  <c:v>Nov-22</c:v>
                </c:pt>
                <c:pt idx="9">
                  <c:v>Dec-22</c:v>
                </c:pt>
                <c:pt idx="10">
                  <c:v>Jan-23</c:v>
                </c:pt>
                <c:pt idx="11">
                  <c:v>Feb-23</c:v>
                </c:pt>
                <c:pt idx="12">
                  <c:v>Mar-23</c:v>
                </c:pt>
              </c:strCache>
            </c:strRef>
          </c:cat>
          <c:val>
            <c:numRef>
              <c:f>'Active Users by Org Summary'!$B$11:$N$11</c:f>
              <c:numCache>
                <c:formatCode>General</c:formatCode>
                <c:ptCount val="13"/>
                <c:pt idx="0">
                  <c:v>5</c:v>
                </c:pt>
                <c:pt idx="1">
                  <c:v>5</c:v>
                </c:pt>
                <c:pt idx="2">
                  <c:v>5</c:v>
                </c:pt>
                <c:pt idx="3">
                  <c:v>5</c:v>
                </c:pt>
                <c:pt idx="4">
                  <c:v>6</c:v>
                </c:pt>
                <c:pt idx="5">
                  <c:v>6</c:v>
                </c:pt>
                <c:pt idx="6">
                  <c:v>5</c:v>
                </c:pt>
                <c:pt idx="7">
                  <c:v>8</c:v>
                </c:pt>
                <c:pt idx="8">
                  <c:v>10</c:v>
                </c:pt>
                <c:pt idx="9">
                  <c:v>9</c:v>
                </c:pt>
                <c:pt idx="10">
                  <c:v>10</c:v>
                </c:pt>
                <c:pt idx="11">
                  <c:v>8</c:v>
                </c:pt>
                <c:pt idx="12">
                  <c:v>8</c:v>
                </c:pt>
              </c:numCache>
            </c:numRef>
          </c:val>
          <c:extLst>
            <c:ext xmlns:c16="http://schemas.microsoft.com/office/drawing/2014/chart" uri="{C3380CC4-5D6E-409C-BE32-E72D297353CC}">
              <c16:uniqueId val="{00000001-D399-400C-B7B4-F29481A6463C}"/>
            </c:ext>
          </c:extLst>
        </c:ser>
        <c:dLbls>
          <c:showLegendKey val="0"/>
          <c:showVal val="0"/>
          <c:showCatName val="0"/>
          <c:showSerName val="0"/>
          <c:showPercent val="0"/>
          <c:showBubbleSize val="0"/>
        </c:dLbls>
        <c:gapWidth val="150"/>
        <c:overlap val="100"/>
        <c:axId val="2088881727"/>
        <c:axId val="2065242639"/>
      </c:barChart>
      <c:catAx>
        <c:axId val="2088881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065242639"/>
        <c:crosses val="autoZero"/>
        <c:auto val="1"/>
        <c:lblAlgn val="ctr"/>
        <c:lblOffset val="100"/>
        <c:noMultiLvlLbl val="0"/>
      </c:catAx>
      <c:valAx>
        <c:axId val="2065242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0888817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no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dirty="0"/>
              <a:t>Weekly Connie Queries</a:t>
            </a:r>
          </a:p>
          <a:p>
            <a:pPr>
              <a:defRPr/>
            </a:pPr>
            <a:r>
              <a:rPr lang="en-US" dirty="0"/>
              <a:t>(Oct 17, 2022 - Mar 27,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stacked"/>
        <c:varyColors val="0"/>
        <c:ser>
          <c:idx val="0"/>
          <c:order val="0"/>
          <c:tx>
            <c:strRef>
              <c:f>'Queries and Distinct Users'!$A$2</c:f>
              <c:strCache>
                <c:ptCount val="1"/>
                <c:pt idx="0">
                  <c:v>Connie Portal</c:v>
                </c:pt>
              </c:strCache>
            </c:strRef>
          </c:tx>
          <c:spPr>
            <a:solidFill>
              <a:schemeClr val="accent1"/>
            </a:solidFill>
            <a:ln>
              <a:noFill/>
            </a:ln>
            <a:effectLst/>
          </c:spPr>
          <c:invertIfNegative val="0"/>
          <c:cat>
            <c:strRef>
              <c:f>'Queries and Distinct Users'!$B$1:$Y$1</c:f>
              <c:strCache>
                <c:ptCount val="24"/>
                <c:pt idx="0">
                  <c:v>10/17/22</c:v>
                </c:pt>
                <c:pt idx="1">
                  <c:v>10/24/22</c:v>
                </c:pt>
                <c:pt idx="2">
                  <c:v>10/31/22</c:v>
                </c:pt>
                <c:pt idx="3">
                  <c:v>11/7/22</c:v>
                </c:pt>
                <c:pt idx="4">
                  <c:v>11/14/22</c:v>
                </c:pt>
                <c:pt idx="5">
                  <c:v>11/21/22</c:v>
                </c:pt>
                <c:pt idx="6">
                  <c:v>11/28/22</c:v>
                </c:pt>
                <c:pt idx="7">
                  <c:v>12/5/22</c:v>
                </c:pt>
                <c:pt idx="8">
                  <c:v>12/12/22</c:v>
                </c:pt>
                <c:pt idx="9">
                  <c:v>12/19/22</c:v>
                </c:pt>
                <c:pt idx="10">
                  <c:v>12/26/22</c:v>
                </c:pt>
                <c:pt idx="11">
                  <c:v>1/2/23</c:v>
                </c:pt>
                <c:pt idx="12">
                  <c:v>1/9/23</c:v>
                </c:pt>
                <c:pt idx="13">
                  <c:v>1/16/23</c:v>
                </c:pt>
                <c:pt idx="14">
                  <c:v>1/23/23</c:v>
                </c:pt>
                <c:pt idx="15">
                  <c:v>1/30/23</c:v>
                </c:pt>
                <c:pt idx="16">
                  <c:v>2/6/23</c:v>
                </c:pt>
                <c:pt idx="17">
                  <c:v>2/13/23</c:v>
                </c:pt>
                <c:pt idx="18">
                  <c:v>2/20/23</c:v>
                </c:pt>
                <c:pt idx="19">
                  <c:v>2/27/23</c:v>
                </c:pt>
                <c:pt idx="20">
                  <c:v>3/6/2023</c:v>
                </c:pt>
                <c:pt idx="21">
                  <c:v>3/13/2023</c:v>
                </c:pt>
                <c:pt idx="22">
                  <c:v>3/20/2023</c:v>
                </c:pt>
                <c:pt idx="23">
                  <c:v>3/27/2023</c:v>
                </c:pt>
              </c:strCache>
            </c:strRef>
          </c:cat>
          <c:val>
            <c:numRef>
              <c:f>'Queries and Distinct Users'!$B$2:$Y$2</c:f>
              <c:numCache>
                <c:formatCode>#,##0</c:formatCode>
                <c:ptCount val="24"/>
                <c:pt idx="0">
                  <c:v>89</c:v>
                </c:pt>
                <c:pt idx="1">
                  <c:v>93</c:v>
                </c:pt>
                <c:pt idx="2">
                  <c:v>124</c:v>
                </c:pt>
                <c:pt idx="3">
                  <c:v>143</c:v>
                </c:pt>
                <c:pt idx="4">
                  <c:v>91</c:v>
                </c:pt>
                <c:pt idx="5">
                  <c:v>103</c:v>
                </c:pt>
                <c:pt idx="6">
                  <c:v>109</c:v>
                </c:pt>
                <c:pt idx="7">
                  <c:v>151</c:v>
                </c:pt>
                <c:pt idx="8">
                  <c:v>217</c:v>
                </c:pt>
                <c:pt idx="9">
                  <c:v>253</c:v>
                </c:pt>
                <c:pt idx="10">
                  <c:v>206</c:v>
                </c:pt>
                <c:pt idx="11">
                  <c:v>287</c:v>
                </c:pt>
                <c:pt idx="12">
                  <c:v>316</c:v>
                </c:pt>
                <c:pt idx="13">
                  <c:v>332</c:v>
                </c:pt>
                <c:pt idx="14">
                  <c:v>420</c:v>
                </c:pt>
                <c:pt idx="15">
                  <c:v>484</c:v>
                </c:pt>
                <c:pt idx="16">
                  <c:v>371</c:v>
                </c:pt>
                <c:pt idx="17">
                  <c:v>392</c:v>
                </c:pt>
                <c:pt idx="18">
                  <c:v>397</c:v>
                </c:pt>
                <c:pt idx="19">
                  <c:v>360</c:v>
                </c:pt>
                <c:pt idx="20">
                  <c:v>365</c:v>
                </c:pt>
                <c:pt idx="21">
                  <c:v>377</c:v>
                </c:pt>
                <c:pt idx="22">
                  <c:v>348</c:v>
                </c:pt>
                <c:pt idx="23">
                  <c:v>388</c:v>
                </c:pt>
              </c:numCache>
            </c:numRef>
          </c:val>
          <c:extLst>
            <c:ext xmlns:c16="http://schemas.microsoft.com/office/drawing/2014/chart" uri="{C3380CC4-5D6E-409C-BE32-E72D297353CC}">
              <c16:uniqueId val="{00000000-37C6-4D5A-BE42-491306F57A3A}"/>
            </c:ext>
          </c:extLst>
        </c:ser>
        <c:ser>
          <c:idx val="1"/>
          <c:order val="1"/>
          <c:tx>
            <c:strRef>
              <c:f>'Queries and Distinct Users'!$A$3</c:f>
              <c:strCache>
                <c:ptCount val="1"/>
                <c:pt idx="0">
                  <c:v>InContext</c:v>
                </c:pt>
              </c:strCache>
            </c:strRef>
          </c:tx>
          <c:spPr>
            <a:solidFill>
              <a:schemeClr val="accent2">
                <a:lumMod val="50000"/>
              </a:schemeClr>
            </a:solidFill>
            <a:ln>
              <a:noFill/>
            </a:ln>
            <a:effectLst/>
          </c:spPr>
          <c:invertIfNegative val="0"/>
          <c:cat>
            <c:strRef>
              <c:f>'Queries and Distinct Users'!$B$1:$Y$1</c:f>
              <c:strCache>
                <c:ptCount val="24"/>
                <c:pt idx="0">
                  <c:v>10/17/22</c:v>
                </c:pt>
                <c:pt idx="1">
                  <c:v>10/24/22</c:v>
                </c:pt>
                <c:pt idx="2">
                  <c:v>10/31/22</c:v>
                </c:pt>
                <c:pt idx="3">
                  <c:v>11/7/22</c:v>
                </c:pt>
                <c:pt idx="4">
                  <c:v>11/14/22</c:v>
                </c:pt>
                <c:pt idx="5">
                  <c:v>11/21/22</c:v>
                </c:pt>
                <c:pt idx="6">
                  <c:v>11/28/22</c:v>
                </c:pt>
                <c:pt idx="7">
                  <c:v>12/5/22</c:v>
                </c:pt>
                <c:pt idx="8">
                  <c:v>12/12/22</c:v>
                </c:pt>
                <c:pt idx="9">
                  <c:v>12/19/22</c:v>
                </c:pt>
                <c:pt idx="10">
                  <c:v>12/26/22</c:v>
                </c:pt>
                <c:pt idx="11">
                  <c:v>1/2/23</c:v>
                </c:pt>
                <c:pt idx="12">
                  <c:v>1/9/23</c:v>
                </c:pt>
                <c:pt idx="13">
                  <c:v>1/16/23</c:v>
                </c:pt>
                <c:pt idx="14">
                  <c:v>1/23/23</c:v>
                </c:pt>
                <c:pt idx="15">
                  <c:v>1/30/23</c:v>
                </c:pt>
                <c:pt idx="16">
                  <c:v>2/6/23</c:v>
                </c:pt>
                <c:pt idx="17">
                  <c:v>2/13/23</c:v>
                </c:pt>
                <c:pt idx="18">
                  <c:v>2/20/23</c:v>
                </c:pt>
                <c:pt idx="19">
                  <c:v>2/27/23</c:v>
                </c:pt>
                <c:pt idx="20">
                  <c:v>3/6/2023</c:v>
                </c:pt>
                <c:pt idx="21">
                  <c:v>3/13/2023</c:v>
                </c:pt>
                <c:pt idx="22">
                  <c:v>3/20/2023</c:v>
                </c:pt>
                <c:pt idx="23">
                  <c:v>3/27/2023</c:v>
                </c:pt>
              </c:strCache>
            </c:strRef>
          </c:cat>
          <c:val>
            <c:numRef>
              <c:f>'Queries and Distinct Users'!$B$3:$Y$3</c:f>
              <c:numCache>
                <c:formatCode>#,##0</c:formatCode>
                <c:ptCount val="24"/>
                <c:pt idx="0">
                  <c:v>333</c:v>
                </c:pt>
                <c:pt idx="1">
                  <c:v>223</c:v>
                </c:pt>
                <c:pt idx="2">
                  <c:v>470</c:v>
                </c:pt>
                <c:pt idx="3">
                  <c:v>204</c:v>
                </c:pt>
                <c:pt idx="4">
                  <c:v>157</c:v>
                </c:pt>
                <c:pt idx="5">
                  <c:v>193</c:v>
                </c:pt>
                <c:pt idx="6">
                  <c:v>211</c:v>
                </c:pt>
                <c:pt idx="7">
                  <c:v>94</c:v>
                </c:pt>
                <c:pt idx="8">
                  <c:v>165</c:v>
                </c:pt>
                <c:pt idx="9">
                  <c:v>191</c:v>
                </c:pt>
                <c:pt idx="10">
                  <c:v>212</c:v>
                </c:pt>
                <c:pt idx="11">
                  <c:v>252</c:v>
                </c:pt>
                <c:pt idx="12">
                  <c:v>366</c:v>
                </c:pt>
                <c:pt idx="13">
                  <c:v>384</c:v>
                </c:pt>
                <c:pt idx="14">
                  <c:v>346</c:v>
                </c:pt>
                <c:pt idx="15">
                  <c:v>297</c:v>
                </c:pt>
                <c:pt idx="16">
                  <c:v>448</c:v>
                </c:pt>
                <c:pt idx="17">
                  <c:v>410</c:v>
                </c:pt>
                <c:pt idx="18">
                  <c:v>353</c:v>
                </c:pt>
                <c:pt idx="19">
                  <c:v>572</c:v>
                </c:pt>
                <c:pt idx="20">
                  <c:v>441</c:v>
                </c:pt>
                <c:pt idx="21">
                  <c:v>398</c:v>
                </c:pt>
                <c:pt idx="22">
                  <c:v>474</c:v>
                </c:pt>
                <c:pt idx="23">
                  <c:v>595</c:v>
                </c:pt>
              </c:numCache>
            </c:numRef>
          </c:val>
          <c:extLst>
            <c:ext xmlns:c16="http://schemas.microsoft.com/office/drawing/2014/chart" uri="{C3380CC4-5D6E-409C-BE32-E72D297353CC}">
              <c16:uniqueId val="{00000001-37C6-4D5A-BE42-491306F57A3A}"/>
            </c:ext>
          </c:extLst>
        </c:ser>
        <c:dLbls>
          <c:showLegendKey val="0"/>
          <c:showVal val="0"/>
          <c:showCatName val="0"/>
          <c:showSerName val="0"/>
          <c:showPercent val="0"/>
          <c:showBubbleSize val="0"/>
        </c:dLbls>
        <c:gapWidth val="150"/>
        <c:overlap val="100"/>
        <c:axId val="938859071"/>
        <c:axId val="956459759"/>
      </c:barChart>
      <c:catAx>
        <c:axId val="938859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dk1"/>
                </a:solidFill>
                <a:latin typeface="+mn-lt"/>
                <a:ea typeface="+mn-ea"/>
                <a:cs typeface="+mn-cs"/>
              </a:defRPr>
            </a:pPr>
            <a:endParaRPr lang="en-US"/>
          </a:p>
        </c:txPr>
        <c:crossAx val="956459759"/>
        <c:crosses val="autoZero"/>
        <c:auto val="1"/>
        <c:lblAlgn val="ctr"/>
        <c:lblOffset val="100"/>
        <c:noMultiLvlLbl val="0"/>
      </c:catAx>
      <c:valAx>
        <c:axId val="95645975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9388590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no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dirty="0"/>
              <a:t>Weekly Connie Unique Users</a:t>
            </a:r>
          </a:p>
          <a:p>
            <a:pPr>
              <a:defRPr/>
            </a:pPr>
            <a:r>
              <a:rPr lang="en-US" dirty="0"/>
              <a:t>(Oct 17, 2022 - Mar 27,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stacked"/>
        <c:varyColors val="0"/>
        <c:ser>
          <c:idx val="0"/>
          <c:order val="0"/>
          <c:tx>
            <c:strRef>
              <c:f>'Queries and Distinct Users'!$A$6</c:f>
              <c:strCache>
                <c:ptCount val="1"/>
                <c:pt idx="0">
                  <c:v>Connie Portal</c:v>
                </c:pt>
              </c:strCache>
            </c:strRef>
          </c:tx>
          <c:spPr>
            <a:solidFill>
              <a:schemeClr val="accent1"/>
            </a:solidFill>
            <a:ln>
              <a:noFill/>
            </a:ln>
            <a:effectLst/>
          </c:spPr>
          <c:invertIfNegative val="0"/>
          <c:cat>
            <c:strRef>
              <c:f>'Queries and Distinct Users'!$B$5:$Y$5</c:f>
              <c:strCache>
                <c:ptCount val="24"/>
                <c:pt idx="0">
                  <c:v>10/17/22</c:v>
                </c:pt>
                <c:pt idx="1">
                  <c:v>10/24/22</c:v>
                </c:pt>
                <c:pt idx="2">
                  <c:v>10/31/22</c:v>
                </c:pt>
                <c:pt idx="3">
                  <c:v>11/7/22</c:v>
                </c:pt>
                <c:pt idx="4">
                  <c:v>11/14/22</c:v>
                </c:pt>
                <c:pt idx="5">
                  <c:v>11/21/22</c:v>
                </c:pt>
                <c:pt idx="6">
                  <c:v>11/28/22</c:v>
                </c:pt>
                <c:pt idx="7">
                  <c:v>12/5/22</c:v>
                </c:pt>
                <c:pt idx="8">
                  <c:v>12/12/22</c:v>
                </c:pt>
                <c:pt idx="9">
                  <c:v>12/19/22</c:v>
                </c:pt>
                <c:pt idx="10">
                  <c:v>12/26/22</c:v>
                </c:pt>
                <c:pt idx="11">
                  <c:v>1/2/23</c:v>
                </c:pt>
                <c:pt idx="12">
                  <c:v>1/9/23</c:v>
                </c:pt>
                <c:pt idx="13">
                  <c:v>1/16/23</c:v>
                </c:pt>
                <c:pt idx="14">
                  <c:v>1/23/23</c:v>
                </c:pt>
                <c:pt idx="15">
                  <c:v>1/30/23</c:v>
                </c:pt>
                <c:pt idx="16">
                  <c:v>2/6/23</c:v>
                </c:pt>
                <c:pt idx="17">
                  <c:v>2/13/23</c:v>
                </c:pt>
                <c:pt idx="18">
                  <c:v>2/20/23</c:v>
                </c:pt>
                <c:pt idx="19">
                  <c:v>2/27/23</c:v>
                </c:pt>
                <c:pt idx="20">
                  <c:v>3/6/2023</c:v>
                </c:pt>
                <c:pt idx="21">
                  <c:v>3/13/2023</c:v>
                </c:pt>
                <c:pt idx="22">
                  <c:v>3/20/2023</c:v>
                </c:pt>
                <c:pt idx="23">
                  <c:v>3/27/2023</c:v>
                </c:pt>
              </c:strCache>
            </c:strRef>
          </c:cat>
          <c:val>
            <c:numRef>
              <c:f>'Queries and Distinct Users'!$B$6:$Y$6</c:f>
              <c:numCache>
                <c:formatCode>#,##0</c:formatCode>
                <c:ptCount val="24"/>
                <c:pt idx="0">
                  <c:v>23</c:v>
                </c:pt>
                <c:pt idx="1">
                  <c:v>27</c:v>
                </c:pt>
                <c:pt idx="2">
                  <c:v>27</c:v>
                </c:pt>
                <c:pt idx="3">
                  <c:v>28</c:v>
                </c:pt>
                <c:pt idx="4">
                  <c:v>27</c:v>
                </c:pt>
                <c:pt idx="5">
                  <c:v>17</c:v>
                </c:pt>
                <c:pt idx="6">
                  <c:v>33</c:v>
                </c:pt>
                <c:pt idx="7">
                  <c:v>35</c:v>
                </c:pt>
                <c:pt idx="8">
                  <c:v>41</c:v>
                </c:pt>
                <c:pt idx="9">
                  <c:v>50</c:v>
                </c:pt>
                <c:pt idx="10">
                  <c:v>38</c:v>
                </c:pt>
                <c:pt idx="11">
                  <c:v>48</c:v>
                </c:pt>
                <c:pt idx="12">
                  <c:v>53</c:v>
                </c:pt>
                <c:pt idx="13">
                  <c:v>57</c:v>
                </c:pt>
                <c:pt idx="14">
                  <c:v>60</c:v>
                </c:pt>
                <c:pt idx="15">
                  <c:v>57</c:v>
                </c:pt>
                <c:pt idx="16">
                  <c:v>56</c:v>
                </c:pt>
                <c:pt idx="17">
                  <c:v>66</c:v>
                </c:pt>
                <c:pt idx="18">
                  <c:v>63</c:v>
                </c:pt>
                <c:pt idx="19">
                  <c:v>65</c:v>
                </c:pt>
                <c:pt idx="20">
                  <c:v>54</c:v>
                </c:pt>
                <c:pt idx="21">
                  <c:v>67</c:v>
                </c:pt>
                <c:pt idx="22">
                  <c:v>58</c:v>
                </c:pt>
                <c:pt idx="23">
                  <c:v>61</c:v>
                </c:pt>
              </c:numCache>
            </c:numRef>
          </c:val>
          <c:extLst>
            <c:ext xmlns:c16="http://schemas.microsoft.com/office/drawing/2014/chart" uri="{C3380CC4-5D6E-409C-BE32-E72D297353CC}">
              <c16:uniqueId val="{00000000-005A-47BD-8A5A-C5ED2E11821F}"/>
            </c:ext>
          </c:extLst>
        </c:ser>
        <c:ser>
          <c:idx val="1"/>
          <c:order val="1"/>
          <c:tx>
            <c:strRef>
              <c:f>'Queries and Distinct Users'!$A$7</c:f>
              <c:strCache>
                <c:ptCount val="1"/>
                <c:pt idx="0">
                  <c:v>InContext</c:v>
                </c:pt>
              </c:strCache>
            </c:strRef>
          </c:tx>
          <c:spPr>
            <a:solidFill>
              <a:schemeClr val="accent2">
                <a:lumMod val="50000"/>
              </a:schemeClr>
            </a:solidFill>
            <a:ln>
              <a:noFill/>
            </a:ln>
            <a:effectLst/>
          </c:spPr>
          <c:invertIfNegative val="0"/>
          <c:cat>
            <c:strRef>
              <c:f>'Queries and Distinct Users'!$B$5:$Y$5</c:f>
              <c:strCache>
                <c:ptCount val="24"/>
                <c:pt idx="0">
                  <c:v>10/17/22</c:v>
                </c:pt>
                <c:pt idx="1">
                  <c:v>10/24/22</c:v>
                </c:pt>
                <c:pt idx="2">
                  <c:v>10/31/22</c:v>
                </c:pt>
                <c:pt idx="3">
                  <c:v>11/7/22</c:v>
                </c:pt>
                <c:pt idx="4">
                  <c:v>11/14/22</c:v>
                </c:pt>
                <c:pt idx="5">
                  <c:v>11/21/22</c:v>
                </c:pt>
                <c:pt idx="6">
                  <c:v>11/28/22</c:v>
                </c:pt>
                <c:pt idx="7">
                  <c:v>12/5/22</c:v>
                </c:pt>
                <c:pt idx="8">
                  <c:v>12/12/22</c:v>
                </c:pt>
                <c:pt idx="9">
                  <c:v>12/19/22</c:v>
                </c:pt>
                <c:pt idx="10">
                  <c:v>12/26/22</c:v>
                </c:pt>
                <c:pt idx="11">
                  <c:v>1/2/23</c:v>
                </c:pt>
                <c:pt idx="12">
                  <c:v>1/9/23</c:v>
                </c:pt>
                <c:pt idx="13">
                  <c:v>1/16/23</c:v>
                </c:pt>
                <c:pt idx="14">
                  <c:v>1/23/23</c:v>
                </c:pt>
                <c:pt idx="15">
                  <c:v>1/30/23</c:v>
                </c:pt>
                <c:pt idx="16">
                  <c:v>2/6/23</c:v>
                </c:pt>
                <c:pt idx="17">
                  <c:v>2/13/23</c:v>
                </c:pt>
                <c:pt idx="18">
                  <c:v>2/20/23</c:v>
                </c:pt>
                <c:pt idx="19">
                  <c:v>2/27/23</c:v>
                </c:pt>
                <c:pt idx="20">
                  <c:v>3/6/2023</c:v>
                </c:pt>
                <c:pt idx="21">
                  <c:v>3/13/2023</c:v>
                </c:pt>
                <c:pt idx="22">
                  <c:v>3/20/2023</c:v>
                </c:pt>
                <c:pt idx="23">
                  <c:v>3/27/2023</c:v>
                </c:pt>
              </c:strCache>
            </c:strRef>
          </c:cat>
          <c:val>
            <c:numRef>
              <c:f>'Queries and Distinct Users'!$B$7:$Y$7</c:f>
              <c:numCache>
                <c:formatCode>#,##0</c:formatCode>
                <c:ptCount val="24"/>
                <c:pt idx="0">
                  <c:v>70</c:v>
                </c:pt>
                <c:pt idx="1">
                  <c:v>75</c:v>
                </c:pt>
                <c:pt idx="2">
                  <c:v>81</c:v>
                </c:pt>
                <c:pt idx="3">
                  <c:v>81</c:v>
                </c:pt>
                <c:pt idx="4">
                  <c:v>69</c:v>
                </c:pt>
                <c:pt idx="5">
                  <c:v>56</c:v>
                </c:pt>
                <c:pt idx="6">
                  <c:v>63</c:v>
                </c:pt>
                <c:pt idx="7">
                  <c:v>63</c:v>
                </c:pt>
                <c:pt idx="8">
                  <c:v>68</c:v>
                </c:pt>
                <c:pt idx="9">
                  <c:v>77</c:v>
                </c:pt>
                <c:pt idx="10">
                  <c:v>50</c:v>
                </c:pt>
                <c:pt idx="11">
                  <c:v>61</c:v>
                </c:pt>
                <c:pt idx="12">
                  <c:v>77</c:v>
                </c:pt>
                <c:pt idx="13">
                  <c:v>97</c:v>
                </c:pt>
                <c:pt idx="14">
                  <c:v>116</c:v>
                </c:pt>
                <c:pt idx="15">
                  <c:v>101</c:v>
                </c:pt>
                <c:pt idx="16">
                  <c:v>118</c:v>
                </c:pt>
                <c:pt idx="17">
                  <c:v>114</c:v>
                </c:pt>
                <c:pt idx="18">
                  <c:v>98</c:v>
                </c:pt>
                <c:pt idx="19">
                  <c:v>132</c:v>
                </c:pt>
                <c:pt idx="20">
                  <c:v>107</c:v>
                </c:pt>
                <c:pt idx="21">
                  <c:v>111</c:v>
                </c:pt>
                <c:pt idx="22">
                  <c:v>141</c:v>
                </c:pt>
                <c:pt idx="23">
                  <c:v>138</c:v>
                </c:pt>
              </c:numCache>
            </c:numRef>
          </c:val>
          <c:extLst>
            <c:ext xmlns:c16="http://schemas.microsoft.com/office/drawing/2014/chart" uri="{C3380CC4-5D6E-409C-BE32-E72D297353CC}">
              <c16:uniqueId val="{00000001-005A-47BD-8A5A-C5ED2E11821F}"/>
            </c:ext>
          </c:extLst>
        </c:ser>
        <c:dLbls>
          <c:showLegendKey val="0"/>
          <c:showVal val="0"/>
          <c:showCatName val="0"/>
          <c:showSerName val="0"/>
          <c:showPercent val="0"/>
          <c:showBubbleSize val="0"/>
        </c:dLbls>
        <c:gapWidth val="150"/>
        <c:overlap val="100"/>
        <c:axId val="971949903"/>
        <c:axId val="366752319"/>
      </c:barChart>
      <c:catAx>
        <c:axId val="971949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dk1"/>
                </a:solidFill>
                <a:latin typeface="+mn-lt"/>
                <a:ea typeface="+mn-ea"/>
                <a:cs typeface="+mn-cs"/>
              </a:defRPr>
            </a:pPr>
            <a:endParaRPr lang="en-US"/>
          </a:p>
        </c:txPr>
        <c:crossAx val="366752319"/>
        <c:crosses val="autoZero"/>
        <c:auto val="1"/>
        <c:lblAlgn val="ctr"/>
        <c:lblOffset val="100"/>
        <c:noMultiLvlLbl val="0"/>
      </c:catAx>
      <c:valAx>
        <c:axId val="3667523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9719499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cap="flat" cmpd="sng" algn="ctr">
      <a:no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Unique Patients and </a:t>
            </a:r>
            <a:r>
              <a:rPr lang="en-US" err="1"/>
              <a:t>Opt</a:t>
            </a:r>
            <a:r>
              <a:rPr lang="en-US"/>
              <a:t> Outs by Month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'Patient in MPI'!$B$7</c:f>
              <c:strCache>
                <c:ptCount val="1"/>
                <c:pt idx="0">
                  <c:v>Opt Outs</c:v>
                </c:pt>
              </c:strCache>
            </c:strRef>
          </c:tx>
          <c:spPr>
            <a:solidFill>
              <a:schemeClr val="accent1"/>
            </a:solidFill>
            <a:ln>
              <a:noFill/>
            </a:ln>
            <a:effectLst/>
          </c:spPr>
          <c:invertIfNegative val="0"/>
          <c:dLbls>
            <c:dLbl>
              <c:idx val="11"/>
              <c:layout>
                <c:manualLayout>
                  <c:x val="-9.6618357487920931E-3"/>
                  <c:y val="-2.77777777777778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A5-4950-9F22-3A960805DFA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'Patient in MPI'!$A$8:$A$19</c:f>
              <c:numCache>
                <c:formatCode>[$-409]mmm\-yy;@</c:formatCode>
                <c:ptCount val="12"/>
                <c:pt idx="0">
                  <c:v>44986</c:v>
                </c:pt>
                <c:pt idx="1">
                  <c:v>44970</c:v>
                </c:pt>
                <c:pt idx="2">
                  <c:v>44935</c:v>
                </c:pt>
                <c:pt idx="3">
                  <c:v>44907</c:v>
                </c:pt>
                <c:pt idx="4">
                  <c:v>44879</c:v>
                </c:pt>
                <c:pt idx="5">
                  <c:v>44844</c:v>
                </c:pt>
                <c:pt idx="6">
                  <c:v>44816</c:v>
                </c:pt>
                <c:pt idx="7">
                  <c:v>44781</c:v>
                </c:pt>
                <c:pt idx="8">
                  <c:v>44753</c:v>
                </c:pt>
                <c:pt idx="9">
                  <c:v>44725</c:v>
                </c:pt>
                <c:pt idx="10">
                  <c:v>44690</c:v>
                </c:pt>
                <c:pt idx="11">
                  <c:v>44662</c:v>
                </c:pt>
              </c:numCache>
            </c:numRef>
          </c:cat>
          <c:val>
            <c:numRef>
              <c:f>'Patient in MPI'!$B$8:$B$19</c:f>
              <c:numCache>
                <c:formatCode>#,##0</c:formatCode>
                <c:ptCount val="12"/>
                <c:pt idx="0">
                  <c:v>2683</c:v>
                </c:pt>
                <c:pt idx="1">
                  <c:v>2046</c:v>
                </c:pt>
                <c:pt idx="2">
                  <c:v>1874</c:v>
                </c:pt>
                <c:pt idx="3">
                  <c:v>1798</c:v>
                </c:pt>
                <c:pt idx="4">
                  <c:v>1745</c:v>
                </c:pt>
                <c:pt idx="5">
                  <c:v>1671</c:v>
                </c:pt>
                <c:pt idx="6">
                  <c:v>1662</c:v>
                </c:pt>
                <c:pt idx="7">
                  <c:v>1592</c:v>
                </c:pt>
                <c:pt idx="8">
                  <c:v>1592</c:v>
                </c:pt>
                <c:pt idx="9">
                  <c:v>1592</c:v>
                </c:pt>
                <c:pt idx="10">
                  <c:v>1576</c:v>
                </c:pt>
                <c:pt idx="11">
                  <c:v>1558</c:v>
                </c:pt>
              </c:numCache>
            </c:numRef>
          </c:val>
          <c:extLst>
            <c:ext xmlns:c16="http://schemas.microsoft.com/office/drawing/2014/chart" uri="{C3380CC4-5D6E-409C-BE32-E72D297353CC}">
              <c16:uniqueId val="{00000001-D3A5-4950-9F22-3A960805DFAE}"/>
            </c:ext>
          </c:extLst>
        </c:ser>
        <c:dLbls>
          <c:showLegendKey val="0"/>
          <c:showVal val="0"/>
          <c:showCatName val="0"/>
          <c:showSerName val="0"/>
          <c:showPercent val="0"/>
          <c:showBubbleSize val="0"/>
        </c:dLbls>
        <c:gapWidth val="150"/>
        <c:axId val="226629807"/>
        <c:axId val="225763807"/>
      </c:barChart>
      <c:lineChart>
        <c:grouping val="standard"/>
        <c:varyColors val="0"/>
        <c:ser>
          <c:idx val="1"/>
          <c:order val="1"/>
          <c:tx>
            <c:strRef>
              <c:f>'Patient in MPI'!$C$7</c:f>
              <c:strCache>
                <c:ptCount val="1"/>
                <c:pt idx="0">
                  <c:v>Unique Patients</c:v>
                </c:pt>
              </c:strCache>
            </c:strRef>
          </c:tx>
          <c:spPr>
            <a:ln w="28575" cap="rnd">
              <a:solidFill>
                <a:schemeClr val="accent2"/>
              </a:solidFill>
              <a:round/>
            </a:ln>
            <a:effectLst/>
          </c:spPr>
          <c:marker>
            <c:symbol val="none"/>
          </c:marker>
          <c:dLbls>
            <c:dLbl>
              <c:idx val="11"/>
              <c:layout>
                <c:manualLayout>
                  <c:x val="-7.658222070067329E-2"/>
                  <c:y val="-7.1724628171478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A5-4950-9F22-3A960805DFA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'Patient in MPI'!$A$8:$A$19</c:f>
              <c:numCache>
                <c:formatCode>[$-409]mmm\-yy;@</c:formatCode>
                <c:ptCount val="12"/>
                <c:pt idx="0">
                  <c:v>44986</c:v>
                </c:pt>
                <c:pt idx="1">
                  <c:v>44970</c:v>
                </c:pt>
                <c:pt idx="2">
                  <c:v>44935</c:v>
                </c:pt>
                <c:pt idx="3">
                  <c:v>44907</c:v>
                </c:pt>
                <c:pt idx="4">
                  <c:v>44879</c:v>
                </c:pt>
                <c:pt idx="5">
                  <c:v>44844</c:v>
                </c:pt>
                <c:pt idx="6">
                  <c:v>44816</c:v>
                </c:pt>
                <c:pt idx="7">
                  <c:v>44781</c:v>
                </c:pt>
                <c:pt idx="8">
                  <c:v>44753</c:v>
                </c:pt>
                <c:pt idx="9">
                  <c:v>44725</c:v>
                </c:pt>
                <c:pt idx="10">
                  <c:v>44690</c:v>
                </c:pt>
                <c:pt idx="11">
                  <c:v>44662</c:v>
                </c:pt>
              </c:numCache>
            </c:numRef>
          </c:cat>
          <c:val>
            <c:numRef>
              <c:f>'Patient in MPI'!$C$8:$C$19</c:f>
              <c:numCache>
                <c:formatCode>#,##0</c:formatCode>
                <c:ptCount val="12"/>
                <c:pt idx="0">
                  <c:v>4182683</c:v>
                </c:pt>
                <c:pt idx="1">
                  <c:v>4128523</c:v>
                </c:pt>
                <c:pt idx="2">
                  <c:v>4002069</c:v>
                </c:pt>
                <c:pt idx="3">
                  <c:v>3946895</c:v>
                </c:pt>
                <c:pt idx="4">
                  <c:v>3889940</c:v>
                </c:pt>
                <c:pt idx="5">
                  <c:v>3799915</c:v>
                </c:pt>
                <c:pt idx="6">
                  <c:v>3745630</c:v>
                </c:pt>
                <c:pt idx="7">
                  <c:v>3678789</c:v>
                </c:pt>
                <c:pt idx="8">
                  <c:v>3482713</c:v>
                </c:pt>
                <c:pt idx="9">
                  <c:v>3428511</c:v>
                </c:pt>
                <c:pt idx="10">
                  <c:v>3308512</c:v>
                </c:pt>
                <c:pt idx="11">
                  <c:v>3203529</c:v>
                </c:pt>
              </c:numCache>
            </c:numRef>
          </c:val>
          <c:smooth val="0"/>
          <c:extLst>
            <c:ext xmlns:c16="http://schemas.microsoft.com/office/drawing/2014/chart" uri="{C3380CC4-5D6E-409C-BE32-E72D297353CC}">
              <c16:uniqueId val="{00000003-D3A5-4950-9F22-3A960805DFAE}"/>
            </c:ext>
          </c:extLst>
        </c:ser>
        <c:dLbls>
          <c:showLegendKey val="0"/>
          <c:showVal val="0"/>
          <c:showCatName val="0"/>
          <c:showSerName val="0"/>
          <c:showPercent val="0"/>
          <c:showBubbleSize val="0"/>
        </c:dLbls>
        <c:marker val="1"/>
        <c:smooth val="0"/>
        <c:axId val="222378159"/>
        <c:axId val="79655039"/>
      </c:lineChart>
      <c:dateAx>
        <c:axId val="226629807"/>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25763807"/>
        <c:crosses val="autoZero"/>
        <c:auto val="1"/>
        <c:lblOffset val="100"/>
        <c:baseTimeUnit val="months"/>
      </c:dateAx>
      <c:valAx>
        <c:axId val="225763807"/>
        <c:scaling>
          <c:orientation val="minMax"/>
          <c:max val="1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Opt Outs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quot;K&quot;"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26629807"/>
        <c:crosses val="autoZero"/>
        <c:crossBetween val="between"/>
        <c:majorUnit val="20000"/>
      </c:valAx>
      <c:valAx>
        <c:axId val="79655039"/>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Unique Patients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quot;M&quot;"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22378159"/>
        <c:crosses val="max"/>
        <c:crossBetween val="between"/>
        <c:majorUnit val="1000000"/>
        <c:minorUnit val="500000"/>
      </c:valAx>
      <c:dateAx>
        <c:axId val="222378159"/>
        <c:scaling>
          <c:orientation val="minMax"/>
        </c:scaling>
        <c:delete val="1"/>
        <c:axPos val="b"/>
        <c:numFmt formatCode="[$-409]mmm\-yy;@" sourceLinked="1"/>
        <c:majorTickMark val="out"/>
        <c:minorTickMark val="none"/>
        <c:tickLblPos val="nextTo"/>
        <c:crossAx val="79655039"/>
        <c:crosses val="autoZero"/>
        <c:auto val="1"/>
        <c:lblOffset val="100"/>
        <c:baseTimeUnit val="days"/>
        <c:majorUnit val="1"/>
        <c:minorUnit val="1"/>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no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Organizations</a:t>
            </a:r>
            <a:r>
              <a:rPr lang="en-US" baseline="0"/>
              <a:t> Receiving Connie Alerts by Month</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'Orgs Receiv OB Alerts'!$B$3</c:f>
              <c:strCache>
                <c:ptCount val="1"/>
                <c:pt idx="0">
                  <c:v>Connie Alerts: Project Notify</c:v>
                </c:pt>
              </c:strCache>
            </c:strRef>
          </c:tx>
          <c:spPr>
            <a:solidFill>
              <a:schemeClr val="accent1"/>
            </a:solidFill>
            <a:ln>
              <a:noFill/>
            </a:ln>
            <a:effectLst/>
          </c:spPr>
          <c:invertIfNegative val="0"/>
          <c:cat>
            <c:strRef>
              <c:f>'Orgs Receiv OB Alerts'!$C$2:$N$2</c:f>
              <c:strCache>
                <c:ptCount val="12"/>
                <c:pt idx="0">
                  <c:v>Apr-22</c:v>
                </c:pt>
                <c:pt idx="1">
                  <c:v>May-22</c:v>
                </c:pt>
                <c:pt idx="2">
                  <c:v>Jun-22</c:v>
                </c:pt>
                <c:pt idx="3">
                  <c:v>Jul-22</c:v>
                </c:pt>
                <c:pt idx="4">
                  <c:v>Aug-22</c:v>
                </c:pt>
                <c:pt idx="5">
                  <c:v>Sep-22</c:v>
                </c:pt>
                <c:pt idx="6">
                  <c:v>Oct-22</c:v>
                </c:pt>
                <c:pt idx="7">
                  <c:v>Nov-22</c:v>
                </c:pt>
                <c:pt idx="8">
                  <c:v>Dec-22</c:v>
                </c:pt>
                <c:pt idx="9">
                  <c:v>Jan-23</c:v>
                </c:pt>
                <c:pt idx="10">
                  <c:v>Feb-23</c:v>
                </c:pt>
                <c:pt idx="11">
                  <c:v>Mar-23</c:v>
                </c:pt>
              </c:strCache>
            </c:strRef>
          </c:cat>
          <c:val>
            <c:numRef>
              <c:f>'Orgs Receiv OB Alerts'!$C$3:$N$3</c:f>
              <c:numCache>
                <c:formatCode>General</c:formatCode>
                <c:ptCount val="12"/>
                <c:pt idx="0">
                  <c:v>24</c:v>
                </c:pt>
                <c:pt idx="1">
                  <c:v>24</c:v>
                </c:pt>
                <c:pt idx="2">
                  <c:v>24</c:v>
                </c:pt>
                <c:pt idx="3">
                  <c:v>24</c:v>
                </c:pt>
                <c:pt idx="4">
                  <c:v>24</c:v>
                </c:pt>
                <c:pt idx="5">
                  <c:v>24</c:v>
                </c:pt>
                <c:pt idx="6">
                  <c:v>23</c:v>
                </c:pt>
                <c:pt idx="7">
                  <c:v>23</c:v>
                </c:pt>
                <c:pt idx="8">
                  <c:v>23</c:v>
                </c:pt>
                <c:pt idx="9">
                  <c:v>23</c:v>
                </c:pt>
                <c:pt idx="10">
                  <c:v>23</c:v>
                </c:pt>
                <c:pt idx="11">
                  <c:v>23</c:v>
                </c:pt>
              </c:numCache>
            </c:numRef>
          </c:val>
          <c:extLst>
            <c:ext xmlns:c16="http://schemas.microsoft.com/office/drawing/2014/chart" uri="{C3380CC4-5D6E-409C-BE32-E72D297353CC}">
              <c16:uniqueId val="{00000000-9F30-425B-BCB1-8EC5848936F7}"/>
            </c:ext>
          </c:extLst>
        </c:ser>
        <c:ser>
          <c:idx val="1"/>
          <c:order val="1"/>
          <c:tx>
            <c:strRef>
              <c:f>'Orgs Receiv OB Alerts'!$B$4</c:f>
              <c:strCache>
                <c:ptCount val="1"/>
                <c:pt idx="0">
                  <c:v>Connie Alerts:  Prompt</c:v>
                </c:pt>
              </c:strCache>
            </c:strRef>
          </c:tx>
          <c:spPr>
            <a:solidFill>
              <a:schemeClr val="accent2">
                <a:lumMod val="50000"/>
              </a:schemeClr>
            </a:solidFill>
            <a:ln>
              <a:noFill/>
            </a:ln>
            <a:effectLst/>
          </c:spPr>
          <c:invertIfNegative val="0"/>
          <c:cat>
            <c:strRef>
              <c:f>'Orgs Receiv OB Alerts'!$C$2:$N$2</c:f>
              <c:strCache>
                <c:ptCount val="12"/>
                <c:pt idx="0">
                  <c:v>Apr-22</c:v>
                </c:pt>
                <c:pt idx="1">
                  <c:v>May-22</c:v>
                </c:pt>
                <c:pt idx="2">
                  <c:v>Jun-22</c:v>
                </c:pt>
                <c:pt idx="3">
                  <c:v>Jul-22</c:v>
                </c:pt>
                <c:pt idx="4">
                  <c:v>Aug-22</c:v>
                </c:pt>
                <c:pt idx="5">
                  <c:v>Sep-22</c:v>
                </c:pt>
                <c:pt idx="6">
                  <c:v>Oct-22</c:v>
                </c:pt>
                <c:pt idx="7">
                  <c:v>Nov-22</c:v>
                </c:pt>
                <c:pt idx="8">
                  <c:v>Dec-22</c:v>
                </c:pt>
                <c:pt idx="9">
                  <c:v>Jan-23</c:v>
                </c:pt>
                <c:pt idx="10">
                  <c:v>Feb-23</c:v>
                </c:pt>
                <c:pt idx="11">
                  <c:v>Mar-23</c:v>
                </c:pt>
              </c:strCache>
            </c:strRef>
          </c:cat>
          <c:val>
            <c:numRef>
              <c:f>'Orgs Receiv OB Alerts'!$C$4:$N$4</c:f>
              <c:numCache>
                <c:formatCode>General</c:formatCode>
                <c:ptCount val="12"/>
                <c:pt idx="0">
                  <c:v>2</c:v>
                </c:pt>
                <c:pt idx="1">
                  <c:v>2</c:v>
                </c:pt>
                <c:pt idx="2">
                  <c:v>2</c:v>
                </c:pt>
                <c:pt idx="3">
                  <c:v>2</c:v>
                </c:pt>
                <c:pt idx="4">
                  <c:v>3</c:v>
                </c:pt>
                <c:pt idx="5">
                  <c:v>4</c:v>
                </c:pt>
                <c:pt idx="6">
                  <c:v>4</c:v>
                </c:pt>
                <c:pt idx="7">
                  <c:v>6</c:v>
                </c:pt>
                <c:pt idx="8">
                  <c:v>6</c:v>
                </c:pt>
                <c:pt idx="9">
                  <c:v>6</c:v>
                </c:pt>
                <c:pt idx="10">
                  <c:v>8</c:v>
                </c:pt>
                <c:pt idx="11">
                  <c:v>10</c:v>
                </c:pt>
              </c:numCache>
            </c:numRef>
          </c:val>
          <c:extLst>
            <c:ext xmlns:c16="http://schemas.microsoft.com/office/drawing/2014/chart" uri="{C3380CC4-5D6E-409C-BE32-E72D297353CC}">
              <c16:uniqueId val="{00000001-9F30-425B-BCB1-8EC5848936F7}"/>
            </c:ext>
          </c:extLst>
        </c:ser>
        <c:dLbls>
          <c:showLegendKey val="0"/>
          <c:showVal val="0"/>
          <c:showCatName val="0"/>
          <c:showSerName val="0"/>
          <c:showPercent val="0"/>
          <c:showBubbleSize val="0"/>
        </c:dLbls>
        <c:gapWidth val="150"/>
        <c:overlap val="100"/>
        <c:axId val="77122847"/>
        <c:axId val="2060787887"/>
      </c:barChart>
      <c:catAx>
        <c:axId val="77122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0787887"/>
        <c:crosses val="autoZero"/>
        <c:auto val="1"/>
        <c:lblAlgn val="ctr"/>
        <c:lblOffset val="100"/>
        <c:noMultiLvlLbl val="0"/>
      </c:catAx>
      <c:valAx>
        <c:axId val="20607878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122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Connie Alerts Sent by Month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'OB ENS Alerts 2'!$A$35</c:f>
              <c:strCache>
                <c:ptCount val="1"/>
                <c:pt idx="0">
                  <c:v>Connie Alerts: Prompt</c:v>
                </c:pt>
              </c:strCache>
            </c:strRef>
          </c:tx>
          <c:spPr>
            <a:solidFill>
              <a:schemeClr val="accent1"/>
            </a:solidFill>
            <a:ln>
              <a:noFill/>
            </a:ln>
            <a:effectLst/>
          </c:spPr>
          <c:invertIfNegative val="0"/>
          <c:cat>
            <c:strRef>
              <c:f>'OB ENS Alerts 2'!$B$34:$M$34</c:f>
              <c:strCache>
                <c:ptCount val="12"/>
                <c:pt idx="0">
                  <c:v>Apr-22</c:v>
                </c:pt>
                <c:pt idx="1">
                  <c:v>May-22</c:v>
                </c:pt>
                <c:pt idx="2">
                  <c:v>Jun-22</c:v>
                </c:pt>
                <c:pt idx="3">
                  <c:v>Jul-22</c:v>
                </c:pt>
                <c:pt idx="4">
                  <c:v>Aug-22</c:v>
                </c:pt>
                <c:pt idx="5">
                  <c:v>Sep-22</c:v>
                </c:pt>
                <c:pt idx="6">
                  <c:v>Oct-22</c:v>
                </c:pt>
                <c:pt idx="7">
                  <c:v>Nov-22</c:v>
                </c:pt>
                <c:pt idx="8">
                  <c:v>Dec-22</c:v>
                </c:pt>
                <c:pt idx="9">
                  <c:v>Jan-23</c:v>
                </c:pt>
                <c:pt idx="10">
                  <c:v>Feb-23</c:v>
                </c:pt>
                <c:pt idx="11">
                  <c:v>Mar-23</c:v>
                </c:pt>
              </c:strCache>
            </c:strRef>
          </c:cat>
          <c:val>
            <c:numRef>
              <c:f>'OB ENS Alerts 2'!$B$35:$M$35</c:f>
              <c:numCache>
                <c:formatCode>#,##0</c:formatCode>
                <c:ptCount val="12"/>
                <c:pt idx="0">
                  <c:v>1679</c:v>
                </c:pt>
                <c:pt idx="1">
                  <c:v>2309</c:v>
                </c:pt>
                <c:pt idx="2">
                  <c:v>1900</c:v>
                </c:pt>
                <c:pt idx="3">
                  <c:v>1975</c:v>
                </c:pt>
                <c:pt idx="4">
                  <c:v>26033</c:v>
                </c:pt>
                <c:pt idx="5">
                  <c:v>51836</c:v>
                </c:pt>
                <c:pt idx="6">
                  <c:v>63414</c:v>
                </c:pt>
                <c:pt idx="7">
                  <c:v>79527</c:v>
                </c:pt>
                <c:pt idx="8">
                  <c:v>96379</c:v>
                </c:pt>
                <c:pt idx="9">
                  <c:v>98662</c:v>
                </c:pt>
                <c:pt idx="10">
                  <c:v>95284</c:v>
                </c:pt>
                <c:pt idx="11">
                  <c:v>96528</c:v>
                </c:pt>
              </c:numCache>
            </c:numRef>
          </c:val>
          <c:extLst>
            <c:ext xmlns:c16="http://schemas.microsoft.com/office/drawing/2014/chart" uri="{C3380CC4-5D6E-409C-BE32-E72D297353CC}">
              <c16:uniqueId val="{00000000-00EE-487C-84C4-B7AD09B96AE5}"/>
            </c:ext>
          </c:extLst>
        </c:ser>
        <c:ser>
          <c:idx val="1"/>
          <c:order val="1"/>
          <c:tx>
            <c:strRef>
              <c:f>'OB ENS Alerts 2'!$A$36</c:f>
              <c:strCache>
                <c:ptCount val="1"/>
                <c:pt idx="0">
                  <c:v>Connie Alerts: Project Notify</c:v>
                </c:pt>
              </c:strCache>
            </c:strRef>
          </c:tx>
          <c:spPr>
            <a:solidFill>
              <a:schemeClr val="accent2">
                <a:lumMod val="50000"/>
              </a:schemeClr>
            </a:solidFill>
            <a:ln>
              <a:noFill/>
            </a:ln>
            <a:effectLst/>
          </c:spPr>
          <c:invertIfNegative val="0"/>
          <c:cat>
            <c:strRef>
              <c:f>'OB ENS Alerts 2'!$B$34:$M$34</c:f>
              <c:strCache>
                <c:ptCount val="12"/>
                <c:pt idx="0">
                  <c:v>Apr-22</c:v>
                </c:pt>
                <c:pt idx="1">
                  <c:v>May-22</c:v>
                </c:pt>
                <c:pt idx="2">
                  <c:v>Jun-22</c:v>
                </c:pt>
                <c:pt idx="3">
                  <c:v>Jul-22</c:v>
                </c:pt>
                <c:pt idx="4">
                  <c:v>Aug-22</c:v>
                </c:pt>
                <c:pt idx="5">
                  <c:v>Sep-22</c:v>
                </c:pt>
                <c:pt idx="6">
                  <c:v>Oct-22</c:v>
                </c:pt>
                <c:pt idx="7">
                  <c:v>Nov-22</c:v>
                </c:pt>
                <c:pt idx="8">
                  <c:v>Dec-22</c:v>
                </c:pt>
                <c:pt idx="9">
                  <c:v>Jan-23</c:v>
                </c:pt>
                <c:pt idx="10">
                  <c:v>Feb-23</c:v>
                </c:pt>
                <c:pt idx="11">
                  <c:v>Mar-23</c:v>
                </c:pt>
              </c:strCache>
            </c:strRef>
          </c:cat>
          <c:val>
            <c:numRef>
              <c:f>'OB ENS Alerts 2'!$B$36:$M$36</c:f>
              <c:numCache>
                <c:formatCode>General</c:formatCode>
                <c:ptCount val="12"/>
                <c:pt idx="0">
                  <c:v>61584</c:v>
                </c:pt>
                <c:pt idx="1">
                  <c:v>68651</c:v>
                </c:pt>
                <c:pt idx="2">
                  <c:v>64667</c:v>
                </c:pt>
                <c:pt idx="3">
                  <c:v>66486</c:v>
                </c:pt>
                <c:pt idx="4">
                  <c:v>65394</c:v>
                </c:pt>
                <c:pt idx="5">
                  <c:v>65835</c:v>
                </c:pt>
                <c:pt idx="6">
                  <c:v>66252</c:v>
                </c:pt>
                <c:pt idx="7">
                  <c:v>70098</c:v>
                </c:pt>
                <c:pt idx="8">
                  <c:v>62201</c:v>
                </c:pt>
                <c:pt idx="9">
                  <c:v>65319</c:v>
                </c:pt>
                <c:pt idx="10">
                  <c:v>56154</c:v>
                </c:pt>
                <c:pt idx="11" formatCode="#,##0">
                  <c:v>62204</c:v>
                </c:pt>
              </c:numCache>
            </c:numRef>
          </c:val>
          <c:extLst>
            <c:ext xmlns:c16="http://schemas.microsoft.com/office/drawing/2014/chart" uri="{C3380CC4-5D6E-409C-BE32-E72D297353CC}">
              <c16:uniqueId val="{00000001-00EE-487C-84C4-B7AD09B96AE5}"/>
            </c:ext>
          </c:extLst>
        </c:ser>
        <c:dLbls>
          <c:showLegendKey val="0"/>
          <c:showVal val="0"/>
          <c:showCatName val="0"/>
          <c:showSerName val="0"/>
          <c:showPercent val="0"/>
          <c:showBubbleSize val="0"/>
        </c:dLbls>
        <c:gapWidth val="150"/>
        <c:axId val="937185983"/>
        <c:axId val="370834527"/>
      </c:barChart>
      <c:catAx>
        <c:axId val="937185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0834527"/>
        <c:crosses val="autoZero"/>
        <c:auto val="1"/>
        <c:lblAlgn val="ctr"/>
        <c:lblOffset val="100"/>
        <c:noMultiLvlLbl val="0"/>
      </c:catAx>
      <c:valAx>
        <c:axId val="3708345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7185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169_3BA77008.xml><?xml version="1.0" encoding="utf-8"?>
<p188:cmLst xmlns:a="http://schemas.openxmlformats.org/drawingml/2006/main" xmlns:r="http://schemas.openxmlformats.org/officeDocument/2006/relationships" xmlns:p188="http://schemas.microsoft.com/office/powerpoint/2018/8/main">
  <p188:cm id="{CE2841BD-E2F4-47B2-807D-2C0E17D40697}" authorId="{3E359226-893B-1A85-17DF-D6A1016ACD9A}" created="2023-04-18T20:26:07.848">
    <ac:txMkLst xmlns:ac="http://schemas.microsoft.com/office/drawing/2013/main/command">
      <pc:docMk xmlns:pc="http://schemas.microsoft.com/office/powerpoint/2013/main/command"/>
      <pc:sldMk xmlns:pc="http://schemas.microsoft.com/office/powerpoint/2013/main/command" cId="1000828936" sldId="4457"/>
      <ac:spMk id="5" creationId="{44BCA68E-E942-737B-6CCB-08E2F7F69AB0}"/>
      <ac:txMk cp="524" len="67">
        <ac:context len="807" hash="294610308"/>
      </ac:txMk>
    </ac:txMkLst>
    <p188:pos x="10662138" y="3799684"/>
    <p188:txBody>
      <a:bodyPr/>
      <a:lstStyle/>
      <a:p>
        <a:r>
          <a:rPr lang="en-US"/>
          <a:t>Can folks help with this sentence.  Its seems like the message gets disjointed. </a:t>
        </a:r>
      </a:p>
    </p188:txBody>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941DF8-F9B9-45FE-83A0-1DA742A9FD5A}"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n-US"/>
        </a:p>
      </dgm:t>
    </dgm:pt>
    <dgm:pt modelId="{14AD3ABE-CA95-4025-9822-1E3F0681B44E}">
      <dgm:prSet phldrT="[Text]"/>
      <dgm:spPr/>
      <dgm:t>
        <a:bodyPr/>
        <a:lstStyle/>
        <a:p>
          <a:r>
            <a:rPr lang="en-US" dirty="0"/>
            <a:t>FY23</a:t>
          </a:r>
        </a:p>
      </dgm:t>
    </dgm:pt>
    <dgm:pt modelId="{24B0B930-EFD2-49D9-925F-8AB9BA7FF3CD}" type="parTrans" cxnId="{378A213F-2EC9-4A5A-B893-3604C701B9C5}">
      <dgm:prSet/>
      <dgm:spPr/>
      <dgm:t>
        <a:bodyPr/>
        <a:lstStyle/>
        <a:p>
          <a:endParaRPr lang="en-US"/>
        </a:p>
      </dgm:t>
    </dgm:pt>
    <dgm:pt modelId="{0560CE36-5627-43C2-956F-EA121F485002}" type="sibTrans" cxnId="{378A213F-2EC9-4A5A-B893-3604C701B9C5}">
      <dgm:prSet/>
      <dgm:spPr/>
      <dgm:t>
        <a:bodyPr/>
        <a:lstStyle/>
        <a:p>
          <a:endParaRPr lang="en-US"/>
        </a:p>
      </dgm:t>
    </dgm:pt>
    <dgm:pt modelId="{5A0BB3BD-FB83-4019-98EC-3BEFED41AC64}">
      <dgm:prSet phldrT="[Text]"/>
      <dgm:spPr/>
      <dgm:t>
        <a:bodyPr/>
        <a:lstStyle/>
        <a:p>
          <a:r>
            <a:rPr lang="en-US" dirty="0"/>
            <a:t>Go Live September 30, 2023</a:t>
          </a:r>
        </a:p>
      </dgm:t>
    </dgm:pt>
    <dgm:pt modelId="{A7B7A7FE-0370-409B-B0E1-8272CF33CA08}" type="parTrans" cxnId="{FF974494-4B1C-4C4E-8D46-5368C50F5F03}">
      <dgm:prSet/>
      <dgm:spPr/>
      <dgm:t>
        <a:bodyPr/>
        <a:lstStyle/>
        <a:p>
          <a:endParaRPr lang="en-US"/>
        </a:p>
      </dgm:t>
    </dgm:pt>
    <dgm:pt modelId="{5A101711-599F-4CA6-8B15-BCD702A2E778}" type="sibTrans" cxnId="{FF974494-4B1C-4C4E-8D46-5368C50F5F03}">
      <dgm:prSet/>
      <dgm:spPr/>
      <dgm:t>
        <a:bodyPr/>
        <a:lstStyle/>
        <a:p>
          <a:endParaRPr lang="en-US"/>
        </a:p>
      </dgm:t>
    </dgm:pt>
    <dgm:pt modelId="{CEC82F1A-381D-4194-8626-4DB7B584365F}">
      <dgm:prSet phldrT="[Text]"/>
      <dgm:spPr/>
      <dgm:t>
        <a:bodyPr/>
        <a:lstStyle/>
        <a:p>
          <a:r>
            <a:rPr lang="en-US" dirty="0"/>
            <a:t>Patients to access data shared with Connie </a:t>
          </a:r>
          <a:r>
            <a:rPr lang="en-US" b="1" dirty="0">
              <a:highlight>
                <a:srgbClr val="FFFF00"/>
              </a:highlight>
            </a:rPr>
            <a:t>through apps </a:t>
          </a:r>
          <a:r>
            <a:rPr lang="en-US" dirty="0"/>
            <a:t>of their choice</a:t>
          </a:r>
        </a:p>
      </dgm:t>
    </dgm:pt>
    <dgm:pt modelId="{6ABDA865-9B71-48BE-BAA4-00B8C09864BF}" type="parTrans" cxnId="{B92281C9-B5C1-4EEE-9AC0-605E808A0802}">
      <dgm:prSet/>
      <dgm:spPr/>
      <dgm:t>
        <a:bodyPr/>
        <a:lstStyle/>
        <a:p>
          <a:endParaRPr lang="en-US"/>
        </a:p>
      </dgm:t>
    </dgm:pt>
    <dgm:pt modelId="{942FB082-A983-440E-A503-A61C6492D005}" type="sibTrans" cxnId="{B92281C9-B5C1-4EEE-9AC0-605E808A0802}">
      <dgm:prSet/>
      <dgm:spPr/>
      <dgm:t>
        <a:bodyPr/>
        <a:lstStyle/>
        <a:p>
          <a:endParaRPr lang="en-US"/>
        </a:p>
      </dgm:t>
    </dgm:pt>
    <dgm:pt modelId="{F0FCA546-5C6E-4132-91BB-FC69F75222F4}">
      <dgm:prSet phldrT="[Text]"/>
      <dgm:spPr/>
      <dgm:t>
        <a:bodyPr/>
        <a:lstStyle/>
        <a:p>
          <a:r>
            <a:rPr lang="en-US" dirty="0"/>
            <a:t>FY24</a:t>
          </a:r>
        </a:p>
      </dgm:t>
    </dgm:pt>
    <dgm:pt modelId="{D8037C20-E51F-4E84-8265-FAE301C48E7D}" type="parTrans" cxnId="{C77B71A5-278E-48B9-97AB-82EDBEA844B2}">
      <dgm:prSet/>
      <dgm:spPr/>
      <dgm:t>
        <a:bodyPr/>
        <a:lstStyle/>
        <a:p>
          <a:endParaRPr lang="en-US"/>
        </a:p>
      </dgm:t>
    </dgm:pt>
    <dgm:pt modelId="{3F911ADF-0CC5-4EF0-A257-E15C74CFC729}" type="sibTrans" cxnId="{C77B71A5-278E-48B9-97AB-82EDBEA844B2}">
      <dgm:prSet/>
      <dgm:spPr/>
      <dgm:t>
        <a:bodyPr/>
        <a:lstStyle/>
        <a:p>
          <a:endParaRPr lang="en-US"/>
        </a:p>
      </dgm:t>
    </dgm:pt>
    <dgm:pt modelId="{655EA10A-5A9F-422F-BA52-EF6AF6907392}">
      <dgm:prSet phldrT="[Text]"/>
      <dgm:spPr/>
      <dgm:t>
        <a:bodyPr/>
        <a:lstStyle/>
        <a:p>
          <a:r>
            <a:rPr lang="en-US" dirty="0"/>
            <a:t>Go Live TBD (Targeting September 30, 2024 for piloting) </a:t>
          </a:r>
        </a:p>
      </dgm:t>
    </dgm:pt>
    <dgm:pt modelId="{D2AFB734-387E-4854-B628-8430162DA06D}" type="parTrans" cxnId="{99CFC6B9-D10D-41AA-A7B6-D15C5D828DBE}">
      <dgm:prSet/>
      <dgm:spPr/>
      <dgm:t>
        <a:bodyPr/>
        <a:lstStyle/>
        <a:p>
          <a:endParaRPr lang="en-US"/>
        </a:p>
      </dgm:t>
    </dgm:pt>
    <dgm:pt modelId="{836B2C5B-1541-45BA-8EA0-81E02766AB7C}" type="sibTrans" cxnId="{99CFC6B9-D10D-41AA-A7B6-D15C5D828DBE}">
      <dgm:prSet/>
      <dgm:spPr/>
      <dgm:t>
        <a:bodyPr/>
        <a:lstStyle/>
        <a:p>
          <a:endParaRPr lang="en-US"/>
        </a:p>
      </dgm:t>
    </dgm:pt>
    <dgm:pt modelId="{647A1AA6-B66B-4220-9AA3-EBAFD03BA984}">
      <dgm:prSet phldrT="[Text]"/>
      <dgm:spPr/>
      <dgm:t>
        <a:bodyPr/>
        <a:lstStyle/>
        <a:p>
          <a:r>
            <a:rPr lang="en-US" dirty="0"/>
            <a:t>Patients can access a </a:t>
          </a:r>
          <a:r>
            <a:rPr lang="en-US" b="1" dirty="0">
              <a:highlight>
                <a:srgbClr val="FFFF00"/>
              </a:highlight>
            </a:rPr>
            <a:t>patient portal </a:t>
          </a:r>
          <a:r>
            <a:rPr lang="en-US" dirty="0"/>
            <a:t>that displays their data</a:t>
          </a:r>
        </a:p>
      </dgm:t>
    </dgm:pt>
    <dgm:pt modelId="{8A2D5C7C-A04E-4247-9EA1-6A30977729AB}" type="parTrans" cxnId="{3A334B87-94B7-4949-ADE0-B97D15D132D0}">
      <dgm:prSet/>
      <dgm:spPr/>
      <dgm:t>
        <a:bodyPr/>
        <a:lstStyle/>
        <a:p>
          <a:endParaRPr lang="en-US"/>
        </a:p>
      </dgm:t>
    </dgm:pt>
    <dgm:pt modelId="{04139578-67B0-4578-97ED-CC70D92ACFCE}" type="sibTrans" cxnId="{3A334B87-94B7-4949-ADE0-B97D15D132D0}">
      <dgm:prSet/>
      <dgm:spPr/>
      <dgm:t>
        <a:bodyPr/>
        <a:lstStyle/>
        <a:p>
          <a:endParaRPr lang="en-US"/>
        </a:p>
      </dgm:t>
    </dgm:pt>
    <dgm:pt modelId="{8F6A641A-59DB-4A1F-9378-476EAC53D824}">
      <dgm:prSet phldrT="[Text]"/>
      <dgm:spPr/>
      <dgm:t>
        <a:bodyPr/>
        <a:lstStyle/>
        <a:p>
          <a:r>
            <a:rPr lang="en-US" dirty="0"/>
            <a:t>FY25</a:t>
          </a:r>
        </a:p>
      </dgm:t>
    </dgm:pt>
    <dgm:pt modelId="{10CFE5C8-A0FE-4799-83F1-0998D8E92986}" type="parTrans" cxnId="{03D77A6F-E7D7-4308-91F0-83CB9AB14764}">
      <dgm:prSet/>
      <dgm:spPr/>
      <dgm:t>
        <a:bodyPr/>
        <a:lstStyle/>
        <a:p>
          <a:endParaRPr lang="en-US"/>
        </a:p>
      </dgm:t>
    </dgm:pt>
    <dgm:pt modelId="{A5E66261-57A5-43B5-B774-8E639539FD33}" type="sibTrans" cxnId="{03D77A6F-E7D7-4308-91F0-83CB9AB14764}">
      <dgm:prSet/>
      <dgm:spPr/>
      <dgm:t>
        <a:bodyPr/>
        <a:lstStyle/>
        <a:p>
          <a:endParaRPr lang="en-US"/>
        </a:p>
      </dgm:t>
    </dgm:pt>
    <dgm:pt modelId="{A55F5998-10AD-44ED-AF60-0D61C17CEA1C}">
      <dgm:prSet phldrT="[Text]"/>
      <dgm:spPr/>
      <dgm:t>
        <a:bodyPr/>
        <a:lstStyle/>
        <a:p>
          <a:r>
            <a:rPr lang="en-US" dirty="0"/>
            <a:t>Go Live TBD (Targeting September 30, 2025) </a:t>
          </a:r>
        </a:p>
      </dgm:t>
    </dgm:pt>
    <dgm:pt modelId="{DE4031EF-C6D4-449D-A9B9-E8EAF9BBB189}" type="parTrans" cxnId="{4590C261-F351-41B1-BF53-2884A4CB7BE6}">
      <dgm:prSet/>
      <dgm:spPr/>
      <dgm:t>
        <a:bodyPr/>
        <a:lstStyle/>
        <a:p>
          <a:endParaRPr lang="en-US"/>
        </a:p>
      </dgm:t>
    </dgm:pt>
    <dgm:pt modelId="{9F32581B-BFBB-4A8F-B7C9-37D1C893F30D}" type="sibTrans" cxnId="{4590C261-F351-41B1-BF53-2884A4CB7BE6}">
      <dgm:prSet/>
      <dgm:spPr/>
      <dgm:t>
        <a:bodyPr/>
        <a:lstStyle/>
        <a:p>
          <a:endParaRPr lang="en-US"/>
        </a:p>
      </dgm:t>
    </dgm:pt>
    <dgm:pt modelId="{700335BB-0159-412D-A72D-9B3B99375F7A}">
      <dgm:prSet phldrT="[Text]"/>
      <dgm:spPr/>
      <dgm:t>
        <a:bodyPr/>
        <a:lstStyle/>
        <a:p>
          <a:r>
            <a:rPr lang="en-US" dirty="0"/>
            <a:t>First features for patients to submit information through an </a:t>
          </a:r>
          <a:r>
            <a:rPr lang="en-US" b="1" dirty="0">
              <a:highlight>
                <a:srgbClr val="FFFF00"/>
              </a:highlight>
            </a:rPr>
            <a:t>interactive patient portal</a:t>
          </a:r>
          <a:r>
            <a:rPr lang="en-US" dirty="0"/>
            <a:t>. Initially, this will be patient mediated affirmative consent.</a:t>
          </a:r>
        </a:p>
      </dgm:t>
    </dgm:pt>
    <dgm:pt modelId="{5D13C0B7-079F-4651-996D-B8F93F176F57}" type="parTrans" cxnId="{69E89F0E-18F3-4D48-805E-154522528B27}">
      <dgm:prSet/>
      <dgm:spPr/>
      <dgm:t>
        <a:bodyPr/>
        <a:lstStyle/>
        <a:p>
          <a:endParaRPr lang="en-US"/>
        </a:p>
      </dgm:t>
    </dgm:pt>
    <dgm:pt modelId="{9984FE3C-CE64-4DBB-B3D6-196B66A7528A}" type="sibTrans" cxnId="{69E89F0E-18F3-4D48-805E-154522528B27}">
      <dgm:prSet/>
      <dgm:spPr/>
      <dgm:t>
        <a:bodyPr/>
        <a:lstStyle/>
        <a:p>
          <a:endParaRPr lang="en-US"/>
        </a:p>
      </dgm:t>
    </dgm:pt>
    <dgm:pt modelId="{3273F462-D39A-4ED5-890E-CF20EA697580}">
      <dgm:prSet phldrT="[Text]"/>
      <dgm:spPr/>
      <dgm:t>
        <a:bodyPr/>
        <a:lstStyle/>
        <a:p>
          <a:r>
            <a:rPr lang="en-US" dirty="0"/>
            <a:t>Patients can </a:t>
          </a:r>
          <a:r>
            <a:rPr lang="en-US" b="1" dirty="0">
              <a:highlight>
                <a:srgbClr val="FFFF00"/>
              </a:highlight>
            </a:rPr>
            <a:t>request a PDF </a:t>
          </a:r>
          <a:r>
            <a:rPr lang="en-US" dirty="0"/>
            <a:t>of their data electronically </a:t>
          </a:r>
        </a:p>
      </dgm:t>
    </dgm:pt>
    <dgm:pt modelId="{0CD74306-BFFA-4C2D-AD54-D5C68E288F2D}" type="parTrans" cxnId="{5AD07771-4D03-4422-BF2E-27ABF5C1FD89}">
      <dgm:prSet/>
      <dgm:spPr/>
      <dgm:t>
        <a:bodyPr/>
        <a:lstStyle/>
        <a:p>
          <a:endParaRPr lang="en-US"/>
        </a:p>
      </dgm:t>
    </dgm:pt>
    <dgm:pt modelId="{02487C05-CB71-4F6A-B109-088DF8F62C78}" type="sibTrans" cxnId="{5AD07771-4D03-4422-BF2E-27ABF5C1FD89}">
      <dgm:prSet/>
      <dgm:spPr/>
      <dgm:t>
        <a:bodyPr/>
        <a:lstStyle/>
        <a:p>
          <a:endParaRPr lang="en-US"/>
        </a:p>
      </dgm:t>
    </dgm:pt>
    <dgm:pt modelId="{398B091C-7505-423C-8AB2-EED91FC0B716}" type="pres">
      <dgm:prSet presAssocID="{3F941DF8-F9B9-45FE-83A0-1DA742A9FD5A}" presName="linearFlow" presStyleCnt="0">
        <dgm:presLayoutVars>
          <dgm:dir/>
          <dgm:animLvl val="lvl"/>
          <dgm:resizeHandles val="exact"/>
        </dgm:presLayoutVars>
      </dgm:prSet>
      <dgm:spPr/>
    </dgm:pt>
    <dgm:pt modelId="{ADB545E4-778F-4750-B180-41540034A385}" type="pres">
      <dgm:prSet presAssocID="{14AD3ABE-CA95-4025-9822-1E3F0681B44E}" presName="composite" presStyleCnt="0"/>
      <dgm:spPr/>
    </dgm:pt>
    <dgm:pt modelId="{FA7FB914-1321-4D60-A818-E54C435D204A}" type="pres">
      <dgm:prSet presAssocID="{14AD3ABE-CA95-4025-9822-1E3F0681B44E}" presName="parentText" presStyleLbl="alignNode1" presStyleIdx="0" presStyleCnt="3">
        <dgm:presLayoutVars>
          <dgm:chMax val="1"/>
          <dgm:bulletEnabled val="1"/>
        </dgm:presLayoutVars>
      </dgm:prSet>
      <dgm:spPr/>
    </dgm:pt>
    <dgm:pt modelId="{CAE18293-72E4-4D43-A223-37F23FF16DB1}" type="pres">
      <dgm:prSet presAssocID="{14AD3ABE-CA95-4025-9822-1E3F0681B44E}" presName="descendantText" presStyleLbl="alignAcc1" presStyleIdx="0" presStyleCnt="3">
        <dgm:presLayoutVars>
          <dgm:bulletEnabled val="1"/>
        </dgm:presLayoutVars>
      </dgm:prSet>
      <dgm:spPr/>
    </dgm:pt>
    <dgm:pt modelId="{355BC43F-DFEC-40AA-93B5-32C7E71688C7}" type="pres">
      <dgm:prSet presAssocID="{0560CE36-5627-43C2-956F-EA121F485002}" presName="sp" presStyleCnt="0"/>
      <dgm:spPr/>
    </dgm:pt>
    <dgm:pt modelId="{18477DF0-297F-4BA0-BFE0-E526821E523C}" type="pres">
      <dgm:prSet presAssocID="{F0FCA546-5C6E-4132-91BB-FC69F75222F4}" presName="composite" presStyleCnt="0"/>
      <dgm:spPr/>
    </dgm:pt>
    <dgm:pt modelId="{61DFAB83-85D4-4D5E-86AF-B5AD9974C12C}" type="pres">
      <dgm:prSet presAssocID="{F0FCA546-5C6E-4132-91BB-FC69F75222F4}" presName="parentText" presStyleLbl="alignNode1" presStyleIdx="1" presStyleCnt="3">
        <dgm:presLayoutVars>
          <dgm:chMax val="1"/>
          <dgm:bulletEnabled val="1"/>
        </dgm:presLayoutVars>
      </dgm:prSet>
      <dgm:spPr/>
    </dgm:pt>
    <dgm:pt modelId="{248B213D-9322-4445-B8BD-ED6725C56EB0}" type="pres">
      <dgm:prSet presAssocID="{F0FCA546-5C6E-4132-91BB-FC69F75222F4}" presName="descendantText" presStyleLbl="alignAcc1" presStyleIdx="1" presStyleCnt="3">
        <dgm:presLayoutVars>
          <dgm:bulletEnabled val="1"/>
        </dgm:presLayoutVars>
      </dgm:prSet>
      <dgm:spPr/>
    </dgm:pt>
    <dgm:pt modelId="{CDB80141-997E-4BB5-B078-0DCF7B2B6228}" type="pres">
      <dgm:prSet presAssocID="{3F911ADF-0CC5-4EF0-A257-E15C74CFC729}" presName="sp" presStyleCnt="0"/>
      <dgm:spPr/>
    </dgm:pt>
    <dgm:pt modelId="{D8CF70A5-4C0B-4916-9771-D06FDC21C896}" type="pres">
      <dgm:prSet presAssocID="{8F6A641A-59DB-4A1F-9378-476EAC53D824}" presName="composite" presStyleCnt="0"/>
      <dgm:spPr/>
    </dgm:pt>
    <dgm:pt modelId="{F156B690-82A9-4EF3-92C3-FA590C948BE6}" type="pres">
      <dgm:prSet presAssocID="{8F6A641A-59DB-4A1F-9378-476EAC53D824}" presName="parentText" presStyleLbl="alignNode1" presStyleIdx="2" presStyleCnt="3">
        <dgm:presLayoutVars>
          <dgm:chMax val="1"/>
          <dgm:bulletEnabled val="1"/>
        </dgm:presLayoutVars>
      </dgm:prSet>
      <dgm:spPr/>
    </dgm:pt>
    <dgm:pt modelId="{10F8586C-1E81-45E8-A230-B215CA38123E}" type="pres">
      <dgm:prSet presAssocID="{8F6A641A-59DB-4A1F-9378-476EAC53D824}" presName="descendantText" presStyleLbl="alignAcc1" presStyleIdx="2" presStyleCnt="3">
        <dgm:presLayoutVars>
          <dgm:bulletEnabled val="1"/>
        </dgm:presLayoutVars>
      </dgm:prSet>
      <dgm:spPr/>
    </dgm:pt>
  </dgm:ptLst>
  <dgm:cxnLst>
    <dgm:cxn modelId="{6E2C6504-6606-4AA4-B54A-C43A96E85DE0}" type="presOf" srcId="{F0FCA546-5C6E-4132-91BB-FC69F75222F4}" destId="{61DFAB83-85D4-4D5E-86AF-B5AD9974C12C}" srcOrd="0" destOrd="0" presId="urn:microsoft.com/office/officeart/2005/8/layout/chevron2"/>
    <dgm:cxn modelId="{69E89F0E-18F3-4D48-805E-154522528B27}" srcId="{8F6A641A-59DB-4A1F-9378-476EAC53D824}" destId="{700335BB-0159-412D-A72D-9B3B99375F7A}" srcOrd="1" destOrd="0" parTransId="{5D13C0B7-079F-4651-996D-B8F93F176F57}" sibTransId="{9984FE3C-CE64-4DBB-B3D6-196B66A7528A}"/>
    <dgm:cxn modelId="{AF747B10-069E-4DB3-B345-71B6BCE22295}" type="presOf" srcId="{5A0BB3BD-FB83-4019-98EC-3BEFED41AC64}" destId="{CAE18293-72E4-4D43-A223-37F23FF16DB1}" srcOrd="0" destOrd="0" presId="urn:microsoft.com/office/officeart/2005/8/layout/chevron2"/>
    <dgm:cxn modelId="{C424E821-C52F-44D7-B6CE-3C8216E401BA}" type="presOf" srcId="{3F941DF8-F9B9-45FE-83A0-1DA742A9FD5A}" destId="{398B091C-7505-423C-8AB2-EED91FC0B716}" srcOrd="0" destOrd="0" presId="urn:microsoft.com/office/officeart/2005/8/layout/chevron2"/>
    <dgm:cxn modelId="{256EA628-DB0D-4084-8AED-F490CFAFDF88}" type="presOf" srcId="{3273F462-D39A-4ED5-890E-CF20EA697580}" destId="{CAE18293-72E4-4D43-A223-37F23FF16DB1}" srcOrd="0" destOrd="2" presId="urn:microsoft.com/office/officeart/2005/8/layout/chevron2"/>
    <dgm:cxn modelId="{2CCD4632-E8C3-441E-A02F-5C71DFE213D7}" type="presOf" srcId="{700335BB-0159-412D-A72D-9B3B99375F7A}" destId="{10F8586C-1E81-45E8-A230-B215CA38123E}" srcOrd="0" destOrd="1" presId="urn:microsoft.com/office/officeart/2005/8/layout/chevron2"/>
    <dgm:cxn modelId="{378A213F-2EC9-4A5A-B893-3604C701B9C5}" srcId="{3F941DF8-F9B9-45FE-83A0-1DA742A9FD5A}" destId="{14AD3ABE-CA95-4025-9822-1E3F0681B44E}" srcOrd="0" destOrd="0" parTransId="{24B0B930-EFD2-49D9-925F-8AB9BA7FF3CD}" sibTransId="{0560CE36-5627-43C2-956F-EA121F485002}"/>
    <dgm:cxn modelId="{C839A961-F364-41B0-BF34-AD08C85CF02F}" type="presOf" srcId="{8F6A641A-59DB-4A1F-9378-476EAC53D824}" destId="{F156B690-82A9-4EF3-92C3-FA590C948BE6}" srcOrd="0" destOrd="0" presId="urn:microsoft.com/office/officeart/2005/8/layout/chevron2"/>
    <dgm:cxn modelId="{E77FB061-1314-4602-A195-02D9B18D9160}" type="presOf" srcId="{14AD3ABE-CA95-4025-9822-1E3F0681B44E}" destId="{FA7FB914-1321-4D60-A818-E54C435D204A}" srcOrd="0" destOrd="0" presId="urn:microsoft.com/office/officeart/2005/8/layout/chevron2"/>
    <dgm:cxn modelId="{4590C261-F351-41B1-BF53-2884A4CB7BE6}" srcId="{8F6A641A-59DB-4A1F-9378-476EAC53D824}" destId="{A55F5998-10AD-44ED-AF60-0D61C17CEA1C}" srcOrd="0" destOrd="0" parTransId="{DE4031EF-C6D4-449D-A9B9-E8EAF9BBB189}" sibTransId="{9F32581B-BFBB-4A8F-B7C9-37D1C893F30D}"/>
    <dgm:cxn modelId="{FE20E76A-123D-4CD8-B654-599961DE86B9}" type="presOf" srcId="{A55F5998-10AD-44ED-AF60-0D61C17CEA1C}" destId="{10F8586C-1E81-45E8-A230-B215CA38123E}" srcOrd="0" destOrd="0" presId="urn:microsoft.com/office/officeart/2005/8/layout/chevron2"/>
    <dgm:cxn modelId="{03D77A6F-E7D7-4308-91F0-83CB9AB14764}" srcId="{3F941DF8-F9B9-45FE-83A0-1DA742A9FD5A}" destId="{8F6A641A-59DB-4A1F-9378-476EAC53D824}" srcOrd="2" destOrd="0" parTransId="{10CFE5C8-A0FE-4799-83F1-0998D8E92986}" sibTransId="{A5E66261-57A5-43B5-B774-8E639539FD33}"/>
    <dgm:cxn modelId="{5AD07771-4D03-4422-BF2E-27ABF5C1FD89}" srcId="{14AD3ABE-CA95-4025-9822-1E3F0681B44E}" destId="{3273F462-D39A-4ED5-890E-CF20EA697580}" srcOrd="2" destOrd="0" parTransId="{0CD74306-BFFA-4C2D-AD54-D5C68E288F2D}" sibTransId="{02487C05-CB71-4F6A-B109-088DF8F62C78}"/>
    <dgm:cxn modelId="{FE2D1E85-8294-48C9-A14B-6A3A5C60079E}" type="presOf" srcId="{655EA10A-5A9F-422F-BA52-EF6AF6907392}" destId="{248B213D-9322-4445-B8BD-ED6725C56EB0}" srcOrd="0" destOrd="0" presId="urn:microsoft.com/office/officeart/2005/8/layout/chevron2"/>
    <dgm:cxn modelId="{3A334B87-94B7-4949-ADE0-B97D15D132D0}" srcId="{F0FCA546-5C6E-4132-91BB-FC69F75222F4}" destId="{647A1AA6-B66B-4220-9AA3-EBAFD03BA984}" srcOrd="1" destOrd="0" parTransId="{8A2D5C7C-A04E-4247-9EA1-6A30977729AB}" sibTransId="{04139578-67B0-4578-97ED-CC70D92ACFCE}"/>
    <dgm:cxn modelId="{FF974494-4B1C-4C4E-8D46-5368C50F5F03}" srcId="{14AD3ABE-CA95-4025-9822-1E3F0681B44E}" destId="{5A0BB3BD-FB83-4019-98EC-3BEFED41AC64}" srcOrd="0" destOrd="0" parTransId="{A7B7A7FE-0370-409B-B0E1-8272CF33CA08}" sibTransId="{5A101711-599F-4CA6-8B15-BCD702A2E778}"/>
    <dgm:cxn modelId="{C77B71A5-278E-48B9-97AB-82EDBEA844B2}" srcId="{3F941DF8-F9B9-45FE-83A0-1DA742A9FD5A}" destId="{F0FCA546-5C6E-4132-91BB-FC69F75222F4}" srcOrd="1" destOrd="0" parTransId="{D8037C20-E51F-4E84-8265-FAE301C48E7D}" sibTransId="{3F911ADF-0CC5-4EF0-A257-E15C74CFC729}"/>
    <dgm:cxn modelId="{99CFC6B9-D10D-41AA-A7B6-D15C5D828DBE}" srcId="{F0FCA546-5C6E-4132-91BB-FC69F75222F4}" destId="{655EA10A-5A9F-422F-BA52-EF6AF6907392}" srcOrd="0" destOrd="0" parTransId="{D2AFB734-387E-4854-B628-8430162DA06D}" sibTransId="{836B2C5B-1541-45BA-8EA0-81E02766AB7C}"/>
    <dgm:cxn modelId="{B92281C9-B5C1-4EEE-9AC0-605E808A0802}" srcId="{14AD3ABE-CA95-4025-9822-1E3F0681B44E}" destId="{CEC82F1A-381D-4194-8626-4DB7B584365F}" srcOrd="1" destOrd="0" parTransId="{6ABDA865-9B71-48BE-BAA4-00B8C09864BF}" sibTransId="{942FB082-A983-440E-A503-A61C6492D005}"/>
    <dgm:cxn modelId="{FBF87DD2-9941-4F09-9033-ABA34A354F46}" type="presOf" srcId="{647A1AA6-B66B-4220-9AA3-EBAFD03BA984}" destId="{248B213D-9322-4445-B8BD-ED6725C56EB0}" srcOrd="0" destOrd="1" presId="urn:microsoft.com/office/officeart/2005/8/layout/chevron2"/>
    <dgm:cxn modelId="{CB9D6EFD-13EC-496A-930E-EE8064062244}" type="presOf" srcId="{CEC82F1A-381D-4194-8626-4DB7B584365F}" destId="{CAE18293-72E4-4D43-A223-37F23FF16DB1}" srcOrd="0" destOrd="1" presId="urn:microsoft.com/office/officeart/2005/8/layout/chevron2"/>
    <dgm:cxn modelId="{F92FC8F1-836C-4635-8433-A69996C7F582}" type="presParOf" srcId="{398B091C-7505-423C-8AB2-EED91FC0B716}" destId="{ADB545E4-778F-4750-B180-41540034A385}" srcOrd="0" destOrd="0" presId="urn:microsoft.com/office/officeart/2005/8/layout/chevron2"/>
    <dgm:cxn modelId="{C90C65A5-C449-4B0E-83DC-BC970D49CA57}" type="presParOf" srcId="{ADB545E4-778F-4750-B180-41540034A385}" destId="{FA7FB914-1321-4D60-A818-E54C435D204A}" srcOrd="0" destOrd="0" presId="urn:microsoft.com/office/officeart/2005/8/layout/chevron2"/>
    <dgm:cxn modelId="{4C5130EA-CAF3-44A6-B3F1-CE28BEC0CF4C}" type="presParOf" srcId="{ADB545E4-778F-4750-B180-41540034A385}" destId="{CAE18293-72E4-4D43-A223-37F23FF16DB1}" srcOrd="1" destOrd="0" presId="urn:microsoft.com/office/officeart/2005/8/layout/chevron2"/>
    <dgm:cxn modelId="{50AE8876-9410-4B43-98BB-CBA692DCB535}" type="presParOf" srcId="{398B091C-7505-423C-8AB2-EED91FC0B716}" destId="{355BC43F-DFEC-40AA-93B5-32C7E71688C7}" srcOrd="1" destOrd="0" presId="urn:microsoft.com/office/officeart/2005/8/layout/chevron2"/>
    <dgm:cxn modelId="{2E77D887-130D-4419-8968-AFBECEE81A98}" type="presParOf" srcId="{398B091C-7505-423C-8AB2-EED91FC0B716}" destId="{18477DF0-297F-4BA0-BFE0-E526821E523C}" srcOrd="2" destOrd="0" presId="urn:microsoft.com/office/officeart/2005/8/layout/chevron2"/>
    <dgm:cxn modelId="{D692202A-74A6-48B6-855C-6374ECFAC0B1}" type="presParOf" srcId="{18477DF0-297F-4BA0-BFE0-E526821E523C}" destId="{61DFAB83-85D4-4D5E-86AF-B5AD9974C12C}" srcOrd="0" destOrd="0" presId="urn:microsoft.com/office/officeart/2005/8/layout/chevron2"/>
    <dgm:cxn modelId="{7EA0CB80-3C0C-4E71-9716-BC2E4EDB1827}" type="presParOf" srcId="{18477DF0-297F-4BA0-BFE0-E526821E523C}" destId="{248B213D-9322-4445-B8BD-ED6725C56EB0}" srcOrd="1" destOrd="0" presId="urn:microsoft.com/office/officeart/2005/8/layout/chevron2"/>
    <dgm:cxn modelId="{E21ADE60-5336-4CCC-AF38-006525E46D74}" type="presParOf" srcId="{398B091C-7505-423C-8AB2-EED91FC0B716}" destId="{CDB80141-997E-4BB5-B078-0DCF7B2B6228}" srcOrd="3" destOrd="0" presId="urn:microsoft.com/office/officeart/2005/8/layout/chevron2"/>
    <dgm:cxn modelId="{4B4B303B-1772-465A-BD96-FA605682337F}" type="presParOf" srcId="{398B091C-7505-423C-8AB2-EED91FC0B716}" destId="{D8CF70A5-4C0B-4916-9771-D06FDC21C896}" srcOrd="4" destOrd="0" presId="urn:microsoft.com/office/officeart/2005/8/layout/chevron2"/>
    <dgm:cxn modelId="{2E826B75-BCA4-4B6A-B1C7-07C4A53234C7}" type="presParOf" srcId="{D8CF70A5-4C0B-4916-9771-D06FDC21C896}" destId="{F156B690-82A9-4EF3-92C3-FA590C948BE6}" srcOrd="0" destOrd="0" presId="urn:microsoft.com/office/officeart/2005/8/layout/chevron2"/>
    <dgm:cxn modelId="{CA6EC645-57A4-4DC1-ACFA-7C0B63EA9450}" type="presParOf" srcId="{D8CF70A5-4C0B-4916-9771-D06FDC21C896}" destId="{10F8586C-1E81-45E8-A230-B215CA38123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FB914-1321-4D60-A818-E54C435D204A}">
      <dsp:nvSpPr>
        <dsp:cNvPr id="0" name=""/>
        <dsp:cNvSpPr/>
      </dsp:nvSpPr>
      <dsp:spPr>
        <a:xfrm rot="5400000">
          <a:off x="-232300" y="232801"/>
          <a:ext cx="1548669" cy="1084068"/>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FY23</a:t>
          </a:r>
        </a:p>
      </dsp:txBody>
      <dsp:txXfrm rot="-5400000">
        <a:off x="1" y="542534"/>
        <a:ext cx="1084068" cy="464601"/>
      </dsp:txXfrm>
    </dsp:sp>
    <dsp:sp modelId="{CAE18293-72E4-4D43-A223-37F23FF16DB1}">
      <dsp:nvSpPr>
        <dsp:cNvPr id="0" name=""/>
        <dsp:cNvSpPr/>
      </dsp:nvSpPr>
      <dsp:spPr>
        <a:xfrm rot="5400000">
          <a:off x="4102716" y="-3018147"/>
          <a:ext cx="1006635" cy="7043931"/>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Go Live September 30, 2023</a:t>
          </a:r>
        </a:p>
        <a:p>
          <a:pPr marL="171450" lvl="1" indent="-171450" algn="l" defTabSz="755650">
            <a:lnSpc>
              <a:spcPct val="90000"/>
            </a:lnSpc>
            <a:spcBef>
              <a:spcPct val="0"/>
            </a:spcBef>
            <a:spcAft>
              <a:spcPct val="15000"/>
            </a:spcAft>
            <a:buChar char="•"/>
          </a:pPr>
          <a:r>
            <a:rPr lang="en-US" sz="1700" kern="1200" dirty="0"/>
            <a:t>Patients to access data shared with Connie </a:t>
          </a:r>
          <a:r>
            <a:rPr lang="en-US" sz="1700" b="1" kern="1200" dirty="0">
              <a:highlight>
                <a:srgbClr val="FFFF00"/>
              </a:highlight>
            </a:rPr>
            <a:t>through apps </a:t>
          </a:r>
          <a:r>
            <a:rPr lang="en-US" sz="1700" kern="1200" dirty="0"/>
            <a:t>of their choice</a:t>
          </a:r>
        </a:p>
        <a:p>
          <a:pPr marL="171450" lvl="1" indent="-171450" algn="l" defTabSz="755650">
            <a:lnSpc>
              <a:spcPct val="90000"/>
            </a:lnSpc>
            <a:spcBef>
              <a:spcPct val="0"/>
            </a:spcBef>
            <a:spcAft>
              <a:spcPct val="15000"/>
            </a:spcAft>
            <a:buChar char="•"/>
          </a:pPr>
          <a:r>
            <a:rPr lang="en-US" sz="1700" kern="1200" dirty="0"/>
            <a:t>Patients can </a:t>
          </a:r>
          <a:r>
            <a:rPr lang="en-US" sz="1700" b="1" kern="1200" dirty="0">
              <a:highlight>
                <a:srgbClr val="FFFF00"/>
              </a:highlight>
            </a:rPr>
            <a:t>request a PDF </a:t>
          </a:r>
          <a:r>
            <a:rPr lang="en-US" sz="1700" kern="1200" dirty="0"/>
            <a:t>of their data electronically </a:t>
          </a:r>
        </a:p>
      </dsp:txBody>
      <dsp:txXfrm rot="-5400000">
        <a:off x="1084068" y="49641"/>
        <a:ext cx="6994791" cy="908355"/>
      </dsp:txXfrm>
    </dsp:sp>
    <dsp:sp modelId="{61DFAB83-85D4-4D5E-86AF-B5AD9974C12C}">
      <dsp:nvSpPr>
        <dsp:cNvPr id="0" name=""/>
        <dsp:cNvSpPr/>
      </dsp:nvSpPr>
      <dsp:spPr>
        <a:xfrm rot="5400000">
          <a:off x="-232300" y="1586606"/>
          <a:ext cx="1548669" cy="1084068"/>
        </a:xfrm>
        <a:prstGeom prst="chevron">
          <a:avLst/>
        </a:prstGeom>
        <a:solidFill>
          <a:schemeClr val="accent2">
            <a:hueOff val="2623950"/>
            <a:satOff val="25414"/>
            <a:lumOff val="-23726"/>
            <a:alphaOff val="0"/>
          </a:schemeClr>
        </a:solidFill>
        <a:ln w="12700" cap="flat" cmpd="sng" algn="ctr">
          <a:solidFill>
            <a:schemeClr val="accent2">
              <a:hueOff val="2623950"/>
              <a:satOff val="25414"/>
              <a:lumOff val="-23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FY24</a:t>
          </a:r>
        </a:p>
      </dsp:txBody>
      <dsp:txXfrm rot="-5400000">
        <a:off x="1" y="1896339"/>
        <a:ext cx="1084068" cy="464601"/>
      </dsp:txXfrm>
    </dsp:sp>
    <dsp:sp modelId="{248B213D-9322-4445-B8BD-ED6725C56EB0}">
      <dsp:nvSpPr>
        <dsp:cNvPr id="0" name=""/>
        <dsp:cNvSpPr/>
      </dsp:nvSpPr>
      <dsp:spPr>
        <a:xfrm rot="5400000">
          <a:off x="4102716" y="-1664341"/>
          <a:ext cx="1006635" cy="7043931"/>
        </a:xfrm>
        <a:prstGeom prst="round2SameRect">
          <a:avLst/>
        </a:prstGeom>
        <a:solidFill>
          <a:schemeClr val="lt1">
            <a:alpha val="90000"/>
            <a:hueOff val="0"/>
            <a:satOff val="0"/>
            <a:lumOff val="0"/>
            <a:alphaOff val="0"/>
          </a:schemeClr>
        </a:solidFill>
        <a:ln w="12700" cap="flat" cmpd="sng" algn="ctr">
          <a:solidFill>
            <a:schemeClr val="accent2">
              <a:hueOff val="2623950"/>
              <a:satOff val="25414"/>
              <a:lumOff val="-2372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Go Live TBD (Targeting September 30, 2024 for piloting) </a:t>
          </a:r>
        </a:p>
        <a:p>
          <a:pPr marL="171450" lvl="1" indent="-171450" algn="l" defTabSz="755650">
            <a:lnSpc>
              <a:spcPct val="90000"/>
            </a:lnSpc>
            <a:spcBef>
              <a:spcPct val="0"/>
            </a:spcBef>
            <a:spcAft>
              <a:spcPct val="15000"/>
            </a:spcAft>
            <a:buChar char="•"/>
          </a:pPr>
          <a:r>
            <a:rPr lang="en-US" sz="1700" kern="1200" dirty="0"/>
            <a:t>Patients can access a </a:t>
          </a:r>
          <a:r>
            <a:rPr lang="en-US" sz="1700" b="1" kern="1200" dirty="0">
              <a:highlight>
                <a:srgbClr val="FFFF00"/>
              </a:highlight>
            </a:rPr>
            <a:t>patient portal </a:t>
          </a:r>
          <a:r>
            <a:rPr lang="en-US" sz="1700" kern="1200" dirty="0"/>
            <a:t>that displays their data</a:t>
          </a:r>
        </a:p>
      </dsp:txBody>
      <dsp:txXfrm rot="-5400000">
        <a:off x="1084068" y="1403447"/>
        <a:ext cx="6994791" cy="908355"/>
      </dsp:txXfrm>
    </dsp:sp>
    <dsp:sp modelId="{F156B690-82A9-4EF3-92C3-FA590C948BE6}">
      <dsp:nvSpPr>
        <dsp:cNvPr id="0" name=""/>
        <dsp:cNvSpPr/>
      </dsp:nvSpPr>
      <dsp:spPr>
        <a:xfrm rot="5400000">
          <a:off x="-232300" y="2940412"/>
          <a:ext cx="1548669" cy="1084068"/>
        </a:xfrm>
        <a:prstGeom prst="chevron">
          <a:avLst/>
        </a:prstGeom>
        <a:solidFill>
          <a:schemeClr val="accent2">
            <a:hueOff val="5247901"/>
            <a:satOff val="50828"/>
            <a:lumOff val="-47451"/>
            <a:alphaOff val="0"/>
          </a:schemeClr>
        </a:solidFill>
        <a:ln w="12700" cap="flat" cmpd="sng" algn="ctr">
          <a:solidFill>
            <a:schemeClr val="accent2">
              <a:hueOff val="5247901"/>
              <a:satOff val="50828"/>
              <a:lumOff val="-47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FY25</a:t>
          </a:r>
        </a:p>
      </dsp:txBody>
      <dsp:txXfrm rot="-5400000">
        <a:off x="1" y="3250145"/>
        <a:ext cx="1084068" cy="464601"/>
      </dsp:txXfrm>
    </dsp:sp>
    <dsp:sp modelId="{10F8586C-1E81-45E8-A230-B215CA38123E}">
      <dsp:nvSpPr>
        <dsp:cNvPr id="0" name=""/>
        <dsp:cNvSpPr/>
      </dsp:nvSpPr>
      <dsp:spPr>
        <a:xfrm rot="5400000">
          <a:off x="4102716" y="-310536"/>
          <a:ext cx="1006635" cy="7043931"/>
        </a:xfrm>
        <a:prstGeom prst="round2SameRect">
          <a:avLst/>
        </a:prstGeom>
        <a:solidFill>
          <a:schemeClr val="lt1">
            <a:alpha val="90000"/>
            <a:hueOff val="0"/>
            <a:satOff val="0"/>
            <a:lumOff val="0"/>
            <a:alphaOff val="0"/>
          </a:schemeClr>
        </a:solidFill>
        <a:ln w="12700" cap="flat" cmpd="sng" algn="ctr">
          <a:solidFill>
            <a:schemeClr val="accent2">
              <a:hueOff val="5247901"/>
              <a:satOff val="50828"/>
              <a:lumOff val="-474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Go Live TBD (Targeting September 30, 2025) </a:t>
          </a:r>
        </a:p>
        <a:p>
          <a:pPr marL="171450" lvl="1" indent="-171450" algn="l" defTabSz="755650">
            <a:lnSpc>
              <a:spcPct val="90000"/>
            </a:lnSpc>
            <a:spcBef>
              <a:spcPct val="0"/>
            </a:spcBef>
            <a:spcAft>
              <a:spcPct val="15000"/>
            </a:spcAft>
            <a:buChar char="•"/>
          </a:pPr>
          <a:r>
            <a:rPr lang="en-US" sz="1700" kern="1200" dirty="0"/>
            <a:t>First features for patients to submit information through an </a:t>
          </a:r>
          <a:r>
            <a:rPr lang="en-US" sz="1700" b="1" kern="1200" dirty="0">
              <a:highlight>
                <a:srgbClr val="FFFF00"/>
              </a:highlight>
            </a:rPr>
            <a:t>interactive patient portal</a:t>
          </a:r>
          <a:r>
            <a:rPr lang="en-US" sz="1700" kern="1200" dirty="0"/>
            <a:t>. Initially, this will be patient mediated affirmative consent.</a:t>
          </a:r>
        </a:p>
      </dsp:txBody>
      <dsp:txXfrm rot="-5400000">
        <a:off x="1084068" y="2757252"/>
        <a:ext cx="6994791" cy="90835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58F71F9-5747-4290-9819-60DA61DA3230}" type="datetimeFigureOut">
              <a:rPr lang="en-US" smtClean="0"/>
              <a:t>4/20/2023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946B132-64BD-47CD-A40B-4AB5DA6E9C3B}" type="slidenum">
              <a:rPr lang="en-US" smtClean="0"/>
              <a:t>‹#›</a:t>
            </a:fld>
            <a:endParaRPr lang="en-US"/>
          </a:p>
        </p:txBody>
      </p:sp>
    </p:spTree>
    <p:extLst>
      <p:ext uri="{BB962C8B-B14F-4D97-AF65-F5344CB8AC3E}">
        <p14:creationId xmlns:p14="http://schemas.microsoft.com/office/powerpoint/2010/main" val="1186012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32674CE4-FBD8-4481-AEFB-CA53E599A745}"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398235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901899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793992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401348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638028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649839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when asked about the barriers and challenges to effective data exchange currently being experienced by CBOs and healthcare providers, stakeholder indicated: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Missed Connections</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cs typeface="Calibri" panose="020F0502020204030204" pitchFamily="34" charset="0"/>
              </a:rPr>
              <a:t>All responsibility lands on the client, who may not always have the resources to juggle CBO services documentation needs.</a:t>
            </a:r>
          </a:p>
          <a:p>
            <a:endParaRPr lang="en-US" sz="1800" dirty="0">
              <a:effectLst/>
              <a:latin typeface="Times New Roman" panose="02020603050405020304" pitchFamily="18" charset="0"/>
              <a:ea typeface="Times New Roman" panose="02020603050405020304" pitchFamily="18" charset="0"/>
              <a:cs typeface="Calibri" panose="020F0502020204030204" pitchFamily="34" charset="0"/>
            </a:endParaRPr>
          </a:p>
          <a:p>
            <a:r>
              <a:rPr lang="en-US" sz="1800" dirty="0">
                <a:effectLst/>
                <a:latin typeface="Times New Roman" panose="02020603050405020304" pitchFamily="18" charset="0"/>
                <a:ea typeface="Times New Roman" panose="02020603050405020304" pitchFamily="18" charset="0"/>
                <a:cs typeface="Calibri" panose="020F0502020204030204" pitchFamily="34" charset="0"/>
              </a:rPr>
              <a:t>System Problems:</a:t>
            </a:r>
          </a:p>
          <a:p>
            <a:pPr marL="342900" marR="0" lvl="0" indent="-342900" algn="just">
              <a:lnSpc>
                <a:spcPct val="115000"/>
              </a:lnSpc>
              <a:spcBef>
                <a:spcPts val="0"/>
              </a:spcBef>
              <a:spcAft>
                <a:spcPts val="0"/>
              </a:spcAft>
              <a:buFont typeface="Times New Roman" panose="02020603050405020304" pitchFamily="18"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Healthcare providers will have a statewide solution for sharing clinical information with Connie, but the state agency systems are siloed without a master record for social service client data.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800"/>
              </a:spcAft>
              <a:buFont typeface="Times New Roman" panose="02020603050405020304" pitchFamily="18"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Unite Us and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FindHelp</a:t>
            </a:r>
            <a:r>
              <a:rPr lang="en-US" sz="1800" dirty="0">
                <a:effectLst/>
                <a:latin typeface="Calibri" panose="020F0502020204030204" pitchFamily="34" charset="0"/>
                <a:ea typeface="Times New Roman" panose="02020603050405020304" pitchFamily="18" charset="0"/>
                <a:cs typeface="Calibri" panose="020F0502020204030204" pitchFamily="34" charset="0"/>
              </a:rPr>
              <a:t> are the most direct solutions to immediate referral tracking needs between CBOs exclusively, and also back with clinical providers. However,</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800"/>
              </a:spcAft>
              <a:buFont typeface="Times New Roman" panose="02020603050405020304" pitchFamily="18"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Neither system cross-syncs with the other</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800"/>
              </a:spcAft>
              <a:buFont typeface="Times New Roman" panose="02020603050405020304" pitchFamily="18"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Neither system communicates back with state agency systems (DMHAS and others)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800"/>
              </a:spcAft>
              <a:buFont typeface="Times New Roman" panose="02020603050405020304" pitchFamily="18"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Both systems are not connected to Connie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cs typeface="Calibri" panose="020F0502020204030204" pitchFamily="34" charset="0"/>
              </a:rPr>
              <a:t>CBOs are not all on the same system, or at least a system that is capable of syncing</a:t>
            </a:r>
          </a:p>
          <a:p>
            <a:endParaRPr lang="en-US" sz="1800" dirty="0">
              <a:effectLst/>
              <a:latin typeface="Times New Roman" panose="02020603050405020304" pitchFamily="18" charset="0"/>
              <a:cs typeface="Calibri" panose="020F0502020204030204" pitchFamily="34" charset="0"/>
            </a:endParaRPr>
          </a:p>
          <a:p>
            <a:r>
              <a:rPr lang="en-US" sz="1800" dirty="0">
                <a:effectLst/>
                <a:latin typeface="Times New Roman" panose="02020603050405020304" pitchFamily="18" charset="0"/>
                <a:cs typeface="Calibri" panose="020F0502020204030204" pitchFamily="34" charset="0"/>
              </a:rPr>
              <a:t>Better options are needed:</a:t>
            </a:r>
          </a:p>
          <a:p>
            <a:pPr marL="342900" marR="0" lvl="0" indent="-342900" algn="just" eaLnBrk="0" hangingPunct="0">
              <a:spcBef>
                <a:spcPts val="0"/>
              </a:spcBef>
              <a:spcAft>
                <a:spcPts val="0"/>
              </a:spcAft>
              <a:buFont typeface="Times New Roman" panose="02020603050405020304" pitchFamily="18" charset="0"/>
              <a:buChar char="•"/>
            </a:pPr>
            <a:r>
              <a:rPr lang="en-US" sz="1800" dirty="0">
                <a:effectLst/>
                <a:latin typeface="Calibri" panose="020F0502020204030204" pitchFamily="34" charset="0"/>
                <a:ea typeface="Times New Roman" panose="02020603050405020304" pitchFamily="18" charset="0"/>
              </a:rPr>
              <a:t>Because the system is so fragmented with little interconnectivity, the CBOs are discussing options to use paper forms, faxed documents, and shared online spreadsheets.</a:t>
            </a:r>
            <a:endParaRPr lang="en-US" sz="1800" dirty="0">
              <a:effectLst/>
              <a:latin typeface="Arial" panose="020B0604020202020204" pitchFamily="34" charset="0"/>
              <a:ea typeface="Times New Roman" panose="02020603050405020304" pitchFamily="18" charset="0"/>
            </a:endParaRPr>
          </a:p>
          <a:p>
            <a:pPr marL="342900" marR="19050" lvl="0" indent="-342900" algn="just" eaLnBrk="0" hangingPunct="0">
              <a:spcBef>
                <a:spcPts val="0"/>
              </a:spcBef>
              <a:spcAft>
                <a:spcPts val="0"/>
              </a:spcAft>
              <a:buFont typeface="Times New Roman" panose="02020603050405020304" pitchFamily="18" charset="0"/>
              <a:buChar char="•"/>
            </a:pPr>
            <a:r>
              <a:rPr lang="en-US" sz="1800" dirty="0">
                <a:effectLst/>
                <a:latin typeface="Calibri" panose="020F0502020204030204" pitchFamily="34" charset="0"/>
                <a:ea typeface="Times New Roman" panose="02020603050405020304" pitchFamily="18" charset="0"/>
              </a:rPr>
              <a:t>This is every sign of a broken system that is about to take a step </a:t>
            </a:r>
            <a:r>
              <a:rPr lang="en-US" sz="1800" i="1" dirty="0">
                <a:effectLst/>
                <a:latin typeface="Calibri" panose="020F0502020204030204" pitchFamily="34" charset="0"/>
                <a:ea typeface="Times New Roman" panose="02020603050405020304" pitchFamily="18" charset="0"/>
              </a:rPr>
              <a:t>backwards </a:t>
            </a:r>
            <a:r>
              <a:rPr lang="en-US" sz="1800" dirty="0">
                <a:effectLst/>
                <a:latin typeface="Calibri" panose="020F0502020204030204" pitchFamily="34" charset="0"/>
                <a:ea typeface="Times New Roman" panose="02020603050405020304" pitchFamily="18" charset="0"/>
              </a:rPr>
              <a:t>to the 1990’s to find solutions, and should not be the only option available to the hundreds of CBOs across the state</a:t>
            </a:r>
            <a:endParaRPr lang="en-US" sz="1800" dirty="0">
              <a:effectLst/>
              <a:latin typeface="Arial" panose="020B0604020202020204" pitchFamily="34"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We desperately need support at the state level to synchronize these systems.</a:t>
            </a:r>
            <a:endParaRPr lang="en-US" sz="1800" dirty="0">
              <a:effectLst/>
              <a:latin typeface="Times New Roman" panose="02020603050405020304" pitchFamily="18" charset="0"/>
              <a:cs typeface="Calibri" panose="020F0502020204030204" pitchFamily="34" charset="0"/>
            </a:endParaRPr>
          </a:p>
          <a:p>
            <a:endParaRPr dirty="0"/>
          </a:p>
        </p:txBody>
      </p:sp>
    </p:spTree>
    <p:extLst>
      <p:ext uri="{BB962C8B-B14F-4D97-AF65-F5344CB8AC3E}">
        <p14:creationId xmlns:p14="http://schemas.microsoft.com/office/powerpoint/2010/main" val="620567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956083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4285003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932274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14867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E1AC0C6C-9093-43D1-B578-48EBE55F0205}"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429513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132937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AC0C6C-9093-43D1-B578-48EBE55F02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2550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AC0C6C-9093-43D1-B578-48EBE55F02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5856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AC0C6C-9093-43D1-B578-48EBE55F02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8087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AC0C6C-9093-43D1-B578-48EBE55F02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648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AC0C6C-9093-43D1-B578-48EBE55F02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293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62625" cy="3241675"/>
          </a:xfrm>
        </p:spPr>
      </p:sp>
      <p:sp>
        <p:nvSpPr>
          <p:cNvPr id="3" name="Notes Placeholder 2"/>
          <p:cNvSpPr>
            <a:spLocks noGrp="1"/>
          </p:cNvSpPr>
          <p:nvPr>
            <p:ph type="body" idx="1"/>
          </p:nvPr>
        </p:nvSpPr>
        <p:spPr/>
        <p:txBody>
          <a:bodyPr/>
          <a:lstStyle/>
          <a:p>
            <a:endParaRPr lang="en-US">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483337" rtl="0" eaLnBrk="1" fontAlgn="auto" latinLnBrk="0" hangingPunct="1">
              <a:lnSpc>
                <a:spcPct val="100000"/>
              </a:lnSpc>
              <a:spcBef>
                <a:spcPts val="0"/>
              </a:spcBef>
              <a:spcAft>
                <a:spcPts val="0"/>
              </a:spcAft>
              <a:buClrTx/>
              <a:buSzTx/>
              <a:buFontTx/>
              <a:buNone/>
              <a:tabLst/>
              <a:defRPr/>
            </a:pPr>
            <a:fld id="{7115FD1C-F827-BF4D-82E3-D5FBB3E0A29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37"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3077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735CE7-D5EC-D342-8DB7-5FF85D7BBA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87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chemeClr val="accent3">
                    <a:lumMod val="90000"/>
                    <a:lumOff val="10000"/>
                  </a:schemeClr>
                </a:solidFill>
                <a:latin typeface="Avenir Next LT Pro" panose="020B0504020202020204" pitchFamily="34" charset="0"/>
              </a:rPr>
              <a:t>Continue to work with Behavioral Health providers – Connie and OHS have received letters requesting more information and a delay in the mandate date. To help answer some of the confusion and misinformation, Connie is scheduling some community forums with BH providers to help dive into questions they have and answer ongoing questions. The benefit of the mandate date means that Connie gets better data and information to then help prioritize onboarding by EHR – information we wouldn’t have had otherwise. Also allows us to connect with EMR vendors as we get groups of participating orgs on one system – hope is that we can help reduce costs incurred by POs by working with EHR vendors directly. Concerns from provider orgs have largely focused on the costs they will incur either in participation fees or integration fees from vendors. Focus has been on moving forward with organizations that are ready to move forward – given the timelines and the sheer volume of provider organizations we don’t spend a lot of time arguing with provider orgs.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735CE7-D5EC-D342-8DB7-5FF85D7BBA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261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735CE7-D5EC-D342-8DB7-5FF85D7BBA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465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C0C6C-9093-43D1-B578-48EBE55F0205}" type="slidenum">
              <a:rPr lang="en-US" smtClean="0"/>
              <a:t>6</a:t>
            </a:fld>
            <a:endParaRPr lang="en-US"/>
          </a:p>
        </p:txBody>
      </p:sp>
    </p:spTree>
    <p:extLst>
      <p:ext uri="{BB962C8B-B14F-4D97-AF65-F5344CB8AC3E}">
        <p14:creationId xmlns:p14="http://schemas.microsoft.com/office/powerpoint/2010/main" val="3996908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735CE7-D5EC-D342-8DB7-5FF85D7BBA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0942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735CE7-D5EC-D342-8DB7-5FF85D7BBA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2995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735CE7-D5EC-D342-8DB7-5FF85D7BBA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37807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735CE7-D5EC-D342-8DB7-5FF85D7BBA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02867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735CE7-D5EC-D342-8DB7-5FF85D7BBA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969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t>
            </a:r>
            <a:r>
              <a:rPr lang="en-US" dirty="0" err="1"/>
              <a:t>Innsena’s</a:t>
            </a:r>
            <a:r>
              <a:rPr lang="en-US" dirty="0"/>
              <a:t> expertise? Consulting firm with experience in healthcare technology and digital health. Experience and clients include </a:t>
            </a:r>
            <a:r>
              <a:rPr lang="en-US" dirty="0" err="1"/>
              <a:t>PointClickCare</a:t>
            </a:r>
            <a:r>
              <a:rPr lang="en-US" dirty="0"/>
              <a:t>, </a:t>
            </a:r>
            <a:r>
              <a:rPr lang="en-US" dirty="0" err="1"/>
              <a:t>CyncHealth</a:t>
            </a:r>
            <a:r>
              <a:rPr lang="en-US" dirty="0"/>
              <a:t>, CRISP, </a:t>
            </a:r>
            <a:r>
              <a:rPr lang="en-US" dirty="0" err="1"/>
              <a:t>HealtheConnect</a:t>
            </a:r>
            <a:r>
              <a:rPr lang="en-US" dirty="0"/>
              <a:t>.</a:t>
            </a:r>
          </a:p>
          <a:p>
            <a:endParaRPr lang="en-US" dirty="0"/>
          </a:p>
          <a:p>
            <a:r>
              <a:rPr lang="en-US" dirty="0"/>
              <a:t>Project:</a:t>
            </a:r>
          </a:p>
          <a:p>
            <a:r>
              <a:rPr lang="en-US" dirty="0"/>
              <a:t>-strategy and planning</a:t>
            </a:r>
          </a:p>
          <a:p>
            <a:r>
              <a:rPr lang="en-US" dirty="0"/>
              <a:t>-media relations</a:t>
            </a:r>
          </a:p>
          <a:p>
            <a:r>
              <a:rPr lang="en-US" dirty="0"/>
              <a:t>-visibility</a:t>
            </a:r>
          </a:p>
          <a:p>
            <a:r>
              <a:rPr lang="en-US" dirty="0"/>
              <a:t>-content</a:t>
            </a:r>
          </a:p>
          <a:p>
            <a:r>
              <a:rPr lang="en-US" dirty="0"/>
              <a:t>-positioning and audits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95FD79-6217-4053-B049-98D3841D7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96160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Key take-aways from the consumer feedback meetings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4 different groups:</a:t>
            </a:r>
          </a:p>
          <a:p>
            <a:pPr marL="342900" marR="0" lvl="0" indent="-342900">
              <a:spcBef>
                <a:spcPts val="0"/>
              </a:spcBef>
              <a:spcAft>
                <a:spcPts val="0"/>
              </a:spcAft>
              <a:buFont typeface="Calibri" panose="020F050202020403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2 Hartford Healthcare patient and family groups</a:t>
            </a:r>
          </a:p>
          <a:p>
            <a:pPr marL="342900" marR="0" lvl="0" indent="-342900">
              <a:spcBef>
                <a:spcPts val="0"/>
              </a:spcBef>
              <a:spcAft>
                <a:spcPts val="0"/>
              </a:spcAft>
              <a:buFont typeface="Calibri" panose="020F050202020403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The CHNCT Member Advisory Group</a:t>
            </a:r>
          </a:p>
          <a:p>
            <a:pPr marL="342900" marR="0" lvl="0" indent="-342900">
              <a:spcBef>
                <a:spcPts val="0"/>
              </a:spcBef>
              <a:spcAft>
                <a:spcPts val="0"/>
              </a:spcAft>
              <a:buFont typeface="Calibri" panose="020F050202020403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And OHS Consumer Advisory Council</a:t>
            </a:r>
          </a:p>
          <a:p>
            <a:pPr marL="342900" marR="0" lvl="0" indent="-342900">
              <a:spcBef>
                <a:spcPts val="0"/>
              </a:spcBef>
              <a:spcAft>
                <a:spcPts val="0"/>
              </a:spcAft>
              <a:buFont typeface="Calibri" panose="020F050202020403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Over 60 participants, including staff of these groups as well as group members (about 50-50 split).</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In terms of patient access feedback itself, here are some highlights</a:t>
            </a:r>
          </a:p>
          <a:p>
            <a:pPr marL="342900" marR="0" lvl="0" indent="-342900" fontAlgn="base">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Interest in whether Connie has thought about helping people understand their health records.</a:t>
            </a:r>
            <a:endParaRPr lang="en-US"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base" latinLnBrk="0" hangingPunct="1">
              <a:lnSpc>
                <a:spcPct val="100000"/>
              </a:lnSpc>
              <a:spcBef>
                <a:spcPts val="0"/>
              </a:spcBef>
              <a:spcAft>
                <a:spcPts val="0"/>
              </a:spcAft>
              <a:buClrTx/>
              <a:buSzTx/>
              <a:buFont typeface="Symbol" panose="05050102010706020507" pitchFamily="18" charset="2"/>
              <a:buChar char=""/>
              <a:tabLst/>
              <a:defRPr/>
            </a:pPr>
            <a:r>
              <a:rPr lang="en-US" sz="1800" dirty="0">
                <a:effectLst/>
                <a:latin typeface="Calibri" panose="020F0502020204030204" pitchFamily="34" charset="0"/>
                <a:ea typeface="Times New Roman" panose="02020603050405020304" pitchFamily="18" charset="0"/>
              </a:rPr>
              <a:t>Interested in the ability to access records on a mobile device/phone</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Whether the patients will be able to access their data when they are traveling outside of the country in case of a medical issue while overseas.</a:t>
            </a:r>
          </a:p>
          <a:p>
            <a:pPr marL="342900" marR="0" lvl="0" indent="-342900" algn="l" defTabSz="914400" rtl="0" eaLnBrk="1" fontAlgn="base" latinLnBrk="0" hangingPunct="1">
              <a:lnSpc>
                <a:spcPct val="100000"/>
              </a:lnSpc>
              <a:spcBef>
                <a:spcPts val="0"/>
              </a:spcBef>
              <a:spcAft>
                <a:spcPts val="0"/>
              </a:spcAft>
              <a:buClrTx/>
              <a:buSzTx/>
              <a:buFont typeface="Symbol" panose="05050102010706020507" pitchFamily="18" charset="2"/>
              <a:buChar char=""/>
              <a:tabLst/>
              <a:defRPr/>
            </a:pPr>
            <a:r>
              <a:rPr lang="en-US" sz="1800" dirty="0">
                <a:effectLst/>
                <a:latin typeface="Calibri" panose="020F0502020204030204" pitchFamily="34" charset="0"/>
                <a:ea typeface="Times New Roman" panose="02020603050405020304" pitchFamily="18" charset="0"/>
              </a:rPr>
              <a:t>Concerned about limitation that Connie only has data that is shared with Connie (not a complete record yet)</a:t>
            </a:r>
            <a:r>
              <a:rPr lang="en-US" sz="1800" dirty="0">
                <a:effectLst/>
                <a:latin typeface="Times New Roman" panose="02020603050405020304" pitchFamily="18" charset="0"/>
                <a:ea typeface="Times New Roman" panose="02020603050405020304" pitchFamily="18" charset="0"/>
              </a:rPr>
              <a:t>. They w</a:t>
            </a:r>
            <a:r>
              <a:rPr lang="en-US" sz="1800" dirty="0">
                <a:effectLst/>
                <a:latin typeface="Calibri" panose="020F0502020204030204" pitchFamily="34" charset="0"/>
                <a:ea typeface="Times New Roman" panose="02020603050405020304" pitchFamily="18" charset="0"/>
              </a:rPr>
              <a:t>ould like to have a one-stop-shop for their records, rather than having to go to different places (and having to remember different log ins, portals, and passwords).</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Ensuring patient-facing information shared will be written in plain language with a health literacy lens.</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Whether Connie will address issues of language barriers.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Concern that the data would just be available electronically (not printable).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Liked having live support, but cautioned not to have people waiting on the phone on hold to access that support. </a:t>
            </a:r>
            <a:endParaRPr lang="en-US" sz="1800" dirty="0">
              <a:effectLst/>
              <a:latin typeface="Times New Roman" panose="02020603050405020304" pitchFamily="18" charset="0"/>
              <a:ea typeface="Times New Roman" panose="02020603050405020304" pitchFamily="18" charset="0"/>
            </a:endParaRP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0AF588-BD0A-4EC4-91B2-F455D0CA6D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52975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C41F71-F206-4D2C-A355-C1A7B273C5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64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C0C6C-9093-43D1-B578-48EBE55F0205}" type="slidenum">
              <a:rPr lang="en-US" smtClean="0"/>
              <a:t>56</a:t>
            </a:fld>
            <a:endParaRPr lang="en-US"/>
          </a:p>
        </p:txBody>
      </p:sp>
    </p:spTree>
    <p:extLst>
      <p:ext uri="{BB962C8B-B14F-4D97-AF65-F5344CB8AC3E}">
        <p14:creationId xmlns:p14="http://schemas.microsoft.com/office/powerpoint/2010/main" val="1775210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For high needs populations, coordinated and integrated teams of care include health systems, independent practitioners, and CBOs providing transportation, housing support, food, and other supports, with payments tied to quality performance.</a:t>
            </a:r>
            <a:endParaRPr dirty="0"/>
          </a:p>
        </p:txBody>
      </p:sp>
    </p:spTree>
    <p:extLst>
      <p:ext uri="{BB962C8B-B14F-4D97-AF65-F5344CB8AC3E}">
        <p14:creationId xmlns:p14="http://schemas.microsoft.com/office/powerpoint/2010/main" val="3047759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algn="just">
              <a:spcBef>
                <a:spcPts val="0"/>
              </a:spcBef>
              <a:spcAft>
                <a:spcPts val="400"/>
              </a:spcAft>
            </a:pPr>
            <a:r>
              <a:rPr lang="en-US" sz="1800" b="1" dirty="0">
                <a:solidFill>
                  <a:srgbClr val="002060"/>
                </a:solidFill>
                <a:effectLst/>
                <a:latin typeface="Calibri" panose="020F0502020204030204" pitchFamily="34" charset="0"/>
                <a:ea typeface="Calibri" panose="020F0502020204030204" pitchFamily="34" charset="0"/>
              </a:rPr>
              <a:t>Verb</a:t>
            </a:r>
            <a:r>
              <a:rPr lang="en-US" sz="1800" b="1" dirty="0">
                <a:solidFill>
                  <a:srgbClr val="262262"/>
                </a:solidFill>
                <a:effectLst/>
                <a:latin typeface="Calibri" panose="020F0502020204030204" pitchFamily="34" charset="0"/>
                <a:ea typeface="Calibri" panose="020F0502020204030204" pitchFamily="34" charset="0"/>
              </a:rPr>
              <a:t> </a:t>
            </a:r>
            <a:r>
              <a:rPr lang="en-US" sz="1800" b="1" dirty="0">
                <a:solidFill>
                  <a:srgbClr val="29577C"/>
                </a:solidFill>
                <a:effectLst/>
                <a:latin typeface="Calibri" panose="020F0502020204030204" pitchFamily="34" charset="0"/>
                <a:ea typeface="Calibri" panose="020F0502020204030204" pitchFamily="34" charset="0"/>
              </a:rPr>
              <a:t>- </a:t>
            </a:r>
            <a:r>
              <a:rPr lang="en-US" sz="1800" dirty="0">
                <a:solidFill>
                  <a:srgbClr val="29577C"/>
                </a:solidFill>
                <a:effectLst/>
                <a:latin typeface="Calibri" panose="020F0502020204030204" pitchFamily="34" charset="0"/>
                <a:ea typeface="Calibri" panose="020F0502020204030204" pitchFamily="34" charset="0"/>
              </a:rPr>
              <a:t>The use of care coordination tools by community-based organizations to collect and share social service data electronically. </a:t>
            </a:r>
            <a:endParaRPr lang="en-US" sz="1800" dirty="0">
              <a:effectLst/>
              <a:latin typeface="Times New Roman" panose="02020603050405020304" pitchFamily="18" charset="0"/>
              <a:ea typeface="Times New Roman" panose="02020603050405020304" pitchFamily="18" charset="0"/>
            </a:endParaRPr>
          </a:p>
          <a:p>
            <a:r>
              <a:rPr lang="en-US" sz="1800" b="1" dirty="0">
                <a:solidFill>
                  <a:srgbClr val="002060"/>
                </a:solidFill>
                <a:effectLst/>
                <a:latin typeface="Calibri" panose="020F0502020204030204" pitchFamily="34" charset="0"/>
                <a:ea typeface="Calibri" panose="020F0502020204030204" pitchFamily="34" charset="0"/>
              </a:rPr>
              <a:t>Noun</a:t>
            </a:r>
            <a:r>
              <a:rPr lang="en-US" sz="1800" b="1" dirty="0">
                <a:solidFill>
                  <a:srgbClr val="29577C"/>
                </a:solidFill>
                <a:effectLst/>
                <a:latin typeface="Calibri" panose="020F0502020204030204" pitchFamily="34" charset="0"/>
                <a:ea typeface="Calibri" panose="020F0502020204030204" pitchFamily="34" charset="0"/>
              </a:rPr>
              <a:t> - </a:t>
            </a:r>
            <a:r>
              <a:rPr lang="en-US" sz="1800" dirty="0">
                <a:solidFill>
                  <a:srgbClr val="29577C"/>
                </a:solidFill>
                <a:effectLst/>
                <a:latin typeface="Calibri" panose="020F0502020204030204" pitchFamily="34" charset="0"/>
                <a:ea typeface="Calibri" panose="020F0502020204030204" pitchFamily="34" charset="0"/>
              </a:rPr>
              <a:t>An organized entity, often formed as a public/private collaboration with government participation, sanctioned to manage the use of care coordination tools and oversee the legal and business requirements related to the collection and sharing of individuals’ social service information between community-based organizations and social service agencies</a:t>
            </a:r>
            <a:endParaRPr dirty="0"/>
          </a:p>
        </p:txBody>
      </p:sp>
    </p:spTree>
    <p:extLst>
      <p:ext uri="{BB962C8B-B14F-4D97-AF65-F5344CB8AC3E}">
        <p14:creationId xmlns:p14="http://schemas.microsoft.com/office/powerpoint/2010/main" val="327256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just" defTabSz="914400" rtl="0" eaLnBrk="1" fontAlgn="auto" latinLnBrk="0" hangingPunct="1">
              <a:lnSpc>
                <a:spcPct val="100000"/>
              </a:lnSpc>
              <a:spcBef>
                <a:spcPts val="0"/>
              </a:spcBef>
              <a:spcAft>
                <a:spcPts val="40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400"/>
              </a:spcAft>
            </a:pPr>
            <a:endParaRPr dirty="0"/>
          </a:p>
        </p:txBody>
      </p:sp>
    </p:spTree>
    <p:extLst>
      <p:ext uri="{BB962C8B-B14F-4D97-AF65-F5344CB8AC3E}">
        <p14:creationId xmlns:p14="http://schemas.microsoft.com/office/powerpoint/2010/main" val="3891874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992533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624079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16435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1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emf"/><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emf"/><Relationship Id="rId1" Type="http://schemas.openxmlformats.org/officeDocument/2006/relationships/slideMaster" Target="../slideMasters/slideMaster3.xml"/><Relationship Id="rId4" Type="http://schemas.openxmlformats.org/officeDocument/2006/relationships/chart" Target="../charts/chart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 name="Rectangle 16"/>
          <p:cNvSpPr/>
          <p:nvPr userDrawn="1"/>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hasCustomPrompt="1"/>
          </p:nvPr>
        </p:nvSpPr>
        <p:spPr>
          <a:xfrm>
            <a:off x="609600" y="2361850"/>
            <a:ext cx="11277600" cy="1470025"/>
          </a:xfrm>
        </p:spPr>
        <p:txBody>
          <a:bodyPr anchor="b">
            <a:normAutofit/>
          </a:bodyPr>
          <a:lstStyle>
            <a:lvl1pPr>
              <a:defRPr sz="4800">
                <a:solidFill>
                  <a:schemeClr val="bg1"/>
                </a:solidFill>
                <a:latin typeface="Cambria" panose="02040503050406030204" pitchFamily="18" charset="0"/>
              </a:defRPr>
            </a:lvl1pPr>
          </a:lstStyle>
          <a:p>
            <a:r>
              <a:rPr kumimoji="0" lang="en-US"/>
              <a:t>Title</a:t>
            </a:r>
          </a:p>
        </p:txBody>
      </p:sp>
      <p:sp>
        <p:nvSpPr>
          <p:cNvPr id="9" name="Subtitle 8"/>
          <p:cNvSpPr>
            <a:spLocks noGrp="1"/>
          </p:cNvSpPr>
          <p:nvPr>
            <p:ph type="subTitle" idx="1" hasCustomPrompt="1"/>
          </p:nvPr>
        </p:nvSpPr>
        <p:spPr>
          <a:xfrm>
            <a:off x="609600" y="3929434"/>
            <a:ext cx="6604000" cy="1752600"/>
          </a:xfrm>
        </p:spPr>
        <p:txBody>
          <a:bodyPr/>
          <a:lstStyle>
            <a:lvl1pPr marL="64008" indent="0" algn="l">
              <a:buNone/>
              <a:defRPr sz="2400">
                <a:solidFill>
                  <a:schemeClr val="tx2"/>
                </a:solidFill>
                <a:latin typeface="Cambria" panose="02040503050406030204"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Month 00, 20XX</a:t>
            </a:r>
          </a:p>
          <a:p>
            <a:r>
              <a:rPr kumimoji="0" lang="en-US"/>
              <a:t>Presented by: </a:t>
            </a:r>
          </a:p>
        </p:txBody>
      </p:sp>
      <p:pic>
        <p:nvPicPr>
          <p:cNvPr id="2" name="Picture 1"/>
          <p:cNvPicPr>
            <a:picLocks noChangeAspect="1"/>
          </p:cNvPicPr>
          <p:nvPr userDrawn="1"/>
        </p:nvPicPr>
        <p:blipFill>
          <a:blip r:embed="rId2"/>
          <a:stretch>
            <a:fillRect/>
          </a:stretch>
        </p:blipFill>
        <p:spPr>
          <a:xfrm>
            <a:off x="9041016" y="5278056"/>
            <a:ext cx="2858477" cy="1285004"/>
          </a:xfrm>
          <a:prstGeom prst="rect">
            <a:avLst/>
          </a:prstGeom>
        </p:spPr>
      </p:pic>
      <p:sp>
        <p:nvSpPr>
          <p:cNvPr id="18" name="Rectangle 17"/>
          <p:cNvSpPr/>
          <p:nvPr userDrawn="1"/>
        </p:nvSpPr>
        <p:spPr>
          <a:xfrm>
            <a:off x="9644932" y="1"/>
            <a:ext cx="2547068" cy="2270198"/>
          </a:xfrm>
          <a:prstGeom prst="rect">
            <a:avLst/>
          </a:pr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1" y="3675528"/>
            <a:ext cx="12192001" cy="24481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1" name="Rectangle 20"/>
          <p:cNvSpPr/>
          <p:nvPr userDrawn="1"/>
        </p:nvSpPr>
        <p:spPr>
          <a:xfrm>
            <a:off x="11297919" y="0"/>
            <a:ext cx="894079" cy="2495031"/>
          </a:xfrm>
          <a:prstGeom prst="rect">
            <a:avLst/>
          </a:prstGeom>
          <a:solidFill>
            <a:srgbClr val="FFFFFF">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9382539" y="0"/>
            <a:ext cx="2809462" cy="1957460"/>
          </a:xfrm>
          <a:prstGeom prst="rect">
            <a:avLst/>
          </a:prstGeom>
          <a:solidFill>
            <a:srgbClr val="FFFFFF">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9835343" y="0"/>
            <a:ext cx="2356656" cy="1637969"/>
          </a:xfrm>
          <a:prstGeom prst="rect">
            <a:avLst/>
          </a:prstGeom>
          <a:solidFill>
            <a:srgbClr val="FFFFFF">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215562" y="0"/>
            <a:ext cx="2976437" cy="696807"/>
          </a:xfrm>
          <a:prstGeom prst="rect">
            <a:avLst/>
          </a:prstGeom>
          <a:solidFill>
            <a:srgbClr val="FFFF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10233329" y="-9087"/>
            <a:ext cx="1958670" cy="1352857"/>
          </a:xfrm>
          <a:prstGeom prst="rect">
            <a:avLst/>
          </a:prstGeom>
          <a:solidFill>
            <a:srgbClr val="FFFFFF">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10448014" y="-9087"/>
            <a:ext cx="1743985" cy="2126886"/>
          </a:xfrm>
          <a:prstGeom prst="rect">
            <a:avLst/>
          </a:prstGeom>
          <a:solidFill>
            <a:srgbClr val="FFFFFF">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1" y="3631556"/>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1985765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803790"/>
            <a:ext cx="10972800" cy="106680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910214"/>
            <a:ext cx="10972800" cy="4325112"/>
          </a:xfrm>
        </p:spPr>
        <p:txBody>
          <a:bodyPr vert="eaVert"/>
          <a:lstStyle>
            <a:lvl1pPr>
              <a:defRPr/>
            </a:lvl1pPr>
            <a:lvl5pP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33297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42400" y="833286"/>
            <a:ext cx="2540000" cy="5448300"/>
          </a:xfrm>
        </p:spPr>
        <p:txBody>
          <a:bodyPr vert="eaVert"/>
          <a:lstStyle>
            <a:lvl1pPr>
              <a:defRPr/>
            </a:lvl1pPr>
          </a:lstStyle>
          <a:p>
            <a:r>
              <a:rPr kumimoji="0" lang="en-US"/>
              <a:t>Edit Master title style</a:t>
            </a:r>
          </a:p>
        </p:txBody>
      </p:sp>
      <p:sp>
        <p:nvSpPr>
          <p:cNvPr id="3" name="Vertical Text Placeholder 2"/>
          <p:cNvSpPr>
            <a:spLocks noGrp="1"/>
          </p:cNvSpPr>
          <p:nvPr>
            <p:ph type="body" orient="vert" idx="1" hasCustomPrompt="1"/>
          </p:nvPr>
        </p:nvSpPr>
        <p:spPr>
          <a:xfrm>
            <a:off x="609600" y="833286"/>
            <a:ext cx="8331200" cy="5448300"/>
          </a:xfrm>
        </p:spPr>
        <p:txBody>
          <a:bodyPr vert="eaVert"/>
          <a:lstStyle>
            <a:lvl5pP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48832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 name="Rectangle 16"/>
          <p:cNvSpPr/>
          <p:nvPr userDrawn="1"/>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b="0" i="0" dirty="0">
              <a:latin typeface="Cambria" panose="02040503050406030204" pitchFamily="18" charset="0"/>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b="0" i="0" dirty="0">
              <a:latin typeface="Cambria" panose="02040503050406030204" pitchFamily="18" charset="0"/>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b="0" i="0" dirty="0">
              <a:latin typeface="Cambria" panose="02040503050406030204" pitchFamily="18" charset="0"/>
            </a:endParaRPr>
          </a:p>
        </p:txBody>
      </p:sp>
      <p:sp>
        <p:nvSpPr>
          <p:cNvPr id="8" name="Title 7"/>
          <p:cNvSpPr>
            <a:spLocks noGrp="1"/>
          </p:cNvSpPr>
          <p:nvPr>
            <p:ph type="ctrTitle" hasCustomPrompt="1"/>
          </p:nvPr>
        </p:nvSpPr>
        <p:spPr>
          <a:xfrm>
            <a:off x="609600" y="2361850"/>
            <a:ext cx="11277600" cy="1470025"/>
          </a:xfrm>
        </p:spPr>
        <p:txBody>
          <a:bodyPr anchor="b">
            <a:normAutofit/>
          </a:bodyPr>
          <a:lstStyle>
            <a:lvl1pPr>
              <a:defRPr sz="4800">
                <a:solidFill>
                  <a:schemeClr val="bg1"/>
                </a:solidFill>
                <a:latin typeface="Cambria" panose="02040503050406030204" pitchFamily="18" charset="0"/>
              </a:defRPr>
            </a:lvl1pPr>
          </a:lstStyle>
          <a:p>
            <a:r>
              <a:rPr kumimoji="0" lang="en-US" dirty="0"/>
              <a:t>Title</a:t>
            </a:r>
          </a:p>
        </p:txBody>
      </p:sp>
      <p:sp>
        <p:nvSpPr>
          <p:cNvPr id="9" name="Subtitle 8"/>
          <p:cNvSpPr>
            <a:spLocks noGrp="1"/>
          </p:cNvSpPr>
          <p:nvPr>
            <p:ph type="subTitle" idx="1" hasCustomPrompt="1"/>
          </p:nvPr>
        </p:nvSpPr>
        <p:spPr>
          <a:xfrm>
            <a:off x="609600" y="3929434"/>
            <a:ext cx="6604000" cy="1752600"/>
          </a:xfrm>
        </p:spPr>
        <p:txBody>
          <a:bodyPr/>
          <a:lstStyle>
            <a:lvl1pPr marL="64008" indent="0" algn="l">
              <a:buNone/>
              <a:defRPr sz="2400">
                <a:solidFill>
                  <a:schemeClr val="tx2"/>
                </a:solidFill>
                <a:latin typeface="Cambria" panose="02040503050406030204"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Month 00, 20XX</a:t>
            </a:r>
          </a:p>
          <a:p>
            <a:r>
              <a:rPr kumimoji="0" lang="en-US" dirty="0"/>
              <a:t>Presented by: </a:t>
            </a:r>
          </a:p>
        </p:txBody>
      </p:sp>
      <p:pic>
        <p:nvPicPr>
          <p:cNvPr id="2" name="Picture 1"/>
          <p:cNvPicPr>
            <a:picLocks noChangeAspect="1"/>
          </p:cNvPicPr>
          <p:nvPr userDrawn="1"/>
        </p:nvPicPr>
        <p:blipFill>
          <a:blip r:embed="rId2"/>
          <a:stretch>
            <a:fillRect/>
          </a:stretch>
        </p:blipFill>
        <p:spPr>
          <a:xfrm>
            <a:off x="9041016" y="5278056"/>
            <a:ext cx="2858477" cy="1285004"/>
          </a:xfrm>
          <a:prstGeom prst="rect">
            <a:avLst/>
          </a:prstGeom>
        </p:spPr>
      </p:pic>
      <p:sp>
        <p:nvSpPr>
          <p:cNvPr id="18" name="Rectangle 17"/>
          <p:cNvSpPr/>
          <p:nvPr userDrawn="1"/>
        </p:nvSpPr>
        <p:spPr>
          <a:xfrm>
            <a:off x="9644932" y="1"/>
            <a:ext cx="2547068" cy="2270198"/>
          </a:xfrm>
          <a:prstGeom prst="rect">
            <a:avLst/>
          </a:pr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mbria" panose="02040503050406030204" pitchFamily="18" charset="0"/>
            </a:endParaRPr>
          </a:p>
        </p:txBody>
      </p:sp>
      <p:sp>
        <p:nvSpPr>
          <p:cNvPr id="20" name="Rectangle 19"/>
          <p:cNvSpPr/>
          <p:nvPr userDrawn="1"/>
        </p:nvSpPr>
        <p:spPr>
          <a:xfrm>
            <a:off x="1" y="3675528"/>
            <a:ext cx="12192001" cy="24481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b="0" i="0" dirty="0">
              <a:latin typeface="Cambria" panose="02040503050406030204" pitchFamily="18" charset="0"/>
            </a:endParaRPr>
          </a:p>
        </p:txBody>
      </p:sp>
      <p:sp>
        <p:nvSpPr>
          <p:cNvPr id="21" name="Rectangle 20"/>
          <p:cNvSpPr/>
          <p:nvPr userDrawn="1"/>
        </p:nvSpPr>
        <p:spPr>
          <a:xfrm>
            <a:off x="11297919" y="0"/>
            <a:ext cx="894079" cy="2495031"/>
          </a:xfrm>
          <a:prstGeom prst="rect">
            <a:avLst/>
          </a:prstGeom>
          <a:solidFill>
            <a:srgbClr val="FFFFFF">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mbria" panose="02040503050406030204" pitchFamily="18" charset="0"/>
            </a:endParaRPr>
          </a:p>
        </p:txBody>
      </p:sp>
      <p:sp>
        <p:nvSpPr>
          <p:cNvPr id="22" name="Rectangle 21"/>
          <p:cNvSpPr/>
          <p:nvPr userDrawn="1"/>
        </p:nvSpPr>
        <p:spPr>
          <a:xfrm>
            <a:off x="9382539" y="0"/>
            <a:ext cx="2809462" cy="1957460"/>
          </a:xfrm>
          <a:prstGeom prst="rect">
            <a:avLst/>
          </a:prstGeom>
          <a:solidFill>
            <a:srgbClr val="FFFFFF">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mbria" panose="02040503050406030204" pitchFamily="18" charset="0"/>
            </a:endParaRPr>
          </a:p>
        </p:txBody>
      </p:sp>
      <p:sp>
        <p:nvSpPr>
          <p:cNvPr id="28" name="Rectangle 27"/>
          <p:cNvSpPr/>
          <p:nvPr userDrawn="1"/>
        </p:nvSpPr>
        <p:spPr>
          <a:xfrm>
            <a:off x="9835343" y="0"/>
            <a:ext cx="2356656" cy="1637969"/>
          </a:xfrm>
          <a:prstGeom prst="rect">
            <a:avLst/>
          </a:prstGeom>
          <a:solidFill>
            <a:srgbClr val="FFFFFF">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mbria" panose="02040503050406030204" pitchFamily="18" charset="0"/>
            </a:endParaRPr>
          </a:p>
        </p:txBody>
      </p:sp>
      <p:sp>
        <p:nvSpPr>
          <p:cNvPr id="29" name="Rectangle 28"/>
          <p:cNvSpPr/>
          <p:nvPr userDrawn="1"/>
        </p:nvSpPr>
        <p:spPr>
          <a:xfrm>
            <a:off x="9215562" y="0"/>
            <a:ext cx="2976437" cy="696807"/>
          </a:xfrm>
          <a:prstGeom prst="rect">
            <a:avLst/>
          </a:prstGeom>
          <a:solidFill>
            <a:srgbClr val="FFFF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mbria" panose="02040503050406030204" pitchFamily="18" charset="0"/>
            </a:endParaRPr>
          </a:p>
        </p:txBody>
      </p:sp>
      <p:sp>
        <p:nvSpPr>
          <p:cNvPr id="32" name="Rectangle 31"/>
          <p:cNvSpPr/>
          <p:nvPr userDrawn="1"/>
        </p:nvSpPr>
        <p:spPr>
          <a:xfrm>
            <a:off x="10233329" y="-9087"/>
            <a:ext cx="1958670" cy="1352857"/>
          </a:xfrm>
          <a:prstGeom prst="rect">
            <a:avLst/>
          </a:prstGeom>
          <a:solidFill>
            <a:srgbClr val="FFFFFF">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mbria" panose="02040503050406030204" pitchFamily="18" charset="0"/>
            </a:endParaRPr>
          </a:p>
        </p:txBody>
      </p:sp>
      <p:sp>
        <p:nvSpPr>
          <p:cNvPr id="33" name="Rectangle 32"/>
          <p:cNvSpPr/>
          <p:nvPr userDrawn="1"/>
        </p:nvSpPr>
        <p:spPr>
          <a:xfrm>
            <a:off x="10448014" y="-9087"/>
            <a:ext cx="1743985" cy="2126886"/>
          </a:xfrm>
          <a:prstGeom prst="rect">
            <a:avLst/>
          </a:prstGeom>
          <a:solidFill>
            <a:srgbClr val="FFFFFF">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mbria" panose="02040503050406030204" pitchFamily="18" charset="0"/>
            </a:endParaRPr>
          </a:p>
        </p:txBody>
      </p:sp>
      <p:sp>
        <p:nvSpPr>
          <p:cNvPr id="34" name="Rectangle 33"/>
          <p:cNvSpPr/>
          <p:nvPr userDrawn="1"/>
        </p:nvSpPr>
        <p:spPr>
          <a:xfrm>
            <a:off x="1" y="3631556"/>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b="0" i="0" dirty="0">
              <a:latin typeface="Cambria" panose="02040503050406030204" pitchFamily="18" charset="0"/>
            </a:endParaRPr>
          </a:p>
        </p:txBody>
      </p:sp>
    </p:spTree>
    <p:extLst>
      <p:ext uri="{BB962C8B-B14F-4D97-AF65-F5344CB8AC3E}">
        <p14:creationId xmlns:p14="http://schemas.microsoft.com/office/powerpoint/2010/main" val="3729031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lvl1pPr>
              <a:defRPr/>
            </a:lvl1pPr>
            <a:lvl5pPr>
              <a:defRPr/>
            </a:lvl5pPr>
            <a:lvl6pP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Slide Number Placeholder 5"/>
          <p:cNvSpPr>
            <a:spLocks noGrp="1"/>
          </p:cNvSpPr>
          <p:nvPr>
            <p:ph type="sldNum" sz="quarter" idx="12"/>
          </p:nvPr>
        </p:nvSpPr>
        <p:spPr>
          <a:xfrm>
            <a:off x="11582400" y="6288420"/>
            <a:ext cx="513484" cy="365760"/>
          </a:xfr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00531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68322"/>
            <a:ext cx="10363200" cy="1362075"/>
          </a:xfrm>
        </p:spPr>
        <p:txBody>
          <a:bodyPr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r>
              <a:rPr kumimoji="0" lang="en-US" dirty="0"/>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27680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6197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621422461"/>
      </p:ext>
    </p:extLst>
  </p:cSld>
  <p:clrMapOvr>
    <a:masterClrMapping/>
  </p:clrMapOvr>
  <p:extLst>
    <p:ext uri="{DCECCB84-F9BA-43D5-87BE-67443E8EF086}">
      <p15:sldGuideLst xmlns:p15="http://schemas.microsoft.com/office/powerpoint/2012/main">
        <p15:guide id="0" orient="horz" pos="2160">
          <p15:clr>
            <a:srgbClr val="FBAE40"/>
          </p15:clr>
        </p15:guide>
        <p15:guide id="1"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789048"/>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1891018"/>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354567"/>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Text Placeholder 3"/>
          <p:cNvSpPr>
            <a:spLocks noGrp="1"/>
          </p:cNvSpPr>
          <p:nvPr>
            <p:ph type="body" sz="half" idx="3"/>
          </p:nvPr>
        </p:nvSpPr>
        <p:spPr>
          <a:xfrm>
            <a:off x="6294968" y="1891018"/>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291073" y="2354567"/>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7" name="Slide Number Placeholder 26"/>
          <p:cNvSpPr>
            <a:spLocks noGrp="1"/>
          </p:cNvSpPr>
          <p:nvPr>
            <p:ph type="sldNum" sz="quarter" idx="11"/>
          </p:nvPr>
        </p:nvSpPr>
        <p:spPr/>
        <p:txBody>
          <a:bodyPr rtlCol="0"/>
          <a:lstStyle/>
          <a:p>
            <a:fld id="{401CF334-2D5C-4859-84A6-CA7E6E43FAEB}" type="slidenum">
              <a:rPr lang="en-US" smtClean="0"/>
              <a:t>‹#›</a:t>
            </a:fld>
            <a:endParaRPr lang="en-US"/>
          </a:p>
        </p:txBody>
      </p:sp>
    </p:spTree>
    <p:extLst>
      <p:ext uri="{BB962C8B-B14F-4D97-AF65-F5344CB8AC3E}">
        <p14:creationId xmlns:p14="http://schemas.microsoft.com/office/powerpoint/2010/main" val="3380426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5" name="Slide Number Placeholder 4"/>
          <p:cNvSpPr>
            <a:spLocks noGrp="1"/>
          </p:cNvSpPr>
          <p:nvPr>
            <p:ph type="sldNum" sz="quarter" idx="12"/>
          </p:nvPr>
        </p:nvSpPr>
        <p:spPr>
          <a:xfrm>
            <a:off x="10899648" y="2272"/>
            <a:ext cx="1016000" cy="365760"/>
          </a:xfr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60903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85609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37995" y="924994"/>
            <a:ext cx="4511040" cy="877824"/>
          </a:xfrm>
        </p:spPr>
        <p:txBody>
          <a:bodyPr anchor="b"/>
          <a:lstStyle>
            <a:lvl1pPr algn="l">
              <a:buNone/>
              <a:defRPr sz="1800" b="1"/>
            </a:lvl1pPr>
          </a:lstStyle>
          <a:p>
            <a:r>
              <a:rPr kumimoji="0" lang="en-US" dirty="0"/>
              <a:t>Edit Master title style</a:t>
            </a:r>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3" name="Text Placeholder 2"/>
          <p:cNvSpPr>
            <a:spLocks noGrp="1"/>
          </p:cNvSpPr>
          <p:nvPr>
            <p:ph type="body" idx="2"/>
          </p:nvPr>
        </p:nvSpPr>
        <p:spPr>
          <a:xfrm>
            <a:off x="7137995" y="1833751"/>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31729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lvl1pPr>
              <a:defRPr/>
            </a:lvl1pPr>
            <a:lvl5pPr>
              <a:defRPr/>
            </a:lvl5pPr>
            <a:lvl6pP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a:xfrm>
            <a:off x="11582400" y="6288420"/>
            <a:ext cx="513484" cy="365760"/>
          </a:xfr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062646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67817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803790"/>
            <a:ext cx="10972800" cy="106680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910214"/>
            <a:ext cx="10972800" cy="4325112"/>
          </a:xfrm>
        </p:spPr>
        <p:txBody>
          <a:bodyPr vert="eaVert"/>
          <a:lstStyle>
            <a:lvl1pPr>
              <a:defRPr/>
            </a:lvl1pPr>
            <a:lvl5pP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176493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42400" y="833286"/>
            <a:ext cx="2540000" cy="5448300"/>
          </a:xfrm>
        </p:spPr>
        <p:txBody>
          <a:bodyPr vert="eaVert"/>
          <a:lstStyle>
            <a:lvl1pPr>
              <a:defRPr/>
            </a:lvl1pPr>
          </a:lstStyle>
          <a:p>
            <a:r>
              <a:rPr kumimoji="0" lang="en-US" dirty="0"/>
              <a:t>Edit Master title style</a:t>
            </a:r>
          </a:p>
        </p:txBody>
      </p:sp>
      <p:sp>
        <p:nvSpPr>
          <p:cNvPr id="3" name="Vertical Text Placeholder 2"/>
          <p:cNvSpPr>
            <a:spLocks noGrp="1"/>
          </p:cNvSpPr>
          <p:nvPr>
            <p:ph type="body" orient="vert" idx="1" hasCustomPrompt="1"/>
          </p:nvPr>
        </p:nvSpPr>
        <p:spPr>
          <a:xfrm>
            <a:off x="609600" y="833286"/>
            <a:ext cx="8331200" cy="5448300"/>
          </a:xfrm>
        </p:spPr>
        <p:txBody>
          <a:bodyPr vert="eaVert"/>
          <a:lstStyle>
            <a:lvl5pP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4275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DC32D6BD-D029-4959-95E0-C144071E8A9F}"/>
              </a:ext>
            </a:extLst>
          </p:cNvPr>
          <p:cNvPicPr>
            <a:picLocks noChangeAspect="1"/>
          </p:cNvPicPr>
          <p:nvPr userDrawn="1"/>
        </p:nvPicPr>
        <p:blipFill rotWithShape="1">
          <a:blip r:embed="rId2"/>
          <a:srcRect t="2448"/>
          <a:stretch/>
        </p:blipFill>
        <p:spPr>
          <a:xfrm>
            <a:off x="0" y="0"/>
            <a:ext cx="12192000" cy="7927050"/>
          </a:xfrm>
          <a:prstGeom prst="rect">
            <a:avLst/>
          </a:prstGeom>
        </p:spPr>
      </p:pic>
      <p:sp>
        <p:nvSpPr>
          <p:cNvPr id="2" name="Title 1">
            <a:extLst>
              <a:ext uri="{FF2B5EF4-FFF2-40B4-BE49-F238E27FC236}">
                <a16:creationId xmlns:a16="http://schemas.microsoft.com/office/drawing/2014/main" id="{E5A3487F-3DDF-5F46-B370-A86CA2D71095}"/>
              </a:ext>
            </a:extLst>
          </p:cNvPr>
          <p:cNvSpPr>
            <a:spLocks noGrp="1"/>
          </p:cNvSpPr>
          <p:nvPr>
            <p:ph type="ctrTitle"/>
          </p:nvPr>
        </p:nvSpPr>
        <p:spPr>
          <a:xfrm>
            <a:off x="988423" y="1200770"/>
            <a:ext cx="10215154" cy="523703"/>
          </a:xfrm>
        </p:spPr>
        <p:txBody>
          <a:bodyPr anchor="b">
            <a:normAutofit/>
          </a:bodyPr>
          <a:lstStyle>
            <a:lvl1pPr algn="l">
              <a:defRPr sz="5500">
                <a:solidFill>
                  <a:srgbClr val="88C97C"/>
                </a:solidFill>
                <a:latin typeface="Arial Rounded MT Bold" panose="020F0704030504030204"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DC4A8CE5-8C91-B74F-87BE-105BF57A5681}"/>
              </a:ext>
            </a:extLst>
          </p:cNvPr>
          <p:cNvSpPr>
            <a:spLocks noGrp="1"/>
          </p:cNvSpPr>
          <p:nvPr>
            <p:ph type="subTitle" idx="1"/>
          </p:nvPr>
        </p:nvSpPr>
        <p:spPr>
          <a:xfrm>
            <a:off x="988423" y="2173544"/>
            <a:ext cx="9144000" cy="878226"/>
          </a:xfrm>
        </p:spPr>
        <p:txBody>
          <a:bodyPr>
            <a:normAutofit/>
          </a:bodyPr>
          <a:lstStyle>
            <a:lvl1pPr marL="0" indent="0" algn="l">
              <a:buNone/>
              <a:defRPr sz="3000">
                <a:solidFill>
                  <a:schemeClr val="bg1"/>
                </a:solidFill>
                <a:latin typeface="Avenir Next LT Pro" panose="020B05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54A83257-FE97-9245-BC27-2B89F6B5D335}"/>
              </a:ext>
            </a:extLst>
          </p:cNvPr>
          <p:cNvPicPr>
            <a:picLocks noChangeAspect="1"/>
          </p:cNvPicPr>
          <p:nvPr userDrawn="1"/>
        </p:nvPicPr>
        <p:blipFill>
          <a:blip r:embed="rId3"/>
          <a:stretch>
            <a:fillRect/>
          </a:stretch>
        </p:blipFill>
        <p:spPr>
          <a:xfrm>
            <a:off x="8262197" y="5225313"/>
            <a:ext cx="3541875" cy="1254414"/>
          </a:xfrm>
          <a:prstGeom prst="rect">
            <a:avLst/>
          </a:prstGeom>
        </p:spPr>
      </p:pic>
    </p:spTree>
    <p:extLst>
      <p:ext uri="{BB962C8B-B14F-4D97-AF65-F5344CB8AC3E}">
        <p14:creationId xmlns:p14="http://schemas.microsoft.com/office/powerpoint/2010/main" val="1560347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4" descr="Shape, circle&#10;&#10;Description automatically generated">
            <a:extLst>
              <a:ext uri="{FF2B5EF4-FFF2-40B4-BE49-F238E27FC236}">
                <a16:creationId xmlns:a16="http://schemas.microsoft.com/office/drawing/2014/main" id="{6AC57043-D574-463A-834C-9B3CF5BC6897}"/>
              </a:ext>
            </a:extLst>
          </p:cNvPr>
          <p:cNvPicPr>
            <a:picLocks noChangeAspect="1"/>
          </p:cNvPicPr>
          <p:nvPr userDrawn="1"/>
        </p:nvPicPr>
        <p:blipFill rotWithShape="1">
          <a:blip r:embed="rId2"/>
          <a:srcRect t="2448"/>
          <a:stretch/>
        </p:blipFill>
        <p:spPr>
          <a:xfrm>
            <a:off x="0" y="0"/>
            <a:ext cx="12192000" cy="7927050"/>
          </a:xfrm>
          <a:prstGeom prst="rect">
            <a:avLst/>
          </a:prstGeom>
        </p:spPr>
      </p:pic>
      <p:sp>
        <p:nvSpPr>
          <p:cNvPr id="2" name="Title 1">
            <a:extLst>
              <a:ext uri="{FF2B5EF4-FFF2-40B4-BE49-F238E27FC236}">
                <a16:creationId xmlns:a16="http://schemas.microsoft.com/office/drawing/2014/main" id="{E5A3487F-3DDF-5F46-B370-A86CA2D71095}"/>
              </a:ext>
            </a:extLst>
          </p:cNvPr>
          <p:cNvSpPr>
            <a:spLocks noGrp="1"/>
          </p:cNvSpPr>
          <p:nvPr>
            <p:ph type="ctrTitle"/>
          </p:nvPr>
        </p:nvSpPr>
        <p:spPr>
          <a:xfrm>
            <a:off x="988423" y="1200770"/>
            <a:ext cx="10215154" cy="523703"/>
          </a:xfrm>
        </p:spPr>
        <p:txBody>
          <a:bodyPr anchor="b">
            <a:normAutofit/>
          </a:bodyPr>
          <a:lstStyle>
            <a:lvl1pPr algn="l">
              <a:defRPr sz="5500">
                <a:solidFill>
                  <a:srgbClr val="88C97C"/>
                </a:solidFill>
                <a:latin typeface="Arial Rounded MT Bold" panose="020F0704030504030204"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DC4A8CE5-8C91-B74F-87BE-105BF57A5681}"/>
              </a:ext>
            </a:extLst>
          </p:cNvPr>
          <p:cNvSpPr>
            <a:spLocks noGrp="1"/>
          </p:cNvSpPr>
          <p:nvPr>
            <p:ph type="subTitle" idx="1"/>
          </p:nvPr>
        </p:nvSpPr>
        <p:spPr>
          <a:xfrm>
            <a:off x="988423" y="2173544"/>
            <a:ext cx="9144000" cy="878226"/>
          </a:xfrm>
        </p:spPr>
        <p:txBody>
          <a:bodyPr>
            <a:normAutofit/>
          </a:bodyPr>
          <a:lstStyle>
            <a:lvl1pPr marL="0" indent="0" algn="l">
              <a:buNone/>
              <a:defRPr sz="3000">
                <a:solidFill>
                  <a:schemeClr val="bg1"/>
                </a:solidFill>
                <a:latin typeface="Avenir Next LT Pro" panose="020B05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54A83257-FE97-9245-BC27-2B89F6B5D335}"/>
              </a:ext>
            </a:extLst>
          </p:cNvPr>
          <p:cNvPicPr>
            <a:picLocks noChangeAspect="1"/>
          </p:cNvPicPr>
          <p:nvPr userDrawn="1"/>
        </p:nvPicPr>
        <p:blipFill>
          <a:blip r:embed="rId3"/>
          <a:stretch>
            <a:fillRect/>
          </a:stretch>
        </p:blipFill>
        <p:spPr>
          <a:xfrm>
            <a:off x="8262197" y="5225313"/>
            <a:ext cx="3541875" cy="1254414"/>
          </a:xfrm>
          <a:prstGeom prst="rect">
            <a:avLst/>
          </a:prstGeom>
        </p:spPr>
      </p:pic>
    </p:spTree>
    <p:extLst>
      <p:ext uri="{BB962C8B-B14F-4D97-AF65-F5344CB8AC3E}">
        <p14:creationId xmlns:p14="http://schemas.microsoft.com/office/powerpoint/2010/main" val="39964622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6" name="Picture 5" descr="Shape, circle&#10;&#10;Description automatically generated">
            <a:extLst>
              <a:ext uri="{FF2B5EF4-FFF2-40B4-BE49-F238E27FC236}">
                <a16:creationId xmlns:a16="http://schemas.microsoft.com/office/drawing/2014/main" id="{AB5D904F-8D8D-4A11-BD18-359F0D2D75A9}"/>
              </a:ext>
            </a:extLst>
          </p:cNvPr>
          <p:cNvPicPr>
            <a:picLocks noChangeAspect="1"/>
          </p:cNvPicPr>
          <p:nvPr userDrawn="1"/>
        </p:nvPicPr>
        <p:blipFill>
          <a:blip r:embed="rId2"/>
          <a:stretch>
            <a:fillRect/>
          </a:stretch>
        </p:blipFill>
        <p:spPr>
          <a:xfrm>
            <a:off x="0" y="0"/>
            <a:ext cx="12192000" cy="8125968"/>
          </a:xfrm>
          <a:prstGeom prst="rect">
            <a:avLst/>
          </a:prstGeom>
        </p:spPr>
      </p:pic>
      <p:sp>
        <p:nvSpPr>
          <p:cNvPr id="2" name="Title 1">
            <a:extLst>
              <a:ext uri="{FF2B5EF4-FFF2-40B4-BE49-F238E27FC236}">
                <a16:creationId xmlns:a16="http://schemas.microsoft.com/office/drawing/2014/main" id="{E5A3487F-3DDF-5F46-B370-A86CA2D71095}"/>
              </a:ext>
            </a:extLst>
          </p:cNvPr>
          <p:cNvSpPr>
            <a:spLocks noGrp="1"/>
          </p:cNvSpPr>
          <p:nvPr>
            <p:ph type="ctrTitle"/>
          </p:nvPr>
        </p:nvSpPr>
        <p:spPr>
          <a:xfrm>
            <a:off x="988423" y="1200770"/>
            <a:ext cx="10215154" cy="523703"/>
          </a:xfrm>
        </p:spPr>
        <p:txBody>
          <a:bodyPr anchor="b">
            <a:normAutofit/>
          </a:bodyPr>
          <a:lstStyle>
            <a:lvl1pPr algn="l">
              <a:defRPr sz="5500">
                <a:solidFill>
                  <a:srgbClr val="88C97C"/>
                </a:solidFill>
                <a:latin typeface="Arial Rounded MT Bold" panose="020F0704030504030204"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DC4A8CE5-8C91-B74F-87BE-105BF57A5681}"/>
              </a:ext>
            </a:extLst>
          </p:cNvPr>
          <p:cNvSpPr>
            <a:spLocks noGrp="1"/>
          </p:cNvSpPr>
          <p:nvPr>
            <p:ph type="subTitle" idx="1"/>
          </p:nvPr>
        </p:nvSpPr>
        <p:spPr>
          <a:xfrm>
            <a:off x="988423" y="2173544"/>
            <a:ext cx="9144000" cy="878226"/>
          </a:xfrm>
        </p:spPr>
        <p:txBody>
          <a:bodyPr>
            <a:normAutofit/>
          </a:bodyPr>
          <a:lstStyle>
            <a:lvl1pPr marL="0" indent="0" algn="l">
              <a:buNone/>
              <a:defRPr sz="3000">
                <a:solidFill>
                  <a:schemeClr val="bg1"/>
                </a:solidFill>
                <a:latin typeface="Avenir Next LT Pro" panose="020B05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54A83257-FE97-9245-BC27-2B89F6B5D335}"/>
              </a:ext>
            </a:extLst>
          </p:cNvPr>
          <p:cNvPicPr>
            <a:picLocks noChangeAspect="1"/>
          </p:cNvPicPr>
          <p:nvPr userDrawn="1"/>
        </p:nvPicPr>
        <p:blipFill>
          <a:blip r:embed="rId3"/>
          <a:stretch>
            <a:fillRect/>
          </a:stretch>
        </p:blipFill>
        <p:spPr>
          <a:xfrm>
            <a:off x="8262197" y="5225313"/>
            <a:ext cx="3541875" cy="1254414"/>
          </a:xfrm>
          <a:prstGeom prst="rect">
            <a:avLst/>
          </a:prstGeom>
        </p:spPr>
      </p:pic>
    </p:spTree>
    <p:extLst>
      <p:ext uri="{BB962C8B-B14F-4D97-AF65-F5344CB8AC3E}">
        <p14:creationId xmlns:p14="http://schemas.microsoft.com/office/powerpoint/2010/main" val="6742618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5" name="Picture 4" descr="Shape, circle&#10;&#10;Description automatically generated">
            <a:extLst>
              <a:ext uri="{FF2B5EF4-FFF2-40B4-BE49-F238E27FC236}">
                <a16:creationId xmlns:a16="http://schemas.microsoft.com/office/drawing/2014/main" id="{EE84CC8F-ABB4-490F-BAF8-33CE9CC94F01}"/>
              </a:ext>
            </a:extLst>
          </p:cNvPr>
          <p:cNvPicPr>
            <a:picLocks noChangeAspect="1"/>
          </p:cNvPicPr>
          <p:nvPr userDrawn="1"/>
        </p:nvPicPr>
        <p:blipFill>
          <a:blip r:embed="rId2"/>
          <a:stretch>
            <a:fillRect/>
          </a:stretch>
        </p:blipFill>
        <p:spPr>
          <a:xfrm>
            <a:off x="0" y="0"/>
            <a:ext cx="12192000" cy="8125968"/>
          </a:xfrm>
          <a:prstGeom prst="rect">
            <a:avLst/>
          </a:prstGeom>
        </p:spPr>
      </p:pic>
      <p:sp>
        <p:nvSpPr>
          <p:cNvPr id="2" name="Title 1">
            <a:extLst>
              <a:ext uri="{FF2B5EF4-FFF2-40B4-BE49-F238E27FC236}">
                <a16:creationId xmlns:a16="http://schemas.microsoft.com/office/drawing/2014/main" id="{E5A3487F-3DDF-5F46-B370-A86CA2D71095}"/>
              </a:ext>
            </a:extLst>
          </p:cNvPr>
          <p:cNvSpPr>
            <a:spLocks noGrp="1"/>
          </p:cNvSpPr>
          <p:nvPr>
            <p:ph type="ctrTitle"/>
          </p:nvPr>
        </p:nvSpPr>
        <p:spPr>
          <a:xfrm>
            <a:off x="988423" y="1200770"/>
            <a:ext cx="10215154" cy="523703"/>
          </a:xfrm>
        </p:spPr>
        <p:txBody>
          <a:bodyPr anchor="b">
            <a:normAutofit/>
          </a:bodyPr>
          <a:lstStyle>
            <a:lvl1pPr algn="l">
              <a:defRPr sz="5500">
                <a:solidFill>
                  <a:srgbClr val="88C97C"/>
                </a:solidFill>
                <a:latin typeface="Arial Rounded MT Bold" panose="020F0704030504030204"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DC4A8CE5-8C91-B74F-87BE-105BF57A5681}"/>
              </a:ext>
            </a:extLst>
          </p:cNvPr>
          <p:cNvSpPr>
            <a:spLocks noGrp="1"/>
          </p:cNvSpPr>
          <p:nvPr>
            <p:ph type="subTitle" idx="1"/>
          </p:nvPr>
        </p:nvSpPr>
        <p:spPr>
          <a:xfrm>
            <a:off x="988423" y="2173544"/>
            <a:ext cx="9144000" cy="878226"/>
          </a:xfrm>
        </p:spPr>
        <p:txBody>
          <a:bodyPr>
            <a:normAutofit/>
          </a:bodyPr>
          <a:lstStyle>
            <a:lvl1pPr marL="0" indent="0" algn="l">
              <a:buNone/>
              <a:defRPr sz="3000">
                <a:solidFill>
                  <a:schemeClr val="bg1"/>
                </a:solidFill>
                <a:latin typeface="Avenir Next LT Pro" panose="020B05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54A83257-FE97-9245-BC27-2B89F6B5D335}"/>
              </a:ext>
            </a:extLst>
          </p:cNvPr>
          <p:cNvPicPr>
            <a:picLocks noChangeAspect="1"/>
          </p:cNvPicPr>
          <p:nvPr userDrawn="1"/>
        </p:nvPicPr>
        <p:blipFill>
          <a:blip r:embed="rId3"/>
          <a:stretch>
            <a:fillRect/>
          </a:stretch>
        </p:blipFill>
        <p:spPr>
          <a:xfrm>
            <a:off x="8262197" y="5225313"/>
            <a:ext cx="3541875" cy="1254414"/>
          </a:xfrm>
          <a:prstGeom prst="rect">
            <a:avLst/>
          </a:prstGeom>
        </p:spPr>
      </p:pic>
    </p:spTree>
    <p:extLst>
      <p:ext uri="{BB962C8B-B14F-4D97-AF65-F5344CB8AC3E}">
        <p14:creationId xmlns:p14="http://schemas.microsoft.com/office/powerpoint/2010/main" val="1363595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6" name="Picture 5" descr="Shape, circle&#10;&#10;Description automatically generated">
            <a:extLst>
              <a:ext uri="{FF2B5EF4-FFF2-40B4-BE49-F238E27FC236}">
                <a16:creationId xmlns:a16="http://schemas.microsoft.com/office/drawing/2014/main" id="{A17631B4-9528-4DF0-822E-D953DD40B49B}"/>
              </a:ext>
            </a:extLst>
          </p:cNvPr>
          <p:cNvPicPr>
            <a:picLocks noChangeAspect="1"/>
          </p:cNvPicPr>
          <p:nvPr userDrawn="1"/>
        </p:nvPicPr>
        <p:blipFill>
          <a:blip r:embed="rId2"/>
          <a:stretch>
            <a:fillRect/>
          </a:stretch>
        </p:blipFill>
        <p:spPr>
          <a:xfrm>
            <a:off x="0" y="0"/>
            <a:ext cx="12192000" cy="8125968"/>
          </a:xfrm>
          <a:prstGeom prst="rect">
            <a:avLst/>
          </a:prstGeom>
        </p:spPr>
      </p:pic>
      <p:sp>
        <p:nvSpPr>
          <p:cNvPr id="2" name="Title 1">
            <a:extLst>
              <a:ext uri="{FF2B5EF4-FFF2-40B4-BE49-F238E27FC236}">
                <a16:creationId xmlns:a16="http://schemas.microsoft.com/office/drawing/2014/main" id="{E5A3487F-3DDF-5F46-B370-A86CA2D71095}"/>
              </a:ext>
            </a:extLst>
          </p:cNvPr>
          <p:cNvSpPr>
            <a:spLocks noGrp="1"/>
          </p:cNvSpPr>
          <p:nvPr>
            <p:ph type="ctrTitle"/>
          </p:nvPr>
        </p:nvSpPr>
        <p:spPr>
          <a:xfrm>
            <a:off x="988423" y="1200770"/>
            <a:ext cx="10215154" cy="523703"/>
          </a:xfrm>
        </p:spPr>
        <p:txBody>
          <a:bodyPr anchor="b">
            <a:normAutofit/>
          </a:bodyPr>
          <a:lstStyle>
            <a:lvl1pPr algn="l">
              <a:defRPr sz="5500">
                <a:solidFill>
                  <a:srgbClr val="346EBE"/>
                </a:solidFill>
                <a:latin typeface="Arial Rounded MT Bold" panose="020F0704030504030204"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DC4A8CE5-8C91-B74F-87BE-105BF57A5681}"/>
              </a:ext>
            </a:extLst>
          </p:cNvPr>
          <p:cNvSpPr>
            <a:spLocks noGrp="1"/>
          </p:cNvSpPr>
          <p:nvPr>
            <p:ph type="subTitle" idx="1"/>
          </p:nvPr>
        </p:nvSpPr>
        <p:spPr>
          <a:xfrm>
            <a:off x="988423" y="2173544"/>
            <a:ext cx="9144000" cy="878226"/>
          </a:xfrm>
        </p:spPr>
        <p:txBody>
          <a:bodyPr>
            <a:normAutofit/>
          </a:bodyPr>
          <a:lstStyle>
            <a:lvl1pPr marL="0" indent="0" algn="l">
              <a:buNone/>
              <a:defRPr sz="3000">
                <a:solidFill>
                  <a:schemeClr val="bg1"/>
                </a:solidFill>
                <a:latin typeface="Avenir Next LT Pro" panose="020B05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54A83257-FE97-9245-BC27-2B89F6B5D335}"/>
              </a:ext>
            </a:extLst>
          </p:cNvPr>
          <p:cNvPicPr>
            <a:picLocks noChangeAspect="1"/>
          </p:cNvPicPr>
          <p:nvPr userDrawn="1"/>
        </p:nvPicPr>
        <p:blipFill>
          <a:blip r:embed="rId3"/>
          <a:stretch>
            <a:fillRect/>
          </a:stretch>
        </p:blipFill>
        <p:spPr>
          <a:xfrm>
            <a:off x="8262197" y="5225313"/>
            <a:ext cx="3541875" cy="1254414"/>
          </a:xfrm>
          <a:prstGeom prst="rect">
            <a:avLst/>
          </a:prstGeom>
        </p:spPr>
      </p:pic>
    </p:spTree>
    <p:extLst>
      <p:ext uri="{BB962C8B-B14F-4D97-AF65-F5344CB8AC3E}">
        <p14:creationId xmlns:p14="http://schemas.microsoft.com/office/powerpoint/2010/main" val="1372106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ansition Slide">
    <p:bg>
      <p:bgPr>
        <a:solidFill>
          <a:srgbClr val="69BB59"/>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834197F-373E-8D43-84E3-8EF9D8AA50F3}"/>
              </a:ext>
            </a:extLst>
          </p:cNvPr>
          <p:cNvSpPr>
            <a:spLocks noGrp="1"/>
          </p:cNvSpPr>
          <p:nvPr>
            <p:ph type="body" sz="quarter" idx="10" hasCustomPrompt="1"/>
          </p:nvPr>
        </p:nvSpPr>
        <p:spPr>
          <a:xfrm>
            <a:off x="961014" y="4465431"/>
            <a:ext cx="5724793" cy="747712"/>
          </a:xfrm>
        </p:spPr>
        <p:txBody>
          <a:bodyPr>
            <a:noAutofit/>
          </a:bodyPr>
          <a:lstStyle>
            <a:lvl1pPr marL="0" indent="0">
              <a:buNone/>
              <a:defRPr sz="5500">
                <a:solidFill>
                  <a:schemeClr val="bg1"/>
                </a:solidFill>
                <a:latin typeface="Arial Rounded MT Bold" panose="020F0704030504030204" pitchFamily="34" charset="77"/>
              </a:defRPr>
            </a:lvl1pPr>
            <a:lvl2pPr marL="457200" indent="0">
              <a:buNone/>
              <a:defRPr/>
            </a:lvl2pPr>
          </a:lstStyle>
          <a:p>
            <a:pPr lvl="0"/>
            <a:r>
              <a:rPr lang="en-US"/>
              <a:t>Transition Title</a:t>
            </a:r>
          </a:p>
        </p:txBody>
      </p:sp>
      <p:pic>
        <p:nvPicPr>
          <p:cNvPr id="5" name="Picture 4">
            <a:extLst>
              <a:ext uri="{FF2B5EF4-FFF2-40B4-BE49-F238E27FC236}">
                <a16:creationId xmlns:a16="http://schemas.microsoft.com/office/drawing/2014/main" id="{D8637699-0016-44CE-8C25-83A1DC583331}"/>
              </a:ext>
            </a:extLst>
          </p:cNvPr>
          <p:cNvPicPr>
            <a:picLocks noChangeAspect="1"/>
          </p:cNvPicPr>
          <p:nvPr userDrawn="1"/>
        </p:nvPicPr>
        <p:blipFill rotWithShape="1">
          <a:blip r:embed="rId2"/>
          <a:srcRect l="4770" t="17900" r="80092" b="29214"/>
          <a:stretch/>
        </p:blipFill>
        <p:spPr>
          <a:xfrm>
            <a:off x="7346962" y="980292"/>
            <a:ext cx="4836160" cy="5877708"/>
          </a:xfrm>
          <a:prstGeom prst="rect">
            <a:avLst/>
          </a:prstGeom>
        </p:spPr>
      </p:pic>
    </p:spTree>
    <p:extLst>
      <p:ext uri="{BB962C8B-B14F-4D97-AF65-F5344CB8AC3E}">
        <p14:creationId xmlns:p14="http://schemas.microsoft.com/office/powerpoint/2010/main" val="354975764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ansition Slide V2">
    <p:bg>
      <p:bgPr>
        <a:solidFill>
          <a:srgbClr val="3795C8"/>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834197F-373E-8D43-84E3-8EF9D8AA50F3}"/>
              </a:ext>
            </a:extLst>
          </p:cNvPr>
          <p:cNvSpPr>
            <a:spLocks noGrp="1"/>
          </p:cNvSpPr>
          <p:nvPr>
            <p:ph type="body" sz="quarter" idx="10" hasCustomPrompt="1"/>
          </p:nvPr>
        </p:nvSpPr>
        <p:spPr>
          <a:xfrm>
            <a:off x="961014" y="4465431"/>
            <a:ext cx="5724793" cy="747712"/>
          </a:xfrm>
        </p:spPr>
        <p:txBody>
          <a:bodyPr>
            <a:noAutofit/>
          </a:bodyPr>
          <a:lstStyle>
            <a:lvl1pPr marL="0" indent="0">
              <a:buNone/>
              <a:defRPr sz="5500">
                <a:solidFill>
                  <a:schemeClr val="bg1"/>
                </a:solidFill>
                <a:latin typeface="Arial Rounded MT Bold" panose="020F0704030504030204" pitchFamily="34" charset="77"/>
              </a:defRPr>
            </a:lvl1pPr>
            <a:lvl2pPr marL="457200" indent="0">
              <a:buNone/>
              <a:defRPr/>
            </a:lvl2pPr>
          </a:lstStyle>
          <a:p>
            <a:pPr lvl="0"/>
            <a:r>
              <a:rPr lang="en-US"/>
              <a:t>Transition Title</a:t>
            </a:r>
          </a:p>
        </p:txBody>
      </p:sp>
      <p:pic>
        <p:nvPicPr>
          <p:cNvPr id="5" name="Picture 4">
            <a:extLst>
              <a:ext uri="{FF2B5EF4-FFF2-40B4-BE49-F238E27FC236}">
                <a16:creationId xmlns:a16="http://schemas.microsoft.com/office/drawing/2014/main" id="{42DC3427-CDE9-354D-858E-34651234F859}"/>
              </a:ext>
            </a:extLst>
          </p:cNvPr>
          <p:cNvPicPr>
            <a:picLocks noChangeAspect="1"/>
          </p:cNvPicPr>
          <p:nvPr userDrawn="1"/>
        </p:nvPicPr>
        <p:blipFill rotWithShape="1">
          <a:blip r:embed="rId2"/>
          <a:srcRect l="4770" t="17900" r="80092" b="29214"/>
          <a:stretch/>
        </p:blipFill>
        <p:spPr>
          <a:xfrm>
            <a:off x="7346962" y="980292"/>
            <a:ext cx="4836160" cy="5877708"/>
          </a:xfrm>
          <a:prstGeom prst="rect">
            <a:avLst/>
          </a:prstGeom>
        </p:spPr>
      </p:pic>
    </p:spTree>
    <p:extLst>
      <p:ext uri="{BB962C8B-B14F-4D97-AF65-F5344CB8AC3E}">
        <p14:creationId xmlns:p14="http://schemas.microsoft.com/office/powerpoint/2010/main" val="190408475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68322"/>
            <a:ext cx="10363200" cy="1362075"/>
          </a:xfrm>
        </p:spPr>
        <p:txBody>
          <a:bodyPr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r>
              <a:rPr kumimoji="0" lang="en-US"/>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488262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V2">
    <p:bg>
      <p:bgPr>
        <a:solidFill>
          <a:schemeClr val="bg1">
            <a:alpha val="16000"/>
          </a:schemeClr>
        </a:solidFill>
        <a:effectLst/>
      </p:bgPr>
    </p:bg>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6DA2310C-D440-456B-A7FD-A95C3443887E}"/>
              </a:ext>
            </a:extLst>
          </p:cNvPr>
          <p:cNvPicPr>
            <a:picLocks noChangeAspect="1"/>
          </p:cNvPicPr>
          <p:nvPr userDrawn="1"/>
        </p:nvPicPr>
        <p:blipFill rotWithShape="1">
          <a:blip r:embed="rId2"/>
          <a:srcRect t="6558"/>
          <a:stretch/>
        </p:blipFill>
        <p:spPr>
          <a:xfrm>
            <a:off x="0" y="0"/>
            <a:ext cx="12192000" cy="7593109"/>
          </a:xfrm>
          <a:prstGeom prst="rect">
            <a:avLst/>
          </a:prstGeom>
        </p:spPr>
      </p:pic>
      <p:sp>
        <p:nvSpPr>
          <p:cNvPr id="2" name="Title 1">
            <a:extLst>
              <a:ext uri="{FF2B5EF4-FFF2-40B4-BE49-F238E27FC236}">
                <a16:creationId xmlns:a16="http://schemas.microsoft.com/office/drawing/2014/main" id="{06AC33D5-2EDF-F149-BEE8-A8A976434299}"/>
              </a:ext>
            </a:extLst>
          </p:cNvPr>
          <p:cNvSpPr>
            <a:spLocks noGrp="1"/>
          </p:cNvSpPr>
          <p:nvPr>
            <p:ph type="title" hasCustomPrompt="1"/>
          </p:nvPr>
        </p:nvSpPr>
        <p:spPr>
          <a:xfrm>
            <a:off x="2320835" y="532859"/>
            <a:ext cx="9296400" cy="1065434"/>
          </a:xfrm>
        </p:spPr>
        <p:txBody>
          <a:bodyPr>
            <a:normAutofit/>
          </a:bodyPr>
          <a:lstStyle>
            <a:lvl1pPr>
              <a:defRPr sz="4000">
                <a:solidFill>
                  <a:schemeClr val="accent1"/>
                </a:solidFill>
              </a:defRPr>
            </a:lvl1pPr>
          </a:lstStyle>
          <a:p>
            <a:r>
              <a:rPr lang="en-US"/>
              <a:t>Click to edit title style</a:t>
            </a:r>
          </a:p>
        </p:txBody>
      </p:sp>
      <p:sp>
        <p:nvSpPr>
          <p:cNvPr id="3" name="Content Placeholder 2">
            <a:extLst>
              <a:ext uri="{FF2B5EF4-FFF2-40B4-BE49-F238E27FC236}">
                <a16:creationId xmlns:a16="http://schemas.microsoft.com/office/drawing/2014/main" id="{235F70D5-20CC-AB44-AF48-F3CE14E38E18}"/>
              </a:ext>
            </a:extLst>
          </p:cNvPr>
          <p:cNvSpPr>
            <a:spLocks noGrp="1"/>
          </p:cNvSpPr>
          <p:nvPr>
            <p:ph idx="1"/>
          </p:nvPr>
        </p:nvSpPr>
        <p:spPr>
          <a:xfrm>
            <a:off x="2320835" y="1773940"/>
            <a:ext cx="9296400" cy="4351338"/>
          </a:xfrm>
        </p:spPr>
        <p:txBody>
          <a:bodyPr/>
          <a:lstStyle>
            <a:lvl1pPr marL="0" indent="0">
              <a:spcAft>
                <a:spcPts val="600"/>
              </a:spcAft>
              <a:buFontTx/>
              <a:buNone/>
              <a:defRPr/>
            </a:lvl1pPr>
            <a:lvl2pPr>
              <a:spcAft>
                <a:spcPts val="600"/>
              </a:spcAft>
              <a:defRPr/>
            </a:lvl2pPr>
            <a:lvl3pPr marL="1143000" indent="-320040">
              <a:spcAft>
                <a:spcPts val="600"/>
              </a:spcAft>
              <a:buClr>
                <a:srgbClr val="00B050"/>
              </a:buClr>
              <a:buFont typeface="Arial" panose="020B0604020202020204" pitchFamily="34" charset="0"/>
              <a:buChar char="•"/>
              <a:defRPr/>
            </a:lvl3pPr>
            <a:lvl4pPr marL="1600200" indent="-320040">
              <a:spcAft>
                <a:spcPts val="600"/>
              </a:spcAft>
              <a:buClr>
                <a:srgbClr val="00B050"/>
              </a:buClr>
              <a:buFont typeface="Arial" panose="020B0604020202020204" pitchFamily="34" charset="0"/>
              <a:buChar char="•"/>
              <a:defRPr/>
            </a:lvl4pPr>
            <a:lvl5pPr marL="2057400" indent="-320040">
              <a:buClr>
                <a:srgbClr val="00B050"/>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F4A74CC-8292-D442-9587-469D5B6F32ED}"/>
              </a:ext>
            </a:extLst>
          </p:cNvPr>
          <p:cNvPicPr>
            <a:picLocks noChangeAspect="1"/>
          </p:cNvPicPr>
          <p:nvPr userDrawn="1"/>
        </p:nvPicPr>
        <p:blipFill>
          <a:blip r:embed="rId3"/>
          <a:stretch>
            <a:fillRect/>
          </a:stretch>
        </p:blipFill>
        <p:spPr>
          <a:xfrm>
            <a:off x="9762132" y="5872209"/>
            <a:ext cx="2125068" cy="752628"/>
          </a:xfrm>
          <a:prstGeom prst="rect">
            <a:avLst/>
          </a:prstGeom>
        </p:spPr>
      </p:pic>
      <p:cxnSp>
        <p:nvCxnSpPr>
          <p:cNvPr id="11" name="Straight Connector 10">
            <a:extLst>
              <a:ext uri="{FF2B5EF4-FFF2-40B4-BE49-F238E27FC236}">
                <a16:creationId xmlns:a16="http://schemas.microsoft.com/office/drawing/2014/main" id="{91195A68-56B8-CE4F-8201-5C8C6805854F}"/>
              </a:ext>
            </a:extLst>
          </p:cNvPr>
          <p:cNvCxnSpPr/>
          <p:nvPr userDrawn="1"/>
        </p:nvCxnSpPr>
        <p:spPr>
          <a:xfrm>
            <a:off x="2455762" y="1422645"/>
            <a:ext cx="728047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Logo, icon&#10;&#10;Description automatically generated">
            <a:extLst>
              <a:ext uri="{FF2B5EF4-FFF2-40B4-BE49-F238E27FC236}">
                <a16:creationId xmlns:a16="http://schemas.microsoft.com/office/drawing/2014/main" id="{AF49631D-DCA5-4CD3-9844-103301483C4E}"/>
              </a:ext>
            </a:extLst>
          </p:cNvPr>
          <p:cNvPicPr>
            <a:picLocks noChangeAspect="1"/>
          </p:cNvPicPr>
          <p:nvPr userDrawn="1"/>
        </p:nvPicPr>
        <p:blipFill rotWithShape="1">
          <a:blip r:embed="rId4"/>
          <a:srcRect l="25871" t="13364"/>
          <a:stretch/>
        </p:blipFill>
        <p:spPr>
          <a:xfrm>
            <a:off x="0" y="1945"/>
            <a:ext cx="2031231" cy="2383798"/>
          </a:xfrm>
          <a:prstGeom prst="rect">
            <a:avLst/>
          </a:prstGeom>
        </p:spPr>
      </p:pic>
      <p:sp>
        <p:nvSpPr>
          <p:cNvPr id="10" name="Footer Placeholder 9">
            <a:extLst>
              <a:ext uri="{FF2B5EF4-FFF2-40B4-BE49-F238E27FC236}">
                <a16:creationId xmlns:a16="http://schemas.microsoft.com/office/drawing/2014/main" id="{D4D035BE-EC00-C965-31AC-E3F1D889F995}"/>
              </a:ext>
            </a:extLst>
          </p:cNvPr>
          <p:cNvSpPr>
            <a:spLocks noGrp="1"/>
          </p:cNvSpPr>
          <p:nvPr>
            <p:ph type="ftr" sz="quarter" idx="10"/>
          </p:nvPr>
        </p:nvSpPr>
        <p:spPr/>
        <p:txBody>
          <a:bodyPr/>
          <a:lstStyle/>
          <a:p>
            <a:endParaRPr lang="en-US"/>
          </a:p>
        </p:txBody>
      </p:sp>
      <p:sp>
        <p:nvSpPr>
          <p:cNvPr id="12" name="Slide Number Placeholder 11">
            <a:extLst>
              <a:ext uri="{FF2B5EF4-FFF2-40B4-BE49-F238E27FC236}">
                <a16:creationId xmlns:a16="http://schemas.microsoft.com/office/drawing/2014/main" id="{1BBC0357-33BF-6413-0E1A-F459D78CBA88}"/>
              </a:ext>
            </a:extLst>
          </p:cNvPr>
          <p:cNvSpPr>
            <a:spLocks noGrp="1"/>
          </p:cNvSpPr>
          <p:nvPr>
            <p:ph type="sldNum" sz="quarter" idx="11"/>
          </p:nvPr>
        </p:nvSpPr>
        <p:spPr/>
        <p:txBody>
          <a:bodyPr/>
          <a:lstStyle/>
          <a:p>
            <a:fld id="{6F97B766-7176-6343-AFA5-ADC94B9B4260}" type="slidenum">
              <a:rPr lang="en-US" smtClean="0"/>
              <a:pPr/>
              <a:t>‹#›</a:t>
            </a:fld>
            <a:endParaRPr lang="en-US"/>
          </a:p>
        </p:txBody>
      </p:sp>
    </p:spTree>
    <p:extLst>
      <p:ext uri="{BB962C8B-B14F-4D97-AF65-F5344CB8AC3E}">
        <p14:creationId xmlns:p14="http://schemas.microsoft.com/office/powerpoint/2010/main" val="19401224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descr="Shape&#10;&#10;Description automatically generated">
            <a:extLst>
              <a:ext uri="{FF2B5EF4-FFF2-40B4-BE49-F238E27FC236}">
                <a16:creationId xmlns:a16="http://schemas.microsoft.com/office/drawing/2014/main" id="{13F59B3E-8978-4F7E-95DD-7115D73B012F}"/>
              </a:ext>
            </a:extLst>
          </p:cNvPr>
          <p:cNvPicPr>
            <a:picLocks noChangeAspect="1"/>
          </p:cNvPicPr>
          <p:nvPr userDrawn="1"/>
        </p:nvPicPr>
        <p:blipFill rotWithShape="1">
          <a:blip r:embed="rId2"/>
          <a:srcRect t="6558"/>
          <a:stretch/>
        </p:blipFill>
        <p:spPr>
          <a:xfrm>
            <a:off x="0" y="0"/>
            <a:ext cx="12192000" cy="7593109"/>
          </a:xfrm>
          <a:prstGeom prst="rect">
            <a:avLst/>
          </a:prstGeom>
        </p:spPr>
      </p:pic>
      <p:pic>
        <p:nvPicPr>
          <p:cNvPr id="8" name="Picture 7">
            <a:extLst>
              <a:ext uri="{FF2B5EF4-FFF2-40B4-BE49-F238E27FC236}">
                <a16:creationId xmlns:a16="http://schemas.microsoft.com/office/drawing/2014/main" id="{DF4A74CC-8292-D442-9587-469D5B6F32ED}"/>
              </a:ext>
            </a:extLst>
          </p:cNvPr>
          <p:cNvPicPr>
            <a:picLocks noChangeAspect="1"/>
          </p:cNvPicPr>
          <p:nvPr userDrawn="1"/>
        </p:nvPicPr>
        <p:blipFill>
          <a:blip r:embed="rId3"/>
          <a:stretch>
            <a:fillRect/>
          </a:stretch>
        </p:blipFill>
        <p:spPr>
          <a:xfrm>
            <a:off x="9762132" y="5872209"/>
            <a:ext cx="2125068" cy="752628"/>
          </a:xfrm>
          <a:prstGeom prst="rect">
            <a:avLst/>
          </a:prstGeom>
        </p:spPr>
      </p:pic>
      <p:pic>
        <p:nvPicPr>
          <p:cNvPr id="10" name="Picture 9" descr="Logo, icon&#10;&#10;Description automatically generated">
            <a:extLst>
              <a:ext uri="{FF2B5EF4-FFF2-40B4-BE49-F238E27FC236}">
                <a16:creationId xmlns:a16="http://schemas.microsoft.com/office/drawing/2014/main" id="{63D91078-1A84-4A89-860B-40B6FC8D6C9F}"/>
              </a:ext>
            </a:extLst>
          </p:cNvPr>
          <p:cNvPicPr>
            <a:picLocks noChangeAspect="1"/>
          </p:cNvPicPr>
          <p:nvPr userDrawn="1"/>
        </p:nvPicPr>
        <p:blipFill rotWithShape="1">
          <a:blip r:embed="rId4"/>
          <a:srcRect l="25871" t="13364"/>
          <a:stretch/>
        </p:blipFill>
        <p:spPr>
          <a:xfrm>
            <a:off x="0" y="1945"/>
            <a:ext cx="2031231" cy="2383798"/>
          </a:xfrm>
          <a:prstGeom prst="rect">
            <a:avLst/>
          </a:prstGeom>
        </p:spPr>
      </p:pic>
      <p:cxnSp>
        <p:nvCxnSpPr>
          <p:cNvPr id="9" name="Straight Connector 8">
            <a:extLst>
              <a:ext uri="{FF2B5EF4-FFF2-40B4-BE49-F238E27FC236}">
                <a16:creationId xmlns:a16="http://schemas.microsoft.com/office/drawing/2014/main" id="{858B1736-4F11-4CC9-911A-C5ECF9FAE382}"/>
              </a:ext>
            </a:extLst>
          </p:cNvPr>
          <p:cNvCxnSpPr/>
          <p:nvPr userDrawn="1"/>
        </p:nvCxnSpPr>
        <p:spPr>
          <a:xfrm>
            <a:off x="2481656" y="1374394"/>
            <a:ext cx="7280476" cy="0"/>
          </a:xfrm>
          <a:prstGeom prst="line">
            <a:avLst/>
          </a:prstGeom>
          <a:ln w="25400">
            <a:solidFill>
              <a:srgbClr val="346EBE"/>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428B9E1-AA70-4F99-BEA8-4D725228D5E5}"/>
              </a:ext>
            </a:extLst>
          </p:cNvPr>
          <p:cNvSpPr txBox="1">
            <a:spLocks/>
          </p:cNvSpPr>
          <p:nvPr userDrawn="1"/>
        </p:nvSpPr>
        <p:spPr>
          <a:xfrm>
            <a:off x="2348872" y="490350"/>
            <a:ext cx="9296400" cy="10654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accent1"/>
                </a:solidFill>
                <a:latin typeface="Arial Rounded MT Bold" panose="020F0704030504030204" pitchFamily="34" charset="77"/>
                <a:ea typeface="+mj-ea"/>
                <a:cs typeface="+mj-cs"/>
              </a:defRPr>
            </a:lvl1pPr>
          </a:lstStyle>
          <a:p>
            <a:r>
              <a:rPr lang="en-US">
                <a:solidFill>
                  <a:srgbClr val="76C167"/>
                </a:solidFill>
              </a:rPr>
              <a:t>Click to edit title style</a:t>
            </a:r>
          </a:p>
        </p:txBody>
      </p:sp>
      <p:sp>
        <p:nvSpPr>
          <p:cNvPr id="16" name="Content Placeholder 2">
            <a:extLst>
              <a:ext uri="{FF2B5EF4-FFF2-40B4-BE49-F238E27FC236}">
                <a16:creationId xmlns:a16="http://schemas.microsoft.com/office/drawing/2014/main" id="{20BFDEB7-D90F-4D1D-A1E1-3832C337DEA2}"/>
              </a:ext>
            </a:extLst>
          </p:cNvPr>
          <p:cNvSpPr>
            <a:spLocks noGrp="1"/>
          </p:cNvSpPr>
          <p:nvPr>
            <p:ph idx="1"/>
          </p:nvPr>
        </p:nvSpPr>
        <p:spPr>
          <a:xfrm>
            <a:off x="2361648" y="1599598"/>
            <a:ext cx="9296400" cy="4351338"/>
          </a:xfrm>
        </p:spPr>
        <p:txBody>
          <a:bodyPr/>
          <a:lstStyle>
            <a:lvl1pPr marL="0" indent="0">
              <a:spcAft>
                <a:spcPts val="600"/>
              </a:spcAft>
              <a:buFontTx/>
              <a:buNone/>
              <a:defRPr>
                <a:solidFill>
                  <a:schemeClr val="tx1"/>
                </a:solidFill>
              </a:defRPr>
            </a:lvl1pPr>
            <a:lvl2pPr marL="685800" indent="-320040">
              <a:spcAft>
                <a:spcPts val="600"/>
              </a:spcAft>
              <a:buClr>
                <a:srgbClr val="346EBE"/>
              </a:buClr>
              <a:buFontTx/>
              <a:buBlip>
                <a:blip r:embed="rId5"/>
              </a:buBlip>
              <a:defRPr>
                <a:solidFill>
                  <a:schemeClr val="tx1"/>
                </a:solidFill>
              </a:defRPr>
            </a:lvl2pPr>
            <a:lvl3pPr marL="1143000" indent="-320040">
              <a:spcAft>
                <a:spcPts val="600"/>
              </a:spcAft>
              <a:buClr>
                <a:srgbClr val="346EBE"/>
              </a:buClr>
              <a:buFont typeface="Arial" panose="020B0604020202020204" pitchFamily="34" charset="0"/>
              <a:buChar char="•"/>
              <a:defRPr>
                <a:solidFill>
                  <a:schemeClr val="tx1"/>
                </a:solidFill>
              </a:defRPr>
            </a:lvl3pPr>
            <a:lvl4pPr marL="1600200" indent="-320040">
              <a:spcAft>
                <a:spcPts val="600"/>
              </a:spcAft>
              <a:buClr>
                <a:srgbClr val="346EBE"/>
              </a:buClr>
              <a:buFont typeface="Arial" panose="020B0604020202020204" pitchFamily="34" charset="0"/>
              <a:buChar char="•"/>
              <a:defRPr>
                <a:solidFill>
                  <a:schemeClr val="tx1"/>
                </a:solidFill>
              </a:defRPr>
            </a:lvl4pPr>
            <a:lvl5pPr marL="2057400" indent="-320040">
              <a:buClr>
                <a:srgbClr val="346EBE"/>
              </a:buClr>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F91D53DB-D7FA-2E1A-E31A-321560544FBE}"/>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6CDF10D4-7CC3-02D5-8861-DEF418DB75E8}"/>
              </a:ext>
            </a:extLst>
          </p:cNvPr>
          <p:cNvSpPr>
            <a:spLocks noGrp="1"/>
          </p:cNvSpPr>
          <p:nvPr>
            <p:ph type="sldNum" sz="quarter" idx="11"/>
          </p:nvPr>
        </p:nvSpPr>
        <p:spPr/>
        <p:txBody>
          <a:bodyPr/>
          <a:lstStyle/>
          <a:p>
            <a:fld id="{6F97B766-7176-6343-AFA5-ADC94B9B4260}" type="slidenum">
              <a:rPr lang="en-US" smtClean="0"/>
              <a:pPr/>
              <a:t>‹#›</a:t>
            </a:fld>
            <a:endParaRPr lang="en-US"/>
          </a:p>
        </p:txBody>
      </p:sp>
    </p:spTree>
    <p:extLst>
      <p:ext uri="{BB962C8B-B14F-4D97-AF65-F5344CB8AC3E}">
        <p14:creationId xmlns:p14="http://schemas.microsoft.com/office/powerpoint/2010/main" val="3279181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4A74CC-8292-D442-9587-469D5B6F32ED}"/>
              </a:ext>
            </a:extLst>
          </p:cNvPr>
          <p:cNvPicPr>
            <a:picLocks noChangeAspect="1"/>
          </p:cNvPicPr>
          <p:nvPr userDrawn="1"/>
        </p:nvPicPr>
        <p:blipFill>
          <a:blip r:embed="rId2"/>
          <a:stretch>
            <a:fillRect/>
          </a:stretch>
        </p:blipFill>
        <p:spPr>
          <a:xfrm>
            <a:off x="9762132" y="5872209"/>
            <a:ext cx="2125068" cy="752628"/>
          </a:xfrm>
          <a:prstGeom prst="rect">
            <a:avLst/>
          </a:prstGeom>
        </p:spPr>
      </p:pic>
      <p:pic>
        <p:nvPicPr>
          <p:cNvPr id="10" name="Picture 9" descr="Logo, icon&#10;&#10;Description automatically generated">
            <a:extLst>
              <a:ext uri="{FF2B5EF4-FFF2-40B4-BE49-F238E27FC236}">
                <a16:creationId xmlns:a16="http://schemas.microsoft.com/office/drawing/2014/main" id="{63D91078-1A84-4A89-860B-40B6FC8D6C9F}"/>
              </a:ext>
            </a:extLst>
          </p:cNvPr>
          <p:cNvPicPr>
            <a:picLocks noChangeAspect="1"/>
          </p:cNvPicPr>
          <p:nvPr userDrawn="1"/>
        </p:nvPicPr>
        <p:blipFill rotWithShape="1">
          <a:blip r:embed="rId3"/>
          <a:srcRect l="25871" t="13364"/>
          <a:stretch/>
        </p:blipFill>
        <p:spPr>
          <a:xfrm>
            <a:off x="0" y="1945"/>
            <a:ext cx="2031231" cy="2383798"/>
          </a:xfrm>
          <a:prstGeom prst="rect">
            <a:avLst/>
          </a:prstGeom>
        </p:spPr>
      </p:pic>
      <p:cxnSp>
        <p:nvCxnSpPr>
          <p:cNvPr id="9" name="Straight Connector 8">
            <a:extLst>
              <a:ext uri="{FF2B5EF4-FFF2-40B4-BE49-F238E27FC236}">
                <a16:creationId xmlns:a16="http://schemas.microsoft.com/office/drawing/2014/main" id="{858B1736-4F11-4CC9-911A-C5ECF9FAE382}"/>
              </a:ext>
            </a:extLst>
          </p:cNvPr>
          <p:cNvCxnSpPr/>
          <p:nvPr userDrawn="1"/>
        </p:nvCxnSpPr>
        <p:spPr>
          <a:xfrm>
            <a:off x="2481656" y="1374394"/>
            <a:ext cx="7280476" cy="0"/>
          </a:xfrm>
          <a:prstGeom prst="line">
            <a:avLst/>
          </a:prstGeom>
          <a:ln w="25400">
            <a:solidFill>
              <a:srgbClr val="346EBE"/>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428B9E1-AA70-4F99-BEA8-4D725228D5E5}"/>
              </a:ext>
            </a:extLst>
          </p:cNvPr>
          <p:cNvSpPr txBox="1">
            <a:spLocks/>
          </p:cNvSpPr>
          <p:nvPr userDrawn="1"/>
        </p:nvSpPr>
        <p:spPr>
          <a:xfrm>
            <a:off x="2348872" y="490350"/>
            <a:ext cx="9296400" cy="10654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accent1"/>
                </a:solidFill>
                <a:latin typeface="Arial Rounded MT Bold" panose="020F0704030504030204" pitchFamily="34" charset="77"/>
                <a:ea typeface="+mj-ea"/>
                <a:cs typeface="+mj-cs"/>
              </a:defRPr>
            </a:lvl1pPr>
          </a:lstStyle>
          <a:p>
            <a:r>
              <a:rPr lang="en-US">
                <a:solidFill>
                  <a:srgbClr val="76C167"/>
                </a:solidFill>
              </a:rPr>
              <a:t>Click to edit title style</a:t>
            </a:r>
          </a:p>
        </p:txBody>
      </p:sp>
      <p:sp>
        <p:nvSpPr>
          <p:cNvPr id="16" name="Content Placeholder 2">
            <a:extLst>
              <a:ext uri="{FF2B5EF4-FFF2-40B4-BE49-F238E27FC236}">
                <a16:creationId xmlns:a16="http://schemas.microsoft.com/office/drawing/2014/main" id="{20BFDEB7-D90F-4D1D-A1E1-3832C337DEA2}"/>
              </a:ext>
            </a:extLst>
          </p:cNvPr>
          <p:cNvSpPr>
            <a:spLocks noGrp="1"/>
          </p:cNvSpPr>
          <p:nvPr>
            <p:ph idx="1"/>
          </p:nvPr>
        </p:nvSpPr>
        <p:spPr>
          <a:xfrm>
            <a:off x="2477302" y="1787002"/>
            <a:ext cx="9296400" cy="4351338"/>
          </a:xfrm>
        </p:spPr>
        <p:txBody>
          <a:bodyPr/>
          <a:lstStyle>
            <a:lvl1pPr marL="0" indent="0">
              <a:spcAft>
                <a:spcPts val="600"/>
              </a:spcAft>
              <a:buFontTx/>
              <a:buNone/>
              <a:defRPr>
                <a:solidFill>
                  <a:schemeClr val="tx1"/>
                </a:solidFill>
              </a:defRPr>
            </a:lvl1pPr>
            <a:lvl2pPr marL="685800" indent="-320040">
              <a:spcAft>
                <a:spcPts val="600"/>
              </a:spcAft>
              <a:buClr>
                <a:srgbClr val="346EBE"/>
              </a:buClr>
              <a:buFontTx/>
              <a:buBlip>
                <a:blip r:embed="rId4"/>
              </a:buBlip>
              <a:defRPr>
                <a:solidFill>
                  <a:schemeClr val="tx1"/>
                </a:solidFill>
              </a:defRPr>
            </a:lvl2pPr>
            <a:lvl3pPr marL="1143000" indent="-320040">
              <a:spcAft>
                <a:spcPts val="600"/>
              </a:spcAft>
              <a:buClr>
                <a:srgbClr val="346EBE"/>
              </a:buClr>
              <a:buFont typeface="Arial" panose="020B0604020202020204" pitchFamily="34" charset="0"/>
              <a:buChar char="•"/>
              <a:defRPr>
                <a:solidFill>
                  <a:schemeClr val="tx1"/>
                </a:solidFill>
              </a:defRPr>
            </a:lvl3pPr>
            <a:lvl4pPr marL="1600200" indent="-320040">
              <a:spcAft>
                <a:spcPts val="600"/>
              </a:spcAft>
              <a:buClr>
                <a:srgbClr val="346EBE"/>
              </a:buClr>
              <a:buFont typeface="Arial" panose="020B0604020202020204" pitchFamily="34" charset="0"/>
              <a:buChar char="•"/>
              <a:defRPr>
                <a:solidFill>
                  <a:schemeClr val="tx1"/>
                </a:solidFill>
              </a:defRPr>
            </a:lvl4pPr>
            <a:lvl5pPr marL="2057400" indent="-320040">
              <a:buClr>
                <a:srgbClr val="346EBE"/>
              </a:buClr>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C41EFF2E-F87B-BCBE-A183-625A4CE5EB54}"/>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0CC81EEE-2ED2-0CF2-8A59-B560CB4C8B70}"/>
              </a:ext>
            </a:extLst>
          </p:cNvPr>
          <p:cNvSpPr>
            <a:spLocks noGrp="1"/>
          </p:cNvSpPr>
          <p:nvPr>
            <p:ph type="sldNum" sz="quarter" idx="11"/>
          </p:nvPr>
        </p:nvSpPr>
        <p:spPr/>
        <p:txBody>
          <a:bodyPr/>
          <a:lstStyle/>
          <a:p>
            <a:fld id="{6F97B766-7176-6343-AFA5-ADC94B9B4260}" type="slidenum">
              <a:rPr lang="en-US" smtClean="0"/>
              <a:pPr/>
              <a:t>‹#›</a:t>
            </a:fld>
            <a:endParaRPr lang="en-US"/>
          </a:p>
        </p:txBody>
      </p:sp>
    </p:spTree>
    <p:extLst>
      <p:ext uri="{BB962C8B-B14F-4D97-AF65-F5344CB8AC3E}">
        <p14:creationId xmlns:p14="http://schemas.microsoft.com/office/powerpoint/2010/main" val="254623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Blue V2">
    <p:spTree>
      <p:nvGrpSpPr>
        <p:cNvPr id="1" name=""/>
        <p:cNvGrpSpPr/>
        <p:nvPr/>
      </p:nvGrpSpPr>
      <p:grpSpPr>
        <a:xfrm>
          <a:off x="0" y="0"/>
          <a:ext cx="0" cy="0"/>
          <a:chOff x="0" y="0"/>
          <a:chExt cx="0" cy="0"/>
        </a:xfrm>
      </p:grpSpPr>
      <p:pic>
        <p:nvPicPr>
          <p:cNvPr id="5" name="Picture 4" descr="Shape, circle&#10;&#10;Description automatically generated">
            <a:extLst>
              <a:ext uri="{FF2B5EF4-FFF2-40B4-BE49-F238E27FC236}">
                <a16:creationId xmlns:a16="http://schemas.microsoft.com/office/drawing/2014/main" id="{6B340135-0B6A-4BCD-AF6B-67CE8BDE5484}"/>
              </a:ext>
            </a:extLst>
          </p:cNvPr>
          <p:cNvPicPr>
            <a:picLocks noChangeAspect="1"/>
          </p:cNvPicPr>
          <p:nvPr userDrawn="1"/>
        </p:nvPicPr>
        <p:blipFill>
          <a:blip r:embed="rId2"/>
          <a:stretch>
            <a:fillRect/>
          </a:stretch>
        </p:blipFill>
        <p:spPr>
          <a:xfrm>
            <a:off x="0" y="0"/>
            <a:ext cx="12192000" cy="8125968"/>
          </a:xfrm>
          <a:prstGeom prst="rect">
            <a:avLst/>
          </a:prstGeom>
        </p:spPr>
      </p:pic>
      <p:pic>
        <p:nvPicPr>
          <p:cNvPr id="11" name="Picture 10">
            <a:extLst>
              <a:ext uri="{FF2B5EF4-FFF2-40B4-BE49-F238E27FC236}">
                <a16:creationId xmlns:a16="http://schemas.microsoft.com/office/drawing/2014/main" id="{308CBBA0-9D62-3B46-BA18-D8B78F19F033}"/>
              </a:ext>
            </a:extLst>
          </p:cNvPr>
          <p:cNvPicPr>
            <a:picLocks noChangeAspect="1"/>
          </p:cNvPicPr>
          <p:nvPr userDrawn="1"/>
        </p:nvPicPr>
        <p:blipFill>
          <a:blip r:embed="rId3"/>
          <a:stretch>
            <a:fillRect/>
          </a:stretch>
        </p:blipFill>
        <p:spPr>
          <a:xfrm>
            <a:off x="9762132" y="5872209"/>
            <a:ext cx="2125068" cy="752628"/>
          </a:xfrm>
          <a:prstGeom prst="rect">
            <a:avLst/>
          </a:prstGeom>
        </p:spPr>
      </p:pic>
      <p:sp>
        <p:nvSpPr>
          <p:cNvPr id="13" name="Title 1">
            <a:extLst>
              <a:ext uri="{FF2B5EF4-FFF2-40B4-BE49-F238E27FC236}">
                <a16:creationId xmlns:a16="http://schemas.microsoft.com/office/drawing/2014/main" id="{D50466C9-D22B-334A-8694-3FB04C246EA4}"/>
              </a:ext>
            </a:extLst>
          </p:cNvPr>
          <p:cNvSpPr>
            <a:spLocks noGrp="1"/>
          </p:cNvSpPr>
          <p:nvPr>
            <p:ph type="title" hasCustomPrompt="1"/>
          </p:nvPr>
        </p:nvSpPr>
        <p:spPr>
          <a:xfrm>
            <a:off x="2360023" y="501938"/>
            <a:ext cx="9296400" cy="1065434"/>
          </a:xfrm>
        </p:spPr>
        <p:txBody>
          <a:bodyPr/>
          <a:lstStyle>
            <a:lvl1pPr>
              <a:defRPr>
                <a:solidFill>
                  <a:schemeClr val="bg1"/>
                </a:solidFill>
              </a:defRPr>
            </a:lvl1pPr>
          </a:lstStyle>
          <a:p>
            <a:r>
              <a:rPr lang="en-US"/>
              <a:t>Click to edit title style</a:t>
            </a:r>
          </a:p>
        </p:txBody>
      </p:sp>
      <p:sp>
        <p:nvSpPr>
          <p:cNvPr id="14" name="Content Placeholder 2">
            <a:extLst>
              <a:ext uri="{FF2B5EF4-FFF2-40B4-BE49-F238E27FC236}">
                <a16:creationId xmlns:a16="http://schemas.microsoft.com/office/drawing/2014/main" id="{5C6AC46C-0726-0641-8AD8-FCAA75A309C1}"/>
              </a:ext>
            </a:extLst>
          </p:cNvPr>
          <p:cNvSpPr>
            <a:spLocks noGrp="1"/>
          </p:cNvSpPr>
          <p:nvPr>
            <p:ph idx="1"/>
          </p:nvPr>
        </p:nvSpPr>
        <p:spPr>
          <a:xfrm>
            <a:off x="2360023" y="1800535"/>
            <a:ext cx="9296400" cy="4351338"/>
          </a:xfrm>
        </p:spPr>
        <p:txBody>
          <a:bodyPr/>
          <a:lstStyle>
            <a:lvl1pPr marL="0" indent="0">
              <a:spcAft>
                <a:spcPts val="600"/>
              </a:spcAft>
              <a:buFontTx/>
              <a:buNone/>
              <a:defRPr>
                <a:solidFill>
                  <a:schemeClr val="bg1"/>
                </a:solidFill>
              </a:defRPr>
            </a:lvl1pPr>
            <a:lvl2pPr>
              <a:spcAft>
                <a:spcPts val="600"/>
              </a:spcAft>
              <a:defRPr>
                <a:solidFill>
                  <a:schemeClr val="bg1"/>
                </a:solidFill>
              </a:defRPr>
            </a:lvl2pPr>
            <a:lvl3pPr marL="1143000" indent="-320040">
              <a:spcAft>
                <a:spcPts val="600"/>
              </a:spcAft>
              <a:buClr>
                <a:srgbClr val="00B050"/>
              </a:buClr>
              <a:buFont typeface="Arial" panose="020B0604020202020204" pitchFamily="34" charset="0"/>
              <a:buChar char="•"/>
              <a:defRPr>
                <a:solidFill>
                  <a:schemeClr val="bg1"/>
                </a:solidFill>
              </a:defRPr>
            </a:lvl3pPr>
            <a:lvl4pPr marL="1600200" indent="-320040">
              <a:spcAft>
                <a:spcPts val="600"/>
              </a:spcAft>
              <a:buClr>
                <a:srgbClr val="00B050"/>
              </a:buClr>
              <a:buFont typeface="Arial" panose="020B0604020202020204" pitchFamily="34" charset="0"/>
              <a:buChar char="•"/>
              <a:defRPr>
                <a:solidFill>
                  <a:schemeClr val="bg1"/>
                </a:solidFill>
              </a:defRPr>
            </a:lvl4pPr>
            <a:lvl5pPr marL="2057400" indent="-320040">
              <a:buClr>
                <a:srgbClr val="00B050"/>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D63019FE-4F09-C547-B6C1-9B08223B3B6C}"/>
              </a:ext>
            </a:extLst>
          </p:cNvPr>
          <p:cNvCxnSpPr/>
          <p:nvPr userDrawn="1"/>
        </p:nvCxnSpPr>
        <p:spPr>
          <a:xfrm>
            <a:off x="2455762" y="1415121"/>
            <a:ext cx="728047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descr="Logo, icon&#10;&#10;Description automatically generated">
            <a:extLst>
              <a:ext uri="{FF2B5EF4-FFF2-40B4-BE49-F238E27FC236}">
                <a16:creationId xmlns:a16="http://schemas.microsoft.com/office/drawing/2014/main" id="{4BF51231-DFDA-4DE9-AA44-3113246DC117}"/>
              </a:ext>
            </a:extLst>
          </p:cNvPr>
          <p:cNvPicPr>
            <a:picLocks noChangeAspect="1"/>
          </p:cNvPicPr>
          <p:nvPr userDrawn="1"/>
        </p:nvPicPr>
        <p:blipFill rotWithShape="1">
          <a:blip r:embed="rId4"/>
          <a:srcRect l="25871" t="13364"/>
          <a:stretch/>
        </p:blipFill>
        <p:spPr>
          <a:xfrm>
            <a:off x="0" y="1945"/>
            <a:ext cx="2031231" cy="2383798"/>
          </a:xfrm>
          <a:prstGeom prst="rect">
            <a:avLst/>
          </a:prstGeom>
        </p:spPr>
      </p:pic>
      <p:sp>
        <p:nvSpPr>
          <p:cNvPr id="2" name="Footer Placeholder 1">
            <a:extLst>
              <a:ext uri="{FF2B5EF4-FFF2-40B4-BE49-F238E27FC236}">
                <a16:creationId xmlns:a16="http://schemas.microsoft.com/office/drawing/2014/main" id="{F38F31FB-E36D-ADCE-D33A-BC049989EF4D}"/>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58B3FE97-929E-A5B9-132A-9872FE5C7729}"/>
              </a:ext>
            </a:extLst>
          </p:cNvPr>
          <p:cNvSpPr>
            <a:spLocks noGrp="1"/>
          </p:cNvSpPr>
          <p:nvPr>
            <p:ph type="sldNum" sz="quarter" idx="11"/>
          </p:nvPr>
        </p:nvSpPr>
        <p:spPr/>
        <p:txBody>
          <a:bodyPr/>
          <a:lstStyle/>
          <a:p>
            <a:fld id="{6F97B766-7176-6343-AFA5-ADC94B9B4260}" type="slidenum">
              <a:rPr lang="en-US" smtClean="0"/>
              <a:pPr/>
              <a:t>‹#›</a:t>
            </a:fld>
            <a:endParaRPr lang="en-US"/>
          </a:p>
        </p:txBody>
      </p:sp>
    </p:spTree>
    <p:extLst>
      <p:ext uri="{BB962C8B-B14F-4D97-AF65-F5344CB8AC3E}">
        <p14:creationId xmlns:p14="http://schemas.microsoft.com/office/powerpoint/2010/main" val="5047063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4A74CC-8292-D442-9587-469D5B6F32ED}"/>
              </a:ext>
            </a:extLst>
          </p:cNvPr>
          <p:cNvPicPr>
            <a:picLocks noChangeAspect="1"/>
          </p:cNvPicPr>
          <p:nvPr userDrawn="1"/>
        </p:nvPicPr>
        <p:blipFill>
          <a:blip r:embed="rId2"/>
          <a:stretch>
            <a:fillRect/>
          </a:stretch>
        </p:blipFill>
        <p:spPr>
          <a:xfrm>
            <a:off x="9762132" y="5872209"/>
            <a:ext cx="2125068" cy="752628"/>
          </a:xfrm>
          <a:prstGeom prst="rect">
            <a:avLst/>
          </a:prstGeom>
        </p:spPr>
      </p:pic>
      <p:sp>
        <p:nvSpPr>
          <p:cNvPr id="9" name="Title 1">
            <a:extLst>
              <a:ext uri="{FF2B5EF4-FFF2-40B4-BE49-F238E27FC236}">
                <a16:creationId xmlns:a16="http://schemas.microsoft.com/office/drawing/2014/main" id="{766D6C80-B84B-524D-8120-E57BE7941D10}"/>
              </a:ext>
            </a:extLst>
          </p:cNvPr>
          <p:cNvSpPr>
            <a:spLocks noGrp="1"/>
          </p:cNvSpPr>
          <p:nvPr>
            <p:ph type="title" hasCustomPrompt="1"/>
          </p:nvPr>
        </p:nvSpPr>
        <p:spPr>
          <a:xfrm>
            <a:off x="2492807" y="511999"/>
            <a:ext cx="9296400" cy="1065434"/>
          </a:xfrm>
        </p:spPr>
        <p:txBody>
          <a:bodyPr/>
          <a:lstStyle>
            <a:lvl1pPr>
              <a:defRPr>
                <a:solidFill>
                  <a:schemeClr val="accent1"/>
                </a:solidFill>
              </a:defRPr>
            </a:lvl1pPr>
          </a:lstStyle>
          <a:p>
            <a:r>
              <a:rPr lang="en-US"/>
              <a:t>Click to edit title style</a:t>
            </a:r>
          </a:p>
        </p:txBody>
      </p:sp>
      <p:sp>
        <p:nvSpPr>
          <p:cNvPr id="10" name="Content Placeholder 2">
            <a:extLst>
              <a:ext uri="{FF2B5EF4-FFF2-40B4-BE49-F238E27FC236}">
                <a16:creationId xmlns:a16="http://schemas.microsoft.com/office/drawing/2014/main" id="{023594DF-815D-8F41-986C-B58AB8C93C84}"/>
              </a:ext>
            </a:extLst>
          </p:cNvPr>
          <p:cNvSpPr>
            <a:spLocks noGrp="1"/>
          </p:cNvSpPr>
          <p:nvPr>
            <p:ph idx="1"/>
          </p:nvPr>
        </p:nvSpPr>
        <p:spPr>
          <a:xfrm>
            <a:off x="2590800" y="1760877"/>
            <a:ext cx="9296400" cy="4351338"/>
          </a:xfrm>
        </p:spPr>
        <p:txBody>
          <a:bodyPr/>
          <a:lstStyle>
            <a:lvl1pPr marL="0" indent="0">
              <a:spcAft>
                <a:spcPts val="600"/>
              </a:spcAft>
              <a:buFontTx/>
              <a:buNone/>
              <a:defRPr/>
            </a:lvl1pPr>
            <a:lvl2pPr marL="685800" indent="-320040">
              <a:spcAft>
                <a:spcPts val="600"/>
              </a:spcAft>
              <a:buClr>
                <a:srgbClr val="346EBE"/>
              </a:buClr>
              <a:buFont typeface="Wingdings" panose="05000000000000000000" pitchFamily="2" charset="2"/>
              <a:buChar char="Ø"/>
              <a:defRPr/>
            </a:lvl2pPr>
            <a:lvl3pPr marL="1143000" indent="-320040">
              <a:spcAft>
                <a:spcPts val="600"/>
              </a:spcAft>
              <a:buClr>
                <a:srgbClr val="346EBE"/>
              </a:buClr>
              <a:buFont typeface="Arial" panose="020B0604020202020204" pitchFamily="34" charset="0"/>
              <a:buChar char="•"/>
              <a:defRPr/>
            </a:lvl3pPr>
            <a:lvl4pPr marL="1600200" indent="-320040">
              <a:spcAft>
                <a:spcPts val="600"/>
              </a:spcAft>
              <a:buClr>
                <a:srgbClr val="346EBE"/>
              </a:buClr>
              <a:buFont typeface="Arial" panose="020B0604020202020204" pitchFamily="34" charset="0"/>
              <a:buChar char="•"/>
              <a:defRPr/>
            </a:lvl4pPr>
            <a:lvl5pPr marL="2057400" indent="-320040">
              <a:buClr>
                <a:srgbClr val="346EBE"/>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E79EE1FF-C589-DB41-954B-D5A784E2FB12}"/>
              </a:ext>
            </a:extLst>
          </p:cNvPr>
          <p:cNvCxnSpPr/>
          <p:nvPr userDrawn="1"/>
        </p:nvCxnSpPr>
        <p:spPr>
          <a:xfrm>
            <a:off x="2607930" y="1393988"/>
            <a:ext cx="728047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F2271F0C-B691-4765-A685-54ECF236D297}"/>
              </a:ext>
            </a:extLst>
          </p:cNvPr>
          <p:cNvPicPr>
            <a:picLocks noChangeAspect="1"/>
          </p:cNvPicPr>
          <p:nvPr userDrawn="1"/>
        </p:nvPicPr>
        <p:blipFill rotWithShape="1">
          <a:blip r:embed="rId3"/>
          <a:srcRect l="21891" t="15317" r="-1" b="1"/>
          <a:stretch/>
        </p:blipFill>
        <p:spPr>
          <a:xfrm>
            <a:off x="0" y="8626"/>
            <a:ext cx="2152995" cy="2343878"/>
          </a:xfrm>
          <a:prstGeom prst="rect">
            <a:avLst/>
          </a:prstGeom>
        </p:spPr>
      </p:pic>
      <p:sp>
        <p:nvSpPr>
          <p:cNvPr id="2" name="Footer Placeholder 1">
            <a:extLst>
              <a:ext uri="{FF2B5EF4-FFF2-40B4-BE49-F238E27FC236}">
                <a16:creationId xmlns:a16="http://schemas.microsoft.com/office/drawing/2014/main" id="{69430D02-0CA7-90BC-819F-5EC040DF5CA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8CF50965-001E-7675-7358-C8B7C3992B76}"/>
              </a:ext>
            </a:extLst>
          </p:cNvPr>
          <p:cNvSpPr>
            <a:spLocks noGrp="1"/>
          </p:cNvSpPr>
          <p:nvPr>
            <p:ph type="sldNum" sz="quarter" idx="11"/>
          </p:nvPr>
        </p:nvSpPr>
        <p:spPr/>
        <p:txBody>
          <a:bodyPr/>
          <a:lstStyle/>
          <a:p>
            <a:fld id="{6F97B766-7176-6343-AFA5-ADC94B9B4260}" type="slidenum">
              <a:rPr lang="en-US" smtClean="0"/>
              <a:pPr/>
              <a:t>‹#›</a:t>
            </a:fld>
            <a:endParaRPr lang="en-US"/>
          </a:p>
        </p:txBody>
      </p:sp>
    </p:spTree>
    <p:extLst>
      <p:ext uri="{BB962C8B-B14F-4D97-AF65-F5344CB8AC3E}">
        <p14:creationId xmlns:p14="http://schemas.microsoft.com/office/powerpoint/2010/main" val="5122406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and Content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4A74CC-8292-D442-9587-469D5B6F32ED}"/>
              </a:ext>
            </a:extLst>
          </p:cNvPr>
          <p:cNvPicPr>
            <a:picLocks noChangeAspect="1"/>
          </p:cNvPicPr>
          <p:nvPr userDrawn="1"/>
        </p:nvPicPr>
        <p:blipFill>
          <a:blip r:embed="rId2"/>
          <a:stretch>
            <a:fillRect/>
          </a:stretch>
        </p:blipFill>
        <p:spPr>
          <a:xfrm>
            <a:off x="9762132" y="5872209"/>
            <a:ext cx="2125068" cy="752628"/>
          </a:xfrm>
          <a:prstGeom prst="rect">
            <a:avLst/>
          </a:prstGeom>
        </p:spPr>
      </p:pic>
      <p:sp>
        <p:nvSpPr>
          <p:cNvPr id="9" name="Title 1">
            <a:extLst>
              <a:ext uri="{FF2B5EF4-FFF2-40B4-BE49-F238E27FC236}">
                <a16:creationId xmlns:a16="http://schemas.microsoft.com/office/drawing/2014/main" id="{766D6C80-B84B-524D-8120-E57BE7941D10}"/>
              </a:ext>
            </a:extLst>
          </p:cNvPr>
          <p:cNvSpPr>
            <a:spLocks noGrp="1"/>
          </p:cNvSpPr>
          <p:nvPr>
            <p:ph type="title" hasCustomPrompt="1"/>
          </p:nvPr>
        </p:nvSpPr>
        <p:spPr>
          <a:xfrm>
            <a:off x="2492807" y="511999"/>
            <a:ext cx="9296400" cy="1065434"/>
          </a:xfrm>
        </p:spPr>
        <p:txBody>
          <a:bodyPr/>
          <a:lstStyle>
            <a:lvl1pPr>
              <a:defRPr>
                <a:solidFill>
                  <a:schemeClr val="accent1"/>
                </a:solidFill>
              </a:defRPr>
            </a:lvl1pPr>
          </a:lstStyle>
          <a:p>
            <a:r>
              <a:rPr lang="en-US"/>
              <a:t>Click to edit title style</a:t>
            </a:r>
          </a:p>
        </p:txBody>
      </p:sp>
      <p:sp>
        <p:nvSpPr>
          <p:cNvPr id="10" name="Content Placeholder 2">
            <a:extLst>
              <a:ext uri="{FF2B5EF4-FFF2-40B4-BE49-F238E27FC236}">
                <a16:creationId xmlns:a16="http://schemas.microsoft.com/office/drawing/2014/main" id="{023594DF-815D-8F41-986C-B58AB8C93C84}"/>
              </a:ext>
            </a:extLst>
          </p:cNvPr>
          <p:cNvSpPr>
            <a:spLocks noGrp="1"/>
          </p:cNvSpPr>
          <p:nvPr>
            <p:ph idx="1"/>
          </p:nvPr>
        </p:nvSpPr>
        <p:spPr>
          <a:xfrm>
            <a:off x="2590800" y="1760877"/>
            <a:ext cx="9296400" cy="4351338"/>
          </a:xfrm>
        </p:spPr>
        <p:txBody>
          <a:bodyPr/>
          <a:lstStyle>
            <a:lvl1pPr marL="0" indent="0">
              <a:spcAft>
                <a:spcPts val="600"/>
              </a:spcAft>
              <a:buFontTx/>
              <a:buNone/>
              <a:defRPr/>
            </a:lvl1pPr>
            <a:lvl2pPr marL="685800" indent="-320040">
              <a:spcAft>
                <a:spcPts val="600"/>
              </a:spcAft>
              <a:buClr>
                <a:srgbClr val="346EBE"/>
              </a:buClr>
              <a:buFont typeface="Wingdings" panose="05000000000000000000" pitchFamily="2" charset="2"/>
              <a:buChar char="Ø"/>
              <a:defRPr/>
            </a:lvl2pPr>
            <a:lvl3pPr marL="1143000" indent="-320040">
              <a:spcAft>
                <a:spcPts val="600"/>
              </a:spcAft>
              <a:buClr>
                <a:srgbClr val="346EBE"/>
              </a:buClr>
              <a:buFont typeface="Arial" panose="020B0604020202020204" pitchFamily="34" charset="0"/>
              <a:buChar char="•"/>
              <a:defRPr/>
            </a:lvl3pPr>
            <a:lvl4pPr marL="1600200" indent="-320040">
              <a:spcAft>
                <a:spcPts val="600"/>
              </a:spcAft>
              <a:buClr>
                <a:srgbClr val="346EBE"/>
              </a:buClr>
              <a:buFont typeface="Arial" panose="020B0604020202020204" pitchFamily="34" charset="0"/>
              <a:buChar char="•"/>
              <a:defRPr/>
            </a:lvl4pPr>
            <a:lvl5pPr marL="2057400" indent="-320040">
              <a:buClr>
                <a:srgbClr val="346EBE"/>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E79EE1FF-C589-DB41-954B-D5A784E2FB12}"/>
              </a:ext>
            </a:extLst>
          </p:cNvPr>
          <p:cNvCxnSpPr/>
          <p:nvPr userDrawn="1"/>
        </p:nvCxnSpPr>
        <p:spPr>
          <a:xfrm>
            <a:off x="2607930" y="1393988"/>
            <a:ext cx="728047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F2271F0C-B691-4765-A685-54ECF236D297}"/>
              </a:ext>
            </a:extLst>
          </p:cNvPr>
          <p:cNvPicPr>
            <a:picLocks noChangeAspect="1"/>
          </p:cNvPicPr>
          <p:nvPr userDrawn="1"/>
        </p:nvPicPr>
        <p:blipFill rotWithShape="1">
          <a:blip r:embed="rId3"/>
          <a:srcRect l="21891" t="15317" r="-1" b="1"/>
          <a:stretch/>
        </p:blipFill>
        <p:spPr>
          <a:xfrm>
            <a:off x="0" y="8626"/>
            <a:ext cx="2152995" cy="2343878"/>
          </a:xfrm>
          <a:prstGeom prst="rect">
            <a:avLst/>
          </a:prstGeom>
        </p:spPr>
      </p:pic>
      <p:sp>
        <p:nvSpPr>
          <p:cNvPr id="2" name="Footer Placeholder 1">
            <a:extLst>
              <a:ext uri="{FF2B5EF4-FFF2-40B4-BE49-F238E27FC236}">
                <a16:creationId xmlns:a16="http://schemas.microsoft.com/office/drawing/2014/main" id="{69430D02-0CA7-90BC-819F-5EC040DF5CA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8CF50965-001E-7675-7358-C8B7C3992B76}"/>
              </a:ext>
            </a:extLst>
          </p:cNvPr>
          <p:cNvSpPr>
            <a:spLocks noGrp="1"/>
          </p:cNvSpPr>
          <p:nvPr>
            <p:ph type="sldNum" sz="quarter" idx="11"/>
          </p:nvPr>
        </p:nvSpPr>
        <p:spPr/>
        <p:txBody>
          <a:bodyPr/>
          <a:lstStyle/>
          <a:p>
            <a:fld id="{6F97B766-7176-6343-AFA5-ADC94B9B4260}" type="slidenum">
              <a:rPr lang="en-US" smtClean="0"/>
              <a:pPr/>
              <a:t>‹#›</a:t>
            </a:fld>
            <a:endParaRPr lang="en-US"/>
          </a:p>
        </p:txBody>
      </p:sp>
    </p:spTree>
    <p:extLst>
      <p:ext uri="{BB962C8B-B14F-4D97-AF65-F5344CB8AC3E}">
        <p14:creationId xmlns:p14="http://schemas.microsoft.com/office/powerpoint/2010/main" val="20364068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nie 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4A74CC-8292-D442-9587-469D5B6F32ED}"/>
              </a:ext>
            </a:extLst>
          </p:cNvPr>
          <p:cNvPicPr>
            <a:picLocks noChangeAspect="1"/>
          </p:cNvPicPr>
          <p:nvPr userDrawn="1"/>
        </p:nvPicPr>
        <p:blipFill>
          <a:blip r:embed="rId2"/>
          <a:stretch>
            <a:fillRect/>
          </a:stretch>
        </p:blipFill>
        <p:spPr>
          <a:xfrm>
            <a:off x="9762132" y="5872209"/>
            <a:ext cx="2125068" cy="752628"/>
          </a:xfrm>
          <a:prstGeom prst="rect">
            <a:avLst/>
          </a:prstGeom>
        </p:spPr>
      </p:pic>
      <p:pic>
        <p:nvPicPr>
          <p:cNvPr id="3" name="Picture 2" descr="Icon&#10;&#10;Description automatically generated">
            <a:extLst>
              <a:ext uri="{FF2B5EF4-FFF2-40B4-BE49-F238E27FC236}">
                <a16:creationId xmlns:a16="http://schemas.microsoft.com/office/drawing/2014/main" id="{F2271F0C-B691-4765-A685-54ECF236D297}"/>
              </a:ext>
            </a:extLst>
          </p:cNvPr>
          <p:cNvPicPr>
            <a:picLocks noChangeAspect="1"/>
          </p:cNvPicPr>
          <p:nvPr userDrawn="1"/>
        </p:nvPicPr>
        <p:blipFill rotWithShape="1">
          <a:blip r:embed="rId3"/>
          <a:srcRect l="21891" t="15317" r="-1" b="1"/>
          <a:stretch/>
        </p:blipFill>
        <p:spPr>
          <a:xfrm>
            <a:off x="0" y="8626"/>
            <a:ext cx="2152995" cy="2343878"/>
          </a:xfrm>
          <a:prstGeom prst="rect">
            <a:avLst/>
          </a:prstGeom>
        </p:spPr>
      </p:pic>
      <p:sp>
        <p:nvSpPr>
          <p:cNvPr id="2" name="Footer Placeholder 1">
            <a:extLst>
              <a:ext uri="{FF2B5EF4-FFF2-40B4-BE49-F238E27FC236}">
                <a16:creationId xmlns:a16="http://schemas.microsoft.com/office/drawing/2014/main" id="{31D06D77-160E-A3E7-9A49-F74D53A15A7E}"/>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61191CE8-7A1B-B40F-92F6-CDE7658BA806}"/>
              </a:ext>
            </a:extLst>
          </p:cNvPr>
          <p:cNvSpPr>
            <a:spLocks noGrp="1"/>
          </p:cNvSpPr>
          <p:nvPr>
            <p:ph type="sldNum" sz="quarter" idx="11"/>
          </p:nvPr>
        </p:nvSpPr>
        <p:spPr/>
        <p:txBody>
          <a:bodyPr/>
          <a:lstStyle/>
          <a:p>
            <a:fld id="{6F97B766-7176-6343-AFA5-ADC94B9B4260}" type="slidenum">
              <a:rPr lang="en-US" smtClean="0"/>
              <a:pPr/>
              <a:t>‹#›</a:t>
            </a:fld>
            <a:endParaRPr lang="en-US"/>
          </a:p>
        </p:txBody>
      </p:sp>
    </p:spTree>
    <p:extLst>
      <p:ext uri="{BB962C8B-B14F-4D97-AF65-F5344CB8AC3E}">
        <p14:creationId xmlns:p14="http://schemas.microsoft.com/office/powerpoint/2010/main" val="33127374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nnie Blank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4A74CC-8292-D442-9587-469D5B6F32ED}"/>
              </a:ext>
            </a:extLst>
          </p:cNvPr>
          <p:cNvPicPr>
            <a:picLocks noChangeAspect="1"/>
          </p:cNvPicPr>
          <p:nvPr userDrawn="1"/>
        </p:nvPicPr>
        <p:blipFill>
          <a:blip r:embed="rId2"/>
          <a:stretch>
            <a:fillRect/>
          </a:stretch>
        </p:blipFill>
        <p:spPr>
          <a:xfrm>
            <a:off x="9762132" y="5872209"/>
            <a:ext cx="2125068" cy="752628"/>
          </a:xfrm>
          <a:prstGeom prst="rect">
            <a:avLst/>
          </a:prstGeom>
        </p:spPr>
      </p:pic>
      <p:sp>
        <p:nvSpPr>
          <p:cNvPr id="2" name="Footer Placeholder 1">
            <a:extLst>
              <a:ext uri="{FF2B5EF4-FFF2-40B4-BE49-F238E27FC236}">
                <a16:creationId xmlns:a16="http://schemas.microsoft.com/office/drawing/2014/main" id="{31D06D77-160E-A3E7-9A49-F74D53A15A7E}"/>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61191CE8-7A1B-B40F-92F6-CDE7658BA806}"/>
              </a:ext>
            </a:extLst>
          </p:cNvPr>
          <p:cNvSpPr>
            <a:spLocks noGrp="1"/>
          </p:cNvSpPr>
          <p:nvPr>
            <p:ph type="sldNum" sz="quarter" idx="11"/>
          </p:nvPr>
        </p:nvSpPr>
        <p:spPr/>
        <p:txBody>
          <a:bodyPr/>
          <a:lstStyle/>
          <a:p>
            <a:fld id="{6F97B766-7176-6343-AFA5-ADC94B9B4260}" type="slidenum">
              <a:rPr lang="en-US" smtClean="0"/>
              <a:pPr/>
              <a:t>‹#›</a:t>
            </a:fld>
            <a:endParaRPr lang="en-US"/>
          </a:p>
        </p:txBody>
      </p:sp>
    </p:spTree>
    <p:extLst>
      <p:ext uri="{BB962C8B-B14F-4D97-AF65-F5344CB8AC3E}">
        <p14:creationId xmlns:p14="http://schemas.microsoft.com/office/powerpoint/2010/main" val="1254430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onnie Blank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4A74CC-8292-D442-9587-469D5B6F32ED}"/>
              </a:ext>
            </a:extLst>
          </p:cNvPr>
          <p:cNvPicPr>
            <a:picLocks noChangeAspect="1"/>
          </p:cNvPicPr>
          <p:nvPr userDrawn="1"/>
        </p:nvPicPr>
        <p:blipFill>
          <a:blip r:embed="rId2"/>
          <a:srcRect/>
          <a:stretch/>
        </p:blipFill>
        <p:spPr>
          <a:xfrm>
            <a:off x="10604284" y="5968847"/>
            <a:ext cx="749516" cy="752628"/>
          </a:xfrm>
          <a:prstGeom prst="rect">
            <a:avLst/>
          </a:prstGeom>
        </p:spPr>
      </p:pic>
      <p:sp>
        <p:nvSpPr>
          <p:cNvPr id="2" name="Footer Placeholder 1">
            <a:extLst>
              <a:ext uri="{FF2B5EF4-FFF2-40B4-BE49-F238E27FC236}">
                <a16:creationId xmlns:a16="http://schemas.microsoft.com/office/drawing/2014/main" id="{31D06D77-160E-A3E7-9A49-F74D53A15A7E}"/>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61191CE8-7A1B-B40F-92F6-CDE7658BA806}"/>
              </a:ext>
            </a:extLst>
          </p:cNvPr>
          <p:cNvSpPr>
            <a:spLocks noGrp="1"/>
          </p:cNvSpPr>
          <p:nvPr>
            <p:ph type="sldNum" sz="quarter" idx="11"/>
          </p:nvPr>
        </p:nvSpPr>
        <p:spPr/>
        <p:txBody>
          <a:bodyPr/>
          <a:lstStyle/>
          <a:p>
            <a:fld id="{6F97B766-7176-6343-AFA5-ADC94B9B4260}" type="slidenum">
              <a:rPr lang="en-US" smtClean="0"/>
              <a:pPr/>
              <a:t>‹#›</a:t>
            </a:fld>
            <a:endParaRPr lang="en-US"/>
          </a:p>
        </p:txBody>
      </p:sp>
    </p:spTree>
    <p:extLst>
      <p:ext uri="{BB962C8B-B14F-4D97-AF65-F5344CB8AC3E}">
        <p14:creationId xmlns:p14="http://schemas.microsoft.com/office/powerpoint/2010/main" val="2867534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003757"/>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4A74CC-8292-D442-9587-469D5B6F32ED}"/>
              </a:ext>
            </a:extLst>
          </p:cNvPr>
          <p:cNvPicPr>
            <a:picLocks noChangeAspect="1"/>
          </p:cNvPicPr>
          <p:nvPr userDrawn="1"/>
        </p:nvPicPr>
        <p:blipFill>
          <a:blip r:embed="rId2"/>
          <a:stretch>
            <a:fillRect/>
          </a:stretch>
        </p:blipFill>
        <p:spPr>
          <a:xfrm>
            <a:off x="9762132" y="5872209"/>
            <a:ext cx="2125068" cy="752628"/>
          </a:xfrm>
          <a:prstGeom prst="rect">
            <a:avLst/>
          </a:prstGeom>
        </p:spPr>
      </p:pic>
      <p:cxnSp>
        <p:nvCxnSpPr>
          <p:cNvPr id="14" name="Straight Connector 13">
            <a:extLst>
              <a:ext uri="{FF2B5EF4-FFF2-40B4-BE49-F238E27FC236}">
                <a16:creationId xmlns:a16="http://schemas.microsoft.com/office/drawing/2014/main" id="{08CA6A2C-62FB-487E-B0F9-D6EEAE9767A8}"/>
              </a:ext>
            </a:extLst>
          </p:cNvPr>
          <p:cNvCxnSpPr/>
          <p:nvPr userDrawn="1"/>
        </p:nvCxnSpPr>
        <p:spPr>
          <a:xfrm>
            <a:off x="2481656" y="1415466"/>
            <a:ext cx="728047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CBE4C006-C7E5-42A8-89F7-589B44BE7E54}"/>
              </a:ext>
            </a:extLst>
          </p:cNvPr>
          <p:cNvSpPr>
            <a:spLocks noGrp="1"/>
          </p:cNvSpPr>
          <p:nvPr>
            <p:ph type="title" hasCustomPrompt="1"/>
          </p:nvPr>
        </p:nvSpPr>
        <p:spPr>
          <a:xfrm>
            <a:off x="2409464" y="501938"/>
            <a:ext cx="9296400" cy="1065434"/>
          </a:xfrm>
        </p:spPr>
        <p:txBody>
          <a:bodyPr/>
          <a:lstStyle>
            <a:lvl1pPr>
              <a:defRPr>
                <a:solidFill>
                  <a:schemeClr val="bg1"/>
                </a:solidFill>
              </a:defRPr>
            </a:lvl1pPr>
          </a:lstStyle>
          <a:p>
            <a:r>
              <a:rPr lang="en-US"/>
              <a:t>Click to edit title style</a:t>
            </a:r>
          </a:p>
        </p:txBody>
      </p:sp>
      <p:pic>
        <p:nvPicPr>
          <p:cNvPr id="11" name="Picture 10" descr="Logo, icon&#10;&#10;Description automatically generated">
            <a:extLst>
              <a:ext uri="{FF2B5EF4-FFF2-40B4-BE49-F238E27FC236}">
                <a16:creationId xmlns:a16="http://schemas.microsoft.com/office/drawing/2014/main" id="{3F092021-3A09-4E89-9335-102E190D01DD}"/>
              </a:ext>
            </a:extLst>
          </p:cNvPr>
          <p:cNvPicPr>
            <a:picLocks noChangeAspect="1"/>
          </p:cNvPicPr>
          <p:nvPr userDrawn="1"/>
        </p:nvPicPr>
        <p:blipFill rotWithShape="1">
          <a:blip r:embed="rId3"/>
          <a:srcRect l="25871" t="13364"/>
          <a:stretch/>
        </p:blipFill>
        <p:spPr>
          <a:xfrm>
            <a:off x="0" y="1945"/>
            <a:ext cx="2031231" cy="2383798"/>
          </a:xfrm>
          <a:prstGeom prst="rect">
            <a:avLst/>
          </a:prstGeom>
        </p:spPr>
      </p:pic>
      <p:sp>
        <p:nvSpPr>
          <p:cNvPr id="7" name="Content Placeholder 2">
            <a:extLst>
              <a:ext uri="{FF2B5EF4-FFF2-40B4-BE49-F238E27FC236}">
                <a16:creationId xmlns:a16="http://schemas.microsoft.com/office/drawing/2014/main" id="{44F788B9-4ED4-4B5E-8A49-18638C15D074}"/>
              </a:ext>
            </a:extLst>
          </p:cNvPr>
          <p:cNvSpPr>
            <a:spLocks noGrp="1"/>
          </p:cNvSpPr>
          <p:nvPr>
            <p:ph idx="1"/>
          </p:nvPr>
        </p:nvSpPr>
        <p:spPr>
          <a:xfrm>
            <a:off x="2409464" y="1704606"/>
            <a:ext cx="9296400" cy="4351338"/>
          </a:xfrm>
        </p:spPr>
        <p:txBody>
          <a:bodyPr/>
          <a:lstStyle>
            <a:lvl1pPr marL="0" indent="0">
              <a:spcAft>
                <a:spcPts val="600"/>
              </a:spcAft>
              <a:buFontTx/>
              <a:buNone/>
              <a:defRPr>
                <a:solidFill>
                  <a:schemeClr val="bg1"/>
                </a:solidFill>
              </a:defRPr>
            </a:lvl1pPr>
            <a:lvl2pPr marL="685800" indent="-320040">
              <a:spcAft>
                <a:spcPts val="600"/>
              </a:spcAft>
              <a:buClr>
                <a:schemeClr val="bg1"/>
              </a:buClr>
              <a:buFont typeface="Arial" panose="020B0604020202020204" pitchFamily="34" charset="0"/>
              <a:buChar char="•"/>
              <a:defRPr>
                <a:solidFill>
                  <a:schemeClr val="bg1"/>
                </a:solidFill>
              </a:defRPr>
            </a:lvl2pPr>
            <a:lvl3pPr marL="1143000" indent="-320040">
              <a:spcAft>
                <a:spcPts val="600"/>
              </a:spcAft>
              <a:buClr>
                <a:schemeClr val="bg1"/>
              </a:buClr>
              <a:buFont typeface="Arial" panose="020B0604020202020204" pitchFamily="34" charset="0"/>
              <a:buChar char="•"/>
              <a:defRPr>
                <a:solidFill>
                  <a:schemeClr val="bg1"/>
                </a:solidFill>
              </a:defRPr>
            </a:lvl3pPr>
            <a:lvl4pPr marL="1600200" indent="-320040">
              <a:spcAft>
                <a:spcPts val="600"/>
              </a:spcAft>
              <a:buClr>
                <a:schemeClr val="bg1"/>
              </a:buClr>
              <a:buFont typeface="Arial" panose="020B0604020202020204" pitchFamily="34" charset="0"/>
              <a:buChar char="•"/>
              <a:defRPr>
                <a:solidFill>
                  <a:schemeClr val="bg1"/>
                </a:solidFill>
              </a:defRPr>
            </a:lvl4pPr>
            <a:lvl5pPr marL="2057400" indent="-320040">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3039491F-8766-5303-FA95-5512E5C6C4AD}"/>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9BB29D3D-2E5F-0AED-4B3F-0DA19EFA2B54}"/>
              </a:ext>
            </a:extLst>
          </p:cNvPr>
          <p:cNvSpPr>
            <a:spLocks noGrp="1"/>
          </p:cNvSpPr>
          <p:nvPr>
            <p:ph type="sldNum" sz="quarter" idx="11"/>
          </p:nvPr>
        </p:nvSpPr>
        <p:spPr/>
        <p:txBody>
          <a:bodyPr/>
          <a:lstStyle/>
          <a:p>
            <a:fld id="{6F97B766-7176-6343-AFA5-ADC94B9B4260}" type="slidenum">
              <a:rPr lang="en-US" smtClean="0"/>
              <a:pPr/>
              <a:t>‹#›</a:t>
            </a:fld>
            <a:endParaRPr lang="en-US"/>
          </a:p>
        </p:txBody>
      </p:sp>
    </p:spTree>
    <p:extLst>
      <p:ext uri="{BB962C8B-B14F-4D97-AF65-F5344CB8AC3E}">
        <p14:creationId xmlns:p14="http://schemas.microsoft.com/office/powerpoint/2010/main" val="3080048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222840456"/>
      </p:ext>
    </p:extLst>
  </p:cSld>
  <p:clrMapOvr>
    <a:masterClrMapping/>
  </p:clrMapOvr>
  <p:extLst>
    <p:ext uri="{DCECCB84-F9BA-43D5-87BE-67443E8EF086}">
      <p15:sldGuideLst xmlns:p15="http://schemas.microsoft.com/office/powerpoint/2012/main">
        <p15:guide id="0" orient="horz" pos="2160">
          <p15:clr>
            <a:srgbClr val="FBAE40"/>
          </p15:clr>
        </p15:guide>
        <p15:guide id="1"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B258"/>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4A74CC-8292-D442-9587-469D5B6F32ED}"/>
              </a:ext>
            </a:extLst>
          </p:cNvPr>
          <p:cNvPicPr>
            <a:picLocks noChangeAspect="1"/>
          </p:cNvPicPr>
          <p:nvPr userDrawn="1"/>
        </p:nvPicPr>
        <p:blipFill>
          <a:blip r:embed="rId2"/>
          <a:stretch>
            <a:fillRect/>
          </a:stretch>
        </p:blipFill>
        <p:spPr>
          <a:xfrm>
            <a:off x="9762132" y="5872209"/>
            <a:ext cx="2125068" cy="752628"/>
          </a:xfrm>
          <a:prstGeom prst="rect">
            <a:avLst/>
          </a:prstGeom>
        </p:spPr>
      </p:pic>
      <p:cxnSp>
        <p:nvCxnSpPr>
          <p:cNvPr id="14" name="Straight Connector 13">
            <a:extLst>
              <a:ext uri="{FF2B5EF4-FFF2-40B4-BE49-F238E27FC236}">
                <a16:creationId xmlns:a16="http://schemas.microsoft.com/office/drawing/2014/main" id="{08CA6A2C-62FB-487E-B0F9-D6EEAE9767A8}"/>
              </a:ext>
            </a:extLst>
          </p:cNvPr>
          <p:cNvCxnSpPr/>
          <p:nvPr userDrawn="1"/>
        </p:nvCxnSpPr>
        <p:spPr>
          <a:xfrm>
            <a:off x="2481656" y="1415466"/>
            <a:ext cx="7280476" cy="0"/>
          </a:xfrm>
          <a:prstGeom prst="line">
            <a:avLst/>
          </a:prstGeom>
          <a:ln w="25400">
            <a:solidFill>
              <a:srgbClr val="346EBE"/>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CBE4C006-C7E5-42A8-89F7-589B44BE7E54}"/>
              </a:ext>
            </a:extLst>
          </p:cNvPr>
          <p:cNvSpPr>
            <a:spLocks noGrp="1"/>
          </p:cNvSpPr>
          <p:nvPr>
            <p:ph type="title" hasCustomPrompt="1"/>
          </p:nvPr>
        </p:nvSpPr>
        <p:spPr>
          <a:xfrm>
            <a:off x="2409464" y="501938"/>
            <a:ext cx="9296400" cy="1065434"/>
          </a:xfrm>
        </p:spPr>
        <p:txBody>
          <a:bodyPr/>
          <a:lstStyle>
            <a:lvl1pPr>
              <a:defRPr>
                <a:solidFill>
                  <a:schemeClr val="bg1"/>
                </a:solidFill>
              </a:defRPr>
            </a:lvl1pPr>
          </a:lstStyle>
          <a:p>
            <a:r>
              <a:rPr lang="en-US"/>
              <a:t>Click to edit title style</a:t>
            </a:r>
          </a:p>
        </p:txBody>
      </p:sp>
      <p:pic>
        <p:nvPicPr>
          <p:cNvPr id="11" name="Picture 10" descr="Logo, icon&#10;&#10;Description automatically generated">
            <a:extLst>
              <a:ext uri="{FF2B5EF4-FFF2-40B4-BE49-F238E27FC236}">
                <a16:creationId xmlns:a16="http://schemas.microsoft.com/office/drawing/2014/main" id="{3F092021-3A09-4E89-9335-102E190D01DD}"/>
              </a:ext>
            </a:extLst>
          </p:cNvPr>
          <p:cNvPicPr>
            <a:picLocks noChangeAspect="1"/>
          </p:cNvPicPr>
          <p:nvPr userDrawn="1"/>
        </p:nvPicPr>
        <p:blipFill rotWithShape="1">
          <a:blip r:embed="rId3"/>
          <a:srcRect l="25871" t="13364"/>
          <a:stretch/>
        </p:blipFill>
        <p:spPr>
          <a:xfrm>
            <a:off x="0" y="1945"/>
            <a:ext cx="2031231" cy="2383798"/>
          </a:xfrm>
          <a:prstGeom prst="rect">
            <a:avLst/>
          </a:prstGeom>
        </p:spPr>
      </p:pic>
      <p:sp>
        <p:nvSpPr>
          <p:cNvPr id="7" name="Content Placeholder 2">
            <a:extLst>
              <a:ext uri="{FF2B5EF4-FFF2-40B4-BE49-F238E27FC236}">
                <a16:creationId xmlns:a16="http://schemas.microsoft.com/office/drawing/2014/main" id="{FD1DF3AB-C631-4F22-8B8F-47E14840E1B5}"/>
              </a:ext>
            </a:extLst>
          </p:cNvPr>
          <p:cNvSpPr>
            <a:spLocks noGrp="1"/>
          </p:cNvSpPr>
          <p:nvPr>
            <p:ph idx="1"/>
          </p:nvPr>
        </p:nvSpPr>
        <p:spPr>
          <a:xfrm>
            <a:off x="2409464" y="1704606"/>
            <a:ext cx="9296400" cy="4351338"/>
          </a:xfrm>
        </p:spPr>
        <p:txBody>
          <a:bodyPr/>
          <a:lstStyle>
            <a:lvl1pPr marL="0" indent="0">
              <a:spcAft>
                <a:spcPts val="600"/>
              </a:spcAft>
              <a:buFontTx/>
              <a:buNone/>
              <a:defRPr>
                <a:solidFill>
                  <a:schemeClr val="bg1"/>
                </a:solidFill>
              </a:defRPr>
            </a:lvl1pPr>
            <a:lvl2pPr marL="685800" indent="-320040">
              <a:spcAft>
                <a:spcPts val="600"/>
              </a:spcAft>
              <a:buClr>
                <a:schemeClr val="bg1"/>
              </a:buClr>
              <a:buFont typeface="Arial" panose="020B0604020202020204" pitchFamily="34" charset="0"/>
              <a:buChar char="•"/>
              <a:defRPr>
                <a:solidFill>
                  <a:schemeClr val="bg1"/>
                </a:solidFill>
              </a:defRPr>
            </a:lvl2pPr>
            <a:lvl3pPr marL="1143000" indent="-320040">
              <a:spcAft>
                <a:spcPts val="600"/>
              </a:spcAft>
              <a:buClr>
                <a:schemeClr val="bg1"/>
              </a:buClr>
              <a:buFont typeface="Arial" panose="020B0604020202020204" pitchFamily="34" charset="0"/>
              <a:buChar char="•"/>
              <a:defRPr>
                <a:solidFill>
                  <a:schemeClr val="bg1"/>
                </a:solidFill>
              </a:defRPr>
            </a:lvl3pPr>
            <a:lvl4pPr marL="1600200" indent="-320040">
              <a:spcAft>
                <a:spcPts val="600"/>
              </a:spcAft>
              <a:buClr>
                <a:schemeClr val="bg1"/>
              </a:buClr>
              <a:buFont typeface="Arial" panose="020B0604020202020204" pitchFamily="34" charset="0"/>
              <a:buChar char="•"/>
              <a:defRPr>
                <a:solidFill>
                  <a:schemeClr val="bg1"/>
                </a:solidFill>
              </a:defRPr>
            </a:lvl4pPr>
            <a:lvl5pPr marL="2057400" indent="-320040">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5BB408BF-B903-14FC-95CA-503DE76067C8}"/>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CFE7BAED-4B18-408C-ACAF-84FA6198781A}"/>
              </a:ext>
            </a:extLst>
          </p:cNvPr>
          <p:cNvSpPr>
            <a:spLocks noGrp="1"/>
          </p:cNvSpPr>
          <p:nvPr>
            <p:ph type="sldNum" sz="quarter" idx="11"/>
          </p:nvPr>
        </p:nvSpPr>
        <p:spPr/>
        <p:txBody>
          <a:bodyPr/>
          <a:lstStyle/>
          <a:p>
            <a:fld id="{6F97B766-7176-6343-AFA5-ADC94B9B4260}" type="slidenum">
              <a:rPr lang="en-US" smtClean="0"/>
              <a:pPr/>
              <a:t>‹#›</a:t>
            </a:fld>
            <a:endParaRPr lang="en-US"/>
          </a:p>
        </p:txBody>
      </p:sp>
    </p:spTree>
    <p:extLst>
      <p:ext uri="{BB962C8B-B14F-4D97-AF65-F5344CB8AC3E}">
        <p14:creationId xmlns:p14="http://schemas.microsoft.com/office/powerpoint/2010/main" val="6423329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Animated Arrows">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8C70E286-59CF-5843-8C32-665B82108A3F}"/>
              </a:ext>
            </a:extLst>
          </p:cNvPr>
          <p:cNvPicPr>
            <a:picLocks noChangeAspect="1"/>
          </p:cNvPicPr>
          <p:nvPr userDrawn="1"/>
        </p:nvPicPr>
        <p:blipFill>
          <a:blip r:embed="rId2"/>
          <a:stretch>
            <a:fillRect/>
          </a:stretch>
        </p:blipFill>
        <p:spPr>
          <a:xfrm>
            <a:off x="9762132" y="5872209"/>
            <a:ext cx="2125068" cy="752628"/>
          </a:xfrm>
          <a:prstGeom prst="rect">
            <a:avLst/>
          </a:prstGeom>
        </p:spPr>
      </p:pic>
      <p:sp>
        <p:nvSpPr>
          <p:cNvPr id="31" name="Chevron 30">
            <a:extLst>
              <a:ext uri="{FF2B5EF4-FFF2-40B4-BE49-F238E27FC236}">
                <a16:creationId xmlns:a16="http://schemas.microsoft.com/office/drawing/2014/main" id="{6E56DFB8-6695-5347-B760-C9A23E110BB9}"/>
              </a:ext>
            </a:extLst>
          </p:cNvPr>
          <p:cNvSpPr/>
          <p:nvPr userDrawn="1"/>
        </p:nvSpPr>
        <p:spPr>
          <a:xfrm>
            <a:off x="3361652" y="2630281"/>
            <a:ext cx="2708731" cy="1500187"/>
          </a:xfrm>
          <a:prstGeom prst="chevron">
            <a:avLst>
              <a:gd name="adj" fmla="val 270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lvl="0" algn="ctr"/>
            <a:endParaRPr lang="en-US" sz="2160" b="1">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3" name="Chevron 32">
            <a:extLst>
              <a:ext uri="{FF2B5EF4-FFF2-40B4-BE49-F238E27FC236}">
                <a16:creationId xmlns:a16="http://schemas.microsoft.com/office/drawing/2014/main" id="{43B01515-2940-C244-86AF-F408C7068255}"/>
              </a:ext>
            </a:extLst>
          </p:cNvPr>
          <p:cNvSpPr/>
          <p:nvPr userDrawn="1"/>
        </p:nvSpPr>
        <p:spPr>
          <a:xfrm>
            <a:off x="6279604" y="2630281"/>
            <a:ext cx="2708731" cy="1500187"/>
          </a:xfrm>
          <a:prstGeom prst="chevron">
            <a:avLst>
              <a:gd name="adj" fmla="val 270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lvl="0" algn="ctr"/>
            <a:endParaRPr lang="en-US" sz="2160" b="1">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4" name="Chevron 33">
            <a:extLst>
              <a:ext uri="{FF2B5EF4-FFF2-40B4-BE49-F238E27FC236}">
                <a16:creationId xmlns:a16="http://schemas.microsoft.com/office/drawing/2014/main" id="{57E635DC-0CD3-C64A-96A3-547C6E2DCECA}"/>
              </a:ext>
            </a:extLst>
          </p:cNvPr>
          <p:cNvSpPr/>
          <p:nvPr userDrawn="1"/>
        </p:nvSpPr>
        <p:spPr>
          <a:xfrm>
            <a:off x="9197556" y="2630281"/>
            <a:ext cx="2708731" cy="1500187"/>
          </a:xfrm>
          <a:prstGeom prst="chevron">
            <a:avLst>
              <a:gd name="adj" fmla="val 2702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lvl="0" algn="ctr"/>
            <a:endParaRPr lang="en-US" sz="2160" b="1">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4" name="Chevron 13">
            <a:extLst>
              <a:ext uri="{FF2B5EF4-FFF2-40B4-BE49-F238E27FC236}">
                <a16:creationId xmlns:a16="http://schemas.microsoft.com/office/drawing/2014/main" id="{8D4D8DC9-85E0-E242-B84F-869402F14A90}"/>
              </a:ext>
            </a:extLst>
          </p:cNvPr>
          <p:cNvSpPr/>
          <p:nvPr userDrawn="1"/>
        </p:nvSpPr>
        <p:spPr>
          <a:xfrm>
            <a:off x="443700" y="2630281"/>
            <a:ext cx="2708731" cy="1500187"/>
          </a:xfrm>
          <a:prstGeom prst="chevron">
            <a:avLst>
              <a:gd name="adj" fmla="val 27026"/>
            </a:avLst>
          </a:prstGeom>
          <a:solidFill>
            <a:srgbClr val="88C9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lvl="0" algn="ctr"/>
            <a:endParaRPr lang="en-US" sz="2160" b="1">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2" name="Text Placeholder 21">
            <a:extLst>
              <a:ext uri="{FF2B5EF4-FFF2-40B4-BE49-F238E27FC236}">
                <a16:creationId xmlns:a16="http://schemas.microsoft.com/office/drawing/2014/main" id="{B5DA56F0-9AB7-2843-A811-2D2B47D524AF}"/>
              </a:ext>
            </a:extLst>
          </p:cNvPr>
          <p:cNvSpPr>
            <a:spLocks noGrp="1"/>
          </p:cNvSpPr>
          <p:nvPr>
            <p:ph type="body" sz="quarter" idx="16" hasCustomPrompt="1"/>
          </p:nvPr>
        </p:nvSpPr>
        <p:spPr>
          <a:xfrm>
            <a:off x="914830" y="2630281"/>
            <a:ext cx="2205568" cy="1500187"/>
          </a:xfrm>
        </p:spPr>
        <p:txBody>
          <a:bodyPr anchor="ctr">
            <a:noAutofit/>
          </a:bodyPr>
          <a:lstStyle>
            <a:lvl1pPr algn="l">
              <a:lnSpc>
                <a:spcPct val="100000"/>
              </a:lnSpc>
              <a:spcBef>
                <a:spcPts val="0"/>
              </a:spcBef>
              <a:defRPr sz="2000" b="0">
                <a:solidFill>
                  <a:schemeClr val="bg1"/>
                </a:solidFill>
                <a:latin typeface="Arial Rounded MT Bold" panose="020F0704030504030204" pitchFamily="34" charset="77"/>
              </a:defRPr>
            </a:lvl1pPr>
          </a:lstStyle>
          <a:p>
            <a:pPr lvl="0"/>
            <a:r>
              <a:rPr lang="en-US"/>
              <a:t>Title</a:t>
            </a:r>
          </a:p>
        </p:txBody>
      </p:sp>
      <p:sp>
        <p:nvSpPr>
          <p:cNvPr id="35" name="Text Placeholder 21">
            <a:extLst>
              <a:ext uri="{FF2B5EF4-FFF2-40B4-BE49-F238E27FC236}">
                <a16:creationId xmlns:a16="http://schemas.microsoft.com/office/drawing/2014/main" id="{F99F35E4-826E-7341-BC4F-C5B18DBC8547}"/>
              </a:ext>
            </a:extLst>
          </p:cNvPr>
          <p:cNvSpPr>
            <a:spLocks noGrp="1"/>
          </p:cNvSpPr>
          <p:nvPr>
            <p:ph type="body" sz="quarter" idx="22" hasCustomPrompt="1"/>
          </p:nvPr>
        </p:nvSpPr>
        <p:spPr>
          <a:xfrm>
            <a:off x="3865294" y="2630281"/>
            <a:ext cx="2205568" cy="1500187"/>
          </a:xfrm>
        </p:spPr>
        <p:txBody>
          <a:bodyPr anchor="ctr">
            <a:noAutofit/>
          </a:bodyPr>
          <a:lstStyle>
            <a:lvl1pPr algn="l">
              <a:lnSpc>
                <a:spcPct val="100000"/>
              </a:lnSpc>
              <a:spcBef>
                <a:spcPts val="0"/>
              </a:spcBef>
              <a:defRPr sz="2000" b="0">
                <a:solidFill>
                  <a:schemeClr val="bg1"/>
                </a:solidFill>
                <a:latin typeface="Arial Rounded MT Bold" panose="020F0704030504030204" pitchFamily="34" charset="77"/>
              </a:defRPr>
            </a:lvl1pPr>
          </a:lstStyle>
          <a:p>
            <a:pPr lvl="0"/>
            <a:r>
              <a:rPr lang="en-US"/>
              <a:t>Title</a:t>
            </a:r>
          </a:p>
        </p:txBody>
      </p:sp>
      <p:sp>
        <p:nvSpPr>
          <p:cNvPr id="36" name="Text Placeholder 21">
            <a:extLst>
              <a:ext uri="{FF2B5EF4-FFF2-40B4-BE49-F238E27FC236}">
                <a16:creationId xmlns:a16="http://schemas.microsoft.com/office/drawing/2014/main" id="{42474B0E-2995-FE45-AA64-7959C56A9249}"/>
              </a:ext>
            </a:extLst>
          </p:cNvPr>
          <p:cNvSpPr>
            <a:spLocks noGrp="1"/>
          </p:cNvSpPr>
          <p:nvPr>
            <p:ph type="body" sz="quarter" idx="23" hasCustomPrompt="1"/>
          </p:nvPr>
        </p:nvSpPr>
        <p:spPr>
          <a:xfrm>
            <a:off x="6766991" y="2630281"/>
            <a:ext cx="2205567" cy="1500187"/>
          </a:xfrm>
        </p:spPr>
        <p:txBody>
          <a:bodyPr anchor="ctr">
            <a:noAutofit/>
          </a:bodyPr>
          <a:lstStyle>
            <a:lvl1pPr algn="l">
              <a:lnSpc>
                <a:spcPct val="100000"/>
              </a:lnSpc>
              <a:spcBef>
                <a:spcPts val="0"/>
              </a:spcBef>
              <a:defRPr sz="2000" b="0">
                <a:solidFill>
                  <a:schemeClr val="bg1"/>
                </a:solidFill>
                <a:latin typeface="Arial Rounded MT Bold" panose="020F0704030504030204" pitchFamily="34" charset="77"/>
              </a:defRPr>
            </a:lvl1pPr>
          </a:lstStyle>
          <a:p>
            <a:pPr lvl="0"/>
            <a:r>
              <a:rPr lang="en-US"/>
              <a:t>Title</a:t>
            </a:r>
          </a:p>
        </p:txBody>
      </p:sp>
      <p:sp>
        <p:nvSpPr>
          <p:cNvPr id="37" name="Text Placeholder 21">
            <a:extLst>
              <a:ext uri="{FF2B5EF4-FFF2-40B4-BE49-F238E27FC236}">
                <a16:creationId xmlns:a16="http://schemas.microsoft.com/office/drawing/2014/main" id="{42CBA01F-7DD3-1D4F-8AE7-0525C29C5A32}"/>
              </a:ext>
            </a:extLst>
          </p:cNvPr>
          <p:cNvSpPr>
            <a:spLocks noGrp="1"/>
          </p:cNvSpPr>
          <p:nvPr>
            <p:ph type="body" sz="quarter" idx="24" hasCustomPrompt="1"/>
          </p:nvPr>
        </p:nvSpPr>
        <p:spPr>
          <a:xfrm>
            <a:off x="9693070" y="2630281"/>
            <a:ext cx="2205568" cy="1500187"/>
          </a:xfrm>
        </p:spPr>
        <p:txBody>
          <a:bodyPr anchor="ctr">
            <a:noAutofit/>
          </a:bodyPr>
          <a:lstStyle>
            <a:lvl1pPr algn="l">
              <a:lnSpc>
                <a:spcPct val="100000"/>
              </a:lnSpc>
              <a:spcBef>
                <a:spcPts val="0"/>
              </a:spcBef>
              <a:defRPr sz="2000" b="0">
                <a:solidFill>
                  <a:schemeClr val="bg1"/>
                </a:solidFill>
                <a:latin typeface="Arial Rounded MT Bold" panose="020F0704030504030204" pitchFamily="34" charset="77"/>
              </a:defRPr>
            </a:lvl1pPr>
          </a:lstStyle>
          <a:p>
            <a:pPr lvl="0"/>
            <a:r>
              <a:rPr lang="en-US"/>
              <a:t>Title</a:t>
            </a:r>
          </a:p>
        </p:txBody>
      </p:sp>
      <p:sp>
        <p:nvSpPr>
          <p:cNvPr id="3" name="Text Placeholder 2">
            <a:extLst>
              <a:ext uri="{FF2B5EF4-FFF2-40B4-BE49-F238E27FC236}">
                <a16:creationId xmlns:a16="http://schemas.microsoft.com/office/drawing/2014/main" id="{1B723CDF-3FFC-FC48-B522-CE88095ED13B}"/>
              </a:ext>
            </a:extLst>
          </p:cNvPr>
          <p:cNvSpPr>
            <a:spLocks noGrp="1"/>
          </p:cNvSpPr>
          <p:nvPr>
            <p:ph type="body" sz="quarter" idx="28" hasCustomPrompt="1"/>
          </p:nvPr>
        </p:nvSpPr>
        <p:spPr>
          <a:xfrm>
            <a:off x="443701" y="4268847"/>
            <a:ext cx="2205568" cy="1735284"/>
          </a:xfrm>
        </p:spPr>
        <p:txBody>
          <a:bodyPr>
            <a:normAutofit/>
          </a:bodyPr>
          <a:lstStyle>
            <a:lvl1pPr algn="ctr">
              <a:defRPr sz="1680"/>
            </a:lvl1pPr>
          </a:lstStyle>
          <a:p>
            <a:pPr lvl="0"/>
            <a:r>
              <a:rPr lang="en-US"/>
              <a:t>text</a:t>
            </a:r>
          </a:p>
        </p:txBody>
      </p:sp>
      <p:sp>
        <p:nvSpPr>
          <p:cNvPr id="41" name="Text Placeholder 2">
            <a:extLst>
              <a:ext uri="{FF2B5EF4-FFF2-40B4-BE49-F238E27FC236}">
                <a16:creationId xmlns:a16="http://schemas.microsoft.com/office/drawing/2014/main" id="{D5BBCEB6-A952-5C40-8707-F7C0CE86A514}"/>
              </a:ext>
            </a:extLst>
          </p:cNvPr>
          <p:cNvSpPr>
            <a:spLocks noGrp="1"/>
          </p:cNvSpPr>
          <p:nvPr>
            <p:ph type="body" sz="quarter" idx="29" hasCustomPrompt="1"/>
          </p:nvPr>
        </p:nvSpPr>
        <p:spPr>
          <a:xfrm>
            <a:off x="3361652" y="4268847"/>
            <a:ext cx="2205568" cy="1735284"/>
          </a:xfrm>
        </p:spPr>
        <p:txBody>
          <a:bodyPr>
            <a:normAutofit/>
          </a:bodyPr>
          <a:lstStyle>
            <a:lvl1pPr algn="ctr">
              <a:defRPr sz="1680"/>
            </a:lvl1pPr>
          </a:lstStyle>
          <a:p>
            <a:pPr lvl="0"/>
            <a:r>
              <a:rPr lang="en-US"/>
              <a:t>text</a:t>
            </a:r>
          </a:p>
        </p:txBody>
      </p:sp>
      <p:sp>
        <p:nvSpPr>
          <p:cNvPr id="42" name="Text Placeholder 2">
            <a:extLst>
              <a:ext uri="{FF2B5EF4-FFF2-40B4-BE49-F238E27FC236}">
                <a16:creationId xmlns:a16="http://schemas.microsoft.com/office/drawing/2014/main" id="{2E7655B9-67CF-9946-978D-FF42F71709BA}"/>
              </a:ext>
            </a:extLst>
          </p:cNvPr>
          <p:cNvSpPr>
            <a:spLocks noGrp="1"/>
          </p:cNvSpPr>
          <p:nvPr>
            <p:ph type="body" sz="quarter" idx="30" hasCustomPrompt="1"/>
          </p:nvPr>
        </p:nvSpPr>
        <p:spPr>
          <a:xfrm>
            <a:off x="6296394" y="4268847"/>
            <a:ext cx="2205568" cy="1735284"/>
          </a:xfrm>
        </p:spPr>
        <p:txBody>
          <a:bodyPr>
            <a:normAutofit/>
          </a:bodyPr>
          <a:lstStyle>
            <a:lvl1pPr algn="ctr">
              <a:defRPr sz="1680"/>
            </a:lvl1pPr>
          </a:lstStyle>
          <a:p>
            <a:pPr lvl="0"/>
            <a:r>
              <a:rPr lang="en-US"/>
              <a:t>text</a:t>
            </a:r>
          </a:p>
        </p:txBody>
      </p:sp>
      <p:sp>
        <p:nvSpPr>
          <p:cNvPr id="43" name="Text Placeholder 2">
            <a:extLst>
              <a:ext uri="{FF2B5EF4-FFF2-40B4-BE49-F238E27FC236}">
                <a16:creationId xmlns:a16="http://schemas.microsoft.com/office/drawing/2014/main" id="{21AEC0F1-58D0-3548-AD91-07D6B0DF8744}"/>
              </a:ext>
            </a:extLst>
          </p:cNvPr>
          <p:cNvSpPr>
            <a:spLocks noGrp="1"/>
          </p:cNvSpPr>
          <p:nvPr>
            <p:ph type="body" sz="quarter" idx="31" hasCustomPrompt="1"/>
          </p:nvPr>
        </p:nvSpPr>
        <p:spPr>
          <a:xfrm>
            <a:off x="9197556" y="4268847"/>
            <a:ext cx="2205568" cy="1735284"/>
          </a:xfrm>
        </p:spPr>
        <p:txBody>
          <a:bodyPr>
            <a:normAutofit/>
          </a:bodyPr>
          <a:lstStyle>
            <a:lvl1pPr algn="ctr">
              <a:defRPr sz="1680"/>
            </a:lvl1pPr>
          </a:lstStyle>
          <a:p>
            <a:pPr lvl="0"/>
            <a:r>
              <a:rPr lang="en-US"/>
              <a:t>text</a:t>
            </a:r>
          </a:p>
        </p:txBody>
      </p:sp>
      <p:sp>
        <p:nvSpPr>
          <p:cNvPr id="24" name="Title 1">
            <a:extLst>
              <a:ext uri="{FF2B5EF4-FFF2-40B4-BE49-F238E27FC236}">
                <a16:creationId xmlns:a16="http://schemas.microsoft.com/office/drawing/2014/main" id="{E79DC07E-1B1B-424C-B588-3912E424989C}"/>
              </a:ext>
            </a:extLst>
          </p:cNvPr>
          <p:cNvSpPr>
            <a:spLocks noGrp="1"/>
          </p:cNvSpPr>
          <p:nvPr>
            <p:ph type="title" hasCustomPrompt="1"/>
          </p:nvPr>
        </p:nvSpPr>
        <p:spPr>
          <a:xfrm>
            <a:off x="2584784" y="386142"/>
            <a:ext cx="9296400" cy="1065434"/>
          </a:xfrm>
        </p:spPr>
        <p:txBody>
          <a:bodyPr/>
          <a:lstStyle>
            <a:lvl1pPr>
              <a:defRPr>
                <a:solidFill>
                  <a:srgbClr val="88C97C"/>
                </a:solidFill>
              </a:defRPr>
            </a:lvl1pPr>
          </a:lstStyle>
          <a:p>
            <a:r>
              <a:rPr lang="en-US"/>
              <a:t>Click to edit title style</a:t>
            </a:r>
          </a:p>
        </p:txBody>
      </p:sp>
      <p:cxnSp>
        <p:nvCxnSpPr>
          <p:cNvPr id="25" name="Straight Connector 24">
            <a:extLst>
              <a:ext uri="{FF2B5EF4-FFF2-40B4-BE49-F238E27FC236}">
                <a16:creationId xmlns:a16="http://schemas.microsoft.com/office/drawing/2014/main" id="{35977BBF-CABC-3D40-8120-0B4DB323ACD9}"/>
              </a:ext>
            </a:extLst>
          </p:cNvPr>
          <p:cNvCxnSpPr/>
          <p:nvPr userDrawn="1"/>
        </p:nvCxnSpPr>
        <p:spPr>
          <a:xfrm>
            <a:off x="2669775" y="1318026"/>
            <a:ext cx="7280476" cy="0"/>
          </a:xfrm>
          <a:prstGeom prst="line">
            <a:avLst/>
          </a:prstGeom>
          <a:ln w="25400">
            <a:solidFill>
              <a:srgbClr val="3795C8"/>
            </a:solidFill>
          </a:ln>
        </p:spPr>
        <p:style>
          <a:lnRef idx="1">
            <a:schemeClr val="accent1"/>
          </a:lnRef>
          <a:fillRef idx="0">
            <a:schemeClr val="accent1"/>
          </a:fillRef>
          <a:effectRef idx="0">
            <a:schemeClr val="accent1"/>
          </a:effectRef>
          <a:fontRef idx="minor">
            <a:schemeClr val="tx1"/>
          </a:fontRef>
        </p:style>
      </p:cxnSp>
      <p:pic>
        <p:nvPicPr>
          <p:cNvPr id="19" name="Picture 18" descr="Icon&#10;&#10;Description automatically generated">
            <a:extLst>
              <a:ext uri="{FF2B5EF4-FFF2-40B4-BE49-F238E27FC236}">
                <a16:creationId xmlns:a16="http://schemas.microsoft.com/office/drawing/2014/main" id="{9A5103A8-7228-4FFE-B12C-3B07274DFDFD}"/>
              </a:ext>
            </a:extLst>
          </p:cNvPr>
          <p:cNvPicPr>
            <a:picLocks noChangeAspect="1"/>
          </p:cNvPicPr>
          <p:nvPr userDrawn="1"/>
        </p:nvPicPr>
        <p:blipFill rotWithShape="1">
          <a:blip r:embed="rId3"/>
          <a:srcRect l="21891" t="15317" r="-1" b="1"/>
          <a:stretch/>
        </p:blipFill>
        <p:spPr>
          <a:xfrm>
            <a:off x="0" y="0"/>
            <a:ext cx="2152995" cy="2343878"/>
          </a:xfrm>
          <a:prstGeom prst="rect">
            <a:avLst/>
          </a:prstGeom>
        </p:spPr>
      </p:pic>
      <p:sp>
        <p:nvSpPr>
          <p:cNvPr id="2" name="Footer Placeholder 1">
            <a:extLst>
              <a:ext uri="{FF2B5EF4-FFF2-40B4-BE49-F238E27FC236}">
                <a16:creationId xmlns:a16="http://schemas.microsoft.com/office/drawing/2014/main" id="{FEBED537-0904-3350-9016-1FD5A52CD3EA}"/>
              </a:ext>
            </a:extLst>
          </p:cNvPr>
          <p:cNvSpPr>
            <a:spLocks noGrp="1"/>
          </p:cNvSpPr>
          <p:nvPr>
            <p:ph type="ftr" sz="quarter" idx="32"/>
          </p:nvPr>
        </p:nvSpPr>
        <p:spPr/>
        <p:txBody>
          <a:bodyPr/>
          <a:lstStyle/>
          <a:p>
            <a:endParaRPr lang="en-US"/>
          </a:p>
        </p:txBody>
      </p:sp>
      <p:sp>
        <p:nvSpPr>
          <p:cNvPr id="4" name="Slide Number Placeholder 3">
            <a:extLst>
              <a:ext uri="{FF2B5EF4-FFF2-40B4-BE49-F238E27FC236}">
                <a16:creationId xmlns:a16="http://schemas.microsoft.com/office/drawing/2014/main" id="{F2B34FDE-4025-B31B-ED6B-4622BA416DC4}"/>
              </a:ext>
            </a:extLst>
          </p:cNvPr>
          <p:cNvSpPr>
            <a:spLocks noGrp="1"/>
          </p:cNvSpPr>
          <p:nvPr>
            <p:ph type="sldNum" sz="quarter" idx="33"/>
          </p:nvPr>
        </p:nvSpPr>
        <p:spPr/>
        <p:txBody>
          <a:bodyPr/>
          <a:lstStyle/>
          <a:p>
            <a:fld id="{6F97B766-7176-6343-AFA5-ADC94B9B4260}" type="slidenum">
              <a:rPr lang="en-US" smtClean="0"/>
              <a:pPr/>
              <a:t>‹#›</a:t>
            </a:fld>
            <a:endParaRPr lang="en-US"/>
          </a:p>
        </p:txBody>
      </p:sp>
    </p:spTree>
    <p:extLst>
      <p:ext uri="{BB962C8B-B14F-4D97-AF65-F5344CB8AC3E}">
        <p14:creationId xmlns:p14="http://schemas.microsoft.com/office/powerpoint/2010/main" val="226544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1">
                                            <p:txEl>
                                              <p:pRg st="0" end="0"/>
                                            </p:txEl>
                                          </p:spTgt>
                                        </p:tgtEl>
                                        <p:attrNameLst>
                                          <p:attrName>style.visibility</p:attrName>
                                        </p:attrNameLst>
                                      </p:cBhvr>
                                      <p:to>
                                        <p:strVal val="visible"/>
                                      </p:to>
                                    </p:set>
                                    <p:animEffect transition="in" filter="dissolve">
                                      <p:cBhvr>
                                        <p:cTn id="18" dur="500"/>
                                        <p:tgtEl>
                                          <p:spTgt spid="4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2">
                                            <p:txEl>
                                              <p:pRg st="0" end="0"/>
                                            </p:txEl>
                                          </p:spTgt>
                                        </p:tgtEl>
                                        <p:attrNameLst>
                                          <p:attrName>style.visibility</p:attrName>
                                        </p:attrNameLst>
                                      </p:cBhvr>
                                      <p:to>
                                        <p:strVal val="visible"/>
                                      </p:to>
                                    </p:set>
                                    <p:animEffect transition="in" filter="dissolve">
                                      <p:cBhvr>
                                        <p:cTn id="26" dur="500"/>
                                        <p:tgtEl>
                                          <p:spTgt spid="4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3">
                                            <p:txEl>
                                              <p:pRg st="0" end="0"/>
                                            </p:txEl>
                                          </p:spTgt>
                                        </p:tgtEl>
                                        <p:attrNameLst>
                                          <p:attrName>style.visibility</p:attrName>
                                        </p:attrNameLst>
                                      </p:cBhvr>
                                      <p:to>
                                        <p:strVal val="visible"/>
                                      </p:to>
                                    </p:set>
                                    <p:animEffect transition="in" filter="dissolve">
                                      <p:cBhvr>
                                        <p:cTn id="34"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4" grpId="0" animBg="1"/>
      <p:bldP spid="14" grpId="0" animBg="1"/>
      <p:bldP spid="3" grpId="0" build="p">
        <p:tmplLst>
          <p:tmpl lvl="1">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41" grpId="0" build="p">
        <p:tmplLst>
          <p:tmpl lvl="1">
            <p:tnLst>
              <p:par>
                <p:cTn presetID="9"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dissolve">
                      <p:cBhvr>
                        <p:cTn dur="500"/>
                        <p:tgtEl>
                          <p:spTgt spid="41"/>
                        </p:tgtEl>
                      </p:cBhvr>
                    </p:animEffect>
                  </p:childTnLst>
                </p:cTn>
              </p:par>
            </p:tnLst>
          </p:tmpl>
        </p:tmplLst>
      </p:bldP>
      <p:bldP spid="42" grpId="0" build="p">
        <p:tmplLst>
          <p:tmpl lvl="1">
            <p:tnLst>
              <p:par>
                <p:cTn presetID="9"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dissolve">
                      <p:cBhvr>
                        <p:cTn dur="500"/>
                        <p:tgtEl>
                          <p:spTgt spid="42"/>
                        </p:tgtEl>
                      </p:cBhvr>
                    </p:animEffect>
                  </p:childTnLst>
                </p:cTn>
              </p:par>
            </p:tnLst>
          </p:tmpl>
        </p:tmplLst>
      </p:bldP>
      <p:bldP spid="43" grpId="0" build="p">
        <p:tmplLst>
          <p:tmpl lvl="1">
            <p:tnLst>
              <p:par>
                <p:cTn presetID="9"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dissolve">
                      <p:cBhvr>
                        <p:cTn dur="500"/>
                        <p:tgtEl>
                          <p:spTgt spid="43"/>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Animated Arrows">
    <p:spTree>
      <p:nvGrpSpPr>
        <p:cNvPr id="1" name=""/>
        <p:cNvGrpSpPr/>
        <p:nvPr/>
      </p:nvGrpSpPr>
      <p:grpSpPr>
        <a:xfrm>
          <a:off x="0" y="0"/>
          <a:ext cx="0" cy="0"/>
          <a:chOff x="0" y="0"/>
          <a:chExt cx="0" cy="0"/>
        </a:xfrm>
      </p:grpSpPr>
      <p:pic>
        <p:nvPicPr>
          <p:cNvPr id="21" name="Picture 20" descr="Icon&#10;&#10;Description automatically generated">
            <a:extLst>
              <a:ext uri="{FF2B5EF4-FFF2-40B4-BE49-F238E27FC236}">
                <a16:creationId xmlns:a16="http://schemas.microsoft.com/office/drawing/2014/main" id="{23828ECE-63C1-4AB7-97ED-0F00E7A0AD32}"/>
              </a:ext>
            </a:extLst>
          </p:cNvPr>
          <p:cNvPicPr>
            <a:picLocks noChangeAspect="1"/>
          </p:cNvPicPr>
          <p:nvPr userDrawn="1"/>
        </p:nvPicPr>
        <p:blipFill rotWithShape="1">
          <a:blip r:embed="rId2"/>
          <a:srcRect l="21891" t="15317" r="-1" b="1"/>
          <a:stretch/>
        </p:blipFill>
        <p:spPr>
          <a:xfrm>
            <a:off x="0" y="-44388"/>
            <a:ext cx="2152995" cy="2343878"/>
          </a:xfrm>
          <a:prstGeom prst="rect">
            <a:avLst/>
          </a:prstGeom>
        </p:spPr>
      </p:pic>
      <p:pic>
        <p:nvPicPr>
          <p:cNvPr id="18" name="Picture 17">
            <a:extLst>
              <a:ext uri="{FF2B5EF4-FFF2-40B4-BE49-F238E27FC236}">
                <a16:creationId xmlns:a16="http://schemas.microsoft.com/office/drawing/2014/main" id="{40A7FF75-C396-9E43-9988-779640DB905C}"/>
              </a:ext>
            </a:extLst>
          </p:cNvPr>
          <p:cNvPicPr>
            <a:picLocks noChangeAspect="1"/>
          </p:cNvPicPr>
          <p:nvPr userDrawn="1"/>
        </p:nvPicPr>
        <p:blipFill>
          <a:blip r:embed="rId3"/>
          <a:stretch>
            <a:fillRect/>
          </a:stretch>
        </p:blipFill>
        <p:spPr>
          <a:xfrm>
            <a:off x="9762132" y="5872209"/>
            <a:ext cx="2125068" cy="752628"/>
          </a:xfrm>
          <a:prstGeom prst="rect">
            <a:avLst/>
          </a:prstGeom>
        </p:spPr>
      </p:pic>
      <p:sp>
        <p:nvSpPr>
          <p:cNvPr id="14" name="Chevron 13">
            <a:extLst>
              <a:ext uri="{FF2B5EF4-FFF2-40B4-BE49-F238E27FC236}">
                <a16:creationId xmlns:a16="http://schemas.microsoft.com/office/drawing/2014/main" id="{8D4D8DC9-85E0-E242-B84F-869402F14A90}"/>
              </a:ext>
            </a:extLst>
          </p:cNvPr>
          <p:cNvSpPr/>
          <p:nvPr userDrawn="1"/>
        </p:nvSpPr>
        <p:spPr>
          <a:xfrm>
            <a:off x="1927093" y="2178234"/>
            <a:ext cx="2085464" cy="1138235"/>
          </a:xfrm>
          <a:prstGeom prst="chevron">
            <a:avLst>
              <a:gd name="adj" fmla="val 2702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lvl="0" algn="ctr"/>
            <a:endParaRPr lang="en-US" sz="2160" b="1">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5" name="Chevron 14">
            <a:extLst>
              <a:ext uri="{FF2B5EF4-FFF2-40B4-BE49-F238E27FC236}">
                <a16:creationId xmlns:a16="http://schemas.microsoft.com/office/drawing/2014/main" id="{462A0767-FDE8-114A-869E-82B6C49D15EE}"/>
              </a:ext>
            </a:extLst>
          </p:cNvPr>
          <p:cNvSpPr/>
          <p:nvPr userDrawn="1"/>
        </p:nvSpPr>
        <p:spPr>
          <a:xfrm>
            <a:off x="1927093" y="3532141"/>
            <a:ext cx="2085464" cy="1138235"/>
          </a:xfrm>
          <a:prstGeom prst="chevron">
            <a:avLst>
              <a:gd name="adj" fmla="val 270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lvl="0" algn="ctr"/>
            <a:endParaRPr lang="en-US" sz="2160" b="1">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6" name="Chevron 15">
            <a:extLst>
              <a:ext uri="{FF2B5EF4-FFF2-40B4-BE49-F238E27FC236}">
                <a16:creationId xmlns:a16="http://schemas.microsoft.com/office/drawing/2014/main" id="{E3333900-D483-1B45-A53B-D59D9E42DA93}"/>
              </a:ext>
            </a:extLst>
          </p:cNvPr>
          <p:cNvSpPr/>
          <p:nvPr userDrawn="1"/>
        </p:nvSpPr>
        <p:spPr>
          <a:xfrm>
            <a:off x="1927093" y="4914871"/>
            <a:ext cx="2085464" cy="1138235"/>
          </a:xfrm>
          <a:prstGeom prst="chevron">
            <a:avLst>
              <a:gd name="adj" fmla="val 270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lvl="0" algn="ctr"/>
            <a:endParaRPr lang="en-US" sz="2160" b="1">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0" name="Text Placeholder 18">
            <a:extLst>
              <a:ext uri="{FF2B5EF4-FFF2-40B4-BE49-F238E27FC236}">
                <a16:creationId xmlns:a16="http://schemas.microsoft.com/office/drawing/2014/main" id="{A32C604E-4406-FA4F-8194-5E1F50952A1A}"/>
              </a:ext>
            </a:extLst>
          </p:cNvPr>
          <p:cNvSpPr>
            <a:spLocks noGrp="1"/>
          </p:cNvSpPr>
          <p:nvPr>
            <p:ph type="body" sz="quarter" idx="15" hasCustomPrompt="1"/>
          </p:nvPr>
        </p:nvSpPr>
        <p:spPr>
          <a:xfrm>
            <a:off x="4353448" y="2644093"/>
            <a:ext cx="7533752" cy="346710"/>
          </a:xfrm>
        </p:spPr>
        <p:txBody>
          <a:bodyPr>
            <a:noAutofit/>
          </a:bodyPr>
          <a:lstStyle>
            <a:lvl1pPr>
              <a:defRPr sz="1800"/>
            </a:lvl1pPr>
          </a:lstStyle>
          <a:p>
            <a:pPr lvl="0"/>
            <a:r>
              <a:rPr lang="en-US" sz="1920"/>
              <a:t>Chart Text</a:t>
            </a:r>
            <a:endParaRPr lang="en-US"/>
          </a:p>
        </p:txBody>
      </p:sp>
      <p:sp>
        <p:nvSpPr>
          <p:cNvPr id="22" name="Text Placeholder 21">
            <a:extLst>
              <a:ext uri="{FF2B5EF4-FFF2-40B4-BE49-F238E27FC236}">
                <a16:creationId xmlns:a16="http://schemas.microsoft.com/office/drawing/2014/main" id="{B5DA56F0-9AB7-2843-A811-2D2B47D524AF}"/>
              </a:ext>
            </a:extLst>
          </p:cNvPr>
          <p:cNvSpPr>
            <a:spLocks noGrp="1"/>
          </p:cNvSpPr>
          <p:nvPr>
            <p:ph type="body" sz="quarter" idx="16" hasCustomPrompt="1"/>
          </p:nvPr>
        </p:nvSpPr>
        <p:spPr>
          <a:xfrm>
            <a:off x="2267985" y="2545510"/>
            <a:ext cx="1744571" cy="483966"/>
          </a:xfrm>
        </p:spPr>
        <p:txBody>
          <a:bodyPr>
            <a:normAutofit/>
          </a:bodyPr>
          <a:lstStyle>
            <a:lvl1pPr>
              <a:defRPr sz="2000" b="0">
                <a:solidFill>
                  <a:schemeClr val="bg1"/>
                </a:solidFill>
                <a:latin typeface="Arial Rounded MT Bold" panose="020F0704030504030204" pitchFamily="34" charset="77"/>
              </a:defRPr>
            </a:lvl1pPr>
          </a:lstStyle>
          <a:p>
            <a:pPr lvl="0"/>
            <a:r>
              <a:rPr lang="en-US"/>
              <a:t>Text</a:t>
            </a:r>
          </a:p>
        </p:txBody>
      </p:sp>
      <p:sp>
        <p:nvSpPr>
          <p:cNvPr id="25" name="Text Placeholder 18">
            <a:extLst>
              <a:ext uri="{FF2B5EF4-FFF2-40B4-BE49-F238E27FC236}">
                <a16:creationId xmlns:a16="http://schemas.microsoft.com/office/drawing/2014/main" id="{8B570C3A-D065-824E-8E4E-0DF3415A4C8B}"/>
              </a:ext>
            </a:extLst>
          </p:cNvPr>
          <p:cNvSpPr>
            <a:spLocks noGrp="1"/>
          </p:cNvSpPr>
          <p:nvPr>
            <p:ph type="body" sz="quarter" idx="17" hasCustomPrompt="1"/>
          </p:nvPr>
        </p:nvSpPr>
        <p:spPr>
          <a:xfrm>
            <a:off x="4353448" y="3987311"/>
            <a:ext cx="7533752" cy="346710"/>
          </a:xfrm>
        </p:spPr>
        <p:txBody>
          <a:bodyPr>
            <a:noAutofit/>
          </a:bodyPr>
          <a:lstStyle>
            <a:lvl1pPr>
              <a:defRPr sz="1920"/>
            </a:lvl1pPr>
          </a:lstStyle>
          <a:p>
            <a:pPr lvl="0"/>
            <a:r>
              <a:rPr lang="en-US" sz="1920"/>
              <a:t>Chart Text</a:t>
            </a:r>
            <a:endParaRPr lang="en-US"/>
          </a:p>
        </p:txBody>
      </p:sp>
      <p:sp>
        <p:nvSpPr>
          <p:cNvPr id="26" name="Text Placeholder 21">
            <a:extLst>
              <a:ext uri="{FF2B5EF4-FFF2-40B4-BE49-F238E27FC236}">
                <a16:creationId xmlns:a16="http://schemas.microsoft.com/office/drawing/2014/main" id="{2171B37D-85DA-FE45-B3A0-2C238C73C4CA}"/>
              </a:ext>
            </a:extLst>
          </p:cNvPr>
          <p:cNvSpPr>
            <a:spLocks noGrp="1"/>
          </p:cNvSpPr>
          <p:nvPr>
            <p:ph type="body" sz="quarter" idx="18" hasCustomPrompt="1"/>
          </p:nvPr>
        </p:nvSpPr>
        <p:spPr>
          <a:xfrm>
            <a:off x="2267985" y="3888727"/>
            <a:ext cx="1744571" cy="483966"/>
          </a:xfrm>
        </p:spPr>
        <p:txBody>
          <a:bodyPr>
            <a:normAutofit/>
          </a:bodyPr>
          <a:lstStyle>
            <a:lvl1pPr>
              <a:defRPr sz="2000" b="0">
                <a:solidFill>
                  <a:schemeClr val="bg1"/>
                </a:solidFill>
                <a:latin typeface="Arial Rounded MT Bold" panose="020F0704030504030204" pitchFamily="34" charset="77"/>
              </a:defRPr>
            </a:lvl1pPr>
          </a:lstStyle>
          <a:p>
            <a:pPr lvl="0"/>
            <a:r>
              <a:rPr lang="en-US"/>
              <a:t>Text</a:t>
            </a:r>
          </a:p>
        </p:txBody>
      </p:sp>
      <p:sp>
        <p:nvSpPr>
          <p:cNvPr id="27" name="Text Placeholder 18">
            <a:extLst>
              <a:ext uri="{FF2B5EF4-FFF2-40B4-BE49-F238E27FC236}">
                <a16:creationId xmlns:a16="http://schemas.microsoft.com/office/drawing/2014/main" id="{784BD9EA-E622-A744-850C-0A97BEEDB539}"/>
              </a:ext>
            </a:extLst>
          </p:cNvPr>
          <p:cNvSpPr>
            <a:spLocks noGrp="1"/>
          </p:cNvSpPr>
          <p:nvPr>
            <p:ph type="body" sz="quarter" idx="19" hasCustomPrompt="1"/>
          </p:nvPr>
        </p:nvSpPr>
        <p:spPr>
          <a:xfrm>
            <a:off x="4353448" y="5349448"/>
            <a:ext cx="7533752" cy="346710"/>
          </a:xfrm>
        </p:spPr>
        <p:txBody>
          <a:bodyPr>
            <a:noAutofit/>
          </a:bodyPr>
          <a:lstStyle>
            <a:lvl1pPr>
              <a:defRPr sz="1920"/>
            </a:lvl1pPr>
          </a:lstStyle>
          <a:p>
            <a:pPr lvl="0"/>
            <a:r>
              <a:rPr lang="en-US" sz="1920"/>
              <a:t>Chart Text</a:t>
            </a:r>
            <a:endParaRPr lang="en-US"/>
          </a:p>
        </p:txBody>
      </p:sp>
      <p:sp>
        <p:nvSpPr>
          <p:cNvPr id="28" name="Text Placeholder 21">
            <a:extLst>
              <a:ext uri="{FF2B5EF4-FFF2-40B4-BE49-F238E27FC236}">
                <a16:creationId xmlns:a16="http://schemas.microsoft.com/office/drawing/2014/main" id="{D7A87191-2466-244B-901F-60A7D3BC6544}"/>
              </a:ext>
            </a:extLst>
          </p:cNvPr>
          <p:cNvSpPr>
            <a:spLocks noGrp="1"/>
          </p:cNvSpPr>
          <p:nvPr>
            <p:ph type="body" sz="quarter" idx="20" hasCustomPrompt="1"/>
          </p:nvPr>
        </p:nvSpPr>
        <p:spPr>
          <a:xfrm>
            <a:off x="2267985" y="5250864"/>
            <a:ext cx="1744571" cy="483966"/>
          </a:xfrm>
        </p:spPr>
        <p:txBody>
          <a:bodyPr>
            <a:normAutofit/>
          </a:bodyPr>
          <a:lstStyle>
            <a:lvl1pPr>
              <a:defRPr sz="2000" b="1">
                <a:solidFill>
                  <a:schemeClr val="bg1"/>
                </a:solidFill>
                <a:latin typeface="Arial Rounded MT Bold" panose="020F0704030504030204" pitchFamily="34" charset="77"/>
              </a:defRPr>
            </a:lvl1pPr>
          </a:lstStyle>
          <a:p>
            <a:pPr lvl="0"/>
            <a:r>
              <a:rPr lang="en-US"/>
              <a:t>Text</a:t>
            </a:r>
          </a:p>
        </p:txBody>
      </p:sp>
      <p:sp>
        <p:nvSpPr>
          <p:cNvPr id="24" name="Title 1">
            <a:extLst>
              <a:ext uri="{FF2B5EF4-FFF2-40B4-BE49-F238E27FC236}">
                <a16:creationId xmlns:a16="http://schemas.microsoft.com/office/drawing/2014/main" id="{419952CB-71AC-AE4C-ABD0-D2BE5DF808B2}"/>
              </a:ext>
            </a:extLst>
          </p:cNvPr>
          <p:cNvSpPr>
            <a:spLocks noGrp="1"/>
          </p:cNvSpPr>
          <p:nvPr>
            <p:ph type="title" hasCustomPrompt="1"/>
          </p:nvPr>
        </p:nvSpPr>
        <p:spPr>
          <a:xfrm>
            <a:off x="2429868" y="365805"/>
            <a:ext cx="9296400" cy="1065434"/>
          </a:xfrm>
        </p:spPr>
        <p:txBody>
          <a:bodyPr/>
          <a:lstStyle>
            <a:lvl1pPr>
              <a:defRPr>
                <a:solidFill>
                  <a:srgbClr val="88C97C"/>
                </a:solidFill>
              </a:defRPr>
            </a:lvl1pPr>
          </a:lstStyle>
          <a:p>
            <a:r>
              <a:rPr lang="en-US"/>
              <a:t>Click to edit title style</a:t>
            </a:r>
          </a:p>
        </p:txBody>
      </p:sp>
      <p:cxnSp>
        <p:nvCxnSpPr>
          <p:cNvPr id="29" name="Straight Connector 28">
            <a:extLst>
              <a:ext uri="{FF2B5EF4-FFF2-40B4-BE49-F238E27FC236}">
                <a16:creationId xmlns:a16="http://schemas.microsoft.com/office/drawing/2014/main" id="{6D70B22F-8BBD-3C4A-B98A-7D932A641A1A}"/>
              </a:ext>
            </a:extLst>
          </p:cNvPr>
          <p:cNvCxnSpPr/>
          <p:nvPr userDrawn="1"/>
        </p:nvCxnSpPr>
        <p:spPr>
          <a:xfrm>
            <a:off x="2481656" y="1285844"/>
            <a:ext cx="7280476" cy="0"/>
          </a:xfrm>
          <a:prstGeom prst="line">
            <a:avLst/>
          </a:prstGeom>
          <a:ln w="25400">
            <a:solidFill>
              <a:srgbClr val="3795C8"/>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B76D6211-A7C4-0AB2-06F6-0A05AA2A96ED}"/>
              </a:ext>
            </a:extLst>
          </p:cNvPr>
          <p:cNvSpPr>
            <a:spLocks noGrp="1"/>
          </p:cNvSpPr>
          <p:nvPr>
            <p:ph type="ftr" sz="quarter" idx="21"/>
          </p:nvPr>
        </p:nvSpPr>
        <p:spPr/>
        <p:txBody>
          <a:bodyPr/>
          <a:lstStyle/>
          <a:p>
            <a:endParaRPr lang="en-US"/>
          </a:p>
        </p:txBody>
      </p:sp>
      <p:sp>
        <p:nvSpPr>
          <p:cNvPr id="3" name="Slide Number Placeholder 2">
            <a:extLst>
              <a:ext uri="{FF2B5EF4-FFF2-40B4-BE49-F238E27FC236}">
                <a16:creationId xmlns:a16="http://schemas.microsoft.com/office/drawing/2014/main" id="{CD7FA18E-F5BD-5F18-070E-9333D936B9AA}"/>
              </a:ext>
            </a:extLst>
          </p:cNvPr>
          <p:cNvSpPr>
            <a:spLocks noGrp="1"/>
          </p:cNvSpPr>
          <p:nvPr>
            <p:ph type="sldNum" sz="quarter" idx="22"/>
          </p:nvPr>
        </p:nvSpPr>
        <p:spPr/>
        <p:txBody>
          <a:bodyPr/>
          <a:lstStyle/>
          <a:p>
            <a:fld id="{6F97B766-7176-6343-AFA5-ADC94B9B4260}" type="slidenum">
              <a:rPr lang="en-US" smtClean="0"/>
              <a:pPr/>
              <a:t>‹#›</a:t>
            </a:fld>
            <a:endParaRPr lang="en-US"/>
          </a:p>
        </p:txBody>
      </p:sp>
    </p:spTree>
    <p:extLst>
      <p:ext uri="{BB962C8B-B14F-4D97-AF65-F5344CB8AC3E}">
        <p14:creationId xmlns:p14="http://schemas.microsoft.com/office/powerpoint/2010/main" val="200560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dissolve">
                                      <p:cBhvr>
                                        <p:cTn id="11" dur="500"/>
                                        <p:tgtEl>
                                          <p:spTgt spid="2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25">
                                            <p:txEl>
                                              <p:pRg st="0" end="0"/>
                                            </p:txEl>
                                          </p:spTgt>
                                        </p:tgtEl>
                                        <p:attrNameLst>
                                          <p:attrName>style.visibility</p:attrName>
                                        </p:attrNameLst>
                                      </p:cBhvr>
                                      <p:to>
                                        <p:strVal val="visible"/>
                                      </p:to>
                                    </p:set>
                                    <p:animEffect transition="in" filter="dissolve">
                                      <p:cBhvr>
                                        <p:cTn id="20" dur="500"/>
                                        <p:tgtEl>
                                          <p:spTgt spid="2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27">
                                            <p:txEl>
                                              <p:pRg st="0" end="0"/>
                                            </p:txEl>
                                          </p:spTgt>
                                        </p:tgtEl>
                                        <p:attrNameLst>
                                          <p:attrName>style.visibility</p:attrName>
                                        </p:attrNameLst>
                                      </p:cBhvr>
                                      <p:to>
                                        <p:strVal val="visible"/>
                                      </p:to>
                                    </p:set>
                                    <p:animEffect transition="in" filter="dissolve">
                                      <p:cBhvr>
                                        <p:cTn id="29"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0" grpId="0" build="p">
        <p:tmplLst>
          <p:tmpl lvl="1">
            <p:tnLst>
              <p:par>
                <p:cTn presetID="9"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P spid="25" grpId="0" build="p">
        <p:tmplLst>
          <p:tmpl lvl="1">
            <p:tnLst>
              <p:par>
                <p:cTn presetID="9"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P spid="27" grpId="0" build="p">
        <p:tmplLst>
          <p:tmpl lvl="1">
            <p:tnLst>
              <p:par>
                <p:cTn presetID="9"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dissolve">
                      <p:cBhvr>
                        <p:cTn dur="500"/>
                        <p:tgtEl>
                          <p:spTgt spid="27"/>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Animated Arrows">
    <p:spTree>
      <p:nvGrpSpPr>
        <p:cNvPr id="1" name=""/>
        <p:cNvGrpSpPr/>
        <p:nvPr/>
      </p:nvGrpSpPr>
      <p:grpSpPr>
        <a:xfrm>
          <a:off x="0" y="0"/>
          <a:ext cx="0" cy="0"/>
          <a:chOff x="0" y="0"/>
          <a:chExt cx="0" cy="0"/>
        </a:xfrm>
      </p:grpSpPr>
      <p:sp>
        <p:nvSpPr>
          <p:cNvPr id="14" name="Chevron 13">
            <a:extLst>
              <a:ext uri="{FF2B5EF4-FFF2-40B4-BE49-F238E27FC236}">
                <a16:creationId xmlns:a16="http://schemas.microsoft.com/office/drawing/2014/main" id="{8D4D8DC9-85E0-E242-B84F-869402F14A90}"/>
              </a:ext>
            </a:extLst>
          </p:cNvPr>
          <p:cNvSpPr/>
          <p:nvPr userDrawn="1"/>
        </p:nvSpPr>
        <p:spPr>
          <a:xfrm>
            <a:off x="1511058" y="2433488"/>
            <a:ext cx="1859748" cy="1138235"/>
          </a:xfrm>
          <a:prstGeom prst="chevron">
            <a:avLst>
              <a:gd name="adj" fmla="val 2702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lvl="0" algn="ctr"/>
            <a:endParaRPr lang="en-US" sz="2160" b="1">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5" name="Chevron 14">
            <a:extLst>
              <a:ext uri="{FF2B5EF4-FFF2-40B4-BE49-F238E27FC236}">
                <a16:creationId xmlns:a16="http://schemas.microsoft.com/office/drawing/2014/main" id="{462A0767-FDE8-114A-869E-82B6C49D15EE}"/>
              </a:ext>
            </a:extLst>
          </p:cNvPr>
          <p:cNvSpPr/>
          <p:nvPr userDrawn="1"/>
        </p:nvSpPr>
        <p:spPr>
          <a:xfrm>
            <a:off x="1511058" y="4174777"/>
            <a:ext cx="1859748" cy="1138235"/>
          </a:xfrm>
          <a:prstGeom prst="chevron">
            <a:avLst>
              <a:gd name="adj" fmla="val 270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lvl="0" algn="ctr"/>
            <a:endParaRPr lang="en-US" sz="2160" b="1">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0" name="Text Placeholder 18">
            <a:extLst>
              <a:ext uri="{FF2B5EF4-FFF2-40B4-BE49-F238E27FC236}">
                <a16:creationId xmlns:a16="http://schemas.microsoft.com/office/drawing/2014/main" id="{A32C604E-4406-FA4F-8194-5E1F50952A1A}"/>
              </a:ext>
            </a:extLst>
          </p:cNvPr>
          <p:cNvSpPr>
            <a:spLocks noGrp="1"/>
          </p:cNvSpPr>
          <p:nvPr>
            <p:ph type="body" sz="quarter" idx="15" hasCustomPrompt="1"/>
          </p:nvPr>
        </p:nvSpPr>
        <p:spPr>
          <a:xfrm>
            <a:off x="3520485" y="2899347"/>
            <a:ext cx="3267320" cy="346710"/>
          </a:xfrm>
        </p:spPr>
        <p:txBody>
          <a:bodyPr>
            <a:noAutofit/>
          </a:bodyPr>
          <a:lstStyle>
            <a:lvl1pPr>
              <a:defRPr sz="1920"/>
            </a:lvl1pPr>
          </a:lstStyle>
          <a:p>
            <a:pPr lvl="0"/>
            <a:r>
              <a:rPr lang="en-US" sz="1920"/>
              <a:t>Chart Text</a:t>
            </a:r>
            <a:endParaRPr lang="en-US"/>
          </a:p>
        </p:txBody>
      </p:sp>
      <p:sp>
        <p:nvSpPr>
          <p:cNvPr id="22" name="Text Placeholder 21">
            <a:extLst>
              <a:ext uri="{FF2B5EF4-FFF2-40B4-BE49-F238E27FC236}">
                <a16:creationId xmlns:a16="http://schemas.microsoft.com/office/drawing/2014/main" id="{B5DA56F0-9AB7-2843-A811-2D2B47D524AF}"/>
              </a:ext>
            </a:extLst>
          </p:cNvPr>
          <p:cNvSpPr>
            <a:spLocks noGrp="1"/>
          </p:cNvSpPr>
          <p:nvPr>
            <p:ph type="body" sz="quarter" idx="16" hasCustomPrompt="1"/>
          </p:nvPr>
        </p:nvSpPr>
        <p:spPr>
          <a:xfrm>
            <a:off x="1851951" y="2800764"/>
            <a:ext cx="1518855" cy="483966"/>
          </a:xfrm>
        </p:spPr>
        <p:txBody>
          <a:bodyPr>
            <a:normAutofit/>
          </a:bodyPr>
          <a:lstStyle>
            <a:lvl1pPr>
              <a:defRPr sz="2000" b="0">
                <a:solidFill>
                  <a:schemeClr val="bg1"/>
                </a:solidFill>
                <a:latin typeface="Arial Rounded MT Bold" panose="020F0704030504030204" pitchFamily="34" charset="77"/>
              </a:defRPr>
            </a:lvl1pPr>
          </a:lstStyle>
          <a:p>
            <a:pPr lvl="0"/>
            <a:r>
              <a:rPr lang="en-US"/>
              <a:t>Text</a:t>
            </a:r>
          </a:p>
        </p:txBody>
      </p:sp>
      <p:sp>
        <p:nvSpPr>
          <p:cNvPr id="25" name="Text Placeholder 18">
            <a:extLst>
              <a:ext uri="{FF2B5EF4-FFF2-40B4-BE49-F238E27FC236}">
                <a16:creationId xmlns:a16="http://schemas.microsoft.com/office/drawing/2014/main" id="{8B570C3A-D065-824E-8E4E-0DF3415A4C8B}"/>
              </a:ext>
            </a:extLst>
          </p:cNvPr>
          <p:cNvSpPr>
            <a:spLocks noGrp="1"/>
          </p:cNvSpPr>
          <p:nvPr>
            <p:ph type="body" sz="quarter" idx="17" hasCustomPrompt="1"/>
          </p:nvPr>
        </p:nvSpPr>
        <p:spPr>
          <a:xfrm>
            <a:off x="3520485" y="4629946"/>
            <a:ext cx="3267320" cy="346710"/>
          </a:xfrm>
        </p:spPr>
        <p:txBody>
          <a:bodyPr>
            <a:noAutofit/>
          </a:bodyPr>
          <a:lstStyle>
            <a:lvl1pPr>
              <a:defRPr sz="1920"/>
            </a:lvl1pPr>
          </a:lstStyle>
          <a:p>
            <a:pPr lvl="0"/>
            <a:r>
              <a:rPr lang="en-US" sz="1920"/>
              <a:t>Chart Text</a:t>
            </a:r>
            <a:endParaRPr lang="en-US"/>
          </a:p>
        </p:txBody>
      </p:sp>
      <p:sp>
        <p:nvSpPr>
          <p:cNvPr id="26" name="Text Placeholder 21">
            <a:extLst>
              <a:ext uri="{FF2B5EF4-FFF2-40B4-BE49-F238E27FC236}">
                <a16:creationId xmlns:a16="http://schemas.microsoft.com/office/drawing/2014/main" id="{2171B37D-85DA-FE45-B3A0-2C238C73C4CA}"/>
              </a:ext>
            </a:extLst>
          </p:cNvPr>
          <p:cNvSpPr>
            <a:spLocks noGrp="1"/>
          </p:cNvSpPr>
          <p:nvPr>
            <p:ph type="body" sz="quarter" idx="18" hasCustomPrompt="1"/>
          </p:nvPr>
        </p:nvSpPr>
        <p:spPr>
          <a:xfrm>
            <a:off x="1851951" y="4531363"/>
            <a:ext cx="1518855" cy="483966"/>
          </a:xfrm>
        </p:spPr>
        <p:txBody>
          <a:bodyPr>
            <a:normAutofit/>
          </a:bodyPr>
          <a:lstStyle>
            <a:lvl1pPr>
              <a:defRPr sz="2000" b="0">
                <a:solidFill>
                  <a:schemeClr val="bg1"/>
                </a:solidFill>
                <a:latin typeface="Arial Rounded MT Bold" panose="020F0704030504030204" pitchFamily="34" charset="77"/>
              </a:defRPr>
            </a:lvl1pPr>
          </a:lstStyle>
          <a:p>
            <a:pPr lvl="0"/>
            <a:r>
              <a:rPr lang="en-US"/>
              <a:t>Text</a:t>
            </a:r>
          </a:p>
        </p:txBody>
      </p:sp>
      <p:sp>
        <p:nvSpPr>
          <p:cNvPr id="23" name="Chevron 22">
            <a:extLst>
              <a:ext uri="{FF2B5EF4-FFF2-40B4-BE49-F238E27FC236}">
                <a16:creationId xmlns:a16="http://schemas.microsoft.com/office/drawing/2014/main" id="{A6A18139-378A-F044-8D79-F522DAAEBE00}"/>
              </a:ext>
            </a:extLst>
          </p:cNvPr>
          <p:cNvSpPr/>
          <p:nvPr userDrawn="1"/>
        </p:nvSpPr>
        <p:spPr>
          <a:xfrm>
            <a:off x="6747364" y="2433488"/>
            <a:ext cx="1859748" cy="1138235"/>
          </a:xfrm>
          <a:prstGeom prst="chevron">
            <a:avLst>
              <a:gd name="adj" fmla="val 270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lvl="0" algn="ctr"/>
            <a:endParaRPr lang="en-US" sz="2160" b="1">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4" name="Chevron 23">
            <a:extLst>
              <a:ext uri="{FF2B5EF4-FFF2-40B4-BE49-F238E27FC236}">
                <a16:creationId xmlns:a16="http://schemas.microsoft.com/office/drawing/2014/main" id="{1646A65E-ACE7-A14B-BF9B-E8ECCB2631E7}"/>
              </a:ext>
            </a:extLst>
          </p:cNvPr>
          <p:cNvSpPr/>
          <p:nvPr userDrawn="1"/>
        </p:nvSpPr>
        <p:spPr>
          <a:xfrm>
            <a:off x="6747364" y="4174777"/>
            <a:ext cx="1859748" cy="1138235"/>
          </a:xfrm>
          <a:prstGeom prst="chevron">
            <a:avLst>
              <a:gd name="adj" fmla="val 2702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lvl="0" algn="ctr"/>
            <a:endParaRPr lang="en-US" sz="2160" b="1">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9" name="Text Placeholder 21">
            <a:extLst>
              <a:ext uri="{FF2B5EF4-FFF2-40B4-BE49-F238E27FC236}">
                <a16:creationId xmlns:a16="http://schemas.microsoft.com/office/drawing/2014/main" id="{10EAEA71-90E8-364F-B176-848A678DD6E4}"/>
              </a:ext>
            </a:extLst>
          </p:cNvPr>
          <p:cNvSpPr>
            <a:spLocks noGrp="1"/>
          </p:cNvSpPr>
          <p:nvPr>
            <p:ph type="body" sz="quarter" idx="24" hasCustomPrompt="1"/>
          </p:nvPr>
        </p:nvSpPr>
        <p:spPr>
          <a:xfrm>
            <a:off x="7088258" y="2800764"/>
            <a:ext cx="1518855" cy="483966"/>
          </a:xfrm>
        </p:spPr>
        <p:txBody>
          <a:bodyPr>
            <a:normAutofit/>
          </a:bodyPr>
          <a:lstStyle>
            <a:lvl1pPr>
              <a:defRPr sz="2000" b="0">
                <a:solidFill>
                  <a:schemeClr val="bg1"/>
                </a:solidFill>
                <a:latin typeface="Arial Rounded MT Bold" panose="020F0704030504030204" pitchFamily="34" charset="77"/>
              </a:defRPr>
            </a:lvl1pPr>
          </a:lstStyle>
          <a:p>
            <a:pPr lvl="0"/>
            <a:r>
              <a:rPr lang="en-US"/>
              <a:t>Text</a:t>
            </a:r>
          </a:p>
        </p:txBody>
      </p:sp>
      <p:sp>
        <p:nvSpPr>
          <p:cNvPr id="30" name="Text Placeholder 21">
            <a:extLst>
              <a:ext uri="{FF2B5EF4-FFF2-40B4-BE49-F238E27FC236}">
                <a16:creationId xmlns:a16="http://schemas.microsoft.com/office/drawing/2014/main" id="{6624E23C-CD41-F34C-8B4F-0C1B72475867}"/>
              </a:ext>
            </a:extLst>
          </p:cNvPr>
          <p:cNvSpPr>
            <a:spLocks noGrp="1"/>
          </p:cNvSpPr>
          <p:nvPr>
            <p:ph type="body" sz="quarter" idx="25" hasCustomPrompt="1"/>
          </p:nvPr>
        </p:nvSpPr>
        <p:spPr>
          <a:xfrm>
            <a:off x="7088258" y="4531363"/>
            <a:ext cx="1518855" cy="483966"/>
          </a:xfrm>
        </p:spPr>
        <p:txBody>
          <a:bodyPr>
            <a:normAutofit/>
          </a:bodyPr>
          <a:lstStyle>
            <a:lvl1pPr>
              <a:defRPr sz="2000" b="0">
                <a:solidFill>
                  <a:schemeClr val="bg1"/>
                </a:solidFill>
                <a:latin typeface="Arial Rounded MT Bold" panose="020F0704030504030204" pitchFamily="34" charset="77"/>
              </a:defRPr>
            </a:lvl1pPr>
          </a:lstStyle>
          <a:p>
            <a:pPr lvl="0"/>
            <a:r>
              <a:rPr lang="en-US"/>
              <a:t>Text</a:t>
            </a:r>
          </a:p>
        </p:txBody>
      </p:sp>
      <p:sp>
        <p:nvSpPr>
          <p:cNvPr id="31" name="Text Placeholder 18">
            <a:extLst>
              <a:ext uri="{FF2B5EF4-FFF2-40B4-BE49-F238E27FC236}">
                <a16:creationId xmlns:a16="http://schemas.microsoft.com/office/drawing/2014/main" id="{0195797D-CDA8-4C4A-A1D6-91251F887246}"/>
              </a:ext>
            </a:extLst>
          </p:cNvPr>
          <p:cNvSpPr>
            <a:spLocks noGrp="1"/>
          </p:cNvSpPr>
          <p:nvPr>
            <p:ph type="body" sz="quarter" idx="26" hasCustomPrompt="1"/>
          </p:nvPr>
        </p:nvSpPr>
        <p:spPr>
          <a:xfrm>
            <a:off x="8725532" y="2899347"/>
            <a:ext cx="3267320" cy="346710"/>
          </a:xfrm>
        </p:spPr>
        <p:txBody>
          <a:bodyPr>
            <a:noAutofit/>
          </a:bodyPr>
          <a:lstStyle>
            <a:lvl1pPr>
              <a:defRPr sz="1920"/>
            </a:lvl1pPr>
          </a:lstStyle>
          <a:p>
            <a:pPr lvl="0"/>
            <a:r>
              <a:rPr lang="en-US" sz="1920"/>
              <a:t>Chart Text</a:t>
            </a:r>
            <a:endParaRPr lang="en-US"/>
          </a:p>
        </p:txBody>
      </p:sp>
      <p:sp>
        <p:nvSpPr>
          <p:cNvPr id="33" name="Text Placeholder 18">
            <a:extLst>
              <a:ext uri="{FF2B5EF4-FFF2-40B4-BE49-F238E27FC236}">
                <a16:creationId xmlns:a16="http://schemas.microsoft.com/office/drawing/2014/main" id="{7B1A4D98-0F2F-F247-9785-5DBA8F07449C}"/>
              </a:ext>
            </a:extLst>
          </p:cNvPr>
          <p:cNvSpPr>
            <a:spLocks noGrp="1"/>
          </p:cNvSpPr>
          <p:nvPr>
            <p:ph type="body" sz="quarter" idx="27" hasCustomPrompt="1"/>
          </p:nvPr>
        </p:nvSpPr>
        <p:spPr>
          <a:xfrm>
            <a:off x="8725532" y="4629946"/>
            <a:ext cx="3267320" cy="346710"/>
          </a:xfrm>
        </p:spPr>
        <p:txBody>
          <a:bodyPr>
            <a:noAutofit/>
          </a:bodyPr>
          <a:lstStyle>
            <a:lvl1pPr>
              <a:defRPr sz="1920"/>
            </a:lvl1pPr>
          </a:lstStyle>
          <a:p>
            <a:pPr lvl="0"/>
            <a:r>
              <a:rPr lang="en-US" sz="1920"/>
              <a:t>Chart Text</a:t>
            </a:r>
            <a:endParaRPr lang="en-US"/>
          </a:p>
        </p:txBody>
      </p:sp>
      <p:pic>
        <p:nvPicPr>
          <p:cNvPr id="21" name="Picture 20">
            <a:extLst>
              <a:ext uri="{FF2B5EF4-FFF2-40B4-BE49-F238E27FC236}">
                <a16:creationId xmlns:a16="http://schemas.microsoft.com/office/drawing/2014/main" id="{9D4ECF25-F95F-B64F-A238-17A6DF4DBE39}"/>
              </a:ext>
            </a:extLst>
          </p:cNvPr>
          <p:cNvPicPr>
            <a:picLocks noChangeAspect="1"/>
          </p:cNvPicPr>
          <p:nvPr userDrawn="1"/>
        </p:nvPicPr>
        <p:blipFill>
          <a:blip r:embed="rId2"/>
          <a:stretch>
            <a:fillRect/>
          </a:stretch>
        </p:blipFill>
        <p:spPr>
          <a:xfrm>
            <a:off x="9762132" y="5872209"/>
            <a:ext cx="2125068" cy="752628"/>
          </a:xfrm>
          <a:prstGeom prst="rect">
            <a:avLst/>
          </a:prstGeom>
        </p:spPr>
      </p:pic>
      <p:sp>
        <p:nvSpPr>
          <p:cNvPr id="28" name="Title 1">
            <a:extLst>
              <a:ext uri="{FF2B5EF4-FFF2-40B4-BE49-F238E27FC236}">
                <a16:creationId xmlns:a16="http://schemas.microsoft.com/office/drawing/2014/main" id="{DA0E3210-E555-C649-94A1-95F75E9874B5}"/>
              </a:ext>
            </a:extLst>
          </p:cNvPr>
          <p:cNvSpPr>
            <a:spLocks noGrp="1"/>
          </p:cNvSpPr>
          <p:nvPr>
            <p:ph type="title" hasCustomPrompt="1"/>
          </p:nvPr>
        </p:nvSpPr>
        <p:spPr>
          <a:xfrm>
            <a:off x="2440932" y="397700"/>
            <a:ext cx="9296400" cy="1065434"/>
          </a:xfrm>
        </p:spPr>
        <p:txBody>
          <a:bodyPr/>
          <a:lstStyle>
            <a:lvl1pPr>
              <a:defRPr>
                <a:solidFill>
                  <a:srgbClr val="88C97C"/>
                </a:solidFill>
              </a:defRPr>
            </a:lvl1pPr>
          </a:lstStyle>
          <a:p>
            <a:r>
              <a:rPr lang="en-US"/>
              <a:t>Click to edit title style</a:t>
            </a:r>
          </a:p>
        </p:txBody>
      </p:sp>
      <p:cxnSp>
        <p:nvCxnSpPr>
          <p:cNvPr id="32" name="Straight Connector 31">
            <a:extLst>
              <a:ext uri="{FF2B5EF4-FFF2-40B4-BE49-F238E27FC236}">
                <a16:creationId xmlns:a16="http://schemas.microsoft.com/office/drawing/2014/main" id="{ECC3C014-B5F8-2D45-9318-1EB609C698B0}"/>
              </a:ext>
            </a:extLst>
          </p:cNvPr>
          <p:cNvCxnSpPr/>
          <p:nvPr userDrawn="1"/>
        </p:nvCxnSpPr>
        <p:spPr>
          <a:xfrm>
            <a:off x="2611378" y="1298232"/>
            <a:ext cx="7280476" cy="0"/>
          </a:xfrm>
          <a:prstGeom prst="line">
            <a:avLst/>
          </a:prstGeom>
          <a:ln w="25400">
            <a:solidFill>
              <a:srgbClr val="3795C8"/>
            </a:solidFill>
          </a:ln>
        </p:spPr>
        <p:style>
          <a:lnRef idx="1">
            <a:schemeClr val="accent1"/>
          </a:lnRef>
          <a:fillRef idx="0">
            <a:schemeClr val="accent1"/>
          </a:fillRef>
          <a:effectRef idx="0">
            <a:schemeClr val="accent1"/>
          </a:effectRef>
          <a:fontRef idx="minor">
            <a:schemeClr val="tx1"/>
          </a:fontRef>
        </p:style>
      </p:cxnSp>
      <p:pic>
        <p:nvPicPr>
          <p:cNvPr id="27" name="Picture 26" descr="Icon&#10;&#10;Description automatically generated">
            <a:extLst>
              <a:ext uri="{FF2B5EF4-FFF2-40B4-BE49-F238E27FC236}">
                <a16:creationId xmlns:a16="http://schemas.microsoft.com/office/drawing/2014/main" id="{3F09ED5B-B271-40C6-8CF8-DC26153BB52C}"/>
              </a:ext>
            </a:extLst>
          </p:cNvPr>
          <p:cNvPicPr>
            <a:picLocks noChangeAspect="1"/>
          </p:cNvPicPr>
          <p:nvPr userDrawn="1"/>
        </p:nvPicPr>
        <p:blipFill rotWithShape="1">
          <a:blip r:embed="rId3"/>
          <a:srcRect l="21891" t="15317" r="-1" b="1"/>
          <a:stretch/>
        </p:blipFill>
        <p:spPr>
          <a:xfrm>
            <a:off x="0" y="0"/>
            <a:ext cx="2152995" cy="2343878"/>
          </a:xfrm>
          <a:prstGeom prst="rect">
            <a:avLst/>
          </a:prstGeom>
        </p:spPr>
      </p:pic>
      <p:sp>
        <p:nvSpPr>
          <p:cNvPr id="2" name="Footer Placeholder 1">
            <a:extLst>
              <a:ext uri="{FF2B5EF4-FFF2-40B4-BE49-F238E27FC236}">
                <a16:creationId xmlns:a16="http://schemas.microsoft.com/office/drawing/2014/main" id="{514E75F3-6C9A-DEE6-FBA2-CACB702364AB}"/>
              </a:ext>
            </a:extLst>
          </p:cNvPr>
          <p:cNvSpPr>
            <a:spLocks noGrp="1"/>
          </p:cNvSpPr>
          <p:nvPr>
            <p:ph type="ftr" sz="quarter" idx="28"/>
          </p:nvPr>
        </p:nvSpPr>
        <p:spPr/>
        <p:txBody>
          <a:bodyPr/>
          <a:lstStyle/>
          <a:p>
            <a:endParaRPr lang="en-US"/>
          </a:p>
        </p:txBody>
      </p:sp>
      <p:sp>
        <p:nvSpPr>
          <p:cNvPr id="3" name="Slide Number Placeholder 2">
            <a:extLst>
              <a:ext uri="{FF2B5EF4-FFF2-40B4-BE49-F238E27FC236}">
                <a16:creationId xmlns:a16="http://schemas.microsoft.com/office/drawing/2014/main" id="{FF6408B0-F8FA-7D8D-E432-61CF2848BE18}"/>
              </a:ext>
            </a:extLst>
          </p:cNvPr>
          <p:cNvSpPr>
            <a:spLocks noGrp="1"/>
          </p:cNvSpPr>
          <p:nvPr>
            <p:ph type="sldNum" sz="quarter" idx="29"/>
          </p:nvPr>
        </p:nvSpPr>
        <p:spPr/>
        <p:txBody>
          <a:bodyPr/>
          <a:lstStyle/>
          <a:p>
            <a:fld id="{6F97B766-7176-6343-AFA5-ADC94B9B4260}" type="slidenum">
              <a:rPr lang="en-US" smtClean="0"/>
              <a:pPr/>
              <a:t>‹#›</a:t>
            </a:fld>
            <a:endParaRPr lang="en-US"/>
          </a:p>
        </p:txBody>
      </p:sp>
    </p:spTree>
    <p:extLst>
      <p:ext uri="{BB962C8B-B14F-4D97-AF65-F5344CB8AC3E}">
        <p14:creationId xmlns:p14="http://schemas.microsoft.com/office/powerpoint/2010/main" val="132158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dissolve">
                                      <p:cBhvr>
                                        <p:cTn id="11" dur="500"/>
                                        <p:tgtEl>
                                          <p:spTgt spid="2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31">
                                            <p:txEl>
                                              <p:pRg st="0" end="0"/>
                                            </p:txEl>
                                          </p:spTgt>
                                        </p:tgtEl>
                                        <p:attrNameLst>
                                          <p:attrName>style.visibility</p:attrName>
                                        </p:attrNameLst>
                                      </p:cBhvr>
                                      <p:to>
                                        <p:strVal val="visible"/>
                                      </p:to>
                                    </p:set>
                                    <p:animEffect transition="in" filter="dissolve">
                                      <p:cBhvr>
                                        <p:cTn id="20" dur="500"/>
                                        <p:tgtEl>
                                          <p:spTgt spid="3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25">
                                            <p:txEl>
                                              <p:pRg st="0" end="0"/>
                                            </p:txEl>
                                          </p:spTgt>
                                        </p:tgtEl>
                                        <p:attrNameLst>
                                          <p:attrName>style.visibility</p:attrName>
                                        </p:attrNameLst>
                                      </p:cBhvr>
                                      <p:to>
                                        <p:strVal val="visible"/>
                                      </p:to>
                                    </p:set>
                                    <p:animEffect transition="in" filter="dissolve">
                                      <p:cBhvr>
                                        <p:cTn id="29" dur="500"/>
                                        <p:tgtEl>
                                          <p:spTgt spid="2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33">
                                            <p:txEl>
                                              <p:pRg st="0" end="0"/>
                                            </p:txEl>
                                          </p:spTgt>
                                        </p:tgtEl>
                                        <p:attrNameLst>
                                          <p:attrName>style.visibility</p:attrName>
                                        </p:attrNameLst>
                                      </p:cBhvr>
                                      <p:to>
                                        <p:strVal val="visible"/>
                                      </p:to>
                                    </p:set>
                                    <p:animEffect transition="in" filter="dissolve">
                                      <p:cBhvr>
                                        <p:cTn id="38"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0" grpId="0" build="p">
        <p:tmplLst>
          <p:tmpl lvl="1">
            <p:tnLst>
              <p:par>
                <p:cTn presetID="9"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P spid="25" grpId="0" build="p">
        <p:tmplLst>
          <p:tmpl lvl="1">
            <p:tnLst>
              <p:par>
                <p:cTn presetID="9"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P spid="23" grpId="0" animBg="1"/>
      <p:bldP spid="24" grpId="0" animBg="1"/>
      <p:bldP spid="31" grpId="0" build="p">
        <p:tmplLst>
          <p:tmpl lvl="1">
            <p:tnLst>
              <p:par>
                <p:cTn presetID="9"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dissolve">
                      <p:cBhvr>
                        <p:cTn dur="500"/>
                        <p:tgtEl>
                          <p:spTgt spid="31"/>
                        </p:tgtEl>
                      </p:cBhvr>
                    </p:animEffect>
                  </p:childTnLst>
                </p:cTn>
              </p:par>
            </p:tnLst>
          </p:tmpl>
        </p:tmplLst>
      </p:bldP>
      <p:bldP spid="33" grpId="0" build="p">
        <p:tmplLst>
          <p:tmpl lvl="1">
            <p:tnLst>
              <p:par>
                <p:cTn presetID="9"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dissolve">
                      <p:cBhvr>
                        <p:cTn dur="500"/>
                        <p:tgtEl>
                          <p:spTgt spid="33"/>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Animated Arrow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0A7FF75-C396-9E43-9988-779640DB905C}"/>
              </a:ext>
            </a:extLst>
          </p:cNvPr>
          <p:cNvPicPr>
            <a:picLocks noChangeAspect="1"/>
          </p:cNvPicPr>
          <p:nvPr userDrawn="1"/>
        </p:nvPicPr>
        <p:blipFill>
          <a:blip r:embed="rId2"/>
          <a:stretch>
            <a:fillRect/>
          </a:stretch>
        </p:blipFill>
        <p:spPr>
          <a:xfrm>
            <a:off x="9762132" y="5872209"/>
            <a:ext cx="2125068" cy="752628"/>
          </a:xfrm>
          <a:prstGeom prst="rect">
            <a:avLst/>
          </a:prstGeom>
        </p:spPr>
      </p:pic>
      <p:sp>
        <p:nvSpPr>
          <p:cNvPr id="4" name="Table Placeholder 3">
            <a:extLst>
              <a:ext uri="{FF2B5EF4-FFF2-40B4-BE49-F238E27FC236}">
                <a16:creationId xmlns:a16="http://schemas.microsoft.com/office/drawing/2014/main" id="{2D4CD185-0576-2342-AC03-C2D13BA08F18}"/>
              </a:ext>
            </a:extLst>
          </p:cNvPr>
          <p:cNvSpPr>
            <a:spLocks noGrp="1"/>
          </p:cNvSpPr>
          <p:nvPr>
            <p:ph type="tbl" sz="quarter" idx="10"/>
          </p:nvPr>
        </p:nvSpPr>
        <p:spPr>
          <a:xfrm>
            <a:off x="2596698" y="1903936"/>
            <a:ext cx="8713788" cy="3681412"/>
          </a:xfrm>
        </p:spPr>
        <p:txBody>
          <a:bodyPr/>
          <a:lstStyle/>
          <a:p>
            <a:endParaRPr lang="en-US"/>
          </a:p>
        </p:txBody>
      </p:sp>
      <p:sp>
        <p:nvSpPr>
          <p:cNvPr id="21" name="Title 1">
            <a:extLst>
              <a:ext uri="{FF2B5EF4-FFF2-40B4-BE49-F238E27FC236}">
                <a16:creationId xmlns:a16="http://schemas.microsoft.com/office/drawing/2014/main" id="{8099EA3A-5F82-DB45-A4FA-B3C1E175F79F}"/>
              </a:ext>
            </a:extLst>
          </p:cNvPr>
          <p:cNvSpPr>
            <a:spLocks noGrp="1"/>
          </p:cNvSpPr>
          <p:nvPr>
            <p:ph type="title" hasCustomPrompt="1"/>
          </p:nvPr>
        </p:nvSpPr>
        <p:spPr>
          <a:xfrm>
            <a:off x="2484917" y="425942"/>
            <a:ext cx="9296400" cy="1065434"/>
          </a:xfrm>
        </p:spPr>
        <p:txBody>
          <a:bodyPr/>
          <a:lstStyle>
            <a:lvl1pPr>
              <a:defRPr>
                <a:solidFill>
                  <a:srgbClr val="88C97C"/>
                </a:solidFill>
              </a:defRPr>
            </a:lvl1pPr>
          </a:lstStyle>
          <a:p>
            <a:r>
              <a:rPr lang="en-US"/>
              <a:t>Click to edit title style</a:t>
            </a:r>
          </a:p>
        </p:txBody>
      </p:sp>
      <p:cxnSp>
        <p:nvCxnSpPr>
          <p:cNvPr id="23" name="Straight Connector 22">
            <a:extLst>
              <a:ext uri="{FF2B5EF4-FFF2-40B4-BE49-F238E27FC236}">
                <a16:creationId xmlns:a16="http://schemas.microsoft.com/office/drawing/2014/main" id="{4EC264A4-92A9-F145-851C-BDB0812A15D2}"/>
              </a:ext>
            </a:extLst>
          </p:cNvPr>
          <p:cNvCxnSpPr/>
          <p:nvPr userDrawn="1"/>
        </p:nvCxnSpPr>
        <p:spPr>
          <a:xfrm>
            <a:off x="2596698" y="1357561"/>
            <a:ext cx="7280476" cy="0"/>
          </a:xfrm>
          <a:prstGeom prst="line">
            <a:avLst/>
          </a:prstGeom>
          <a:ln w="25400">
            <a:solidFill>
              <a:srgbClr val="3795C8"/>
            </a:solidFill>
          </a:ln>
        </p:spPr>
        <p:style>
          <a:lnRef idx="1">
            <a:schemeClr val="accent1"/>
          </a:lnRef>
          <a:fillRef idx="0">
            <a:schemeClr val="accent1"/>
          </a:fillRef>
          <a:effectRef idx="0">
            <a:schemeClr val="accent1"/>
          </a:effectRef>
          <a:fontRef idx="minor">
            <a:schemeClr val="tx1"/>
          </a:fontRef>
        </p:style>
      </p:cxnSp>
      <p:pic>
        <p:nvPicPr>
          <p:cNvPr id="9" name="Picture 8" descr="Icon&#10;&#10;Description automatically generated">
            <a:extLst>
              <a:ext uri="{FF2B5EF4-FFF2-40B4-BE49-F238E27FC236}">
                <a16:creationId xmlns:a16="http://schemas.microsoft.com/office/drawing/2014/main" id="{18394A88-7F84-450C-8713-432217CF8846}"/>
              </a:ext>
            </a:extLst>
          </p:cNvPr>
          <p:cNvPicPr>
            <a:picLocks noChangeAspect="1"/>
          </p:cNvPicPr>
          <p:nvPr userDrawn="1"/>
        </p:nvPicPr>
        <p:blipFill rotWithShape="1">
          <a:blip r:embed="rId3"/>
          <a:srcRect l="21891" t="15317" r="-1" b="1"/>
          <a:stretch/>
        </p:blipFill>
        <p:spPr>
          <a:xfrm>
            <a:off x="0" y="0"/>
            <a:ext cx="2152995" cy="2343878"/>
          </a:xfrm>
          <a:prstGeom prst="rect">
            <a:avLst/>
          </a:prstGeom>
        </p:spPr>
      </p:pic>
      <p:sp>
        <p:nvSpPr>
          <p:cNvPr id="2" name="Footer Placeholder 1">
            <a:extLst>
              <a:ext uri="{FF2B5EF4-FFF2-40B4-BE49-F238E27FC236}">
                <a16:creationId xmlns:a16="http://schemas.microsoft.com/office/drawing/2014/main" id="{16C2ECEF-66EA-A15F-CF2A-8EEE63245106}"/>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21D60C9A-175D-FD82-9ED3-02E2C86F8F26}"/>
              </a:ext>
            </a:extLst>
          </p:cNvPr>
          <p:cNvSpPr>
            <a:spLocks noGrp="1"/>
          </p:cNvSpPr>
          <p:nvPr>
            <p:ph type="sldNum" sz="quarter" idx="12"/>
          </p:nvPr>
        </p:nvSpPr>
        <p:spPr/>
        <p:txBody>
          <a:bodyPr/>
          <a:lstStyle/>
          <a:p>
            <a:fld id="{6F97B766-7176-6343-AFA5-ADC94B9B4260}" type="slidenum">
              <a:rPr lang="en-US" smtClean="0"/>
              <a:pPr/>
              <a:t>‹#›</a:t>
            </a:fld>
            <a:endParaRPr lang="en-US"/>
          </a:p>
        </p:txBody>
      </p:sp>
    </p:spTree>
    <p:extLst>
      <p:ext uri="{BB962C8B-B14F-4D97-AF65-F5344CB8AC3E}">
        <p14:creationId xmlns:p14="http://schemas.microsoft.com/office/powerpoint/2010/main" val="287566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Animated Arrow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0A7FF75-C396-9E43-9988-779640DB905C}"/>
              </a:ext>
            </a:extLst>
          </p:cNvPr>
          <p:cNvPicPr>
            <a:picLocks noChangeAspect="1"/>
          </p:cNvPicPr>
          <p:nvPr userDrawn="1"/>
        </p:nvPicPr>
        <p:blipFill>
          <a:blip r:embed="rId2"/>
          <a:stretch>
            <a:fillRect/>
          </a:stretch>
        </p:blipFill>
        <p:spPr>
          <a:xfrm>
            <a:off x="9762132" y="5872209"/>
            <a:ext cx="2125068" cy="752628"/>
          </a:xfrm>
          <a:prstGeom prst="rect">
            <a:avLst/>
          </a:prstGeom>
        </p:spPr>
      </p:pic>
      <p:sp>
        <p:nvSpPr>
          <p:cNvPr id="21" name="Title 1">
            <a:extLst>
              <a:ext uri="{FF2B5EF4-FFF2-40B4-BE49-F238E27FC236}">
                <a16:creationId xmlns:a16="http://schemas.microsoft.com/office/drawing/2014/main" id="{8099EA3A-5F82-DB45-A4FA-B3C1E175F79F}"/>
              </a:ext>
            </a:extLst>
          </p:cNvPr>
          <p:cNvSpPr>
            <a:spLocks noGrp="1"/>
          </p:cNvSpPr>
          <p:nvPr>
            <p:ph type="title" hasCustomPrompt="1"/>
          </p:nvPr>
        </p:nvSpPr>
        <p:spPr>
          <a:xfrm>
            <a:off x="2484917" y="458446"/>
            <a:ext cx="9296400" cy="1065434"/>
          </a:xfrm>
        </p:spPr>
        <p:txBody>
          <a:bodyPr/>
          <a:lstStyle>
            <a:lvl1pPr>
              <a:defRPr>
                <a:solidFill>
                  <a:srgbClr val="346EBE"/>
                </a:solidFill>
              </a:defRPr>
            </a:lvl1pPr>
          </a:lstStyle>
          <a:p>
            <a:r>
              <a:rPr lang="en-US"/>
              <a:t>Click to edit title style</a:t>
            </a:r>
          </a:p>
        </p:txBody>
      </p:sp>
      <p:cxnSp>
        <p:nvCxnSpPr>
          <p:cNvPr id="23" name="Straight Connector 22">
            <a:extLst>
              <a:ext uri="{FF2B5EF4-FFF2-40B4-BE49-F238E27FC236}">
                <a16:creationId xmlns:a16="http://schemas.microsoft.com/office/drawing/2014/main" id="{4EC264A4-92A9-F145-851C-BDB0812A15D2}"/>
              </a:ext>
            </a:extLst>
          </p:cNvPr>
          <p:cNvCxnSpPr/>
          <p:nvPr userDrawn="1"/>
        </p:nvCxnSpPr>
        <p:spPr>
          <a:xfrm>
            <a:off x="2596698" y="1357561"/>
            <a:ext cx="7280476" cy="0"/>
          </a:xfrm>
          <a:prstGeom prst="line">
            <a:avLst/>
          </a:prstGeom>
          <a:ln w="25400">
            <a:solidFill>
              <a:srgbClr val="76C167"/>
            </a:solidFill>
          </a:ln>
        </p:spPr>
        <p:style>
          <a:lnRef idx="1">
            <a:schemeClr val="accent1"/>
          </a:lnRef>
          <a:fillRef idx="0">
            <a:schemeClr val="accent1"/>
          </a:fillRef>
          <a:effectRef idx="0">
            <a:schemeClr val="accent1"/>
          </a:effectRef>
          <a:fontRef idx="minor">
            <a:schemeClr val="tx1"/>
          </a:fontRef>
        </p:style>
      </p:cxnSp>
      <p:pic>
        <p:nvPicPr>
          <p:cNvPr id="9" name="Picture 8" descr="Icon&#10;&#10;Description automatically generated">
            <a:extLst>
              <a:ext uri="{FF2B5EF4-FFF2-40B4-BE49-F238E27FC236}">
                <a16:creationId xmlns:a16="http://schemas.microsoft.com/office/drawing/2014/main" id="{18394A88-7F84-450C-8713-432217CF8846}"/>
              </a:ext>
            </a:extLst>
          </p:cNvPr>
          <p:cNvPicPr>
            <a:picLocks noChangeAspect="1"/>
          </p:cNvPicPr>
          <p:nvPr userDrawn="1"/>
        </p:nvPicPr>
        <p:blipFill rotWithShape="1">
          <a:blip r:embed="rId3"/>
          <a:srcRect l="21891" t="15317" r="-1" b="1"/>
          <a:stretch/>
        </p:blipFill>
        <p:spPr>
          <a:xfrm>
            <a:off x="0" y="0"/>
            <a:ext cx="2152995" cy="2343878"/>
          </a:xfrm>
          <a:prstGeom prst="rect">
            <a:avLst/>
          </a:prstGeom>
        </p:spPr>
      </p:pic>
      <p:graphicFrame>
        <p:nvGraphicFramePr>
          <p:cNvPr id="5" name="Chart 4">
            <a:extLst>
              <a:ext uri="{FF2B5EF4-FFF2-40B4-BE49-F238E27FC236}">
                <a16:creationId xmlns:a16="http://schemas.microsoft.com/office/drawing/2014/main" id="{CC4F9F9A-CCEC-4A11-8F1D-43D966D1106B}"/>
              </a:ext>
            </a:extLst>
          </p:cNvPr>
          <p:cNvGraphicFramePr/>
          <p:nvPr userDrawn="1">
            <p:extLst>
              <p:ext uri="{D42A27DB-BD31-4B8C-83A1-F6EECF244321}">
                <p14:modId xmlns:p14="http://schemas.microsoft.com/office/powerpoint/2010/main" val="1889208589"/>
              </p:ext>
            </p:extLst>
          </p:nvPr>
        </p:nvGraphicFramePr>
        <p:xfrm>
          <a:off x="2484917" y="1744145"/>
          <a:ext cx="7392257" cy="4655409"/>
        </p:xfrm>
        <a:graphic>
          <a:graphicData uri="http://schemas.openxmlformats.org/drawingml/2006/chart">
            <c:chart xmlns:c="http://schemas.openxmlformats.org/drawingml/2006/chart" xmlns:r="http://schemas.openxmlformats.org/officeDocument/2006/relationships" r:id="rId4"/>
          </a:graphicData>
        </a:graphic>
      </p:graphicFrame>
      <p:sp>
        <p:nvSpPr>
          <p:cNvPr id="2" name="Footer Placeholder 1">
            <a:extLst>
              <a:ext uri="{FF2B5EF4-FFF2-40B4-BE49-F238E27FC236}">
                <a16:creationId xmlns:a16="http://schemas.microsoft.com/office/drawing/2014/main" id="{0553AFA7-B481-2E68-3DF0-1CB86515236E}"/>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2D21A89B-6B6D-1E8E-7F9B-A4AFFA2D00A3}"/>
              </a:ext>
            </a:extLst>
          </p:cNvPr>
          <p:cNvSpPr>
            <a:spLocks noGrp="1"/>
          </p:cNvSpPr>
          <p:nvPr>
            <p:ph type="sldNum" sz="quarter" idx="11"/>
          </p:nvPr>
        </p:nvSpPr>
        <p:spPr/>
        <p:txBody>
          <a:bodyPr/>
          <a:lstStyle/>
          <a:p>
            <a:fld id="{6F97B766-7176-6343-AFA5-ADC94B9B4260}" type="slidenum">
              <a:rPr lang="en-US" smtClean="0"/>
              <a:pPr/>
              <a:t>‹#›</a:t>
            </a:fld>
            <a:endParaRPr lang="en-US"/>
          </a:p>
        </p:txBody>
      </p:sp>
    </p:spTree>
    <p:extLst>
      <p:ext uri="{BB962C8B-B14F-4D97-AF65-F5344CB8AC3E}">
        <p14:creationId xmlns:p14="http://schemas.microsoft.com/office/powerpoint/2010/main" val="11265881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White V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3BF5340-3AE0-0C4F-B0CE-7C48BB602D50}"/>
              </a:ext>
            </a:extLst>
          </p:cNvPr>
          <p:cNvSpPr>
            <a:spLocks noGrp="1"/>
          </p:cNvSpPr>
          <p:nvPr>
            <p:ph type="title" hasCustomPrompt="1"/>
          </p:nvPr>
        </p:nvSpPr>
        <p:spPr>
          <a:xfrm>
            <a:off x="1990578" y="318967"/>
            <a:ext cx="9296400" cy="1065434"/>
          </a:xfrm>
        </p:spPr>
        <p:txBody>
          <a:bodyPr/>
          <a:lstStyle>
            <a:lvl1pPr>
              <a:defRPr>
                <a:solidFill>
                  <a:schemeClr val="accent1"/>
                </a:solidFill>
              </a:defRPr>
            </a:lvl1pPr>
          </a:lstStyle>
          <a:p>
            <a:r>
              <a:rPr lang="en-US"/>
              <a:t>Click to edit title style</a:t>
            </a:r>
          </a:p>
        </p:txBody>
      </p:sp>
      <p:cxnSp>
        <p:nvCxnSpPr>
          <p:cNvPr id="12" name="Straight Connector 11">
            <a:extLst>
              <a:ext uri="{FF2B5EF4-FFF2-40B4-BE49-F238E27FC236}">
                <a16:creationId xmlns:a16="http://schemas.microsoft.com/office/drawing/2014/main" id="{28B1CAB5-1B1B-4F4F-A853-FDDE88D140F0}"/>
              </a:ext>
            </a:extLst>
          </p:cNvPr>
          <p:cNvCxnSpPr/>
          <p:nvPr userDrawn="1"/>
        </p:nvCxnSpPr>
        <p:spPr>
          <a:xfrm>
            <a:off x="2089052" y="1285927"/>
            <a:ext cx="728047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descr="Logo&#10;&#10;Description automatically generated">
            <a:extLst>
              <a:ext uri="{FF2B5EF4-FFF2-40B4-BE49-F238E27FC236}">
                <a16:creationId xmlns:a16="http://schemas.microsoft.com/office/drawing/2014/main" id="{9E9E6473-AC09-4460-B951-D9A1F8296938}"/>
              </a:ext>
            </a:extLst>
          </p:cNvPr>
          <p:cNvPicPr>
            <a:picLocks noChangeAspect="1"/>
          </p:cNvPicPr>
          <p:nvPr userDrawn="1"/>
        </p:nvPicPr>
        <p:blipFill>
          <a:blip r:embed="rId2"/>
          <a:stretch>
            <a:fillRect/>
          </a:stretch>
        </p:blipFill>
        <p:spPr>
          <a:xfrm rot="5400000">
            <a:off x="-1822986" y="2141953"/>
            <a:ext cx="5446636" cy="1800665"/>
          </a:xfrm>
          <a:prstGeom prst="rect">
            <a:avLst/>
          </a:prstGeom>
        </p:spPr>
      </p:pic>
      <p:pic>
        <p:nvPicPr>
          <p:cNvPr id="5" name="Picture 4" descr="Logo, icon&#10;&#10;Description automatically generated">
            <a:extLst>
              <a:ext uri="{FF2B5EF4-FFF2-40B4-BE49-F238E27FC236}">
                <a16:creationId xmlns:a16="http://schemas.microsoft.com/office/drawing/2014/main" id="{21104BF6-F9E4-43C5-B1C0-B93FA0C17E0B}"/>
              </a:ext>
            </a:extLst>
          </p:cNvPr>
          <p:cNvPicPr>
            <a:picLocks noChangeAspect="1"/>
          </p:cNvPicPr>
          <p:nvPr userDrawn="1"/>
        </p:nvPicPr>
        <p:blipFill rotWithShape="1">
          <a:blip r:embed="rId3"/>
          <a:srcRect r="24607" b="19774"/>
          <a:stretch/>
        </p:blipFill>
        <p:spPr>
          <a:xfrm>
            <a:off x="10578905" y="5176259"/>
            <a:ext cx="1613095" cy="1681741"/>
          </a:xfrm>
          <a:prstGeom prst="rect">
            <a:avLst/>
          </a:prstGeom>
        </p:spPr>
      </p:pic>
      <p:sp>
        <p:nvSpPr>
          <p:cNvPr id="15" name="Content Placeholder 2">
            <a:extLst>
              <a:ext uri="{FF2B5EF4-FFF2-40B4-BE49-F238E27FC236}">
                <a16:creationId xmlns:a16="http://schemas.microsoft.com/office/drawing/2014/main" id="{13C6ABC2-5B88-46D3-97A0-2BEB8BB8B688}"/>
              </a:ext>
            </a:extLst>
          </p:cNvPr>
          <p:cNvSpPr>
            <a:spLocks noGrp="1"/>
          </p:cNvSpPr>
          <p:nvPr>
            <p:ph idx="1"/>
          </p:nvPr>
        </p:nvSpPr>
        <p:spPr>
          <a:xfrm>
            <a:off x="1990578" y="1526187"/>
            <a:ext cx="9296400" cy="4351338"/>
          </a:xfrm>
        </p:spPr>
        <p:txBody>
          <a:bodyPr/>
          <a:lstStyle>
            <a:lvl1pPr marL="0" indent="0">
              <a:spcAft>
                <a:spcPts val="600"/>
              </a:spcAft>
              <a:buFontTx/>
              <a:buNone/>
              <a:defRPr/>
            </a:lvl1pPr>
            <a:lvl2pPr>
              <a:spcAft>
                <a:spcPts val="600"/>
              </a:spcAft>
              <a:defRPr/>
            </a:lvl2pPr>
            <a:lvl3pPr marL="1143000" indent="-320040">
              <a:spcAft>
                <a:spcPts val="600"/>
              </a:spcAft>
              <a:buClr>
                <a:srgbClr val="00B050"/>
              </a:buClr>
              <a:buFont typeface="Arial" panose="020B0604020202020204" pitchFamily="34" charset="0"/>
              <a:buChar char="•"/>
              <a:defRPr/>
            </a:lvl3pPr>
            <a:lvl4pPr marL="1600200" indent="-320040">
              <a:spcAft>
                <a:spcPts val="600"/>
              </a:spcAft>
              <a:buClr>
                <a:srgbClr val="00B050"/>
              </a:buClr>
              <a:buFont typeface="Arial" panose="020B0604020202020204" pitchFamily="34" charset="0"/>
              <a:buChar char="•"/>
              <a:defRPr/>
            </a:lvl4pPr>
            <a:lvl5pPr marL="2057400" indent="-320040">
              <a:buClr>
                <a:srgbClr val="00B050"/>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F9B15B6B-4FBA-F8D9-C681-614C1E419BF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9FC3FEAD-DCAC-2442-1DDB-C97D8A055CAC}"/>
              </a:ext>
            </a:extLst>
          </p:cNvPr>
          <p:cNvSpPr>
            <a:spLocks noGrp="1"/>
          </p:cNvSpPr>
          <p:nvPr>
            <p:ph type="sldNum" sz="quarter" idx="11"/>
          </p:nvPr>
        </p:nvSpPr>
        <p:spPr/>
        <p:txBody>
          <a:bodyPr/>
          <a:lstStyle/>
          <a:p>
            <a:fld id="{6F97B766-7176-6343-AFA5-ADC94B9B4260}" type="slidenum">
              <a:rPr lang="en-US" smtClean="0"/>
              <a:pPr/>
              <a:t>‹#›</a:t>
            </a:fld>
            <a:endParaRPr lang="en-US"/>
          </a:p>
        </p:txBody>
      </p:sp>
    </p:spTree>
    <p:extLst>
      <p:ext uri="{BB962C8B-B14F-4D97-AF65-F5344CB8AC3E}">
        <p14:creationId xmlns:p14="http://schemas.microsoft.com/office/powerpoint/2010/main" val="19766612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itle and Content White V2">
    <p:bg>
      <p:bgPr>
        <a:solidFill>
          <a:srgbClr val="00519A"/>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3BF5340-3AE0-0C4F-B0CE-7C48BB602D50}"/>
              </a:ext>
            </a:extLst>
          </p:cNvPr>
          <p:cNvSpPr>
            <a:spLocks noGrp="1"/>
          </p:cNvSpPr>
          <p:nvPr>
            <p:ph type="title" hasCustomPrompt="1"/>
          </p:nvPr>
        </p:nvSpPr>
        <p:spPr>
          <a:xfrm>
            <a:off x="1990578" y="318967"/>
            <a:ext cx="9296400" cy="1065434"/>
          </a:xfrm>
        </p:spPr>
        <p:txBody>
          <a:bodyPr/>
          <a:lstStyle>
            <a:lvl1pPr>
              <a:defRPr>
                <a:solidFill>
                  <a:schemeClr val="bg1"/>
                </a:solidFill>
              </a:defRPr>
            </a:lvl1pPr>
          </a:lstStyle>
          <a:p>
            <a:r>
              <a:rPr lang="en-US"/>
              <a:t>Click to edit title style</a:t>
            </a:r>
          </a:p>
        </p:txBody>
      </p:sp>
      <p:cxnSp>
        <p:nvCxnSpPr>
          <p:cNvPr id="12" name="Straight Connector 11">
            <a:extLst>
              <a:ext uri="{FF2B5EF4-FFF2-40B4-BE49-F238E27FC236}">
                <a16:creationId xmlns:a16="http://schemas.microsoft.com/office/drawing/2014/main" id="{28B1CAB5-1B1B-4F4F-A853-FDDE88D140F0}"/>
              </a:ext>
            </a:extLst>
          </p:cNvPr>
          <p:cNvCxnSpPr/>
          <p:nvPr userDrawn="1"/>
        </p:nvCxnSpPr>
        <p:spPr>
          <a:xfrm>
            <a:off x="2089052" y="1285927"/>
            <a:ext cx="7280476" cy="0"/>
          </a:xfrm>
          <a:prstGeom prst="line">
            <a:avLst/>
          </a:prstGeom>
          <a:ln w="25400">
            <a:solidFill>
              <a:srgbClr val="76C167"/>
            </a:solidFill>
          </a:ln>
        </p:spPr>
        <p:style>
          <a:lnRef idx="1">
            <a:schemeClr val="accent1"/>
          </a:lnRef>
          <a:fillRef idx="0">
            <a:schemeClr val="accent1"/>
          </a:fillRef>
          <a:effectRef idx="0">
            <a:schemeClr val="accent1"/>
          </a:effectRef>
          <a:fontRef idx="minor">
            <a:schemeClr val="tx1"/>
          </a:fontRef>
        </p:style>
      </p:cxnSp>
      <p:pic>
        <p:nvPicPr>
          <p:cNvPr id="3" name="Picture 2" descr="Logo&#10;&#10;Description automatically generated">
            <a:extLst>
              <a:ext uri="{FF2B5EF4-FFF2-40B4-BE49-F238E27FC236}">
                <a16:creationId xmlns:a16="http://schemas.microsoft.com/office/drawing/2014/main" id="{9E9E6473-AC09-4460-B951-D9A1F8296938}"/>
              </a:ext>
            </a:extLst>
          </p:cNvPr>
          <p:cNvPicPr>
            <a:picLocks noChangeAspect="1"/>
          </p:cNvPicPr>
          <p:nvPr userDrawn="1"/>
        </p:nvPicPr>
        <p:blipFill>
          <a:blip r:embed="rId2"/>
          <a:stretch>
            <a:fillRect/>
          </a:stretch>
        </p:blipFill>
        <p:spPr>
          <a:xfrm rot="5400000">
            <a:off x="-1822986" y="2141953"/>
            <a:ext cx="5446636" cy="1800665"/>
          </a:xfrm>
          <a:prstGeom prst="rect">
            <a:avLst/>
          </a:prstGeom>
        </p:spPr>
      </p:pic>
      <p:pic>
        <p:nvPicPr>
          <p:cNvPr id="5" name="Picture 4" descr="Logo, icon&#10;&#10;Description automatically generated">
            <a:extLst>
              <a:ext uri="{FF2B5EF4-FFF2-40B4-BE49-F238E27FC236}">
                <a16:creationId xmlns:a16="http://schemas.microsoft.com/office/drawing/2014/main" id="{21104BF6-F9E4-43C5-B1C0-B93FA0C17E0B}"/>
              </a:ext>
            </a:extLst>
          </p:cNvPr>
          <p:cNvPicPr>
            <a:picLocks noChangeAspect="1"/>
          </p:cNvPicPr>
          <p:nvPr userDrawn="1"/>
        </p:nvPicPr>
        <p:blipFill rotWithShape="1">
          <a:blip r:embed="rId3"/>
          <a:srcRect r="24607" b="19774"/>
          <a:stretch/>
        </p:blipFill>
        <p:spPr>
          <a:xfrm>
            <a:off x="10578905" y="5176259"/>
            <a:ext cx="1613095" cy="1681741"/>
          </a:xfrm>
          <a:prstGeom prst="rect">
            <a:avLst/>
          </a:prstGeom>
        </p:spPr>
      </p:pic>
      <p:sp>
        <p:nvSpPr>
          <p:cNvPr id="7" name="Content Placeholder 2">
            <a:extLst>
              <a:ext uri="{FF2B5EF4-FFF2-40B4-BE49-F238E27FC236}">
                <a16:creationId xmlns:a16="http://schemas.microsoft.com/office/drawing/2014/main" id="{37792F4B-8233-4629-858D-37AF5C3D2F6A}"/>
              </a:ext>
            </a:extLst>
          </p:cNvPr>
          <p:cNvSpPr>
            <a:spLocks noGrp="1"/>
          </p:cNvSpPr>
          <p:nvPr>
            <p:ph idx="10"/>
          </p:nvPr>
        </p:nvSpPr>
        <p:spPr>
          <a:xfrm>
            <a:off x="1990578" y="1551132"/>
            <a:ext cx="9296400" cy="4351338"/>
          </a:xfrm>
        </p:spPr>
        <p:txBody>
          <a:bodyPr/>
          <a:lstStyle>
            <a:lvl1pPr marL="0" indent="0">
              <a:spcAft>
                <a:spcPts val="600"/>
              </a:spcAft>
              <a:buFontTx/>
              <a:buNone/>
              <a:defRPr>
                <a:solidFill>
                  <a:schemeClr val="bg1"/>
                </a:solidFill>
              </a:defRPr>
            </a:lvl1pPr>
            <a:lvl2pPr marL="708660" indent="-342900">
              <a:spcAft>
                <a:spcPts val="600"/>
              </a:spcAft>
              <a:buClr>
                <a:schemeClr val="bg1"/>
              </a:buClr>
              <a:buFont typeface="Arial" panose="020B0604020202020204" pitchFamily="34" charset="0"/>
              <a:buChar char="•"/>
              <a:defRPr>
                <a:solidFill>
                  <a:schemeClr val="bg1"/>
                </a:solidFill>
              </a:defRPr>
            </a:lvl2pPr>
            <a:lvl3pPr marL="1143000" indent="-320040">
              <a:spcAft>
                <a:spcPts val="600"/>
              </a:spcAft>
              <a:buClr>
                <a:schemeClr val="bg1"/>
              </a:buClr>
              <a:buFont typeface="Arial" panose="020B0604020202020204" pitchFamily="34" charset="0"/>
              <a:buChar char="•"/>
              <a:defRPr>
                <a:solidFill>
                  <a:schemeClr val="bg1"/>
                </a:solidFill>
              </a:defRPr>
            </a:lvl3pPr>
            <a:lvl4pPr marL="1600200" indent="-320040">
              <a:spcAft>
                <a:spcPts val="600"/>
              </a:spcAft>
              <a:buClr>
                <a:schemeClr val="bg1"/>
              </a:buClr>
              <a:buFont typeface="Arial" panose="020B0604020202020204" pitchFamily="34" charset="0"/>
              <a:buChar char="•"/>
              <a:defRPr>
                <a:solidFill>
                  <a:schemeClr val="bg1"/>
                </a:solidFill>
              </a:defRPr>
            </a:lvl4pPr>
            <a:lvl5pPr marL="2057400" indent="-320040">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7A3CC969-C022-A5D2-EDD2-6418730DE3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60E3FA-A935-1CC0-64FE-5DBC168F2982}"/>
              </a:ext>
            </a:extLst>
          </p:cNvPr>
          <p:cNvSpPr>
            <a:spLocks noGrp="1"/>
          </p:cNvSpPr>
          <p:nvPr>
            <p:ph type="sldNum" sz="quarter" idx="12"/>
          </p:nvPr>
        </p:nvSpPr>
        <p:spPr/>
        <p:txBody>
          <a:bodyPr/>
          <a:lstStyle/>
          <a:p>
            <a:fld id="{6F97B766-7176-6343-AFA5-ADC94B9B4260}" type="slidenum">
              <a:rPr lang="en-US" smtClean="0"/>
              <a:pPr/>
              <a:t>‹#›</a:t>
            </a:fld>
            <a:endParaRPr lang="en-US"/>
          </a:p>
        </p:txBody>
      </p:sp>
    </p:spTree>
    <p:extLst>
      <p:ext uri="{BB962C8B-B14F-4D97-AF65-F5344CB8AC3E}">
        <p14:creationId xmlns:p14="http://schemas.microsoft.com/office/powerpoint/2010/main" val="15435056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nd Content White V2">
    <p:bg>
      <p:bgPr>
        <a:solidFill>
          <a:srgbClr val="003757"/>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3BF5340-3AE0-0C4F-B0CE-7C48BB602D50}"/>
              </a:ext>
            </a:extLst>
          </p:cNvPr>
          <p:cNvSpPr>
            <a:spLocks noGrp="1"/>
          </p:cNvSpPr>
          <p:nvPr>
            <p:ph type="title" hasCustomPrompt="1"/>
          </p:nvPr>
        </p:nvSpPr>
        <p:spPr>
          <a:xfrm>
            <a:off x="1990578" y="318967"/>
            <a:ext cx="9296400" cy="1065434"/>
          </a:xfrm>
        </p:spPr>
        <p:txBody>
          <a:bodyPr/>
          <a:lstStyle>
            <a:lvl1pPr>
              <a:defRPr>
                <a:solidFill>
                  <a:schemeClr val="bg1"/>
                </a:solidFill>
              </a:defRPr>
            </a:lvl1pPr>
          </a:lstStyle>
          <a:p>
            <a:r>
              <a:rPr lang="en-US"/>
              <a:t>Click to edit title style</a:t>
            </a:r>
          </a:p>
        </p:txBody>
      </p:sp>
      <p:cxnSp>
        <p:nvCxnSpPr>
          <p:cNvPr id="12" name="Straight Connector 11">
            <a:extLst>
              <a:ext uri="{FF2B5EF4-FFF2-40B4-BE49-F238E27FC236}">
                <a16:creationId xmlns:a16="http://schemas.microsoft.com/office/drawing/2014/main" id="{28B1CAB5-1B1B-4F4F-A853-FDDE88D140F0}"/>
              </a:ext>
            </a:extLst>
          </p:cNvPr>
          <p:cNvCxnSpPr/>
          <p:nvPr userDrawn="1"/>
        </p:nvCxnSpPr>
        <p:spPr>
          <a:xfrm>
            <a:off x="2089052" y="1285927"/>
            <a:ext cx="728047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descr="Logo&#10;&#10;Description automatically generated">
            <a:extLst>
              <a:ext uri="{FF2B5EF4-FFF2-40B4-BE49-F238E27FC236}">
                <a16:creationId xmlns:a16="http://schemas.microsoft.com/office/drawing/2014/main" id="{9E9E6473-AC09-4460-B951-D9A1F8296938}"/>
              </a:ext>
            </a:extLst>
          </p:cNvPr>
          <p:cNvPicPr>
            <a:picLocks noChangeAspect="1"/>
          </p:cNvPicPr>
          <p:nvPr userDrawn="1"/>
        </p:nvPicPr>
        <p:blipFill>
          <a:blip r:embed="rId2"/>
          <a:stretch>
            <a:fillRect/>
          </a:stretch>
        </p:blipFill>
        <p:spPr>
          <a:xfrm rot="5400000">
            <a:off x="-1822986" y="2141953"/>
            <a:ext cx="5446636" cy="1800665"/>
          </a:xfrm>
          <a:prstGeom prst="rect">
            <a:avLst/>
          </a:prstGeom>
        </p:spPr>
      </p:pic>
      <p:pic>
        <p:nvPicPr>
          <p:cNvPr id="5" name="Picture 4" descr="Logo, icon&#10;&#10;Description automatically generated">
            <a:extLst>
              <a:ext uri="{FF2B5EF4-FFF2-40B4-BE49-F238E27FC236}">
                <a16:creationId xmlns:a16="http://schemas.microsoft.com/office/drawing/2014/main" id="{21104BF6-F9E4-43C5-B1C0-B93FA0C17E0B}"/>
              </a:ext>
            </a:extLst>
          </p:cNvPr>
          <p:cNvPicPr>
            <a:picLocks noChangeAspect="1"/>
          </p:cNvPicPr>
          <p:nvPr userDrawn="1"/>
        </p:nvPicPr>
        <p:blipFill rotWithShape="1">
          <a:blip r:embed="rId3"/>
          <a:srcRect r="24607" b="19774"/>
          <a:stretch/>
        </p:blipFill>
        <p:spPr>
          <a:xfrm>
            <a:off x="10578905" y="5176259"/>
            <a:ext cx="1613095" cy="1681741"/>
          </a:xfrm>
          <a:prstGeom prst="rect">
            <a:avLst/>
          </a:prstGeom>
        </p:spPr>
      </p:pic>
      <p:sp>
        <p:nvSpPr>
          <p:cNvPr id="7" name="Content Placeholder 2">
            <a:extLst>
              <a:ext uri="{FF2B5EF4-FFF2-40B4-BE49-F238E27FC236}">
                <a16:creationId xmlns:a16="http://schemas.microsoft.com/office/drawing/2014/main" id="{51EBA69E-3DCA-42C8-9A01-378500C3A00E}"/>
              </a:ext>
            </a:extLst>
          </p:cNvPr>
          <p:cNvSpPr>
            <a:spLocks noGrp="1"/>
          </p:cNvSpPr>
          <p:nvPr>
            <p:ph idx="1"/>
          </p:nvPr>
        </p:nvSpPr>
        <p:spPr>
          <a:xfrm>
            <a:off x="1990578" y="1563929"/>
            <a:ext cx="9296400" cy="4351338"/>
          </a:xfrm>
        </p:spPr>
        <p:txBody>
          <a:bodyPr/>
          <a:lstStyle>
            <a:lvl1pPr marL="0" indent="0">
              <a:spcAft>
                <a:spcPts val="600"/>
              </a:spcAft>
              <a:buFontTx/>
              <a:buNone/>
              <a:defRPr>
                <a:solidFill>
                  <a:schemeClr val="bg1"/>
                </a:solidFill>
              </a:defRPr>
            </a:lvl1pPr>
            <a:lvl2pPr marL="685800" indent="-320040">
              <a:spcAft>
                <a:spcPts val="600"/>
              </a:spcAft>
              <a:buClr>
                <a:schemeClr val="bg1"/>
              </a:buClr>
              <a:buFont typeface="Arial" panose="020B0604020202020204" pitchFamily="34" charset="0"/>
              <a:buChar char="•"/>
              <a:defRPr>
                <a:solidFill>
                  <a:schemeClr val="bg1"/>
                </a:solidFill>
              </a:defRPr>
            </a:lvl2pPr>
            <a:lvl3pPr marL="1143000" indent="-320040">
              <a:spcAft>
                <a:spcPts val="600"/>
              </a:spcAft>
              <a:buClr>
                <a:schemeClr val="bg1"/>
              </a:buClr>
              <a:buFont typeface="Arial" panose="020B0604020202020204" pitchFamily="34" charset="0"/>
              <a:buChar char="•"/>
              <a:defRPr>
                <a:solidFill>
                  <a:schemeClr val="bg1"/>
                </a:solidFill>
              </a:defRPr>
            </a:lvl3pPr>
            <a:lvl4pPr marL="1600200" indent="-320040">
              <a:spcAft>
                <a:spcPts val="600"/>
              </a:spcAft>
              <a:buClr>
                <a:schemeClr val="bg1"/>
              </a:buClr>
              <a:buFont typeface="Arial" panose="020B0604020202020204" pitchFamily="34" charset="0"/>
              <a:buChar char="•"/>
              <a:defRPr>
                <a:solidFill>
                  <a:schemeClr val="bg1"/>
                </a:solidFill>
              </a:defRPr>
            </a:lvl4pPr>
            <a:lvl5pPr marL="2057400" indent="-320040">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EAEC9314-8BB8-4A91-C952-D67AC062F8D9}"/>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9FD5ED19-F54B-F808-3588-0003A50D0300}"/>
              </a:ext>
            </a:extLst>
          </p:cNvPr>
          <p:cNvSpPr>
            <a:spLocks noGrp="1"/>
          </p:cNvSpPr>
          <p:nvPr>
            <p:ph type="sldNum" sz="quarter" idx="11"/>
          </p:nvPr>
        </p:nvSpPr>
        <p:spPr/>
        <p:txBody>
          <a:bodyPr/>
          <a:lstStyle/>
          <a:p>
            <a:fld id="{6F97B766-7176-6343-AFA5-ADC94B9B4260}" type="slidenum">
              <a:rPr lang="en-US" smtClean="0"/>
              <a:pPr/>
              <a:t>‹#›</a:t>
            </a:fld>
            <a:endParaRPr lang="en-US"/>
          </a:p>
        </p:txBody>
      </p:sp>
    </p:spTree>
    <p:extLst>
      <p:ext uri="{BB962C8B-B14F-4D97-AF65-F5344CB8AC3E}">
        <p14:creationId xmlns:p14="http://schemas.microsoft.com/office/powerpoint/2010/main" val="41802465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and Content White V2">
    <p:bg>
      <p:bgPr>
        <a:solidFill>
          <a:srgbClr val="00B258"/>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3BF5340-3AE0-0C4F-B0CE-7C48BB602D50}"/>
              </a:ext>
            </a:extLst>
          </p:cNvPr>
          <p:cNvSpPr>
            <a:spLocks noGrp="1"/>
          </p:cNvSpPr>
          <p:nvPr>
            <p:ph type="title" hasCustomPrompt="1"/>
          </p:nvPr>
        </p:nvSpPr>
        <p:spPr>
          <a:xfrm>
            <a:off x="1990578" y="318967"/>
            <a:ext cx="9296400" cy="1065434"/>
          </a:xfrm>
        </p:spPr>
        <p:txBody>
          <a:bodyPr/>
          <a:lstStyle>
            <a:lvl1pPr>
              <a:defRPr>
                <a:solidFill>
                  <a:schemeClr val="bg1"/>
                </a:solidFill>
              </a:defRPr>
            </a:lvl1pPr>
          </a:lstStyle>
          <a:p>
            <a:r>
              <a:rPr lang="en-US"/>
              <a:t>Click to edit title style</a:t>
            </a:r>
          </a:p>
        </p:txBody>
      </p:sp>
      <p:cxnSp>
        <p:nvCxnSpPr>
          <p:cNvPr id="12" name="Straight Connector 11">
            <a:extLst>
              <a:ext uri="{FF2B5EF4-FFF2-40B4-BE49-F238E27FC236}">
                <a16:creationId xmlns:a16="http://schemas.microsoft.com/office/drawing/2014/main" id="{28B1CAB5-1B1B-4F4F-A853-FDDE88D140F0}"/>
              </a:ext>
            </a:extLst>
          </p:cNvPr>
          <p:cNvCxnSpPr/>
          <p:nvPr userDrawn="1"/>
        </p:nvCxnSpPr>
        <p:spPr>
          <a:xfrm>
            <a:off x="2089052" y="1285927"/>
            <a:ext cx="7280476" cy="0"/>
          </a:xfrm>
          <a:prstGeom prst="line">
            <a:avLst/>
          </a:prstGeom>
          <a:ln w="25400">
            <a:solidFill>
              <a:srgbClr val="346EBE"/>
            </a:solidFill>
          </a:ln>
        </p:spPr>
        <p:style>
          <a:lnRef idx="1">
            <a:schemeClr val="accent1"/>
          </a:lnRef>
          <a:fillRef idx="0">
            <a:schemeClr val="accent1"/>
          </a:fillRef>
          <a:effectRef idx="0">
            <a:schemeClr val="accent1"/>
          </a:effectRef>
          <a:fontRef idx="minor">
            <a:schemeClr val="tx1"/>
          </a:fontRef>
        </p:style>
      </p:cxnSp>
      <p:pic>
        <p:nvPicPr>
          <p:cNvPr id="3" name="Picture 2" descr="Logo&#10;&#10;Description automatically generated">
            <a:extLst>
              <a:ext uri="{FF2B5EF4-FFF2-40B4-BE49-F238E27FC236}">
                <a16:creationId xmlns:a16="http://schemas.microsoft.com/office/drawing/2014/main" id="{9E9E6473-AC09-4460-B951-D9A1F8296938}"/>
              </a:ext>
            </a:extLst>
          </p:cNvPr>
          <p:cNvPicPr>
            <a:picLocks noChangeAspect="1"/>
          </p:cNvPicPr>
          <p:nvPr userDrawn="1"/>
        </p:nvPicPr>
        <p:blipFill>
          <a:blip r:embed="rId2"/>
          <a:stretch>
            <a:fillRect/>
          </a:stretch>
        </p:blipFill>
        <p:spPr>
          <a:xfrm rot="5400000">
            <a:off x="-1822986" y="2141953"/>
            <a:ext cx="5446636" cy="1800665"/>
          </a:xfrm>
          <a:prstGeom prst="rect">
            <a:avLst/>
          </a:prstGeom>
        </p:spPr>
      </p:pic>
      <p:pic>
        <p:nvPicPr>
          <p:cNvPr id="5" name="Picture 4" descr="Logo, icon&#10;&#10;Description automatically generated">
            <a:extLst>
              <a:ext uri="{FF2B5EF4-FFF2-40B4-BE49-F238E27FC236}">
                <a16:creationId xmlns:a16="http://schemas.microsoft.com/office/drawing/2014/main" id="{21104BF6-F9E4-43C5-B1C0-B93FA0C17E0B}"/>
              </a:ext>
            </a:extLst>
          </p:cNvPr>
          <p:cNvPicPr>
            <a:picLocks noChangeAspect="1"/>
          </p:cNvPicPr>
          <p:nvPr userDrawn="1"/>
        </p:nvPicPr>
        <p:blipFill rotWithShape="1">
          <a:blip r:embed="rId3"/>
          <a:srcRect r="24607" b="19774"/>
          <a:stretch/>
        </p:blipFill>
        <p:spPr>
          <a:xfrm>
            <a:off x="10578905" y="5176259"/>
            <a:ext cx="1613095" cy="1681741"/>
          </a:xfrm>
          <a:prstGeom prst="rect">
            <a:avLst/>
          </a:prstGeom>
        </p:spPr>
      </p:pic>
      <p:sp>
        <p:nvSpPr>
          <p:cNvPr id="7" name="Content Placeholder 2">
            <a:extLst>
              <a:ext uri="{FF2B5EF4-FFF2-40B4-BE49-F238E27FC236}">
                <a16:creationId xmlns:a16="http://schemas.microsoft.com/office/drawing/2014/main" id="{37792F4B-8233-4629-858D-37AF5C3D2F6A}"/>
              </a:ext>
            </a:extLst>
          </p:cNvPr>
          <p:cNvSpPr>
            <a:spLocks noGrp="1"/>
          </p:cNvSpPr>
          <p:nvPr>
            <p:ph idx="10"/>
          </p:nvPr>
        </p:nvSpPr>
        <p:spPr>
          <a:xfrm>
            <a:off x="1990578" y="1551132"/>
            <a:ext cx="9296400" cy="4351338"/>
          </a:xfrm>
        </p:spPr>
        <p:txBody>
          <a:bodyPr/>
          <a:lstStyle>
            <a:lvl1pPr marL="0" indent="0">
              <a:spcAft>
                <a:spcPts val="600"/>
              </a:spcAft>
              <a:buFontTx/>
              <a:buNone/>
              <a:defRPr>
                <a:solidFill>
                  <a:schemeClr val="bg1"/>
                </a:solidFill>
              </a:defRPr>
            </a:lvl1pPr>
            <a:lvl2pPr marL="685800" indent="-320040">
              <a:spcAft>
                <a:spcPts val="600"/>
              </a:spcAft>
              <a:buClr>
                <a:schemeClr val="bg1"/>
              </a:buClr>
              <a:buFont typeface="Arial" panose="020B0604020202020204" pitchFamily="34" charset="0"/>
              <a:buChar char="•"/>
              <a:defRPr>
                <a:solidFill>
                  <a:schemeClr val="bg1"/>
                </a:solidFill>
              </a:defRPr>
            </a:lvl2pPr>
            <a:lvl3pPr marL="1143000" indent="-320040">
              <a:spcAft>
                <a:spcPts val="600"/>
              </a:spcAft>
              <a:buClr>
                <a:schemeClr val="bg1"/>
              </a:buClr>
              <a:buFont typeface="Arial" panose="020B0604020202020204" pitchFamily="34" charset="0"/>
              <a:buChar char="•"/>
              <a:defRPr>
                <a:solidFill>
                  <a:schemeClr val="bg1"/>
                </a:solidFill>
              </a:defRPr>
            </a:lvl3pPr>
            <a:lvl4pPr marL="1600200" indent="-320040">
              <a:spcAft>
                <a:spcPts val="600"/>
              </a:spcAft>
              <a:buClr>
                <a:schemeClr val="bg1"/>
              </a:buClr>
              <a:buFont typeface="Arial" panose="020B0604020202020204" pitchFamily="34" charset="0"/>
              <a:buChar char="•"/>
              <a:defRPr>
                <a:solidFill>
                  <a:schemeClr val="bg1"/>
                </a:solidFill>
              </a:defRPr>
            </a:lvl4pPr>
            <a:lvl5pPr marL="2057400" indent="-320040">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EA79575A-1A76-8CC0-C25B-AB4721DF74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C2EF0E-0DF0-AAEB-EFBE-78B2FD858CA1}"/>
              </a:ext>
            </a:extLst>
          </p:cNvPr>
          <p:cNvSpPr>
            <a:spLocks noGrp="1"/>
          </p:cNvSpPr>
          <p:nvPr>
            <p:ph type="sldNum" sz="quarter" idx="12"/>
          </p:nvPr>
        </p:nvSpPr>
        <p:spPr/>
        <p:txBody>
          <a:bodyPr/>
          <a:lstStyle/>
          <a:p>
            <a:fld id="{6F97B766-7176-6343-AFA5-ADC94B9B4260}" type="slidenum">
              <a:rPr lang="en-US" smtClean="0"/>
              <a:pPr/>
              <a:t>‹#›</a:t>
            </a:fld>
            <a:endParaRPr lang="en-US"/>
          </a:p>
        </p:txBody>
      </p:sp>
    </p:spTree>
    <p:extLst>
      <p:ext uri="{BB962C8B-B14F-4D97-AF65-F5344CB8AC3E}">
        <p14:creationId xmlns:p14="http://schemas.microsoft.com/office/powerpoint/2010/main" val="4073822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789048"/>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1891018"/>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354567"/>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294968" y="1891018"/>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291073" y="2354567"/>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7" name="Slide Number Placeholder 26"/>
          <p:cNvSpPr>
            <a:spLocks noGrp="1"/>
          </p:cNvSpPr>
          <p:nvPr>
            <p:ph type="sldNum" sz="quarter" idx="11"/>
          </p:nvPr>
        </p:nvSpPr>
        <p:spPr/>
        <p:txBody>
          <a:bodyPr rtlCol="0"/>
          <a:lstStyle/>
          <a:p>
            <a:fld id="{401CF334-2D5C-4859-84A6-CA7E6E43FAEB}" type="slidenum">
              <a:rPr lang="en-US" smtClean="0"/>
              <a:t>‹#›</a:t>
            </a:fld>
            <a:endParaRPr lang="en-US"/>
          </a:p>
        </p:txBody>
      </p:sp>
    </p:spTree>
    <p:extLst>
      <p:ext uri="{BB962C8B-B14F-4D97-AF65-F5344CB8AC3E}">
        <p14:creationId xmlns:p14="http://schemas.microsoft.com/office/powerpoint/2010/main" val="4183531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NEW TITL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6DF720D-1F68-ED44-B56B-B525F258E7E2}"/>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1" name="Group 20">
            <a:extLst>
              <a:ext uri="{FF2B5EF4-FFF2-40B4-BE49-F238E27FC236}">
                <a16:creationId xmlns:a16="http://schemas.microsoft.com/office/drawing/2014/main" id="{24B6388D-A4D8-DF4F-AB78-79539BD2D706}"/>
              </a:ext>
            </a:extLst>
          </p:cNvPr>
          <p:cNvGrpSpPr/>
          <p:nvPr userDrawn="1"/>
        </p:nvGrpSpPr>
        <p:grpSpPr>
          <a:xfrm>
            <a:off x="2674675" y="0"/>
            <a:ext cx="9517325" cy="6858000"/>
            <a:chOff x="2006006" y="0"/>
            <a:chExt cx="10185994" cy="6858000"/>
          </a:xfrm>
        </p:grpSpPr>
        <p:sp>
          <p:nvSpPr>
            <p:cNvPr id="22" name="Parallelogram 6">
              <a:extLst>
                <a:ext uri="{FF2B5EF4-FFF2-40B4-BE49-F238E27FC236}">
                  <a16:creationId xmlns:a16="http://schemas.microsoft.com/office/drawing/2014/main" id="{EC8F8311-0A62-3842-8540-0625EABCE4C2}"/>
                </a:ext>
              </a:extLst>
            </p:cNvPr>
            <p:cNvSpPr/>
            <p:nvPr/>
          </p:nvSpPr>
          <p:spPr>
            <a:xfrm flipH="1">
              <a:off x="3606742" y="0"/>
              <a:ext cx="8585258" cy="6858000"/>
            </a:xfrm>
            <a:custGeom>
              <a:avLst/>
              <a:gdLst>
                <a:gd name="connsiteX0" fmla="*/ 0 w 7381461"/>
                <a:gd name="connsiteY0" fmla="*/ 6858000 h 6858000"/>
                <a:gd name="connsiteX1" fmla="*/ 2734902 w 7381461"/>
                <a:gd name="connsiteY1" fmla="*/ 0 h 6858000"/>
                <a:gd name="connsiteX2" fmla="*/ 7381461 w 7381461"/>
                <a:gd name="connsiteY2" fmla="*/ 0 h 6858000"/>
                <a:gd name="connsiteX3" fmla="*/ 4646559 w 7381461"/>
                <a:gd name="connsiteY3" fmla="*/ 6858000 h 6858000"/>
                <a:gd name="connsiteX4" fmla="*/ 0 w 7381461"/>
                <a:gd name="connsiteY4" fmla="*/ 6858000 h 6858000"/>
                <a:gd name="connsiteX0" fmla="*/ 0 w 7381461"/>
                <a:gd name="connsiteY0" fmla="*/ 6872068 h 6872068"/>
                <a:gd name="connsiteX1" fmla="*/ 821696 w 7381461"/>
                <a:gd name="connsiteY1" fmla="*/ 0 h 6872068"/>
                <a:gd name="connsiteX2" fmla="*/ 7381461 w 7381461"/>
                <a:gd name="connsiteY2" fmla="*/ 14068 h 6872068"/>
                <a:gd name="connsiteX3" fmla="*/ 4646559 w 7381461"/>
                <a:gd name="connsiteY3" fmla="*/ 6872068 h 6872068"/>
                <a:gd name="connsiteX4" fmla="*/ 0 w 7381461"/>
                <a:gd name="connsiteY4" fmla="*/ 6872068 h 6872068"/>
                <a:gd name="connsiteX0" fmla="*/ 275584 w 6559765"/>
                <a:gd name="connsiteY0" fmla="*/ 6858000 h 6872068"/>
                <a:gd name="connsiteX1" fmla="*/ 0 w 6559765"/>
                <a:gd name="connsiteY1" fmla="*/ 0 h 6872068"/>
                <a:gd name="connsiteX2" fmla="*/ 6559765 w 6559765"/>
                <a:gd name="connsiteY2" fmla="*/ 14068 h 6872068"/>
                <a:gd name="connsiteX3" fmla="*/ 3824863 w 6559765"/>
                <a:gd name="connsiteY3" fmla="*/ 6872068 h 6872068"/>
                <a:gd name="connsiteX4" fmla="*/ 275584 w 6559765"/>
                <a:gd name="connsiteY4" fmla="*/ 6858000 h 6872068"/>
                <a:gd name="connsiteX0" fmla="*/ 0 w 6593670"/>
                <a:gd name="connsiteY0" fmla="*/ 6858000 h 6872068"/>
                <a:gd name="connsiteX1" fmla="*/ 33905 w 6593670"/>
                <a:gd name="connsiteY1" fmla="*/ 0 h 6872068"/>
                <a:gd name="connsiteX2" fmla="*/ 6593670 w 6593670"/>
                <a:gd name="connsiteY2" fmla="*/ 14068 h 6872068"/>
                <a:gd name="connsiteX3" fmla="*/ 3858768 w 6593670"/>
                <a:gd name="connsiteY3" fmla="*/ 6872068 h 6872068"/>
                <a:gd name="connsiteX4" fmla="*/ 0 w 6593670"/>
                <a:gd name="connsiteY4" fmla="*/ 6858000 h 6872068"/>
                <a:gd name="connsiteX0" fmla="*/ 8298 w 6601968"/>
                <a:gd name="connsiteY0" fmla="*/ 6843932 h 6858000"/>
                <a:gd name="connsiteX1" fmla="*/ 0 w 6601968"/>
                <a:gd name="connsiteY1" fmla="*/ 0 h 6858000"/>
                <a:gd name="connsiteX2" fmla="*/ 6601968 w 6601968"/>
                <a:gd name="connsiteY2" fmla="*/ 0 h 6858000"/>
                <a:gd name="connsiteX3" fmla="*/ 3867066 w 6601968"/>
                <a:gd name="connsiteY3" fmla="*/ 6858000 h 6858000"/>
                <a:gd name="connsiteX4" fmla="*/ 8298 w 6601968"/>
                <a:gd name="connsiteY4" fmla="*/ 684393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968" h="6858000">
                  <a:moveTo>
                    <a:pt x="8298" y="6843932"/>
                  </a:moveTo>
                  <a:lnTo>
                    <a:pt x="0" y="0"/>
                  </a:lnTo>
                  <a:lnTo>
                    <a:pt x="6601968" y="0"/>
                  </a:lnTo>
                  <a:lnTo>
                    <a:pt x="3867066" y="6858000"/>
                  </a:lnTo>
                  <a:lnTo>
                    <a:pt x="8298" y="6843932"/>
                  </a:lnTo>
                  <a:close/>
                </a:path>
              </a:pathLst>
            </a:custGeom>
            <a:gradFill>
              <a:gsLst>
                <a:gs pos="17000">
                  <a:schemeClr val="accent2">
                    <a:alpha val="52000"/>
                  </a:schemeClr>
                </a:gs>
                <a:gs pos="100000">
                  <a:schemeClr val="accent5">
                    <a:alpha val="90000"/>
                  </a:schemeClr>
                </a:gs>
              </a:gsLst>
              <a:lin ang="4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srgbClr val="F5F5F5"/>
                </a:solidFill>
                <a:effectLst/>
                <a:uLnTx/>
                <a:uFillTx/>
                <a:latin typeface="Calibri" panose="020F0502020204030204"/>
                <a:ea typeface="+mn-ea"/>
                <a:cs typeface="+mn-cs"/>
              </a:endParaRPr>
            </a:p>
          </p:txBody>
        </p:sp>
        <p:sp>
          <p:nvSpPr>
            <p:cNvPr id="23" name="Parallelogram 22">
              <a:extLst>
                <a:ext uri="{FF2B5EF4-FFF2-40B4-BE49-F238E27FC236}">
                  <a16:creationId xmlns:a16="http://schemas.microsoft.com/office/drawing/2014/main" id="{3940BB6C-7F87-8445-B951-53F3BDF5F4B8}"/>
                </a:ext>
              </a:extLst>
            </p:cNvPr>
            <p:cNvSpPr/>
            <p:nvPr/>
          </p:nvSpPr>
          <p:spPr>
            <a:xfrm flipH="1">
              <a:off x="2757430" y="0"/>
              <a:ext cx="5293127" cy="6858000"/>
            </a:xfrm>
            <a:prstGeom prst="parallelogram">
              <a:avLst>
                <a:gd name="adj" fmla="val 67783"/>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srgbClr val="F5F5F5"/>
                </a:solidFill>
                <a:effectLst/>
                <a:uLnTx/>
                <a:uFillTx/>
                <a:latin typeface="Calibri" panose="020F0502020204030204"/>
                <a:ea typeface="+mn-ea"/>
                <a:cs typeface="+mn-cs"/>
              </a:endParaRPr>
            </a:p>
          </p:txBody>
        </p:sp>
        <p:sp>
          <p:nvSpPr>
            <p:cNvPr id="24" name="Parallelogram 23">
              <a:extLst>
                <a:ext uri="{FF2B5EF4-FFF2-40B4-BE49-F238E27FC236}">
                  <a16:creationId xmlns:a16="http://schemas.microsoft.com/office/drawing/2014/main" id="{6560E1FF-7D7C-CE4D-96DA-4088E42ECBA1}"/>
                </a:ext>
              </a:extLst>
            </p:cNvPr>
            <p:cNvSpPr/>
            <p:nvPr/>
          </p:nvSpPr>
          <p:spPr>
            <a:xfrm flipH="1">
              <a:off x="2006006" y="0"/>
              <a:ext cx="4362730" cy="6858000"/>
            </a:xfrm>
            <a:prstGeom prst="parallelogram">
              <a:avLst>
                <a:gd name="adj" fmla="val 81621"/>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srgbClr val="F5F5F5"/>
                </a:solidFill>
                <a:effectLst/>
                <a:uLnTx/>
                <a:uFillTx/>
                <a:latin typeface="Calibri" panose="020F0502020204030204"/>
                <a:ea typeface="+mn-ea"/>
                <a:cs typeface="+mn-cs"/>
              </a:endParaRPr>
            </a:p>
          </p:txBody>
        </p:sp>
      </p:grpSp>
      <p:sp>
        <p:nvSpPr>
          <p:cNvPr id="19" name="Title 18">
            <a:extLst>
              <a:ext uri="{FF2B5EF4-FFF2-40B4-BE49-F238E27FC236}">
                <a16:creationId xmlns:a16="http://schemas.microsoft.com/office/drawing/2014/main" id="{2F45BF81-941F-C148-A841-D2A12AA32102}"/>
              </a:ext>
            </a:extLst>
          </p:cNvPr>
          <p:cNvSpPr>
            <a:spLocks noGrp="1"/>
          </p:cNvSpPr>
          <p:nvPr>
            <p:ph type="title"/>
          </p:nvPr>
        </p:nvSpPr>
        <p:spPr>
          <a:xfrm>
            <a:off x="6551693" y="1115897"/>
            <a:ext cx="4945656" cy="1325563"/>
          </a:xfrm>
        </p:spPr>
        <p:txBody>
          <a:bodyPr/>
          <a:lstStyle>
            <a:lvl1pPr algn="ctr">
              <a:defRPr/>
            </a:lvl1pPr>
          </a:lstStyle>
          <a:p>
            <a:r>
              <a:rPr lang="en-US"/>
              <a:t>Click to edit Master title style</a:t>
            </a:r>
          </a:p>
        </p:txBody>
      </p:sp>
      <p:sp>
        <p:nvSpPr>
          <p:cNvPr id="26" name="Text Placeholder 25">
            <a:extLst>
              <a:ext uri="{FF2B5EF4-FFF2-40B4-BE49-F238E27FC236}">
                <a16:creationId xmlns:a16="http://schemas.microsoft.com/office/drawing/2014/main" id="{B417D966-BB50-D24C-A760-26FE42F24FF1}"/>
              </a:ext>
            </a:extLst>
          </p:cNvPr>
          <p:cNvSpPr>
            <a:spLocks noGrp="1"/>
          </p:cNvSpPr>
          <p:nvPr>
            <p:ph type="body" sz="quarter" idx="10"/>
          </p:nvPr>
        </p:nvSpPr>
        <p:spPr>
          <a:xfrm>
            <a:off x="6551085" y="2617470"/>
            <a:ext cx="4946649" cy="15411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0445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4A74CC-8292-D442-9587-469D5B6F32ED}"/>
              </a:ext>
            </a:extLst>
          </p:cNvPr>
          <p:cNvPicPr>
            <a:picLocks noChangeAspect="1"/>
          </p:cNvPicPr>
          <p:nvPr userDrawn="1"/>
        </p:nvPicPr>
        <p:blipFill>
          <a:blip r:embed="rId2"/>
          <a:stretch>
            <a:fillRect/>
          </a:stretch>
        </p:blipFill>
        <p:spPr>
          <a:xfrm>
            <a:off x="9762132" y="5872209"/>
            <a:ext cx="2125068" cy="752628"/>
          </a:xfrm>
          <a:prstGeom prst="rect">
            <a:avLst/>
          </a:prstGeom>
        </p:spPr>
      </p:pic>
    </p:spTree>
    <p:extLst>
      <p:ext uri="{BB962C8B-B14F-4D97-AF65-F5344CB8AC3E}">
        <p14:creationId xmlns:p14="http://schemas.microsoft.com/office/powerpoint/2010/main" val="18448550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C2B872-82CA-2541-8F67-07F3BA8299DD}"/>
              </a:ext>
            </a:extLst>
          </p:cNvPr>
          <p:cNvSpPr/>
          <p:nvPr userDrawn="1"/>
        </p:nvSpPr>
        <p:spPr>
          <a:xfrm>
            <a:off x="7663543" y="1431131"/>
            <a:ext cx="4528459" cy="5426869"/>
          </a:xfrm>
          <a:prstGeom prst="rect">
            <a:avLst/>
          </a:prstGeom>
          <a:solidFill>
            <a:srgbClr val="14BAB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3" name="Content Placeholder 2"/>
          <p:cNvSpPr>
            <a:spLocks noGrp="1"/>
          </p:cNvSpPr>
          <p:nvPr>
            <p:ph idx="1" hasCustomPrompt="1"/>
          </p:nvPr>
        </p:nvSpPr>
        <p:spPr>
          <a:xfrm>
            <a:off x="838201" y="1854772"/>
            <a:ext cx="6520544" cy="4351338"/>
          </a:xfrm>
        </p:spPr>
        <p:txBody>
          <a:bodyPr/>
          <a:lstStyle>
            <a:lvl1pPr>
              <a:lnSpc>
                <a:spcPts val="3240"/>
              </a:lnSpc>
              <a:spcBef>
                <a:spcPts val="0"/>
              </a:spcBef>
              <a:spcAft>
                <a:spcPts val="2160"/>
              </a:spcAft>
              <a:defRPr b="0" i="0">
                <a:latin typeface="Avenir Book" panose="02000503020000020003" pitchFamily="2" charset="0"/>
              </a:defRPr>
            </a:lvl1pPr>
            <a:lvl2pPr>
              <a:defRPr b="0" i="0">
                <a:latin typeface="Lato" panose="020F0502020204030203" pitchFamily="34" charset="0"/>
              </a:defRPr>
            </a:lvl2pPr>
            <a:lvl3pPr>
              <a:defRPr b="0" i="0">
                <a:latin typeface="Lato" panose="020F0502020204030203" pitchFamily="34" charset="0"/>
              </a:defRPr>
            </a:lvl3pPr>
            <a:lvl4pPr>
              <a:defRPr b="0" i="0">
                <a:latin typeface="Lato" panose="020F0502020204030203" pitchFamily="34" charset="0"/>
              </a:defRPr>
            </a:lvl4pPr>
            <a:lvl5pPr>
              <a:defRPr b="0" i="0">
                <a:latin typeface="Lato" panose="020F0502020204030203" pitchFamily="34" charset="0"/>
              </a:defRPr>
            </a:lvl5pPr>
          </a:lstStyle>
          <a:p>
            <a:pPr lvl="0"/>
            <a:r>
              <a:rPr lang="en-US"/>
              <a:t>Slide text </a:t>
            </a:r>
          </a:p>
        </p:txBody>
      </p:sp>
      <p:sp>
        <p:nvSpPr>
          <p:cNvPr id="6" name="Slide Number Placeholder 5"/>
          <p:cNvSpPr>
            <a:spLocks noGrp="1"/>
          </p:cNvSpPr>
          <p:nvPr>
            <p:ph type="sldNum" sz="quarter" idx="12"/>
          </p:nvPr>
        </p:nvSpPr>
        <p:spPr/>
        <p:txBody>
          <a:bodyPr/>
          <a:lstStyle>
            <a:lvl1pPr>
              <a:defRPr b="0" i="0">
                <a:solidFill>
                  <a:schemeClr val="bg1"/>
                </a:solidFill>
                <a:latin typeface="Lato" panose="020F0502020204030203" pitchFamily="34" charset="0"/>
              </a:defRPr>
            </a:lvl1pPr>
          </a:lstStyle>
          <a:p>
            <a:fld id="{903AA775-F968-DA41-ABD7-9F79409E4004}" type="slidenum">
              <a:rPr lang="en-US" smtClean="0"/>
              <a:pPr/>
              <a:t>‹#›</a:t>
            </a:fld>
            <a:endParaRPr lang="en-US"/>
          </a:p>
        </p:txBody>
      </p:sp>
      <p:pic>
        <p:nvPicPr>
          <p:cNvPr id="7" name="Picture 6" descr="A picture containing room, drawing&#10;&#10;Description automatically generated">
            <a:extLst>
              <a:ext uri="{FF2B5EF4-FFF2-40B4-BE49-F238E27FC236}">
                <a16:creationId xmlns:a16="http://schemas.microsoft.com/office/drawing/2014/main" id="{96635A74-EA19-D943-9826-72C308DA1AC2}"/>
              </a:ext>
            </a:extLst>
          </p:cNvPr>
          <p:cNvPicPr>
            <a:picLocks noChangeAspect="1"/>
          </p:cNvPicPr>
          <p:nvPr userDrawn="1"/>
        </p:nvPicPr>
        <p:blipFill>
          <a:blip r:embed="rId2"/>
          <a:stretch>
            <a:fillRect/>
          </a:stretch>
        </p:blipFill>
        <p:spPr>
          <a:xfrm>
            <a:off x="244379" y="6082962"/>
            <a:ext cx="674747" cy="617926"/>
          </a:xfrm>
          <a:prstGeom prst="rect">
            <a:avLst/>
          </a:prstGeom>
        </p:spPr>
      </p:pic>
      <p:pic>
        <p:nvPicPr>
          <p:cNvPr id="8" name="Picture 7">
            <a:extLst>
              <a:ext uri="{FF2B5EF4-FFF2-40B4-BE49-F238E27FC236}">
                <a16:creationId xmlns:a16="http://schemas.microsoft.com/office/drawing/2014/main" id="{5FA41329-E3F7-C04F-8A04-E78BF5264EBE}"/>
              </a:ext>
            </a:extLst>
          </p:cNvPr>
          <p:cNvPicPr>
            <a:picLocks noChangeAspect="1"/>
          </p:cNvPicPr>
          <p:nvPr userDrawn="1"/>
        </p:nvPicPr>
        <p:blipFill>
          <a:blip r:embed="rId3"/>
          <a:stretch>
            <a:fillRect/>
          </a:stretch>
        </p:blipFill>
        <p:spPr>
          <a:xfrm>
            <a:off x="0" y="-69056"/>
            <a:ext cx="12192000" cy="1500187"/>
          </a:xfrm>
          <a:prstGeom prst="rect">
            <a:avLst/>
          </a:prstGeom>
        </p:spPr>
      </p:pic>
      <p:sp>
        <p:nvSpPr>
          <p:cNvPr id="10" name="Text Placeholder 15">
            <a:extLst>
              <a:ext uri="{FF2B5EF4-FFF2-40B4-BE49-F238E27FC236}">
                <a16:creationId xmlns:a16="http://schemas.microsoft.com/office/drawing/2014/main" id="{0E9CD650-F94C-464F-9AB9-E74995162C5E}"/>
              </a:ext>
            </a:extLst>
          </p:cNvPr>
          <p:cNvSpPr>
            <a:spLocks noGrp="1"/>
          </p:cNvSpPr>
          <p:nvPr>
            <p:ph type="body" sz="quarter" idx="14" hasCustomPrompt="1"/>
          </p:nvPr>
        </p:nvSpPr>
        <p:spPr>
          <a:xfrm>
            <a:off x="8572499" y="505225"/>
            <a:ext cx="3200400" cy="558166"/>
          </a:xfrm>
        </p:spPr>
        <p:txBody>
          <a:bodyPr>
            <a:normAutofit/>
          </a:bodyPr>
          <a:lstStyle>
            <a:lvl1pPr>
              <a:defRPr sz="216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a:defRPr>
                <a:latin typeface="Times" pitchFamily="2" charset="0"/>
              </a:defRPr>
            </a:lvl2pPr>
            <a:lvl3pPr>
              <a:defRPr>
                <a:latin typeface="Times" pitchFamily="2" charset="0"/>
              </a:defRPr>
            </a:lvl3pPr>
            <a:lvl4pPr>
              <a:defRPr>
                <a:latin typeface="Times" pitchFamily="2" charset="0"/>
              </a:defRPr>
            </a:lvl4pPr>
            <a:lvl5pPr>
              <a:defRPr>
                <a:latin typeface="Times" pitchFamily="2" charset="0"/>
              </a:defRPr>
            </a:lvl5pPr>
          </a:lstStyle>
          <a:p>
            <a:pPr lvl="0"/>
            <a:r>
              <a:rPr lang="en-US"/>
              <a:t>Sub Section Header</a:t>
            </a:r>
          </a:p>
        </p:txBody>
      </p:sp>
      <p:sp>
        <p:nvSpPr>
          <p:cNvPr id="11" name="Text Placeholder 21">
            <a:extLst>
              <a:ext uri="{FF2B5EF4-FFF2-40B4-BE49-F238E27FC236}">
                <a16:creationId xmlns:a16="http://schemas.microsoft.com/office/drawing/2014/main" id="{B354F6B4-0B96-B049-93F8-10F97F2CE561}"/>
              </a:ext>
            </a:extLst>
          </p:cNvPr>
          <p:cNvSpPr>
            <a:spLocks noGrp="1"/>
          </p:cNvSpPr>
          <p:nvPr>
            <p:ph type="body" sz="quarter" idx="16" hasCustomPrompt="1"/>
          </p:nvPr>
        </p:nvSpPr>
        <p:spPr>
          <a:xfrm>
            <a:off x="838203" y="366158"/>
            <a:ext cx="5110655" cy="578492"/>
          </a:xfrm>
        </p:spPr>
        <p:txBody>
          <a:bodyPr>
            <a:noAutofit/>
          </a:bodyPr>
          <a:lstStyle>
            <a:lvl1pPr>
              <a:defRPr sz="3600" b="1" i="0">
                <a:latin typeface="Arial Rounded MT Bold" panose="020F0704030504030204" pitchFamily="34" charset="77"/>
                <a:ea typeface="Arial Rounded MT Bold" panose="020F0704030504030204" pitchFamily="34" charset="77"/>
                <a:cs typeface="Arial Rounded MT Bold" panose="020F0704030504030204" pitchFamily="34" charset="77"/>
              </a:defRPr>
            </a:lvl1pPr>
            <a:lvl2pPr marL="411469" indent="0">
              <a:buNone/>
              <a:defRPr/>
            </a:lvl2pPr>
          </a:lstStyle>
          <a:p>
            <a:pPr lvl="0"/>
            <a:r>
              <a:rPr lang="en-US"/>
              <a:t>SECTION HEADER</a:t>
            </a:r>
          </a:p>
        </p:txBody>
      </p:sp>
      <p:sp>
        <p:nvSpPr>
          <p:cNvPr id="14" name="Content Placeholder 13">
            <a:extLst>
              <a:ext uri="{FF2B5EF4-FFF2-40B4-BE49-F238E27FC236}">
                <a16:creationId xmlns:a16="http://schemas.microsoft.com/office/drawing/2014/main" id="{894113F5-A4AE-0645-9ED0-95A710EDFBC4}"/>
              </a:ext>
            </a:extLst>
          </p:cNvPr>
          <p:cNvSpPr>
            <a:spLocks noGrp="1"/>
          </p:cNvSpPr>
          <p:nvPr>
            <p:ph sz="quarter" idx="17" hasCustomPrompt="1"/>
          </p:nvPr>
        </p:nvSpPr>
        <p:spPr>
          <a:xfrm>
            <a:off x="8083551" y="2011680"/>
            <a:ext cx="3689351" cy="3670936"/>
          </a:xfrm>
        </p:spPr>
        <p:txBody>
          <a:bodyPr>
            <a:normAutofit/>
          </a:bodyPr>
          <a:lstStyle>
            <a:lvl1pPr>
              <a:defRPr sz="2880" b="1" i="0">
                <a:latin typeface="Avenir Black" panose="02000503020000020003" pitchFamily="2" charset="0"/>
                <a:ea typeface="Avenir Black" panose="02000503020000020003" pitchFamily="2" charset="0"/>
                <a:cs typeface="Avenir Black" panose="02000503020000020003" pitchFamily="2" charset="0"/>
              </a:defRPr>
            </a:lvl1pPr>
          </a:lstStyle>
          <a:p>
            <a:pPr lvl="0"/>
            <a:r>
              <a:rPr lang="en-US"/>
              <a:t>Pull out text, sidebar or graphic</a:t>
            </a:r>
          </a:p>
        </p:txBody>
      </p:sp>
      <p:sp>
        <p:nvSpPr>
          <p:cNvPr id="4" name="Footer Placeholder 3">
            <a:extLst>
              <a:ext uri="{FF2B5EF4-FFF2-40B4-BE49-F238E27FC236}">
                <a16:creationId xmlns:a16="http://schemas.microsoft.com/office/drawing/2014/main" id="{EDC6E2BB-710E-2942-ADC4-98B66824699E}"/>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38708050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97BC7-EFD8-6AF6-4DA6-BB36AD23B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5C295C-8CE7-753F-311B-A483898BAE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07CC2B-DBE3-E848-284C-1984000621F2}"/>
              </a:ext>
            </a:extLst>
          </p:cNvPr>
          <p:cNvSpPr>
            <a:spLocks noGrp="1"/>
          </p:cNvSpPr>
          <p:nvPr>
            <p:ph type="dt" sz="half" idx="10"/>
          </p:nvPr>
        </p:nvSpPr>
        <p:spPr/>
        <p:txBody>
          <a:bodyPr/>
          <a:lstStyle/>
          <a:p>
            <a:fld id="{C1724024-12A5-4958-ABFF-6DA1BAB0DAC3}" type="datetimeFigureOut">
              <a:rPr lang="en-US" smtClean="0"/>
              <a:t>4/20/2023</a:t>
            </a:fld>
            <a:endParaRPr lang="en-US"/>
          </a:p>
        </p:txBody>
      </p:sp>
      <p:sp>
        <p:nvSpPr>
          <p:cNvPr id="5" name="Footer Placeholder 4">
            <a:extLst>
              <a:ext uri="{FF2B5EF4-FFF2-40B4-BE49-F238E27FC236}">
                <a16:creationId xmlns:a16="http://schemas.microsoft.com/office/drawing/2014/main" id="{748DD5B7-DE0C-5845-DCD3-085F7A4D15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253A32-28DD-FB28-ED84-DCD1723FC725}"/>
              </a:ext>
            </a:extLst>
          </p:cNvPr>
          <p:cNvSpPr>
            <a:spLocks noGrp="1"/>
          </p:cNvSpPr>
          <p:nvPr>
            <p:ph type="sldNum" sz="quarter" idx="12"/>
          </p:nvPr>
        </p:nvSpPr>
        <p:spPr/>
        <p:txBody>
          <a:bodyPr/>
          <a:lstStyle/>
          <a:p>
            <a:fld id="{412C90E0-7EDC-4605-B473-EE987A272744}" type="slidenum">
              <a:rPr lang="en-US" smtClean="0"/>
              <a:t>‹#›</a:t>
            </a:fld>
            <a:endParaRPr lang="en-US"/>
          </a:p>
        </p:txBody>
      </p:sp>
    </p:spTree>
    <p:extLst>
      <p:ext uri="{BB962C8B-B14F-4D97-AF65-F5344CB8AC3E}">
        <p14:creationId xmlns:p14="http://schemas.microsoft.com/office/powerpoint/2010/main" val="94885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5" name="Slide Number Placeholder 4"/>
          <p:cNvSpPr>
            <a:spLocks noGrp="1"/>
          </p:cNvSpPr>
          <p:nvPr>
            <p:ph type="sldNum" sz="quarter" idx="12"/>
          </p:nvPr>
        </p:nvSpPr>
        <p:spPr>
          <a:xfrm>
            <a:off x="10899648" y="2272"/>
            <a:ext cx="1016000" cy="365760"/>
          </a:xfr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475191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284300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37995" y="924994"/>
            <a:ext cx="4511040" cy="877824"/>
          </a:xfrm>
        </p:spPr>
        <p:txBody>
          <a:bodyPr anchor="b"/>
          <a:lstStyle>
            <a:lvl1pPr algn="l">
              <a:buNone/>
              <a:defRPr sz="1800" b="1"/>
            </a:lvl1pPr>
          </a:lstStyle>
          <a:p>
            <a:r>
              <a:rPr kumimoji="0" lang="en-US"/>
              <a:t>Edit Master title style</a:t>
            </a:r>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7137995" y="1833751"/>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340236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76172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image" Target="../media/image6.png"/><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theme" Target="../theme/theme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962BFA9-10CC-4950-9DC9-51092B0C9416}"/>
              </a:ext>
            </a:extLst>
          </p:cNvPr>
          <p:cNvGraphicFramePr>
            <a:graphicFrameLocks noChangeAspect="1"/>
          </p:cNvGraphicFramePr>
          <p:nvPr userDrawn="1">
            <p:custDataLst>
              <p:tags r:id="rId13"/>
            </p:custDataLst>
            <p:extLst>
              <p:ext uri="{D42A27DB-BD31-4B8C-83A1-F6EECF244321}">
                <p14:modId xmlns:p14="http://schemas.microsoft.com/office/powerpoint/2010/main" val="2616444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503" imgH="503" progId="TCLayout.ActiveDocument.1">
                  <p:embed/>
                </p:oleObj>
              </mc:Choice>
              <mc:Fallback>
                <p:oleObj name="think-cell Slide" r:id="rId15" imgW="503" imgH="503" progId="TCLayout.ActiveDocument.1">
                  <p:embed/>
                  <p:pic>
                    <p:nvPicPr>
                      <p:cNvPr id="4" name="Object 3" hidden="1">
                        <a:extLst>
                          <a:ext uri="{FF2B5EF4-FFF2-40B4-BE49-F238E27FC236}">
                            <a16:creationId xmlns:a16="http://schemas.microsoft.com/office/drawing/2014/main" id="{D962BFA9-10CC-4950-9DC9-51092B0C9416}"/>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CEE5951-6070-4082-AB26-46388A1256BF}"/>
              </a:ext>
            </a:extLst>
          </p:cNvPr>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000" b="0" i="0" baseline="0">
              <a:latin typeface="Cambria" panose="02040503050406030204" pitchFamily="18" charset="0"/>
              <a:ea typeface="+mj-ea"/>
              <a:cs typeface="+mj-cs"/>
              <a:sym typeface="Cambria" panose="02040503050406030204" pitchFamily="18" charset="0"/>
            </a:endParaRPr>
          </a:p>
        </p:txBody>
      </p:sp>
      <p:sp>
        <p:nvSpPr>
          <p:cNvPr id="28" name="Rectangle 27"/>
          <p:cNvSpPr/>
          <p:nvPr/>
        </p:nvSpPr>
        <p:spPr>
          <a:xfrm>
            <a:off x="1" y="384925"/>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lide Number Placeholder 22"/>
          <p:cNvSpPr>
            <a:spLocks noGrp="1"/>
          </p:cNvSpPr>
          <p:nvPr>
            <p:ph type="sldNum" sz="quarter" idx="4"/>
          </p:nvPr>
        </p:nvSpPr>
        <p:spPr>
          <a:xfrm>
            <a:off x="11535700" y="6288420"/>
            <a:ext cx="560183" cy="365760"/>
          </a:xfrm>
          <a:prstGeom prst="rect">
            <a:avLst/>
          </a:prstGeom>
        </p:spPr>
        <p:txBody>
          <a:bodyPr vert="horz" anchor="b"/>
          <a:lstStyle>
            <a:lvl1pPr algn="r" eaLnBrk="1" latinLnBrk="0" hangingPunct="1">
              <a:defRPr kumimoji="0" sz="1800" b="1">
                <a:solidFill>
                  <a:srgbClr val="0067B1"/>
                </a:solidFill>
              </a:defRPr>
            </a:lvl1pPr>
          </a:lstStyle>
          <a:p>
            <a:fld id="{401CF334-2D5C-4859-84A6-CA7E6E43FAEB}" type="slidenum">
              <a:rPr lang="en-US" smtClean="0"/>
              <a:pPr/>
              <a:t>‹#›</a:t>
            </a:fld>
            <a:endParaRPr lang="en-US"/>
          </a:p>
        </p:txBody>
      </p:sp>
      <p:pic>
        <p:nvPicPr>
          <p:cNvPr id="2" name="Picture 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310060" y="6162092"/>
            <a:ext cx="1329816" cy="595324"/>
          </a:xfrm>
          <a:prstGeom prst="rect">
            <a:avLst/>
          </a:prstGeom>
        </p:spPr>
      </p:pic>
    </p:spTree>
    <p:extLst>
      <p:ext uri="{BB962C8B-B14F-4D97-AF65-F5344CB8AC3E}">
        <p14:creationId xmlns:p14="http://schemas.microsoft.com/office/powerpoint/2010/main" val="423676723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7" r:id="rId4"/>
    <p:sldLayoutId id="2147483665" r:id="rId5"/>
    <p:sldLayoutId id="2147483686" r:id="rId6"/>
    <p:sldLayoutId id="2147483688" r:id="rId7"/>
    <p:sldLayoutId id="2147483689" r:id="rId8"/>
    <p:sldLayoutId id="2147483690" r:id="rId9"/>
    <p:sldLayoutId id="2147483670" r:id="rId10"/>
    <p:sldLayoutId id="2147483691" r:id="rId11"/>
  </p:sldLayoutIdLst>
  <p:hf hdr="0" dt="0"/>
  <p:txStyles>
    <p:titleStyle>
      <a:lvl1pPr algn="l" rtl="0" eaLnBrk="1" latinLnBrk="0" hangingPunct="1">
        <a:spcBef>
          <a:spcPct val="0"/>
        </a:spcBef>
        <a:buNone/>
        <a:defRPr kumimoji="0" sz="4000" kern="1200">
          <a:solidFill>
            <a:schemeClr val="tx2"/>
          </a:solidFill>
          <a:latin typeface="Cambria" panose="02040503050406030204" pitchFamily="18" charset="0"/>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Cambria" panose="02040503050406030204" pitchFamily="18" charset="0"/>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Cambria" panose="02040503050406030204" pitchFamily="18" charset="0"/>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Cambria" panose="02040503050406030204" pitchFamily="18" charset="0"/>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Cambria" panose="02040503050406030204" pitchFamily="18" charset="0"/>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Cambria" panose="02040503050406030204" pitchFamily="18" charset="0"/>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3840">
          <p15:clr>
            <a:srgbClr val="F26B43"/>
          </p15:clr>
        </p15:guide>
        <p15:guide id="2" orient="horz" pos="415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84925"/>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b="0" i="0" dirty="0">
              <a:latin typeface="Cambria" panose="02040503050406030204" pitchFamily="18" charset="0"/>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b="0" i="0" dirty="0">
              <a:latin typeface="Cambria" panose="02040503050406030204" pitchFamily="18" charset="0"/>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b="0" i="0" dirty="0">
              <a:latin typeface="Cambria" panose="02040503050406030204" pitchFamily="18" charset="0"/>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b="0" i="0" dirty="0">
              <a:latin typeface="Cambria" panose="02040503050406030204" pitchFamily="18" charset="0"/>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b="0" i="0" dirty="0">
              <a:latin typeface="Cambria" panose="02040503050406030204" pitchFamily="18" charset="0"/>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b="0" i="0" dirty="0">
              <a:latin typeface="Cambria" panose="02040503050406030204" pitchFamily="18" charset="0"/>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b="0" i="0" dirty="0">
              <a:latin typeface="Cambria" panose="02040503050406030204" pitchFamily="18" charset="0"/>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b="0" i="0" dirty="0">
              <a:latin typeface="Cambria" panose="02040503050406030204" pitchFamily="18" charset="0"/>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b="0" i="0" dirty="0">
              <a:latin typeface="Cambria" panose="02040503050406030204" pitchFamily="18" charset="0"/>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b="0" i="0" dirty="0">
              <a:latin typeface="Cambria" panose="02040503050406030204" pitchFamily="18" charset="0"/>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Slide Number Placeholder 22"/>
          <p:cNvSpPr>
            <a:spLocks noGrp="1"/>
          </p:cNvSpPr>
          <p:nvPr>
            <p:ph type="sldNum" sz="quarter" idx="4"/>
          </p:nvPr>
        </p:nvSpPr>
        <p:spPr>
          <a:xfrm>
            <a:off x="11535700" y="6288420"/>
            <a:ext cx="560183" cy="365760"/>
          </a:xfrm>
          <a:prstGeom prst="rect">
            <a:avLst/>
          </a:prstGeom>
        </p:spPr>
        <p:txBody>
          <a:bodyPr vert="horz" anchor="b"/>
          <a:lstStyle>
            <a:lvl1pPr algn="r" eaLnBrk="1" latinLnBrk="0" hangingPunct="1">
              <a:defRPr kumimoji="0" sz="1800" b="0" i="0">
                <a:solidFill>
                  <a:srgbClr val="0067B1"/>
                </a:solidFill>
                <a:latin typeface="Cambria" panose="02040503050406030204" pitchFamily="18" charset="0"/>
              </a:defRPr>
            </a:lvl1pPr>
          </a:lstStyle>
          <a:p>
            <a:fld id="{401CF334-2D5C-4859-84A6-CA7E6E43FAEB}" type="slidenum">
              <a:rPr lang="en-US" smtClean="0"/>
              <a:pPr/>
              <a:t>‹#›</a:t>
            </a:fld>
            <a:endParaRPr lang="en-US" dirty="0"/>
          </a:p>
        </p:txBody>
      </p:sp>
      <p:pic>
        <p:nvPicPr>
          <p:cNvPr id="2" name="Picture 1"/>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310060" y="6162092"/>
            <a:ext cx="1329816" cy="595324"/>
          </a:xfrm>
          <a:prstGeom prst="rect">
            <a:avLst/>
          </a:prstGeom>
        </p:spPr>
      </p:pic>
    </p:spTree>
    <p:extLst>
      <p:ext uri="{BB962C8B-B14F-4D97-AF65-F5344CB8AC3E}">
        <p14:creationId xmlns:p14="http://schemas.microsoft.com/office/powerpoint/2010/main" val="407903383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dt="0"/>
  <p:txStyles>
    <p:titleStyle>
      <a:lvl1pPr algn="l" rtl="0" eaLnBrk="1" latinLnBrk="0" hangingPunct="1">
        <a:spcBef>
          <a:spcPct val="0"/>
        </a:spcBef>
        <a:buNone/>
        <a:defRPr kumimoji="0" sz="4000" kern="1200">
          <a:solidFill>
            <a:schemeClr val="tx2"/>
          </a:solidFill>
          <a:latin typeface="Cambria" panose="02040503050406030204" pitchFamily="18" charset="0"/>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Cambria" panose="02040503050406030204" pitchFamily="18" charset="0"/>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Cambria" panose="02040503050406030204" pitchFamily="18" charset="0"/>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Cambria" panose="02040503050406030204" pitchFamily="18" charset="0"/>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Cambria" panose="02040503050406030204" pitchFamily="18" charset="0"/>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Cambria" panose="02040503050406030204" pitchFamily="18" charset="0"/>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3840">
          <p15:clr>
            <a:srgbClr val="F26B43"/>
          </p15:clr>
        </p15:guide>
        <p15:guide id="2" orient="horz" pos="415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B666BF-4E19-6942-836D-D5EA5BF60D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AC9C18-78ED-784E-AB06-2EE8123EF3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98AB775-BBFA-8F4D-9160-89DC878434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BEDF89F8-208B-A24D-A55A-8D932AD7C5CE}"/>
              </a:ext>
            </a:extLst>
          </p:cNvPr>
          <p:cNvSpPr>
            <a:spLocks noGrp="1"/>
          </p:cNvSpPr>
          <p:nvPr>
            <p:ph type="sldNum" sz="quarter" idx="4"/>
          </p:nvPr>
        </p:nvSpPr>
        <p:spPr>
          <a:xfrm>
            <a:off x="838200" y="6356350"/>
            <a:ext cx="2743200" cy="365125"/>
          </a:xfrm>
          <a:prstGeom prst="rect">
            <a:avLst/>
          </a:prstGeom>
          <a:noFill/>
        </p:spPr>
        <p:txBody>
          <a:bodyPr vert="horz" lIns="91440" tIns="45720" rIns="91440" bIns="45720" rtlCol="0" anchor="ctr"/>
          <a:lstStyle>
            <a:lvl1pPr algn="l">
              <a:defRPr sz="1200">
                <a:solidFill>
                  <a:schemeClr val="bg1">
                    <a:lumMod val="50000"/>
                  </a:schemeClr>
                </a:solidFill>
                <a:latin typeface="Arial" panose="020B0604020202020204" pitchFamily="34" charset="0"/>
                <a:cs typeface="Arial" panose="020B0604020202020204" pitchFamily="34" charset="0"/>
              </a:defRPr>
            </a:lvl1pPr>
          </a:lstStyle>
          <a:p>
            <a:fld id="{6F97B766-7176-6343-AFA5-ADC94B9B4260}" type="slidenum">
              <a:rPr lang="en-US" smtClean="0"/>
              <a:pPr/>
              <a:t>‹#›</a:t>
            </a:fld>
            <a:endParaRPr lang="en-US"/>
          </a:p>
        </p:txBody>
      </p:sp>
    </p:spTree>
    <p:extLst>
      <p:ext uri="{BB962C8B-B14F-4D97-AF65-F5344CB8AC3E}">
        <p14:creationId xmlns:p14="http://schemas.microsoft.com/office/powerpoint/2010/main" val="77691857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Lst>
  <p:hf hdr="0" ftr="0" dt="0"/>
  <p:txStyles>
    <p:titleStyle>
      <a:lvl1pPr algn="l" defTabSz="914400" rtl="0" eaLnBrk="1" latinLnBrk="0" hangingPunct="1">
        <a:lnSpc>
          <a:spcPct val="90000"/>
        </a:lnSpc>
        <a:spcBef>
          <a:spcPct val="0"/>
        </a:spcBef>
        <a:buNone/>
        <a:defRPr sz="4000" kern="1200">
          <a:solidFill>
            <a:schemeClr val="tx1"/>
          </a:solidFill>
          <a:latin typeface="Arial Rounded MT Bold" panose="020F0704030504030204" pitchFamily="34" charset="77"/>
          <a:ea typeface="+mj-ea"/>
          <a:cs typeface="+mj-cs"/>
        </a:defRPr>
      </a:lvl1pPr>
    </p:titleStyle>
    <p:bodyStyle>
      <a:lvl1pPr marL="0" indent="0" algn="l" defTabSz="914400" rtl="0" eaLnBrk="1" latinLnBrk="0" hangingPunct="1">
        <a:lnSpc>
          <a:spcPct val="90000"/>
        </a:lnSpc>
        <a:spcBef>
          <a:spcPts val="1000"/>
        </a:spcBef>
        <a:spcAft>
          <a:spcPts val="600"/>
        </a:spcAft>
        <a:buSzPct val="90000"/>
        <a:buFontTx/>
        <a:buNone/>
        <a:defRPr sz="3000" kern="1200">
          <a:solidFill>
            <a:schemeClr val="tx1"/>
          </a:solidFill>
          <a:latin typeface="Avenir Next LT Pro" panose="020B0504020202020204" pitchFamily="34" charset="0"/>
          <a:ea typeface="+mn-ea"/>
          <a:cs typeface="Arial" panose="020B0604020202020204" pitchFamily="34" charset="0"/>
        </a:defRPr>
      </a:lvl1pPr>
      <a:lvl2pPr marL="685800" indent="-320040" algn="l" defTabSz="914400" rtl="0" eaLnBrk="1" latinLnBrk="0" hangingPunct="1">
        <a:lnSpc>
          <a:spcPct val="90000"/>
        </a:lnSpc>
        <a:spcBef>
          <a:spcPts val="500"/>
        </a:spcBef>
        <a:spcAft>
          <a:spcPts val="600"/>
        </a:spcAft>
        <a:buClr>
          <a:schemeClr val="accent2"/>
        </a:buClr>
        <a:buFontTx/>
        <a:buBlip>
          <a:blip r:embed="rId33"/>
        </a:buBlip>
        <a:defRPr sz="2500" kern="1200">
          <a:solidFill>
            <a:schemeClr val="tx1"/>
          </a:solidFill>
          <a:latin typeface="Avenir Next LT Pro" panose="020B0504020202020204" pitchFamily="34" charset="0"/>
          <a:ea typeface="+mn-ea"/>
          <a:cs typeface="Arial" panose="020B0604020202020204" pitchFamily="34" charset="0"/>
        </a:defRPr>
      </a:lvl2pPr>
      <a:lvl3pPr marL="1143000" indent="-320040" algn="l" defTabSz="914400" rtl="0" eaLnBrk="1" latinLnBrk="0" hangingPunct="1">
        <a:lnSpc>
          <a:spcPct val="90000"/>
        </a:lnSpc>
        <a:spcBef>
          <a:spcPts val="500"/>
        </a:spcBef>
        <a:spcAft>
          <a:spcPts val="600"/>
        </a:spcAft>
        <a:buClr>
          <a:srgbClr val="0070C0"/>
        </a:buClr>
        <a:buFont typeface="Arial" panose="020B0604020202020204" pitchFamily="34" charset="0"/>
        <a:buChar char="•"/>
        <a:defRPr sz="2000" kern="1200">
          <a:solidFill>
            <a:schemeClr val="tx1"/>
          </a:solidFill>
          <a:latin typeface="Avenir Next LT Pro" panose="020B0504020202020204" pitchFamily="34" charset="0"/>
          <a:ea typeface="+mn-ea"/>
          <a:cs typeface="Arial" panose="020B0604020202020204" pitchFamily="34" charset="0"/>
        </a:defRPr>
      </a:lvl3pPr>
      <a:lvl4pPr marL="1600200" indent="-320040" algn="l" defTabSz="914400" rtl="0" eaLnBrk="1" latinLnBrk="0" hangingPunct="1">
        <a:lnSpc>
          <a:spcPct val="90000"/>
        </a:lnSpc>
        <a:spcBef>
          <a:spcPts val="500"/>
        </a:spcBef>
        <a:spcAft>
          <a:spcPts val="600"/>
        </a:spcAft>
        <a:buClr>
          <a:srgbClr val="0070C0"/>
        </a:buClr>
        <a:buFont typeface="Arial" panose="020B0604020202020204" pitchFamily="34" charset="0"/>
        <a:buChar char="•"/>
        <a:defRPr sz="1800" kern="1200">
          <a:solidFill>
            <a:schemeClr val="tx1"/>
          </a:solidFill>
          <a:latin typeface="Avenir Next LT Pro" panose="020B0504020202020204" pitchFamily="34" charset="0"/>
          <a:ea typeface="+mn-ea"/>
          <a:cs typeface="Arial" panose="020B0604020202020204" pitchFamily="34" charset="0"/>
        </a:defRPr>
      </a:lvl4pPr>
      <a:lvl5pPr marL="2057400" indent="-320040" algn="l" defTabSz="914400" rtl="0" eaLnBrk="1" latinLnBrk="0" hangingPunct="1">
        <a:lnSpc>
          <a:spcPct val="90000"/>
        </a:lnSpc>
        <a:spcBef>
          <a:spcPts val="500"/>
        </a:spcBef>
        <a:buClr>
          <a:srgbClr val="0070C0"/>
        </a:buClr>
        <a:buFont typeface="Arial" panose="020B0604020202020204" pitchFamily="34" charset="0"/>
        <a:buChar char="•"/>
        <a:defRPr sz="1800" kern="1200">
          <a:solidFill>
            <a:schemeClr val="tx1"/>
          </a:solidFill>
          <a:latin typeface="Avenir Next LT Pro" panose="020B05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microsoft.com/office/2018/10/relationships/comments" Target="../comments/modernComment_1169_3BA7700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federalregister.gov/documents/2023/01/27/2023-01635/initial-proposals-for-updating-ombs-race-and-ethnicity-statistical-standards" TargetMode="External"/><Relationship Id="rId2" Type="http://schemas.openxmlformats.org/officeDocument/2006/relationships/hyperlink" Target="https://www.whitehouse.gov/omb/briefing-room/2022/06/15/reviewing-and-revising-standards-for-maintaining-collecting-and-presenting-federal-data-on-race-and-ethnicity/" TargetMode="External"/><Relationship Id="rId1" Type="http://schemas.openxmlformats.org/officeDocument/2006/relationships/slideLayout" Target="../slideLayouts/slideLayout2.xml"/><Relationship Id="rId4" Type="http://schemas.openxmlformats.org/officeDocument/2006/relationships/hyperlink" Target="https://portal.ct.gov/OHS/HIT-Work-Groups/Race-Ethnicity-and-Languag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34.xml"/><Relationship Id="rId4" Type="http://schemas.openxmlformats.org/officeDocument/2006/relationships/chart" Target="../charts/chart3.xml"/></Relationships>
</file>

<file path=ppt/slides/_rels/slide4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37.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4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0.xml"/><Relationship Id="rId1" Type="http://schemas.openxmlformats.org/officeDocument/2006/relationships/slideLayout" Target="../slideLayouts/slideLayout37.xml"/><Relationship Id="rId5" Type="http://schemas.openxmlformats.org/officeDocument/2006/relationships/chart" Target="../charts/chart10.xml"/><Relationship Id="rId4" Type="http://schemas.openxmlformats.org/officeDocument/2006/relationships/chart" Target="../charts/char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36.xml"/><Relationship Id="rId4" Type="http://schemas.openxmlformats.org/officeDocument/2006/relationships/image" Target="../media/image27.sv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34.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OHS@ct.gov" TargetMode="External"/><Relationship Id="rId2" Type="http://schemas.openxmlformats.org/officeDocument/2006/relationships/hyperlink" Target="mailto:Amy.Tibor@ct.gov" TargetMode="External"/><Relationship Id="rId1" Type="http://schemas.openxmlformats.org/officeDocument/2006/relationships/slideLayout" Target="../slideLayouts/slideLayout2.xml"/><Relationship Id="rId4" Type="http://schemas.openxmlformats.org/officeDocument/2006/relationships/hyperlink" Target="https://portal.ct.gov/OHS/HIT-Work-Groups/Health-IT-Advisory-Counci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hyperlink" Target="https://thegravityproject.net/" TargetMode="External"/><Relationship Id="rId4" Type="http://schemas.openxmlformats.org/officeDocument/2006/relationships/hyperlink" Target="https://sirenetwork.ucsf.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8164" y="2217958"/>
            <a:ext cx="11277600" cy="1470025"/>
          </a:xfrm>
        </p:spPr>
        <p:txBody>
          <a:bodyPr>
            <a:normAutofit/>
          </a:bodyPr>
          <a:lstStyle/>
          <a:p>
            <a:r>
              <a:rPr lang="en-US">
                <a:ea typeface="Cambria" panose="02040503050406030204" pitchFamily="18" charset="0"/>
                <a:cs typeface="Calibri" panose="020F0502020204030204" pitchFamily="34" charset="0"/>
              </a:rPr>
              <a:t>Health IT Advisory Council</a:t>
            </a:r>
          </a:p>
        </p:txBody>
      </p:sp>
      <p:sp>
        <p:nvSpPr>
          <p:cNvPr id="3" name="Subtitle 2"/>
          <p:cNvSpPr>
            <a:spLocks noGrp="1"/>
          </p:cNvSpPr>
          <p:nvPr>
            <p:ph type="subTitle" idx="1"/>
          </p:nvPr>
        </p:nvSpPr>
        <p:spPr>
          <a:xfrm>
            <a:off x="538164" y="3542698"/>
            <a:ext cx="6604000" cy="1752600"/>
          </a:xfrm>
        </p:spPr>
        <p:txBody>
          <a:bodyPr/>
          <a:lstStyle/>
          <a:p>
            <a:endParaRPr lang="en-US" dirty="0">
              <a:latin typeface="Calibri" panose="020F0502020204030204" pitchFamily="34" charset="0"/>
              <a:cs typeface="Calibri" panose="020F0502020204030204" pitchFamily="34" charset="0"/>
            </a:endParaRPr>
          </a:p>
          <a:p>
            <a:r>
              <a:rPr lang="en-US" sz="3000" dirty="0">
                <a:solidFill>
                  <a:schemeClr val="bg2">
                    <a:lumMod val="25000"/>
                  </a:schemeClr>
                </a:solidFill>
                <a:ea typeface="Cambria" panose="02040503050406030204" pitchFamily="18" charset="0"/>
                <a:cs typeface="Calibri" panose="020F0502020204030204" pitchFamily="34" charset="0"/>
              </a:rPr>
              <a:t>April 20, 2023</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0754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0003" y="264110"/>
            <a:ext cx="10972800" cy="1066800"/>
          </a:xfrm>
        </p:spPr>
        <p:txBody>
          <a:bodyPr vert="horz" lIns="0" tIns="13335" rIns="0" bIns="0" rtlCol="0" anchor="t">
            <a:normAutofit/>
          </a:bodyPr>
          <a:lstStyle/>
          <a:p>
            <a:pPr marL="12700">
              <a:lnSpc>
                <a:spcPct val="90000"/>
              </a:lnSpc>
            </a:pPr>
            <a:br>
              <a:rPr kumimoji="0" lang="en-US" sz="2800" b="1" kern="1200" spc="10" dirty="0">
                <a:latin typeface="Cambria" panose="02040503050406030204" pitchFamily="18" charset="0"/>
                <a:ea typeface="+mj-ea"/>
                <a:cs typeface="+mj-cs"/>
              </a:rPr>
            </a:br>
            <a:r>
              <a:rPr lang="en-US" b="1" i="1" spc="10" dirty="0"/>
              <a:t>CIE Activities in Connecticut</a:t>
            </a:r>
            <a:endParaRPr kumimoji="0" lang="en-US" sz="3200" b="1" i="1" kern="1200" dirty="0">
              <a:latin typeface="Cambria" panose="02040503050406030204" pitchFamily="18" charset="0"/>
              <a:ea typeface="+mj-ea"/>
              <a:cs typeface="+mj-cs"/>
            </a:endParaRPr>
          </a:p>
        </p:txBody>
      </p:sp>
      <p:sp>
        <p:nvSpPr>
          <p:cNvPr id="3" name="object 3"/>
          <p:cNvSpPr txBox="1"/>
          <p:nvPr/>
        </p:nvSpPr>
        <p:spPr>
          <a:xfrm>
            <a:off x="405410" y="1397434"/>
            <a:ext cx="11381180" cy="4890986"/>
          </a:xfrm>
          <a:prstGeom prst="rect">
            <a:avLst/>
          </a:prstGeom>
        </p:spPr>
        <p:txBody>
          <a:bodyPr vert="horz" lIns="0" tIns="12700" rIns="0" bIns="0" rtlCol="0">
            <a:normAutofit/>
          </a:bodyPr>
          <a:lstStyle/>
          <a:p>
            <a:pPr marL="12700" marR="0" lvl="0" indent="0" algn="l" defTabSz="914400" rtl="0" eaLnBrk="1" fontAlgn="auto" latinLnBrk="0" hangingPunct="1">
              <a:lnSpc>
                <a:spcPct val="90000"/>
              </a:lnSpc>
              <a:spcBef>
                <a:spcPts val="300"/>
              </a:spcBef>
              <a:spcAft>
                <a:spcPts val="0"/>
              </a:spcAft>
              <a:buClrTx/>
              <a:buSzTx/>
              <a:buFontTx/>
              <a:buNone/>
              <a:tabLst/>
              <a:defRPr/>
            </a:pPr>
            <a:r>
              <a:rPr kumimoji="0" lang="en-US" sz="3200" b="1" i="0" u="none" strike="noStrike" kern="1200" cap="none" spc="45"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Statewide Health Information Technology Plan</a:t>
            </a:r>
          </a:p>
          <a:p>
            <a:pPr marL="12700" marR="0" lvl="0" indent="0" algn="l" defTabSz="914400" rtl="0" eaLnBrk="1" fontAlgn="auto" latinLnBrk="0" hangingPunct="1">
              <a:lnSpc>
                <a:spcPct val="90000"/>
              </a:lnSpc>
              <a:spcBef>
                <a:spcPts val="300"/>
              </a:spcBef>
              <a:spcAft>
                <a:spcPts val="0"/>
              </a:spcAft>
              <a:buClrTx/>
              <a:buSzTx/>
              <a:buFontTx/>
              <a:buNone/>
              <a:tabLst/>
              <a:defRPr/>
            </a:pPr>
            <a:endParaRPr kumimoji="0" lang="en-US" sz="2000" b="1"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endParaRPr>
          </a:p>
          <a:p>
            <a:pPr marL="356870" marR="0" lvl="0" indent="-344805" algn="l" defTabSz="914400" rtl="0" eaLnBrk="1" fontAlgn="auto" latinLnBrk="0" hangingPunct="1">
              <a:lnSpc>
                <a:spcPct val="90000"/>
              </a:lnSpc>
              <a:spcBef>
                <a:spcPts val="300"/>
              </a:spcBef>
              <a:spcAft>
                <a:spcPts val="0"/>
              </a:spcAft>
              <a:buClrTx/>
              <a:buSzTx/>
              <a:buFont typeface="Wingdings"/>
              <a:buChar char=""/>
              <a:tabLst>
                <a:tab pos="356870" algn="l"/>
                <a:tab pos="357505" algn="l"/>
              </a:tabLst>
              <a:defRPr/>
            </a:pP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Published in February of 2022, the Plan recommends the following:</a:t>
            </a:r>
          </a:p>
          <a:p>
            <a:pPr marL="12065" marR="0" lvl="0" indent="0" algn="l" defTabSz="914400" rtl="0" eaLnBrk="1" fontAlgn="auto" latinLnBrk="0" hangingPunct="1">
              <a:lnSpc>
                <a:spcPct val="90000"/>
              </a:lnSpc>
              <a:spcBef>
                <a:spcPts val="300"/>
              </a:spcBef>
              <a:spcAft>
                <a:spcPts val="0"/>
              </a:spcAft>
              <a:buClrTx/>
              <a:buSzTx/>
              <a:buFontTx/>
              <a:buNone/>
              <a:tabLst>
                <a:tab pos="356870" algn="l"/>
                <a:tab pos="357505" algn="l"/>
              </a:tabLst>
              <a:defRPr/>
            </a:pPr>
            <a:endParaRPr kumimoji="0" lang="en-US" sz="16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endParaRPr>
          </a:p>
          <a:p>
            <a:pPr marL="926465" marR="0" lvl="1" indent="-457200" algn="l" defTabSz="914400" rtl="0" eaLnBrk="1" fontAlgn="auto" latinLnBrk="0" hangingPunct="1">
              <a:lnSpc>
                <a:spcPct val="90000"/>
              </a:lnSpc>
              <a:spcBef>
                <a:spcPts val="300"/>
              </a:spcBef>
              <a:spcAft>
                <a:spcPts val="200"/>
              </a:spcAft>
              <a:buClrTx/>
              <a:buSzTx/>
              <a:buFont typeface="Wingdings" pitchFamily="2" charset="2"/>
              <a:buChar char="§"/>
              <a:tabLst>
                <a:tab pos="356870" algn="l"/>
                <a:tab pos="357505" algn="l"/>
              </a:tabLst>
              <a:defRPr/>
            </a:pPr>
            <a:r>
              <a:rPr kumimoji="0" lang="en-US" sz="24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Times New Roman" panose="02020603050405020304" pitchFamily="18" charset="0"/>
              </a:rPr>
              <a:t>Chartering a Social Risk Data Design Group</a:t>
            </a:r>
          </a:p>
          <a:p>
            <a:pPr marL="469265" marR="0" lvl="1" indent="0" algn="l" defTabSz="914400" rtl="0" eaLnBrk="1" fontAlgn="auto" latinLnBrk="0" hangingPunct="1">
              <a:lnSpc>
                <a:spcPct val="90000"/>
              </a:lnSpc>
              <a:spcBef>
                <a:spcPts val="300"/>
              </a:spcBef>
              <a:spcAft>
                <a:spcPts val="200"/>
              </a:spcAft>
              <a:buClrTx/>
              <a:buSzTx/>
              <a:buFontTx/>
              <a:buNone/>
              <a:tabLst>
                <a:tab pos="356870" algn="l"/>
                <a:tab pos="357505" algn="l"/>
              </a:tabLst>
              <a:defRPr/>
            </a:pPr>
            <a:endParaRPr kumimoji="0" lang="en-US" sz="1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926465" marR="0" lvl="1" indent="-457200" algn="l" defTabSz="914400" rtl="0" eaLnBrk="1" fontAlgn="auto" latinLnBrk="0" hangingPunct="1">
              <a:lnSpc>
                <a:spcPct val="90000"/>
              </a:lnSpc>
              <a:spcBef>
                <a:spcPts val="300"/>
              </a:spcBef>
              <a:spcAft>
                <a:spcPts val="200"/>
              </a:spcAft>
              <a:buClrTx/>
              <a:buSzTx/>
              <a:buFont typeface="Wingdings" pitchFamily="2" charset="2"/>
              <a:buChar char="§"/>
              <a:tabLst>
                <a:tab pos="356870" algn="l"/>
                <a:tab pos="357505" algn="l"/>
              </a:tabLst>
              <a:defRPr/>
            </a:pPr>
            <a:r>
              <a:rPr kumimoji="0" lang="en-US" sz="24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Times New Roman" panose="02020603050405020304" pitchFamily="18" charset="0"/>
              </a:rPr>
              <a:t>Exploring support for CBOs and social service agencies to adopt IT systems</a:t>
            </a:r>
          </a:p>
          <a:p>
            <a:pPr marL="469265" marR="0" lvl="1" indent="0" algn="l" defTabSz="914400" rtl="0" eaLnBrk="1" fontAlgn="auto" latinLnBrk="0" hangingPunct="1">
              <a:lnSpc>
                <a:spcPct val="90000"/>
              </a:lnSpc>
              <a:spcBef>
                <a:spcPts val="300"/>
              </a:spcBef>
              <a:spcAft>
                <a:spcPts val="200"/>
              </a:spcAft>
              <a:buClrTx/>
              <a:buSzTx/>
              <a:buFontTx/>
              <a:buNone/>
              <a:tabLst>
                <a:tab pos="356870" algn="l"/>
                <a:tab pos="357505" algn="l"/>
              </a:tabLst>
              <a:defRPr/>
            </a:pPr>
            <a:endParaRPr kumimoji="0" lang="en-US" sz="1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926465" marR="0" lvl="1" indent="-457200" algn="l" defTabSz="914400" rtl="0" eaLnBrk="1" fontAlgn="auto" latinLnBrk="0" hangingPunct="1">
              <a:lnSpc>
                <a:spcPct val="90000"/>
              </a:lnSpc>
              <a:spcBef>
                <a:spcPts val="300"/>
              </a:spcBef>
              <a:spcAft>
                <a:spcPts val="200"/>
              </a:spcAft>
              <a:buClrTx/>
              <a:buSzTx/>
              <a:buFont typeface="Wingdings" pitchFamily="2" charset="2"/>
              <a:buChar char="§"/>
              <a:tabLst>
                <a:tab pos="356870" algn="l"/>
                <a:tab pos="357505" algn="l"/>
              </a:tabLst>
              <a:defRPr/>
            </a:pPr>
            <a:r>
              <a:rPr kumimoji="0" lang="en-US" sz="24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Times New Roman" panose="02020603050405020304" pitchFamily="18" charset="0"/>
              </a:rPr>
              <a:t>Convening stakeholders for consideration of statewide CIE shared services hub governance and management needs</a:t>
            </a:r>
          </a:p>
          <a:p>
            <a:pPr marL="469265" marR="0" lvl="1" indent="0" algn="l" defTabSz="914400" rtl="0" eaLnBrk="1" fontAlgn="auto" latinLnBrk="0" hangingPunct="1">
              <a:lnSpc>
                <a:spcPct val="90000"/>
              </a:lnSpc>
              <a:spcBef>
                <a:spcPts val="300"/>
              </a:spcBef>
              <a:spcAft>
                <a:spcPts val="200"/>
              </a:spcAft>
              <a:buClrTx/>
              <a:buSzTx/>
              <a:buFontTx/>
              <a:buNone/>
              <a:tabLst>
                <a:tab pos="356870" algn="l"/>
                <a:tab pos="357505" algn="l"/>
              </a:tabLst>
              <a:defRPr/>
            </a:pPr>
            <a:endParaRPr kumimoji="0" lang="en-US" sz="1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926465" marR="0" lvl="1" indent="-457200" algn="l" defTabSz="914400" rtl="0" eaLnBrk="1" fontAlgn="auto" latinLnBrk="0" hangingPunct="1">
              <a:lnSpc>
                <a:spcPct val="90000"/>
              </a:lnSpc>
              <a:spcBef>
                <a:spcPts val="300"/>
              </a:spcBef>
              <a:spcAft>
                <a:spcPts val="200"/>
              </a:spcAft>
              <a:buClrTx/>
              <a:buSzTx/>
              <a:buFont typeface="Wingdings" pitchFamily="2" charset="2"/>
              <a:buChar char="§"/>
              <a:tabLst>
                <a:tab pos="356870" algn="l"/>
                <a:tab pos="357505" algn="l"/>
              </a:tabLst>
              <a:defRPr/>
            </a:pPr>
            <a:r>
              <a:rPr kumimoji="0" lang="en-US" sz="24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Establishing a neutral CIE Feasibility Planning Committee to validate functional requirements and evaluate existing CIE infrastructure for shared services</a:t>
            </a:r>
          </a:p>
          <a:p>
            <a:pPr marL="814070" marR="0" lvl="1" indent="-344805" algn="l" defTabSz="914400" rtl="0" eaLnBrk="1" fontAlgn="auto" latinLnBrk="0" hangingPunct="1">
              <a:lnSpc>
                <a:spcPct val="90000"/>
              </a:lnSpc>
              <a:spcBef>
                <a:spcPts val="300"/>
              </a:spcBef>
              <a:spcAft>
                <a:spcPts val="0"/>
              </a:spcAft>
              <a:buClrTx/>
              <a:buSzTx/>
              <a:buFont typeface="Courier New" panose="02070309020205020404" pitchFamily="49" charset="0"/>
              <a:buChar char="o"/>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12065" marR="0" lvl="0" indent="0" algn="l" defTabSz="914400" rtl="0" eaLnBrk="1" fontAlgn="auto" latinLnBrk="0" hangingPunct="1">
              <a:lnSpc>
                <a:spcPct val="90000"/>
              </a:lnSpc>
              <a:spcBef>
                <a:spcPts val="300"/>
              </a:spcBef>
              <a:spcAft>
                <a:spcPts val="0"/>
              </a:spcAft>
              <a:buClrTx/>
              <a:buSzTx/>
              <a:buFontTx/>
              <a:buNone/>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356870" marR="5080" lvl="0" indent="-344805" algn="l" defTabSz="914400" rtl="0" eaLnBrk="1" fontAlgn="auto" latinLnBrk="0" hangingPunct="1">
              <a:lnSpc>
                <a:spcPct val="90000"/>
              </a:lnSpc>
              <a:spcBef>
                <a:spcPts val="300"/>
              </a:spcBef>
              <a:spcAft>
                <a:spcPts val="0"/>
              </a:spcAft>
              <a:buClrTx/>
              <a:buSzTx/>
              <a:buFont typeface="Wingdings"/>
              <a:buChar char=""/>
              <a:tabLst>
                <a:tab pos="356870" algn="l"/>
                <a:tab pos="357505" algn="l"/>
              </a:tabLst>
              <a:defRPr/>
            </a:pPr>
            <a:endParaRPr kumimoji="0" lang="en-US" sz="14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p:txBody>
      </p:sp>
      <p:sp>
        <p:nvSpPr>
          <p:cNvPr id="5" name="object 5"/>
          <p:cNvSpPr txBox="1">
            <a:spLocks noGrp="1"/>
          </p:cNvSpPr>
          <p:nvPr>
            <p:ph type="sldNum" sz="quarter" idx="12"/>
          </p:nvPr>
        </p:nvSpPr>
        <p:spPr>
          <a:xfrm>
            <a:off x="11535700" y="6288420"/>
            <a:ext cx="560183" cy="365760"/>
          </a:xfrm>
        </p:spPr>
        <p:txBody>
          <a:bodyPr vert="horz" lIns="0" tIns="0" rIns="0" bIns="0" rtlCol="0" anchor="b">
            <a:normAutofit/>
          </a:bodyPr>
          <a:lstStyle>
            <a:defPPr>
              <a:defRPr kern="0"/>
            </a:defPPr>
            <a:lvl1pPr>
              <a:defRPr sz="1800" b="1" i="0">
                <a:solidFill>
                  <a:srgbClr val="0067B0"/>
                </a:solidFill>
                <a:latin typeface="Arial"/>
                <a:cs typeface="Arial"/>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81D60167-4931-47E6-BA6A-407CBD079E47}" type="slidenum">
              <a:rPr kumimoji="0" lang="en-US" sz="1800" b="0" i="0" u="none" strike="noStrike" kern="1200" cap="none" spc="-90" normalizeH="0" baseline="0" noProof="0" smtClean="0">
                <a:ln>
                  <a:noFill/>
                </a:ln>
                <a:solidFill>
                  <a:srgbClr val="0067B1"/>
                </a:solidFill>
                <a:effectLst/>
                <a:uLnTx/>
                <a:uFillTx/>
                <a:latin typeface="Cambria" panose="02040503050406030204" pitchFamily="18" charset="0"/>
                <a:ea typeface="+mn-ea"/>
                <a:cs typeface="Arial"/>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800" b="0" i="0" u="none" strike="noStrike" kern="1200" cap="none" spc="-25" normalizeH="0" baseline="0" noProof="0">
              <a:ln>
                <a:noFill/>
              </a:ln>
              <a:solidFill>
                <a:srgbClr val="0067B1"/>
              </a:solidFill>
              <a:effectLst/>
              <a:uLnTx/>
              <a:uFillTx/>
              <a:latin typeface="Cambria" panose="02040503050406030204" pitchFamily="18" charset="0"/>
              <a:ea typeface="+mn-ea"/>
              <a:cs typeface="Arial"/>
            </a:endParaRPr>
          </a:p>
        </p:txBody>
      </p:sp>
    </p:spTree>
    <p:extLst>
      <p:ext uri="{BB962C8B-B14F-4D97-AF65-F5344CB8AC3E}">
        <p14:creationId xmlns:p14="http://schemas.microsoft.com/office/powerpoint/2010/main" val="2427522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309837"/>
            <a:ext cx="10972800" cy="1066800"/>
          </a:xfrm>
        </p:spPr>
        <p:txBody>
          <a:bodyPr vert="horz" lIns="0" tIns="13335" rIns="0" bIns="0" rtlCol="0" anchor="t">
            <a:normAutofit fontScale="90000"/>
          </a:bodyPr>
          <a:lstStyle/>
          <a:p>
            <a:pPr marL="12700">
              <a:lnSpc>
                <a:spcPct val="90000"/>
              </a:lnSpc>
            </a:pPr>
            <a:br>
              <a:rPr kumimoji="0" lang="en-US" sz="2800" b="1" kern="1200" spc="10" dirty="0">
                <a:latin typeface="Cambria" panose="02040503050406030204" pitchFamily="18" charset="0"/>
                <a:ea typeface="+mj-ea"/>
                <a:cs typeface="+mj-cs"/>
              </a:rPr>
            </a:br>
            <a:r>
              <a:rPr lang="en-US" sz="4400" b="1" i="1" spc="10" dirty="0"/>
              <a:t>CIE Activities in Connecticut </a:t>
            </a:r>
            <a:br>
              <a:rPr lang="en-US" sz="3600" b="1" i="1" spc="10" dirty="0"/>
            </a:br>
            <a:br>
              <a:rPr lang="en-US" sz="3600" b="1" i="1" spc="10" dirty="0"/>
            </a:br>
            <a:br>
              <a:rPr lang="en-US" sz="3600" b="1" spc="10" dirty="0"/>
            </a:br>
            <a:br>
              <a:rPr lang="en-US" sz="3600" b="1" spc="10" dirty="0"/>
            </a:br>
            <a:br>
              <a:rPr lang="en-US" sz="3600" b="1" spc="10" dirty="0"/>
            </a:br>
            <a:endParaRPr kumimoji="0" lang="en-US" sz="3600" b="1" kern="1200" dirty="0">
              <a:latin typeface="Cambria" panose="02040503050406030204" pitchFamily="18" charset="0"/>
              <a:ea typeface="+mj-ea"/>
              <a:cs typeface="+mj-cs"/>
            </a:endParaRPr>
          </a:p>
        </p:txBody>
      </p:sp>
      <p:sp>
        <p:nvSpPr>
          <p:cNvPr id="3" name="object 3"/>
          <p:cNvSpPr txBox="1"/>
          <p:nvPr/>
        </p:nvSpPr>
        <p:spPr>
          <a:xfrm>
            <a:off x="304800" y="1632857"/>
            <a:ext cx="11542643" cy="4655563"/>
          </a:xfrm>
          <a:prstGeom prst="rect">
            <a:avLst/>
          </a:prstGeom>
        </p:spPr>
        <p:txBody>
          <a:bodyPr vert="horz" lIns="0" tIns="12700" rIns="0" bIns="0" rtlCol="0">
            <a:normAutofit lnSpcReduction="10000"/>
          </a:bodyPr>
          <a:lstStyle/>
          <a:p>
            <a:pPr marL="12065" marR="0" lvl="0" indent="0" algn="l" defTabSz="914400" rtl="0" eaLnBrk="1" fontAlgn="auto" latinLnBrk="0" hangingPunct="1">
              <a:lnSpc>
                <a:spcPct val="90000"/>
              </a:lnSpc>
              <a:spcBef>
                <a:spcPts val="300"/>
              </a:spcBef>
              <a:spcAft>
                <a:spcPts val="800"/>
              </a:spcAft>
              <a:buClrTx/>
              <a:buSzTx/>
              <a:buFontTx/>
              <a:buNone/>
              <a:tabLst>
                <a:tab pos="356870" algn="l"/>
                <a:tab pos="357505" algn="l"/>
              </a:tabLst>
              <a:defRPr/>
            </a:pPr>
            <a:r>
              <a:rPr kumimoji="0" lang="en-US" sz="4300" b="1" i="0" u="none" strike="noStrike" kern="1200" cap="none" spc="10" normalizeH="0" baseline="0" noProof="0" dirty="0">
                <a:ln>
                  <a:noFill/>
                </a:ln>
                <a:solidFill>
                  <a:srgbClr val="0069A7"/>
                </a:solidFill>
                <a:effectLst/>
                <a:uLnTx/>
                <a:uFillTx/>
                <a:latin typeface="Cambria" panose="02040503050406030204" pitchFamily="18" charset="0"/>
                <a:ea typeface="+mn-ea"/>
                <a:cs typeface="+mn-cs"/>
              </a:rPr>
              <a:t>Connie</a:t>
            </a:r>
            <a:endParaRPr kumimoji="0" lang="en-US" sz="19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a:p>
            <a:pPr marL="342900" marR="0" lvl="0" indent="-342900">
              <a:spcBef>
                <a:spcPts val="0"/>
              </a:spcBef>
              <a:spcAft>
                <a:spcPts val="0"/>
              </a:spcAft>
              <a:buFont typeface="Wingdings" panose="05000000000000000000" pitchFamily="2" charset="2"/>
              <a:buChar char=""/>
              <a:tabLst>
                <a:tab pos="457200" algn="l"/>
              </a:tabLst>
            </a:pPr>
            <a:r>
              <a:rPr lang="en-US" sz="2600" dirty="0">
                <a:solidFill>
                  <a:srgbClr val="0070C0"/>
                </a:solidFill>
                <a:effectLst/>
                <a:latin typeface="Cambria" panose="02040503050406030204" pitchFamily="18" charset="0"/>
                <a:ea typeface="Cambria" panose="02040503050406030204" pitchFamily="18" charset="0"/>
              </a:rPr>
              <a:t>Collaborated with the Department of Social Services (DSS) on an Advanced Planning Document (APD) to support whole-person care through electronic closed-loop referrals for identified health-related social needs (HRSNs) initially focused on home-based care and identifying patient encounters with </a:t>
            </a:r>
            <a:r>
              <a:rPr lang="en-US" sz="2600" dirty="0" err="1">
                <a:solidFill>
                  <a:srgbClr val="0070C0"/>
                </a:solidFill>
                <a:effectLst/>
                <a:latin typeface="Cambria" panose="02040503050406030204" pitchFamily="18" charset="0"/>
                <a:ea typeface="Cambria" panose="02040503050406030204" pitchFamily="18" charset="0"/>
              </a:rPr>
              <a:t>SDoH</a:t>
            </a:r>
            <a:r>
              <a:rPr lang="en-US" sz="2600" dirty="0">
                <a:solidFill>
                  <a:srgbClr val="0070C0"/>
                </a:solidFill>
                <a:effectLst/>
                <a:latin typeface="Cambria" panose="02040503050406030204" pitchFamily="18" charset="0"/>
                <a:ea typeface="Cambria" panose="02040503050406030204" pitchFamily="18" charset="0"/>
              </a:rPr>
              <a:t> conditions.</a:t>
            </a:r>
          </a:p>
          <a:p>
            <a:pPr marL="342900" marR="0" lvl="0" indent="-342900">
              <a:spcBef>
                <a:spcPts val="0"/>
              </a:spcBef>
              <a:spcAft>
                <a:spcPts val="0"/>
              </a:spcAft>
              <a:buFont typeface="Wingdings" panose="05000000000000000000" pitchFamily="2" charset="2"/>
              <a:buChar char=""/>
              <a:tabLst>
                <a:tab pos="457200" algn="l"/>
              </a:tabLst>
            </a:pPr>
            <a:endParaRPr lang="en-US" sz="2600" dirty="0">
              <a:solidFill>
                <a:srgbClr val="0070C0"/>
              </a:solidFill>
              <a:effectLst/>
              <a:latin typeface="Cambria" panose="02040503050406030204" pitchFamily="18" charset="0"/>
              <a:ea typeface="Cambria" panose="02040503050406030204" pitchFamily="18" charset="0"/>
            </a:endParaRPr>
          </a:p>
          <a:p>
            <a:pPr marL="342900" marR="0" lvl="0" indent="-342900">
              <a:spcBef>
                <a:spcPts val="0"/>
              </a:spcBef>
              <a:spcAft>
                <a:spcPts val="0"/>
              </a:spcAft>
              <a:buFont typeface="Wingdings" panose="05000000000000000000" pitchFamily="2" charset="2"/>
              <a:buChar char=""/>
              <a:tabLst>
                <a:tab pos="457200" algn="l"/>
              </a:tabLst>
            </a:pPr>
            <a:r>
              <a:rPr lang="en-US" sz="2600" dirty="0">
                <a:solidFill>
                  <a:srgbClr val="0070C0"/>
                </a:solidFill>
                <a:effectLst/>
                <a:latin typeface="Cambria" panose="02040503050406030204" pitchFamily="18" charset="0"/>
                <a:ea typeface="Cambria" panose="02040503050406030204" pitchFamily="18" charset="0"/>
              </a:rPr>
              <a:t>The APD also includes funding for planning to prepare the enhancement of the existing </a:t>
            </a:r>
            <a:r>
              <a:rPr lang="en-US" sz="2600" dirty="0" err="1">
                <a:solidFill>
                  <a:srgbClr val="0070C0"/>
                </a:solidFill>
                <a:effectLst/>
                <a:latin typeface="Cambria" panose="02040503050406030204" pitchFamily="18" charset="0"/>
                <a:ea typeface="Cambria" panose="02040503050406030204" pitchFamily="18" charset="0"/>
              </a:rPr>
              <a:t>eReferral</a:t>
            </a:r>
            <a:r>
              <a:rPr lang="en-US" sz="2600" dirty="0">
                <a:solidFill>
                  <a:srgbClr val="0070C0"/>
                </a:solidFill>
                <a:effectLst/>
                <a:latin typeface="Cambria" panose="02040503050406030204" pitchFamily="18" charset="0"/>
                <a:ea typeface="Cambria" panose="02040503050406030204" pitchFamily="18" charset="0"/>
              </a:rPr>
              <a:t> use case service, to support </a:t>
            </a:r>
            <a:r>
              <a:rPr lang="en-US" sz="2600" dirty="0" err="1">
                <a:solidFill>
                  <a:srgbClr val="0070C0"/>
                </a:solidFill>
                <a:effectLst/>
                <a:latin typeface="Cambria" panose="02040503050406030204" pitchFamily="18" charset="0"/>
                <a:ea typeface="Cambria" panose="02040503050406030204" pitchFamily="18" charset="0"/>
              </a:rPr>
              <a:t>SDoH</a:t>
            </a:r>
            <a:r>
              <a:rPr lang="en-US" sz="2600" dirty="0">
                <a:solidFill>
                  <a:srgbClr val="0070C0"/>
                </a:solidFill>
                <a:effectLst/>
                <a:latin typeface="Cambria" panose="02040503050406030204" pitchFamily="18" charset="0"/>
                <a:ea typeface="Cambria" panose="02040503050406030204" pitchFamily="18" charset="0"/>
              </a:rPr>
              <a:t> assessment data collected by Connie participants within their EHR/HIE workflows for care coordination. Connie intends to request funding to move from the planning phase towards the development, design and implementation of this enhancement for FY 24.  </a:t>
            </a:r>
          </a:p>
          <a:p>
            <a:pPr marL="12065" marR="0" lvl="0" algn="l" defTabSz="914400" rtl="0" eaLnBrk="1" fontAlgn="auto" latinLnBrk="0" hangingPunct="1">
              <a:lnSpc>
                <a:spcPct val="90000"/>
              </a:lnSpc>
              <a:spcBef>
                <a:spcPts val="300"/>
              </a:spcBef>
              <a:spcAft>
                <a:spcPts val="0"/>
              </a:spcAft>
              <a:buClrTx/>
              <a:buSzTx/>
              <a:tabLst>
                <a:tab pos="356870" algn="l"/>
                <a:tab pos="357505" algn="l"/>
              </a:tabLst>
              <a:defRPr/>
            </a:pPr>
            <a:endParaRPr kumimoji="0" lang="en-US" sz="2400" b="0" i="0" u="none" strike="noStrike" kern="1200" cap="none" spc="0" normalizeH="0" baseline="0" noProof="0" dirty="0">
              <a:ln>
                <a:noFill/>
              </a:ln>
              <a:solidFill>
                <a:srgbClr val="0069A7"/>
              </a:solidFill>
              <a:effectLst/>
              <a:uLnTx/>
              <a:uFillTx/>
              <a:latin typeface="Times New Roman" panose="02020603050405020304" pitchFamily="18" charset="0"/>
              <a:ea typeface="Times New Roman" panose="02020603050405020304" pitchFamily="18" charset="0"/>
              <a:cs typeface="+mn-cs"/>
            </a:endParaRPr>
          </a:p>
          <a:p>
            <a:pPr marL="356870" marR="0" lvl="0" indent="-344805" algn="l" defTabSz="914400" rtl="0" eaLnBrk="1" fontAlgn="auto" latinLnBrk="0" hangingPunct="1">
              <a:lnSpc>
                <a:spcPct val="90000"/>
              </a:lnSpc>
              <a:spcBef>
                <a:spcPts val="300"/>
              </a:spcBef>
              <a:spcAft>
                <a:spcPts val="0"/>
              </a:spcAft>
              <a:buClrTx/>
              <a:buSzTx/>
              <a:buFont typeface="Wingdings"/>
              <a:buChar char=""/>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12065" marR="0" lvl="0" indent="0" algn="l" defTabSz="914400" rtl="0" eaLnBrk="1" fontAlgn="auto" latinLnBrk="0" hangingPunct="1">
              <a:lnSpc>
                <a:spcPct val="90000"/>
              </a:lnSpc>
              <a:spcBef>
                <a:spcPts val="300"/>
              </a:spcBef>
              <a:spcAft>
                <a:spcPts val="0"/>
              </a:spcAft>
              <a:buClrTx/>
              <a:buSzTx/>
              <a:buFontTx/>
              <a:buNone/>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814070" marR="0" lvl="1" indent="-344805" algn="l" defTabSz="914400" rtl="0" eaLnBrk="1" fontAlgn="auto" latinLnBrk="0" hangingPunct="1">
              <a:lnSpc>
                <a:spcPct val="90000"/>
              </a:lnSpc>
              <a:spcBef>
                <a:spcPts val="300"/>
              </a:spcBef>
              <a:spcAft>
                <a:spcPts val="0"/>
              </a:spcAft>
              <a:buClrTx/>
              <a:buSzTx/>
              <a:buFont typeface="Courier New" panose="02070309020205020404" pitchFamily="49" charset="0"/>
              <a:buChar char="o"/>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12065" marR="0" lvl="0" indent="0" algn="l" defTabSz="914400" rtl="0" eaLnBrk="1" fontAlgn="auto" latinLnBrk="0" hangingPunct="1">
              <a:lnSpc>
                <a:spcPct val="90000"/>
              </a:lnSpc>
              <a:spcBef>
                <a:spcPts val="300"/>
              </a:spcBef>
              <a:spcAft>
                <a:spcPts val="0"/>
              </a:spcAft>
              <a:buClrTx/>
              <a:buSzTx/>
              <a:buFontTx/>
              <a:buNone/>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356870" marR="5080" lvl="0" indent="-344805" algn="l" defTabSz="914400" rtl="0" eaLnBrk="1" fontAlgn="auto" latinLnBrk="0" hangingPunct="1">
              <a:lnSpc>
                <a:spcPct val="90000"/>
              </a:lnSpc>
              <a:spcBef>
                <a:spcPts val="300"/>
              </a:spcBef>
              <a:spcAft>
                <a:spcPts val="0"/>
              </a:spcAft>
              <a:buClrTx/>
              <a:buSzTx/>
              <a:buFont typeface="Wingdings"/>
              <a:buChar char=""/>
              <a:tabLst>
                <a:tab pos="356870" algn="l"/>
                <a:tab pos="357505" algn="l"/>
              </a:tabLst>
              <a:defRPr/>
            </a:pPr>
            <a:endParaRPr kumimoji="0" lang="en-US" sz="14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p:txBody>
      </p:sp>
      <p:sp>
        <p:nvSpPr>
          <p:cNvPr id="5" name="object 5"/>
          <p:cNvSpPr txBox="1">
            <a:spLocks noGrp="1"/>
          </p:cNvSpPr>
          <p:nvPr>
            <p:ph type="sldNum" sz="quarter" idx="12"/>
          </p:nvPr>
        </p:nvSpPr>
        <p:spPr>
          <a:xfrm>
            <a:off x="11535700" y="6288420"/>
            <a:ext cx="560183" cy="365760"/>
          </a:xfrm>
        </p:spPr>
        <p:txBody>
          <a:bodyPr vert="horz" lIns="0" tIns="0" rIns="0" bIns="0" rtlCol="0" anchor="b">
            <a:normAutofit/>
          </a:bodyPr>
          <a:lstStyle>
            <a:defPPr>
              <a:defRPr kern="0"/>
            </a:defPPr>
            <a:lvl1pPr>
              <a:defRPr sz="1800" b="1" i="0">
                <a:solidFill>
                  <a:srgbClr val="0067B0"/>
                </a:solidFill>
                <a:latin typeface="Arial"/>
                <a:cs typeface="Arial"/>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81D60167-4931-47E6-BA6A-407CBD079E47}" type="slidenum">
              <a:rPr kumimoji="0" lang="en-US" sz="1800" b="0" i="0" u="none" strike="noStrike" kern="1200" cap="none" spc="-90" normalizeH="0" baseline="0" noProof="0" smtClean="0">
                <a:ln>
                  <a:noFill/>
                </a:ln>
                <a:solidFill>
                  <a:srgbClr val="0067B1"/>
                </a:solidFill>
                <a:effectLst/>
                <a:uLnTx/>
                <a:uFillTx/>
                <a:latin typeface="Cambria" panose="02040503050406030204" pitchFamily="18" charset="0"/>
                <a:ea typeface="+mn-ea"/>
                <a:cs typeface="Arial"/>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800" b="0" i="0" u="none" strike="noStrike" kern="1200" cap="none" spc="-25" normalizeH="0" baseline="0" noProof="0">
              <a:ln>
                <a:noFill/>
              </a:ln>
              <a:solidFill>
                <a:srgbClr val="0067B1"/>
              </a:solidFill>
              <a:effectLst/>
              <a:uLnTx/>
              <a:uFillTx/>
              <a:latin typeface="Cambria" panose="02040503050406030204" pitchFamily="18" charset="0"/>
              <a:ea typeface="+mn-ea"/>
              <a:cs typeface="Arial"/>
            </a:endParaRPr>
          </a:p>
        </p:txBody>
      </p:sp>
    </p:spTree>
    <p:extLst>
      <p:ext uri="{BB962C8B-B14F-4D97-AF65-F5344CB8AC3E}">
        <p14:creationId xmlns:p14="http://schemas.microsoft.com/office/powerpoint/2010/main" val="241846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4611" y="270081"/>
            <a:ext cx="10972800" cy="1066800"/>
          </a:xfrm>
        </p:spPr>
        <p:txBody>
          <a:bodyPr vert="horz" lIns="0" tIns="13335" rIns="0" bIns="0" rtlCol="0" anchor="t">
            <a:normAutofit fontScale="90000"/>
          </a:bodyPr>
          <a:lstStyle/>
          <a:p>
            <a:pPr marL="12700">
              <a:lnSpc>
                <a:spcPct val="90000"/>
              </a:lnSpc>
              <a:spcAft>
                <a:spcPts val="1200"/>
              </a:spcAft>
            </a:pPr>
            <a:br>
              <a:rPr kumimoji="0" lang="en-US" sz="2800" b="1" kern="1200" spc="10" dirty="0">
                <a:latin typeface="Cambria" panose="02040503050406030204" pitchFamily="18" charset="0"/>
                <a:ea typeface="+mj-ea"/>
                <a:cs typeface="+mj-cs"/>
              </a:rPr>
            </a:br>
            <a:r>
              <a:rPr lang="en-US" sz="4400" b="1" i="1" spc="10" dirty="0"/>
              <a:t>CIE Activities in Connecticut </a:t>
            </a:r>
            <a:br>
              <a:rPr lang="en-US" sz="4400" b="1" i="1" spc="10" dirty="0"/>
            </a:br>
            <a:br>
              <a:rPr lang="en-US" sz="3600" b="1" i="1" spc="10" dirty="0"/>
            </a:br>
            <a:endParaRPr kumimoji="0" lang="en-US" sz="3600" b="1" kern="1200" dirty="0">
              <a:latin typeface="Cambria" panose="02040503050406030204" pitchFamily="18" charset="0"/>
              <a:ea typeface="+mj-ea"/>
              <a:cs typeface="+mj-cs"/>
            </a:endParaRPr>
          </a:p>
        </p:txBody>
      </p:sp>
      <p:sp>
        <p:nvSpPr>
          <p:cNvPr id="3" name="object 3"/>
          <p:cNvSpPr txBox="1"/>
          <p:nvPr/>
        </p:nvSpPr>
        <p:spPr>
          <a:xfrm>
            <a:off x="230421" y="1606962"/>
            <a:ext cx="11381180" cy="5251038"/>
          </a:xfrm>
          <a:prstGeom prst="rect">
            <a:avLst/>
          </a:prstGeom>
        </p:spPr>
        <p:txBody>
          <a:bodyPr vert="horz" lIns="0" tIns="12700" rIns="0" bIns="0" rtlCol="0">
            <a:normAutofit lnSpcReduction="10000"/>
          </a:bodyPr>
          <a:lstStyle/>
          <a:p>
            <a:pPr marL="12700" marR="0" lvl="0" indent="0" algn="l" defTabSz="914400" rtl="0" eaLnBrk="1" fontAlgn="auto" latinLnBrk="0" hangingPunct="1">
              <a:lnSpc>
                <a:spcPct val="90000"/>
              </a:lnSpc>
              <a:spcBef>
                <a:spcPts val="300"/>
              </a:spcBef>
              <a:spcAft>
                <a:spcPts val="0"/>
              </a:spcAft>
              <a:buClrTx/>
              <a:buSzTx/>
              <a:buFontTx/>
              <a:buNone/>
              <a:tabLst/>
              <a:defRPr/>
            </a:pPr>
            <a:r>
              <a:rPr kumimoji="0" lang="en-US" sz="3600" b="1" i="0" u="none" strike="noStrike" kern="1200" cap="none" spc="10" normalizeH="0" baseline="0" noProof="0" dirty="0" err="1">
                <a:ln>
                  <a:noFill/>
                </a:ln>
                <a:solidFill>
                  <a:srgbClr val="0069A7"/>
                </a:solidFill>
                <a:effectLst/>
                <a:uLnTx/>
                <a:uFillTx/>
                <a:latin typeface="Cambria" panose="02040503050406030204" pitchFamily="18" charset="0"/>
                <a:ea typeface="+mn-ea"/>
                <a:cs typeface="+mn-cs"/>
              </a:rPr>
              <a:t>findhelp</a:t>
            </a:r>
            <a:r>
              <a:rPr kumimoji="0" lang="en-US" sz="3600" b="1" i="0" u="none" strike="noStrike" kern="1200" cap="none" spc="10" normalizeH="0" baseline="0" noProof="0" dirty="0">
                <a:ln>
                  <a:noFill/>
                </a:ln>
                <a:solidFill>
                  <a:srgbClr val="0069A7"/>
                </a:solidFill>
                <a:effectLst/>
                <a:uLnTx/>
                <a:uFillTx/>
                <a:latin typeface="Cambria" panose="02040503050406030204" pitchFamily="18" charset="0"/>
                <a:ea typeface="+mn-ea"/>
                <a:cs typeface="+mn-cs"/>
              </a:rPr>
              <a:t> </a:t>
            </a:r>
            <a:r>
              <a:rPr kumimoji="0" lang="en-US" sz="3600" b="0" i="0" u="none" strike="noStrike" kern="1200" cap="none" spc="10" normalizeH="0" baseline="0" noProof="0" dirty="0">
                <a:ln>
                  <a:noFill/>
                </a:ln>
                <a:solidFill>
                  <a:srgbClr val="0069A7"/>
                </a:solidFill>
                <a:effectLst/>
                <a:uLnTx/>
                <a:uFillTx/>
                <a:latin typeface="Cambria" panose="02040503050406030204" pitchFamily="18" charset="0"/>
                <a:ea typeface="+mn-ea"/>
                <a:cs typeface="+mn-cs"/>
              </a:rPr>
              <a:t>(formerly Aunt Bertha)</a:t>
            </a:r>
            <a:endParaRPr kumimoji="0" lang="en-US" sz="3600" b="1" i="0" u="none" strike="noStrike" kern="1200" cap="none" spc="10" normalizeH="0" baseline="0" noProof="0" dirty="0">
              <a:ln>
                <a:noFill/>
              </a:ln>
              <a:solidFill>
                <a:srgbClr val="0069A7"/>
              </a:solidFill>
              <a:effectLst/>
              <a:uLnTx/>
              <a:uFillTx/>
              <a:latin typeface="Cambria" panose="02040503050406030204" pitchFamily="18" charset="0"/>
              <a:ea typeface="+mn-ea"/>
              <a:cs typeface="+mn-cs"/>
            </a:endParaRPr>
          </a:p>
          <a:p>
            <a:pPr marL="12700" marR="0" lvl="0" indent="0" algn="l" defTabSz="914400" rtl="0" eaLnBrk="1" fontAlgn="auto" latinLnBrk="0" hangingPunct="1">
              <a:lnSpc>
                <a:spcPct val="90000"/>
              </a:lnSpc>
              <a:spcBef>
                <a:spcPts val="300"/>
              </a:spcBef>
              <a:spcAft>
                <a:spcPts val="0"/>
              </a:spcAft>
              <a:buClrTx/>
              <a:buSzTx/>
              <a:buFontTx/>
              <a:buNone/>
              <a:tabLst/>
              <a:defRPr/>
            </a:pPr>
            <a:endParaRPr kumimoji="0" lang="en-US" sz="1800" b="1"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356870" marR="0" lvl="0" indent="-344805" algn="l" defTabSz="914400" rtl="0" eaLnBrk="1" fontAlgn="auto" latinLnBrk="0" hangingPunct="1">
              <a:lnSpc>
                <a:spcPct val="90000"/>
              </a:lnSpc>
              <a:spcBef>
                <a:spcPts val="300"/>
              </a:spcBef>
              <a:spcAft>
                <a:spcPts val="800"/>
              </a:spcAft>
              <a:buClrTx/>
              <a:buSzTx/>
              <a:buFont typeface="Wingdings"/>
              <a:buChar char=""/>
              <a:tabLst>
                <a:tab pos="356870" algn="l"/>
                <a:tab pos="357505" algn="l"/>
              </a:tabLst>
              <a:defRPr/>
            </a:pP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A national resource and referral platform with social needs screening, assessment tools, and analytics</a:t>
            </a:r>
          </a:p>
          <a:p>
            <a:pPr marL="356870" marR="0" lvl="0" indent="-344805" algn="l" defTabSz="914400" rtl="0" eaLnBrk="1" fontAlgn="auto" latinLnBrk="0" hangingPunct="1">
              <a:lnSpc>
                <a:spcPct val="90000"/>
              </a:lnSpc>
              <a:spcBef>
                <a:spcPts val="300"/>
              </a:spcBef>
              <a:spcAft>
                <a:spcPts val="800"/>
              </a:spcAft>
              <a:buClrTx/>
              <a:buSzTx/>
              <a:buFont typeface="Wingdings"/>
              <a:buChar char=""/>
              <a:tabLst>
                <a:tab pos="356870" algn="l"/>
                <a:tab pos="357505" algn="l"/>
              </a:tabLst>
              <a:defRPr/>
            </a:pP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Provides access to a comprehensive resource directory</a:t>
            </a:r>
          </a:p>
          <a:p>
            <a:pPr marL="356870" marR="0" lvl="0" indent="-344805" algn="l" defTabSz="914400" rtl="0" eaLnBrk="1" fontAlgn="auto" latinLnBrk="0" hangingPunct="1">
              <a:lnSpc>
                <a:spcPct val="90000"/>
              </a:lnSpc>
              <a:spcBef>
                <a:spcPts val="300"/>
              </a:spcBef>
              <a:spcAft>
                <a:spcPts val="800"/>
              </a:spcAft>
              <a:buClrTx/>
              <a:buSzTx/>
              <a:buFont typeface="Wingdings"/>
              <a:buChar char=""/>
              <a:tabLst>
                <a:tab pos="356870" algn="l"/>
                <a:tab pos="357505" algn="l"/>
              </a:tabLst>
              <a:defRPr/>
            </a:pP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Offers free and reduced cost programs to connect people to services in all 50 states and in all categories of social needs</a:t>
            </a:r>
          </a:p>
          <a:p>
            <a:pPr marL="356870" marR="0" lvl="0" indent="-344805" algn="l" defTabSz="914400" rtl="0" eaLnBrk="1" fontAlgn="auto" latinLnBrk="0" hangingPunct="1">
              <a:lnSpc>
                <a:spcPct val="90000"/>
              </a:lnSpc>
              <a:spcBef>
                <a:spcPts val="300"/>
              </a:spcBef>
              <a:spcAft>
                <a:spcPts val="800"/>
              </a:spcAft>
              <a:buClrTx/>
              <a:buSzTx/>
              <a:buFont typeface="Wingdings"/>
              <a:buChar char=""/>
              <a:tabLst>
                <a:tab pos="356870" algn="l"/>
                <a:tab pos="357505" algn="l"/>
              </a:tabLst>
              <a:defRPr/>
            </a:pP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More than 195,000 users in Connecticut and more than 743,000 searches since 2015</a:t>
            </a:r>
          </a:p>
          <a:p>
            <a:pPr marL="356870" marR="0" lvl="0" indent="-344805" algn="l" defTabSz="914400" rtl="0" eaLnBrk="1" fontAlgn="auto" latinLnBrk="0" hangingPunct="1">
              <a:lnSpc>
                <a:spcPct val="90000"/>
              </a:lnSpc>
              <a:spcBef>
                <a:spcPts val="300"/>
              </a:spcBef>
              <a:spcAft>
                <a:spcPts val="800"/>
              </a:spcAft>
              <a:buClrTx/>
              <a:buSzTx/>
              <a:buFont typeface="Wingdings"/>
              <a:buChar char=""/>
              <a:tabLst>
                <a:tab pos="356870" algn="l"/>
                <a:tab pos="357505" algn="l"/>
              </a:tabLst>
              <a:defRPr/>
            </a:pP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Top categories of searches include help paying for utilities and housing, food pantry, transportation, financial help, transportation for healthcare, and help finding housing</a:t>
            </a:r>
          </a:p>
          <a:p>
            <a:pPr marL="356870" marR="0" lvl="0" indent="-344805" algn="l" defTabSz="914400" rtl="0" eaLnBrk="1" fontAlgn="auto" latinLnBrk="0" hangingPunct="1">
              <a:lnSpc>
                <a:spcPct val="90000"/>
              </a:lnSpc>
              <a:spcBef>
                <a:spcPts val="300"/>
              </a:spcBef>
              <a:spcAft>
                <a:spcPts val="800"/>
              </a:spcAft>
              <a:buClrTx/>
              <a:buSzTx/>
              <a:buFont typeface="Wingdings"/>
              <a:buChar char=""/>
              <a:tabLst>
                <a:tab pos="356870" algn="l"/>
                <a:tab pos="357505" algn="l"/>
              </a:tabLst>
              <a:defRPr/>
            </a:pPr>
            <a:endParaRPr kumimoji="0" lang="en-US" sz="2400" b="0" i="0" u="none" strike="noStrike" kern="1200" cap="none" spc="0" normalizeH="0" baseline="0" noProof="0" dirty="0">
              <a:ln>
                <a:noFill/>
              </a:ln>
              <a:solidFill>
                <a:srgbClr val="0069A7"/>
              </a:solidFill>
              <a:effectLst/>
              <a:uLnTx/>
              <a:uFillTx/>
              <a:latin typeface="Times New Roman" panose="02020603050405020304" pitchFamily="18" charset="0"/>
              <a:ea typeface="Times New Roman" panose="02020603050405020304" pitchFamily="18" charset="0"/>
              <a:cs typeface="+mn-cs"/>
            </a:endParaRPr>
          </a:p>
          <a:p>
            <a:pPr marL="356870" marR="0" lvl="0" indent="-344805" algn="l" defTabSz="914400" rtl="0" eaLnBrk="1" fontAlgn="auto" latinLnBrk="0" hangingPunct="1">
              <a:lnSpc>
                <a:spcPct val="90000"/>
              </a:lnSpc>
              <a:spcBef>
                <a:spcPts val="300"/>
              </a:spcBef>
              <a:spcAft>
                <a:spcPts val="0"/>
              </a:spcAft>
              <a:buClrTx/>
              <a:buSzTx/>
              <a:buFont typeface="Wingdings"/>
              <a:buChar char=""/>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12065" marR="0" lvl="0" indent="0" algn="l" defTabSz="914400" rtl="0" eaLnBrk="1" fontAlgn="auto" latinLnBrk="0" hangingPunct="1">
              <a:lnSpc>
                <a:spcPct val="90000"/>
              </a:lnSpc>
              <a:spcBef>
                <a:spcPts val="300"/>
              </a:spcBef>
              <a:spcAft>
                <a:spcPts val="0"/>
              </a:spcAft>
              <a:buClrTx/>
              <a:buSzTx/>
              <a:buFontTx/>
              <a:buNone/>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814070" marR="0" lvl="1" indent="-344805" algn="l" defTabSz="914400" rtl="0" eaLnBrk="1" fontAlgn="auto" latinLnBrk="0" hangingPunct="1">
              <a:lnSpc>
                <a:spcPct val="90000"/>
              </a:lnSpc>
              <a:spcBef>
                <a:spcPts val="300"/>
              </a:spcBef>
              <a:spcAft>
                <a:spcPts val="0"/>
              </a:spcAft>
              <a:buClrTx/>
              <a:buSzTx/>
              <a:buFont typeface="Courier New" panose="02070309020205020404" pitchFamily="49" charset="0"/>
              <a:buChar char="o"/>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12065" marR="0" lvl="0" indent="0" algn="l" defTabSz="914400" rtl="0" eaLnBrk="1" fontAlgn="auto" latinLnBrk="0" hangingPunct="1">
              <a:lnSpc>
                <a:spcPct val="90000"/>
              </a:lnSpc>
              <a:spcBef>
                <a:spcPts val="300"/>
              </a:spcBef>
              <a:spcAft>
                <a:spcPts val="0"/>
              </a:spcAft>
              <a:buClrTx/>
              <a:buSzTx/>
              <a:buFontTx/>
              <a:buNone/>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356870" marR="5080" lvl="0" indent="-344805" algn="l" defTabSz="914400" rtl="0" eaLnBrk="1" fontAlgn="auto" latinLnBrk="0" hangingPunct="1">
              <a:lnSpc>
                <a:spcPct val="90000"/>
              </a:lnSpc>
              <a:spcBef>
                <a:spcPts val="300"/>
              </a:spcBef>
              <a:spcAft>
                <a:spcPts val="0"/>
              </a:spcAft>
              <a:buClrTx/>
              <a:buSzTx/>
              <a:buFont typeface="Wingdings"/>
              <a:buChar char=""/>
              <a:tabLst>
                <a:tab pos="356870" algn="l"/>
                <a:tab pos="357505" algn="l"/>
              </a:tabLst>
              <a:defRPr/>
            </a:pPr>
            <a:endParaRPr kumimoji="0" lang="en-US" sz="14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p:txBody>
      </p:sp>
      <p:sp>
        <p:nvSpPr>
          <p:cNvPr id="5" name="object 5"/>
          <p:cNvSpPr txBox="1">
            <a:spLocks noGrp="1"/>
          </p:cNvSpPr>
          <p:nvPr>
            <p:ph type="sldNum" sz="quarter" idx="12"/>
          </p:nvPr>
        </p:nvSpPr>
        <p:spPr>
          <a:xfrm>
            <a:off x="11535700" y="6288420"/>
            <a:ext cx="560183" cy="365760"/>
          </a:xfrm>
        </p:spPr>
        <p:txBody>
          <a:bodyPr vert="horz" lIns="0" tIns="0" rIns="0" bIns="0" rtlCol="0" anchor="b">
            <a:normAutofit/>
          </a:bodyPr>
          <a:lstStyle>
            <a:defPPr>
              <a:defRPr kern="0"/>
            </a:defPPr>
            <a:lvl1pPr>
              <a:defRPr sz="1800" b="1" i="0">
                <a:solidFill>
                  <a:srgbClr val="0067B0"/>
                </a:solidFill>
                <a:latin typeface="Arial"/>
                <a:cs typeface="Arial"/>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81D60167-4931-47E6-BA6A-407CBD079E47}" type="slidenum">
              <a:rPr kumimoji="0" lang="en-US" sz="1800" b="0" i="0" u="none" strike="noStrike" kern="1200" cap="none" spc="-90" normalizeH="0" baseline="0" noProof="0" smtClean="0">
                <a:ln>
                  <a:noFill/>
                </a:ln>
                <a:solidFill>
                  <a:srgbClr val="0067B1"/>
                </a:solidFill>
                <a:effectLst/>
                <a:uLnTx/>
                <a:uFillTx/>
                <a:latin typeface="Cambria" panose="02040503050406030204" pitchFamily="18" charset="0"/>
                <a:ea typeface="+mn-ea"/>
                <a:cs typeface="Arial"/>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800" b="0" i="0" u="none" strike="noStrike" kern="1200" cap="none" spc="-25" normalizeH="0" baseline="0" noProof="0">
              <a:ln>
                <a:noFill/>
              </a:ln>
              <a:solidFill>
                <a:srgbClr val="0067B1"/>
              </a:solidFill>
              <a:effectLst/>
              <a:uLnTx/>
              <a:uFillTx/>
              <a:latin typeface="Cambria" panose="02040503050406030204" pitchFamily="18" charset="0"/>
              <a:ea typeface="+mn-ea"/>
              <a:cs typeface="Arial"/>
            </a:endParaRPr>
          </a:p>
        </p:txBody>
      </p:sp>
    </p:spTree>
    <p:extLst>
      <p:ext uri="{BB962C8B-B14F-4D97-AF65-F5344CB8AC3E}">
        <p14:creationId xmlns:p14="http://schemas.microsoft.com/office/powerpoint/2010/main" val="1754925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0"/>
            <a:ext cx="10972800" cy="1066800"/>
          </a:xfrm>
        </p:spPr>
        <p:txBody>
          <a:bodyPr vert="horz" lIns="0" tIns="13335" rIns="0" bIns="0" rtlCol="0" anchor="t">
            <a:normAutofit fontScale="90000"/>
          </a:bodyPr>
          <a:lstStyle/>
          <a:p>
            <a:pPr marL="12700">
              <a:lnSpc>
                <a:spcPct val="90000"/>
              </a:lnSpc>
            </a:pPr>
            <a:br>
              <a:rPr kumimoji="0" lang="en-US" sz="2800" b="1" kern="1200" spc="10" dirty="0">
                <a:latin typeface="Cambria" panose="02040503050406030204" pitchFamily="18" charset="0"/>
                <a:ea typeface="+mj-ea"/>
                <a:cs typeface="+mj-cs"/>
              </a:rPr>
            </a:br>
            <a:br>
              <a:rPr kumimoji="0" lang="en-US" sz="2000" b="1" kern="1200" spc="10" dirty="0">
                <a:latin typeface="Cambria" panose="02040503050406030204" pitchFamily="18" charset="0"/>
                <a:ea typeface="+mj-ea"/>
                <a:cs typeface="+mj-cs"/>
              </a:rPr>
            </a:br>
            <a:r>
              <a:rPr lang="en-US" sz="4400" b="1" i="1" spc="10" dirty="0"/>
              <a:t>CIE Activities in Connecticut</a:t>
            </a:r>
            <a:endParaRPr kumimoji="0" lang="en-US" sz="3600" b="1" kern="1200" dirty="0">
              <a:latin typeface="Cambria" panose="02040503050406030204" pitchFamily="18" charset="0"/>
              <a:ea typeface="+mj-ea"/>
              <a:cs typeface="+mj-cs"/>
            </a:endParaRPr>
          </a:p>
        </p:txBody>
      </p:sp>
      <p:sp>
        <p:nvSpPr>
          <p:cNvPr id="3" name="object 3"/>
          <p:cNvSpPr txBox="1"/>
          <p:nvPr/>
        </p:nvSpPr>
        <p:spPr>
          <a:xfrm>
            <a:off x="304800" y="1417094"/>
            <a:ext cx="11381180" cy="5129932"/>
          </a:xfrm>
          <a:prstGeom prst="rect">
            <a:avLst/>
          </a:prstGeom>
        </p:spPr>
        <p:txBody>
          <a:bodyPr vert="horz" lIns="0" tIns="12700" rIns="0" bIns="0" rtlCol="0">
            <a:normAutofit/>
          </a:bodyPr>
          <a:lstStyle/>
          <a:p>
            <a:pPr marL="12065" marR="0" lvl="0" indent="0" algn="l" defTabSz="914400" rtl="0" eaLnBrk="1" fontAlgn="auto" latinLnBrk="0" hangingPunct="1">
              <a:lnSpc>
                <a:spcPct val="90000"/>
              </a:lnSpc>
              <a:spcBef>
                <a:spcPts val="300"/>
              </a:spcBef>
              <a:spcAft>
                <a:spcPts val="800"/>
              </a:spcAft>
              <a:buClrTx/>
              <a:buSzTx/>
              <a:buFontTx/>
              <a:buNone/>
              <a:tabLst>
                <a:tab pos="356870" algn="l"/>
                <a:tab pos="357505" algn="l"/>
              </a:tabLst>
              <a:defRPr/>
            </a:pPr>
            <a:r>
              <a:rPr kumimoji="0" lang="en-US" sz="3200" b="1" i="0" u="none" strike="noStrike" kern="1200" cap="none" spc="10" normalizeH="0" baseline="0" noProof="0" dirty="0">
                <a:ln>
                  <a:noFill/>
                </a:ln>
                <a:solidFill>
                  <a:srgbClr val="0069A7"/>
                </a:solidFill>
                <a:effectLst/>
                <a:uLnTx/>
                <a:uFillTx/>
                <a:latin typeface="Cambria" panose="02040503050406030204" pitchFamily="18" charset="0"/>
                <a:ea typeface="+mn-ea"/>
                <a:cs typeface="+mn-cs"/>
              </a:rPr>
              <a:t>Unite Us </a:t>
            </a:r>
          </a:p>
          <a:p>
            <a:pPr marL="12065" marR="0" lvl="0" indent="0" algn="l" defTabSz="914400" rtl="0" eaLnBrk="1" fontAlgn="auto" latinLnBrk="0" hangingPunct="1">
              <a:lnSpc>
                <a:spcPct val="90000"/>
              </a:lnSpc>
              <a:spcBef>
                <a:spcPts val="300"/>
              </a:spcBef>
              <a:spcAft>
                <a:spcPts val="800"/>
              </a:spcAft>
              <a:buClrTx/>
              <a:buSzTx/>
              <a:buFontTx/>
              <a:buNone/>
              <a:tabLst>
                <a:tab pos="356870" algn="l"/>
                <a:tab pos="357505" algn="l"/>
              </a:tabLst>
              <a:defRPr/>
            </a:pPr>
            <a:endParaRPr kumimoji="0" lang="en-US" sz="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endParaRPr>
          </a:p>
          <a:p>
            <a:pPr marL="356870" marR="0" lvl="0" indent="-344805" algn="l" defTabSz="914400" rtl="0" eaLnBrk="1" fontAlgn="auto" latinLnBrk="0" hangingPunct="1">
              <a:lnSpc>
                <a:spcPct val="90000"/>
              </a:lnSpc>
              <a:spcBef>
                <a:spcPts val="300"/>
              </a:spcBef>
              <a:spcAft>
                <a:spcPts val="800"/>
              </a:spcAft>
              <a:buClrTx/>
              <a:buSzTx/>
              <a:buFont typeface="Wingdings"/>
              <a:buChar char=""/>
              <a:tabLst>
                <a:tab pos="356870" algn="l"/>
                <a:tab pos="357505" algn="l"/>
              </a:tabLst>
              <a:defRPr/>
            </a:pP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Coordinated network of health and social service providers, connected through the Unite Us shared technology platform</a:t>
            </a:r>
          </a:p>
          <a:p>
            <a:pPr marL="12065" marR="0" lvl="0" indent="0" algn="l" defTabSz="914400" rtl="0" eaLnBrk="1" fontAlgn="auto" latinLnBrk="0" hangingPunct="1">
              <a:lnSpc>
                <a:spcPct val="90000"/>
              </a:lnSpc>
              <a:spcBef>
                <a:spcPts val="300"/>
              </a:spcBef>
              <a:spcAft>
                <a:spcPts val="800"/>
              </a:spcAft>
              <a:buClrTx/>
              <a:buSzTx/>
              <a:buFontTx/>
              <a:buNone/>
              <a:tabLst>
                <a:tab pos="356870" algn="l"/>
                <a:tab pos="357505" algn="l"/>
              </a:tabLst>
              <a:defRPr/>
            </a:pPr>
            <a:endParaRPr kumimoji="0" lang="en-US" sz="2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endParaRPr>
          </a:p>
          <a:p>
            <a:pPr marL="356870" marR="0" lvl="0" indent="-344805" algn="l" defTabSz="914400" rtl="0" eaLnBrk="1" fontAlgn="auto" latinLnBrk="0" hangingPunct="1">
              <a:lnSpc>
                <a:spcPct val="90000"/>
              </a:lnSpc>
              <a:spcBef>
                <a:spcPts val="300"/>
              </a:spcBef>
              <a:spcAft>
                <a:spcPts val="800"/>
              </a:spcAft>
              <a:buClrTx/>
              <a:buSzTx/>
              <a:buFont typeface="Wingdings"/>
              <a:buChar char=""/>
              <a:tabLst>
                <a:tab pos="356870" algn="l"/>
                <a:tab pos="357505" algn="l"/>
              </a:tabLst>
              <a:defRPr/>
            </a:pP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Network supported by local Connecticut deployed Unite Us team</a:t>
            </a:r>
          </a:p>
          <a:p>
            <a:pPr marL="12065" marR="0" lvl="0" indent="0" algn="l" defTabSz="914400" rtl="0" eaLnBrk="1" fontAlgn="auto" latinLnBrk="0" hangingPunct="1">
              <a:lnSpc>
                <a:spcPct val="90000"/>
              </a:lnSpc>
              <a:spcBef>
                <a:spcPts val="300"/>
              </a:spcBef>
              <a:spcAft>
                <a:spcPts val="800"/>
              </a:spcAft>
              <a:buClrTx/>
              <a:buSzTx/>
              <a:buFontTx/>
              <a:buNone/>
              <a:tabLst>
                <a:tab pos="356870" algn="l"/>
                <a:tab pos="357505" algn="l"/>
              </a:tabLst>
              <a:defRPr/>
            </a:pPr>
            <a:endParaRPr kumimoji="0" lang="en-US" sz="2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endParaRPr>
          </a:p>
          <a:p>
            <a:pPr marL="356870" marR="0" lvl="0" indent="-344805" algn="l" defTabSz="914400" rtl="0" eaLnBrk="1" fontAlgn="auto" latinLnBrk="0" hangingPunct="1">
              <a:lnSpc>
                <a:spcPct val="90000"/>
              </a:lnSpc>
              <a:spcBef>
                <a:spcPts val="300"/>
              </a:spcBef>
              <a:spcAft>
                <a:spcPts val="800"/>
              </a:spcAft>
              <a:buClrTx/>
              <a:buSzTx/>
              <a:buFont typeface="Wingdings"/>
              <a:buChar char=""/>
              <a:tabLst>
                <a:tab pos="356870" algn="l"/>
                <a:tab pos="357505" algn="l"/>
              </a:tabLst>
              <a:defRPr/>
            </a:pP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No cost to join for CBOs and safety net providers</a:t>
            </a:r>
          </a:p>
          <a:p>
            <a:pPr marL="12065" marR="0" lvl="0" indent="0" algn="l" defTabSz="914400" rtl="0" eaLnBrk="1" fontAlgn="auto" latinLnBrk="0" hangingPunct="1">
              <a:lnSpc>
                <a:spcPct val="90000"/>
              </a:lnSpc>
              <a:spcBef>
                <a:spcPts val="300"/>
              </a:spcBef>
              <a:spcAft>
                <a:spcPts val="800"/>
              </a:spcAft>
              <a:buClrTx/>
              <a:buSzTx/>
              <a:buFontTx/>
              <a:buNone/>
              <a:tabLst>
                <a:tab pos="356870" algn="l"/>
                <a:tab pos="357505" algn="l"/>
              </a:tabLst>
              <a:defRPr/>
            </a:pPr>
            <a:endParaRPr kumimoji="0" lang="en-US" sz="2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endParaRPr>
          </a:p>
          <a:p>
            <a:pPr marL="356870" marR="0" lvl="0" indent="-344805" algn="l" defTabSz="914400" rtl="0" eaLnBrk="1" fontAlgn="auto" latinLnBrk="0" hangingPunct="1">
              <a:lnSpc>
                <a:spcPct val="90000"/>
              </a:lnSpc>
              <a:spcBef>
                <a:spcPts val="300"/>
              </a:spcBef>
              <a:spcAft>
                <a:spcPts val="800"/>
              </a:spcAft>
              <a:buClrTx/>
              <a:buSzTx/>
              <a:buFont typeface="Wingdings"/>
              <a:buChar char=""/>
              <a:tabLst>
                <a:tab pos="356870" algn="l"/>
                <a:tab pos="357505" algn="l"/>
              </a:tabLst>
              <a:defRPr/>
            </a:pP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Sponsored by Connecticut Hospital Association, Yale New Haven Health, Community Health Network of Connecticut, Connecticut Dental Health Partnership, and StayWell Health Center</a:t>
            </a:r>
            <a:endParaRPr kumimoji="0" lang="en-US" sz="2800" b="0" i="0" u="none" strike="noStrike" kern="1200" cap="none" spc="0" normalizeH="0" baseline="0" noProof="0" dirty="0">
              <a:ln>
                <a:noFill/>
              </a:ln>
              <a:solidFill>
                <a:srgbClr val="0069A7"/>
              </a:solidFill>
              <a:effectLst/>
              <a:uLnTx/>
              <a:uFillTx/>
              <a:latin typeface="Times New Roman" panose="02020603050405020304" pitchFamily="18" charset="0"/>
              <a:ea typeface="Times New Roman" panose="02020603050405020304" pitchFamily="18" charset="0"/>
              <a:cs typeface="+mn-cs"/>
            </a:endParaRPr>
          </a:p>
          <a:p>
            <a:pPr marL="356870" marR="0" lvl="0" indent="-344805" algn="l" defTabSz="914400" rtl="0" eaLnBrk="1" fontAlgn="auto" latinLnBrk="0" hangingPunct="1">
              <a:lnSpc>
                <a:spcPct val="90000"/>
              </a:lnSpc>
              <a:spcBef>
                <a:spcPts val="300"/>
              </a:spcBef>
              <a:spcAft>
                <a:spcPts val="0"/>
              </a:spcAft>
              <a:buClrTx/>
              <a:buSzTx/>
              <a:buFont typeface="Wingdings"/>
              <a:buChar char=""/>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12065" marR="0" lvl="0" indent="0" algn="l" defTabSz="914400" rtl="0" eaLnBrk="1" fontAlgn="auto" latinLnBrk="0" hangingPunct="1">
              <a:lnSpc>
                <a:spcPct val="90000"/>
              </a:lnSpc>
              <a:spcBef>
                <a:spcPts val="300"/>
              </a:spcBef>
              <a:spcAft>
                <a:spcPts val="0"/>
              </a:spcAft>
              <a:buClrTx/>
              <a:buSzTx/>
              <a:buFontTx/>
              <a:buNone/>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814070" marR="0" lvl="1" indent="-344805" algn="l" defTabSz="914400" rtl="0" eaLnBrk="1" fontAlgn="auto" latinLnBrk="0" hangingPunct="1">
              <a:lnSpc>
                <a:spcPct val="90000"/>
              </a:lnSpc>
              <a:spcBef>
                <a:spcPts val="300"/>
              </a:spcBef>
              <a:spcAft>
                <a:spcPts val="0"/>
              </a:spcAft>
              <a:buClrTx/>
              <a:buSzTx/>
              <a:buFont typeface="Courier New" panose="02070309020205020404" pitchFamily="49" charset="0"/>
              <a:buChar char="o"/>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12065" marR="0" lvl="0" indent="0" algn="l" defTabSz="914400" rtl="0" eaLnBrk="1" fontAlgn="auto" latinLnBrk="0" hangingPunct="1">
              <a:lnSpc>
                <a:spcPct val="90000"/>
              </a:lnSpc>
              <a:spcBef>
                <a:spcPts val="300"/>
              </a:spcBef>
              <a:spcAft>
                <a:spcPts val="0"/>
              </a:spcAft>
              <a:buClrTx/>
              <a:buSzTx/>
              <a:buFontTx/>
              <a:buNone/>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356870" marR="5080" lvl="0" indent="-344805" algn="l" defTabSz="914400" rtl="0" eaLnBrk="1" fontAlgn="auto" latinLnBrk="0" hangingPunct="1">
              <a:lnSpc>
                <a:spcPct val="90000"/>
              </a:lnSpc>
              <a:spcBef>
                <a:spcPts val="300"/>
              </a:spcBef>
              <a:spcAft>
                <a:spcPts val="0"/>
              </a:spcAft>
              <a:buClrTx/>
              <a:buSzTx/>
              <a:buFont typeface="Wingdings"/>
              <a:buChar char=""/>
              <a:tabLst>
                <a:tab pos="356870" algn="l"/>
                <a:tab pos="357505" algn="l"/>
              </a:tabLst>
              <a:defRPr/>
            </a:pPr>
            <a:endParaRPr kumimoji="0" lang="en-US" sz="14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p:txBody>
      </p:sp>
      <p:sp>
        <p:nvSpPr>
          <p:cNvPr id="5" name="object 5"/>
          <p:cNvSpPr txBox="1">
            <a:spLocks noGrp="1"/>
          </p:cNvSpPr>
          <p:nvPr>
            <p:ph type="sldNum" sz="quarter" idx="12"/>
          </p:nvPr>
        </p:nvSpPr>
        <p:spPr>
          <a:xfrm>
            <a:off x="11535700" y="6288420"/>
            <a:ext cx="560183" cy="365760"/>
          </a:xfrm>
        </p:spPr>
        <p:txBody>
          <a:bodyPr vert="horz" lIns="0" tIns="0" rIns="0" bIns="0" rtlCol="0" anchor="b">
            <a:normAutofit/>
          </a:bodyPr>
          <a:lstStyle>
            <a:defPPr>
              <a:defRPr kern="0"/>
            </a:defPPr>
            <a:lvl1pPr>
              <a:defRPr sz="1800" b="1" i="0">
                <a:solidFill>
                  <a:srgbClr val="0067B0"/>
                </a:solidFill>
                <a:latin typeface="Arial"/>
                <a:cs typeface="Arial"/>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81D60167-4931-47E6-BA6A-407CBD079E47}" type="slidenum">
              <a:rPr kumimoji="0" lang="en-US" sz="1800" b="0" i="0" u="none" strike="noStrike" kern="1200" cap="none" spc="-90" normalizeH="0" baseline="0" noProof="0" smtClean="0">
                <a:ln>
                  <a:noFill/>
                </a:ln>
                <a:solidFill>
                  <a:srgbClr val="0067B1"/>
                </a:solidFill>
                <a:effectLst/>
                <a:uLnTx/>
                <a:uFillTx/>
                <a:latin typeface="Cambria" panose="02040503050406030204" pitchFamily="18" charset="0"/>
                <a:ea typeface="+mn-ea"/>
                <a:cs typeface="Arial"/>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800" b="0" i="0" u="none" strike="noStrike" kern="1200" cap="none" spc="-25" normalizeH="0" baseline="0" noProof="0">
              <a:ln>
                <a:noFill/>
              </a:ln>
              <a:solidFill>
                <a:srgbClr val="0067B1"/>
              </a:solidFill>
              <a:effectLst/>
              <a:uLnTx/>
              <a:uFillTx/>
              <a:latin typeface="Cambria" panose="02040503050406030204" pitchFamily="18" charset="0"/>
              <a:ea typeface="+mn-ea"/>
              <a:cs typeface="Arial"/>
            </a:endParaRPr>
          </a:p>
        </p:txBody>
      </p:sp>
    </p:spTree>
    <p:extLst>
      <p:ext uri="{BB962C8B-B14F-4D97-AF65-F5344CB8AC3E}">
        <p14:creationId xmlns:p14="http://schemas.microsoft.com/office/powerpoint/2010/main" val="3579985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704752"/>
            <a:ext cx="10972800" cy="1066800"/>
          </a:xfrm>
        </p:spPr>
        <p:txBody>
          <a:bodyPr vert="horz" lIns="0" tIns="13335" rIns="0" bIns="0" rtlCol="0" anchor="t">
            <a:normAutofit/>
          </a:bodyPr>
          <a:lstStyle/>
          <a:p>
            <a:pPr marL="12700">
              <a:lnSpc>
                <a:spcPct val="90000"/>
              </a:lnSpc>
            </a:pPr>
            <a:r>
              <a:rPr lang="en-US" b="1" i="1" spc="10" dirty="0"/>
              <a:t>CIE Activities in Connecticut</a:t>
            </a:r>
            <a:endParaRPr kumimoji="0" lang="en-US" sz="4400" b="1" kern="1200" dirty="0">
              <a:latin typeface="Cambria" panose="02040503050406030204" pitchFamily="18" charset="0"/>
              <a:ea typeface="+mj-ea"/>
              <a:cs typeface="+mj-cs"/>
            </a:endParaRPr>
          </a:p>
        </p:txBody>
      </p:sp>
      <p:sp>
        <p:nvSpPr>
          <p:cNvPr id="3" name="object 3"/>
          <p:cNvSpPr txBox="1"/>
          <p:nvPr/>
        </p:nvSpPr>
        <p:spPr>
          <a:xfrm>
            <a:off x="304800" y="1632916"/>
            <a:ext cx="11381180" cy="5129932"/>
          </a:xfrm>
          <a:prstGeom prst="rect">
            <a:avLst/>
          </a:prstGeom>
        </p:spPr>
        <p:txBody>
          <a:bodyPr vert="horz" lIns="0" tIns="12700" rIns="0" bIns="0" rtlCol="0">
            <a:normAutofit/>
          </a:bodyPr>
          <a:lstStyle/>
          <a:p>
            <a:pPr marL="12065" marR="0" lvl="0" indent="0" algn="l" defTabSz="914400" rtl="0" eaLnBrk="1" fontAlgn="auto" latinLnBrk="0" hangingPunct="1">
              <a:lnSpc>
                <a:spcPct val="90000"/>
              </a:lnSpc>
              <a:spcBef>
                <a:spcPts val="300"/>
              </a:spcBef>
              <a:spcAft>
                <a:spcPts val="800"/>
              </a:spcAft>
              <a:buClrTx/>
              <a:buSzTx/>
              <a:buFontTx/>
              <a:buNone/>
              <a:tabLst>
                <a:tab pos="356870" algn="l"/>
                <a:tab pos="357505" algn="l"/>
              </a:tabLst>
              <a:defRPr/>
            </a:pPr>
            <a:r>
              <a:rPr kumimoji="0" lang="en-US" sz="3200" b="1" i="0" u="none" strike="noStrike" kern="1200" cap="none" spc="10" normalizeH="0" baseline="0" noProof="0" dirty="0">
                <a:ln>
                  <a:noFill/>
                </a:ln>
                <a:solidFill>
                  <a:srgbClr val="0069A7"/>
                </a:solidFill>
                <a:effectLst/>
                <a:uLnTx/>
                <a:uFillTx/>
                <a:latin typeface="Cambria" panose="02040503050406030204" pitchFamily="18" charset="0"/>
                <a:ea typeface="+mn-ea"/>
                <a:cs typeface="+mn-cs"/>
              </a:rPr>
              <a:t>United Way of Central and Northeastern Connecticut</a:t>
            </a:r>
            <a:endPar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endParaRPr>
          </a:p>
          <a:p>
            <a:pPr marL="356870" marR="0" lvl="0" indent="-344805" algn="l" defTabSz="914400" rtl="0" eaLnBrk="1" fontAlgn="auto" latinLnBrk="0" hangingPunct="1">
              <a:lnSpc>
                <a:spcPct val="90000"/>
              </a:lnSpc>
              <a:spcBef>
                <a:spcPts val="300"/>
              </a:spcBef>
              <a:spcAft>
                <a:spcPts val="800"/>
              </a:spcAft>
              <a:buClrTx/>
              <a:buSzTx/>
              <a:buFont typeface="Wingdings"/>
              <a:buChar char=""/>
              <a:tabLst>
                <a:tab pos="356870" algn="l"/>
                <a:tab pos="357505" algn="l"/>
              </a:tabLst>
              <a:defRPr/>
            </a:pPr>
            <a:r>
              <a:rPr kumimoji="0" lang="en-US" sz="26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Member of first </a:t>
            </a:r>
            <a:r>
              <a:rPr kumimoji="0" lang="en-US" sz="2600" b="0" i="1"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Learning and Action in Policies and Partnerships (LAPP) </a:t>
            </a:r>
            <a:r>
              <a:rPr kumimoji="0" lang="en-US" sz="26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cohort</a:t>
            </a:r>
            <a:r>
              <a:rPr kumimoji="0" lang="en-US" sz="2600" b="0" i="1"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 </a:t>
            </a:r>
            <a:r>
              <a:rPr kumimoji="0" lang="en-US" sz="26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a grant program sponsored by Robert Wood Johnson Foundation</a:t>
            </a:r>
          </a:p>
          <a:p>
            <a:pPr marL="356870" marR="0" lvl="0" indent="-344805" algn="l" defTabSz="914400" rtl="0" eaLnBrk="1" fontAlgn="auto" latinLnBrk="0" hangingPunct="1">
              <a:lnSpc>
                <a:spcPct val="90000"/>
              </a:lnSpc>
              <a:spcBef>
                <a:spcPts val="300"/>
              </a:spcBef>
              <a:spcAft>
                <a:spcPts val="800"/>
              </a:spcAft>
              <a:buClrTx/>
              <a:buSzTx/>
              <a:buFont typeface="Wingdings"/>
              <a:buChar char=""/>
              <a:tabLst>
                <a:tab pos="356870" algn="l"/>
                <a:tab pos="357505" algn="l"/>
              </a:tabLst>
              <a:defRPr/>
            </a:pPr>
            <a:r>
              <a:rPr kumimoji="0" lang="en-US" sz="26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9 Health Enhancement Communities, 2 Health Improvement </a:t>
            </a:r>
            <a:r>
              <a:rPr kumimoji="0" lang="en-US" sz="24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Collaboratives</a:t>
            </a:r>
            <a:r>
              <a:rPr kumimoji="0" lang="en-US" sz="26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 plus Trinity Health, New England/St. Francis Hospital, and the Connecticut Hospital Association</a:t>
            </a:r>
          </a:p>
          <a:p>
            <a:pPr marL="356870" marR="0" lvl="0" indent="-344805" algn="l" defTabSz="914400" rtl="0" eaLnBrk="1" fontAlgn="auto" latinLnBrk="0" hangingPunct="1">
              <a:lnSpc>
                <a:spcPct val="90000"/>
              </a:lnSpc>
              <a:spcBef>
                <a:spcPts val="300"/>
              </a:spcBef>
              <a:spcAft>
                <a:spcPts val="800"/>
              </a:spcAft>
              <a:buClrTx/>
              <a:buSzTx/>
              <a:buFont typeface="Wingdings"/>
              <a:buChar char=""/>
              <a:tabLst>
                <a:tab pos="356870" algn="l"/>
                <a:tab pos="357505" algn="l"/>
              </a:tabLst>
              <a:defRPr/>
            </a:pPr>
            <a:r>
              <a:rPr kumimoji="0" lang="en-US" sz="26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Priorities identified: </a:t>
            </a:r>
          </a:p>
          <a:p>
            <a:pPr marL="814070" marR="0" lvl="1" indent="-344805" algn="l" defTabSz="914400" rtl="0" eaLnBrk="1" fontAlgn="auto" latinLnBrk="0" hangingPunct="1">
              <a:lnSpc>
                <a:spcPct val="90000"/>
              </a:lnSpc>
              <a:spcBef>
                <a:spcPts val="300"/>
              </a:spcBef>
              <a:spcAft>
                <a:spcPts val="800"/>
              </a:spcAft>
              <a:buClrTx/>
              <a:buSzTx/>
              <a:buFont typeface="Courier New" panose="02070309020205020404" pitchFamily="49" charset="0"/>
              <a:buChar char="o"/>
              <a:tabLst>
                <a:tab pos="356870" algn="l"/>
                <a:tab pos="357505" algn="l"/>
              </a:tabLst>
              <a:defRPr/>
            </a:pPr>
            <a:r>
              <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Real-time local data reflecting demographic groups and neighborhood, towns and communities </a:t>
            </a:r>
          </a:p>
          <a:p>
            <a:pPr marL="814070" marR="0" lvl="1" indent="-344805" algn="l" defTabSz="914400" rtl="0" eaLnBrk="1" fontAlgn="auto" latinLnBrk="0" hangingPunct="1">
              <a:lnSpc>
                <a:spcPct val="90000"/>
              </a:lnSpc>
              <a:spcBef>
                <a:spcPts val="300"/>
              </a:spcBef>
              <a:spcAft>
                <a:spcPts val="800"/>
              </a:spcAft>
              <a:buClrTx/>
              <a:buSzTx/>
              <a:buFont typeface="Courier New" panose="02070309020205020404" pitchFamily="49" charset="0"/>
              <a:buChar char="o"/>
              <a:tabLst>
                <a:tab pos="356870" algn="l"/>
                <a:tab pos="357505" algn="l"/>
              </a:tabLst>
              <a:defRPr/>
            </a:pPr>
            <a:r>
              <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Pooled resources to link information, frequent publication of data</a:t>
            </a:r>
          </a:p>
          <a:p>
            <a:pPr marL="814070" marR="0" lvl="1" indent="-344805" algn="l" defTabSz="914400" rtl="0" eaLnBrk="1" fontAlgn="auto" latinLnBrk="0" hangingPunct="1">
              <a:lnSpc>
                <a:spcPct val="90000"/>
              </a:lnSpc>
              <a:spcBef>
                <a:spcPts val="300"/>
              </a:spcBef>
              <a:spcAft>
                <a:spcPts val="800"/>
              </a:spcAft>
              <a:buClrTx/>
              <a:buSzTx/>
              <a:buFont typeface="Courier New" panose="02070309020205020404" pitchFamily="49" charset="0"/>
              <a:buChar char="o"/>
              <a:tabLst>
                <a:tab pos="356870" algn="l"/>
                <a:tab pos="357505" algn="l"/>
              </a:tabLst>
              <a:defRPr/>
            </a:pPr>
            <a:r>
              <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Centralized infrastructure for resourcing training support and analytics</a:t>
            </a:r>
          </a:p>
          <a:p>
            <a:pPr marL="814070" marR="0" lvl="1" indent="-344805" algn="l" defTabSz="914400" rtl="0" eaLnBrk="1" fontAlgn="auto" latinLnBrk="0" hangingPunct="1">
              <a:lnSpc>
                <a:spcPct val="90000"/>
              </a:lnSpc>
              <a:spcBef>
                <a:spcPts val="300"/>
              </a:spcBef>
              <a:spcAft>
                <a:spcPts val="800"/>
              </a:spcAft>
              <a:buClrTx/>
              <a:buSzTx/>
              <a:buFont typeface="Courier New" panose="02070309020205020404" pitchFamily="49" charset="0"/>
              <a:buChar char="o"/>
              <a:tabLst>
                <a:tab pos="356870" algn="l"/>
                <a:tab pos="357505" algn="l"/>
              </a:tabLst>
              <a:defRPr/>
            </a:pPr>
            <a:r>
              <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 Collecting stories and qualitative information to go with empirical data</a:t>
            </a:r>
            <a:endParaRPr kumimoji="0" lang="en-US" sz="2000" b="0" i="1"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12065" marR="0" lvl="0" indent="0" algn="l" defTabSz="914400" rtl="0" eaLnBrk="1" fontAlgn="auto" latinLnBrk="0" hangingPunct="1">
              <a:lnSpc>
                <a:spcPct val="90000"/>
              </a:lnSpc>
              <a:spcBef>
                <a:spcPts val="300"/>
              </a:spcBef>
              <a:spcAft>
                <a:spcPts val="0"/>
              </a:spcAft>
              <a:buClrTx/>
              <a:buSzTx/>
              <a:buFontTx/>
              <a:buNone/>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814070" marR="0" lvl="1" indent="-344805" algn="l" defTabSz="914400" rtl="0" eaLnBrk="1" fontAlgn="auto" latinLnBrk="0" hangingPunct="1">
              <a:lnSpc>
                <a:spcPct val="90000"/>
              </a:lnSpc>
              <a:spcBef>
                <a:spcPts val="300"/>
              </a:spcBef>
              <a:spcAft>
                <a:spcPts val="0"/>
              </a:spcAft>
              <a:buClrTx/>
              <a:buSzTx/>
              <a:buFont typeface="Courier New" panose="02070309020205020404" pitchFamily="49" charset="0"/>
              <a:buChar char="o"/>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12065" marR="0" lvl="0" indent="0" algn="l" defTabSz="914400" rtl="0" eaLnBrk="1" fontAlgn="auto" latinLnBrk="0" hangingPunct="1">
              <a:lnSpc>
                <a:spcPct val="90000"/>
              </a:lnSpc>
              <a:spcBef>
                <a:spcPts val="300"/>
              </a:spcBef>
              <a:spcAft>
                <a:spcPts val="0"/>
              </a:spcAft>
              <a:buClrTx/>
              <a:buSzTx/>
              <a:buFontTx/>
              <a:buNone/>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356870" marR="5080" lvl="0" indent="-344805" algn="l" defTabSz="914400" rtl="0" eaLnBrk="1" fontAlgn="auto" latinLnBrk="0" hangingPunct="1">
              <a:lnSpc>
                <a:spcPct val="90000"/>
              </a:lnSpc>
              <a:spcBef>
                <a:spcPts val="300"/>
              </a:spcBef>
              <a:spcAft>
                <a:spcPts val="0"/>
              </a:spcAft>
              <a:buClrTx/>
              <a:buSzTx/>
              <a:buFont typeface="Wingdings"/>
              <a:buChar char=""/>
              <a:tabLst>
                <a:tab pos="356870" algn="l"/>
                <a:tab pos="357505" algn="l"/>
              </a:tabLst>
              <a:defRPr/>
            </a:pPr>
            <a:endParaRPr kumimoji="0" lang="en-US" sz="14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p:txBody>
      </p:sp>
      <p:sp>
        <p:nvSpPr>
          <p:cNvPr id="5" name="object 5"/>
          <p:cNvSpPr txBox="1">
            <a:spLocks noGrp="1"/>
          </p:cNvSpPr>
          <p:nvPr>
            <p:ph type="sldNum" sz="quarter" idx="12"/>
          </p:nvPr>
        </p:nvSpPr>
        <p:spPr>
          <a:xfrm>
            <a:off x="11535700" y="6288420"/>
            <a:ext cx="560183" cy="365760"/>
          </a:xfrm>
        </p:spPr>
        <p:txBody>
          <a:bodyPr vert="horz" lIns="0" tIns="0" rIns="0" bIns="0" rtlCol="0" anchor="b">
            <a:normAutofit/>
          </a:bodyPr>
          <a:lstStyle>
            <a:defPPr>
              <a:defRPr kern="0"/>
            </a:defPPr>
            <a:lvl1pPr>
              <a:defRPr sz="1800" b="1" i="0">
                <a:solidFill>
                  <a:srgbClr val="0067B0"/>
                </a:solidFill>
                <a:latin typeface="Arial"/>
                <a:cs typeface="Arial"/>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81D60167-4931-47E6-BA6A-407CBD079E47}" type="slidenum">
              <a:rPr kumimoji="0" lang="en-US" sz="1800" b="0" i="0" u="none" strike="noStrike" kern="1200" cap="none" spc="-90" normalizeH="0" baseline="0" noProof="0" smtClean="0">
                <a:ln>
                  <a:noFill/>
                </a:ln>
                <a:solidFill>
                  <a:srgbClr val="0067B1"/>
                </a:solidFill>
                <a:effectLst/>
                <a:uLnTx/>
                <a:uFillTx/>
                <a:latin typeface="Cambria" panose="02040503050406030204" pitchFamily="18" charset="0"/>
                <a:ea typeface="+mn-ea"/>
                <a:cs typeface="Arial"/>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800" b="0" i="0" u="none" strike="noStrike" kern="1200" cap="none" spc="-25" normalizeH="0" baseline="0" noProof="0">
              <a:ln>
                <a:noFill/>
              </a:ln>
              <a:solidFill>
                <a:srgbClr val="0067B1"/>
              </a:solidFill>
              <a:effectLst/>
              <a:uLnTx/>
              <a:uFillTx/>
              <a:latin typeface="Cambria" panose="02040503050406030204" pitchFamily="18" charset="0"/>
              <a:ea typeface="+mn-ea"/>
              <a:cs typeface="Arial"/>
            </a:endParaRPr>
          </a:p>
        </p:txBody>
      </p:sp>
    </p:spTree>
    <p:extLst>
      <p:ext uri="{BB962C8B-B14F-4D97-AF65-F5344CB8AC3E}">
        <p14:creationId xmlns:p14="http://schemas.microsoft.com/office/powerpoint/2010/main" val="3443325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625088"/>
            <a:ext cx="10972800" cy="1066800"/>
          </a:xfrm>
        </p:spPr>
        <p:txBody>
          <a:bodyPr vert="horz" lIns="0" tIns="13335" rIns="0" bIns="0" rtlCol="0" anchor="t">
            <a:normAutofit/>
          </a:bodyPr>
          <a:lstStyle/>
          <a:p>
            <a:pPr marL="12700">
              <a:lnSpc>
                <a:spcPct val="90000"/>
              </a:lnSpc>
            </a:pPr>
            <a:r>
              <a:rPr lang="en-US" b="1" i="1" spc="10" dirty="0"/>
              <a:t>CIE Activities in Connecticut</a:t>
            </a:r>
            <a:endParaRPr kumimoji="0" lang="en-US" sz="4800" b="1" kern="1200" dirty="0">
              <a:latin typeface="Cambria" panose="02040503050406030204" pitchFamily="18" charset="0"/>
              <a:ea typeface="+mj-ea"/>
              <a:cs typeface="+mj-cs"/>
            </a:endParaRPr>
          </a:p>
        </p:txBody>
      </p:sp>
      <p:sp>
        <p:nvSpPr>
          <p:cNvPr id="3" name="object 3"/>
          <p:cNvSpPr txBox="1"/>
          <p:nvPr/>
        </p:nvSpPr>
        <p:spPr>
          <a:xfrm>
            <a:off x="304800" y="1728068"/>
            <a:ext cx="11381180" cy="5129932"/>
          </a:xfrm>
          <a:prstGeom prst="rect">
            <a:avLst/>
          </a:prstGeom>
        </p:spPr>
        <p:txBody>
          <a:bodyPr vert="horz" lIns="0" tIns="12700" rIns="0" bIns="0" rtlCol="0">
            <a:normAutofit/>
          </a:bodyPr>
          <a:lstStyle/>
          <a:p>
            <a:pPr marL="12065" marR="0" lvl="0" indent="0" algn="l" defTabSz="914400" rtl="0" eaLnBrk="1" fontAlgn="auto" latinLnBrk="0" hangingPunct="1">
              <a:lnSpc>
                <a:spcPct val="90000"/>
              </a:lnSpc>
              <a:spcBef>
                <a:spcPts val="300"/>
              </a:spcBef>
              <a:spcAft>
                <a:spcPts val="800"/>
              </a:spcAft>
              <a:buClrTx/>
              <a:buSzTx/>
              <a:buFontTx/>
              <a:buNone/>
              <a:tabLst>
                <a:tab pos="356870" algn="l"/>
                <a:tab pos="357505" algn="l"/>
              </a:tabLst>
              <a:defRPr/>
            </a:pPr>
            <a:r>
              <a:rPr kumimoji="0" lang="en-US" sz="3200" b="1" i="0" u="none" strike="noStrike" kern="1200" cap="none" spc="10" normalizeH="0" baseline="0" noProof="0" dirty="0">
                <a:ln>
                  <a:noFill/>
                </a:ln>
                <a:solidFill>
                  <a:srgbClr val="0069A7"/>
                </a:solidFill>
                <a:effectLst/>
                <a:uLnTx/>
                <a:uFillTx/>
                <a:latin typeface="Cambria" panose="02040503050406030204" pitchFamily="18" charset="0"/>
                <a:ea typeface="+mn-ea"/>
                <a:cs typeface="+mn-cs"/>
              </a:rPr>
              <a:t>Eastern Connecticut Health Collaborative (ECHC)</a:t>
            </a:r>
            <a:endParaRPr kumimoji="0" lang="en-US" sz="32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endParaRPr>
          </a:p>
          <a:p>
            <a:pPr marL="356870" marR="0" lvl="0" indent="-344805" algn="l" defTabSz="914400" rtl="0" eaLnBrk="1" fontAlgn="auto" latinLnBrk="0" hangingPunct="1">
              <a:lnSpc>
                <a:spcPct val="90000"/>
              </a:lnSpc>
              <a:spcBef>
                <a:spcPts val="300"/>
              </a:spcBef>
              <a:spcAft>
                <a:spcPts val="800"/>
              </a:spcAft>
              <a:buClrTx/>
              <a:buSzTx/>
              <a:buFont typeface="Wingdings"/>
              <a:buChar char=""/>
              <a:tabLst>
                <a:tab pos="356870" algn="l"/>
                <a:tab pos="357505" algn="l"/>
              </a:tabLst>
              <a:defRPr/>
            </a:pP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A partnership to bring together a diverse cross-sector collaborative of executives from:</a:t>
            </a:r>
          </a:p>
          <a:p>
            <a:pPr marL="812165" marR="0" lvl="1" indent="-342900" algn="l" defTabSz="914400" rtl="0" eaLnBrk="1" fontAlgn="auto" latinLnBrk="0" hangingPunct="1">
              <a:lnSpc>
                <a:spcPct val="90000"/>
              </a:lnSpc>
              <a:spcBef>
                <a:spcPts val="300"/>
              </a:spcBef>
              <a:spcAft>
                <a:spcPts val="800"/>
              </a:spcAft>
              <a:buClrTx/>
              <a:buSzTx/>
              <a:buFont typeface="Courier New" panose="02070309020205020404" pitchFamily="49" charset="0"/>
              <a:buChar char="o"/>
              <a:tabLst>
                <a:tab pos="356870" algn="l"/>
                <a:tab pos="357505" algn="l"/>
              </a:tabLst>
              <a:defRPr/>
            </a:pPr>
            <a:r>
              <a:rPr kumimoji="0" lang="en-US" sz="24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Health systems, </a:t>
            </a:r>
          </a:p>
          <a:p>
            <a:pPr marL="812165" marR="0" lvl="1" indent="-342900" algn="l" defTabSz="914400" rtl="0" eaLnBrk="1" fontAlgn="auto" latinLnBrk="0" hangingPunct="1">
              <a:lnSpc>
                <a:spcPct val="90000"/>
              </a:lnSpc>
              <a:spcBef>
                <a:spcPts val="300"/>
              </a:spcBef>
              <a:spcAft>
                <a:spcPts val="800"/>
              </a:spcAft>
              <a:buClrTx/>
              <a:buSzTx/>
              <a:buFont typeface="Courier New" panose="02070309020205020404" pitchFamily="49" charset="0"/>
              <a:buChar char="o"/>
              <a:tabLst>
                <a:tab pos="356870" algn="l"/>
                <a:tab pos="357505" algn="l"/>
              </a:tabLst>
              <a:defRPr/>
            </a:pPr>
            <a:r>
              <a:rPr kumimoji="0" lang="en-US" sz="24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Human services, </a:t>
            </a:r>
          </a:p>
          <a:p>
            <a:pPr marL="812165" marR="0" lvl="1" indent="-342900" algn="l" defTabSz="914400" rtl="0" eaLnBrk="1" fontAlgn="auto" latinLnBrk="0" hangingPunct="1">
              <a:lnSpc>
                <a:spcPct val="90000"/>
              </a:lnSpc>
              <a:spcBef>
                <a:spcPts val="300"/>
              </a:spcBef>
              <a:spcAft>
                <a:spcPts val="800"/>
              </a:spcAft>
              <a:buClrTx/>
              <a:buSzTx/>
              <a:buFont typeface="Courier New" panose="02070309020205020404" pitchFamily="49" charset="0"/>
              <a:buChar char="o"/>
              <a:tabLst>
                <a:tab pos="356870" algn="l"/>
                <a:tab pos="357505" algn="l"/>
              </a:tabLst>
              <a:defRPr/>
            </a:pPr>
            <a:r>
              <a:rPr kumimoji="0" lang="en-US" sz="24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Local public health, </a:t>
            </a:r>
          </a:p>
          <a:p>
            <a:pPr marL="812165" marR="0" lvl="1" indent="-342900" algn="l" defTabSz="914400" rtl="0" eaLnBrk="1" fontAlgn="auto" latinLnBrk="0" hangingPunct="1">
              <a:lnSpc>
                <a:spcPct val="90000"/>
              </a:lnSpc>
              <a:spcBef>
                <a:spcPts val="300"/>
              </a:spcBef>
              <a:spcAft>
                <a:spcPts val="800"/>
              </a:spcAft>
              <a:buClrTx/>
              <a:buSzTx/>
              <a:buFont typeface="Courier New" panose="02070309020205020404" pitchFamily="49" charset="0"/>
              <a:buChar char="o"/>
              <a:tabLst>
                <a:tab pos="356870" algn="l"/>
                <a:tab pos="357505" algn="l"/>
              </a:tabLst>
              <a:defRPr/>
            </a:pPr>
            <a:r>
              <a:rPr kumimoji="0" lang="en-US" sz="24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Safety net providers, tribal health and social services, and municipalities to collaborate on community health and equity</a:t>
            </a:r>
            <a:endPar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endParaRPr>
          </a:p>
          <a:p>
            <a:pPr marL="356870" marR="0" lvl="0" indent="-344805" algn="l" defTabSz="914400" rtl="0" eaLnBrk="1" fontAlgn="auto" latinLnBrk="0" hangingPunct="1">
              <a:lnSpc>
                <a:spcPct val="90000"/>
              </a:lnSpc>
              <a:spcBef>
                <a:spcPts val="300"/>
              </a:spcBef>
              <a:spcAft>
                <a:spcPts val="800"/>
              </a:spcAft>
              <a:buClrTx/>
              <a:buSzTx/>
              <a:buFont typeface="Wingdings"/>
              <a:buChar char=""/>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814070" marR="0" lvl="1" indent="-344805" algn="l" defTabSz="914400" rtl="0" eaLnBrk="1" fontAlgn="auto" latinLnBrk="0" hangingPunct="1">
              <a:lnSpc>
                <a:spcPct val="90000"/>
              </a:lnSpc>
              <a:spcBef>
                <a:spcPts val="300"/>
              </a:spcBef>
              <a:spcAft>
                <a:spcPts val="0"/>
              </a:spcAft>
              <a:buClrTx/>
              <a:buSzTx/>
              <a:buFont typeface="Courier New" panose="02070309020205020404" pitchFamily="49" charset="0"/>
              <a:buChar char="o"/>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12065" marR="0" lvl="0" indent="0" algn="l" defTabSz="914400" rtl="0" eaLnBrk="1" fontAlgn="auto" latinLnBrk="0" hangingPunct="1">
              <a:lnSpc>
                <a:spcPct val="90000"/>
              </a:lnSpc>
              <a:spcBef>
                <a:spcPts val="300"/>
              </a:spcBef>
              <a:spcAft>
                <a:spcPts val="0"/>
              </a:spcAft>
              <a:buClrTx/>
              <a:buSzTx/>
              <a:buFontTx/>
              <a:buNone/>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356870" marR="5080" lvl="0" indent="-344805" algn="l" defTabSz="914400" rtl="0" eaLnBrk="1" fontAlgn="auto" latinLnBrk="0" hangingPunct="1">
              <a:lnSpc>
                <a:spcPct val="90000"/>
              </a:lnSpc>
              <a:spcBef>
                <a:spcPts val="300"/>
              </a:spcBef>
              <a:spcAft>
                <a:spcPts val="0"/>
              </a:spcAft>
              <a:buClrTx/>
              <a:buSzTx/>
              <a:buFont typeface="Wingdings"/>
              <a:buChar char=""/>
              <a:tabLst>
                <a:tab pos="356870" algn="l"/>
                <a:tab pos="357505" algn="l"/>
              </a:tabLst>
              <a:defRPr/>
            </a:pPr>
            <a:endParaRPr kumimoji="0" lang="en-US" sz="14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p:txBody>
      </p:sp>
      <p:sp>
        <p:nvSpPr>
          <p:cNvPr id="5" name="object 5"/>
          <p:cNvSpPr txBox="1">
            <a:spLocks noGrp="1"/>
          </p:cNvSpPr>
          <p:nvPr>
            <p:ph type="sldNum" sz="quarter" idx="12"/>
          </p:nvPr>
        </p:nvSpPr>
        <p:spPr>
          <a:xfrm>
            <a:off x="11535700" y="6288420"/>
            <a:ext cx="560183" cy="365760"/>
          </a:xfrm>
        </p:spPr>
        <p:txBody>
          <a:bodyPr vert="horz" lIns="0" tIns="0" rIns="0" bIns="0" rtlCol="0" anchor="b">
            <a:normAutofit/>
          </a:bodyPr>
          <a:lstStyle>
            <a:defPPr>
              <a:defRPr kern="0"/>
            </a:defPPr>
            <a:lvl1pPr>
              <a:defRPr sz="1800" b="1" i="0">
                <a:solidFill>
                  <a:srgbClr val="0067B0"/>
                </a:solidFill>
                <a:latin typeface="Arial"/>
                <a:cs typeface="Arial"/>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81D60167-4931-47E6-BA6A-407CBD079E47}" type="slidenum">
              <a:rPr kumimoji="0" lang="en-US" sz="1800" b="0" i="0" u="none" strike="noStrike" kern="1200" cap="none" spc="-90" normalizeH="0" baseline="0" noProof="0" smtClean="0">
                <a:ln>
                  <a:noFill/>
                </a:ln>
                <a:solidFill>
                  <a:srgbClr val="0067B1"/>
                </a:solidFill>
                <a:effectLst/>
                <a:uLnTx/>
                <a:uFillTx/>
                <a:latin typeface="Cambria" panose="02040503050406030204" pitchFamily="18" charset="0"/>
                <a:ea typeface="+mn-ea"/>
                <a:cs typeface="Arial"/>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1800" b="0" i="0" u="none" strike="noStrike" kern="1200" cap="none" spc="-25" normalizeH="0" baseline="0" noProof="0">
              <a:ln>
                <a:noFill/>
              </a:ln>
              <a:solidFill>
                <a:srgbClr val="0067B1"/>
              </a:solidFill>
              <a:effectLst/>
              <a:uLnTx/>
              <a:uFillTx/>
              <a:latin typeface="Cambria" panose="02040503050406030204" pitchFamily="18" charset="0"/>
              <a:ea typeface="+mn-ea"/>
              <a:cs typeface="Arial"/>
            </a:endParaRPr>
          </a:p>
        </p:txBody>
      </p:sp>
    </p:spTree>
    <p:extLst>
      <p:ext uri="{BB962C8B-B14F-4D97-AF65-F5344CB8AC3E}">
        <p14:creationId xmlns:p14="http://schemas.microsoft.com/office/powerpoint/2010/main" val="1378966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04800" y="1643270"/>
            <a:ext cx="11381180" cy="5123042"/>
          </a:xfrm>
          <a:prstGeom prst="rect">
            <a:avLst/>
          </a:prstGeom>
        </p:spPr>
        <p:txBody>
          <a:bodyPr vert="horz" lIns="0" tIns="12700" rIns="0" bIns="0" rtlCol="0">
            <a:normAutofit/>
          </a:bodyPr>
          <a:lstStyle/>
          <a:p>
            <a:pPr marL="12700" marR="0" lvl="0" indent="0" algn="l" defTabSz="914400" rtl="0" eaLnBrk="1" fontAlgn="auto" latinLnBrk="0" hangingPunct="1">
              <a:lnSpc>
                <a:spcPct val="90000"/>
              </a:lnSpc>
              <a:spcBef>
                <a:spcPts val="300"/>
              </a:spcBef>
              <a:spcAft>
                <a:spcPts val="0"/>
              </a:spcAft>
              <a:buClrTx/>
              <a:buSzTx/>
              <a:buFontTx/>
              <a:buNone/>
              <a:tabLst/>
              <a:defRPr/>
            </a:pPr>
            <a:r>
              <a:rPr kumimoji="0" lang="en-US" sz="3600" b="1" i="0" u="none" strike="noStrike" kern="1200" cap="none" spc="45" normalizeH="0" baseline="0" noProof="0" dirty="0">
                <a:ln>
                  <a:noFill/>
                </a:ln>
                <a:solidFill>
                  <a:srgbClr val="0069A7"/>
                </a:solidFill>
                <a:effectLst/>
                <a:uLnTx/>
                <a:uFillTx/>
                <a:latin typeface="Cambria" panose="02040503050406030204" pitchFamily="18" charset="0"/>
                <a:ea typeface="+mn-ea"/>
                <a:cs typeface="+mn-cs"/>
              </a:rPr>
              <a:t>Connecticut Children’s Center for Care Coordination</a:t>
            </a:r>
          </a:p>
          <a:p>
            <a:pPr marL="12700" marR="0" lvl="0" indent="0" algn="l" defTabSz="914400" rtl="0" eaLnBrk="1" fontAlgn="auto" latinLnBrk="0" hangingPunct="1">
              <a:lnSpc>
                <a:spcPct val="90000"/>
              </a:lnSpc>
              <a:spcBef>
                <a:spcPts val="300"/>
              </a:spcBef>
              <a:spcAft>
                <a:spcPts val="0"/>
              </a:spcAft>
              <a:buClrTx/>
              <a:buSzTx/>
              <a:buFontTx/>
              <a:buNone/>
              <a:tabLst/>
              <a:defRPr/>
            </a:pPr>
            <a:endParaRPr kumimoji="0" lang="en-US" sz="2000" b="1"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356870" marR="0" lvl="0" indent="-344805" algn="l" defTabSz="914400" rtl="0" eaLnBrk="1" fontAlgn="auto" latinLnBrk="0" hangingPunct="1">
              <a:lnSpc>
                <a:spcPct val="90000"/>
              </a:lnSpc>
              <a:spcBef>
                <a:spcPts val="300"/>
              </a:spcBef>
              <a:spcAft>
                <a:spcPts val="1400"/>
              </a:spcAft>
              <a:buClrTx/>
              <a:buSzTx/>
              <a:buFont typeface="Wingdings"/>
              <a:buChar char=""/>
              <a:tabLst>
                <a:tab pos="356870" algn="l"/>
                <a:tab pos="357505" algn="l"/>
              </a:tabLst>
              <a:defRPr/>
            </a:pPr>
            <a:r>
              <a:rPr kumimoji="0" lang="en-US" sz="2800" b="0" i="1"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Care Coordination Collaborative Model t</a:t>
            </a: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rains and provides technical support to community-based primary care partners</a:t>
            </a:r>
          </a:p>
          <a:p>
            <a:pPr marL="356870" marR="0" lvl="0" indent="-344805" algn="l" defTabSz="914400" rtl="0" eaLnBrk="1" fontAlgn="auto" latinLnBrk="0" hangingPunct="1">
              <a:lnSpc>
                <a:spcPct val="90000"/>
              </a:lnSpc>
              <a:spcBef>
                <a:spcPts val="300"/>
              </a:spcBef>
              <a:spcAft>
                <a:spcPts val="1400"/>
              </a:spcAft>
              <a:buClrTx/>
              <a:buSzTx/>
              <a:buFont typeface="Wingdings"/>
              <a:buChar char=""/>
              <a:tabLst>
                <a:tab pos="356870" algn="l"/>
                <a:tab pos="357505" algn="l"/>
              </a:tabLst>
              <a:defRPr/>
            </a:pP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Includes care coordinators from various child services organizations</a:t>
            </a:r>
          </a:p>
          <a:p>
            <a:pPr marL="356870" marR="0" lvl="0" indent="-344805" algn="l" defTabSz="914400" rtl="0" eaLnBrk="1" fontAlgn="auto" latinLnBrk="0" hangingPunct="1">
              <a:lnSpc>
                <a:spcPct val="90000"/>
              </a:lnSpc>
              <a:spcBef>
                <a:spcPts val="300"/>
              </a:spcBef>
              <a:spcAft>
                <a:spcPts val="1400"/>
              </a:spcAft>
              <a:buClrTx/>
              <a:buSzTx/>
              <a:buFont typeface="Wingdings"/>
              <a:buChar char=""/>
              <a:tabLst>
                <a:tab pos="356870" algn="l"/>
                <a:tab pos="357505" algn="l"/>
              </a:tabLst>
              <a:defRPr/>
            </a:pPr>
            <a:r>
              <a:rPr kumimoji="0" lang="en-US" sz="2800" b="0" i="0" u="none" strike="noStrike" kern="1200" cap="none" spc="10" normalizeH="0" baseline="0" noProof="0" dirty="0">
                <a:ln>
                  <a:noFill/>
                </a:ln>
                <a:solidFill>
                  <a:srgbClr val="0069A7"/>
                </a:solidFill>
                <a:effectLst/>
                <a:uLnTx/>
                <a:uFillTx/>
                <a:latin typeface="Cambria" panose="02040503050406030204" pitchFamily="18" charset="0"/>
                <a:ea typeface="Calibri" panose="020F0502020204030204" pitchFamily="34" charset="0"/>
                <a:cs typeface="Calibri" panose="020F0502020204030204" pitchFamily="34" charset="0"/>
              </a:rPr>
              <a:t>Empowers families to advocate for their children and connects families to appropriate medical, behavioral, educational, legal and social services</a:t>
            </a:r>
          </a:p>
          <a:p>
            <a:pPr marL="356870" marR="0" lvl="0" indent="-344805" algn="l" defTabSz="914400" rtl="0" eaLnBrk="1" fontAlgn="auto" latinLnBrk="0" hangingPunct="1">
              <a:lnSpc>
                <a:spcPct val="90000"/>
              </a:lnSpc>
              <a:spcBef>
                <a:spcPts val="300"/>
              </a:spcBef>
              <a:spcAft>
                <a:spcPts val="1400"/>
              </a:spcAft>
              <a:buClrTx/>
              <a:buSzTx/>
              <a:buFont typeface="Wingdings"/>
              <a:buChar char=""/>
              <a:tabLst>
                <a:tab pos="356870" algn="l"/>
                <a:tab pos="357505" algn="l"/>
              </a:tabLst>
              <a:defRPr/>
            </a:pPr>
            <a:r>
              <a:rPr kumimoji="0" lang="en-US" sz="2800" b="0" i="0" u="none" strike="noStrike" kern="1200" cap="none" spc="10" normalizeH="0" baseline="0" noProof="0" dirty="0">
                <a:ln>
                  <a:noFill/>
                </a:ln>
                <a:solidFill>
                  <a:srgbClr val="0069A7"/>
                </a:solidFill>
                <a:effectLst/>
                <a:uLnTx/>
                <a:uFillTx/>
                <a:latin typeface="Cambria" panose="02040503050406030204" pitchFamily="18" charset="0"/>
                <a:ea typeface="Times New Roman" panose="02020603050405020304" pitchFamily="18" charset="0"/>
                <a:cs typeface="Calibri" panose="020F0502020204030204" pitchFamily="34" charset="0"/>
              </a:rPr>
              <a:t>A</a:t>
            </a:r>
            <a:r>
              <a:rPr kumimoji="0" lang="en-US" sz="2800" b="0" i="0" u="none" strike="noStrike" kern="1200" cap="none" spc="10" normalizeH="0" baseline="0" noProof="0" dirty="0">
                <a:ln>
                  <a:noFill/>
                </a:ln>
                <a:solidFill>
                  <a:srgbClr val="0069A7"/>
                </a:solidFill>
                <a:effectLst/>
                <a:uLnTx/>
                <a:uFillTx/>
                <a:latin typeface="Cambria" panose="02040503050406030204" pitchFamily="18" charset="0"/>
                <a:ea typeface="Times New Roman" panose="02020603050405020304" pitchFamily="18" charset="0"/>
                <a:cs typeface="+mn-cs"/>
              </a:rPr>
              <a:t>dvocates for policy level solutions to ensure families have access to beneficial services</a:t>
            </a: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rPr>
              <a:t> </a:t>
            </a:r>
            <a:endPar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libri" panose="020F0502020204030204" pitchFamily="34" charset="0"/>
              <a:cs typeface="Times New Roman" panose="02020603050405020304" pitchFamily="18" charset="0"/>
            </a:endParaRPr>
          </a:p>
          <a:p>
            <a:pPr marL="356870" marR="0" lvl="0" indent="-344805" algn="l" defTabSz="914400" rtl="0" eaLnBrk="1" fontAlgn="auto" latinLnBrk="0" hangingPunct="1">
              <a:lnSpc>
                <a:spcPct val="90000"/>
              </a:lnSpc>
              <a:spcBef>
                <a:spcPts val="300"/>
              </a:spcBef>
              <a:spcAft>
                <a:spcPts val="800"/>
              </a:spcAft>
              <a:buClrTx/>
              <a:buSzTx/>
              <a:buFont typeface="Wingdings"/>
              <a:buChar char=""/>
              <a:tabLst>
                <a:tab pos="356870" algn="l"/>
                <a:tab pos="357505" algn="l"/>
              </a:tabLst>
              <a:defRPr/>
            </a:pPr>
            <a:endPar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endParaRPr>
          </a:p>
          <a:p>
            <a:pPr marL="356870" marR="0" lvl="0" indent="-344805" algn="l" defTabSz="914400" rtl="0" eaLnBrk="1" fontAlgn="auto" latinLnBrk="0" hangingPunct="1">
              <a:lnSpc>
                <a:spcPct val="90000"/>
              </a:lnSpc>
              <a:spcBef>
                <a:spcPts val="300"/>
              </a:spcBef>
              <a:spcAft>
                <a:spcPts val="800"/>
              </a:spcAft>
              <a:buClrTx/>
              <a:buSzTx/>
              <a:buFont typeface="Wingdings"/>
              <a:buChar char=""/>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814070" marR="0" lvl="1" indent="-344805" algn="l" defTabSz="914400" rtl="0" eaLnBrk="1" fontAlgn="auto" latinLnBrk="0" hangingPunct="1">
              <a:lnSpc>
                <a:spcPct val="90000"/>
              </a:lnSpc>
              <a:spcBef>
                <a:spcPts val="300"/>
              </a:spcBef>
              <a:spcAft>
                <a:spcPts val="0"/>
              </a:spcAft>
              <a:buClrTx/>
              <a:buSzTx/>
              <a:buFont typeface="Courier New" panose="02070309020205020404" pitchFamily="49" charset="0"/>
              <a:buChar char="o"/>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12065" marR="0" lvl="0" indent="0" algn="l" defTabSz="914400" rtl="0" eaLnBrk="1" fontAlgn="auto" latinLnBrk="0" hangingPunct="1">
              <a:lnSpc>
                <a:spcPct val="90000"/>
              </a:lnSpc>
              <a:spcBef>
                <a:spcPts val="300"/>
              </a:spcBef>
              <a:spcAft>
                <a:spcPts val="0"/>
              </a:spcAft>
              <a:buClrTx/>
              <a:buSzTx/>
              <a:buFontTx/>
              <a:buNone/>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356870" marR="5080" lvl="0" indent="-344805" algn="l" defTabSz="914400" rtl="0" eaLnBrk="1" fontAlgn="auto" latinLnBrk="0" hangingPunct="1">
              <a:lnSpc>
                <a:spcPct val="90000"/>
              </a:lnSpc>
              <a:spcBef>
                <a:spcPts val="300"/>
              </a:spcBef>
              <a:spcAft>
                <a:spcPts val="0"/>
              </a:spcAft>
              <a:buClrTx/>
              <a:buSzTx/>
              <a:buFont typeface="Wingdings"/>
              <a:buChar char=""/>
              <a:tabLst>
                <a:tab pos="356870" algn="l"/>
                <a:tab pos="357505" algn="l"/>
              </a:tabLst>
              <a:defRPr/>
            </a:pPr>
            <a:endParaRPr kumimoji="0" lang="en-US" sz="14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p:txBody>
      </p:sp>
      <p:sp>
        <p:nvSpPr>
          <p:cNvPr id="5" name="object 5"/>
          <p:cNvSpPr txBox="1">
            <a:spLocks noGrp="1"/>
          </p:cNvSpPr>
          <p:nvPr>
            <p:ph type="sldNum" sz="quarter" idx="12"/>
          </p:nvPr>
        </p:nvSpPr>
        <p:spPr>
          <a:xfrm>
            <a:off x="11535700" y="6288420"/>
            <a:ext cx="560183" cy="365760"/>
          </a:xfrm>
        </p:spPr>
        <p:txBody>
          <a:bodyPr vert="horz" lIns="0" tIns="0" rIns="0" bIns="0" rtlCol="0" anchor="b">
            <a:normAutofit/>
          </a:bodyPr>
          <a:lstStyle>
            <a:defPPr>
              <a:defRPr kern="0"/>
            </a:defPPr>
            <a:lvl1pPr>
              <a:defRPr sz="1800" b="1" i="0">
                <a:solidFill>
                  <a:srgbClr val="0067B0"/>
                </a:solidFill>
                <a:latin typeface="Arial"/>
                <a:cs typeface="Arial"/>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81D60167-4931-47E6-BA6A-407CBD079E47}" type="slidenum">
              <a:rPr kumimoji="0" lang="en-US" sz="1800" b="0" i="0" u="none" strike="noStrike" kern="1200" cap="none" spc="-90" normalizeH="0" baseline="0" noProof="0" smtClean="0">
                <a:ln>
                  <a:noFill/>
                </a:ln>
                <a:solidFill>
                  <a:srgbClr val="0067B1"/>
                </a:solidFill>
                <a:effectLst/>
                <a:uLnTx/>
                <a:uFillTx/>
                <a:latin typeface="Cambria" panose="02040503050406030204" pitchFamily="18" charset="0"/>
                <a:ea typeface="+mn-ea"/>
                <a:cs typeface="Arial"/>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sz="1800" b="0" i="0" u="none" strike="noStrike" kern="1200" cap="none" spc="-25" normalizeH="0" baseline="0" noProof="0">
              <a:ln>
                <a:noFill/>
              </a:ln>
              <a:solidFill>
                <a:srgbClr val="0067B1"/>
              </a:solidFill>
              <a:effectLst/>
              <a:uLnTx/>
              <a:uFillTx/>
              <a:latin typeface="Cambria" panose="02040503050406030204" pitchFamily="18" charset="0"/>
              <a:ea typeface="+mn-ea"/>
              <a:cs typeface="Arial"/>
            </a:endParaRPr>
          </a:p>
        </p:txBody>
      </p:sp>
      <p:sp>
        <p:nvSpPr>
          <p:cNvPr id="2" name="TextBox 1">
            <a:extLst>
              <a:ext uri="{FF2B5EF4-FFF2-40B4-BE49-F238E27FC236}">
                <a16:creationId xmlns:a16="http://schemas.microsoft.com/office/drawing/2014/main" id="{42875A2B-9DA2-E1C5-5D14-12EC788807BD}"/>
              </a:ext>
            </a:extLst>
          </p:cNvPr>
          <p:cNvSpPr txBox="1"/>
          <p:nvPr/>
        </p:nvSpPr>
        <p:spPr>
          <a:xfrm>
            <a:off x="198783" y="636103"/>
            <a:ext cx="657769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10" normalizeH="0" baseline="0" noProof="0" dirty="0">
                <a:ln>
                  <a:noFill/>
                </a:ln>
                <a:solidFill>
                  <a:srgbClr val="0069A7"/>
                </a:solidFill>
                <a:effectLst/>
                <a:uLnTx/>
                <a:uFillTx/>
                <a:latin typeface="Cambria" panose="02040503050406030204" pitchFamily="18" charset="0"/>
                <a:ea typeface="+mn-ea"/>
                <a:cs typeface="+mn-cs"/>
              </a:rPr>
              <a:t>CIE Activities in Connecticut</a:t>
            </a:r>
            <a:endParaRPr kumimoji="0" lang="en-US" sz="4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1056839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05410" y="1589788"/>
            <a:ext cx="11381180" cy="5666855"/>
          </a:xfrm>
          <a:prstGeom prst="rect">
            <a:avLst/>
          </a:prstGeom>
        </p:spPr>
        <p:txBody>
          <a:bodyPr vert="horz" lIns="0" tIns="12700" rIns="0" bIns="0" rtlCol="0">
            <a:normAutofit/>
          </a:bodyPr>
          <a:lstStyle/>
          <a:p>
            <a:pPr marL="12700" marR="0" lvl="0" indent="0" algn="l" defTabSz="914400" rtl="0" eaLnBrk="1" fontAlgn="auto" latinLnBrk="0" hangingPunct="1">
              <a:lnSpc>
                <a:spcPct val="90000"/>
              </a:lnSpc>
              <a:spcBef>
                <a:spcPts val="300"/>
              </a:spcBef>
              <a:spcAft>
                <a:spcPts val="0"/>
              </a:spcAft>
              <a:buClrTx/>
              <a:buSzTx/>
              <a:buFontTx/>
              <a:buNone/>
              <a:tabLst/>
              <a:defRPr/>
            </a:pPr>
            <a:r>
              <a:rPr kumimoji="0" lang="en-US" sz="3600" b="1" i="0" u="none" strike="noStrike" kern="1200" cap="none" spc="45" normalizeH="0" baseline="0" noProof="0" dirty="0">
                <a:ln>
                  <a:noFill/>
                </a:ln>
                <a:solidFill>
                  <a:srgbClr val="0069A7"/>
                </a:solidFill>
                <a:effectLst/>
                <a:uLnTx/>
                <a:uFillTx/>
                <a:latin typeface="Cambria" panose="02040503050406030204" pitchFamily="18" charset="0"/>
                <a:ea typeface="+mn-ea"/>
                <a:cs typeface="+mn-cs"/>
              </a:rPr>
              <a:t>2-1-1 Connecticut</a:t>
            </a:r>
            <a:endParaRPr kumimoji="0" lang="en-US" sz="2800" b="1" i="0" u="none" strike="noStrike" kern="1200" cap="none" spc="45" normalizeH="0" baseline="0" noProof="0" dirty="0">
              <a:ln>
                <a:noFill/>
              </a:ln>
              <a:solidFill>
                <a:srgbClr val="0069A7"/>
              </a:solidFill>
              <a:effectLst/>
              <a:uLnTx/>
              <a:uFillTx/>
              <a:latin typeface="Cambria" panose="02040503050406030204" pitchFamily="18" charset="0"/>
              <a:ea typeface="+mn-ea"/>
              <a:cs typeface="+mn-cs"/>
            </a:endParaRPr>
          </a:p>
          <a:p>
            <a:pPr marL="12700" marR="0" lvl="0" indent="0" algn="l" defTabSz="914400" rtl="0" eaLnBrk="1" fontAlgn="auto" latinLnBrk="0" hangingPunct="1">
              <a:lnSpc>
                <a:spcPct val="90000"/>
              </a:lnSpc>
              <a:spcBef>
                <a:spcPts val="300"/>
              </a:spcBef>
              <a:spcAft>
                <a:spcPts val="0"/>
              </a:spcAft>
              <a:buClrTx/>
              <a:buSzTx/>
              <a:buFontTx/>
              <a:buNone/>
              <a:tabLst/>
              <a:defRPr/>
            </a:pPr>
            <a:endParaRPr kumimoji="0" lang="en-US" sz="2000" b="1"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356870" marR="0" lvl="0" indent="-344805" algn="l" defTabSz="914400" rtl="0" eaLnBrk="1" fontAlgn="auto" latinLnBrk="0" hangingPunct="1">
              <a:lnSpc>
                <a:spcPct val="90000"/>
              </a:lnSpc>
              <a:spcBef>
                <a:spcPts val="300"/>
              </a:spcBef>
              <a:spcAft>
                <a:spcPts val="800"/>
              </a:spcAft>
              <a:buClrTx/>
              <a:buSzTx/>
              <a:buFont typeface="Wingdings"/>
              <a:buChar char=""/>
              <a:tabLst>
                <a:tab pos="356870" algn="l"/>
                <a:tab pos="357505" algn="l"/>
              </a:tabLst>
              <a:defRPr/>
            </a:pP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Front door for Connecticut Homelessness Prevention and Rapid Re-housing Program (HPRP)</a:t>
            </a:r>
          </a:p>
          <a:p>
            <a:pPr marL="356870" marR="0" lvl="0" indent="-344805" algn="l" defTabSz="914400" rtl="0" eaLnBrk="1" fontAlgn="auto" latinLnBrk="0" hangingPunct="1">
              <a:lnSpc>
                <a:spcPct val="90000"/>
              </a:lnSpc>
              <a:spcBef>
                <a:spcPts val="300"/>
              </a:spcBef>
              <a:spcAft>
                <a:spcPts val="800"/>
              </a:spcAft>
              <a:buClrTx/>
              <a:buSzTx/>
              <a:buFont typeface="Wingdings"/>
              <a:buChar char=""/>
              <a:tabLst>
                <a:tab pos="356870" algn="l"/>
                <a:tab pos="357505" algn="l"/>
              </a:tabLst>
              <a:defRPr/>
            </a:pP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Developed in 2010 with American Recovery and Reinvestment Act funding</a:t>
            </a:r>
          </a:p>
          <a:p>
            <a:pPr marL="356870" marR="0" lvl="0" indent="-344805" algn="l" defTabSz="914400" rtl="0" eaLnBrk="1" fontAlgn="auto" latinLnBrk="0" hangingPunct="1">
              <a:lnSpc>
                <a:spcPct val="90000"/>
              </a:lnSpc>
              <a:spcBef>
                <a:spcPts val="300"/>
              </a:spcBef>
              <a:spcAft>
                <a:spcPts val="800"/>
              </a:spcAft>
              <a:buClrTx/>
              <a:buSzTx/>
              <a:buFont typeface="Wingdings"/>
              <a:buChar char=""/>
              <a:tabLst>
                <a:tab pos="356870" algn="l"/>
                <a:tab pos="357505" algn="l"/>
              </a:tabLst>
              <a:defRPr/>
            </a:pP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Enables subgrantees to access the Homeless Management Information System (HMIS)</a:t>
            </a:r>
          </a:p>
          <a:p>
            <a:pPr marL="356870" marR="0" lvl="0" indent="-344805" algn="l" defTabSz="914400" rtl="0" eaLnBrk="1" fontAlgn="auto" latinLnBrk="0" hangingPunct="1">
              <a:lnSpc>
                <a:spcPct val="90000"/>
              </a:lnSpc>
              <a:spcBef>
                <a:spcPts val="300"/>
              </a:spcBef>
              <a:spcAft>
                <a:spcPts val="800"/>
              </a:spcAft>
              <a:buClrTx/>
              <a:buSzTx/>
              <a:buFont typeface="Wingdings"/>
              <a:buChar char=""/>
              <a:tabLst>
                <a:tab pos="356870" algn="l"/>
                <a:tab pos="357505" algn="l"/>
              </a:tabLst>
              <a:defRPr/>
            </a:pPr>
            <a:endPar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endParaRPr>
          </a:p>
          <a:p>
            <a:pPr marL="356870" marR="0" lvl="0" indent="-344805" algn="l" defTabSz="914400" rtl="0" eaLnBrk="1" fontAlgn="auto" latinLnBrk="0" hangingPunct="1">
              <a:lnSpc>
                <a:spcPct val="90000"/>
              </a:lnSpc>
              <a:spcBef>
                <a:spcPts val="300"/>
              </a:spcBef>
              <a:spcAft>
                <a:spcPts val="800"/>
              </a:spcAft>
              <a:buClrTx/>
              <a:buSzTx/>
              <a:buFont typeface="Wingdings"/>
              <a:buChar char=""/>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814070" marR="0" lvl="1" indent="-344805" algn="l" defTabSz="914400" rtl="0" eaLnBrk="1" fontAlgn="auto" latinLnBrk="0" hangingPunct="1">
              <a:lnSpc>
                <a:spcPct val="90000"/>
              </a:lnSpc>
              <a:spcBef>
                <a:spcPts val="300"/>
              </a:spcBef>
              <a:spcAft>
                <a:spcPts val="0"/>
              </a:spcAft>
              <a:buClrTx/>
              <a:buSzTx/>
              <a:buFont typeface="Courier New" panose="02070309020205020404" pitchFamily="49" charset="0"/>
              <a:buChar char="o"/>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12065" marR="0" lvl="0" indent="0" algn="l" defTabSz="914400" rtl="0" eaLnBrk="1" fontAlgn="auto" latinLnBrk="0" hangingPunct="1">
              <a:lnSpc>
                <a:spcPct val="90000"/>
              </a:lnSpc>
              <a:spcBef>
                <a:spcPts val="300"/>
              </a:spcBef>
              <a:spcAft>
                <a:spcPts val="0"/>
              </a:spcAft>
              <a:buClrTx/>
              <a:buSzTx/>
              <a:buFontTx/>
              <a:buNone/>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356870" marR="5080" lvl="0" indent="-344805" algn="l" defTabSz="914400" rtl="0" eaLnBrk="1" fontAlgn="auto" latinLnBrk="0" hangingPunct="1">
              <a:lnSpc>
                <a:spcPct val="90000"/>
              </a:lnSpc>
              <a:spcBef>
                <a:spcPts val="300"/>
              </a:spcBef>
              <a:spcAft>
                <a:spcPts val="0"/>
              </a:spcAft>
              <a:buClrTx/>
              <a:buSzTx/>
              <a:buFont typeface="Wingdings"/>
              <a:buChar char=""/>
              <a:tabLst>
                <a:tab pos="356870" algn="l"/>
                <a:tab pos="357505" algn="l"/>
              </a:tabLst>
              <a:defRPr/>
            </a:pPr>
            <a:endParaRPr kumimoji="0" lang="en-US" sz="14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p:txBody>
      </p:sp>
      <p:sp>
        <p:nvSpPr>
          <p:cNvPr id="5" name="object 5"/>
          <p:cNvSpPr txBox="1">
            <a:spLocks noGrp="1"/>
          </p:cNvSpPr>
          <p:nvPr>
            <p:ph type="sldNum" sz="quarter" idx="12"/>
          </p:nvPr>
        </p:nvSpPr>
        <p:spPr>
          <a:xfrm>
            <a:off x="11535700" y="6288420"/>
            <a:ext cx="560183" cy="365760"/>
          </a:xfrm>
        </p:spPr>
        <p:txBody>
          <a:bodyPr vert="horz" lIns="0" tIns="0" rIns="0" bIns="0" rtlCol="0" anchor="b">
            <a:normAutofit/>
          </a:bodyPr>
          <a:lstStyle>
            <a:defPPr>
              <a:defRPr kern="0"/>
            </a:defPPr>
            <a:lvl1pPr>
              <a:defRPr sz="1800" b="1" i="0">
                <a:solidFill>
                  <a:srgbClr val="0067B0"/>
                </a:solidFill>
                <a:latin typeface="Arial"/>
                <a:cs typeface="Arial"/>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81D60167-4931-47E6-BA6A-407CBD079E47}" type="slidenum">
              <a:rPr kumimoji="0" lang="en-US" sz="1800" b="0" i="0" u="none" strike="noStrike" kern="1200" cap="none" spc="-90" normalizeH="0" baseline="0" noProof="0" smtClean="0">
                <a:ln>
                  <a:noFill/>
                </a:ln>
                <a:solidFill>
                  <a:srgbClr val="0067B1"/>
                </a:solidFill>
                <a:effectLst/>
                <a:uLnTx/>
                <a:uFillTx/>
                <a:latin typeface="Cambria" panose="02040503050406030204" pitchFamily="18" charset="0"/>
                <a:ea typeface="+mn-ea"/>
                <a:cs typeface="Arial"/>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en-US" sz="1800" b="0" i="0" u="none" strike="noStrike" kern="1200" cap="none" spc="-25" normalizeH="0" baseline="0" noProof="0">
              <a:ln>
                <a:noFill/>
              </a:ln>
              <a:solidFill>
                <a:srgbClr val="0067B1"/>
              </a:solidFill>
              <a:effectLst/>
              <a:uLnTx/>
              <a:uFillTx/>
              <a:latin typeface="Cambria" panose="02040503050406030204" pitchFamily="18" charset="0"/>
              <a:ea typeface="+mn-ea"/>
              <a:cs typeface="Arial"/>
            </a:endParaRPr>
          </a:p>
        </p:txBody>
      </p:sp>
      <p:sp>
        <p:nvSpPr>
          <p:cNvPr id="6" name="TextBox 5">
            <a:extLst>
              <a:ext uri="{FF2B5EF4-FFF2-40B4-BE49-F238E27FC236}">
                <a16:creationId xmlns:a16="http://schemas.microsoft.com/office/drawing/2014/main" id="{4B83B13D-3196-8162-B11C-7D062D37580C}"/>
              </a:ext>
            </a:extLst>
          </p:cNvPr>
          <p:cNvSpPr txBox="1"/>
          <p:nvPr/>
        </p:nvSpPr>
        <p:spPr>
          <a:xfrm>
            <a:off x="405409" y="729734"/>
            <a:ext cx="865907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10" normalizeH="0" baseline="0" noProof="0" dirty="0">
                <a:ln>
                  <a:noFill/>
                </a:ln>
                <a:solidFill>
                  <a:srgbClr val="0069A7"/>
                </a:solidFill>
                <a:effectLst/>
                <a:uLnTx/>
                <a:uFillTx/>
                <a:latin typeface="Cambria" panose="02040503050406030204" pitchFamily="18" charset="0"/>
                <a:ea typeface="+mn-ea"/>
                <a:cs typeface="+mn-cs"/>
              </a:rPr>
              <a:t>CIE Activities in Connecticut</a:t>
            </a:r>
            <a:endParaRPr kumimoji="0" lang="en-US" sz="4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4271465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9119" y="277625"/>
            <a:ext cx="11236581" cy="1286132"/>
          </a:xfrm>
        </p:spPr>
        <p:txBody>
          <a:bodyPr vert="horz" lIns="0" tIns="13335" rIns="0" bIns="0" rtlCol="0" anchor="t">
            <a:noAutofit/>
          </a:bodyPr>
          <a:lstStyle/>
          <a:p>
            <a:pPr marL="12700">
              <a:lnSpc>
                <a:spcPct val="90000"/>
              </a:lnSpc>
            </a:pPr>
            <a:br>
              <a:rPr kumimoji="0" lang="en-US" b="1" i="1" kern="1200" spc="10" dirty="0">
                <a:latin typeface="Cambria" panose="02040503050406030204" pitchFamily="18" charset="0"/>
                <a:ea typeface="+mj-ea"/>
                <a:cs typeface="+mj-cs"/>
              </a:rPr>
            </a:br>
            <a:r>
              <a:rPr kumimoji="0" lang="en-US" b="1" i="1" kern="1200" spc="10" dirty="0">
                <a:latin typeface="Cambria" panose="02040503050406030204" pitchFamily="18" charset="0"/>
                <a:ea typeface="+mj-ea"/>
                <a:cs typeface="+mj-cs"/>
              </a:rPr>
              <a:t>Barriers and Challenges</a:t>
            </a:r>
            <a:endParaRPr kumimoji="0" lang="en-US" b="1" i="1" kern="1200" dirty="0">
              <a:latin typeface="Cambria" panose="02040503050406030204" pitchFamily="18" charset="0"/>
              <a:ea typeface="+mj-ea"/>
              <a:cs typeface="+mj-cs"/>
            </a:endParaRPr>
          </a:p>
        </p:txBody>
      </p:sp>
      <p:sp>
        <p:nvSpPr>
          <p:cNvPr id="3" name="object 3"/>
          <p:cNvSpPr txBox="1"/>
          <p:nvPr/>
        </p:nvSpPr>
        <p:spPr>
          <a:xfrm>
            <a:off x="521696" y="1689389"/>
            <a:ext cx="11294095" cy="4890986"/>
          </a:xfrm>
          <a:prstGeom prst="rect">
            <a:avLst/>
          </a:prstGeom>
        </p:spPr>
        <p:txBody>
          <a:bodyPr vert="horz" lIns="0" tIns="12700" rIns="0" bIns="0" rtlCol="0">
            <a:normAutofit lnSpcReduction="10000"/>
          </a:bodyPr>
          <a:lstStyle/>
          <a:p>
            <a:pPr marL="12700" marR="0" lvl="0" indent="0" algn="l" defTabSz="914400" rtl="0" eaLnBrk="1" fontAlgn="auto" latinLnBrk="0" hangingPunct="1">
              <a:lnSpc>
                <a:spcPct val="90000"/>
              </a:lnSpc>
              <a:spcBef>
                <a:spcPts val="300"/>
              </a:spcBef>
              <a:spcAft>
                <a:spcPts val="0"/>
              </a:spcAft>
              <a:buClrTx/>
              <a:buSzTx/>
              <a:buFontTx/>
              <a:buNone/>
              <a:tabLst/>
              <a:defRPr/>
            </a:pPr>
            <a:r>
              <a:rPr kumimoji="0" lang="en-US" sz="3200" b="1" i="0" u="none" strike="noStrike" kern="1200" cap="none" spc="45"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Stakeholders provided input</a:t>
            </a:r>
            <a:r>
              <a:rPr kumimoji="0" lang="en-US" sz="2400" b="1" i="0" u="none" strike="noStrike" kern="1200" cap="none" spc="45"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a:t>
            </a:r>
            <a:endParaRPr kumimoji="0" lang="en-US" sz="2000" b="1" i="0" u="none" strike="noStrike" kern="1200" cap="none" spc="45"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endParaRPr>
          </a:p>
          <a:p>
            <a:pPr marL="12700" marR="0" lvl="0" indent="0" algn="l" defTabSz="914400" rtl="0" eaLnBrk="1" fontAlgn="auto" latinLnBrk="0" hangingPunct="1">
              <a:lnSpc>
                <a:spcPct val="90000"/>
              </a:lnSpc>
              <a:spcBef>
                <a:spcPts val="300"/>
              </a:spcBef>
              <a:spcAft>
                <a:spcPts val="0"/>
              </a:spcAft>
              <a:buClrTx/>
              <a:buSzTx/>
              <a:buFontTx/>
              <a:buNone/>
              <a:tabLst/>
              <a:defRPr/>
            </a:pPr>
            <a:endParaRPr kumimoji="0" lang="en-US" sz="3200" b="1"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endParaRPr>
          </a:p>
          <a:p>
            <a:pPr marL="356870" marR="0" lvl="0" indent="-344805" algn="l" defTabSz="914400" rtl="0" eaLnBrk="1" fontAlgn="auto" latinLnBrk="0" hangingPunct="1">
              <a:lnSpc>
                <a:spcPct val="90000"/>
              </a:lnSpc>
              <a:spcBef>
                <a:spcPts val="300"/>
              </a:spcBef>
              <a:spcAft>
                <a:spcPts val="0"/>
              </a:spcAft>
              <a:buClrTx/>
              <a:buSzTx/>
              <a:buFont typeface="Wingdings"/>
              <a:buChar char=""/>
              <a:tabLst>
                <a:tab pos="356870" algn="l"/>
                <a:tab pos="357505" algn="l"/>
              </a:tabLst>
              <a:defRPr/>
            </a:pPr>
            <a:r>
              <a:rPr kumimoji="0" lang="en-US" sz="32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Missed Connections</a:t>
            </a:r>
          </a:p>
          <a:p>
            <a:pPr marL="926465" marR="0" lvl="1" indent="-457200" algn="l" defTabSz="914400" rtl="0" eaLnBrk="1" fontAlgn="auto" latinLnBrk="0" hangingPunct="1">
              <a:lnSpc>
                <a:spcPct val="90000"/>
              </a:lnSpc>
              <a:spcBef>
                <a:spcPts val="300"/>
              </a:spcBef>
              <a:spcAft>
                <a:spcPts val="0"/>
              </a:spcAft>
              <a:buClrTx/>
              <a:buSzTx/>
              <a:buFont typeface="Wingdings" pitchFamily="2" charset="2"/>
              <a:buChar char="§"/>
              <a:tabLst>
                <a:tab pos="356870" algn="l"/>
                <a:tab pos="357505" algn="l"/>
              </a:tabLst>
              <a:defRPr/>
            </a:pPr>
            <a:r>
              <a:rPr kumimoji="0" lang="en-US" sz="32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Responsibility for connecting the dots between CBOs and provide </a:t>
            </a:r>
            <a:r>
              <a:rPr kumimoji="0" lang="en-US" sz="3200" b="0" i="0" u="none" strike="noStrike" kern="1200" cap="none" spc="0" normalizeH="0" baseline="0" noProof="0">
                <a:ln>
                  <a:noFill/>
                </a:ln>
                <a:solidFill>
                  <a:srgbClr val="0069A7"/>
                </a:solidFill>
                <a:effectLst/>
                <a:uLnTx/>
                <a:uFillTx/>
                <a:latin typeface="Cambria" panose="02040503050406030204" pitchFamily="18" charset="0"/>
                <a:ea typeface="Cambria" panose="02040503050406030204" pitchFamily="18" charset="0"/>
                <a:cs typeface="+mn-cs"/>
              </a:rPr>
              <a:t>service documentation </a:t>
            </a:r>
            <a:r>
              <a:rPr kumimoji="0" lang="en-US" sz="32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often lands on the client</a:t>
            </a:r>
          </a:p>
          <a:p>
            <a:pPr marL="12065" marR="0" lvl="0" indent="0" algn="l" defTabSz="914400" rtl="0" eaLnBrk="1" fontAlgn="auto" latinLnBrk="0" hangingPunct="1">
              <a:lnSpc>
                <a:spcPct val="90000"/>
              </a:lnSpc>
              <a:spcBef>
                <a:spcPts val="300"/>
              </a:spcBef>
              <a:spcAft>
                <a:spcPts val="0"/>
              </a:spcAft>
              <a:buClrTx/>
              <a:buSzTx/>
              <a:buFontTx/>
              <a:buNone/>
              <a:tabLst>
                <a:tab pos="356870" algn="l"/>
                <a:tab pos="357505" algn="l"/>
              </a:tabLst>
              <a:defRPr/>
            </a:pPr>
            <a:endParaRPr kumimoji="0" lang="en-US" sz="32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endParaRPr>
          </a:p>
          <a:p>
            <a:pPr marL="356870" marR="0" lvl="0" indent="-344805" algn="l" defTabSz="914400" rtl="0" eaLnBrk="1" fontAlgn="auto" latinLnBrk="0" hangingPunct="1">
              <a:lnSpc>
                <a:spcPct val="90000"/>
              </a:lnSpc>
              <a:spcBef>
                <a:spcPts val="300"/>
              </a:spcBef>
              <a:spcAft>
                <a:spcPts val="0"/>
              </a:spcAft>
              <a:buClrTx/>
              <a:buSzTx/>
              <a:buFont typeface="Wingdings"/>
              <a:buChar char=""/>
              <a:tabLst>
                <a:tab pos="356870" algn="l"/>
                <a:tab pos="357505" algn="l"/>
              </a:tabLst>
              <a:defRPr/>
            </a:pPr>
            <a:r>
              <a:rPr kumimoji="0" lang="en-US" sz="32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System problems</a:t>
            </a:r>
          </a:p>
          <a:p>
            <a:pPr marL="926465" marR="0" lvl="1" indent="-457200" algn="l" defTabSz="914400" rtl="0" eaLnBrk="1" fontAlgn="auto" latinLnBrk="0" hangingPunct="1">
              <a:lnSpc>
                <a:spcPct val="90000"/>
              </a:lnSpc>
              <a:spcBef>
                <a:spcPts val="300"/>
              </a:spcBef>
              <a:spcAft>
                <a:spcPts val="0"/>
              </a:spcAft>
              <a:buClrTx/>
              <a:buSzTx/>
              <a:buFont typeface="Wingdings" pitchFamily="2" charset="2"/>
              <a:buChar char="§"/>
              <a:tabLst>
                <a:tab pos="356870" algn="l"/>
                <a:tab pos="357505" algn="l"/>
              </a:tabLst>
              <a:defRPr/>
            </a:pPr>
            <a:r>
              <a:rPr kumimoji="0" lang="en-US" sz="32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CIE technology vendors aren’t connected with each other and are not connected to state agencies</a:t>
            </a:r>
          </a:p>
          <a:p>
            <a:pPr marL="12065" marR="0" lvl="0" indent="0" algn="l" defTabSz="914400" rtl="0" eaLnBrk="1" fontAlgn="auto" latinLnBrk="0" hangingPunct="1">
              <a:lnSpc>
                <a:spcPct val="90000"/>
              </a:lnSpc>
              <a:spcBef>
                <a:spcPts val="300"/>
              </a:spcBef>
              <a:spcAft>
                <a:spcPts val="0"/>
              </a:spcAft>
              <a:buClrTx/>
              <a:buSzTx/>
              <a:buFontTx/>
              <a:buNone/>
              <a:tabLst>
                <a:tab pos="356870" algn="l"/>
                <a:tab pos="357505" algn="l"/>
              </a:tabLst>
              <a:defRPr/>
            </a:pPr>
            <a:endParaRPr kumimoji="0" lang="en-US" sz="32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endParaRPr>
          </a:p>
          <a:p>
            <a:pPr marL="356870" marR="0" lvl="0" indent="-344805" algn="l" defTabSz="914400" rtl="0" eaLnBrk="1" fontAlgn="auto" latinLnBrk="0" hangingPunct="1">
              <a:lnSpc>
                <a:spcPct val="90000"/>
              </a:lnSpc>
              <a:spcBef>
                <a:spcPts val="300"/>
              </a:spcBef>
              <a:spcAft>
                <a:spcPts val="0"/>
              </a:spcAft>
              <a:buClrTx/>
              <a:buSzTx/>
              <a:buFont typeface="Wingdings"/>
              <a:buChar char=""/>
              <a:tabLst>
                <a:tab pos="356870" algn="l"/>
                <a:tab pos="357505" algn="l"/>
              </a:tabLst>
              <a:defRPr/>
            </a:pPr>
            <a:r>
              <a:rPr kumimoji="0" lang="en-US" sz="32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Better options are needed</a:t>
            </a:r>
          </a:p>
          <a:p>
            <a:pPr marL="356870" marR="0" lvl="0" indent="-344805" algn="l" defTabSz="914400" rtl="0" eaLnBrk="1" fontAlgn="auto" latinLnBrk="0" hangingPunct="1">
              <a:lnSpc>
                <a:spcPct val="90000"/>
              </a:lnSpc>
              <a:spcBef>
                <a:spcPts val="300"/>
              </a:spcBef>
              <a:spcAft>
                <a:spcPts val="0"/>
              </a:spcAft>
              <a:buClrTx/>
              <a:buSzTx/>
              <a:buFont typeface="Wingdings"/>
              <a:buChar char=""/>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12065" marR="0" lvl="0" indent="0" algn="l" defTabSz="914400" rtl="0" eaLnBrk="1" fontAlgn="auto" latinLnBrk="0" hangingPunct="1">
              <a:lnSpc>
                <a:spcPct val="90000"/>
              </a:lnSpc>
              <a:spcBef>
                <a:spcPts val="300"/>
              </a:spcBef>
              <a:spcAft>
                <a:spcPts val="0"/>
              </a:spcAft>
              <a:buClrTx/>
              <a:buSzTx/>
              <a:buFontTx/>
              <a:buNone/>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356870" marR="5080" lvl="0" indent="-344805" algn="l" defTabSz="914400" rtl="0" eaLnBrk="1" fontAlgn="auto" latinLnBrk="0" hangingPunct="1">
              <a:lnSpc>
                <a:spcPct val="90000"/>
              </a:lnSpc>
              <a:spcBef>
                <a:spcPts val="300"/>
              </a:spcBef>
              <a:spcAft>
                <a:spcPts val="0"/>
              </a:spcAft>
              <a:buClrTx/>
              <a:buSzTx/>
              <a:buFont typeface="Wingdings"/>
              <a:buChar char=""/>
              <a:tabLst>
                <a:tab pos="356870" algn="l"/>
                <a:tab pos="357505" algn="l"/>
              </a:tabLst>
              <a:defRPr/>
            </a:pPr>
            <a:endParaRPr kumimoji="0" lang="en-US" sz="14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p:txBody>
      </p:sp>
      <p:sp>
        <p:nvSpPr>
          <p:cNvPr id="5" name="object 5"/>
          <p:cNvSpPr txBox="1">
            <a:spLocks noGrp="1"/>
          </p:cNvSpPr>
          <p:nvPr>
            <p:ph type="sldNum" sz="quarter" idx="12"/>
          </p:nvPr>
        </p:nvSpPr>
        <p:spPr>
          <a:xfrm>
            <a:off x="11535700" y="6288420"/>
            <a:ext cx="560183" cy="365760"/>
          </a:xfrm>
        </p:spPr>
        <p:txBody>
          <a:bodyPr vert="horz" lIns="0" tIns="0" rIns="0" bIns="0" rtlCol="0" anchor="b">
            <a:normAutofit/>
          </a:bodyPr>
          <a:lstStyle>
            <a:defPPr>
              <a:defRPr kern="0"/>
            </a:defPPr>
            <a:lvl1pPr>
              <a:defRPr sz="1800" b="1" i="0">
                <a:solidFill>
                  <a:srgbClr val="0067B0"/>
                </a:solidFill>
                <a:latin typeface="Arial"/>
                <a:cs typeface="Arial"/>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81D60167-4931-47E6-BA6A-407CBD079E47}" type="slidenum">
              <a:rPr kumimoji="0" lang="en-US" sz="1800" b="0" i="0" u="none" strike="noStrike" kern="1200" cap="none" spc="-90" normalizeH="0" baseline="0" noProof="0" smtClean="0">
                <a:ln>
                  <a:noFill/>
                </a:ln>
                <a:solidFill>
                  <a:srgbClr val="0067B1"/>
                </a:solidFill>
                <a:effectLst/>
                <a:uLnTx/>
                <a:uFillTx/>
                <a:latin typeface="Cambria" panose="02040503050406030204" pitchFamily="18" charset="0"/>
                <a:ea typeface="+mn-ea"/>
                <a:cs typeface="Arial"/>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sz="1800" b="0" i="0" u="none" strike="noStrike" kern="1200" cap="none" spc="-25" normalizeH="0" baseline="0" noProof="0">
              <a:ln>
                <a:noFill/>
              </a:ln>
              <a:solidFill>
                <a:srgbClr val="0067B1"/>
              </a:solidFill>
              <a:effectLst/>
              <a:uLnTx/>
              <a:uFillTx/>
              <a:latin typeface="Cambria" panose="02040503050406030204" pitchFamily="18" charset="0"/>
              <a:ea typeface="+mn-ea"/>
              <a:cs typeface="Arial"/>
            </a:endParaRPr>
          </a:p>
        </p:txBody>
      </p:sp>
    </p:spTree>
    <p:extLst>
      <p:ext uri="{BB962C8B-B14F-4D97-AF65-F5344CB8AC3E}">
        <p14:creationId xmlns:p14="http://schemas.microsoft.com/office/powerpoint/2010/main" val="1639938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1885" y="330634"/>
            <a:ext cx="10741911" cy="1066800"/>
          </a:xfrm>
        </p:spPr>
        <p:txBody>
          <a:bodyPr vert="horz" lIns="0" tIns="13335" rIns="0" bIns="0" rtlCol="0" anchor="t">
            <a:normAutofit/>
          </a:bodyPr>
          <a:lstStyle/>
          <a:p>
            <a:pPr marL="12700">
              <a:lnSpc>
                <a:spcPct val="90000"/>
              </a:lnSpc>
            </a:pPr>
            <a:br>
              <a:rPr kumimoji="0" lang="en-US" sz="2800" b="1" kern="1200" spc="10" dirty="0">
                <a:latin typeface="Cambria" panose="02040503050406030204" pitchFamily="18" charset="0"/>
                <a:ea typeface="+mj-ea"/>
                <a:cs typeface="+mj-cs"/>
              </a:rPr>
            </a:br>
            <a:r>
              <a:rPr lang="en-US" b="1" i="1" spc="10" dirty="0"/>
              <a:t>Other States’ Approaches</a:t>
            </a:r>
            <a:endParaRPr kumimoji="0" lang="en-US" sz="3600" b="1" i="1" kern="1200" dirty="0">
              <a:latin typeface="Cambria" panose="02040503050406030204" pitchFamily="18" charset="0"/>
              <a:ea typeface="+mj-ea"/>
              <a:cs typeface="+mj-cs"/>
            </a:endParaRPr>
          </a:p>
        </p:txBody>
      </p:sp>
      <p:sp>
        <p:nvSpPr>
          <p:cNvPr id="3" name="object 3"/>
          <p:cNvSpPr txBox="1"/>
          <p:nvPr/>
        </p:nvSpPr>
        <p:spPr>
          <a:xfrm>
            <a:off x="521696" y="1580314"/>
            <a:ext cx="11294095" cy="4890986"/>
          </a:xfrm>
          <a:prstGeom prst="rect">
            <a:avLst/>
          </a:prstGeom>
        </p:spPr>
        <p:txBody>
          <a:bodyPr vert="horz" lIns="0" tIns="12700" rIns="0" bIns="0" rtlCol="0">
            <a:normAutofit/>
          </a:bodyPr>
          <a:lstStyle/>
          <a:p>
            <a:pPr marL="12700" marR="0" lvl="0" indent="0" algn="l" defTabSz="914400" rtl="0" eaLnBrk="1" fontAlgn="auto" latinLnBrk="0" hangingPunct="1">
              <a:lnSpc>
                <a:spcPct val="90000"/>
              </a:lnSpc>
              <a:spcBef>
                <a:spcPts val="300"/>
              </a:spcBef>
              <a:spcAft>
                <a:spcPts val="600"/>
              </a:spcAft>
              <a:buClrTx/>
              <a:buSzTx/>
              <a:buFontTx/>
              <a:buNone/>
              <a:tabLst/>
              <a:defRPr/>
            </a:pPr>
            <a:r>
              <a:rPr kumimoji="0" lang="en-US" sz="3200" b="1" i="0" u="none" strike="noStrike" kern="1200" cap="none" spc="45"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CIE San Diego</a:t>
            </a:r>
            <a:endParaRPr kumimoji="0" lang="en-US" sz="3200" b="1"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endParaRPr>
          </a:p>
          <a:p>
            <a:pPr marL="356870" marR="0" lvl="0" indent="-344805" algn="l" defTabSz="914400" rtl="0" eaLnBrk="1" fontAlgn="auto" latinLnBrk="0" hangingPunct="1">
              <a:lnSpc>
                <a:spcPct val="100000"/>
              </a:lnSpc>
              <a:spcBef>
                <a:spcPts val="0"/>
              </a:spcBef>
              <a:spcAft>
                <a:spcPts val="0"/>
              </a:spcAft>
              <a:buClrTx/>
              <a:buSzTx/>
              <a:buFont typeface="Wingdings"/>
              <a:buChar char=""/>
              <a:tabLst>
                <a:tab pos="356870" algn="l"/>
                <a:tab pos="357505" algn="l"/>
              </a:tabLst>
              <a:defRPr/>
            </a:pPr>
            <a:r>
              <a:rPr kumimoji="0" lang="en-US" sz="32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Regional CIE in California</a:t>
            </a:r>
          </a:p>
          <a:p>
            <a:pPr marL="356870" marR="0" lvl="0" indent="-344805" algn="l" defTabSz="914400" rtl="0" eaLnBrk="1" fontAlgn="auto" latinLnBrk="0" hangingPunct="1">
              <a:lnSpc>
                <a:spcPct val="150000"/>
              </a:lnSpc>
              <a:spcBef>
                <a:spcPts val="0"/>
              </a:spcBef>
              <a:spcAft>
                <a:spcPts val="0"/>
              </a:spcAft>
              <a:buClrTx/>
              <a:buSzTx/>
              <a:buFont typeface="Wingdings"/>
              <a:buChar char=""/>
              <a:tabLst>
                <a:tab pos="356870" algn="l"/>
                <a:tab pos="357505" algn="l"/>
              </a:tabLst>
              <a:defRPr/>
            </a:pPr>
            <a:r>
              <a:rPr kumimoji="0" lang="en-US" sz="32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Sustained and well supported</a:t>
            </a:r>
          </a:p>
          <a:p>
            <a:pPr marL="356870" marR="0" lvl="0" indent="-344805" algn="l" defTabSz="914400" rtl="0" eaLnBrk="1" fontAlgn="auto" latinLnBrk="0" hangingPunct="1">
              <a:lnSpc>
                <a:spcPct val="100000"/>
              </a:lnSpc>
              <a:spcBef>
                <a:spcPts val="0"/>
              </a:spcBef>
              <a:spcAft>
                <a:spcPts val="0"/>
              </a:spcAft>
              <a:buClrTx/>
              <a:buSzTx/>
              <a:buFont typeface="Wingdings"/>
              <a:buChar char=""/>
              <a:tabLst>
                <a:tab pos="356870" algn="l"/>
                <a:tab pos="357505" algn="l"/>
              </a:tabLst>
              <a:defRPr/>
            </a:pPr>
            <a:r>
              <a:rPr kumimoji="0" lang="en-US" sz="32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Collective approach to how CBO services fit into the whole delivery system</a:t>
            </a:r>
          </a:p>
          <a:p>
            <a:pPr marL="12065" marR="0" lvl="0" indent="0" algn="l" defTabSz="914400" rtl="0" eaLnBrk="1" fontAlgn="auto" latinLnBrk="0" hangingPunct="1">
              <a:lnSpc>
                <a:spcPct val="100000"/>
              </a:lnSpc>
              <a:spcBef>
                <a:spcPts val="0"/>
              </a:spcBef>
              <a:spcAft>
                <a:spcPts val="0"/>
              </a:spcAft>
              <a:buClrTx/>
              <a:buSzTx/>
              <a:buFontTx/>
              <a:buNone/>
              <a:tabLst>
                <a:tab pos="356870" algn="l"/>
                <a:tab pos="357505" algn="l"/>
              </a:tabLst>
              <a:defRPr/>
            </a:pPr>
            <a:endParaRPr kumimoji="0" lang="en-US" sz="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endParaRPr>
          </a:p>
          <a:p>
            <a:pPr marL="356870" marR="0" lvl="0" indent="-344805" algn="l" defTabSz="914400" rtl="0" eaLnBrk="1" fontAlgn="auto" latinLnBrk="0" hangingPunct="1">
              <a:lnSpc>
                <a:spcPct val="90000"/>
              </a:lnSpc>
              <a:spcBef>
                <a:spcPts val="0"/>
              </a:spcBef>
              <a:spcAft>
                <a:spcPts val="0"/>
              </a:spcAft>
              <a:buClrTx/>
              <a:buSzTx/>
              <a:buFont typeface="Wingdings"/>
              <a:buChar char=""/>
              <a:tabLst>
                <a:tab pos="356870" algn="l"/>
                <a:tab pos="357505" algn="l"/>
              </a:tabLst>
              <a:defRPr/>
            </a:pPr>
            <a:r>
              <a:rPr kumimoji="0" lang="en-US" sz="32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Comprehensive, longitudinal patient records integrating healthcare and social needs and services data</a:t>
            </a:r>
          </a:p>
          <a:p>
            <a:pPr marL="356870" marR="0" lvl="0" indent="-344805" algn="l" defTabSz="914400" rtl="0" eaLnBrk="1" fontAlgn="auto" latinLnBrk="0" hangingPunct="1">
              <a:lnSpc>
                <a:spcPct val="150000"/>
              </a:lnSpc>
              <a:spcBef>
                <a:spcPts val="0"/>
              </a:spcBef>
              <a:spcAft>
                <a:spcPts val="0"/>
              </a:spcAft>
              <a:buClrTx/>
              <a:buSzTx/>
              <a:buFont typeface="Wingdings"/>
              <a:buChar char=""/>
              <a:tabLst>
                <a:tab pos="356870" algn="l"/>
                <a:tab pos="357505" algn="l"/>
              </a:tabLst>
              <a:defRPr/>
            </a:pPr>
            <a:r>
              <a:rPr kumimoji="0" lang="en-US" sz="32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Coordinated with 2-1-1 program</a:t>
            </a:r>
          </a:p>
          <a:p>
            <a:pPr marL="356870" marR="0" lvl="0" indent="-344805" algn="l" defTabSz="914400" rtl="0" eaLnBrk="1" fontAlgn="auto" latinLnBrk="0" hangingPunct="1">
              <a:lnSpc>
                <a:spcPct val="90000"/>
              </a:lnSpc>
              <a:spcBef>
                <a:spcPts val="300"/>
              </a:spcBef>
              <a:spcAft>
                <a:spcPts val="0"/>
              </a:spcAft>
              <a:buClrTx/>
              <a:buSzTx/>
              <a:buFont typeface="Wingdings"/>
              <a:buChar char=""/>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12065" marR="0" lvl="0" indent="0" algn="l" defTabSz="914400" rtl="0" eaLnBrk="1" fontAlgn="auto" latinLnBrk="0" hangingPunct="1">
              <a:lnSpc>
                <a:spcPct val="90000"/>
              </a:lnSpc>
              <a:spcBef>
                <a:spcPts val="300"/>
              </a:spcBef>
              <a:spcAft>
                <a:spcPts val="0"/>
              </a:spcAft>
              <a:buClrTx/>
              <a:buSzTx/>
              <a:buFontTx/>
              <a:buNone/>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356870" marR="5080" lvl="0" indent="-344805" algn="l" defTabSz="914400" rtl="0" eaLnBrk="1" fontAlgn="auto" latinLnBrk="0" hangingPunct="1">
              <a:lnSpc>
                <a:spcPct val="90000"/>
              </a:lnSpc>
              <a:spcBef>
                <a:spcPts val="300"/>
              </a:spcBef>
              <a:spcAft>
                <a:spcPts val="0"/>
              </a:spcAft>
              <a:buClrTx/>
              <a:buSzTx/>
              <a:buFont typeface="Wingdings"/>
              <a:buChar char=""/>
              <a:tabLst>
                <a:tab pos="356870" algn="l"/>
                <a:tab pos="357505" algn="l"/>
              </a:tabLst>
              <a:defRPr/>
            </a:pPr>
            <a:endParaRPr kumimoji="0" lang="en-US" sz="14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p:txBody>
      </p:sp>
      <p:sp>
        <p:nvSpPr>
          <p:cNvPr id="5" name="object 5"/>
          <p:cNvSpPr txBox="1">
            <a:spLocks noGrp="1"/>
          </p:cNvSpPr>
          <p:nvPr>
            <p:ph type="sldNum" sz="quarter" idx="12"/>
          </p:nvPr>
        </p:nvSpPr>
        <p:spPr>
          <a:xfrm>
            <a:off x="11535700" y="6288420"/>
            <a:ext cx="560183" cy="365760"/>
          </a:xfrm>
        </p:spPr>
        <p:txBody>
          <a:bodyPr vert="horz" lIns="0" tIns="0" rIns="0" bIns="0" rtlCol="0" anchor="b">
            <a:normAutofit/>
          </a:bodyPr>
          <a:lstStyle>
            <a:defPPr>
              <a:defRPr kern="0"/>
            </a:defPPr>
            <a:lvl1pPr>
              <a:defRPr sz="1800" b="1" i="0">
                <a:solidFill>
                  <a:srgbClr val="0067B0"/>
                </a:solidFill>
                <a:latin typeface="Arial"/>
                <a:cs typeface="Arial"/>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81D60167-4931-47E6-BA6A-407CBD079E47}" type="slidenum">
              <a:rPr kumimoji="0" lang="en-US" sz="1800" b="0" i="0" u="none" strike="noStrike" kern="1200" cap="none" spc="-90" normalizeH="0" baseline="0" noProof="0" smtClean="0">
                <a:ln>
                  <a:noFill/>
                </a:ln>
                <a:solidFill>
                  <a:srgbClr val="0067B1"/>
                </a:solidFill>
                <a:effectLst/>
                <a:uLnTx/>
                <a:uFillTx/>
                <a:latin typeface="Cambria" panose="02040503050406030204" pitchFamily="18" charset="0"/>
                <a:ea typeface="+mn-ea"/>
                <a:cs typeface="Arial"/>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1800" b="0" i="0" u="none" strike="noStrike" kern="1200" cap="none" spc="-25" normalizeH="0" baseline="0" noProof="0">
              <a:ln>
                <a:noFill/>
              </a:ln>
              <a:solidFill>
                <a:srgbClr val="0067B1"/>
              </a:solidFill>
              <a:effectLst/>
              <a:uLnTx/>
              <a:uFillTx/>
              <a:latin typeface="Cambria" panose="02040503050406030204" pitchFamily="18" charset="0"/>
              <a:ea typeface="+mn-ea"/>
              <a:cs typeface="Arial"/>
            </a:endParaRPr>
          </a:p>
        </p:txBody>
      </p:sp>
    </p:spTree>
    <p:extLst>
      <p:ext uri="{BB962C8B-B14F-4D97-AF65-F5344CB8AC3E}">
        <p14:creationId xmlns:p14="http://schemas.microsoft.com/office/powerpoint/2010/main" val="2635102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3337"/>
            <a:ext cx="10972800" cy="730445"/>
          </a:xfrm>
        </p:spPr>
        <p:txBody>
          <a:bodyPr/>
          <a:lstStyle/>
          <a:p>
            <a:r>
              <a:rPr lang="en-US" dirty="0">
                <a:solidFill>
                  <a:schemeClr val="bg2">
                    <a:lumMod val="25000"/>
                  </a:schemeClr>
                </a:solidFill>
                <a:cs typeface="Calibri" panose="020F0502020204030204" pitchFamily="34" charset="0"/>
              </a:rPr>
              <a:t>Agenda</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1186597"/>
              </p:ext>
            </p:extLst>
          </p:nvPr>
        </p:nvGraphicFramePr>
        <p:xfrm>
          <a:off x="609599" y="1290531"/>
          <a:ext cx="9496425" cy="3853213"/>
        </p:xfrm>
        <a:graphic>
          <a:graphicData uri="http://schemas.openxmlformats.org/drawingml/2006/table">
            <a:tbl>
              <a:tblPr firstRow="1" bandRow="1">
                <a:tableStyleId>{8EC20E35-A176-4012-BC5E-935CFFF8708E}</a:tableStyleId>
              </a:tblPr>
              <a:tblGrid>
                <a:gridCol w="9496425">
                  <a:extLst>
                    <a:ext uri="{9D8B030D-6E8A-4147-A177-3AD203B41FA5}">
                      <a16:colId xmlns:a16="http://schemas.microsoft.com/office/drawing/2014/main" val="691534600"/>
                    </a:ext>
                  </a:extLst>
                </a:gridCol>
              </a:tblGrid>
              <a:tr h="366539">
                <a:tc>
                  <a:txBody>
                    <a:bodyPr/>
                    <a:lstStyle/>
                    <a:p>
                      <a:pPr algn="l"/>
                      <a:r>
                        <a:rPr lang="en-US" sz="2200" dirty="0">
                          <a:solidFill>
                            <a:schemeClr val="bg1"/>
                          </a:solidFill>
                          <a:latin typeface="Cambria" panose="02040503050406030204" pitchFamily="18" charset="0"/>
                          <a:ea typeface="Cambria" panose="02040503050406030204" pitchFamily="18" charset="0"/>
                        </a:rPr>
                        <a:t>Topics </a:t>
                      </a:r>
                    </a:p>
                  </a:txBody>
                  <a:tcPr/>
                </a:tc>
                <a:extLst>
                  <a:ext uri="{0D108BD9-81ED-4DB2-BD59-A6C34878D82A}">
                    <a16:rowId xmlns:a16="http://schemas.microsoft.com/office/drawing/2014/main" val="2754345823"/>
                  </a:ext>
                </a:extLst>
              </a:tr>
              <a:tr h="439453">
                <a:tc>
                  <a:txBody>
                    <a:bodyPr/>
                    <a:lstStyle/>
                    <a:p>
                      <a:pPr>
                        <a:lnSpc>
                          <a:spcPct val="100000"/>
                        </a:lnSpc>
                        <a:spcAft>
                          <a:spcPts val="0"/>
                        </a:spcAft>
                      </a:pPr>
                      <a:r>
                        <a:rPr lang="en-US" sz="2200" b="0" dirty="0">
                          <a:solidFill>
                            <a:srgbClr val="002060"/>
                          </a:solidFill>
                          <a:latin typeface="Cambria" panose="02040503050406030204" pitchFamily="18" charset="0"/>
                          <a:ea typeface="Cambria" panose="02040503050406030204" pitchFamily="18" charset="0"/>
                        </a:rPr>
                        <a:t>Welcome &amp; Call to Order</a:t>
                      </a:r>
                    </a:p>
                  </a:txBody>
                  <a:tcPr/>
                </a:tc>
                <a:extLst>
                  <a:ext uri="{0D108BD9-81ED-4DB2-BD59-A6C34878D82A}">
                    <a16:rowId xmlns:a16="http://schemas.microsoft.com/office/drawing/2014/main" val="401292935"/>
                  </a:ext>
                </a:extLst>
              </a:tr>
              <a:tr h="3760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rgbClr val="002060"/>
                          </a:solidFill>
                          <a:latin typeface="Cambria" panose="02040503050406030204" pitchFamily="18" charset="0"/>
                          <a:ea typeface="Cambria" panose="02040503050406030204" pitchFamily="18" charset="0"/>
                        </a:rPr>
                        <a:t>Public Comment</a:t>
                      </a:r>
                    </a:p>
                  </a:txBody>
                  <a:tcPr/>
                </a:tc>
                <a:extLst>
                  <a:ext uri="{0D108BD9-81ED-4DB2-BD59-A6C34878D82A}">
                    <a16:rowId xmlns:a16="http://schemas.microsoft.com/office/drawing/2014/main" val="821891865"/>
                  </a:ext>
                </a:extLst>
              </a:tr>
              <a:tr h="3760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u="sng" dirty="0">
                          <a:solidFill>
                            <a:srgbClr val="002060"/>
                          </a:solidFill>
                          <a:latin typeface="Cambria" panose="02040503050406030204" pitchFamily="18" charset="0"/>
                          <a:ea typeface="Cambria" panose="02040503050406030204" pitchFamily="18" charset="0"/>
                        </a:rPr>
                        <a:t>Council Action</a:t>
                      </a:r>
                      <a:r>
                        <a:rPr lang="en-US" sz="2200" b="0" dirty="0">
                          <a:solidFill>
                            <a:srgbClr val="002060"/>
                          </a:solidFill>
                          <a:latin typeface="Cambria" panose="02040503050406030204" pitchFamily="18" charset="0"/>
                          <a:ea typeface="Cambria" panose="02040503050406030204" pitchFamily="18" charset="0"/>
                        </a:rPr>
                        <a:t>: Approval of Minutes: March 16, 2023</a:t>
                      </a:r>
                      <a:r>
                        <a:rPr lang="en-US" sz="2200" b="0" u="none" dirty="0">
                          <a:solidFill>
                            <a:srgbClr val="002060"/>
                          </a:solidFill>
                          <a:latin typeface="Cambria" panose="02040503050406030204" pitchFamily="18" charset="0"/>
                          <a:ea typeface="Cambria" panose="02040503050406030204" pitchFamily="18" charset="0"/>
                        </a:rPr>
                        <a:t> </a:t>
                      </a:r>
                    </a:p>
                  </a:txBody>
                  <a:tcPr/>
                </a:tc>
                <a:extLst>
                  <a:ext uri="{0D108BD9-81ED-4DB2-BD59-A6C34878D82A}">
                    <a16:rowId xmlns:a16="http://schemas.microsoft.com/office/drawing/2014/main" val="614516293"/>
                  </a:ext>
                </a:extLst>
              </a:tr>
              <a:tr h="3760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rgbClr val="002060"/>
                          </a:solidFill>
                          <a:latin typeface="Cambria" panose="02040503050406030204" pitchFamily="18" charset="0"/>
                          <a:ea typeface="Cambria" panose="02040503050406030204" pitchFamily="18" charset="0"/>
                        </a:rPr>
                        <a:t>Community Based organizations and Social Services Initiation</a:t>
                      </a:r>
                    </a:p>
                  </a:txBody>
                  <a:tcPr/>
                </a:tc>
                <a:extLst>
                  <a:ext uri="{0D108BD9-81ED-4DB2-BD59-A6C34878D82A}">
                    <a16:rowId xmlns:a16="http://schemas.microsoft.com/office/drawing/2014/main" val="1397054256"/>
                  </a:ext>
                </a:extLst>
              </a:tr>
              <a:tr h="3760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kern="1200" dirty="0">
                          <a:solidFill>
                            <a:srgbClr val="002060"/>
                          </a:solidFill>
                          <a:effectLst/>
                          <a:latin typeface="Cambria" panose="02040503050406030204" pitchFamily="18" charset="0"/>
                          <a:ea typeface="Cambria" panose="02040503050406030204" pitchFamily="18" charset="0"/>
                          <a:cs typeface="+mn-cs"/>
                        </a:rPr>
                        <a:t>Race, Ethnicity &amp; Language Implementation Update</a:t>
                      </a:r>
                    </a:p>
                  </a:txBody>
                  <a:tcPr/>
                </a:tc>
                <a:extLst>
                  <a:ext uri="{0D108BD9-81ED-4DB2-BD59-A6C34878D82A}">
                    <a16:rowId xmlns:a16="http://schemas.microsoft.com/office/drawing/2014/main" val="2759397270"/>
                  </a:ext>
                </a:extLst>
              </a:tr>
              <a:tr h="3760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kern="1200" dirty="0">
                          <a:solidFill>
                            <a:srgbClr val="002060"/>
                          </a:solidFill>
                          <a:effectLst/>
                          <a:latin typeface="Cambria" panose="02040503050406030204" pitchFamily="18" charset="0"/>
                          <a:ea typeface="Cambria" panose="02040503050406030204" pitchFamily="18" charset="0"/>
                          <a:cs typeface="+mn-cs"/>
                        </a:rPr>
                        <a:t>Connie Standing Update</a:t>
                      </a:r>
                    </a:p>
                  </a:txBody>
                  <a:tcPr/>
                </a:tc>
                <a:extLst>
                  <a:ext uri="{0D108BD9-81ED-4DB2-BD59-A6C34878D82A}">
                    <a16:rowId xmlns:a16="http://schemas.microsoft.com/office/drawing/2014/main" val="2021072515"/>
                  </a:ext>
                </a:extLst>
              </a:tr>
              <a:tr h="3760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kern="1200" dirty="0">
                          <a:solidFill>
                            <a:srgbClr val="002060"/>
                          </a:solidFill>
                          <a:effectLst/>
                          <a:latin typeface="Cambria" panose="02040503050406030204" pitchFamily="18" charset="0"/>
                          <a:ea typeface="Cambria" panose="02040503050406030204" pitchFamily="18" charset="0"/>
                        </a:rPr>
                        <a:t>Announcements &amp; General Discussion </a:t>
                      </a:r>
                      <a:endParaRPr lang="en-US" sz="2200" b="0" dirty="0">
                        <a:solidFill>
                          <a:srgbClr val="002060"/>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003519647"/>
                  </a:ext>
                </a:extLst>
              </a:tr>
              <a:tr h="3760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u="sng" kern="1200" dirty="0">
                          <a:solidFill>
                            <a:srgbClr val="002060"/>
                          </a:solidFill>
                          <a:effectLst/>
                          <a:latin typeface="Cambria" panose="02040503050406030204" pitchFamily="18" charset="0"/>
                          <a:ea typeface="Cambria" panose="02040503050406030204" pitchFamily="18" charset="0"/>
                        </a:rPr>
                        <a:t>Council Action</a:t>
                      </a:r>
                      <a:r>
                        <a:rPr kumimoji="0" lang="en-US" sz="2200" kern="1200" dirty="0">
                          <a:solidFill>
                            <a:srgbClr val="002060"/>
                          </a:solidFill>
                          <a:effectLst/>
                          <a:latin typeface="Cambria" panose="02040503050406030204" pitchFamily="18" charset="0"/>
                          <a:ea typeface="Cambria" panose="02040503050406030204" pitchFamily="18" charset="0"/>
                        </a:rPr>
                        <a:t>: Wrap Up &amp; Meeting Adjournment</a:t>
                      </a:r>
                      <a:endParaRPr kumimoji="0" lang="en-US" sz="2200" kern="1200" dirty="0">
                        <a:solidFill>
                          <a:srgbClr val="002060"/>
                        </a:solidFill>
                        <a:effectLst/>
                        <a:latin typeface="Cambria" panose="02040503050406030204" pitchFamily="18" charset="0"/>
                        <a:ea typeface="Cambria" panose="02040503050406030204" pitchFamily="18" charset="0"/>
                        <a:cs typeface="+mn-cs"/>
                      </a:endParaRPr>
                    </a:p>
                  </a:txBody>
                  <a:tcPr/>
                </a:tc>
                <a:extLst>
                  <a:ext uri="{0D108BD9-81ED-4DB2-BD59-A6C34878D82A}">
                    <a16:rowId xmlns:a16="http://schemas.microsoft.com/office/drawing/2014/main" val="2032784104"/>
                  </a:ext>
                </a:extLst>
              </a:tr>
            </a:tbl>
          </a:graphicData>
        </a:graphic>
      </p:graphicFrame>
    </p:spTree>
    <p:extLst>
      <p:ext uri="{BB962C8B-B14F-4D97-AF65-F5344CB8AC3E}">
        <p14:creationId xmlns:p14="http://schemas.microsoft.com/office/powerpoint/2010/main" val="2151938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1885" y="330634"/>
            <a:ext cx="10741911" cy="1066800"/>
          </a:xfrm>
        </p:spPr>
        <p:txBody>
          <a:bodyPr vert="horz" lIns="0" tIns="13335" rIns="0" bIns="0" rtlCol="0" anchor="t">
            <a:normAutofit/>
          </a:bodyPr>
          <a:lstStyle/>
          <a:p>
            <a:pPr marL="12700">
              <a:lnSpc>
                <a:spcPct val="90000"/>
              </a:lnSpc>
            </a:pPr>
            <a:br>
              <a:rPr kumimoji="0" lang="en-US" sz="2800" b="1" kern="1200" spc="10" dirty="0">
                <a:latin typeface="Cambria" panose="02040503050406030204" pitchFamily="18" charset="0"/>
                <a:ea typeface="+mj-ea"/>
                <a:cs typeface="+mj-cs"/>
              </a:rPr>
            </a:br>
            <a:r>
              <a:rPr lang="en-US" b="1" i="1" spc="10" dirty="0"/>
              <a:t>Other States’ Approaches</a:t>
            </a:r>
            <a:endParaRPr kumimoji="0" lang="en-US" sz="3600" b="1" i="1" kern="1200" dirty="0">
              <a:latin typeface="Cambria" panose="02040503050406030204" pitchFamily="18" charset="0"/>
              <a:ea typeface="+mj-ea"/>
              <a:cs typeface="+mj-cs"/>
            </a:endParaRPr>
          </a:p>
        </p:txBody>
      </p:sp>
      <p:sp>
        <p:nvSpPr>
          <p:cNvPr id="3" name="object 3"/>
          <p:cNvSpPr txBox="1"/>
          <p:nvPr/>
        </p:nvSpPr>
        <p:spPr>
          <a:xfrm>
            <a:off x="391885" y="1560699"/>
            <a:ext cx="11294095" cy="4890986"/>
          </a:xfrm>
          <a:prstGeom prst="rect">
            <a:avLst/>
          </a:prstGeom>
        </p:spPr>
        <p:txBody>
          <a:bodyPr vert="horz" lIns="0" tIns="12700" rIns="0" bIns="0" rtlCol="0">
            <a:normAutofit/>
          </a:bodyPr>
          <a:lstStyle/>
          <a:p>
            <a:pPr marL="12700" marR="0" lvl="0" indent="0" algn="l" defTabSz="914400" rtl="0" eaLnBrk="1" fontAlgn="auto" latinLnBrk="0" hangingPunct="1">
              <a:lnSpc>
                <a:spcPct val="90000"/>
              </a:lnSpc>
              <a:spcBef>
                <a:spcPts val="300"/>
              </a:spcBef>
              <a:spcAft>
                <a:spcPts val="0"/>
              </a:spcAft>
              <a:buClrTx/>
              <a:buSzTx/>
              <a:buFontTx/>
              <a:buNone/>
              <a:tabLst/>
              <a:defRPr/>
            </a:pPr>
            <a:r>
              <a:rPr kumimoji="0" lang="en-US" sz="3200" b="1" i="0" u="none" strike="noStrike" kern="1200" cap="none" spc="45"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Maryland CIE integration with HIE</a:t>
            </a:r>
            <a:endParaRPr kumimoji="0" lang="en-US" sz="3200" b="1"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endParaRPr>
          </a:p>
          <a:p>
            <a:pPr marL="356870" marR="0" lvl="0" indent="-344805" algn="l" defTabSz="914400" rtl="0" eaLnBrk="1" fontAlgn="auto" latinLnBrk="0" hangingPunct="1">
              <a:lnSpc>
                <a:spcPct val="150000"/>
              </a:lnSpc>
              <a:spcBef>
                <a:spcPts val="300"/>
              </a:spcBef>
              <a:spcAft>
                <a:spcPts val="0"/>
              </a:spcAft>
              <a:buClrTx/>
              <a:buSzTx/>
              <a:buFont typeface="Wingdings"/>
              <a:buChar char=""/>
              <a:tabLst>
                <a:tab pos="356870" algn="l"/>
                <a:tab pos="357505" algn="l"/>
              </a:tabLst>
              <a:defRPr/>
            </a:pP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State designated health utility</a:t>
            </a:r>
          </a:p>
          <a:p>
            <a:pPr marL="356870" marR="0" lvl="0" indent="-344805" algn="l" defTabSz="914400" rtl="0" eaLnBrk="1" fontAlgn="auto" latinLnBrk="0" hangingPunct="1">
              <a:lnSpc>
                <a:spcPct val="150000"/>
              </a:lnSpc>
              <a:spcBef>
                <a:spcPts val="300"/>
              </a:spcBef>
              <a:spcAft>
                <a:spcPts val="0"/>
              </a:spcAft>
              <a:buClrTx/>
              <a:buSzTx/>
              <a:buFont typeface="Wingdings"/>
              <a:buChar char=""/>
              <a:tabLst>
                <a:tab pos="356870" algn="l"/>
                <a:tab pos="357505" algn="l"/>
              </a:tabLst>
              <a:defRPr/>
            </a:pP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Technology and tools for collecting and sharing </a:t>
            </a:r>
            <a:r>
              <a:rPr kumimoji="0" lang="en-US" sz="2800" b="0" i="0" u="none" strike="noStrike" kern="1200" cap="none" spc="0" normalizeH="0" baseline="0" noProof="0" dirty="0" err="1">
                <a:ln>
                  <a:noFill/>
                </a:ln>
                <a:solidFill>
                  <a:srgbClr val="0069A7"/>
                </a:solidFill>
                <a:effectLst/>
                <a:uLnTx/>
                <a:uFillTx/>
                <a:latin typeface="Cambria" panose="02040503050406030204" pitchFamily="18" charset="0"/>
                <a:ea typeface="Cambria" panose="02040503050406030204" pitchFamily="18" charset="0"/>
                <a:cs typeface="+mn-cs"/>
              </a:rPr>
              <a:t>SDoH</a:t>
            </a: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 data</a:t>
            </a:r>
          </a:p>
          <a:p>
            <a:pPr marL="356870" marR="0" lvl="0" indent="-344805" algn="l" defTabSz="914400" rtl="0" eaLnBrk="1" fontAlgn="auto" latinLnBrk="0" hangingPunct="1">
              <a:lnSpc>
                <a:spcPct val="150000"/>
              </a:lnSpc>
              <a:spcBef>
                <a:spcPts val="300"/>
              </a:spcBef>
              <a:spcAft>
                <a:spcPts val="0"/>
              </a:spcAft>
              <a:buClrTx/>
              <a:buSzTx/>
              <a:buFont typeface="Wingdings"/>
              <a:buChar char=""/>
              <a:tabLst>
                <a:tab pos="356870" algn="l"/>
                <a:tab pos="357505" algn="l"/>
              </a:tabLst>
              <a:defRPr/>
            </a:pP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Supports coordinated care</a:t>
            </a:r>
          </a:p>
          <a:p>
            <a:pPr marL="356870" marR="0" lvl="0" indent="-344805" algn="l" defTabSz="914400" rtl="0" eaLnBrk="1" fontAlgn="auto" latinLnBrk="0" hangingPunct="1">
              <a:lnSpc>
                <a:spcPct val="150000"/>
              </a:lnSpc>
              <a:spcBef>
                <a:spcPts val="300"/>
              </a:spcBef>
              <a:spcAft>
                <a:spcPts val="0"/>
              </a:spcAft>
              <a:buClrTx/>
              <a:buSzTx/>
              <a:buFont typeface="Wingdings"/>
              <a:buChar char=""/>
              <a:tabLst>
                <a:tab pos="356870" algn="l"/>
                <a:tab pos="357505" algn="l"/>
              </a:tabLst>
              <a:defRPr/>
            </a:pP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Electronic closed-loop referrals </a:t>
            </a:r>
          </a:p>
          <a:p>
            <a:pPr marL="356870" marR="0" lvl="0" indent="-344805" algn="l" defTabSz="914400" rtl="0" eaLnBrk="1" fontAlgn="auto" latinLnBrk="0" hangingPunct="1">
              <a:lnSpc>
                <a:spcPct val="150000"/>
              </a:lnSpc>
              <a:spcBef>
                <a:spcPts val="300"/>
              </a:spcBef>
              <a:spcAft>
                <a:spcPts val="0"/>
              </a:spcAft>
              <a:buClrTx/>
              <a:buSzTx/>
              <a:buFont typeface="Wingdings"/>
              <a:buChar char=""/>
              <a:tabLst>
                <a:tab pos="356870" algn="l"/>
                <a:tab pos="357505" algn="l"/>
              </a:tabLst>
              <a:defRPr/>
            </a:pP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HIE healthcare and 2-1-1 social service provider directories</a:t>
            </a:r>
          </a:p>
          <a:p>
            <a:pPr marL="356870" marR="0" lvl="0" indent="-344805" algn="l" defTabSz="914400" rtl="0" eaLnBrk="1" fontAlgn="auto" latinLnBrk="0" hangingPunct="1">
              <a:lnSpc>
                <a:spcPct val="100000"/>
              </a:lnSpc>
              <a:spcBef>
                <a:spcPts val="300"/>
              </a:spcBef>
              <a:spcAft>
                <a:spcPts val="0"/>
              </a:spcAft>
              <a:buClrTx/>
              <a:buSzTx/>
              <a:buFont typeface="Wingdings"/>
              <a:buChar char=""/>
              <a:tabLst>
                <a:tab pos="356870" algn="l"/>
                <a:tab pos="357505" algn="l"/>
              </a:tabLst>
              <a:defRPr/>
            </a:pP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Referral history includes those made through other systems (findhelp, Unite Us, </a:t>
            </a:r>
            <a:r>
              <a:rPr kumimoji="0" lang="en-US" sz="2800" b="0" i="0" u="none" strike="noStrike" kern="1200" cap="none" spc="0" normalizeH="0" baseline="0" noProof="0" dirty="0" err="1">
                <a:ln>
                  <a:noFill/>
                </a:ln>
                <a:solidFill>
                  <a:srgbClr val="0069A7"/>
                </a:solidFill>
                <a:effectLst/>
                <a:uLnTx/>
                <a:uFillTx/>
                <a:latin typeface="Cambria" panose="02040503050406030204" pitchFamily="18" charset="0"/>
                <a:ea typeface="Cambria" panose="02040503050406030204" pitchFamily="18" charset="0"/>
                <a:cs typeface="+mn-cs"/>
              </a:rPr>
              <a:t>WellSky</a:t>
            </a: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 etc.)</a:t>
            </a:r>
          </a:p>
          <a:p>
            <a:pPr marL="356870" marR="0" lvl="0" indent="-344805" algn="l" defTabSz="914400" rtl="0" eaLnBrk="1" fontAlgn="auto" latinLnBrk="0" hangingPunct="1">
              <a:lnSpc>
                <a:spcPct val="90000"/>
              </a:lnSpc>
              <a:spcBef>
                <a:spcPts val="300"/>
              </a:spcBef>
              <a:spcAft>
                <a:spcPts val="0"/>
              </a:spcAft>
              <a:buClrTx/>
              <a:buSzTx/>
              <a:buFont typeface="Wingdings"/>
              <a:buChar char=""/>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12065" marR="0" lvl="0" indent="0" algn="l" defTabSz="914400" rtl="0" eaLnBrk="1" fontAlgn="auto" latinLnBrk="0" hangingPunct="1">
              <a:lnSpc>
                <a:spcPct val="90000"/>
              </a:lnSpc>
              <a:spcBef>
                <a:spcPts val="300"/>
              </a:spcBef>
              <a:spcAft>
                <a:spcPts val="0"/>
              </a:spcAft>
              <a:buClrTx/>
              <a:buSzTx/>
              <a:buFontTx/>
              <a:buNone/>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356870" marR="5080" lvl="0" indent="-344805" algn="l" defTabSz="914400" rtl="0" eaLnBrk="1" fontAlgn="auto" latinLnBrk="0" hangingPunct="1">
              <a:lnSpc>
                <a:spcPct val="90000"/>
              </a:lnSpc>
              <a:spcBef>
                <a:spcPts val="300"/>
              </a:spcBef>
              <a:spcAft>
                <a:spcPts val="0"/>
              </a:spcAft>
              <a:buClrTx/>
              <a:buSzTx/>
              <a:buFont typeface="Wingdings"/>
              <a:buChar char=""/>
              <a:tabLst>
                <a:tab pos="356870" algn="l"/>
                <a:tab pos="357505" algn="l"/>
              </a:tabLst>
              <a:defRPr/>
            </a:pPr>
            <a:endParaRPr kumimoji="0" lang="en-US" sz="14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p:txBody>
      </p:sp>
      <p:sp>
        <p:nvSpPr>
          <p:cNvPr id="5" name="object 5"/>
          <p:cNvSpPr txBox="1">
            <a:spLocks noGrp="1"/>
          </p:cNvSpPr>
          <p:nvPr>
            <p:ph type="sldNum" sz="quarter" idx="12"/>
          </p:nvPr>
        </p:nvSpPr>
        <p:spPr>
          <a:xfrm>
            <a:off x="11535700" y="6288420"/>
            <a:ext cx="560183" cy="365760"/>
          </a:xfrm>
        </p:spPr>
        <p:txBody>
          <a:bodyPr vert="horz" lIns="0" tIns="0" rIns="0" bIns="0" rtlCol="0" anchor="b">
            <a:normAutofit/>
          </a:bodyPr>
          <a:lstStyle>
            <a:defPPr>
              <a:defRPr kern="0"/>
            </a:defPPr>
            <a:lvl1pPr>
              <a:defRPr sz="1800" b="1" i="0">
                <a:solidFill>
                  <a:srgbClr val="0067B0"/>
                </a:solidFill>
                <a:latin typeface="Arial"/>
                <a:cs typeface="Arial"/>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81D60167-4931-47E6-BA6A-407CBD079E47}" type="slidenum">
              <a:rPr kumimoji="0" lang="en-US" sz="1800" b="0" i="0" u="none" strike="noStrike" kern="1200" cap="none" spc="-90" normalizeH="0" baseline="0" noProof="0" smtClean="0">
                <a:ln>
                  <a:noFill/>
                </a:ln>
                <a:solidFill>
                  <a:srgbClr val="0067B1"/>
                </a:solidFill>
                <a:effectLst/>
                <a:uLnTx/>
                <a:uFillTx/>
                <a:latin typeface="Cambria" panose="02040503050406030204" pitchFamily="18" charset="0"/>
                <a:ea typeface="+mn-ea"/>
                <a:cs typeface="Arial"/>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1800" b="0" i="0" u="none" strike="noStrike" kern="1200" cap="none" spc="-25" normalizeH="0" baseline="0" noProof="0">
              <a:ln>
                <a:noFill/>
              </a:ln>
              <a:solidFill>
                <a:srgbClr val="0067B1"/>
              </a:solidFill>
              <a:effectLst/>
              <a:uLnTx/>
              <a:uFillTx/>
              <a:latin typeface="Cambria" panose="02040503050406030204" pitchFamily="18" charset="0"/>
              <a:ea typeface="+mn-ea"/>
              <a:cs typeface="Arial"/>
            </a:endParaRPr>
          </a:p>
        </p:txBody>
      </p:sp>
    </p:spTree>
    <p:extLst>
      <p:ext uri="{BB962C8B-B14F-4D97-AF65-F5344CB8AC3E}">
        <p14:creationId xmlns:p14="http://schemas.microsoft.com/office/powerpoint/2010/main" val="1045212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1885" y="330634"/>
            <a:ext cx="10741911" cy="1066800"/>
          </a:xfrm>
        </p:spPr>
        <p:txBody>
          <a:bodyPr vert="horz" lIns="0" tIns="13335" rIns="0" bIns="0" rtlCol="0" anchor="t">
            <a:normAutofit/>
          </a:bodyPr>
          <a:lstStyle/>
          <a:p>
            <a:pPr marL="12700">
              <a:lnSpc>
                <a:spcPct val="90000"/>
              </a:lnSpc>
            </a:pPr>
            <a:br>
              <a:rPr kumimoji="0" lang="en-US" sz="2800" b="1" kern="1200" spc="10" dirty="0">
                <a:latin typeface="Cambria" panose="02040503050406030204" pitchFamily="18" charset="0"/>
                <a:ea typeface="+mj-ea"/>
                <a:cs typeface="+mj-cs"/>
              </a:rPr>
            </a:br>
            <a:r>
              <a:rPr lang="en-US" b="1" i="1" spc="10" dirty="0"/>
              <a:t>Other States’ Approaches</a:t>
            </a:r>
            <a:endParaRPr kumimoji="0" lang="en-US" sz="3600" b="1" i="1" kern="1200" dirty="0">
              <a:latin typeface="Cambria" panose="02040503050406030204" pitchFamily="18" charset="0"/>
              <a:ea typeface="+mj-ea"/>
              <a:cs typeface="+mj-cs"/>
            </a:endParaRPr>
          </a:p>
        </p:txBody>
      </p:sp>
      <p:sp>
        <p:nvSpPr>
          <p:cNvPr id="3" name="object 3"/>
          <p:cNvSpPr txBox="1"/>
          <p:nvPr/>
        </p:nvSpPr>
        <p:spPr>
          <a:xfrm>
            <a:off x="391885" y="1456398"/>
            <a:ext cx="11294095" cy="4890986"/>
          </a:xfrm>
          <a:prstGeom prst="rect">
            <a:avLst/>
          </a:prstGeom>
        </p:spPr>
        <p:txBody>
          <a:bodyPr vert="horz" lIns="0" tIns="12700" rIns="0" bIns="0" rtlCol="0">
            <a:normAutofit/>
          </a:bodyPr>
          <a:lstStyle/>
          <a:p>
            <a:pPr marL="12700" marR="0" lvl="0" indent="0" algn="l" defTabSz="914400" rtl="0" eaLnBrk="1" fontAlgn="auto" latinLnBrk="0" hangingPunct="1">
              <a:lnSpc>
                <a:spcPct val="90000"/>
              </a:lnSpc>
              <a:spcBef>
                <a:spcPts val="300"/>
              </a:spcBef>
              <a:spcAft>
                <a:spcPts val="0"/>
              </a:spcAft>
              <a:buClrTx/>
              <a:buSzTx/>
              <a:buFontTx/>
              <a:buNone/>
              <a:tabLst/>
              <a:defRPr/>
            </a:pPr>
            <a:r>
              <a:rPr kumimoji="0" lang="en-US" sz="3200" b="1" i="0" u="none" strike="noStrike" kern="1200" cap="none" spc="45"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Washington Statewide CIE (in Planning)</a:t>
            </a:r>
            <a:endParaRPr kumimoji="0" lang="en-US" sz="3200" b="1"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endParaRPr>
          </a:p>
          <a:p>
            <a:pPr marL="356870" marR="0" lvl="0" indent="-344805" algn="l" defTabSz="914400" rtl="0" eaLnBrk="1" fontAlgn="auto" latinLnBrk="0" hangingPunct="1">
              <a:lnSpc>
                <a:spcPct val="150000"/>
              </a:lnSpc>
              <a:spcBef>
                <a:spcPts val="300"/>
              </a:spcBef>
              <a:spcAft>
                <a:spcPts val="0"/>
              </a:spcAft>
              <a:buClrTx/>
              <a:buSzTx/>
              <a:buFont typeface="Wingdings"/>
              <a:buChar char=""/>
              <a:tabLst>
                <a:tab pos="356870" algn="l"/>
                <a:tab pos="357505" algn="l"/>
              </a:tabLst>
              <a:defRPr/>
            </a:pP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Interoperability standards across all platforms at statewide scale</a:t>
            </a:r>
          </a:p>
          <a:p>
            <a:pPr marL="356870" marR="0" lvl="0" indent="-344805" algn="l" defTabSz="914400" rtl="0" eaLnBrk="1" fontAlgn="auto" latinLnBrk="0" hangingPunct="1">
              <a:lnSpc>
                <a:spcPct val="150000"/>
              </a:lnSpc>
              <a:spcBef>
                <a:spcPts val="300"/>
              </a:spcBef>
              <a:spcAft>
                <a:spcPts val="0"/>
              </a:spcAft>
              <a:buClrTx/>
              <a:buSzTx/>
              <a:buFont typeface="Wingdings"/>
              <a:buChar char=""/>
              <a:tabLst>
                <a:tab pos="356870" algn="l"/>
                <a:tab pos="357505" algn="l"/>
              </a:tabLst>
              <a:defRPr/>
            </a:pP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No platform expected to address every module</a:t>
            </a:r>
          </a:p>
          <a:p>
            <a:pPr marL="356870" marR="0" lvl="0" indent="-344805" algn="l" defTabSz="914400" rtl="0" eaLnBrk="1" fontAlgn="auto" latinLnBrk="0" hangingPunct="1">
              <a:lnSpc>
                <a:spcPct val="100000"/>
              </a:lnSpc>
              <a:spcBef>
                <a:spcPts val="300"/>
              </a:spcBef>
              <a:spcAft>
                <a:spcPts val="0"/>
              </a:spcAft>
              <a:buClrTx/>
              <a:buSzTx/>
              <a:buFont typeface="Wingdings"/>
              <a:buChar char=""/>
              <a:tabLst>
                <a:tab pos="356870" algn="l"/>
                <a:tab pos="357505" algn="l"/>
              </a:tabLst>
              <a:defRPr/>
            </a:pP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Existing investments connected and utilized, not replaced, and existing provider infrastructure connected and utilized where possible</a:t>
            </a:r>
          </a:p>
          <a:p>
            <a:pPr marL="356870" marR="0" lvl="0" indent="-344805" algn="l" defTabSz="914400" rtl="0" eaLnBrk="1" fontAlgn="auto" latinLnBrk="0" hangingPunct="1">
              <a:lnSpc>
                <a:spcPct val="150000"/>
              </a:lnSpc>
              <a:spcBef>
                <a:spcPts val="300"/>
              </a:spcBef>
              <a:spcAft>
                <a:spcPts val="0"/>
              </a:spcAft>
              <a:buClrTx/>
              <a:buSzTx/>
              <a:buFont typeface="Wingdings"/>
              <a:buChar char=""/>
              <a:tabLst>
                <a:tab pos="356870" algn="l"/>
                <a:tab pos="357505" algn="l"/>
              </a:tabLst>
              <a:defRPr/>
            </a:pP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State Health Care Authority to support common CIE platform</a:t>
            </a:r>
          </a:p>
          <a:p>
            <a:pPr marL="356870" marR="0" lvl="0" indent="-344805" algn="l" defTabSz="914400" rtl="0" eaLnBrk="1" fontAlgn="auto" latinLnBrk="0" hangingPunct="1">
              <a:lnSpc>
                <a:spcPct val="150000"/>
              </a:lnSpc>
              <a:spcBef>
                <a:spcPts val="300"/>
              </a:spcBef>
              <a:spcAft>
                <a:spcPts val="0"/>
              </a:spcAft>
              <a:buClrTx/>
              <a:buSzTx/>
              <a:buFont typeface="Wingdings"/>
              <a:buChar char=""/>
              <a:tabLst>
                <a:tab pos="356870" algn="l"/>
                <a:tab pos="357505" algn="l"/>
              </a:tabLst>
              <a:defRPr/>
            </a:pP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Modular implementation approach</a:t>
            </a:r>
          </a:p>
          <a:p>
            <a:pPr marL="356870" marR="0" lvl="0" indent="-344805" algn="l" defTabSz="914400" rtl="0" eaLnBrk="1" fontAlgn="auto" latinLnBrk="0" hangingPunct="1">
              <a:lnSpc>
                <a:spcPct val="150000"/>
              </a:lnSpc>
              <a:spcBef>
                <a:spcPts val="300"/>
              </a:spcBef>
              <a:spcAft>
                <a:spcPts val="0"/>
              </a:spcAft>
              <a:buClrTx/>
              <a:buSzTx/>
              <a:buFont typeface="Wingdings"/>
              <a:buChar char=""/>
              <a:tabLst>
                <a:tab pos="356870" algn="l"/>
                <a:tab pos="357505" algn="l"/>
              </a:tabLst>
              <a:defRPr/>
            </a:pP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Many options being considered for funding and governance</a:t>
            </a:r>
          </a:p>
          <a:p>
            <a:pPr marL="356870" marR="0" lvl="0" indent="-344805" algn="l" defTabSz="914400" rtl="0" eaLnBrk="1" fontAlgn="auto" latinLnBrk="0" hangingPunct="1">
              <a:lnSpc>
                <a:spcPct val="90000"/>
              </a:lnSpc>
              <a:spcBef>
                <a:spcPts val="300"/>
              </a:spcBef>
              <a:spcAft>
                <a:spcPts val="0"/>
              </a:spcAft>
              <a:buClrTx/>
              <a:buSzTx/>
              <a:buFont typeface="Wingdings"/>
              <a:buChar char=""/>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12065" marR="0" lvl="0" indent="0" algn="l" defTabSz="914400" rtl="0" eaLnBrk="1" fontAlgn="auto" latinLnBrk="0" hangingPunct="1">
              <a:lnSpc>
                <a:spcPct val="90000"/>
              </a:lnSpc>
              <a:spcBef>
                <a:spcPts val="300"/>
              </a:spcBef>
              <a:spcAft>
                <a:spcPts val="0"/>
              </a:spcAft>
              <a:buClrTx/>
              <a:buSzTx/>
              <a:buFontTx/>
              <a:buNone/>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356870" marR="5080" lvl="0" indent="-344805" algn="l" defTabSz="914400" rtl="0" eaLnBrk="1" fontAlgn="auto" latinLnBrk="0" hangingPunct="1">
              <a:lnSpc>
                <a:spcPct val="90000"/>
              </a:lnSpc>
              <a:spcBef>
                <a:spcPts val="300"/>
              </a:spcBef>
              <a:spcAft>
                <a:spcPts val="0"/>
              </a:spcAft>
              <a:buClrTx/>
              <a:buSzTx/>
              <a:buFont typeface="Wingdings"/>
              <a:buChar char=""/>
              <a:tabLst>
                <a:tab pos="356870" algn="l"/>
                <a:tab pos="357505" algn="l"/>
              </a:tabLst>
              <a:defRPr/>
            </a:pPr>
            <a:endParaRPr kumimoji="0" lang="en-US" sz="14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p:txBody>
      </p:sp>
      <p:sp>
        <p:nvSpPr>
          <p:cNvPr id="5" name="object 5"/>
          <p:cNvSpPr txBox="1">
            <a:spLocks noGrp="1"/>
          </p:cNvSpPr>
          <p:nvPr>
            <p:ph type="sldNum" sz="quarter" idx="12"/>
          </p:nvPr>
        </p:nvSpPr>
        <p:spPr>
          <a:xfrm>
            <a:off x="11535700" y="6288420"/>
            <a:ext cx="560183" cy="365760"/>
          </a:xfrm>
        </p:spPr>
        <p:txBody>
          <a:bodyPr vert="horz" lIns="0" tIns="0" rIns="0" bIns="0" rtlCol="0" anchor="b">
            <a:normAutofit/>
          </a:bodyPr>
          <a:lstStyle>
            <a:defPPr>
              <a:defRPr kern="0"/>
            </a:defPPr>
            <a:lvl1pPr>
              <a:defRPr sz="1800" b="1" i="0">
                <a:solidFill>
                  <a:srgbClr val="0067B0"/>
                </a:solidFill>
                <a:latin typeface="Arial"/>
                <a:cs typeface="Arial"/>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81D60167-4931-47E6-BA6A-407CBD079E47}" type="slidenum">
              <a:rPr kumimoji="0" lang="en-US" sz="1800" b="0" i="0" u="none" strike="noStrike" kern="1200" cap="none" spc="-90" normalizeH="0" baseline="0" noProof="0" smtClean="0">
                <a:ln>
                  <a:noFill/>
                </a:ln>
                <a:solidFill>
                  <a:srgbClr val="0067B1"/>
                </a:solidFill>
                <a:effectLst/>
                <a:uLnTx/>
                <a:uFillTx/>
                <a:latin typeface="Cambria" panose="02040503050406030204" pitchFamily="18" charset="0"/>
                <a:ea typeface="+mn-ea"/>
                <a:cs typeface="Arial"/>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1800" b="0" i="0" u="none" strike="noStrike" kern="1200" cap="none" spc="-25" normalizeH="0" baseline="0" noProof="0">
              <a:ln>
                <a:noFill/>
              </a:ln>
              <a:solidFill>
                <a:srgbClr val="0067B1"/>
              </a:solidFill>
              <a:effectLst/>
              <a:uLnTx/>
              <a:uFillTx/>
              <a:latin typeface="Cambria" panose="02040503050406030204" pitchFamily="18" charset="0"/>
              <a:ea typeface="+mn-ea"/>
              <a:cs typeface="Arial"/>
            </a:endParaRPr>
          </a:p>
        </p:txBody>
      </p:sp>
    </p:spTree>
    <p:extLst>
      <p:ext uri="{BB962C8B-B14F-4D97-AF65-F5344CB8AC3E}">
        <p14:creationId xmlns:p14="http://schemas.microsoft.com/office/powerpoint/2010/main" val="1279702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1885" y="36180"/>
            <a:ext cx="10741911" cy="1066800"/>
          </a:xfrm>
        </p:spPr>
        <p:txBody>
          <a:bodyPr vert="horz" lIns="0" tIns="13335" rIns="0" bIns="0" rtlCol="0" anchor="t">
            <a:noAutofit/>
          </a:bodyPr>
          <a:lstStyle/>
          <a:p>
            <a:pPr marL="12700">
              <a:lnSpc>
                <a:spcPct val="90000"/>
              </a:lnSpc>
            </a:pPr>
            <a:br>
              <a:rPr kumimoji="0" lang="en-US" b="1" i="1" kern="1200" spc="10" dirty="0">
                <a:latin typeface="Cambria" panose="02040503050406030204" pitchFamily="18" charset="0"/>
                <a:ea typeface="+mj-ea"/>
                <a:cs typeface="+mj-cs"/>
              </a:rPr>
            </a:br>
            <a:r>
              <a:rPr lang="en-US" b="1" i="1" spc="10" dirty="0"/>
              <a:t>Other States’ Approaches</a:t>
            </a:r>
            <a:endParaRPr kumimoji="0" lang="en-US" b="1" i="1" kern="1200" dirty="0">
              <a:latin typeface="Cambria" panose="02040503050406030204" pitchFamily="18" charset="0"/>
              <a:ea typeface="+mj-ea"/>
              <a:cs typeface="+mj-cs"/>
            </a:endParaRPr>
          </a:p>
        </p:txBody>
      </p:sp>
      <p:sp>
        <p:nvSpPr>
          <p:cNvPr id="3" name="object 3"/>
          <p:cNvSpPr txBox="1"/>
          <p:nvPr/>
        </p:nvSpPr>
        <p:spPr>
          <a:xfrm>
            <a:off x="391885" y="1397434"/>
            <a:ext cx="11294095" cy="4890986"/>
          </a:xfrm>
          <a:prstGeom prst="rect">
            <a:avLst/>
          </a:prstGeom>
        </p:spPr>
        <p:txBody>
          <a:bodyPr vert="horz" lIns="0" tIns="12700" rIns="0" bIns="0" rtlCol="0">
            <a:normAutofit/>
          </a:bodyPr>
          <a:lstStyle/>
          <a:p>
            <a:pPr marL="12700" marR="0" lvl="0" indent="0" algn="l" defTabSz="914400" rtl="0" eaLnBrk="1" fontAlgn="auto" latinLnBrk="0" hangingPunct="1">
              <a:lnSpc>
                <a:spcPct val="90000"/>
              </a:lnSpc>
              <a:spcBef>
                <a:spcPts val="300"/>
              </a:spcBef>
              <a:spcAft>
                <a:spcPts val="0"/>
              </a:spcAft>
              <a:buClrTx/>
              <a:buSzTx/>
              <a:buFontTx/>
              <a:buNone/>
              <a:tabLst/>
              <a:defRPr/>
            </a:pPr>
            <a:r>
              <a:rPr kumimoji="0" lang="en-US" sz="3200" b="1" i="0" u="none" strike="noStrike" kern="1200" cap="none" spc="45"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Texas (Regional CIE example)</a:t>
            </a:r>
            <a:endParaRPr kumimoji="0" lang="en-US" sz="3200" b="1"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endParaRPr>
          </a:p>
          <a:p>
            <a:pPr marL="356870" marR="0" lvl="0" indent="-344805" algn="l" defTabSz="914400" rtl="0" eaLnBrk="1" fontAlgn="auto" latinLnBrk="0" hangingPunct="1">
              <a:lnSpc>
                <a:spcPct val="150000"/>
              </a:lnSpc>
              <a:spcBef>
                <a:spcPts val="100"/>
              </a:spcBef>
              <a:spcAft>
                <a:spcPts val="150"/>
              </a:spcAft>
              <a:buClrTx/>
              <a:buSzTx/>
              <a:buFont typeface="Wingdings"/>
              <a:buChar char=""/>
              <a:tabLst>
                <a:tab pos="356870" algn="l"/>
                <a:tab pos="357505" algn="l"/>
              </a:tabLst>
              <a:defRPr/>
            </a:pP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Health Equity Collective led by University of Texas Health</a:t>
            </a:r>
          </a:p>
          <a:p>
            <a:pPr marL="356870" marR="0" lvl="0" indent="-344805" algn="l" defTabSz="914400" rtl="0" eaLnBrk="1" fontAlgn="auto" latinLnBrk="0" hangingPunct="1">
              <a:lnSpc>
                <a:spcPct val="150000"/>
              </a:lnSpc>
              <a:spcBef>
                <a:spcPts val="100"/>
              </a:spcBef>
              <a:spcAft>
                <a:spcPts val="150"/>
              </a:spcAft>
              <a:buClrTx/>
              <a:buSzTx/>
              <a:buFont typeface="Wingdings"/>
              <a:buChar char=""/>
              <a:tabLst>
                <a:tab pos="356870" algn="l"/>
                <a:tab pos="357505" algn="l"/>
              </a:tabLst>
              <a:defRPr/>
            </a:pP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400+ members from 140 organizations and 50 coalitions in Houston</a:t>
            </a:r>
          </a:p>
          <a:p>
            <a:pPr marL="356870" marR="0" lvl="0" indent="-344805" algn="l" defTabSz="914400" rtl="0" eaLnBrk="1" fontAlgn="auto" latinLnBrk="0" hangingPunct="1">
              <a:lnSpc>
                <a:spcPct val="150000"/>
              </a:lnSpc>
              <a:spcBef>
                <a:spcPts val="100"/>
              </a:spcBef>
              <a:spcAft>
                <a:spcPts val="150"/>
              </a:spcAft>
              <a:buClrTx/>
              <a:buSzTx/>
              <a:buFont typeface="Wingdings"/>
              <a:buChar char=""/>
              <a:tabLst>
                <a:tab pos="356870" algn="l"/>
                <a:tab pos="357505" algn="l"/>
              </a:tabLst>
              <a:defRPr/>
            </a:pP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Plans for a cloud-based Community Information Exchange</a:t>
            </a:r>
          </a:p>
          <a:p>
            <a:pPr marL="356870" marR="0" lvl="0" indent="-344805" algn="l" defTabSz="914400" rtl="0" eaLnBrk="1" fontAlgn="auto" latinLnBrk="0" hangingPunct="1">
              <a:lnSpc>
                <a:spcPct val="100000"/>
              </a:lnSpc>
              <a:spcBef>
                <a:spcPts val="100"/>
              </a:spcBef>
              <a:spcAft>
                <a:spcPts val="150"/>
              </a:spcAft>
              <a:buClrTx/>
              <a:buSzTx/>
              <a:buFont typeface="Wingdings"/>
              <a:buChar char=""/>
              <a:tabLst>
                <a:tab pos="356870" algn="l"/>
                <a:tab pos="357505" algn="l"/>
              </a:tabLst>
              <a:defRPr/>
            </a:pP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Federated model connects healthcare and CBOs regardless of their technology</a:t>
            </a:r>
          </a:p>
          <a:p>
            <a:pPr marL="356870" marR="0" lvl="0" indent="-344805" algn="l" defTabSz="914400" rtl="0" eaLnBrk="1" fontAlgn="auto" latinLnBrk="0" hangingPunct="1">
              <a:lnSpc>
                <a:spcPct val="150000"/>
              </a:lnSpc>
              <a:spcBef>
                <a:spcPts val="100"/>
              </a:spcBef>
              <a:spcAft>
                <a:spcPts val="150"/>
              </a:spcAft>
              <a:buClrTx/>
              <a:buSzTx/>
              <a:buFont typeface="Wingdings"/>
              <a:buChar char=""/>
              <a:tabLst>
                <a:tab pos="356870" algn="l"/>
                <a:tab pos="357505" algn="l"/>
              </a:tabLst>
              <a:defRPr/>
            </a:pP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Governance centered on provider and client needs</a:t>
            </a:r>
          </a:p>
          <a:p>
            <a:pPr marL="356870" marR="0" lvl="0" indent="-344805" algn="l" defTabSz="914400" rtl="0" eaLnBrk="1" fontAlgn="auto" latinLnBrk="0" hangingPunct="1">
              <a:lnSpc>
                <a:spcPct val="150000"/>
              </a:lnSpc>
              <a:spcBef>
                <a:spcPts val="100"/>
              </a:spcBef>
              <a:spcAft>
                <a:spcPts val="150"/>
              </a:spcAft>
              <a:buClrTx/>
              <a:buSzTx/>
              <a:buFont typeface="Wingdings"/>
              <a:buChar char=""/>
              <a:tabLst>
                <a:tab pos="356870" algn="l"/>
                <a:tab pos="357505" algn="l"/>
              </a:tabLst>
              <a:defRPr/>
            </a:pPr>
            <a:r>
              <a:rPr kumimoji="0" lang="en-US" sz="28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cs typeface="+mn-cs"/>
              </a:rPr>
              <a:t>Adoption and sustainability models developed for continuity over time</a:t>
            </a:r>
          </a:p>
          <a:p>
            <a:pPr marL="356870" marR="0" lvl="0" indent="-344805" algn="l" defTabSz="914400" rtl="0" eaLnBrk="1" fontAlgn="auto" latinLnBrk="0" hangingPunct="1">
              <a:lnSpc>
                <a:spcPct val="90000"/>
              </a:lnSpc>
              <a:spcBef>
                <a:spcPts val="300"/>
              </a:spcBef>
              <a:spcAft>
                <a:spcPts val="0"/>
              </a:spcAft>
              <a:buClrTx/>
              <a:buSzTx/>
              <a:buFont typeface="Wingdings"/>
              <a:buChar char=""/>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12065" marR="0" lvl="0" indent="0" algn="l" defTabSz="914400" rtl="0" eaLnBrk="1" fontAlgn="auto" latinLnBrk="0" hangingPunct="1">
              <a:lnSpc>
                <a:spcPct val="90000"/>
              </a:lnSpc>
              <a:spcBef>
                <a:spcPts val="300"/>
              </a:spcBef>
              <a:spcAft>
                <a:spcPts val="0"/>
              </a:spcAft>
              <a:buClrTx/>
              <a:buSzTx/>
              <a:buFontTx/>
              <a:buNone/>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356870" marR="5080" lvl="0" indent="-344805" algn="l" defTabSz="914400" rtl="0" eaLnBrk="1" fontAlgn="auto" latinLnBrk="0" hangingPunct="1">
              <a:lnSpc>
                <a:spcPct val="90000"/>
              </a:lnSpc>
              <a:spcBef>
                <a:spcPts val="300"/>
              </a:spcBef>
              <a:spcAft>
                <a:spcPts val="0"/>
              </a:spcAft>
              <a:buClrTx/>
              <a:buSzTx/>
              <a:buFont typeface="Wingdings"/>
              <a:buChar char=""/>
              <a:tabLst>
                <a:tab pos="356870" algn="l"/>
                <a:tab pos="357505" algn="l"/>
              </a:tabLst>
              <a:defRPr/>
            </a:pPr>
            <a:endParaRPr kumimoji="0" lang="en-US" sz="14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p:txBody>
      </p:sp>
      <p:sp>
        <p:nvSpPr>
          <p:cNvPr id="5" name="object 5"/>
          <p:cNvSpPr txBox="1">
            <a:spLocks noGrp="1"/>
          </p:cNvSpPr>
          <p:nvPr>
            <p:ph type="sldNum" sz="quarter" idx="12"/>
          </p:nvPr>
        </p:nvSpPr>
        <p:spPr>
          <a:xfrm>
            <a:off x="11535700" y="6288420"/>
            <a:ext cx="560183" cy="365760"/>
          </a:xfrm>
        </p:spPr>
        <p:txBody>
          <a:bodyPr vert="horz" lIns="0" tIns="0" rIns="0" bIns="0" rtlCol="0" anchor="b">
            <a:normAutofit/>
          </a:bodyPr>
          <a:lstStyle>
            <a:defPPr>
              <a:defRPr kern="0"/>
            </a:defPPr>
            <a:lvl1pPr>
              <a:defRPr sz="1800" b="1" i="0">
                <a:solidFill>
                  <a:srgbClr val="0067B0"/>
                </a:solidFill>
                <a:latin typeface="Arial"/>
                <a:cs typeface="Arial"/>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81D60167-4931-47E6-BA6A-407CBD079E47}" type="slidenum">
              <a:rPr kumimoji="0" lang="en-US" sz="1800" b="0" i="0" u="none" strike="noStrike" kern="1200" cap="none" spc="-90" normalizeH="0" baseline="0" noProof="0" smtClean="0">
                <a:ln>
                  <a:noFill/>
                </a:ln>
                <a:solidFill>
                  <a:srgbClr val="0067B1"/>
                </a:solidFill>
                <a:effectLst/>
                <a:uLnTx/>
                <a:uFillTx/>
                <a:latin typeface="Cambria" panose="02040503050406030204" pitchFamily="18" charset="0"/>
                <a:ea typeface="+mn-ea"/>
                <a:cs typeface="Arial"/>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sz="1800" b="0" i="0" u="none" strike="noStrike" kern="1200" cap="none" spc="-25" normalizeH="0" baseline="0" noProof="0">
              <a:ln>
                <a:noFill/>
              </a:ln>
              <a:solidFill>
                <a:srgbClr val="0067B1"/>
              </a:solidFill>
              <a:effectLst/>
              <a:uLnTx/>
              <a:uFillTx/>
              <a:latin typeface="Cambria" panose="02040503050406030204" pitchFamily="18" charset="0"/>
              <a:ea typeface="+mn-ea"/>
              <a:cs typeface="Arial"/>
            </a:endParaRPr>
          </a:p>
        </p:txBody>
      </p:sp>
    </p:spTree>
    <p:extLst>
      <p:ext uri="{BB962C8B-B14F-4D97-AF65-F5344CB8AC3E}">
        <p14:creationId xmlns:p14="http://schemas.microsoft.com/office/powerpoint/2010/main" val="1697699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91885" y="1397434"/>
            <a:ext cx="11294095" cy="4890986"/>
          </a:xfrm>
          <a:prstGeom prst="rect">
            <a:avLst/>
          </a:prstGeom>
        </p:spPr>
        <p:txBody>
          <a:bodyPr vert="horz" lIns="0" tIns="12700" rIns="0" bIns="0" rtlCol="0">
            <a:normAutofit/>
          </a:bodyPr>
          <a:lstStyle/>
          <a:p>
            <a:pPr marL="12065" marR="0" lvl="0" indent="0" algn="l" defTabSz="914400" rtl="0" eaLnBrk="1" fontAlgn="auto" latinLnBrk="0" hangingPunct="1">
              <a:lnSpc>
                <a:spcPct val="90000"/>
              </a:lnSpc>
              <a:spcBef>
                <a:spcPts val="300"/>
              </a:spcBef>
              <a:spcAft>
                <a:spcPts val="0"/>
              </a:spcAft>
              <a:buClrTx/>
              <a:buSzTx/>
              <a:buFontTx/>
              <a:buNone/>
              <a:tabLst>
                <a:tab pos="356870" algn="l"/>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12065" marR="5080" lvl="0" indent="0" algn="l" defTabSz="914400" rtl="0" eaLnBrk="1" fontAlgn="auto" latinLnBrk="0" hangingPunct="1">
              <a:lnSpc>
                <a:spcPct val="90000"/>
              </a:lnSpc>
              <a:spcBef>
                <a:spcPts val="300"/>
              </a:spcBef>
              <a:spcAft>
                <a:spcPts val="0"/>
              </a:spcAft>
              <a:buClrTx/>
              <a:buSzTx/>
              <a:buFontTx/>
              <a:buNone/>
              <a:tabLst>
                <a:tab pos="356870" algn="l"/>
                <a:tab pos="357505" algn="l"/>
              </a:tabLst>
              <a:defRPr/>
            </a:pPr>
            <a:endParaRPr kumimoji="0" lang="en-US" sz="14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p:txBody>
      </p:sp>
      <p:sp>
        <p:nvSpPr>
          <p:cNvPr id="5" name="object 5"/>
          <p:cNvSpPr txBox="1">
            <a:spLocks noGrp="1"/>
          </p:cNvSpPr>
          <p:nvPr>
            <p:ph type="sldNum" sz="quarter" idx="12"/>
          </p:nvPr>
        </p:nvSpPr>
        <p:spPr>
          <a:xfrm>
            <a:off x="11535700" y="6288420"/>
            <a:ext cx="560183" cy="365760"/>
          </a:xfrm>
        </p:spPr>
        <p:txBody>
          <a:bodyPr vert="horz" lIns="0" tIns="0" rIns="0" bIns="0" rtlCol="0" anchor="b">
            <a:normAutofit/>
          </a:bodyPr>
          <a:lstStyle>
            <a:defPPr>
              <a:defRPr kern="0"/>
            </a:defPPr>
            <a:lvl1pPr>
              <a:defRPr sz="1800" b="1" i="0">
                <a:solidFill>
                  <a:srgbClr val="0067B0"/>
                </a:solidFill>
                <a:latin typeface="Arial"/>
                <a:cs typeface="Arial"/>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81D60167-4931-47E6-BA6A-407CBD079E47}" type="slidenum">
              <a:rPr kumimoji="0" lang="en-US" sz="1800" b="0" i="0" u="none" strike="noStrike" kern="1200" cap="none" spc="-90" normalizeH="0" baseline="0" noProof="0" smtClean="0">
                <a:ln>
                  <a:noFill/>
                </a:ln>
                <a:solidFill>
                  <a:srgbClr val="0067B1"/>
                </a:solidFill>
                <a:effectLst/>
                <a:uLnTx/>
                <a:uFillTx/>
                <a:latin typeface="Cambria" panose="02040503050406030204" pitchFamily="18" charset="0"/>
                <a:ea typeface="+mn-ea"/>
                <a:cs typeface="Arial"/>
              </a:rPr>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en-US" sz="1800" b="0" i="0" u="none" strike="noStrike" kern="1200" cap="none" spc="-25" normalizeH="0" baseline="0" noProof="0">
              <a:ln>
                <a:noFill/>
              </a:ln>
              <a:solidFill>
                <a:srgbClr val="0067B1"/>
              </a:solidFill>
              <a:effectLst/>
              <a:uLnTx/>
              <a:uFillTx/>
              <a:latin typeface="Cambria" panose="02040503050406030204" pitchFamily="18" charset="0"/>
              <a:ea typeface="+mn-ea"/>
              <a:cs typeface="Arial"/>
            </a:endParaRPr>
          </a:p>
        </p:txBody>
      </p:sp>
      <p:sp>
        <p:nvSpPr>
          <p:cNvPr id="7" name="TextBox 6">
            <a:extLst>
              <a:ext uri="{FF2B5EF4-FFF2-40B4-BE49-F238E27FC236}">
                <a16:creationId xmlns:a16="http://schemas.microsoft.com/office/drawing/2014/main" id="{4319E519-74F2-755A-8E58-8A6B318812B3}"/>
              </a:ext>
            </a:extLst>
          </p:cNvPr>
          <p:cNvSpPr txBox="1"/>
          <p:nvPr/>
        </p:nvSpPr>
        <p:spPr>
          <a:xfrm>
            <a:off x="4312337" y="2827264"/>
            <a:ext cx="3714478"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69A7"/>
                </a:solidFill>
                <a:effectLst/>
                <a:uLnTx/>
                <a:uFillTx/>
                <a:latin typeface="Cambria" panose="02040503050406030204" pitchFamily="18" charset="0"/>
                <a:ea typeface="Cambria" panose="02040503050406030204" pitchFamily="18" charset="0"/>
              </a:rPr>
              <a:t>Discussion</a:t>
            </a:r>
          </a:p>
        </p:txBody>
      </p:sp>
    </p:spTree>
    <p:extLst>
      <p:ext uri="{BB962C8B-B14F-4D97-AF65-F5344CB8AC3E}">
        <p14:creationId xmlns:p14="http://schemas.microsoft.com/office/powerpoint/2010/main" val="3807960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A5751C7-0D37-4161-989B-A37E655F560D}"/>
              </a:ext>
            </a:extLst>
          </p:cNvPr>
          <p:cNvSpPr txBox="1">
            <a:spLocks/>
          </p:cNvSpPr>
          <p:nvPr/>
        </p:nvSpPr>
        <p:spPr>
          <a:xfrm>
            <a:off x="824345" y="2597706"/>
            <a:ext cx="10705503" cy="2501326"/>
          </a:xfrm>
          <a:prstGeom prst="rect">
            <a:avLst/>
          </a:prstGeom>
        </p:spPr>
        <p:txBody>
          <a:bodyPr vert="horz" wrap="square" lIns="0" tIns="13335" rIns="0" bIns="0" rtlCol="0" anchor="ctr">
            <a:spAutoFit/>
          </a:bodyPr>
          <a:lstStyle>
            <a:lvl1pPr algn="l" rtl="0" eaLnBrk="1" latinLnBrk="0" hangingPunct="1">
              <a:spcBef>
                <a:spcPct val="0"/>
              </a:spcBef>
              <a:buNone/>
              <a:defRPr kumimoji="0" sz="4000" kern="1200">
                <a:solidFill>
                  <a:schemeClr val="tx2"/>
                </a:solidFill>
                <a:latin typeface="Cambria" panose="02040503050406030204" pitchFamily="18" charset="0"/>
                <a:ea typeface="+mj-ea"/>
                <a:cs typeface="+mj-cs"/>
              </a:defRPr>
            </a:lvl1pPr>
          </a:lstStyle>
          <a:p>
            <a:pPr marL="12700" marR="5080" lvl="0" indent="-1270" algn="ctr" defTabSz="914400" rtl="0" eaLnBrk="1" fontAlgn="auto" latinLnBrk="0" hangingPunct="1">
              <a:lnSpc>
                <a:spcPct val="100000"/>
              </a:lnSpc>
              <a:spcBef>
                <a:spcPts val="105"/>
              </a:spcBef>
              <a:spcAft>
                <a:spcPts val="0"/>
              </a:spcAft>
              <a:buClrTx/>
              <a:buSzTx/>
              <a:buFontTx/>
              <a:buNone/>
              <a:tabLst/>
              <a:defRPr/>
            </a:pPr>
            <a:r>
              <a:rPr kumimoji="0" lang="en-US" sz="4400" b="1" i="0" u="none" strike="noStrike" kern="1200" cap="none" spc="-15" normalizeH="0" baseline="0" noProof="0" dirty="0">
                <a:ln>
                  <a:noFill/>
                </a:ln>
                <a:solidFill>
                  <a:srgbClr val="E5F5FF">
                    <a:lumMod val="25000"/>
                  </a:srgbClr>
                </a:solidFill>
                <a:effectLst/>
                <a:uLnTx/>
                <a:uFillTx/>
                <a:latin typeface="Cambria" panose="02040503050406030204" pitchFamily="18" charset="0"/>
                <a:ea typeface="+mj-ea"/>
                <a:cs typeface="+mj-cs"/>
              </a:rPr>
              <a:t>Race, Ethnicity &amp; Language Implementation Update</a:t>
            </a:r>
            <a:endParaRPr kumimoji="0" lang="en-US" sz="4000" b="1" i="0" u="none" strike="noStrike" kern="1200" cap="none" spc="-15" normalizeH="0" baseline="0" noProof="0" dirty="0">
              <a:ln>
                <a:noFill/>
              </a:ln>
              <a:solidFill>
                <a:srgbClr val="E5F5FF">
                  <a:lumMod val="25000"/>
                </a:srgbClr>
              </a:solidFill>
              <a:effectLst/>
              <a:uLnTx/>
              <a:uFillTx/>
              <a:latin typeface="Cambria" panose="02040503050406030204" pitchFamily="18" charset="0"/>
              <a:ea typeface="+mj-ea"/>
              <a:cs typeface="+mj-cs"/>
            </a:endParaRPr>
          </a:p>
          <a:p>
            <a:pPr marL="12700" marR="5080" lvl="0" indent="-1270" algn="ctr" defTabSz="914400" rtl="0" eaLnBrk="1" fontAlgn="auto" latinLnBrk="0" hangingPunct="1">
              <a:lnSpc>
                <a:spcPct val="100000"/>
              </a:lnSpc>
              <a:spcBef>
                <a:spcPts val="105"/>
              </a:spcBef>
              <a:spcAft>
                <a:spcPts val="0"/>
              </a:spcAft>
              <a:buClrTx/>
              <a:buSzTx/>
              <a:buFontTx/>
              <a:buNone/>
              <a:tabLst/>
              <a:defRPr/>
            </a:pPr>
            <a:endParaRPr kumimoji="0" lang="en-US" sz="3200" b="1" i="1"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12700" marR="5080" lvl="0" indent="-1270" algn="ctr" defTabSz="914400" rtl="0" eaLnBrk="1" fontAlgn="auto" latinLnBrk="0" hangingPunct="1">
              <a:lnSpc>
                <a:spcPct val="100000"/>
              </a:lnSpc>
              <a:spcBef>
                <a:spcPts val="105"/>
              </a:spcBef>
              <a:spcAft>
                <a:spcPts val="0"/>
              </a:spcAft>
              <a:buClrTx/>
              <a:buSzTx/>
              <a:buFontTx/>
              <a:buNone/>
              <a:tabLst/>
              <a:defRPr/>
            </a:pPr>
            <a:r>
              <a:rPr kumimoji="0" lang="en-US" sz="4000" b="0" i="1" u="none" strike="noStrike" kern="1200" cap="none" spc="0" normalizeH="0" baseline="0" noProof="0" dirty="0">
                <a:ln>
                  <a:noFill/>
                </a:ln>
                <a:solidFill>
                  <a:srgbClr val="E5F5FF">
                    <a:lumMod val="25000"/>
                  </a:srgbClr>
                </a:solidFill>
                <a:effectLst/>
                <a:uLnTx/>
                <a:uFillTx/>
                <a:latin typeface="Cambria" panose="02040503050406030204" pitchFamily="18" charset="0"/>
                <a:ea typeface="Cambria" panose="02040503050406030204" pitchFamily="18" charset="0"/>
                <a:cs typeface="Times New Roman" panose="02020603050405020304" pitchFamily="18" charset="0"/>
              </a:rPr>
              <a:t>Adrian Texidor, OHS </a:t>
            </a:r>
          </a:p>
        </p:txBody>
      </p:sp>
    </p:spTree>
    <p:extLst>
      <p:ext uri="{BB962C8B-B14F-4D97-AF65-F5344CB8AC3E}">
        <p14:creationId xmlns:p14="http://schemas.microsoft.com/office/powerpoint/2010/main" val="2401333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A5751C7-0D37-4161-989B-A37E655F560D}"/>
              </a:ext>
            </a:extLst>
          </p:cNvPr>
          <p:cNvSpPr txBox="1">
            <a:spLocks/>
          </p:cNvSpPr>
          <p:nvPr/>
        </p:nvSpPr>
        <p:spPr>
          <a:xfrm>
            <a:off x="344608" y="2847739"/>
            <a:ext cx="10705503" cy="690574"/>
          </a:xfrm>
          <a:prstGeom prst="rect">
            <a:avLst/>
          </a:prstGeom>
        </p:spPr>
        <p:txBody>
          <a:bodyPr vert="horz" wrap="square" lIns="0" tIns="13335" rIns="0" bIns="0" rtlCol="0" anchor="ctr">
            <a:spAutoFit/>
          </a:bodyPr>
          <a:lstStyle>
            <a:lvl1pPr algn="l" rtl="0" eaLnBrk="1" latinLnBrk="0" hangingPunct="1">
              <a:spcBef>
                <a:spcPct val="0"/>
              </a:spcBef>
              <a:buNone/>
              <a:defRPr kumimoji="0" sz="4000" kern="1200">
                <a:solidFill>
                  <a:schemeClr val="tx2"/>
                </a:solidFill>
                <a:latin typeface="Cambria" panose="02040503050406030204" pitchFamily="18" charset="0"/>
                <a:ea typeface="+mj-ea"/>
                <a:cs typeface="+mj-cs"/>
              </a:defRPr>
            </a:lvl1pPr>
          </a:lstStyle>
          <a:p>
            <a:pPr marL="12700" marR="5080" lvl="0" indent="-1270" algn="ctr" defTabSz="914400" rtl="0" eaLnBrk="1" fontAlgn="auto" latinLnBrk="0" hangingPunct="1">
              <a:lnSpc>
                <a:spcPct val="100000"/>
              </a:lnSpc>
              <a:spcBef>
                <a:spcPts val="105"/>
              </a:spcBef>
              <a:spcAft>
                <a:spcPts val="0"/>
              </a:spcAft>
              <a:buClrTx/>
              <a:buSzTx/>
              <a:buFontTx/>
              <a:buNone/>
              <a:tabLst/>
              <a:defRPr/>
            </a:pPr>
            <a:r>
              <a:rPr kumimoji="0" lang="en-US" sz="4400" b="0" i="1" u="none" strike="noStrike" kern="1200" cap="none" spc="0" normalizeH="0" baseline="0" noProof="0" dirty="0">
                <a:ln>
                  <a:noFill/>
                </a:ln>
                <a:solidFill>
                  <a:srgbClr val="0069A7"/>
                </a:solidFill>
                <a:effectLst/>
                <a:uLnTx/>
                <a:uFillTx/>
                <a:latin typeface="Cambria" panose="02040503050406030204" pitchFamily="18" charset="0"/>
                <a:ea typeface="+mj-ea"/>
                <a:cs typeface="+mj-cs"/>
              </a:rPr>
              <a:t>State Agency REL Implementation Updates</a:t>
            </a:r>
          </a:p>
        </p:txBody>
      </p:sp>
    </p:spTree>
    <p:extLst>
      <p:ext uri="{BB962C8B-B14F-4D97-AF65-F5344CB8AC3E}">
        <p14:creationId xmlns:p14="http://schemas.microsoft.com/office/powerpoint/2010/main" val="2982804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BBAA9-9C72-971D-2B8D-32D8C6151705}"/>
              </a:ext>
            </a:extLst>
          </p:cNvPr>
          <p:cNvSpPr>
            <a:spLocks noGrp="1"/>
          </p:cNvSpPr>
          <p:nvPr>
            <p:ph type="title"/>
          </p:nvPr>
        </p:nvSpPr>
        <p:spPr>
          <a:xfrm>
            <a:off x="609600" y="749894"/>
            <a:ext cx="10972800" cy="1066800"/>
          </a:xfrm>
        </p:spPr>
        <p:txBody>
          <a:bodyPr>
            <a:normAutofit fontScale="90000"/>
          </a:bodyPr>
          <a:lstStyle/>
          <a:p>
            <a:r>
              <a:rPr lang="en-US" dirty="0"/>
              <a:t>State Agency REL Implementation Updates</a:t>
            </a:r>
            <a:br>
              <a:rPr lang="en-US" dirty="0"/>
            </a:br>
            <a:r>
              <a:rPr lang="en-US" dirty="0"/>
              <a:t>	</a:t>
            </a:r>
          </a:p>
        </p:txBody>
      </p:sp>
      <p:sp>
        <p:nvSpPr>
          <p:cNvPr id="3" name="Content Placeholder 2">
            <a:extLst>
              <a:ext uri="{FF2B5EF4-FFF2-40B4-BE49-F238E27FC236}">
                <a16:creationId xmlns:a16="http://schemas.microsoft.com/office/drawing/2014/main" id="{E2CF2E58-A463-ACC9-47B6-59625F089314}"/>
              </a:ext>
            </a:extLst>
          </p:cNvPr>
          <p:cNvSpPr>
            <a:spLocks noGrp="1"/>
          </p:cNvSpPr>
          <p:nvPr>
            <p:ph idx="1"/>
          </p:nvPr>
        </p:nvSpPr>
        <p:spPr>
          <a:xfrm>
            <a:off x="541233" y="1642673"/>
            <a:ext cx="10972800" cy="4325112"/>
          </a:xfrm>
        </p:spPr>
        <p:txBody>
          <a:bodyPr>
            <a:normAutofit lnSpcReduction="10000"/>
          </a:bodyPr>
          <a:lstStyle/>
          <a:p>
            <a:r>
              <a:rPr lang="en-US" sz="2600" dirty="0">
                <a:ea typeface="Cambria" panose="02040503050406030204" pitchFamily="18" charset="0"/>
              </a:rPr>
              <a:t>OHS continues to convene a forum for state agencies to discuss implementation, share progress, discuss challenges, and collaborate to solve challenges</a:t>
            </a:r>
          </a:p>
          <a:p>
            <a:endParaRPr lang="en-US" sz="1100" dirty="0">
              <a:ea typeface="Cambria" panose="02040503050406030204" pitchFamily="18" charset="0"/>
            </a:endParaRPr>
          </a:p>
          <a:p>
            <a:r>
              <a:rPr lang="en-US" sz="2600" dirty="0">
                <a:ea typeface="Cambria" panose="02040503050406030204" pitchFamily="18" charset="0"/>
              </a:rPr>
              <a:t>10 state agencies are working to update systems to collect granular Race, Ethnicity and Language (REL) data  </a:t>
            </a:r>
          </a:p>
          <a:p>
            <a:pPr lvl="2">
              <a:buFont typeface="Wingdings" panose="05000000000000000000" pitchFamily="2" charset="2"/>
              <a:buChar char="§"/>
            </a:pPr>
            <a:r>
              <a:rPr lang="en-US" dirty="0">
                <a:effectLst/>
                <a:ea typeface="Cambria" panose="02040503050406030204" pitchFamily="18" charset="0"/>
              </a:rPr>
              <a:t>9 out of 10 are in the initiation-phase </a:t>
            </a:r>
          </a:p>
          <a:p>
            <a:endParaRPr lang="en-US" sz="1100" dirty="0">
              <a:ea typeface="Cambria" panose="02040503050406030204" pitchFamily="18" charset="0"/>
            </a:endParaRPr>
          </a:p>
          <a:p>
            <a:r>
              <a:rPr lang="en-US" sz="2600" dirty="0">
                <a:ea typeface="Cambria" panose="02040503050406030204" pitchFamily="18" charset="0"/>
              </a:rPr>
              <a:t>Common Challenges: funding, staff resources, developing statistical methods in pre- and post data collection changes re: OMB Statistical Policy Directive No. 15 (SPD 15) revision and PA 21-35, and self-identification requirement vs. observed data collection</a:t>
            </a:r>
          </a:p>
        </p:txBody>
      </p:sp>
      <p:sp>
        <p:nvSpPr>
          <p:cNvPr id="4" name="Slide Number Placeholder 3">
            <a:extLst>
              <a:ext uri="{FF2B5EF4-FFF2-40B4-BE49-F238E27FC236}">
                <a16:creationId xmlns:a16="http://schemas.microsoft.com/office/drawing/2014/main" id="{530504ED-7393-0B73-48A9-C896E5D76A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CF334-2D5C-4859-84A6-CA7E6E43FAEB}" type="slidenum">
              <a:rPr kumimoji="0" lang="en-US" sz="1800" b="1" i="0" u="none" strike="noStrike" kern="1200" cap="none" spc="0" normalizeH="0" baseline="0" noProof="0" smtClean="0">
                <a:ln>
                  <a:noFill/>
                </a:ln>
                <a:solidFill>
                  <a:srgbClr val="0067B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800" b="1" i="0" u="none" strike="noStrike" kern="1200" cap="none" spc="0" normalizeH="0" baseline="0" noProof="0">
              <a:ln>
                <a:noFill/>
              </a:ln>
              <a:solidFill>
                <a:srgbClr val="0067B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6980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83F01-CE97-98F8-3442-30BD1B329E63}"/>
              </a:ext>
            </a:extLst>
          </p:cNvPr>
          <p:cNvSpPr>
            <a:spLocks noGrp="1"/>
          </p:cNvSpPr>
          <p:nvPr>
            <p:ph type="title"/>
          </p:nvPr>
        </p:nvSpPr>
        <p:spPr>
          <a:xfrm>
            <a:off x="609600" y="896508"/>
            <a:ext cx="10972800" cy="1066800"/>
          </a:xfrm>
        </p:spPr>
        <p:txBody>
          <a:bodyPr>
            <a:normAutofit fontScale="90000"/>
          </a:bodyPr>
          <a:lstStyle/>
          <a:p>
            <a:r>
              <a:rPr lang="en-US" dirty="0"/>
              <a:t>State Agency Implementation Update: OHS Progress </a:t>
            </a:r>
            <a:br>
              <a:rPr lang="en-US" dirty="0"/>
            </a:br>
            <a:endParaRPr lang="en-US" dirty="0"/>
          </a:p>
        </p:txBody>
      </p:sp>
      <p:sp>
        <p:nvSpPr>
          <p:cNvPr id="3" name="Content Placeholder 2">
            <a:extLst>
              <a:ext uri="{FF2B5EF4-FFF2-40B4-BE49-F238E27FC236}">
                <a16:creationId xmlns:a16="http://schemas.microsoft.com/office/drawing/2014/main" id="{D2F94C04-9CE1-4AAB-9CB7-6BC4FDEF35BC}"/>
              </a:ext>
            </a:extLst>
          </p:cNvPr>
          <p:cNvSpPr>
            <a:spLocks noGrp="1"/>
          </p:cNvSpPr>
          <p:nvPr>
            <p:ph idx="1"/>
          </p:nvPr>
        </p:nvSpPr>
        <p:spPr>
          <a:xfrm>
            <a:off x="557981" y="1764205"/>
            <a:ext cx="10972800" cy="4325112"/>
          </a:xfrm>
        </p:spPr>
        <p:txBody>
          <a:bodyPr/>
          <a:lstStyle/>
          <a:p>
            <a:r>
              <a:rPr lang="en-US" dirty="0"/>
              <a:t>4 OHS data systems identified to update </a:t>
            </a:r>
          </a:p>
          <a:p>
            <a:pPr lvl="2"/>
            <a:r>
              <a:rPr lang="en-US" dirty="0"/>
              <a:t>All Payer Claims Database (APCD)</a:t>
            </a:r>
          </a:p>
          <a:p>
            <a:pPr lvl="2"/>
            <a:r>
              <a:rPr lang="en-US" dirty="0"/>
              <a:t>Inpatient</a:t>
            </a:r>
          </a:p>
          <a:p>
            <a:pPr lvl="2"/>
            <a:r>
              <a:rPr lang="en-US" dirty="0"/>
              <a:t>Outpatient Surgery</a:t>
            </a:r>
          </a:p>
          <a:p>
            <a:pPr lvl="2"/>
            <a:r>
              <a:rPr lang="en-US" dirty="0"/>
              <a:t>Emergency Department</a:t>
            </a:r>
          </a:p>
          <a:p>
            <a:endParaRPr lang="en-US" sz="1000" dirty="0"/>
          </a:p>
          <a:p>
            <a:r>
              <a:rPr lang="en-US" dirty="0"/>
              <a:t>Prioritized APCD</a:t>
            </a:r>
          </a:p>
          <a:p>
            <a:pPr lvl="2"/>
            <a:r>
              <a:rPr lang="en-US" dirty="0"/>
              <a:t>Initiation phase 100% complete </a:t>
            </a:r>
          </a:p>
          <a:p>
            <a:pPr lvl="2"/>
            <a:r>
              <a:rPr lang="en-US" dirty="0"/>
              <a:t>Design and Build phase will begin and be completed Q2</a:t>
            </a:r>
          </a:p>
          <a:p>
            <a:pPr lvl="2"/>
            <a:endParaRPr lang="en-US" dirty="0"/>
          </a:p>
          <a:p>
            <a:pPr marL="704088" lvl="2" indent="0">
              <a:buNone/>
            </a:pPr>
            <a:endParaRPr lang="en-US" dirty="0"/>
          </a:p>
        </p:txBody>
      </p:sp>
      <p:sp>
        <p:nvSpPr>
          <p:cNvPr id="4" name="Slide Number Placeholder 3">
            <a:extLst>
              <a:ext uri="{FF2B5EF4-FFF2-40B4-BE49-F238E27FC236}">
                <a16:creationId xmlns:a16="http://schemas.microsoft.com/office/drawing/2014/main" id="{A0B7E303-92AE-B4FA-1A3F-CF0CB66A5D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CF334-2D5C-4859-84A6-CA7E6E43FAEB}" type="slidenum">
              <a:rPr kumimoji="0" lang="en-US" sz="1800" b="1" i="0" u="none" strike="noStrike" kern="1200" cap="none" spc="0" normalizeH="0" baseline="0" noProof="0" smtClean="0">
                <a:ln>
                  <a:noFill/>
                </a:ln>
                <a:solidFill>
                  <a:srgbClr val="0067B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800" b="1" i="0" u="none" strike="noStrike" kern="1200" cap="none" spc="0" normalizeH="0" baseline="0" noProof="0">
              <a:ln>
                <a:noFill/>
              </a:ln>
              <a:solidFill>
                <a:srgbClr val="0067B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237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A5751C7-0D37-4161-989B-A37E655F560D}"/>
              </a:ext>
            </a:extLst>
          </p:cNvPr>
          <p:cNvSpPr txBox="1">
            <a:spLocks/>
          </p:cNvSpPr>
          <p:nvPr/>
        </p:nvSpPr>
        <p:spPr>
          <a:xfrm>
            <a:off x="243231" y="2461358"/>
            <a:ext cx="10705503" cy="1380506"/>
          </a:xfrm>
          <a:prstGeom prst="rect">
            <a:avLst/>
          </a:prstGeom>
        </p:spPr>
        <p:txBody>
          <a:bodyPr vert="horz" wrap="square" lIns="0" tIns="13335" rIns="0" bIns="0" rtlCol="0" anchor="ctr">
            <a:spAutoFit/>
          </a:bodyPr>
          <a:lstStyle>
            <a:lvl1pPr algn="l" rtl="0" eaLnBrk="1" latinLnBrk="0" hangingPunct="1">
              <a:spcBef>
                <a:spcPct val="0"/>
              </a:spcBef>
              <a:buNone/>
              <a:defRPr kumimoji="0" sz="4000" kern="1200">
                <a:solidFill>
                  <a:schemeClr val="tx2"/>
                </a:solidFill>
                <a:latin typeface="Cambria" panose="02040503050406030204" pitchFamily="18" charset="0"/>
                <a:ea typeface="+mj-ea"/>
                <a:cs typeface="+mj-cs"/>
              </a:defRPr>
            </a:lvl1pPr>
          </a:lstStyle>
          <a:p>
            <a:pPr marL="12700" marR="5080" lvl="0" indent="-1270" algn="ctr" defTabSz="914400" rtl="0" eaLnBrk="1" fontAlgn="auto" latinLnBrk="0" hangingPunct="1">
              <a:lnSpc>
                <a:spcPct val="100000"/>
              </a:lnSpc>
              <a:spcBef>
                <a:spcPts val="105"/>
              </a:spcBef>
              <a:spcAft>
                <a:spcPts val="0"/>
              </a:spcAft>
              <a:buClrTx/>
              <a:buSzTx/>
              <a:buFontTx/>
              <a:buNone/>
              <a:tabLst/>
              <a:defRPr/>
            </a:pPr>
            <a:r>
              <a:rPr kumimoji="0" lang="en-US" sz="4400" b="0" i="1" u="none" strike="noStrike" kern="1200" cap="none" spc="0" normalizeH="0" baseline="0" noProof="0" dirty="0">
                <a:ln>
                  <a:noFill/>
                </a:ln>
                <a:solidFill>
                  <a:srgbClr val="0069A7"/>
                </a:solidFill>
                <a:effectLst/>
                <a:uLnTx/>
                <a:uFillTx/>
                <a:latin typeface="Cambria" panose="02040503050406030204" pitchFamily="18" charset="0"/>
                <a:ea typeface="+mj-ea"/>
                <a:cs typeface="+mj-cs"/>
              </a:rPr>
              <a:t>Yale/Equity Research and </a:t>
            </a:r>
          </a:p>
          <a:p>
            <a:pPr marL="12700" marR="5080" lvl="0" indent="-1270" algn="ctr" defTabSz="914400" rtl="0" eaLnBrk="1" fontAlgn="auto" latinLnBrk="0" hangingPunct="1">
              <a:lnSpc>
                <a:spcPct val="100000"/>
              </a:lnSpc>
              <a:spcBef>
                <a:spcPts val="105"/>
              </a:spcBef>
              <a:spcAft>
                <a:spcPts val="0"/>
              </a:spcAft>
              <a:buClrTx/>
              <a:buSzTx/>
              <a:buFontTx/>
              <a:buNone/>
              <a:tabLst/>
              <a:defRPr/>
            </a:pPr>
            <a:r>
              <a:rPr kumimoji="0" lang="en-US" sz="4400" b="0" i="1" u="none" strike="noStrike" kern="1200" cap="none" spc="0" normalizeH="0" baseline="0" noProof="0" dirty="0">
                <a:ln>
                  <a:noFill/>
                </a:ln>
                <a:solidFill>
                  <a:srgbClr val="0069A7"/>
                </a:solidFill>
                <a:effectLst/>
                <a:uLnTx/>
                <a:uFillTx/>
                <a:latin typeface="Cambria" panose="02040503050406030204" pitchFamily="18" charset="0"/>
                <a:ea typeface="+mj-ea"/>
                <a:cs typeface="+mj-cs"/>
              </a:rPr>
              <a:t>Innovation Center (ERIC) Update</a:t>
            </a:r>
          </a:p>
        </p:txBody>
      </p:sp>
    </p:spTree>
    <p:extLst>
      <p:ext uri="{BB962C8B-B14F-4D97-AF65-F5344CB8AC3E}">
        <p14:creationId xmlns:p14="http://schemas.microsoft.com/office/powerpoint/2010/main" val="3607301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74029-674C-C989-257F-F1DBC0C374F4}"/>
              </a:ext>
            </a:extLst>
          </p:cNvPr>
          <p:cNvSpPr>
            <a:spLocks noGrp="1"/>
          </p:cNvSpPr>
          <p:nvPr>
            <p:ph type="title"/>
          </p:nvPr>
        </p:nvSpPr>
        <p:spPr>
          <a:xfrm>
            <a:off x="521109" y="152810"/>
            <a:ext cx="10972800" cy="1739900"/>
          </a:xfrm>
        </p:spPr>
        <p:txBody>
          <a:bodyPr>
            <a:normAutofit/>
          </a:bodyPr>
          <a:lstStyle/>
          <a:p>
            <a:r>
              <a:rPr lang="en-US" sz="3000" dirty="0"/>
              <a:t>Yale/ERIC Convenings Phase 2: </a:t>
            </a:r>
            <a:r>
              <a:rPr lang="en-US" sz="3000" i="1" dirty="0"/>
              <a:t>Toward Consensus and Action on Race, Ethnicity, and Language Data Collection in Connecticut! </a:t>
            </a:r>
            <a:endParaRPr lang="en-US" sz="3000" dirty="0"/>
          </a:p>
        </p:txBody>
      </p:sp>
      <p:sp>
        <p:nvSpPr>
          <p:cNvPr id="3" name="Content Placeholder 2">
            <a:extLst>
              <a:ext uri="{FF2B5EF4-FFF2-40B4-BE49-F238E27FC236}">
                <a16:creationId xmlns:a16="http://schemas.microsoft.com/office/drawing/2014/main" id="{29E75BBA-F10D-D424-CB03-FE9D4B273AEF}"/>
              </a:ext>
            </a:extLst>
          </p:cNvPr>
          <p:cNvSpPr>
            <a:spLocks noGrp="1"/>
          </p:cNvSpPr>
          <p:nvPr>
            <p:ph idx="1"/>
          </p:nvPr>
        </p:nvSpPr>
        <p:spPr>
          <a:xfrm>
            <a:off x="609600" y="1818968"/>
            <a:ext cx="10972800" cy="4325112"/>
          </a:xfrm>
        </p:spPr>
        <p:txBody>
          <a:bodyPr>
            <a:normAutofit fontScale="77500" lnSpcReduction="20000"/>
          </a:bodyPr>
          <a:lstStyle/>
          <a:p>
            <a:r>
              <a:rPr lang="en-US" dirty="0">
                <a:ea typeface="Cambria" panose="02040503050406030204" pitchFamily="18" charset="0"/>
              </a:rPr>
              <a:t>Phase 2 of Yale/ERIC Convenings began in Dec 2022 with goal of </a:t>
            </a:r>
            <a:r>
              <a:rPr lang="en-US" i="1" dirty="0">
                <a:ea typeface="Cambria" panose="02040503050406030204" pitchFamily="18" charset="0"/>
              </a:rPr>
              <a:t>“</a:t>
            </a:r>
            <a:r>
              <a:rPr lang="en-US" i="1" dirty="0" err="1">
                <a:ea typeface="Cambria" panose="02040503050406030204" pitchFamily="18" charset="0"/>
              </a:rPr>
              <a:t>Guid</a:t>
            </a:r>
            <a:r>
              <a:rPr lang="en-US" i="1" dirty="0">
                <a:ea typeface="Cambria" panose="02040503050406030204" pitchFamily="18" charset="0"/>
              </a:rPr>
              <a:t>[</a:t>
            </a:r>
            <a:r>
              <a:rPr lang="en-US" i="1" dirty="0" err="1">
                <a:ea typeface="Cambria" panose="02040503050406030204" pitchFamily="18" charset="0"/>
              </a:rPr>
              <a:t>ing</a:t>
            </a:r>
            <a:r>
              <a:rPr lang="en-US" i="1" dirty="0">
                <a:ea typeface="Cambria" panose="02040503050406030204" pitchFamily="18" charset="0"/>
              </a:rPr>
              <a:t>] action on a </a:t>
            </a:r>
            <a:r>
              <a:rPr lang="en-US" b="1" i="1" u="none" strike="noStrike" baseline="0" dirty="0">
                <a:ea typeface="Cambria" panose="02040503050406030204" pitchFamily="18" charset="0"/>
              </a:rPr>
              <a:t>one-year collaborative action plan (Dec 2022 – Nov 2023) </a:t>
            </a:r>
            <a:r>
              <a:rPr lang="en-US" b="0" i="1" u="none" strike="noStrike" baseline="0" dirty="0">
                <a:ea typeface="Cambria" panose="02040503050406030204" pitchFamily="18" charset="0"/>
              </a:rPr>
              <a:t>toward the standardization of REL data, including an overarching objective and five strategic priorities for continued collaborative action”</a:t>
            </a:r>
          </a:p>
          <a:p>
            <a:endParaRPr lang="en-US" sz="1400" dirty="0">
              <a:ea typeface="Cambria" panose="02040503050406030204" pitchFamily="18" charset="0"/>
            </a:endParaRPr>
          </a:p>
          <a:p>
            <a:r>
              <a:rPr lang="en-US" dirty="0">
                <a:ea typeface="Cambria" panose="02040503050406030204" pitchFamily="18" charset="0"/>
              </a:rPr>
              <a:t>Objective: “</a:t>
            </a:r>
            <a:r>
              <a:rPr lang="en-US" i="1" u="none" strike="noStrike" baseline="0" dirty="0">
                <a:ea typeface="Cambria" panose="02040503050406030204" pitchFamily="18" charset="0"/>
              </a:rPr>
              <a:t>By November 2023, providers across Connecticut will be ready to implement standardized, granular, self-reported REL data collection in alignment with PA 21-35, with tools to assist in doing so</a:t>
            </a:r>
            <a:r>
              <a:rPr lang="en-US" i="0" u="none" strike="noStrike" baseline="0" dirty="0">
                <a:ea typeface="Cambria" panose="02040503050406030204" pitchFamily="18" charset="0"/>
              </a:rPr>
              <a:t>” (Yale, 2022, pg.2)</a:t>
            </a:r>
          </a:p>
          <a:p>
            <a:endParaRPr lang="en-US" sz="1400" b="0" i="0" u="none" strike="noStrike" baseline="0" dirty="0">
              <a:ea typeface="Cambria" panose="02040503050406030204" pitchFamily="18" charset="0"/>
            </a:endParaRPr>
          </a:p>
          <a:p>
            <a:r>
              <a:rPr lang="en-US" b="0" i="0" u="none" strike="noStrike" baseline="0" dirty="0">
                <a:ea typeface="Cambria" panose="02040503050406030204" pitchFamily="18" charset="0"/>
              </a:rPr>
              <a:t>Three Working Groups</a:t>
            </a:r>
          </a:p>
          <a:p>
            <a:pPr lvl="2"/>
            <a:r>
              <a:rPr lang="en-US" b="0" i="0" u="none" strike="noStrike" baseline="0" dirty="0">
                <a:ea typeface="Cambria" panose="02040503050406030204" pitchFamily="18" charset="0"/>
              </a:rPr>
              <a:t>Clinical Integration/Information Technology Workgroup </a:t>
            </a:r>
          </a:p>
          <a:p>
            <a:pPr lvl="2"/>
            <a:r>
              <a:rPr lang="en-US" b="0" i="0" u="none" strike="noStrike" baseline="0" dirty="0">
                <a:ea typeface="Cambria" panose="02040503050406030204" pitchFamily="18" charset="0"/>
              </a:rPr>
              <a:t>Patient &amp; Community Engagement Workgroup</a:t>
            </a:r>
          </a:p>
          <a:p>
            <a:pPr lvl="2"/>
            <a:r>
              <a:rPr lang="en-US" b="0" i="0" u="none" strike="noStrike" baseline="0" dirty="0">
                <a:ea typeface="Cambria" panose="02040503050406030204" pitchFamily="18" charset="0"/>
              </a:rPr>
              <a:t>Advocacy and Leadership Workgroup</a:t>
            </a:r>
            <a:endParaRPr lang="en-US" dirty="0">
              <a:ea typeface="Cambria" panose="02040503050406030204" pitchFamily="18" charset="0"/>
            </a:endParaRPr>
          </a:p>
          <a:p>
            <a:pPr marL="109728" indent="0">
              <a:buNone/>
            </a:pPr>
            <a:endParaRPr lang="en-US" dirty="0"/>
          </a:p>
          <a:p>
            <a:pPr marL="109728" indent="0">
              <a:buNone/>
            </a:pPr>
            <a:r>
              <a:rPr lang="en-US" sz="1800" dirty="0">
                <a:ea typeface="Cambria" panose="02040503050406030204" pitchFamily="18" charset="0"/>
              </a:rPr>
              <a:t>Source: </a:t>
            </a:r>
            <a:r>
              <a:rPr lang="en-US" sz="1800" b="0" i="0" u="none" strike="noStrike" baseline="0" dirty="0">
                <a:ea typeface="Cambria" panose="02040503050406030204" pitchFamily="18" charset="0"/>
              </a:rPr>
              <a:t>Yale University (November, 2022). </a:t>
            </a:r>
            <a:r>
              <a:rPr lang="en-US" sz="1800" b="0" i="1" u="none" strike="noStrike" baseline="0" dirty="0">
                <a:ea typeface="Cambria" panose="02040503050406030204" pitchFamily="18" charset="0"/>
              </a:rPr>
              <a:t>Race, ethnicity, and language (REL) data collection in Connecticut: Collaborative Action Plan. </a:t>
            </a:r>
            <a:r>
              <a:rPr lang="en-US" sz="1800" b="0" i="0" u="none" strike="noStrike" baseline="0" dirty="0">
                <a:ea typeface="Cambria" panose="02040503050406030204" pitchFamily="18" charset="0"/>
              </a:rPr>
              <a:t>New Haven, CT USA.</a:t>
            </a:r>
            <a:r>
              <a:rPr lang="en-US" sz="1800" b="0" i="0" u="none" strike="noStrike" baseline="0" dirty="0">
                <a:solidFill>
                  <a:schemeClr val="tx1"/>
                </a:solidFill>
                <a:ea typeface="Cambria" panose="02040503050406030204" pitchFamily="18" charset="0"/>
              </a:rPr>
              <a:t>	</a:t>
            </a:r>
          </a:p>
          <a:p>
            <a:endParaRPr lang="en-US" dirty="0"/>
          </a:p>
        </p:txBody>
      </p:sp>
      <p:sp>
        <p:nvSpPr>
          <p:cNvPr id="4" name="Slide Number Placeholder 3">
            <a:extLst>
              <a:ext uri="{FF2B5EF4-FFF2-40B4-BE49-F238E27FC236}">
                <a16:creationId xmlns:a16="http://schemas.microsoft.com/office/drawing/2014/main" id="{2E677966-539D-E064-11F1-FD6D37880F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CF334-2D5C-4859-84A6-CA7E6E43FAEB}" type="slidenum">
              <a:rPr kumimoji="0" lang="en-US" sz="1800" b="1" i="0" u="none" strike="noStrike" kern="1200" cap="none" spc="0" normalizeH="0" baseline="0" noProof="0" smtClean="0">
                <a:ln>
                  <a:noFill/>
                </a:ln>
                <a:solidFill>
                  <a:srgbClr val="0067B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800" b="1" i="0" u="none" strike="noStrike" kern="1200" cap="none" spc="0" normalizeH="0" baseline="0" noProof="0">
              <a:ln>
                <a:noFill/>
              </a:ln>
              <a:solidFill>
                <a:srgbClr val="0067B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2913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FF827-A1E4-45F1-AB4E-F2697F165B2F}"/>
              </a:ext>
            </a:extLst>
          </p:cNvPr>
          <p:cNvSpPr>
            <a:spLocks noGrp="1"/>
          </p:cNvSpPr>
          <p:nvPr>
            <p:ph type="title"/>
          </p:nvPr>
        </p:nvSpPr>
        <p:spPr>
          <a:xfrm>
            <a:off x="609600" y="2645535"/>
            <a:ext cx="10972800" cy="1566930"/>
          </a:xfrm>
        </p:spPr>
        <p:txBody>
          <a:bodyPr>
            <a:normAutofit/>
          </a:bodyPr>
          <a:lstStyle/>
          <a:p>
            <a:pPr algn="ctr"/>
            <a:r>
              <a:rPr lang="en-US" sz="4400" b="1" dirty="0">
                <a:solidFill>
                  <a:schemeClr val="bg2">
                    <a:lumMod val="25000"/>
                  </a:schemeClr>
                </a:solidFill>
              </a:rPr>
              <a:t>Welcome and Call to Order</a:t>
            </a:r>
            <a:endParaRPr lang="en-US" sz="2000" b="1" dirty="0">
              <a:solidFill>
                <a:schemeClr val="bg2">
                  <a:lumMod val="25000"/>
                </a:schemeClr>
              </a:solidFill>
            </a:endParaRPr>
          </a:p>
        </p:txBody>
      </p:sp>
    </p:spTree>
    <p:extLst>
      <p:ext uri="{BB962C8B-B14F-4D97-AF65-F5344CB8AC3E}">
        <p14:creationId xmlns:p14="http://schemas.microsoft.com/office/powerpoint/2010/main" val="4206762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A5751C7-0D37-4161-989B-A37E655F560D}"/>
              </a:ext>
            </a:extLst>
          </p:cNvPr>
          <p:cNvSpPr txBox="1">
            <a:spLocks/>
          </p:cNvSpPr>
          <p:nvPr/>
        </p:nvSpPr>
        <p:spPr>
          <a:xfrm>
            <a:off x="743248" y="2406605"/>
            <a:ext cx="10705503" cy="2044791"/>
          </a:xfrm>
          <a:prstGeom prst="rect">
            <a:avLst/>
          </a:prstGeom>
        </p:spPr>
        <p:txBody>
          <a:bodyPr vert="horz" wrap="square" lIns="0" tIns="13335" rIns="0" bIns="0" rtlCol="0" anchor="ctr">
            <a:spAutoFit/>
          </a:bodyPr>
          <a:lstStyle>
            <a:lvl1pPr algn="l" rtl="0" eaLnBrk="1" latinLnBrk="0" hangingPunct="1">
              <a:spcBef>
                <a:spcPct val="0"/>
              </a:spcBef>
              <a:buNone/>
              <a:defRPr kumimoji="0" sz="4000" kern="1200">
                <a:solidFill>
                  <a:schemeClr val="tx2"/>
                </a:solidFill>
                <a:latin typeface="Cambria" panose="02040503050406030204" pitchFamily="18" charset="0"/>
                <a:ea typeface="+mj-ea"/>
                <a:cs typeface="+mj-cs"/>
              </a:defRPr>
            </a:lvl1pPr>
          </a:lstStyle>
          <a:p>
            <a:pPr marL="12700" marR="5080" lvl="0" indent="-1270" algn="ctr" defTabSz="914400" rtl="0" eaLnBrk="1" fontAlgn="auto" latinLnBrk="0" hangingPunct="1">
              <a:lnSpc>
                <a:spcPct val="100000"/>
              </a:lnSpc>
              <a:spcBef>
                <a:spcPts val="105"/>
              </a:spcBef>
              <a:spcAft>
                <a:spcPts val="0"/>
              </a:spcAft>
              <a:buClrTx/>
              <a:buSzTx/>
              <a:buFontTx/>
              <a:buNone/>
              <a:tabLst/>
              <a:defRPr/>
            </a:pPr>
            <a:r>
              <a:rPr kumimoji="0" lang="en-US" sz="4400" b="0" i="1" u="none" strike="noStrike" kern="1200" cap="none" spc="0" normalizeH="0" baseline="0" noProof="0" dirty="0">
                <a:ln>
                  <a:noFill/>
                </a:ln>
                <a:solidFill>
                  <a:srgbClr val="0069A7"/>
                </a:solidFill>
                <a:effectLst/>
                <a:uLnTx/>
                <a:uFillTx/>
                <a:latin typeface="Cambria" panose="02040503050406030204" pitchFamily="18" charset="0"/>
                <a:ea typeface="+mj-ea"/>
                <a:cs typeface="+mj-cs"/>
              </a:rPr>
              <a:t>Overview: Initial Proposals for updating OMB’s Race and Ethnicity Statistical Standards</a:t>
            </a:r>
            <a:endParaRPr kumimoji="0" lang="en-US" sz="4000" b="0" i="1" u="none" strike="noStrike" kern="1200" cap="none" spc="0" normalizeH="0" baseline="0" noProof="0" dirty="0">
              <a:ln>
                <a:noFill/>
              </a:ln>
              <a:solidFill>
                <a:srgbClr val="E5F5FF">
                  <a:lumMod val="25000"/>
                </a:srgbClr>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704200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8D082B-9E18-A9DB-16E1-991AD4BAC299}"/>
              </a:ext>
            </a:extLst>
          </p:cNvPr>
          <p:cNvSpPr>
            <a:spLocks noGrp="1"/>
          </p:cNvSpPr>
          <p:nvPr>
            <p:ph type="title"/>
          </p:nvPr>
        </p:nvSpPr>
        <p:spPr>
          <a:xfrm>
            <a:off x="609600" y="633046"/>
            <a:ext cx="10972800" cy="1066800"/>
          </a:xfrm>
        </p:spPr>
        <p:txBody>
          <a:bodyPr/>
          <a:lstStyle/>
          <a:p>
            <a:r>
              <a:rPr lang="en-US" dirty="0"/>
              <a:t>OMB SPD 15 </a:t>
            </a:r>
          </a:p>
        </p:txBody>
      </p:sp>
      <p:sp>
        <p:nvSpPr>
          <p:cNvPr id="5" name="Content Placeholder 4">
            <a:extLst>
              <a:ext uri="{FF2B5EF4-FFF2-40B4-BE49-F238E27FC236}">
                <a16:creationId xmlns:a16="http://schemas.microsoft.com/office/drawing/2014/main" id="{44BCA68E-E942-737B-6CCB-08E2F7F69AB0}"/>
              </a:ext>
            </a:extLst>
          </p:cNvPr>
          <p:cNvSpPr>
            <a:spLocks noGrp="1"/>
          </p:cNvSpPr>
          <p:nvPr>
            <p:ph idx="1"/>
          </p:nvPr>
        </p:nvSpPr>
        <p:spPr>
          <a:xfrm>
            <a:off x="609600" y="1699846"/>
            <a:ext cx="10972800" cy="4874690"/>
          </a:xfrm>
        </p:spPr>
        <p:txBody>
          <a:bodyPr>
            <a:normAutofit fontScale="92500" lnSpcReduction="10000"/>
          </a:bodyPr>
          <a:lstStyle/>
          <a:p>
            <a:r>
              <a:rPr lang="en-US" dirty="0"/>
              <a:t>What is OMB SPD 15? </a:t>
            </a:r>
          </a:p>
          <a:p>
            <a:pPr lvl="2"/>
            <a:r>
              <a:rPr lang="en-US" dirty="0"/>
              <a:t>OMB Statistical Policy Directive No. 15 is the directive enabling the collection and comparability of race and ethnicity data across federal datasets</a:t>
            </a:r>
          </a:p>
          <a:p>
            <a:pPr lvl="2"/>
            <a:r>
              <a:rPr lang="en-US" dirty="0"/>
              <a:t>SPD 15 provides a</a:t>
            </a:r>
            <a:r>
              <a:rPr lang="en-US" i="1" dirty="0"/>
              <a:t> minimum</a:t>
            </a:r>
            <a:r>
              <a:rPr lang="en-US" dirty="0"/>
              <a:t> set of categories that all federal agencies must use regardless of collection mechanism</a:t>
            </a:r>
          </a:p>
          <a:p>
            <a:r>
              <a:rPr lang="en-US" dirty="0"/>
              <a:t>Why it matters to CT: </a:t>
            </a:r>
          </a:p>
          <a:p>
            <a:pPr lvl="2"/>
            <a:r>
              <a:rPr lang="en-US" dirty="0"/>
              <a:t>Many state agencies and other organizations required to collect REL data according to PA 21-35 Sec. 11, must also collect this data according to the OMB standard. For the sake of efficiency, and utility of REL data, CT’s REL standards should align with SPD 15 as far as practicable  </a:t>
            </a:r>
          </a:p>
          <a:p>
            <a:r>
              <a:rPr lang="en-US" dirty="0"/>
              <a:t>New directive slated for release Summer 2024</a:t>
            </a:r>
          </a:p>
          <a:p>
            <a:pPr marL="109728" indent="0">
              <a:buNone/>
            </a:pPr>
            <a:endParaRPr lang="en-US" sz="1900" dirty="0"/>
          </a:p>
          <a:p>
            <a:pPr marL="109728" indent="0">
              <a:buNone/>
            </a:pPr>
            <a:r>
              <a:rPr lang="en-US" sz="1500" dirty="0"/>
              <a:t>Source: Federal Register: https://www.federalregister.gov/documents/2023/01/27/2023-01635/initial-proposals-for-updating-ombs-race-and-ethnicity-statistical-standards</a:t>
            </a:r>
          </a:p>
          <a:p>
            <a:endParaRPr lang="en-US" dirty="0"/>
          </a:p>
          <a:p>
            <a:pPr marL="411480" lvl="1" indent="0">
              <a:buNone/>
            </a:pPr>
            <a:endParaRPr lang="en-US" dirty="0">
              <a:solidFill>
                <a:srgbClr val="FF0000"/>
              </a:solidFill>
            </a:endParaRPr>
          </a:p>
        </p:txBody>
      </p:sp>
      <p:sp>
        <p:nvSpPr>
          <p:cNvPr id="3" name="Slide Number Placeholder 2">
            <a:extLst>
              <a:ext uri="{FF2B5EF4-FFF2-40B4-BE49-F238E27FC236}">
                <a16:creationId xmlns:a16="http://schemas.microsoft.com/office/drawing/2014/main" id="{31462DC0-A3A4-9923-D1AD-430BA14FC4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CF334-2D5C-4859-84A6-CA7E6E43FAEB}" type="slidenum">
              <a:rPr kumimoji="0" lang="en-US" sz="1800" b="1" i="0" u="none" strike="noStrike" kern="1200" cap="none" spc="0" normalizeH="0" baseline="0" noProof="0" smtClean="0">
                <a:ln>
                  <a:noFill/>
                </a:ln>
                <a:solidFill>
                  <a:srgbClr val="0067B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800" b="1" i="0" u="none" strike="noStrike" kern="1200" cap="none" spc="0" normalizeH="0" baseline="0" noProof="0">
              <a:ln>
                <a:noFill/>
              </a:ln>
              <a:solidFill>
                <a:srgbClr val="0067B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828936"/>
      </p:ext>
    </p:extLst>
  </p:cSld>
  <p:clrMapOvr>
    <a:masterClrMapping/>
  </p:clrMapOvr>
  <p:extLst>
    <p:ext uri="{6950BFC3-D8DA-4A85-94F7-54DA5524770B}">
      <p188:commentRel xmlns:p188="http://schemas.microsoft.com/office/powerpoint/2018/8/main" r:id="rId2"/>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5DD28-131E-B19C-870C-5155826B8561}"/>
              </a:ext>
            </a:extLst>
          </p:cNvPr>
          <p:cNvSpPr>
            <a:spLocks noGrp="1"/>
          </p:cNvSpPr>
          <p:nvPr>
            <p:ph type="title"/>
          </p:nvPr>
        </p:nvSpPr>
        <p:spPr>
          <a:xfrm>
            <a:off x="808566" y="469280"/>
            <a:ext cx="10972800" cy="1066800"/>
          </a:xfrm>
        </p:spPr>
        <p:txBody>
          <a:bodyPr>
            <a:noAutofit/>
          </a:bodyPr>
          <a:lstStyle/>
          <a:p>
            <a:r>
              <a:rPr lang="en-US" sz="3400" dirty="0"/>
              <a:t>OMB Proposal: Collecting Race and Ethnicity data as one combined question with detailed categories</a:t>
            </a:r>
          </a:p>
        </p:txBody>
      </p:sp>
      <p:sp>
        <p:nvSpPr>
          <p:cNvPr id="4" name="Slide Number Placeholder 3">
            <a:extLst>
              <a:ext uri="{FF2B5EF4-FFF2-40B4-BE49-F238E27FC236}">
                <a16:creationId xmlns:a16="http://schemas.microsoft.com/office/drawing/2014/main" id="{F0FED2BA-22BE-421F-4223-E5B05B199E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CF334-2D5C-4859-84A6-CA7E6E43FAEB}" type="slidenum">
              <a:rPr kumimoji="0" lang="en-US" sz="1800" b="1" i="0" u="none" strike="noStrike" kern="1200" cap="none" spc="0" normalizeH="0" baseline="0" noProof="0" smtClean="0">
                <a:ln>
                  <a:noFill/>
                </a:ln>
                <a:solidFill>
                  <a:srgbClr val="0067B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800" b="1" i="0" u="none" strike="noStrike" kern="1200" cap="none" spc="0" normalizeH="0" baseline="0" noProof="0">
              <a:ln>
                <a:noFill/>
              </a:ln>
              <a:solidFill>
                <a:srgbClr val="0067B1"/>
              </a:solidFill>
              <a:effectLst/>
              <a:uLnTx/>
              <a:uFillTx/>
              <a:latin typeface="Calibri" panose="020F0502020204030204"/>
              <a:ea typeface="+mn-ea"/>
              <a:cs typeface="+mn-cs"/>
            </a:endParaRPr>
          </a:p>
        </p:txBody>
      </p:sp>
      <p:pic>
        <p:nvPicPr>
          <p:cNvPr id="1034" name="Picture 10">
            <a:extLst>
              <a:ext uri="{FF2B5EF4-FFF2-40B4-BE49-F238E27FC236}">
                <a16:creationId xmlns:a16="http://schemas.microsoft.com/office/drawing/2014/main" id="{E7839FAC-3969-43A0-18EB-C0A226583B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760" y="1624570"/>
            <a:ext cx="3540742" cy="51181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AA56847-B8AE-704C-3444-8AAAC494915E}"/>
              </a:ext>
            </a:extLst>
          </p:cNvPr>
          <p:cNvSpPr txBox="1"/>
          <p:nvPr/>
        </p:nvSpPr>
        <p:spPr>
          <a:xfrm>
            <a:off x="5391905" y="2012185"/>
            <a:ext cx="354074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95C"/>
                </a:solidFill>
                <a:effectLst/>
                <a:uLnTx/>
                <a:uFillTx/>
                <a:latin typeface="Cambria" panose="02040503050406030204" pitchFamily="18" charset="0"/>
                <a:ea typeface="Cambria" panose="02040503050406030204" pitchFamily="18" charset="0"/>
                <a:cs typeface="+mn-cs"/>
              </a:rPr>
              <a:t>Source: https://www.federalregister.gov/documents/2023/01/27/2023-01635/initial-proposals-for-updating-ombs-race-and-ethnicity-statistical-standards</a:t>
            </a:r>
          </a:p>
        </p:txBody>
      </p:sp>
    </p:spTree>
    <p:extLst>
      <p:ext uri="{BB962C8B-B14F-4D97-AF65-F5344CB8AC3E}">
        <p14:creationId xmlns:p14="http://schemas.microsoft.com/office/powerpoint/2010/main" val="880684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84CEE-9E72-A719-ECA4-1AE6898477E1}"/>
              </a:ext>
            </a:extLst>
          </p:cNvPr>
          <p:cNvSpPr>
            <a:spLocks noGrp="1"/>
          </p:cNvSpPr>
          <p:nvPr>
            <p:ph type="title"/>
          </p:nvPr>
        </p:nvSpPr>
        <p:spPr>
          <a:xfrm>
            <a:off x="757494" y="513326"/>
            <a:ext cx="10972800" cy="1066800"/>
          </a:xfrm>
        </p:spPr>
        <p:txBody>
          <a:bodyPr>
            <a:normAutofit fontScale="90000"/>
          </a:bodyPr>
          <a:lstStyle/>
          <a:p>
            <a:r>
              <a:rPr lang="en-US" dirty="0"/>
              <a:t>OMB Proposal: Collecting Race and Ethnicity data as one combined question</a:t>
            </a:r>
          </a:p>
        </p:txBody>
      </p:sp>
      <p:sp>
        <p:nvSpPr>
          <p:cNvPr id="4" name="Slide Number Placeholder 3">
            <a:extLst>
              <a:ext uri="{FF2B5EF4-FFF2-40B4-BE49-F238E27FC236}">
                <a16:creationId xmlns:a16="http://schemas.microsoft.com/office/drawing/2014/main" id="{D4FB5B3F-4A9C-0021-2CD3-0D0150D5A9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CF334-2D5C-4859-84A6-CA7E6E43FAEB}" type="slidenum">
              <a:rPr kumimoji="0" lang="en-US" sz="1800" b="1" i="0" u="none" strike="noStrike" kern="1200" cap="none" spc="0" normalizeH="0" baseline="0" noProof="0" smtClean="0">
                <a:ln>
                  <a:noFill/>
                </a:ln>
                <a:solidFill>
                  <a:srgbClr val="0067B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800" b="1" i="0" u="none" strike="noStrike" kern="1200" cap="none" spc="0" normalizeH="0" baseline="0" noProof="0">
              <a:ln>
                <a:noFill/>
              </a:ln>
              <a:solidFill>
                <a:srgbClr val="0067B1"/>
              </a:solidFill>
              <a:effectLst/>
              <a:uLnTx/>
              <a:uFillTx/>
              <a:latin typeface="Calibri" panose="020F0502020204030204"/>
              <a:ea typeface="+mn-ea"/>
              <a:cs typeface="+mn-cs"/>
            </a:endParaRPr>
          </a:p>
        </p:txBody>
      </p:sp>
      <p:pic>
        <p:nvPicPr>
          <p:cNvPr id="5" name="Picture 6">
            <a:extLst>
              <a:ext uri="{FF2B5EF4-FFF2-40B4-BE49-F238E27FC236}">
                <a16:creationId xmlns:a16="http://schemas.microsoft.com/office/drawing/2014/main" id="{2A3B9061-993D-07A7-20D7-846104EC58D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8352"/>
          <a:stretch/>
        </p:blipFill>
        <p:spPr bwMode="auto">
          <a:xfrm>
            <a:off x="986860" y="1869358"/>
            <a:ext cx="9309100" cy="35512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C187C17-AF06-74E7-B582-157FE15B7A3E}"/>
              </a:ext>
            </a:extLst>
          </p:cNvPr>
          <p:cNvSpPr txBox="1"/>
          <p:nvPr/>
        </p:nvSpPr>
        <p:spPr>
          <a:xfrm>
            <a:off x="5641410" y="2703056"/>
            <a:ext cx="375041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95C"/>
                </a:solidFill>
                <a:effectLst/>
                <a:uLnTx/>
                <a:uFillTx/>
                <a:latin typeface="Cambria" panose="02040503050406030204" pitchFamily="18" charset="0"/>
                <a:ea typeface="Cambria" panose="02040503050406030204" pitchFamily="18" charset="0"/>
                <a:cs typeface="+mn-cs"/>
              </a:rPr>
              <a:t>Source: https://www.federalregister.gov/documents/2023/01/27/2023-01635/initial-proposals-for-updating-ombs-race-and-ethnicity-statistical-standards</a:t>
            </a:r>
          </a:p>
        </p:txBody>
      </p:sp>
    </p:spTree>
    <p:extLst>
      <p:ext uri="{BB962C8B-B14F-4D97-AF65-F5344CB8AC3E}">
        <p14:creationId xmlns:p14="http://schemas.microsoft.com/office/powerpoint/2010/main" val="3893241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DCC72-29FA-C667-5943-78C126E0CBF5}"/>
              </a:ext>
            </a:extLst>
          </p:cNvPr>
          <p:cNvSpPr>
            <a:spLocks noGrp="1"/>
          </p:cNvSpPr>
          <p:nvPr>
            <p:ph type="title"/>
          </p:nvPr>
        </p:nvSpPr>
        <p:spPr>
          <a:xfrm>
            <a:off x="681343" y="682287"/>
            <a:ext cx="10972800" cy="1066800"/>
          </a:xfrm>
        </p:spPr>
        <p:txBody>
          <a:bodyPr>
            <a:normAutofit/>
          </a:bodyPr>
          <a:lstStyle/>
          <a:p>
            <a:r>
              <a:rPr lang="en-US" dirty="0"/>
              <a:t>Additional OMB Proposals </a:t>
            </a:r>
          </a:p>
        </p:txBody>
      </p:sp>
      <p:sp>
        <p:nvSpPr>
          <p:cNvPr id="3" name="Content Placeholder 2">
            <a:extLst>
              <a:ext uri="{FF2B5EF4-FFF2-40B4-BE49-F238E27FC236}">
                <a16:creationId xmlns:a16="http://schemas.microsoft.com/office/drawing/2014/main" id="{77A6D51B-A6DA-D2C4-F304-E0F254A631AF}"/>
              </a:ext>
            </a:extLst>
          </p:cNvPr>
          <p:cNvSpPr>
            <a:spLocks noGrp="1"/>
          </p:cNvSpPr>
          <p:nvPr>
            <p:ph idx="1"/>
          </p:nvPr>
        </p:nvSpPr>
        <p:spPr>
          <a:xfrm>
            <a:off x="541234" y="1859906"/>
            <a:ext cx="10972800" cy="4325112"/>
          </a:xfrm>
        </p:spPr>
        <p:txBody>
          <a:bodyPr>
            <a:normAutofit/>
          </a:bodyPr>
          <a:lstStyle/>
          <a:p>
            <a:r>
              <a:rPr lang="en-US" dirty="0"/>
              <a:t>Add: </a:t>
            </a:r>
          </a:p>
          <a:p>
            <a:pPr lvl="2"/>
            <a:r>
              <a:rPr lang="en-US" dirty="0"/>
              <a:t>Middle-Eastern or North African (MENA) as a summary category</a:t>
            </a:r>
            <a:endParaRPr lang="en-US" dirty="0">
              <a:highlight>
                <a:srgbClr val="FFFF00"/>
              </a:highlight>
            </a:endParaRPr>
          </a:p>
          <a:p>
            <a:pPr lvl="2"/>
            <a:r>
              <a:rPr lang="en-US" dirty="0"/>
              <a:t>“add terms related to descent from enslaved peoples originally from the </a:t>
            </a:r>
            <a:r>
              <a:rPr lang="en-US"/>
              <a:t>African continent”</a:t>
            </a:r>
            <a:endParaRPr lang="en-US" dirty="0"/>
          </a:p>
          <a:p>
            <a:r>
              <a:rPr lang="en-US" dirty="0"/>
              <a:t>Remove: </a:t>
            </a:r>
          </a:p>
          <a:p>
            <a:pPr lvl="2"/>
            <a:r>
              <a:rPr lang="en-US" dirty="0"/>
              <a:t>other from Native Hawaiian and other Pacific Islander</a:t>
            </a:r>
          </a:p>
          <a:p>
            <a:pPr lvl="2"/>
            <a:r>
              <a:rPr lang="en-US" dirty="0"/>
              <a:t>other from Asian </a:t>
            </a:r>
          </a:p>
          <a:p>
            <a:pPr lvl="2"/>
            <a:r>
              <a:rPr lang="en-US" dirty="0"/>
              <a:t>MENA from the current “white” category</a:t>
            </a:r>
          </a:p>
          <a:p>
            <a:pPr lvl="2"/>
            <a:r>
              <a:rPr lang="en-US" dirty="0"/>
              <a:t>remove offensive language from SPD 15 </a:t>
            </a:r>
          </a:p>
          <a:p>
            <a:endParaRPr lang="en-US" dirty="0"/>
          </a:p>
          <a:p>
            <a:endParaRPr lang="en-US" dirty="0"/>
          </a:p>
        </p:txBody>
      </p:sp>
      <p:sp>
        <p:nvSpPr>
          <p:cNvPr id="4" name="Slide Number Placeholder 3">
            <a:extLst>
              <a:ext uri="{FF2B5EF4-FFF2-40B4-BE49-F238E27FC236}">
                <a16:creationId xmlns:a16="http://schemas.microsoft.com/office/drawing/2014/main" id="{1AE1BFA0-27E5-BCE7-9A44-98F31B38BC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CF334-2D5C-4859-84A6-CA7E6E43FAEB}" type="slidenum">
              <a:rPr kumimoji="0" lang="en-US" sz="1800" b="1" i="0" u="none" strike="noStrike" kern="1200" cap="none" spc="0" normalizeH="0" baseline="0" noProof="0" smtClean="0">
                <a:ln>
                  <a:noFill/>
                </a:ln>
                <a:solidFill>
                  <a:srgbClr val="0067B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800" b="1" i="0" u="none" strike="noStrike" kern="1200" cap="none" spc="0" normalizeH="0" baseline="0" noProof="0">
              <a:ln>
                <a:noFill/>
              </a:ln>
              <a:solidFill>
                <a:srgbClr val="0067B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3710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A5751C7-0D37-4161-989B-A37E655F560D}"/>
              </a:ext>
            </a:extLst>
          </p:cNvPr>
          <p:cNvSpPr txBox="1">
            <a:spLocks/>
          </p:cNvSpPr>
          <p:nvPr/>
        </p:nvSpPr>
        <p:spPr>
          <a:xfrm>
            <a:off x="743248" y="2998879"/>
            <a:ext cx="10705503" cy="690574"/>
          </a:xfrm>
          <a:prstGeom prst="rect">
            <a:avLst/>
          </a:prstGeom>
        </p:spPr>
        <p:txBody>
          <a:bodyPr vert="horz" wrap="square" lIns="0" tIns="13335" rIns="0" bIns="0" rtlCol="0" anchor="ctr">
            <a:spAutoFit/>
          </a:bodyPr>
          <a:lstStyle>
            <a:lvl1pPr algn="l" rtl="0" eaLnBrk="1" latinLnBrk="0" hangingPunct="1">
              <a:spcBef>
                <a:spcPct val="0"/>
              </a:spcBef>
              <a:buNone/>
              <a:defRPr kumimoji="0" sz="4000" kern="1200">
                <a:solidFill>
                  <a:schemeClr val="tx2"/>
                </a:solidFill>
                <a:latin typeface="Cambria" panose="02040503050406030204" pitchFamily="18" charset="0"/>
                <a:ea typeface="+mj-ea"/>
                <a:cs typeface="+mj-cs"/>
              </a:defRPr>
            </a:lvl1pPr>
          </a:lstStyle>
          <a:p>
            <a:pPr marL="12700" marR="5080" lvl="0" indent="-1270" algn="ctr" defTabSz="914400" rtl="0" eaLnBrk="1" fontAlgn="auto" latinLnBrk="0" hangingPunct="1">
              <a:lnSpc>
                <a:spcPct val="100000"/>
              </a:lnSpc>
              <a:spcBef>
                <a:spcPts val="105"/>
              </a:spcBef>
              <a:spcAft>
                <a:spcPts val="0"/>
              </a:spcAft>
              <a:buClrTx/>
              <a:buSzTx/>
              <a:buFontTx/>
              <a:buNone/>
              <a:tabLst/>
              <a:defRPr/>
            </a:pPr>
            <a:r>
              <a:rPr kumimoji="0" lang="en-US" sz="4400" b="0" i="1" u="none" strike="noStrike" kern="1200" cap="none" spc="0" normalizeH="0" baseline="0" noProof="0" dirty="0">
                <a:ln>
                  <a:noFill/>
                </a:ln>
                <a:solidFill>
                  <a:srgbClr val="0069A7"/>
                </a:solidFill>
                <a:effectLst/>
                <a:uLnTx/>
                <a:uFillTx/>
                <a:latin typeface="Cambria" panose="02040503050406030204" pitchFamily="18" charset="0"/>
                <a:ea typeface="+mj-ea"/>
                <a:cs typeface="+mj-cs"/>
              </a:rPr>
              <a:t>REL Implementation Version 3.0</a:t>
            </a:r>
            <a:endParaRPr kumimoji="0" lang="en-US" sz="4000" b="0" i="1" u="none" strike="noStrike" kern="1200" cap="none" spc="0" normalizeH="0" baseline="0" noProof="0" dirty="0">
              <a:ln>
                <a:noFill/>
              </a:ln>
              <a:solidFill>
                <a:srgbClr val="E5F5FF">
                  <a:lumMod val="25000"/>
                </a:srgbClr>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155626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609A0-60B9-A009-0768-7673076BA063}"/>
              </a:ext>
            </a:extLst>
          </p:cNvPr>
          <p:cNvSpPr>
            <a:spLocks noGrp="1"/>
          </p:cNvSpPr>
          <p:nvPr>
            <p:ph type="title"/>
          </p:nvPr>
        </p:nvSpPr>
        <p:spPr>
          <a:xfrm>
            <a:off x="720213" y="789039"/>
            <a:ext cx="10972800" cy="1066800"/>
          </a:xfrm>
        </p:spPr>
        <p:txBody>
          <a:bodyPr/>
          <a:lstStyle/>
          <a:p>
            <a:r>
              <a:rPr lang="en-US" dirty="0"/>
              <a:t>REL Implementation Plan Version 3.0</a:t>
            </a:r>
          </a:p>
        </p:txBody>
      </p:sp>
      <p:sp>
        <p:nvSpPr>
          <p:cNvPr id="3" name="Content Placeholder 2">
            <a:extLst>
              <a:ext uri="{FF2B5EF4-FFF2-40B4-BE49-F238E27FC236}">
                <a16:creationId xmlns:a16="http://schemas.microsoft.com/office/drawing/2014/main" id="{23B342A7-0C9F-661C-D9AD-60386D6AF7A0}"/>
              </a:ext>
            </a:extLst>
          </p:cNvPr>
          <p:cNvSpPr>
            <a:spLocks noGrp="1"/>
          </p:cNvSpPr>
          <p:nvPr>
            <p:ph idx="1"/>
          </p:nvPr>
        </p:nvSpPr>
        <p:spPr/>
        <p:txBody>
          <a:bodyPr/>
          <a:lstStyle/>
          <a:p>
            <a:r>
              <a:rPr lang="en-US" dirty="0"/>
              <a:t>OHS plans to publish an Implementation Plan version 3.0 </a:t>
            </a:r>
          </a:p>
          <a:p>
            <a:r>
              <a:rPr lang="en-US" dirty="0"/>
              <a:t>3.0 Updates</a:t>
            </a:r>
          </a:p>
          <a:p>
            <a:pPr lvl="2"/>
            <a:r>
              <a:rPr lang="en-US" dirty="0"/>
              <a:t>Update language coding </a:t>
            </a:r>
          </a:p>
          <a:p>
            <a:pPr lvl="2"/>
            <a:r>
              <a:rPr lang="en-US" dirty="0"/>
              <a:t>Possible timeline change</a:t>
            </a:r>
          </a:p>
          <a:p>
            <a:pPr lvl="2"/>
            <a:r>
              <a:rPr lang="en-US" dirty="0"/>
              <a:t>Updates will be duly noticed on the OHS website and communicated via email using OHS’ </a:t>
            </a:r>
            <a:r>
              <a:rPr lang="en-US" dirty="0" err="1"/>
              <a:t>ListServs</a:t>
            </a:r>
            <a:endParaRPr lang="en-US" dirty="0"/>
          </a:p>
          <a:p>
            <a:endParaRPr lang="en-US" dirty="0"/>
          </a:p>
        </p:txBody>
      </p:sp>
      <p:sp>
        <p:nvSpPr>
          <p:cNvPr id="4" name="Slide Number Placeholder 3">
            <a:extLst>
              <a:ext uri="{FF2B5EF4-FFF2-40B4-BE49-F238E27FC236}">
                <a16:creationId xmlns:a16="http://schemas.microsoft.com/office/drawing/2014/main" id="{2657E338-B3AE-1FBF-E8D7-C2130C4689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CF334-2D5C-4859-84A6-CA7E6E43FAEB}" type="slidenum">
              <a:rPr kumimoji="0" lang="en-US" sz="1800" b="1" i="0" u="none" strike="noStrike" kern="1200" cap="none" spc="0" normalizeH="0" baseline="0" noProof="0" smtClean="0">
                <a:ln>
                  <a:noFill/>
                </a:ln>
                <a:solidFill>
                  <a:srgbClr val="0067B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800" b="1" i="0" u="none" strike="noStrike" kern="1200" cap="none" spc="0" normalizeH="0" baseline="0" noProof="0">
              <a:ln>
                <a:noFill/>
              </a:ln>
              <a:solidFill>
                <a:srgbClr val="0067B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405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C3925-D19A-5F6C-FB4E-63D8CA2ECDF6}"/>
              </a:ext>
            </a:extLst>
          </p:cNvPr>
          <p:cNvSpPr>
            <a:spLocks noGrp="1"/>
          </p:cNvSpPr>
          <p:nvPr>
            <p:ph type="title"/>
          </p:nvPr>
        </p:nvSpPr>
        <p:spPr/>
        <p:txBody>
          <a:bodyPr/>
          <a:lstStyle/>
          <a:p>
            <a:r>
              <a:rPr lang="en-US" dirty="0"/>
              <a:t>Resources for Further Information</a:t>
            </a:r>
          </a:p>
        </p:txBody>
      </p:sp>
      <p:sp>
        <p:nvSpPr>
          <p:cNvPr id="3" name="Content Placeholder 2">
            <a:extLst>
              <a:ext uri="{FF2B5EF4-FFF2-40B4-BE49-F238E27FC236}">
                <a16:creationId xmlns:a16="http://schemas.microsoft.com/office/drawing/2014/main" id="{C0D06160-90A0-32E6-2119-F8EF16C9D02F}"/>
              </a:ext>
            </a:extLst>
          </p:cNvPr>
          <p:cNvSpPr>
            <a:spLocks noGrp="1"/>
          </p:cNvSpPr>
          <p:nvPr>
            <p:ph idx="1"/>
          </p:nvPr>
        </p:nvSpPr>
        <p:spPr/>
        <p:txBody>
          <a:bodyPr/>
          <a:lstStyle/>
          <a:p>
            <a:r>
              <a:rPr lang="en-US" dirty="0">
                <a:hlinkClick r:id="rId2"/>
              </a:rPr>
              <a:t>https://www.whitehouse.gov/omb/briefing-room/2022/06/15/reviewing-and-revising-standards-for-maintaining-collecting-and-presenting-federal-data-on-race-and-ethnicity/</a:t>
            </a:r>
            <a:endParaRPr lang="en-US" dirty="0"/>
          </a:p>
          <a:p>
            <a:r>
              <a:rPr lang="en-US" dirty="0">
                <a:hlinkClick r:id="rId3"/>
              </a:rPr>
              <a:t>https://www.federalregister.gov/documents/2023/01/27/2023-01635/initial-proposals-for-updating-ombs-race-and-ethnicity-statistical-standards</a:t>
            </a:r>
            <a:endParaRPr lang="en-US" dirty="0"/>
          </a:p>
          <a:p>
            <a:r>
              <a:rPr lang="en-US" dirty="0"/>
              <a:t>REL Webpage: </a:t>
            </a:r>
            <a:r>
              <a:rPr lang="en-US" dirty="0">
                <a:hlinkClick r:id="rId4"/>
              </a:rPr>
              <a:t>https://portal.ct.gov/OHS/HIT-Work-Groups/Race-Ethnicity-and-Language</a:t>
            </a:r>
            <a:r>
              <a:rPr lang="en-US" dirty="0"/>
              <a:t> </a:t>
            </a:r>
          </a:p>
        </p:txBody>
      </p:sp>
      <p:sp>
        <p:nvSpPr>
          <p:cNvPr id="4" name="Slide Number Placeholder 3">
            <a:extLst>
              <a:ext uri="{FF2B5EF4-FFF2-40B4-BE49-F238E27FC236}">
                <a16:creationId xmlns:a16="http://schemas.microsoft.com/office/drawing/2014/main" id="{15E7A037-3894-2C36-5A6A-283B707D76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CF334-2D5C-4859-84A6-CA7E6E43FAEB}" type="slidenum">
              <a:rPr kumimoji="0" lang="en-US" sz="1800" b="1" i="0" u="none" strike="noStrike" kern="1200" cap="none" spc="0" normalizeH="0" baseline="0" noProof="0" smtClean="0">
                <a:ln>
                  <a:noFill/>
                </a:ln>
                <a:solidFill>
                  <a:srgbClr val="0067B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800" b="1" i="0" u="none" strike="noStrike" kern="1200" cap="none" spc="0" normalizeH="0" baseline="0" noProof="0">
              <a:ln>
                <a:noFill/>
              </a:ln>
              <a:solidFill>
                <a:srgbClr val="0067B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1181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324037-D83C-E947-A4EB-3193FA86A12E}"/>
              </a:ext>
            </a:extLst>
          </p:cNvPr>
          <p:cNvSpPr>
            <a:spLocks noGrp="1"/>
          </p:cNvSpPr>
          <p:nvPr>
            <p:ph type="title"/>
          </p:nvPr>
        </p:nvSpPr>
        <p:spPr>
          <a:xfrm>
            <a:off x="5394531" y="1655591"/>
            <a:ext cx="6568869" cy="2417585"/>
          </a:xfrm>
        </p:spPr>
        <p:txBody>
          <a:bodyPr>
            <a:normAutofit fontScale="90000"/>
          </a:bodyPr>
          <a:lstStyle/>
          <a:p>
            <a:pPr algn="r">
              <a:lnSpc>
                <a:spcPct val="100000"/>
              </a:lnSpc>
            </a:pPr>
            <a:r>
              <a:rPr lang="en-US" sz="6000">
                <a:solidFill>
                  <a:srgbClr val="346EBE"/>
                </a:solidFill>
                <a:latin typeface="Arial Rounded MT Bold"/>
              </a:rPr>
              <a:t>Conn</a:t>
            </a:r>
            <a:r>
              <a:rPr lang="en-US" sz="6000">
                <a:solidFill>
                  <a:srgbClr val="00B258"/>
                </a:solidFill>
                <a:latin typeface="Arial Rounded MT Bold"/>
              </a:rPr>
              <a:t>i</a:t>
            </a:r>
            <a:r>
              <a:rPr lang="en-US" sz="6000">
                <a:solidFill>
                  <a:srgbClr val="346EBE"/>
                </a:solidFill>
                <a:latin typeface="Arial Rounded MT Bold"/>
              </a:rPr>
              <a:t>e Update</a:t>
            </a:r>
            <a:br>
              <a:rPr lang="en-US" sz="6000">
                <a:solidFill>
                  <a:srgbClr val="346EBE"/>
                </a:solidFill>
                <a:latin typeface="Arial Rounded MT Bold"/>
              </a:rPr>
            </a:br>
            <a:r>
              <a:rPr lang="en-US" sz="2700">
                <a:solidFill>
                  <a:srgbClr val="346EBE"/>
                </a:solidFill>
                <a:latin typeface="Arial Rounded MT Bold"/>
              </a:rPr>
              <a:t>Health IT Advisory Council</a:t>
            </a:r>
            <a:br>
              <a:rPr lang="en-US" sz="2700">
                <a:solidFill>
                  <a:srgbClr val="346EBE"/>
                </a:solidFill>
                <a:latin typeface="Arial Rounded MT Bold"/>
              </a:rPr>
            </a:br>
            <a:r>
              <a:rPr lang="en-US" sz="2700">
                <a:solidFill>
                  <a:srgbClr val="346EBE"/>
                </a:solidFill>
                <a:latin typeface="Arial Rounded MT Bold"/>
              </a:rPr>
              <a:t>April 20, 2023</a:t>
            </a:r>
            <a:br>
              <a:rPr lang="en-US" sz="2700">
                <a:solidFill>
                  <a:srgbClr val="346EBE"/>
                </a:solidFill>
                <a:latin typeface="Arial Rounded MT Bold"/>
              </a:rPr>
            </a:br>
            <a:br>
              <a:rPr lang="en-US" sz="2700">
                <a:solidFill>
                  <a:srgbClr val="346EBE"/>
                </a:solidFill>
                <a:latin typeface="Arial Rounded MT Bold"/>
              </a:rPr>
            </a:br>
            <a:r>
              <a:rPr lang="en-US" sz="2700">
                <a:solidFill>
                  <a:srgbClr val="346EBE"/>
                </a:solidFill>
                <a:latin typeface="Arial Rounded MT Bold"/>
              </a:rPr>
              <a:t>Jenn Searls, Executive Director</a:t>
            </a:r>
            <a:br>
              <a:rPr lang="en-US" sz="2700">
                <a:solidFill>
                  <a:srgbClr val="346EBE"/>
                </a:solidFill>
                <a:latin typeface="Arial Rounded MT Bold"/>
              </a:rPr>
            </a:br>
            <a:endParaRPr lang="en-US" sz="2700">
              <a:solidFill>
                <a:srgbClr val="346EBE"/>
              </a:solidFill>
              <a:latin typeface="Arial Rounded MT Bold"/>
            </a:endParaRPr>
          </a:p>
        </p:txBody>
      </p:sp>
      <p:pic>
        <p:nvPicPr>
          <p:cNvPr id="8" name="Picture 7">
            <a:extLst>
              <a:ext uri="{FF2B5EF4-FFF2-40B4-BE49-F238E27FC236}">
                <a16:creationId xmlns:a16="http://schemas.microsoft.com/office/drawing/2014/main" id="{841F8316-F05F-A74A-A3AA-130D19CD8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273" y="6075341"/>
            <a:ext cx="2178558" cy="645499"/>
          </a:xfrm>
          <a:prstGeom prst="rect">
            <a:avLst/>
          </a:prstGeom>
        </p:spPr>
      </p:pic>
    </p:spTree>
    <p:extLst>
      <p:ext uri="{BB962C8B-B14F-4D97-AF65-F5344CB8AC3E}">
        <p14:creationId xmlns:p14="http://schemas.microsoft.com/office/powerpoint/2010/main" val="1734858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9B1E48-A176-1C6A-AE66-98FF9B87FDF4}"/>
              </a:ext>
            </a:extLst>
          </p:cNvPr>
          <p:cNvSpPr>
            <a:spLocks noGrp="1"/>
          </p:cNvSpPr>
          <p:nvPr>
            <p:ph type="body" sz="quarter" idx="10"/>
          </p:nvPr>
        </p:nvSpPr>
        <p:spPr>
          <a:xfrm>
            <a:off x="961014" y="4465431"/>
            <a:ext cx="7477592" cy="747712"/>
          </a:xfrm>
        </p:spPr>
        <p:txBody>
          <a:bodyPr/>
          <a:lstStyle/>
          <a:p>
            <a:r>
              <a:rPr lang="en-US" sz="5300"/>
              <a:t>Onboarding Updates</a:t>
            </a:r>
          </a:p>
        </p:txBody>
      </p:sp>
    </p:spTree>
    <p:extLst>
      <p:ext uri="{BB962C8B-B14F-4D97-AF65-F5344CB8AC3E}">
        <p14:creationId xmlns:p14="http://schemas.microsoft.com/office/powerpoint/2010/main" val="3048740467"/>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FF827-A1E4-45F1-AB4E-F2697F165B2F}"/>
              </a:ext>
            </a:extLst>
          </p:cNvPr>
          <p:cNvSpPr>
            <a:spLocks noGrp="1"/>
          </p:cNvSpPr>
          <p:nvPr>
            <p:ph type="title"/>
          </p:nvPr>
        </p:nvSpPr>
        <p:spPr>
          <a:xfrm>
            <a:off x="609600" y="2645535"/>
            <a:ext cx="10972800" cy="1566930"/>
          </a:xfrm>
        </p:spPr>
        <p:txBody>
          <a:bodyPr>
            <a:normAutofit fontScale="90000"/>
          </a:bodyPr>
          <a:lstStyle/>
          <a:p>
            <a:pPr algn="ctr">
              <a:lnSpc>
                <a:spcPct val="150000"/>
              </a:lnSpc>
            </a:pPr>
            <a:r>
              <a:rPr lang="en-US" sz="4900" b="1" dirty="0">
                <a:solidFill>
                  <a:schemeClr val="bg2">
                    <a:lumMod val="25000"/>
                  </a:schemeClr>
                </a:solidFill>
              </a:rPr>
              <a:t>Public Comment</a:t>
            </a:r>
            <a:br>
              <a:rPr lang="en-US" b="1" dirty="0">
                <a:solidFill>
                  <a:schemeClr val="bg2">
                    <a:lumMod val="25000"/>
                  </a:schemeClr>
                </a:solidFill>
              </a:rPr>
            </a:br>
            <a:r>
              <a:rPr lang="en-US" sz="2800" b="1" dirty="0">
                <a:solidFill>
                  <a:schemeClr val="bg2">
                    <a:lumMod val="25000"/>
                  </a:schemeClr>
                </a:solidFill>
              </a:rPr>
              <a:t>(2 minutes per commenter)</a:t>
            </a:r>
          </a:p>
        </p:txBody>
      </p:sp>
    </p:spTree>
    <p:extLst>
      <p:ext uri="{BB962C8B-B14F-4D97-AF65-F5344CB8AC3E}">
        <p14:creationId xmlns:p14="http://schemas.microsoft.com/office/powerpoint/2010/main" val="1808916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5DA40-FD55-F90C-20F1-FB71233EE702}"/>
              </a:ext>
            </a:extLst>
          </p:cNvPr>
          <p:cNvSpPr>
            <a:spLocks noGrp="1"/>
          </p:cNvSpPr>
          <p:nvPr>
            <p:ph type="title"/>
          </p:nvPr>
        </p:nvSpPr>
        <p:spPr/>
        <p:txBody>
          <a:bodyPr/>
          <a:lstStyle/>
          <a:p>
            <a:r>
              <a:rPr lang="en-US"/>
              <a:t>Onboarding &amp; Outreach Progress</a:t>
            </a:r>
          </a:p>
        </p:txBody>
      </p:sp>
      <p:graphicFrame>
        <p:nvGraphicFramePr>
          <p:cNvPr id="3" name="Chart 2">
            <a:extLst>
              <a:ext uri="{FF2B5EF4-FFF2-40B4-BE49-F238E27FC236}">
                <a16:creationId xmlns:a16="http://schemas.microsoft.com/office/drawing/2014/main" id="{5FC67AF3-EDC4-35BF-C889-C8B731DE4CE1}"/>
              </a:ext>
            </a:extLst>
          </p:cNvPr>
          <p:cNvGraphicFramePr>
            <a:graphicFrameLocks/>
          </p:cNvGraphicFramePr>
          <p:nvPr/>
        </p:nvGraphicFramePr>
        <p:xfrm>
          <a:off x="1804253" y="1601769"/>
          <a:ext cx="4754880" cy="3026336"/>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a:extLst>
              <a:ext uri="{FF2B5EF4-FFF2-40B4-BE49-F238E27FC236}">
                <a16:creationId xmlns:a16="http://schemas.microsoft.com/office/drawing/2014/main" id="{A9027B14-06CE-7A53-0F74-AB0F434B916C}"/>
              </a:ext>
            </a:extLst>
          </p:cNvPr>
          <p:cNvSpPr txBox="1"/>
          <p:nvPr/>
        </p:nvSpPr>
        <p:spPr>
          <a:xfrm>
            <a:off x="338474" y="4854137"/>
            <a:ext cx="2743201" cy="1651734"/>
          </a:xfrm>
          <a:prstGeom prst="rect">
            <a:avLst/>
          </a:prstGeom>
          <a:noFill/>
        </p:spPr>
        <p:txBody>
          <a:bodyPr wrap="square" rtlCol="0">
            <a:spAutoFit/>
          </a:bodyPr>
          <a:lstStyle/>
          <a:p>
            <a:pPr marL="176213" marR="0" lvl="0" indent="-176213"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3757">
                    <a:lumMod val="90000"/>
                    <a:lumOff val="10000"/>
                  </a:srgbClr>
                </a:solidFill>
                <a:effectLst/>
                <a:uLnTx/>
                <a:uFillTx/>
                <a:latin typeface="Avenir Next LT Pro" panose="020B0504020202020204" pitchFamily="34" charset="0"/>
                <a:ea typeface="+mn-ea"/>
                <a:cs typeface="+mn-cs"/>
              </a:rPr>
              <a:t>Associated Pulmonologists of Western Connecticut (ADT)</a:t>
            </a:r>
          </a:p>
          <a:p>
            <a:pPr marL="176213" marR="0" lvl="0" indent="-176213"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3757">
                    <a:lumMod val="90000"/>
                    <a:lumOff val="10000"/>
                  </a:srgbClr>
                </a:solidFill>
                <a:effectLst/>
                <a:uLnTx/>
                <a:uFillTx/>
                <a:latin typeface="Avenir Next LT Pro" panose="020B0504020202020204" pitchFamily="34" charset="0"/>
                <a:ea typeface="+mn-ea"/>
                <a:cs typeface="+mn-cs"/>
              </a:rPr>
              <a:t>Peter Licht MD and Jennifer Holloway MD (ADT)</a:t>
            </a:r>
          </a:p>
          <a:p>
            <a:pPr marL="176213" marR="0" lvl="0" indent="-176213"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3757">
                    <a:lumMod val="90000"/>
                    <a:lumOff val="10000"/>
                  </a:srgbClr>
                </a:solidFill>
                <a:effectLst/>
                <a:uLnTx/>
                <a:uFillTx/>
                <a:latin typeface="Avenir Next LT Pro" panose="020B0504020202020204" pitchFamily="34" charset="0"/>
                <a:ea typeface="+mn-ea"/>
                <a:cs typeface="+mn-cs"/>
              </a:rPr>
              <a:t>Avon Convalescent Home, West Hartford Health Rehab Center (CCD)</a:t>
            </a:r>
          </a:p>
          <a:p>
            <a:pPr marL="176213" marR="0" lvl="0" indent="-176213"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3757">
                    <a:lumMod val="90000"/>
                    <a:lumOff val="10000"/>
                  </a:srgbClr>
                </a:solidFill>
                <a:effectLst/>
                <a:uLnTx/>
                <a:uFillTx/>
                <a:latin typeface="Avenir Next LT Pro" panose="020B0504020202020204" pitchFamily="34" charset="0"/>
                <a:ea typeface="+mn-ea"/>
                <a:cs typeface="+mn-cs"/>
              </a:rPr>
              <a:t>Dr. Robert L. </a:t>
            </a:r>
            <a:r>
              <a:rPr kumimoji="0" lang="en-US" sz="1100" b="0" i="0" u="none" strike="noStrike" kern="1200" cap="none" spc="0" normalizeH="0" baseline="0" noProof="0" err="1">
                <a:ln>
                  <a:noFill/>
                </a:ln>
                <a:solidFill>
                  <a:srgbClr val="003757">
                    <a:lumMod val="90000"/>
                    <a:lumOff val="10000"/>
                  </a:srgbClr>
                </a:solidFill>
                <a:effectLst/>
                <a:uLnTx/>
                <a:uFillTx/>
                <a:latin typeface="Avenir Next LT Pro" panose="020B0504020202020204" pitchFamily="34" charset="0"/>
                <a:ea typeface="+mn-ea"/>
                <a:cs typeface="+mn-cs"/>
              </a:rPr>
              <a:t>Ruxin</a:t>
            </a:r>
            <a:r>
              <a:rPr kumimoji="0" lang="en-US" sz="1100" b="0" i="0" u="none" strike="noStrike" kern="1200" cap="none" spc="0" normalizeH="0" baseline="0" noProof="0">
                <a:ln>
                  <a:noFill/>
                </a:ln>
                <a:solidFill>
                  <a:srgbClr val="003757">
                    <a:lumMod val="90000"/>
                    <a:lumOff val="10000"/>
                  </a:srgbClr>
                </a:solidFill>
                <a:effectLst/>
                <a:uLnTx/>
                <a:uFillTx/>
                <a:latin typeface="Avenir Next LT Pro" panose="020B0504020202020204" pitchFamily="34" charset="0"/>
                <a:ea typeface="+mn-ea"/>
                <a:cs typeface="+mn-cs"/>
              </a:rPr>
              <a:t> (CCD)</a:t>
            </a:r>
          </a:p>
          <a:p>
            <a:pPr marL="176213" marR="0" lvl="0" indent="-176213"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3757">
                    <a:lumMod val="90000"/>
                    <a:lumOff val="10000"/>
                  </a:srgbClr>
                </a:solidFill>
                <a:effectLst/>
                <a:uLnTx/>
                <a:uFillTx/>
                <a:latin typeface="Avenir Next LT Pro" panose="020B0504020202020204" pitchFamily="34" charset="0"/>
                <a:ea typeface="+mn-ea"/>
                <a:cs typeface="+mn-cs"/>
              </a:rPr>
              <a:t>Tolland Imaging Center (RAD)</a:t>
            </a:r>
          </a:p>
        </p:txBody>
      </p:sp>
      <p:sp>
        <p:nvSpPr>
          <p:cNvPr id="5" name="TextBox 4">
            <a:extLst>
              <a:ext uri="{FF2B5EF4-FFF2-40B4-BE49-F238E27FC236}">
                <a16:creationId xmlns:a16="http://schemas.microsoft.com/office/drawing/2014/main" id="{A4267116-603A-D195-0679-7C380C3BDF37}"/>
              </a:ext>
            </a:extLst>
          </p:cNvPr>
          <p:cNvSpPr txBox="1"/>
          <p:nvPr/>
        </p:nvSpPr>
        <p:spPr>
          <a:xfrm>
            <a:off x="6559134" y="4628105"/>
            <a:ext cx="548106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3757">
                    <a:lumMod val="90000"/>
                    <a:lumOff val="10000"/>
                  </a:srgbClr>
                </a:solidFill>
                <a:effectLst/>
                <a:uLnTx/>
                <a:uFillTx/>
                <a:latin typeface="Avenir Next LT Pro" panose="020B0504020202020204" pitchFamily="34" charset="0"/>
                <a:ea typeface="+mn-ea"/>
                <a:cs typeface="+mn-cs"/>
              </a:rPr>
              <a:t>Outreach Updates:</a:t>
            </a:r>
          </a:p>
          <a:p>
            <a:pPr marL="176213" marR="0" lvl="0" indent="-176213"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3757">
                    <a:lumMod val="90000"/>
                    <a:lumOff val="10000"/>
                  </a:srgbClr>
                </a:solidFill>
                <a:effectLst/>
                <a:uLnTx/>
                <a:uFillTx/>
                <a:latin typeface="Avenir Next LT Pro" panose="020B0504020202020204" pitchFamily="34" charset="0"/>
                <a:ea typeface="+mn-ea"/>
                <a:cs typeface="+mn-cs"/>
              </a:rPr>
              <a:t>200+ Commitment to Connect forms (C2C) received weekly</a:t>
            </a:r>
          </a:p>
          <a:p>
            <a:pPr marL="176213" marR="0" lvl="0" indent="-176213"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3757">
                    <a:lumMod val="90000"/>
                    <a:lumOff val="10000"/>
                  </a:srgbClr>
                </a:solidFill>
                <a:effectLst/>
                <a:uLnTx/>
                <a:uFillTx/>
                <a:latin typeface="Avenir Next LT Pro" panose="020B0504020202020204" pitchFamily="34" charset="0"/>
                <a:ea typeface="+mn-ea"/>
                <a:cs typeface="+mn-cs"/>
              </a:rPr>
              <a:t>327 </a:t>
            </a:r>
            <a:r>
              <a:rPr kumimoji="0" lang="en-US" sz="1100" b="0" i="0" u="none" strike="noStrike" kern="1200" cap="none" spc="0" normalizeH="0" baseline="0" noProof="0" dirty="0">
                <a:ln>
                  <a:noFill/>
                </a:ln>
                <a:solidFill>
                  <a:srgbClr val="003757">
                    <a:lumMod val="90000"/>
                    <a:lumOff val="10000"/>
                  </a:srgbClr>
                </a:solidFill>
                <a:effectLst/>
                <a:highlight>
                  <a:srgbClr val="FFFF00"/>
                </a:highlight>
                <a:uLnTx/>
                <a:uFillTx/>
                <a:latin typeface="Avenir Next LT Pro" panose="020B0504020202020204" pitchFamily="34" charset="0"/>
                <a:ea typeface="+mn-ea"/>
                <a:cs typeface="+mn-cs"/>
              </a:rPr>
              <a:t>additional</a:t>
            </a:r>
            <a:r>
              <a:rPr kumimoji="0" lang="en-US" sz="1100" b="0" i="0" u="none" strike="noStrike" kern="1200" cap="none" spc="0" normalizeH="0" baseline="0" noProof="0" dirty="0">
                <a:ln>
                  <a:noFill/>
                </a:ln>
                <a:solidFill>
                  <a:srgbClr val="003757">
                    <a:lumMod val="90000"/>
                    <a:lumOff val="10000"/>
                  </a:srgbClr>
                </a:solidFill>
                <a:effectLst/>
                <a:uLnTx/>
                <a:uFillTx/>
                <a:latin typeface="Avenir Next LT Pro" panose="020B0504020202020204" pitchFamily="34" charset="0"/>
                <a:ea typeface="+mn-ea"/>
                <a:cs typeface="+mn-cs"/>
              </a:rPr>
              <a:t> organizations identified for outreach</a:t>
            </a:r>
          </a:p>
          <a:p>
            <a:pPr marL="176213" marR="0" lvl="0" indent="-176213"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3757">
                    <a:lumMod val="90000"/>
                    <a:lumOff val="10000"/>
                  </a:srgbClr>
                </a:solidFill>
                <a:effectLst/>
                <a:uLnTx/>
                <a:uFillTx/>
                <a:latin typeface="Avenir Next LT Pro" panose="020B0504020202020204" pitchFamily="34" charset="0"/>
                <a:ea typeface="+mn-ea"/>
                <a:cs typeface="+mn-cs"/>
              </a:rPr>
              <a:t>729 organizations signed legal agreements (410 are BH orgs)</a:t>
            </a:r>
          </a:p>
          <a:p>
            <a:pPr marL="176213" marR="0" lvl="0" indent="-176213"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3757">
                    <a:lumMod val="90000"/>
                    <a:lumOff val="10000"/>
                  </a:srgbClr>
                </a:solidFill>
                <a:effectLst/>
                <a:uLnTx/>
                <a:uFillTx/>
                <a:latin typeface="Avenir Next LT Pro" panose="020B0504020202020204" pitchFamily="34" charset="0"/>
                <a:ea typeface="+mn-ea"/>
                <a:cs typeface="+mn-cs"/>
              </a:rPr>
              <a:t>Prioritizing technical integrations based on EHR</a:t>
            </a:r>
          </a:p>
          <a:p>
            <a:pPr marL="176213" marR="0" lvl="0" indent="-176213"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3757">
                    <a:lumMod val="90000"/>
                    <a:lumOff val="10000"/>
                  </a:srgbClr>
                </a:solidFill>
                <a:effectLst/>
                <a:uLnTx/>
                <a:uFillTx/>
                <a:latin typeface="Avenir Next LT Pro" panose="020B0504020202020204" pitchFamily="34" charset="0"/>
                <a:ea typeface="+mn-ea"/>
                <a:cs typeface="+mn-cs"/>
              </a:rPr>
              <a:t>Connecting with </a:t>
            </a:r>
            <a:r>
              <a:rPr kumimoji="0" lang="en-US" sz="1100" b="0" i="0" u="none" strike="noStrike" kern="1200" cap="none" spc="0" normalizeH="0" baseline="0" noProof="0" dirty="0" err="1">
                <a:ln>
                  <a:noFill/>
                </a:ln>
                <a:solidFill>
                  <a:srgbClr val="003757">
                    <a:lumMod val="90000"/>
                    <a:lumOff val="10000"/>
                  </a:srgbClr>
                </a:solidFill>
                <a:effectLst/>
                <a:uLnTx/>
                <a:uFillTx/>
                <a:latin typeface="Avenir Next LT Pro" panose="020B0504020202020204" pitchFamily="34" charset="0"/>
                <a:ea typeface="+mn-ea"/>
                <a:cs typeface="+mn-cs"/>
              </a:rPr>
              <a:t>SmartLink</a:t>
            </a:r>
            <a:r>
              <a:rPr kumimoji="0" lang="en-US" sz="1100" b="0" i="0" u="none" strike="noStrike" kern="1200" cap="none" spc="0" normalizeH="0" baseline="0" noProof="0" dirty="0">
                <a:ln>
                  <a:noFill/>
                </a:ln>
                <a:solidFill>
                  <a:srgbClr val="003757">
                    <a:lumMod val="90000"/>
                    <a:lumOff val="10000"/>
                  </a:srgbClr>
                </a:solidFill>
                <a:effectLst/>
                <a:uLnTx/>
                <a:uFillTx/>
                <a:latin typeface="Avenir Next LT Pro" panose="020B0504020202020204" pitchFamily="34" charset="0"/>
                <a:ea typeface="+mn-ea"/>
                <a:cs typeface="+mn-cs"/>
              </a:rPr>
              <a:t> and Tangible to facilitate integrations</a:t>
            </a:r>
          </a:p>
        </p:txBody>
      </p:sp>
      <p:sp>
        <p:nvSpPr>
          <p:cNvPr id="7" name="Slide Number Placeholder 6">
            <a:extLst>
              <a:ext uri="{FF2B5EF4-FFF2-40B4-BE49-F238E27FC236}">
                <a16:creationId xmlns:a16="http://schemas.microsoft.com/office/drawing/2014/main" id="{ADF5C097-4CCA-5026-E5DD-DCE3FECFABDE}"/>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97B766-7176-6343-AFA5-ADC94B9B4260}" type="slidenum">
              <a:rPr kumimoji="0" lang="en-US" sz="12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8AFE60D-E4AC-F8FE-F1D8-B43E7440A9BA}"/>
              </a:ext>
            </a:extLst>
          </p:cNvPr>
          <p:cNvSpPr txBox="1"/>
          <p:nvPr/>
        </p:nvSpPr>
        <p:spPr>
          <a:xfrm>
            <a:off x="3081675" y="4878473"/>
            <a:ext cx="2743201" cy="1703030"/>
          </a:xfrm>
          <a:prstGeom prst="rect">
            <a:avLst/>
          </a:prstGeom>
          <a:noFill/>
        </p:spPr>
        <p:txBody>
          <a:bodyPr wrap="square" rtlCol="0">
            <a:spAutoFit/>
          </a:bodyPr>
          <a:lstStyle/>
          <a:p>
            <a:pPr marL="176213" marR="0" lvl="0" indent="-176213"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100" b="0" i="0" u="none" strike="noStrike" kern="1200" cap="none" spc="0" normalizeH="0" baseline="0" noProof="0" dirty="0" err="1">
                <a:ln>
                  <a:noFill/>
                </a:ln>
                <a:solidFill>
                  <a:srgbClr val="003757">
                    <a:lumMod val="90000"/>
                    <a:lumOff val="10000"/>
                  </a:srgbClr>
                </a:solidFill>
                <a:effectLst/>
                <a:uLnTx/>
                <a:uFillTx/>
                <a:latin typeface="Avenir Next LT Pro" panose="020B0504020202020204" pitchFamily="34" charset="0"/>
                <a:ea typeface="+mn-ea"/>
                <a:cs typeface="+mn-cs"/>
              </a:rPr>
              <a:t>Telemed</a:t>
            </a:r>
            <a:r>
              <a:rPr kumimoji="0" lang="en-US" sz="1100" b="0" i="0" u="none" strike="noStrike" kern="1200" cap="none" spc="0" normalizeH="0" baseline="0" noProof="0" dirty="0">
                <a:ln>
                  <a:noFill/>
                </a:ln>
                <a:solidFill>
                  <a:srgbClr val="003757">
                    <a:lumMod val="90000"/>
                    <a:lumOff val="10000"/>
                  </a:srgbClr>
                </a:solidFill>
                <a:effectLst/>
                <a:uLnTx/>
                <a:uFillTx/>
                <a:latin typeface="Avenir Next LT Pro" panose="020B0504020202020204" pitchFamily="34" charset="0"/>
                <a:ea typeface="+mn-ea"/>
                <a:cs typeface="+mn-cs"/>
              </a:rPr>
              <a:t> at Home (CCD)</a:t>
            </a:r>
          </a:p>
          <a:p>
            <a:pPr marL="176213" marR="0" lvl="0" indent="-176213"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3757">
                    <a:lumMod val="90000"/>
                    <a:lumOff val="10000"/>
                  </a:srgbClr>
                </a:solidFill>
                <a:effectLst/>
                <a:uLnTx/>
                <a:uFillTx/>
                <a:latin typeface="Avenir Next LT Pro" panose="020B0504020202020204" pitchFamily="34" charset="0"/>
                <a:ea typeface="+mn-ea"/>
                <a:cs typeface="+mn-cs"/>
              </a:rPr>
              <a:t>Child &amp; Adolescent Health Care (CCD)</a:t>
            </a:r>
          </a:p>
          <a:p>
            <a:pPr marL="176213" marR="0" lvl="0" indent="-176213"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3757">
                    <a:lumMod val="90000"/>
                    <a:lumOff val="10000"/>
                  </a:srgbClr>
                </a:solidFill>
                <a:effectLst/>
                <a:uLnTx/>
                <a:uFillTx/>
                <a:latin typeface="Avenir Next LT Pro" panose="020B0504020202020204" pitchFamily="34" charset="0"/>
                <a:ea typeface="+mn-ea"/>
                <a:cs typeface="+mn-cs"/>
              </a:rPr>
              <a:t>Children’s Medical Group (CCD)</a:t>
            </a:r>
          </a:p>
          <a:p>
            <a:pPr marL="176213" marR="0" lvl="0" indent="-176213"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3757">
                    <a:lumMod val="90000"/>
                    <a:lumOff val="10000"/>
                  </a:srgbClr>
                </a:solidFill>
                <a:effectLst/>
                <a:uLnTx/>
                <a:uFillTx/>
                <a:latin typeface="Avenir Next LT Pro" panose="020B0504020202020204" pitchFamily="34" charset="0"/>
                <a:ea typeface="+mn-ea"/>
                <a:cs typeface="+mn-cs"/>
              </a:rPr>
              <a:t>Strong Women’s Health (CCD)</a:t>
            </a:r>
          </a:p>
          <a:p>
            <a:pPr marL="176213" marR="0" lvl="0" indent="-176213"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3757">
                    <a:lumMod val="90000"/>
                    <a:lumOff val="10000"/>
                  </a:srgbClr>
                </a:solidFill>
                <a:effectLst/>
                <a:uLnTx/>
                <a:uFillTx/>
                <a:latin typeface="Avenir Next LT Pro" panose="020B0504020202020204" pitchFamily="34" charset="0"/>
                <a:ea typeface="+mn-ea"/>
                <a:cs typeface="+mn-cs"/>
              </a:rPr>
              <a:t>ECHN Hospitals (RAD)</a:t>
            </a:r>
          </a:p>
          <a:p>
            <a:pPr marL="176213" marR="0" lvl="0" indent="-176213"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100" b="0" i="0" u="none" strike="noStrike" kern="1200" cap="none" spc="0" normalizeH="0" baseline="0" noProof="0" dirty="0" err="1">
                <a:ln>
                  <a:noFill/>
                </a:ln>
                <a:solidFill>
                  <a:srgbClr val="003757">
                    <a:lumMod val="90000"/>
                    <a:lumOff val="10000"/>
                  </a:srgbClr>
                </a:solidFill>
                <a:effectLst/>
                <a:uLnTx/>
                <a:uFillTx/>
                <a:latin typeface="Avenir Next LT Pro" panose="020B0504020202020204" pitchFamily="34" charset="0"/>
                <a:ea typeface="+mn-ea"/>
                <a:cs typeface="+mn-cs"/>
              </a:rPr>
              <a:t>THOfNE</a:t>
            </a:r>
            <a:r>
              <a:rPr kumimoji="0" lang="en-US" sz="1100" b="0" i="0" u="none" strike="noStrike" kern="1200" cap="none" spc="0" normalizeH="0" baseline="0" noProof="0" dirty="0">
                <a:ln>
                  <a:noFill/>
                </a:ln>
                <a:solidFill>
                  <a:srgbClr val="003757">
                    <a:lumMod val="90000"/>
                    <a:lumOff val="10000"/>
                  </a:srgbClr>
                </a:solidFill>
                <a:effectLst/>
                <a:uLnTx/>
                <a:uFillTx/>
                <a:latin typeface="Avenir Next LT Pro" panose="020B0504020202020204" pitchFamily="34" charset="0"/>
                <a:ea typeface="+mn-ea"/>
                <a:cs typeface="+mn-cs"/>
              </a:rPr>
              <a:t> (</a:t>
            </a:r>
            <a:r>
              <a:rPr kumimoji="0" lang="en-US" sz="1100" b="0" i="1" u="none" strike="noStrike" kern="1200" cap="none" spc="0" normalizeH="0" baseline="0" noProof="0" dirty="0">
                <a:ln>
                  <a:noFill/>
                </a:ln>
                <a:solidFill>
                  <a:srgbClr val="003757">
                    <a:lumMod val="90000"/>
                    <a:lumOff val="10000"/>
                  </a:srgbClr>
                </a:solidFill>
                <a:effectLst/>
                <a:uLnTx/>
                <a:uFillTx/>
                <a:latin typeface="Avenir Next LT Pro" panose="020B0504020202020204" pitchFamily="34" charset="0"/>
                <a:ea typeface="+mn-ea"/>
                <a:cs typeface="+mn-cs"/>
              </a:rPr>
              <a:t>Tentative: </a:t>
            </a:r>
            <a:r>
              <a:rPr kumimoji="0" lang="en-US" sz="1100" b="0" i="0" u="none" strike="noStrike" kern="1200" cap="none" spc="0" normalizeH="0" baseline="0" noProof="0" dirty="0">
                <a:ln>
                  <a:noFill/>
                </a:ln>
                <a:solidFill>
                  <a:srgbClr val="003757">
                    <a:lumMod val="90000"/>
                    <a:lumOff val="10000"/>
                  </a:srgbClr>
                </a:solidFill>
                <a:effectLst/>
                <a:uLnTx/>
                <a:uFillTx/>
                <a:latin typeface="Avenir Next LT Pro" panose="020B0504020202020204" pitchFamily="34" charset="0"/>
                <a:ea typeface="+mn-ea"/>
                <a:cs typeface="+mn-cs"/>
              </a:rPr>
              <a:t>ADT April, ORU and CCD May)</a:t>
            </a:r>
          </a:p>
        </p:txBody>
      </p:sp>
      <p:sp>
        <p:nvSpPr>
          <p:cNvPr id="9" name="TextBox 8">
            <a:extLst>
              <a:ext uri="{FF2B5EF4-FFF2-40B4-BE49-F238E27FC236}">
                <a16:creationId xmlns:a16="http://schemas.microsoft.com/office/drawing/2014/main" id="{371676F8-C36D-403C-2722-E65DC29629C6}"/>
              </a:ext>
            </a:extLst>
          </p:cNvPr>
          <p:cNvSpPr txBox="1"/>
          <p:nvPr/>
        </p:nvSpPr>
        <p:spPr>
          <a:xfrm>
            <a:off x="338473" y="4556455"/>
            <a:ext cx="609771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3757">
                    <a:lumMod val="90000"/>
                    <a:lumOff val="10000"/>
                  </a:srgbClr>
                </a:solidFill>
                <a:effectLst/>
                <a:uLnTx/>
                <a:uFillTx/>
                <a:latin typeface="Avenir Next LT Pro" panose="020B0504020202020204" pitchFamily="34" charset="0"/>
                <a:ea typeface="+mn-ea"/>
                <a:cs typeface="+mn-cs"/>
              </a:rPr>
              <a:t>Onboarding Highlights:</a:t>
            </a:r>
          </a:p>
        </p:txBody>
      </p:sp>
      <p:graphicFrame>
        <p:nvGraphicFramePr>
          <p:cNvPr id="6" name="Chart 5">
            <a:extLst>
              <a:ext uri="{FF2B5EF4-FFF2-40B4-BE49-F238E27FC236}">
                <a16:creationId xmlns:a16="http://schemas.microsoft.com/office/drawing/2014/main" id="{757D9AA7-271C-515E-FD15-4F8D4D56FDEA}"/>
              </a:ext>
            </a:extLst>
          </p:cNvPr>
          <p:cNvGraphicFramePr>
            <a:graphicFrameLocks/>
          </p:cNvGraphicFramePr>
          <p:nvPr/>
        </p:nvGraphicFramePr>
        <p:xfrm>
          <a:off x="6559133" y="1621441"/>
          <a:ext cx="5138928" cy="29626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2634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665A4755-33B2-AF92-3F22-50171C4B41FB}"/>
              </a:ext>
            </a:extLst>
          </p:cNvPr>
          <p:cNvGraphicFramePr>
            <a:graphicFrameLocks/>
          </p:cNvGraphicFramePr>
          <p:nvPr/>
        </p:nvGraphicFramePr>
        <p:xfrm>
          <a:off x="6200326" y="557593"/>
          <a:ext cx="52578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18562612-6FFE-0BF7-EFF4-ECA419614A55}"/>
              </a:ext>
            </a:extLst>
          </p:cNvPr>
          <p:cNvSpPr>
            <a:spLocks noGrp="1"/>
          </p:cNvSpPr>
          <p:nvPr>
            <p:ph type="sldNum" sz="quarter" idx="11"/>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F97B766-7176-6343-AFA5-ADC94B9B4260}"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41</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graphicFrame>
        <p:nvGraphicFramePr>
          <p:cNvPr id="8" name="Chart 7">
            <a:extLst>
              <a:ext uri="{FF2B5EF4-FFF2-40B4-BE49-F238E27FC236}">
                <a16:creationId xmlns:a16="http://schemas.microsoft.com/office/drawing/2014/main" id="{04F1C1D7-BD17-A1D0-C9EE-145619F05877}"/>
              </a:ext>
            </a:extLst>
          </p:cNvPr>
          <p:cNvGraphicFramePr>
            <a:graphicFrameLocks/>
          </p:cNvGraphicFramePr>
          <p:nvPr/>
        </p:nvGraphicFramePr>
        <p:xfrm>
          <a:off x="740764" y="3552095"/>
          <a:ext cx="52578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3CAAAE67-AA2A-8965-B29E-58DA3CC9D1AD}"/>
              </a:ext>
            </a:extLst>
          </p:cNvPr>
          <p:cNvGraphicFramePr>
            <a:graphicFrameLocks/>
          </p:cNvGraphicFramePr>
          <p:nvPr/>
        </p:nvGraphicFramePr>
        <p:xfrm>
          <a:off x="6200327" y="3562486"/>
          <a:ext cx="52578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Chart 3">
            <a:extLst>
              <a:ext uri="{FF2B5EF4-FFF2-40B4-BE49-F238E27FC236}">
                <a16:creationId xmlns:a16="http://schemas.microsoft.com/office/drawing/2014/main" id="{07DC47F7-98A6-7CB1-41B6-2CE41D9A918A}"/>
              </a:ext>
            </a:extLst>
          </p:cNvPr>
          <p:cNvGraphicFramePr>
            <a:graphicFrameLocks/>
          </p:cNvGraphicFramePr>
          <p:nvPr/>
        </p:nvGraphicFramePr>
        <p:xfrm>
          <a:off x="740764" y="557593"/>
          <a:ext cx="52578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865603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EC65A6-BBEC-4FC8-2AFA-45683CE83044}"/>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97B766-7176-6343-AFA5-ADC94B9B4260}" type="slidenum">
              <a:rPr kumimoji="0" lang="en-US" sz="12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graphicFrame>
        <p:nvGraphicFramePr>
          <p:cNvPr id="3" name="Chart 2">
            <a:extLst>
              <a:ext uri="{FF2B5EF4-FFF2-40B4-BE49-F238E27FC236}">
                <a16:creationId xmlns:a16="http://schemas.microsoft.com/office/drawing/2014/main" id="{7E4B35C0-95BC-120B-902E-30BF85A7AA76}"/>
              </a:ext>
            </a:extLst>
          </p:cNvPr>
          <p:cNvGraphicFramePr>
            <a:graphicFrameLocks/>
          </p:cNvGraphicFramePr>
          <p:nvPr/>
        </p:nvGraphicFramePr>
        <p:xfrm>
          <a:off x="1158240" y="3429000"/>
          <a:ext cx="5065578" cy="34528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7EDB4837-6AEE-3120-B1C0-4EE03C3A0658}"/>
              </a:ext>
            </a:extLst>
          </p:cNvPr>
          <p:cNvGraphicFramePr>
            <a:graphicFrameLocks/>
          </p:cNvGraphicFramePr>
          <p:nvPr/>
        </p:nvGraphicFramePr>
        <p:xfrm>
          <a:off x="1158239" y="42862"/>
          <a:ext cx="5065579" cy="33861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1D6989F4-50BA-9D4E-EFD6-F0AA11476A49}"/>
              </a:ext>
            </a:extLst>
          </p:cNvPr>
          <p:cNvGraphicFramePr>
            <a:graphicFrameLocks/>
          </p:cNvGraphicFramePr>
          <p:nvPr/>
        </p:nvGraphicFramePr>
        <p:xfrm>
          <a:off x="6543858" y="704336"/>
          <a:ext cx="5065578" cy="51898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022073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102BA-E238-423B-B84E-CF1A2F380626}"/>
              </a:ext>
            </a:extLst>
          </p:cNvPr>
          <p:cNvSpPr>
            <a:spLocks noGrp="1"/>
          </p:cNvSpPr>
          <p:nvPr>
            <p:ph type="title"/>
          </p:nvPr>
        </p:nvSpPr>
        <p:spPr/>
        <p:txBody>
          <a:bodyPr/>
          <a:lstStyle/>
          <a:p>
            <a:r>
              <a:rPr lang="en-US">
                <a:latin typeface="Arial Rounded MT Bold"/>
              </a:rPr>
              <a:t>Use Case Updates</a:t>
            </a:r>
          </a:p>
        </p:txBody>
      </p:sp>
      <p:sp>
        <p:nvSpPr>
          <p:cNvPr id="3" name="Content Placeholder 2">
            <a:extLst>
              <a:ext uri="{FF2B5EF4-FFF2-40B4-BE49-F238E27FC236}">
                <a16:creationId xmlns:a16="http://schemas.microsoft.com/office/drawing/2014/main" id="{CB1BCFF8-DB1C-40C2-3AFA-1429B08638AF}"/>
              </a:ext>
            </a:extLst>
          </p:cNvPr>
          <p:cNvSpPr>
            <a:spLocks noGrp="1"/>
          </p:cNvSpPr>
          <p:nvPr>
            <p:ph idx="1"/>
          </p:nvPr>
        </p:nvSpPr>
        <p:spPr>
          <a:xfrm>
            <a:off x="2590800" y="1760877"/>
            <a:ext cx="7642059" cy="4772443"/>
          </a:xfrm>
        </p:spPr>
        <p:txBody>
          <a:bodyPr vert="horz" lIns="91440" tIns="45720" rIns="91440" bIns="45720" rtlCol="0" anchor="t">
            <a:normAutofit lnSpcReduction="10000"/>
          </a:bodyPr>
          <a:lstStyle/>
          <a:p>
            <a:r>
              <a:rPr lang="en-US" sz="2400" b="1" dirty="0">
                <a:solidFill>
                  <a:srgbClr val="0071BC"/>
                </a:solidFill>
                <a:latin typeface="Avenir Next LT Pro"/>
                <a:cs typeface="Arial"/>
              </a:rPr>
              <a:t>Provider Directory</a:t>
            </a:r>
            <a:endParaRPr lang="en-US" sz="2000" dirty="0"/>
          </a:p>
          <a:p>
            <a:pPr marL="285750" indent="-285750">
              <a:buFont typeface="Arial" panose="020B0604020202020204" pitchFamily="34" charset="0"/>
              <a:buChar char="•"/>
            </a:pPr>
            <a:r>
              <a:rPr lang="en-US" sz="2000" dirty="0">
                <a:latin typeface="Avenir Next LT Pro"/>
                <a:cs typeface="Arial"/>
              </a:rPr>
              <a:t>Enhancing the directory to be a more robust relationship management tool for:</a:t>
            </a:r>
            <a:endParaRPr lang="en-US" sz="2000" dirty="0"/>
          </a:p>
          <a:p>
            <a:pPr lvl="1">
              <a:buFont typeface="Arial" panose="020B0604020202020204" pitchFamily="34" charset="0"/>
              <a:buChar char="•"/>
            </a:pPr>
            <a:r>
              <a:rPr lang="en-US" sz="1600" dirty="0">
                <a:latin typeface="Avenir Next LT Pro"/>
                <a:cs typeface="Arial"/>
              </a:rPr>
              <a:t>Patients to have a one-stop shop for provider information including services, locations, networks, and insurance accepted. </a:t>
            </a:r>
            <a:endParaRPr lang="en-US" sz="1600" dirty="0">
              <a:solidFill>
                <a:srgbClr val="00162A"/>
              </a:solidFill>
              <a:latin typeface="Avenir Next LT Pro"/>
              <a:cs typeface="Arial"/>
            </a:endParaRPr>
          </a:p>
          <a:p>
            <a:pPr lvl="1">
              <a:buFont typeface="Arial" panose="020B0604020202020204" pitchFamily="34" charset="0"/>
              <a:buChar char="•"/>
            </a:pPr>
            <a:r>
              <a:rPr lang="en-US" sz="1600" dirty="0">
                <a:solidFill>
                  <a:srgbClr val="00162A"/>
                </a:solidFill>
                <a:latin typeface="Avenir Next LT Pro"/>
                <a:cs typeface="Arial"/>
              </a:rPr>
              <a:t>Providers to have a more robust tool to support electronic referrals</a:t>
            </a:r>
          </a:p>
          <a:p>
            <a:pPr lvl="1">
              <a:buFont typeface="Arial" panose="020B0604020202020204" pitchFamily="34" charset="0"/>
              <a:buChar char="•"/>
            </a:pPr>
            <a:r>
              <a:rPr lang="en-US" sz="1600" dirty="0">
                <a:solidFill>
                  <a:srgbClr val="00162A"/>
                </a:solidFill>
                <a:latin typeface="Avenir Next LT Pro"/>
                <a:cs typeface="Arial"/>
              </a:rPr>
              <a:t>Future use cases to support reporting and population health </a:t>
            </a:r>
          </a:p>
          <a:p>
            <a:r>
              <a:rPr lang="en-US" sz="2400" b="1" dirty="0">
                <a:solidFill>
                  <a:srgbClr val="0071BC"/>
                </a:solidFill>
                <a:latin typeface="Avenir Next LT Pro"/>
                <a:cs typeface="Arial"/>
              </a:rPr>
              <a:t>Patient Access</a:t>
            </a:r>
            <a:endParaRPr lang="en-US" sz="2000" dirty="0">
              <a:latin typeface="Avenir Next LT Pro"/>
              <a:cs typeface="Arial"/>
            </a:endParaRPr>
          </a:p>
          <a:p>
            <a:pPr marL="285750" indent="-285750">
              <a:buFont typeface="Arial,Sans-Serif" panose="020B0604020202020204" pitchFamily="34" charset="0"/>
              <a:buChar char="•"/>
            </a:pPr>
            <a:r>
              <a:rPr lang="en-US" sz="2000" dirty="0">
                <a:latin typeface="Avenir Next LT Pro"/>
                <a:cs typeface="Arial"/>
              </a:rPr>
              <a:t>Three workstreams:</a:t>
            </a:r>
          </a:p>
          <a:p>
            <a:pPr marL="971550" lvl="1" indent="-285750">
              <a:buFont typeface="Arial,Sans-Serif" panose="020B0604020202020204" pitchFamily="34" charset="0"/>
              <a:buChar char="•"/>
            </a:pPr>
            <a:r>
              <a:rPr lang="en-US" sz="1600" dirty="0">
                <a:latin typeface="Avenir Next LT Pro"/>
                <a:cs typeface="Arial"/>
              </a:rPr>
              <a:t>Patient identification and validation</a:t>
            </a:r>
          </a:p>
          <a:p>
            <a:pPr marL="971550" lvl="1" indent="-285750">
              <a:buFont typeface="Arial,Sans-Serif" panose="020B0604020202020204" pitchFamily="34" charset="0"/>
              <a:buChar char="•"/>
            </a:pPr>
            <a:r>
              <a:rPr lang="en-US" sz="1600" dirty="0">
                <a:latin typeface="Avenir Next LT Pro"/>
                <a:cs typeface="Arial"/>
              </a:rPr>
              <a:t>API Gateway for apps, including working with EMR vendors to connect to existing portals </a:t>
            </a:r>
          </a:p>
          <a:p>
            <a:pPr marL="971550" lvl="1" indent="-285750">
              <a:buFont typeface="Arial,Sans-Serif" panose="020B0604020202020204" pitchFamily="34" charset="0"/>
              <a:buChar char="•"/>
            </a:pPr>
            <a:r>
              <a:rPr lang="en-US" sz="1600" dirty="0">
                <a:latin typeface="Avenir Next LT Pro"/>
                <a:cs typeface="Arial"/>
              </a:rPr>
              <a:t>Roadmap: Patient portal</a:t>
            </a:r>
            <a:endParaRPr lang="en-US" sz="1600" dirty="0">
              <a:latin typeface="Avenir Next LT Pro"/>
            </a:endParaRPr>
          </a:p>
          <a:p>
            <a:pPr marL="285750" indent="-285750">
              <a:buFont typeface="Arial" panose="020B0604020202020204" pitchFamily="34" charset="0"/>
              <a:buChar char="•"/>
            </a:pPr>
            <a:endParaRPr lang="en-US" sz="2000" dirty="0">
              <a:highlight>
                <a:srgbClr val="FFFF00"/>
              </a:highlight>
            </a:endParaRPr>
          </a:p>
          <a:p>
            <a:endParaRPr lang="en-US" sz="2000" dirty="0"/>
          </a:p>
        </p:txBody>
      </p:sp>
      <p:sp>
        <p:nvSpPr>
          <p:cNvPr id="4" name="Slide Number Placeholder 3">
            <a:extLst>
              <a:ext uri="{FF2B5EF4-FFF2-40B4-BE49-F238E27FC236}">
                <a16:creationId xmlns:a16="http://schemas.microsoft.com/office/drawing/2014/main" id="{7C5FB0CA-8DEF-37B3-66C9-4C2CFEA5E1EB}"/>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97B766-7176-6343-AFA5-ADC94B9B4260}" type="slidenum">
              <a:rPr kumimoji="0" lang="en-US" sz="12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643375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102BA-E238-423B-B84E-CF1A2F380626}"/>
              </a:ext>
            </a:extLst>
          </p:cNvPr>
          <p:cNvSpPr>
            <a:spLocks noGrp="1"/>
          </p:cNvSpPr>
          <p:nvPr>
            <p:ph type="title"/>
          </p:nvPr>
        </p:nvSpPr>
        <p:spPr/>
        <p:txBody>
          <a:bodyPr/>
          <a:lstStyle/>
          <a:p>
            <a:r>
              <a:rPr lang="en-US">
                <a:latin typeface="Arial Rounded MT Bold"/>
              </a:rPr>
              <a:t>Use Case Updates</a:t>
            </a:r>
            <a:endParaRPr lang="en-US"/>
          </a:p>
        </p:txBody>
      </p:sp>
      <p:sp>
        <p:nvSpPr>
          <p:cNvPr id="3" name="Content Placeholder 2">
            <a:extLst>
              <a:ext uri="{FF2B5EF4-FFF2-40B4-BE49-F238E27FC236}">
                <a16:creationId xmlns:a16="http://schemas.microsoft.com/office/drawing/2014/main" id="{B732199E-6AFE-4D86-CDE7-988D505D3991}"/>
              </a:ext>
            </a:extLst>
          </p:cNvPr>
          <p:cNvSpPr>
            <a:spLocks noGrp="1"/>
          </p:cNvSpPr>
          <p:nvPr>
            <p:ph idx="1"/>
          </p:nvPr>
        </p:nvSpPr>
        <p:spPr/>
        <p:txBody>
          <a:bodyPr vert="horz" lIns="91440" tIns="45720" rIns="91440" bIns="45720" rtlCol="0" anchor="t">
            <a:normAutofit/>
          </a:bodyPr>
          <a:lstStyle/>
          <a:p>
            <a:r>
              <a:rPr lang="en-US" sz="2200" b="1">
                <a:solidFill>
                  <a:srgbClr val="0071BC"/>
                </a:solidFill>
                <a:latin typeface="Avenir Next LT Pro"/>
              </a:rPr>
              <a:t>Advanced Directives</a:t>
            </a:r>
          </a:p>
          <a:p>
            <a:pPr marL="285750" indent="-285750">
              <a:buFont typeface="Arial" panose="020B0604020202020204" pitchFamily="34" charset="0"/>
              <a:buChar char="•"/>
            </a:pPr>
            <a:r>
              <a:rPr lang="en-US" sz="1900">
                <a:latin typeface="Avenir Next LT Pro"/>
                <a:cs typeface="Arial"/>
              </a:rPr>
              <a:t>Currently configuring the system to display advance directives available within 3</a:t>
            </a:r>
            <a:r>
              <a:rPr lang="en-US" sz="1900" baseline="30000">
                <a:latin typeface="Avenir Next LT Pro"/>
                <a:cs typeface="Arial"/>
              </a:rPr>
              <a:t>rd</a:t>
            </a:r>
            <a:r>
              <a:rPr lang="en-US" sz="1900">
                <a:latin typeface="Avenir Next LT Pro"/>
                <a:cs typeface="Arial"/>
              </a:rPr>
              <a:t> party vendors (e.g. AD Vault/My Directives) </a:t>
            </a:r>
            <a:endParaRPr lang="en-US" sz="1900" b="1">
              <a:latin typeface="Avenir Next LT Pro" panose="020B0504020202020204" pitchFamily="34" charset="0"/>
              <a:cs typeface="Arial"/>
            </a:endParaRPr>
          </a:p>
          <a:p>
            <a:r>
              <a:rPr lang="en-US" sz="2200" b="1">
                <a:solidFill>
                  <a:srgbClr val="0071BC"/>
                </a:solidFill>
                <a:latin typeface="Avenir Next LT Pro"/>
              </a:rPr>
              <a:t>Emergent Imaging</a:t>
            </a:r>
          </a:p>
          <a:p>
            <a:pPr marL="285750" indent="-285750">
              <a:spcBef>
                <a:spcPts val="0"/>
              </a:spcBef>
              <a:buFont typeface="Arial,Sans-Serif" panose="020B0604020202020204" pitchFamily="34" charset="0"/>
              <a:buChar char="•"/>
            </a:pPr>
            <a:r>
              <a:rPr lang="en-US" sz="1900">
                <a:latin typeface="Avenir Next LT Pro"/>
                <a:cs typeface="Arial"/>
              </a:rPr>
              <a:t>Ready to onboard. Discussing timing with receiving hospitals.</a:t>
            </a:r>
          </a:p>
          <a:p>
            <a:r>
              <a:rPr lang="en-US" sz="2200" b="1">
                <a:solidFill>
                  <a:srgbClr val="0071BC"/>
                </a:solidFill>
                <a:latin typeface="Avenir Next LT Pro"/>
              </a:rPr>
              <a:t>Provider Mediated Affirmative Consent</a:t>
            </a:r>
          </a:p>
          <a:p>
            <a:pPr marL="285750" indent="-285750">
              <a:buFont typeface="Arial,Sans-Serif" panose="020B0604020202020204" pitchFamily="34" charset="0"/>
              <a:buChar char="•"/>
            </a:pPr>
            <a:r>
              <a:rPr lang="en-US" sz="1900">
                <a:latin typeface="Avenir Next LT Pro"/>
                <a:cs typeface="Arial"/>
              </a:rPr>
              <a:t>The tool is planned for release at the beginning of May. NOTE: utility is limited until participating providers submit SUD data to the sensitive data repository.</a:t>
            </a:r>
          </a:p>
          <a:p>
            <a:pPr marL="285750" indent="-285750">
              <a:buFont typeface="Arial" panose="020B0604020202020204" pitchFamily="34" charset="0"/>
              <a:buChar char="•"/>
            </a:pPr>
            <a:endParaRPr lang="en-US" sz="1900">
              <a:latin typeface="Avenir Next LT Pro"/>
            </a:endParaRPr>
          </a:p>
          <a:p>
            <a:endParaRPr lang="en-US" sz="2000"/>
          </a:p>
        </p:txBody>
      </p:sp>
      <p:sp>
        <p:nvSpPr>
          <p:cNvPr id="4" name="Slide Number Placeholder 3">
            <a:extLst>
              <a:ext uri="{FF2B5EF4-FFF2-40B4-BE49-F238E27FC236}">
                <a16:creationId xmlns:a16="http://schemas.microsoft.com/office/drawing/2014/main" id="{0A1FC3BA-8350-E073-887A-6872F87D77C9}"/>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97B766-7176-6343-AFA5-ADC94B9B4260}" type="slidenum">
              <a:rPr kumimoji="0" lang="en-US" sz="12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686279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9B1E48-A176-1C6A-AE66-98FF9B87FDF4}"/>
              </a:ext>
            </a:extLst>
          </p:cNvPr>
          <p:cNvSpPr>
            <a:spLocks noGrp="1"/>
          </p:cNvSpPr>
          <p:nvPr>
            <p:ph type="body" sz="quarter" idx="10"/>
          </p:nvPr>
        </p:nvSpPr>
        <p:spPr/>
        <p:txBody>
          <a:bodyPr/>
          <a:lstStyle/>
          <a:p>
            <a:r>
              <a:rPr lang="en-US"/>
              <a:t>Other Updates</a:t>
            </a:r>
          </a:p>
        </p:txBody>
      </p:sp>
    </p:spTree>
    <p:extLst>
      <p:ext uri="{BB962C8B-B14F-4D97-AF65-F5344CB8AC3E}">
        <p14:creationId xmlns:p14="http://schemas.microsoft.com/office/powerpoint/2010/main" val="776687547"/>
      </p:ext>
    </p:extLst>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C4912-B2A4-4647-AECF-4B495949D433}"/>
              </a:ext>
            </a:extLst>
          </p:cNvPr>
          <p:cNvSpPr>
            <a:spLocks noGrp="1"/>
          </p:cNvSpPr>
          <p:nvPr>
            <p:ph type="title"/>
          </p:nvPr>
        </p:nvSpPr>
        <p:spPr/>
        <p:txBody>
          <a:bodyPr>
            <a:normAutofit/>
          </a:bodyPr>
          <a:lstStyle/>
          <a:p>
            <a:r>
              <a:rPr lang="en-US" sz="4400" b="1">
                <a:solidFill>
                  <a:srgbClr val="0D72BA"/>
                </a:solidFill>
                <a:effectLst/>
                <a:ea typeface="Cambria" panose="02040503050406030204" pitchFamily="18" charset="0"/>
                <a:cs typeface="Times New Roman" panose="02020603050405020304" pitchFamily="18" charset="0"/>
              </a:rPr>
              <a:t>Other Updates</a:t>
            </a:r>
            <a:endParaRPr lang="en-US" sz="6000">
              <a:solidFill>
                <a:srgbClr val="0D72BA"/>
              </a:solidFill>
              <a:ea typeface="Cambria" panose="02040503050406030204" pitchFamily="18" charset="0"/>
            </a:endParaRPr>
          </a:p>
        </p:txBody>
      </p:sp>
      <p:sp>
        <p:nvSpPr>
          <p:cNvPr id="3" name="Content Placeholder 2">
            <a:extLst>
              <a:ext uri="{FF2B5EF4-FFF2-40B4-BE49-F238E27FC236}">
                <a16:creationId xmlns:a16="http://schemas.microsoft.com/office/drawing/2014/main" id="{697A3709-CB1B-47D5-9BCB-3A7FC1763DF2}"/>
              </a:ext>
            </a:extLst>
          </p:cNvPr>
          <p:cNvSpPr>
            <a:spLocks noGrp="1"/>
          </p:cNvSpPr>
          <p:nvPr>
            <p:ph idx="1"/>
          </p:nvPr>
        </p:nvSpPr>
        <p:spPr/>
        <p:txBody>
          <a:bodyPr vert="horz" lIns="91440" tIns="45720" rIns="91440" bIns="45720" rtlCol="0" anchor="t">
            <a:normAutofit fontScale="85000" lnSpcReduction="20000"/>
          </a:bodyPr>
          <a:lstStyle/>
          <a:p>
            <a:r>
              <a:rPr lang="en-US" sz="2400" b="1" dirty="0">
                <a:solidFill>
                  <a:srgbClr val="0D72BA"/>
                </a:solidFill>
                <a:latin typeface="Arial"/>
                <a:ea typeface="Cambria"/>
                <a:cs typeface="Arial"/>
              </a:rPr>
              <a:t>BH Community Forums</a:t>
            </a:r>
          </a:p>
          <a:p>
            <a:pPr marL="342900" indent="-342900">
              <a:spcBef>
                <a:spcPts val="600"/>
              </a:spcBef>
              <a:buFont typeface="Arial" panose="020B0604020202020204" pitchFamily="34" charset="0"/>
              <a:buChar char="•"/>
            </a:pPr>
            <a:r>
              <a:rPr lang="en-US" sz="2400" dirty="0">
                <a:solidFill>
                  <a:schemeClr val="bg2">
                    <a:lumMod val="10000"/>
                  </a:schemeClr>
                </a:solidFill>
                <a:latin typeface="Arial"/>
                <a:ea typeface="Cambria"/>
                <a:cs typeface="Arial"/>
              </a:rPr>
              <a:t>90-min sessions</a:t>
            </a:r>
          </a:p>
          <a:p>
            <a:pPr marL="342900" indent="-342900">
              <a:spcBef>
                <a:spcPts val="600"/>
              </a:spcBef>
              <a:buFont typeface="Arial" panose="020B0604020202020204" pitchFamily="34" charset="0"/>
              <a:buChar char="•"/>
            </a:pPr>
            <a:r>
              <a:rPr lang="en-US" sz="2400" dirty="0">
                <a:solidFill>
                  <a:schemeClr val="bg2">
                    <a:lumMod val="10000"/>
                  </a:schemeClr>
                </a:solidFill>
                <a:latin typeface="Arial"/>
                <a:ea typeface="Cambria"/>
                <a:cs typeface="Arial"/>
              </a:rPr>
              <a:t>Small groups to allow for dialog</a:t>
            </a:r>
          </a:p>
          <a:p>
            <a:pPr marL="342900" indent="-342900">
              <a:spcBef>
                <a:spcPts val="600"/>
              </a:spcBef>
              <a:buFont typeface="Arial" panose="020B0604020202020204" pitchFamily="34" charset="0"/>
              <a:buChar char="•"/>
            </a:pPr>
            <a:r>
              <a:rPr lang="en-US" sz="2400" dirty="0">
                <a:solidFill>
                  <a:schemeClr val="bg2">
                    <a:lumMod val="10000"/>
                  </a:schemeClr>
                </a:solidFill>
                <a:latin typeface="Arial"/>
                <a:ea typeface="Cambria"/>
                <a:cs typeface="Arial"/>
              </a:rPr>
              <a:t>Focus on answers to questions that organizations still have</a:t>
            </a:r>
          </a:p>
          <a:p>
            <a:pPr marL="1028700" lvl="1" indent="-342900">
              <a:buFont typeface="Arial" panose="020B0604020202020204" pitchFamily="34" charset="0"/>
              <a:buChar char="•"/>
            </a:pPr>
            <a:r>
              <a:rPr lang="en-US" sz="1900" dirty="0">
                <a:solidFill>
                  <a:schemeClr val="bg2">
                    <a:lumMod val="10000"/>
                  </a:schemeClr>
                </a:solidFill>
                <a:latin typeface="Arial"/>
                <a:ea typeface="Cambria"/>
                <a:cs typeface="Arial"/>
              </a:rPr>
              <a:t>Data sharing		</a:t>
            </a:r>
          </a:p>
          <a:p>
            <a:pPr marL="1028700" lvl="1" indent="-342900">
              <a:buFont typeface="Arial" panose="020B0604020202020204" pitchFamily="34" charset="0"/>
              <a:buChar char="•"/>
            </a:pPr>
            <a:r>
              <a:rPr lang="en-US" sz="1900" dirty="0">
                <a:solidFill>
                  <a:schemeClr val="bg2">
                    <a:lumMod val="10000"/>
                  </a:schemeClr>
                </a:solidFill>
                <a:latin typeface="Arial"/>
                <a:ea typeface="Cambria"/>
                <a:cs typeface="Arial"/>
              </a:rPr>
              <a:t>Privacy &amp; security</a:t>
            </a:r>
          </a:p>
          <a:p>
            <a:pPr marL="1028700" lvl="1" indent="-342900">
              <a:buFont typeface="Arial" panose="020B0604020202020204" pitchFamily="34" charset="0"/>
              <a:buChar char="•"/>
            </a:pPr>
            <a:r>
              <a:rPr lang="en-US" sz="1900" dirty="0">
                <a:solidFill>
                  <a:schemeClr val="bg2">
                    <a:lumMod val="10000"/>
                  </a:schemeClr>
                </a:solidFill>
                <a:latin typeface="Arial"/>
                <a:ea typeface="Cambria"/>
                <a:cs typeface="Arial"/>
              </a:rPr>
              <a:t>Legal agreements</a:t>
            </a:r>
          </a:p>
          <a:p>
            <a:pPr marL="1028700" lvl="1" indent="-342900">
              <a:buFont typeface="Arial" panose="020B0604020202020204" pitchFamily="34" charset="0"/>
              <a:buChar char="•"/>
            </a:pPr>
            <a:r>
              <a:rPr lang="en-US" sz="1900" dirty="0">
                <a:solidFill>
                  <a:schemeClr val="bg2">
                    <a:lumMod val="10000"/>
                  </a:schemeClr>
                </a:solidFill>
                <a:latin typeface="Arial"/>
                <a:ea typeface="Cambria"/>
                <a:cs typeface="Arial"/>
              </a:rPr>
              <a:t>Connecting to Connie</a:t>
            </a:r>
          </a:p>
          <a:p>
            <a:pPr marL="342900" indent="-342900">
              <a:spcBef>
                <a:spcPts val="600"/>
              </a:spcBef>
              <a:buFont typeface="Arial" panose="020B0604020202020204" pitchFamily="34" charset="0"/>
              <a:buChar char="•"/>
            </a:pPr>
            <a:r>
              <a:rPr lang="en-US" sz="2400" dirty="0">
                <a:solidFill>
                  <a:schemeClr val="bg2">
                    <a:lumMod val="10000"/>
                  </a:schemeClr>
                </a:solidFill>
                <a:latin typeface="Arial"/>
                <a:ea typeface="Cambria"/>
                <a:cs typeface="Arial"/>
              </a:rPr>
              <a:t>Two groups of invitees </a:t>
            </a:r>
            <a:r>
              <a:rPr lang="en-US" sz="2400">
                <a:solidFill>
                  <a:schemeClr val="bg2">
                    <a:lumMod val="10000"/>
                  </a:schemeClr>
                </a:solidFill>
                <a:latin typeface="Arial"/>
                <a:ea typeface="Cambria"/>
                <a:cs typeface="Arial"/>
              </a:rPr>
              <a:t>identified initially</a:t>
            </a:r>
            <a:endParaRPr lang="en-US" sz="2400" dirty="0">
              <a:solidFill>
                <a:schemeClr val="bg2">
                  <a:lumMod val="10000"/>
                </a:schemeClr>
              </a:solidFill>
              <a:latin typeface="Arial"/>
              <a:ea typeface="Cambria"/>
              <a:cs typeface="Arial"/>
            </a:endParaRPr>
          </a:p>
          <a:p>
            <a:r>
              <a:rPr lang="en-US" sz="2400" b="1" dirty="0">
                <a:solidFill>
                  <a:srgbClr val="0D72BA"/>
                </a:solidFill>
                <a:latin typeface="Arial"/>
                <a:ea typeface="Cambria"/>
                <a:cs typeface="Arial"/>
              </a:rPr>
              <a:t>PR &amp; Communications</a:t>
            </a:r>
            <a:endParaRPr lang="en-US" sz="2400" b="1" dirty="0">
              <a:solidFill>
                <a:srgbClr val="0D72BA"/>
              </a:solidFill>
              <a:latin typeface="Arial" panose="020B0604020202020204" pitchFamily="34" charset="0"/>
              <a:ea typeface="Cambria"/>
            </a:endParaRPr>
          </a:p>
          <a:p>
            <a:pPr marL="342900" indent="-342900">
              <a:buFont typeface="Arial" panose="020B0604020202020204" pitchFamily="34" charset="0"/>
              <a:buChar char="•"/>
            </a:pPr>
            <a:r>
              <a:rPr lang="en-US" sz="2400" dirty="0">
                <a:solidFill>
                  <a:schemeClr val="bg2">
                    <a:lumMod val="25000"/>
                  </a:schemeClr>
                </a:solidFill>
                <a:latin typeface="Arial" panose="020B0604020202020204" pitchFamily="34" charset="0"/>
                <a:ea typeface="Cambria"/>
              </a:rPr>
              <a:t>New State Agency focused newsletter</a:t>
            </a:r>
          </a:p>
          <a:p>
            <a:pPr marL="342900" indent="-342900">
              <a:buFont typeface="Arial" panose="020B0604020202020204" pitchFamily="34" charset="0"/>
              <a:buChar char="•"/>
            </a:pPr>
            <a:r>
              <a:rPr lang="en-US" sz="2400" dirty="0" err="1">
                <a:solidFill>
                  <a:schemeClr val="bg2">
                    <a:lumMod val="25000"/>
                  </a:schemeClr>
                </a:solidFill>
                <a:latin typeface="Arial" panose="020B0604020202020204" pitchFamily="34" charset="0"/>
                <a:ea typeface="Cambria"/>
              </a:rPr>
              <a:t>Innsena</a:t>
            </a:r>
            <a:r>
              <a:rPr lang="en-US" sz="2400" dirty="0">
                <a:solidFill>
                  <a:schemeClr val="bg2">
                    <a:lumMod val="25000"/>
                  </a:schemeClr>
                </a:solidFill>
                <a:latin typeface="Arial" panose="020B0604020202020204" pitchFamily="34" charset="0"/>
                <a:ea typeface="Cambria"/>
              </a:rPr>
              <a:t> engagement</a:t>
            </a:r>
          </a:p>
          <a:p>
            <a:pPr marL="457200" indent="-457200">
              <a:lnSpc>
                <a:spcPct val="100000"/>
              </a:lnSpc>
              <a:spcBef>
                <a:spcPts val="0"/>
              </a:spcBef>
              <a:buBlip>
                <a:blip r:embed="rId3"/>
              </a:buBlip>
            </a:pPr>
            <a:endParaRPr lang="en-US" sz="2400" dirty="0">
              <a:solidFill>
                <a:schemeClr val="bg2">
                  <a:lumMod val="25000"/>
                </a:schemeClr>
              </a:solidFill>
              <a:latin typeface="Avenir Next LT Pro"/>
              <a:ea typeface="Cambria"/>
              <a:cs typeface="Arial"/>
            </a:endParaRPr>
          </a:p>
          <a:p>
            <a:pPr marL="457200" indent="-457200">
              <a:buBlip>
                <a:blip r:embed="rId3"/>
              </a:buBlip>
            </a:pPr>
            <a:endParaRPr lang="en-US" sz="2400" dirty="0">
              <a:solidFill>
                <a:schemeClr val="bg2">
                  <a:lumMod val="25000"/>
                </a:schemeClr>
              </a:solidFill>
              <a:latin typeface="Avenir Next LT Pro"/>
              <a:ea typeface="Cambria"/>
              <a:cs typeface="Arial"/>
            </a:endParaRPr>
          </a:p>
          <a:p>
            <a:pPr indent="0">
              <a:spcBef>
                <a:spcPts val="1200"/>
              </a:spcBef>
              <a:buFontTx/>
              <a:buNone/>
            </a:pPr>
            <a:endParaRPr lang="en-US" i="1" dirty="0">
              <a:solidFill>
                <a:srgbClr val="363F43"/>
              </a:solidFill>
              <a:latin typeface="Avenir Next LT Pro" panose="020B0504020202020204" pitchFamily="34" charset="0"/>
              <a:ea typeface="Cambria" panose="02040503050406030204" pitchFamily="18" charset="0"/>
            </a:endParaRPr>
          </a:p>
          <a:p>
            <a:pPr marL="292100" lvl="1" indent="0">
              <a:spcBef>
                <a:spcPts val="1200"/>
              </a:spcBef>
              <a:buClr>
                <a:srgbClr val="80D178"/>
              </a:buClr>
              <a:buFont typeface="Wingdings" pitchFamily="2" charset="2"/>
              <a:buNone/>
            </a:pPr>
            <a:endParaRPr lang="en-US" sz="2400" dirty="0">
              <a:solidFill>
                <a:schemeClr val="tx1">
                  <a:lumMod val="75000"/>
                  <a:lumOff val="25000"/>
                </a:schemeClr>
              </a:solidFill>
              <a:latin typeface="Avenir Next LT Pro" panose="020B0504020202020204" pitchFamily="34" charset="0"/>
              <a:ea typeface="Times New Roman" panose="02020603050405020304" pitchFamily="18" charset="0"/>
            </a:endParaRPr>
          </a:p>
          <a:p>
            <a:pPr marL="557530" lvl="2" indent="0">
              <a:spcBef>
                <a:spcPts val="1200"/>
              </a:spcBef>
              <a:buFont typeface="Arial" panose="020B0604020202020204" pitchFamily="34" charset="0"/>
              <a:buNone/>
            </a:pPr>
            <a:endParaRPr lang="en-US" dirty="0">
              <a:solidFill>
                <a:schemeClr val="tx1">
                  <a:lumMod val="75000"/>
                  <a:lumOff val="25000"/>
                </a:schemeClr>
              </a:solidFill>
              <a:latin typeface="Avenir Next LT Pro" panose="020B0504020202020204" pitchFamily="34" charset="0"/>
              <a:ea typeface="Times New Roman" panose="02020603050405020304" pitchFamily="18" charset="0"/>
            </a:endParaRPr>
          </a:p>
          <a:p>
            <a:pPr marL="292100" lvl="1" indent="0">
              <a:spcBef>
                <a:spcPts val="1200"/>
              </a:spcBef>
              <a:buNone/>
            </a:pPr>
            <a:endParaRPr lang="en-US" dirty="0">
              <a:solidFill>
                <a:schemeClr val="tx1">
                  <a:lumMod val="75000"/>
                  <a:lumOff val="25000"/>
                </a:schemeClr>
              </a:solidFill>
              <a:latin typeface="Avenir Next LT Pro" panose="020B0504020202020204" pitchFamily="34" charset="0"/>
              <a:ea typeface="Times New Roman" panose="02020603050405020304" pitchFamily="18" charset="0"/>
            </a:endParaRPr>
          </a:p>
          <a:p>
            <a:pPr marL="635000" lvl="1" indent="-342900">
              <a:spcBef>
                <a:spcPts val="1200"/>
              </a:spcBef>
              <a:buFont typeface="Arial" panose="020B0604020202020204" pitchFamily="34" charset="0"/>
              <a:buChar char="•"/>
            </a:pPr>
            <a:endParaRPr lang="en-US" dirty="0">
              <a:solidFill>
                <a:schemeClr val="tx1">
                  <a:lumMod val="75000"/>
                  <a:lumOff val="25000"/>
                </a:schemeClr>
              </a:solidFill>
              <a:latin typeface="Avenir Next LT Pro" panose="020B0504020202020204" pitchFamily="34"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5E15D084-A5C6-609A-CCEE-555981B57749}"/>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97B766-7176-6343-AFA5-ADC94B9B4260}" type="slidenum">
              <a:rPr kumimoji="0" lang="en-US" sz="12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50041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04A52-72EE-2562-1535-0E99AA2162A1}"/>
              </a:ext>
            </a:extLst>
          </p:cNvPr>
          <p:cNvSpPr>
            <a:spLocks noGrp="1"/>
          </p:cNvSpPr>
          <p:nvPr>
            <p:ph type="title" idx="4294967295"/>
          </p:nvPr>
        </p:nvSpPr>
        <p:spPr>
          <a:xfrm>
            <a:off x="2168434" y="294228"/>
            <a:ext cx="10515600" cy="1325563"/>
          </a:xfrm>
        </p:spPr>
        <p:txBody>
          <a:bodyPr/>
          <a:lstStyle/>
          <a:p>
            <a:r>
              <a:rPr lang="en-US" dirty="0" err="1">
                <a:latin typeface="Arial Rounded MT Bold" panose="020F0704030504030204" pitchFamily="34" charset="0"/>
              </a:rPr>
              <a:t>Innsena</a:t>
            </a:r>
            <a:r>
              <a:rPr lang="en-US" dirty="0">
                <a:latin typeface="Arial Rounded MT Bold" panose="020F0704030504030204" pitchFamily="34" charset="0"/>
              </a:rPr>
              <a:t> Engagement</a:t>
            </a:r>
          </a:p>
        </p:txBody>
      </p:sp>
      <p:graphicFrame>
        <p:nvGraphicFramePr>
          <p:cNvPr id="6" name="Table 6">
            <a:extLst>
              <a:ext uri="{FF2B5EF4-FFF2-40B4-BE49-F238E27FC236}">
                <a16:creationId xmlns:a16="http://schemas.microsoft.com/office/drawing/2014/main" id="{C331C942-F14E-E66F-4B0E-10FB873AE213}"/>
              </a:ext>
            </a:extLst>
          </p:cNvPr>
          <p:cNvGraphicFramePr>
            <a:graphicFrameLocks noGrp="1"/>
          </p:cNvGraphicFramePr>
          <p:nvPr/>
        </p:nvGraphicFramePr>
        <p:xfrm>
          <a:off x="838200" y="2894301"/>
          <a:ext cx="10607040" cy="3337560"/>
        </p:xfrm>
        <a:graphic>
          <a:graphicData uri="http://schemas.openxmlformats.org/drawingml/2006/table">
            <a:tbl>
              <a:tblPr>
                <a:effectLst>
                  <a:outerShdw blurRad="50800" dist="38100" dir="2700000" algn="tl" rotWithShape="0">
                    <a:prstClr val="black">
                      <a:alpha val="40000"/>
                    </a:prstClr>
                  </a:outerShdw>
                </a:effectLst>
                <a:tableStyleId>{7DF18680-E054-41AD-8BC1-D1AEF772440D}</a:tableStyleId>
              </a:tblPr>
              <a:tblGrid>
                <a:gridCol w="3566160">
                  <a:extLst>
                    <a:ext uri="{9D8B030D-6E8A-4147-A177-3AD203B41FA5}">
                      <a16:colId xmlns:a16="http://schemas.microsoft.com/office/drawing/2014/main" val="1158320152"/>
                    </a:ext>
                  </a:extLst>
                </a:gridCol>
                <a:gridCol w="640080">
                  <a:extLst>
                    <a:ext uri="{9D8B030D-6E8A-4147-A177-3AD203B41FA5}">
                      <a16:colId xmlns:a16="http://schemas.microsoft.com/office/drawing/2014/main" val="2681531373"/>
                    </a:ext>
                  </a:extLst>
                </a:gridCol>
                <a:gridCol w="640080">
                  <a:extLst>
                    <a:ext uri="{9D8B030D-6E8A-4147-A177-3AD203B41FA5}">
                      <a16:colId xmlns:a16="http://schemas.microsoft.com/office/drawing/2014/main" val="4277654040"/>
                    </a:ext>
                  </a:extLst>
                </a:gridCol>
                <a:gridCol w="640080">
                  <a:extLst>
                    <a:ext uri="{9D8B030D-6E8A-4147-A177-3AD203B41FA5}">
                      <a16:colId xmlns:a16="http://schemas.microsoft.com/office/drawing/2014/main" val="1984821888"/>
                    </a:ext>
                  </a:extLst>
                </a:gridCol>
                <a:gridCol w="640080">
                  <a:extLst>
                    <a:ext uri="{9D8B030D-6E8A-4147-A177-3AD203B41FA5}">
                      <a16:colId xmlns:a16="http://schemas.microsoft.com/office/drawing/2014/main" val="3474330812"/>
                    </a:ext>
                  </a:extLst>
                </a:gridCol>
                <a:gridCol w="640080">
                  <a:extLst>
                    <a:ext uri="{9D8B030D-6E8A-4147-A177-3AD203B41FA5}">
                      <a16:colId xmlns:a16="http://schemas.microsoft.com/office/drawing/2014/main" val="3145025959"/>
                    </a:ext>
                  </a:extLst>
                </a:gridCol>
                <a:gridCol w="640080">
                  <a:extLst>
                    <a:ext uri="{9D8B030D-6E8A-4147-A177-3AD203B41FA5}">
                      <a16:colId xmlns:a16="http://schemas.microsoft.com/office/drawing/2014/main" val="634017165"/>
                    </a:ext>
                  </a:extLst>
                </a:gridCol>
                <a:gridCol w="640080">
                  <a:extLst>
                    <a:ext uri="{9D8B030D-6E8A-4147-A177-3AD203B41FA5}">
                      <a16:colId xmlns:a16="http://schemas.microsoft.com/office/drawing/2014/main" val="94935816"/>
                    </a:ext>
                  </a:extLst>
                </a:gridCol>
                <a:gridCol w="640080">
                  <a:extLst>
                    <a:ext uri="{9D8B030D-6E8A-4147-A177-3AD203B41FA5}">
                      <a16:colId xmlns:a16="http://schemas.microsoft.com/office/drawing/2014/main" val="975163871"/>
                    </a:ext>
                  </a:extLst>
                </a:gridCol>
                <a:gridCol w="640080">
                  <a:extLst>
                    <a:ext uri="{9D8B030D-6E8A-4147-A177-3AD203B41FA5}">
                      <a16:colId xmlns:a16="http://schemas.microsoft.com/office/drawing/2014/main" val="1656420249"/>
                    </a:ext>
                  </a:extLst>
                </a:gridCol>
                <a:gridCol w="640080">
                  <a:extLst>
                    <a:ext uri="{9D8B030D-6E8A-4147-A177-3AD203B41FA5}">
                      <a16:colId xmlns:a16="http://schemas.microsoft.com/office/drawing/2014/main" val="3775347164"/>
                    </a:ext>
                  </a:extLst>
                </a:gridCol>
                <a:gridCol w="640080">
                  <a:extLst>
                    <a:ext uri="{9D8B030D-6E8A-4147-A177-3AD203B41FA5}">
                      <a16:colId xmlns:a16="http://schemas.microsoft.com/office/drawing/2014/main" val="3086862261"/>
                    </a:ext>
                  </a:extLst>
                </a:gridCol>
              </a:tblGrid>
              <a:tr h="370840">
                <a:tc>
                  <a:txBody>
                    <a:bodyPr/>
                    <a:lstStyle/>
                    <a:p>
                      <a:endParaRPr lang="en-US" dirty="0">
                        <a:latin typeface="Avenir Next LT Pro" panose="020B0504020202020204" pitchFamily="34" charset="0"/>
                      </a:endParaRPr>
                    </a:p>
                  </a:txBody>
                  <a:tcPr/>
                </a:tc>
                <a:tc gridSpan="2">
                  <a:txBody>
                    <a:bodyPr/>
                    <a:lstStyle/>
                    <a:p>
                      <a:r>
                        <a:rPr lang="en-US" b="1" dirty="0">
                          <a:latin typeface="Avenir Next LT Pro" panose="020B0504020202020204" pitchFamily="34" charset="0"/>
                        </a:rPr>
                        <a:t>Mar ‘23</a:t>
                      </a:r>
                    </a:p>
                  </a:txBody>
                  <a:tcPr/>
                </a:tc>
                <a:tc hMerge="1">
                  <a:txBody>
                    <a:bodyPr/>
                    <a:lstStyle/>
                    <a:p>
                      <a:endParaRPr lang="en-US" dirty="0"/>
                    </a:p>
                  </a:txBody>
                  <a:tcPr/>
                </a:tc>
                <a:tc gridSpan="4">
                  <a:txBody>
                    <a:bodyPr/>
                    <a:lstStyle/>
                    <a:p>
                      <a:pPr algn="ctr"/>
                      <a:r>
                        <a:rPr lang="en-US" b="1" dirty="0">
                          <a:latin typeface="Avenir Next LT Pro" panose="020B0504020202020204" pitchFamily="34" charset="0"/>
                        </a:rPr>
                        <a:t>Apr ‘23</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5">
                  <a:txBody>
                    <a:bodyPr/>
                    <a:lstStyle/>
                    <a:p>
                      <a:pPr algn="ctr"/>
                      <a:r>
                        <a:rPr lang="en-US" b="1" dirty="0">
                          <a:latin typeface="Avenir Next LT Pro" panose="020B0504020202020204" pitchFamily="34" charset="0"/>
                        </a:rPr>
                        <a:t>May ‘23</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864857705"/>
                  </a:ext>
                </a:extLst>
              </a:tr>
              <a:tr h="370840">
                <a:tc>
                  <a:txBody>
                    <a:bodyPr/>
                    <a:lstStyle/>
                    <a:p>
                      <a:endParaRPr lang="en-US" dirty="0">
                        <a:latin typeface="Avenir Next LT Pro" panose="020B0504020202020204" pitchFamily="34" charset="0"/>
                      </a:endParaRPr>
                    </a:p>
                  </a:txBody>
                  <a:tcPr/>
                </a:tc>
                <a:tc>
                  <a:txBody>
                    <a:bodyPr/>
                    <a:lstStyle/>
                    <a:p>
                      <a:pPr algn="ctr"/>
                      <a:r>
                        <a:rPr lang="en-US" sz="1400" dirty="0">
                          <a:latin typeface="Avenir Next LT Pro" panose="020B0504020202020204" pitchFamily="34" charset="0"/>
                        </a:rPr>
                        <a:t>3/20</a:t>
                      </a:r>
                    </a:p>
                  </a:txBody>
                  <a:tcPr/>
                </a:tc>
                <a:tc>
                  <a:txBody>
                    <a:bodyPr/>
                    <a:lstStyle/>
                    <a:p>
                      <a:pPr algn="ctr"/>
                      <a:r>
                        <a:rPr lang="en-US" sz="1400" dirty="0">
                          <a:latin typeface="Avenir Next LT Pro" panose="020B0504020202020204" pitchFamily="34" charset="0"/>
                        </a:rPr>
                        <a:t>3/27</a:t>
                      </a:r>
                    </a:p>
                  </a:txBody>
                  <a:tcPr/>
                </a:tc>
                <a:tc>
                  <a:txBody>
                    <a:bodyPr/>
                    <a:lstStyle/>
                    <a:p>
                      <a:pPr algn="ctr"/>
                      <a:r>
                        <a:rPr lang="en-US" sz="1400" dirty="0">
                          <a:latin typeface="Avenir Next LT Pro" panose="020B0504020202020204" pitchFamily="34" charset="0"/>
                        </a:rPr>
                        <a:t>4/3</a:t>
                      </a:r>
                    </a:p>
                  </a:txBody>
                  <a:tcPr/>
                </a:tc>
                <a:tc>
                  <a:txBody>
                    <a:bodyPr/>
                    <a:lstStyle/>
                    <a:p>
                      <a:pPr algn="ctr"/>
                      <a:r>
                        <a:rPr lang="en-US" sz="1400" dirty="0">
                          <a:latin typeface="Avenir Next LT Pro" panose="020B0504020202020204" pitchFamily="34" charset="0"/>
                        </a:rPr>
                        <a:t>4/10</a:t>
                      </a:r>
                    </a:p>
                  </a:txBody>
                  <a:tcPr/>
                </a:tc>
                <a:tc>
                  <a:txBody>
                    <a:bodyPr/>
                    <a:lstStyle/>
                    <a:p>
                      <a:pPr algn="ctr"/>
                      <a:r>
                        <a:rPr lang="en-US" sz="1400" dirty="0">
                          <a:latin typeface="Avenir Next LT Pro" panose="020B0504020202020204" pitchFamily="34" charset="0"/>
                        </a:rPr>
                        <a:t>4/17</a:t>
                      </a:r>
                    </a:p>
                  </a:txBody>
                  <a:tcPr/>
                </a:tc>
                <a:tc>
                  <a:txBody>
                    <a:bodyPr/>
                    <a:lstStyle/>
                    <a:p>
                      <a:pPr algn="ctr"/>
                      <a:r>
                        <a:rPr lang="en-US" sz="1400" dirty="0">
                          <a:latin typeface="Avenir Next LT Pro" panose="020B0504020202020204" pitchFamily="34" charset="0"/>
                        </a:rPr>
                        <a:t>4/24</a:t>
                      </a:r>
                    </a:p>
                  </a:txBody>
                  <a:tcPr/>
                </a:tc>
                <a:tc>
                  <a:txBody>
                    <a:bodyPr/>
                    <a:lstStyle/>
                    <a:p>
                      <a:pPr algn="ctr"/>
                      <a:r>
                        <a:rPr lang="en-US" sz="1400" dirty="0">
                          <a:latin typeface="Avenir Next LT Pro" panose="020B0504020202020204" pitchFamily="34" charset="0"/>
                        </a:rPr>
                        <a:t>5/1</a:t>
                      </a:r>
                    </a:p>
                  </a:txBody>
                  <a:tcPr/>
                </a:tc>
                <a:tc>
                  <a:txBody>
                    <a:bodyPr/>
                    <a:lstStyle/>
                    <a:p>
                      <a:pPr algn="ctr"/>
                      <a:r>
                        <a:rPr lang="en-US" sz="1400" dirty="0">
                          <a:latin typeface="Avenir Next LT Pro" panose="020B0504020202020204" pitchFamily="34" charset="0"/>
                        </a:rPr>
                        <a:t>5/8</a:t>
                      </a:r>
                    </a:p>
                  </a:txBody>
                  <a:tcPr/>
                </a:tc>
                <a:tc>
                  <a:txBody>
                    <a:bodyPr/>
                    <a:lstStyle/>
                    <a:p>
                      <a:pPr algn="ctr"/>
                      <a:r>
                        <a:rPr lang="en-US" sz="1400" dirty="0">
                          <a:latin typeface="Avenir Next LT Pro" panose="020B0504020202020204" pitchFamily="34" charset="0"/>
                        </a:rPr>
                        <a:t>5/15</a:t>
                      </a:r>
                    </a:p>
                  </a:txBody>
                  <a:tcPr/>
                </a:tc>
                <a:tc>
                  <a:txBody>
                    <a:bodyPr/>
                    <a:lstStyle/>
                    <a:p>
                      <a:pPr algn="ctr"/>
                      <a:r>
                        <a:rPr lang="en-US" sz="1400" dirty="0">
                          <a:latin typeface="Avenir Next LT Pro" panose="020B0504020202020204" pitchFamily="34" charset="0"/>
                        </a:rPr>
                        <a:t>5/22</a:t>
                      </a:r>
                    </a:p>
                  </a:txBody>
                  <a:tcPr/>
                </a:tc>
                <a:tc>
                  <a:txBody>
                    <a:bodyPr/>
                    <a:lstStyle/>
                    <a:p>
                      <a:pPr algn="ctr"/>
                      <a:r>
                        <a:rPr lang="en-US" sz="1400" dirty="0">
                          <a:latin typeface="Avenir Next LT Pro" panose="020B0504020202020204" pitchFamily="34" charset="0"/>
                        </a:rPr>
                        <a:t>5/29</a:t>
                      </a:r>
                    </a:p>
                  </a:txBody>
                  <a:tcPr/>
                </a:tc>
                <a:extLst>
                  <a:ext uri="{0D108BD9-81ED-4DB2-BD59-A6C34878D82A}">
                    <a16:rowId xmlns:a16="http://schemas.microsoft.com/office/drawing/2014/main" val="325202910"/>
                  </a:ext>
                </a:extLst>
              </a:tr>
              <a:tr h="370840">
                <a:tc>
                  <a:txBody>
                    <a:bodyPr/>
                    <a:lstStyle/>
                    <a:p>
                      <a:r>
                        <a:rPr lang="en-US" dirty="0">
                          <a:latin typeface="Avenir Next LT Pro" panose="020B0504020202020204" pitchFamily="34" charset="0"/>
                        </a:rPr>
                        <a:t>Kick off</a:t>
                      </a:r>
                    </a:p>
                  </a:txBody>
                  <a:tcPr anchor="ctr"/>
                </a:tc>
                <a:tc>
                  <a:txBody>
                    <a:bodyPr/>
                    <a:lstStyle/>
                    <a:p>
                      <a:pPr algn="ctr"/>
                      <a:endParaRPr lang="en-US" dirty="0">
                        <a:latin typeface="Avenir Next LT Pro" panose="020B0504020202020204" pitchFamily="34" charset="0"/>
                      </a:endParaRPr>
                    </a:p>
                  </a:txBody>
                  <a:tcPr anchor="ctr">
                    <a:solidFill>
                      <a:srgbClr val="0D72B9"/>
                    </a:solidFill>
                  </a:tcP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extLst>
                  <a:ext uri="{0D108BD9-81ED-4DB2-BD59-A6C34878D82A}">
                    <a16:rowId xmlns:a16="http://schemas.microsoft.com/office/drawing/2014/main" val="697517734"/>
                  </a:ext>
                </a:extLst>
              </a:tr>
              <a:tr h="370840">
                <a:tc>
                  <a:txBody>
                    <a:bodyPr/>
                    <a:lstStyle/>
                    <a:p>
                      <a:r>
                        <a:rPr lang="en-US" dirty="0">
                          <a:latin typeface="Avenir Next LT Pro" panose="020B0504020202020204" pitchFamily="34" charset="0"/>
                        </a:rPr>
                        <a:t>Media &amp; communications audit</a:t>
                      </a: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solidFill>
                      <a:srgbClr val="0D72B9"/>
                    </a:solidFill>
                  </a:tcPr>
                </a:tc>
                <a:tc>
                  <a:txBody>
                    <a:bodyPr/>
                    <a:lstStyle/>
                    <a:p>
                      <a:pPr algn="ctr"/>
                      <a:endParaRPr lang="en-US" dirty="0">
                        <a:latin typeface="Avenir Next LT Pro" panose="020B0504020202020204" pitchFamily="34" charset="0"/>
                      </a:endParaRPr>
                    </a:p>
                  </a:txBody>
                  <a:tcPr anchor="ctr">
                    <a:solidFill>
                      <a:srgbClr val="0D72B9"/>
                    </a:solidFill>
                  </a:tcPr>
                </a:tc>
                <a:tc>
                  <a:txBody>
                    <a:bodyPr/>
                    <a:lstStyle/>
                    <a:p>
                      <a:pPr algn="ctr"/>
                      <a:endParaRPr lang="en-US" dirty="0">
                        <a:latin typeface="Avenir Next LT Pro" panose="020B0504020202020204" pitchFamily="34" charset="0"/>
                      </a:endParaRPr>
                    </a:p>
                  </a:txBody>
                  <a:tcPr anchor="ctr">
                    <a:solidFill>
                      <a:srgbClr val="0D72B9"/>
                    </a:solidFill>
                  </a:tcP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extLst>
                  <a:ext uri="{0D108BD9-81ED-4DB2-BD59-A6C34878D82A}">
                    <a16:rowId xmlns:a16="http://schemas.microsoft.com/office/drawing/2014/main" val="998901343"/>
                  </a:ext>
                </a:extLst>
              </a:tr>
              <a:tr h="370840">
                <a:tc>
                  <a:txBody>
                    <a:bodyPr/>
                    <a:lstStyle/>
                    <a:p>
                      <a:r>
                        <a:rPr lang="en-US" dirty="0">
                          <a:latin typeface="Avenir Next LT Pro" panose="020B0504020202020204" pitchFamily="34" charset="0"/>
                        </a:rPr>
                        <a:t>Learning interviews</a:t>
                      </a: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solidFill>
                      <a:srgbClr val="0D72B9"/>
                    </a:solidFill>
                  </a:tcPr>
                </a:tc>
                <a:tc>
                  <a:txBody>
                    <a:bodyPr/>
                    <a:lstStyle/>
                    <a:p>
                      <a:pPr algn="ctr"/>
                      <a:endParaRPr lang="en-US" dirty="0">
                        <a:latin typeface="Avenir Next LT Pro" panose="020B0504020202020204" pitchFamily="34" charset="0"/>
                      </a:endParaRPr>
                    </a:p>
                  </a:txBody>
                  <a:tcPr anchor="ctr">
                    <a:solidFill>
                      <a:srgbClr val="0D72B9"/>
                    </a:solidFill>
                  </a:tcPr>
                </a:tc>
                <a:tc>
                  <a:txBody>
                    <a:bodyPr/>
                    <a:lstStyle/>
                    <a:p>
                      <a:pPr algn="ctr"/>
                      <a:endParaRPr lang="en-US" dirty="0">
                        <a:latin typeface="Avenir Next LT Pro" panose="020B0504020202020204" pitchFamily="34" charset="0"/>
                      </a:endParaRPr>
                    </a:p>
                  </a:txBody>
                  <a:tcPr anchor="ctr">
                    <a:solidFill>
                      <a:srgbClr val="0D72B9"/>
                    </a:solidFill>
                  </a:tcP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extLst>
                  <a:ext uri="{0D108BD9-81ED-4DB2-BD59-A6C34878D82A}">
                    <a16:rowId xmlns:a16="http://schemas.microsoft.com/office/drawing/2014/main" val="3727380327"/>
                  </a:ext>
                </a:extLst>
              </a:tr>
              <a:tr h="370840">
                <a:tc>
                  <a:txBody>
                    <a:bodyPr/>
                    <a:lstStyle/>
                    <a:p>
                      <a:r>
                        <a:rPr lang="en-US" dirty="0">
                          <a:latin typeface="Avenir Next LT Pro" panose="020B0504020202020204" pitchFamily="34" charset="0"/>
                        </a:rPr>
                        <a:t>Draft media plan</a:t>
                      </a: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solidFill>
                      <a:srgbClr val="0D72B9"/>
                    </a:solidFill>
                  </a:tcPr>
                </a:tc>
                <a:tc>
                  <a:txBody>
                    <a:bodyPr/>
                    <a:lstStyle/>
                    <a:p>
                      <a:pPr algn="ctr"/>
                      <a:endParaRPr lang="en-US" dirty="0">
                        <a:latin typeface="Avenir Next LT Pro" panose="020B0504020202020204" pitchFamily="34" charset="0"/>
                      </a:endParaRPr>
                    </a:p>
                  </a:txBody>
                  <a:tcPr anchor="ctr">
                    <a:solidFill>
                      <a:srgbClr val="0D72B9"/>
                    </a:solidFill>
                  </a:tcP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extLst>
                  <a:ext uri="{0D108BD9-81ED-4DB2-BD59-A6C34878D82A}">
                    <a16:rowId xmlns:a16="http://schemas.microsoft.com/office/drawing/2014/main" val="2788828604"/>
                  </a:ext>
                </a:extLst>
              </a:tr>
              <a:tr h="370840">
                <a:tc>
                  <a:txBody>
                    <a:bodyPr/>
                    <a:lstStyle/>
                    <a:p>
                      <a:r>
                        <a:rPr lang="en-US" dirty="0">
                          <a:latin typeface="Avenir Next LT Pro" panose="020B0504020202020204" pitchFamily="34" charset="0"/>
                        </a:rPr>
                        <a:t>Board update (May 3)</a:t>
                      </a: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solidFill>
                      <a:srgbClr val="0D72B9"/>
                    </a:solidFill>
                  </a:tcP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extLst>
                  <a:ext uri="{0D108BD9-81ED-4DB2-BD59-A6C34878D82A}">
                    <a16:rowId xmlns:a16="http://schemas.microsoft.com/office/drawing/2014/main" val="741469471"/>
                  </a:ext>
                </a:extLst>
              </a:tr>
              <a:tr h="370840">
                <a:tc>
                  <a:txBody>
                    <a:bodyPr/>
                    <a:lstStyle/>
                    <a:p>
                      <a:r>
                        <a:rPr lang="en-US" dirty="0">
                          <a:latin typeface="Avenir Next LT Pro" panose="020B0504020202020204" pitchFamily="34" charset="0"/>
                        </a:rPr>
                        <a:t>Finalize plan</a:t>
                      </a: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solidFill>
                      <a:srgbClr val="0D72B9"/>
                    </a:solidFill>
                  </a:tcPr>
                </a:tc>
                <a:tc>
                  <a:txBody>
                    <a:bodyPr/>
                    <a:lstStyle/>
                    <a:p>
                      <a:pPr algn="ctr"/>
                      <a:endParaRPr lang="en-US" dirty="0">
                        <a:latin typeface="Avenir Next LT Pro" panose="020B0504020202020204" pitchFamily="34" charset="0"/>
                      </a:endParaRPr>
                    </a:p>
                  </a:txBody>
                  <a:tcPr anchor="ctr">
                    <a:solidFill>
                      <a:srgbClr val="0D72B9"/>
                    </a:solidFill>
                  </a:tcP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extLst>
                  <a:ext uri="{0D108BD9-81ED-4DB2-BD59-A6C34878D82A}">
                    <a16:rowId xmlns:a16="http://schemas.microsoft.com/office/drawing/2014/main" val="1205113475"/>
                  </a:ext>
                </a:extLst>
              </a:tr>
              <a:tr h="370840">
                <a:tc>
                  <a:txBody>
                    <a:bodyPr/>
                    <a:lstStyle/>
                    <a:p>
                      <a:r>
                        <a:rPr lang="en-US" dirty="0">
                          <a:latin typeface="Avenir Next LT Pro" panose="020B0504020202020204" pitchFamily="34" charset="0"/>
                        </a:rPr>
                        <a:t>Launch</a:t>
                      </a: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tc>
                <a:tc>
                  <a:txBody>
                    <a:bodyPr/>
                    <a:lstStyle/>
                    <a:p>
                      <a:pPr algn="ctr"/>
                      <a:endParaRPr lang="en-US" dirty="0">
                        <a:latin typeface="Avenir Next LT Pro" panose="020B0504020202020204" pitchFamily="34" charset="0"/>
                      </a:endParaRPr>
                    </a:p>
                  </a:txBody>
                  <a:tcPr anchor="ctr">
                    <a:solidFill>
                      <a:srgbClr val="0D72B9"/>
                    </a:solidFill>
                  </a:tcPr>
                </a:tc>
                <a:tc>
                  <a:txBody>
                    <a:bodyPr/>
                    <a:lstStyle/>
                    <a:p>
                      <a:pPr algn="ctr"/>
                      <a:endParaRPr lang="en-US" dirty="0">
                        <a:latin typeface="Avenir Next LT Pro" panose="020B0504020202020204" pitchFamily="34" charset="0"/>
                      </a:endParaRPr>
                    </a:p>
                  </a:txBody>
                  <a:tcPr anchor="ctr">
                    <a:solidFill>
                      <a:srgbClr val="0D72B9"/>
                    </a:solidFill>
                  </a:tcPr>
                </a:tc>
                <a:extLst>
                  <a:ext uri="{0D108BD9-81ED-4DB2-BD59-A6C34878D82A}">
                    <a16:rowId xmlns:a16="http://schemas.microsoft.com/office/drawing/2014/main" val="3638213796"/>
                  </a:ext>
                </a:extLst>
              </a:tr>
            </a:tbl>
          </a:graphicData>
        </a:graphic>
      </p:graphicFrame>
      <p:cxnSp>
        <p:nvCxnSpPr>
          <p:cNvPr id="8" name="Straight Connector 7">
            <a:extLst>
              <a:ext uri="{FF2B5EF4-FFF2-40B4-BE49-F238E27FC236}">
                <a16:creationId xmlns:a16="http://schemas.microsoft.com/office/drawing/2014/main" id="{B595B865-0314-D1F6-94D2-83508D097529}"/>
              </a:ext>
            </a:extLst>
          </p:cNvPr>
          <p:cNvCxnSpPr>
            <a:cxnSpLocks/>
            <a:stCxn id="4" idx="2"/>
          </p:cNvCxnSpPr>
          <p:nvPr/>
        </p:nvCxnSpPr>
        <p:spPr>
          <a:xfrm>
            <a:off x="7443652" y="2999905"/>
            <a:ext cx="0" cy="0"/>
          </a:xfrm>
          <a:prstGeom prst="line">
            <a:avLst/>
          </a:prstGeom>
          <a:ln>
            <a:solidFill>
              <a:schemeClr val="accent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38896C4-147A-DF6A-CB0A-7664080A783F}"/>
              </a:ext>
            </a:extLst>
          </p:cNvPr>
          <p:cNvSpPr txBox="1"/>
          <p:nvPr/>
        </p:nvSpPr>
        <p:spPr>
          <a:xfrm>
            <a:off x="2168434" y="1327738"/>
            <a:ext cx="927680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162A"/>
                </a:solidFill>
                <a:effectLst/>
                <a:uLnTx/>
                <a:uFillTx/>
                <a:latin typeface="Avenir Next LT Pro" panose="020B0504020202020204" pitchFamily="34" charset="0"/>
                <a:ea typeface="+mn-ea"/>
                <a:cs typeface="+mn-cs"/>
              </a:rPr>
              <a:t>Purpose: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162A"/>
                </a:solidFill>
                <a:effectLst/>
                <a:uLnTx/>
                <a:uFillTx/>
                <a:latin typeface="Avenir Next LT Pro" panose="020B0504020202020204" pitchFamily="34" charset="0"/>
                <a:ea typeface="+mn-ea"/>
                <a:cs typeface="+mn-cs"/>
              </a:rPr>
              <a:t>Highlight Connie as the state designated HIE and an asset for the state and its citizens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162A"/>
                </a:solidFill>
                <a:effectLst/>
                <a:uLnTx/>
                <a:uFillTx/>
                <a:latin typeface="Avenir Next LT Pro" panose="020B0504020202020204" pitchFamily="34" charset="0"/>
                <a:ea typeface="+mn-ea"/>
                <a:cs typeface="+mn-cs"/>
              </a:rPr>
              <a:t>Build positive market perception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162A"/>
                </a:solidFill>
                <a:effectLst/>
                <a:uLnTx/>
                <a:uFillTx/>
                <a:latin typeface="Avenir Next LT Pro" panose="020B0504020202020204" pitchFamily="34" charset="0"/>
                <a:ea typeface="+mn-ea"/>
                <a:cs typeface="+mn-cs"/>
              </a:rPr>
              <a:t>Refine value propositions and marketing messages</a:t>
            </a:r>
          </a:p>
        </p:txBody>
      </p:sp>
      <p:pic>
        <p:nvPicPr>
          <p:cNvPr id="4" name="Graphic 3" descr="Marker outline">
            <a:extLst>
              <a:ext uri="{FF2B5EF4-FFF2-40B4-BE49-F238E27FC236}">
                <a16:creationId xmlns:a16="http://schemas.microsoft.com/office/drawing/2014/main" id="{7D87EB32-6F9C-1184-C871-1AE42D4C42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15052" y="2542705"/>
            <a:ext cx="457200" cy="457200"/>
          </a:xfrm>
          <a:prstGeom prst="rect">
            <a:avLst/>
          </a:prstGeom>
        </p:spPr>
      </p:pic>
      <p:cxnSp>
        <p:nvCxnSpPr>
          <p:cNvPr id="15" name="Straight Connector 14">
            <a:extLst>
              <a:ext uri="{FF2B5EF4-FFF2-40B4-BE49-F238E27FC236}">
                <a16:creationId xmlns:a16="http://schemas.microsoft.com/office/drawing/2014/main" id="{BBF0F41C-0527-BDFF-2963-9B57E0E4EFA5}"/>
              </a:ext>
            </a:extLst>
          </p:cNvPr>
          <p:cNvCxnSpPr>
            <a:cxnSpLocks/>
            <a:stCxn id="4" idx="2"/>
          </p:cNvCxnSpPr>
          <p:nvPr/>
        </p:nvCxnSpPr>
        <p:spPr>
          <a:xfrm flipH="1">
            <a:off x="7436139" y="2999905"/>
            <a:ext cx="7513" cy="3232862"/>
          </a:xfrm>
          <a:prstGeom prst="line">
            <a:avLst/>
          </a:prstGeom>
          <a:ln>
            <a:solidFill>
              <a:schemeClr val="accent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5433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F20B87-0939-4F62-9896-974DB24F55B1}"/>
              </a:ext>
            </a:extLst>
          </p:cNvPr>
          <p:cNvSpPr>
            <a:spLocks noGrp="1"/>
          </p:cNvSpPr>
          <p:nvPr>
            <p:ph type="body" sz="quarter" idx="10"/>
          </p:nvPr>
        </p:nvSpPr>
        <p:spPr/>
        <p:txBody>
          <a:bodyPr/>
          <a:lstStyle/>
          <a:p>
            <a:r>
              <a:rPr lang="en-US" dirty="0"/>
              <a:t>Patient Access Roadmap</a:t>
            </a:r>
          </a:p>
        </p:txBody>
      </p:sp>
    </p:spTree>
    <p:extLst>
      <p:ext uri="{BB962C8B-B14F-4D97-AF65-F5344CB8AC3E}">
        <p14:creationId xmlns:p14="http://schemas.microsoft.com/office/powerpoint/2010/main" val="779849969"/>
      </p:ext>
    </p:extLst>
  </p:cSld>
  <p:clrMapOvr>
    <a:masterClrMapping/>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76F4-572C-3785-15E6-03B297987AA5}"/>
              </a:ext>
            </a:extLst>
          </p:cNvPr>
          <p:cNvSpPr>
            <a:spLocks noGrp="1"/>
          </p:cNvSpPr>
          <p:nvPr>
            <p:ph type="title"/>
          </p:nvPr>
        </p:nvSpPr>
        <p:spPr/>
        <p:txBody>
          <a:bodyPr>
            <a:normAutofit fontScale="90000"/>
          </a:bodyPr>
          <a:lstStyle/>
          <a:p>
            <a:r>
              <a:rPr lang="en-US" dirty="0"/>
              <a:t>Connie’s Patient Access Requirements</a:t>
            </a:r>
          </a:p>
        </p:txBody>
      </p:sp>
      <p:sp>
        <p:nvSpPr>
          <p:cNvPr id="4" name="TextBox 3">
            <a:extLst>
              <a:ext uri="{FF2B5EF4-FFF2-40B4-BE49-F238E27FC236}">
                <a16:creationId xmlns:a16="http://schemas.microsoft.com/office/drawing/2014/main" id="{2D52FF03-985B-3D5C-6F32-27114C1A8D67}"/>
              </a:ext>
            </a:extLst>
          </p:cNvPr>
          <p:cNvSpPr txBox="1"/>
          <p:nvPr/>
        </p:nvSpPr>
        <p:spPr>
          <a:xfrm>
            <a:off x="2429691" y="1790290"/>
            <a:ext cx="8638708" cy="3792385"/>
          </a:xfrm>
          <a:prstGeom prst="rect">
            <a:avLst/>
          </a:prstGeom>
          <a:noFill/>
        </p:spPr>
        <p:txBody>
          <a:bodyPr wrap="square">
            <a:spAutoFit/>
          </a:bodyPr>
          <a:lstStyle/>
          <a:p>
            <a:pPr marL="411480" marR="0" lvl="0" indent="-411480" algn="l" defTabSz="822960" rtl="0" eaLnBrk="1" fontAlgn="auto" latinLnBrk="0" hangingPunct="1">
              <a:lnSpc>
                <a:spcPct val="100000"/>
              </a:lnSpc>
              <a:spcBef>
                <a:spcPts val="0"/>
              </a:spcBef>
              <a:spcAft>
                <a:spcPts val="600"/>
              </a:spcAft>
              <a:buClrTx/>
              <a:buSzTx/>
              <a:buFontTx/>
              <a:buBlip>
                <a:blip r:embed="rId2"/>
              </a:buBlip>
              <a:tabLst/>
              <a:defRPr/>
            </a:pPr>
            <a:r>
              <a:rPr kumimoji="0" lang="en-US" sz="2200" b="0" i="0" u="none" strike="noStrike" kern="1200" cap="none" spc="0" normalizeH="0" baseline="0" noProof="0" dirty="0">
                <a:ln>
                  <a:noFill/>
                </a:ln>
                <a:solidFill>
                  <a:srgbClr val="00162A"/>
                </a:solidFill>
                <a:effectLst/>
                <a:uLnTx/>
                <a:uFillTx/>
                <a:latin typeface="Avenir Black" panose="02000503020000020003"/>
                <a:ea typeface="Times New Roman" panose="02020603050405020304" pitchFamily="18" charset="0"/>
                <a:cs typeface="+mn-cs"/>
              </a:rPr>
              <a:t>Complies with the ONC Interoperability/Info Blocking Rules</a:t>
            </a:r>
          </a:p>
          <a:p>
            <a:pPr marL="868680" marR="0" lvl="1" indent="-411480" algn="l" defTabSz="822960" rtl="0" eaLnBrk="1" fontAlgn="auto" latinLnBrk="0" hangingPunct="1">
              <a:lnSpc>
                <a:spcPct val="100000"/>
              </a:lnSpc>
              <a:spcBef>
                <a:spcPts val="0"/>
              </a:spcBef>
              <a:spcAft>
                <a:spcPts val="1800"/>
              </a:spcAft>
              <a:buClrTx/>
              <a:buSzTx/>
              <a:buFont typeface="+mj-lt"/>
              <a:buAutoNum type="arabicParenR"/>
              <a:tabLst/>
              <a:defRPr/>
            </a:pPr>
            <a:r>
              <a:rPr kumimoji="0" lang="en-US" sz="1800" b="0" i="0" u="none" strike="noStrike" kern="1200" cap="none" spc="0" normalizeH="0" baseline="0" noProof="0" dirty="0">
                <a:ln>
                  <a:noFill/>
                </a:ln>
                <a:solidFill>
                  <a:srgbClr val="333333"/>
                </a:solidFill>
                <a:effectLst/>
                <a:uLnTx/>
                <a:uFillTx/>
                <a:latin typeface="Avenir Black" panose="02000503020000020003"/>
                <a:ea typeface="+mn-ea"/>
                <a:cs typeface="+mn-cs"/>
              </a:rPr>
              <a:t>Connie is required to enable patients to access their data through a third-party apps using secure APIs, built using FHIR standards. (Medicare, Medicaid, and CHIP health plans have a similar rule under CMS.)</a:t>
            </a:r>
          </a:p>
          <a:p>
            <a:pPr marL="411480" marR="0" lvl="0" indent="-411480" algn="l" defTabSz="822960" rtl="0" eaLnBrk="1" fontAlgn="auto" latinLnBrk="0" hangingPunct="1">
              <a:lnSpc>
                <a:spcPct val="100000"/>
              </a:lnSpc>
              <a:spcBef>
                <a:spcPts val="0"/>
              </a:spcBef>
              <a:spcAft>
                <a:spcPts val="600"/>
              </a:spcAft>
              <a:buClrTx/>
              <a:buSzTx/>
              <a:buFontTx/>
              <a:buBlip>
                <a:blip r:embed="rId2"/>
              </a:buBlip>
              <a:tabLst/>
              <a:defRPr/>
            </a:pPr>
            <a:r>
              <a:rPr kumimoji="0" lang="en-US" sz="2200" b="0" i="0" u="none" strike="noStrike" kern="1200" cap="none" spc="0" normalizeH="0" baseline="0" noProof="0" dirty="0">
                <a:ln>
                  <a:noFill/>
                </a:ln>
                <a:solidFill>
                  <a:srgbClr val="00162A"/>
                </a:solidFill>
                <a:effectLst/>
                <a:uLnTx/>
                <a:uFillTx/>
                <a:latin typeface="Avenir Black" panose="02000503020000020003"/>
                <a:ea typeface="+mn-ea"/>
                <a:cs typeface="+mn-cs"/>
              </a:rPr>
              <a:t>Working to </a:t>
            </a:r>
            <a:r>
              <a:rPr kumimoji="0" lang="en-US" sz="2200" b="0" i="0" u="none" strike="noStrike" kern="1200" cap="none" spc="0" normalizeH="0" baseline="0" noProof="0" dirty="0">
                <a:ln>
                  <a:noFill/>
                </a:ln>
                <a:solidFill>
                  <a:srgbClr val="00162A"/>
                </a:solidFill>
                <a:effectLst/>
                <a:uLnTx/>
                <a:uFillTx/>
                <a:latin typeface="Avenir Black" panose="02000503020000020003"/>
                <a:ea typeface="Calibri" panose="020F0502020204030204" pitchFamily="34" charset="0"/>
                <a:cs typeface="+mn-cs"/>
              </a:rPr>
              <a:t>attain the Patient Access goals for Connie described in Connecticut State Statute </a:t>
            </a:r>
            <a:r>
              <a:rPr kumimoji="0" lang="en-US" sz="2200" b="1" i="0" u="none" strike="noStrike" kern="1200" cap="none" spc="0" normalizeH="0" baseline="0" noProof="0" dirty="0">
                <a:ln>
                  <a:noFill/>
                </a:ln>
                <a:solidFill>
                  <a:srgbClr val="00162A"/>
                </a:solidFill>
                <a:effectLst/>
                <a:uLnTx/>
                <a:uFillTx/>
                <a:latin typeface="Avenir Black" panose="02000503020000020003"/>
                <a:ea typeface="Calibri" panose="020F0502020204030204" pitchFamily="34" charset="0"/>
                <a:cs typeface="+mn-cs"/>
              </a:rPr>
              <a:t>Sec. 17b-59d:</a:t>
            </a:r>
          </a:p>
          <a:p>
            <a:pPr marL="971550" marR="0" lvl="0" indent="-342900" algn="l" defTabSz="914400" rtl="0" eaLnBrk="1" fontAlgn="auto" latinLnBrk="0" hangingPunct="1">
              <a:lnSpc>
                <a:spcPct val="107000"/>
              </a:lnSpc>
              <a:spcBef>
                <a:spcPts val="0"/>
              </a:spcBef>
              <a:spcAft>
                <a:spcPts val="0"/>
              </a:spcAft>
              <a:buClrTx/>
              <a:buSzTx/>
              <a:buFont typeface="+mj-lt"/>
              <a:buAutoNum type="arabicParenR"/>
              <a:tabLst/>
              <a:defRPr/>
            </a:pPr>
            <a:r>
              <a:rPr kumimoji="0" lang="en-US" sz="1800" b="0" i="0" u="none" strike="noStrike" kern="1200" cap="none" spc="0" normalizeH="0" baseline="0" noProof="0" dirty="0">
                <a:ln>
                  <a:noFill/>
                </a:ln>
                <a:solidFill>
                  <a:srgbClr val="00162A"/>
                </a:solidFill>
                <a:effectLst/>
                <a:uLnTx/>
                <a:uFillTx/>
                <a:latin typeface="Avenir Black" panose="02000503020000020003"/>
                <a:ea typeface="Calibri" panose="020F0502020204030204" pitchFamily="34" charset="0"/>
                <a:cs typeface="Times New Roman" panose="02020603050405020304" pitchFamily="18" charset="0"/>
              </a:rPr>
              <a:t>Allow real-time, secure access to patient health information and complete medical records across all health care provider settings.</a:t>
            </a:r>
          </a:p>
          <a:p>
            <a:pPr marL="971550" marR="0" lvl="0" indent="-342900" algn="l" defTabSz="914400" rtl="0" eaLnBrk="1" fontAlgn="auto" latinLnBrk="0" hangingPunct="1">
              <a:lnSpc>
                <a:spcPct val="107000"/>
              </a:lnSpc>
              <a:spcBef>
                <a:spcPts val="0"/>
              </a:spcBef>
              <a:spcAft>
                <a:spcPts val="0"/>
              </a:spcAft>
              <a:buClrTx/>
              <a:buSzTx/>
              <a:buFont typeface="+mj-lt"/>
              <a:buAutoNum type="arabicParenR"/>
              <a:tabLst/>
              <a:defRPr/>
            </a:pPr>
            <a:r>
              <a:rPr kumimoji="0" lang="en-US" sz="1800" b="0" i="0" u="none" strike="noStrike" kern="1200" cap="none" spc="0" normalizeH="0" baseline="0" noProof="0" dirty="0">
                <a:ln>
                  <a:noFill/>
                </a:ln>
                <a:solidFill>
                  <a:srgbClr val="00162A"/>
                </a:solidFill>
                <a:effectLst/>
                <a:uLnTx/>
                <a:uFillTx/>
                <a:latin typeface="Avenir Black" panose="02000503020000020003"/>
                <a:ea typeface="Calibri" panose="020F0502020204030204" pitchFamily="34" charset="0"/>
                <a:cs typeface="Times New Roman" panose="02020603050405020304" pitchFamily="18" charset="0"/>
              </a:rPr>
              <a:t>Provide patients with secure electronic access to their health information.</a:t>
            </a:r>
          </a:p>
          <a:p>
            <a:pPr marL="971550" marR="0" lvl="0" indent="-342900" algn="l" defTabSz="914400" rtl="0" eaLnBrk="1" fontAlgn="auto" latinLnBrk="0" hangingPunct="1">
              <a:lnSpc>
                <a:spcPct val="107000"/>
              </a:lnSpc>
              <a:spcBef>
                <a:spcPts val="0"/>
              </a:spcBef>
              <a:spcAft>
                <a:spcPts val="200"/>
              </a:spcAft>
              <a:buClrTx/>
              <a:buSzTx/>
              <a:buFont typeface="+mj-lt"/>
              <a:buAutoNum type="arabicParenR"/>
              <a:tabLst/>
              <a:defRPr/>
            </a:pPr>
            <a:r>
              <a:rPr kumimoji="0" lang="en-US" sz="1800" b="0" i="0" u="none" strike="noStrike" kern="1200" cap="none" spc="0" normalizeH="0" baseline="0" noProof="0" dirty="0">
                <a:ln>
                  <a:noFill/>
                </a:ln>
                <a:solidFill>
                  <a:srgbClr val="00162A"/>
                </a:solidFill>
                <a:effectLst/>
                <a:uLnTx/>
                <a:uFillTx/>
                <a:latin typeface="Avenir Black" panose="02000503020000020003"/>
                <a:ea typeface="Calibri" panose="020F0502020204030204" pitchFamily="34" charset="0"/>
                <a:cs typeface="Times New Roman" panose="02020603050405020304" pitchFamily="18" charset="0"/>
              </a:rPr>
              <a:t>Allow voluntary participation by patients to access their health information at no cost.</a:t>
            </a:r>
          </a:p>
        </p:txBody>
      </p:sp>
      <p:sp>
        <p:nvSpPr>
          <p:cNvPr id="3" name="Slide Number Placeholder 2">
            <a:extLst>
              <a:ext uri="{FF2B5EF4-FFF2-40B4-BE49-F238E27FC236}">
                <a16:creationId xmlns:a16="http://schemas.microsoft.com/office/drawing/2014/main" id="{4EB9849A-BD7A-F5C7-460B-F7DD90EC6ED0}"/>
              </a:ext>
            </a:extLst>
          </p:cNvPr>
          <p:cNvSpPr>
            <a:spLocks noGrp="1"/>
          </p:cNvSpPr>
          <p:nvPr>
            <p:ph type="sldNum" sz="quarter" idx="4"/>
          </p:nvPr>
        </p:nvSpPr>
        <p:spPr>
          <a:xfrm>
            <a:off x="304800" y="6248523"/>
            <a:ext cx="27432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200" kern="1200">
                <a:solidFill>
                  <a:schemeClr val="bg2">
                    <a:lumMod val="1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F97B766-7176-6343-AFA5-ADC94B9B4260}" type="slidenum">
              <a:rPr kumimoji="0" lang="en-US" sz="1200" b="0" i="0" u="none" strike="noStrike" kern="1200" cap="none" spc="0" normalizeH="0" baseline="0" noProof="0" smtClean="0">
                <a:ln>
                  <a:noFill/>
                </a:ln>
                <a:solidFill>
                  <a:srgbClr val="F0F2F3">
                    <a:lumMod val="1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srgbClr val="F0F2F3">
                  <a:lumMod val="1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50272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FF827-A1E4-45F1-AB4E-F2697F165B2F}"/>
              </a:ext>
            </a:extLst>
          </p:cNvPr>
          <p:cNvSpPr>
            <a:spLocks noGrp="1"/>
          </p:cNvSpPr>
          <p:nvPr>
            <p:ph type="title"/>
          </p:nvPr>
        </p:nvSpPr>
        <p:spPr>
          <a:xfrm>
            <a:off x="668323" y="2126809"/>
            <a:ext cx="10972800" cy="2604382"/>
          </a:xfrm>
        </p:spPr>
        <p:txBody>
          <a:bodyPr>
            <a:normAutofit/>
          </a:bodyPr>
          <a:lstStyle/>
          <a:p>
            <a:pPr algn="ctr">
              <a:lnSpc>
                <a:spcPct val="150000"/>
              </a:lnSpc>
            </a:pPr>
            <a:r>
              <a:rPr lang="en-US" sz="4400" b="1" dirty="0">
                <a:solidFill>
                  <a:schemeClr val="bg2">
                    <a:lumMod val="25000"/>
                  </a:schemeClr>
                </a:solidFill>
              </a:rPr>
              <a:t>Approval of Meeting Minutes</a:t>
            </a:r>
            <a:br>
              <a:rPr lang="en-US" sz="4400" b="1" dirty="0">
                <a:solidFill>
                  <a:schemeClr val="bg2">
                    <a:lumMod val="25000"/>
                  </a:schemeClr>
                </a:solidFill>
              </a:rPr>
            </a:br>
            <a:r>
              <a:rPr lang="en-US" b="1" dirty="0">
                <a:solidFill>
                  <a:schemeClr val="bg2">
                    <a:lumMod val="25000"/>
                  </a:schemeClr>
                </a:solidFill>
              </a:rPr>
              <a:t>March 16, 2023</a:t>
            </a:r>
          </a:p>
        </p:txBody>
      </p:sp>
    </p:spTree>
    <p:extLst>
      <p:ext uri="{BB962C8B-B14F-4D97-AF65-F5344CB8AC3E}">
        <p14:creationId xmlns:p14="http://schemas.microsoft.com/office/powerpoint/2010/main" val="14694907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6">
            <a:extLst>
              <a:ext uri="{FF2B5EF4-FFF2-40B4-BE49-F238E27FC236}">
                <a16:creationId xmlns:a16="http://schemas.microsoft.com/office/drawing/2014/main" id="{3A173BD7-83C3-4691-96CB-9DF0A47563A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903AA775-F968-DA41-ABD7-9F79409E4004}" type="slidenum">
              <a:rPr kumimoji="0" lang="en-US" sz="1200" b="0" i="0" u="none" strike="noStrike" kern="1200" cap="none" spc="0" normalizeH="0" baseline="0" noProof="0" smtClean="0">
                <a:ln>
                  <a:noFill/>
                </a:ln>
                <a:solidFill>
                  <a:srgbClr val="FFFFFF"/>
                </a:solidFill>
                <a:effectLst/>
                <a:uLnTx/>
                <a:uFillTx/>
                <a:latin typeface="Lato" panose="020F0502020204030203"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600"/>
                </a:spcAft>
                <a:buClrTx/>
                <a:buSzTx/>
                <a:buFontTx/>
                <a:buNone/>
                <a:tabLst/>
                <a:defRPr/>
              </a:pPr>
              <a:t>50</a:t>
            </a:fld>
            <a:endParaRPr kumimoji="0" lang="en-US" sz="1200" b="0" i="0" u="none" strike="noStrike" kern="1200" cap="none" spc="0" normalizeH="0" baseline="0" noProof="0">
              <a:ln>
                <a:noFill/>
              </a:ln>
              <a:solidFill>
                <a:srgbClr val="FFFFFF"/>
              </a:solidFill>
              <a:effectLst/>
              <a:uLnTx/>
              <a:uFillTx/>
              <a:latin typeface="Lato" panose="020F0502020204030203" pitchFamily="34" charset="0"/>
              <a:ea typeface="+mn-ea"/>
              <a:cs typeface="Arial" panose="020B0604020202020204" pitchFamily="34" charset="0"/>
            </a:endParaRPr>
          </a:p>
        </p:txBody>
      </p:sp>
      <p:sp>
        <p:nvSpPr>
          <p:cNvPr id="7" name="Text Placeholder 6">
            <a:extLst>
              <a:ext uri="{FF2B5EF4-FFF2-40B4-BE49-F238E27FC236}">
                <a16:creationId xmlns:a16="http://schemas.microsoft.com/office/drawing/2014/main" id="{872C70E5-BFB3-49C5-8AE4-BA2F37EF8638}"/>
              </a:ext>
            </a:extLst>
          </p:cNvPr>
          <p:cNvSpPr>
            <a:spLocks noGrp="1"/>
          </p:cNvSpPr>
          <p:nvPr>
            <p:ph type="body" sz="quarter" idx="16"/>
          </p:nvPr>
        </p:nvSpPr>
        <p:spPr>
          <a:xfrm>
            <a:off x="838200" y="484899"/>
            <a:ext cx="5975959" cy="578492"/>
          </a:xfrm>
        </p:spPr>
        <p:txBody>
          <a:bodyPr/>
          <a:lstStyle/>
          <a:p>
            <a:r>
              <a:rPr lang="en-US" b="0" i="0" kern="1200" dirty="0">
                <a:latin typeface="Arial Rounded MT Bold" panose="020F0704030504030204" pitchFamily="34" charset="0"/>
                <a:ea typeface="+mn-ea"/>
                <a:cs typeface="+mn-cs"/>
              </a:rPr>
              <a:t>What Consumers Want…</a:t>
            </a:r>
          </a:p>
          <a:p>
            <a:endParaRPr lang="en-US" dirty="0"/>
          </a:p>
        </p:txBody>
      </p:sp>
      <p:sp>
        <p:nvSpPr>
          <p:cNvPr id="8" name="Content Placeholder 8">
            <a:extLst>
              <a:ext uri="{FF2B5EF4-FFF2-40B4-BE49-F238E27FC236}">
                <a16:creationId xmlns:a16="http://schemas.microsoft.com/office/drawing/2014/main" id="{68FA7893-BFC9-4FF1-A71A-C837E89D4D1A}"/>
              </a:ext>
            </a:extLst>
          </p:cNvPr>
          <p:cNvSpPr txBox="1">
            <a:spLocks/>
          </p:cNvSpPr>
          <p:nvPr/>
        </p:nvSpPr>
        <p:spPr>
          <a:xfrm>
            <a:off x="8572499" y="2880360"/>
            <a:ext cx="3065081" cy="2101543"/>
          </a:xfrm>
          <a:prstGeom prst="rect">
            <a:avLst/>
          </a:prstGeom>
        </p:spPr>
        <p:txBody>
          <a:bodyPr vert="horz" lIns="91440" tIns="45720" rIns="91440" bIns="45720" rtlCol="0" anchor="t">
            <a:noAutofit/>
          </a:bodyPr>
          <a:lstStyle>
            <a:lvl1pPr marL="0" indent="0" algn="l" defTabSz="822940" rtl="0" eaLnBrk="1" latinLnBrk="0" hangingPunct="1">
              <a:lnSpc>
                <a:spcPct val="90000"/>
              </a:lnSpc>
              <a:spcBef>
                <a:spcPts val="901"/>
              </a:spcBef>
              <a:buFontTx/>
              <a:buNone/>
              <a:defRPr sz="2880" b="1"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17206" indent="-205735" algn="l" defTabSz="822940" rtl="0" eaLnBrk="1" latinLnBrk="0" hangingPunct="1">
              <a:lnSpc>
                <a:spcPct val="90000"/>
              </a:lnSpc>
              <a:spcBef>
                <a:spcPts val="0"/>
              </a:spcBef>
              <a:spcAft>
                <a:spcPts val="720"/>
              </a:spcAft>
              <a:buFont typeface="Arial" panose="020B0604020202020204" pitchFamily="34" charset="0"/>
              <a:buChar char="•"/>
              <a:defRPr sz="2160" b="0" i="0" kern="1200">
                <a:solidFill>
                  <a:schemeClr val="tx1"/>
                </a:solidFill>
                <a:latin typeface="Avenir Book" panose="02000503020000020003" pitchFamily="2" charset="0"/>
                <a:ea typeface="+mn-ea"/>
                <a:cs typeface="+mn-cs"/>
              </a:defRPr>
            </a:lvl2pPr>
            <a:lvl3pPr marL="1028675" indent="-205735" algn="l" defTabSz="822940" rtl="0" eaLnBrk="1" latinLnBrk="0" hangingPunct="1">
              <a:lnSpc>
                <a:spcPct val="90000"/>
              </a:lnSpc>
              <a:spcBef>
                <a:spcPts val="45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3pPr>
            <a:lvl4pPr marL="1440145" indent="-205735" algn="l" defTabSz="822940" rtl="0" eaLnBrk="1" latinLnBrk="0" hangingPunct="1">
              <a:lnSpc>
                <a:spcPct val="90000"/>
              </a:lnSpc>
              <a:spcBef>
                <a:spcPts val="450"/>
              </a:spcBef>
              <a:buFont typeface="Arial" panose="020B0604020202020204" pitchFamily="34" charset="0"/>
              <a:buChar char="•"/>
              <a:defRPr sz="1621" b="0" i="0" kern="1200">
                <a:solidFill>
                  <a:schemeClr val="tx1"/>
                </a:solidFill>
                <a:latin typeface="Avenir Book" panose="02000503020000020003" pitchFamily="2" charset="0"/>
                <a:ea typeface="+mn-ea"/>
                <a:cs typeface="+mn-cs"/>
              </a:defRPr>
            </a:lvl4pPr>
            <a:lvl5pPr marL="1851614" indent="-205735" algn="l" defTabSz="822940" rtl="0" eaLnBrk="1" latinLnBrk="0" hangingPunct="1">
              <a:lnSpc>
                <a:spcPct val="90000"/>
              </a:lnSpc>
              <a:spcBef>
                <a:spcPts val="450"/>
              </a:spcBef>
              <a:buFont typeface="Arial" panose="020B0604020202020204" pitchFamily="34" charset="0"/>
              <a:buChar char="•"/>
              <a:defRPr sz="1621" b="0" i="0" kern="1200">
                <a:solidFill>
                  <a:schemeClr val="tx1"/>
                </a:solidFill>
                <a:latin typeface="Avenir Book" panose="02000503020000020003" pitchFamily="2" charset="0"/>
                <a:ea typeface="+mn-ea"/>
                <a:cs typeface="+mn-cs"/>
              </a:defRPr>
            </a:lvl5pPr>
            <a:lvl6pPr marL="2263085" indent="-205735" algn="l" defTabSz="822940" rtl="0" eaLnBrk="1" latinLnBrk="0" hangingPunct="1">
              <a:lnSpc>
                <a:spcPct val="90000"/>
              </a:lnSpc>
              <a:spcBef>
                <a:spcPts val="450"/>
              </a:spcBef>
              <a:buFont typeface="Arial" panose="020B0604020202020204" pitchFamily="34" charset="0"/>
              <a:buChar char="•"/>
              <a:defRPr sz="1621" kern="1200">
                <a:solidFill>
                  <a:schemeClr val="tx1"/>
                </a:solidFill>
                <a:latin typeface="+mn-lt"/>
                <a:ea typeface="+mn-ea"/>
                <a:cs typeface="+mn-cs"/>
              </a:defRPr>
            </a:lvl6pPr>
            <a:lvl7pPr marL="2674554" indent="-205735" algn="l" defTabSz="822940" rtl="0" eaLnBrk="1" latinLnBrk="0" hangingPunct="1">
              <a:lnSpc>
                <a:spcPct val="90000"/>
              </a:lnSpc>
              <a:spcBef>
                <a:spcPts val="450"/>
              </a:spcBef>
              <a:buFont typeface="Arial" panose="020B0604020202020204" pitchFamily="34" charset="0"/>
              <a:buChar char="•"/>
              <a:defRPr sz="1621" kern="1200">
                <a:solidFill>
                  <a:schemeClr val="tx1"/>
                </a:solidFill>
                <a:latin typeface="+mn-lt"/>
                <a:ea typeface="+mn-ea"/>
                <a:cs typeface="+mn-cs"/>
              </a:defRPr>
            </a:lvl7pPr>
            <a:lvl8pPr marL="3086023" indent="-205735" algn="l" defTabSz="822940" rtl="0" eaLnBrk="1" latinLnBrk="0" hangingPunct="1">
              <a:lnSpc>
                <a:spcPct val="90000"/>
              </a:lnSpc>
              <a:spcBef>
                <a:spcPts val="450"/>
              </a:spcBef>
              <a:buFont typeface="Arial" panose="020B0604020202020204" pitchFamily="34" charset="0"/>
              <a:buChar char="•"/>
              <a:defRPr sz="1621" kern="1200">
                <a:solidFill>
                  <a:schemeClr val="tx1"/>
                </a:solidFill>
                <a:latin typeface="+mn-lt"/>
                <a:ea typeface="+mn-ea"/>
                <a:cs typeface="+mn-cs"/>
              </a:defRPr>
            </a:lvl8pPr>
            <a:lvl9pPr marL="3497494" indent="-205735" algn="l" defTabSz="822940" rtl="0" eaLnBrk="1" latinLnBrk="0" hangingPunct="1">
              <a:lnSpc>
                <a:spcPct val="90000"/>
              </a:lnSpc>
              <a:spcBef>
                <a:spcPts val="450"/>
              </a:spcBef>
              <a:buFont typeface="Arial" panose="020B0604020202020204" pitchFamily="34" charset="0"/>
              <a:buChar char="•"/>
              <a:defRPr sz="1621" kern="1200">
                <a:solidFill>
                  <a:schemeClr val="tx1"/>
                </a:solidFill>
                <a:latin typeface="+mn-lt"/>
                <a:ea typeface="+mn-ea"/>
                <a:cs typeface="+mn-cs"/>
              </a:defRPr>
            </a:lvl9pPr>
          </a:lstStyle>
          <a:p>
            <a:pPr marL="0" marR="0" lvl="0" indent="0" algn="l" defTabSz="822940" rtl="0" eaLnBrk="1" fontAlgn="base" latinLnBrk="0" hangingPunct="1">
              <a:lnSpc>
                <a:spcPct val="90000"/>
              </a:lnSpc>
              <a:spcBef>
                <a:spcPts val="0"/>
              </a:spcBef>
              <a:spcAft>
                <a:spcPts val="2400"/>
              </a:spcAft>
              <a:buClrTx/>
              <a:buSzTx/>
              <a:buFontTx/>
              <a:buNone/>
              <a:tabLst/>
              <a:defRPr/>
            </a:pPr>
            <a:r>
              <a:rPr kumimoji="0" lang="en-US" sz="3200" b="0" i="0" u="none" strike="noStrike" kern="1200" cap="none" spc="0" normalizeH="0" baseline="0" noProof="0" dirty="0">
                <a:ln>
                  <a:noFill/>
                </a:ln>
                <a:solidFill>
                  <a:srgbClr val="00162A"/>
                </a:solidFill>
                <a:effectLst/>
                <a:uLnTx/>
                <a:uFillTx/>
                <a:latin typeface="Avenir Next LT Pro"/>
                <a:ea typeface="Times New Roman" panose="02020603050405020304" pitchFamily="18" charset="0"/>
                <a:cs typeface="Lato"/>
              </a:rPr>
              <a:t>Feedback from 4 consumer groups</a:t>
            </a:r>
          </a:p>
          <a:p>
            <a:pPr marL="0" marR="0" lvl="0" indent="0" algn="l" defTabSz="822940" rtl="0" eaLnBrk="1" fontAlgn="base" latinLnBrk="0" hangingPunct="1">
              <a:lnSpc>
                <a:spcPct val="90000"/>
              </a:lnSpc>
              <a:spcBef>
                <a:spcPts val="0"/>
              </a:spcBef>
              <a:spcAft>
                <a:spcPts val="1200"/>
              </a:spcAft>
              <a:buClrTx/>
              <a:buSzTx/>
              <a:buFontTx/>
              <a:buNone/>
              <a:tabLst/>
              <a:defRPr/>
            </a:pPr>
            <a:r>
              <a:rPr kumimoji="0" lang="en-US" sz="3200" b="0" i="0" u="none" strike="noStrike" kern="1200" cap="none" spc="0" normalizeH="0" baseline="0" noProof="0" dirty="0">
                <a:ln>
                  <a:noFill/>
                </a:ln>
                <a:solidFill>
                  <a:srgbClr val="00162A"/>
                </a:solidFill>
                <a:effectLst/>
                <a:uLnTx/>
                <a:uFillTx/>
                <a:latin typeface="Avenir Next LT Pro"/>
                <a:ea typeface="Times New Roman" panose="02020603050405020304" pitchFamily="18" charset="0"/>
                <a:cs typeface="Lato"/>
              </a:rPr>
              <a:t>60+ participants</a:t>
            </a:r>
          </a:p>
          <a:p>
            <a:pPr marL="0" marR="0" lvl="0" indent="0" algn="l" defTabSz="822940" rtl="0" eaLnBrk="1" fontAlgn="auto" latinLnBrk="0" hangingPunct="1">
              <a:lnSpc>
                <a:spcPct val="90000"/>
              </a:lnSpc>
              <a:spcBef>
                <a:spcPts val="901"/>
              </a:spcBef>
              <a:spcAft>
                <a:spcPts val="1200"/>
              </a:spcAft>
              <a:buClrTx/>
              <a:buSzTx/>
              <a:buFontTx/>
              <a:buNone/>
              <a:tabLst/>
              <a:defRPr/>
            </a:pPr>
            <a:endParaRPr kumimoji="0" lang="en-US" sz="4800" b="0" i="0" u="none" strike="noStrike" kern="1200" cap="none" spc="0" normalizeH="0" baseline="0" noProof="0" dirty="0">
              <a:ln>
                <a:noFill/>
              </a:ln>
              <a:solidFill>
                <a:srgbClr val="00162A"/>
              </a:solidFill>
              <a:effectLst/>
              <a:uLnTx/>
              <a:uFillTx/>
              <a:latin typeface="Avenir Next LT Pro"/>
              <a:ea typeface="Lato" panose="020F0502020204030203" pitchFamily="34" charset="0"/>
              <a:cs typeface="Lato" panose="020F0502020204030203" pitchFamily="34" charset="0"/>
            </a:endParaRPr>
          </a:p>
        </p:txBody>
      </p:sp>
      <p:sp>
        <p:nvSpPr>
          <p:cNvPr id="11" name="TextBox 10">
            <a:extLst>
              <a:ext uri="{FF2B5EF4-FFF2-40B4-BE49-F238E27FC236}">
                <a16:creationId xmlns:a16="http://schemas.microsoft.com/office/drawing/2014/main" id="{2C6C498A-3B32-4107-A343-650AB1A393D8}"/>
              </a:ext>
            </a:extLst>
          </p:cNvPr>
          <p:cNvSpPr txBox="1"/>
          <p:nvPr/>
        </p:nvSpPr>
        <p:spPr>
          <a:xfrm>
            <a:off x="1031631" y="1983306"/>
            <a:ext cx="6207369" cy="4216539"/>
          </a:xfrm>
          <a:prstGeom prst="rect">
            <a:avLst/>
          </a:prstGeom>
          <a:noFill/>
        </p:spPr>
        <p:txBody>
          <a:bodyPr wrap="square">
            <a:spAutoFit/>
          </a:bodyPr>
          <a:lstStyle/>
          <a:p>
            <a:pPr marL="411480" marR="0" lvl="0" indent="-411480" algn="l" defTabSz="822960" rtl="0" eaLnBrk="1" fontAlgn="auto" latinLnBrk="0" hangingPunct="1">
              <a:lnSpc>
                <a:spcPct val="100000"/>
              </a:lnSpc>
              <a:spcBef>
                <a:spcPts val="0"/>
              </a:spcBef>
              <a:spcAft>
                <a:spcPts val="1800"/>
              </a:spcAft>
              <a:buClrTx/>
              <a:buSzTx/>
              <a:buFontTx/>
              <a:buBlip>
                <a:blip r:embed="rId3"/>
              </a:buBlip>
              <a:tabLst/>
              <a:defRPr/>
            </a:pPr>
            <a:r>
              <a:rPr kumimoji="0" lang="en-US" sz="2000" b="0" i="0" u="none" strike="noStrike" kern="1200" cap="none" spc="0" normalizeH="0" baseline="0" noProof="0" dirty="0">
                <a:ln>
                  <a:noFill/>
                </a:ln>
                <a:solidFill>
                  <a:srgbClr val="00162A"/>
                </a:solidFill>
                <a:effectLst/>
                <a:uLnTx/>
                <a:uFillTx/>
                <a:latin typeface="Avenir Black"/>
                <a:ea typeface="Times New Roman" panose="02020603050405020304" pitchFamily="18" charset="0"/>
                <a:cs typeface="+mn-cs"/>
              </a:rPr>
              <a:t>Helping people understand their health records.</a:t>
            </a:r>
          </a:p>
          <a:p>
            <a:pPr marL="411480" marR="0" lvl="0" indent="-411480" algn="l" defTabSz="822960" rtl="0" eaLnBrk="1" fontAlgn="auto" latinLnBrk="0" hangingPunct="1">
              <a:lnSpc>
                <a:spcPct val="100000"/>
              </a:lnSpc>
              <a:spcBef>
                <a:spcPts val="0"/>
              </a:spcBef>
              <a:spcAft>
                <a:spcPts val="1800"/>
              </a:spcAft>
              <a:buClrTx/>
              <a:buSzTx/>
              <a:buFontTx/>
              <a:buBlip>
                <a:blip r:embed="rId3"/>
              </a:buBlip>
              <a:tabLst/>
              <a:defRPr/>
            </a:pPr>
            <a:r>
              <a:rPr kumimoji="0" lang="en-US" sz="2000" b="0" i="0" u="none" strike="noStrike" kern="1200" cap="none" spc="0" normalizeH="0" baseline="0" noProof="0" dirty="0">
                <a:ln>
                  <a:noFill/>
                </a:ln>
                <a:solidFill>
                  <a:srgbClr val="00162A"/>
                </a:solidFill>
                <a:effectLst/>
                <a:uLnTx/>
                <a:uFillTx/>
                <a:latin typeface="Avenir Black"/>
                <a:ea typeface="Times New Roman" panose="02020603050405020304" pitchFamily="18" charset="0"/>
                <a:cs typeface="+mn-cs"/>
              </a:rPr>
              <a:t>Easy access to their data on their phone, even when abroad</a:t>
            </a:r>
          </a:p>
          <a:p>
            <a:pPr marL="411480" marR="0" lvl="0" indent="-411480" algn="l" defTabSz="822960" rtl="0" eaLnBrk="1" fontAlgn="auto" latinLnBrk="0" hangingPunct="1">
              <a:lnSpc>
                <a:spcPct val="100000"/>
              </a:lnSpc>
              <a:spcBef>
                <a:spcPts val="0"/>
              </a:spcBef>
              <a:spcAft>
                <a:spcPts val="1800"/>
              </a:spcAft>
              <a:buClrTx/>
              <a:buSzTx/>
              <a:buFontTx/>
              <a:buBlip>
                <a:blip r:embed="rId3"/>
              </a:buBlip>
              <a:tabLst/>
              <a:defRPr/>
            </a:pPr>
            <a:r>
              <a:rPr kumimoji="0" lang="en-US" sz="2000" b="0" i="0" u="none" strike="noStrike" kern="1200" cap="none" spc="0" normalizeH="0" baseline="0" noProof="0" dirty="0">
                <a:ln>
                  <a:noFill/>
                </a:ln>
                <a:solidFill>
                  <a:srgbClr val="00162A"/>
                </a:solidFill>
                <a:effectLst/>
                <a:uLnTx/>
                <a:uFillTx/>
                <a:latin typeface="Avenir Black"/>
                <a:ea typeface="Times New Roman" panose="02020603050405020304" pitchFamily="18" charset="0"/>
                <a:cs typeface="+mn-cs"/>
              </a:rPr>
              <a:t>One-stop-shop for their records</a:t>
            </a:r>
          </a:p>
          <a:p>
            <a:pPr marL="411480" marR="0" lvl="0" indent="-411480" algn="l" defTabSz="822960" rtl="0" eaLnBrk="1" fontAlgn="auto" latinLnBrk="0" hangingPunct="1">
              <a:lnSpc>
                <a:spcPct val="100000"/>
              </a:lnSpc>
              <a:spcBef>
                <a:spcPts val="0"/>
              </a:spcBef>
              <a:spcAft>
                <a:spcPts val="1800"/>
              </a:spcAft>
              <a:buClrTx/>
              <a:buSzTx/>
              <a:buFontTx/>
              <a:buBlip>
                <a:blip r:embed="rId3"/>
              </a:buBlip>
              <a:tabLst/>
              <a:defRPr/>
            </a:pPr>
            <a:r>
              <a:rPr kumimoji="0" lang="en-US" sz="2000" b="0" i="0" u="none" strike="noStrike" kern="1200" cap="none" spc="0" normalizeH="0" baseline="0" noProof="0" dirty="0">
                <a:ln>
                  <a:noFill/>
                </a:ln>
                <a:solidFill>
                  <a:srgbClr val="00162A"/>
                </a:solidFill>
                <a:effectLst/>
                <a:uLnTx/>
                <a:uFillTx/>
                <a:latin typeface="Avenir Black"/>
                <a:ea typeface="Times New Roman" panose="02020603050405020304" pitchFamily="18" charset="0"/>
                <a:cs typeface="+mn-cs"/>
              </a:rPr>
              <a:t>Patient-facing information written in plain language with a health literacy lens.</a:t>
            </a:r>
          </a:p>
          <a:p>
            <a:pPr marL="411480" marR="0" lvl="0" indent="-411480" algn="l" defTabSz="822960" rtl="0" eaLnBrk="1" fontAlgn="auto" latinLnBrk="0" hangingPunct="1">
              <a:lnSpc>
                <a:spcPct val="100000"/>
              </a:lnSpc>
              <a:spcBef>
                <a:spcPts val="0"/>
              </a:spcBef>
              <a:spcAft>
                <a:spcPts val="1800"/>
              </a:spcAft>
              <a:buClrTx/>
              <a:buSzTx/>
              <a:buFontTx/>
              <a:buBlip>
                <a:blip r:embed="rId3"/>
              </a:buBlip>
              <a:tabLst/>
              <a:defRPr/>
            </a:pPr>
            <a:r>
              <a:rPr kumimoji="0" lang="en-US" sz="2000" b="0" i="0" u="none" strike="noStrike" kern="1200" cap="none" spc="0" normalizeH="0" baseline="0" noProof="0" dirty="0">
                <a:ln>
                  <a:noFill/>
                </a:ln>
                <a:solidFill>
                  <a:srgbClr val="00162A"/>
                </a:solidFill>
                <a:effectLst/>
                <a:uLnTx/>
                <a:uFillTx/>
                <a:latin typeface="Avenir Black"/>
                <a:ea typeface="Times New Roman" panose="02020603050405020304" pitchFamily="18" charset="0"/>
                <a:cs typeface="+mn-cs"/>
              </a:rPr>
              <a:t>Provided in multiple languages. </a:t>
            </a:r>
          </a:p>
          <a:p>
            <a:pPr marL="411480" marR="0" lvl="0" indent="-411480" algn="l" defTabSz="822960" rtl="0" eaLnBrk="1" fontAlgn="auto" latinLnBrk="0" hangingPunct="1">
              <a:lnSpc>
                <a:spcPct val="100000"/>
              </a:lnSpc>
              <a:spcBef>
                <a:spcPts val="0"/>
              </a:spcBef>
              <a:spcAft>
                <a:spcPts val="1800"/>
              </a:spcAft>
              <a:buClrTx/>
              <a:buSzTx/>
              <a:buFontTx/>
              <a:buBlip>
                <a:blip r:embed="rId3"/>
              </a:buBlip>
              <a:tabLst/>
              <a:defRPr/>
            </a:pPr>
            <a:r>
              <a:rPr kumimoji="0" lang="en-US" sz="2000" b="0" i="0" u="none" strike="noStrike" kern="1200" cap="none" spc="0" normalizeH="0" baseline="0" noProof="0" dirty="0">
                <a:ln>
                  <a:noFill/>
                </a:ln>
                <a:solidFill>
                  <a:srgbClr val="00162A"/>
                </a:solidFill>
                <a:effectLst/>
                <a:uLnTx/>
                <a:uFillTx/>
                <a:latin typeface="Avenir Black"/>
                <a:ea typeface="Times New Roman" panose="02020603050405020304" pitchFamily="18" charset="0"/>
                <a:cs typeface="+mn-cs"/>
              </a:rPr>
              <a:t>Electronic AND printed.</a:t>
            </a:r>
          </a:p>
          <a:p>
            <a:pPr marL="411480" marR="0" lvl="0" indent="-411480" algn="l" defTabSz="822960" rtl="0" eaLnBrk="1" fontAlgn="auto" latinLnBrk="0" hangingPunct="1">
              <a:lnSpc>
                <a:spcPct val="100000"/>
              </a:lnSpc>
              <a:spcBef>
                <a:spcPts val="0"/>
              </a:spcBef>
              <a:spcAft>
                <a:spcPts val="1800"/>
              </a:spcAft>
              <a:buClrTx/>
              <a:buSzTx/>
              <a:buFontTx/>
              <a:buBlip>
                <a:blip r:embed="rId3"/>
              </a:buBlip>
              <a:tabLst/>
              <a:defRPr/>
            </a:pPr>
            <a:r>
              <a:rPr kumimoji="0" lang="en-US" sz="2000" b="0" i="0" u="none" strike="noStrike" kern="1200" cap="none" spc="0" normalizeH="0" baseline="0" noProof="0" dirty="0">
                <a:ln>
                  <a:noFill/>
                </a:ln>
                <a:solidFill>
                  <a:srgbClr val="00162A"/>
                </a:solidFill>
                <a:effectLst/>
                <a:uLnTx/>
                <a:uFillTx/>
                <a:latin typeface="Avenir Black"/>
                <a:ea typeface="Times New Roman" panose="02020603050405020304" pitchFamily="18" charset="0"/>
                <a:cs typeface="+mn-cs"/>
              </a:rPr>
              <a:t>Live support without long wait times.</a:t>
            </a:r>
          </a:p>
        </p:txBody>
      </p:sp>
    </p:spTree>
    <p:extLst>
      <p:ext uri="{BB962C8B-B14F-4D97-AF65-F5344CB8AC3E}">
        <p14:creationId xmlns:p14="http://schemas.microsoft.com/office/powerpoint/2010/main" val="37689158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C39AD-EEE8-4520-8BB4-FC9EED07E1A6}"/>
              </a:ext>
            </a:extLst>
          </p:cNvPr>
          <p:cNvSpPr>
            <a:spLocks noGrp="1"/>
          </p:cNvSpPr>
          <p:nvPr>
            <p:ph type="title"/>
          </p:nvPr>
        </p:nvSpPr>
        <p:spPr/>
        <p:txBody>
          <a:bodyPr/>
          <a:lstStyle/>
          <a:p>
            <a:r>
              <a:rPr lang="en-US" dirty="0"/>
              <a:t>Three Phases</a:t>
            </a:r>
          </a:p>
        </p:txBody>
      </p:sp>
      <p:graphicFrame>
        <p:nvGraphicFramePr>
          <p:cNvPr id="3" name="Diagram 2">
            <a:extLst>
              <a:ext uri="{FF2B5EF4-FFF2-40B4-BE49-F238E27FC236}">
                <a16:creationId xmlns:a16="http://schemas.microsoft.com/office/drawing/2014/main" id="{CEA23A0C-6329-9B26-F34B-3DAAC262F396}"/>
              </a:ext>
            </a:extLst>
          </p:cNvPr>
          <p:cNvGraphicFramePr/>
          <p:nvPr/>
        </p:nvGraphicFramePr>
        <p:xfrm>
          <a:off x="2032000" y="1881051"/>
          <a:ext cx="8128000" cy="4257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1C2872E7-B4B1-17BB-A07C-E62412E104E5}"/>
              </a:ext>
            </a:extLst>
          </p:cNvPr>
          <p:cNvSpPr>
            <a:spLocks noGrp="1"/>
          </p:cNvSpPr>
          <p:nvPr>
            <p:ph type="sldNum" sz="quarter" idx="4"/>
          </p:nvPr>
        </p:nvSpPr>
        <p:spPr>
          <a:xfrm>
            <a:off x="304800" y="6248523"/>
            <a:ext cx="27432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200" kern="1200">
                <a:solidFill>
                  <a:schemeClr val="bg2">
                    <a:lumMod val="1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F97B766-7176-6343-AFA5-ADC94B9B4260}" type="slidenum">
              <a:rPr kumimoji="0" lang="en-US" sz="1200" b="0" i="0" u="none" strike="noStrike" kern="1200" cap="none" spc="0" normalizeH="0" baseline="0" noProof="0" smtClean="0">
                <a:ln>
                  <a:noFill/>
                </a:ln>
                <a:solidFill>
                  <a:srgbClr val="F0F2F3">
                    <a:lumMod val="1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srgbClr val="F0F2F3">
                  <a:lumMod val="1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83562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A6F96D3-630E-4800-D7A6-64071BF8065A}"/>
              </a:ext>
            </a:extLst>
          </p:cNvPr>
          <p:cNvSpPr>
            <a:spLocks noGrp="1"/>
          </p:cNvSpPr>
          <p:nvPr>
            <p:ph type="title"/>
          </p:nvPr>
        </p:nvSpPr>
        <p:spPr>
          <a:xfrm>
            <a:off x="1979001" y="477165"/>
            <a:ext cx="7622199" cy="1065434"/>
          </a:xfrm>
        </p:spPr>
        <p:txBody>
          <a:bodyPr/>
          <a:lstStyle/>
          <a:p>
            <a:r>
              <a:rPr lang="en-US" dirty="0"/>
              <a:t>3</a:t>
            </a:r>
            <a:r>
              <a:rPr lang="en-US" baseline="30000" dirty="0"/>
              <a:t>rd</a:t>
            </a:r>
            <a:r>
              <a:rPr lang="en-US" dirty="0"/>
              <a:t> Party Apps</a:t>
            </a:r>
          </a:p>
        </p:txBody>
      </p:sp>
      <p:sp>
        <p:nvSpPr>
          <p:cNvPr id="6" name="TextBox 5">
            <a:extLst>
              <a:ext uri="{FF2B5EF4-FFF2-40B4-BE49-F238E27FC236}">
                <a16:creationId xmlns:a16="http://schemas.microsoft.com/office/drawing/2014/main" id="{80C4701D-B424-8F14-4625-4B06A3A6DCAD}"/>
              </a:ext>
            </a:extLst>
          </p:cNvPr>
          <p:cNvSpPr txBox="1"/>
          <p:nvPr/>
        </p:nvSpPr>
        <p:spPr>
          <a:xfrm>
            <a:off x="2029097" y="1463536"/>
            <a:ext cx="748066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62A"/>
                </a:solidFill>
                <a:effectLst/>
                <a:uLnTx/>
                <a:uFillTx/>
                <a:latin typeface="Calibri" panose="020F0502020204030204"/>
                <a:ea typeface="+mn-ea"/>
                <a:cs typeface="+mn-cs"/>
              </a:rPr>
              <a:t>Applications use secure (API) connections either directly with Connie, and/or indirectly through </a:t>
            </a:r>
            <a:r>
              <a:rPr kumimoji="0" lang="en-US" sz="1800" b="0" i="0" u="none" strike="noStrike" kern="1200" cap="none" spc="0" normalizeH="0" baseline="0" noProof="0" dirty="0" err="1">
                <a:ln>
                  <a:noFill/>
                </a:ln>
                <a:solidFill>
                  <a:srgbClr val="00162A"/>
                </a:solidFill>
                <a:effectLst/>
                <a:uLnTx/>
                <a:uFillTx/>
                <a:latin typeface="Calibri" panose="020F0502020204030204"/>
                <a:ea typeface="+mn-ea"/>
                <a:cs typeface="+mn-cs"/>
              </a:rPr>
              <a:t>Carequality</a:t>
            </a:r>
            <a:r>
              <a:rPr kumimoji="0" lang="en-US" sz="1800" b="0" i="0" u="none" strike="noStrike" kern="1200" cap="none" spc="0" normalizeH="0" baseline="0" noProof="0" dirty="0">
                <a:ln>
                  <a:noFill/>
                </a:ln>
                <a:solidFill>
                  <a:srgbClr val="00162A"/>
                </a:solidFill>
                <a:effectLst/>
                <a:uLnTx/>
                <a:uFillTx/>
                <a:latin typeface="Calibri" panose="020F0502020204030204"/>
                <a:ea typeface="+mn-ea"/>
                <a:cs typeface="+mn-cs"/>
              </a:rPr>
              <a:t>.</a:t>
            </a:r>
          </a:p>
        </p:txBody>
      </p:sp>
      <p:sp>
        <p:nvSpPr>
          <p:cNvPr id="13" name="Arrow: Pentagon 12">
            <a:extLst>
              <a:ext uri="{FF2B5EF4-FFF2-40B4-BE49-F238E27FC236}">
                <a16:creationId xmlns:a16="http://schemas.microsoft.com/office/drawing/2014/main" id="{AEBBB18B-4E97-ABBB-38DB-936A69D95D68}"/>
              </a:ext>
            </a:extLst>
          </p:cNvPr>
          <p:cNvSpPr/>
          <p:nvPr/>
        </p:nvSpPr>
        <p:spPr>
          <a:xfrm>
            <a:off x="2081349" y="2370568"/>
            <a:ext cx="2209822" cy="149920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a:ea typeface="+mn-ea"/>
                <a:cs typeface="+mn-cs"/>
              </a:rPr>
              <a:t>A consumer downloads an application from an app store that is either registered with Connie or Carequality</a:t>
            </a:r>
            <a:endPar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Arrow: Pentagon 13">
            <a:extLst>
              <a:ext uri="{FF2B5EF4-FFF2-40B4-BE49-F238E27FC236}">
                <a16:creationId xmlns:a16="http://schemas.microsoft.com/office/drawing/2014/main" id="{41E6E7BA-20AB-EA6B-5771-129DAAB0B781}"/>
              </a:ext>
            </a:extLst>
          </p:cNvPr>
          <p:cNvSpPr/>
          <p:nvPr/>
        </p:nvSpPr>
        <p:spPr>
          <a:xfrm>
            <a:off x="4291171" y="2370003"/>
            <a:ext cx="2209822" cy="149920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The consumer approves the app to get their Connie/</a:t>
            </a:r>
            <a:r>
              <a:rPr kumimoji="0" lang="en-US" sz="1400" b="0" i="0" u="none" strike="noStrike" kern="1200" cap="none" spc="0" normalizeH="0" baseline="0" noProof="0" dirty="0" err="1">
                <a:ln>
                  <a:noFill/>
                </a:ln>
                <a:solidFill>
                  <a:srgbClr val="FFFFFF"/>
                </a:solidFill>
                <a:effectLst/>
                <a:uLnTx/>
                <a:uFillTx/>
                <a:latin typeface="Calibri" panose="020F0502020204030204"/>
                <a:ea typeface="+mn-ea"/>
                <a:cs typeface="+mn-cs"/>
              </a:rPr>
              <a:t>Carequality</a:t>
            </a: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 data during the app set up process</a:t>
            </a:r>
          </a:p>
        </p:txBody>
      </p:sp>
      <p:sp>
        <p:nvSpPr>
          <p:cNvPr id="15" name="Arrow: Pentagon 14">
            <a:extLst>
              <a:ext uri="{FF2B5EF4-FFF2-40B4-BE49-F238E27FC236}">
                <a16:creationId xmlns:a16="http://schemas.microsoft.com/office/drawing/2014/main" id="{6EFC4BDE-5F78-5EB7-7439-CDE097B95F59}"/>
              </a:ext>
            </a:extLst>
          </p:cNvPr>
          <p:cNvSpPr/>
          <p:nvPr/>
        </p:nvSpPr>
        <p:spPr>
          <a:xfrm>
            <a:off x="6500993" y="2369438"/>
            <a:ext cx="2209822" cy="149920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The app requires the consumer to verify their ID</a:t>
            </a:r>
          </a:p>
        </p:txBody>
      </p:sp>
      <p:sp>
        <p:nvSpPr>
          <p:cNvPr id="16" name="Arrow: Pentagon 15">
            <a:extLst>
              <a:ext uri="{FF2B5EF4-FFF2-40B4-BE49-F238E27FC236}">
                <a16:creationId xmlns:a16="http://schemas.microsoft.com/office/drawing/2014/main" id="{C02B38CA-C3AF-50CE-F45A-FFF61D18355E}"/>
              </a:ext>
            </a:extLst>
          </p:cNvPr>
          <p:cNvSpPr/>
          <p:nvPr/>
        </p:nvSpPr>
        <p:spPr>
          <a:xfrm>
            <a:off x="8710815" y="2368873"/>
            <a:ext cx="2209822" cy="149920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Once the consumer’s ID is verified, the app makes a call to Connie/</a:t>
            </a:r>
            <a:r>
              <a:rPr kumimoji="0" lang="en-US" sz="1400" b="0" i="0" u="none" strike="noStrike" kern="1200" cap="none" spc="0" normalizeH="0" baseline="0" noProof="0" dirty="0" err="1">
                <a:ln>
                  <a:noFill/>
                </a:ln>
                <a:solidFill>
                  <a:srgbClr val="FFFFFF"/>
                </a:solidFill>
                <a:effectLst/>
                <a:uLnTx/>
                <a:uFillTx/>
                <a:latin typeface="Calibri" panose="020F0502020204030204"/>
                <a:ea typeface="+mn-ea"/>
                <a:cs typeface="+mn-cs"/>
              </a:rPr>
              <a:t>Carequality</a:t>
            </a: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 for the patient’s data.</a:t>
            </a:r>
          </a:p>
        </p:txBody>
      </p:sp>
      <p:sp>
        <p:nvSpPr>
          <p:cNvPr id="17" name="TextBox 16">
            <a:extLst>
              <a:ext uri="{FF2B5EF4-FFF2-40B4-BE49-F238E27FC236}">
                <a16:creationId xmlns:a16="http://schemas.microsoft.com/office/drawing/2014/main" id="{055956AA-07A1-A324-0398-28632E4B892C}"/>
              </a:ext>
            </a:extLst>
          </p:cNvPr>
          <p:cNvSpPr txBox="1"/>
          <p:nvPr/>
        </p:nvSpPr>
        <p:spPr>
          <a:xfrm>
            <a:off x="2029097" y="4101802"/>
            <a:ext cx="8316686" cy="258532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162A"/>
                </a:solidFill>
                <a:effectLst/>
                <a:uLnTx/>
                <a:uFillTx/>
                <a:latin typeface="Calibri" panose="020F0502020204030204"/>
                <a:ea typeface="+mn-ea"/>
                <a:cs typeface="+mn-cs"/>
              </a:rPr>
              <a:t>Strengths</a:t>
            </a:r>
            <a:r>
              <a:rPr kumimoji="0" lang="en-US" sz="1800" b="0" i="0" u="none" strike="noStrike" kern="1200" cap="none" spc="0" normalizeH="0" baseline="0" noProof="0" dirty="0">
                <a:ln>
                  <a:noFill/>
                </a:ln>
                <a:solidFill>
                  <a:srgbClr val="00162A"/>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162A"/>
                </a:solidFill>
                <a:effectLst/>
                <a:uLnTx/>
                <a:uFillTx/>
                <a:latin typeface="Calibri" panose="020F0502020204030204"/>
                <a:ea typeface="+mn-ea"/>
                <a:cs typeface="+mn-cs"/>
              </a:rPr>
              <a:t>Consumer has a choice of apps to access their protected health information.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srgbClr val="00162A"/>
                </a:solidFill>
                <a:effectLst/>
                <a:uLnTx/>
                <a:uFillTx/>
                <a:latin typeface="Calibri" panose="020F0502020204030204"/>
                <a:ea typeface="+mn-ea"/>
                <a:cs typeface="+mn-cs"/>
              </a:rPr>
              <a:t>Carequality</a:t>
            </a:r>
            <a:r>
              <a:rPr kumimoji="0" lang="en-US" sz="1800" b="0" i="0" u="none" strike="noStrike" kern="1200" cap="none" spc="0" normalizeH="0" baseline="0" noProof="0" dirty="0">
                <a:ln>
                  <a:noFill/>
                </a:ln>
                <a:solidFill>
                  <a:srgbClr val="00162A"/>
                </a:solidFill>
                <a:effectLst/>
                <a:uLnTx/>
                <a:uFillTx/>
                <a:latin typeface="Calibri" panose="020F0502020204030204"/>
                <a:ea typeface="+mn-ea"/>
                <a:cs typeface="+mn-cs"/>
              </a:rPr>
              <a:t> provides a level of security as apps must comply with the </a:t>
            </a:r>
            <a:r>
              <a:rPr kumimoji="0" lang="en-US" sz="1800" b="0" i="0" u="none" strike="noStrike" kern="1200" cap="none" spc="0" normalizeH="0" baseline="0" noProof="0" dirty="0" err="1">
                <a:ln>
                  <a:noFill/>
                </a:ln>
                <a:solidFill>
                  <a:srgbClr val="00162A"/>
                </a:solidFill>
                <a:effectLst/>
                <a:uLnTx/>
                <a:uFillTx/>
                <a:latin typeface="Calibri" panose="020F0502020204030204"/>
                <a:ea typeface="+mn-ea"/>
                <a:cs typeface="+mn-cs"/>
              </a:rPr>
              <a:t>Carequality</a:t>
            </a:r>
            <a:r>
              <a:rPr kumimoji="0" lang="en-US" sz="1800" b="0" i="0" u="none" strike="noStrike" kern="1200" cap="none" spc="0" normalizeH="0" baseline="0" noProof="0" dirty="0">
                <a:ln>
                  <a:noFill/>
                </a:ln>
                <a:solidFill>
                  <a:srgbClr val="00162A"/>
                </a:solidFill>
                <a:effectLst/>
                <a:uLnTx/>
                <a:uFillTx/>
                <a:latin typeface="Calibri" panose="020F0502020204030204"/>
                <a:ea typeface="+mn-ea"/>
                <a:cs typeface="+mn-cs"/>
              </a:rPr>
              <a:t> requirements before registering.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162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162A"/>
                </a:solidFill>
                <a:effectLst/>
                <a:uLnTx/>
                <a:uFillTx/>
                <a:latin typeface="Calibri" panose="020F0502020204030204"/>
                <a:ea typeface="+mn-ea"/>
                <a:cs typeface="+mn-cs"/>
              </a:rPr>
              <a:t>Weaknesses</a:t>
            </a:r>
            <a:r>
              <a:rPr kumimoji="0" lang="en-US" sz="1800" b="0" i="0" u="none" strike="noStrike" kern="1200" cap="none" spc="0" normalizeH="0" baseline="0" noProof="0" dirty="0">
                <a:ln>
                  <a:noFill/>
                </a:ln>
                <a:solidFill>
                  <a:srgbClr val="00162A"/>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162A"/>
                </a:solidFill>
                <a:effectLst/>
                <a:uLnTx/>
                <a:uFillTx/>
                <a:latin typeface="Calibri" panose="020F0502020204030204"/>
                <a:ea typeface="+mn-ea"/>
                <a:cs typeface="+mn-cs"/>
              </a:rPr>
              <a:t>Apps may not be HIPAA-compliant </a:t>
            </a:r>
            <a:endParaRPr kumimoji="0" lang="en-US" sz="1800" b="0" i="0" u="none" strike="noStrike" kern="1200" cap="none" spc="0" normalizeH="0" baseline="0" noProof="0" dirty="0">
              <a:ln>
                <a:noFill/>
              </a:ln>
              <a:solidFill>
                <a:srgbClr val="00162A"/>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162A"/>
                </a:solidFill>
                <a:effectLst/>
                <a:uLnTx/>
                <a:uFillTx/>
                <a:latin typeface="Calibri" panose="020F0502020204030204"/>
                <a:ea typeface="+mn-ea"/>
                <a:cs typeface="+mn-cs"/>
              </a:rPr>
              <a:t>Connie does not have a say in what data is available through the apps, nor which apps choose to register with Connie or </a:t>
            </a:r>
            <a:r>
              <a:rPr kumimoji="0" lang="en-US" sz="1800" b="0" i="0" u="none" strike="noStrike" kern="1200" cap="none" spc="0" normalizeH="0" baseline="0" noProof="0" dirty="0" err="1">
                <a:ln>
                  <a:noFill/>
                </a:ln>
                <a:solidFill>
                  <a:srgbClr val="00162A"/>
                </a:solidFill>
                <a:effectLst/>
                <a:uLnTx/>
                <a:uFillTx/>
                <a:latin typeface="Calibri" panose="020F0502020204030204"/>
                <a:ea typeface="+mn-ea"/>
                <a:cs typeface="+mn-cs"/>
              </a:rPr>
              <a:t>Carequality</a:t>
            </a:r>
            <a:r>
              <a:rPr kumimoji="0" lang="en-US" sz="1800" b="0" i="0" u="none" strike="noStrike" kern="1200" cap="none" spc="0" normalizeH="0" baseline="0" noProof="0" dirty="0">
                <a:ln>
                  <a:noFill/>
                </a:ln>
                <a:solidFill>
                  <a:srgbClr val="00162A"/>
                </a:solidFill>
                <a:effectLst/>
                <a:uLnTx/>
                <a:uFillTx/>
                <a:latin typeface="Calibri" panose="020F0502020204030204"/>
                <a:ea typeface="+mn-ea"/>
                <a:cs typeface="+mn-cs"/>
              </a:rPr>
              <a:t> for this use case.</a:t>
            </a:r>
          </a:p>
        </p:txBody>
      </p:sp>
      <p:sp>
        <p:nvSpPr>
          <p:cNvPr id="2" name="Slide Number Placeholder 1">
            <a:extLst>
              <a:ext uri="{FF2B5EF4-FFF2-40B4-BE49-F238E27FC236}">
                <a16:creationId xmlns:a16="http://schemas.microsoft.com/office/drawing/2014/main" id="{FBAEACA6-C1B3-BBB1-9435-75F4402E2522}"/>
              </a:ext>
            </a:extLst>
          </p:cNvPr>
          <p:cNvSpPr>
            <a:spLocks noGrp="1"/>
          </p:cNvSpPr>
          <p:nvPr>
            <p:ph type="sldNum" sz="quarter" idx="4"/>
          </p:nvPr>
        </p:nvSpPr>
        <p:spPr>
          <a:xfrm>
            <a:off x="304800" y="6248523"/>
            <a:ext cx="27432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200" kern="1200">
                <a:solidFill>
                  <a:schemeClr val="bg2">
                    <a:lumMod val="1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F97B766-7176-6343-AFA5-ADC94B9B4260}" type="slidenum">
              <a:rPr kumimoji="0" lang="en-US" sz="1200" b="0" i="0" u="none" strike="noStrike" kern="1200" cap="none" spc="0" normalizeH="0" baseline="0" noProof="0" smtClean="0">
                <a:ln>
                  <a:noFill/>
                </a:ln>
                <a:solidFill>
                  <a:srgbClr val="F0F2F3">
                    <a:lumMod val="1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srgbClr val="F0F2F3">
                  <a:lumMod val="1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672922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A6F96D3-630E-4800-D7A6-64071BF8065A}"/>
              </a:ext>
            </a:extLst>
          </p:cNvPr>
          <p:cNvSpPr>
            <a:spLocks noGrp="1"/>
          </p:cNvSpPr>
          <p:nvPr>
            <p:ph type="title"/>
          </p:nvPr>
        </p:nvSpPr>
        <p:spPr>
          <a:xfrm>
            <a:off x="1979001" y="477165"/>
            <a:ext cx="9296400" cy="1065434"/>
          </a:xfrm>
        </p:spPr>
        <p:txBody>
          <a:bodyPr/>
          <a:lstStyle/>
          <a:p>
            <a:r>
              <a:rPr lang="en-US" dirty="0"/>
              <a:t>Request a PDF</a:t>
            </a:r>
          </a:p>
        </p:txBody>
      </p:sp>
      <p:sp>
        <p:nvSpPr>
          <p:cNvPr id="2" name="TextBox 1">
            <a:extLst>
              <a:ext uri="{FF2B5EF4-FFF2-40B4-BE49-F238E27FC236}">
                <a16:creationId xmlns:a16="http://schemas.microsoft.com/office/drawing/2014/main" id="{7185D6B7-9975-5F12-6A1A-3D94145E6FD5}"/>
              </a:ext>
            </a:extLst>
          </p:cNvPr>
          <p:cNvSpPr txBox="1"/>
          <p:nvPr/>
        </p:nvSpPr>
        <p:spPr>
          <a:xfrm>
            <a:off x="2029097" y="1463536"/>
            <a:ext cx="748066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62A"/>
                </a:solidFill>
                <a:effectLst/>
                <a:uLnTx/>
                <a:uFillTx/>
                <a:latin typeface="Calibri" panose="020F0502020204030204"/>
                <a:ea typeface="+mn-ea"/>
                <a:cs typeface="+mn-cs"/>
              </a:rPr>
              <a:t>For consumers who are not comfortable usings apps, they can make a request for their data to Connie.</a:t>
            </a:r>
          </a:p>
        </p:txBody>
      </p:sp>
      <p:sp>
        <p:nvSpPr>
          <p:cNvPr id="3" name="Arrow: Pentagon 2">
            <a:extLst>
              <a:ext uri="{FF2B5EF4-FFF2-40B4-BE49-F238E27FC236}">
                <a16:creationId xmlns:a16="http://schemas.microsoft.com/office/drawing/2014/main" id="{9FF6C777-1F21-4E09-E052-13DCE6255BB7}"/>
              </a:ext>
            </a:extLst>
          </p:cNvPr>
          <p:cNvSpPr/>
          <p:nvPr/>
        </p:nvSpPr>
        <p:spPr>
          <a:xfrm>
            <a:off x="2081349" y="2370568"/>
            <a:ext cx="2209822" cy="149920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A consumer submits an online form to Connie requesting a copy of their medical record</a:t>
            </a:r>
          </a:p>
        </p:txBody>
      </p:sp>
      <p:sp>
        <p:nvSpPr>
          <p:cNvPr id="4" name="Arrow: Pentagon 3">
            <a:extLst>
              <a:ext uri="{FF2B5EF4-FFF2-40B4-BE49-F238E27FC236}">
                <a16:creationId xmlns:a16="http://schemas.microsoft.com/office/drawing/2014/main" id="{D0EFE052-C9C1-C4C1-F130-85FB45006340}"/>
              </a:ext>
            </a:extLst>
          </p:cNvPr>
          <p:cNvSpPr/>
          <p:nvPr/>
        </p:nvSpPr>
        <p:spPr>
          <a:xfrm>
            <a:off x="4291171" y="2370003"/>
            <a:ext cx="2209822" cy="149920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Consumer verifies their identity, so Connie knows the requester is who they say they are</a:t>
            </a:r>
          </a:p>
        </p:txBody>
      </p:sp>
      <p:sp>
        <p:nvSpPr>
          <p:cNvPr id="6" name="Arrow: Pentagon 5">
            <a:extLst>
              <a:ext uri="{FF2B5EF4-FFF2-40B4-BE49-F238E27FC236}">
                <a16:creationId xmlns:a16="http://schemas.microsoft.com/office/drawing/2014/main" id="{7CFDDE13-E815-074F-C44B-DBBF901FA64F}"/>
              </a:ext>
            </a:extLst>
          </p:cNvPr>
          <p:cNvSpPr/>
          <p:nvPr/>
        </p:nvSpPr>
        <p:spPr>
          <a:xfrm>
            <a:off x="6500993" y="2369438"/>
            <a:ext cx="2209822" cy="149920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Connie creates the on-demand PDF of consumer’s record and sends it to a secure website</a:t>
            </a:r>
          </a:p>
        </p:txBody>
      </p:sp>
      <p:sp>
        <p:nvSpPr>
          <p:cNvPr id="7" name="Arrow: Pentagon 6">
            <a:extLst>
              <a:ext uri="{FF2B5EF4-FFF2-40B4-BE49-F238E27FC236}">
                <a16:creationId xmlns:a16="http://schemas.microsoft.com/office/drawing/2014/main" id="{FF923E44-AE20-31B3-22B0-B7DCAEF5709A}"/>
              </a:ext>
            </a:extLst>
          </p:cNvPr>
          <p:cNvSpPr/>
          <p:nvPr/>
        </p:nvSpPr>
        <p:spPr>
          <a:xfrm>
            <a:off x="8710815" y="2368873"/>
            <a:ext cx="2209822" cy="149920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Connie sends the patient a link to the website, with a separate email with the passcode for the patient to download the information.</a:t>
            </a:r>
          </a:p>
        </p:txBody>
      </p:sp>
      <p:sp>
        <p:nvSpPr>
          <p:cNvPr id="8" name="TextBox 7">
            <a:extLst>
              <a:ext uri="{FF2B5EF4-FFF2-40B4-BE49-F238E27FC236}">
                <a16:creationId xmlns:a16="http://schemas.microsoft.com/office/drawing/2014/main" id="{810C1BAB-1F32-5124-31B4-AD6341AFE65B}"/>
              </a:ext>
            </a:extLst>
          </p:cNvPr>
          <p:cNvSpPr txBox="1"/>
          <p:nvPr/>
        </p:nvSpPr>
        <p:spPr>
          <a:xfrm>
            <a:off x="2029097" y="4101802"/>
            <a:ext cx="8316686" cy="147732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162A"/>
                </a:solidFill>
                <a:effectLst/>
                <a:uLnTx/>
                <a:uFillTx/>
                <a:latin typeface="Calibri" panose="020F0502020204030204"/>
                <a:ea typeface="+mn-ea"/>
                <a:cs typeface="+mn-cs"/>
              </a:rPr>
              <a:t>Strengths</a:t>
            </a:r>
            <a:r>
              <a:rPr kumimoji="0" lang="en-US" sz="1800" b="0" i="0" u="none" strike="noStrike" kern="1200" cap="none" spc="0" normalizeH="0" baseline="0" noProof="0" dirty="0">
                <a:ln>
                  <a:noFill/>
                </a:ln>
                <a:solidFill>
                  <a:srgbClr val="00162A"/>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162A"/>
                </a:solidFill>
                <a:effectLst/>
                <a:uLnTx/>
                <a:uFillTx/>
                <a:latin typeface="Calibri" panose="020F0502020204030204"/>
                <a:ea typeface="+mn-ea"/>
                <a:cs typeface="+mn-cs"/>
              </a:rPr>
              <a:t>Consumer receives a free copy to a secure, HIPAA-compliant website.</a:t>
            </a:r>
            <a:endParaRPr kumimoji="0" lang="en-US" sz="1800" b="0" i="0" u="none" strike="noStrike" kern="1200" cap="none" spc="0" normalizeH="0" baseline="0" noProof="0" dirty="0">
              <a:ln>
                <a:noFill/>
              </a:ln>
              <a:solidFill>
                <a:srgbClr val="00162A"/>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162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162A"/>
                </a:solidFill>
                <a:effectLst/>
                <a:uLnTx/>
                <a:uFillTx/>
                <a:latin typeface="Calibri" panose="020F0502020204030204"/>
                <a:ea typeface="+mn-ea"/>
                <a:cs typeface="+mn-cs"/>
              </a:rPr>
              <a:t>Weaknesses</a:t>
            </a:r>
            <a:r>
              <a:rPr kumimoji="0" lang="en-US" sz="1800" b="0" i="0" u="none" strike="noStrike" kern="1200" cap="none" spc="0" normalizeH="0" baseline="0" noProof="0" dirty="0">
                <a:ln>
                  <a:noFill/>
                </a:ln>
                <a:solidFill>
                  <a:srgbClr val="00162A"/>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162A"/>
                </a:solidFill>
                <a:effectLst/>
                <a:uLnTx/>
                <a:uFillTx/>
                <a:latin typeface="Calibri" panose="020F0502020204030204"/>
                <a:ea typeface="+mn-ea"/>
                <a:cs typeface="+mn-cs"/>
              </a:rPr>
              <a:t>For patients with complex issues, a PDF could be very long</a:t>
            </a:r>
          </a:p>
        </p:txBody>
      </p:sp>
      <p:sp>
        <p:nvSpPr>
          <p:cNvPr id="9" name="Slide Number Placeholder 8">
            <a:extLst>
              <a:ext uri="{FF2B5EF4-FFF2-40B4-BE49-F238E27FC236}">
                <a16:creationId xmlns:a16="http://schemas.microsoft.com/office/drawing/2014/main" id="{8F68CE12-C7FD-2D84-DBEA-99041BA64D46}"/>
              </a:ext>
            </a:extLst>
          </p:cNvPr>
          <p:cNvSpPr>
            <a:spLocks noGrp="1"/>
          </p:cNvSpPr>
          <p:nvPr>
            <p:ph type="sldNum" sz="quarter" idx="4"/>
          </p:nvPr>
        </p:nvSpPr>
        <p:spPr>
          <a:xfrm>
            <a:off x="304800" y="6248523"/>
            <a:ext cx="27432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200" kern="1200">
                <a:solidFill>
                  <a:schemeClr val="bg2">
                    <a:lumMod val="1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F97B766-7176-6343-AFA5-ADC94B9B4260}" type="slidenum">
              <a:rPr kumimoji="0" lang="en-US" sz="1200" b="0" i="0" u="none" strike="noStrike" kern="1200" cap="none" spc="0" normalizeH="0" baseline="0" noProof="0" smtClean="0">
                <a:ln>
                  <a:noFill/>
                </a:ln>
                <a:solidFill>
                  <a:srgbClr val="F0F2F3">
                    <a:lumMod val="1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srgbClr val="F0F2F3">
                  <a:lumMod val="1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888578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A6F96D3-630E-4800-D7A6-64071BF8065A}"/>
              </a:ext>
            </a:extLst>
          </p:cNvPr>
          <p:cNvSpPr>
            <a:spLocks noGrp="1"/>
          </p:cNvSpPr>
          <p:nvPr>
            <p:ph type="title"/>
          </p:nvPr>
        </p:nvSpPr>
        <p:spPr>
          <a:xfrm>
            <a:off x="1979001" y="477165"/>
            <a:ext cx="9296400" cy="1065434"/>
          </a:xfrm>
        </p:spPr>
        <p:txBody>
          <a:bodyPr/>
          <a:lstStyle/>
          <a:p>
            <a:r>
              <a:rPr lang="en-US" dirty="0"/>
              <a:t>Patient Portal (Initial phase)</a:t>
            </a:r>
          </a:p>
        </p:txBody>
      </p:sp>
      <p:sp>
        <p:nvSpPr>
          <p:cNvPr id="2" name="TextBox 1">
            <a:extLst>
              <a:ext uri="{FF2B5EF4-FFF2-40B4-BE49-F238E27FC236}">
                <a16:creationId xmlns:a16="http://schemas.microsoft.com/office/drawing/2014/main" id="{95BEF2C5-9DED-9724-CF13-F78DBCBDCDD6}"/>
              </a:ext>
            </a:extLst>
          </p:cNvPr>
          <p:cNvSpPr txBox="1"/>
          <p:nvPr/>
        </p:nvSpPr>
        <p:spPr>
          <a:xfrm>
            <a:off x="2029097" y="1463536"/>
            <a:ext cx="84473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62A"/>
                </a:solidFill>
                <a:effectLst/>
                <a:uLnTx/>
                <a:uFillTx/>
                <a:latin typeface="Calibri" panose="020F0502020204030204"/>
                <a:ea typeface="+mn-ea"/>
                <a:cs typeface="+mn-cs"/>
              </a:rPr>
              <a:t>A website where patients have secure, 2FA access to different categories of the information sent to Connie. Could include:</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US" sz="1800" b="0" i="0" u="none" strike="noStrike" kern="1200" cap="none" spc="0" normalizeH="0" baseline="0" noProof="0" dirty="0">
              <a:ln>
                <a:noFill/>
              </a:ln>
              <a:solidFill>
                <a:srgbClr val="00162A"/>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9B2A804-FC89-BA13-D4B7-A73147A2FAE6}"/>
              </a:ext>
            </a:extLst>
          </p:cNvPr>
          <p:cNvSpPr txBox="1"/>
          <p:nvPr/>
        </p:nvSpPr>
        <p:spPr>
          <a:xfrm>
            <a:off x="2098765" y="2112390"/>
            <a:ext cx="4646022" cy="147732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00162A"/>
                </a:solidFill>
                <a:effectLst/>
                <a:uLnTx/>
                <a:uFillTx/>
                <a:latin typeface="Calibri" panose="020F0502020204030204"/>
                <a:ea typeface="+mn-ea"/>
                <a:cs typeface="+mn-cs"/>
              </a:rPr>
              <a:t>Care Team with contact information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00162A"/>
                </a:solidFill>
                <a:effectLst/>
                <a:uLnTx/>
                <a:uFillTx/>
                <a:latin typeface="Calibri" panose="020F0502020204030204"/>
                <a:ea typeface="+mn-ea"/>
                <a:cs typeface="+mn-cs"/>
              </a:rPr>
              <a:t>Inpatient/outpatient/emergency encounters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00162A"/>
                </a:solidFill>
                <a:effectLst/>
                <a:uLnTx/>
                <a:uFillTx/>
                <a:latin typeface="Calibri" panose="020F0502020204030204"/>
                <a:ea typeface="+mn-ea"/>
                <a:cs typeface="+mn-cs"/>
              </a:rPr>
              <a:t>Medication list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00162A"/>
                </a:solidFill>
                <a:effectLst/>
                <a:uLnTx/>
                <a:uFillTx/>
                <a:latin typeface="Calibri" panose="020F0502020204030204"/>
                <a:ea typeface="+mn-ea"/>
                <a:cs typeface="+mn-cs"/>
              </a:rPr>
              <a:t>Lab reports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00162A"/>
                </a:solidFill>
                <a:effectLst/>
                <a:uLnTx/>
                <a:uFillTx/>
                <a:latin typeface="Calibri" panose="020F0502020204030204"/>
                <a:ea typeface="+mn-ea"/>
                <a:cs typeface="+mn-cs"/>
              </a:rPr>
              <a:t>Referrals</a:t>
            </a:r>
          </a:p>
        </p:txBody>
      </p:sp>
      <p:sp>
        <p:nvSpPr>
          <p:cNvPr id="11" name="TextBox 10">
            <a:extLst>
              <a:ext uri="{FF2B5EF4-FFF2-40B4-BE49-F238E27FC236}">
                <a16:creationId xmlns:a16="http://schemas.microsoft.com/office/drawing/2014/main" id="{CFDEA6F1-A3F5-A6E4-199F-E88364A797FD}"/>
              </a:ext>
            </a:extLst>
          </p:cNvPr>
          <p:cNvSpPr txBox="1"/>
          <p:nvPr/>
        </p:nvSpPr>
        <p:spPr>
          <a:xfrm>
            <a:off x="6823164" y="2112390"/>
            <a:ext cx="4088676" cy="120032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00162A"/>
                </a:solidFill>
                <a:effectLst/>
                <a:uLnTx/>
                <a:uFillTx/>
                <a:latin typeface="Calibri" panose="020F0502020204030204"/>
                <a:ea typeface="+mn-ea"/>
                <a:cs typeface="+mn-cs"/>
              </a:rPr>
              <a:t>Directory of all providers in the state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00162A"/>
                </a:solidFill>
                <a:effectLst/>
                <a:uLnTx/>
                <a:uFillTx/>
                <a:latin typeface="Calibri" panose="020F0502020204030204"/>
                <a:ea typeface="+mn-ea"/>
                <a:cs typeface="+mn-cs"/>
              </a:rPr>
              <a:t>Problems/allergies on file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00162A"/>
                </a:solidFill>
                <a:effectLst/>
                <a:uLnTx/>
                <a:uFillTx/>
                <a:latin typeface="Calibri" panose="020F0502020204030204"/>
                <a:ea typeface="+mn-ea"/>
                <a:cs typeface="+mn-cs"/>
              </a:rPr>
              <a:t>Immunization record</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00162A"/>
                </a:solidFill>
                <a:effectLst/>
                <a:uLnTx/>
                <a:uFillTx/>
                <a:latin typeface="Calibri" panose="020F0502020204030204"/>
                <a:ea typeface="+mn-ea"/>
                <a:cs typeface="+mn-cs"/>
              </a:rPr>
              <a:t>Images and associated reports</a:t>
            </a:r>
          </a:p>
        </p:txBody>
      </p:sp>
      <p:sp>
        <p:nvSpPr>
          <p:cNvPr id="13" name="TextBox 12">
            <a:extLst>
              <a:ext uri="{FF2B5EF4-FFF2-40B4-BE49-F238E27FC236}">
                <a16:creationId xmlns:a16="http://schemas.microsoft.com/office/drawing/2014/main" id="{2A128E14-AB2E-92A7-6B8F-4C29D319E68A}"/>
              </a:ext>
            </a:extLst>
          </p:cNvPr>
          <p:cNvSpPr txBox="1"/>
          <p:nvPr/>
        </p:nvSpPr>
        <p:spPr>
          <a:xfrm>
            <a:off x="2029097" y="3886589"/>
            <a:ext cx="8447314" cy="24699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162A"/>
                </a:solidFill>
                <a:effectLst/>
                <a:uLnTx/>
                <a:uFillTx/>
                <a:latin typeface="Calibri" panose="020F0502020204030204"/>
                <a:ea typeface="+mn-ea"/>
                <a:cs typeface="+mn-cs"/>
              </a:rPr>
              <a:t>Strengths</a:t>
            </a:r>
            <a:r>
              <a:rPr kumimoji="0" lang="en-US" sz="1800" b="0" i="0" u="none" strike="noStrike" kern="1200" cap="none" spc="0" normalizeH="0" baseline="0" noProof="0" dirty="0">
                <a:ln>
                  <a:noFill/>
                </a:ln>
                <a:solidFill>
                  <a:srgbClr val="00162A"/>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162A"/>
                </a:solidFill>
                <a:effectLst/>
                <a:uLnTx/>
                <a:uFillTx/>
                <a:latin typeface="Calibri" panose="020F0502020204030204"/>
                <a:ea typeface="+mn-ea"/>
                <a:cs typeface="+mn-cs"/>
              </a:rPr>
              <a:t>Consumers can provide input to Connie on what information they want displayed and how, so that it is user friendly.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162A"/>
                </a:solidFill>
                <a:effectLst/>
                <a:uLnTx/>
                <a:uFillTx/>
                <a:latin typeface="Calibri" panose="020F0502020204030204"/>
                <a:ea typeface="+mn-ea"/>
                <a:cs typeface="+mn-cs"/>
              </a:rPr>
              <a:t>Images, provider directories, and other tools can be included that may not be available in a 3</a:t>
            </a:r>
            <a:r>
              <a:rPr kumimoji="0" lang="en-US" sz="1800" b="0" i="0" u="none" strike="noStrike" kern="1200" cap="none" spc="0" normalizeH="0" baseline="30000" noProof="0" dirty="0">
                <a:ln>
                  <a:noFill/>
                </a:ln>
                <a:solidFill>
                  <a:srgbClr val="00162A"/>
                </a:solidFill>
                <a:effectLst/>
                <a:uLnTx/>
                <a:uFillTx/>
                <a:latin typeface="Calibri" panose="020F0502020204030204"/>
                <a:ea typeface="+mn-ea"/>
                <a:cs typeface="+mn-cs"/>
              </a:rPr>
              <a:t>rd</a:t>
            </a:r>
            <a:r>
              <a:rPr kumimoji="0" lang="en-US" sz="1800" b="0" i="0" u="none" strike="noStrike" kern="1200" cap="none" spc="0" normalizeH="0" baseline="0" noProof="0" dirty="0">
                <a:ln>
                  <a:noFill/>
                </a:ln>
                <a:solidFill>
                  <a:srgbClr val="00162A"/>
                </a:solidFill>
                <a:effectLst/>
                <a:uLnTx/>
                <a:uFillTx/>
                <a:latin typeface="Calibri" panose="020F0502020204030204"/>
                <a:ea typeface="+mn-ea"/>
                <a:cs typeface="+mn-cs"/>
              </a:rPr>
              <a:t> party app.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162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162A"/>
                </a:solidFill>
                <a:effectLst/>
                <a:uLnTx/>
                <a:uFillTx/>
                <a:latin typeface="Calibri" panose="020F0502020204030204"/>
                <a:ea typeface="+mn-ea"/>
                <a:cs typeface="+mn-cs"/>
              </a:rPr>
              <a:t>Weaknesses</a:t>
            </a:r>
            <a:r>
              <a:rPr kumimoji="0" lang="en-US" sz="1800" b="0" i="0" u="none" strike="noStrike" kern="1200" cap="none" spc="0" normalizeH="0" baseline="0" noProof="0" dirty="0">
                <a:ln>
                  <a:noFill/>
                </a:ln>
                <a:solidFill>
                  <a:srgbClr val="00162A"/>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162A"/>
                </a:solidFill>
                <a:effectLst/>
                <a:uLnTx/>
                <a:uFillTx/>
                <a:latin typeface="Calibri" panose="020F0502020204030204"/>
                <a:ea typeface="+mn-ea"/>
                <a:cs typeface="+mn-cs"/>
              </a:rPr>
              <a:t>It will take time for Connie to build a portal that is secure and meets consumer needs. We need to prepare for an iterative process, building more components each year. </a:t>
            </a:r>
          </a:p>
        </p:txBody>
      </p:sp>
      <p:sp>
        <p:nvSpPr>
          <p:cNvPr id="3" name="Slide Number Placeholder 2">
            <a:extLst>
              <a:ext uri="{FF2B5EF4-FFF2-40B4-BE49-F238E27FC236}">
                <a16:creationId xmlns:a16="http://schemas.microsoft.com/office/drawing/2014/main" id="{E2573A51-4399-CFDD-4B5E-C271ED7DAFB7}"/>
              </a:ext>
            </a:extLst>
          </p:cNvPr>
          <p:cNvSpPr>
            <a:spLocks noGrp="1"/>
          </p:cNvSpPr>
          <p:nvPr>
            <p:ph type="sldNum" sz="quarter" idx="4"/>
          </p:nvPr>
        </p:nvSpPr>
        <p:spPr>
          <a:xfrm>
            <a:off x="304800" y="6248523"/>
            <a:ext cx="27432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200" kern="1200">
                <a:solidFill>
                  <a:schemeClr val="bg2">
                    <a:lumMod val="1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F97B766-7176-6343-AFA5-ADC94B9B4260}" type="slidenum">
              <a:rPr kumimoji="0" lang="en-US" sz="1200" b="0" i="0" u="none" strike="noStrike" kern="1200" cap="none" spc="0" normalizeH="0" baseline="0" noProof="0" smtClean="0">
                <a:ln>
                  <a:noFill/>
                </a:ln>
                <a:solidFill>
                  <a:srgbClr val="F0F2F3">
                    <a:lumMod val="1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srgbClr val="F0F2F3">
                  <a:lumMod val="1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89487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494CE-86FD-A992-0CAE-18D84E665479}"/>
              </a:ext>
            </a:extLst>
          </p:cNvPr>
          <p:cNvSpPr>
            <a:spLocks noGrp="1"/>
          </p:cNvSpPr>
          <p:nvPr>
            <p:ph type="title"/>
          </p:nvPr>
        </p:nvSpPr>
        <p:spPr>
          <a:xfrm>
            <a:off x="2466226" y="205319"/>
            <a:ext cx="9296400" cy="1177184"/>
          </a:xfrm>
        </p:spPr>
        <p:txBody>
          <a:bodyPr anchor="b">
            <a:normAutofit/>
          </a:bodyPr>
          <a:lstStyle/>
          <a:p>
            <a:r>
              <a:rPr lang="en-US" dirty="0">
                <a:latin typeface="Arial Rounded MT Bold"/>
              </a:rPr>
              <a:t>Timeline</a:t>
            </a:r>
            <a:endParaRPr lang="en-US" dirty="0"/>
          </a:p>
        </p:txBody>
      </p:sp>
      <p:sp>
        <p:nvSpPr>
          <p:cNvPr id="4" name="TextBox 2">
            <a:extLst>
              <a:ext uri="{FF2B5EF4-FFF2-40B4-BE49-F238E27FC236}">
                <a16:creationId xmlns:a16="http://schemas.microsoft.com/office/drawing/2014/main" id="{100B5C4E-3C1A-2E9D-62AC-0E90E7BBF7C2}"/>
              </a:ext>
            </a:extLst>
          </p:cNvPr>
          <p:cNvSpPr txBox="1"/>
          <p:nvPr/>
        </p:nvSpPr>
        <p:spPr>
          <a:xfrm>
            <a:off x="4810472" y="3108491"/>
            <a:ext cx="1284079"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162A"/>
                </a:solidFill>
                <a:effectLst/>
                <a:uLnTx/>
                <a:uFillTx/>
                <a:latin typeface="Arial" panose="020B0604020202020204" pitchFamily="34" charset="0"/>
                <a:ea typeface="+mn-ea"/>
                <a:cs typeface="Arial" panose="020B0604020202020204" pitchFamily="34" charset="0"/>
              </a:rPr>
              <a:t>Apr-Jun 2024</a:t>
            </a:r>
          </a:p>
        </p:txBody>
      </p:sp>
      <p:sp>
        <p:nvSpPr>
          <p:cNvPr id="5" name="TextBox 3">
            <a:extLst>
              <a:ext uri="{FF2B5EF4-FFF2-40B4-BE49-F238E27FC236}">
                <a16:creationId xmlns:a16="http://schemas.microsoft.com/office/drawing/2014/main" id="{107AF3B0-A0E9-208F-22F2-4594D79A9965}"/>
              </a:ext>
            </a:extLst>
          </p:cNvPr>
          <p:cNvSpPr txBox="1"/>
          <p:nvPr/>
        </p:nvSpPr>
        <p:spPr>
          <a:xfrm>
            <a:off x="2760247" y="3095073"/>
            <a:ext cx="1284079"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162A"/>
                </a:solidFill>
                <a:effectLst/>
                <a:uLnTx/>
                <a:uFillTx/>
                <a:latin typeface="Arial" panose="020B0604020202020204" pitchFamily="34" charset="0"/>
                <a:ea typeface="+mn-ea"/>
                <a:cs typeface="Arial" panose="020B0604020202020204" pitchFamily="34" charset="0"/>
              </a:rPr>
              <a:t>Oct-Dec 2023</a:t>
            </a:r>
          </a:p>
        </p:txBody>
      </p:sp>
      <p:cxnSp>
        <p:nvCxnSpPr>
          <p:cNvPr id="6" name="Straight Connector 5">
            <a:extLst>
              <a:ext uri="{FF2B5EF4-FFF2-40B4-BE49-F238E27FC236}">
                <a16:creationId xmlns:a16="http://schemas.microsoft.com/office/drawing/2014/main" id="{CA37B0B7-8C1A-A750-CE25-E260C74B4601}"/>
              </a:ext>
            </a:extLst>
          </p:cNvPr>
          <p:cNvCxnSpPr>
            <a:cxnSpLocks/>
          </p:cNvCxnSpPr>
          <p:nvPr/>
        </p:nvCxnSpPr>
        <p:spPr>
          <a:xfrm>
            <a:off x="2775331" y="2652497"/>
            <a:ext cx="0" cy="315173"/>
          </a:xfrm>
          <a:prstGeom prst="line">
            <a:avLst/>
          </a:prstGeom>
          <a:solidFill>
            <a:srgbClr val="00BBBA"/>
          </a:solidFill>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1F57BF9-7439-366C-C911-988643416D7B}"/>
              </a:ext>
            </a:extLst>
          </p:cNvPr>
          <p:cNvCxnSpPr>
            <a:cxnSpLocks/>
          </p:cNvCxnSpPr>
          <p:nvPr/>
        </p:nvCxnSpPr>
        <p:spPr>
          <a:xfrm>
            <a:off x="5033381" y="2619479"/>
            <a:ext cx="0" cy="315173"/>
          </a:xfrm>
          <a:prstGeom prst="line">
            <a:avLst/>
          </a:prstGeom>
          <a:solidFill>
            <a:srgbClr val="00BBBA"/>
          </a:solidFill>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214D5E1-728C-7D88-AEB6-1BD8E7BD5D57}"/>
              </a:ext>
            </a:extLst>
          </p:cNvPr>
          <p:cNvCxnSpPr>
            <a:cxnSpLocks/>
          </p:cNvCxnSpPr>
          <p:nvPr/>
        </p:nvCxnSpPr>
        <p:spPr>
          <a:xfrm>
            <a:off x="6934865" y="2624018"/>
            <a:ext cx="0" cy="315173"/>
          </a:xfrm>
          <a:prstGeom prst="line">
            <a:avLst/>
          </a:prstGeom>
          <a:solidFill>
            <a:srgbClr val="00BBBA"/>
          </a:solidFill>
          <a:ln>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1" name="Graphic 9" descr="Marker with solid fill">
            <a:extLst>
              <a:ext uri="{FF2B5EF4-FFF2-40B4-BE49-F238E27FC236}">
                <a16:creationId xmlns:a16="http://schemas.microsoft.com/office/drawing/2014/main" id="{0256901A-7952-A14C-5B5A-38D70A174F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23986" y="2269403"/>
            <a:ext cx="549788" cy="549788"/>
          </a:xfrm>
          <a:prstGeom prst="rect">
            <a:avLst/>
          </a:prstGeom>
        </p:spPr>
      </p:pic>
      <p:sp>
        <p:nvSpPr>
          <p:cNvPr id="14" name="Rectangle 13">
            <a:extLst>
              <a:ext uri="{FF2B5EF4-FFF2-40B4-BE49-F238E27FC236}">
                <a16:creationId xmlns:a16="http://schemas.microsoft.com/office/drawing/2014/main" id="{A5BA4ECE-FC1C-73ED-9188-64217AAA1FCF}"/>
              </a:ext>
            </a:extLst>
          </p:cNvPr>
          <p:cNvSpPr/>
          <p:nvPr/>
        </p:nvSpPr>
        <p:spPr>
          <a:xfrm>
            <a:off x="520208" y="2781947"/>
            <a:ext cx="10826501" cy="315173"/>
          </a:xfrm>
          <a:prstGeom prst="rect">
            <a:avLst/>
          </a:prstGeom>
          <a:gradFill flip="none" rotWithShape="1">
            <a:gsLst>
              <a:gs pos="0">
                <a:srgbClr val="0071BC">
                  <a:shade val="30000"/>
                  <a:satMod val="115000"/>
                </a:srgbClr>
              </a:gs>
              <a:gs pos="100000">
                <a:schemeClr val="bg1"/>
              </a:gs>
              <a:gs pos="72000">
                <a:srgbClr val="0071BC">
                  <a:shade val="100000"/>
                  <a:satMod val="115000"/>
                </a:srgbClr>
              </a:gs>
            </a:gsLst>
            <a:lin ang="0" scaled="1"/>
            <a:tileRect/>
          </a:gra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0" scaled="1"/>
                <a:tileRect/>
              </a:gradFill>
              <a:effectLst/>
              <a:uLnTx/>
              <a:uFillTx/>
              <a:latin typeface="Calibri" panose="020F0502020204030204"/>
              <a:ea typeface="+mn-ea"/>
              <a:cs typeface="+mn-cs"/>
            </a:endParaRPr>
          </a:p>
        </p:txBody>
      </p:sp>
      <p:sp>
        <p:nvSpPr>
          <p:cNvPr id="15" name="TextBox 13">
            <a:extLst>
              <a:ext uri="{FF2B5EF4-FFF2-40B4-BE49-F238E27FC236}">
                <a16:creationId xmlns:a16="http://schemas.microsoft.com/office/drawing/2014/main" id="{2B9BC774-540D-7665-C784-C8662424FD03}"/>
              </a:ext>
            </a:extLst>
          </p:cNvPr>
          <p:cNvSpPr txBox="1"/>
          <p:nvPr/>
        </p:nvSpPr>
        <p:spPr>
          <a:xfrm>
            <a:off x="3780499" y="3103907"/>
            <a:ext cx="1316925"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162A"/>
                </a:solidFill>
                <a:effectLst/>
                <a:uLnTx/>
                <a:uFillTx/>
                <a:latin typeface="Arial" panose="020B0604020202020204" pitchFamily="34" charset="0"/>
                <a:ea typeface="+mn-ea"/>
                <a:cs typeface="Arial" panose="020B0604020202020204" pitchFamily="34" charset="0"/>
              </a:rPr>
              <a:t>Jan-Mar 2024</a:t>
            </a:r>
          </a:p>
        </p:txBody>
      </p:sp>
      <p:sp>
        <p:nvSpPr>
          <p:cNvPr id="16" name="TextBox 14">
            <a:extLst>
              <a:ext uri="{FF2B5EF4-FFF2-40B4-BE49-F238E27FC236}">
                <a16:creationId xmlns:a16="http://schemas.microsoft.com/office/drawing/2014/main" id="{E279E923-9A61-AE77-223A-C7A06C7A5015}"/>
              </a:ext>
            </a:extLst>
          </p:cNvPr>
          <p:cNvSpPr txBox="1"/>
          <p:nvPr/>
        </p:nvSpPr>
        <p:spPr>
          <a:xfrm>
            <a:off x="1389455" y="3113726"/>
            <a:ext cx="1284080" cy="58477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162A"/>
                </a:solidFill>
                <a:effectLst/>
                <a:uLnTx/>
                <a:uFillTx/>
                <a:latin typeface="Arial"/>
                <a:ea typeface="+mn-ea"/>
                <a:cs typeface="Arial"/>
              </a:rPr>
              <a:t>July-Sep 2023</a:t>
            </a:r>
            <a:endParaRPr kumimoji="0" lang="en-US" sz="1600" b="0" i="0" u="none" strike="noStrike" kern="1200" cap="none" spc="0" normalizeH="0" baseline="0" noProof="0" dirty="0">
              <a:ln>
                <a:noFill/>
              </a:ln>
              <a:solidFill>
                <a:srgbClr val="00162A"/>
              </a:solidFill>
              <a:effectLst/>
              <a:uLnTx/>
              <a:uFillTx/>
              <a:latin typeface="Arial" panose="020B0604020202020204" pitchFamily="34" charset="0"/>
              <a:ea typeface="+mn-ea"/>
              <a:cs typeface="Arial" panose="020B0604020202020204" pitchFamily="34" charset="0"/>
            </a:endParaRPr>
          </a:p>
        </p:txBody>
      </p:sp>
      <p:sp>
        <p:nvSpPr>
          <p:cNvPr id="17" name="TextBox 15">
            <a:extLst>
              <a:ext uri="{FF2B5EF4-FFF2-40B4-BE49-F238E27FC236}">
                <a16:creationId xmlns:a16="http://schemas.microsoft.com/office/drawing/2014/main" id="{22D90EB6-43ED-4223-1E15-0B01C16659CE}"/>
              </a:ext>
            </a:extLst>
          </p:cNvPr>
          <p:cNvSpPr txBox="1"/>
          <p:nvPr/>
        </p:nvSpPr>
        <p:spPr>
          <a:xfrm>
            <a:off x="452483" y="3123228"/>
            <a:ext cx="1237577" cy="58477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162A"/>
                </a:solidFill>
                <a:effectLst/>
                <a:uLnTx/>
                <a:uFillTx/>
                <a:latin typeface="Arial"/>
                <a:ea typeface="+mn-ea"/>
                <a:cs typeface="Arial"/>
              </a:rPr>
              <a:t>Apr -Jun 2023</a:t>
            </a:r>
            <a:endParaRPr kumimoji="0" lang="en-US" sz="1600" b="0" i="0" u="none" strike="noStrike" kern="1200" cap="none" spc="0" normalizeH="0" baseline="0" noProof="0" dirty="0">
              <a:ln>
                <a:noFill/>
              </a:ln>
              <a:solidFill>
                <a:srgbClr val="00162A"/>
              </a:solidFill>
              <a:effectLst/>
              <a:uLnTx/>
              <a:uFillTx/>
              <a:latin typeface="Arial" panose="020B0604020202020204" pitchFamily="34" charset="0"/>
              <a:ea typeface="+mn-ea"/>
              <a:cs typeface="Arial" panose="020B0604020202020204" pitchFamily="34" charset="0"/>
            </a:endParaRPr>
          </a:p>
        </p:txBody>
      </p:sp>
      <p:sp>
        <p:nvSpPr>
          <p:cNvPr id="19" name="TextBox 17">
            <a:extLst>
              <a:ext uri="{FF2B5EF4-FFF2-40B4-BE49-F238E27FC236}">
                <a16:creationId xmlns:a16="http://schemas.microsoft.com/office/drawing/2014/main" id="{FCFA8561-9E78-EEFE-61C1-246A9475C0E6}"/>
              </a:ext>
            </a:extLst>
          </p:cNvPr>
          <p:cNvSpPr txBox="1"/>
          <p:nvPr/>
        </p:nvSpPr>
        <p:spPr>
          <a:xfrm>
            <a:off x="449090" y="3969547"/>
            <a:ext cx="2279448" cy="150297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00162A"/>
                </a:solidFill>
                <a:effectLst/>
                <a:uLnTx/>
                <a:uFillTx/>
                <a:latin typeface="Arial" panose="020B0604020202020204" pitchFamily="34" charset="0"/>
                <a:ea typeface="+mn-ea"/>
                <a:cs typeface="Arial" panose="020B0604020202020204" pitchFamily="34" charset="0"/>
              </a:rPr>
              <a:t>Standing up 3</a:t>
            </a:r>
            <a:r>
              <a:rPr kumimoji="0" lang="en-US" sz="1400" b="0" i="0" u="none" strike="noStrike" kern="1200" cap="none" spc="0" normalizeH="0" baseline="30000" noProof="0" dirty="0">
                <a:ln>
                  <a:noFill/>
                </a:ln>
                <a:solidFill>
                  <a:srgbClr val="00162A"/>
                </a:solidFill>
                <a:effectLst/>
                <a:uLnTx/>
                <a:uFillTx/>
                <a:latin typeface="Arial" panose="020B0604020202020204" pitchFamily="34" charset="0"/>
                <a:ea typeface="+mn-ea"/>
                <a:cs typeface="Arial" panose="020B0604020202020204" pitchFamily="34" charset="0"/>
              </a:rPr>
              <a:t>rd</a:t>
            </a:r>
            <a:r>
              <a:rPr kumimoji="0" lang="en-US" sz="1400" b="0" i="0" u="none" strike="noStrike" kern="1200" cap="none" spc="0" normalizeH="0" baseline="0" noProof="0" dirty="0">
                <a:ln>
                  <a:noFill/>
                </a:ln>
                <a:solidFill>
                  <a:srgbClr val="00162A"/>
                </a:solidFill>
                <a:effectLst/>
                <a:uLnTx/>
                <a:uFillTx/>
                <a:latin typeface="Arial" panose="020B0604020202020204" pitchFamily="34" charset="0"/>
                <a:ea typeface="+mn-ea"/>
                <a:cs typeface="Arial" panose="020B0604020202020204" pitchFamily="34" charset="0"/>
              </a:rPr>
              <a:t> party app connections and PDF request workflow </a:t>
            </a: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00" b="0" i="0" u="none" strike="noStrike" kern="1200" cap="none" spc="0" normalizeH="0" baseline="0" noProof="0" dirty="0">
              <a:ln>
                <a:noFill/>
              </a:ln>
              <a:solidFill>
                <a:srgbClr val="00162A"/>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200"/>
              </a:spcBef>
              <a:spcAft>
                <a:spcPts val="0"/>
              </a:spcAft>
              <a:buClrTx/>
              <a:buSzTx/>
              <a:buFontTx/>
              <a:buNone/>
              <a:tabLst/>
              <a:defRPr/>
            </a:pPr>
            <a:r>
              <a:rPr kumimoji="0" lang="en-US" sz="1400" b="0" i="0" u="none" strike="noStrike" kern="1200" cap="none" spc="0" normalizeH="0" baseline="0" noProof="0" dirty="0">
                <a:ln>
                  <a:noFill/>
                </a:ln>
                <a:solidFill>
                  <a:srgbClr val="00162A"/>
                </a:solidFill>
                <a:effectLst/>
                <a:uLnTx/>
                <a:uFillTx/>
                <a:latin typeface="Arial" panose="020B0604020202020204" pitchFamily="34" charset="0"/>
                <a:ea typeface="+mn-ea"/>
                <a:cs typeface="Arial" panose="020B0604020202020204" pitchFamily="34" charset="0"/>
              </a:rPr>
              <a:t>Patient Portal requirements gathering and vendor selection</a:t>
            </a:r>
          </a:p>
        </p:txBody>
      </p:sp>
      <p:pic>
        <p:nvPicPr>
          <p:cNvPr id="25" name="Graphic 23" descr="Marker with solid fill">
            <a:extLst>
              <a:ext uri="{FF2B5EF4-FFF2-40B4-BE49-F238E27FC236}">
                <a16:creationId xmlns:a16="http://schemas.microsoft.com/office/drawing/2014/main" id="{6E019719-5151-622E-A4C8-FEFB2D97A4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74140" y="2298738"/>
            <a:ext cx="549788" cy="549788"/>
          </a:xfrm>
          <a:prstGeom prst="rect">
            <a:avLst/>
          </a:prstGeom>
        </p:spPr>
      </p:pic>
      <p:sp>
        <p:nvSpPr>
          <p:cNvPr id="32" name="Left Brace 31">
            <a:extLst>
              <a:ext uri="{FF2B5EF4-FFF2-40B4-BE49-F238E27FC236}">
                <a16:creationId xmlns:a16="http://schemas.microsoft.com/office/drawing/2014/main" id="{7A47BF46-6BC1-0D32-E61E-012F294A64F0}"/>
              </a:ext>
            </a:extLst>
          </p:cNvPr>
          <p:cNvSpPr/>
          <p:nvPr/>
        </p:nvSpPr>
        <p:spPr>
          <a:xfrm rot="16200000">
            <a:off x="1269222" y="2607325"/>
            <a:ext cx="542090" cy="2182354"/>
          </a:xfrm>
          <a:prstGeom prst="leftBrace">
            <a:avLst>
              <a:gd name="adj1" fmla="val 7291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162A"/>
              </a:solidFill>
              <a:effectLst/>
              <a:uLnTx/>
              <a:uFillTx/>
              <a:latin typeface="Arial" panose="020B0604020202020204" pitchFamily="34" charset="0"/>
              <a:ea typeface="+mn-ea"/>
              <a:cs typeface="Arial" panose="020B0604020202020204" pitchFamily="34" charset="0"/>
            </a:endParaRPr>
          </a:p>
        </p:txBody>
      </p:sp>
      <p:sp>
        <p:nvSpPr>
          <p:cNvPr id="10" name="TextBox 17">
            <a:extLst>
              <a:ext uri="{FF2B5EF4-FFF2-40B4-BE49-F238E27FC236}">
                <a16:creationId xmlns:a16="http://schemas.microsoft.com/office/drawing/2014/main" id="{1DAAAE2E-3BAD-74F9-F9AC-D472BD0A8ED6}"/>
              </a:ext>
            </a:extLst>
          </p:cNvPr>
          <p:cNvSpPr txBox="1"/>
          <p:nvPr/>
        </p:nvSpPr>
        <p:spPr>
          <a:xfrm>
            <a:off x="1664195" y="1788101"/>
            <a:ext cx="1869370" cy="60016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00162A"/>
                </a:solidFill>
                <a:effectLst/>
                <a:uLnTx/>
                <a:uFillTx/>
                <a:latin typeface="Arial" panose="020B0604020202020204" pitchFamily="34" charset="0"/>
                <a:ea typeface="+mn-ea"/>
                <a:cs typeface="Arial" panose="020B0604020202020204" pitchFamily="34" charset="0"/>
              </a:rPr>
              <a:t>Phase 1 Go Live</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00162A"/>
                </a:solidFill>
                <a:effectLst/>
                <a:uLnTx/>
                <a:uFillTx/>
                <a:latin typeface="Arial" panose="020B0604020202020204" pitchFamily="34" charset="0"/>
                <a:ea typeface="+mn-ea"/>
                <a:cs typeface="Arial" panose="020B0604020202020204" pitchFamily="34" charset="0"/>
              </a:rPr>
              <a:t>September 30, 2023</a:t>
            </a:r>
          </a:p>
        </p:txBody>
      </p:sp>
      <p:sp>
        <p:nvSpPr>
          <p:cNvPr id="26" name="Left Brace 25">
            <a:extLst>
              <a:ext uri="{FF2B5EF4-FFF2-40B4-BE49-F238E27FC236}">
                <a16:creationId xmlns:a16="http://schemas.microsoft.com/office/drawing/2014/main" id="{685FFEDF-A929-6AC1-1F58-90C4BC5545D4}"/>
              </a:ext>
            </a:extLst>
          </p:cNvPr>
          <p:cNvSpPr/>
          <p:nvPr/>
        </p:nvSpPr>
        <p:spPr>
          <a:xfrm rot="16200000">
            <a:off x="4727224" y="1483494"/>
            <a:ext cx="542090" cy="4476037"/>
          </a:xfrm>
          <a:prstGeom prst="leftBrace">
            <a:avLst>
              <a:gd name="adj1" fmla="val 7291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162A"/>
              </a:solidFill>
              <a:effectLst/>
              <a:uLnTx/>
              <a:uFillTx/>
              <a:latin typeface="Arial" panose="020B0604020202020204" pitchFamily="34" charset="0"/>
              <a:ea typeface="+mn-ea"/>
              <a:cs typeface="Arial" panose="020B0604020202020204" pitchFamily="34" charset="0"/>
            </a:endParaRPr>
          </a:p>
        </p:txBody>
      </p:sp>
      <p:sp>
        <p:nvSpPr>
          <p:cNvPr id="28" name="TextBox 14">
            <a:extLst>
              <a:ext uri="{FF2B5EF4-FFF2-40B4-BE49-F238E27FC236}">
                <a16:creationId xmlns:a16="http://schemas.microsoft.com/office/drawing/2014/main" id="{881389A7-D550-DC5A-0C4F-BEC5C3401F46}"/>
              </a:ext>
            </a:extLst>
          </p:cNvPr>
          <p:cNvSpPr txBox="1"/>
          <p:nvPr/>
        </p:nvSpPr>
        <p:spPr>
          <a:xfrm>
            <a:off x="5960359" y="3102185"/>
            <a:ext cx="1284080" cy="58477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162A"/>
                </a:solidFill>
                <a:effectLst/>
                <a:uLnTx/>
                <a:uFillTx/>
                <a:latin typeface="Arial"/>
                <a:ea typeface="+mn-ea"/>
                <a:cs typeface="Arial"/>
              </a:rPr>
              <a:t>July-Sep 2024</a:t>
            </a:r>
            <a:endParaRPr kumimoji="0" lang="en-US" sz="1600" b="0" i="0" u="none" strike="noStrike" kern="1200" cap="none" spc="0" normalizeH="0" baseline="0" noProof="0" dirty="0">
              <a:ln>
                <a:noFill/>
              </a:ln>
              <a:solidFill>
                <a:srgbClr val="00162A"/>
              </a:solidFill>
              <a:effectLst/>
              <a:uLnTx/>
              <a:uFillTx/>
              <a:latin typeface="Arial" panose="020B0604020202020204" pitchFamily="34" charset="0"/>
              <a:ea typeface="+mn-ea"/>
              <a:cs typeface="Arial" panose="020B0604020202020204" pitchFamily="34" charset="0"/>
            </a:endParaRPr>
          </a:p>
        </p:txBody>
      </p:sp>
      <p:sp>
        <p:nvSpPr>
          <p:cNvPr id="33" name="TextBox 2">
            <a:extLst>
              <a:ext uri="{FF2B5EF4-FFF2-40B4-BE49-F238E27FC236}">
                <a16:creationId xmlns:a16="http://schemas.microsoft.com/office/drawing/2014/main" id="{5EE765DF-51C0-FDD6-D265-364C94C94BD0}"/>
              </a:ext>
            </a:extLst>
          </p:cNvPr>
          <p:cNvSpPr txBox="1"/>
          <p:nvPr/>
        </p:nvSpPr>
        <p:spPr>
          <a:xfrm>
            <a:off x="9286510" y="3108492"/>
            <a:ext cx="1284079"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162A"/>
                </a:solidFill>
                <a:effectLst/>
                <a:uLnTx/>
                <a:uFillTx/>
                <a:latin typeface="Arial" panose="020B0604020202020204" pitchFamily="34" charset="0"/>
                <a:ea typeface="+mn-ea"/>
                <a:cs typeface="Arial" panose="020B0604020202020204" pitchFamily="34" charset="0"/>
              </a:rPr>
              <a:t>Apr-Jun 2024</a:t>
            </a:r>
          </a:p>
        </p:txBody>
      </p:sp>
      <p:sp>
        <p:nvSpPr>
          <p:cNvPr id="34" name="TextBox 3">
            <a:extLst>
              <a:ext uri="{FF2B5EF4-FFF2-40B4-BE49-F238E27FC236}">
                <a16:creationId xmlns:a16="http://schemas.microsoft.com/office/drawing/2014/main" id="{CA263F5B-6A6B-6314-A21F-9D83FA98E3A2}"/>
              </a:ext>
            </a:extLst>
          </p:cNvPr>
          <p:cNvSpPr txBox="1"/>
          <p:nvPr/>
        </p:nvSpPr>
        <p:spPr>
          <a:xfrm>
            <a:off x="7236285" y="3095074"/>
            <a:ext cx="1284079"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162A"/>
                </a:solidFill>
                <a:effectLst/>
                <a:uLnTx/>
                <a:uFillTx/>
                <a:latin typeface="Arial" panose="020B0604020202020204" pitchFamily="34" charset="0"/>
                <a:ea typeface="+mn-ea"/>
                <a:cs typeface="Arial" panose="020B0604020202020204" pitchFamily="34" charset="0"/>
              </a:rPr>
              <a:t>Oct-Dec 2023</a:t>
            </a:r>
          </a:p>
        </p:txBody>
      </p:sp>
      <p:sp>
        <p:nvSpPr>
          <p:cNvPr id="35" name="TextBox 13">
            <a:extLst>
              <a:ext uri="{FF2B5EF4-FFF2-40B4-BE49-F238E27FC236}">
                <a16:creationId xmlns:a16="http://schemas.microsoft.com/office/drawing/2014/main" id="{3583512F-B9F6-A364-73FF-694C70F145E6}"/>
              </a:ext>
            </a:extLst>
          </p:cNvPr>
          <p:cNvSpPr txBox="1"/>
          <p:nvPr/>
        </p:nvSpPr>
        <p:spPr>
          <a:xfrm>
            <a:off x="8256537" y="3103908"/>
            <a:ext cx="1316925"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162A"/>
                </a:solidFill>
                <a:effectLst/>
                <a:uLnTx/>
                <a:uFillTx/>
                <a:latin typeface="Arial" panose="020B0604020202020204" pitchFamily="34" charset="0"/>
                <a:ea typeface="+mn-ea"/>
                <a:cs typeface="Arial" panose="020B0604020202020204" pitchFamily="34" charset="0"/>
              </a:rPr>
              <a:t>Jan-Mar 2024</a:t>
            </a:r>
          </a:p>
        </p:txBody>
      </p:sp>
      <p:sp>
        <p:nvSpPr>
          <p:cNvPr id="36" name="Left Brace 35">
            <a:extLst>
              <a:ext uri="{FF2B5EF4-FFF2-40B4-BE49-F238E27FC236}">
                <a16:creationId xmlns:a16="http://schemas.microsoft.com/office/drawing/2014/main" id="{2A4FB3F2-A315-AFDA-A149-80E28A0A0A49}"/>
              </a:ext>
            </a:extLst>
          </p:cNvPr>
          <p:cNvSpPr/>
          <p:nvPr/>
        </p:nvSpPr>
        <p:spPr>
          <a:xfrm rot="16200000">
            <a:off x="9191916" y="1616759"/>
            <a:ext cx="542090" cy="4209513"/>
          </a:xfrm>
          <a:prstGeom prst="leftBrace">
            <a:avLst>
              <a:gd name="adj1" fmla="val 7291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162A"/>
              </a:solidFill>
              <a:effectLst/>
              <a:uLnTx/>
              <a:uFillTx/>
              <a:latin typeface="Arial" panose="020B0604020202020204" pitchFamily="34" charset="0"/>
              <a:ea typeface="+mn-ea"/>
              <a:cs typeface="Arial" panose="020B0604020202020204" pitchFamily="34" charset="0"/>
            </a:endParaRPr>
          </a:p>
        </p:txBody>
      </p:sp>
      <p:sp>
        <p:nvSpPr>
          <p:cNvPr id="37" name="TextBox 14">
            <a:extLst>
              <a:ext uri="{FF2B5EF4-FFF2-40B4-BE49-F238E27FC236}">
                <a16:creationId xmlns:a16="http://schemas.microsoft.com/office/drawing/2014/main" id="{52469AFC-141B-FC98-E4D7-E3895DA77076}"/>
              </a:ext>
            </a:extLst>
          </p:cNvPr>
          <p:cNvSpPr txBox="1"/>
          <p:nvPr/>
        </p:nvSpPr>
        <p:spPr>
          <a:xfrm>
            <a:off x="10436397" y="3102186"/>
            <a:ext cx="1284080" cy="58477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162A"/>
                </a:solidFill>
                <a:effectLst/>
                <a:uLnTx/>
                <a:uFillTx/>
                <a:latin typeface="Arial"/>
                <a:ea typeface="+mn-ea"/>
                <a:cs typeface="Arial"/>
              </a:rPr>
              <a:t>July-Sep 2024</a:t>
            </a:r>
            <a:endParaRPr kumimoji="0" lang="en-US" sz="1600" b="0" i="0" u="none" strike="noStrike" kern="1200" cap="none" spc="0" normalizeH="0" baseline="0" noProof="0" dirty="0">
              <a:ln>
                <a:noFill/>
              </a:ln>
              <a:solidFill>
                <a:srgbClr val="00162A"/>
              </a:solidFill>
              <a:effectLst/>
              <a:uLnTx/>
              <a:uFillTx/>
              <a:latin typeface="Arial" panose="020B0604020202020204" pitchFamily="34" charset="0"/>
              <a:ea typeface="+mn-ea"/>
              <a:cs typeface="Arial" panose="020B0604020202020204" pitchFamily="34" charset="0"/>
            </a:endParaRPr>
          </a:p>
        </p:txBody>
      </p:sp>
      <p:sp>
        <p:nvSpPr>
          <p:cNvPr id="38" name="TextBox 17">
            <a:extLst>
              <a:ext uri="{FF2B5EF4-FFF2-40B4-BE49-F238E27FC236}">
                <a16:creationId xmlns:a16="http://schemas.microsoft.com/office/drawing/2014/main" id="{FD8A5496-E2A3-3245-3A84-B52256E52D48}"/>
              </a:ext>
            </a:extLst>
          </p:cNvPr>
          <p:cNvSpPr txBox="1"/>
          <p:nvPr/>
        </p:nvSpPr>
        <p:spPr>
          <a:xfrm>
            <a:off x="6214349" y="1798410"/>
            <a:ext cx="1869370" cy="60016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00162A"/>
                </a:solidFill>
                <a:effectLst/>
                <a:uLnTx/>
                <a:uFillTx/>
                <a:latin typeface="Arial" panose="020B0604020202020204" pitchFamily="34" charset="0"/>
                <a:ea typeface="+mn-ea"/>
                <a:cs typeface="Arial" panose="020B0604020202020204" pitchFamily="34" charset="0"/>
              </a:rPr>
              <a:t>Phase 2 Go Live</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00162A"/>
                </a:solidFill>
                <a:effectLst/>
                <a:uLnTx/>
                <a:uFillTx/>
                <a:latin typeface="Arial" panose="020B0604020202020204" pitchFamily="34" charset="0"/>
                <a:ea typeface="+mn-ea"/>
                <a:cs typeface="Arial" panose="020B0604020202020204" pitchFamily="34" charset="0"/>
              </a:rPr>
              <a:t>September 30, 2024</a:t>
            </a:r>
          </a:p>
        </p:txBody>
      </p:sp>
      <p:cxnSp>
        <p:nvCxnSpPr>
          <p:cNvPr id="39" name="Straight Connector 38">
            <a:extLst>
              <a:ext uri="{FF2B5EF4-FFF2-40B4-BE49-F238E27FC236}">
                <a16:creationId xmlns:a16="http://schemas.microsoft.com/office/drawing/2014/main" id="{8CA7655A-CAAD-23A1-D7BC-80839831DA44}"/>
              </a:ext>
            </a:extLst>
          </p:cNvPr>
          <p:cNvCxnSpPr>
            <a:cxnSpLocks/>
          </p:cNvCxnSpPr>
          <p:nvPr/>
        </p:nvCxnSpPr>
        <p:spPr>
          <a:xfrm>
            <a:off x="11051985" y="2616906"/>
            <a:ext cx="0" cy="315173"/>
          </a:xfrm>
          <a:prstGeom prst="line">
            <a:avLst/>
          </a:prstGeom>
          <a:solidFill>
            <a:srgbClr val="00BBBA"/>
          </a:solidFill>
          <a:ln>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40" name="Graphic 23" descr="Marker with solid fill">
            <a:extLst>
              <a:ext uri="{FF2B5EF4-FFF2-40B4-BE49-F238E27FC236}">
                <a16:creationId xmlns:a16="http://schemas.microsoft.com/office/drawing/2014/main" id="{614763B2-2854-CFE5-969C-E1BF7FC259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91260" y="2291626"/>
            <a:ext cx="549788" cy="549788"/>
          </a:xfrm>
          <a:prstGeom prst="rect">
            <a:avLst/>
          </a:prstGeom>
        </p:spPr>
      </p:pic>
      <p:sp>
        <p:nvSpPr>
          <p:cNvPr id="41" name="TextBox 17">
            <a:extLst>
              <a:ext uri="{FF2B5EF4-FFF2-40B4-BE49-F238E27FC236}">
                <a16:creationId xmlns:a16="http://schemas.microsoft.com/office/drawing/2014/main" id="{C2E34B29-9E8E-29D4-88F2-25D0ACB0BD04}"/>
              </a:ext>
            </a:extLst>
          </p:cNvPr>
          <p:cNvSpPr txBox="1"/>
          <p:nvPr/>
        </p:nvSpPr>
        <p:spPr>
          <a:xfrm>
            <a:off x="10331469" y="1791298"/>
            <a:ext cx="1869370" cy="60016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00162A"/>
                </a:solidFill>
                <a:effectLst/>
                <a:uLnTx/>
                <a:uFillTx/>
                <a:latin typeface="Arial" panose="020B0604020202020204" pitchFamily="34" charset="0"/>
                <a:ea typeface="+mn-ea"/>
                <a:cs typeface="Arial" panose="020B0604020202020204" pitchFamily="34" charset="0"/>
              </a:rPr>
              <a:t>Phase 3 Go Live</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00162A"/>
                </a:solidFill>
                <a:effectLst/>
                <a:uLnTx/>
                <a:uFillTx/>
                <a:latin typeface="Arial" panose="020B0604020202020204" pitchFamily="34" charset="0"/>
                <a:ea typeface="+mn-ea"/>
                <a:cs typeface="Arial" panose="020B0604020202020204" pitchFamily="34" charset="0"/>
              </a:rPr>
              <a:t>September 30, 2024</a:t>
            </a:r>
          </a:p>
        </p:txBody>
      </p:sp>
      <p:sp>
        <p:nvSpPr>
          <p:cNvPr id="42" name="TextBox 17">
            <a:extLst>
              <a:ext uri="{FF2B5EF4-FFF2-40B4-BE49-F238E27FC236}">
                <a16:creationId xmlns:a16="http://schemas.microsoft.com/office/drawing/2014/main" id="{51B559F4-C7CE-F71B-812E-0E9A8269AA3C}"/>
              </a:ext>
            </a:extLst>
          </p:cNvPr>
          <p:cNvSpPr txBox="1"/>
          <p:nvPr/>
        </p:nvSpPr>
        <p:spPr>
          <a:xfrm>
            <a:off x="3281680" y="4046613"/>
            <a:ext cx="3413760" cy="81560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00162A"/>
                </a:solidFill>
                <a:effectLst/>
                <a:uLnTx/>
                <a:uFillTx/>
                <a:latin typeface="Arial" panose="020B0604020202020204" pitchFamily="34" charset="0"/>
                <a:ea typeface="+mn-ea"/>
                <a:cs typeface="Arial" panose="020B0604020202020204" pitchFamily="34" charset="0"/>
              </a:rPr>
              <a:t>Design and test the patient portal, limited to view only features</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00162A"/>
                </a:solidFill>
                <a:effectLst/>
                <a:uLnTx/>
                <a:uFillTx/>
                <a:latin typeface="Arial" panose="020B0604020202020204" pitchFamily="34" charset="0"/>
                <a:ea typeface="+mn-ea"/>
                <a:cs typeface="Arial" panose="020B0604020202020204" pitchFamily="34" charset="0"/>
              </a:rPr>
              <a:t>Refine requirements for phase 3</a:t>
            </a:r>
          </a:p>
        </p:txBody>
      </p:sp>
      <p:sp>
        <p:nvSpPr>
          <p:cNvPr id="43" name="TextBox 17">
            <a:extLst>
              <a:ext uri="{FF2B5EF4-FFF2-40B4-BE49-F238E27FC236}">
                <a16:creationId xmlns:a16="http://schemas.microsoft.com/office/drawing/2014/main" id="{AA13F561-4C97-BA97-71DC-11A54003B85F}"/>
              </a:ext>
            </a:extLst>
          </p:cNvPr>
          <p:cNvSpPr txBox="1"/>
          <p:nvPr/>
        </p:nvSpPr>
        <p:spPr>
          <a:xfrm>
            <a:off x="7569200" y="4037539"/>
            <a:ext cx="3787669" cy="103105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00162A"/>
                </a:solidFill>
                <a:effectLst/>
                <a:uLnTx/>
                <a:uFillTx/>
                <a:latin typeface="Arial" panose="020B0604020202020204" pitchFamily="34" charset="0"/>
                <a:ea typeface="+mn-ea"/>
                <a:cs typeface="Arial" panose="020B0604020202020204" pitchFamily="34" charset="0"/>
              </a:rPr>
              <a:t>Design and test first interactive features of the patient portal</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00162A"/>
                </a:solidFill>
                <a:effectLst/>
                <a:uLnTx/>
                <a:uFillTx/>
                <a:latin typeface="Arial" panose="020B0604020202020204" pitchFamily="34" charset="0"/>
                <a:ea typeface="+mn-ea"/>
                <a:cs typeface="Arial" panose="020B0604020202020204" pitchFamily="34" charset="0"/>
              </a:rPr>
              <a:t>Continue to develop requirements to improve the portal form, function and accessibility</a:t>
            </a:r>
          </a:p>
        </p:txBody>
      </p:sp>
      <p:sp>
        <p:nvSpPr>
          <p:cNvPr id="45" name="TextBox 44">
            <a:extLst>
              <a:ext uri="{FF2B5EF4-FFF2-40B4-BE49-F238E27FC236}">
                <a16:creationId xmlns:a16="http://schemas.microsoft.com/office/drawing/2014/main" id="{CFAF3A17-1761-E001-9192-3271A0E75C89}"/>
              </a:ext>
            </a:extLst>
          </p:cNvPr>
          <p:cNvSpPr txBox="1"/>
          <p:nvPr/>
        </p:nvSpPr>
        <p:spPr>
          <a:xfrm>
            <a:off x="3037840" y="5834511"/>
            <a:ext cx="610108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rgbClr val="0D72B8"/>
                </a:solidFill>
                <a:effectLst/>
                <a:uLnTx/>
                <a:uFillTx/>
                <a:latin typeface="Arial" panose="020B0604020202020204" pitchFamily="34" charset="0"/>
                <a:ea typeface="+mn-ea"/>
                <a:cs typeface="Arial" panose="020B0604020202020204" pitchFamily="34" charset="0"/>
              </a:rPr>
              <a:t>Continue </a:t>
            </a:r>
            <a:r>
              <a:rPr kumimoji="0" lang="en-US" sz="1800" b="0" i="0" u="none" strike="noStrike" kern="1200" cap="none" spc="0" normalizeH="0" baseline="0" noProof="0">
                <a:ln>
                  <a:noFill/>
                </a:ln>
                <a:solidFill>
                  <a:srgbClr val="0D72B8"/>
                </a:solidFill>
                <a:effectLst/>
                <a:uLnTx/>
                <a:uFillTx/>
                <a:latin typeface="Arial" panose="020B0604020202020204" pitchFamily="34" charset="0"/>
                <a:ea typeface="+mn-ea"/>
                <a:cs typeface="Arial" panose="020B0604020202020204" pitchFamily="34" charset="0"/>
              </a:rPr>
              <a:t>to technically onboard </a:t>
            </a:r>
            <a:r>
              <a:rPr kumimoji="0" lang="en-US" sz="1800" b="0" i="0" u="none" strike="noStrike" kern="1200" cap="none" spc="0" normalizeH="0" baseline="0" noProof="0" dirty="0">
                <a:ln>
                  <a:noFill/>
                </a:ln>
                <a:solidFill>
                  <a:srgbClr val="0D72B8"/>
                </a:solidFill>
                <a:effectLst/>
                <a:uLnTx/>
                <a:uFillTx/>
                <a:latin typeface="Arial" panose="020B0604020202020204" pitchFamily="34" charset="0"/>
                <a:ea typeface="+mn-ea"/>
                <a:cs typeface="Arial" panose="020B0604020202020204" pitchFamily="34" charset="0"/>
              </a:rPr>
              <a:t>providers to support a patient’s complete medical record</a:t>
            </a:r>
          </a:p>
        </p:txBody>
      </p:sp>
      <p:sp>
        <p:nvSpPr>
          <p:cNvPr id="46" name="Left Brace 45">
            <a:extLst>
              <a:ext uri="{FF2B5EF4-FFF2-40B4-BE49-F238E27FC236}">
                <a16:creationId xmlns:a16="http://schemas.microsoft.com/office/drawing/2014/main" id="{7B63EC7A-08DA-1771-94BF-3842E8C0A85A}"/>
              </a:ext>
            </a:extLst>
          </p:cNvPr>
          <p:cNvSpPr/>
          <p:nvPr/>
        </p:nvSpPr>
        <p:spPr>
          <a:xfrm rot="16200000">
            <a:off x="5948417" y="-16226"/>
            <a:ext cx="343853" cy="11200270"/>
          </a:xfrm>
          <a:prstGeom prst="leftBrace">
            <a:avLst>
              <a:gd name="adj1" fmla="val 7291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162A"/>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82BCC9D9-8D1E-066D-4389-50A86239B9B4}"/>
              </a:ext>
            </a:extLst>
          </p:cNvPr>
          <p:cNvSpPr>
            <a:spLocks noGrp="1"/>
          </p:cNvSpPr>
          <p:nvPr>
            <p:ph type="sldNum" sz="quarter" idx="4"/>
          </p:nvPr>
        </p:nvSpPr>
        <p:spPr>
          <a:xfrm>
            <a:off x="304800" y="6248523"/>
            <a:ext cx="27432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200" kern="1200">
                <a:solidFill>
                  <a:schemeClr val="bg2">
                    <a:lumMod val="1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F97B766-7176-6343-AFA5-ADC94B9B4260}" type="slidenum">
              <a:rPr kumimoji="0" lang="en-US" sz="1200" b="0" i="0" u="none" strike="noStrike" kern="1200" cap="none" spc="0" normalizeH="0" baseline="0" noProof="0" smtClean="0">
                <a:ln>
                  <a:noFill/>
                </a:ln>
                <a:solidFill>
                  <a:srgbClr val="F0F2F3">
                    <a:lumMod val="1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srgbClr val="F0F2F3">
                  <a:lumMod val="1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010593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A5751C7-0D37-4161-989B-A37E655F560D}"/>
              </a:ext>
            </a:extLst>
          </p:cNvPr>
          <p:cNvSpPr txBox="1">
            <a:spLocks/>
          </p:cNvSpPr>
          <p:nvPr/>
        </p:nvSpPr>
        <p:spPr>
          <a:xfrm>
            <a:off x="824345" y="2936260"/>
            <a:ext cx="10705503" cy="1824217"/>
          </a:xfrm>
          <a:prstGeom prst="rect">
            <a:avLst/>
          </a:prstGeom>
        </p:spPr>
        <p:txBody>
          <a:bodyPr vert="horz" wrap="square" lIns="0" tIns="13335" rIns="0" bIns="0" rtlCol="0" anchor="ctr">
            <a:spAutoFit/>
          </a:bodyPr>
          <a:lstStyle>
            <a:lvl1pPr algn="l" rtl="0" eaLnBrk="1" latinLnBrk="0" hangingPunct="1">
              <a:spcBef>
                <a:spcPct val="0"/>
              </a:spcBef>
              <a:buNone/>
              <a:defRPr kumimoji="0" sz="4000" kern="1200">
                <a:solidFill>
                  <a:schemeClr val="tx2"/>
                </a:solidFill>
                <a:latin typeface="Cambria" panose="02040503050406030204" pitchFamily="18" charset="0"/>
                <a:ea typeface="+mj-ea"/>
                <a:cs typeface="+mj-cs"/>
              </a:defRPr>
            </a:lvl1pPr>
          </a:lstStyle>
          <a:p>
            <a:pPr marL="12700" marR="5080" indent="-1270" algn="ctr">
              <a:spcBef>
                <a:spcPts val="105"/>
              </a:spcBef>
            </a:pPr>
            <a:r>
              <a:rPr lang="en-US" sz="4400" b="1" spc="-15" dirty="0">
                <a:solidFill>
                  <a:schemeClr val="bg2">
                    <a:lumMod val="25000"/>
                  </a:schemeClr>
                </a:solidFill>
              </a:rPr>
              <a:t>Announcements &amp; General Discussion </a:t>
            </a:r>
            <a:endParaRPr lang="en-US" b="1" spc="-15" dirty="0">
              <a:solidFill>
                <a:schemeClr val="bg2">
                  <a:lumMod val="25000"/>
                </a:schemeClr>
              </a:solidFill>
            </a:endParaRPr>
          </a:p>
          <a:p>
            <a:pPr marL="12700" marR="5080" indent="-1270" algn="ctr">
              <a:spcBef>
                <a:spcPts val="105"/>
              </a:spcBef>
            </a:pPr>
            <a:endParaRPr lang="en-US" sz="3200" b="1" i="1" dirty="0">
              <a:solidFill>
                <a:schemeClr val="bg2">
                  <a:lumMod val="25000"/>
                </a:schemeClr>
              </a:solidFill>
              <a:effectLst/>
              <a:ea typeface="Cambria" panose="02040503050406030204" pitchFamily="18" charset="0"/>
              <a:cs typeface="Times New Roman" panose="02020603050405020304" pitchFamily="18" charset="0"/>
            </a:endParaRPr>
          </a:p>
          <a:p>
            <a:pPr marL="12700" marR="5080" indent="-1270" algn="ctr">
              <a:spcBef>
                <a:spcPts val="105"/>
              </a:spcBef>
            </a:pPr>
            <a:r>
              <a:rPr lang="en-US" i="1" dirty="0">
                <a:solidFill>
                  <a:schemeClr val="bg2">
                    <a:lumMod val="25000"/>
                  </a:schemeClr>
                </a:solidFill>
                <a:effectLst/>
                <a:ea typeface="Cambria" panose="02040503050406030204" pitchFamily="18" charset="0"/>
                <a:cs typeface="Times New Roman" panose="02020603050405020304" pitchFamily="18" charset="0"/>
              </a:rPr>
              <a:t>Dr. Joe Quaranta &amp; Council Members</a:t>
            </a:r>
          </a:p>
        </p:txBody>
      </p:sp>
    </p:spTree>
    <p:extLst>
      <p:ext uri="{BB962C8B-B14F-4D97-AF65-F5344CB8AC3E}">
        <p14:creationId xmlns:p14="http://schemas.microsoft.com/office/powerpoint/2010/main" val="20428522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FF827-A1E4-45F1-AB4E-F2697F165B2F}"/>
              </a:ext>
            </a:extLst>
          </p:cNvPr>
          <p:cNvSpPr>
            <a:spLocks noGrp="1"/>
          </p:cNvSpPr>
          <p:nvPr>
            <p:ph type="title"/>
          </p:nvPr>
        </p:nvSpPr>
        <p:spPr>
          <a:xfrm>
            <a:off x="647700" y="2583039"/>
            <a:ext cx="10972800" cy="1566930"/>
          </a:xfrm>
        </p:spPr>
        <p:txBody>
          <a:bodyPr>
            <a:noAutofit/>
          </a:bodyPr>
          <a:lstStyle/>
          <a:p>
            <a:pPr algn="ctr"/>
            <a:br>
              <a:rPr lang="en-US" dirty="0"/>
            </a:br>
            <a:br>
              <a:rPr lang="en-US" dirty="0"/>
            </a:br>
            <a:br>
              <a:rPr lang="en-US" dirty="0"/>
            </a:br>
            <a:r>
              <a:rPr lang="en-US" sz="4400" b="1" dirty="0">
                <a:solidFill>
                  <a:schemeClr val="bg2">
                    <a:lumMod val="25000"/>
                  </a:schemeClr>
                </a:solidFill>
              </a:rPr>
              <a:t>Wrap Up and Meeting Adjournment</a:t>
            </a:r>
            <a:br>
              <a:rPr lang="en-US" b="1" dirty="0">
                <a:solidFill>
                  <a:schemeClr val="bg2">
                    <a:lumMod val="25000"/>
                  </a:schemeClr>
                </a:solidFill>
              </a:rPr>
            </a:br>
            <a:br>
              <a:rPr lang="en-US" dirty="0">
                <a:solidFill>
                  <a:schemeClr val="bg2">
                    <a:lumMod val="25000"/>
                  </a:schemeClr>
                </a:solidFill>
              </a:rPr>
            </a:br>
            <a:r>
              <a:rPr lang="en-US" dirty="0">
                <a:solidFill>
                  <a:schemeClr val="bg2">
                    <a:lumMod val="25000"/>
                  </a:schemeClr>
                </a:solidFill>
              </a:rPr>
              <a:t>Upcoming Meeting</a:t>
            </a:r>
            <a:br>
              <a:rPr lang="en-US" dirty="0">
                <a:solidFill>
                  <a:schemeClr val="bg2">
                    <a:lumMod val="25000"/>
                  </a:schemeClr>
                </a:solidFill>
              </a:rPr>
            </a:br>
            <a:r>
              <a:rPr lang="en-US" sz="3200" b="1" u="sng" dirty="0">
                <a:solidFill>
                  <a:schemeClr val="bg2">
                    <a:lumMod val="25000"/>
                  </a:schemeClr>
                </a:solidFill>
              </a:rPr>
              <a:t>May 18, 2023</a:t>
            </a:r>
            <a:br>
              <a:rPr lang="en-US" u="sng" dirty="0">
                <a:solidFill>
                  <a:srgbClr val="DB7A31"/>
                </a:solidFill>
              </a:rPr>
            </a:br>
            <a:br>
              <a:rPr lang="en-US" dirty="0"/>
            </a:br>
            <a:endParaRPr lang="en-US" dirty="0"/>
          </a:p>
        </p:txBody>
      </p:sp>
    </p:spTree>
    <p:extLst>
      <p:ext uri="{BB962C8B-B14F-4D97-AF65-F5344CB8AC3E}">
        <p14:creationId xmlns:p14="http://schemas.microsoft.com/office/powerpoint/2010/main" val="26127384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E0D55CE-B6A7-1146-B342-89B1E6A9BDCE}"/>
              </a:ext>
            </a:extLst>
          </p:cNvPr>
          <p:cNvSpPr>
            <a:spLocks noGrp="1"/>
          </p:cNvSpPr>
          <p:nvPr>
            <p:ph type="title"/>
          </p:nvPr>
        </p:nvSpPr>
        <p:spPr>
          <a:xfrm>
            <a:off x="647700" y="853018"/>
            <a:ext cx="10515600" cy="1325563"/>
          </a:xfrm>
          <a:effectLst/>
        </p:spPr>
        <p:txBody>
          <a:bodyPr>
            <a:normAutofit/>
          </a:bodyPr>
          <a:lstStyle/>
          <a:p>
            <a:pPr algn="ctr"/>
            <a:r>
              <a:rPr lang="en-US" sz="4800" b="1" dirty="0">
                <a:solidFill>
                  <a:schemeClr val="bg2">
                    <a:lumMod val="25000"/>
                  </a:schemeClr>
                </a:solidFill>
                <a:ea typeface="Cambria" panose="02040503050406030204" pitchFamily="18" charset="0"/>
              </a:rPr>
              <a:t>Contact Information</a:t>
            </a:r>
          </a:p>
        </p:txBody>
      </p:sp>
      <p:sp>
        <p:nvSpPr>
          <p:cNvPr id="8" name="Content Placeholder 2">
            <a:extLst>
              <a:ext uri="{FF2B5EF4-FFF2-40B4-BE49-F238E27FC236}">
                <a16:creationId xmlns:a16="http://schemas.microsoft.com/office/drawing/2014/main" id="{975C9FF6-18A9-DB46-AA39-5AE5B6D62587}"/>
              </a:ext>
            </a:extLst>
          </p:cNvPr>
          <p:cNvSpPr>
            <a:spLocks noGrp="1"/>
          </p:cNvSpPr>
          <p:nvPr>
            <p:ph idx="1"/>
          </p:nvPr>
        </p:nvSpPr>
        <p:spPr>
          <a:xfrm>
            <a:off x="1028700" y="2344832"/>
            <a:ext cx="9496158" cy="3844919"/>
          </a:xfrm>
          <a:solidFill>
            <a:schemeClr val="bg1"/>
          </a:solidFill>
          <a:ln>
            <a:solidFill>
              <a:schemeClr val="bg1"/>
            </a:solidFill>
          </a:ln>
          <a:effectLst/>
        </p:spPr>
        <p:style>
          <a:lnRef idx="2">
            <a:schemeClr val="accent4"/>
          </a:lnRef>
          <a:fillRef idx="1">
            <a:schemeClr val="lt1"/>
          </a:fillRef>
          <a:effectRef idx="0">
            <a:schemeClr val="accent4"/>
          </a:effectRef>
          <a:fontRef idx="minor">
            <a:schemeClr val="dk1"/>
          </a:fontRef>
        </p:style>
        <p:txBody>
          <a:bodyPr vert="horz" lIns="91440" tIns="45720" rIns="91440" bIns="45720" anchor="t">
            <a:normAutofit fontScale="92500" lnSpcReduction="20000"/>
          </a:bodyPr>
          <a:lstStyle/>
          <a:p>
            <a:pPr marL="0" marR="0" indent="0" algn="ctr">
              <a:spcBef>
                <a:spcPts val="0"/>
              </a:spcBef>
              <a:spcAft>
                <a:spcPts val="0"/>
              </a:spcAft>
              <a:buNone/>
            </a:pPr>
            <a:endParaRPr lang="en-US" sz="400" b="1" dirty="0">
              <a:solidFill>
                <a:schemeClr val="bg1"/>
              </a:solidFill>
              <a:effectLst/>
              <a:ea typeface="Cambria" panose="02040503050406030204" pitchFamily="18" charset="0"/>
            </a:endParaRPr>
          </a:p>
          <a:p>
            <a:pPr marL="0" indent="0" algn="ctr">
              <a:spcBef>
                <a:spcPts val="0"/>
              </a:spcBef>
              <a:buNone/>
            </a:pPr>
            <a:r>
              <a:rPr lang="en-US" b="1" dirty="0">
                <a:solidFill>
                  <a:srgbClr val="002060"/>
                </a:solidFill>
                <a:effectLst/>
                <a:latin typeface="Cambria"/>
                <a:ea typeface="Cambria"/>
              </a:rPr>
              <a:t>OHS Contact for </a:t>
            </a:r>
            <a:r>
              <a:rPr lang="en-US" b="1" dirty="0">
                <a:solidFill>
                  <a:srgbClr val="002060"/>
                </a:solidFill>
                <a:latin typeface="Cambria"/>
                <a:ea typeface="Cambria"/>
              </a:rPr>
              <a:t>April 2023</a:t>
            </a:r>
            <a:r>
              <a:rPr lang="en-US" b="1" dirty="0">
                <a:solidFill>
                  <a:srgbClr val="002060"/>
                </a:solidFill>
                <a:effectLst/>
                <a:latin typeface="Cambria"/>
                <a:ea typeface="Cambria"/>
              </a:rPr>
              <a:t> HITAC Meeting</a:t>
            </a:r>
          </a:p>
          <a:p>
            <a:pPr marL="0" marR="0" indent="0" algn="ctr">
              <a:spcBef>
                <a:spcPts val="0"/>
              </a:spcBef>
              <a:spcAft>
                <a:spcPts val="0"/>
              </a:spcAft>
              <a:buNone/>
            </a:pPr>
            <a:endParaRPr lang="en-US" b="1" dirty="0">
              <a:solidFill>
                <a:srgbClr val="002060"/>
              </a:solidFill>
              <a:effectLst/>
              <a:latin typeface="Cambria" panose="02040503050406030204" pitchFamily="18" charset="0"/>
              <a:ea typeface="Cambria" panose="02040503050406030204" pitchFamily="18" charset="0"/>
            </a:endParaRPr>
          </a:p>
          <a:p>
            <a:pPr marL="0" marR="0" indent="0" algn="ctr">
              <a:spcBef>
                <a:spcPts val="0"/>
              </a:spcBef>
              <a:spcAft>
                <a:spcPts val="0"/>
              </a:spcAft>
              <a:buNone/>
            </a:pPr>
            <a:r>
              <a:rPr lang="en-US" dirty="0">
                <a:solidFill>
                  <a:srgbClr val="002060"/>
                </a:solidFill>
                <a:effectLst/>
                <a:latin typeface="Cambria"/>
                <a:ea typeface="Cambria"/>
              </a:rPr>
              <a:t>Amy Tibor</a:t>
            </a:r>
          </a:p>
          <a:p>
            <a:pPr marL="0" marR="0" indent="0" algn="ctr">
              <a:spcBef>
                <a:spcPts val="0"/>
              </a:spcBef>
              <a:spcAft>
                <a:spcPts val="0"/>
              </a:spcAft>
              <a:buNone/>
            </a:pPr>
            <a:r>
              <a:rPr lang="en-US" dirty="0">
                <a:solidFill>
                  <a:srgbClr val="00B0F0"/>
                </a:solidFill>
                <a:effectLst/>
                <a:latin typeface="Cambria"/>
                <a:ea typeface="Cambria"/>
                <a:hlinkClick r:id="rId2"/>
              </a:rPr>
              <a:t>Amy.Tibor@ct.gov</a:t>
            </a:r>
            <a:endParaRPr lang="en-US" dirty="0">
              <a:solidFill>
                <a:srgbClr val="00B0F0"/>
              </a:solidFill>
              <a:effectLst/>
              <a:latin typeface="Cambria"/>
              <a:ea typeface="Cambria"/>
            </a:endParaRPr>
          </a:p>
          <a:p>
            <a:pPr marL="0" marR="0" indent="0" algn="ctr">
              <a:spcBef>
                <a:spcPts val="0"/>
              </a:spcBef>
              <a:spcAft>
                <a:spcPts val="0"/>
              </a:spcAft>
              <a:buNone/>
            </a:pPr>
            <a:endParaRPr lang="en-US" sz="2800" dirty="0">
              <a:solidFill>
                <a:srgbClr val="00B0F0"/>
              </a:solidFill>
              <a:effectLst/>
              <a:latin typeface="Cambria" panose="02040503050406030204" pitchFamily="18" charset="0"/>
              <a:ea typeface="Cambria" panose="02040503050406030204" pitchFamily="18" charset="0"/>
            </a:endParaRPr>
          </a:p>
          <a:p>
            <a:pPr marL="0" lvl="0" indent="0" algn="ctr">
              <a:buClr>
                <a:srgbClr val="C00000">
                  <a:lumMod val="75000"/>
                </a:srgbClr>
              </a:buClr>
              <a:buNone/>
            </a:pPr>
            <a:r>
              <a:rPr lang="en-US" sz="2800" dirty="0">
                <a:solidFill>
                  <a:srgbClr val="002060"/>
                </a:solidFill>
                <a:latin typeface="Cambria"/>
                <a:ea typeface="Cambria"/>
                <a:cs typeface="Calibri"/>
              </a:rPr>
              <a:t>OHS General Email</a:t>
            </a:r>
          </a:p>
          <a:p>
            <a:pPr marL="0" indent="0" algn="ctr">
              <a:buClr>
                <a:srgbClr val="C00000">
                  <a:lumMod val="75000"/>
                </a:srgbClr>
              </a:buClr>
              <a:buNone/>
            </a:pPr>
            <a:r>
              <a:rPr lang="en-US" sz="2800" dirty="0">
                <a:solidFill>
                  <a:srgbClr val="002060"/>
                </a:solidFill>
                <a:latin typeface="Cambria"/>
                <a:ea typeface="Cambria"/>
                <a:cs typeface="Calibri"/>
                <a:hlinkClick r:id="rId3"/>
              </a:rPr>
              <a:t>OHS@ct.gov</a:t>
            </a:r>
            <a:r>
              <a:rPr lang="en-US" dirty="0">
                <a:solidFill>
                  <a:srgbClr val="002060"/>
                </a:solidFill>
                <a:latin typeface="Cambria"/>
                <a:ea typeface="Cambria"/>
                <a:cs typeface="Calibri"/>
              </a:rPr>
              <a:t> </a:t>
            </a:r>
          </a:p>
          <a:p>
            <a:pPr marL="0" indent="0" algn="ctr">
              <a:buClr>
                <a:srgbClr val="C00000">
                  <a:lumMod val="75000"/>
                </a:srgbClr>
              </a:buClr>
              <a:buNone/>
            </a:pPr>
            <a:endParaRPr lang="en-US" dirty="0">
              <a:solidFill>
                <a:srgbClr val="002060"/>
              </a:solidFill>
              <a:latin typeface="Cambria" panose="02040503050406030204" pitchFamily="18" charset="0"/>
              <a:ea typeface="Cambria" panose="02040503050406030204" pitchFamily="18" charset="0"/>
              <a:cs typeface="Calibri" panose="020F0502020204030204" pitchFamily="34" charset="0"/>
            </a:endParaRPr>
          </a:p>
          <a:p>
            <a:pPr marL="0" lvl="0" indent="0" algn="ctr">
              <a:buClr>
                <a:srgbClr val="C00000">
                  <a:lumMod val="75000"/>
                </a:srgbClr>
              </a:buClr>
              <a:buNone/>
            </a:pPr>
            <a:r>
              <a:rPr lang="en-US" sz="2800" dirty="0">
                <a:solidFill>
                  <a:srgbClr val="002060"/>
                </a:solidFill>
                <a:latin typeface="Cambria"/>
                <a:ea typeface="Cambria"/>
                <a:cs typeface="Calibri"/>
              </a:rPr>
              <a:t>Health IT Advisory Council Website</a:t>
            </a:r>
            <a:endParaRPr lang="en-US" sz="2000" dirty="0">
              <a:solidFill>
                <a:srgbClr val="002060"/>
              </a:solidFill>
              <a:latin typeface="Cambria"/>
              <a:ea typeface="Cambria"/>
              <a:cs typeface="Calibri"/>
            </a:endParaRPr>
          </a:p>
          <a:p>
            <a:pPr marL="109220" indent="0" algn="ctr">
              <a:buNone/>
            </a:pPr>
            <a:r>
              <a:rPr lang="en-US" sz="2400" dirty="0">
                <a:solidFill>
                  <a:srgbClr val="0067B1"/>
                </a:solidFill>
                <a:latin typeface="Cambria"/>
                <a:ea typeface="Cambria"/>
                <a:hlinkClick r:id="rId4"/>
              </a:rPr>
              <a:t>https://portal.ct.gov/OHS/HIT-Work-Groups/Health-IT-Advisory-Council</a:t>
            </a:r>
            <a:r>
              <a:rPr lang="en-US" sz="2400" dirty="0">
                <a:solidFill>
                  <a:srgbClr val="0067B1"/>
                </a:solidFill>
                <a:latin typeface="Cambria"/>
                <a:ea typeface="Cambria"/>
              </a:rPr>
              <a:t> </a:t>
            </a:r>
            <a:endParaRPr lang="en-US" dirty="0">
              <a:solidFill>
                <a:srgbClr val="0067B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46097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A5751C7-0D37-4161-989B-A37E655F560D}"/>
              </a:ext>
            </a:extLst>
          </p:cNvPr>
          <p:cNvSpPr txBox="1">
            <a:spLocks/>
          </p:cNvSpPr>
          <p:nvPr/>
        </p:nvSpPr>
        <p:spPr>
          <a:xfrm>
            <a:off x="824345" y="1747474"/>
            <a:ext cx="10705503" cy="4201791"/>
          </a:xfrm>
          <a:prstGeom prst="rect">
            <a:avLst/>
          </a:prstGeom>
        </p:spPr>
        <p:txBody>
          <a:bodyPr vert="horz" wrap="square" lIns="0" tIns="13335" rIns="0" bIns="0" rtlCol="0" anchor="ctr">
            <a:spAutoFit/>
          </a:bodyPr>
          <a:lstStyle>
            <a:lvl1pPr algn="l" rtl="0" eaLnBrk="1" latinLnBrk="0" hangingPunct="1">
              <a:spcBef>
                <a:spcPct val="0"/>
              </a:spcBef>
              <a:buNone/>
              <a:defRPr kumimoji="0" sz="4000" kern="1200">
                <a:solidFill>
                  <a:schemeClr val="tx2"/>
                </a:solidFill>
                <a:latin typeface="Cambria" panose="02040503050406030204" pitchFamily="18" charset="0"/>
                <a:ea typeface="+mj-ea"/>
                <a:cs typeface="+mj-cs"/>
              </a:defRPr>
            </a:lvl1pPr>
          </a:lstStyle>
          <a:p>
            <a:pPr marL="12700" marR="5080" indent="-1270" algn="ctr">
              <a:spcBef>
                <a:spcPts val="105"/>
              </a:spcBef>
            </a:pPr>
            <a:r>
              <a:rPr lang="en-US" sz="4400" b="1" spc="-15" dirty="0">
                <a:solidFill>
                  <a:schemeClr val="bg2">
                    <a:lumMod val="25000"/>
                  </a:schemeClr>
                </a:solidFill>
              </a:rPr>
              <a:t>CBOs and Social Service Agencies Initiation </a:t>
            </a:r>
            <a:endParaRPr lang="en-US" b="1" spc="-15" dirty="0">
              <a:solidFill>
                <a:schemeClr val="bg2">
                  <a:lumMod val="25000"/>
                </a:schemeClr>
              </a:solidFill>
            </a:endParaRPr>
          </a:p>
          <a:p>
            <a:pPr marL="12700" marR="5080" indent="-1270" algn="ctr">
              <a:spcBef>
                <a:spcPts val="105"/>
              </a:spcBef>
            </a:pPr>
            <a:endParaRPr lang="en-US" sz="3200" b="1" dirty="0">
              <a:solidFill>
                <a:srgbClr val="0070C0"/>
              </a:solidFill>
              <a:ea typeface="Cambria" panose="02040503050406030204" pitchFamily="18" charset="0"/>
              <a:cs typeface="Times New Roman" panose="02020603050405020304" pitchFamily="18" charset="0"/>
            </a:endParaRPr>
          </a:p>
          <a:p>
            <a:pPr marL="12700" marR="5080" indent="-1270" algn="ctr">
              <a:spcBef>
                <a:spcPts val="105"/>
              </a:spcBef>
            </a:pPr>
            <a:r>
              <a:rPr lang="en-US" sz="3800" b="1" dirty="0">
                <a:solidFill>
                  <a:srgbClr val="0070C0"/>
                </a:solidFill>
                <a:ea typeface="Cambria" panose="02040503050406030204" pitchFamily="18" charset="0"/>
                <a:cs typeface="Times New Roman" panose="02020603050405020304" pitchFamily="18" charset="0"/>
              </a:rPr>
              <a:t>Community Information Exchange </a:t>
            </a:r>
          </a:p>
          <a:p>
            <a:pPr marL="12700" marR="5080" indent="-1270" algn="ctr">
              <a:spcBef>
                <a:spcPts val="105"/>
              </a:spcBef>
            </a:pPr>
            <a:r>
              <a:rPr lang="en-US" sz="3800" b="1" dirty="0">
                <a:solidFill>
                  <a:srgbClr val="0070C0"/>
                </a:solidFill>
                <a:effectLst/>
                <a:ea typeface="Cambria" panose="02040503050406030204" pitchFamily="18" charset="0"/>
                <a:cs typeface="Times New Roman" panose="02020603050405020304" pitchFamily="18" charset="0"/>
              </a:rPr>
              <a:t>of Social Services Data </a:t>
            </a:r>
          </a:p>
          <a:p>
            <a:pPr marL="12700" marR="5080" indent="-1270" algn="ctr">
              <a:spcBef>
                <a:spcPts val="105"/>
              </a:spcBef>
            </a:pPr>
            <a:endParaRPr lang="en-US" sz="3200" b="1" dirty="0">
              <a:solidFill>
                <a:srgbClr val="0070C0"/>
              </a:solidFill>
              <a:effectLst/>
              <a:ea typeface="Cambria" panose="02040503050406030204" pitchFamily="18" charset="0"/>
              <a:cs typeface="Times New Roman" panose="02020603050405020304" pitchFamily="18" charset="0"/>
            </a:endParaRPr>
          </a:p>
          <a:p>
            <a:pPr marL="12700" marR="5080" indent="-1270" algn="ctr">
              <a:spcBef>
                <a:spcPts val="105"/>
              </a:spcBef>
            </a:pPr>
            <a:r>
              <a:rPr lang="en-US" sz="3800" i="1" dirty="0">
                <a:solidFill>
                  <a:schemeClr val="bg2">
                    <a:lumMod val="25000"/>
                  </a:schemeClr>
                </a:solidFill>
                <a:effectLst/>
                <a:ea typeface="Cambria" panose="02040503050406030204" pitchFamily="18" charset="0"/>
                <a:cs typeface="Times New Roman" panose="02020603050405020304" pitchFamily="18" charset="0"/>
              </a:rPr>
              <a:t>Carol Robinson, </a:t>
            </a:r>
            <a:r>
              <a:rPr lang="en-US" sz="3800" i="1" dirty="0" err="1">
                <a:solidFill>
                  <a:schemeClr val="bg2">
                    <a:lumMod val="25000"/>
                  </a:schemeClr>
                </a:solidFill>
                <a:effectLst/>
                <a:ea typeface="Cambria" panose="02040503050406030204" pitchFamily="18" charset="0"/>
                <a:cs typeface="Times New Roman" panose="02020603050405020304" pitchFamily="18" charset="0"/>
              </a:rPr>
              <a:t>CedarBridge</a:t>
            </a:r>
            <a:r>
              <a:rPr lang="en-US" sz="3800" i="1" dirty="0">
                <a:solidFill>
                  <a:schemeClr val="bg2">
                    <a:lumMod val="25000"/>
                  </a:schemeClr>
                </a:solidFill>
                <a:effectLst/>
                <a:ea typeface="Cambria" panose="02040503050406030204" pitchFamily="18" charset="0"/>
                <a:cs typeface="Times New Roman" panose="02020603050405020304" pitchFamily="18" charset="0"/>
              </a:rPr>
              <a:t> Group</a:t>
            </a:r>
          </a:p>
        </p:txBody>
      </p:sp>
    </p:spTree>
    <p:extLst>
      <p:ext uri="{BB962C8B-B14F-4D97-AF65-F5344CB8AC3E}">
        <p14:creationId xmlns:p14="http://schemas.microsoft.com/office/powerpoint/2010/main" val="1101345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577508"/>
            <a:ext cx="10972800" cy="761435"/>
          </a:xfrm>
        </p:spPr>
        <p:txBody>
          <a:bodyPr vert="horz" lIns="91440" tIns="45720" rIns="91440" bIns="45720" rtlCol="0" anchor="ctr">
            <a:normAutofit/>
          </a:bodyPr>
          <a:lstStyle/>
          <a:p>
            <a:pPr marL="12700"/>
            <a:r>
              <a:rPr kumimoji="0" lang="en-US" b="1" i="1" kern="1200" dirty="0">
                <a:latin typeface="Cambria" panose="02040503050406030204" pitchFamily="18" charset="0"/>
                <a:ea typeface="+mj-ea"/>
                <a:cs typeface="+mj-cs"/>
              </a:rPr>
              <a:t>Background</a:t>
            </a:r>
          </a:p>
        </p:txBody>
      </p:sp>
      <p:sp>
        <p:nvSpPr>
          <p:cNvPr id="4" name="object 4"/>
          <p:cNvSpPr txBox="1"/>
          <p:nvPr/>
        </p:nvSpPr>
        <p:spPr>
          <a:xfrm>
            <a:off x="348343" y="1520083"/>
            <a:ext cx="5384800" cy="5163747"/>
          </a:xfrm>
          <a:prstGeom prst="rect">
            <a:avLst/>
          </a:prstGeom>
        </p:spPr>
        <p:txBody>
          <a:bodyPr vert="horz" lIns="91440" tIns="45720" rIns="91440" bIns="45720" rtlCol="0">
            <a:normAutofit/>
          </a:bodyPr>
          <a:lstStyle/>
          <a:p>
            <a:pPr marL="471170" marR="0" lvl="0" indent="-342900" algn="l" defTabSz="914400" rtl="0" eaLnBrk="1" fontAlgn="auto" latinLnBrk="0" hangingPunct="1">
              <a:lnSpc>
                <a:spcPct val="100000"/>
              </a:lnSpc>
              <a:spcBef>
                <a:spcPts val="300"/>
              </a:spcBef>
              <a:spcAft>
                <a:spcPts val="800"/>
              </a:spcAft>
              <a:buClrTx/>
              <a:buSzTx/>
              <a:buFont typeface="Wingdings" pitchFamily="2" charset="2"/>
              <a:buChar char="§"/>
              <a:tabLst>
                <a:tab pos="357505" algn="l"/>
              </a:tabLst>
              <a:defRPr/>
            </a:pPr>
            <a:r>
              <a:rPr kumimoji="0" lang="en-US" sz="2400" b="0" i="0" u="none" strike="noStrike" kern="1200" cap="none" spc="80" normalizeH="0" baseline="0" noProof="0" dirty="0">
                <a:ln>
                  <a:noFill/>
                </a:ln>
                <a:solidFill>
                  <a:srgbClr val="0069A7"/>
                </a:solidFill>
                <a:effectLst/>
                <a:uLnTx/>
                <a:uFillTx/>
                <a:latin typeface="Cambria" panose="02040503050406030204" pitchFamily="18" charset="0"/>
                <a:ea typeface="+mn-ea"/>
                <a:cs typeface="+mn-cs"/>
              </a:rPr>
              <a:t>Social context and conditions influence health outcomes</a:t>
            </a:r>
          </a:p>
          <a:p>
            <a:pPr marL="471170" marR="0" lvl="0" indent="-342900" algn="l" defTabSz="914400" rtl="0" eaLnBrk="1" fontAlgn="auto" latinLnBrk="0" hangingPunct="1">
              <a:lnSpc>
                <a:spcPct val="100000"/>
              </a:lnSpc>
              <a:spcBef>
                <a:spcPts val="300"/>
              </a:spcBef>
              <a:spcAft>
                <a:spcPts val="800"/>
              </a:spcAft>
              <a:buClrTx/>
              <a:buSzTx/>
              <a:buFont typeface="Wingdings" pitchFamily="2" charset="2"/>
              <a:buChar char="§"/>
              <a:tabLst>
                <a:tab pos="357505" algn="l"/>
              </a:tabLst>
              <a:defRPr/>
            </a:pPr>
            <a:r>
              <a:rPr kumimoji="0" lang="en-US" sz="2400" b="0" i="0" u="none" strike="noStrike" kern="1200" cap="none" spc="80" normalizeH="0" baseline="0" noProof="0" dirty="0">
                <a:ln>
                  <a:noFill/>
                </a:ln>
                <a:solidFill>
                  <a:srgbClr val="0069A7"/>
                </a:solidFill>
                <a:effectLst/>
                <a:uLnTx/>
                <a:uFillTx/>
                <a:latin typeface="Cambria" panose="02040503050406030204" pitchFamily="18" charset="0"/>
                <a:ea typeface="+mn-ea"/>
                <a:cs typeface="+mn-cs"/>
              </a:rPr>
              <a:t>Addressing social determinants of health are critical for delivery of “whole-person” care</a:t>
            </a:r>
          </a:p>
          <a:p>
            <a:pPr marL="471170" marR="0" lvl="0" indent="-342900" algn="l" defTabSz="914400" rtl="0" eaLnBrk="1" fontAlgn="auto" latinLnBrk="0" hangingPunct="1">
              <a:lnSpc>
                <a:spcPct val="100000"/>
              </a:lnSpc>
              <a:spcBef>
                <a:spcPts val="300"/>
              </a:spcBef>
              <a:spcAft>
                <a:spcPts val="800"/>
              </a:spcAft>
              <a:buClrTx/>
              <a:buSzTx/>
              <a:buFont typeface="Wingdings" pitchFamily="2" charset="2"/>
              <a:buChar char="§"/>
              <a:tabLst>
                <a:tab pos="357505" algn="l"/>
              </a:tabLst>
              <a:defRPr/>
            </a:pPr>
            <a:r>
              <a:rPr kumimoji="0" lang="en-US" sz="2400" b="0" i="0" u="none" strike="noStrike" kern="1200" cap="none" spc="80" normalizeH="0" baseline="0" noProof="0" dirty="0">
                <a:ln>
                  <a:noFill/>
                </a:ln>
                <a:solidFill>
                  <a:srgbClr val="0069A7"/>
                </a:solidFill>
                <a:effectLst/>
                <a:uLnTx/>
                <a:uFillTx/>
                <a:latin typeface="Cambria" panose="02040503050406030204" pitchFamily="18" charset="0"/>
                <a:ea typeface="+mn-ea"/>
                <a:cs typeface="+mn-cs"/>
              </a:rPr>
              <a:t>Referrals to Community Based Organizations (CBOs) who provide social services</a:t>
            </a:r>
          </a:p>
          <a:p>
            <a:pPr marL="471170" marR="0" lvl="0" indent="-342900" algn="l" defTabSz="914400" rtl="0" eaLnBrk="1" fontAlgn="auto" latinLnBrk="0" hangingPunct="1">
              <a:lnSpc>
                <a:spcPct val="100000"/>
              </a:lnSpc>
              <a:spcBef>
                <a:spcPts val="300"/>
              </a:spcBef>
              <a:spcAft>
                <a:spcPts val="800"/>
              </a:spcAft>
              <a:buClrTx/>
              <a:buSzTx/>
              <a:buFont typeface="Wingdings" pitchFamily="2" charset="2"/>
              <a:buChar char="§"/>
              <a:tabLst>
                <a:tab pos="357505" algn="l"/>
              </a:tabLst>
              <a:defRPr/>
            </a:pPr>
            <a:r>
              <a:rPr kumimoji="0" lang="en-US" sz="2400" b="0" i="0" u="none" strike="noStrike" kern="1200" cap="none" spc="80" normalizeH="0" baseline="0" noProof="0" dirty="0">
                <a:ln>
                  <a:noFill/>
                </a:ln>
                <a:solidFill>
                  <a:srgbClr val="0069A7"/>
                </a:solidFill>
                <a:effectLst/>
                <a:uLnTx/>
                <a:uFillTx/>
                <a:latin typeface="Cambria" panose="02040503050406030204" pitchFamily="18" charset="0"/>
                <a:ea typeface="+mn-ea"/>
                <a:cs typeface="+mn-cs"/>
              </a:rPr>
              <a:t>Coordinated care teams must evaluate technology for closed loop referrals and information exchange</a:t>
            </a:r>
          </a:p>
          <a:p>
            <a:pPr marL="414020" marR="0" lvl="0" indent="-285750" algn="l" defTabSz="914400" rtl="0" eaLnBrk="1" fontAlgn="auto" latinLnBrk="0" hangingPunct="1">
              <a:lnSpc>
                <a:spcPct val="100000"/>
              </a:lnSpc>
              <a:spcBef>
                <a:spcPts val="300"/>
              </a:spcBef>
              <a:spcAft>
                <a:spcPts val="800"/>
              </a:spcAft>
              <a:buClrTx/>
              <a:buSzTx/>
              <a:buFont typeface="Wingdings" panose="05000000000000000000" pitchFamily="2" charset="2"/>
              <a:buChar char="q"/>
              <a:tabLst>
                <a:tab pos="357505" algn="l"/>
              </a:tabLst>
              <a:defRPr/>
            </a:pPr>
            <a:endParaRPr kumimoji="0" lang="en-US" sz="2000" b="0" i="0" u="none" strike="noStrike" kern="1200" cap="none" spc="80" normalizeH="0" baseline="0" noProof="0" dirty="0">
              <a:ln>
                <a:noFill/>
              </a:ln>
              <a:solidFill>
                <a:srgbClr val="0069A7"/>
              </a:solidFill>
              <a:effectLst/>
              <a:uLnTx/>
              <a:uFillTx/>
              <a:latin typeface="Cambria" panose="02040503050406030204" pitchFamily="18" charset="0"/>
              <a:ea typeface="+mn-ea"/>
              <a:cs typeface="+mn-cs"/>
            </a:endParaRPr>
          </a:p>
          <a:p>
            <a:pPr marL="642620" marR="0" lvl="0" indent="-514350" algn="l" defTabSz="914400" rtl="0" eaLnBrk="1" fontAlgn="auto" latinLnBrk="0" hangingPunct="1">
              <a:lnSpc>
                <a:spcPct val="100000"/>
              </a:lnSpc>
              <a:spcBef>
                <a:spcPts val="300"/>
              </a:spcBef>
              <a:spcAft>
                <a:spcPts val="0"/>
              </a:spcAft>
              <a:buClrTx/>
              <a:buSzTx/>
              <a:buFont typeface="Wingdings" pitchFamily="2" charset="2"/>
              <a:buChar char="Ø"/>
              <a:tabLst>
                <a:tab pos="357505" algn="l"/>
              </a:tabLst>
              <a:defRPr/>
            </a:pPr>
            <a:endParaRPr kumimoji="0" lang="en-US" sz="2000" b="0" i="0" u="none" strike="noStrike" kern="1200" cap="none" spc="80" normalizeH="0" baseline="0" noProof="0" dirty="0">
              <a:ln>
                <a:noFill/>
              </a:ln>
              <a:solidFill>
                <a:srgbClr val="0069A7"/>
              </a:solidFill>
              <a:effectLst/>
              <a:uLnTx/>
              <a:uFillTx/>
              <a:latin typeface="Cambria" panose="02040503050406030204" pitchFamily="18" charset="0"/>
              <a:ea typeface="+mn-ea"/>
              <a:cs typeface="+mn-cs"/>
            </a:endParaRPr>
          </a:p>
          <a:p>
            <a:pPr marL="642620" marR="0" lvl="0" indent="-514350" algn="l" defTabSz="914400" rtl="0" eaLnBrk="1" fontAlgn="auto" latinLnBrk="0" hangingPunct="1">
              <a:lnSpc>
                <a:spcPct val="100000"/>
              </a:lnSpc>
              <a:spcBef>
                <a:spcPts val="300"/>
              </a:spcBef>
              <a:spcAft>
                <a:spcPts val="0"/>
              </a:spcAft>
              <a:buClrTx/>
              <a:buSzTx/>
              <a:buFont typeface="+mj-lt"/>
              <a:buAutoNum type="arabicParenR"/>
              <a:tabLst>
                <a:tab pos="357505" algn="l"/>
              </a:tabLst>
              <a:defRPr/>
            </a:pPr>
            <a:endParaRPr kumimoji="0" lang="en-US" sz="2000" b="0" i="0" u="none" strike="noStrike" kern="1200" cap="none" spc="80" normalizeH="0" baseline="0" noProof="0" dirty="0">
              <a:ln>
                <a:noFill/>
              </a:ln>
              <a:solidFill>
                <a:srgbClr val="0069A7"/>
              </a:solidFill>
              <a:effectLst/>
              <a:uLnTx/>
              <a:uFillTx/>
              <a:latin typeface="Cambria" panose="02040503050406030204" pitchFamily="18" charset="0"/>
              <a:ea typeface="+mn-ea"/>
              <a:cs typeface="+mn-cs"/>
            </a:endParaRPr>
          </a:p>
          <a:p>
            <a:pPr marL="128270" marR="0" lvl="0" indent="0" algn="l" defTabSz="914400" rtl="0" eaLnBrk="1" fontAlgn="auto" latinLnBrk="0" hangingPunct="1">
              <a:lnSpc>
                <a:spcPct val="100000"/>
              </a:lnSpc>
              <a:spcBef>
                <a:spcPts val="300"/>
              </a:spcBef>
              <a:spcAft>
                <a:spcPts val="0"/>
              </a:spcAft>
              <a:buClrTx/>
              <a:buSzTx/>
              <a:buFontTx/>
              <a:buNone/>
              <a:tabLst>
                <a:tab pos="357505" algn="l"/>
              </a:tabLst>
              <a:defRPr/>
            </a:pPr>
            <a:endParaRPr kumimoji="0" lang="en-US" sz="2000" b="0" i="0" u="none" strike="noStrike" kern="1200" cap="none" spc="80" normalizeH="0" baseline="0" noProof="0" dirty="0">
              <a:ln>
                <a:noFill/>
              </a:ln>
              <a:solidFill>
                <a:srgbClr val="0069A7"/>
              </a:solidFill>
              <a:effectLst/>
              <a:uLnTx/>
              <a:uFillTx/>
              <a:latin typeface="Cambria" panose="02040503050406030204" pitchFamily="18" charset="0"/>
              <a:ea typeface="+mn-ea"/>
              <a:cs typeface="+mn-cs"/>
            </a:endParaRPr>
          </a:p>
          <a:p>
            <a:pPr marL="128270" marR="0" lvl="0" indent="0" algn="l" defTabSz="914400" rtl="0" eaLnBrk="1" fontAlgn="auto" latinLnBrk="0" hangingPunct="1">
              <a:lnSpc>
                <a:spcPct val="100000"/>
              </a:lnSpc>
              <a:spcBef>
                <a:spcPts val="300"/>
              </a:spcBef>
              <a:spcAft>
                <a:spcPts val="0"/>
              </a:spcAft>
              <a:buClrTx/>
              <a:buSzTx/>
              <a:buFontTx/>
              <a:buNone/>
              <a:tabLst>
                <a:tab pos="357505" algn="l"/>
              </a:tabLst>
              <a:defRPr/>
            </a:pPr>
            <a:endParaRPr kumimoji="0" lang="en-US" sz="2000" b="0" i="0" u="none" strike="noStrike" kern="1200" cap="none" spc="80" normalizeH="0" baseline="0" noProof="0" dirty="0">
              <a:ln>
                <a:noFill/>
              </a:ln>
              <a:solidFill>
                <a:srgbClr val="0069A7"/>
              </a:solidFill>
              <a:effectLst/>
              <a:uLnTx/>
              <a:uFillTx/>
              <a:latin typeface="Cambria" panose="02040503050406030204" pitchFamily="18" charset="0"/>
              <a:ea typeface="+mn-ea"/>
              <a:cs typeface="+mn-cs"/>
            </a:endParaRPr>
          </a:p>
          <a:p>
            <a:pPr marL="642620" marR="0" lvl="0" indent="-514350" algn="l" defTabSz="914400" rtl="0" eaLnBrk="1" fontAlgn="auto" latinLnBrk="0" hangingPunct="1">
              <a:lnSpc>
                <a:spcPct val="100000"/>
              </a:lnSpc>
              <a:spcBef>
                <a:spcPts val="300"/>
              </a:spcBef>
              <a:spcAft>
                <a:spcPts val="0"/>
              </a:spcAft>
              <a:buClrTx/>
              <a:buSzTx/>
              <a:buFont typeface="+mj-lt"/>
              <a:buAutoNum type="arabicParenR"/>
              <a:tabLst>
                <a:tab pos="357505" algn="l"/>
              </a:tabLst>
              <a:defRPr/>
            </a:pPr>
            <a:endParaRPr kumimoji="0" lang="en-US" sz="2000" b="0" i="0" u="none" strike="noStrike" kern="1200" cap="none" spc="80" normalizeH="0" baseline="0" noProof="0" dirty="0">
              <a:ln>
                <a:noFill/>
              </a:ln>
              <a:solidFill>
                <a:srgbClr val="0069A7"/>
              </a:solidFill>
              <a:effectLst/>
              <a:uLnTx/>
              <a:uFillTx/>
              <a:latin typeface="Cambria" panose="02040503050406030204" pitchFamily="18" charset="0"/>
              <a:ea typeface="+mn-ea"/>
              <a:cs typeface="+mn-cs"/>
            </a:endParaRPr>
          </a:p>
          <a:p>
            <a:pPr marL="642620" marR="0" lvl="0" indent="-514350" algn="l" defTabSz="914400" rtl="0" eaLnBrk="1" fontAlgn="auto" latinLnBrk="0" hangingPunct="1">
              <a:lnSpc>
                <a:spcPct val="100000"/>
              </a:lnSpc>
              <a:spcBef>
                <a:spcPts val="300"/>
              </a:spcBef>
              <a:spcAft>
                <a:spcPts val="0"/>
              </a:spcAft>
              <a:buClrTx/>
              <a:buSzTx/>
              <a:buFont typeface="+mj-lt"/>
              <a:buAutoNum type="arabicParenR"/>
              <a:tabLst>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642620" marR="0" lvl="0" indent="-514350" algn="l" defTabSz="914400" rtl="0" eaLnBrk="1" fontAlgn="auto" latinLnBrk="0" hangingPunct="1">
              <a:lnSpc>
                <a:spcPct val="100000"/>
              </a:lnSpc>
              <a:spcBef>
                <a:spcPts val="300"/>
              </a:spcBef>
              <a:spcAft>
                <a:spcPts val="0"/>
              </a:spcAft>
              <a:buClrTx/>
              <a:buSzTx/>
              <a:buFont typeface="+mj-lt"/>
              <a:buAutoNum type="arabicParenR"/>
              <a:tabLst>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12065" marR="4699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tab pos="357505" algn="l"/>
              </a:tabLst>
              <a:defRPr/>
            </a:pPr>
            <a:endParaRPr kumimoji="0" lang="en-US" sz="2000" b="0" i="0" u="none" strike="noStrike" kern="1200" cap="none" spc="70" normalizeH="0" baseline="0" noProof="0" dirty="0">
              <a:ln>
                <a:noFill/>
              </a:ln>
              <a:solidFill>
                <a:srgbClr val="0069A7"/>
              </a:solidFill>
              <a:effectLst/>
              <a:uLnTx/>
              <a:uFillTx/>
              <a:latin typeface="Cambria" panose="02040503050406030204" pitchFamily="18" charset="0"/>
              <a:ea typeface="+mn-ea"/>
              <a:cs typeface="+mn-cs"/>
            </a:endParaRPr>
          </a:p>
        </p:txBody>
      </p:sp>
      <p:pic>
        <p:nvPicPr>
          <p:cNvPr id="3" name="Picture 2" descr="Diagram&#10;&#10;Description automatically generated">
            <a:extLst>
              <a:ext uri="{FF2B5EF4-FFF2-40B4-BE49-F238E27FC236}">
                <a16:creationId xmlns:a16="http://schemas.microsoft.com/office/drawing/2014/main" id="{2FE52591-3D8B-002C-90C6-47A074B1E343}"/>
              </a:ext>
            </a:extLst>
          </p:cNvPr>
          <p:cNvPicPr>
            <a:picLocks noChangeAspect="1"/>
          </p:cNvPicPr>
          <p:nvPr/>
        </p:nvPicPr>
        <p:blipFill rotWithShape="1">
          <a:blip r:embed="rId3">
            <a:extLst>
              <a:ext uri="{28A0092B-C50C-407E-A947-70E740481C1C}">
                <a14:useLocalDpi xmlns:a14="http://schemas.microsoft.com/office/drawing/2010/main" val="0"/>
              </a:ext>
            </a:extLst>
          </a:blip>
          <a:srcRect r="4505"/>
          <a:stretch/>
        </p:blipFill>
        <p:spPr bwMode="auto">
          <a:xfrm>
            <a:off x="6150900" y="1498311"/>
            <a:ext cx="5384800" cy="4341875"/>
          </a:xfrm>
          <a:prstGeom prst="rect">
            <a:avLst/>
          </a:prstGeom>
          <a:noFill/>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5" name="object 5"/>
          <p:cNvSpPr txBox="1">
            <a:spLocks noGrp="1"/>
          </p:cNvSpPr>
          <p:nvPr>
            <p:ph type="sldNum" sz="quarter" idx="12"/>
          </p:nvPr>
        </p:nvSpPr>
        <p:spPr>
          <a:xfrm>
            <a:off x="11535700" y="6288420"/>
            <a:ext cx="560183" cy="365760"/>
          </a:xfrm>
        </p:spPr>
        <p:txBody>
          <a:bodyPr vert="horz" lIns="91440" tIns="45720" rIns="91440" bIns="45720" rtlCol="0" anchor="b">
            <a:normAutofit/>
          </a:bodyPr>
          <a:lstStyle>
            <a:defPPr>
              <a:defRPr kern="0"/>
            </a:defPPr>
            <a:lvl1pPr>
              <a:defRPr sz="1800" b="1" i="0">
                <a:solidFill>
                  <a:srgbClr val="0067B0"/>
                </a:solidFill>
                <a:latin typeface="Arial"/>
                <a:cs typeface="Arial"/>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81D60167-4931-47E6-BA6A-407CBD079E47}" type="slidenum">
              <a:rPr kumimoji="0" lang="en-US" sz="1800" b="0" i="0" u="none" strike="noStrike" kern="1200" cap="none" spc="0" normalizeH="0" baseline="0" noProof="0">
                <a:ln>
                  <a:noFill/>
                </a:ln>
                <a:solidFill>
                  <a:srgbClr val="0067B1"/>
                </a:solidFill>
                <a:effectLst/>
                <a:uLnTx/>
                <a:uFillTx/>
                <a:latin typeface="Cambria" panose="02040503050406030204" pitchFamily="18" charset="0"/>
                <a:ea typeface="+mn-ea"/>
                <a:cs typeface="Arial"/>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800" b="0" i="0" u="none" strike="noStrike" kern="1200" cap="none" spc="0" normalizeH="0" baseline="0" noProof="0">
              <a:ln>
                <a:noFill/>
              </a:ln>
              <a:solidFill>
                <a:srgbClr val="0067B1"/>
              </a:solidFill>
              <a:effectLst/>
              <a:uLnTx/>
              <a:uFillTx/>
              <a:latin typeface="Cambria" panose="02040503050406030204" pitchFamily="18" charset="0"/>
              <a:ea typeface="+mn-ea"/>
              <a:cs typeface="Arial"/>
            </a:endParaRPr>
          </a:p>
        </p:txBody>
      </p:sp>
    </p:spTree>
    <p:extLst>
      <p:ext uri="{BB962C8B-B14F-4D97-AF65-F5344CB8AC3E}">
        <p14:creationId xmlns:p14="http://schemas.microsoft.com/office/powerpoint/2010/main" val="1162266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6209" y="443484"/>
            <a:ext cx="10972800" cy="761435"/>
          </a:xfrm>
        </p:spPr>
        <p:txBody>
          <a:bodyPr vert="horz" lIns="91440" tIns="45720" rIns="91440" bIns="45720" rtlCol="0" anchor="ctr">
            <a:normAutofit/>
          </a:bodyPr>
          <a:lstStyle/>
          <a:p>
            <a:pPr marL="12700"/>
            <a:r>
              <a:rPr lang="en-US" b="1" i="1" dirty="0"/>
              <a:t>Community Information Exchange</a:t>
            </a:r>
            <a:endParaRPr kumimoji="0" lang="en-US" b="1" i="1" kern="1200" dirty="0">
              <a:latin typeface="Cambria" panose="02040503050406030204" pitchFamily="18" charset="0"/>
              <a:ea typeface="+mj-ea"/>
              <a:cs typeface="+mj-cs"/>
            </a:endParaRPr>
          </a:p>
        </p:txBody>
      </p:sp>
      <p:sp>
        <p:nvSpPr>
          <p:cNvPr id="4" name="object 4"/>
          <p:cNvSpPr txBox="1"/>
          <p:nvPr/>
        </p:nvSpPr>
        <p:spPr>
          <a:xfrm>
            <a:off x="5287617" y="1352818"/>
            <a:ext cx="6808266" cy="5163747"/>
          </a:xfrm>
          <a:prstGeom prst="rect">
            <a:avLst/>
          </a:prstGeom>
        </p:spPr>
        <p:txBody>
          <a:bodyPr vert="horz" lIns="91440" tIns="45720" rIns="91440" bIns="45720" rtlCol="0">
            <a:normAutofit/>
          </a:bodyPr>
          <a:lstStyle/>
          <a:p>
            <a:pPr marL="128270" marR="0" lvl="0" indent="0" algn="l" defTabSz="914400" rtl="0" eaLnBrk="1" fontAlgn="auto" latinLnBrk="0" hangingPunct="1">
              <a:lnSpc>
                <a:spcPct val="90000"/>
              </a:lnSpc>
              <a:spcBef>
                <a:spcPts val="0"/>
              </a:spcBef>
              <a:spcAft>
                <a:spcPts val="0"/>
              </a:spcAft>
              <a:buClrTx/>
              <a:buSzTx/>
              <a:buFontTx/>
              <a:buNone/>
              <a:tabLst>
                <a:tab pos="357505" algn="l"/>
              </a:tabLst>
              <a:defRPr/>
            </a:pPr>
            <a:r>
              <a:rPr kumimoji="0" lang="en-US" sz="2200" b="0" i="0" u="none" strike="noStrike" kern="1200" cap="none" spc="80" normalizeH="0" baseline="0" noProof="0" dirty="0">
                <a:ln>
                  <a:noFill/>
                </a:ln>
                <a:solidFill>
                  <a:srgbClr val="0069A7"/>
                </a:solidFill>
                <a:effectLst/>
                <a:uLnTx/>
                <a:uFillTx/>
                <a:latin typeface="Cambria" panose="02040503050406030204" pitchFamily="18" charset="0"/>
                <a:ea typeface="+mn-ea"/>
                <a:cs typeface="+mn-cs"/>
              </a:rPr>
              <a:t>Healthcare providers engage CBOs as coordinated care team members and address social needs to  improve health outcomes.         </a:t>
            </a:r>
          </a:p>
          <a:p>
            <a:pPr marL="128270" marR="0" lvl="0" indent="0" algn="l" defTabSz="914400" rtl="0" eaLnBrk="1" fontAlgn="auto" latinLnBrk="0" hangingPunct="1">
              <a:lnSpc>
                <a:spcPct val="90000"/>
              </a:lnSpc>
              <a:spcBef>
                <a:spcPts val="0"/>
              </a:spcBef>
              <a:spcAft>
                <a:spcPts val="0"/>
              </a:spcAft>
              <a:buClrTx/>
              <a:buSzTx/>
              <a:buFontTx/>
              <a:buNone/>
              <a:tabLst>
                <a:tab pos="357505" algn="l"/>
              </a:tabLst>
              <a:defRPr/>
            </a:pPr>
            <a:r>
              <a:rPr kumimoji="0" lang="en-US" sz="2200" b="0" i="0" u="none" strike="noStrike" kern="1200" cap="none" spc="80" normalizeH="0" baseline="0" noProof="0" dirty="0">
                <a:ln>
                  <a:noFill/>
                </a:ln>
                <a:solidFill>
                  <a:srgbClr val="0069A7"/>
                </a:solidFill>
                <a:effectLst/>
                <a:uLnTx/>
                <a:uFillTx/>
                <a:latin typeface="Cambria" panose="02040503050406030204" pitchFamily="18" charset="0"/>
                <a:ea typeface="+mn-ea"/>
                <a:cs typeface="+mn-cs"/>
              </a:rPr>
              <a:t>                                                                                                                                                                                               </a:t>
            </a:r>
          </a:p>
          <a:p>
            <a:pPr marL="471170" marR="0" lvl="0" indent="-342900" algn="l" defTabSz="914400" rtl="0" eaLnBrk="1" fontAlgn="auto" latinLnBrk="0" hangingPunct="1">
              <a:lnSpc>
                <a:spcPct val="90000"/>
              </a:lnSpc>
              <a:spcBef>
                <a:spcPts val="300"/>
              </a:spcBef>
              <a:spcAft>
                <a:spcPts val="800"/>
              </a:spcAft>
              <a:buClrTx/>
              <a:buSzTx/>
              <a:buFont typeface="Wingdings" pitchFamily="2" charset="2"/>
              <a:buChar char="§"/>
              <a:tabLst>
                <a:tab pos="357505" algn="l"/>
              </a:tabLst>
              <a:defRPr/>
            </a:pPr>
            <a:r>
              <a:rPr kumimoji="0" lang="en-US" sz="2000" b="0" i="0" u="none" strike="noStrike" kern="1200" cap="none" spc="80" normalizeH="0" baseline="0" noProof="0" dirty="0">
                <a:ln>
                  <a:noFill/>
                </a:ln>
                <a:solidFill>
                  <a:srgbClr val="0069A7"/>
                </a:solidFill>
                <a:effectLst/>
                <a:uLnTx/>
                <a:uFillTx/>
                <a:latin typeface="Cambria" panose="02040503050406030204" pitchFamily="18" charset="0"/>
                <a:ea typeface="+mn-ea"/>
                <a:cs typeface="+mn-cs"/>
              </a:rPr>
              <a:t>Closed-loop referrals</a:t>
            </a:r>
          </a:p>
          <a:p>
            <a:pPr marL="471170" marR="0" lvl="0" indent="-342900" algn="l" defTabSz="914400" rtl="0" eaLnBrk="1" fontAlgn="auto" latinLnBrk="0" hangingPunct="1">
              <a:lnSpc>
                <a:spcPct val="100000"/>
              </a:lnSpc>
              <a:spcBef>
                <a:spcPts val="300"/>
              </a:spcBef>
              <a:spcAft>
                <a:spcPts val="800"/>
              </a:spcAft>
              <a:buClrTx/>
              <a:buSzTx/>
              <a:buFont typeface="Wingdings" pitchFamily="2" charset="2"/>
              <a:buChar char="§"/>
              <a:tabLst>
                <a:tab pos="357505" algn="l"/>
              </a:tabLst>
              <a:defRPr/>
            </a:pPr>
            <a:r>
              <a:rPr kumimoji="0" lang="en-US" sz="2000" b="0" i="0" u="none" strike="noStrike" kern="1200" cap="none" spc="80" normalizeH="0" baseline="0" noProof="0" dirty="0">
                <a:ln>
                  <a:noFill/>
                </a:ln>
                <a:solidFill>
                  <a:srgbClr val="0069A7"/>
                </a:solidFill>
                <a:effectLst/>
                <a:uLnTx/>
                <a:uFillTx/>
                <a:latin typeface="Cambria" panose="02040503050406030204" pitchFamily="18" charset="0"/>
                <a:ea typeface="+mn-ea"/>
                <a:cs typeface="+mn-cs"/>
              </a:rPr>
              <a:t>Comprehensive &amp; accurate directory of referral resources</a:t>
            </a:r>
          </a:p>
          <a:p>
            <a:pPr marL="471170" marR="0" lvl="0" indent="-342900" algn="l" defTabSz="914400" rtl="0" eaLnBrk="1" fontAlgn="auto" latinLnBrk="0" hangingPunct="1">
              <a:lnSpc>
                <a:spcPct val="100000"/>
              </a:lnSpc>
              <a:spcBef>
                <a:spcPts val="300"/>
              </a:spcBef>
              <a:spcAft>
                <a:spcPts val="800"/>
              </a:spcAft>
              <a:buClrTx/>
              <a:buSzTx/>
              <a:buFont typeface="Wingdings" pitchFamily="2" charset="2"/>
              <a:buChar char="§"/>
              <a:tabLst>
                <a:tab pos="357505" algn="l"/>
              </a:tabLst>
              <a:defRPr/>
            </a:pPr>
            <a:r>
              <a:rPr kumimoji="0" lang="en-US" sz="2000" b="0" i="0" u="none" strike="noStrike" kern="1200" cap="none" spc="80" normalizeH="0" baseline="0" noProof="0" dirty="0">
                <a:ln>
                  <a:noFill/>
                </a:ln>
                <a:solidFill>
                  <a:srgbClr val="0069A7"/>
                </a:solidFill>
                <a:effectLst/>
                <a:uLnTx/>
                <a:uFillTx/>
                <a:latin typeface="Cambria" panose="02040503050406030204" pitchFamily="18" charset="0"/>
                <a:ea typeface="+mn-ea"/>
                <a:cs typeface="+mn-cs"/>
              </a:rPr>
              <a:t>Master person index (MPI) with person-matching </a:t>
            </a:r>
          </a:p>
          <a:p>
            <a:pPr marL="471170" marR="0" lvl="0" indent="-342900" algn="l" defTabSz="914400" rtl="0" eaLnBrk="1" fontAlgn="auto" latinLnBrk="0" hangingPunct="1">
              <a:lnSpc>
                <a:spcPct val="100000"/>
              </a:lnSpc>
              <a:spcBef>
                <a:spcPts val="300"/>
              </a:spcBef>
              <a:spcAft>
                <a:spcPts val="800"/>
              </a:spcAft>
              <a:buClrTx/>
              <a:buSzTx/>
              <a:buFont typeface="Wingdings" pitchFamily="2" charset="2"/>
              <a:buChar char="§"/>
              <a:tabLst>
                <a:tab pos="357505" algn="l"/>
              </a:tabLst>
              <a:defRPr/>
            </a:pPr>
            <a:r>
              <a:rPr kumimoji="0" lang="en-US" sz="2000" b="0" i="0" u="none" strike="noStrike" kern="1200" cap="none" spc="80" normalizeH="0" baseline="0" noProof="0" dirty="0">
                <a:ln>
                  <a:noFill/>
                </a:ln>
                <a:solidFill>
                  <a:srgbClr val="0069A7"/>
                </a:solidFill>
                <a:effectLst/>
                <a:uLnTx/>
                <a:uFillTx/>
                <a:latin typeface="Cambria" panose="02040503050406030204" pitchFamily="18" charset="0"/>
                <a:ea typeface="+mn-ea"/>
                <a:cs typeface="+mn-cs"/>
              </a:rPr>
              <a:t>Analytics </a:t>
            </a:r>
          </a:p>
          <a:p>
            <a:pPr marL="471170" marR="0" lvl="0" indent="-342900" algn="l" defTabSz="914400" rtl="0" eaLnBrk="1" fontAlgn="auto" latinLnBrk="0" hangingPunct="1">
              <a:lnSpc>
                <a:spcPct val="100000"/>
              </a:lnSpc>
              <a:spcBef>
                <a:spcPts val="300"/>
              </a:spcBef>
              <a:spcAft>
                <a:spcPts val="800"/>
              </a:spcAft>
              <a:buClrTx/>
              <a:buSzTx/>
              <a:buFont typeface="Wingdings" pitchFamily="2" charset="2"/>
              <a:buChar char="§"/>
              <a:tabLst>
                <a:tab pos="357505" algn="l"/>
              </a:tabLst>
              <a:defRPr/>
            </a:pPr>
            <a:r>
              <a:rPr kumimoji="0" lang="en-US" sz="2000" b="0" i="0" u="none" strike="noStrike" kern="1200" cap="none" spc="80" normalizeH="0" baseline="0" noProof="0" dirty="0">
                <a:ln>
                  <a:noFill/>
                </a:ln>
                <a:solidFill>
                  <a:srgbClr val="0069A7"/>
                </a:solidFill>
                <a:effectLst/>
                <a:uLnTx/>
                <a:uFillTx/>
                <a:latin typeface="Cambria" panose="02040503050406030204" pitchFamily="18" charset="0"/>
                <a:ea typeface="+mn-ea"/>
                <a:cs typeface="+mn-cs"/>
              </a:rPr>
              <a:t>Shared plan of care with health improvement goals</a:t>
            </a:r>
          </a:p>
          <a:p>
            <a:pPr marL="471170" marR="0" lvl="0" indent="-342900" algn="l" defTabSz="914400" rtl="0" eaLnBrk="1" fontAlgn="auto" latinLnBrk="0" hangingPunct="1">
              <a:lnSpc>
                <a:spcPct val="100000"/>
              </a:lnSpc>
              <a:spcBef>
                <a:spcPts val="300"/>
              </a:spcBef>
              <a:spcAft>
                <a:spcPts val="0"/>
              </a:spcAft>
              <a:buClrTx/>
              <a:buSzTx/>
              <a:buFont typeface="Wingdings" pitchFamily="2" charset="2"/>
              <a:buChar char="§"/>
              <a:tabLst>
                <a:tab pos="357505" algn="l"/>
              </a:tabLst>
              <a:defRPr/>
            </a:pPr>
            <a:r>
              <a:rPr kumimoji="0" lang="en-US" sz="2000" b="0" i="0" u="none" strike="noStrike" kern="1200" cap="none" spc="80" normalizeH="0" baseline="0" noProof="0" dirty="0">
                <a:ln>
                  <a:noFill/>
                </a:ln>
                <a:solidFill>
                  <a:srgbClr val="0069A7"/>
                </a:solidFill>
                <a:effectLst/>
                <a:uLnTx/>
                <a:uFillTx/>
                <a:latin typeface="Cambria" panose="02040503050406030204" pitchFamily="18" charset="0"/>
                <a:ea typeface="+mn-ea"/>
                <a:cs typeface="+mn-cs"/>
              </a:rPr>
              <a:t>Consent management service to ensure client authorization for sharing sensitive data </a:t>
            </a:r>
            <a:endParaRPr kumimoji="0" lang="en-US" sz="1800" b="1" i="0" u="none" strike="noStrike" kern="1200" cap="none" spc="80" normalizeH="0" baseline="0" noProof="0" dirty="0">
              <a:ln>
                <a:noFill/>
              </a:ln>
              <a:solidFill>
                <a:srgbClr val="0069A7"/>
              </a:solidFill>
              <a:effectLst/>
              <a:uLnTx/>
              <a:uFillTx/>
              <a:latin typeface="Cambria" panose="02040503050406030204" pitchFamily="18" charset="0"/>
              <a:ea typeface="+mn-ea"/>
              <a:cs typeface="+mn-cs"/>
            </a:endParaRPr>
          </a:p>
          <a:p>
            <a:pPr marL="414020" marR="0" lvl="0" indent="-285750" algn="l" defTabSz="914400" rtl="0" eaLnBrk="1" fontAlgn="auto" latinLnBrk="0" hangingPunct="1">
              <a:lnSpc>
                <a:spcPct val="100000"/>
              </a:lnSpc>
              <a:spcBef>
                <a:spcPts val="300"/>
              </a:spcBef>
              <a:spcAft>
                <a:spcPts val="800"/>
              </a:spcAft>
              <a:buClrTx/>
              <a:buSzTx/>
              <a:buFont typeface="Wingdings" panose="05000000000000000000" pitchFamily="2" charset="2"/>
              <a:buChar char="q"/>
              <a:tabLst>
                <a:tab pos="357505" algn="l"/>
              </a:tabLst>
              <a:defRPr/>
            </a:pPr>
            <a:endParaRPr kumimoji="0" lang="en-US" sz="2000" b="0" i="0" u="none" strike="noStrike" kern="1200" cap="none" spc="80" normalizeH="0" baseline="0" noProof="0" dirty="0">
              <a:ln>
                <a:noFill/>
              </a:ln>
              <a:solidFill>
                <a:srgbClr val="0069A7"/>
              </a:solidFill>
              <a:effectLst/>
              <a:uLnTx/>
              <a:uFillTx/>
              <a:latin typeface="Cambria" panose="02040503050406030204" pitchFamily="18" charset="0"/>
              <a:ea typeface="+mn-ea"/>
              <a:cs typeface="+mn-cs"/>
            </a:endParaRPr>
          </a:p>
          <a:p>
            <a:pPr marL="642620" marR="0" lvl="0" indent="-514350" algn="l" defTabSz="914400" rtl="0" eaLnBrk="1" fontAlgn="auto" latinLnBrk="0" hangingPunct="1">
              <a:lnSpc>
                <a:spcPct val="100000"/>
              </a:lnSpc>
              <a:spcBef>
                <a:spcPts val="300"/>
              </a:spcBef>
              <a:spcAft>
                <a:spcPts val="0"/>
              </a:spcAft>
              <a:buClrTx/>
              <a:buSzTx/>
              <a:buFont typeface="Wingdings" pitchFamily="2" charset="2"/>
              <a:buChar char="Ø"/>
              <a:tabLst>
                <a:tab pos="357505" algn="l"/>
              </a:tabLst>
              <a:defRPr/>
            </a:pPr>
            <a:endParaRPr kumimoji="0" lang="en-US" sz="2000" b="0" i="0" u="none" strike="noStrike" kern="1200" cap="none" spc="80" normalizeH="0" baseline="0" noProof="0" dirty="0">
              <a:ln>
                <a:noFill/>
              </a:ln>
              <a:solidFill>
                <a:srgbClr val="0069A7"/>
              </a:solidFill>
              <a:effectLst/>
              <a:uLnTx/>
              <a:uFillTx/>
              <a:latin typeface="Cambria" panose="02040503050406030204" pitchFamily="18" charset="0"/>
              <a:ea typeface="+mn-ea"/>
              <a:cs typeface="+mn-cs"/>
            </a:endParaRPr>
          </a:p>
          <a:p>
            <a:pPr marL="642620" marR="0" lvl="0" indent="-514350" algn="l" defTabSz="914400" rtl="0" eaLnBrk="1" fontAlgn="auto" latinLnBrk="0" hangingPunct="1">
              <a:lnSpc>
                <a:spcPct val="100000"/>
              </a:lnSpc>
              <a:spcBef>
                <a:spcPts val="300"/>
              </a:spcBef>
              <a:spcAft>
                <a:spcPts val="0"/>
              </a:spcAft>
              <a:buClrTx/>
              <a:buSzTx/>
              <a:buFont typeface="+mj-lt"/>
              <a:buAutoNum type="arabicParenR"/>
              <a:tabLst>
                <a:tab pos="357505" algn="l"/>
              </a:tabLst>
              <a:defRPr/>
            </a:pPr>
            <a:endParaRPr kumimoji="0" lang="en-US" sz="2000" b="0" i="0" u="none" strike="noStrike" kern="1200" cap="none" spc="80" normalizeH="0" baseline="0" noProof="0" dirty="0">
              <a:ln>
                <a:noFill/>
              </a:ln>
              <a:solidFill>
                <a:srgbClr val="0069A7"/>
              </a:solidFill>
              <a:effectLst/>
              <a:uLnTx/>
              <a:uFillTx/>
              <a:latin typeface="Cambria" panose="02040503050406030204" pitchFamily="18" charset="0"/>
              <a:ea typeface="+mn-ea"/>
              <a:cs typeface="+mn-cs"/>
            </a:endParaRPr>
          </a:p>
          <a:p>
            <a:pPr marL="128270" marR="0" lvl="0" indent="0" algn="l" defTabSz="914400" rtl="0" eaLnBrk="1" fontAlgn="auto" latinLnBrk="0" hangingPunct="1">
              <a:lnSpc>
                <a:spcPct val="100000"/>
              </a:lnSpc>
              <a:spcBef>
                <a:spcPts val="300"/>
              </a:spcBef>
              <a:spcAft>
                <a:spcPts val="0"/>
              </a:spcAft>
              <a:buClrTx/>
              <a:buSzTx/>
              <a:buFontTx/>
              <a:buNone/>
              <a:tabLst>
                <a:tab pos="357505" algn="l"/>
              </a:tabLst>
              <a:defRPr/>
            </a:pPr>
            <a:endParaRPr kumimoji="0" lang="en-US" sz="2000" b="0" i="0" u="none" strike="noStrike" kern="1200" cap="none" spc="80" normalizeH="0" baseline="0" noProof="0" dirty="0">
              <a:ln>
                <a:noFill/>
              </a:ln>
              <a:solidFill>
                <a:srgbClr val="0069A7"/>
              </a:solidFill>
              <a:effectLst/>
              <a:uLnTx/>
              <a:uFillTx/>
              <a:latin typeface="Cambria" panose="02040503050406030204" pitchFamily="18" charset="0"/>
              <a:ea typeface="+mn-ea"/>
              <a:cs typeface="+mn-cs"/>
            </a:endParaRPr>
          </a:p>
          <a:p>
            <a:pPr marL="128270" marR="0" lvl="0" indent="0" algn="l" defTabSz="914400" rtl="0" eaLnBrk="1" fontAlgn="auto" latinLnBrk="0" hangingPunct="1">
              <a:lnSpc>
                <a:spcPct val="100000"/>
              </a:lnSpc>
              <a:spcBef>
                <a:spcPts val="300"/>
              </a:spcBef>
              <a:spcAft>
                <a:spcPts val="0"/>
              </a:spcAft>
              <a:buClrTx/>
              <a:buSzTx/>
              <a:buFontTx/>
              <a:buNone/>
              <a:tabLst>
                <a:tab pos="357505" algn="l"/>
              </a:tabLst>
              <a:defRPr/>
            </a:pPr>
            <a:endParaRPr kumimoji="0" lang="en-US" sz="2000" b="0" i="0" u="none" strike="noStrike" kern="1200" cap="none" spc="80" normalizeH="0" baseline="0" noProof="0" dirty="0">
              <a:ln>
                <a:noFill/>
              </a:ln>
              <a:solidFill>
                <a:srgbClr val="0069A7"/>
              </a:solidFill>
              <a:effectLst/>
              <a:uLnTx/>
              <a:uFillTx/>
              <a:latin typeface="Cambria" panose="02040503050406030204" pitchFamily="18" charset="0"/>
              <a:ea typeface="+mn-ea"/>
              <a:cs typeface="+mn-cs"/>
            </a:endParaRPr>
          </a:p>
          <a:p>
            <a:pPr marL="642620" marR="0" lvl="0" indent="-514350" algn="l" defTabSz="914400" rtl="0" eaLnBrk="1" fontAlgn="auto" latinLnBrk="0" hangingPunct="1">
              <a:lnSpc>
                <a:spcPct val="100000"/>
              </a:lnSpc>
              <a:spcBef>
                <a:spcPts val="300"/>
              </a:spcBef>
              <a:spcAft>
                <a:spcPts val="0"/>
              </a:spcAft>
              <a:buClrTx/>
              <a:buSzTx/>
              <a:buFont typeface="+mj-lt"/>
              <a:buAutoNum type="arabicParenR"/>
              <a:tabLst>
                <a:tab pos="357505" algn="l"/>
              </a:tabLst>
              <a:defRPr/>
            </a:pPr>
            <a:endParaRPr kumimoji="0" lang="en-US" sz="2000" b="0" i="0" u="none" strike="noStrike" kern="1200" cap="none" spc="80" normalizeH="0" baseline="0" noProof="0" dirty="0">
              <a:ln>
                <a:noFill/>
              </a:ln>
              <a:solidFill>
                <a:srgbClr val="0069A7"/>
              </a:solidFill>
              <a:effectLst/>
              <a:uLnTx/>
              <a:uFillTx/>
              <a:latin typeface="Cambria" panose="02040503050406030204" pitchFamily="18" charset="0"/>
              <a:ea typeface="+mn-ea"/>
              <a:cs typeface="+mn-cs"/>
            </a:endParaRPr>
          </a:p>
          <a:p>
            <a:pPr marL="642620" marR="0" lvl="0" indent="-514350" algn="l" defTabSz="914400" rtl="0" eaLnBrk="1" fontAlgn="auto" latinLnBrk="0" hangingPunct="1">
              <a:lnSpc>
                <a:spcPct val="100000"/>
              </a:lnSpc>
              <a:spcBef>
                <a:spcPts val="300"/>
              </a:spcBef>
              <a:spcAft>
                <a:spcPts val="0"/>
              </a:spcAft>
              <a:buClrTx/>
              <a:buSzTx/>
              <a:buFont typeface="+mj-lt"/>
              <a:buAutoNum type="arabicParenR"/>
              <a:tabLst>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642620" marR="0" lvl="0" indent="-514350" algn="l" defTabSz="914400" rtl="0" eaLnBrk="1" fontAlgn="auto" latinLnBrk="0" hangingPunct="1">
              <a:lnSpc>
                <a:spcPct val="100000"/>
              </a:lnSpc>
              <a:spcBef>
                <a:spcPts val="300"/>
              </a:spcBef>
              <a:spcAft>
                <a:spcPts val="0"/>
              </a:spcAft>
              <a:buClrTx/>
              <a:buSzTx/>
              <a:buFont typeface="+mj-lt"/>
              <a:buAutoNum type="arabicParenR"/>
              <a:tabLst>
                <a:tab pos="357505" algn="l"/>
              </a:tabLst>
              <a:defRPr/>
            </a:pPr>
            <a:endParaRPr kumimoji="0" lang="en-US" sz="2000" b="0" i="0" u="none" strike="noStrike" kern="1200" cap="none" spc="0" normalizeH="0" baseline="0" noProof="0" dirty="0">
              <a:ln>
                <a:noFill/>
              </a:ln>
              <a:solidFill>
                <a:srgbClr val="0069A7"/>
              </a:solidFill>
              <a:effectLst/>
              <a:uLnTx/>
              <a:uFillTx/>
              <a:latin typeface="Cambria" panose="02040503050406030204" pitchFamily="18" charset="0"/>
              <a:ea typeface="+mn-ea"/>
              <a:cs typeface="+mn-cs"/>
            </a:endParaRPr>
          </a:p>
          <a:p>
            <a:pPr marL="12065" marR="4699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tab pos="357505" algn="l"/>
              </a:tabLst>
              <a:defRPr/>
            </a:pPr>
            <a:endParaRPr kumimoji="0" lang="en-US" sz="2000" b="0" i="0" u="none" strike="noStrike" kern="1200" cap="none" spc="70" normalizeH="0" baseline="0" noProof="0" dirty="0">
              <a:ln>
                <a:noFill/>
              </a:ln>
              <a:solidFill>
                <a:srgbClr val="0069A7"/>
              </a:solidFill>
              <a:effectLst/>
              <a:uLnTx/>
              <a:uFillTx/>
              <a:latin typeface="Cambria" panose="02040503050406030204" pitchFamily="18" charset="0"/>
              <a:ea typeface="+mn-ea"/>
              <a:cs typeface="+mn-cs"/>
            </a:endParaRPr>
          </a:p>
        </p:txBody>
      </p:sp>
      <p:sp>
        <p:nvSpPr>
          <p:cNvPr id="5" name="object 5"/>
          <p:cNvSpPr txBox="1">
            <a:spLocks noGrp="1"/>
          </p:cNvSpPr>
          <p:nvPr>
            <p:ph type="sldNum" sz="quarter" idx="12"/>
          </p:nvPr>
        </p:nvSpPr>
        <p:spPr>
          <a:xfrm>
            <a:off x="11535700" y="6288420"/>
            <a:ext cx="560183" cy="365760"/>
          </a:xfrm>
        </p:spPr>
        <p:txBody>
          <a:bodyPr vert="horz" lIns="91440" tIns="45720" rIns="91440" bIns="45720" rtlCol="0" anchor="b">
            <a:normAutofit/>
          </a:bodyPr>
          <a:lstStyle>
            <a:defPPr>
              <a:defRPr kern="0"/>
            </a:defPPr>
            <a:lvl1pPr>
              <a:defRPr sz="1800" b="1" i="0">
                <a:solidFill>
                  <a:srgbClr val="0067B0"/>
                </a:solidFill>
                <a:latin typeface="Arial"/>
                <a:cs typeface="Arial"/>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81D60167-4931-47E6-BA6A-407CBD079E47}" type="slidenum">
              <a:rPr kumimoji="0" lang="en-US" sz="1800" b="0" i="0" u="none" strike="noStrike" kern="1200" cap="none" spc="0" normalizeH="0" baseline="0" noProof="0">
                <a:ln>
                  <a:noFill/>
                </a:ln>
                <a:solidFill>
                  <a:srgbClr val="0067B1"/>
                </a:solidFill>
                <a:effectLst/>
                <a:uLnTx/>
                <a:uFillTx/>
                <a:latin typeface="Cambria" panose="02040503050406030204" pitchFamily="18" charset="0"/>
                <a:ea typeface="+mn-ea"/>
                <a:cs typeface="Arial"/>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800" b="0" i="0" u="none" strike="noStrike" kern="1200" cap="none" spc="0" normalizeH="0" baseline="0" noProof="0">
              <a:ln>
                <a:noFill/>
              </a:ln>
              <a:solidFill>
                <a:srgbClr val="0067B1"/>
              </a:solidFill>
              <a:effectLst/>
              <a:uLnTx/>
              <a:uFillTx/>
              <a:latin typeface="Cambria" panose="02040503050406030204" pitchFamily="18" charset="0"/>
              <a:ea typeface="+mn-ea"/>
              <a:cs typeface="Arial"/>
            </a:endParaRPr>
          </a:p>
        </p:txBody>
      </p:sp>
      <p:pic>
        <p:nvPicPr>
          <p:cNvPr id="6" name="Picture 5" descr="Chart, bubble chart&#10;&#10;Description automatically generated">
            <a:extLst>
              <a:ext uri="{FF2B5EF4-FFF2-40B4-BE49-F238E27FC236}">
                <a16:creationId xmlns:a16="http://schemas.microsoft.com/office/drawing/2014/main" id="{B8EE12D4-509D-54BA-C0A2-4E8FC09119BA}"/>
              </a:ext>
            </a:extLst>
          </p:cNvPr>
          <p:cNvPicPr>
            <a:picLocks noChangeAspect="1"/>
          </p:cNvPicPr>
          <p:nvPr/>
        </p:nvPicPr>
        <p:blipFill rotWithShape="1">
          <a:blip r:embed="rId3">
            <a:extLst>
              <a:ext uri="{28A0092B-C50C-407E-A947-70E740481C1C}">
                <a14:useLocalDpi xmlns:a14="http://schemas.microsoft.com/office/drawing/2010/main" val="0"/>
              </a:ext>
            </a:extLst>
          </a:blip>
          <a:srcRect l="30827" t="7406" r="25211" b="15875"/>
          <a:stretch/>
        </p:blipFill>
        <p:spPr bwMode="auto">
          <a:xfrm>
            <a:off x="376209" y="1586027"/>
            <a:ext cx="4742541" cy="4447771"/>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52793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9BB2A98F-5B64-034F-0590-24AEF4948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1947" y="1424001"/>
            <a:ext cx="4781612" cy="4155164"/>
          </a:xfrm>
          <a:prstGeom prst="rect">
            <a:avLst/>
          </a:prstGeom>
        </p:spPr>
      </p:pic>
      <p:sp>
        <p:nvSpPr>
          <p:cNvPr id="2" name="object 2"/>
          <p:cNvSpPr txBox="1">
            <a:spLocks noGrp="1"/>
          </p:cNvSpPr>
          <p:nvPr>
            <p:ph type="title"/>
          </p:nvPr>
        </p:nvSpPr>
        <p:spPr>
          <a:xfrm>
            <a:off x="337457" y="392451"/>
            <a:ext cx="10972800" cy="761435"/>
          </a:xfrm>
        </p:spPr>
        <p:txBody>
          <a:bodyPr vert="horz" lIns="91440" tIns="45720" rIns="91440" bIns="45720" rtlCol="0" anchor="ctr">
            <a:normAutofit/>
          </a:bodyPr>
          <a:lstStyle/>
          <a:p>
            <a:pPr marL="12700"/>
            <a:r>
              <a:rPr kumimoji="0" lang="en-US" b="1" i="1" kern="1200" dirty="0">
                <a:latin typeface="Cambria" panose="02040503050406030204" pitchFamily="18" charset="0"/>
                <a:ea typeface="+mj-ea"/>
                <a:cs typeface="+mj-cs"/>
              </a:rPr>
              <a:t>Developing National Standards</a:t>
            </a:r>
          </a:p>
        </p:txBody>
      </p:sp>
      <p:sp>
        <p:nvSpPr>
          <p:cNvPr id="5" name="object 5"/>
          <p:cNvSpPr txBox="1">
            <a:spLocks noGrp="1"/>
          </p:cNvSpPr>
          <p:nvPr>
            <p:ph type="sldNum" sz="quarter" idx="12"/>
          </p:nvPr>
        </p:nvSpPr>
        <p:spPr>
          <a:xfrm>
            <a:off x="11535700" y="6288420"/>
            <a:ext cx="560183" cy="365760"/>
          </a:xfrm>
        </p:spPr>
        <p:txBody>
          <a:bodyPr vert="horz" lIns="91440" tIns="45720" rIns="91440" bIns="45720" rtlCol="0" anchor="b">
            <a:normAutofit/>
          </a:bodyPr>
          <a:lstStyle>
            <a:defPPr>
              <a:defRPr kern="0"/>
            </a:defPPr>
            <a:lvl1pPr>
              <a:defRPr sz="1800" b="1" i="0">
                <a:solidFill>
                  <a:srgbClr val="0067B0"/>
                </a:solidFill>
                <a:latin typeface="Arial"/>
                <a:cs typeface="Arial"/>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81D60167-4931-47E6-BA6A-407CBD079E47}" type="slidenum">
              <a:rPr kumimoji="0" lang="en-US" sz="1800" b="0" i="0" u="none" strike="noStrike" kern="1200" cap="none" spc="0" normalizeH="0" baseline="0" noProof="0">
                <a:ln>
                  <a:noFill/>
                </a:ln>
                <a:solidFill>
                  <a:srgbClr val="0067B1"/>
                </a:solidFill>
                <a:effectLst/>
                <a:uLnTx/>
                <a:uFillTx/>
                <a:latin typeface="Cambria" panose="02040503050406030204" pitchFamily="18" charset="0"/>
                <a:ea typeface="+mn-ea"/>
                <a:cs typeface="Arial"/>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800" b="0" i="0" u="none" strike="noStrike" kern="1200" cap="none" spc="0" normalizeH="0" baseline="0" noProof="0">
              <a:ln>
                <a:noFill/>
              </a:ln>
              <a:solidFill>
                <a:srgbClr val="0067B1"/>
              </a:solidFill>
              <a:effectLst/>
              <a:uLnTx/>
              <a:uFillTx/>
              <a:latin typeface="Cambria" panose="02040503050406030204" pitchFamily="18" charset="0"/>
              <a:ea typeface="+mn-ea"/>
              <a:cs typeface="Arial"/>
            </a:endParaRPr>
          </a:p>
        </p:txBody>
      </p:sp>
      <p:sp>
        <p:nvSpPr>
          <p:cNvPr id="4" name="TextBox 3">
            <a:extLst>
              <a:ext uri="{FF2B5EF4-FFF2-40B4-BE49-F238E27FC236}">
                <a16:creationId xmlns:a16="http://schemas.microsoft.com/office/drawing/2014/main" id="{8EC082A0-9E42-C785-560D-11D237E6F549}"/>
              </a:ext>
            </a:extLst>
          </p:cNvPr>
          <p:cNvSpPr txBox="1"/>
          <p:nvPr/>
        </p:nvSpPr>
        <p:spPr>
          <a:xfrm>
            <a:off x="108441" y="1369480"/>
            <a:ext cx="7392289" cy="5141920"/>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rgbClr val="0069A7"/>
                </a:solidFill>
                <a:effectLst/>
                <a:uLnTx/>
                <a:uFillTx/>
                <a:latin typeface="Cambria" panose="02040503050406030204" pitchFamily="18" charset="0"/>
                <a:ea typeface="Times New Roman" panose="02020603050405020304" pitchFamily="18" charset="0"/>
                <a:cs typeface="+mn-cs"/>
                <a:hlinkClick r:id="rId4">
                  <a:extLst>
                    <a:ext uri="{A12FA001-AC4F-418D-AE19-62706E023703}">
                      <ahyp:hlinkClr xmlns:ahyp="http://schemas.microsoft.com/office/drawing/2018/hyperlinkcolor" val="tx"/>
                    </a:ext>
                  </a:extLst>
                </a:hlinkClick>
              </a:rPr>
              <a:t>SIREN</a:t>
            </a:r>
            <a:r>
              <a:rPr kumimoji="0" lang="en-US" sz="2400" b="0" i="0" u="none" strike="noStrike" kern="1200" cap="none" spc="0" normalizeH="0" baseline="0" noProof="0" dirty="0">
                <a:ln>
                  <a:noFill/>
                </a:ln>
                <a:solidFill>
                  <a:srgbClr val="0069A7"/>
                </a:solidFill>
                <a:effectLst/>
                <a:uLnTx/>
                <a:uFillTx/>
                <a:latin typeface="Cambria" panose="02040503050406030204" pitchFamily="18" charset="0"/>
                <a:ea typeface="Times New Roman" panose="02020603050405020304" pitchFamily="18" charset="0"/>
                <a:cs typeface="+mn-cs"/>
              </a:rPr>
              <a:t> is a collaborative housed within the University of California, San Francisco (UCSF) focused on improving health equity and addressing SDoH; </a:t>
            </a:r>
            <a:r>
              <a:rPr kumimoji="0" lang="en-US" sz="2400" b="1" i="0" u="none" strike="noStrike" kern="1200" cap="none" spc="0" normalizeH="0" baseline="0" noProof="0" dirty="0">
                <a:ln>
                  <a:noFill/>
                </a:ln>
                <a:solidFill>
                  <a:srgbClr val="0069A7"/>
                </a:solidFill>
                <a:effectLst/>
                <a:uLnTx/>
                <a:uFillTx/>
                <a:latin typeface="Cambria" panose="02040503050406030204" pitchFamily="18" charset="0"/>
                <a:ea typeface="Times New Roman" panose="02020603050405020304" pitchFamily="18" charset="0"/>
                <a:cs typeface="+mn-cs"/>
              </a:rPr>
              <a:t>SIREN</a:t>
            </a:r>
            <a:r>
              <a:rPr kumimoji="0" lang="en-US" sz="2400" b="0" i="0" u="none" strike="noStrike" kern="1200" cap="none" spc="0" normalizeH="0" baseline="0" noProof="0" dirty="0">
                <a:ln>
                  <a:noFill/>
                </a:ln>
                <a:solidFill>
                  <a:srgbClr val="0069A7"/>
                </a:solidFill>
                <a:effectLst/>
                <a:uLnTx/>
                <a:uFillTx/>
                <a:latin typeface="Cambria" panose="02040503050406030204" pitchFamily="18" charset="0"/>
                <a:ea typeface="Times New Roman" panose="02020603050405020304" pitchFamily="18" charset="0"/>
                <a:cs typeface="+mn-cs"/>
              </a:rPr>
              <a:t> launched </a:t>
            </a:r>
            <a:r>
              <a:rPr kumimoji="0" lang="en-US" sz="2400" b="1" i="0" u="none" strike="noStrike" kern="1200" cap="none" spc="0" normalizeH="0" baseline="0" noProof="0" dirty="0">
                <a:ln>
                  <a:noFill/>
                </a:ln>
                <a:solidFill>
                  <a:srgbClr val="0069A7"/>
                </a:solidFill>
                <a:effectLst/>
                <a:uLnTx/>
                <a:uFillTx/>
                <a:latin typeface="Cambria" panose="02040503050406030204" pitchFamily="18" charset="0"/>
                <a:ea typeface="Times New Roman" panose="02020603050405020304" pitchFamily="18" charset="0"/>
                <a:cs typeface="+mn-cs"/>
              </a:rPr>
              <a:t>The Gravity Project</a:t>
            </a:r>
            <a:r>
              <a:rPr kumimoji="0" lang="en-US" sz="2400" b="0" i="0" u="none" strike="noStrike" kern="1200" cap="none" spc="0" normalizeH="0" baseline="0" noProof="0" dirty="0">
                <a:ln>
                  <a:noFill/>
                </a:ln>
                <a:solidFill>
                  <a:srgbClr val="0069A7"/>
                </a:solidFill>
                <a:effectLst/>
                <a:uLnTx/>
                <a:uFillTx/>
                <a:latin typeface="Cambria" panose="02040503050406030204" pitchFamily="18" charset="0"/>
                <a:ea typeface="Times New Roman" panose="02020603050405020304" pitchFamily="18" charset="0"/>
                <a:cs typeface="+mn-cs"/>
              </a:rPr>
              <a:t>.</a:t>
            </a:r>
          </a:p>
          <a:p>
            <a:pPr marL="285750" marR="0" lvl="0" indent="-2857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69A7"/>
                </a:solidFill>
                <a:effectLst/>
                <a:uLnTx/>
                <a:uFillTx/>
                <a:latin typeface="Cambria" panose="02040503050406030204" pitchFamily="18" charset="0"/>
                <a:ea typeface="Times New Roman" panose="02020603050405020304" pitchFamily="18" charset="0"/>
                <a:cs typeface="+mn-cs"/>
              </a:rPr>
              <a:t>The </a:t>
            </a:r>
            <a:r>
              <a:rPr kumimoji="0" lang="en-US" sz="2400" b="1" i="0" u="sng" strike="noStrike" kern="1200" cap="none" spc="0" normalizeH="0" baseline="0" noProof="0" dirty="0">
                <a:ln>
                  <a:noFill/>
                </a:ln>
                <a:solidFill>
                  <a:srgbClr val="0069A7"/>
                </a:solidFill>
                <a:effectLst/>
                <a:uLnTx/>
                <a:uFillTx/>
                <a:latin typeface="Cambria" panose="02040503050406030204" pitchFamily="18" charset="0"/>
                <a:ea typeface="Times New Roman" panose="02020603050405020304" pitchFamily="18" charset="0"/>
                <a:cs typeface="+mn-cs"/>
                <a:hlinkClick r:id="rId5">
                  <a:extLst>
                    <a:ext uri="{A12FA001-AC4F-418D-AE19-62706E023703}">
                      <ahyp:hlinkClr xmlns:ahyp="http://schemas.microsoft.com/office/drawing/2018/hyperlinkcolor" val="tx"/>
                    </a:ext>
                  </a:extLst>
                </a:hlinkClick>
              </a:rPr>
              <a:t>Gravity Project</a:t>
            </a:r>
            <a:r>
              <a:rPr kumimoji="0" lang="en-US" sz="2400" b="1" i="0" u="none" strike="noStrike" kern="1200" cap="none" spc="0" normalizeH="0" baseline="0" noProof="0" dirty="0">
                <a:ln>
                  <a:noFill/>
                </a:ln>
                <a:solidFill>
                  <a:srgbClr val="0069A7"/>
                </a:solidFill>
                <a:effectLst/>
                <a:uLnTx/>
                <a:uFillTx/>
                <a:latin typeface="Cambria" panose="02040503050406030204" pitchFamily="18" charset="0"/>
                <a:ea typeface="Times New Roman" panose="02020603050405020304" pitchFamily="18" charset="0"/>
                <a:cs typeface="+mn-cs"/>
              </a:rPr>
              <a:t> </a:t>
            </a:r>
            <a:r>
              <a:rPr kumimoji="0" lang="en-US" sz="2400" b="0" i="0" u="none" strike="noStrike" kern="1200" cap="none" spc="0" normalizeH="0" baseline="0" noProof="0" dirty="0">
                <a:ln>
                  <a:noFill/>
                </a:ln>
                <a:solidFill>
                  <a:srgbClr val="0069A7"/>
                </a:solidFill>
                <a:effectLst/>
                <a:uLnTx/>
                <a:uFillTx/>
                <a:latin typeface="Cambria" panose="02040503050406030204" pitchFamily="18" charset="0"/>
                <a:ea typeface="Times New Roman" panose="02020603050405020304" pitchFamily="18" charset="0"/>
                <a:cs typeface="+mn-cs"/>
              </a:rPr>
              <a:t>has focused on developing standard code sets for EHRs in 3 specific social risk domains: </a:t>
            </a:r>
          </a:p>
          <a:p>
            <a:pPr marL="742950" marR="0" lvl="1" indent="-285750" algn="just"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69A7"/>
                </a:solidFill>
                <a:effectLst/>
                <a:uLnTx/>
                <a:uFillTx/>
                <a:latin typeface="Cambria" panose="02040503050406030204" pitchFamily="18" charset="0"/>
                <a:ea typeface="Times New Roman" panose="02020603050405020304" pitchFamily="18" charset="0"/>
                <a:cs typeface="+mn-cs"/>
              </a:rPr>
              <a:t>food insecurity,</a:t>
            </a:r>
          </a:p>
          <a:p>
            <a:pPr marL="742950" marR="0" lvl="1" indent="-285750" algn="just"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69A7"/>
                </a:solidFill>
                <a:effectLst/>
                <a:uLnTx/>
                <a:uFillTx/>
                <a:latin typeface="Cambria" panose="02040503050406030204" pitchFamily="18" charset="0"/>
                <a:ea typeface="Times New Roman" panose="02020603050405020304" pitchFamily="18" charset="0"/>
                <a:cs typeface="+mn-cs"/>
              </a:rPr>
              <a:t>housing instability and quality</a:t>
            </a:r>
          </a:p>
          <a:p>
            <a:pPr marL="742950" marR="0" lvl="1" indent="-285750" algn="just"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69A7"/>
                </a:solidFill>
                <a:effectLst/>
                <a:uLnTx/>
                <a:uFillTx/>
                <a:latin typeface="Cambria" panose="02040503050406030204" pitchFamily="18" charset="0"/>
                <a:ea typeface="Times New Roman" panose="02020603050405020304" pitchFamily="18" charset="0"/>
                <a:cs typeface="+mn-cs"/>
              </a:rPr>
              <a:t>transportation access</a:t>
            </a:r>
          </a:p>
          <a:p>
            <a:pPr marL="171450" marR="0" lvl="0" indent="-171450"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69A7"/>
                </a:solidFill>
                <a:effectLst/>
                <a:uLnTx/>
                <a:uFillTx/>
                <a:latin typeface="Cambria" panose="02040503050406030204" pitchFamily="18" charset="0"/>
                <a:ea typeface="Times New Roman" panose="02020603050405020304" pitchFamily="18" charset="0"/>
                <a:cs typeface="+mn-cs"/>
              </a:rPr>
              <a:t>Gravity Project </a:t>
            </a:r>
            <a:r>
              <a:rPr kumimoji="0" lang="en-US" sz="2400" b="0" i="0" u="none" strike="noStrike" kern="1200" cap="none" spc="0" normalizeH="0" baseline="0" noProof="0" dirty="0">
                <a:ln>
                  <a:noFill/>
                </a:ln>
                <a:solidFill>
                  <a:srgbClr val="0069A7"/>
                </a:solidFill>
                <a:effectLst/>
                <a:uLnTx/>
                <a:uFillTx/>
                <a:latin typeface="Cambria" panose="02040503050406030204" pitchFamily="18" charset="0"/>
                <a:ea typeface="Times New Roman" panose="02020603050405020304" pitchFamily="18" charset="0"/>
                <a:cs typeface="+mn-cs"/>
              </a:rPr>
              <a:t>partnered with the standards development organization </a:t>
            </a:r>
            <a:r>
              <a:rPr kumimoji="0" lang="en-US" sz="2400" b="1" i="0" u="none" strike="noStrike" kern="1200" cap="none" spc="0" normalizeH="0" baseline="0" noProof="0" dirty="0">
                <a:ln>
                  <a:noFill/>
                </a:ln>
                <a:solidFill>
                  <a:srgbClr val="0069A7"/>
                </a:solidFill>
                <a:effectLst/>
                <a:uLnTx/>
                <a:uFillTx/>
                <a:latin typeface="Cambria" panose="02040503050406030204" pitchFamily="18" charset="0"/>
                <a:ea typeface="Times New Roman" panose="02020603050405020304" pitchFamily="18" charset="0"/>
                <a:cs typeface="+mn-cs"/>
              </a:rPr>
              <a:t>HL7 </a:t>
            </a:r>
            <a:r>
              <a:rPr kumimoji="0" lang="en-US" sz="2400" b="0" i="0" u="none" strike="noStrike" kern="1200" cap="none" spc="0" normalizeH="0" baseline="0" noProof="0" dirty="0">
                <a:ln>
                  <a:noFill/>
                </a:ln>
                <a:solidFill>
                  <a:srgbClr val="0069A7"/>
                </a:solidFill>
                <a:effectLst/>
                <a:uLnTx/>
                <a:uFillTx/>
                <a:latin typeface="Cambria" panose="02040503050406030204" pitchFamily="18" charset="0"/>
                <a:ea typeface="Times New Roman" panose="02020603050405020304" pitchFamily="18" charset="0"/>
                <a:cs typeface="+mn-cs"/>
              </a:rPr>
              <a:t>to develop an SDoH Implementation Guide for </a:t>
            </a:r>
          </a:p>
        </p:txBody>
      </p:sp>
    </p:spTree>
    <p:extLst>
      <p:ext uri="{BB962C8B-B14F-4D97-AF65-F5344CB8AC3E}">
        <p14:creationId xmlns:p14="http://schemas.microsoft.com/office/powerpoint/2010/main" val="946247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8P7vGqxK3s1a2M7wPNavnw"/>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OHS Colors">
      <a:dk1>
        <a:srgbClr val="00395C"/>
      </a:dk1>
      <a:lt1>
        <a:srgbClr val="FFFFFF"/>
      </a:lt1>
      <a:dk2>
        <a:srgbClr val="0069A7"/>
      </a:dk2>
      <a:lt2>
        <a:srgbClr val="E5F5FF"/>
      </a:lt2>
      <a:accent1>
        <a:srgbClr val="00395C"/>
      </a:accent1>
      <a:accent2>
        <a:srgbClr val="FFC000"/>
      </a:accent2>
      <a:accent3>
        <a:srgbClr val="C00000"/>
      </a:accent3>
      <a:accent4>
        <a:srgbClr val="92D050"/>
      </a:accent4>
      <a:accent5>
        <a:srgbClr val="00548E"/>
      </a:accent5>
      <a:accent6>
        <a:srgbClr val="FA004D"/>
      </a:accent6>
      <a:hlink>
        <a:srgbClr val="51C3F9"/>
      </a:hlink>
      <a:folHlink>
        <a:srgbClr val="8E366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potx" id="{7B9FCAFE-DDE5-4198-9987-54DFCAD80598}" vid="{6015A8B0-C387-4E39-945C-0F39E3EB10B6}"/>
    </a:ext>
  </a:extLst>
</a:theme>
</file>

<file path=ppt/theme/theme2.xml><?xml version="1.0" encoding="utf-8"?>
<a:theme xmlns:a="http://schemas.openxmlformats.org/drawingml/2006/main" name="1_Training presentation">
  <a:themeElements>
    <a:clrScheme name="OHS Colors">
      <a:dk1>
        <a:srgbClr val="00395C"/>
      </a:dk1>
      <a:lt1>
        <a:srgbClr val="FFFFFF"/>
      </a:lt1>
      <a:dk2>
        <a:srgbClr val="0069A7"/>
      </a:dk2>
      <a:lt2>
        <a:srgbClr val="E5F5FF"/>
      </a:lt2>
      <a:accent1>
        <a:srgbClr val="00395C"/>
      </a:accent1>
      <a:accent2>
        <a:srgbClr val="FFC000"/>
      </a:accent2>
      <a:accent3>
        <a:srgbClr val="C00000"/>
      </a:accent3>
      <a:accent4>
        <a:srgbClr val="92D050"/>
      </a:accent4>
      <a:accent5>
        <a:srgbClr val="00548E"/>
      </a:accent5>
      <a:accent6>
        <a:srgbClr val="FA004D"/>
      </a:accent6>
      <a:hlink>
        <a:srgbClr val="51C3F9"/>
      </a:hlink>
      <a:folHlink>
        <a:srgbClr val="8E366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potx" id="{7B9FCAFE-DDE5-4198-9987-54DFCAD80598}" vid="{6015A8B0-C387-4E39-945C-0F39E3EB10B6}"/>
    </a:ext>
  </a:extLst>
</a:theme>
</file>

<file path=ppt/theme/theme3.xml><?xml version="1.0" encoding="utf-8"?>
<a:theme xmlns:a="http://schemas.openxmlformats.org/drawingml/2006/main" name="Office Theme">
  <a:themeElements>
    <a:clrScheme name="Connie Colors">
      <a:dk1>
        <a:srgbClr val="00162A"/>
      </a:dk1>
      <a:lt1>
        <a:srgbClr val="FFFFFF"/>
      </a:lt1>
      <a:dk2>
        <a:srgbClr val="ABB8C0"/>
      </a:dk2>
      <a:lt2>
        <a:srgbClr val="F0F2F3"/>
      </a:lt2>
      <a:accent1>
        <a:srgbClr val="0071BC"/>
      </a:accent1>
      <a:accent2>
        <a:srgbClr val="80D178"/>
      </a:accent2>
      <a:accent3>
        <a:srgbClr val="003757"/>
      </a:accent3>
      <a:accent4>
        <a:srgbClr val="00B258"/>
      </a:accent4>
      <a:accent5>
        <a:srgbClr val="595959"/>
      </a:accent5>
      <a:accent6>
        <a:srgbClr val="C14928"/>
      </a:accent6>
      <a:hlink>
        <a:srgbClr val="3FCACC"/>
      </a:hlink>
      <a:folHlink>
        <a:srgbClr val="0071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1730556419294CA5A5F3814C2D2613" ma:contentTypeVersion="10" ma:contentTypeDescription="Create a new document." ma:contentTypeScope="" ma:versionID="b0e556b2c45445d8d8d5f06f73e96b58">
  <xsd:schema xmlns:xsd="http://www.w3.org/2001/XMLSchema" xmlns:xs="http://www.w3.org/2001/XMLSchema" xmlns:p="http://schemas.microsoft.com/office/2006/metadata/properties" xmlns:ns3="936b8d93-ba17-4bb2-b371-e41770bc6d1a" xmlns:ns4="c823f3eb-6ae2-4c0f-9090-348afe276190" targetNamespace="http://schemas.microsoft.com/office/2006/metadata/properties" ma:root="true" ma:fieldsID="dd3ab96fbe31269469aa7d9a5076978e" ns3:_="" ns4:_="">
    <xsd:import namespace="936b8d93-ba17-4bb2-b371-e41770bc6d1a"/>
    <xsd:import namespace="c823f3eb-6ae2-4c0f-9090-348afe27619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6b8d93-ba17-4bb2-b371-e41770bc6d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23f3eb-6ae2-4c0f-9090-348afe27619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26EFF8-9658-448E-945D-04D1A6618CE9}">
  <ds:schemaRefs>
    <ds:schemaRef ds:uri="936b8d93-ba17-4bb2-b371-e41770bc6d1a"/>
    <ds:schemaRef ds:uri="c823f3eb-6ae2-4c0f-9090-348afe2761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CAD2451-0D2E-4EB0-B4D0-B7C62A85B5AA}">
  <ds:schemaRefs>
    <ds:schemaRef ds:uri="http://schemas.microsoft.com/sharepoint/v3/contenttype/forms"/>
  </ds:schemaRefs>
</ds:datastoreItem>
</file>

<file path=customXml/itemProps3.xml><?xml version="1.0" encoding="utf-8"?>
<ds:datastoreItem xmlns:ds="http://schemas.openxmlformats.org/officeDocument/2006/customXml" ds:itemID="{4B485560-6341-4BAE-9A26-7CC69B01900D}">
  <ds:schemaRefs>
    <ds:schemaRef ds:uri="936b8d93-ba17-4bb2-b371-e41770bc6d1a"/>
    <ds:schemaRef ds:uri="c823f3eb-6ae2-4c0f-9090-348afe27619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28873</TotalTime>
  <Words>4168</Words>
  <Application>Microsoft Office PowerPoint</Application>
  <PresentationFormat>Widescreen</PresentationFormat>
  <Paragraphs>575</Paragraphs>
  <Slides>58</Slides>
  <Notes>38</Notes>
  <HiddenSlides>0</HiddenSlides>
  <MMClips>0</MMClips>
  <ScaleCrop>false</ScaleCrop>
  <HeadingPairs>
    <vt:vector size="8" baseType="variant">
      <vt:variant>
        <vt:lpstr>Fonts Used</vt:lpstr>
      </vt:variant>
      <vt:variant>
        <vt:i4>17</vt:i4>
      </vt:variant>
      <vt:variant>
        <vt:lpstr>Theme</vt:lpstr>
      </vt:variant>
      <vt:variant>
        <vt:i4>3</vt:i4>
      </vt:variant>
      <vt:variant>
        <vt:lpstr>Embedded OLE Servers</vt:lpstr>
      </vt:variant>
      <vt:variant>
        <vt:i4>1</vt:i4>
      </vt:variant>
      <vt:variant>
        <vt:lpstr>Slide Titles</vt:lpstr>
      </vt:variant>
      <vt:variant>
        <vt:i4>58</vt:i4>
      </vt:variant>
    </vt:vector>
  </HeadingPairs>
  <TitlesOfParts>
    <vt:vector size="79" baseType="lpstr">
      <vt:lpstr>Arial</vt:lpstr>
      <vt:lpstr>Arial Rounded MT Bold</vt:lpstr>
      <vt:lpstr>Arial,Sans-Serif</vt:lpstr>
      <vt:lpstr>Avenir Black</vt:lpstr>
      <vt:lpstr>Avenir Book</vt:lpstr>
      <vt:lpstr>Avenir Next LT Pro</vt:lpstr>
      <vt:lpstr>Calibri</vt:lpstr>
      <vt:lpstr>Cambria</vt:lpstr>
      <vt:lpstr>Courier New</vt:lpstr>
      <vt:lpstr>Georgia</vt:lpstr>
      <vt:lpstr>Lato</vt:lpstr>
      <vt:lpstr>Lato Light</vt:lpstr>
      <vt:lpstr>Symbol</vt:lpstr>
      <vt:lpstr>Times</vt:lpstr>
      <vt:lpstr>Times New Roman</vt:lpstr>
      <vt:lpstr>Wingdings</vt:lpstr>
      <vt:lpstr>Wingdings 2</vt:lpstr>
      <vt:lpstr>Training presentation</vt:lpstr>
      <vt:lpstr>1_Training presentation</vt:lpstr>
      <vt:lpstr>Office Theme</vt:lpstr>
      <vt:lpstr>think-cell Slide</vt:lpstr>
      <vt:lpstr>Health IT Advisory Council</vt:lpstr>
      <vt:lpstr>Agenda</vt:lpstr>
      <vt:lpstr>Welcome and Call to Order</vt:lpstr>
      <vt:lpstr>Public Comment (2 minutes per commenter)</vt:lpstr>
      <vt:lpstr>Approval of Meeting Minutes March 16, 2023</vt:lpstr>
      <vt:lpstr>PowerPoint Presentation</vt:lpstr>
      <vt:lpstr>Background</vt:lpstr>
      <vt:lpstr>Community Information Exchange</vt:lpstr>
      <vt:lpstr>Developing National Standards</vt:lpstr>
      <vt:lpstr> CIE Activities in Connecticut</vt:lpstr>
      <vt:lpstr> CIE Activities in Connecticut      </vt:lpstr>
      <vt:lpstr> CIE Activities in Connecticut   </vt:lpstr>
      <vt:lpstr>  CIE Activities in Connecticut</vt:lpstr>
      <vt:lpstr>CIE Activities in Connecticut</vt:lpstr>
      <vt:lpstr>CIE Activities in Connecticut</vt:lpstr>
      <vt:lpstr>PowerPoint Presentation</vt:lpstr>
      <vt:lpstr>PowerPoint Presentation</vt:lpstr>
      <vt:lpstr> Barriers and Challenges</vt:lpstr>
      <vt:lpstr> Other States’ Approaches</vt:lpstr>
      <vt:lpstr> Other States’ Approaches</vt:lpstr>
      <vt:lpstr> Other States’ Approaches</vt:lpstr>
      <vt:lpstr> Other States’ Approaches</vt:lpstr>
      <vt:lpstr>PowerPoint Presentation</vt:lpstr>
      <vt:lpstr>PowerPoint Presentation</vt:lpstr>
      <vt:lpstr>PowerPoint Presentation</vt:lpstr>
      <vt:lpstr>State Agency REL Implementation Updates  </vt:lpstr>
      <vt:lpstr>State Agency Implementation Update: OHS Progress  </vt:lpstr>
      <vt:lpstr>PowerPoint Presentation</vt:lpstr>
      <vt:lpstr>Yale/ERIC Convenings Phase 2: Toward Consensus and Action on Race, Ethnicity, and Language Data Collection in Connecticut! </vt:lpstr>
      <vt:lpstr>PowerPoint Presentation</vt:lpstr>
      <vt:lpstr>OMB SPD 15 </vt:lpstr>
      <vt:lpstr>OMB Proposal: Collecting Race and Ethnicity data as one combined question with detailed categories</vt:lpstr>
      <vt:lpstr>OMB Proposal: Collecting Race and Ethnicity data as one combined question</vt:lpstr>
      <vt:lpstr>Additional OMB Proposals </vt:lpstr>
      <vt:lpstr>PowerPoint Presentation</vt:lpstr>
      <vt:lpstr>REL Implementation Plan Version 3.0</vt:lpstr>
      <vt:lpstr>Resources for Further Information</vt:lpstr>
      <vt:lpstr>Connie Update Health IT Advisory Council April 20, 2023  Jenn Searls, Executive Director </vt:lpstr>
      <vt:lpstr>PowerPoint Presentation</vt:lpstr>
      <vt:lpstr>Onboarding &amp; Outreach Progress</vt:lpstr>
      <vt:lpstr>PowerPoint Presentation</vt:lpstr>
      <vt:lpstr>PowerPoint Presentation</vt:lpstr>
      <vt:lpstr>Use Case Updates</vt:lpstr>
      <vt:lpstr>Use Case Updates</vt:lpstr>
      <vt:lpstr>PowerPoint Presentation</vt:lpstr>
      <vt:lpstr>Other Updates</vt:lpstr>
      <vt:lpstr>Innsena Engagement</vt:lpstr>
      <vt:lpstr>PowerPoint Presentation</vt:lpstr>
      <vt:lpstr>Connie’s Patient Access Requirements</vt:lpstr>
      <vt:lpstr>PowerPoint Presentation</vt:lpstr>
      <vt:lpstr>Three Phases</vt:lpstr>
      <vt:lpstr>3rd Party Apps</vt:lpstr>
      <vt:lpstr>Request a PDF</vt:lpstr>
      <vt:lpstr>Patient Portal (Initial phase)</vt:lpstr>
      <vt:lpstr>Timeline</vt:lpstr>
      <vt:lpstr>PowerPoint Presentation</vt:lpstr>
      <vt:lpstr>   Wrap Up and Meeting Adjournment  Upcoming Meeting May 18, 2023  </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IT Advisory Council</dc:title>
  <dc:creator>Tina Kumar</dc:creator>
  <cp:lastModifiedBy>Thompson, Jeannina</cp:lastModifiedBy>
  <cp:revision>303</cp:revision>
  <dcterms:created xsi:type="dcterms:W3CDTF">2020-06-12T13:50:11Z</dcterms:created>
  <dcterms:modified xsi:type="dcterms:W3CDTF">2023-04-20T16:59:51Z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0x010100331730556419294CA5A5F3814C2D2613</vt:lpwstr>
  </property>
</Properties>
</file>