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43"/>
  </p:notesMasterIdLst>
  <p:sldIdLst>
    <p:sldId id="256" r:id="rId5"/>
    <p:sldId id="760" r:id="rId6"/>
    <p:sldId id="257" r:id="rId7"/>
    <p:sldId id="761" r:id="rId8"/>
    <p:sldId id="773" r:id="rId9"/>
    <p:sldId id="798" r:id="rId10"/>
    <p:sldId id="262" r:id="rId11"/>
    <p:sldId id="261" r:id="rId12"/>
    <p:sldId id="266" r:id="rId13"/>
    <p:sldId id="264" r:id="rId14"/>
    <p:sldId id="303" r:id="rId15"/>
    <p:sldId id="265" r:id="rId16"/>
    <p:sldId id="267" r:id="rId17"/>
    <p:sldId id="268" r:id="rId18"/>
    <p:sldId id="269" r:id="rId19"/>
    <p:sldId id="300" r:id="rId20"/>
    <p:sldId id="301" r:id="rId21"/>
    <p:sldId id="302" r:id="rId22"/>
    <p:sldId id="305" r:id="rId23"/>
    <p:sldId id="774" r:id="rId24"/>
    <p:sldId id="778" r:id="rId25"/>
    <p:sldId id="783" r:id="rId26"/>
    <p:sldId id="785" r:id="rId27"/>
    <p:sldId id="786" r:id="rId28"/>
    <p:sldId id="787" r:id="rId29"/>
    <p:sldId id="788" r:id="rId30"/>
    <p:sldId id="791" r:id="rId31"/>
    <p:sldId id="784" r:id="rId32"/>
    <p:sldId id="775" r:id="rId33"/>
    <p:sldId id="779" r:id="rId34"/>
    <p:sldId id="795" r:id="rId35"/>
    <p:sldId id="796" r:id="rId36"/>
    <p:sldId id="797" r:id="rId37"/>
    <p:sldId id="776" r:id="rId38"/>
    <p:sldId id="780" r:id="rId39"/>
    <p:sldId id="765" r:id="rId40"/>
    <p:sldId id="766" r:id="rId41"/>
    <p:sldId id="767" r:id="rId4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269719-C292-8D81-CCA1-486C838ACB64}" name="Matt Reynolds" initials="MR" userId="S::mreynolds@bailit-health.com::3f23c1bc-7e59-47e4-8540-220e1a95314c" providerId="AD"/>
  <p188:author id="{7F37CE83-20B0-4C32-A2CB-26A7121AA924}" name="Michael Bailit" initials="MB" userId="S::mbailit@bailit-health.com::6e5c4604-85bf-41ef-8e97-4724b7d56589" providerId="AD"/>
  <p188:author id="{603DDDC4-579F-6FAF-1983-1D35ADC2C867}" name="Christopher Romero-Gutierrez" initials="CR" userId="S::cromero@bailit-health.com::ae9cf7b3-8626-466f-baca-fbbca82aae0e" providerId="AD"/>
  <p188:author id="{52EA3ED0-980C-2933-7023-7C7AF6A33035}" name="Grace Flaherty" initials="GF" userId="S::gflaherty@bailit-health.com::6ed1a5c5-5f57-49ef-a914-0ca35c0df7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1E7"/>
    <a:srgbClr val="4472C4"/>
    <a:srgbClr val="FE1E1E"/>
    <a:srgbClr val="FC1610"/>
    <a:srgbClr val="FD5D59"/>
    <a:srgbClr val="FAAA19"/>
    <a:srgbClr val="F27124"/>
    <a:srgbClr val="00214D"/>
    <a:srgbClr val="C6D4FB"/>
    <a:srgbClr val="000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58DBB-C2C2-4539-A53C-2075657E3F11}" v="2" dt="2024-07-17T21:13:27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62499999999993E-2"/>
          <c:y val="9.522124924789252E-2"/>
          <c:w val="0.89852083333333332"/>
          <c:h val="0.671773901460252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'Natl HCP-LAN Comparison'!$H$4</c:f>
              <c:strCache>
                <c:ptCount val="1"/>
                <c:pt idx="0">
                  <c:v>FFS with No Link to Quality &amp; Value (Category 1)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Comparison'!$I$4:$J$4</c:f>
              <c:numCache>
                <c:formatCode>0.0%</c:formatCode>
                <c:ptCount val="2"/>
                <c:pt idx="0">
                  <c:v>0.54500000000000004</c:v>
                </c:pt>
                <c:pt idx="1">
                  <c:v>0.45357268561200154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A-47BD-AA66-E44674F34DBB}"/>
            </c:ext>
          </c:extLst>
        </c:ser>
        <c:ser>
          <c:idx val="1"/>
          <c:order val="1"/>
          <c:tx>
            <c:strRef>
              <c:f>'Natl HCP-LAN Comparison'!$H$5</c:f>
              <c:strCache>
                <c:ptCount val="1"/>
                <c:pt idx="0">
                  <c:v>FFS Linked to Quality &amp; Value (Category 2)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Comparison'!$I$5:$J$5</c:f>
              <c:numCache>
                <c:formatCode>0.0%</c:formatCode>
                <c:ptCount val="2"/>
                <c:pt idx="0">
                  <c:v>0.108</c:v>
                </c:pt>
                <c:pt idx="1">
                  <c:v>0.10813869927662628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A-47BD-AA66-E44674F34DBB}"/>
            </c:ext>
          </c:extLst>
        </c:ser>
        <c:ser>
          <c:idx val="2"/>
          <c:order val="2"/>
          <c:tx>
            <c:strRef>
              <c:f>'Natl HCP-LAN Comparison'!$H$6</c:f>
              <c:strCache>
                <c:ptCount val="1"/>
                <c:pt idx="0">
                  <c:v>APMs Built on FFS Architecture (Category 3)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Comparison'!$I$6:$J$6</c:f>
              <c:numCache>
                <c:formatCode>0.0%</c:formatCode>
                <c:ptCount val="2"/>
                <c:pt idx="0">
                  <c:v>0.30599999999999999</c:v>
                </c:pt>
                <c:pt idx="1">
                  <c:v>0.42363162531144871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A-47BD-AA66-E44674F34DBB}"/>
            </c:ext>
          </c:extLst>
        </c:ser>
        <c:ser>
          <c:idx val="3"/>
          <c:order val="3"/>
          <c:tx>
            <c:strRef>
              <c:f>'Natl HCP-LAN Comparison'!$H$7</c:f>
              <c:strCache>
                <c:ptCount val="1"/>
                <c:pt idx="0">
                  <c:v>Population-Based Payment (Category 4)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19400322405998E-17"/>
                  <c:y val="-3.6636816278971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BA-47BD-AA66-E44674F34DBB}"/>
                </c:ext>
              </c:extLst>
            </c:dLbl>
            <c:dLbl>
              <c:idx val="1"/>
              <c:layout>
                <c:manualLayout>
                  <c:x val="-1.5277601289623992E-16"/>
                  <c:y val="-3.57998042006762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BA-47BD-AA66-E44674F34D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Comparison'!$I$7:$J$7</c:f>
              <c:numCache>
                <c:formatCode>0.0%</c:formatCode>
                <c:ptCount val="2"/>
                <c:pt idx="0">
                  <c:v>4.1000000000000002E-2</c:v>
                </c:pt>
                <c:pt idx="1">
                  <c:v>1.4656989799923571E-2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BA-47BD-AA66-E44674F34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6106447"/>
        <c:axId val="656106927"/>
      </c:barChart>
      <c:catAx>
        <c:axId val="65610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927"/>
        <c:crosses val="autoZero"/>
        <c:auto val="1"/>
        <c:lblAlgn val="ctr"/>
        <c:lblOffset val="100"/>
        <c:noMultiLvlLbl val="0"/>
      </c:catAx>
      <c:valAx>
        <c:axId val="65610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12334451304953E-2"/>
          <c:y val="0.88047118111255074"/>
          <c:w val="0.93059645669291335"/>
          <c:h val="0.10485639801310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62499999999993E-2"/>
          <c:y val="4.7105492942271787E-2"/>
          <c:w val="0.89852083333333332"/>
          <c:h val="0.68816883114034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'Natl HCP-LAN Comparison'!$H$10</c:f>
              <c:strCache>
                <c:ptCount val="1"/>
                <c:pt idx="0">
                  <c:v>Upside and Downside for Appropriate Care (Category 3B)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Comparison'!$I$10:$J$10</c:f>
              <c:numCache>
                <c:formatCode>0.0%</c:formatCode>
                <c:ptCount val="2"/>
                <c:pt idx="0">
                  <c:v>0.124</c:v>
                </c:pt>
                <c:pt idx="1">
                  <c:v>0.16147995776242702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66-4B71-A51A-DA827F9BE4BA}"/>
            </c:ext>
          </c:extLst>
        </c:ser>
        <c:ser>
          <c:idx val="1"/>
          <c:order val="1"/>
          <c:tx>
            <c:strRef>
              <c:f>'Natl HCP-LAN Comparison'!$H$11</c:f>
              <c:strCache>
                <c:ptCount val="1"/>
                <c:pt idx="0">
                  <c:v>Condition-Specific Population-Based Payment (4A)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750000000000001"/>
                  <c:y val="1.20772975572714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66-4B71-A51A-DA827F9BE4BA}"/>
                </c:ext>
              </c:extLst>
            </c:dLbl>
            <c:dLbl>
              <c:idx val="1"/>
              <c:layout>
                <c:manualLayout>
                  <c:x val="0.13541666666666666"/>
                  <c:y val="9.275269427153275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66-4B71-A51A-DA827F9BE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Comparison'!$I$11:$J$11</c:f>
              <c:numCache>
                <c:formatCode>0.0%</c:formatCode>
                <c:ptCount val="2"/>
                <c:pt idx="0">
                  <c:v>1.2999999999999999E-2</c:v>
                </c:pt>
                <c:pt idx="1">
                  <c:v>4.65903242194852E-3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66-4B71-A51A-DA827F9BE4BA}"/>
            </c:ext>
          </c:extLst>
        </c:ser>
        <c:ser>
          <c:idx val="2"/>
          <c:order val="2"/>
          <c:tx>
            <c:strRef>
              <c:f>'Natl HCP-LAN Comparison'!$H$12</c:f>
              <c:strCache>
                <c:ptCount val="1"/>
                <c:pt idx="0">
                  <c:v>Comprehensive Population-Based Payment (4B)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541666666666666"/>
                  <c:y val="-1.20772975572714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66-4B71-A51A-DA827F9BE4BA}"/>
                </c:ext>
              </c:extLst>
            </c:dLbl>
            <c:dLbl>
              <c:idx val="1"/>
              <c:layout>
                <c:manualLayout>
                  <c:x val="0.13125000000000001"/>
                  <c:y val="-1.8238383506025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66-4B71-A51A-DA827F9BE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Comparison'!$I$12:$J$12</c:f>
              <c:numCache>
                <c:formatCode>0.0%</c:formatCode>
                <c:ptCount val="2"/>
                <c:pt idx="0">
                  <c:v>2.1000000000000001E-2</c:v>
                </c:pt>
                <c:pt idx="1">
                  <c:v>9.950107255871015E-3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66-4B71-A51A-DA827F9BE4BA}"/>
            </c:ext>
          </c:extLst>
        </c:ser>
        <c:ser>
          <c:idx val="3"/>
          <c:order val="3"/>
          <c:tx>
            <c:strRef>
              <c:f>'Natl HCP-LAN Comparison'!$H$13</c:f>
              <c:strCache>
                <c:ptCount val="1"/>
                <c:pt idx="0">
                  <c:v>Integrated Finance &amp; Delivery Systems (4C)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749999999999993"/>
                  <c:y val="-3.027764233083289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66-4B71-A51A-DA827F9BE4BA}"/>
                </c:ext>
              </c:extLst>
            </c:dLbl>
            <c:dLbl>
              <c:idx val="1"/>
              <c:layout>
                <c:manualLayout>
                  <c:x val="0.13333333333333333"/>
                  <c:y val="-5.20531524718400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66-4B71-A51A-DA827F9BE4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Comparison'!$I$13:$J$13</c:f>
              <c:numCache>
                <c:formatCode>0.0%</c:formatCode>
                <c:ptCount val="2"/>
                <c:pt idx="0">
                  <c:v>7.0000000000000001E-3</c:v>
                </c:pt>
                <c:pt idx="1">
                  <c:v>4.7850122104037402E-5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66-4B71-A51A-DA827F9BE4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6106447"/>
        <c:axId val="656106927"/>
      </c:barChart>
      <c:catAx>
        <c:axId val="65610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927"/>
        <c:crosses val="autoZero"/>
        <c:auto val="1"/>
        <c:lblAlgn val="ctr"/>
        <c:lblOffset val="100"/>
        <c:noMultiLvlLbl val="0"/>
      </c:catAx>
      <c:valAx>
        <c:axId val="656106927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807768004766117E-3"/>
          <c:y val="0.87875827815590535"/>
          <c:w val="0.99330681473292493"/>
          <c:h val="0.121241721844094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62499999999993E-2"/>
          <c:y val="9.522124924789252E-2"/>
          <c:w val="0.89852083333333332"/>
          <c:h val="0.67541689354209067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'Natl HCP-LAN Comparison'!$H$20</c:f>
              <c:strCache>
                <c:ptCount val="1"/>
                <c:pt idx="0">
                  <c:v>FFS with No Link to Quality &amp; Value (Category 1)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Comparison'!$I$20:$J$20</c:f>
              <c:numCache>
                <c:formatCode>0.0%</c:formatCode>
                <c:ptCount val="2"/>
                <c:pt idx="0">
                  <c:v>0.38200000000000001</c:v>
                </c:pt>
                <c:pt idx="1">
                  <c:v>0.42585224212785389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55-4B86-93FE-65D9F4504622}"/>
            </c:ext>
          </c:extLst>
        </c:ser>
        <c:ser>
          <c:idx val="1"/>
          <c:order val="1"/>
          <c:tx>
            <c:strRef>
              <c:f>'Natl HCP-LAN Comparison'!$H$21</c:f>
              <c:strCache>
                <c:ptCount val="1"/>
                <c:pt idx="0">
                  <c:v>FFS Link to Quality &amp; Value (Category 2)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Comparison'!$I$21:$J$21</c:f>
              <c:numCache>
                <c:formatCode>0.0%</c:formatCode>
                <c:ptCount val="2"/>
                <c:pt idx="0">
                  <c:v>4.5999999999999999E-2</c:v>
                </c:pt>
                <c:pt idx="1">
                  <c:v>0.2520097465779646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55-4B86-93FE-65D9F4504622}"/>
            </c:ext>
          </c:extLst>
        </c:ser>
        <c:ser>
          <c:idx val="2"/>
          <c:order val="2"/>
          <c:tx>
            <c:strRef>
              <c:f>'Natl HCP-LAN Comparison'!$H$22</c:f>
              <c:strCache>
                <c:ptCount val="1"/>
                <c:pt idx="0">
                  <c:v>APMs Built on FFS Architecture (Category 3)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Comparison'!$I$22:$J$22</c:f>
              <c:numCache>
                <c:formatCode>0.0%</c:formatCode>
                <c:ptCount val="2"/>
                <c:pt idx="0">
                  <c:v>0.32500000000000001</c:v>
                </c:pt>
                <c:pt idx="1">
                  <c:v>0.16308544478063544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55-4B86-93FE-65D9F4504622}"/>
            </c:ext>
          </c:extLst>
        </c:ser>
        <c:ser>
          <c:idx val="3"/>
          <c:order val="3"/>
          <c:tx>
            <c:strRef>
              <c:f>'Natl HCP-LAN Comparison'!$H$23</c:f>
              <c:strCache>
                <c:ptCount val="1"/>
                <c:pt idx="0">
                  <c:v>Population-Based Payment (Category 4)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Comparison'!$I$23:$J$23</c:f>
              <c:numCache>
                <c:formatCode>0.0%</c:formatCode>
                <c:ptCount val="2"/>
                <c:pt idx="0">
                  <c:v>0.246</c:v>
                </c:pt>
                <c:pt idx="1">
                  <c:v>0.15905256651354616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55-4B86-93FE-65D9F4504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6106447"/>
        <c:axId val="656106927"/>
      </c:barChart>
      <c:catAx>
        <c:axId val="65610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927"/>
        <c:crosses val="autoZero"/>
        <c:auto val="1"/>
        <c:lblAlgn val="ctr"/>
        <c:lblOffset val="100"/>
        <c:noMultiLvlLbl val="0"/>
      </c:catAx>
      <c:valAx>
        <c:axId val="656106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604400770225189E-2"/>
          <c:y val="0.89772666273556823"/>
          <c:w val="0.93059645669291335"/>
          <c:h val="0.10056397412565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62499999999993E-2"/>
          <c:y val="9.522124924789252E-2"/>
          <c:w val="0.89852083333333332"/>
          <c:h val="0.684260836773962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'Natl HCP-LAN Comparison'!$H$26</c:f>
              <c:strCache>
                <c:ptCount val="1"/>
                <c:pt idx="0">
                  <c:v>Upside and Downside for Appropriate Care (Category 3B)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Comparison'!$I$26:$J$26</c:f>
              <c:numCache>
                <c:formatCode>0.0%</c:formatCode>
                <c:ptCount val="2"/>
                <c:pt idx="0">
                  <c:v>0.14299999999999999</c:v>
                </c:pt>
                <c:pt idx="1">
                  <c:v>0.10832512849261788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D7-4B43-A604-6A88F8AAB51F}"/>
            </c:ext>
          </c:extLst>
        </c:ser>
        <c:ser>
          <c:idx val="1"/>
          <c:order val="1"/>
          <c:tx>
            <c:strRef>
              <c:f>'Natl HCP-LAN Comparison'!$H$27</c:f>
              <c:strCache>
                <c:ptCount val="1"/>
                <c:pt idx="0">
                  <c:v>Condition-Specific Population-Based Payment (4A)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Comparison'!$I$27:$J$27</c:f>
              <c:numCache>
                <c:formatCode>0.0%</c:formatCode>
                <c:ptCount val="2"/>
                <c:pt idx="0">
                  <c:v>0.03</c:v>
                </c:pt>
                <c:pt idx="1">
                  <c:v>3.4517334276091112E-2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D7-4B43-A604-6A88F8AAB51F}"/>
            </c:ext>
          </c:extLst>
        </c:ser>
        <c:ser>
          <c:idx val="2"/>
          <c:order val="2"/>
          <c:tx>
            <c:strRef>
              <c:f>'Natl HCP-LAN Comparison'!$H$28</c:f>
              <c:strCache>
                <c:ptCount val="1"/>
                <c:pt idx="0">
                  <c:v>Comprehensive Population-Based Payment (4B)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Comparison'!$I$28:$J$28</c:f>
              <c:numCache>
                <c:formatCode>0.0%</c:formatCode>
                <c:ptCount val="2"/>
                <c:pt idx="0">
                  <c:v>0.19800000000000001</c:v>
                </c:pt>
                <c:pt idx="1">
                  <c:v>0.12282343403110342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D7-4B43-A604-6A88F8AAB51F}"/>
            </c:ext>
          </c:extLst>
        </c:ser>
        <c:ser>
          <c:idx val="3"/>
          <c:order val="3"/>
          <c:tx>
            <c:strRef>
              <c:f>'Natl HCP-LAN Comparison'!$H$29</c:f>
              <c:strCache>
                <c:ptCount val="1"/>
                <c:pt idx="0">
                  <c:v>Integrated Finance &amp; Delivery Systems (4C)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3597701420173255"/>
                  <c:y val="7.806756032643093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D7-4B43-A604-6A88F8AAB51F}"/>
                </c:ext>
              </c:extLst>
            </c:dLbl>
            <c:dLbl>
              <c:idx val="1"/>
              <c:layout>
                <c:manualLayout>
                  <c:x val="0.13179310607244835"/>
                  <c:y val="-1.1996259598705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D7-4B43-A604-6A88F8AAB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'Natl HCP-LAN Comparison'!$I$3:$J$3</c:f>
              <c:strCache>
                <c:ptCount val="2"/>
                <c:pt idx="0">
                  <c:v>National</c:v>
                </c:pt>
                <c:pt idx="1">
                  <c:v>Connecticut</c:v>
                </c:pt>
              </c:strCache>
            </c:strRef>
          </c:cat>
          <c:val>
            <c:numRef>
              <c:f>'Natl HCP-LAN Comparison'!$I$29:$J$29</c:f>
              <c:numCache>
                <c:formatCode>0.0%</c:formatCode>
                <c:ptCount val="2"/>
                <c:pt idx="0">
                  <c:v>1.7999999999999999E-2</c:v>
                </c:pt>
                <c:pt idx="1">
                  <c:v>1.7117982063516474E-3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D7-4B43-A604-6A88F8AAB5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6106447"/>
        <c:axId val="656106927"/>
      </c:barChart>
      <c:catAx>
        <c:axId val="656106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927"/>
        <c:crosses val="autoZero"/>
        <c:auto val="1"/>
        <c:lblAlgn val="ctr"/>
        <c:lblOffset val="100"/>
        <c:noMultiLvlLbl val="0"/>
      </c:catAx>
      <c:valAx>
        <c:axId val="656106927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en-US"/>
          </a:p>
        </c:txPr>
        <c:crossAx val="656106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807768004766117E-3"/>
          <c:y val="0.89040156254532443"/>
          <c:w val="0.99330681473292493"/>
          <c:h val="0.10959843745467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Poppins" panose="00000500000000000000" pitchFamily="2" charset="0"/>
          <a:cs typeface="Poppins" panose="00000500000000000000" pitchFamily="2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19T13:41:13.3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28,'13'-4,"26"-2,27 0,34 2,25 0,22 2,20 1,8 1,-5 0,-13 0,-25 0,-31 1,-28-1,-26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8AF186-3625-4134-83A6-B6974D03055F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B2D153-2575-429E-8C2B-6CA3742F3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7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9460">
              <a:defRPr/>
            </a:pPr>
            <a:fld id="{32674CE4-FBD8-4481-AEFB-CA53E599A745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49460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199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In the commercial market, Connecticut had the same percentage of payments made through Category 2 APMs as the HCP-LAN reported in its national survey (10.8% in both Connecticut and nationally). Connecticut had a higher percentage of payments made through Category 3 APMs (42.5% in Connecticut compared to 30.6% nationally). Connecticut had a similarly small percentage of payments made through Category 4 APMs as HCP-LAN reported in its national survey (1.5% in Connecticut compared to 4.1% nationally)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D153-2575-429E-8C2B-6CA3742F30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27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Connecticut had a higher percentage of commercial payments made though advanced APMs (i.e., Categories 3B and 4) than HCP-LAN reported in its national survey, but this was driven by Connecticut’s higher percentage of Category 3B payments (i.e., the national survey reported a higher percentage of more advanced population-based payments in Category 4).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D153-2575-429E-8C2B-6CA3742F30F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3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In the Medicare Advantage market, Connecticut had a markedly higher percentage of payments made through Category 2 APMs than what HCP-LAN reported in its national survey (25.2% in Connecticut compared to 4.6% nationally). Connecticut had a lower percentage of payments made through Category 3 (16.3% in Connecticut compared to 32.5% nationally) and Category 4 APMs (15.9% in Connecticut compared to 24.6% nationally).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D153-2575-429E-8C2B-6CA3742F30F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Connecticut had a significantly lower percentage of Medicare Advantages payments made through advanced APMs (Categories 3B and 4) than HCP-LAN reported in its national survey, particularly for Categories 4B (comprehensive population-based payment) and 4C (integrated finance and delivery systems).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D153-2575-429E-8C2B-6CA3742F30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99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The covered lives data represent plan members attributed or assigned to a Connecticut primary care physician (PCP), primary care group (PCG), or a non-PCP (i.e., specialist) participating in an accountable care APM of six months or longer in the calendar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41% of commercial lives in Connecticut were under accountable care arrangements (Categories 3 and 4). For Medicare Advantage, the percentage was slightly lower at 33.9%. Overall, 39.7% of commercial and Medicare Advantage covered lives in Connecticut were included in APMs, indicating substantial engagement in value-based care models.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Only 14% of commercial lives in Connecticut were attributed to a PCP or PCG participating in a Category 3B or Category 4 APM. For Medicare Advantage, the percentage was slightly higher at 15.6%. Overall, 14.3% of commercial and Medicare Advantage covered lives were attributed to a PCP or PCG participating in a Category 3B or Category 4 APM.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D153-2575-429E-8C2B-6CA3742F30F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6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258753-8574-22E4-DC12-82132309DD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7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5BFA4E48-6ADF-7DC4-FDDE-0CDEBE678F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0969" y="3092620"/>
            <a:ext cx="4704347" cy="67275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56CE08-D66D-BCBF-680E-B7CC8F152F2D}"/>
              </a:ext>
            </a:extLst>
          </p:cNvPr>
          <p:cNvCxnSpPr/>
          <p:nvPr userDrawn="1"/>
        </p:nvCxnSpPr>
        <p:spPr>
          <a:xfrm>
            <a:off x="6112042" y="2996871"/>
            <a:ext cx="0" cy="104573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142B181-CED0-B6F0-7F1C-98D310EACB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69038" y="2996871"/>
            <a:ext cx="45720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 i="0">
                <a:solidFill>
                  <a:schemeClr val="bg1"/>
                </a:solidFill>
                <a:latin typeface="Now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Now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Now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Now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Now" pitchFamily="2" charset="77"/>
              </a:defRPr>
            </a:lvl5pPr>
          </a:lstStyle>
          <a:p>
            <a:pPr lvl="0"/>
            <a:r>
              <a:rPr lang="en-US"/>
              <a:t>Presentation title</a:t>
            </a:r>
          </a:p>
          <a:p>
            <a:pPr lvl="0"/>
            <a:r>
              <a:rPr lang="en-US"/>
              <a:t>goes here</a:t>
            </a:r>
          </a:p>
        </p:txBody>
      </p:sp>
    </p:spTree>
    <p:extLst>
      <p:ext uri="{BB962C8B-B14F-4D97-AF65-F5344CB8AC3E}">
        <p14:creationId xmlns:p14="http://schemas.microsoft.com/office/powerpoint/2010/main" val="1286453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70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Did You Kno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92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CHART SLIDE TITLE 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1B5906-C859-88B2-1CD0-1F01349AB48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6DE27-1507-C832-7704-E16A93E67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8ADA7-0FA7-6273-3F6B-BBA584E11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431BE-8328-D561-947B-A5E93AB3B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68C65-7AFD-46F1-BF88-6B60D1AF93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E3E9-268A-1958-65E7-1A8DDA7C2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12393A-D675-B7D8-C691-CA7589DD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00B7B-BEA3-6CAE-6754-0AB69C25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28ACAF-46A6-B1A3-8D30-92D683C1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28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95E4-7B1B-6B56-EC58-2D574438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7CAD8A-0C9B-DC00-E70D-3AF7A1D0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0C7AB-616A-3314-56F4-77072BD7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15158F-8D51-008F-987E-2959C2507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81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3F2654-0037-15BF-2AD7-C28165AA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75618-F7E5-2234-8D7E-AB2208A1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DDD6D-D59E-936F-35A5-7DF96E44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5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A5793-C3B1-05F8-3118-7E7DD387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18DE9-8D3D-BD74-0DD5-68812BB4A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74ADA-886D-CFD0-D49D-5DDFE7EB2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2C26B-7CD1-F7C7-C84E-587E3B97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B7203-5B9D-4E84-4B7E-1C83627BA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A5F3A-F676-BA6C-E76E-831C3F53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FE46-704E-DB60-F410-4AF39DFDC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69C79C-4795-4F1C-FB68-84B6CE781D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64A11-F548-62E5-00F1-DFE70D0AD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01CBA-E364-88C5-901F-34EE1D0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E439A-056A-C430-3A6F-700FB3A3D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2AFBF-1656-F30A-F092-C0D18FB1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1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6AC3A-7586-C41E-FDCC-2C578C40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2DCF0-2024-C808-654A-DA9004C6E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2B0E-0F7B-7D18-AA33-43C0B713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AFFC9-BBE7-A506-F22B-BE4FFEA4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EBC64-8828-9B88-61E1-597A62D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3CC48-ABD5-7EB7-916F-CC2A40FDF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58937B-EA1A-4D1C-861D-80BD768C9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0CA73-16C6-E359-EE8C-C32A366E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ED0251-15C9-F74C-8A70-8394F66AC795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107F-D8C2-E307-F4BF-B495ECEB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007A-E107-2BC6-D69C-52FF4738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8595E4-D7D5-894A-AD4B-D9140E02F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48D056-3865-E712-F5DE-A537FBE68C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6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FC1790-7E16-E85B-CBB2-494F1DB3DB81}"/>
              </a:ext>
            </a:extLst>
          </p:cNvPr>
          <p:cNvSpPr txBox="1"/>
          <p:nvPr userDrawn="1"/>
        </p:nvSpPr>
        <p:spPr>
          <a:xfrm>
            <a:off x="551448" y="1756324"/>
            <a:ext cx="468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716DB1-27F1-B81A-43E9-804E81DDFE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447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01 Insert Name</a:t>
            </a:r>
            <a:endParaRPr lang="en-US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484542F-5A08-D71D-4480-650712EF2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27582" y="2369470"/>
            <a:ext cx="253866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02 Insert Name</a:t>
            </a:r>
            <a:endParaRPr lang="en-US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2CCE78E2-852D-F0C3-7CEF-B40468297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37458" y="2369469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03 Insert Name</a:t>
            </a:r>
            <a:endParaRPr lang="en-US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0463CFFB-0669-D326-DA73-F19A46723F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410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04 Insert Name</a:t>
            </a:r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91D8E5B-1401-248C-5C24-B5748CB69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37063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05 Insert Name</a:t>
            </a:r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4E4AE2-51A7-89ED-BE49-5EC9BEB81A1E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AE3F3B-0648-44AB-7D7D-7B45DC7EB870}"/>
              </a:ext>
            </a:extLst>
          </p:cNvPr>
          <p:cNvSpPr txBox="1"/>
          <p:nvPr userDrawn="1"/>
        </p:nvSpPr>
        <p:spPr>
          <a:xfrm>
            <a:off x="551448" y="6391990"/>
            <a:ext cx="116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Agenda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C6451227-3AA7-6B52-AB54-BDDAE54234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37457" y="4086796"/>
            <a:ext cx="2648953" cy="433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06 Insert Name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DEB9DCC-B45E-9C12-BD52-A72F2E952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163" y="279823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FCB22BAC-02BB-FBF3-79F1-7D0290B29AB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37063" y="281887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3CB72F5C-E4FB-504A-6D04-4B87AD87A7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37457" y="283469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3EFAE001-2FC3-D1EB-9256-5F802BFCF2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7410" y="4556646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3" name="Text Placeholder 27">
            <a:extLst>
              <a:ext uri="{FF2B5EF4-FFF2-40B4-BE49-F238E27FC236}">
                <a16:creationId xmlns:a16="http://schemas.microsoft.com/office/drawing/2014/main" id="{4C29B902-F51D-6CD0-A0BD-C657ADF943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6310" y="4577283"/>
            <a:ext cx="347980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goes here. Font should be Poppins Regular, size 14</a:t>
            </a:r>
            <a:endParaRPr lang="en-US" sz="140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6323696F-C719-5340-EC8A-57FA774537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36704" y="4593109"/>
            <a:ext cx="3031630" cy="942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</a:lstStyle>
          <a:p>
            <a:pPr lvl="0"/>
            <a:r>
              <a:rPr lang="en-US" sz="1400">
                <a:latin typeface="Poppins" pitchFamily="2" charset="77"/>
                <a:cs typeface="Poppins" pitchFamily="2" charset="77"/>
              </a:rPr>
              <a:t>Brief description of content  goes here. Font should be Poppins Regular, size 14</a:t>
            </a:r>
            <a:endParaRPr lang="en-US" sz="1400"/>
          </a:p>
        </p:txBody>
      </p:sp>
      <p:pic>
        <p:nvPicPr>
          <p:cNvPr id="42" name="Picture 41" descr="A black and white logo&#10;&#10;Description automatically generated">
            <a:extLst>
              <a:ext uri="{FF2B5EF4-FFF2-40B4-BE49-F238E27FC236}">
                <a16:creationId xmlns:a16="http://schemas.microsoft.com/office/drawing/2014/main" id="{1D0451A0-0F91-9C83-97F3-E2C990837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56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8720"/>
            <a:ext cx="10972800" cy="1066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02284"/>
            <a:ext cx="10972800" cy="4325112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288420"/>
            <a:ext cx="513484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88F6EB-554B-FA48-09FF-6E6F4A23E6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9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95C3BC48-B86A-6293-68C0-EDFCFBFC38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925" y="3051065"/>
            <a:ext cx="5712876" cy="7558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Now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01 Insert Name</a:t>
            </a:r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7D5FF38-45F2-23C5-3DCE-DD8C14A4D9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938" y="3652445"/>
            <a:ext cx="6372225" cy="1801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Section description goes here. Should be Poppins Regular, size  18.</a:t>
            </a:r>
            <a:endParaRPr lang="en-US"/>
          </a:p>
        </p:txBody>
      </p:sp>
      <p:pic>
        <p:nvPicPr>
          <p:cNvPr id="25" name="Picture 24" descr="A black and white logo&#10;&#10;Description automatically generated">
            <a:extLst>
              <a:ext uri="{FF2B5EF4-FFF2-40B4-BE49-F238E27FC236}">
                <a16:creationId xmlns:a16="http://schemas.microsoft.com/office/drawing/2014/main" id="{025DC0D1-0A37-0137-0A3D-5B953A0D6E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4270" y="6401410"/>
            <a:ext cx="1362140" cy="1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8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6172201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593850"/>
            <a:ext cx="11061700" cy="4435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78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25642" y="3429000"/>
            <a:ext cx="10960769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4691" y="457778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SLIDE TITLE. POPPINS BOLD, SIZE 32, ALL CAPS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D764C68-4AB8-9FC1-B654-4927304930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4691" y="870541"/>
            <a:ext cx="10060823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Subtitle goes here. Poppins Regular, size 22, sentence case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5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EA16D-4380-539E-D1D2-916A1FAEFD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4691" y="6400800"/>
            <a:ext cx="5832904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Poppins Regular, Size 10, Sentence Case</a:t>
            </a:r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23955" y="6401410"/>
            <a:ext cx="1362456" cy="1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3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Did You Know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4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3D833E-86F2-E7C5-C72D-EF1B21E60B00}"/>
              </a:ext>
            </a:extLst>
          </p:cNvPr>
          <p:cNvCxnSpPr>
            <a:cxnSpLocks/>
          </p:cNvCxnSpPr>
          <p:nvPr userDrawn="1"/>
        </p:nvCxnSpPr>
        <p:spPr>
          <a:xfrm>
            <a:off x="6594300" y="6172201"/>
            <a:ext cx="4992111" cy="0"/>
          </a:xfrm>
          <a:prstGeom prst="line">
            <a:avLst/>
          </a:prstGeom>
          <a:ln w="15875">
            <a:solidFill>
              <a:srgbClr val="3371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C8A6596-7812-D6EE-F800-03D0EC4C23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93549" y="457778"/>
            <a:ext cx="4992862" cy="53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 b="1">
                <a:latin typeface="Poppins" pitchFamily="2" charset="77"/>
                <a:cs typeface="Poppins" pitchFamily="2" charset="77"/>
              </a:defRPr>
            </a:lvl2pPr>
            <a:lvl3pPr>
              <a:defRPr b="1">
                <a:latin typeface="Poppins" pitchFamily="2" charset="77"/>
                <a:cs typeface="Poppins" pitchFamily="2" charset="77"/>
              </a:defRPr>
            </a:lvl3pPr>
            <a:lvl4pPr>
              <a:defRPr b="1">
                <a:latin typeface="Poppins" pitchFamily="2" charset="77"/>
                <a:cs typeface="Poppins" pitchFamily="2" charset="77"/>
              </a:defRPr>
            </a:lvl4pPr>
            <a:lvl5pPr>
              <a:defRPr b="1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IMAGE SLIDE TITLE </a:t>
            </a:r>
            <a:br>
              <a:rPr lang="en-US"/>
            </a:br>
            <a:r>
              <a:rPr lang="en-US"/>
              <a:t>GOES HERE</a:t>
            </a:r>
          </a:p>
        </p:txBody>
      </p:sp>
      <p:pic>
        <p:nvPicPr>
          <p:cNvPr id="19" name="Picture 18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904CA38E-5F1D-9149-9E4A-774F35189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955" y="6401149"/>
            <a:ext cx="1362456" cy="195363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4FF54A6-4498-1952-1CA8-EF76C99B0E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4300" y="1965159"/>
            <a:ext cx="4992862" cy="39780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2pPr>
            <a:lvl3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3pPr>
            <a:lvl4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4pPr>
            <a:lvl5pPr>
              <a:defRPr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4EF0275-F9B9-A781-6243-C0867FA4E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49081" y="6400800"/>
            <a:ext cx="2656611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rgbClr val="3371E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>
                <a:latin typeface="Poppins" pitchFamily="2" charset="77"/>
                <a:cs typeface="Poppins" pitchFamily="2" charset="77"/>
              </a:rPr>
              <a:t>Slide Title Goes Here. 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516385-0800-78AC-C0A6-934BD2ED70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4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4" r:id="rId5"/>
    <p:sldLayoutId id="2147483693" r:id="rId6"/>
    <p:sldLayoutId id="2147483687" r:id="rId7"/>
    <p:sldLayoutId id="2147483690" r:id="rId8"/>
    <p:sldLayoutId id="2147483691" r:id="rId9"/>
    <p:sldLayoutId id="2147483688" r:id="rId10"/>
    <p:sldLayoutId id="2147483692" r:id="rId11"/>
    <p:sldLayoutId id="214748368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9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cp-lan.org/apm-measurement-effort/2023-apm/2023-infographic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cp-lan.org/apm-measurement-effort/2023-apm/2023-infographic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cp-lan.org/apm-measurement-effort/2023-apm/2023-infographic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cp-lan.org/apm-measurement-effort/2023-apm/2023-infographic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nashp.org%2Fstate-tracker%2F2024-state-legislation-to-lower-pharmaceutical-costs%2F&amp;data=05%7C02%7CAlexander.Reger%40ct.gov%7C4a44b90d639f48ea32ce08dca5b100ea%7C118b7cfaa3dd48b9b02631ff69bb738b%7C0%7C0%7C638567426843362459%7CUnknown%7CTWFpbGZsb3d8eyJWIjoiMC4wLjAwMDAiLCJQIjoiV2luMzIiLCJBTiI6Ik1haWwiLCJXVCI6Mn0%3D%7C0%7C%7C%7C&amp;sdata=pRF3ioOKedcaIhLWI5xUIMyaVSq9IrmheSo9GuSuXhE%3D&amp;reserved=0" TargetMode="External"/><Relationship Id="rId2" Type="http://schemas.openxmlformats.org/officeDocument/2006/relationships/hyperlink" Target="https://gcc02.safelinks.protection.outlook.com/?url=https%3A%2F%2Fwww.lexisnexis.com%2Fcommunity%2Finsights%2Flegal%2Fcapitol-journal%2Fb%2Fstate-net%2Fposts%2Fpotentially-big-year-for-prescription-drug-affordability-boards&amp;data=05%7C02%7CAlexander.Reger%40ct.gov%7C4a44b90d639f48ea32ce08dca5b100ea%7C118b7cfaa3dd48b9b02631ff69bb738b%7C0%7C0%7C638567426843349226%7CUnknown%7CTWFpbGZsb3d8eyJWIjoiMC4wLjAwMDAiLCJQIjoiV2luMzIiLCJBTiI6Ik1haWwiLCJXVCI6Mn0%3D%7C0%7C%7C%7C&amp;sdata=Ll7nCh9KMybAco7zsfdrtSz1hqck9qMww%2FThAj4Raqg%3D&amp;reserved=0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aamc.org%2Fdata-reports%2Fworkforce%2Fdata%2F2021-state-profiles&amp;data=05%7C02%7CAlexander.Reger%40ct.gov%7C4a44b90d639f48ea32ce08dca5b100ea%7C118b7cfaa3dd48b9b02631ff69bb738b%7C0%7C0%7C638567426843402538%7CUnknown%7CTWFpbGZsb3d8eyJWIjoiMC4wLjAwMDAiLCJQIjoiV2luMzIiLCJBTiI6Ik1haWwiLCJXVCI6Mn0%3D%7C0%7C%7C%7C&amp;sdata=kzF0Y3Ifa5UGM4QBOBeriF4XcrBjXrU3qXitMeHPFII%3D&amp;reserved=0" TargetMode="External"/><Relationship Id="rId2" Type="http://schemas.openxmlformats.org/officeDocument/2006/relationships/hyperlink" Target="https://gcc02.safelinks.protection.outlook.com/?url=https%3A%2F%2Fbhw.hrsa.gov%2Fsites%2Fdefault%2Ffiles%2Fbureau-health-workforce%2Fdata-research%2Fstate-of-primary-care-workforce-2023.pdf&amp;data=05%7C02%7CAlexander.Reger%40ct.gov%7C4a44b90d639f48ea32ce08dca5b100ea%7C118b7cfaa3dd48b9b02631ff69bb738b%7C0%7C0%7C638567426843396537%7CUnknown%7CTWFpbGZsb3d8eyJWIjoiMC4wLjAwMDAiLCJQIjoiV2luMzIiLCJBTiI6Ik1haWwiLCJXVCI6Mn0%3D%7C0%7C%7C%7C&amp;sdata=uvM5cJDsz%2FGIMdz1Q1UvlcMWMtmJFd3c7fKINUeYPEU%3D&amp;reserved=0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ga.ct.gov/current/pub/chap_700c.htm#sec_38a-477jj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DB18B-B6F6-57E2-E53F-212AA9378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9037" y="2996871"/>
            <a:ext cx="5803358" cy="577850"/>
          </a:xfrm>
        </p:spPr>
        <p:txBody>
          <a:bodyPr lIns="91440" tIns="45720" rIns="91440" bIns="45720" anchor="t"/>
          <a:lstStyle/>
          <a:p>
            <a:r>
              <a:rPr lang="en-US" sz="2400">
                <a:latin typeface="Poppins"/>
                <a:cs typeface="Poppins"/>
              </a:rPr>
              <a:t>Healthcare Cost Growth Benchmark Steering Committee Meeting</a:t>
            </a:r>
          </a:p>
          <a:p>
            <a:endParaRPr lang="en-US" sz="8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>
                <a:latin typeface="Poppins"/>
                <a:cs typeface="Poppins"/>
              </a:rPr>
              <a:t>July 22,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28691-F73F-3212-3962-F800BF69607A}"/>
              </a:ext>
            </a:extLst>
          </p:cNvPr>
          <p:cNvSpPr txBox="1"/>
          <p:nvPr/>
        </p:nvSpPr>
        <p:spPr>
          <a:xfrm>
            <a:off x="317831" y="5781009"/>
            <a:ext cx="115419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Poppins"/>
                <a:cs typeface="Poppins"/>
              </a:rPr>
              <a:t>"We collaborate, out of a shared concern and responsibility for all Connecticut residents, to develop consensus models that advance equity and consumer affordability of healthcare in our state.”​</a:t>
            </a:r>
          </a:p>
        </p:txBody>
      </p:sp>
    </p:spTree>
    <p:extLst>
      <p:ext uri="{BB962C8B-B14F-4D97-AF65-F5344CB8AC3E}">
        <p14:creationId xmlns:p14="http://schemas.microsoft.com/office/powerpoint/2010/main" val="128805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CE9E3DA-5443-2962-CFC0-8D953E093B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Timeline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042F1CC-AFD1-EC76-7DCB-1B87334DC5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691" y="864858"/>
            <a:ext cx="10060823" cy="539743"/>
          </a:xfrm>
        </p:spPr>
        <p:txBody>
          <a:bodyPr/>
          <a:lstStyle/>
          <a:p>
            <a:r>
              <a:rPr lang="en-US" dirty="0"/>
              <a:t>CT Award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CCD8967-B3C7-A514-52F1-75A98C3269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3B5706-3396-672F-B174-2D7C723C0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870119"/>
            <a:ext cx="10907647" cy="3905795"/>
          </a:xfrm>
          <a:prstGeom prst="rect">
            <a:avLst/>
          </a:prstGeom>
        </p:spPr>
      </p:pic>
      <p:pic>
        <p:nvPicPr>
          <p:cNvPr id="21" name="Graphic 20" descr="Arrow Down with solid fill">
            <a:extLst>
              <a:ext uri="{FF2B5EF4-FFF2-40B4-BE49-F238E27FC236}">
                <a16:creationId xmlns:a16="http://schemas.microsoft.com/office/drawing/2014/main" id="{D6F0E49B-37B8-5D15-5593-04324CC19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3824" y="5486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0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AF9380-1F5F-4A70-3153-C158CED1F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Model Timeline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247540-36C7-EDED-0786-FD7DAFA0F5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 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AD4E82-DAF8-B45C-14A3-4014507E1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08" y="1241367"/>
            <a:ext cx="11241069" cy="4915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43ED313-6510-0362-9AAF-FB204FFE7301}"/>
                  </a:ext>
                </a:extLst>
              </p14:cNvPr>
              <p14:cNvContentPartPr/>
              <p14:nvPr/>
            </p14:nvContentPartPr>
            <p14:xfrm>
              <a:off x="1398528" y="4342536"/>
              <a:ext cx="54468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43ED313-6510-0362-9AAF-FB204FFE73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4888" y="4234896"/>
                <a:ext cx="65232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2657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C60923-775C-249E-EB26-E0EDBA70F0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Stakeholders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A04C6-FC8A-8B1D-31C9-10AD5F36D9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Roles of Stakeholders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DF8D2-E5D5-9821-78DE-B1E55C60B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" y="1154960"/>
            <a:ext cx="10610088" cy="45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16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32C4F9-F9DB-9A6D-3A2C-ED5EFF16A1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Statewide Targets At-A-Glance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C11EB-9047-76C0-8ACF-D8C0D4A81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Targets are part of the State Agreement with CMS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31F23-4A1E-F5D7-B9E4-C42F2FC12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Targets At-A-Glance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DE76DA-6610-A52C-DB38-DDA8E2466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1410284"/>
            <a:ext cx="10827304" cy="46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12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848812-4782-21CD-88B2-9E3385315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Primary Care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52F7E-0700-8BF8-D88E-C284A6C6A5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Primary Care Goals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308CE-32E0-A49B-3277-B494570FFD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Primary Care Goals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0A9BB-7A09-5EE6-6130-EF1273446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203" y="1546578"/>
            <a:ext cx="9983593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2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A1B8EC-187E-C8D9-5AA7-6087BBBE9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Global Budgets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0E89A6-7075-AB21-E046-1E81E7013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Hospital Global Budgets Incentives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6A4B5-BA52-1F4C-29AC-DC06C4EF3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Hospital Global Budget </a:t>
            </a:r>
          </a:p>
        </p:txBody>
      </p:sp>
      <p:pic>
        <p:nvPicPr>
          <p:cNvPr id="6" name="Content Placeholder 5" descr="A screenshot of a web page&#10;&#10;Description automatically generated">
            <a:extLst>
              <a:ext uri="{FF2B5EF4-FFF2-40B4-BE49-F238E27FC236}">
                <a16:creationId xmlns:a16="http://schemas.microsoft.com/office/drawing/2014/main" id="{6F4B5F4A-919F-394C-1B80-9F2D6BFCAA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" r="1680"/>
          <a:stretch/>
        </p:blipFill>
        <p:spPr>
          <a:xfrm>
            <a:off x="1768047" y="1334985"/>
            <a:ext cx="8174869" cy="454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hospital&#10;&#10;Description automatically generated">
            <a:extLst>
              <a:ext uri="{FF2B5EF4-FFF2-40B4-BE49-F238E27FC236}">
                <a16:creationId xmlns:a16="http://schemas.microsoft.com/office/drawing/2014/main" id="{13B8C844-37C7-30A8-DBB9-B6872C61C0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r="1860"/>
          <a:stretch/>
        </p:blipFill>
        <p:spPr>
          <a:xfrm>
            <a:off x="1" y="0"/>
            <a:ext cx="12192000" cy="680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6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2B921-B7CF-BC17-CD7D-C65FF099BE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Health Equity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672BFC-A333-5405-DDD7-8BE3477DD2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Strategy to advance health equity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CCB4BA2-7AFE-EC40-DA35-D9828D9F92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Health Equity Strategy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828F83-D7BD-B174-A164-E1A0FC25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0" y="1532081"/>
            <a:ext cx="1131727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6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A1D874-3BD3-5916-A4CE-7A8230F225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Model Governance 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69033-26F8-DCFB-2A02-6DC2B414AF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AHEAD states will establish multi-sector model governance structure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E11A6-C8F5-3AFD-2DF4-967F8C21F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Model Governance 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31AB1-B965-CAA9-124B-B97531302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24" y="1410284"/>
            <a:ext cx="11355385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1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847E4-64C2-96BC-7B3C-42068EFF4F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327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42404-4C93-426C-A6DF-FBFED9F0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CF334-2D5C-4859-84A6-CA7E6E43FAEB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0067B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7B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B9E606B-47B9-404A-AB4C-EB764FD02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97191"/>
              </p:ext>
            </p:extLst>
          </p:nvPr>
        </p:nvGraphicFramePr>
        <p:xfrm>
          <a:off x="603055" y="533400"/>
          <a:ext cx="10985890" cy="58607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9729">
                  <a:extLst>
                    <a:ext uri="{9D8B030D-6E8A-4147-A177-3AD203B41FA5}">
                      <a16:colId xmlns:a16="http://schemas.microsoft.com/office/drawing/2014/main" val="2806908129"/>
                    </a:ext>
                  </a:extLst>
                </a:gridCol>
                <a:gridCol w="9286161">
                  <a:extLst>
                    <a:ext uri="{9D8B030D-6E8A-4147-A177-3AD203B41FA5}">
                      <a16:colId xmlns:a16="http://schemas.microsoft.com/office/drawing/2014/main" val="2401627006"/>
                    </a:ext>
                  </a:extLst>
                </a:gridCol>
              </a:tblGrid>
              <a:tr h="7367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Meeting Agenda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Cambri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649057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u="sng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u="sng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48664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3:00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I.     Welcome and Roll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34410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3:05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II.    Approval of May Meeting Minutes – Vote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463981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3:10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III.   Connecticut AHEAD</a:t>
                      </a:r>
                      <a:endParaRPr lang="en-US" sz="2400" b="0">
                        <a:solidFill>
                          <a:schemeClr val="tx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70058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3:30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IV.   2022 Alternative Payment Model Adoption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898549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4:15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V.    Steering Committee Recommendations for 2025  </a:t>
                      </a:r>
                      <a:endParaRPr lang="en-US" sz="2400" b="0" i="0" u="none" strike="noStrike" noProof="0">
                        <a:solidFill>
                          <a:schemeClr val="tx2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       Policy 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074870"/>
                  </a:ext>
                </a:extLst>
              </a:tr>
              <a:tr h="18622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4:45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VI.   Forthcoming OHS Reports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07617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4:50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VII.  Public</a:t>
                      </a:r>
                      <a:r>
                        <a:rPr lang="en-US" sz="2400" b="0" i="0" u="none" strike="noStrike" baseline="0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 Comment</a:t>
                      </a:r>
                      <a:endParaRPr lang="en-US">
                        <a:latin typeface="Poppins"/>
                        <a:cs typeface="Poppi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408637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4:55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VIII. </a:t>
                      </a: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Wrap-Up and Next Steps</a:t>
                      </a:r>
                      <a:endParaRPr lang="en-US" sz="2400" b="0">
                        <a:solidFill>
                          <a:schemeClr val="tx2"/>
                        </a:solidFill>
                        <a:latin typeface="Poppins"/>
                        <a:cs typeface="Poppi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51236"/>
                  </a:ext>
                </a:extLst>
              </a:tr>
              <a:tr h="480482">
                <a:tc>
                  <a:txBody>
                    <a:bodyPr/>
                    <a:lstStyle/>
                    <a:p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5:00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IX.   </a:t>
                      </a:r>
                      <a:r>
                        <a:rPr lang="en-US" sz="2400" b="0" i="0" u="none" strike="noStrike" noProof="0">
                          <a:solidFill>
                            <a:schemeClr val="tx2"/>
                          </a:solidFill>
                          <a:latin typeface="Poppins"/>
                          <a:cs typeface="Poppins"/>
                        </a:rPr>
                        <a:t>Adjournment</a:t>
                      </a:r>
                      <a:endParaRPr lang="en-US" sz="2400" b="0">
                        <a:solidFill>
                          <a:schemeClr val="tx2"/>
                        </a:solidFill>
                        <a:latin typeface="Poppins"/>
                        <a:cs typeface="Poppi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7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90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76" y="2784279"/>
            <a:ext cx="7503570" cy="1289441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Alternative Payment Model Adoption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28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1061700" cy="539743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Alternative Payment Model Monitoring Background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65AEE-6798-A7CB-831D-CFE4848ED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152526"/>
            <a:ext cx="11061700" cy="4876800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</a:pPr>
            <a:r>
              <a:rPr lang="en-US" sz="2700"/>
              <a:t>Connecticut General Statutes (CGS) 19a-754g et seq. charges OHS with monitoring the adoption of alternative payment methodologies (APMs) in the state.</a:t>
            </a:r>
          </a:p>
          <a:p>
            <a:pPr>
              <a:spcAft>
                <a:spcPts val="600"/>
              </a:spcAft>
            </a:pPr>
            <a:r>
              <a:rPr lang="en-US" sz="2700"/>
              <a:t>The primary goal of tracking total dollars paid through APMs is to monitor the progress of healthcare organizations in shifting from traditional fee-for-service payment models to value-based approaches.</a:t>
            </a:r>
          </a:p>
          <a:p>
            <a:r>
              <a:rPr lang="en-US" sz="2700"/>
              <a:t>In 2023, OHS collected data from insurers regarding all 2022 commercial and Medicare Advantage payments (categorized by HCP-LAN category) and all covered lives (categorized based on whether or not the member was attributed to a provider participating in an APM).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Alternative Payment Model Monitoring Background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03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1061700" cy="539743"/>
          </a:xfrm>
        </p:spPr>
        <p:txBody>
          <a:bodyPr lIns="91440" tIns="45720" rIns="91440" bIns="45720" anchor="t"/>
          <a:lstStyle/>
          <a:p>
            <a:r>
              <a:rPr lang="en-US"/>
              <a:t>APM Categories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65AEE-6798-A7CB-831D-CFE4848ED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152526"/>
            <a:ext cx="3837815" cy="4876800"/>
          </a:xfrm>
        </p:spPr>
        <p:txBody>
          <a:bodyPr lIns="91440" tIns="45720" rIns="91440" bIns="45720" anchor="t"/>
          <a:lstStyle/>
          <a:p>
            <a:pPr>
              <a:spcAft>
                <a:spcPts val="600"/>
              </a:spcAft>
            </a:pPr>
            <a:r>
              <a:rPr lang="en-US" sz="2400"/>
              <a:t>OHS uses the </a:t>
            </a:r>
            <a:r>
              <a:rPr lang="en-US" sz="2400" b="1"/>
              <a:t>Health Care Payment Learning Action Network (HCP-LAN) Framework</a:t>
            </a:r>
            <a:r>
              <a:rPr lang="en-US" sz="2400"/>
              <a:t> for categorizing APMs.</a:t>
            </a:r>
          </a:p>
          <a:p>
            <a:r>
              <a:rPr lang="en-US" sz="2400"/>
              <a:t>The Framework groups payment models into four major categories based on the degree of financial risk.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/>
              <a:t>APM Categories</a:t>
            </a:r>
          </a:p>
        </p:txBody>
      </p:sp>
      <p:pic>
        <p:nvPicPr>
          <p:cNvPr id="3" name="Picture 2" descr="LAN Healthcare Resiliency Collaborative - Health Care Payment Learning ...">
            <a:extLst>
              <a:ext uri="{FF2B5EF4-FFF2-40B4-BE49-F238E27FC236}">
                <a16:creationId xmlns:a16="http://schemas.microsoft.com/office/drawing/2014/main" id="{9E92465A-E438-67B0-A3B1-D07178EF8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64" b="11860"/>
          <a:stretch/>
        </p:blipFill>
        <p:spPr bwMode="auto">
          <a:xfrm>
            <a:off x="4503174" y="457778"/>
            <a:ext cx="6996400" cy="56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49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1061700" cy="539743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Commercial Payments</a:t>
            </a:r>
            <a:endParaRPr lang="en-US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7DE23EC-70DC-5277-8897-D2D9348D6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895286"/>
              </p:ext>
            </p:extLst>
          </p:nvPr>
        </p:nvGraphicFramePr>
        <p:xfrm>
          <a:off x="524691" y="997521"/>
          <a:ext cx="11061700" cy="5193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D84F-628D-8983-7D4A-8D934D0F51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691" y="6400800"/>
            <a:ext cx="8909658" cy="914400"/>
          </a:xfrm>
        </p:spPr>
        <p:txBody>
          <a:bodyPr lIns="91440" tIns="45720" rIns="91440" bIns="45720" anchor="t"/>
          <a:lstStyle/>
          <a:p>
            <a:r>
              <a:rPr lang="en-US" sz="1800">
                <a:latin typeface="Poppins"/>
                <a:cs typeface="Poppins"/>
              </a:rPr>
              <a:t>Source for national data: </a:t>
            </a:r>
            <a:r>
              <a:rPr lang="en-US" sz="1800">
                <a:latin typeface="Poppins"/>
                <a:cs typeface="Poppins"/>
                <a:hlinkClick r:id="rId4"/>
              </a:rPr>
              <a:t>Health Care Payment Learning &amp; Action Network</a:t>
            </a:r>
            <a:r>
              <a:rPr lang="en-US" sz="1800">
                <a:latin typeface="Poppins"/>
                <a:cs typeface="Poppins"/>
              </a:rPr>
              <a:t>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97467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4D75202-28D9-4FEC-93FD-2FA3C4F15B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776501"/>
              </p:ext>
            </p:extLst>
          </p:nvPr>
        </p:nvGraphicFramePr>
        <p:xfrm>
          <a:off x="524691" y="1130968"/>
          <a:ext cx="11061700" cy="5014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7DD20746-9CC6-264D-805F-B20C97BB17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1061700" cy="539743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Commercial Payments: Advanced APMs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D877EF-B0BC-729D-2989-B6AB8F5E6D38}"/>
              </a:ext>
            </a:extLst>
          </p:cNvPr>
          <p:cNvSpPr txBox="1">
            <a:spLocks/>
          </p:cNvSpPr>
          <p:nvPr/>
        </p:nvSpPr>
        <p:spPr>
          <a:xfrm>
            <a:off x="524691" y="6400800"/>
            <a:ext cx="8909658" cy="914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Poppins"/>
                <a:cs typeface="Poppins"/>
              </a:rPr>
              <a:t>Source for national data: </a:t>
            </a:r>
            <a:r>
              <a:rPr lang="en-US" sz="1800">
                <a:latin typeface="Poppins"/>
                <a:cs typeface="Poppins"/>
                <a:hlinkClick r:id="rId4"/>
              </a:rPr>
              <a:t>Health Care Payment Learning &amp; Action Network</a:t>
            </a:r>
            <a:r>
              <a:rPr lang="en-US" sz="1800">
                <a:latin typeface="Poppins"/>
                <a:cs typeface="Poppins"/>
              </a:rPr>
              <a:t>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775971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1061700" cy="539743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Medicare Advantage Payments</a:t>
            </a:r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FFFEB8E-9B70-4A86-AAE9-0F835DC74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061443"/>
              </p:ext>
            </p:extLst>
          </p:nvPr>
        </p:nvGraphicFramePr>
        <p:xfrm>
          <a:off x="524691" y="1111613"/>
          <a:ext cx="11061700" cy="4955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AB7AB16-3CDC-E515-1893-A8141DC1473B}"/>
              </a:ext>
            </a:extLst>
          </p:cNvPr>
          <p:cNvSpPr txBox="1">
            <a:spLocks/>
          </p:cNvSpPr>
          <p:nvPr/>
        </p:nvSpPr>
        <p:spPr>
          <a:xfrm>
            <a:off x="524691" y="6400800"/>
            <a:ext cx="8909658" cy="914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Poppins"/>
                <a:cs typeface="Poppins"/>
              </a:rPr>
              <a:t>Source for national data: </a:t>
            </a:r>
            <a:r>
              <a:rPr lang="en-US" sz="1800">
                <a:latin typeface="Poppins"/>
                <a:cs typeface="Poppins"/>
                <a:hlinkClick r:id="rId4"/>
              </a:rPr>
              <a:t>Health Care Payment Learning &amp; Action Network</a:t>
            </a:r>
            <a:r>
              <a:rPr lang="en-US" sz="1800">
                <a:latin typeface="Poppins"/>
                <a:cs typeface="Poppins"/>
              </a:rPr>
              <a:t>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2336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CE77B80-318C-42CD-A828-D2F709C58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4395137"/>
              </p:ext>
            </p:extLst>
          </p:nvPr>
        </p:nvGraphicFramePr>
        <p:xfrm>
          <a:off x="605609" y="997521"/>
          <a:ext cx="10980782" cy="517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0A6021C-47DC-C0CB-772D-EBB83ACE6A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228600"/>
            <a:ext cx="11061700" cy="768921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Medicare Advantage Payments:           Advanced APMs</a:t>
            </a:r>
            <a:endParaRPr lang="en-US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F769557-BD40-609B-9C60-5061CA48A035}"/>
              </a:ext>
            </a:extLst>
          </p:cNvPr>
          <p:cNvSpPr txBox="1">
            <a:spLocks/>
          </p:cNvSpPr>
          <p:nvPr/>
        </p:nvSpPr>
        <p:spPr>
          <a:xfrm>
            <a:off x="524691" y="6400800"/>
            <a:ext cx="8909658" cy="914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rgbClr val="3371E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latin typeface="Poppins"/>
                <a:cs typeface="Poppins"/>
              </a:rPr>
              <a:t>Source for national data: </a:t>
            </a:r>
            <a:r>
              <a:rPr lang="en-US" sz="1800">
                <a:latin typeface="Poppins"/>
                <a:cs typeface="Poppins"/>
                <a:hlinkClick r:id="rId4"/>
              </a:rPr>
              <a:t>Health Care Payment Learning &amp; Action Network</a:t>
            </a:r>
            <a:r>
              <a:rPr lang="en-US" sz="1800">
                <a:latin typeface="Poppins"/>
                <a:cs typeface="Poppins"/>
              </a:rPr>
              <a:t> 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4276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111512"/>
            <a:ext cx="11061700" cy="886009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Connecticut Commercial and Medicare Advantage Covered Lives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2022 Connecticut Commercial and Medicare Advantage Covered Lives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E1E53E9-9CCC-33B4-CF0D-4DC1DB0FA9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415770"/>
              </p:ext>
            </p:extLst>
          </p:nvPr>
        </p:nvGraphicFramePr>
        <p:xfrm>
          <a:off x="565149" y="2694929"/>
          <a:ext cx="11061701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1867">
                  <a:extLst>
                    <a:ext uri="{9D8B030D-6E8A-4147-A177-3AD203B41FA5}">
                      <a16:colId xmlns:a16="http://schemas.microsoft.com/office/drawing/2014/main" val="486192685"/>
                    </a:ext>
                  </a:extLst>
                </a:gridCol>
                <a:gridCol w="2013278">
                  <a:extLst>
                    <a:ext uri="{9D8B030D-6E8A-4147-A177-3AD203B41FA5}">
                      <a16:colId xmlns:a16="http://schemas.microsoft.com/office/drawing/2014/main" val="2822386428"/>
                    </a:ext>
                  </a:extLst>
                </a:gridCol>
                <a:gridCol w="2013278">
                  <a:extLst>
                    <a:ext uri="{9D8B030D-6E8A-4147-A177-3AD203B41FA5}">
                      <a16:colId xmlns:a16="http://schemas.microsoft.com/office/drawing/2014/main" val="3959484942"/>
                    </a:ext>
                  </a:extLst>
                </a:gridCol>
                <a:gridCol w="2013278">
                  <a:extLst>
                    <a:ext uri="{9D8B030D-6E8A-4147-A177-3AD203B41FA5}">
                      <a16:colId xmlns:a16="http://schemas.microsoft.com/office/drawing/2014/main" val="4618842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Category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Commercial &amp; Medicare Advantage</a:t>
                      </a:r>
                    </a:p>
                  </a:txBody>
                  <a:tcPr anchor="b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Commercial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Medicare Advantage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55889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Percent of Covered Lives in APMs (Categories 3 and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39.7%</a:t>
                      </a:r>
                    </a:p>
                    <a:p>
                      <a:pPr algn="r"/>
                      <a:endParaRPr lang="en-US" sz="20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41.0%</a:t>
                      </a:r>
                    </a:p>
                    <a:p>
                      <a:pPr algn="r"/>
                      <a:endParaRPr lang="en-US" sz="20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33.9%</a:t>
                      </a:r>
                    </a:p>
                    <a:p>
                      <a:pPr algn="r"/>
                      <a:endParaRPr lang="en-US" sz="20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49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Percent of Covered Lives in Advanced APMs (Categories 3B and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14.3%</a:t>
                      </a:r>
                    </a:p>
                    <a:p>
                      <a:pPr algn="r"/>
                      <a:endParaRPr lang="en-US" sz="20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14.0%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15.6%</a:t>
                      </a:r>
                    </a:p>
                    <a:p>
                      <a:pPr algn="r"/>
                      <a:endParaRPr lang="en-US" sz="20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2417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A45B35-7B74-1C17-24FB-7E49850764EE}"/>
              </a:ext>
            </a:extLst>
          </p:cNvPr>
          <p:cNvSpPr txBox="1"/>
          <p:nvPr/>
        </p:nvSpPr>
        <p:spPr>
          <a:xfrm>
            <a:off x="524691" y="5211259"/>
            <a:ext cx="109005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Poppins" panose="00000500000000000000" pitchFamily="2" charset="0"/>
                <a:cs typeface="Poppins" panose="00000500000000000000" pitchFamily="2" charset="0"/>
              </a:rPr>
              <a:t>Category 3 </a:t>
            </a:r>
            <a:r>
              <a:rPr lang="en-US" sz="1400">
                <a:latin typeface="Poppins" panose="00000500000000000000" pitchFamily="2" charset="0"/>
                <a:cs typeface="Poppins" panose="00000500000000000000" pitchFamily="2" charset="0"/>
              </a:rPr>
              <a:t>= APMs Built on FFS Architecture</a:t>
            </a:r>
          </a:p>
          <a:p>
            <a:r>
              <a:rPr lang="en-US" sz="1400" b="1">
                <a:latin typeface="Poppins" panose="00000500000000000000" pitchFamily="2" charset="0"/>
                <a:cs typeface="Poppins" panose="00000500000000000000" pitchFamily="2" charset="0"/>
              </a:rPr>
              <a:t>Category 3B </a:t>
            </a:r>
            <a:r>
              <a:rPr lang="en-US" sz="1400">
                <a:latin typeface="Poppins" panose="00000500000000000000" pitchFamily="2" charset="0"/>
                <a:cs typeface="Poppins" panose="00000500000000000000" pitchFamily="2" charset="0"/>
              </a:rPr>
              <a:t>= APMs with upside gain sharing and downside risk</a:t>
            </a:r>
          </a:p>
          <a:p>
            <a:r>
              <a:rPr lang="en-US" sz="1400" b="1">
                <a:latin typeface="Poppins" panose="00000500000000000000" pitchFamily="2" charset="0"/>
                <a:cs typeface="Poppins" panose="00000500000000000000" pitchFamily="2" charset="0"/>
              </a:rPr>
              <a:t>Category 4 </a:t>
            </a:r>
            <a:r>
              <a:rPr lang="en-US" sz="1400">
                <a:latin typeface="Poppins" panose="00000500000000000000" pitchFamily="2" charset="0"/>
                <a:cs typeface="Poppins" panose="00000500000000000000" pitchFamily="2" charset="0"/>
              </a:rPr>
              <a:t>= Population-based payments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A8FBFE-0128-DD38-5014-D7165A74BA5A}"/>
              </a:ext>
            </a:extLst>
          </p:cNvPr>
          <p:cNvSpPr txBox="1"/>
          <p:nvPr/>
        </p:nvSpPr>
        <p:spPr>
          <a:xfrm>
            <a:off x="394146" y="1016859"/>
            <a:ext cx="112327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3371E7"/>
                </a:solidFill>
                <a:effectLst/>
                <a:latin typeface="Poppins" panose="00000500000000000000" pitchFamily="2" charset="0"/>
                <a:ea typeface="Calibri" panose="020F0502020204030204" pitchFamily="34" charset="0"/>
              </a:rPr>
              <a:t>The covered lives data represent plan members attributed or assigned to a Connecticut primary care physician (PCP), primary care group, or a non-PCP (i.e., specialist) participating in an accountable care APM of six months or longer in the calendar year.</a:t>
            </a:r>
          </a:p>
        </p:txBody>
      </p:sp>
    </p:spTree>
    <p:extLst>
      <p:ext uri="{BB962C8B-B14F-4D97-AF65-F5344CB8AC3E}">
        <p14:creationId xmlns:p14="http://schemas.microsoft.com/office/powerpoint/2010/main" val="52015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691" y="457778"/>
            <a:ext cx="11061700" cy="539743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Key Takeaways from 2022 APM Monitoring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65AEE-6798-A7CB-831D-CFE4848ED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3" y="1152526"/>
            <a:ext cx="11061700" cy="4876800"/>
          </a:xfrm>
        </p:spPr>
        <p:txBody>
          <a:bodyPr lIns="91440" tIns="45720" rIns="91440" bIns="45720" anchor="t"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A large percentage of payments in Connecticut are still traditional FFS.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There is little adoption of advanced APMs (Models 3B and 4) in both the commercial and Medicare Advantage markets.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Connecticut is behind national rates of APM adoption for Category 4 prospective payment models.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Key Takeaways from 2022 APM Monitoring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10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934" y="2784279"/>
            <a:ext cx="9719385" cy="1289441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Steering Committee Recommendations for 2025 Policy 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7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23" y="3051065"/>
            <a:ext cx="6857471" cy="755869"/>
          </a:xfrm>
        </p:spPr>
        <p:txBody>
          <a:bodyPr/>
          <a:lstStyle/>
          <a:p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Welcome and Roll Call</a:t>
            </a:r>
          </a:p>
        </p:txBody>
      </p:sp>
    </p:spTree>
    <p:extLst>
      <p:ext uri="{BB962C8B-B14F-4D97-AF65-F5344CB8AC3E}">
        <p14:creationId xmlns:p14="http://schemas.microsoft.com/office/powerpoint/2010/main" val="1771350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 Committee Recommendations for 2025 Policy Action (1 of 4)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65AEE-6798-A7CB-831D-CFE4848ED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691" y="1345893"/>
            <a:ext cx="11142281" cy="4063238"/>
          </a:xfrm>
        </p:spPr>
        <p:txBody>
          <a:bodyPr lIns="91440" tIns="45720" rIns="91440" bIns="45720" anchor="t"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Based on the data we have shared this year, what policy strategies does the Steering </a:t>
            </a:r>
            <a:r>
              <a:rPr lang="en-US" sz="24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C</a:t>
            </a:r>
            <a:r>
              <a:rPr lang="en-US" sz="2400" dirty="0">
                <a:effectLst/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ommittee recommend OHS include in its October report to the legislature that support the Benchmark </a:t>
            </a:r>
            <a:r>
              <a:rPr lang="en-US" sz="24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Initiative’s stated goals of (1) Affordability, (2) Quality, (3) Equity, and (4) Primary Care?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Poppins" panose="00000500000000000000" pitchFamily="2" charset="0"/>
              <a:ea typeface="Aptos" panose="020B0004020202020204" pitchFamily="34" charset="0"/>
              <a:cs typeface="Poppins" panose="00000500000000000000" pitchFamily="2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Poppins" panose="00000500000000000000" pitchFamily="2" charset="0"/>
                <a:ea typeface="Aptos" panose="020B0004020202020204" pitchFamily="34" charset="0"/>
                <a:cs typeface="Poppins" panose="00000500000000000000" pitchFamily="2" charset="0"/>
              </a:rPr>
              <a:t>For example…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Steering Committee Recommendations for 2025 Policy Action (1 of 4)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82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 Committee Recommendations for 2025 Policy Action (2 of 4)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 Committee Recommendations for 2025 Policy Action (2 of 4)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01C6FB-5A44-71A1-5871-0214A163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58561"/>
              </p:ext>
            </p:extLst>
          </p:nvPr>
        </p:nvGraphicFramePr>
        <p:xfrm>
          <a:off x="524691" y="1445992"/>
          <a:ext cx="11402267" cy="5127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83">
                  <a:extLst>
                    <a:ext uri="{9D8B030D-6E8A-4147-A177-3AD203B41FA5}">
                      <a16:colId xmlns:a16="http://schemas.microsoft.com/office/drawing/2014/main" val="334673364"/>
                    </a:ext>
                  </a:extLst>
                </a:gridCol>
                <a:gridCol w="1962366">
                  <a:extLst>
                    <a:ext uri="{9D8B030D-6E8A-4147-A177-3AD203B41FA5}">
                      <a16:colId xmlns:a16="http://schemas.microsoft.com/office/drawing/2014/main" val="3868614696"/>
                    </a:ext>
                  </a:extLst>
                </a:gridCol>
                <a:gridCol w="4748918">
                  <a:extLst>
                    <a:ext uri="{9D8B030D-6E8A-4147-A177-3AD203B41FA5}">
                      <a16:colId xmlns:a16="http://schemas.microsoft.com/office/drawing/2014/main" val="2824052827"/>
                    </a:ext>
                  </a:extLst>
                </a:gridCol>
              </a:tblGrid>
              <a:tr h="402844">
                <a:tc>
                  <a:txBody>
                    <a:bodyPr/>
                    <a:lstStyle/>
                    <a:p>
                      <a:r>
                        <a:rPr lang="en-US" sz="2000" dirty="0"/>
                        <a:t>Identified Policy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Benchmark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16988"/>
                  </a:ext>
                </a:extLst>
              </a:tr>
              <a:tr h="42513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Prescription Drug Costs</a:t>
                      </a: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: According to aggregate spending data submitted by payers for the cost growth benchmark program, </a:t>
                      </a:r>
                      <a:r>
                        <a:rPr lang="en-US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retail pharmacy </a:t>
                      </a: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was the #1 driver of cost growth across markets in 2022. </a:t>
                      </a:r>
                    </a:p>
                    <a:p>
                      <a:pPr marL="0" lvl="0" indent="0">
                        <a:buFont typeface="+mj-lt"/>
                        <a:buNone/>
                      </a:pPr>
                      <a:endParaRPr lang="en-US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This trend was attributed primarily to growth in </a:t>
                      </a:r>
                      <a:r>
                        <a:rPr lang="en-US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payment per unit for brand name drugs. </a:t>
                      </a:r>
                      <a:endParaRPr lang="en-US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Affordability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Prescription Drug Affordability Board (PDAB): Over the past five years, </a:t>
                      </a: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hlinkClick r:id="rId2"/>
                        </a:rPr>
                        <a:t>11 states</a:t>
                      </a: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 have created prescription drug affordability boards. This past year, at least  </a:t>
                      </a: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hlinkClick r:id="rId3"/>
                        </a:rPr>
                        <a:t>14 more states</a:t>
                      </a: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 proposed similar legislation.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u="none" kern="1200" dirty="0">
                        <a:solidFill>
                          <a:schemeClr val="dk1"/>
                        </a:solidFill>
                        <a:effectLst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OHS Pharmacy Cost Mitigation Work Group Fall 2023 recommendations: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Reference-based payment limits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Penalties for excessive payment increases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Expand drug rebate reporting to capture more accurate PBM information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600" u="none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Prohibit spread pricing by PBMs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u="none" kern="1200" dirty="0">
                        <a:solidFill>
                          <a:schemeClr val="dk1"/>
                        </a:solidFill>
                        <a:effectLst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u="none" kern="1200" dirty="0">
                        <a:solidFill>
                          <a:schemeClr val="dk1"/>
                        </a:solidFill>
                        <a:effectLst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u="none" kern="1200" dirty="0">
                        <a:solidFill>
                          <a:schemeClr val="dk1"/>
                        </a:solidFill>
                        <a:effectLst/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54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5076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 Committee Recommendations for 2025 Policy Action (3 of 4)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 Committee Recommendations for 2025 Policy Action (3 of 4)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01C6FB-5A44-71A1-5871-0214A163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17170"/>
              </p:ext>
            </p:extLst>
          </p:nvPr>
        </p:nvGraphicFramePr>
        <p:xfrm>
          <a:off x="524691" y="1445992"/>
          <a:ext cx="11402267" cy="467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83">
                  <a:extLst>
                    <a:ext uri="{9D8B030D-6E8A-4147-A177-3AD203B41FA5}">
                      <a16:colId xmlns:a16="http://schemas.microsoft.com/office/drawing/2014/main" val="334673364"/>
                    </a:ext>
                  </a:extLst>
                </a:gridCol>
                <a:gridCol w="1928076">
                  <a:extLst>
                    <a:ext uri="{9D8B030D-6E8A-4147-A177-3AD203B41FA5}">
                      <a16:colId xmlns:a16="http://schemas.microsoft.com/office/drawing/2014/main" val="3868614696"/>
                    </a:ext>
                  </a:extLst>
                </a:gridCol>
                <a:gridCol w="4783208">
                  <a:extLst>
                    <a:ext uri="{9D8B030D-6E8A-4147-A177-3AD203B41FA5}">
                      <a16:colId xmlns:a16="http://schemas.microsoft.com/office/drawing/2014/main" val="2824052827"/>
                    </a:ext>
                  </a:extLst>
                </a:gridCol>
              </a:tblGrid>
              <a:tr h="431803">
                <a:tc>
                  <a:txBody>
                    <a:bodyPr/>
                    <a:lstStyle/>
                    <a:p>
                      <a:r>
                        <a:rPr lang="en-US" sz="2000" dirty="0"/>
                        <a:t>Identified Policy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Benchmark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16988"/>
                  </a:ext>
                </a:extLst>
              </a:tr>
              <a:tr h="195339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600" b="1" dirty="0">
                          <a:latin typeface="Poppins"/>
                          <a:cs typeface="Poppins"/>
                        </a:rPr>
                        <a:t>APMs: </a:t>
                      </a:r>
                      <a:r>
                        <a:rPr lang="en-US" sz="1600" dirty="0">
                          <a:latin typeface="Poppins"/>
                          <a:cs typeface="Poppins"/>
                        </a:rPr>
                        <a:t>There is currently little adoption of </a:t>
                      </a:r>
                      <a:r>
                        <a:rPr lang="en-US" sz="1600" i="1" dirty="0">
                          <a:latin typeface="Poppins"/>
                          <a:cs typeface="Poppins"/>
                        </a:rPr>
                        <a:t>advanced alternative payment models</a:t>
                      </a:r>
                      <a:r>
                        <a:rPr lang="en-US" sz="1600" dirty="0">
                          <a:latin typeface="Poppins"/>
                          <a:cs typeface="Poppins"/>
                        </a:rPr>
                        <a:t> in both the CT commercial and Medicare Advantage markets.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“Advanced APMs” involve adoption of meaningful downside risk by contracting provider organizations to motivate slowed spending and improved access, equity and quality.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Affordability and 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Facilitate adoption of aligned multi-payer models to reduce administrative complexity for providers. (Oregon)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Require insurer adoption of qualifying APMs. (Rhode Island)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Incentivize advanced APM adoption by providers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54373"/>
                  </a:ext>
                </a:extLst>
              </a:tr>
              <a:tr h="19533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oppins"/>
                          <a:cs typeface="Poppins"/>
                        </a:rPr>
                        <a:t>Quality Benchmark challenges: </a:t>
                      </a:r>
                      <a:r>
                        <a:rPr lang="en-US" sz="1600" b="0" dirty="0">
                          <a:latin typeface="Poppins"/>
                          <a:cs typeface="Poppins"/>
                        </a:rPr>
                        <a:t>Insurers are not using Quality Benchmark measures in all contracts with Advanced Networks, impeding their ability to report on Advanced Network performance for these measures.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Poppins"/>
                          <a:cs typeface="Poppins"/>
                        </a:rPr>
                        <a:t>Require commercial payer adoption of the aligned measure set in law. (Rhode Island)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latin typeface="Poppins"/>
                          <a:cs typeface="Poppins"/>
                        </a:rPr>
                        <a:t>Massachusetts has considered this policy, but not adopted it, in part, because of high voluntary insurer measure set fidelity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41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281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 Committee Recommendations for 2025 Policy Action (4 of 4)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Poppins"/>
                <a:cs typeface="Poppins"/>
              </a:rPr>
              <a:t>Steering Committee Recommendations for 2025 Policy Action (4 of 4)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401C6FB-5A44-71A1-5871-0214A1635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384212"/>
              </p:ext>
            </p:extLst>
          </p:nvPr>
        </p:nvGraphicFramePr>
        <p:xfrm>
          <a:off x="524691" y="1445992"/>
          <a:ext cx="11402267" cy="4671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983">
                  <a:extLst>
                    <a:ext uri="{9D8B030D-6E8A-4147-A177-3AD203B41FA5}">
                      <a16:colId xmlns:a16="http://schemas.microsoft.com/office/drawing/2014/main" val="334673364"/>
                    </a:ext>
                  </a:extLst>
                </a:gridCol>
                <a:gridCol w="1996656">
                  <a:extLst>
                    <a:ext uri="{9D8B030D-6E8A-4147-A177-3AD203B41FA5}">
                      <a16:colId xmlns:a16="http://schemas.microsoft.com/office/drawing/2014/main" val="3868614696"/>
                    </a:ext>
                  </a:extLst>
                </a:gridCol>
                <a:gridCol w="4714628">
                  <a:extLst>
                    <a:ext uri="{9D8B030D-6E8A-4147-A177-3AD203B41FA5}">
                      <a16:colId xmlns:a16="http://schemas.microsoft.com/office/drawing/2014/main" val="2824052827"/>
                    </a:ext>
                  </a:extLst>
                </a:gridCol>
              </a:tblGrid>
              <a:tr h="431803">
                <a:tc>
                  <a:txBody>
                    <a:bodyPr/>
                    <a:lstStyle/>
                    <a:p>
                      <a:r>
                        <a:rPr lang="en-US" sz="2000" dirty="0"/>
                        <a:t>Identified Policy Problem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Benchmark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Potential Solutions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616988"/>
                  </a:ext>
                </a:extLst>
              </a:tr>
              <a:tr h="1953390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Cost Growth Benchmark Challenges:</a:t>
                      </a:r>
                      <a:r>
                        <a:rPr lang="en-US" sz="16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In 2024 pharmaceutical manufacturers again did not comply with OHS’ request to participate in its June Healthcare Benchmark Initiatives public hearing. </a:t>
                      </a:r>
                    </a:p>
                    <a:p>
                      <a:endParaRPr lang="en-US" sz="16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Affordability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Clarify in statute the requirement for “in-person” participation.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Apply enforcement penalties for entities that fail to appear when asked to do so.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554373"/>
                  </a:ext>
                </a:extLst>
              </a:tr>
              <a:tr h="195339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Primary Care Spending Target: </a:t>
                      </a:r>
                      <a:r>
                        <a:rPr lang="en-US" sz="1600" b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Connecticut fell short of the 2022 primary care spending target; payers in the commercial and Medicare markets will need to make significant strides for Connecticut to meet the 10% target in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Primary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Create statutory requirements for primary care investment </a:t>
                      </a: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(Delaware, Oregon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, Rhode Island)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Note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: Data shows projected shortages, and that increasing PCP workforce will help increase access and spend (see </a:t>
                      </a: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hlinkClick r:id="rId2"/>
                        </a:rPr>
                        <a:t>here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for nationwide PCP data, and </a:t>
                      </a: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  <a:hlinkClick r:id="rId3"/>
                        </a:rPr>
                        <a:t>here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for CT specific data)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988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083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9934" y="2784279"/>
            <a:ext cx="9719385" cy="1289441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Forthcoming OHS Reports</a:t>
            </a:r>
            <a:endParaRPr lang="en-US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52872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736BC-5227-938A-4D0B-0E27DD7F2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Forthcoming OHS Reports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65AEE-6798-A7CB-831D-CFE4848ED3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150" y="1481423"/>
            <a:ext cx="11061700" cy="4435475"/>
          </a:xfrm>
        </p:spPr>
        <p:txBody>
          <a:bodyPr lIns="91440" tIns="45720" rIns="91440" bIns="45720" anchor="t"/>
          <a:lstStyle/>
          <a:p>
            <a:pPr>
              <a:spcAft>
                <a:spcPts val="1200"/>
              </a:spcAft>
            </a:pPr>
            <a:r>
              <a:rPr lang="en-US">
                <a:latin typeface="Poppins"/>
                <a:cs typeface="Poppins"/>
              </a:rPr>
              <a:t>For your awareness, OHS will be releasing the following reports in the coming months: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OHS’ first annual report on the status of </a:t>
            </a:r>
            <a:r>
              <a:rPr lang="en-US" b="1"/>
              <a:t>alternative payment model adoption </a:t>
            </a:r>
            <a:r>
              <a:rPr lang="en-US"/>
              <a:t>in the state (for CY 2022)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/>
              <a:t>OHS’ second annual </a:t>
            </a:r>
            <a:r>
              <a:rPr lang="en-US" b="1"/>
              <a:t>report to the General Assembly</a:t>
            </a:r>
            <a:r>
              <a:rPr lang="en-US"/>
              <a:t> describing health care spending trends, monitoring for unintended consequences of the benchmark program, and recommendations for strategies to improve the state’s health care system.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A report on the </a:t>
            </a:r>
            <a:r>
              <a:rPr lang="en-US" b="1"/>
              <a:t>impact of the carrier requirements regarding prescription drug formulary changes </a:t>
            </a:r>
            <a:r>
              <a:rPr lang="en-US"/>
              <a:t>in </a:t>
            </a:r>
            <a:r>
              <a:rPr lang="en-US">
                <a:hlinkClick r:id="rId2"/>
              </a:rPr>
              <a:t>Sec. 38a-477jj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7CA32-1CA2-A0EC-5457-801DAF536C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Forthcoming OHS Reports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9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3038484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2923" y="3051065"/>
            <a:ext cx="7470929" cy="755869"/>
          </a:xfrm>
        </p:spPr>
        <p:txBody>
          <a:bodyPr/>
          <a:lstStyle/>
          <a:p>
            <a:r>
              <a:rPr lang="en-US">
                <a:latin typeface="Poppins" panose="00000500000000000000" pitchFamily="2" charset="0"/>
                <a:cs typeface="Poppins" panose="00000500000000000000" pitchFamily="2" charset="0"/>
              </a:rPr>
              <a:t>Wrap-Up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38944629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B19C82-03EC-9292-996F-098F18BEF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Wrap-Up and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D624BB-BE40-0C19-1D80-D1895CFDA2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5462" y="1593850"/>
            <a:ext cx="11209337" cy="4435475"/>
          </a:xfrm>
        </p:spPr>
        <p:txBody>
          <a:bodyPr lIns="91440" tIns="45720" rIns="91440" bIns="45720" anchor="t"/>
          <a:lstStyle/>
          <a:p>
            <a:pPr>
              <a:spcAft>
                <a:spcPts val="1200"/>
              </a:spcAft>
            </a:pPr>
            <a:r>
              <a:rPr lang="en-US">
                <a:latin typeface="Poppins"/>
                <a:cs typeface="Poppins"/>
              </a:rPr>
              <a:t>The next meeting is scheduled for August 26</a:t>
            </a:r>
            <a:r>
              <a:rPr lang="en-US" baseline="30000">
                <a:latin typeface="Poppins"/>
                <a:cs typeface="Poppins"/>
              </a:rPr>
              <a:t>th</a:t>
            </a:r>
            <a:r>
              <a:rPr lang="en-US">
                <a:latin typeface="Poppins"/>
                <a:cs typeface="Poppins"/>
              </a:rPr>
              <a:t> from 3-5pm.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07BB0-A71F-3516-04D8-DBC4D1583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Wrap-Up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75599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76" y="2784279"/>
            <a:ext cx="7609824" cy="1289441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Approval of May 20</a:t>
            </a:r>
            <a:r>
              <a:rPr lang="en-US" baseline="30000">
                <a:latin typeface="Poppins"/>
                <a:cs typeface="Poppins"/>
              </a:rPr>
              <a:t>th</a:t>
            </a:r>
            <a:r>
              <a:rPr lang="en-US">
                <a:latin typeface="Poppins"/>
                <a:cs typeface="Poppins"/>
              </a:rPr>
              <a:t> Meeting Minutes - Vote</a:t>
            </a:r>
          </a:p>
        </p:txBody>
      </p:sp>
    </p:spTree>
    <p:extLst>
      <p:ext uri="{BB962C8B-B14F-4D97-AF65-F5344CB8AC3E}">
        <p14:creationId xmlns:p14="http://schemas.microsoft.com/office/powerpoint/2010/main" val="308738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A5F018-787D-0970-BF7A-697F1553A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9776" y="2784279"/>
            <a:ext cx="6440781" cy="1289441"/>
          </a:xfrm>
        </p:spPr>
        <p:txBody>
          <a:bodyPr lIns="91440" tIns="45720" rIns="91440" bIns="45720" anchor="t"/>
          <a:lstStyle/>
          <a:p>
            <a:r>
              <a:rPr lang="en-US">
                <a:latin typeface="Poppins"/>
                <a:cs typeface="Poppins"/>
              </a:rPr>
              <a:t>Connecticut AHEAD</a:t>
            </a:r>
            <a:endParaRPr lang="en-US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85278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DB18B-B6F6-57E2-E53F-212AA9378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9037" y="2996871"/>
            <a:ext cx="5712167" cy="577850"/>
          </a:xfrm>
        </p:spPr>
        <p:txBody>
          <a:bodyPr/>
          <a:lstStyle/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Office of Health Strategy</a:t>
            </a:r>
          </a:p>
          <a:p>
            <a:r>
              <a:rPr lang="en-US" b="1" dirty="0">
                <a:latin typeface="Poppins" panose="00000500000000000000" pitchFamily="2" charset="0"/>
                <a:cs typeface="Poppins" panose="00000500000000000000" pitchFamily="2" charset="0"/>
              </a:rPr>
              <a:t>Department of Social Services </a:t>
            </a:r>
          </a:p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AHEAD Model </a:t>
            </a:r>
          </a:p>
        </p:txBody>
      </p:sp>
    </p:spTree>
    <p:extLst>
      <p:ext uri="{BB962C8B-B14F-4D97-AF65-F5344CB8AC3E}">
        <p14:creationId xmlns:p14="http://schemas.microsoft.com/office/powerpoint/2010/main" val="567081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354520-7133-2E1C-C45A-E5A990CD9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Model At-A-Glance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4D8FC8C-AEFF-12B2-74E5-F64448EE8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Flexible Framework designed to improve health outcomes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883212-4219-FB3E-1F0F-A9A091E13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AHEAD At-A-Glance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4FC83A5-077E-D41E-E1BF-E80E5AD45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21" y="1301241"/>
            <a:ext cx="10149157" cy="45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77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A screenshot of a blue and white website&#10;&#10;Description automatically generated">
            <a:extLst>
              <a:ext uri="{FF2B5EF4-FFF2-40B4-BE49-F238E27FC236}">
                <a16:creationId xmlns:a16="http://schemas.microsoft.com/office/drawing/2014/main" id="{F4502624-50C7-55E2-80FC-4C2883F33A9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476" r="2476"/>
          <a:stretch>
            <a:fillRect/>
          </a:stretch>
        </p:blipFill>
        <p:spPr/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E3BFBE9-235D-4673-2FDA-6ED695474A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AHEAD Model Elements </a:t>
            </a:r>
          </a:p>
        </p:txBody>
      </p:sp>
    </p:spTree>
    <p:extLst>
      <p:ext uri="{BB962C8B-B14F-4D97-AF65-F5344CB8AC3E}">
        <p14:creationId xmlns:p14="http://schemas.microsoft.com/office/powerpoint/2010/main" val="1955206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C243C6-0E50-34C0-6A76-E7159C955D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AHEAD Benefits 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B4C74F6-0D35-7982-A720-D2AB917ED0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States will benefit from a variety of tools as part of AHEAD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91A75D-9774-E013-AC3F-826FE0AE47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Benefits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0A1E2C6-D959-8200-7F67-6590BFF9C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54" y="1506948"/>
            <a:ext cx="9546060" cy="43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936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C797187DC7FE40AD9D2BADB6C99B3A" ma:contentTypeVersion="17" ma:contentTypeDescription="Create a new document." ma:contentTypeScope="" ma:versionID="5ecaf03f18b89ed72987e4cb93b74dcb">
  <xsd:schema xmlns:xsd="http://www.w3.org/2001/XMLSchema" xmlns:xs="http://www.w3.org/2001/XMLSchema" xmlns:p="http://schemas.microsoft.com/office/2006/metadata/properties" xmlns:ns2="11fda31b-84be-42c9-87b2-06a7e16b3786" xmlns:ns3="d29a8555-db37-4257-91ea-e6d336cdedf2" targetNamespace="http://schemas.microsoft.com/office/2006/metadata/properties" ma:root="true" ma:fieldsID="47d85905a86f81df21244b53ed2f208f" ns2:_="" ns3:_="">
    <xsd:import namespace="11fda31b-84be-42c9-87b2-06a7e16b3786"/>
    <xsd:import namespace="d29a8555-db37-4257-91ea-e6d336cde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fda31b-84be-42c9-87b2-06a7e16b37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4c4022-8a08-492a-8fd9-63f32d9037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0fe0fe-7f6e-40d9-b998-99db2d565673}" ma:internalName="TaxCatchAll" ma:showField="CatchAllData" ma:web="d29a8555-db37-4257-91ea-e6d336cded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Grace Flaherty</DisplayName>
        <AccountId>11225</AccountId>
        <AccountType/>
      </UserInfo>
      <UserInfo>
        <DisplayName>Christopher Romero-Gutierrez</DisplayName>
        <AccountId>24351</AccountId>
        <AccountType/>
      </UserInfo>
      <UserInfo>
        <DisplayName>Matt Reynolds</DisplayName>
        <AccountId>19446</AccountId>
        <AccountType/>
      </UserInfo>
    </SharedWithUsers>
    <lcf76f155ced4ddcb4097134ff3c332f xmlns="11fda31b-84be-42c9-87b2-06a7e16b3786">
      <Terms xmlns="http://schemas.microsoft.com/office/infopath/2007/PartnerControls"/>
    </lcf76f155ced4ddcb4097134ff3c332f>
    <TaxCatchAll xmlns="d29a8555-db37-4257-91ea-e6d336cdedf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5F14C3-8066-47B8-B0F4-678B60F4C015}">
  <ds:schemaRefs>
    <ds:schemaRef ds:uri="11fda31b-84be-42c9-87b2-06a7e16b3786"/>
    <ds:schemaRef ds:uri="d29a8555-db37-4257-91ea-e6d336cded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D5059D-F232-4A4A-9BA5-2CAE19B1E725}">
  <ds:schemaRefs>
    <ds:schemaRef ds:uri="http://purl.org/dc/elements/1.1/"/>
    <ds:schemaRef ds:uri="http://schemas.openxmlformats.org/package/2006/metadata/core-properties"/>
    <ds:schemaRef ds:uri="d29a8555-db37-4257-91ea-e6d336cdedf2"/>
    <ds:schemaRef ds:uri="http://www.w3.org/XML/1998/namespace"/>
    <ds:schemaRef ds:uri="11fda31b-84be-42c9-87b2-06a7e16b378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A7D8C8-66A9-4EBF-AF3F-FDFB204B20D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1872</Words>
  <Application>Microsoft Office PowerPoint</Application>
  <PresentationFormat>Widescreen</PresentationFormat>
  <Paragraphs>180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Aptos</vt:lpstr>
      <vt:lpstr>Arial</vt:lpstr>
      <vt:lpstr>Calibri</vt:lpstr>
      <vt:lpstr>Now</vt:lpstr>
      <vt:lpstr>Poppins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Anthony, Anthony</dc:creator>
  <cp:lastModifiedBy>Sementilli, Lisa</cp:lastModifiedBy>
  <cp:revision>7</cp:revision>
  <cp:lastPrinted>2024-03-23T16:02:00Z</cp:lastPrinted>
  <dcterms:created xsi:type="dcterms:W3CDTF">2023-10-10T16:19:34Z</dcterms:created>
  <dcterms:modified xsi:type="dcterms:W3CDTF">2024-07-18T19:11:28Z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0x0101003DC797187DC7FE40AD9D2BADB6C99B3A</vt:lpwstr>
  </property>
  <property fmtid="{D5CDD505-2E9C-101B-9397-08002B2CF9AE}" pid="3" name="MediaServiceImageTags">
    <vt:lpwstr/>
  </property>
</Properties>
</file>