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4"/>
  </p:sldMasterIdLst>
  <p:notesMasterIdLst>
    <p:notesMasterId r:id="rId28"/>
  </p:notesMasterIdLst>
  <p:sldIdLst>
    <p:sldId id="256" r:id="rId5"/>
    <p:sldId id="257" r:id="rId6"/>
    <p:sldId id="760" r:id="rId7"/>
    <p:sldId id="761" r:id="rId8"/>
    <p:sldId id="768" r:id="rId9"/>
    <p:sldId id="830" r:id="rId10"/>
    <p:sldId id="831" r:id="rId11"/>
    <p:sldId id="832" r:id="rId12"/>
    <p:sldId id="833" r:id="rId13"/>
    <p:sldId id="834" r:id="rId14"/>
    <p:sldId id="835" r:id="rId15"/>
    <p:sldId id="836" r:id="rId16"/>
    <p:sldId id="837" r:id="rId17"/>
    <p:sldId id="838" r:id="rId18"/>
    <p:sldId id="839" r:id="rId19"/>
    <p:sldId id="840" r:id="rId20"/>
    <p:sldId id="769" r:id="rId21"/>
    <p:sldId id="772" r:id="rId22"/>
    <p:sldId id="770" r:id="rId23"/>
    <p:sldId id="773" r:id="rId24"/>
    <p:sldId id="765" r:id="rId25"/>
    <p:sldId id="766" r:id="rId26"/>
    <p:sldId id="767" r:id="rId2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D269719-C292-8D81-CCA1-486C838ACB64}" name="Matt Reynolds" initials="MR" userId="S::mreynolds@bailit-health.com::3f23c1bc-7e59-47e4-8540-220e1a95314c" providerId="AD"/>
  <p188:author id="{7F37CE83-20B0-4C32-A2CB-26A7121AA924}" name="Michael Bailit" initials="MB" userId="S::mbailit@bailit-health.com::6e5c4604-85bf-41ef-8e97-4724b7d5658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FE1E1E"/>
    <a:srgbClr val="FC1610"/>
    <a:srgbClr val="FD5D59"/>
    <a:srgbClr val="3371E7"/>
    <a:srgbClr val="FAAA19"/>
    <a:srgbClr val="F27124"/>
    <a:srgbClr val="00214D"/>
    <a:srgbClr val="C6D4FB"/>
    <a:srgbClr val="0006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49CF86-7F6B-7361-949C-74F5CB433ACF}" v="30" dt="2024-06-03T16:27:29.464"/>
    <p1510:client id="{97A19548-9CE9-4679-BCE2-C7858D0B347E}" v="13" dt="2024-06-03T00:48:06.39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458" autoAdjust="0"/>
  </p:normalViewPr>
  <p:slideViewPr>
    <p:cSldViewPr>
      <p:cViewPr varScale="1">
        <p:scale>
          <a:sx n="86" d="100"/>
          <a:sy n="86" d="100"/>
        </p:scale>
        <p:origin x="120" y="11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C8AF186-3625-4134-83A6-B6974D03055F}" type="datetimeFigureOut">
              <a:rPr lang="en-US" smtClean="0"/>
              <a:t>6/3/2024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1B2D153-2575-429E-8C2B-6CA3742F30FE}" type="slidenum">
              <a:rPr lang="en-US" smtClean="0"/>
              <a:t>‹#›</a:t>
            </a:fld>
            <a:endParaRPr lang="en-US"/>
          </a:p>
        </p:txBody>
      </p:sp>
    </p:spTree>
    <p:extLst>
      <p:ext uri="{BB962C8B-B14F-4D97-AF65-F5344CB8AC3E}">
        <p14:creationId xmlns:p14="http://schemas.microsoft.com/office/powerpoint/2010/main" val="2978778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49460">
              <a:defRPr/>
            </a:pPr>
            <a:fld id="{32674CE4-FBD8-4481-AEFB-CA53E599A745}" type="slidenum">
              <a:rPr lang="en-US">
                <a:solidFill>
                  <a:prstClr val="black"/>
                </a:solidFill>
                <a:latin typeface="Calibri" panose="020F0502020204030204"/>
              </a:rPr>
              <a:pPr defTabSz="949460">
                <a:defRPr/>
              </a:pPr>
              <a:t>3</a:t>
            </a:fld>
            <a:endParaRPr lang="en-US">
              <a:solidFill>
                <a:prstClr val="black"/>
              </a:solidFill>
              <a:latin typeface="Calibri" panose="020F0502020204030204"/>
            </a:endParaRPr>
          </a:p>
        </p:txBody>
      </p:sp>
    </p:spTree>
    <p:extLst>
      <p:ext uri="{BB962C8B-B14F-4D97-AF65-F5344CB8AC3E}">
        <p14:creationId xmlns:p14="http://schemas.microsoft.com/office/powerpoint/2010/main" val="41199637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US"/>
              <a:t>Payment per unit is calculated by first calculating price per 30-day equivalent as the sum of allowed amounts / the sum of 30-day equivalents. </a:t>
            </a:r>
          </a:p>
          <a:p>
            <a:pPr lvl="1"/>
            <a:r>
              <a:rPr lang="en-US"/>
              <a:t>To roll this variable up, e.g. to the market-year level, the price per 30-day equivalent is divided by a count of pharmacy claims. </a:t>
            </a:r>
          </a:p>
          <a:p>
            <a:pPr lvl="1"/>
            <a:r>
              <a:rPr lang="en-US"/>
              <a:t>This approach calculates an unweighted average payment per unit and prevents weighting prices by the number of 30-day equivalents.</a:t>
            </a:r>
          </a:p>
          <a:p>
            <a:endParaRPr lang="en-US"/>
          </a:p>
        </p:txBody>
      </p:sp>
      <p:sp>
        <p:nvSpPr>
          <p:cNvPr id="4" name="Slide Number Placeholder 3"/>
          <p:cNvSpPr>
            <a:spLocks noGrp="1"/>
          </p:cNvSpPr>
          <p:nvPr>
            <p:ph type="sldNum" sz="quarter" idx="5"/>
          </p:nvPr>
        </p:nvSpPr>
        <p:spPr/>
        <p:txBody>
          <a:bodyPr/>
          <a:lstStyle/>
          <a:p>
            <a:fld id="{91B2D153-2575-429E-8C2B-6CA3742F30FE}" type="slidenum">
              <a:rPr lang="en-US" smtClean="0"/>
              <a:t>8</a:t>
            </a:fld>
            <a:endParaRPr lang="en-US"/>
          </a:p>
        </p:txBody>
      </p:sp>
    </p:spTree>
    <p:extLst>
      <p:ext uri="{BB962C8B-B14F-4D97-AF65-F5344CB8AC3E}">
        <p14:creationId xmlns:p14="http://schemas.microsoft.com/office/powerpoint/2010/main" val="7424807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D258753-8574-22E4-DC12-82132309DD6D}"/>
              </a:ext>
            </a:extLst>
          </p:cNvPr>
          <p:cNvSpPr/>
          <p:nvPr userDrawn="1"/>
        </p:nvSpPr>
        <p:spPr>
          <a:xfrm>
            <a:off x="0" y="0"/>
            <a:ext cx="12192000" cy="6858000"/>
          </a:xfrm>
          <a:prstGeom prst="rect">
            <a:avLst/>
          </a:prstGeom>
          <a:solidFill>
            <a:srgbClr val="3371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A black and white logo&#10;&#10;Description automatically generated">
            <a:extLst>
              <a:ext uri="{FF2B5EF4-FFF2-40B4-BE49-F238E27FC236}">
                <a16:creationId xmlns:a16="http://schemas.microsoft.com/office/drawing/2014/main" id="{5BFA4E48-6ADF-7DC4-FDDE-0CDEBE678F4C}"/>
              </a:ext>
            </a:extLst>
          </p:cNvPr>
          <p:cNvPicPr>
            <a:picLocks noChangeAspect="1"/>
          </p:cNvPicPr>
          <p:nvPr userDrawn="1"/>
        </p:nvPicPr>
        <p:blipFill>
          <a:blip r:embed="rId2"/>
          <a:stretch>
            <a:fillRect/>
          </a:stretch>
        </p:blipFill>
        <p:spPr>
          <a:xfrm>
            <a:off x="1130969" y="3092620"/>
            <a:ext cx="4704347" cy="672759"/>
          </a:xfrm>
          <a:prstGeom prst="rect">
            <a:avLst/>
          </a:prstGeom>
        </p:spPr>
      </p:pic>
      <p:cxnSp>
        <p:nvCxnSpPr>
          <p:cNvPr id="9" name="Straight Connector 8">
            <a:extLst>
              <a:ext uri="{FF2B5EF4-FFF2-40B4-BE49-F238E27FC236}">
                <a16:creationId xmlns:a16="http://schemas.microsoft.com/office/drawing/2014/main" id="{6B56CE08-D66D-BCBF-680E-B7CC8F152F2D}"/>
              </a:ext>
            </a:extLst>
          </p:cNvPr>
          <p:cNvCxnSpPr/>
          <p:nvPr userDrawn="1"/>
        </p:nvCxnSpPr>
        <p:spPr>
          <a:xfrm>
            <a:off x="6112042" y="2996871"/>
            <a:ext cx="0" cy="1045738"/>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Text Placeholder 11">
            <a:extLst>
              <a:ext uri="{FF2B5EF4-FFF2-40B4-BE49-F238E27FC236}">
                <a16:creationId xmlns:a16="http://schemas.microsoft.com/office/drawing/2014/main" id="{4142B181-CED0-B6F0-7F1C-98D310EACB2E}"/>
              </a:ext>
            </a:extLst>
          </p:cNvPr>
          <p:cNvSpPr>
            <a:spLocks noGrp="1"/>
          </p:cNvSpPr>
          <p:nvPr>
            <p:ph type="body" sz="quarter" idx="10" hasCustomPrompt="1"/>
          </p:nvPr>
        </p:nvSpPr>
        <p:spPr>
          <a:xfrm>
            <a:off x="6269038" y="2996871"/>
            <a:ext cx="4572000" cy="577850"/>
          </a:xfrm>
          <a:prstGeom prst="rect">
            <a:avLst/>
          </a:prstGeom>
        </p:spPr>
        <p:txBody>
          <a:bodyPr/>
          <a:lstStyle>
            <a:lvl1pPr marL="0" indent="0">
              <a:lnSpc>
                <a:spcPct val="100000"/>
              </a:lnSpc>
              <a:spcBef>
                <a:spcPts val="0"/>
              </a:spcBef>
              <a:buNone/>
              <a:defRPr b="0" i="0">
                <a:solidFill>
                  <a:schemeClr val="bg1"/>
                </a:solidFill>
                <a:latin typeface="Now" pitchFamily="2" charset="77"/>
              </a:defRPr>
            </a:lvl1pPr>
            <a:lvl2pPr>
              <a:defRPr b="0" i="0">
                <a:solidFill>
                  <a:schemeClr val="bg1"/>
                </a:solidFill>
                <a:latin typeface="Now" pitchFamily="2" charset="77"/>
              </a:defRPr>
            </a:lvl2pPr>
            <a:lvl3pPr>
              <a:defRPr b="0" i="0">
                <a:solidFill>
                  <a:schemeClr val="bg1"/>
                </a:solidFill>
                <a:latin typeface="Now" pitchFamily="2" charset="77"/>
              </a:defRPr>
            </a:lvl3pPr>
            <a:lvl4pPr>
              <a:defRPr b="0" i="0">
                <a:solidFill>
                  <a:schemeClr val="bg1"/>
                </a:solidFill>
                <a:latin typeface="Now" pitchFamily="2" charset="77"/>
              </a:defRPr>
            </a:lvl4pPr>
            <a:lvl5pPr>
              <a:defRPr b="0" i="0">
                <a:solidFill>
                  <a:schemeClr val="bg1"/>
                </a:solidFill>
                <a:latin typeface="Now" pitchFamily="2" charset="77"/>
              </a:defRPr>
            </a:lvl5pPr>
          </a:lstStyle>
          <a:p>
            <a:pPr lvl="0"/>
            <a:r>
              <a:rPr lang="en-US"/>
              <a:t>Presentation title</a:t>
            </a:r>
          </a:p>
          <a:p>
            <a:pPr lvl="0"/>
            <a:r>
              <a:rPr lang="en-US"/>
              <a:t>goes here</a:t>
            </a:r>
          </a:p>
        </p:txBody>
      </p:sp>
    </p:spTree>
    <p:extLst>
      <p:ext uri="{BB962C8B-B14F-4D97-AF65-F5344CB8AC3E}">
        <p14:creationId xmlns:p14="http://schemas.microsoft.com/office/powerpoint/2010/main" val="1286453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Slide">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A3D833E-86F2-E7C5-C72D-EF1B21E60B00}"/>
              </a:ext>
            </a:extLst>
          </p:cNvPr>
          <p:cNvCxnSpPr>
            <a:cxnSpLocks/>
          </p:cNvCxnSpPr>
          <p:nvPr userDrawn="1"/>
        </p:nvCxnSpPr>
        <p:spPr>
          <a:xfrm>
            <a:off x="6594300" y="6172201"/>
            <a:ext cx="4992111" cy="0"/>
          </a:xfrm>
          <a:prstGeom prst="line">
            <a:avLst/>
          </a:prstGeom>
          <a:ln w="15875">
            <a:solidFill>
              <a:srgbClr val="3371E7"/>
            </a:solidFill>
          </a:ln>
        </p:spPr>
        <p:style>
          <a:lnRef idx="1">
            <a:schemeClr val="accent1"/>
          </a:lnRef>
          <a:fillRef idx="0">
            <a:schemeClr val="accent1"/>
          </a:fillRef>
          <a:effectRef idx="0">
            <a:schemeClr val="accent1"/>
          </a:effectRef>
          <a:fontRef idx="minor">
            <a:schemeClr val="tx1"/>
          </a:fontRef>
        </p:style>
      </p:cxnSp>
      <p:sp>
        <p:nvSpPr>
          <p:cNvPr id="16" name="Text Placeholder 15">
            <a:extLst>
              <a:ext uri="{FF2B5EF4-FFF2-40B4-BE49-F238E27FC236}">
                <a16:creationId xmlns:a16="http://schemas.microsoft.com/office/drawing/2014/main" id="{0C8A6596-7812-D6EE-F800-03D0EC4C232A}"/>
              </a:ext>
            </a:extLst>
          </p:cNvPr>
          <p:cNvSpPr>
            <a:spLocks noGrp="1"/>
          </p:cNvSpPr>
          <p:nvPr>
            <p:ph type="body" sz="quarter" idx="10" hasCustomPrompt="1"/>
          </p:nvPr>
        </p:nvSpPr>
        <p:spPr>
          <a:xfrm>
            <a:off x="6593549" y="457778"/>
            <a:ext cx="4992862" cy="539743"/>
          </a:xfrm>
          <a:prstGeom prst="rect">
            <a:avLst/>
          </a:prstGeom>
        </p:spPr>
        <p:txBody>
          <a:bodyPr/>
          <a:lstStyle>
            <a:lvl1pPr marL="0" indent="0">
              <a:buNone/>
              <a:defRPr sz="3200" b="1">
                <a:solidFill>
                  <a:srgbClr val="3371E7"/>
                </a:solidFill>
                <a:latin typeface="Poppins" pitchFamily="2" charset="77"/>
                <a:cs typeface="Poppins" pitchFamily="2" charset="77"/>
              </a:defRPr>
            </a:lvl1pPr>
            <a:lvl2pPr>
              <a:defRPr b="1">
                <a:latin typeface="Poppins" pitchFamily="2" charset="77"/>
                <a:cs typeface="Poppins" pitchFamily="2" charset="77"/>
              </a:defRPr>
            </a:lvl2pPr>
            <a:lvl3pPr>
              <a:defRPr b="1">
                <a:latin typeface="Poppins" pitchFamily="2" charset="77"/>
                <a:cs typeface="Poppins" pitchFamily="2" charset="77"/>
              </a:defRPr>
            </a:lvl3pPr>
            <a:lvl4pPr>
              <a:defRPr b="1">
                <a:latin typeface="Poppins" pitchFamily="2" charset="77"/>
                <a:cs typeface="Poppins" pitchFamily="2" charset="77"/>
              </a:defRPr>
            </a:lvl4pPr>
            <a:lvl5pPr>
              <a:defRPr b="1">
                <a:latin typeface="Poppins" pitchFamily="2" charset="77"/>
                <a:cs typeface="Poppins" pitchFamily="2" charset="77"/>
              </a:defRPr>
            </a:lvl5pPr>
          </a:lstStyle>
          <a:p>
            <a:pPr lvl="0"/>
            <a:r>
              <a:rPr lang="en-US"/>
              <a:t>CHART SLIDE TITLE GOES HERE</a:t>
            </a:r>
          </a:p>
        </p:txBody>
      </p:sp>
      <p:pic>
        <p:nvPicPr>
          <p:cNvPr id="19" name="Picture 18" descr="Blue letters on a black background&#10;&#10;Description automatically generated">
            <a:extLst>
              <a:ext uri="{FF2B5EF4-FFF2-40B4-BE49-F238E27FC236}">
                <a16:creationId xmlns:a16="http://schemas.microsoft.com/office/drawing/2014/main" id="{904CA38E-5F1D-9149-9E4A-774F35189BC0}"/>
              </a:ext>
            </a:extLst>
          </p:cNvPr>
          <p:cNvPicPr>
            <a:picLocks noChangeAspect="1"/>
          </p:cNvPicPr>
          <p:nvPr userDrawn="1"/>
        </p:nvPicPr>
        <p:blipFill>
          <a:blip r:embed="rId2"/>
          <a:stretch>
            <a:fillRect/>
          </a:stretch>
        </p:blipFill>
        <p:spPr>
          <a:xfrm>
            <a:off x="10223955" y="6401149"/>
            <a:ext cx="1362456" cy="195363"/>
          </a:xfrm>
          <a:prstGeom prst="rect">
            <a:avLst/>
          </a:prstGeom>
        </p:spPr>
      </p:pic>
      <p:sp>
        <p:nvSpPr>
          <p:cNvPr id="21" name="Text Placeholder 20">
            <a:extLst>
              <a:ext uri="{FF2B5EF4-FFF2-40B4-BE49-F238E27FC236}">
                <a16:creationId xmlns:a16="http://schemas.microsoft.com/office/drawing/2014/main" id="{64FF54A6-4498-1952-1CA8-EF76C99B0E7E}"/>
              </a:ext>
            </a:extLst>
          </p:cNvPr>
          <p:cNvSpPr>
            <a:spLocks noGrp="1"/>
          </p:cNvSpPr>
          <p:nvPr>
            <p:ph type="body" sz="quarter" idx="12"/>
          </p:nvPr>
        </p:nvSpPr>
        <p:spPr>
          <a:xfrm>
            <a:off x="6594300" y="1965159"/>
            <a:ext cx="4992862" cy="3978095"/>
          </a:xfrm>
          <a:prstGeom prst="rect">
            <a:avLst/>
          </a:prstGeom>
        </p:spPr>
        <p:txBody>
          <a:bodyPr/>
          <a:lstStyle>
            <a:lvl1pPr>
              <a:defRPr>
                <a:solidFill>
                  <a:srgbClr val="3371E7"/>
                </a:solidFill>
                <a:latin typeface="Poppins" pitchFamily="2" charset="77"/>
                <a:cs typeface="Poppins" pitchFamily="2" charset="77"/>
              </a:defRPr>
            </a:lvl1pPr>
            <a:lvl2pPr>
              <a:defRPr>
                <a:solidFill>
                  <a:srgbClr val="3371E7"/>
                </a:solidFill>
                <a:latin typeface="Poppins" pitchFamily="2" charset="77"/>
                <a:cs typeface="Poppins" pitchFamily="2" charset="77"/>
              </a:defRPr>
            </a:lvl2pPr>
            <a:lvl3pPr>
              <a:defRPr>
                <a:solidFill>
                  <a:srgbClr val="3371E7"/>
                </a:solidFill>
                <a:latin typeface="Poppins" pitchFamily="2" charset="77"/>
                <a:cs typeface="Poppins" pitchFamily="2" charset="77"/>
              </a:defRPr>
            </a:lvl3pPr>
            <a:lvl4pPr>
              <a:defRPr>
                <a:solidFill>
                  <a:srgbClr val="3371E7"/>
                </a:solidFill>
                <a:latin typeface="Poppins" pitchFamily="2" charset="77"/>
                <a:cs typeface="Poppins" pitchFamily="2" charset="77"/>
              </a:defRPr>
            </a:lvl4pPr>
            <a:lvl5pPr>
              <a:defRPr>
                <a:solidFill>
                  <a:srgbClr val="3371E7"/>
                </a:solidFill>
                <a:latin typeface="Poppins" pitchFamily="2" charset="77"/>
                <a:cs typeface="Poppins"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4EF0275-F9B9-A781-6243-C0867FA4EB1A}"/>
              </a:ext>
            </a:extLst>
          </p:cNvPr>
          <p:cNvSpPr>
            <a:spLocks noGrp="1"/>
          </p:cNvSpPr>
          <p:nvPr>
            <p:ph type="body" sz="quarter" idx="13" hasCustomPrompt="1"/>
          </p:nvPr>
        </p:nvSpPr>
        <p:spPr>
          <a:xfrm>
            <a:off x="6549081" y="6400800"/>
            <a:ext cx="2656611" cy="914400"/>
          </a:xfrm>
          <a:prstGeom prst="rect">
            <a:avLst/>
          </a:prstGeom>
        </p:spPr>
        <p:txBody>
          <a:bodyPr/>
          <a:lstStyle>
            <a:lvl1pPr marL="0" indent="0">
              <a:buNone/>
              <a:defRPr sz="1000">
                <a:solidFill>
                  <a:srgbClr val="3371E7"/>
                </a:solidFill>
                <a:latin typeface="Poppins" pitchFamily="2" charset="77"/>
                <a:cs typeface="Poppins" pitchFamily="2" charset="77"/>
              </a:defRPr>
            </a:lvl1pPr>
          </a:lstStyle>
          <a:p>
            <a:pPr lvl="0"/>
            <a:r>
              <a:rPr lang="en-US">
                <a:latin typeface="Poppins" pitchFamily="2" charset="77"/>
                <a:cs typeface="Poppins" pitchFamily="2" charset="77"/>
              </a:rPr>
              <a:t>Slide Title Goes Here. </a:t>
            </a:r>
            <a:endParaRPr lang="en-US"/>
          </a:p>
        </p:txBody>
      </p:sp>
      <p:sp>
        <p:nvSpPr>
          <p:cNvPr id="3" name="Chart Placeholder 2">
            <a:extLst>
              <a:ext uri="{FF2B5EF4-FFF2-40B4-BE49-F238E27FC236}">
                <a16:creationId xmlns:a16="http://schemas.microsoft.com/office/drawing/2014/main" id="{661B5906-C859-88B2-1CD0-1F01349AB482}"/>
              </a:ext>
            </a:extLst>
          </p:cNvPr>
          <p:cNvSpPr>
            <a:spLocks noGrp="1"/>
          </p:cNvSpPr>
          <p:nvPr>
            <p:ph type="chart" sz="quarter" idx="14"/>
          </p:nvPr>
        </p:nvSpPr>
        <p:spPr>
          <a:xfrm>
            <a:off x="0" y="0"/>
            <a:ext cx="6096000" cy="6858000"/>
          </a:xfrm>
          <a:prstGeom prst="rect">
            <a:avLst/>
          </a:prstGeom>
        </p:spPr>
        <p:txBody>
          <a:bodyPr/>
          <a:lstStyle>
            <a:lvl1pPr marL="0" indent="0" algn="l">
              <a:buNone/>
              <a:defRPr/>
            </a:lvl1pPr>
          </a:lstStyle>
          <a:p>
            <a:endParaRPr lang="en-US"/>
          </a:p>
        </p:txBody>
      </p:sp>
    </p:spTree>
    <p:extLst>
      <p:ext uri="{BB962C8B-B14F-4D97-AF65-F5344CB8AC3E}">
        <p14:creationId xmlns:p14="http://schemas.microsoft.com/office/powerpoint/2010/main" val="2207670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hart with Did You Know Callout">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A3D833E-86F2-E7C5-C72D-EF1B21E60B00}"/>
              </a:ext>
            </a:extLst>
          </p:cNvPr>
          <p:cNvCxnSpPr>
            <a:cxnSpLocks/>
          </p:cNvCxnSpPr>
          <p:nvPr userDrawn="1"/>
        </p:nvCxnSpPr>
        <p:spPr>
          <a:xfrm>
            <a:off x="6594300" y="6172201"/>
            <a:ext cx="4992111" cy="0"/>
          </a:xfrm>
          <a:prstGeom prst="line">
            <a:avLst/>
          </a:prstGeom>
          <a:ln w="15875">
            <a:solidFill>
              <a:srgbClr val="3371E7"/>
            </a:solidFill>
          </a:ln>
        </p:spPr>
        <p:style>
          <a:lnRef idx="1">
            <a:schemeClr val="accent1"/>
          </a:lnRef>
          <a:fillRef idx="0">
            <a:schemeClr val="accent1"/>
          </a:fillRef>
          <a:effectRef idx="0">
            <a:schemeClr val="accent1"/>
          </a:effectRef>
          <a:fontRef idx="minor">
            <a:schemeClr val="tx1"/>
          </a:fontRef>
        </p:style>
      </p:cxnSp>
      <p:sp>
        <p:nvSpPr>
          <p:cNvPr id="16" name="Text Placeholder 15">
            <a:extLst>
              <a:ext uri="{FF2B5EF4-FFF2-40B4-BE49-F238E27FC236}">
                <a16:creationId xmlns:a16="http://schemas.microsoft.com/office/drawing/2014/main" id="{0C8A6596-7812-D6EE-F800-03D0EC4C232A}"/>
              </a:ext>
            </a:extLst>
          </p:cNvPr>
          <p:cNvSpPr>
            <a:spLocks noGrp="1"/>
          </p:cNvSpPr>
          <p:nvPr>
            <p:ph type="body" sz="quarter" idx="10" hasCustomPrompt="1"/>
          </p:nvPr>
        </p:nvSpPr>
        <p:spPr>
          <a:xfrm>
            <a:off x="6593549" y="457778"/>
            <a:ext cx="4992862" cy="539743"/>
          </a:xfrm>
          <a:prstGeom prst="rect">
            <a:avLst/>
          </a:prstGeom>
        </p:spPr>
        <p:txBody>
          <a:bodyPr/>
          <a:lstStyle>
            <a:lvl1pPr marL="0" indent="0">
              <a:buNone/>
              <a:defRPr sz="3200" b="1">
                <a:solidFill>
                  <a:srgbClr val="3371E7"/>
                </a:solidFill>
                <a:latin typeface="Poppins" pitchFamily="2" charset="77"/>
                <a:cs typeface="Poppins" pitchFamily="2" charset="77"/>
              </a:defRPr>
            </a:lvl1pPr>
            <a:lvl2pPr>
              <a:defRPr b="1">
                <a:latin typeface="Poppins" pitchFamily="2" charset="77"/>
                <a:cs typeface="Poppins" pitchFamily="2" charset="77"/>
              </a:defRPr>
            </a:lvl2pPr>
            <a:lvl3pPr>
              <a:defRPr b="1">
                <a:latin typeface="Poppins" pitchFamily="2" charset="77"/>
                <a:cs typeface="Poppins" pitchFamily="2" charset="77"/>
              </a:defRPr>
            </a:lvl3pPr>
            <a:lvl4pPr>
              <a:defRPr b="1">
                <a:latin typeface="Poppins" pitchFamily="2" charset="77"/>
                <a:cs typeface="Poppins" pitchFamily="2" charset="77"/>
              </a:defRPr>
            </a:lvl4pPr>
            <a:lvl5pPr>
              <a:defRPr b="1">
                <a:latin typeface="Poppins" pitchFamily="2" charset="77"/>
                <a:cs typeface="Poppins" pitchFamily="2" charset="77"/>
              </a:defRPr>
            </a:lvl5pPr>
          </a:lstStyle>
          <a:p>
            <a:pPr lvl="0"/>
            <a:r>
              <a:rPr lang="en-US"/>
              <a:t>CHART SLIDE TITLE GOES HERE</a:t>
            </a:r>
          </a:p>
        </p:txBody>
      </p:sp>
      <p:pic>
        <p:nvPicPr>
          <p:cNvPr id="19" name="Picture 18" descr="Blue letters on a black background&#10;&#10;Description automatically generated">
            <a:extLst>
              <a:ext uri="{FF2B5EF4-FFF2-40B4-BE49-F238E27FC236}">
                <a16:creationId xmlns:a16="http://schemas.microsoft.com/office/drawing/2014/main" id="{904CA38E-5F1D-9149-9E4A-774F35189BC0}"/>
              </a:ext>
            </a:extLst>
          </p:cNvPr>
          <p:cNvPicPr>
            <a:picLocks noChangeAspect="1"/>
          </p:cNvPicPr>
          <p:nvPr userDrawn="1"/>
        </p:nvPicPr>
        <p:blipFill>
          <a:blip r:embed="rId2"/>
          <a:stretch>
            <a:fillRect/>
          </a:stretch>
        </p:blipFill>
        <p:spPr>
          <a:xfrm>
            <a:off x="10223955" y="6401149"/>
            <a:ext cx="1362456" cy="195363"/>
          </a:xfrm>
          <a:prstGeom prst="rect">
            <a:avLst/>
          </a:prstGeom>
        </p:spPr>
      </p:pic>
      <p:sp>
        <p:nvSpPr>
          <p:cNvPr id="21" name="Text Placeholder 20">
            <a:extLst>
              <a:ext uri="{FF2B5EF4-FFF2-40B4-BE49-F238E27FC236}">
                <a16:creationId xmlns:a16="http://schemas.microsoft.com/office/drawing/2014/main" id="{64FF54A6-4498-1952-1CA8-EF76C99B0E7E}"/>
              </a:ext>
            </a:extLst>
          </p:cNvPr>
          <p:cNvSpPr>
            <a:spLocks noGrp="1"/>
          </p:cNvSpPr>
          <p:nvPr>
            <p:ph type="body" sz="quarter" idx="12"/>
          </p:nvPr>
        </p:nvSpPr>
        <p:spPr>
          <a:xfrm>
            <a:off x="6594300" y="1965159"/>
            <a:ext cx="4992862" cy="3978095"/>
          </a:xfrm>
          <a:prstGeom prst="rect">
            <a:avLst/>
          </a:prstGeom>
        </p:spPr>
        <p:txBody>
          <a:bodyPr/>
          <a:lstStyle>
            <a:lvl1pPr>
              <a:defRPr>
                <a:solidFill>
                  <a:srgbClr val="3371E7"/>
                </a:solidFill>
                <a:latin typeface="Poppins" pitchFamily="2" charset="77"/>
                <a:cs typeface="Poppins" pitchFamily="2" charset="77"/>
              </a:defRPr>
            </a:lvl1pPr>
            <a:lvl2pPr>
              <a:defRPr>
                <a:solidFill>
                  <a:srgbClr val="3371E7"/>
                </a:solidFill>
                <a:latin typeface="Poppins" pitchFamily="2" charset="77"/>
                <a:cs typeface="Poppins" pitchFamily="2" charset="77"/>
              </a:defRPr>
            </a:lvl2pPr>
            <a:lvl3pPr>
              <a:defRPr>
                <a:solidFill>
                  <a:srgbClr val="3371E7"/>
                </a:solidFill>
                <a:latin typeface="Poppins" pitchFamily="2" charset="77"/>
                <a:cs typeface="Poppins" pitchFamily="2" charset="77"/>
              </a:defRPr>
            </a:lvl3pPr>
            <a:lvl4pPr>
              <a:defRPr>
                <a:solidFill>
                  <a:srgbClr val="3371E7"/>
                </a:solidFill>
                <a:latin typeface="Poppins" pitchFamily="2" charset="77"/>
                <a:cs typeface="Poppins" pitchFamily="2" charset="77"/>
              </a:defRPr>
            </a:lvl4pPr>
            <a:lvl5pPr>
              <a:defRPr>
                <a:solidFill>
                  <a:srgbClr val="3371E7"/>
                </a:solidFill>
                <a:latin typeface="Poppins" pitchFamily="2" charset="77"/>
                <a:cs typeface="Poppins"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4EF0275-F9B9-A781-6243-C0867FA4EB1A}"/>
              </a:ext>
            </a:extLst>
          </p:cNvPr>
          <p:cNvSpPr>
            <a:spLocks noGrp="1"/>
          </p:cNvSpPr>
          <p:nvPr>
            <p:ph type="body" sz="quarter" idx="13" hasCustomPrompt="1"/>
          </p:nvPr>
        </p:nvSpPr>
        <p:spPr>
          <a:xfrm>
            <a:off x="6549081" y="6400800"/>
            <a:ext cx="2656611" cy="914400"/>
          </a:xfrm>
          <a:prstGeom prst="rect">
            <a:avLst/>
          </a:prstGeom>
        </p:spPr>
        <p:txBody>
          <a:bodyPr/>
          <a:lstStyle>
            <a:lvl1pPr marL="0" indent="0">
              <a:buNone/>
              <a:defRPr sz="1000">
                <a:solidFill>
                  <a:srgbClr val="3371E7"/>
                </a:solidFill>
                <a:latin typeface="Poppins" pitchFamily="2" charset="77"/>
                <a:cs typeface="Poppins" pitchFamily="2" charset="77"/>
              </a:defRPr>
            </a:lvl1pPr>
          </a:lstStyle>
          <a:p>
            <a:pPr lvl="0"/>
            <a:r>
              <a:rPr lang="en-US">
                <a:latin typeface="Poppins" pitchFamily="2" charset="77"/>
                <a:cs typeface="Poppins" pitchFamily="2" charset="77"/>
              </a:rPr>
              <a:t>Slide Title Goes Here. </a:t>
            </a:r>
            <a:endParaRPr lang="en-US"/>
          </a:p>
        </p:txBody>
      </p:sp>
      <p:sp>
        <p:nvSpPr>
          <p:cNvPr id="3" name="Chart Placeholder 2">
            <a:extLst>
              <a:ext uri="{FF2B5EF4-FFF2-40B4-BE49-F238E27FC236}">
                <a16:creationId xmlns:a16="http://schemas.microsoft.com/office/drawing/2014/main" id="{661B5906-C859-88B2-1CD0-1F01349AB482}"/>
              </a:ext>
            </a:extLst>
          </p:cNvPr>
          <p:cNvSpPr>
            <a:spLocks noGrp="1"/>
          </p:cNvSpPr>
          <p:nvPr>
            <p:ph type="chart" sz="quarter" idx="14"/>
          </p:nvPr>
        </p:nvSpPr>
        <p:spPr>
          <a:xfrm>
            <a:off x="0" y="0"/>
            <a:ext cx="6096000" cy="6858000"/>
          </a:xfrm>
          <a:prstGeom prst="rect">
            <a:avLst/>
          </a:prstGeom>
        </p:spPr>
        <p:txBody>
          <a:bodyPr/>
          <a:lstStyle>
            <a:lvl1pPr marL="0" indent="0" algn="l">
              <a:buNone/>
              <a:defRPr/>
            </a:lvl1pPr>
          </a:lstStyle>
          <a:p>
            <a:endParaRPr lang="en-US"/>
          </a:p>
        </p:txBody>
      </p:sp>
    </p:spTree>
    <p:extLst>
      <p:ext uri="{BB962C8B-B14F-4D97-AF65-F5344CB8AC3E}">
        <p14:creationId xmlns:p14="http://schemas.microsoft.com/office/powerpoint/2010/main" val="28125925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hart with Callout">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A3D833E-86F2-E7C5-C72D-EF1B21E60B00}"/>
              </a:ext>
            </a:extLst>
          </p:cNvPr>
          <p:cNvCxnSpPr>
            <a:cxnSpLocks/>
          </p:cNvCxnSpPr>
          <p:nvPr userDrawn="1"/>
        </p:nvCxnSpPr>
        <p:spPr>
          <a:xfrm>
            <a:off x="6594300" y="6172201"/>
            <a:ext cx="4992111" cy="0"/>
          </a:xfrm>
          <a:prstGeom prst="line">
            <a:avLst/>
          </a:prstGeom>
          <a:ln w="15875">
            <a:solidFill>
              <a:srgbClr val="3371E7"/>
            </a:solidFill>
          </a:ln>
        </p:spPr>
        <p:style>
          <a:lnRef idx="1">
            <a:schemeClr val="accent1"/>
          </a:lnRef>
          <a:fillRef idx="0">
            <a:schemeClr val="accent1"/>
          </a:fillRef>
          <a:effectRef idx="0">
            <a:schemeClr val="accent1"/>
          </a:effectRef>
          <a:fontRef idx="minor">
            <a:schemeClr val="tx1"/>
          </a:fontRef>
        </p:style>
      </p:cxnSp>
      <p:sp>
        <p:nvSpPr>
          <p:cNvPr id="16" name="Text Placeholder 15">
            <a:extLst>
              <a:ext uri="{FF2B5EF4-FFF2-40B4-BE49-F238E27FC236}">
                <a16:creationId xmlns:a16="http://schemas.microsoft.com/office/drawing/2014/main" id="{0C8A6596-7812-D6EE-F800-03D0EC4C232A}"/>
              </a:ext>
            </a:extLst>
          </p:cNvPr>
          <p:cNvSpPr>
            <a:spLocks noGrp="1"/>
          </p:cNvSpPr>
          <p:nvPr>
            <p:ph type="body" sz="quarter" idx="10" hasCustomPrompt="1"/>
          </p:nvPr>
        </p:nvSpPr>
        <p:spPr>
          <a:xfrm>
            <a:off x="6593549" y="457778"/>
            <a:ext cx="4992862" cy="539743"/>
          </a:xfrm>
          <a:prstGeom prst="rect">
            <a:avLst/>
          </a:prstGeom>
        </p:spPr>
        <p:txBody>
          <a:bodyPr/>
          <a:lstStyle>
            <a:lvl1pPr marL="0" indent="0">
              <a:buNone/>
              <a:defRPr sz="3200" b="1">
                <a:solidFill>
                  <a:srgbClr val="3371E7"/>
                </a:solidFill>
                <a:latin typeface="Poppins" pitchFamily="2" charset="77"/>
                <a:cs typeface="Poppins" pitchFamily="2" charset="77"/>
              </a:defRPr>
            </a:lvl1pPr>
            <a:lvl2pPr>
              <a:defRPr b="1">
                <a:latin typeface="Poppins" pitchFamily="2" charset="77"/>
                <a:cs typeface="Poppins" pitchFamily="2" charset="77"/>
              </a:defRPr>
            </a:lvl2pPr>
            <a:lvl3pPr>
              <a:defRPr b="1">
                <a:latin typeface="Poppins" pitchFamily="2" charset="77"/>
                <a:cs typeface="Poppins" pitchFamily="2" charset="77"/>
              </a:defRPr>
            </a:lvl3pPr>
            <a:lvl4pPr>
              <a:defRPr b="1">
                <a:latin typeface="Poppins" pitchFamily="2" charset="77"/>
                <a:cs typeface="Poppins" pitchFamily="2" charset="77"/>
              </a:defRPr>
            </a:lvl4pPr>
            <a:lvl5pPr>
              <a:defRPr b="1">
                <a:latin typeface="Poppins" pitchFamily="2" charset="77"/>
                <a:cs typeface="Poppins" pitchFamily="2" charset="77"/>
              </a:defRPr>
            </a:lvl5pPr>
          </a:lstStyle>
          <a:p>
            <a:pPr lvl="0"/>
            <a:r>
              <a:rPr lang="en-US"/>
              <a:t>CHART SLIDE TITLE GOES HERE</a:t>
            </a:r>
          </a:p>
        </p:txBody>
      </p:sp>
      <p:pic>
        <p:nvPicPr>
          <p:cNvPr id="19" name="Picture 18" descr="Blue letters on a black background&#10;&#10;Description automatically generated">
            <a:extLst>
              <a:ext uri="{FF2B5EF4-FFF2-40B4-BE49-F238E27FC236}">
                <a16:creationId xmlns:a16="http://schemas.microsoft.com/office/drawing/2014/main" id="{904CA38E-5F1D-9149-9E4A-774F35189BC0}"/>
              </a:ext>
            </a:extLst>
          </p:cNvPr>
          <p:cNvPicPr>
            <a:picLocks noChangeAspect="1"/>
          </p:cNvPicPr>
          <p:nvPr userDrawn="1"/>
        </p:nvPicPr>
        <p:blipFill>
          <a:blip r:embed="rId2"/>
          <a:stretch>
            <a:fillRect/>
          </a:stretch>
        </p:blipFill>
        <p:spPr>
          <a:xfrm>
            <a:off x="10223955" y="6401149"/>
            <a:ext cx="1362456" cy="195363"/>
          </a:xfrm>
          <a:prstGeom prst="rect">
            <a:avLst/>
          </a:prstGeom>
        </p:spPr>
      </p:pic>
      <p:sp>
        <p:nvSpPr>
          <p:cNvPr id="21" name="Text Placeholder 20">
            <a:extLst>
              <a:ext uri="{FF2B5EF4-FFF2-40B4-BE49-F238E27FC236}">
                <a16:creationId xmlns:a16="http://schemas.microsoft.com/office/drawing/2014/main" id="{64FF54A6-4498-1952-1CA8-EF76C99B0E7E}"/>
              </a:ext>
            </a:extLst>
          </p:cNvPr>
          <p:cNvSpPr>
            <a:spLocks noGrp="1"/>
          </p:cNvSpPr>
          <p:nvPr>
            <p:ph type="body" sz="quarter" idx="12"/>
          </p:nvPr>
        </p:nvSpPr>
        <p:spPr>
          <a:xfrm>
            <a:off x="6594300" y="1965159"/>
            <a:ext cx="4992862" cy="3978095"/>
          </a:xfrm>
          <a:prstGeom prst="rect">
            <a:avLst/>
          </a:prstGeom>
        </p:spPr>
        <p:txBody>
          <a:bodyPr/>
          <a:lstStyle>
            <a:lvl1pPr>
              <a:defRPr>
                <a:solidFill>
                  <a:srgbClr val="3371E7"/>
                </a:solidFill>
                <a:latin typeface="Poppins" pitchFamily="2" charset="77"/>
                <a:cs typeface="Poppins" pitchFamily="2" charset="77"/>
              </a:defRPr>
            </a:lvl1pPr>
            <a:lvl2pPr>
              <a:defRPr>
                <a:solidFill>
                  <a:srgbClr val="3371E7"/>
                </a:solidFill>
                <a:latin typeface="Poppins" pitchFamily="2" charset="77"/>
                <a:cs typeface="Poppins" pitchFamily="2" charset="77"/>
              </a:defRPr>
            </a:lvl2pPr>
            <a:lvl3pPr>
              <a:defRPr>
                <a:solidFill>
                  <a:srgbClr val="3371E7"/>
                </a:solidFill>
                <a:latin typeface="Poppins" pitchFamily="2" charset="77"/>
                <a:cs typeface="Poppins" pitchFamily="2" charset="77"/>
              </a:defRPr>
            </a:lvl3pPr>
            <a:lvl4pPr>
              <a:defRPr>
                <a:solidFill>
                  <a:srgbClr val="3371E7"/>
                </a:solidFill>
                <a:latin typeface="Poppins" pitchFamily="2" charset="77"/>
                <a:cs typeface="Poppins" pitchFamily="2" charset="77"/>
              </a:defRPr>
            </a:lvl4pPr>
            <a:lvl5pPr>
              <a:defRPr>
                <a:solidFill>
                  <a:srgbClr val="3371E7"/>
                </a:solidFill>
                <a:latin typeface="Poppins" pitchFamily="2" charset="77"/>
                <a:cs typeface="Poppins"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4EF0275-F9B9-A781-6243-C0867FA4EB1A}"/>
              </a:ext>
            </a:extLst>
          </p:cNvPr>
          <p:cNvSpPr>
            <a:spLocks noGrp="1"/>
          </p:cNvSpPr>
          <p:nvPr>
            <p:ph type="body" sz="quarter" idx="13" hasCustomPrompt="1"/>
          </p:nvPr>
        </p:nvSpPr>
        <p:spPr>
          <a:xfrm>
            <a:off x="6549081" y="6400800"/>
            <a:ext cx="2656611" cy="914400"/>
          </a:xfrm>
          <a:prstGeom prst="rect">
            <a:avLst/>
          </a:prstGeom>
        </p:spPr>
        <p:txBody>
          <a:bodyPr/>
          <a:lstStyle>
            <a:lvl1pPr marL="0" indent="0">
              <a:buNone/>
              <a:defRPr sz="1000">
                <a:solidFill>
                  <a:srgbClr val="3371E7"/>
                </a:solidFill>
                <a:latin typeface="Poppins" pitchFamily="2" charset="77"/>
                <a:cs typeface="Poppins" pitchFamily="2" charset="77"/>
              </a:defRPr>
            </a:lvl1pPr>
          </a:lstStyle>
          <a:p>
            <a:pPr lvl="0"/>
            <a:r>
              <a:rPr lang="en-US">
                <a:latin typeface="Poppins" pitchFamily="2" charset="77"/>
                <a:cs typeface="Poppins" pitchFamily="2" charset="77"/>
              </a:rPr>
              <a:t>Slide Title Goes Here. </a:t>
            </a:r>
            <a:endParaRPr lang="en-US"/>
          </a:p>
        </p:txBody>
      </p:sp>
      <p:sp>
        <p:nvSpPr>
          <p:cNvPr id="3" name="Chart Placeholder 2">
            <a:extLst>
              <a:ext uri="{FF2B5EF4-FFF2-40B4-BE49-F238E27FC236}">
                <a16:creationId xmlns:a16="http://schemas.microsoft.com/office/drawing/2014/main" id="{661B5906-C859-88B2-1CD0-1F01349AB482}"/>
              </a:ext>
            </a:extLst>
          </p:cNvPr>
          <p:cNvSpPr>
            <a:spLocks noGrp="1"/>
          </p:cNvSpPr>
          <p:nvPr>
            <p:ph type="chart" sz="quarter" idx="14"/>
          </p:nvPr>
        </p:nvSpPr>
        <p:spPr>
          <a:xfrm>
            <a:off x="0" y="0"/>
            <a:ext cx="6096000" cy="6858000"/>
          </a:xfrm>
          <a:prstGeom prst="rect">
            <a:avLst/>
          </a:prstGeom>
        </p:spPr>
        <p:txBody>
          <a:bodyPr/>
          <a:lstStyle>
            <a:lvl1pPr marL="0" indent="0" algn="l">
              <a:buNone/>
              <a:defRPr/>
            </a:lvl1pPr>
          </a:lstStyle>
          <a:p>
            <a:endParaRPr lang="en-US"/>
          </a:p>
        </p:txBody>
      </p:sp>
    </p:spTree>
    <p:extLst>
      <p:ext uri="{BB962C8B-B14F-4D97-AF65-F5344CB8AC3E}">
        <p14:creationId xmlns:p14="http://schemas.microsoft.com/office/powerpoint/2010/main" val="17227592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6DE27-1507-C832-7704-E16A93E67344}"/>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07E8ADA7-0FA7-6273-3F6B-BBA584E11EDC}"/>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F431BE-8328-D561-947B-A5E93AB3BF2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D968C65-7AFD-46F1-BF88-6B60D1AF93E7}"/>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0DAE3E9-268A-1958-65E7-1A8DDA7C227B}"/>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112393A-D675-B7D8-C691-CA7589DDCFA6}"/>
              </a:ext>
            </a:extLst>
          </p:cNvPr>
          <p:cNvSpPr>
            <a:spLocks noGrp="1"/>
          </p:cNvSpPr>
          <p:nvPr>
            <p:ph type="dt" sz="half" idx="10"/>
          </p:nvPr>
        </p:nvSpPr>
        <p:spPr>
          <a:xfrm>
            <a:off x="838200" y="6356350"/>
            <a:ext cx="2743200" cy="365125"/>
          </a:xfrm>
          <a:prstGeom prst="rect">
            <a:avLst/>
          </a:prstGeom>
        </p:spPr>
        <p:txBody>
          <a:bodyPr/>
          <a:lstStyle/>
          <a:p>
            <a:fld id="{D5ED0251-15C9-F74C-8A70-8394F66AC795}" type="datetimeFigureOut">
              <a:rPr lang="en-US" smtClean="0"/>
              <a:t>6/3/2024</a:t>
            </a:fld>
            <a:endParaRPr lang="en-US"/>
          </a:p>
        </p:txBody>
      </p:sp>
      <p:sp>
        <p:nvSpPr>
          <p:cNvPr id="8" name="Footer Placeholder 7">
            <a:extLst>
              <a:ext uri="{FF2B5EF4-FFF2-40B4-BE49-F238E27FC236}">
                <a16:creationId xmlns:a16="http://schemas.microsoft.com/office/drawing/2014/main" id="{2ED00B7B-BEA3-6CAE-6754-0AB69C251A5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A528ACAF-46A6-B1A3-8D30-92D683C1F033}"/>
              </a:ext>
            </a:extLst>
          </p:cNvPr>
          <p:cNvSpPr>
            <a:spLocks noGrp="1"/>
          </p:cNvSpPr>
          <p:nvPr>
            <p:ph type="sldNum" sz="quarter" idx="12"/>
          </p:nvPr>
        </p:nvSpPr>
        <p:spPr>
          <a:xfrm>
            <a:off x="8610600" y="6356350"/>
            <a:ext cx="2743200" cy="365125"/>
          </a:xfrm>
          <a:prstGeom prst="rect">
            <a:avLst/>
          </a:prstGeom>
        </p:spPr>
        <p:txBody>
          <a:bodyPr/>
          <a:lstStyle/>
          <a:p>
            <a:fld id="{B08595E4-D7D5-894A-AD4B-D9140E02FD7A}" type="slidenum">
              <a:rPr lang="en-US" smtClean="0"/>
              <a:t>‹#›</a:t>
            </a:fld>
            <a:endParaRPr lang="en-US"/>
          </a:p>
        </p:txBody>
      </p:sp>
    </p:spTree>
    <p:extLst>
      <p:ext uri="{BB962C8B-B14F-4D97-AF65-F5344CB8AC3E}">
        <p14:creationId xmlns:p14="http://schemas.microsoft.com/office/powerpoint/2010/main" val="10076280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D95E4-7B1B-6B56-EC58-2D574438C08D}"/>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FC7CAD8A-0C9B-DC00-E70D-3AF7A1D0559A}"/>
              </a:ext>
            </a:extLst>
          </p:cNvPr>
          <p:cNvSpPr>
            <a:spLocks noGrp="1"/>
          </p:cNvSpPr>
          <p:nvPr>
            <p:ph type="dt" sz="half" idx="10"/>
          </p:nvPr>
        </p:nvSpPr>
        <p:spPr>
          <a:xfrm>
            <a:off x="838200" y="6356350"/>
            <a:ext cx="2743200" cy="365125"/>
          </a:xfrm>
          <a:prstGeom prst="rect">
            <a:avLst/>
          </a:prstGeom>
        </p:spPr>
        <p:txBody>
          <a:bodyPr/>
          <a:lstStyle/>
          <a:p>
            <a:fld id="{D5ED0251-15C9-F74C-8A70-8394F66AC795}" type="datetimeFigureOut">
              <a:rPr lang="en-US" smtClean="0"/>
              <a:t>6/3/2024</a:t>
            </a:fld>
            <a:endParaRPr lang="en-US"/>
          </a:p>
        </p:txBody>
      </p:sp>
      <p:sp>
        <p:nvSpPr>
          <p:cNvPr id="4" name="Footer Placeholder 3">
            <a:extLst>
              <a:ext uri="{FF2B5EF4-FFF2-40B4-BE49-F238E27FC236}">
                <a16:creationId xmlns:a16="http://schemas.microsoft.com/office/drawing/2014/main" id="{8C00C7AB-616A-3314-56F4-77072BD70F1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2915158F-8D51-008F-987E-2959C2507A4B}"/>
              </a:ext>
            </a:extLst>
          </p:cNvPr>
          <p:cNvSpPr>
            <a:spLocks noGrp="1"/>
          </p:cNvSpPr>
          <p:nvPr>
            <p:ph type="sldNum" sz="quarter" idx="12"/>
          </p:nvPr>
        </p:nvSpPr>
        <p:spPr>
          <a:xfrm>
            <a:off x="8610600" y="6356350"/>
            <a:ext cx="2743200" cy="365125"/>
          </a:xfrm>
          <a:prstGeom prst="rect">
            <a:avLst/>
          </a:prstGeom>
        </p:spPr>
        <p:txBody>
          <a:bodyPr/>
          <a:lstStyle/>
          <a:p>
            <a:fld id="{B08595E4-D7D5-894A-AD4B-D9140E02FD7A}" type="slidenum">
              <a:rPr lang="en-US" smtClean="0"/>
              <a:t>‹#›</a:t>
            </a:fld>
            <a:endParaRPr lang="en-US"/>
          </a:p>
        </p:txBody>
      </p:sp>
    </p:spTree>
    <p:extLst>
      <p:ext uri="{BB962C8B-B14F-4D97-AF65-F5344CB8AC3E}">
        <p14:creationId xmlns:p14="http://schemas.microsoft.com/office/powerpoint/2010/main" val="40454814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3F2654-0037-15BF-2AD7-C28165AADA7C}"/>
              </a:ext>
            </a:extLst>
          </p:cNvPr>
          <p:cNvSpPr>
            <a:spLocks noGrp="1"/>
          </p:cNvSpPr>
          <p:nvPr>
            <p:ph type="dt" sz="half" idx="10"/>
          </p:nvPr>
        </p:nvSpPr>
        <p:spPr>
          <a:xfrm>
            <a:off x="838200" y="6356350"/>
            <a:ext cx="2743200" cy="365125"/>
          </a:xfrm>
          <a:prstGeom prst="rect">
            <a:avLst/>
          </a:prstGeom>
        </p:spPr>
        <p:txBody>
          <a:bodyPr/>
          <a:lstStyle/>
          <a:p>
            <a:fld id="{D5ED0251-15C9-F74C-8A70-8394F66AC795}" type="datetimeFigureOut">
              <a:rPr lang="en-US" smtClean="0"/>
              <a:t>6/3/2024</a:t>
            </a:fld>
            <a:endParaRPr lang="en-US"/>
          </a:p>
        </p:txBody>
      </p:sp>
      <p:sp>
        <p:nvSpPr>
          <p:cNvPr id="3" name="Footer Placeholder 2">
            <a:extLst>
              <a:ext uri="{FF2B5EF4-FFF2-40B4-BE49-F238E27FC236}">
                <a16:creationId xmlns:a16="http://schemas.microsoft.com/office/drawing/2014/main" id="{F2475618-F7E5-2234-8D7E-AB2208A1612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E12DDD6D-D59E-936F-35A5-7DF96E448474}"/>
              </a:ext>
            </a:extLst>
          </p:cNvPr>
          <p:cNvSpPr>
            <a:spLocks noGrp="1"/>
          </p:cNvSpPr>
          <p:nvPr>
            <p:ph type="sldNum" sz="quarter" idx="12"/>
          </p:nvPr>
        </p:nvSpPr>
        <p:spPr>
          <a:xfrm>
            <a:off x="8610600" y="6356350"/>
            <a:ext cx="2743200" cy="365125"/>
          </a:xfrm>
          <a:prstGeom prst="rect">
            <a:avLst/>
          </a:prstGeom>
        </p:spPr>
        <p:txBody>
          <a:bodyPr/>
          <a:lstStyle/>
          <a:p>
            <a:fld id="{B08595E4-D7D5-894A-AD4B-D9140E02FD7A}" type="slidenum">
              <a:rPr lang="en-US" smtClean="0"/>
              <a:t>‹#›</a:t>
            </a:fld>
            <a:endParaRPr lang="en-US"/>
          </a:p>
        </p:txBody>
      </p:sp>
    </p:spTree>
    <p:extLst>
      <p:ext uri="{BB962C8B-B14F-4D97-AF65-F5344CB8AC3E}">
        <p14:creationId xmlns:p14="http://schemas.microsoft.com/office/powerpoint/2010/main" val="551855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A5793-C3B1-05F8-3118-7E7DD3873CD2}"/>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5918DE9-8D3D-BD74-0DD5-68812BB4A5D3}"/>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ED74ADA-886D-CFD0-D49D-5DDFE7EB2F63}"/>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A2C26B-7CD1-F7C7-C84E-587E3B972247}"/>
              </a:ext>
            </a:extLst>
          </p:cNvPr>
          <p:cNvSpPr>
            <a:spLocks noGrp="1"/>
          </p:cNvSpPr>
          <p:nvPr>
            <p:ph type="dt" sz="half" idx="10"/>
          </p:nvPr>
        </p:nvSpPr>
        <p:spPr>
          <a:xfrm>
            <a:off x="838200" y="6356350"/>
            <a:ext cx="2743200" cy="365125"/>
          </a:xfrm>
          <a:prstGeom prst="rect">
            <a:avLst/>
          </a:prstGeom>
        </p:spPr>
        <p:txBody>
          <a:bodyPr/>
          <a:lstStyle/>
          <a:p>
            <a:fld id="{D5ED0251-15C9-F74C-8A70-8394F66AC795}" type="datetimeFigureOut">
              <a:rPr lang="en-US" smtClean="0"/>
              <a:t>6/3/2024</a:t>
            </a:fld>
            <a:endParaRPr lang="en-US"/>
          </a:p>
        </p:txBody>
      </p:sp>
      <p:sp>
        <p:nvSpPr>
          <p:cNvPr id="6" name="Footer Placeholder 5">
            <a:extLst>
              <a:ext uri="{FF2B5EF4-FFF2-40B4-BE49-F238E27FC236}">
                <a16:creationId xmlns:a16="http://schemas.microsoft.com/office/drawing/2014/main" id="{093B7203-5B9D-4E84-4B7E-1C83627BAB3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92A5F3A-F676-BA6C-E76E-831C3F53C719}"/>
              </a:ext>
            </a:extLst>
          </p:cNvPr>
          <p:cNvSpPr>
            <a:spLocks noGrp="1"/>
          </p:cNvSpPr>
          <p:nvPr>
            <p:ph type="sldNum" sz="quarter" idx="12"/>
          </p:nvPr>
        </p:nvSpPr>
        <p:spPr>
          <a:xfrm>
            <a:off x="8610600" y="6356350"/>
            <a:ext cx="2743200" cy="365125"/>
          </a:xfrm>
          <a:prstGeom prst="rect">
            <a:avLst/>
          </a:prstGeom>
        </p:spPr>
        <p:txBody>
          <a:bodyPr/>
          <a:lstStyle/>
          <a:p>
            <a:fld id="{B08595E4-D7D5-894A-AD4B-D9140E02FD7A}" type="slidenum">
              <a:rPr lang="en-US" smtClean="0"/>
              <a:t>‹#›</a:t>
            </a:fld>
            <a:endParaRPr lang="en-US"/>
          </a:p>
        </p:txBody>
      </p:sp>
    </p:spTree>
    <p:extLst>
      <p:ext uri="{BB962C8B-B14F-4D97-AF65-F5344CB8AC3E}">
        <p14:creationId xmlns:p14="http://schemas.microsoft.com/office/powerpoint/2010/main" val="13459989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92FE46-704E-DB60-F410-4AF39DFDC2DC}"/>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69C79C-4795-4F1C-FB68-84B6CE781D72}"/>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B664A11-F548-62E5-00F1-DFE70D0AD0F5}"/>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E01CBA-E364-88C5-901F-34EE1D0AE0B9}"/>
              </a:ext>
            </a:extLst>
          </p:cNvPr>
          <p:cNvSpPr>
            <a:spLocks noGrp="1"/>
          </p:cNvSpPr>
          <p:nvPr>
            <p:ph type="dt" sz="half" idx="10"/>
          </p:nvPr>
        </p:nvSpPr>
        <p:spPr>
          <a:xfrm>
            <a:off x="838200" y="6356350"/>
            <a:ext cx="2743200" cy="365125"/>
          </a:xfrm>
          <a:prstGeom prst="rect">
            <a:avLst/>
          </a:prstGeom>
        </p:spPr>
        <p:txBody>
          <a:bodyPr/>
          <a:lstStyle/>
          <a:p>
            <a:fld id="{D5ED0251-15C9-F74C-8A70-8394F66AC795}" type="datetimeFigureOut">
              <a:rPr lang="en-US" smtClean="0"/>
              <a:t>6/3/2024</a:t>
            </a:fld>
            <a:endParaRPr lang="en-US"/>
          </a:p>
        </p:txBody>
      </p:sp>
      <p:sp>
        <p:nvSpPr>
          <p:cNvPr id="6" name="Footer Placeholder 5">
            <a:extLst>
              <a:ext uri="{FF2B5EF4-FFF2-40B4-BE49-F238E27FC236}">
                <a16:creationId xmlns:a16="http://schemas.microsoft.com/office/drawing/2014/main" id="{FC2E439A-056A-C430-3A6F-700FB3A3D6E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C142AFBF-1656-F30A-F092-C0D18FB1CCD8}"/>
              </a:ext>
            </a:extLst>
          </p:cNvPr>
          <p:cNvSpPr>
            <a:spLocks noGrp="1"/>
          </p:cNvSpPr>
          <p:nvPr>
            <p:ph type="sldNum" sz="quarter" idx="12"/>
          </p:nvPr>
        </p:nvSpPr>
        <p:spPr>
          <a:xfrm>
            <a:off x="8610600" y="6356350"/>
            <a:ext cx="2743200" cy="365125"/>
          </a:xfrm>
          <a:prstGeom prst="rect">
            <a:avLst/>
          </a:prstGeom>
        </p:spPr>
        <p:txBody>
          <a:bodyPr/>
          <a:lstStyle/>
          <a:p>
            <a:fld id="{B08595E4-D7D5-894A-AD4B-D9140E02FD7A}" type="slidenum">
              <a:rPr lang="en-US" smtClean="0"/>
              <a:t>‹#›</a:t>
            </a:fld>
            <a:endParaRPr lang="en-US"/>
          </a:p>
        </p:txBody>
      </p:sp>
    </p:spTree>
    <p:extLst>
      <p:ext uri="{BB962C8B-B14F-4D97-AF65-F5344CB8AC3E}">
        <p14:creationId xmlns:p14="http://schemas.microsoft.com/office/powerpoint/2010/main" val="12548312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6AC3A-7586-C41E-FDCC-2C578C408FDA}"/>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6F2DCF0-2024-C808-654A-DA9004C6EFA3}"/>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C22B0E-0F7B-7D18-AA33-43C0B713F220}"/>
              </a:ext>
            </a:extLst>
          </p:cNvPr>
          <p:cNvSpPr>
            <a:spLocks noGrp="1"/>
          </p:cNvSpPr>
          <p:nvPr>
            <p:ph type="dt" sz="half" idx="10"/>
          </p:nvPr>
        </p:nvSpPr>
        <p:spPr>
          <a:xfrm>
            <a:off x="838200" y="6356350"/>
            <a:ext cx="2743200" cy="365125"/>
          </a:xfrm>
          <a:prstGeom prst="rect">
            <a:avLst/>
          </a:prstGeom>
        </p:spPr>
        <p:txBody>
          <a:bodyPr/>
          <a:lstStyle/>
          <a:p>
            <a:fld id="{D5ED0251-15C9-F74C-8A70-8394F66AC795}" type="datetimeFigureOut">
              <a:rPr lang="en-US" smtClean="0"/>
              <a:t>6/3/2024</a:t>
            </a:fld>
            <a:endParaRPr lang="en-US"/>
          </a:p>
        </p:txBody>
      </p:sp>
      <p:sp>
        <p:nvSpPr>
          <p:cNvPr id="5" name="Footer Placeholder 4">
            <a:extLst>
              <a:ext uri="{FF2B5EF4-FFF2-40B4-BE49-F238E27FC236}">
                <a16:creationId xmlns:a16="http://schemas.microsoft.com/office/drawing/2014/main" id="{8E8AFFC9-BBE7-A506-F22B-BE4FFEA4E56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E4EEBC64-8828-9B88-61E1-597A62DB87D9}"/>
              </a:ext>
            </a:extLst>
          </p:cNvPr>
          <p:cNvSpPr>
            <a:spLocks noGrp="1"/>
          </p:cNvSpPr>
          <p:nvPr>
            <p:ph type="sldNum" sz="quarter" idx="12"/>
          </p:nvPr>
        </p:nvSpPr>
        <p:spPr>
          <a:xfrm>
            <a:off x="8610600" y="6356350"/>
            <a:ext cx="2743200" cy="365125"/>
          </a:xfrm>
          <a:prstGeom prst="rect">
            <a:avLst/>
          </a:prstGeom>
        </p:spPr>
        <p:txBody>
          <a:bodyPr/>
          <a:lstStyle/>
          <a:p>
            <a:fld id="{B08595E4-D7D5-894A-AD4B-D9140E02FD7A}" type="slidenum">
              <a:rPr lang="en-US" smtClean="0"/>
              <a:t>‹#›</a:t>
            </a:fld>
            <a:endParaRPr lang="en-US"/>
          </a:p>
        </p:txBody>
      </p:sp>
    </p:spTree>
    <p:extLst>
      <p:ext uri="{BB962C8B-B14F-4D97-AF65-F5344CB8AC3E}">
        <p14:creationId xmlns:p14="http://schemas.microsoft.com/office/powerpoint/2010/main" val="3277577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693CC48-ABD5-7EB7-916F-CC2A40FDF725}"/>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958937B-EA1A-4D1C-861D-80BD768C9002}"/>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A0CA73-16C6-E359-EE8C-C32A366EEF5D}"/>
              </a:ext>
            </a:extLst>
          </p:cNvPr>
          <p:cNvSpPr>
            <a:spLocks noGrp="1"/>
          </p:cNvSpPr>
          <p:nvPr>
            <p:ph type="dt" sz="half" idx="10"/>
          </p:nvPr>
        </p:nvSpPr>
        <p:spPr>
          <a:xfrm>
            <a:off x="838200" y="6356350"/>
            <a:ext cx="2743200" cy="365125"/>
          </a:xfrm>
          <a:prstGeom prst="rect">
            <a:avLst/>
          </a:prstGeom>
        </p:spPr>
        <p:txBody>
          <a:bodyPr/>
          <a:lstStyle/>
          <a:p>
            <a:fld id="{D5ED0251-15C9-F74C-8A70-8394F66AC795}" type="datetimeFigureOut">
              <a:rPr lang="en-US" smtClean="0"/>
              <a:t>6/3/2024</a:t>
            </a:fld>
            <a:endParaRPr lang="en-US"/>
          </a:p>
        </p:txBody>
      </p:sp>
      <p:sp>
        <p:nvSpPr>
          <p:cNvPr id="5" name="Footer Placeholder 4">
            <a:extLst>
              <a:ext uri="{FF2B5EF4-FFF2-40B4-BE49-F238E27FC236}">
                <a16:creationId xmlns:a16="http://schemas.microsoft.com/office/drawing/2014/main" id="{FF24107F-D8C2-E307-F4BF-B495ECEB169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A7AB007A-E107-2BC6-D69C-52FF4738807B}"/>
              </a:ext>
            </a:extLst>
          </p:cNvPr>
          <p:cNvSpPr>
            <a:spLocks noGrp="1"/>
          </p:cNvSpPr>
          <p:nvPr>
            <p:ph type="sldNum" sz="quarter" idx="12"/>
          </p:nvPr>
        </p:nvSpPr>
        <p:spPr>
          <a:xfrm>
            <a:off x="8610600" y="6356350"/>
            <a:ext cx="2743200" cy="365125"/>
          </a:xfrm>
          <a:prstGeom prst="rect">
            <a:avLst/>
          </a:prstGeom>
        </p:spPr>
        <p:txBody>
          <a:bodyPr/>
          <a:lstStyle/>
          <a:p>
            <a:fld id="{B08595E4-D7D5-894A-AD4B-D9140E02FD7A}" type="slidenum">
              <a:rPr lang="en-US" smtClean="0"/>
              <a:t>‹#›</a:t>
            </a:fld>
            <a:endParaRPr lang="en-US"/>
          </a:p>
        </p:txBody>
      </p:sp>
    </p:spTree>
    <p:extLst>
      <p:ext uri="{BB962C8B-B14F-4D97-AF65-F5344CB8AC3E}">
        <p14:creationId xmlns:p14="http://schemas.microsoft.com/office/powerpoint/2010/main" val="2557531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348D056-3865-E712-F5DE-A537FBE68C82}"/>
              </a:ext>
            </a:extLst>
          </p:cNvPr>
          <p:cNvSpPr/>
          <p:nvPr userDrawn="1"/>
        </p:nvSpPr>
        <p:spPr>
          <a:xfrm>
            <a:off x="0" y="0"/>
            <a:ext cx="12192000" cy="6858000"/>
          </a:xfrm>
          <a:prstGeom prst="rect">
            <a:avLst/>
          </a:prstGeom>
          <a:solidFill>
            <a:srgbClr val="0006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D5FC1790-7E16-E85B-CBB2-494F1DB3DB81}"/>
              </a:ext>
            </a:extLst>
          </p:cNvPr>
          <p:cNvSpPr txBox="1"/>
          <p:nvPr userDrawn="1"/>
        </p:nvSpPr>
        <p:spPr>
          <a:xfrm>
            <a:off x="551448" y="1756324"/>
            <a:ext cx="4680284" cy="369332"/>
          </a:xfrm>
          <a:prstGeom prst="rect">
            <a:avLst/>
          </a:prstGeom>
          <a:noFill/>
        </p:spPr>
        <p:txBody>
          <a:bodyPr wrap="square" rtlCol="0">
            <a:spAutoFit/>
          </a:bodyPr>
          <a:lstStyle/>
          <a:p>
            <a:r>
              <a:rPr lang="en-US">
                <a:solidFill>
                  <a:schemeClr val="bg1"/>
                </a:solidFill>
                <a:latin typeface="Poppins" pitchFamily="2" charset="77"/>
                <a:cs typeface="Poppins" pitchFamily="2" charset="77"/>
              </a:rPr>
              <a:t>Agenda</a:t>
            </a:r>
          </a:p>
        </p:txBody>
      </p:sp>
      <p:sp>
        <p:nvSpPr>
          <p:cNvPr id="12" name="Text Placeholder 11">
            <a:extLst>
              <a:ext uri="{FF2B5EF4-FFF2-40B4-BE49-F238E27FC236}">
                <a16:creationId xmlns:a16="http://schemas.microsoft.com/office/drawing/2014/main" id="{9D716DB1-27F1-B81A-43E9-804E81DDFEDA}"/>
              </a:ext>
            </a:extLst>
          </p:cNvPr>
          <p:cNvSpPr>
            <a:spLocks noGrp="1"/>
          </p:cNvSpPr>
          <p:nvPr>
            <p:ph type="body" sz="quarter" idx="10" hasCustomPrompt="1"/>
          </p:nvPr>
        </p:nvSpPr>
        <p:spPr>
          <a:xfrm>
            <a:off x="551447" y="2369470"/>
            <a:ext cx="2538663" cy="433387"/>
          </a:xfrm>
          <a:prstGeom prst="rect">
            <a:avLst/>
          </a:prstGeom>
        </p:spPr>
        <p:txBody>
          <a:bodyPr/>
          <a:lstStyle>
            <a:lvl1pPr marL="0" indent="0">
              <a:buNone/>
              <a:defRPr sz="2400" b="1" i="0">
                <a:solidFill>
                  <a:schemeClr val="bg1"/>
                </a:solidFill>
                <a:latin typeface="Now" pitchFamily="2" charset="77"/>
                <a:cs typeface="Poppins" pitchFamily="2" charset="77"/>
              </a:defRPr>
            </a:lvl1pPr>
          </a:lstStyle>
          <a:p>
            <a:pPr lvl="0"/>
            <a:r>
              <a:rPr lang="en-US">
                <a:latin typeface="Poppins" pitchFamily="2" charset="77"/>
                <a:cs typeface="Poppins" pitchFamily="2" charset="77"/>
              </a:rPr>
              <a:t>01 Insert Name</a:t>
            </a:r>
            <a:endParaRPr lang="en-US"/>
          </a:p>
        </p:txBody>
      </p:sp>
      <p:sp>
        <p:nvSpPr>
          <p:cNvPr id="13" name="Text Placeholder 11">
            <a:extLst>
              <a:ext uri="{FF2B5EF4-FFF2-40B4-BE49-F238E27FC236}">
                <a16:creationId xmlns:a16="http://schemas.microsoft.com/office/drawing/2014/main" id="{0484542F-5A08-D71D-4480-650712EF2831}"/>
              </a:ext>
            </a:extLst>
          </p:cNvPr>
          <p:cNvSpPr>
            <a:spLocks noGrp="1"/>
          </p:cNvSpPr>
          <p:nvPr>
            <p:ph type="body" sz="quarter" idx="11" hasCustomPrompt="1"/>
          </p:nvPr>
        </p:nvSpPr>
        <p:spPr>
          <a:xfrm>
            <a:off x="4827582" y="2369470"/>
            <a:ext cx="2538663" cy="433387"/>
          </a:xfrm>
          <a:prstGeom prst="rect">
            <a:avLst/>
          </a:prstGeom>
        </p:spPr>
        <p:txBody>
          <a:bodyPr/>
          <a:lstStyle>
            <a:lvl1pPr marL="0" indent="0">
              <a:buNone/>
              <a:defRPr sz="2400" b="1" i="0">
                <a:solidFill>
                  <a:schemeClr val="bg1"/>
                </a:solidFill>
                <a:latin typeface="Now" pitchFamily="2" charset="77"/>
                <a:cs typeface="Poppins" pitchFamily="2" charset="77"/>
              </a:defRPr>
            </a:lvl1pPr>
          </a:lstStyle>
          <a:p>
            <a:pPr lvl="0"/>
            <a:r>
              <a:rPr lang="en-US">
                <a:latin typeface="Poppins" pitchFamily="2" charset="77"/>
                <a:cs typeface="Poppins" pitchFamily="2" charset="77"/>
              </a:rPr>
              <a:t>02 Insert Name</a:t>
            </a:r>
            <a:endParaRPr lang="en-US"/>
          </a:p>
        </p:txBody>
      </p:sp>
      <p:sp>
        <p:nvSpPr>
          <p:cNvPr id="14" name="Text Placeholder 11">
            <a:extLst>
              <a:ext uri="{FF2B5EF4-FFF2-40B4-BE49-F238E27FC236}">
                <a16:creationId xmlns:a16="http://schemas.microsoft.com/office/drawing/2014/main" id="{2CCE78E2-852D-F0C3-7CEF-B4046829742E}"/>
              </a:ext>
            </a:extLst>
          </p:cNvPr>
          <p:cNvSpPr>
            <a:spLocks noGrp="1"/>
          </p:cNvSpPr>
          <p:nvPr>
            <p:ph type="body" sz="quarter" idx="12" hasCustomPrompt="1"/>
          </p:nvPr>
        </p:nvSpPr>
        <p:spPr>
          <a:xfrm>
            <a:off x="8937458" y="2369469"/>
            <a:ext cx="2648953" cy="433387"/>
          </a:xfrm>
          <a:prstGeom prst="rect">
            <a:avLst/>
          </a:prstGeom>
        </p:spPr>
        <p:txBody>
          <a:bodyPr/>
          <a:lstStyle>
            <a:lvl1pPr marL="0" indent="0">
              <a:buNone/>
              <a:defRPr sz="2400" b="1" i="0">
                <a:solidFill>
                  <a:schemeClr val="bg1"/>
                </a:solidFill>
                <a:latin typeface="Now" pitchFamily="2" charset="77"/>
                <a:cs typeface="Poppins" pitchFamily="2" charset="77"/>
              </a:defRPr>
            </a:lvl1pPr>
          </a:lstStyle>
          <a:p>
            <a:pPr lvl="0"/>
            <a:r>
              <a:rPr lang="en-US">
                <a:latin typeface="Poppins" pitchFamily="2" charset="77"/>
                <a:cs typeface="Poppins" pitchFamily="2" charset="77"/>
              </a:rPr>
              <a:t>03 Insert Name</a:t>
            </a:r>
            <a:endParaRPr lang="en-US"/>
          </a:p>
        </p:txBody>
      </p:sp>
      <p:sp>
        <p:nvSpPr>
          <p:cNvPr id="17" name="Text Placeholder 11">
            <a:extLst>
              <a:ext uri="{FF2B5EF4-FFF2-40B4-BE49-F238E27FC236}">
                <a16:creationId xmlns:a16="http://schemas.microsoft.com/office/drawing/2014/main" id="{0463CFFB-0669-D326-DA73-F19A46723F1D}"/>
              </a:ext>
            </a:extLst>
          </p:cNvPr>
          <p:cNvSpPr>
            <a:spLocks noGrp="1"/>
          </p:cNvSpPr>
          <p:nvPr>
            <p:ph type="body" sz="quarter" idx="14" hasCustomPrompt="1"/>
          </p:nvPr>
        </p:nvSpPr>
        <p:spPr>
          <a:xfrm>
            <a:off x="537410" y="4086796"/>
            <a:ext cx="2648953" cy="433387"/>
          </a:xfrm>
          <a:prstGeom prst="rect">
            <a:avLst/>
          </a:prstGeom>
        </p:spPr>
        <p:txBody>
          <a:bodyPr/>
          <a:lstStyle>
            <a:lvl1pPr marL="0" indent="0">
              <a:buNone/>
              <a:defRPr sz="2400" b="1" i="0">
                <a:solidFill>
                  <a:schemeClr val="bg1"/>
                </a:solidFill>
                <a:latin typeface="Now" pitchFamily="2" charset="77"/>
                <a:cs typeface="Poppins" pitchFamily="2" charset="77"/>
              </a:defRPr>
            </a:lvl1pPr>
          </a:lstStyle>
          <a:p>
            <a:pPr lvl="0"/>
            <a:r>
              <a:rPr lang="en-US">
                <a:latin typeface="Poppins" pitchFamily="2" charset="77"/>
                <a:cs typeface="Poppins" pitchFamily="2" charset="77"/>
              </a:rPr>
              <a:t>04 Insert Name</a:t>
            </a:r>
            <a:endParaRPr lang="en-US"/>
          </a:p>
        </p:txBody>
      </p:sp>
      <p:sp>
        <p:nvSpPr>
          <p:cNvPr id="18" name="Text Placeholder 11">
            <a:extLst>
              <a:ext uri="{FF2B5EF4-FFF2-40B4-BE49-F238E27FC236}">
                <a16:creationId xmlns:a16="http://schemas.microsoft.com/office/drawing/2014/main" id="{791D8E5B-1401-248C-5C24-B5748CB695E2}"/>
              </a:ext>
            </a:extLst>
          </p:cNvPr>
          <p:cNvSpPr>
            <a:spLocks noGrp="1"/>
          </p:cNvSpPr>
          <p:nvPr>
            <p:ph type="body" sz="quarter" idx="15" hasCustomPrompt="1"/>
          </p:nvPr>
        </p:nvSpPr>
        <p:spPr>
          <a:xfrm>
            <a:off x="4837063" y="4086796"/>
            <a:ext cx="2648953" cy="433387"/>
          </a:xfrm>
          <a:prstGeom prst="rect">
            <a:avLst/>
          </a:prstGeom>
        </p:spPr>
        <p:txBody>
          <a:bodyPr/>
          <a:lstStyle>
            <a:lvl1pPr marL="0" indent="0">
              <a:buNone/>
              <a:defRPr sz="2400" b="1" i="0">
                <a:solidFill>
                  <a:schemeClr val="bg1"/>
                </a:solidFill>
                <a:latin typeface="Now" pitchFamily="2" charset="77"/>
                <a:cs typeface="Poppins" pitchFamily="2" charset="77"/>
              </a:defRPr>
            </a:lvl1pPr>
          </a:lstStyle>
          <a:p>
            <a:pPr lvl="0"/>
            <a:r>
              <a:rPr lang="en-US">
                <a:latin typeface="Poppins" pitchFamily="2" charset="77"/>
                <a:cs typeface="Poppins" pitchFamily="2" charset="77"/>
              </a:rPr>
              <a:t>05 Insert Name</a:t>
            </a:r>
            <a:endParaRPr lang="en-US"/>
          </a:p>
        </p:txBody>
      </p:sp>
      <p:cxnSp>
        <p:nvCxnSpPr>
          <p:cNvPr id="19" name="Straight Connector 18">
            <a:extLst>
              <a:ext uri="{FF2B5EF4-FFF2-40B4-BE49-F238E27FC236}">
                <a16:creationId xmlns:a16="http://schemas.microsoft.com/office/drawing/2014/main" id="{1C4E4AE2-51A7-89ED-BE49-5EC9BEB81A1E}"/>
              </a:ext>
            </a:extLst>
          </p:cNvPr>
          <p:cNvCxnSpPr>
            <a:cxnSpLocks/>
          </p:cNvCxnSpPr>
          <p:nvPr userDrawn="1"/>
        </p:nvCxnSpPr>
        <p:spPr>
          <a:xfrm>
            <a:off x="625642" y="6172201"/>
            <a:ext cx="10960769" cy="0"/>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C6AE3F3B-0648-44AB-7D7D-7B45DC7EB870}"/>
              </a:ext>
            </a:extLst>
          </p:cNvPr>
          <p:cNvSpPr txBox="1"/>
          <p:nvPr userDrawn="1"/>
        </p:nvSpPr>
        <p:spPr>
          <a:xfrm>
            <a:off x="551448" y="6391990"/>
            <a:ext cx="1167904" cy="246221"/>
          </a:xfrm>
          <a:prstGeom prst="rect">
            <a:avLst/>
          </a:prstGeom>
          <a:noFill/>
        </p:spPr>
        <p:txBody>
          <a:bodyPr wrap="square" rtlCol="0">
            <a:spAutoFit/>
          </a:bodyPr>
          <a:lstStyle/>
          <a:p>
            <a:r>
              <a:rPr lang="en-US" sz="1000">
                <a:solidFill>
                  <a:schemeClr val="bg1"/>
                </a:solidFill>
                <a:latin typeface="Poppins" pitchFamily="2" charset="77"/>
                <a:cs typeface="Poppins" pitchFamily="2" charset="77"/>
              </a:rPr>
              <a:t>Agenda</a:t>
            </a:r>
          </a:p>
        </p:txBody>
      </p:sp>
      <p:sp>
        <p:nvSpPr>
          <p:cNvPr id="26" name="Text Placeholder 11">
            <a:extLst>
              <a:ext uri="{FF2B5EF4-FFF2-40B4-BE49-F238E27FC236}">
                <a16:creationId xmlns:a16="http://schemas.microsoft.com/office/drawing/2014/main" id="{C6451227-3AA7-6B52-AB54-BDDAE542348F}"/>
              </a:ext>
            </a:extLst>
          </p:cNvPr>
          <p:cNvSpPr>
            <a:spLocks noGrp="1"/>
          </p:cNvSpPr>
          <p:nvPr>
            <p:ph type="body" sz="quarter" idx="16" hasCustomPrompt="1"/>
          </p:nvPr>
        </p:nvSpPr>
        <p:spPr>
          <a:xfrm>
            <a:off x="8937457" y="4086796"/>
            <a:ext cx="2648953" cy="433387"/>
          </a:xfrm>
          <a:prstGeom prst="rect">
            <a:avLst/>
          </a:prstGeom>
        </p:spPr>
        <p:txBody>
          <a:bodyPr/>
          <a:lstStyle>
            <a:lvl1pPr marL="0" indent="0">
              <a:buNone/>
              <a:defRPr sz="2400" b="1" i="0">
                <a:solidFill>
                  <a:schemeClr val="bg1"/>
                </a:solidFill>
                <a:latin typeface="Now" pitchFamily="2" charset="77"/>
                <a:cs typeface="Poppins" pitchFamily="2" charset="77"/>
              </a:defRPr>
            </a:lvl1pPr>
          </a:lstStyle>
          <a:p>
            <a:pPr lvl="0"/>
            <a:r>
              <a:rPr lang="en-US">
                <a:latin typeface="Poppins" pitchFamily="2" charset="77"/>
                <a:cs typeface="Poppins" pitchFamily="2" charset="77"/>
              </a:rPr>
              <a:t>06 Insert Name</a:t>
            </a:r>
            <a:endParaRPr lang="en-US"/>
          </a:p>
        </p:txBody>
      </p:sp>
      <p:sp>
        <p:nvSpPr>
          <p:cNvPr id="28" name="Text Placeholder 27">
            <a:extLst>
              <a:ext uri="{FF2B5EF4-FFF2-40B4-BE49-F238E27FC236}">
                <a16:creationId xmlns:a16="http://schemas.microsoft.com/office/drawing/2014/main" id="{6DEB9DCC-B45E-9C12-BD52-A72F2E95299E}"/>
              </a:ext>
            </a:extLst>
          </p:cNvPr>
          <p:cNvSpPr>
            <a:spLocks noGrp="1"/>
          </p:cNvSpPr>
          <p:nvPr>
            <p:ph type="body" sz="quarter" idx="17" hasCustomPrompt="1"/>
          </p:nvPr>
        </p:nvSpPr>
        <p:spPr>
          <a:xfrm>
            <a:off x="538163" y="2798236"/>
            <a:ext cx="3479800" cy="942975"/>
          </a:xfrm>
          <a:prstGeom prst="rect">
            <a:avLst/>
          </a:prstGeom>
        </p:spPr>
        <p:txBody>
          <a:bodyPr/>
          <a:lstStyle>
            <a:lvl1pPr marL="0" indent="0">
              <a:buNone/>
              <a:defRPr sz="2800">
                <a:solidFill>
                  <a:schemeClr val="bg1"/>
                </a:solidFill>
              </a:defRPr>
            </a:lvl1pPr>
            <a:lvl2pPr marL="457200" indent="0">
              <a:buNone/>
              <a:defRPr sz="1400">
                <a:solidFill>
                  <a:schemeClr val="bg1"/>
                </a:solidFill>
                <a:latin typeface="Poppins" pitchFamily="2" charset="77"/>
                <a:cs typeface="Poppins" pitchFamily="2" charset="77"/>
              </a:defRPr>
            </a:lvl2pPr>
          </a:lstStyle>
          <a:p>
            <a:pPr lvl="0"/>
            <a:r>
              <a:rPr lang="en-US" sz="1400">
                <a:latin typeface="Poppins" pitchFamily="2" charset="77"/>
                <a:cs typeface="Poppins" pitchFamily="2" charset="77"/>
              </a:rPr>
              <a:t>Brief description of content goes here. Font should be Poppins Regular, size 14</a:t>
            </a:r>
            <a:endParaRPr lang="en-US"/>
          </a:p>
        </p:txBody>
      </p:sp>
      <p:sp>
        <p:nvSpPr>
          <p:cNvPr id="29" name="Text Placeholder 27">
            <a:extLst>
              <a:ext uri="{FF2B5EF4-FFF2-40B4-BE49-F238E27FC236}">
                <a16:creationId xmlns:a16="http://schemas.microsoft.com/office/drawing/2014/main" id="{FCB22BAC-02BB-FBF3-79F1-7D0290B29AB9}"/>
              </a:ext>
            </a:extLst>
          </p:cNvPr>
          <p:cNvSpPr>
            <a:spLocks noGrp="1"/>
          </p:cNvSpPr>
          <p:nvPr>
            <p:ph type="body" sz="quarter" idx="18" hasCustomPrompt="1"/>
          </p:nvPr>
        </p:nvSpPr>
        <p:spPr>
          <a:xfrm>
            <a:off x="4837063" y="2818873"/>
            <a:ext cx="3479800" cy="942975"/>
          </a:xfrm>
          <a:prstGeom prst="rect">
            <a:avLst/>
          </a:prstGeom>
        </p:spPr>
        <p:txBody>
          <a:bodyPr/>
          <a:lstStyle>
            <a:lvl1pPr marL="0" indent="0">
              <a:buNone/>
              <a:defRPr sz="2800">
                <a:solidFill>
                  <a:schemeClr val="bg1"/>
                </a:solidFill>
              </a:defRPr>
            </a:lvl1pPr>
            <a:lvl2pPr marL="457200" indent="0">
              <a:buNone/>
              <a:defRPr sz="1400">
                <a:solidFill>
                  <a:schemeClr val="bg1"/>
                </a:solidFill>
                <a:latin typeface="Poppins" pitchFamily="2" charset="77"/>
                <a:cs typeface="Poppins" pitchFamily="2" charset="77"/>
              </a:defRPr>
            </a:lvl2pPr>
          </a:lstStyle>
          <a:p>
            <a:pPr lvl="0"/>
            <a:r>
              <a:rPr lang="en-US" sz="1400">
                <a:latin typeface="Poppins" pitchFamily="2" charset="77"/>
                <a:cs typeface="Poppins" pitchFamily="2" charset="77"/>
              </a:rPr>
              <a:t>Brief description of content goes here. Font should be Poppins Regular, size 14</a:t>
            </a:r>
            <a:endParaRPr lang="en-US" sz="1400"/>
          </a:p>
        </p:txBody>
      </p:sp>
      <p:sp>
        <p:nvSpPr>
          <p:cNvPr id="30" name="Text Placeholder 27">
            <a:extLst>
              <a:ext uri="{FF2B5EF4-FFF2-40B4-BE49-F238E27FC236}">
                <a16:creationId xmlns:a16="http://schemas.microsoft.com/office/drawing/2014/main" id="{3CB72F5C-E4FB-504A-6D04-4B87AD87A792}"/>
              </a:ext>
            </a:extLst>
          </p:cNvPr>
          <p:cNvSpPr>
            <a:spLocks noGrp="1"/>
          </p:cNvSpPr>
          <p:nvPr>
            <p:ph type="body" sz="quarter" idx="19" hasCustomPrompt="1"/>
          </p:nvPr>
        </p:nvSpPr>
        <p:spPr>
          <a:xfrm>
            <a:off x="8937457" y="2834699"/>
            <a:ext cx="3031630" cy="942975"/>
          </a:xfrm>
          <a:prstGeom prst="rect">
            <a:avLst/>
          </a:prstGeom>
        </p:spPr>
        <p:txBody>
          <a:bodyPr/>
          <a:lstStyle>
            <a:lvl1pPr marL="0" indent="0">
              <a:buNone/>
              <a:defRPr sz="2800">
                <a:solidFill>
                  <a:schemeClr val="bg1"/>
                </a:solidFill>
              </a:defRPr>
            </a:lvl1pPr>
            <a:lvl2pPr marL="457200" indent="0">
              <a:buNone/>
              <a:defRPr sz="1400">
                <a:solidFill>
                  <a:schemeClr val="bg1"/>
                </a:solidFill>
                <a:latin typeface="Poppins" pitchFamily="2" charset="77"/>
                <a:cs typeface="Poppins" pitchFamily="2" charset="77"/>
              </a:defRPr>
            </a:lvl2pPr>
          </a:lstStyle>
          <a:p>
            <a:pPr lvl="0"/>
            <a:r>
              <a:rPr lang="en-US" sz="1400">
                <a:latin typeface="Poppins" pitchFamily="2" charset="77"/>
                <a:cs typeface="Poppins" pitchFamily="2" charset="77"/>
              </a:rPr>
              <a:t>Brief description of content goes here. Font should be Poppins Regular, size 14</a:t>
            </a:r>
            <a:endParaRPr lang="en-US" sz="1400"/>
          </a:p>
        </p:txBody>
      </p:sp>
      <p:sp>
        <p:nvSpPr>
          <p:cNvPr id="32" name="Text Placeholder 27">
            <a:extLst>
              <a:ext uri="{FF2B5EF4-FFF2-40B4-BE49-F238E27FC236}">
                <a16:creationId xmlns:a16="http://schemas.microsoft.com/office/drawing/2014/main" id="{3EFAE001-2FC3-D1EB-9256-5F802BFCF2A2}"/>
              </a:ext>
            </a:extLst>
          </p:cNvPr>
          <p:cNvSpPr>
            <a:spLocks noGrp="1"/>
          </p:cNvSpPr>
          <p:nvPr>
            <p:ph type="body" sz="quarter" idx="21" hasCustomPrompt="1"/>
          </p:nvPr>
        </p:nvSpPr>
        <p:spPr>
          <a:xfrm>
            <a:off x="537410" y="4556646"/>
            <a:ext cx="3479800" cy="942975"/>
          </a:xfrm>
          <a:prstGeom prst="rect">
            <a:avLst/>
          </a:prstGeom>
        </p:spPr>
        <p:txBody>
          <a:bodyPr/>
          <a:lstStyle>
            <a:lvl1pPr marL="0" indent="0">
              <a:buNone/>
              <a:defRPr sz="2800">
                <a:solidFill>
                  <a:schemeClr val="bg1"/>
                </a:solidFill>
              </a:defRPr>
            </a:lvl1pPr>
            <a:lvl2pPr marL="457200" indent="0">
              <a:buNone/>
              <a:defRPr sz="1400">
                <a:solidFill>
                  <a:schemeClr val="bg1"/>
                </a:solidFill>
                <a:latin typeface="Poppins" pitchFamily="2" charset="77"/>
                <a:cs typeface="Poppins" pitchFamily="2" charset="77"/>
              </a:defRPr>
            </a:lvl2pPr>
          </a:lstStyle>
          <a:p>
            <a:pPr lvl="0"/>
            <a:r>
              <a:rPr lang="en-US" sz="1400">
                <a:latin typeface="Poppins" pitchFamily="2" charset="77"/>
                <a:cs typeface="Poppins" pitchFamily="2" charset="77"/>
              </a:rPr>
              <a:t>Brief description of content goes here. Font should be Poppins Regular, size 14</a:t>
            </a:r>
            <a:endParaRPr lang="en-US" sz="1400"/>
          </a:p>
        </p:txBody>
      </p:sp>
      <p:sp>
        <p:nvSpPr>
          <p:cNvPr id="33" name="Text Placeholder 27">
            <a:extLst>
              <a:ext uri="{FF2B5EF4-FFF2-40B4-BE49-F238E27FC236}">
                <a16:creationId xmlns:a16="http://schemas.microsoft.com/office/drawing/2014/main" id="{4C29B902-F51D-6CD0-A0BD-C657ADF943CE}"/>
              </a:ext>
            </a:extLst>
          </p:cNvPr>
          <p:cNvSpPr>
            <a:spLocks noGrp="1"/>
          </p:cNvSpPr>
          <p:nvPr>
            <p:ph type="body" sz="quarter" idx="22" hasCustomPrompt="1"/>
          </p:nvPr>
        </p:nvSpPr>
        <p:spPr>
          <a:xfrm>
            <a:off x="4836310" y="4577283"/>
            <a:ext cx="3479800" cy="942975"/>
          </a:xfrm>
          <a:prstGeom prst="rect">
            <a:avLst/>
          </a:prstGeom>
        </p:spPr>
        <p:txBody>
          <a:bodyPr/>
          <a:lstStyle>
            <a:lvl1pPr marL="0" indent="0">
              <a:buNone/>
              <a:defRPr sz="2800">
                <a:solidFill>
                  <a:schemeClr val="bg1"/>
                </a:solidFill>
              </a:defRPr>
            </a:lvl1pPr>
            <a:lvl2pPr marL="457200" indent="0">
              <a:buNone/>
              <a:defRPr sz="1400">
                <a:solidFill>
                  <a:schemeClr val="bg1"/>
                </a:solidFill>
                <a:latin typeface="Poppins" pitchFamily="2" charset="77"/>
                <a:cs typeface="Poppins" pitchFamily="2" charset="77"/>
              </a:defRPr>
            </a:lvl2pPr>
          </a:lstStyle>
          <a:p>
            <a:pPr lvl="0"/>
            <a:r>
              <a:rPr lang="en-US" sz="1400">
                <a:latin typeface="Poppins" pitchFamily="2" charset="77"/>
                <a:cs typeface="Poppins" pitchFamily="2" charset="77"/>
              </a:rPr>
              <a:t>Brief description of content goes here. Font should be Poppins Regular, size 14</a:t>
            </a:r>
            <a:endParaRPr lang="en-US" sz="1400"/>
          </a:p>
        </p:txBody>
      </p:sp>
      <p:sp>
        <p:nvSpPr>
          <p:cNvPr id="34" name="Text Placeholder 27">
            <a:extLst>
              <a:ext uri="{FF2B5EF4-FFF2-40B4-BE49-F238E27FC236}">
                <a16:creationId xmlns:a16="http://schemas.microsoft.com/office/drawing/2014/main" id="{6323696F-C719-5340-EC8A-57FA77453782}"/>
              </a:ext>
            </a:extLst>
          </p:cNvPr>
          <p:cNvSpPr>
            <a:spLocks noGrp="1"/>
          </p:cNvSpPr>
          <p:nvPr>
            <p:ph type="body" sz="quarter" idx="23" hasCustomPrompt="1"/>
          </p:nvPr>
        </p:nvSpPr>
        <p:spPr>
          <a:xfrm>
            <a:off x="8936704" y="4593109"/>
            <a:ext cx="3031630" cy="942975"/>
          </a:xfrm>
          <a:prstGeom prst="rect">
            <a:avLst/>
          </a:prstGeom>
        </p:spPr>
        <p:txBody>
          <a:bodyPr/>
          <a:lstStyle>
            <a:lvl1pPr marL="0" indent="0">
              <a:buNone/>
              <a:defRPr sz="2800">
                <a:solidFill>
                  <a:schemeClr val="bg1"/>
                </a:solidFill>
              </a:defRPr>
            </a:lvl1pPr>
            <a:lvl2pPr marL="457200" indent="0">
              <a:buNone/>
              <a:defRPr sz="1400">
                <a:solidFill>
                  <a:schemeClr val="bg1"/>
                </a:solidFill>
                <a:latin typeface="Poppins" pitchFamily="2" charset="77"/>
                <a:cs typeface="Poppins" pitchFamily="2" charset="77"/>
              </a:defRPr>
            </a:lvl2pPr>
          </a:lstStyle>
          <a:p>
            <a:pPr lvl="0"/>
            <a:r>
              <a:rPr lang="en-US" sz="1400">
                <a:latin typeface="Poppins" pitchFamily="2" charset="77"/>
                <a:cs typeface="Poppins" pitchFamily="2" charset="77"/>
              </a:rPr>
              <a:t>Brief description of content  goes here. Font should be Poppins Regular, size 14</a:t>
            </a:r>
            <a:endParaRPr lang="en-US" sz="1400"/>
          </a:p>
        </p:txBody>
      </p:sp>
      <p:pic>
        <p:nvPicPr>
          <p:cNvPr id="42" name="Picture 41" descr="A black and white logo&#10;&#10;Description automatically generated">
            <a:extLst>
              <a:ext uri="{FF2B5EF4-FFF2-40B4-BE49-F238E27FC236}">
                <a16:creationId xmlns:a16="http://schemas.microsoft.com/office/drawing/2014/main" id="{1D0451A0-0F91-9C83-97F3-E2C99083790C}"/>
              </a:ext>
            </a:extLst>
          </p:cNvPr>
          <p:cNvPicPr>
            <a:picLocks noChangeAspect="1"/>
          </p:cNvPicPr>
          <p:nvPr userDrawn="1"/>
        </p:nvPicPr>
        <p:blipFill>
          <a:blip r:embed="rId2"/>
          <a:stretch>
            <a:fillRect/>
          </a:stretch>
        </p:blipFill>
        <p:spPr>
          <a:xfrm>
            <a:off x="10224270" y="6401410"/>
            <a:ext cx="1362140" cy="194797"/>
          </a:xfrm>
          <a:prstGeom prst="rect">
            <a:avLst/>
          </a:prstGeom>
        </p:spPr>
      </p:pic>
    </p:spTree>
    <p:extLst>
      <p:ext uri="{BB962C8B-B14F-4D97-AF65-F5344CB8AC3E}">
        <p14:creationId xmlns:p14="http://schemas.microsoft.com/office/powerpoint/2010/main" val="20397560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48720"/>
            <a:ext cx="10972800" cy="1066800"/>
          </a:xfrm>
        </p:spPr>
        <p:txBody>
          <a:bodyPr/>
          <a:lstStyle/>
          <a:p>
            <a:r>
              <a:rPr kumimoji="0" lang="en-US"/>
              <a:t>Click to edit Master title style</a:t>
            </a:r>
          </a:p>
        </p:txBody>
      </p:sp>
      <p:sp>
        <p:nvSpPr>
          <p:cNvPr id="3" name="Content Placeholder 2"/>
          <p:cNvSpPr>
            <a:spLocks noGrp="1"/>
          </p:cNvSpPr>
          <p:nvPr>
            <p:ph idx="1"/>
          </p:nvPr>
        </p:nvSpPr>
        <p:spPr>
          <a:xfrm>
            <a:off x="609600" y="2002284"/>
            <a:ext cx="10972800" cy="4325112"/>
          </a:xfrm>
        </p:spPr>
        <p:txBody>
          <a:bodyPr/>
          <a:lstStyle>
            <a:lvl1pPr>
              <a:defRPr/>
            </a:lvl1pPr>
            <a:lvl5pPr>
              <a:defRPr/>
            </a:lvl5pPr>
            <a:lvl6pPr>
              <a:defRPr/>
            </a:lvl6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Slide Number Placeholder 5"/>
          <p:cNvSpPr>
            <a:spLocks noGrp="1"/>
          </p:cNvSpPr>
          <p:nvPr>
            <p:ph type="sldNum" sz="quarter" idx="12"/>
          </p:nvPr>
        </p:nvSpPr>
        <p:spPr>
          <a:xfrm>
            <a:off x="11582400" y="6288420"/>
            <a:ext cx="513484" cy="365760"/>
          </a:xfrm>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4060871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E88F6EB-554B-FA48-09FF-6E6F4A23E64C}"/>
              </a:ext>
            </a:extLst>
          </p:cNvPr>
          <p:cNvSpPr/>
          <p:nvPr userDrawn="1"/>
        </p:nvSpPr>
        <p:spPr>
          <a:xfrm>
            <a:off x="0" y="0"/>
            <a:ext cx="12192000" cy="6858000"/>
          </a:xfrm>
          <a:prstGeom prst="rect">
            <a:avLst/>
          </a:prstGeom>
          <a:solidFill>
            <a:srgbClr val="7094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 Placeholder 11">
            <a:extLst>
              <a:ext uri="{FF2B5EF4-FFF2-40B4-BE49-F238E27FC236}">
                <a16:creationId xmlns:a16="http://schemas.microsoft.com/office/drawing/2014/main" id="{95C3BC48-B86A-6293-68C0-EDFCFBFC3842}"/>
              </a:ext>
            </a:extLst>
          </p:cNvPr>
          <p:cNvSpPr>
            <a:spLocks noGrp="1"/>
          </p:cNvSpPr>
          <p:nvPr>
            <p:ph type="body" sz="quarter" idx="10" hasCustomPrompt="1"/>
          </p:nvPr>
        </p:nvSpPr>
        <p:spPr>
          <a:xfrm>
            <a:off x="642925" y="3051065"/>
            <a:ext cx="5712876" cy="755869"/>
          </a:xfrm>
          <a:prstGeom prst="rect">
            <a:avLst/>
          </a:prstGeom>
        </p:spPr>
        <p:txBody>
          <a:bodyPr/>
          <a:lstStyle>
            <a:lvl1pPr marL="0" indent="0">
              <a:buNone/>
              <a:defRPr sz="4400" b="1" i="0">
                <a:solidFill>
                  <a:schemeClr val="bg1"/>
                </a:solidFill>
                <a:latin typeface="Now" pitchFamily="2" charset="77"/>
                <a:cs typeface="Poppins" pitchFamily="2" charset="77"/>
              </a:defRPr>
            </a:lvl1pPr>
          </a:lstStyle>
          <a:p>
            <a:pPr lvl="0"/>
            <a:r>
              <a:rPr lang="en-US">
                <a:latin typeface="Poppins" pitchFamily="2" charset="77"/>
                <a:cs typeface="Poppins" pitchFamily="2" charset="77"/>
              </a:rPr>
              <a:t>01 Insert Name</a:t>
            </a:r>
            <a:endParaRPr lang="en-US"/>
          </a:p>
        </p:txBody>
      </p:sp>
      <p:sp>
        <p:nvSpPr>
          <p:cNvPr id="23" name="Text Placeholder 22">
            <a:extLst>
              <a:ext uri="{FF2B5EF4-FFF2-40B4-BE49-F238E27FC236}">
                <a16:creationId xmlns:a16="http://schemas.microsoft.com/office/drawing/2014/main" id="{D7D5FF38-45F2-23C5-3DCE-DD8C14A4D92C}"/>
              </a:ext>
            </a:extLst>
          </p:cNvPr>
          <p:cNvSpPr>
            <a:spLocks noGrp="1"/>
          </p:cNvSpPr>
          <p:nvPr>
            <p:ph type="body" sz="quarter" idx="11" hasCustomPrompt="1"/>
          </p:nvPr>
        </p:nvSpPr>
        <p:spPr>
          <a:xfrm>
            <a:off x="642938" y="3652445"/>
            <a:ext cx="6372225" cy="1801813"/>
          </a:xfrm>
          <a:prstGeom prst="rect">
            <a:avLst/>
          </a:prstGeom>
        </p:spPr>
        <p:txBody>
          <a:bodyPr/>
          <a:lstStyle>
            <a:lvl1pPr marL="0" indent="0">
              <a:buNone/>
              <a:defRPr sz="1800">
                <a:solidFill>
                  <a:schemeClr val="bg1"/>
                </a:solidFill>
                <a:latin typeface="Poppins" pitchFamily="2" charset="77"/>
                <a:cs typeface="Poppins" pitchFamily="2" charset="77"/>
              </a:defRPr>
            </a:lvl1pPr>
          </a:lstStyle>
          <a:p>
            <a:pPr lvl="0"/>
            <a:r>
              <a:rPr lang="en-US">
                <a:latin typeface="Poppins" pitchFamily="2" charset="77"/>
                <a:cs typeface="Poppins" pitchFamily="2" charset="77"/>
              </a:rPr>
              <a:t>Section description goes here. Should be Poppins Regular, size  18.</a:t>
            </a:r>
            <a:endParaRPr lang="en-US"/>
          </a:p>
        </p:txBody>
      </p:sp>
      <p:pic>
        <p:nvPicPr>
          <p:cNvPr id="25" name="Picture 24" descr="A black and white logo&#10;&#10;Description automatically generated">
            <a:extLst>
              <a:ext uri="{FF2B5EF4-FFF2-40B4-BE49-F238E27FC236}">
                <a16:creationId xmlns:a16="http://schemas.microsoft.com/office/drawing/2014/main" id="{025DC0D1-0A37-0137-0A3D-5B953A0D6EC8}"/>
              </a:ext>
            </a:extLst>
          </p:cNvPr>
          <p:cNvPicPr>
            <a:picLocks noChangeAspect="1"/>
          </p:cNvPicPr>
          <p:nvPr userDrawn="1"/>
        </p:nvPicPr>
        <p:blipFill>
          <a:blip r:embed="rId2"/>
          <a:stretch>
            <a:fillRect/>
          </a:stretch>
        </p:blipFill>
        <p:spPr>
          <a:xfrm>
            <a:off x="10224270" y="6401410"/>
            <a:ext cx="1362140" cy="194797"/>
          </a:xfrm>
          <a:prstGeom prst="rect">
            <a:avLst/>
          </a:prstGeom>
        </p:spPr>
      </p:pic>
    </p:spTree>
    <p:extLst>
      <p:ext uri="{BB962C8B-B14F-4D97-AF65-F5344CB8AC3E}">
        <p14:creationId xmlns:p14="http://schemas.microsoft.com/office/powerpoint/2010/main" val="37528865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ll Text Content Slide">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A3D833E-86F2-E7C5-C72D-EF1B21E60B00}"/>
              </a:ext>
            </a:extLst>
          </p:cNvPr>
          <p:cNvCxnSpPr>
            <a:cxnSpLocks/>
          </p:cNvCxnSpPr>
          <p:nvPr userDrawn="1"/>
        </p:nvCxnSpPr>
        <p:spPr>
          <a:xfrm>
            <a:off x="625642" y="6172201"/>
            <a:ext cx="10960769" cy="0"/>
          </a:xfrm>
          <a:prstGeom prst="line">
            <a:avLst/>
          </a:prstGeom>
          <a:ln w="15875">
            <a:solidFill>
              <a:srgbClr val="3371E7"/>
            </a:solidFill>
          </a:ln>
        </p:spPr>
        <p:style>
          <a:lnRef idx="1">
            <a:schemeClr val="accent1"/>
          </a:lnRef>
          <a:fillRef idx="0">
            <a:schemeClr val="accent1"/>
          </a:fillRef>
          <a:effectRef idx="0">
            <a:schemeClr val="accent1"/>
          </a:effectRef>
          <a:fontRef idx="minor">
            <a:schemeClr val="tx1"/>
          </a:fontRef>
        </p:style>
      </p:cxnSp>
      <p:sp>
        <p:nvSpPr>
          <p:cNvPr id="16" name="Text Placeholder 15">
            <a:extLst>
              <a:ext uri="{FF2B5EF4-FFF2-40B4-BE49-F238E27FC236}">
                <a16:creationId xmlns:a16="http://schemas.microsoft.com/office/drawing/2014/main" id="{0C8A6596-7812-D6EE-F800-03D0EC4C232A}"/>
              </a:ext>
            </a:extLst>
          </p:cNvPr>
          <p:cNvSpPr>
            <a:spLocks noGrp="1"/>
          </p:cNvSpPr>
          <p:nvPr>
            <p:ph type="body" sz="quarter" idx="10" hasCustomPrompt="1"/>
          </p:nvPr>
        </p:nvSpPr>
        <p:spPr>
          <a:xfrm>
            <a:off x="524691" y="457778"/>
            <a:ext cx="10060823" cy="539743"/>
          </a:xfrm>
          <a:prstGeom prst="rect">
            <a:avLst/>
          </a:prstGeom>
        </p:spPr>
        <p:txBody>
          <a:bodyPr/>
          <a:lstStyle>
            <a:lvl1pPr marL="0" indent="0">
              <a:buNone/>
              <a:defRPr sz="3200" b="1">
                <a:solidFill>
                  <a:srgbClr val="3371E7"/>
                </a:solidFill>
                <a:latin typeface="Poppins" pitchFamily="2" charset="77"/>
                <a:cs typeface="Poppins" pitchFamily="2" charset="77"/>
              </a:defRPr>
            </a:lvl1pPr>
            <a:lvl2pPr>
              <a:defRPr b="1">
                <a:latin typeface="Poppins" pitchFamily="2" charset="77"/>
                <a:cs typeface="Poppins" pitchFamily="2" charset="77"/>
              </a:defRPr>
            </a:lvl2pPr>
            <a:lvl3pPr>
              <a:defRPr b="1">
                <a:latin typeface="Poppins" pitchFamily="2" charset="77"/>
                <a:cs typeface="Poppins" pitchFamily="2" charset="77"/>
              </a:defRPr>
            </a:lvl3pPr>
            <a:lvl4pPr>
              <a:defRPr b="1">
                <a:latin typeface="Poppins" pitchFamily="2" charset="77"/>
                <a:cs typeface="Poppins" pitchFamily="2" charset="77"/>
              </a:defRPr>
            </a:lvl4pPr>
            <a:lvl5pPr>
              <a:defRPr b="1">
                <a:latin typeface="Poppins" pitchFamily="2" charset="77"/>
                <a:cs typeface="Poppins" pitchFamily="2" charset="77"/>
              </a:defRPr>
            </a:lvl5pPr>
          </a:lstStyle>
          <a:p>
            <a:pPr lvl="0"/>
            <a:r>
              <a:rPr lang="en-US"/>
              <a:t>SLIDE TITLE. POPPINS BOLD, SIZE 32, ALL CAPS</a:t>
            </a:r>
          </a:p>
        </p:txBody>
      </p:sp>
      <p:sp>
        <p:nvSpPr>
          <p:cNvPr id="17" name="Text Placeholder 15">
            <a:extLst>
              <a:ext uri="{FF2B5EF4-FFF2-40B4-BE49-F238E27FC236}">
                <a16:creationId xmlns:a16="http://schemas.microsoft.com/office/drawing/2014/main" id="{0D764C68-4AB8-9FC1-B654-49273049306A}"/>
              </a:ext>
            </a:extLst>
          </p:cNvPr>
          <p:cNvSpPr>
            <a:spLocks noGrp="1"/>
          </p:cNvSpPr>
          <p:nvPr>
            <p:ph type="body" sz="quarter" idx="11" hasCustomPrompt="1"/>
          </p:nvPr>
        </p:nvSpPr>
        <p:spPr>
          <a:xfrm>
            <a:off x="524691" y="870541"/>
            <a:ext cx="10060823" cy="539743"/>
          </a:xfrm>
          <a:prstGeom prst="rect">
            <a:avLst/>
          </a:prstGeom>
        </p:spPr>
        <p:txBody>
          <a:bodyPr/>
          <a:lstStyle>
            <a:lvl1pPr marL="0" indent="0">
              <a:buNone/>
              <a:defRPr sz="2200" b="0">
                <a:solidFill>
                  <a:srgbClr val="3371E7"/>
                </a:solidFill>
                <a:latin typeface="Poppins" pitchFamily="2" charset="77"/>
                <a:cs typeface="Poppins" pitchFamily="2" charset="77"/>
              </a:defRPr>
            </a:lvl1pPr>
            <a:lvl2pPr>
              <a:defRPr b="1">
                <a:latin typeface="Poppins" pitchFamily="2" charset="77"/>
                <a:cs typeface="Poppins" pitchFamily="2" charset="77"/>
              </a:defRPr>
            </a:lvl2pPr>
            <a:lvl3pPr>
              <a:defRPr b="1">
                <a:latin typeface="Poppins" pitchFamily="2" charset="77"/>
                <a:cs typeface="Poppins" pitchFamily="2" charset="77"/>
              </a:defRPr>
            </a:lvl3pPr>
            <a:lvl4pPr>
              <a:defRPr b="1">
                <a:latin typeface="Poppins" pitchFamily="2" charset="77"/>
                <a:cs typeface="Poppins" pitchFamily="2" charset="77"/>
              </a:defRPr>
            </a:lvl4pPr>
            <a:lvl5pPr>
              <a:defRPr b="1">
                <a:latin typeface="Poppins" pitchFamily="2" charset="77"/>
                <a:cs typeface="Poppins" pitchFamily="2" charset="77"/>
              </a:defRPr>
            </a:lvl5pPr>
          </a:lstStyle>
          <a:p>
            <a:pPr lvl="0"/>
            <a:r>
              <a:rPr lang="en-US"/>
              <a:t>Subtitle goes here. Poppins Regular, size 22, sentence case</a:t>
            </a:r>
          </a:p>
        </p:txBody>
      </p:sp>
      <p:pic>
        <p:nvPicPr>
          <p:cNvPr id="19" name="Picture 18" descr="Blue letters on a black background&#10;&#10;Description automatically generated">
            <a:extLst>
              <a:ext uri="{FF2B5EF4-FFF2-40B4-BE49-F238E27FC236}">
                <a16:creationId xmlns:a16="http://schemas.microsoft.com/office/drawing/2014/main" id="{904CA38E-5F1D-9149-9E4A-774F35189BC0}"/>
              </a:ext>
            </a:extLst>
          </p:cNvPr>
          <p:cNvPicPr>
            <a:picLocks noChangeAspect="1"/>
          </p:cNvPicPr>
          <p:nvPr userDrawn="1"/>
        </p:nvPicPr>
        <p:blipFill>
          <a:blip r:embed="rId2"/>
          <a:stretch>
            <a:fillRect/>
          </a:stretch>
        </p:blipFill>
        <p:spPr>
          <a:xfrm>
            <a:off x="10223955" y="6401149"/>
            <a:ext cx="1362456" cy="195363"/>
          </a:xfrm>
          <a:prstGeom prst="rect">
            <a:avLst/>
          </a:prstGeom>
        </p:spPr>
      </p:pic>
      <p:sp>
        <p:nvSpPr>
          <p:cNvPr id="21" name="Text Placeholder 20">
            <a:extLst>
              <a:ext uri="{FF2B5EF4-FFF2-40B4-BE49-F238E27FC236}">
                <a16:creationId xmlns:a16="http://schemas.microsoft.com/office/drawing/2014/main" id="{64FF54A6-4498-1952-1CA8-EF76C99B0E7E}"/>
              </a:ext>
            </a:extLst>
          </p:cNvPr>
          <p:cNvSpPr>
            <a:spLocks noGrp="1"/>
          </p:cNvSpPr>
          <p:nvPr>
            <p:ph type="body" sz="quarter" idx="12"/>
          </p:nvPr>
        </p:nvSpPr>
        <p:spPr>
          <a:xfrm>
            <a:off x="525463" y="1593850"/>
            <a:ext cx="11061700" cy="4435475"/>
          </a:xfrm>
          <a:prstGeom prst="rect">
            <a:avLst/>
          </a:prstGeom>
        </p:spPr>
        <p:txBody>
          <a:bodyPr/>
          <a:lstStyle>
            <a:lvl1pPr>
              <a:defRPr>
                <a:solidFill>
                  <a:srgbClr val="3371E7"/>
                </a:solidFill>
                <a:latin typeface="Poppins" pitchFamily="2" charset="77"/>
                <a:cs typeface="Poppins" pitchFamily="2" charset="77"/>
              </a:defRPr>
            </a:lvl1pPr>
            <a:lvl2pPr>
              <a:defRPr>
                <a:solidFill>
                  <a:srgbClr val="3371E7"/>
                </a:solidFill>
                <a:latin typeface="Poppins" pitchFamily="2" charset="77"/>
                <a:cs typeface="Poppins" pitchFamily="2" charset="77"/>
              </a:defRPr>
            </a:lvl2pPr>
            <a:lvl3pPr>
              <a:defRPr>
                <a:solidFill>
                  <a:srgbClr val="3371E7"/>
                </a:solidFill>
                <a:latin typeface="Poppins" pitchFamily="2" charset="77"/>
                <a:cs typeface="Poppins" pitchFamily="2" charset="77"/>
              </a:defRPr>
            </a:lvl3pPr>
            <a:lvl4pPr>
              <a:defRPr>
                <a:solidFill>
                  <a:srgbClr val="3371E7"/>
                </a:solidFill>
                <a:latin typeface="Poppins" pitchFamily="2" charset="77"/>
                <a:cs typeface="Poppins" pitchFamily="2" charset="77"/>
              </a:defRPr>
            </a:lvl4pPr>
            <a:lvl5pPr>
              <a:defRPr>
                <a:solidFill>
                  <a:srgbClr val="3371E7"/>
                </a:solidFill>
                <a:latin typeface="Poppins" pitchFamily="2" charset="77"/>
                <a:cs typeface="Poppins"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4EF0275-F9B9-A781-6243-C0867FA4EB1A}"/>
              </a:ext>
            </a:extLst>
          </p:cNvPr>
          <p:cNvSpPr>
            <a:spLocks noGrp="1"/>
          </p:cNvSpPr>
          <p:nvPr>
            <p:ph type="body" sz="quarter" idx="13" hasCustomPrompt="1"/>
          </p:nvPr>
        </p:nvSpPr>
        <p:spPr>
          <a:xfrm>
            <a:off x="524691" y="6400800"/>
            <a:ext cx="5832904" cy="914400"/>
          </a:xfrm>
          <a:prstGeom prst="rect">
            <a:avLst/>
          </a:prstGeom>
        </p:spPr>
        <p:txBody>
          <a:bodyPr/>
          <a:lstStyle>
            <a:lvl1pPr marL="0" indent="0">
              <a:buNone/>
              <a:defRPr sz="1000">
                <a:solidFill>
                  <a:srgbClr val="3371E7"/>
                </a:solidFill>
                <a:latin typeface="Poppins" pitchFamily="2" charset="77"/>
                <a:cs typeface="Poppins" pitchFamily="2" charset="77"/>
              </a:defRPr>
            </a:lvl1pPr>
          </a:lstStyle>
          <a:p>
            <a:pPr lvl="0"/>
            <a:r>
              <a:rPr lang="en-US">
                <a:latin typeface="Poppins" pitchFamily="2" charset="77"/>
                <a:cs typeface="Poppins" pitchFamily="2" charset="77"/>
              </a:rPr>
              <a:t>Slide Title Goes Here. Poppins Regular, Size 10, Sentence Case</a:t>
            </a:r>
            <a:endParaRPr lang="en-US"/>
          </a:p>
        </p:txBody>
      </p:sp>
    </p:spTree>
    <p:extLst>
      <p:ext uri="{BB962C8B-B14F-4D97-AF65-F5344CB8AC3E}">
        <p14:creationId xmlns:p14="http://schemas.microsoft.com/office/powerpoint/2010/main" val="1744878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meline Slide">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A3D833E-86F2-E7C5-C72D-EF1B21E60B00}"/>
              </a:ext>
            </a:extLst>
          </p:cNvPr>
          <p:cNvCxnSpPr>
            <a:cxnSpLocks/>
          </p:cNvCxnSpPr>
          <p:nvPr userDrawn="1"/>
        </p:nvCxnSpPr>
        <p:spPr>
          <a:xfrm>
            <a:off x="625642" y="3429000"/>
            <a:ext cx="10960769" cy="0"/>
          </a:xfrm>
          <a:prstGeom prst="line">
            <a:avLst/>
          </a:prstGeom>
          <a:ln w="15875">
            <a:solidFill>
              <a:srgbClr val="3371E7"/>
            </a:solidFill>
          </a:ln>
        </p:spPr>
        <p:style>
          <a:lnRef idx="1">
            <a:schemeClr val="accent1"/>
          </a:lnRef>
          <a:fillRef idx="0">
            <a:schemeClr val="accent1"/>
          </a:fillRef>
          <a:effectRef idx="0">
            <a:schemeClr val="accent1"/>
          </a:effectRef>
          <a:fontRef idx="minor">
            <a:schemeClr val="tx1"/>
          </a:fontRef>
        </p:style>
      </p:cxnSp>
      <p:sp>
        <p:nvSpPr>
          <p:cNvPr id="16" name="Text Placeholder 15">
            <a:extLst>
              <a:ext uri="{FF2B5EF4-FFF2-40B4-BE49-F238E27FC236}">
                <a16:creationId xmlns:a16="http://schemas.microsoft.com/office/drawing/2014/main" id="{0C8A6596-7812-D6EE-F800-03D0EC4C232A}"/>
              </a:ext>
            </a:extLst>
          </p:cNvPr>
          <p:cNvSpPr>
            <a:spLocks noGrp="1"/>
          </p:cNvSpPr>
          <p:nvPr>
            <p:ph type="body" sz="quarter" idx="10" hasCustomPrompt="1"/>
          </p:nvPr>
        </p:nvSpPr>
        <p:spPr>
          <a:xfrm>
            <a:off x="524691" y="457778"/>
            <a:ext cx="10060823" cy="539743"/>
          </a:xfrm>
          <a:prstGeom prst="rect">
            <a:avLst/>
          </a:prstGeom>
        </p:spPr>
        <p:txBody>
          <a:bodyPr/>
          <a:lstStyle>
            <a:lvl1pPr marL="0" indent="0">
              <a:buNone/>
              <a:defRPr sz="3200" b="1">
                <a:solidFill>
                  <a:srgbClr val="3371E7"/>
                </a:solidFill>
                <a:latin typeface="Poppins" pitchFamily="2" charset="77"/>
                <a:cs typeface="Poppins" pitchFamily="2" charset="77"/>
              </a:defRPr>
            </a:lvl1pPr>
            <a:lvl2pPr>
              <a:defRPr b="1">
                <a:latin typeface="Poppins" pitchFamily="2" charset="77"/>
                <a:cs typeface="Poppins" pitchFamily="2" charset="77"/>
              </a:defRPr>
            </a:lvl2pPr>
            <a:lvl3pPr>
              <a:defRPr b="1">
                <a:latin typeface="Poppins" pitchFamily="2" charset="77"/>
                <a:cs typeface="Poppins" pitchFamily="2" charset="77"/>
              </a:defRPr>
            </a:lvl3pPr>
            <a:lvl4pPr>
              <a:defRPr b="1">
                <a:latin typeface="Poppins" pitchFamily="2" charset="77"/>
                <a:cs typeface="Poppins" pitchFamily="2" charset="77"/>
              </a:defRPr>
            </a:lvl4pPr>
            <a:lvl5pPr>
              <a:defRPr b="1">
                <a:latin typeface="Poppins" pitchFamily="2" charset="77"/>
                <a:cs typeface="Poppins" pitchFamily="2" charset="77"/>
              </a:defRPr>
            </a:lvl5pPr>
          </a:lstStyle>
          <a:p>
            <a:pPr lvl="0"/>
            <a:r>
              <a:rPr lang="en-US"/>
              <a:t>SLIDE TITLE. POPPINS BOLD, SIZE 32, ALL CAPS</a:t>
            </a:r>
          </a:p>
        </p:txBody>
      </p:sp>
      <p:sp>
        <p:nvSpPr>
          <p:cNvPr id="17" name="Text Placeholder 15">
            <a:extLst>
              <a:ext uri="{FF2B5EF4-FFF2-40B4-BE49-F238E27FC236}">
                <a16:creationId xmlns:a16="http://schemas.microsoft.com/office/drawing/2014/main" id="{0D764C68-4AB8-9FC1-B654-49273049306A}"/>
              </a:ext>
            </a:extLst>
          </p:cNvPr>
          <p:cNvSpPr>
            <a:spLocks noGrp="1"/>
          </p:cNvSpPr>
          <p:nvPr>
            <p:ph type="body" sz="quarter" idx="11" hasCustomPrompt="1"/>
          </p:nvPr>
        </p:nvSpPr>
        <p:spPr>
          <a:xfrm>
            <a:off x="524691" y="870541"/>
            <a:ext cx="10060823" cy="539743"/>
          </a:xfrm>
          <a:prstGeom prst="rect">
            <a:avLst/>
          </a:prstGeom>
        </p:spPr>
        <p:txBody>
          <a:bodyPr/>
          <a:lstStyle>
            <a:lvl1pPr marL="0" indent="0">
              <a:buNone/>
              <a:defRPr sz="2200" b="0">
                <a:solidFill>
                  <a:srgbClr val="3371E7"/>
                </a:solidFill>
                <a:latin typeface="Poppins" pitchFamily="2" charset="77"/>
                <a:cs typeface="Poppins" pitchFamily="2" charset="77"/>
              </a:defRPr>
            </a:lvl1pPr>
            <a:lvl2pPr>
              <a:defRPr b="1">
                <a:latin typeface="Poppins" pitchFamily="2" charset="77"/>
                <a:cs typeface="Poppins" pitchFamily="2" charset="77"/>
              </a:defRPr>
            </a:lvl2pPr>
            <a:lvl3pPr>
              <a:defRPr b="1">
                <a:latin typeface="Poppins" pitchFamily="2" charset="77"/>
                <a:cs typeface="Poppins" pitchFamily="2" charset="77"/>
              </a:defRPr>
            </a:lvl3pPr>
            <a:lvl4pPr>
              <a:defRPr b="1">
                <a:latin typeface="Poppins" pitchFamily="2" charset="77"/>
                <a:cs typeface="Poppins" pitchFamily="2" charset="77"/>
              </a:defRPr>
            </a:lvl4pPr>
            <a:lvl5pPr>
              <a:defRPr b="1">
                <a:latin typeface="Poppins" pitchFamily="2" charset="77"/>
                <a:cs typeface="Poppins" pitchFamily="2" charset="77"/>
              </a:defRPr>
            </a:lvl5pPr>
          </a:lstStyle>
          <a:p>
            <a:pPr lvl="0"/>
            <a:r>
              <a:rPr lang="en-US"/>
              <a:t>Subtitle goes here. Poppins Regular, size 22, sentence case</a:t>
            </a:r>
          </a:p>
        </p:txBody>
      </p:sp>
      <p:pic>
        <p:nvPicPr>
          <p:cNvPr id="19" name="Picture 18" descr="Blue letters on a black background&#10;&#10;Description automatically generated">
            <a:extLst>
              <a:ext uri="{FF2B5EF4-FFF2-40B4-BE49-F238E27FC236}">
                <a16:creationId xmlns:a16="http://schemas.microsoft.com/office/drawing/2014/main" id="{904CA38E-5F1D-9149-9E4A-774F35189BC0}"/>
              </a:ext>
            </a:extLst>
          </p:cNvPr>
          <p:cNvPicPr>
            <a:picLocks noChangeAspect="1"/>
          </p:cNvPicPr>
          <p:nvPr userDrawn="1"/>
        </p:nvPicPr>
        <p:blipFill>
          <a:blip r:embed="rId2"/>
          <a:stretch>
            <a:fillRect/>
          </a:stretch>
        </p:blipFill>
        <p:spPr>
          <a:xfrm>
            <a:off x="10223955" y="6401149"/>
            <a:ext cx="1362456" cy="195363"/>
          </a:xfrm>
          <a:prstGeom prst="rect">
            <a:avLst/>
          </a:prstGeom>
        </p:spPr>
      </p:pic>
      <p:sp>
        <p:nvSpPr>
          <p:cNvPr id="23" name="Text Placeholder 22">
            <a:extLst>
              <a:ext uri="{FF2B5EF4-FFF2-40B4-BE49-F238E27FC236}">
                <a16:creationId xmlns:a16="http://schemas.microsoft.com/office/drawing/2014/main" id="{84EF0275-F9B9-A781-6243-C0867FA4EB1A}"/>
              </a:ext>
            </a:extLst>
          </p:cNvPr>
          <p:cNvSpPr>
            <a:spLocks noGrp="1"/>
          </p:cNvSpPr>
          <p:nvPr>
            <p:ph type="body" sz="quarter" idx="13" hasCustomPrompt="1"/>
          </p:nvPr>
        </p:nvSpPr>
        <p:spPr>
          <a:xfrm>
            <a:off x="524691" y="6400800"/>
            <a:ext cx="5832904" cy="914400"/>
          </a:xfrm>
          <a:prstGeom prst="rect">
            <a:avLst/>
          </a:prstGeom>
        </p:spPr>
        <p:txBody>
          <a:bodyPr/>
          <a:lstStyle>
            <a:lvl1pPr marL="0" indent="0">
              <a:buNone/>
              <a:defRPr sz="1000">
                <a:solidFill>
                  <a:srgbClr val="3371E7"/>
                </a:solidFill>
                <a:latin typeface="Poppins" pitchFamily="2" charset="77"/>
                <a:cs typeface="Poppins" pitchFamily="2" charset="77"/>
              </a:defRPr>
            </a:lvl1pPr>
          </a:lstStyle>
          <a:p>
            <a:pPr lvl="0"/>
            <a:r>
              <a:rPr lang="en-US">
                <a:latin typeface="Poppins" pitchFamily="2" charset="77"/>
                <a:cs typeface="Poppins" pitchFamily="2" charset="77"/>
              </a:rPr>
              <a:t>Slide Title Goes Here. Poppins Regular, Size 10, Sentence Case</a:t>
            </a:r>
            <a:endParaRPr lang="en-US"/>
          </a:p>
        </p:txBody>
      </p:sp>
    </p:spTree>
    <p:extLst>
      <p:ext uri="{BB962C8B-B14F-4D97-AF65-F5344CB8AC3E}">
        <p14:creationId xmlns:p14="http://schemas.microsoft.com/office/powerpoint/2010/main" val="3712451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ull Image Content Slid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60EA16D-4380-539E-D1D2-916A1FAEFD35}"/>
              </a:ext>
            </a:extLst>
          </p:cNvPr>
          <p:cNvSpPr>
            <a:spLocks noGrp="1"/>
          </p:cNvSpPr>
          <p:nvPr>
            <p:ph type="pic" sz="quarter" idx="14"/>
          </p:nvPr>
        </p:nvSpPr>
        <p:spPr>
          <a:xfrm>
            <a:off x="0" y="0"/>
            <a:ext cx="12192000" cy="6858000"/>
          </a:xfrm>
          <a:prstGeom prst="rect">
            <a:avLst/>
          </a:prstGeom>
        </p:spPr>
        <p:txBody>
          <a:bodyPr/>
          <a:lstStyle>
            <a:lvl1pPr marL="0" indent="0">
              <a:buNone/>
              <a:defRPr/>
            </a:lvl1pPr>
          </a:lstStyle>
          <a:p>
            <a:endParaRPr lang="en-US"/>
          </a:p>
        </p:txBody>
      </p:sp>
      <p:sp>
        <p:nvSpPr>
          <p:cNvPr id="23" name="Text Placeholder 22">
            <a:extLst>
              <a:ext uri="{FF2B5EF4-FFF2-40B4-BE49-F238E27FC236}">
                <a16:creationId xmlns:a16="http://schemas.microsoft.com/office/drawing/2014/main" id="{84EF0275-F9B9-A781-6243-C0867FA4EB1A}"/>
              </a:ext>
            </a:extLst>
          </p:cNvPr>
          <p:cNvSpPr>
            <a:spLocks noGrp="1"/>
          </p:cNvSpPr>
          <p:nvPr>
            <p:ph type="body" sz="quarter" idx="13" hasCustomPrompt="1"/>
          </p:nvPr>
        </p:nvSpPr>
        <p:spPr>
          <a:xfrm>
            <a:off x="524691" y="6400800"/>
            <a:ext cx="5832904" cy="914400"/>
          </a:xfrm>
          <a:prstGeom prst="rect">
            <a:avLst/>
          </a:prstGeom>
        </p:spPr>
        <p:txBody>
          <a:bodyPr/>
          <a:lstStyle>
            <a:lvl1pPr marL="0" indent="0">
              <a:buNone/>
              <a:defRPr sz="1000">
                <a:solidFill>
                  <a:schemeClr val="bg1"/>
                </a:solidFill>
                <a:latin typeface="Poppins" pitchFamily="2" charset="77"/>
                <a:cs typeface="Poppins" pitchFamily="2" charset="77"/>
              </a:defRPr>
            </a:lvl1pPr>
          </a:lstStyle>
          <a:p>
            <a:pPr lvl="0"/>
            <a:r>
              <a:rPr lang="en-US">
                <a:latin typeface="Poppins" pitchFamily="2" charset="77"/>
                <a:cs typeface="Poppins" pitchFamily="2" charset="77"/>
              </a:rPr>
              <a:t>Slide Title Goes Here. Poppins Regular, Size 10, Sentence Case</a:t>
            </a:r>
            <a:endParaRPr lang="en-US"/>
          </a:p>
        </p:txBody>
      </p:sp>
      <p:pic>
        <p:nvPicPr>
          <p:cNvPr id="19" name="Picture 18">
            <a:extLst>
              <a:ext uri="{FF2B5EF4-FFF2-40B4-BE49-F238E27FC236}">
                <a16:creationId xmlns:a16="http://schemas.microsoft.com/office/drawing/2014/main" id="{904CA38E-5F1D-9149-9E4A-774F35189BC0}"/>
              </a:ext>
            </a:extLst>
          </p:cNvPr>
          <p:cNvPicPr>
            <a:picLocks noChangeAspect="1"/>
          </p:cNvPicPr>
          <p:nvPr userDrawn="1"/>
        </p:nvPicPr>
        <p:blipFill>
          <a:blip r:embed="rId2"/>
          <a:srcRect/>
          <a:stretch/>
        </p:blipFill>
        <p:spPr>
          <a:xfrm>
            <a:off x="10223955" y="6401410"/>
            <a:ext cx="1362456" cy="194841"/>
          </a:xfrm>
          <a:prstGeom prst="rect">
            <a:avLst/>
          </a:prstGeom>
        </p:spPr>
      </p:pic>
    </p:spTree>
    <p:extLst>
      <p:ext uri="{BB962C8B-B14F-4D97-AF65-F5344CB8AC3E}">
        <p14:creationId xmlns:p14="http://schemas.microsoft.com/office/powerpoint/2010/main" val="2712232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Slide 1">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A3D833E-86F2-E7C5-C72D-EF1B21E60B00}"/>
              </a:ext>
            </a:extLst>
          </p:cNvPr>
          <p:cNvCxnSpPr>
            <a:cxnSpLocks/>
          </p:cNvCxnSpPr>
          <p:nvPr userDrawn="1"/>
        </p:nvCxnSpPr>
        <p:spPr>
          <a:xfrm>
            <a:off x="6594300" y="6172201"/>
            <a:ext cx="4992111" cy="0"/>
          </a:xfrm>
          <a:prstGeom prst="line">
            <a:avLst/>
          </a:prstGeom>
          <a:ln w="15875">
            <a:solidFill>
              <a:srgbClr val="3371E7"/>
            </a:solidFill>
          </a:ln>
        </p:spPr>
        <p:style>
          <a:lnRef idx="1">
            <a:schemeClr val="accent1"/>
          </a:lnRef>
          <a:fillRef idx="0">
            <a:schemeClr val="accent1"/>
          </a:fillRef>
          <a:effectRef idx="0">
            <a:schemeClr val="accent1"/>
          </a:effectRef>
          <a:fontRef idx="minor">
            <a:schemeClr val="tx1"/>
          </a:fontRef>
        </p:style>
      </p:cxnSp>
      <p:sp>
        <p:nvSpPr>
          <p:cNvPr id="16" name="Text Placeholder 15">
            <a:extLst>
              <a:ext uri="{FF2B5EF4-FFF2-40B4-BE49-F238E27FC236}">
                <a16:creationId xmlns:a16="http://schemas.microsoft.com/office/drawing/2014/main" id="{0C8A6596-7812-D6EE-F800-03D0EC4C232A}"/>
              </a:ext>
            </a:extLst>
          </p:cNvPr>
          <p:cNvSpPr>
            <a:spLocks noGrp="1"/>
          </p:cNvSpPr>
          <p:nvPr>
            <p:ph type="body" sz="quarter" idx="10" hasCustomPrompt="1"/>
          </p:nvPr>
        </p:nvSpPr>
        <p:spPr>
          <a:xfrm>
            <a:off x="6593549" y="457778"/>
            <a:ext cx="4992862" cy="539743"/>
          </a:xfrm>
          <a:prstGeom prst="rect">
            <a:avLst/>
          </a:prstGeom>
        </p:spPr>
        <p:txBody>
          <a:bodyPr/>
          <a:lstStyle>
            <a:lvl1pPr marL="0" indent="0">
              <a:buNone/>
              <a:defRPr sz="3200" b="1">
                <a:solidFill>
                  <a:srgbClr val="3371E7"/>
                </a:solidFill>
                <a:latin typeface="Poppins" pitchFamily="2" charset="77"/>
                <a:cs typeface="Poppins" pitchFamily="2" charset="77"/>
              </a:defRPr>
            </a:lvl1pPr>
            <a:lvl2pPr>
              <a:defRPr b="1">
                <a:latin typeface="Poppins" pitchFamily="2" charset="77"/>
                <a:cs typeface="Poppins" pitchFamily="2" charset="77"/>
              </a:defRPr>
            </a:lvl2pPr>
            <a:lvl3pPr>
              <a:defRPr b="1">
                <a:latin typeface="Poppins" pitchFamily="2" charset="77"/>
                <a:cs typeface="Poppins" pitchFamily="2" charset="77"/>
              </a:defRPr>
            </a:lvl3pPr>
            <a:lvl4pPr>
              <a:defRPr b="1">
                <a:latin typeface="Poppins" pitchFamily="2" charset="77"/>
                <a:cs typeface="Poppins" pitchFamily="2" charset="77"/>
              </a:defRPr>
            </a:lvl4pPr>
            <a:lvl5pPr>
              <a:defRPr b="1">
                <a:latin typeface="Poppins" pitchFamily="2" charset="77"/>
                <a:cs typeface="Poppins" pitchFamily="2" charset="77"/>
              </a:defRPr>
            </a:lvl5pPr>
          </a:lstStyle>
          <a:p>
            <a:pPr lvl="0"/>
            <a:r>
              <a:rPr lang="en-US"/>
              <a:t>IMAGE SLIDE TITLE </a:t>
            </a:r>
            <a:br>
              <a:rPr lang="en-US"/>
            </a:br>
            <a:r>
              <a:rPr lang="en-US"/>
              <a:t>GOES HERE</a:t>
            </a:r>
          </a:p>
        </p:txBody>
      </p:sp>
      <p:pic>
        <p:nvPicPr>
          <p:cNvPr id="19" name="Picture 18" descr="Blue letters on a black background&#10;&#10;Description automatically generated">
            <a:extLst>
              <a:ext uri="{FF2B5EF4-FFF2-40B4-BE49-F238E27FC236}">
                <a16:creationId xmlns:a16="http://schemas.microsoft.com/office/drawing/2014/main" id="{904CA38E-5F1D-9149-9E4A-774F35189BC0}"/>
              </a:ext>
            </a:extLst>
          </p:cNvPr>
          <p:cNvPicPr>
            <a:picLocks noChangeAspect="1"/>
          </p:cNvPicPr>
          <p:nvPr userDrawn="1"/>
        </p:nvPicPr>
        <p:blipFill>
          <a:blip r:embed="rId2"/>
          <a:stretch>
            <a:fillRect/>
          </a:stretch>
        </p:blipFill>
        <p:spPr>
          <a:xfrm>
            <a:off x="10223955" y="6401149"/>
            <a:ext cx="1362456" cy="195363"/>
          </a:xfrm>
          <a:prstGeom prst="rect">
            <a:avLst/>
          </a:prstGeom>
        </p:spPr>
      </p:pic>
      <p:sp>
        <p:nvSpPr>
          <p:cNvPr id="21" name="Text Placeholder 20">
            <a:extLst>
              <a:ext uri="{FF2B5EF4-FFF2-40B4-BE49-F238E27FC236}">
                <a16:creationId xmlns:a16="http://schemas.microsoft.com/office/drawing/2014/main" id="{64FF54A6-4498-1952-1CA8-EF76C99B0E7E}"/>
              </a:ext>
            </a:extLst>
          </p:cNvPr>
          <p:cNvSpPr>
            <a:spLocks noGrp="1"/>
          </p:cNvSpPr>
          <p:nvPr>
            <p:ph type="body" sz="quarter" idx="12"/>
          </p:nvPr>
        </p:nvSpPr>
        <p:spPr>
          <a:xfrm>
            <a:off x="6594300" y="1965159"/>
            <a:ext cx="4992862" cy="3978095"/>
          </a:xfrm>
          <a:prstGeom prst="rect">
            <a:avLst/>
          </a:prstGeom>
        </p:spPr>
        <p:txBody>
          <a:bodyPr/>
          <a:lstStyle>
            <a:lvl1pPr>
              <a:defRPr>
                <a:solidFill>
                  <a:srgbClr val="3371E7"/>
                </a:solidFill>
                <a:latin typeface="Poppins" pitchFamily="2" charset="77"/>
                <a:cs typeface="Poppins" pitchFamily="2" charset="77"/>
              </a:defRPr>
            </a:lvl1pPr>
            <a:lvl2pPr>
              <a:defRPr>
                <a:solidFill>
                  <a:srgbClr val="3371E7"/>
                </a:solidFill>
                <a:latin typeface="Poppins" pitchFamily="2" charset="77"/>
                <a:cs typeface="Poppins" pitchFamily="2" charset="77"/>
              </a:defRPr>
            </a:lvl2pPr>
            <a:lvl3pPr>
              <a:defRPr>
                <a:solidFill>
                  <a:srgbClr val="3371E7"/>
                </a:solidFill>
                <a:latin typeface="Poppins" pitchFamily="2" charset="77"/>
                <a:cs typeface="Poppins" pitchFamily="2" charset="77"/>
              </a:defRPr>
            </a:lvl3pPr>
            <a:lvl4pPr>
              <a:defRPr>
                <a:solidFill>
                  <a:srgbClr val="3371E7"/>
                </a:solidFill>
                <a:latin typeface="Poppins" pitchFamily="2" charset="77"/>
                <a:cs typeface="Poppins" pitchFamily="2" charset="77"/>
              </a:defRPr>
            </a:lvl4pPr>
            <a:lvl5pPr>
              <a:defRPr>
                <a:solidFill>
                  <a:srgbClr val="3371E7"/>
                </a:solidFill>
                <a:latin typeface="Poppins" pitchFamily="2" charset="77"/>
                <a:cs typeface="Poppins"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4EF0275-F9B9-A781-6243-C0867FA4EB1A}"/>
              </a:ext>
            </a:extLst>
          </p:cNvPr>
          <p:cNvSpPr>
            <a:spLocks noGrp="1"/>
          </p:cNvSpPr>
          <p:nvPr>
            <p:ph type="body" sz="quarter" idx="13" hasCustomPrompt="1"/>
          </p:nvPr>
        </p:nvSpPr>
        <p:spPr>
          <a:xfrm>
            <a:off x="6549081" y="6400800"/>
            <a:ext cx="2656611" cy="914400"/>
          </a:xfrm>
          <a:prstGeom prst="rect">
            <a:avLst/>
          </a:prstGeom>
        </p:spPr>
        <p:txBody>
          <a:bodyPr/>
          <a:lstStyle>
            <a:lvl1pPr marL="0" indent="0">
              <a:buNone/>
              <a:defRPr sz="1000">
                <a:solidFill>
                  <a:srgbClr val="3371E7"/>
                </a:solidFill>
                <a:latin typeface="Poppins" pitchFamily="2" charset="77"/>
                <a:cs typeface="Poppins" pitchFamily="2" charset="77"/>
              </a:defRPr>
            </a:lvl1pPr>
          </a:lstStyle>
          <a:p>
            <a:pPr lvl="0"/>
            <a:r>
              <a:rPr lang="en-US">
                <a:latin typeface="Poppins" pitchFamily="2" charset="77"/>
                <a:cs typeface="Poppins" pitchFamily="2" charset="77"/>
              </a:rPr>
              <a:t>Slide Title Goes Here. </a:t>
            </a:r>
            <a:endParaRPr lang="en-US"/>
          </a:p>
        </p:txBody>
      </p:sp>
      <p:sp>
        <p:nvSpPr>
          <p:cNvPr id="5" name="Picture Placeholder 4">
            <a:extLst>
              <a:ext uri="{FF2B5EF4-FFF2-40B4-BE49-F238E27FC236}">
                <a16:creationId xmlns:a16="http://schemas.microsoft.com/office/drawing/2014/main" id="{B7516385-0800-78AC-C0A6-934BD2ED7008}"/>
              </a:ext>
            </a:extLst>
          </p:cNvPr>
          <p:cNvSpPr>
            <a:spLocks noGrp="1"/>
          </p:cNvSpPr>
          <p:nvPr>
            <p:ph type="pic" sz="quarter" idx="14"/>
          </p:nvPr>
        </p:nvSpPr>
        <p:spPr>
          <a:xfrm>
            <a:off x="0" y="0"/>
            <a:ext cx="6096000" cy="6858000"/>
          </a:xfrm>
          <a:prstGeom prst="rect">
            <a:avLst/>
          </a:prstGeom>
        </p:spPr>
        <p:txBody>
          <a:bodyPr/>
          <a:lstStyle>
            <a:lvl1pPr marL="0" indent="0">
              <a:buNone/>
              <a:defRPr/>
            </a:lvl1pPr>
          </a:lstStyle>
          <a:p>
            <a:endParaRPr lang="en-US"/>
          </a:p>
        </p:txBody>
      </p:sp>
    </p:spTree>
    <p:extLst>
      <p:ext uri="{BB962C8B-B14F-4D97-AF65-F5344CB8AC3E}">
        <p14:creationId xmlns:p14="http://schemas.microsoft.com/office/powerpoint/2010/main" val="3313146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age Slide with Did You Know Callout">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A3D833E-86F2-E7C5-C72D-EF1B21E60B00}"/>
              </a:ext>
            </a:extLst>
          </p:cNvPr>
          <p:cNvCxnSpPr>
            <a:cxnSpLocks/>
          </p:cNvCxnSpPr>
          <p:nvPr userDrawn="1"/>
        </p:nvCxnSpPr>
        <p:spPr>
          <a:xfrm>
            <a:off x="6594300" y="6172201"/>
            <a:ext cx="4992111" cy="0"/>
          </a:xfrm>
          <a:prstGeom prst="line">
            <a:avLst/>
          </a:prstGeom>
          <a:ln w="15875">
            <a:solidFill>
              <a:srgbClr val="3371E7"/>
            </a:solidFill>
          </a:ln>
        </p:spPr>
        <p:style>
          <a:lnRef idx="1">
            <a:schemeClr val="accent1"/>
          </a:lnRef>
          <a:fillRef idx="0">
            <a:schemeClr val="accent1"/>
          </a:fillRef>
          <a:effectRef idx="0">
            <a:schemeClr val="accent1"/>
          </a:effectRef>
          <a:fontRef idx="minor">
            <a:schemeClr val="tx1"/>
          </a:fontRef>
        </p:style>
      </p:cxnSp>
      <p:sp>
        <p:nvSpPr>
          <p:cNvPr id="16" name="Text Placeholder 15">
            <a:extLst>
              <a:ext uri="{FF2B5EF4-FFF2-40B4-BE49-F238E27FC236}">
                <a16:creationId xmlns:a16="http://schemas.microsoft.com/office/drawing/2014/main" id="{0C8A6596-7812-D6EE-F800-03D0EC4C232A}"/>
              </a:ext>
            </a:extLst>
          </p:cNvPr>
          <p:cNvSpPr>
            <a:spLocks noGrp="1"/>
          </p:cNvSpPr>
          <p:nvPr>
            <p:ph type="body" sz="quarter" idx="10" hasCustomPrompt="1"/>
          </p:nvPr>
        </p:nvSpPr>
        <p:spPr>
          <a:xfrm>
            <a:off x="6593549" y="457778"/>
            <a:ext cx="4992862" cy="539743"/>
          </a:xfrm>
          <a:prstGeom prst="rect">
            <a:avLst/>
          </a:prstGeom>
        </p:spPr>
        <p:txBody>
          <a:bodyPr/>
          <a:lstStyle>
            <a:lvl1pPr marL="0" indent="0">
              <a:buNone/>
              <a:defRPr sz="3200" b="1">
                <a:solidFill>
                  <a:srgbClr val="3371E7"/>
                </a:solidFill>
                <a:latin typeface="Poppins" pitchFamily="2" charset="77"/>
                <a:cs typeface="Poppins" pitchFamily="2" charset="77"/>
              </a:defRPr>
            </a:lvl1pPr>
            <a:lvl2pPr>
              <a:defRPr b="1">
                <a:latin typeface="Poppins" pitchFamily="2" charset="77"/>
                <a:cs typeface="Poppins" pitchFamily="2" charset="77"/>
              </a:defRPr>
            </a:lvl2pPr>
            <a:lvl3pPr>
              <a:defRPr b="1">
                <a:latin typeface="Poppins" pitchFamily="2" charset="77"/>
                <a:cs typeface="Poppins" pitchFamily="2" charset="77"/>
              </a:defRPr>
            </a:lvl3pPr>
            <a:lvl4pPr>
              <a:defRPr b="1">
                <a:latin typeface="Poppins" pitchFamily="2" charset="77"/>
                <a:cs typeface="Poppins" pitchFamily="2" charset="77"/>
              </a:defRPr>
            </a:lvl4pPr>
            <a:lvl5pPr>
              <a:defRPr b="1">
                <a:latin typeface="Poppins" pitchFamily="2" charset="77"/>
                <a:cs typeface="Poppins" pitchFamily="2" charset="77"/>
              </a:defRPr>
            </a:lvl5pPr>
          </a:lstStyle>
          <a:p>
            <a:pPr lvl="0"/>
            <a:r>
              <a:rPr lang="en-US"/>
              <a:t>IMAGE SLIDE TITLE </a:t>
            </a:r>
            <a:br>
              <a:rPr lang="en-US"/>
            </a:br>
            <a:r>
              <a:rPr lang="en-US"/>
              <a:t>GOES HERE</a:t>
            </a:r>
          </a:p>
        </p:txBody>
      </p:sp>
      <p:pic>
        <p:nvPicPr>
          <p:cNvPr id="19" name="Picture 18" descr="Blue letters on a black background&#10;&#10;Description automatically generated">
            <a:extLst>
              <a:ext uri="{FF2B5EF4-FFF2-40B4-BE49-F238E27FC236}">
                <a16:creationId xmlns:a16="http://schemas.microsoft.com/office/drawing/2014/main" id="{904CA38E-5F1D-9149-9E4A-774F35189BC0}"/>
              </a:ext>
            </a:extLst>
          </p:cNvPr>
          <p:cNvPicPr>
            <a:picLocks noChangeAspect="1"/>
          </p:cNvPicPr>
          <p:nvPr userDrawn="1"/>
        </p:nvPicPr>
        <p:blipFill>
          <a:blip r:embed="rId2"/>
          <a:stretch>
            <a:fillRect/>
          </a:stretch>
        </p:blipFill>
        <p:spPr>
          <a:xfrm>
            <a:off x="10223955" y="6401149"/>
            <a:ext cx="1362456" cy="195363"/>
          </a:xfrm>
          <a:prstGeom prst="rect">
            <a:avLst/>
          </a:prstGeom>
        </p:spPr>
      </p:pic>
      <p:sp>
        <p:nvSpPr>
          <p:cNvPr id="21" name="Text Placeholder 20">
            <a:extLst>
              <a:ext uri="{FF2B5EF4-FFF2-40B4-BE49-F238E27FC236}">
                <a16:creationId xmlns:a16="http://schemas.microsoft.com/office/drawing/2014/main" id="{64FF54A6-4498-1952-1CA8-EF76C99B0E7E}"/>
              </a:ext>
            </a:extLst>
          </p:cNvPr>
          <p:cNvSpPr>
            <a:spLocks noGrp="1"/>
          </p:cNvSpPr>
          <p:nvPr>
            <p:ph type="body" sz="quarter" idx="12"/>
          </p:nvPr>
        </p:nvSpPr>
        <p:spPr>
          <a:xfrm>
            <a:off x="6594300" y="1965159"/>
            <a:ext cx="4992862" cy="3978095"/>
          </a:xfrm>
          <a:prstGeom prst="rect">
            <a:avLst/>
          </a:prstGeom>
        </p:spPr>
        <p:txBody>
          <a:bodyPr/>
          <a:lstStyle>
            <a:lvl1pPr>
              <a:defRPr>
                <a:solidFill>
                  <a:srgbClr val="3371E7"/>
                </a:solidFill>
                <a:latin typeface="Poppins" pitchFamily="2" charset="77"/>
                <a:cs typeface="Poppins" pitchFamily="2" charset="77"/>
              </a:defRPr>
            </a:lvl1pPr>
            <a:lvl2pPr>
              <a:defRPr>
                <a:solidFill>
                  <a:srgbClr val="3371E7"/>
                </a:solidFill>
                <a:latin typeface="Poppins" pitchFamily="2" charset="77"/>
                <a:cs typeface="Poppins" pitchFamily="2" charset="77"/>
              </a:defRPr>
            </a:lvl2pPr>
            <a:lvl3pPr>
              <a:defRPr>
                <a:solidFill>
                  <a:srgbClr val="3371E7"/>
                </a:solidFill>
                <a:latin typeface="Poppins" pitchFamily="2" charset="77"/>
                <a:cs typeface="Poppins" pitchFamily="2" charset="77"/>
              </a:defRPr>
            </a:lvl3pPr>
            <a:lvl4pPr>
              <a:defRPr>
                <a:solidFill>
                  <a:srgbClr val="3371E7"/>
                </a:solidFill>
                <a:latin typeface="Poppins" pitchFamily="2" charset="77"/>
                <a:cs typeface="Poppins" pitchFamily="2" charset="77"/>
              </a:defRPr>
            </a:lvl4pPr>
            <a:lvl5pPr>
              <a:defRPr>
                <a:solidFill>
                  <a:srgbClr val="3371E7"/>
                </a:solidFill>
                <a:latin typeface="Poppins" pitchFamily="2" charset="77"/>
                <a:cs typeface="Poppins"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4EF0275-F9B9-A781-6243-C0867FA4EB1A}"/>
              </a:ext>
            </a:extLst>
          </p:cNvPr>
          <p:cNvSpPr>
            <a:spLocks noGrp="1"/>
          </p:cNvSpPr>
          <p:nvPr>
            <p:ph type="body" sz="quarter" idx="13" hasCustomPrompt="1"/>
          </p:nvPr>
        </p:nvSpPr>
        <p:spPr>
          <a:xfrm>
            <a:off x="6549081" y="6400800"/>
            <a:ext cx="2656611" cy="914400"/>
          </a:xfrm>
          <a:prstGeom prst="rect">
            <a:avLst/>
          </a:prstGeom>
        </p:spPr>
        <p:txBody>
          <a:bodyPr/>
          <a:lstStyle>
            <a:lvl1pPr marL="0" indent="0">
              <a:buNone/>
              <a:defRPr sz="1000">
                <a:solidFill>
                  <a:srgbClr val="3371E7"/>
                </a:solidFill>
                <a:latin typeface="Poppins" pitchFamily="2" charset="77"/>
                <a:cs typeface="Poppins" pitchFamily="2" charset="77"/>
              </a:defRPr>
            </a:lvl1pPr>
          </a:lstStyle>
          <a:p>
            <a:pPr lvl="0"/>
            <a:r>
              <a:rPr lang="en-US">
                <a:latin typeface="Poppins" pitchFamily="2" charset="77"/>
                <a:cs typeface="Poppins" pitchFamily="2" charset="77"/>
              </a:rPr>
              <a:t>Slide Title Goes Here. </a:t>
            </a:r>
            <a:endParaRPr lang="en-US"/>
          </a:p>
        </p:txBody>
      </p:sp>
      <p:sp>
        <p:nvSpPr>
          <p:cNvPr id="5" name="Picture Placeholder 4">
            <a:extLst>
              <a:ext uri="{FF2B5EF4-FFF2-40B4-BE49-F238E27FC236}">
                <a16:creationId xmlns:a16="http://schemas.microsoft.com/office/drawing/2014/main" id="{B7516385-0800-78AC-C0A6-934BD2ED7008}"/>
              </a:ext>
            </a:extLst>
          </p:cNvPr>
          <p:cNvSpPr>
            <a:spLocks noGrp="1"/>
          </p:cNvSpPr>
          <p:nvPr>
            <p:ph type="pic" sz="quarter" idx="14"/>
          </p:nvPr>
        </p:nvSpPr>
        <p:spPr>
          <a:xfrm>
            <a:off x="0" y="0"/>
            <a:ext cx="6096000" cy="6858000"/>
          </a:xfrm>
          <a:prstGeom prst="rect">
            <a:avLst/>
          </a:prstGeom>
        </p:spPr>
        <p:txBody>
          <a:bodyPr/>
          <a:lstStyle>
            <a:lvl1pPr marL="0" indent="0">
              <a:buNone/>
              <a:defRPr/>
            </a:lvl1pPr>
          </a:lstStyle>
          <a:p>
            <a:endParaRPr lang="en-US"/>
          </a:p>
        </p:txBody>
      </p:sp>
    </p:spTree>
    <p:extLst>
      <p:ext uri="{BB962C8B-B14F-4D97-AF65-F5344CB8AC3E}">
        <p14:creationId xmlns:p14="http://schemas.microsoft.com/office/powerpoint/2010/main" val="2635940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Slide with Callout">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A3D833E-86F2-E7C5-C72D-EF1B21E60B00}"/>
              </a:ext>
            </a:extLst>
          </p:cNvPr>
          <p:cNvCxnSpPr>
            <a:cxnSpLocks/>
          </p:cNvCxnSpPr>
          <p:nvPr userDrawn="1"/>
        </p:nvCxnSpPr>
        <p:spPr>
          <a:xfrm>
            <a:off x="6594300" y="6172201"/>
            <a:ext cx="4992111" cy="0"/>
          </a:xfrm>
          <a:prstGeom prst="line">
            <a:avLst/>
          </a:prstGeom>
          <a:ln w="15875">
            <a:solidFill>
              <a:srgbClr val="3371E7"/>
            </a:solidFill>
          </a:ln>
        </p:spPr>
        <p:style>
          <a:lnRef idx="1">
            <a:schemeClr val="accent1"/>
          </a:lnRef>
          <a:fillRef idx="0">
            <a:schemeClr val="accent1"/>
          </a:fillRef>
          <a:effectRef idx="0">
            <a:schemeClr val="accent1"/>
          </a:effectRef>
          <a:fontRef idx="minor">
            <a:schemeClr val="tx1"/>
          </a:fontRef>
        </p:style>
      </p:cxnSp>
      <p:sp>
        <p:nvSpPr>
          <p:cNvPr id="16" name="Text Placeholder 15">
            <a:extLst>
              <a:ext uri="{FF2B5EF4-FFF2-40B4-BE49-F238E27FC236}">
                <a16:creationId xmlns:a16="http://schemas.microsoft.com/office/drawing/2014/main" id="{0C8A6596-7812-D6EE-F800-03D0EC4C232A}"/>
              </a:ext>
            </a:extLst>
          </p:cNvPr>
          <p:cNvSpPr>
            <a:spLocks noGrp="1"/>
          </p:cNvSpPr>
          <p:nvPr>
            <p:ph type="body" sz="quarter" idx="10" hasCustomPrompt="1"/>
          </p:nvPr>
        </p:nvSpPr>
        <p:spPr>
          <a:xfrm>
            <a:off x="6593549" y="457778"/>
            <a:ext cx="4992862" cy="539743"/>
          </a:xfrm>
          <a:prstGeom prst="rect">
            <a:avLst/>
          </a:prstGeom>
        </p:spPr>
        <p:txBody>
          <a:bodyPr/>
          <a:lstStyle>
            <a:lvl1pPr marL="0" indent="0">
              <a:buNone/>
              <a:defRPr sz="3200" b="1">
                <a:solidFill>
                  <a:srgbClr val="3371E7"/>
                </a:solidFill>
                <a:latin typeface="Poppins" pitchFamily="2" charset="77"/>
                <a:cs typeface="Poppins" pitchFamily="2" charset="77"/>
              </a:defRPr>
            </a:lvl1pPr>
            <a:lvl2pPr>
              <a:defRPr b="1">
                <a:latin typeface="Poppins" pitchFamily="2" charset="77"/>
                <a:cs typeface="Poppins" pitchFamily="2" charset="77"/>
              </a:defRPr>
            </a:lvl2pPr>
            <a:lvl3pPr>
              <a:defRPr b="1">
                <a:latin typeface="Poppins" pitchFamily="2" charset="77"/>
                <a:cs typeface="Poppins" pitchFamily="2" charset="77"/>
              </a:defRPr>
            </a:lvl3pPr>
            <a:lvl4pPr>
              <a:defRPr b="1">
                <a:latin typeface="Poppins" pitchFamily="2" charset="77"/>
                <a:cs typeface="Poppins" pitchFamily="2" charset="77"/>
              </a:defRPr>
            </a:lvl4pPr>
            <a:lvl5pPr>
              <a:defRPr b="1">
                <a:latin typeface="Poppins" pitchFamily="2" charset="77"/>
                <a:cs typeface="Poppins" pitchFamily="2" charset="77"/>
              </a:defRPr>
            </a:lvl5pPr>
          </a:lstStyle>
          <a:p>
            <a:pPr lvl="0"/>
            <a:r>
              <a:rPr lang="en-US"/>
              <a:t>IMAGE SLIDE TITLE </a:t>
            </a:r>
            <a:br>
              <a:rPr lang="en-US"/>
            </a:br>
            <a:r>
              <a:rPr lang="en-US"/>
              <a:t>GOES HERE</a:t>
            </a:r>
          </a:p>
        </p:txBody>
      </p:sp>
      <p:pic>
        <p:nvPicPr>
          <p:cNvPr id="19" name="Picture 18" descr="Blue letters on a black background&#10;&#10;Description automatically generated">
            <a:extLst>
              <a:ext uri="{FF2B5EF4-FFF2-40B4-BE49-F238E27FC236}">
                <a16:creationId xmlns:a16="http://schemas.microsoft.com/office/drawing/2014/main" id="{904CA38E-5F1D-9149-9E4A-774F35189BC0}"/>
              </a:ext>
            </a:extLst>
          </p:cNvPr>
          <p:cNvPicPr>
            <a:picLocks noChangeAspect="1"/>
          </p:cNvPicPr>
          <p:nvPr userDrawn="1"/>
        </p:nvPicPr>
        <p:blipFill>
          <a:blip r:embed="rId2"/>
          <a:stretch>
            <a:fillRect/>
          </a:stretch>
        </p:blipFill>
        <p:spPr>
          <a:xfrm>
            <a:off x="10223955" y="6401149"/>
            <a:ext cx="1362456" cy="195363"/>
          </a:xfrm>
          <a:prstGeom prst="rect">
            <a:avLst/>
          </a:prstGeom>
        </p:spPr>
      </p:pic>
      <p:sp>
        <p:nvSpPr>
          <p:cNvPr id="21" name="Text Placeholder 20">
            <a:extLst>
              <a:ext uri="{FF2B5EF4-FFF2-40B4-BE49-F238E27FC236}">
                <a16:creationId xmlns:a16="http://schemas.microsoft.com/office/drawing/2014/main" id="{64FF54A6-4498-1952-1CA8-EF76C99B0E7E}"/>
              </a:ext>
            </a:extLst>
          </p:cNvPr>
          <p:cNvSpPr>
            <a:spLocks noGrp="1"/>
          </p:cNvSpPr>
          <p:nvPr>
            <p:ph type="body" sz="quarter" idx="12"/>
          </p:nvPr>
        </p:nvSpPr>
        <p:spPr>
          <a:xfrm>
            <a:off x="6594300" y="1965159"/>
            <a:ext cx="4992862" cy="3978095"/>
          </a:xfrm>
          <a:prstGeom prst="rect">
            <a:avLst/>
          </a:prstGeom>
        </p:spPr>
        <p:txBody>
          <a:bodyPr/>
          <a:lstStyle>
            <a:lvl1pPr>
              <a:defRPr>
                <a:solidFill>
                  <a:srgbClr val="3371E7"/>
                </a:solidFill>
                <a:latin typeface="Poppins" pitchFamily="2" charset="77"/>
                <a:cs typeface="Poppins" pitchFamily="2" charset="77"/>
              </a:defRPr>
            </a:lvl1pPr>
            <a:lvl2pPr>
              <a:defRPr>
                <a:solidFill>
                  <a:srgbClr val="3371E7"/>
                </a:solidFill>
                <a:latin typeface="Poppins" pitchFamily="2" charset="77"/>
                <a:cs typeface="Poppins" pitchFamily="2" charset="77"/>
              </a:defRPr>
            </a:lvl2pPr>
            <a:lvl3pPr>
              <a:defRPr>
                <a:solidFill>
                  <a:srgbClr val="3371E7"/>
                </a:solidFill>
                <a:latin typeface="Poppins" pitchFamily="2" charset="77"/>
                <a:cs typeface="Poppins" pitchFamily="2" charset="77"/>
              </a:defRPr>
            </a:lvl3pPr>
            <a:lvl4pPr>
              <a:defRPr>
                <a:solidFill>
                  <a:srgbClr val="3371E7"/>
                </a:solidFill>
                <a:latin typeface="Poppins" pitchFamily="2" charset="77"/>
                <a:cs typeface="Poppins" pitchFamily="2" charset="77"/>
              </a:defRPr>
            </a:lvl4pPr>
            <a:lvl5pPr>
              <a:defRPr>
                <a:solidFill>
                  <a:srgbClr val="3371E7"/>
                </a:solidFill>
                <a:latin typeface="Poppins" pitchFamily="2" charset="77"/>
                <a:cs typeface="Poppins"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4EF0275-F9B9-A781-6243-C0867FA4EB1A}"/>
              </a:ext>
            </a:extLst>
          </p:cNvPr>
          <p:cNvSpPr>
            <a:spLocks noGrp="1"/>
          </p:cNvSpPr>
          <p:nvPr>
            <p:ph type="body" sz="quarter" idx="13" hasCustomPrompt="1"/>
          </p:nvPr>
        </p:nvSpPr>
        <p:spPr>
          <a:xfrm>
            <a:off x="6549081" y="6400800"/>
            <a:ext cx="2656611" cy="914400"/>
          </a:xfrm>
          <a:prstGeom prst="rect">
            <a:avLst/>
          </a:prstGeom>
        </p:spPr>
        <p:txBody>
          <a:bodyPr/>
          <a:lstStyle>
            <a:lvl1pPr marL="0" indent="0">
              <a:buNone/>
              <a:defRPr sz="1000">
                <a:solidFill>
                  <a:srgbClr val="3371E7"/>
                </a:solidFill>
                <a:latin typeface="Poppins" pitchFamily="2" charset="77"/>
                <a:cs typeface="Poppins" pitchFamily="2" charset="77"/>
              </a:defRPr>
            </a:lvl1pPr>
          </a:lstStyle>
          <a:p>
            <a:pPr lvl="0"/>
            <a:r>
              <a:rPr lang="en-US">
                <a:latin typeface="Poppins" pitchFamily="2" charset="77"/>
                <a:cs typeface="Poppins" pitchFamily="2" charset="77"/>
              </a:rPr>
              <a:t>Slide Title Goes Here. </a:t>
            </a:r>
            <a:endParaRPr lang="en-US"/>
          </a:p>
        </p:txBody>
      </p:sp>
      <p:sp>
        <p:nvSpPr>
          <p:cNvPr id="5" name="Picture Placeholder 4">
            <a:extLst>
              <a:ext uri="{FF2B5EF4-FFF2-40B4-BE49-F238E27FC236}">
                <a16:creationId xmlns:a16="http://schemas.microsoft.com/office/drawing/2014/main" id="{B7516385-0800-78AC-C0A6-934BD2ED7008}"/>
              </a:ext>
            </a:extLst>
          </p:cNvPr>
          <p:cNvSpPr>
            <a:spLocks noGrp="1"/>
          </p:cNvSpPr>
          <p:nvPr>
            <p:ph type="pic" sz="quarter" idx="14"/>
          </p:nvPr>
        </p:nvSpPr>
        <p:spPr>
          <a:xfrm>
            <a:off x="0" y="0"/>
            <a:ext cx="6096000" cy="6858000"/>
          </a:xfrm>
          <a:prstGeom prst="rect">
            <a:avLst/>
          </a:prstGeom>
        </p:spPr>
        <p:txBody>
          <a:bodyPr/>
          <a:lstStyle>
            <a:lvl1pPr marL="0" indent="0">
              <a:buNone/>
              <a:defRPr/>
            </a:lvl1pPr>
          </a:lstStyle>
          <a:p>
            <a:endParaRPr lang="en-US"/>
          </a:p>
        </p:txBody>
      </p:sp>
    </p:spTree>
    <p:extLst>
      <p:ext uri="{BB962C8B-B14F-4D97-AF65-F5344CB8AC3E}">
        <p14:creationId xmlns:p14="http://schemas.microsoft.com/office/powerpoint/2010/main" val="1784746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5017797"/>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94" r:id="rId5"/>
    <p:sldLayoutId id="2147483693" r:id="rId6"/>
    <p:sldLayoutId id="2147483687" r:id="rId7"/>
    <p:sldLayoutId id="2147483690" r:id="rId8"/>
    <p:sldLayoutId id="2147483691" r:id="rId9"/>
    <p:sldLayoutId id="2147483688" r:id="rId10"/>
    <p:sldLayoutId id="2147483692" r:id="rId11"/>
    <p:sldLayoutId id="2147483689" r:id="rId12"/>
    <p:sldLayoutId id="2147483680" r:id="rId13"/>
    <p:sldLayoutId id="2147483681" r:id="rId14"/>
    <p:sldLayoutId id="2147483682" r:id="rId15"/>
    <p:sldLayoutId id="2147483683" r:id="rId16"/>
    <p:sldLayoutId id="2147483684" r:id="rId17"/>
    <p:sldLayoutId id="2147483685" r:id="rId18"/>
    <p:sldLayoutId id="2147483686" r:id="rId19"/>
    <p:sldLayoutId id="2147483695" r:id="rId2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72DB18B-B6F6-57E2-E53F-212AA93783D6}"/>
              </a:ext>
            </a:extLst>
          </p:cNvPr>
          <p:cNvSpPr>
            <a:spLocks noGrp="1"/>
          </p:cNvSpPr>
          <p:nvPr>
            <p:ph type="body" sz="quarter" idx="10"/>
          </p:nvPr>
        </p:nvSpPr>
        <p:spPr>
          <a:xfrm>
            <a:off x="6269037" y="2996871"/>
            <a:ext cx="5803358" cy="577850"/>
          </a:xfrm>
        </p:spPr>
        <p:txBody>
          <a:bodyPr lIns="91440" tIns="45720" rIns="91440" bIns="45720" anchor="t"/>
          <a:lstStyle/>
          <a:p>
            <a:r>
              <a:rPr lang="en-US" sz="2400" dirty="0">
                <a:latin typeface="Poppins"/>
                <a:cs typeface="Poppins"/>
              </a:rPr>
              <a:t>Healthcare Benchmark Initiative Data Analytics Workgroup Meeting</a:t>
            </a:r>
          </a:p>
          <a:p>
            <a:endParaRPr lang="en-US" sz="800">
              <a:latin typeface="Poppins" panose="00000500000000000000" pitchFamily="2" charset="0"/>
              <a:cs typeface="Poppins" panose="00000500000000000000" pitchFamily="2" charset="0"/>
            </a:endParaRPr>
          </a:p>
          <a:p>
            <a:r>
              <a:rPr lang="en-US" sz="2000" dirty="0">
                <a:latin typeface="Poppins"/>
                <a:cs typeface="Poppins"/>
              </a:rPr>
              <a:t>June 5, 2024</a:t>
            </a:r>
          </a:p>
        </p:txBody>
      </p:sp>
    </p:spTree>
    <p:extLst>
      <p:ext uri="{BB962C8B-B14F-4D97-AF65-F5344CB8AC3E}">
        <p14:creationId xmlns:p14="http://schemas.microsoft.com/office/powerpoint/2010/main" val="12880542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B1A0981-E2DE-1FC8-FEB0-563D52ADA042}"/>
              </a:ext>
            </a:extLst>
          </p:cNvPr>
          <p:cNvSpPr>
            <a:spLocks noGrp="1"/>
          </p:cNvSpPr>
          <p:nvPr>
            <p:ph type="body" sz="quarter" idx="10"/>
          </p:nvPr>
        </p:nvSpPr>
        <p:spPr/>
        <p:txBody>
          <a:bodyPr/>
          <a:lstStyle/>
          <a:p>
            <a:r>
              <a:rPr lang="en-US"/>
              <a:t>Retail Pharmacy: Generic Spending Trends</a:t>
            </a:r>
          </a:p>
        </p:txBody>
      </p:sp>
      <p:sp>
        <p:nvSpPr>
          <p:cNvPr id="5" name="Text Placeholder 4">
            <a:extLst>
              <a:ext uri="{FF2B5EF4-FFF2-40B4-BE49-F238E27FC236}">
                <a16:creationId xmlns:a16="http://schemas.microsoft.com/office/drawing/2014/main" id="{055CEFC1-4F3F-CA77-2447-568461A316A7}"/>
              </a:ext>
            </a:extLst>
          </p:cNvPr>
          <p:cNvSpPr>
            <a:spLocks noGrp="1"/>
          </p:cNvSpPr>
          <p:nvPr>
            <p:ph type="body" sz="quarter" idx="13"/>
          </p:nvPr>
        </p:nvSpPr>
        <p:spPr/>
        <p:txBody>
          <a:bodyPr/>
          <a:lstStyle/>
          <a:p>
            <a:r>
              <a:rPr lang="en-US"/>
              <a:t>Retail Pharmacy: Generic Spending Trends</a:t>
            </a:r>
          </a:p>
        </p:txBody>
      </p:sp>
      <p:graphicFrame>
        <p:nvGraphicFramePr>
          <p:cNvPr id="6" name="Table 5">
            <a:extLst>
              <a:ext uri="{FF2B5EF4-FFF2-40B4-BE49-F238E27FC236}">
                <a16:creationId xmlns:a16="http://schemas.microsoft.com/office/drawing/2014/main" id="{D37D66DC-6AEC-8A86-46A7-FD411998FA58}"/>
              </a:ext>
            </a:extLst>
          </p:cNvPr>
          <p:cNvGraphicFramePr>
            <a:graphicFrameLocks noGrp="1"/>
          </p:cNvGraphicFramePr>
          <p:nvPr/>
        </p:nvGraphicFramePr>
        <p:xfrm>
          <a:off x="567146" y="1304260"/>
          <a:ext cx="11057708" cy="1889760"/>
        </p:xfrm>
        <a:graphic>
          <a:graphicData uri="http://schemas.openxmlformats.org/drawingml/2006/table">
            <a:tbl>
              <a:tblPr firstRow="1" bandRow="1">
                <a:tableStyleId>{5C22544A-7EE6-4342-B048-85BDC9FD1C3A}</a:tableStyleId>
              </a:tblPr>
              <a:tblGrid>
                <a:gridCol w="2066108">
                  <a:extLst>
                    <a:ext uri="{9D8B030D-6E8A-4147-A177-3AD203B41FA5}">
                      <a16:colId xmlns:a16="http://schemas.microsoft.com/office/drawing/2014/main" val="1753301979"/>
                    </a:ext>
                  </a:extLst>
                </a:gridCol>
                <a:gridCol w="1981200">
                  <a:extLst>
                    <a:ext uri="{9D8B030D-6E8A-4147-A177-3AD203B41FA5}">
                      <a16:colId xmlns:a16="http://schemas.microsoft.com/office/drawing/2014/main" val="2338507721"/>
                    </a:ext>
                  </a:extLst>
                </a:gridCol>
                <a:gridCol w="2341589">
                  <a:extLst>
                    <a:ext uri="{9D8B030D-6E8A-4147-A177-3AD203B41FA5}">
                      <a16:colId xmlns:a16="http://schemas.microsoft.com/office/drawing/2014/main" val="371567696"/>
                    </a:ext>
                  </a:extLst>
                </a:gridCol>
                <a:gridCol w="2459011">
                  <a:extLst>
                    <a:ext uri="{9D8B030D-6E8A-4147-A177-3AD203B41FA5}">
                      <a16:colId xmlns:a16="http://schemas.microsoft.com/office/drawing/2014/main" val="636664125"/>
                    </a:ext>
                  </a:extLst>
                </a:gridCol>
                <a:gridCol w="2209800">
                  <a:extLst>
                    <a:ext uri="{9D8B030D-6E8A-4147-A177-3AD203B41FA5}">
                      <a16:colId xmlns:a16="http://schemas.microsoft.com/office/drawing/2014/main" val="1999466215"/>
                    </a:ext>
                  </a:extLst>
                </a:gridCol>
              </a:tblGrid>
              <a:tr h="370840">
                <a:tc>
                  <a:txBody>
                    <a:bodyPr/>
                    <a:lstStyle/>
                    <a:p>
                      <a:pPr algn="ctr"/>
                      <a:r>
                        <a:rPr lang="en-US" sz="2000">
                          <a:latin typeface="Poppins" panose="00000500000000000000" pitchFamily="2" charset="0"/>
                          <a:cs typeface="Poppins" panose="00000500000000000000" pitchFamily="2" charset="0"/>
                        </a:rPr>
                        <a:t>Year</a:t>
                      </a:r>
                    </a:p>
                  </a:txBody>
                  <a:tcPr anchor="ctr"/>
                </a:tc>
                <a:tc>
                  <a:txBody>
                    <a:bodyPr/>
                    <a:lstStyle/>
                    <a:p>
                      <a:pPr algn="ctr"/>
                      <a:r>
                        <a:rPr lang="en-US" sz="2000">
                          <a:latin typeface="Poppins" panose="00000500000000000000" pitchFamily="2" charset="0"/>
                          <a:cs typeface="Poppins" panose="00000500000000000000" pitchFamily="2" charset="0"/>
                        </a:rPr>
                        <a:t>Market</a:t>
                      </a:r>
                    </a:p>
                  </a:txBody>
                  <a:tcPr anchor="ctr"/>
                </a:tc>
                <a:tc>
                  <a:txBody>
                    <a:bodyPr/>
                    <a:lstStyle/>
                    <a:p>
                      <a:pPr algn="ctr"/>
                      <a:r>
                        <a:rPr lang="en-US" sz="2000">
                          <a:latin typeface="Poppins" panose="00000500000000000000" pitchFamily="2" charset="0"/>
                          <a:cs typeface="Poppins" panose="00000500000000000000" pitchFamily="2" charset="0"/>
                        </a:rPr>
                        <a:t>PMPM Spending</a:t>
                      </a:r>
                    </a:p>
                  </a:txBody>
                  <a:tcPr anchor="ctr"/>
                </a:tc>
                <a:tc>
                  <a:txBody>
                    <a:bodyPr/>
                    <a:lstStyle/>
                    <a:p>
                      <a:pPr algn="ctr"/>
                      <a:r>
                        <a:rPr lang="en-US" sz="2000">
                          <a:latin typeface="Poppins" panose="00000500000000000000" pitchFamily="2" charset="0"/>
                          <a:cs typeface="Poppins" panose="00000500000000000000" pitchFamily="2" charset="0"/>
                        </a:rPr>
                        <a:t>Payment per Unit</a:t>
                      </a:r>
                    </a:p>
                  </a:txBody>
                  <a:tcPr anchor="ctr"/>
                </a:tc>
                <a:tc>
                  <a:txBody>
                    <a:bodyPr/>
                    <a:lstStyle/>
                    <a:p>
                      <a:pPr algn="ctr"/>
                      <a:r>
                        <a:rPr lang="en-US" sz="2000">
                          <a:latin typeface="Poppins" panose="00000500000000000000" pitchFamily="2" charset="0"/>
                          <a:cs typeface="Poppins" panose="00000500000000000000" pitchFamily="2" charset="0"/>
                        </a:rPr>
                        <a:t>Utilization per Thousand</a:t>
                      </a:r>
                    </a:p>
                  </a:txBody>
                  <a:tcPr anchor="ctr"/>
                </a:tc>
                <a:extLst>
                  <a:ext uri="{0D108BD9-81ED-4DB2-BD59-A6C34878D82A}">
                    <a16:rowId xmlns:a16="http://schemas.microsoft.com/office/drawing/2014/main" val="3522457427"/>
                  </a:ext>
                </a:extLst>
              </a:tr>
              <a:tr h="370840">
                <a:tc rowSpan="3">
                  <a:txBody>
                    <a:bodyPr/>
                    <a:lstStyle/>
                    <a:p>
                      <a:pPr algn="ctr"/>
                      <a:r>
                        <a:rPr lang="en-US" sz="2000" b="1">
                          <a:latin typeface="Poppins" panose="00000500000000000000" pitchFamily="2" charset="0"/>
                          <a:cs typeface="Poppins" panose="00000500000000000000" pitchFamily="2" charset="0"/>
                        </a:rPr>
                        <a:t>2021-2022 Trend</a:t>
                      </a:r>
                    </a:p>
                  </a:txBody>
                  <a:tcPr anchor="ctr">
                    <a:lnB w="12700" cap="flat" cmpd="sng" algn="ctr">
                      <a:solidFill>
                        <a:schemeClr val="tx1"/>
                      </a:solidFill>
                      <a:prstDash val="solid"/>
                      <a:round/>
                      <a:headEnd type="none" w="med" len="med"/>
                      <a:tailEnd type="none" w="med" len="med"/>
                    </a:lnB>
                  </a:tcPr>
                </a:tc>
                <a:tc>
                  <a:txBody>
                    <a:bodyPr/>
                    <a:lstStyle/>
                    <a:p>
                      <a:r>
                        <a:rPr lang="en-US" sz="2000" b="1">
                          <a:latin typeface="Poppins" panose="00000500000000000000" pitchFamily="2" charset="0"/>
                          <a:cs typeface="Poppins" panose="00000500000000000000" pitchFamily="2" charset="0"/>
                        </a:rPr>
                        <a:t>Commercial</a:t>
                      </a:r>
                    </a:p>
                  </a:txBody>
                  <a:tcPr/>
                </a:tc>
                <a:tc>
                  <a:txBody>
                    <a:bodyPr/>
                    <a:lstStyle/>
                    <a:p>
                      <a:pPr algn="ctr"/>
                      <a:r>
                        <a:rPr lang="en-US" sz="2000">
                          <a:latin typeface="Poppins" panose="00000500000000000000" pitchFamily="2" charset="0"/>
                          <a:cs typeface="Poppins" panose="00000500000000000000" pitchFamily="2" charset="0"/>
                        </a:rPr>
                        <a:t>7.7%</a:t>
                      </a:r>
                    </a:p>
                  </a:txBody>
                  <a:tcPr/>
                </a:tc>
                <a:tc>
                  <a:txBody>
                    <a:bodyPr/>
                    <a:lstStyle/>
                    <a:p>
                      <a:pPr algn="ctr"/>
                      <a:r>
                        <a:rPr lang="en-US" sz="2000">
                          <a:latin typeface="Poppins" panose="00000500000000000000" pitchFamily="2" charset="0"/>
                          <a:cs typeface="Poppins" panose="00000500000000000000" pitchFamily="2" charset="0"/>
                        </a:rPr>
                        <a:t>-0.4%</a:t>
                      </a:r>
                    </a:p>
                  </a:txBody>
                  <a:tcPr/>
                </a:tc>
                <a:tc>
                  <a:txBody>
                    <a:bodyPr/>
                    <a:lstStyle/>
                    <a:p>
                      <a:pPr algn="ctr"/>
                      <a:r>
                        <a:rPr lang="en-US" sz="2000">
                          <a:latin typeface="Poppins" panose="00000500000000000000" pitchFamily="2" charset="0"/>
                          <a:cs typeface="Poppins" panose="00000500000000000000" pitchFamily="2" charset="0"/>
                        </a:rPr>
                        <a:t>7.4%</a:t>
                      </a:r>
                    </a:p>
                  </a:txBody>
                  <a:tcPr/>
                </a:tc>
                <a:extLst>
                  <a:ext uri="{0D108BD9-81ED-4DB2-BD59-A6C34878D82A}">
                    <a16:rowId xmlns:a16="http://schemas.microsoft.com/office/drawing/2014/main" val="2944083570"/>
                  </a:ext>
                </a:extLst>
              </a:tr>
              <a:tr h="370840">
                <a:tc vMerge="1">
                  <a:txBody>
                    <a:bodyPr/>
                    <a:lstStyle/>
                    <a:p>
                      <a:endParaRPr lang="en-US"/>
                    </a:p>
                  </a:txBody>
                  <a:tcPr/>
                </a:tc>
                <a:tc>
                  <a:txBody>
                    <a:bodyPr/>
                    <a:lstStyle/>
                    <a:p>
                      <a:r>
                        <a:rPr lang="en-US" sz="2000" b="1">
                          <a:latin typeface="Poppins" panose="00000500000000000000" pitchFamily="2" charset="0"/>
                          <a:cs typeface="Poppins" panose="00000500000000000000" pitchFamily="2" charset="0"/>
                        </a:rPr>
                        <a:t>Medicaid</a:t>
                      </a:r>
                    </a:p>
                  </a:txBody>
                  <a:tcPr/>
                </a:tc>
                <a:tc>
                  <a:txBody>
                    <a:bodyPr/>
                    <a:lstStyle/>
                    <a:p>
                      <a:pPr algn="ctr"/>
                      <a:r>
                        <a:rPr lang="en-US" sz="2000">
                          <a:latin typeface="Poppins" panose="00000500000000000000" pitchFamily="2" charset="0"/>
                          <a:cs typeface="Poppins" panose="00000500000000000000" pitchFamily="2" charset="0"/>
                        </a:rPr>
                        <a:t>-3.0%</a:t>
                      </a:r>
                    </a:p>
                  </a:txBody>
                  <a:tcPr/>
                </a:tc>
                <a:tc>
                  <a:txBody>
                    <a:bodyPr/>
                    <a:lstStyle/>
                    <a:p>
                      <a:pPr algn="ctr"/>
                      <a:r>
                        <a:rPr lang="en-US" sz="2000">
                          <a:latin typeface="Poppins" panose="00000500000000000000" pitchFamily="2" charset="0"/>
                          <a:cs typeface="Poppins" panose="00000500000000000000" pitchFamily="2" charset="0"/>
                        </a:rPr>
                        <a:t>0.8%</a:t>
                      </a:r>
                    </a:p>
                  </a:txBody>
                  <a:tcPr/>
                </a:tc>
                <a:tc>
                  <a:txBody>
                    <a:bodyPr/>
                    <a:lstStyle/>
                    <a:p>
                      <a:pPr algn="ctr"/>
                      <a:r>
                        <a:rPr lang="en-US" sz="2000">
                          <a:latin typeface="Poppins" panose="00000500000000000000" pitchFamily="2" charset="0"/>
                          <a:cs typeface="Poppins" panose="00000500000000000000" pitchFamily="2" charset="0"/>
                        </a:rPr>
                        <a:t>-2.7%</a:t>
                      </a:r>
                    </a:p>
                  </a:txBody>
                  <a:tcPr/>
                </a:tc>
                <a:extLst>
                  <a:ext uri="{0D108BD9-81ED-4DB2-BD59-A6C34878D82A}">
                    <a16:rowId xmlns:a16="http://schemas.microsoft.com/office/drawing/2014/main" val="2048825159"/>
                  </a:ext>
                </a:extLst>
              </a:tr>
              <a:tr h="370840">
                <a:tc vMerge="1">
                  <a:txBody>
                    <a:bodyPr/>
                    <a:lstStyle/>
                    <a:p>
                      <a:endParaRPr lang="en-US"/>
                    </a:p>
                  </a:txBody>
                  <a:tcPr/>
                </a:tc>
                <a:tc>
                  <a:txBody>
                    <a:bodyPr/>
                    <a:lstStyle/>
                    <a:p>
                      <a:r>
                        <a:rPr lang="en-US" sz="2000" b="1">
                          <a:latin typeface="Poppins" panose="00000500000000000000" pitchFamily="2" charset="0"/>
                          <a:cs typeface="Poppins" panose="00000500000000000000" pitchFamily="2" charset="0"/>
                        </a:rPr>
                        <a:t>Medicare</a:t>
                      </a:r>
                    </a:p>
                  </a:txBody>
                  <a:tcPr>
                    <a:lnB w="12700" cap="flat" cmpd="sng" algn="ctr">
                      <a:solidFill>
                        <a:schemeClr val="tx1"/>
                      </a:solidFill>
                      <a:prstDash val="solid"/>
                      <a:round/>
                      <a:headEnd type="none" w="med" len="med"/>
                      <a:tailEnd type="none" w="med" len="med"/>
                    </a:lnB>
                  </a:tcPr>
                </a:tc>
                <a:tc>
                  <a:txBody>
                    <a:bodyPr/>
                    <a:lstStyle/>
                    <a:p>
                      <a:pPr algn="ctr"/>
                      <a:r>
                        <a:rPr lang="en-US" sz="2000">
                          <a:latin typeface="Poppins" panose="00000500000000000000" pitchFamily="2" charset="0"/>
                          <a:cs typeface="Poppins" panose="00000500000000000000" pitchFamily="2" charset="0"/>
                        </a:rPr>
                        <a:t>12.4%</a:t>
                      </a:r>
                    </a:p>
                  </a:txBody>
                  <a:tcPr>
                    <a:lnB w="12700" cap="flat" cmpd="sng" algn="ctr">
                      <a:solidFill>
                        <a:schemeClr val="tx1"/>
                      </a:solidFill>
                      <a:prstDash val="solid"/>
                      <a:round/>
                      <a:headEnd type="none" w="med" len="med"/>
                      <a:tailEnd type="none" w="med" len="med"/>
                    </a:lnB>
                  </a:tcPr>
                </a:tc>
                <a:tc>
                  <a:txBody>
                    <a:bodyPr/>
                    <a:lstStyle/>
                    <a:p>
                      <a:pPr algn="ctr"/>
                      <a:r>
                        <a:rPr lang="en-US" sz="2000">
                          <a:latin typeface="Poppins" panose="00000500000000000000" pitchFamily="2" charset="0"/>
                          <a:cs typeface="Poppins" panose="00000500000000000000" pitchFamily="2" charset="0"/>
                        </a:rPr>
                        <a:t>5.8%</a:t>
                      </a:r>
                    </a:p>
                  </a:txBody>
                  <a:tcPr>
                    <a:lnB w="12700" cap="flat" cmpd="sng" algn="ctr">
                      <a:solidFill>
                        <a:schemeClr val="tx1"/>
                      </a:solidFill>
                      <a:prstDash val="solid"/>
                      <a:round/>
                      <a:headEnd type="none" w="med" len="med"/>
                      <a:tailEnd type="none" w="med" len="med"/>
                    </a:lnB>
                  </a:tcPr>
                </a:tc>
                <a:tc>
                  <a:txBody>
                    <a:bodyPr/>
                    <a:lstStyle/>
                    <a:p>
                      <a:pPr algn="ctr"/>
                      <a:r>
                        <a:rPr lang="en-US" sz="2000">
                          <a:latin typeface="Poppins" panose="00000500000000000000" pitchFamily="2" charset="0"/>
                          <a:cs typeface="Poppins" panose="00000500000000000000" pitchFamily="2" charset="0"/>
                        </a:rPr>
                        <a:t>6.9%</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21518194"/>
                  </a:ext>
                </a:extLst>
              </a:tr>
            </a:tbl>
          </a:graphicData>
        </a:graphic>
      </p:graphicFrame>
      <p:sp>
        <p:nvSpPr>
          <p:cNvPr id="3" name="TextBox 2">
            <a:extLst>
              <a:ext uri="{FF2B5EF4-FFF2-40B4-BE49-F238E27FC236}">
                <a16:creationId xmlns:a16="http://schemas.microsoft.com/office/drawing/2014/main" id="{8BBC79AE-5B88-C2AB-2A8E-7428006EFD84}"/>
              </a:ext>
            </a:extLst>
          </p:cNvPr>
          <p:cNvSpPr txBox="1"/>
          <p:nvPr/>
        </p:nvSpPr>
        <p:spPr>
          <a:xfrm>
            <a:off x="563926" y="5800131"/>
            <a:ext cx="2142309" cy="369332"/>
          </a:xfrm>
          <a:prstGeom prst="rect">
            <a:avLst/>
          </a:prstGeom>
          <a:noFill/>
        </p:spPr>
        <p:txBody>
          <a:bodyPr wrap="square" rtlCol="0">
            <a:spAutoFit/>
          </a:bodyPr>
          <a:lstStyle/>
          <a:p>
            <a:r>
              <a:rPr lang="en-US">
                <a:latin typeface="Poppins" panose="00000500000000000000" pitchFamily="2" charset="0"/>
                <a:cs typeface="Poppins" panose="00000500000000000000" pitchFamily="2" charset="0"/>
              </a:rPr>
              <a:t>Source: APCD </a:t>
            </a:r>
          </a:p>
        </p:txBody>
      </p:sp>
      <p:graphicFrame>
        <p:nvGraphicFramePr>
          <p:cNvPr id="9" name="Table 8">
            <a:extLst>
              <a:ext uri="{FF2B5EF4-FFF2-40B4-BE49-F238E27FC236}">
                <a16:creationId xmlns:a16="http://schemas.microsoft.com/office/drawing/2014/main" id="{5108C915-58AC-E7EB-8FAC-D48329396729}"/>
              </a:ext>
            </a:extLst>
          </p:cNvPr>
          <p:cNvGraphicFramePr>
            <a:graphicFrameLocks noGrp="1"/>
          </p:cNvGraphicFramePr>
          <p:nvPr/>
        </p:nvGraphicFramePr>
        <p:xfrm>
          <a:off x="563926" y="2797779"/>
          <a:ext cx="11057708" cy="1584960"/>
        </p:xfrm>
        <a:graphic>
          <a:graphicData uri="http://schemas.openxmlformats.org/drawingml/2006/table">
            <a:tbl>
              <a:tblPr firstRow="1" bandRow="1">
                <a:tableStyleId>{5C22544A-7EE6-4342-B048-85BDC9FD1C3A}</a:tableStyleId>
              </a:tblPr>
              <a:tblGrid>
                <a:gridCol w="2066108">
                  <a:extLst>
                    <a:ext uri="{9D8B030D-6E8A-4147-A177-3AD203B41FA5}">
                      <a16:colId xmlns:a16="http://schemas.microsoft.com/office/drawing/2014/main" val="1500432992"/>
                    </a:ext>
                  </a:extLst>
                </a:gridCol>
                <a:gridCol w="1981200">
                  <a:extLst>
                    <a:ext uri="{9D8B030D-6E8A-4147-A177-3AD203B41FA5}">
                      <a16:colId xmlns:a16="http://schemas.microsoft.com/office/drawing/2014/main" val="1578211103"/>
                    </a:ext>
                  </a:extLst>
                </a:gridCol>
                <a:gridCol w="2341589">
                  <a:extLst>
                    <a:ext uri="{9D8B030D-6E8A-4147-A177-3AD203B41FA5}">
                      <a16:colId xmlns:a16="http://schemas.microsoft.com/office/drawing/2014/main" val="3298580916"/>
                    </a:ext>
                  </a:extLst>
                </a:gridCol>
                <a:gridCol w="2459011">
                  <a:extLst>
                    <a:ext uri="{9D8B030D-6E8A-4147-A177-3AD203B41FA5}">
                      <a16:colId xmlns:a16="http://schemas.microsoft.com/office/drawing/2014/main" val="1868373915"/>
                    </a:ext>
                  </a:extLst>
                </a:gridCol>
                <a:gridCol w="2209800">
                  <a:extLst>
                    <a:ext uri="{9D8B030D-6E8A-4147-A177-3AD203B41FA5}">
                      <a16:colId xmlns:a16="http://schemas.microsoft.com/office/drawing/2014/main" val="3350308267"/>
                    </a:ext>
                  </a:extLst>
                </a:gridCol>
              </a:tblGrid>
              <a:tr h="370840">
                <a:tc>
                  <a:txBody>
                    <a:bodyPr/>
                    <a:lstStyle/>
                    <a:p>
                      <a:endParaRPr lang="en-US"/>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2000" b="1">
                        <a:latin typeface="Poppins" panose="00000500000000000000" pitchFamily="2" charset="0"/>
                        <a:cs typeface="Poppins" panose="00000500000000000000" pitchFamily="2" charset="0"/>
                      </a:endParaRPr>
                    </a:p>
                  </a:txBody>
                  <a:tcPr>
                    <a:lnL w="12700" cmpd="sng">
                      <a:noFill/>
                    </a:lnL>
                    <a:lnB w="12700" cap="flat" cmpd="sng" algn="ctr">
                      <a:solidFill>
                        <a:schemeClr val="tx1"/>
                      </a:solidFill>
                      <a:prstDash val="solid"/>
                      <a:round/>
                      <a:headEnd type="none" w="med" len="med"/>
                      <a:tailEnd type="none" w="med" len="med"/>
                    </a:lnB>
                    <a:noFill/>
                  </a:tcPr>
                </a:tc>
                <a:tc>
                  <a:txBody>
                    <a:bodyPr/>
                    <a:lstStyle/>
                    <a:p>
                      <a:pPr algn="ctr"/>
                      <a:endParaRPr lang="en-US" sz="2000">
                        <a:latin typeface="Poppins" panose="00000500000000000000" pitchFamily="2" charset="0"/>
                        <a:cs typeface="Poppins" panose="00000500000000000000" pitchFamily="2" charset="0"/>
                      </a:endParaRPr>
                    </a:p>
                  </a:txBody>
                  <a:tcPr>
                    <a:lnB w="12700" cap="flat" cmpd="sng" algn="ctr">
                      <a:solidFill>
                        <a:schemeClr val="tx1"/>
                      </a:solidFill>
                      <a:prstDash val="solid"/>
                      <a:round/>
                      <a:headEnd type="none" w="med" len="med"/>
                      <a:tailEnd type="none" w="med" len="med"/>
                    </a:lnB>
                    <a:noFill/>
                  </a:tcPr>
                </a:tc>
                <a:tc>
                  <a:txBody>
                    <a:bodyPr/>
                    <a:lstStyle/>
                    <a:p>
                      <a:pPr algn="ctr"/>
                      <a:endParaRPr lang="en-US" sz="2000">
                        <a:latin typeface="Poppins" panose="00000500000000000000" pitchFamily="2" charset="0"/>
                        <a:cs typeface="Poppins" panose="00000500000000000000" pitchFamily="2" charset="0"/>
                      </a:endParaRPr>
                    </a:p>
                  </a:txBody>
                  <a:tcPr>
                    <a:lnB w="12700" cap="flat" cmpd="sng" algn="ctr">
                      <a:solidFill>
                        <a:schemeClr val="tx1"/>
                      </a:solidFill>
                      <a:prstDash val="solid"/>
                      <a:round/>
                      <a:headEnd type="none" w="med" len="med"/>
                      <a:tailEnd type="none" w="med" len="med"/>
                    </a:lnB>
                    <a:noFill/>
                  </a:tcPr>
                </a:tc>
                <a:tc>
                  <a:txBody>
                    <a:bodyPr/>
                    <a:lstStyle/>
                    <a:p>
                      <a:pPr algn="ctr"/>
                      <a:endParaRPr lang="en-US" sz="2000">
                        <a:latin typeface="Poppins" panose="00000500000000000000" pitchFamily="2" charset="0"/>
                        <a:cs typeface="Poppins" panose="00000500000000000000" pitchFamily="2" charset="0"/>
                      </a:endParaRP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54195285"/>
                  </a:ext>
                </a:extLst>
              </a:tr>
              <a:tr h="370840">
                <a:tc rowSpan="3">
                  <a:txBody>
                    <a:bodyPr/>
                    <a:lstStyle/>
                    <a:p>
                      <a:pPr algn="ctr"/>
                      <a:r>
                        <a:rPr lang="en-US" sz="2000" b="1" dirty="0">
                          <a:latin typeface="Poppins"/>
                          <a:cs typeface="Poppins"/>
                        </a:rPr>
                        <a:t>Average Annual Trend, 2018-2022</a:t>
                      </a:r>
                    </a:p>
                  </a:txBody>
                  <a:tcPr anchor="ctr">
                    <a:lnT w="12700" cap="flat" cmpd="sng" algn="ctr">
                      <a:solidFill>
                        <a:schemeClr val="tx1"/>
                      </a:solidFill>
                      <a:prstDash val="solid"/>
                      <a:round/>
                      <a:headEnd type="none" w="med" len="med"/>
                      <a:tailEnd type="none" w="med" len="med"/>
                    </a:lnT>
                  </a:tcPr>
                </a:tc>
                <a:tc>
                  <a:txBody>
                    <a:bodyPr/>
                    <a:lstStyle/>
                    <a:p>
                      <a:r>
                        <a:rPr lang="en-US" sz="2000" b="1" dirty="0">
                          <a:latin typeface="Poppins"/>
                          <a:cs typeface="Poppins"/>
                        </a:rPr>
                        <a:t>Commercial</a:t>
                      </a:r>
                    </a:p>
                  </a:txBody>
                  <a:tcPr>
                    <a:lnT w="12700" cap="flat" cmpd="sng" algn="ctr">
                      <a:solidFill>
                        <a:schemeClr val="tx1"/>
                      </a:solidFill>
                      <a:prstDash val="solid"/>
                      <a:round/>
                      <a:headEnd type="none" w="med" len="med"/>
                      <a:tailEnd type="none" w="med" len="med"/>
                    </a:lnT>
                  </a:tcPr>
                </a:tc>
                <a:tc>
                  <a:txBody>
                    <a:bodyPr/>
                    <a:lstStyle/>
                    <a:p>
                      <a:pPr algn="ctr"/>
                      <a:r>
                        <a:rPr lang="en-US" sz="2000" dirty="0">
                          <a:latin typeface="Poppins"/>
                          <a:cs typeface="Poppins"/>
                        </a:rPr>
                        <a:t>-0.6%</a:t>
                      </a:r>
                    </a:p>
                  </a:txBody>
                  <a:tcPr>
                    <a:lnT w="12700" cap="flat" cmpd="sng" algn="ctr">
                      <a:solidFill>
                        <a:schemeClr val="tx1"/>
                      </a:solidFill>
                      <a:prstDash val="solid"/>
                      <a:round/>
                      <a:headEnd type="none" w="med" len="med"/>
                      <a:tailEnd type="none" w="med" len="med"/>
                    </a:lnT>
                  </a:tcPr>
                </a:tc>
                <a:tc>
                  <a:txBody>
                    <a:bodyPr/>
                    <a:lstStyle/>
                    <a:p>
                      <a:pPr algn="ctr"/>
                      <a:r>
                        <a:rPr lang="en-US" sz="2000" dirty="0">
                          <a:latin typeface="Poppins"/>
                          <a:cs typeface="Poppins"/>
                        </a:rPr>
                        <a:t>-1.5%</a:t>
                      </a:r>
                    </a:p>
                  </a:txBody>
                  <a:tcPr>
                    <a:lnT w="12700" cap="flat" cmpd="sng" algn="ctr">
                      <a:solidFill>
                        <a:schemeClr val="tx1"/>
                      </a:solidFill>
                      <a:prstDash val="solid"/>
                      <a:round/>
                      <a:headEnd type="none" w="med" len="med"/>
                      <a:tailEnd type="none" w="med" len="med"/>
                    </a:lnT>
                  </a:tcPr>
                </a:tc>
                <a:tc>
                  <a:txBody>
                    <a:bodyPr/>
                    <a:lstStyle/>
                    <a:p>
                      <a:pPr algn="ctr"/>
                      <a:r>
                        <a:rPr lang="en-US" sz="2000" dirty="0">
                          <a:latin typeface="Poppins"/>
                          <a:cs typeface="Poppins"/>
                        </a:rPr>
                        <a:t>1.7%</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407464544"/>
                  </a:ext>
                </a:extLst>
              </a:tr>
              <a:tr h="370840">
                <a:tc vMerge="1">
                  <a:txBody>
                    <a:bodyPr/>
                    <a:lstStyle/>
                    <a:p>
                      <a:endParaRPr lang="en-US"/>
                    </a:p>
                  </a:txBody>
                  <a:tcPr/>
                </a:tc>
                <a:tc>
                  <a:txBody>
                    <a:bodyPr/>
                    <a:lstStyle/>
                    <a:p>
                      <a:r>
                        <a:rPr lang="en-US" sz="2000" b="1" dirty="0">
                          <a:latin typeface="Poppins"/>
                          <a:cs typeface="Poppins"/>
                        </a:rPr>
                        <a:t>Medicaid</a:t>
                      </a:r>
                    </a:p>
                  </a:txBody>
                  <a:tcPr/>
                </a:tc>
                <a:tc>
                  <a:txBody>
                    <a:bodyPr/>
                    <a:lstStyle/>
                    <a:p>
                      <a:pPr algn="ctr"/>
                      <a:r>
                        <a:rPr lang="en-US" sz="2000" dirty="0">
                          <a:latin typeface="Poppins"/>
                          <a:cs typeface="Poppins"/>
                        </a:rPr>
                        <a:t>-5.1%</a:t>
                      </a:r>
                    </a:p>
                  </a:txBody>
                  <a:tcPr/>
                </a:tc>
                <a:tc>
                  <a:txBody>
                    <a:bodyPr/>
                    <a:lstStyle/>
                    <a:p>
                      <a:pPr algn="ctr"/>
                      <a:r>
                        <a:rPr lang="en-US" sz="2000" dirty="0">
                          <a:latin typeface="Poppins"/>
                          <a:cs typeface="Poppins"/>
                        </a:rPr>
                        <a:t>-1.0%</a:t>
                      </a:r>
                    </a:p>
                  </a:txBody>
                  <a:tcPr/>
                </a:tc>
                <a:tc>
                  <a:txBody>
                    <a:bodyPr/>
                    <a:lstStyle/>
                    <a:p>
                      <a:pPr algn="ctr"/>
                      <a:r>
                        <a:rPr lang="en-US" sz="2000" dirty="0">
                          <a:latin typeface="Poppins"/>
                          <a:cs typeface="Poppins"/>
                        </a:rPr>
                        <a:t>-2.7%</a:t>
                      </a:r>
                    </a:p>
                  </a:txBody>
                  <a:tcPr/>
                </a:tc>
                <a:extLst>
                  <a:ext uri="{0D108BD9-81ED-4DB2-BD59-A6C34878D82A}">
                    <a16:rowId xmlns:a16="http://schemas.microsoft.com/office/drawing/2014/main" val="1489756340"/>
                  </a:ext>
                </a:extLst>
              </a:tr>
              <a:tr h="370840">
                <a:tc vMerge="1">
                  <a:txBody>
                    <a:bodyPr/>
                    <a:lstStyle/>
                    <a:p>
                      <a:endParaRPr lang="en-US"/>
                    </a:p>
                  </a:txBody>
                  <a:tcPr/>
                </a:tc>
                <a:tc>
                  <a:txBody>
                    <a:bodyPr/>
                    <a:lstStyle/>
                    <a:p>
                      <a:r>
                        <a:rPr lang="en-US" sz="2000" b="1" dirty="0">
                          <a:latin typeface="Poppins"/>
                          <a:cs typeface="Poppins"/>
                        </a:rPr>
                        <a:t>Medicare</a:t>
                      </a:r>
                    </a:p>
                  </a:txBody>
                  <a:tcPr/>
                </a:tc>
                <a:tc>
                  <a:txBody>
                    <a:bodyPr/>
                    <a:lstStyle/>
                    <a:p>
                      <a:pPr algn="ctr"/>
                      <a:r>
                        <a:rPr lang="en-US" sz="2000" dirty="0">
                          <a:latin typeface="Poppins"/>
                          <a:cs typeface="Poppins"/>
                        </a:rPr>
                        <a:t>0.9%</a:t>
                      </a:r>
                    </a:p>
                  </a:txBody>
                  <a:tcPr/>
                </a:tc>
                <a:tc>
                  <a:txBody>
                    <a:bodyPr/>
                    <a:lstStyle/>
                    <a:p>
                      <a:pPr algn="ctr"/>
                      <a:r>
                        <a:rPr lang="en-US" sz="2000" dirty="0">
                          <a:latin typeface="Poppins"/>
                          <a:cs typeface="Poppins"/>
                        </a:rPr>
                        <a:t>-0.3%</a:t>
                      </a:r>
                    </a:p>
                  </a:txBody>
                  <a:tcPr/>
                </a:tc>
                <a:tc>
                  <a:txBody>
                    <a:bodyPr/>
                    <a:lstStyle/>
                    <a:p>
                      <a:pPr algn="ctr"/>
                      <a:r>
                        <a:rPr lang="en-US" sz="2000" dirty="0">
                          <a:solidFill>
                            <a:schemeClr val="tx1"/>
                          </a:solidFill>
                          <a:latin typeface="Poppins"/>
                          <a:cs typeface="Poppins"/>
                        </a:rPr>
                        <a:t>3.1%</a:t>
                      </a:r>
                    </a:p>
                  </a:txBody>
                  <a:tcPr/>
                </a:tc>
                <a:extLst>
                  <a:ext uri="{0D108BD9-81ED-4DB2-BD59-A6C34878D82A}">
                    <a16:rowId xmlns:a16="http://schemas.microsoft.com/office/drawing/2014/main" val="334912737"/>
                  </a:ext>
                </a:extLst>
              </a:tr>
            </a:tbl>
          </a:graphicData>
        </a:graphic>
      </p:graphicFrame>
    </p:spTree>
    <p:extLst>
      <p:ext uri="{BB962C8B-B14F-4D97-AF65-F5344CB8AC3E}">
        <p14:creationId xmlns:p14="http://schemas.microsoft.com/office/powerpoint/2010/main" val="3867051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B1A0981-E2DE-1FC8-FEB0-563D52ADA042}"/>
              </a:ext>
            </a:extLst>
          </p:cNvPr>
          <p:cNvSpPr>
            <a:spLocks noGrp="1"/>
          </p:cNvSpPr>
          <p:nvPr>
            <p:ph type="body" sz="quarter" idx="10"/>
          </p:nvPr>
        </p:nvSpPr>
        <p:spPr/>
        <p:txBody>
          <a:bodyPr/>
          <a:lstStyle/>
          <a:p>
            <a:r>
              <a:rPr lang="en-US"/>
              <a:t>Retail Pharmacy: Brand Spending Trends</a:t>
            </a:r>
          </a:p>
        </p:txBody>
      </p:sp>
      <p:sp>
        <p:nvSpPr>
          <p:cNvPr id="5" name="Text Placeholder 4">
            <a:extLst>
              <a:ext uri="{FF2B5EF4-FFF2-40B4-BE49-F238E27FC236}">
                <a16:creationId xmlns:a16="http://schemas.microsoft.com/office/drawing/2014/main" id="{055CEFC1-4F3F-CA77-2447-568461A316A7}"/>
              </a:ext>
            </a:extLst>
          </p:cNvPr>
          <p:cNvSpPr>
            <a:spLocks noGrp="1"/>
          </p:cNvSpPr>
          <p:nvPr>
            <p:ph type="body" sz="quarter" idx="13"/>
          </p:nvPr>
        </p:nvSpPr>
        <p:spPr/>
        <p:txBody>
          <a:bodyPr/>
          <a:lstStyle/>
          <a:p>
            <a:r>
              <a:rPr lang="en-US"/>
              <a:t>Retail Pharmacy: Brand Spending Trends</a:t>
            </a:r>
          </a:p>
        </p:txBody>
      </p:sp>
      <p:graphicFrame>
        <p:nvGraphicFramePr>
          <p:cNvPr id="6" name="Table 5">
            <a:extLst>
              <a:ext uri="{FF2B5EF4-FFF2-40B4-BE49-F238E27FC236}">
                <a16:creationId xmlns:a16="http://schemas.microsoft.com/office/drawing/2014/main" id="{D37D66DC-6AEC-8A86-46A7-FD411998FA58}"/>
              </a:ext>
            </a:extLst>
          </p:cNvPr>
          <p:cNvGraphicFramePr>
            <a:graphicFrameLocks noGrp="1"/>
          </p:cNvGraphicFramePr>
          <p:nvPr/>
        </p:nvGraphicFramePr>
        <p:xfrm>
          <a:off x="567146" y="1237789"/>
          <a:ext cx="11057708" cy="1889760"/>
        </p:xfrm>
        <a:graphic>
          <a:graphicData uri="http://schemas.openxmlformats.org/drawingml/2006/table">
            <a:tbl>
              <a:tblPr firstRow="1" bandRow="1">
                <a:tableStyleId>{5C22544A-7EE6-4342-B048-85BDC9FD1C3A}</a:tableStyleId>
              </a:tblPr>
              <a:tblGrid>
                <a:gridCol w="2066108">
                  <a:extLst>
                    <a:ext uri="{9D8B030D-6E8A-4147-A177-3AD203B41FA5}">
                      <a16:colId xmlns:a16="http://schemas.microsoft.com/office/drawing/2014/main" val="1753301979"/>
                    </a:ext>
                  </a:extLst>
                </a:gridCol>
                <a:gridCol w="1981200">
                  <a:extLst>
                    <a:ext uri="{9D8B030D-6E8A-4147-A177-3AD203B41FA5}">
                      <a16:colId xmlns:a16="http://schemas.microsoft.com/office/drawing/2014/main" val="2338507721"/>
                    </a:ext>
                  </a:extLst>
                </a:gridCol>
                <a:gridCol w="2341589">
                  <a:extLst>
                    <a:ext uri="{9D8B030D-6E8A-4147-A177-3AD203B41FA5}">
                      <a16:colId xmlns:a16="http://schemas.microsoft.com/office/drawing/2014/main" val="371567696"/>
                    </a:ext>
                  </a:extLst>
                </a:gridCol>
                <a:gridCol w="2459011">
                  <a:extLst>
                    <a:ext uri="{9D8B030D-6E8A-4147-A177-3AD203B41FA5}">
                      <a16:colId xmlns:a16="http://schemas.microsoft.com/office/drawing/2014/main" val="636664125"/>
                    </a:ext>
                  </a:extLst>
                </a:gridCol>
                <a:gridCol w="2209800">
                  <a:extLst>
                    <a:ext uri="{9D8B030D-6E8A-4147-A177-3AD203B41FA5}">
                      <a16:colId xmlns:a16="http://schemas.microsoft.com/office/drawing/2014/main" val="1999466215"/>
                    </a:ext>
                  </a:extLst>
                </a:gridCol>
              </a:tblGrid>
              <a:tr h="370840">
                <a:tc>
                  <a:txBody>
                    <a:bodyPr/>
                    <a:lstStyle/>
                    <a:p>
                      <a:pPr algn="ctr"/>
                      <a:r>
                        <a:rPr lang="en-US" sz="2000">
                          <a:latin typeface="Poppins" panose="00000500000000000000" pitchFamily="2" charset="0"/>
                          <a:cs typeface="Poppins" panose="00000500000000000000" pitchFamily="2" charset="0"/>
                        </a:rPr>
                        <a:t>Year</a:t>
                      </a:r>
                    </a:p>
                  </a:txBody>
                  <a:tcPr anchor="ctr"/>
                </a:tc>
                <a:tc>
                  <a:txBody>
                    <a:bodyPr/>
                    <a:lstStyle/>
                    <a:p>
                      <a:pPr algn="ctr"/>
                      <a:r>
                        <a:rPr lang="en-US" sz="2000">
                          <a:latin typeface="Poppins" panose="00000500000000000000" pitchFamily="2" charset="0"/>
                          <a:cs typeface="Poppins" panose="00000500000000000000" pitchFamily="2" charset="0"/>
                        </a:rPr>
                        <a:t>Market</a:t>
                      </a:r>
                    </a:p>
                  </a:txBody>
                  <a:tcPr anchor="ctr"/>
                </a:tc>
                <a:tc>
                  <a:txBody>
                    <a:bodyPr/>
                    <a:lstStyle/>
                    <a:p>
                      <a:pPr algn="ctr"/>
                      <a:r>
                        <a:rPr lang="en-US" sz="2000">
                          <a:latin typeface="Poppins" panose="00000500000000000000" pitchFamily="2" charset="0"/>
                          <a:cs typeface="Poppins" panose="00000500000000000000" pitchFamily="2" charset="0"/>
                        </a:rPr>
                        <a:t>PMPM Spending</a:t>
                      </a:r>
                    </a:p>
                  </a:txBody>
                  <a:tcPr anchor="ctr"/>
                </a:tc>
                <a:tc>
                  <a:txBody>
                    <a:bodyPr/>
                    <a:lstStyle/>
                    <a:p>
                      <a:pPr algn="ctr"/>
                      <a:r>
                        <a:rPr lang="en-US" sz="2000">
                          <a:latin typeface="Poppins" panose="00000500000000000000" pitchFamily="2" charset="0"/>
                          <a:cs typeface="Poppins" panose="00000500000000000000" pitchFamily="2" charset="0"/>
                        </a:rPr>
                        <a:t>Payment per Unit</a:t>
                      </a:r>
                    </a:p>
                  </a:txBody>
                  <a:tcPr anchor="ctr"/>
                </a:tc>
                <a:tc>
                  <a:txBody>
                    <a:bodyPr/>
                    <a:lstStyle/>
                    <a:p>
                      <a:pPr algn="ctr"/>
                      <a:r>
                        <a:rPr lang="en-US" sz="2000">
                          <a:latin typeface="Poppins" panose="00000500000000000000" pitchFamily="2" charset="0"/>
                          <a:cs typeface="Poppins" panose="00000500000000000000" pitchFamily="2" charset="0"/>
                        </a:rPr>
                        <a:t>Utilization per Thousand</a:t>
                      </a:r>
                    </a:p>
                  </a:txBody>
                  <a:tcPr anchor="ctr"/>
                </a:tc>
                <a:extLst>
                  <a:ext uri="{0D108BD9-81ED-4DB2-BD59-A6C34878D82A}">
                    <a16:rowId xmlns:a16="http://schemas.microsoft.com/office/drawing/2014/main" val="3522457427"/>
                  </a:ext>
                </a:extLst>
              </a:tr>
              <a:tr h="370840">
                <a:tc rowSpan="3">
                  <a:txBody>
                    <a:bodyPr/>
                    <a:lstStyle/>
                    <a:p>
                      <a:pPr algn="ctr"/>
                      <a:r>
                        <a:rPr lang="en-US" sz="2000" b="1">
                          <a:latin typeface="Poppins" panose="00000500000000000000" pitchFamily="2" charset="0"/>
                          <a:cs typeface="Poppins" panose="00000500000000000000" pitchFamily="2" charset="0"/>
                        </a:rPr>
                        <a:t>2021-2022 Trend</a:t>
                      </a:r>
                    </a:p>
                  </a:txBody>
                  <a:tcPr anchor="ctr">
                    <a:lnB w="12700" cap="flat" cmpd="sng" algn="ctr">
                      <a:solidFill>
                        <a:schemeClr val="tx1"/>
                      </a:solidFill>
                      <a:prstDash val="solid"/>
                      <a:round/>
                      <a:headEnd type="none" w="med" len="med"/>
                      <a:tailEnd type="none" w="med" len="med"/>
                    </a:lnB>
                  </a:tcPr>
                </a:tc>
                <a:tc>
                  <a:txBody>
                    <a:bodyPr/>
                    <a:lstStyle/>
                    <a:p>
                      <a:r>
                        <a:rPr lang="en-US" sz="2000" b="1">
                          <a:latin typeface="Poppins" panose="00000500000000000000" pitchFamily="2" charset="0"/>
                          <a:cs typeface="Poppins" panose="00000500000000000000" pitchFamily="2" charset="0"/>
                        </a:rPr>
                        <a:t>Commercial</a:t>
                      </a:r>
                    </a:p>
                  </a:txBody>
                  <a:tcPr/>
                </a:tc>
                <a:tc>
                  <a:txBody>
                    <a:bodyPr/>
                    <a:lstStyle/>
                    <a:p>
                      <a:pPr algn="ctr"/>
                      <a:r>
                        <a:rPr lang="en-US" sz="2000">
                          <a:latin typeface="Poppins" panose="00000500000000000000" pitchFamily="2" charset="0"/>
                          <a:cs typeface="Poppins" panose="00000500000000000000" pitchFamily="2" charset="0"/>
                        </a:rPr>
                        <a:t>15.5%</a:t>
                      </a:r>
                    </a:p>
                  </a:txBody>
                  <a:tcPr/>
                </a:tc>
                <a:tc>
                  <a:txBody>
                    <a:bodyPr/>
                    <a:lstStyle/>
                    <a:p>
                      <a:pPr algn="ctr"/>
                      <a:r>
                        <a:rPr lang="en-US" sz="2000">
                          <a:latin typeface="Poppins" panose="00000500000000000000" pitchFamily="2" charset="0"/>
                          <a:cs typeface="Poppins" panose="00000500000000000000" pitchFamily="2" charset="0"/>
                        </a:rPr>
                        <a:t>17.4%</a:t>
                      </a:r>
                    </a:p>
                  </a:txBody>
                  <a:tcPr/>
                </a:tc>
                <a:tc>
                  <a:txBody>
                    <a:bodyPr/>
                    <a:lstStyle/>
                    <a:p>
                      <a:pPr algn="ctr"/>
                      <a:r>
                        <a:rPr lang="en-US" sz="2000">
                          <a:latin typeface="Poppins" panose="00000500000000000000" pitchFamily="2" charset="0"/>
                          <a:cs typeface="Poppins" panose="00000500000000000000" pitchFamily="2" charset="0"/>
                        </a:rPr>
                        <a:t>-1.1%</a:t>
                      </a:r>
                    </a:p>
                  </a:txBody>
                  <a:tcPr/>
                </a:tc>
                <a:extLst>
                  <a:ext uri="{0D108BD9-81ED-4DB2-BD59-A6C34878D82A}">
                    <a16:rowId xmlns:a16="http://schemas.microsoft.com/office/drawing/2014/main" val="2944083570"/>
                  </a:ext>
                </a:extLst>
              </a:tr>
              <a:tr h="370840">
                <a:tc vMerge="1">
                  <a:txBody>
                    <a:bodyPr/>
                    <a:lstStyle/>
                    <a:p>
                      <a:endParaRPr lang="en-US"/>
                    </a:p>
                  </a:txBody>
                  <a:tcPr/>
                </a:tc>
                <a:tc>
                  <a:txBody>
                    <a:bodyPr/>
                    <a:lstStyle/>
                    <a:p>
                      <a:r>
                        <a:rPr lang="en-US" sz="2000" b="1">
                          <a:latin typeface="Poppins" panose="00000500000000000000" pitchFamily="2" charset="0"/>
                          <a:cs typeface="Poppins" panose="00000500000000000000" pitchFamily="2" charset="0"/>
                        </a:rPr>
                        <a:t>Medicaid</a:t>
                      </a:r>
                    </a:p>
                  </a:txBody>
                  <a:tcPr/>
                </a:tc>
                <a:tc>
                  <a:txBody>
                    <a:bodyPr/>
                    <a:lstStyle/>
                    <a:p>
                      <a:pPr algn="ctr"/>
                      <a:r>
                        <a:rPr lang="en-US" sz="2000">
                          <a:latin typeface="Poppins" panose="00000500000000000000" pitchFamily="2" charset="0"/>
                          <a:cs typeface="Poppins" panose="00000500000000000000" pitchFamily="2" charset="0"/>
                        </a:rPr>
                        <a:t>6.4%</a:t>
                      </a:r>
                    </a:p>
                  </a:txBody>
                  <a:tcPr/>
                </a:tc>
                <a:tc>
                  <a:txBody>
                    <a:bodyPr/>
                    <a:lstStyle/>
                    <a:p>
                      <a:pPr algn="ctr"/>
                      <a:r>
                        <a:rPr lang="en-US" sz="2000">
                          <a:latin typeface="Poppins" panose="00000500000000000000" pitchFamily="2" charset="0"/>
                          <a:cs typeface="Poppins" panose="00000500000000000000" pitchFamily="2" charset="0"/>
                        </a:rPr>
                        <a:t>18.5%</a:t>
                      </a:r>
                    </a:p>
                  </a:txBody>
                  <a:tcPr/>
                </a:tc>
                <a:tc>
                  <a:txBody>
                    <a:bodyPr/>
                    <a:lstStyle/>
                    <a:p>
                      <a:pPr algn="ctr"/>
                      <a:r>
                        <a:rPr lang="en-US" sz="2000">
                          <a:latin typeface="Poppins" panose="00000500000000000000" pitchFamily="2" charset="0"/>
                          <a:cs typeface="Poppins" panose="00000500000000000000" pitchFamily="2" charset="0"/>
                        </a:rPr>
                        <a:t>-9.9%</a:t>
                      </a:r>
                    </a:p>
                  </a:txBody>
                  <a:tcPr/>
                </a:tc>
                <a:extLst>
                  <a:ext uri="{0D108BD9-81ED-4DB2-BD59-A6C34878D82A}">
                    <a16:rowId xmlns:a16="http://schemas.microsoft.com/office/drawing/2014/main" val="2048825159"/>
                  </a:ext>
                </a:extLst>
              </a:tr>
              <a:tr h="370840">
                <a:tc vMerge="1">
                  <a:txBody>
                    <a:bodyPr/>
                    <a:lstStyle/>
                    <a:p>
                      <a:endParaRPr lang="en-US"/>
                    </a:p>
                  </a:txBody>
                  <a:tcPr/>
                </a:tc>
                <a:tc>
                  <a:txBody>
                    <a:bodyPr/>
                    <a:lstStyle/>
                    <a:p>
                      <a:r>
                        <a:rPr lang="en-US" sz="2000" b="1">
                          <a:latin typeface="Poppins" panose="00000500000000000000" pitchFamily="2" charset="0"/>
                          <a:cs typeface="Poppins" panose="00000500000000000000" pitchFamily="2" charset="0"/>
                        </a:rPr>
                        <a:t>Medicare</a:t>
                      </a:r>
                    </a:p>
                  </a:txBody>
                  <a:tcPr>
                    <a:lnB w="12700" cap="flat" cmpd="sng" algn="ctr">
                      <a:solidFill>
                        <a:schemeClr val="tx1"/>
                      </a:solidFill>
                      <a:prstDash val="solid"/>
                      <a:round/>
                      <a:headEnd type="none" w="med" len="med"/>
                      <a:tailEnd type="none" w="med" len="med"/>
                    </a:lnB>
                  </a:tcPr>
                </a:tc>
                <a:tc>
                  <a:txBody>
                    <a:bodyPr/>
                    <a:lstStyle/>
                    <a:p>
                      <a:pPr algn="ctr"/>
                      <a:r>
                        <a:rPr lang="en-US" sz="2000">
                          <a:latin typeface="Poppins" panose="00000500000000000000" pitchFamily="2" charset="0"/>
                          <a:cs typeface="Poppins" panose="00000500000000000000" pitchFamily="2" charset="0"/>
                        </a:rPr>
                        <a:t>15.0%</a:t>
                      </a:r>
                    </a:p>
                  </a:txBody>
                  <a:tcPr>
                    <a:lnB w="12700" cap="flat" cmpd="sng" algn="ctr">
                      <a:solidFill>
                        <a:schemeClr val="tx1"/>
                      </a:solidFill>
                      <a:prstDash val="solid"/>
                      <a:round/>
                      <a:headEnd type="none" w="med" len="med"/>
                      <a:tailEnd type="none" w="med" len="med"/>
                    </a:lnB>
                  </a:tcPr>
                </a:tc>
                <a:tc>
                  <a:txBody>
                    <a:bodyPr/>
                    <a:lstStyle/>
                    <a:p>
                      <a:pPr algn="ctr"/>
                      <a:r>
                        <a:rPr lang="en-US" sz="2000">
                          <a:latin typeface="Poppins" panose="00000500000000000000" pitchFamily="2" charset="0"/>
                          <a:cs typeface="Poppins" panose="00000500000000000000" pitchFamily="2" charset="0"/>
                        </a:rPr>
                        <a:t>-2.5%</a:t>
                      </a:r>
                    </a:p>
                  </a:txBody>
                  <a:tcPr>
                    <a:lnB w="12700" cap="flat" cmpd="sng" algn="ctr">
                      <a:solidFill>
                        <a:schemeClr val="tx1"/>
                      </a:solidFill>
                      <a:prstDash val="solid"/>
                      <a:round/>
                      <a:headEnd type="none" w="med" len="med"/>
                      <a:tailEnd type="none" w="med" len="med"/>
                    </a:lnB>
                  </a:tcPr>
                </a:tc>
                <a:tc>
                  <a:txBody>
                    <a:bodyPr/>
                    <a:lstStyle/>
                    <a:p>
                      <a:pPr algn="ctr"/>
                      <a:r>
                        <a:rPr lang="en-US" sz="2000">
                          <a:latin typeface="Poppins" panose="00000500000000000000" pitchFamily="2" charset="0"/>
                          <a:cs typeface="Poppins" panose="00000500000000000000" pitchFamily="2" charset="0"/>
                        </a:rPr>
                        <a:t>12.7%</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21518194"/>
                  </a:ext>
                </a:extLst>
              </a:tr>
            </a:tbl>
          </a:graphicData>
        </a:graphic>
      </p:graphicFrame>
      <p:sp>
        <p:nvSpPr>
          <p:cNvPr id="3" name="TextBox 2">
            <a:extLst>
              <a:ext uri="{FF2B5EF4-FFF2-40B4-BE49-F238E27FC236}">
                <a16:creationId xmlns:a16="http://schemas.microsoft.com/office/drawing/2014/main" id="{8BBC79AE-5B88-C2AB-2A8E-7428006EFD84}"/>
              </a:ext>
            </a:extLst>
          </p:cNvPr>
          <p:cNvSpPr txBox="1"/>
          <p:nvPr/>
        </p:nvSpPr>
        <p:spPr>
          <a:xfrm>
            <a:off x="567146" y="5791200"/>
            <a:ext cx="2142309" cy="369332"/>
          </a:xfrm>
          <a:prstGeom prst="rect">
            <a:avLst/>
          </a:prstGeom>
          <a:noFill/>
        </p:spPr>
        <p:txBody>
          <a:bodyPr wrap="square" rtlCol="0">
            <a:spAutoFit/>
          </a:bodyPr>
          <a:lstStyle/>
          <a:p>
            <a:r>
              <a:rPr lang="en-US">
                <a:latin typeface="Poppins" panose="00000500000000000000" pitchFamily="2" charset="0"/>
                <a:cs typeface="Poppins" panose="00000500000000000000" pitchFamily="2" charset="0"/>
              </a:rPr>
              <a:t>Source: APCD </a:t>
            </a:r>
          </a:p>
        </p:txBody>
      </p:sp>
      <p:graphicFrame>
        <p:nvGraphicFramePr>
          <p:cNvPr id="8" name="Table 7">
            <a:extLst>
              <a:ext uri="{FF2B5EF4-FFF2-40B4-BE49-F238E27FC236}">
                <a16:creationId xmlns:a16="http://schemas.microsoft.com/office/drawing/2014/main" id="{664740A6-EA62-6FDF-8A49-ADED996EE311}"/>
              </a:ext>
            </a:extLst>
          </p:cNvPr>
          <p:cNvGraphicFramePr>
            <a:graphicFrameLocks noGrp="1"/>
          </p:cNvGraphicFramePr>
          <p:nvPr/>
        </p:nvGraphicFramePr>
        <p:xfrm>
          <a:off x="567146" y="2736749"/>
          <a:ext cx="11057708" cy="1584960"/>
        </p:xfrm>
        <a:graphic>
          <a:graphicData uri="http://schemas.openxmlformats.org/drawingml/2006/table">
            <a:tbl>
              <a:tblPr firstRow="1" bandRow="1">
                <a:tableStyleId>{5C22544A-7EE6-4342-B048-85BDC9FD1C3A}</a:tableStyleId>
              </a:tblPr>
              <a:tblGrid>
                <a:gridCol w="2066108">
                  <a:extLst>
                    <a:ext uri="{9D8B030D-6E8A-4147-A177-3AD203B41FA5}">
                      <a16:colId xmlns:a16="http://schemas.microsoft.com/office/drawing/2014/main" val="1100635181"/>
                    </a:ext>
                  </a:extLst>
                </a:gridCol>
                <a:gridCol w="1981200">
                  <a:extLst>
                    <a:ext uri="{9D8B030D-6E8A-4147-A177-3AD203B41FA5}">
                      <a16:colId xmlns:a16="http://schemas.microsoft.com/office/drawing/2014/main" val="3990499868"/>
                    </a:ext>
                  </a:extLst>
                </a:gridCol>
                <a:gridCol w="2341589">
                  <a:extLst>
                    <a:ext uri="{9D8B030D-6E8A-4147-A177-3AD203B41FA5}">
                      <a16:colId xmlns:a16="http://schemas.microsoft.com/office/drawing/2014/main" val="3831310881"/>
                    </a:ext>
                  </a:extLst>
                </a:gridCol>
                <a:gridCol w="2459011">
                  <a:extLst>
                    <a:ext uri="{9D8B030D-6E8A-4147-A177-3AD203B41FA5}">
                      <a16:colId xmlns:a16="http://schemas.microsoft.com/office/drawing/2014/main" val="58721571"/>
                    </a:ext>
                  </a:extLst>
                </a:gridCol>
                <a:gridCol w="2209800">
                  <a:extLst>
                    <a:ext uri="{9D8B030D-6E8A-4147-A177-3AD203B41FA5}">
                      <a16:colId xmlns:a16="http://schemas.microsoft.com/office/drawing/2014/main" val="732387270"/>
                    </a:ext>
                  </a:extLst>
                </a:gridCol>
              </a:tblGrid>
              <a:tr h="370840">
                <a:tc>
                  <a:txBody>
                    <a:bodyPr/>
                    <a:lstStyle/>
                    <a:p>
                      <a:endParaRPr lang="en-US"/>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2000" b="1">
                        <a:latin typeface="Poppins" panose="00000500000000000000" pitchFamily="2" charset="0"/>
                        <a:cs typeface="Poppins" panose="00000500000000000000" pitchFamily="2" charset="0"/>
                      </a:endParaRPr>
                    </a:p>
                  </a:txBody>
                  <a:tcPr>
                    <a:lnL w="12700" cmpd="sng">
                      <a:noFill/>
                    </a:lnL>
                    <a:lnB w="12700" cap="flat" cmpd="sng" algn="ctr">
                      <a:solidFill>
                        <a:schemeClr val="tx1"/>
                      </a:solidFill>
                      <a:prstDash val="solid"/>
                      <a:round/>
                      <a:headEnd type="none" w="med" len="med"/>
                      <a:tailEnd type="none" w="med" len="med"/>
                    </a:lnB>
                    <a:noFill/>
                  </a:tcPr>
                </a:tc>
                <a:tc>
                  <a:txBody>
                    <a:bodyPr/>
                    <a:lstStyle/>
                    <a:p>
                      <a:pPr algn="ctr"/>
                      <a:endParaRPr lang="en-US" sz="2000">
                        <a:latin typeface="Poppins" panose="00000500000000000000" pitchFamily="2" charset="0"/>
                        <a:cs typeface="Poppins" panose="00000500000000000000" pitchFamily="2" charset="0"/>
                      </a:endParaRPr>
                    </a:p>
                  </a:txBody>
                  <a:tcPr>
                    <a:lnB w="12700" cap="flat" cmpd="sng" algn="ctr">
                      <a:solidFill>
                        <a:schemeClr val="tx1"/>
                      </a:solidFill>
                      <a:prstDash val="solid"/>
                      <a:round/>
                      <a:headEnd type="none" w="med" len="med"/>
                      <a:tailEnd type="none" w="med" len="med"/>
                    </a:lnB>
                    <a:noFill/>
                  </a:tcPr>
                </a:tc>
                <a:tc>
                  <a:txBody>
                    <a:bodyPr/>
                    <a:lstStyle/>
                    <a:p>
                      <a:pPr algn="ctr"/>
                      <a:endParaRPr lang="en-US" sz="2000">
                        <a:latin typeface="Poppins" panose="00000500000000000000" pitchFamily="2" charset="0"/>
                        <a:cs typeface="Poppins" panose="00000500000000000000" pitchFamily="2" charset="0"/>
                      </a:endParaRPr>
                    </a:p>
                  </a:txBody>
                  <a:tcPr>
                    <a:lnB w="12700" cap="flat" cmpd="sng" algn="ctr">
                      <a:solidFill>
                        <a:schemeClr val="tx1"/>
                      </a:solidFill>
                      <a:prstDash val="solid"/>
                      <a:round/>
                      <a:headEnd type="none" w="med" len="med"/>
                      <a:tailEnd type="none" w="med" len="med"/>
                    </a:lnB>
                    <a:noFill/>
                  </a:tcPr>
                </a:tc>
                <a:tc>
                  <a:txBody>
                    <a:bodyPr/>
                    <a:lstStyle/>
                    <a:p>
                      <a:pPr algn="ctr"/>
                      <a:endParaRPr lang="en-US" sz="2000">
                        <a:latin typeface="Poppins" panose="00000500000000000000" pitchFamily="2" charset="0"/>
                        <a:cs typeface="Poppins" panose="00000500000000000000" pitchFamily="2" charset="0"/>
                      </a:endParaRP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21663756"/>
                  </a:ext>
                </a:extLst>
              </a:tr>
              <a:tr h="370840">
                <a:tc rowSpan="3">
                  <a:txBody>
                    <a:bodyPr/>
                    <a:lstStyle/>
                    <a:p>
                      <a:pPr algn="ctr"/>
                      <a:r>
                        <a:rPr lang="en-US" sz="2000" b="1" dirty="0">
                          <a:latin typeface="Poppins"/>
                          <a:cs typeface="Poppins"/>
                        </a:rPr>
                        <a:t>Average Annual Trend, 2018-2022</a:t>
                      </a:r>
                    </a:p>
                  </a:txBody>
                  <a:tcPr anchor="ctr">
                    <a:lnT w="12700" cap="flat" cmpd="sng" algn="ctr">
                      <a:solidFill>
                        <a:schemeClr val="tx1"/>
                      </a:solidFill>
                      <a:prstDash val="solid"/>
                      <a:round/>
                      <a:headEnd type="none" w="med" len="med"/>
                      <a:tailEnd type="none" w="med" len="med"/>
                    </a:lnT>
                  </a:tcPr>
                </a:tc>
                <a:tc>
                  <a:txBody>
                    <a:bodyPr/>
                    <a:lstStyle/>
                    <a:p>
                      <a:r>
                        <a:rPr lang="en-US" sz="2000" b="1" dirty="0">
                          <a:latin typeface="Poppins"/>
                          <a:cs typeface="Poppins"/>
                        </a:rPr>
                        <a:t>Commercial</a:t>
                      </a:r>
                    </a:p>
                  </a:txBody>
                  <a:tcPr>
                    <a:lnT w="12700" cap="flat" cmpd="sng" algn="ctr">
                      <a:solidFill>
                        <a:schemeClr val="tx1"/>
                      </a:solidFill>
                      <a:prstDash val="solid"/>
                      <a:round/>
                      <a:headEnd type="none" w="med" len="med"/>
                      <a:tailEnd type="none" w="med" len="med"/>
                    </a:lnT>
                  </a:tcPr>
                </a:tc>
                <a:tc>
                  <a:txBody>
                    <a:bodyPr/>
                    <a:lstStyle/>
                    <a:p>
                      <a:pPr algn="ctr"/>
                      <a:r>
                        <a:rPr lang="en-US" sz="2000" dirty="0">
                          <a:latin typeface="Poppins"/>
                          <a:cs typeface="Poppins"/>
                        </a:rPr>
                        <a:t>8.1%</a:t>
                      </a:r>
                    </a:p>
                  </a:txBody>
                  <a:tcPr>
                    <a:lnT w="12700" cap="flat" cmpd="sng" algn="ctr">
                      <a:solidFill>
                        <a:schemeClr val="tx1"/>
                      </a:solidFill>
                      <a:prstDash val="solid"/>
                      <a:round/>
                      <a:headEnd type="none" w="med" len="med"/>
                      <a:tailEnd type="none" w="med" len="med"/>
                    </a:lnT>
                  </a:tcPr>
                </a:tc>
                <a:tc>
                  <a:txBody>
                    <a:bodyPr/>
                    <a:lstStyle/>
                    <a:p>
                      <a:pPr algn="ctr"/>
                      <a:r>
                        <a:rPr lang="en-US" sz="2000" dirty="0">
                          <a:solidFill>
                            <a:srgbClr val="C00000"/>
                          </a:solidFill>
                          <a:latin typeface="Poppins"/>
                          <a:cs typeface="Poppins"/>
                        </a:rPr>
                        <a:t>5.2%</a:t>
                      </a:r>
                    </a:p>
                  </a:txBody>
                  <a:tcPr>
                    <a:lnT w="12700" cap="flat" cmpd="sng" algn="ctr">
                      <a:solidFill>
                        <a:schemeClr val="tx1"/>
                      </a:solidFill>
                      <a:prstDash val="solid"/>
                      <a:round/>
                      <a:headEnd type="none" w="med" len="med"/>
                      <a:tailEnd type="none" w="med" len="med"/>
                    </a:lnT>
                  </a:tcPr>
                </a:tc>
                <a:tc>
                  <a:txBody>
                    <a:bodyPr/>
                    <a:lstStyle/>
                    <a:p>
                      <a:pPr algn="ctr"/>
                      <a:r>
                        <a:rPr lang="en-US" sz="2000" dirty="0">
                          <a:latin typeface="Poppins"/>
                          <a:cs typeface="Poppins"/>
                        </a:rPr>
                        <a:t>3.4%</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308937630"/>
                  </a:ext>
                </a:extLst>
              </a:tr>
              <a:tr h="370840">
                <a:tc vMerge="1">
                  <a:txBody>
                    <a:bodyPr/>
                    <a:lstStyle/>
                    <a:p>
                      <a:endParaRPr lang="en-US"/>
                    </a:p>
                  </a:txBody>
                  <a:tcPr/>
                </a:tc>
                <a:tc>
                  <a:txBody>
                    <a:bodyPr/>
                    <a:lstStyle/>
                    <a:p>
                      <a:r>
                        <a:rPr lang="en-US" sz="2000" b="1" dirty="0">
                          <a:latin typeface="Poppins"/>
                          <a:cs typeface="Poppins"/>
                        </a:rPr>
                        <a:t>Medicaid</a:t>
                      </a:r>
                    </a:p>
                  </a:txBody>
                  <a:tcPr/>
                </a:tc>
                <a:tc>
                  <a:txBody>
                    <a:bodyPr/>
                    <a:lstStyle/>
                    <a:p>
                      <a:pPr algn="ctr"/>
                      <a:r>
                        <a:rPr lang="en-US" sz="2000" dirty="0">
                          <a:latin typeface="Poppins"/>
                          <a:cs typeface="Poppins"/>
                        </a:rPr>
                        <a:t>2.9%</a:t>
                      </a:r>
                    </a:p>
                  </a:txBody>
                  <a:tcPr/>
                </a:tc>
                <a:tc>
                  <a:txBody>
                    <a:bodyPr/>
                    <a:lstStyle/>
                    <a:p>
                      <a:pPr algn="ctr"/>
                      <a:r>
                        <a:rPr lang="en-US" sz="2000" dirty="0">
                          <a:solidFill>
                            <a:srgbClr val="C00000"/>
                          </a:solidFill>
                          <a:latin typeface="Poppins"/>
                          <a:cs typeface="Poppins"/>
                        </a:rPr>
                        <a:t>8.1%</a:t>
                      </a:r>
                    </a:p>
                  </a:txBody>
                  <a:tcPr/>
                </a:tc>
                <a:tc>
                  <a:txBody>
                    <a:bodyPr/>
                    <a:lstStyle/>
                    <a:p>
                      <a:pPr algn="ctr"/>
                      <a:r>
                        <a:rPr lang="en-US" sz="2000" dirty="0">
                          <a:latin typeface="Poppins"/>
                          <a:cs typeface="Poppins"/>
                        </a:rPr>
                        <a:t>-4.7%</a:t>
                      </a:r>
                    </a:p>
                  </a:txBody>
                  <a:tcPr/>
                </a:tc>
                <a:extLst>
                  <a:ext uri="{0D108BD9-81ED-4DB2-BD59-A6C34878D82A}">
                    <a16:rowId xmlns:a16="http://schemas.microsoft.com/office/drawing/2014/main" val="892187928"/>
                  </a:ext>
                </a:extLst>
              </a:tr>
              <a:tr h="370840">
                <a:tc vMerge="1">
                  <a:txBody>
                    <a:bodyPr/>
                    <a:lstStyle/>
                    <a:p>
                      <a:endParaRPr lang="en-US"/>
                    </a:p>
                  </a:txBody>
                  <a:tcPr/>
                </a:tc>
                <a:tc>
                  <a:txBody>
                    <a:bodyPr/>
                    <a:lstStyle/>
                    <a:p>
                      <a:r>
                        <a:rPr lang="en-US" sz="2000" b="1" dirty="0">
                          <a:latin typeface="Poppins"/>
                          <a:cs typeface="Poppins"/>
                        </a:rPr>
                        <a:t>Medicare</a:t>
                      </a:r>
                    </a:p>
                  </a:txBody>
                  <a:tcPr/>
                </a:tc>
                <a:tc>
                  <a:txBody>
                    <a:bodyPr/>
                    <a:lstStyle/>
                    <a:p>
                      <a:pPr algn="ctr"/>
                      <a:r>
                        <a:rPr lang="en-US" sz="2000" dirty="0">
                          <a:latin typeface="Poppins"/>
                          <a:cs typeface="Poppins"/>
                        </a:rPr>
                        <a:t>10.8%</a:t>
                      </a:r>
                    </a:p>
                  </a:txBody>
                  <a:tcPr/>
                </a:tc>
                <a:tc>
                  <a:txBody>
                    <a:bodyPr/>
                    <a:lstStyle/>
                    <a:p>
                      <a:pPr algn="ctr"/>
                      <a:r>
                        <a:rPr lang="en-US" sz="2000" dirty="0">
                          <a:solidFill>
                            <a:srgbClr val="C00000"/>
                          </a:solidFill>
                          <a:latin typeface="Poppins"/>
                          <a:cs typeface="Poppins"/>
                        </a:rPr>
                        <a:t>8.3%</a:t>
                      </a:r>
                    </a:p>
                  </a:txBody>
                  <a:tcPr/>
                </a:tc>
                <a:tc>
                  <a:txBody>
                    <a:bodyPr/>
                    <a:lstStyle/>
                    <a:p>
                      <a:pPr algn="ctr"/>
                      <a:r>
                        <a:rPr lang="en-US" sz="2000" dirty="0">
                          <a:solidFill>
                            <a:schemeClr val="tx1"/>
                          </a:solidFill>
                          <a:latin typeface="Poppins"/>
                          <a:cs typeface="Poppins"/>
                        </a:rPr>
                        <a:t>2.9%</a:t>
                      </a:r>
                    </a:p>
                  </a:txBody>
                  <a:tcPr/>
                </a:tc>
                <a:extLst>
                  <a:ext uri="{0D108BD9-81ED-4DB2-BD59-A6C34878D82A}">
                    <a16:rowId xmlns:a16="http://schemas.microsoft.com/office/drawing/2014/main" val="1817384067"/>
                  </a:ext>
                </a:extLst>
              </a:tr>
            </a:tbl>
          </a:graphicData>
        </a:graphic>
      </p:graphicFrame>
    </p:spTree>
    <p:extLst>
      <p:ext uri="{BB962C8B-B14F-4D97-AF65-F5344CB8AC3E}">
        <p14:creationId xmlns:p14="http://schemas.microsoft.com/office/powerpoint/2010/main" val="2395901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9874959-39DC-3096-E105-C98AA0F90BA6}"/>
              </a:ext>
            </a:extLst>
          </p:cNvPr>
          <p:cNvSpPr>
            <a:spLocks noGrp="1"/>
          </p:cNvSpPr>
          <p:nvPr>
            <p:ph type="body" sz="quarter" idx="10"/>
          </p:nvPr>
        </p:nvSpPr>
        <p:spPr>
          <a:xfrm>
            <a:off x="494640" y="457199"/>
            <a:ext cx="10060823" cy="539743"/>
          </a:xfrm>
        </p:spPr>
        <p:txBody>
          <a:bodyPr/>
          <a:lstStyle/>
          <a:p>
            <a:r>
              <a:rPr lang="en-US"/>
              <a:t>Spending Trends by Drug Class</a:t>
            </a:r>
          </a:p>
        </p:txBody>
      </p:sp>
      <p:sp>
        <p:nvSpPr>
          <p:cNvPr id="4" name="Text Placeholder 3">
            <a:extLst>
              <a:ext uri="{FF2B5EF4-FFF2-40B4-BE49-F238E27FC236}">
                <a16:creationId xmlns:a16="http://schemas.microsoft.com/office/drawing/2014/main" id="{4662F9FE-84A1-AC41-E694-6771E20E251B}"/>
              </a:ext>
            </a:extLst>
          </p:cNvPr>
          <p:cNvSpPr>
            <a:spLocks noGrp="1"/>
          </p:cNvSpPr>
          <p:nvPr>
            <p:ph type="body" sz="quarter" idx="12"/>
          </p:nvPr>
        </p:nvSpPr>
        <p:spPr>
          <a:xfrm>
            <a:off x="342900" y="1211262"/>
            <a:ext cx="11506200" cy="5037138"/>
          </a:xfrm>
        </p:spPr>
        <p:txBody>
          <a:bodyPr/>
          <a:lstStyle/>
          <a:p>
            <a:r>
              <a:rPr lang="en-US" sz="2600"/>
              <a:t>Two high-spend drug classes have seen rapid growth in spending across all three markets in recent years: </a:t>
            </a:r>
            <a:r>
              <a:rPr lang="en-US" sz="2600" b="1"/>
              <a:t>immunosuppressants</a:t>
            </a:r>
            <a:r>
              <a:rPr lang="en-US" sz="2600"/>
              <a:t> and </a:t>
            </a:r>
            <a:r>
              <a:rPr lang="en-US" sz="2600" b="1"/>
              <a:t>antineoplastic agents</a:t>
            </a:r>
            <a:r>
              <a:rPr lang="en-US" sz="2600"/>
              <a:t>. </a:t>
            </a:r>
          </a:p>
          <a:p>
            <a:pPr lvl="1"/>
            <a:r>
              <a:rPr lang="en-US" sz="2200"/>
              <a:t>Immunosuppressants are drugs used to treat autoimmune diseases and to support organ transplants.</a:t>
            </a:r>
          </a:p>
          <a:p>
            <a:pPr lvl="1"/>
            <a:r>
              <a:rPr lang="en-US" sz="2200"/>
              <a:t>Antineoplastic agents are cancer drugs. </a:t>
            </a:r>
          </a:p>
          <a:p>
            <a:r>
              <a:rPr lang="en-US" sz="2600"/>
              <a:t>Other drug classes, such as respiratory agents, have also seen rapid growth, but represent a smaller portion of total retail pharmacy spending and thus had a less significant impact on overall retail pharmacy spending growth.</a:t>
            </a:r>
          </a:p>
          <a:p>
            <a:r>
              <a:rPr lang="en-US" sz="2600"/>
              <a:t>The following slide illustrates the relative share of 2022 retail pharmacy spending represented by immunosuppressants and antineoplastic agents for each market. </a:t>
            </a:r>
          </a:p>
        </p:txBody>
      </p:sp>
      <p:sp>
        <p:nvSpPr>
          <p:cNvPr id="5" name="Text Placeholder 4">
            <a:extLst>
              <a:ext uri="{FF2B5EF4-FFF2-40B4-BE49-F238E27FC236}">
                <a16:creationId xmlns:a16="http://schemas.microsoft.com/office/drawing/2014/main" id="{BDF24277-D1D0-E8B2-2EF8-D4A1C81F28F7}"/>
              </a:ext>
            </a:extLst>
          </p:cNvPr>
          <p:cNvSpPr>
            <a:spLocks noGrp="1"/>
          </p:cNvSpPr>
          <p:nvPr>
            <p:ph type="body" sz="quarter" idx="13"/>
          </p:nvPr>
        </p:nvSpPr>
        <p:spPr/>
        <p:txBody>
          <a:bodyPr/>
          <a:lstStyle/>
          <a:p>
            <a:r>
              <a:rPr lang="en-US"/>
              <a:t>Spending Trends by Drug Class</a:t>
            </a:r>
          </a:p>
        </p:txBody>
      </p:sp>
    </p:spTree>
    <p:extLst>
      <p:ext uri="{BB962C8B-B14F-4D97-AF65-F5344CB8AC3E}">
        <p14:creationId xmlns:p14="http://schemas.microsoft.com/office/powerpoint/2010/main" val="2447924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40C66E2-ED6E-2734-0EDD-ACA580D9755D}"/>
              </a:ext>
            </a:extLst>
          </p:cNvPr>
          <p:cNvSpPr>
            <a:spLocks noGrp="1"/>
          </p:cNvSpPr>
          <p:nvPr>
            <p:ph type="body" sz="quarter" idx="13"/>
          </p:nvPr>
        </p:nvSpPr>
        <p:spPr/>
        <p:txBody>
          <a:bodyPr/>
          <a:lstStyle/>
          <a:p>
            <a:r>
              <a:rPr lang="en-US"/>
              <a:t>2022 Retail Pharmacy Spending on Immunosuppressants and Antineoplastic Agents</a:t>
            </a:r>
          </a:p>
        </p:txBody>
      </p:sp>
      <p:sp>
        <p:nvSpPr>
          <p:cNvPr id="7" name="Text Placeholder 6">
            <a:extLst>
              <a:ext uri="{FF2B5EF4-FFF2-40B4-BE49-F238E27FC236}">
                <a16:creationId xmlns:a16="http://schemas.microsoft.com/office/drawing/2014/main" id="{99684D88-E6E7-0DC6-6CB0-A74B8F78F7DF}"/>
              </a:ext>
            </a:extLst>
          </p:cNvPr>
          <p:cNvSpPr>
            <a:spLocks noGrp="1"/>
          </p:cNvSpPr>
          <p:nvPr>
            <p:ph type="body" sz="quarter" idx="10"/>
          </p:nvPr>
        </p:nvSpPr>
        <p:spPr>
          <a:xfrm>
            <a:off x="524691" y="457778"/>
            <a:ext cx="10752909" cy="539743"/>
          </a:xfrm>
        </p:spPr>
        <p:txBody>
          <a:bodyPr/>
          <a:lstStyle/>
          <a:p>
            <a:r>
              <a:rPr lang="en-US"/>
              <a:t>2022 Retail Pharmacy Spending on Immunosuppressants and Antineoplastic Agents</a:t>
            </a:r>
          </a:p>
        </p:txBody>
      </p:sp>
      <p:graphicFrame>
        <p:nvGraphicFramePr>
          <p:cNvPr id="8" name="Table 7">
            <a:extLst>
              <a:ext uri="{FF2B5EF4-FFF2-40B4-BE49-F238E27FC236}">
                <a16:creationId xmlns:a16="http://schemas.microsoft.com/office/drawing/2014/main" id="{EF59368E-9A42-CFE1-25FC-E1CCA971B5A7}"/>
              </a:ext>
            </a:extLst>
          </p:cNvPr>
          <p:cNvGraphicFramePr>
            <a:graphicFrameLocks noGrp="1"/>
          </p:cNvGraphicFramePr>
          <p:nvPr/>
        </p:nvGraphicFramePr>
        <p:xfrm>
          <a:off x="435973" y="1571506"/>
          <a:ext cx="11201401" cy="2026920"/>
        </p:xfrm>
        <a:graphic>
          <a:graphicData uri="http://schemas.openxmlformats.org/drawingml/2006/table">
            <a:tbl>
              <a:tblPr firstRow="1" bandRow="1">
                <a:tableStyleId>{5C22544A-7EE6-4342-B048-85BDC9FD1C3A}</a:tableStyleId>
              </a:tblPr>
              <a:tblGrid>
                <a:gridCol w="2819400">
                  <a:extLst>
                    <a:ext uri="{9D8B030D-6E8A-4147-A177-3AD203B41FA5}">
                      <a16:colId xmlns:a16="http://schemas.microsoft.com/office/drawing/2014/main" val="1753301979"/>
                    </a:ext>
                  </a:extLst>
                </a:gridCol>
                <a:gridCol w="1676400">
                  <a:extLst>
                    <a:ext uri="{9D8B030D-6E8A-4147-A177-3AD203B41FA5}">
                      <a16:colId xmlns:a16="http://schemas.microsoft.com/office/drawing/2014/main" val="2338507721"/>
                    </a:ext>
                  </a:extLst>
                </a:gridCol>
                <a:gridCol w="1981200">
                  <a:extLst>
                    <a:ext uri="{9D8B030D-6E8A-4147-A177-3AD203B41FA5}">
                      <a16:colId xmlns:a16="http://schemas.microsoft.com/office/drawing/2014/main" val="371567696"/>
                    </a:ext>
                  </a:extLst>
                </a:gridCol>
                <a:gridCol w="2590800">
                  <a:extLst>
                    <a:ext uri="{9D8B030D-6E8A-4147-A177-3AD203B41FA5}">
                      <a16:colId xmlns:a16="http://schemas.microsoft.com/office/drawing/2014/main" val="1358897199"/>
                    </a:ext>
                  </a:extLst>
                </a:gridCol>
                <a:gridCol w="2133601">
                  <a:extLst>
                    <a:ext uri="{9D8B030D-6E8A-4147-A177-3AD203B41FA5}">
                      <a16:colId xmlns:a16="http://schemas.microsoft.com/office/drawing/2014/main" val="636664125"/>
                    </a:ext>
                  </a:extLst>
                </a:gridCol>
              </a:tblGrid>
              <a:tr h="370840">
                <a:tc>
                  <a:txBody>
                    <a:bodyPr/>
                    <a:lstStyle/>
                    <a:p>
                      <a:pPr algn="ctr"/>
                      <a:r>
                        <a:rPr lang="en-US" sz="1800">
                          <a:latin typeface="Poppins" panose="00000500000000000000" pitchFamily="2" charset="0"/>
                          <a:cs typeface="Poppins" panose="00000500000000000000" pitchFamily="2" charset="0"/>
                        </a:rPr>
                        <a:t>Drug Class</a:t>
                      </a:r>
                    </a:p>
                  </a:txBody>
                  <a:tcPr anchor="ctr"/>
                </a:tc>
                <a:tc>
                  <a:txBody>
                    <a:bodyPr/>
                    <a:lstStyle/>
                    <a:p>
                      <a:pPr algn="ctr"/>
                      <a:r>
                        <a:rPr lang="en-US" sz="1800">
                          <a:latin typeface="Poppins" panose="00000500000000000000" pitchFamily="2" charset="0"/>
                          <a:cs typeface="Poppins" panose="00000500000000000000" pitchFamily="2" charset="0"/>
                        </a:rPr>
                        <a:t>Market</a:t>
                      </a:r>
                    </a:p>
                  </a:txBody>
                  <a:tcPr anchor="ctr"/>
                </a:tc>
                <a:tc>
                  <a:txBody>
                    <a:bodyPr/>
                    <a:lstStyle/>
                    <a:p>
                      <a:pPr algn="ctr"/>
                      <a:r>
                        <a:rPr lang="en-US" sz="1800">
                          <a:latin typeface="Poppins" panose="00000500000000000000" pitchFamily="2" charset="0"/>
                          <a:cs typeface="Poppins" panose="00000500000000000000" pitchFamily="2" charset="0"/>
                        </a:rPr>
                        <a:t>Total 2022 Spending in the APCD</a:t>
                      </a:r>
                    </a:p>
                  </a:txBody>
                  <a:tcPr anchor="ctr"/>
                </a:tc>
                <a:tc>
                  <a:txBody>
                    <a:bodyPr/>
                    <a:lstStyle/>
                    <a:p>
                      <a:pPr algn="ctr"/>
                      <a:r>
                        <a:rPr lang="en-US" sz="1800">
                          <a:latin typeface="Poppins" panose="00000500000000000000" pitchFamily="2" charset="0"/>
                          <a:cs typeface="Poppins" panose="00000500000000000000" pitchFamily="2" charset="0"/>
                        </a:rPr>
                        <a:t>% of 2022 Retail Pharmacy Spending in the APCD</a:t>
                      </a:r>
                    </a:p>
                  </a:txBody>
                  <a:tcPr anchor="ctr"/>
                </a:tc>
                <a:tc>
                  <a:txBody>
                    <a:bodyPr/>
                    <a:lstStyle/>
                    <a:p>
                      <a:pPr algn="ctr"/>
                      <a:r>
                        <a:rPr lang="en-US" sz="1800">
                          <a:latin typeface="Poppins" panose="00000500000000000000" pitchFamily="2" charset="0"/>
                          <a:cs typeface="Poppins" panose="00000500000000000000" pitchFamily="2" charset="0"/>
                        </a:rPr>
                        <a:t>2022 Spending Rank Among Drug Classes</a:t>
                      </a:r>
                    </a:p>
                  </a:txBody>
                  <a:tcPr anchor="ctr"/>
                </a:tc>
                <a:extLst>
                  <a:ext uri="{0D108BD9-81ED-4DB2-BD59-A6C34878D82A}">
                    <a16:rowId xmlns:a16="http://schemas.microsoft.com/office/drawing/2014/main" val="3522457427"/>
                  </a:ext>
                </a:extLst>
              </a:tr>
              <a:tr h="370840">
                <a:tc rowSpan="3">
                  <a:txBody>
                    <a:bodyPr/>
                    <a:lstStyle/>
                    <a:p>
                      <a:pPr algn="ctr"/>
                      <a:r>
                        <a:rPr lang="en-US" sz="1800" b="1">
                          <a:latin typeface="Poppins" panose="00000500000000000000" pitchFamily="2" charset="0"/>
                          <a:cs typeface="Poppins" panose="00000500000000000000" pitchFamily="2" charset="0"/>
                        </a:rPr>
                        <a:t>Immunosuppressants</a:t>
                      </a:r>
                    </a:p>
                  </a:txBody>
                  <a:tcPr anchor="ctr">
                    <a:lnB w="12700" cap="flat" cmpd="sng" algn="ctr">
                      <a:solidFill>
                        <a:schemeClr val="tx1"/>
                      </a:solidFill>
                      <a:prstDash val="solid"/>
                      <a:round/>
                      <a:headEnd type="none" w="med" len="med"/>
                      <a:tailEnd type="none" w="med" len="med"/>
                    </a:lnB>
                  </a:tcPr>
                </a:tc>
                <a:tc>
                  <a:txBody>
                    <a:bodyPr/>
                    <a:lstStyle/>
                    <a:p>
                      <a:r>
                        <a:rPr lang="en-US" sz="1800" b="1">
                          <a:latin typeface="Poppins" panose="00000500000000000000" pitchFamily="2" charset="0"/>
                          <a:cs typeface="Poppins" panose="00000500000000000000" pitchFamily="2" charset="0"/>
                        </a:rPr>
                        <a:t>Commercial</a:t>
                      </a:r>
                    </a:p>
                  </a:txBody>
                  <a:tcPr/>
                </a:tc>
                <a:tc>
                  <a:txBody>
                    <a:bodyPr/>
                    <a:lstStyle/>
                    <a:p>
                      <a:pPr algn="ctr"/>
                      <a:r>
                        <a:rPr lang="en-US" sz="1800">
                          <a:latin typeface="Poppins" panose="00000500000000000000" pitchFamily="2" charset="0"/>
                          <a:cs typeface="Poppins" panose="00000500000000000000" pitchFamily="2" charset="0"/>
                        </a:rPr>
                        <a:t>$595,677,279</a:t>
                      </a:r>
                    </a:p>
                  </a:txBody>
                  <a:tcPr/>
                </a:tc>
                <a:tc>
                  <a:txBody>
                    <a:bodyPr/>
                    <a:lstStyle/>
                    <a:p>
                      <a:pPr algn="ctr"/>
                      <a:r>
                        <a:rPr lang="en-US" sz="1800">
                          <a:latin typeface="Poppins" panose="00000500000000000000" pitchFamily="2" charset="0"/>
                          <a:cs typeface="Poppins" panose="00000500000000000000" pitchFamily="2" charset="0"/>
                        </a:rPr>
                        <a:t>26%</a:t>
                      </a:r>
                    </a:p>
                  </a:txBody>
                  <a:tcPr/>
                </a:tc>
                <a:tc>
                  <a:txBody>
                    <a:bodyPr/>
                    <a:lstStyle/>
                    <a:p>
                      <a:pPr algn="ctr"/>
                      <a:r>
                        <a:rPr lang="en-US" sz="1800">
                          <a:latin typeface="Poppins" panose="00000500000000000000" pitchFamily="2" charset="0"/>
                          <a:cs typeface="Poppins" panose="00000500000000000000" pitchFamily="2" charset="0"/>
                        </a:rPr>
                        <a:t>#1</a:t>
                      </a:r>
                    </a:p>
                  </a:txBody>
                  <a:tcPr/>
                </a:tc>
                <a:extLst>
                  <a:ext uri="{0D108BD9-81ED-4DB2-BD59-A6C34878D82A}">
                    <a16:rowId xmlns:a16="http://schemas.microsoft.com/office/drawing/2014/main" val="2944083570"/>
                  </a:ext>
                </a:extLst>
              </a:tr>
              <a:tr h="370840">
                <a:tc vMerge="1">
                  <a:txBody>
                    <a:bodyPr/>
                    <a:lstStyle/>
                    <a:p>
                      <a:endParaRPr lang="en-US"/>
                    </a:p>
                  </a:txBody>
                  <a:tcPr/>
                </a:tc>
                <a:tc>
                  <a:txBody>
                    <a:bodyPr/>
                    <a:lstStyle/>
                    <a:p>
                      <a:r>
                        <a:rPr lang="en-US" sz="1800" b="1">
                          <a:latin typeface="Poppins" panose="00000500000000000000" pitchFamily="2" charset="0"/>
                          <a:cs typeface="Poppins" panose="00000500000000000000" pitchFamily="2" charset="0"/>
                        </a:rPr>
                        <a:t>Medicaid</a:t>
                      </a:r>
                    </a:p>
                  </a:txBody>
                  <a:tcPr/>
                </a:tc>
                <a:tc>
                  <a:txBody>
                    <a:bodyPr/>
                    <a:lstStyle/>
                    <a:p>
                      <a:pPr algn="ctr"/>
                      <a:r>
                        <a:rPr lang="en-US" sz="1800">
                          <a:latin typeface="Poppins" panose="00000500000000000000" pitchFamily="2" charset="0"/>
                          <a:cs typeface="Poppins" panose="00000500000000000000" pitchFamily="2" charset="0"/>
                        </a:rPr>
                        <a:t>$262,533,181</a:t>
                      </a:r>
                    </a:p>
                  </a:txBody>
                  <a:tcPr/>
                </a:tc>
                <a:tc>
                  <a:txBody>
                    <a:bodyPr/>
                    <a:lstStyle/>
                    <a:p>
                      <a:pPr algn="ctr"/>
                      <a:r>
                        <a:rPr lang="en-US" sz="1800">
                          <a:latin typeface="Poppins" panose="00000500000000000000" pitchFamily="2" charset="0"/>
                          <a:cs typeface="Poppins" panose="00000500000000000000" pitchFamily="2" charset="0"/>
                        </a:rPr>
                        <a:t>15%</a:t>
                      </a:r>
                    </a:p>
                  </a:txBody>
                  <a:tcPr/>
                </a:tc>
                <a:tc>
                  <a:txBody>
                    <a:bodyPr/>
                    <a:lstStyle/>
                    <a:p>
                      <a:pPr algn="ctr"/>
                      <a:r>
                        <a:rPr lang="en-US" sz="1800">
                          <a:latin typeface="Poppins" panose="00000500000000000000" pitchFamily="2" charset="0"/>
                          <a:cs typeface="Poppins" panose="00000500000000000000" pitchFamily="2" charset="0"/>
                        </a:rPr>
                        <a:t>#3</a:t>
                      </a:r>
                    </a:p>
                  </a:txBody>
                  <a:tcPr/>
                </a:tc>
                <a:extLst>
                  <a:ext uri="{0D108BD9-81ED-4DB2-BD59-A6C34878D82A}">
                    <a16:rowId xmlns:a16="http://schemas.microsoft.com/office/drawing/2014/main" val="2048825159"/>
                  </a:ext>
                </a:extLst>
              </a:tr>
              <a:tr h="370840">
                <a:tc vMerge="1">
                  <a:txBody>
                    <a:bodyPr/>
                    <a:lstStyle/>
                    <a:p>
                      <a:endParaRPr lang="en-US"/>
                    </a:p>
                  </a:txBody>
                  <a:tcPr/>
                </a:tc>
                <a:tc>
                  <a:txBody>
                    <a:bodyPr/>
                    <a:lstStyle/>
                    <a:p>
                      <a:r>
                        <a:rPr lang="en-US" sz="1800" b="1">
                          <a:latin typeface="Poppins" panose="00000500000000000000" pitchFamily="2" charset="0"/>
                          <a:cs typeface="Poppins" panose="00000500000000000000" pitchFamily="2" charset="0"/>
                        </a:rPr>
                        <a:t>Medicare</a:t>
                      </a:r>
                    </a:p>
                  </a:txBody>
                  <a:tcPr>
                    <a:lnB w="12700" cap="flat" cmpd="sng" algn="ctr">
                      <a:solidFill>
                        <a:schemeClr val="tx1"/>
                      </a:solidFill>
                      <a:prstDash val="solid"/>
                      <a:round/>
                      <a:headEnd type="none" w="med" len="med"/>
                      <a:tailEnd type="none" w="med" len="med"/>
                    </a:lnB>
                  </a:tcPr>
                </a:tc>
                <a:tc>
                  <a:txBody>
                    <a:bodyPr/>
                    <a:lstStyle/>
                    <a:p>
                      <a:pPr algn="ctr"/>
                      <a:r>
                        <a:rPr lang="en-US" sz="1800">
                          <a:latin typeface="Poppins" panose="00000500000000000000" pitchFamily="2" charset="0"/>
                          <a:cs typeface="Poppins" panose="00000500000000000000" pitchFamily="2" charset="0"/>
                        </a:rPr>
                        <a:t>$240,385,390</a:t>
                      </a:r>
                    </a:p>
                  </a:txBody>
                  <a:tcPr>
                    <a:lnB w="12700" cap="flat" cmpd="sng" algn="ctr">
                      <a:solidFill>
                        <a:schemeClr val="tx1"/>
                      </a:solidFill>
                      <a:prstDash val="solid"/>
                      <a:round/>
                      <a:headEnd type="none" w="med" len="med"/>
                      <a:tailEnd type="none" w="med" len="med"/>
                    </a:lnB>
                  </a:tcPr>
                </a:tc>
                <a:tc>
                  <a:txBody>
                    <a:bodyPr/>
                    <a:lstStyle/>
                    <a:p>
                      <a:pPr algn="ctr"/>
                      <a:r>
                        <a:rPr lang="en-US" sz="1800">
                          <a:latin typeface="Poppins" panose="00000500000000000000" pitchFamily="2" charset="0"/>
                          <a:cs typeface="Poppins" panose="00000500000000000000" pitchFamily="2" charset="0"/>
                        </a:rPr>
                        <a:t>8%</a:t>
                      </a:r>
                    </a:p>
                  </a:txBody>
                  <a:tcPr>
                    <a:lnB w="12700" cap="flat" cmpd="sng" algn="ctr">
                      <a:solidFill>
                        <a:schemeClr val="tx1"/>
                      </a:solidFill>
                      <a:prstDash val="solid"/>
                      <a:round/>
                      <a:headEnd type="none" w="med" len="med"/>
                      <a:tailEnd type="none" w="med" len="med"/>
                    </a:lnB>
                  </a:tcPr>
                </a:tc>
                <a:tc>
                  <a:txBody>
                    <a:bodyPr/>
                    <a:lstStyle/>
                    <a:p>
                      <a:pPr algn="ctr"/>
                      <a:r>
                        <a:rPr lang="en-US" sz="1800">
                          <a:latin typeface="Poppins" panose="00000500000000000000" pitchFamily="2" charset="0"/>
                          <a:cs typeface="Poppins" panose="00000500000000000000" pitchFamily="2" charset="0"/>
                        </a:rPr>
                        <a:t>#5</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21518194"/>
                  </a:ext>
                </a:extLst>
              </a:tr>
            </a:tbl>
          </a:graphicData>
        </a:graphic>
      </p:graphicFrame>
      <p:sp>
        <p:nvSpPr>
          <p:cNvPr id="3" name="TextBox 2">
            <a:extLst>
              <a:ext uri="{FF2B5EF4-FFF2-40B4-BE49-F238E27FC236}">
                <a16:creationId xmlns:a16="http://schemas.microsoft.com/office/drawing/2014/main" id="{F943F092-EBDF-D24D-1CDA-077EDCA8C489}"/>
              </a:ext>
            </a:extLst>
          </p:cNvPr>
          <p:cNvSpPr txBox="1"/>
          <p:nvPr/>
        </p:nvSpPr>
        <p:spPr>
          <a:xfrm>
            <a:off x="567146" y="5791200"/>
            <a:ext cx="2142309" cy="369332"/>
          </a:xfrm>
          <a:prstGeom prst="rect">
            <a:avLst/>
          </a:prstGeom>
          <a:noFill/>
        </p:spPr>
        <p:txBody>
          <a:bodyPr wrap="square" rtlCol="0">
            <a:spAutoFit/>
          </a:bodyPr>
          <a:lstStyle/>
          <a:p>
            <a:r>
              <a:rPr lang="en-US">
                <a:latin typeface="Poppins" panose="00000500000000000000" pitchFamily="2" charset="0"/>
                <a:cs typeface="Poppins" panose="00000500000000000000" pitchFamily="2" charset="0"/>
              </a:rPr>
              <a:t>Source: APCD </a:t>
            </a:r>
          </a:p>
        </p:txBody>
      </p:sp>
      <p:graphicFrame>
        <p:nvGraphicFramePr>
          <p:cNvPr id="4" name="Table 3">
            <a:extLst>
              <a:ext uri="{FF2B5EF4-FFF2-40B4-BE49-F238E27FC236}">
                <a16:creationId xmlns:a16="http://schemas.microsoft.com/office/drawing/2014/main" id="{C701F5B6-E9B9-DA71-A781-395E0BC29C61}"/>
              </a:ext>
            </a:extLst>
          </p:cNvPr>
          <p:cNvGraphicFramePr>
            <a:graphicFrameLocks noGrp="1"/>
          </p:cNvGraphicFramePr>
          <p:nvPr/>
        </p:nvGraphicFramePr>
        <p:xfrm>
          <a:off x="432753" y="3232527"/>
          <a:ext cx="11201401" cy="1483360"/>
        </p:xfrm>
        <a:graphic>
          <a:graphicData uri="http://schemas.openxmlformats.org/drawingml/2006/table">
            <a:tbl>
              <a:tblPr firstRow="1" bandRow="1">
                <a:tableStyleId>{5C22544A-7EE6-4342-B048-85BDC9FD1C3A}</a:tableStyleId>
              </a:tblPr>
              <a:tblGrid>
                <a:gridCol w="2819400">
                  <a:extLst>
                    <a:ext uri="{9D8B030D-6E8A-4147-A177-3AD203B41FA5}">
                      <a16:colId xmlns:a16="http://schemas.microsoft.com/office/drawing/2014/main" val="4062922491"/>
                    </a:ext>
                  </a:extLst>
                </a:gridCol>
                <a:gridCol w="1676400">
                  <a:extLst>
                    <a:ext uri="{9D8B030D-6E8A-4147-A177-3AD203B41FA5}">
                      <a16:colId xmlns:a16="http://schemas.microsoft.com/office/drawing/2014/main" val="1843918126"/>
                    </a:ext>
                  </a:extLst>
                </a:gridCol>
                <a:gridCol w="1981200">
                  <a:extLst>
                    <a:ext uri="{9D8B030D-6E8A-4147-A177-3AD203B41FA5}">
                      <a16:colId xmlns:a16="http://schemas.microsoft.com/office/drawing/2014/main" val="2518333998"/>
                    </a:ext>
                  </a:extLst>
                </a:gridCol>
                <a:gridCol w="2590800">
                  <a:extLst>
                    <a:ext uri="{9D8B030D-6E8A-4147-A177-3AD203B41FA5}">
                      <a16:colId xmlns:a16="http://schemas.microsoft.com/office/drawing/2014/main" val="3782784783"/>
                    </a:ext>
                  </a:extLst>
                </a:gridCol>
                <a:gridCol w="2133601">
                  <a:extLst>
                    <a:ext uri="{9D8B030D-6E8A-4147-A177-3AD203B41FA5}">
                      <a16:colId xmlns:a16="http://schemas.microsoft.com/office/drawing/2014/main" val="2001919177"/>
                    </a:ext>
                  </a:extLst>
                </a:gridCol>
              </a:tblGrid>
              <a:tr h="370840">
                <a:tc>
                  <a:txBody>
                    <a:bodyPr/>
                    <a:lstStyle/>
                    <a:p>
                      <a:endParaRPr lang="en-US"/>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800" b="1">
                        <a:latin typeface="Poppins" panose="00000500000000000000" pitchFamily="2" charset="0"/>
                        <a:cs typeface="Poppins" panose="00000500000000000000" pitchFamily="2" charset="0"/>
                      </a:endParaRPr>
                    </a:p>
                  </a:txBody>
                  <a:tcPr>
                    <a:lnL w="12700" cmpd="sng">
                      <a:noFill/>
                    </a:lnL>
                    <a:lnB w="12700" cap="flat" cmpd="sng" algn="ctr">
                      <a:solidFill>
                        <a:schemeClr val="tx1"/>
                      </a:solidFill>
                      <a:prstDash val="solid"/>
                      <a:round/>
                      <a:headEnd type="none" w="med" len="med"/>
                      <a:tailEnd type="none" w="med" len="med"/>
                    </a:lnB>
                    <a:noFill/>
                  </a:tcPr>
                </a:tc>
                <a:tc>
                  <a:txBody>
                    <a:bodyPr/>
                    <a:lstStyle/>
                    <a:p>
                      <a:pPr algn="ctr"/>
                      <a:endParaRPr lang="en-US" sz="1800">
                        <a:latin typeface="Poppins" panose="00000500000000000000" pitchFamily="2" charset="0"/>
                        <a:cs typeface="Poppins" panose="00000500000000000000" pitchFamily="2" charset="0"/>
                      </a:endParaRPr>
                    </a:p>
                  </a:txBody>
                  <a:tcPr>
                    <a:lnB w="12700" cap="flat" cmpd="sng" algn="ctr">
                      <a:solidFill>
                        <a:schemeClr val="tx1"/>
                      </a:solidFill>
                      <a:prstDash val="solid"/>
                      <a:round/>
                      <a:headEnd type="none" w="med" len="med"/>
                      <a:tailEnd type="none" w="med" len="med"/>
                    </a:lnB>
                    <a:noFill/>
                  </a:tcPr>
                </a:tc>
                <a:tc>
                  <a:txBody>
                    <a:bodyPr/>
                    <a:lstStyle/>
                    <a:p>
                      <a:pPr algn="ctr"/>
                      <a:endParaRPr lang="en-US" sz="1800">
                        <a:latin typeface="Poppins" panose="00000500000000000000" pitchFamily="2" charset="0"/>
                        <a:cs typeface="Poppins" panose="00000500000000000000" pitchFamily="2" charset="0"/>
                      </a:endParaRPr>
                    </a:p>
                  </a:txBody>
                  <a:tcPr>
                    <a:lnB w="12700" cap="flat" cmpd="sng" algn="ctr">
                      <a:solidFill>
                        <a:schemeClr val="tx1"/>
                      </a:solidFill>
                      <a:prstDash val="solid"/>
                      <a:round/>
                      <a:headEnd type="none" w="med" len="med"/>
                      <a:tailEnd type="none" w="med" len="med"/>
                    </a:lnB>
                    <a:noFill/>
                  </a:tcPr>
                </a:tc>
                <a:tc>
                  <a:txBody>
                    <a:bodyPr/>
                    <a:lstStyle/>
                    <a:p>
                      <a:pPr algn="ctr"/>
                      <a:endParaRPr lang="en-US" sz="1800">
                        <a:latin typeface="Poppins" panose="00000500000000000000" pitchFamily="2" charset="0"/>
                        <a:cs typeface="Poppins" panose="00000500000000000000" pitchFamily="2" charset="0"/>
                      </a:endParaRP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60599139"/>
                  </a:ext>
                </a:extLst>
              </a:tr>
              <a:tr h="370840">
                <a:tc rowSpan="3">
                  <a:txBody>
                    <a:bodyPr/>
                    <a:lstStyle/>
                    <a:p>
                      <a:pPr algn="ctr"/>
                      <a:r>
                        <a:rPr lang="en-US" sz="1800" b="1">
                          <a:latin typeface="Poppins" panose="00000500000000000000" pitchFamily="2" charset="0"/>
                          <a:cs typeface="Poppins" panose="00000500000000000000" pitchFamily="2" charset="0"/>
                        </a:rPr>
                        <a:t>Antineoplastic Agents</a:t>
                      </a:r>
                    </a:p>
                  </a:txBody>
                  <a:tcPr anchor="ctr">
                    <a:lnT w="12700" cap="flat" cmpd="sng" algn="ctr">
                      <a:solidFill>
                        <a:schemeClr val="tx1"/>
                      </a:solidFill>
                      <a:prstDash val="solid"/>
                      <a:round/>
                      <a:headEnd type="none" w="med" len="med"/>
                      <a:tailEnd type="none" w="med" len="med"/>
                    </a:lnT>
                  </a:tcPr>
                </a:tc>
                <a:tc>
                  <a:txBody>
                    <a:bodyPr/>
                    <a:lstStyle/>
                    <a:p>
                      <a:r>
                        <a:rPr lang="en-US" sz="1800" b="1">
                          <a:latin typeface="Poppins" panose="00000500000000000000" pitchFamily="2" charset="0"/>
                          <a:cs typeface="Poppins" panose="00000500000000000000" pitchFamily="2" charset="0"/>
                        </a:rPr>
                        <a:t>Commercial</a:t>
                      </a:r>
                    </a:p>
                  </a:txBody>
                  <a:tcPr>
                    <a:lnT w="12700" cap="flat" cmpd="sng" algn="ctr">
                      <a:solidFill>
                        <a:schemeClr val="tx1"/>
                      </a:solidFill>
                      <a:prstDash val="solid"/>
                      <a:round/>
                      <a:headEnd type="none" w="med" len="med"/>
                      <a:tailEnd type="none" w="med" len="med"/>
                    </a:lnT>
                  </a:tcPr>
                </a:tc>
                <a:tc>
                  <a:txBody>
                    <a:bodyPr/>
                    <a:lstStyle/>
                    <a:p>
                      <a:pPr algn="ctr"/>
                      <a:r>
                        <a:rPr lang="en-US" sz="1800">
                          <a:latin typeface="Poppins" panose="00000500000000000000" pitchFamily="2" charset="0"/>
                          <a:cs typeface="Poppins" panose="00000500000000000000" pitchFamily="2" charset="0"/>
                        </a:rPr>
                        <a:t>$217,451,390</a:t>
                      </a:r>
                    </a:p>
                  </a:txBody>
                  <a:tcPr>
                    <a:lnT w="12700" cap="flat" cmpd="sng" algn="ctr">
                      <a:solidFill>
                        <a:schemeClr val="tx1"/>
                      </a:solidFill>
                      <a:prstDash val="solid"/>
                      <a:round/>
                      <a:headEnd type="none" w="med" len="med"/>
                      <a:tailEnd type="none" w="med" len="med"/>
                    </a:lnT>
                  </a:tcPr>
                </a:tc>
                <a:tc>
                  <a:txBody>
                    <a:bodyPr/>
                    <a:lstStyle/>
                    <a:p>
                      <a:pPr algn="ctr"/>
                      <a:r>
                        <a:rPr lang="en-US" sz="1800">
                          <a:latin typeface="Poppins" panose="00000500000000000000" pitchFamily="2" charset="0"/>
                          <a:cs typeface="Poppins" panose="00000500000000000000" pitchFamily="2" charset="0"/>
                        </a:rPr>
                        <a:t>10%</a:t>
                      </a:r>
                    </a:p>
                  </a:txBody>
                  <a:tcPr>
                    <a:lnT w="12700" cap="flat" cmpd="sng" algn="ctr">
                      <a:solidFill>
                        <a:schemeClr val="tx1"/>
                      </a:solidFill>
                      <a:prstDash val="solid"/>
                      <a:round/>
                      <a:headEnd type="none" w="med" len="med"/>
                      <a:tailEnd type="none" w="med" len="med"/>
                    </a:lnT>
                  </a:tcPr>
                </a:tc>
                <a:tc>
                  <a:txBody>
                    <a:bodyPr/>
                    <a:lstStyle/>
                    <a:p>
                      <a:pPr algn="ctr"/>
                      <a:r>
                        <a:rPr lang="en-US" sz="1800">
                          <a:latin typeface="Poppins" panose="00000500000000000000" pitchFamily="2" charset="0"/>
                          <a:cs typeface="Poppins" panose="00000500000000000000" pitchFamily="2" charset="0"/>
                        </a:rPr>
                        <a:t>#4</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299673094"/>
                  </a:ext>
                </a:extLst>
              </a:tr>
              <a:tr h="370840">
                <a:tc vMerge="1">
                  <a:txBody>
                    <a:bodyPr/>
                    <a:lstStyle/>
                    <a:p>
                      <a:endParaRPr lang="en-US"/>
                    </a:p>
                  </a:txBody>
                  <a:tcPr/>
                </a:tc>
                <a:tc>
                  <a:txBody>
                    <a:bodyPr/>
                    <a:lstStyle/>
                    <a:p>
                      <a:r>
                        <a:rPr lang="en-US" sz="1800" b="1">
                          <a:latin typeface="Poppins" panose="00000500000000000000" pitchFamily="2" charset="0"/>
                          <a:cs typeface="Poppins" panose="00000500000000000000" pitchFamily="2" charset="0"/>
                        </a:rPr>
                        <a:t>Medicaid</a:t>
                      </a:r>
                    </a:p>
                  </a:txBody>
                  <a:tcPr/>
                </a:tc>
                <a:tc>
                  <a:txBody>
                    <a:bodyPr/>
                    <a:lstStyle/>
                    <a:p>
                      <a:pPr algn="ctr"/>
                      <a:r>
                        <a:rPr lang="en-US" sz="1800">
                          <a:latin typeface="Poppins" panose="00000500000000000000" pitchFamily="2" charset="0"/>
                          <a:cs typeface="Poppins" panose="00000500000000000000" pitchFamily="2" charset="0"/>
                        </a:rPr>
                        <a:t>$82,673,711</a:t>
                      </a:r>
                    </a:p>
                  </a:txBody>
                  <a:tcPr/>
                </a:tc>
                <a:tc>
                  <a:txBody>
                    <a:bodyPr/>
                    <a:lstStyle/>
                    <a:p>
                      <a:pPr algn="ctr"/>
                      <a:r>
                        <a:rPr lang="en-US" sz="1800">
                          <a:latin typeface="Poppins" panose="00000500000000000000" pitchFamily="2" charset="0"/>
                          <a:cs typeface="Poppins" panose="00000500000000000000" pitchFamily="2" charset="0"/>
                        </a:rPr>
                        <a:t>5%</a:t>
                      </a:r>
                    </a:p>
                  </a:txBody>
                  <a:tcPr/>
                </a:tc>
                <a:tc>
                  <a:txBody>
                    <a:bodyPr/>
                    <a:lstStyle/>
                    <a:p>
                      <a:pPr algn="ctr"/>
                      <a:r>
                        <a:rPr lang="en-US" sz="1800">
                          <a:latin typeface="Poppins" panose="00000500000000000000" pitchFamily="2" charset="0"/>
                          <a:cs typeface="Poppins" panose="00000500000000000000" pitchFamily="2" charset="0"/>
                        </a:rPr>
                        <a:t>#4</a:t>
                      </a:r>
                    </a:p>
                  </a:txBody>
                  <a:tcPr/>
                </a:tc>
                <a:extLst>
                  <a:ext uri="{0D108BD9-81ED-4DB2-BD59-A6C34878D82A}">
                    <a16:rowId xmlns:a16="http://schemas.microsoft.com/office/drawing/2014/main" val="4131710952"/>
                  </a:ext>
                </a:extLst>
              </a:tr>
              <a:tr h="370840">
                <a:tc vMerge="1">
                  <a:txBody>
                    <a:bodyPr/>
                    <a:lstStyle/>
                    <a:p>
                      <a:endParaRPr lang="en-US"/>
                    </a:p>
                  </a:txBody>
                  <a:tcPr/>
                </a:tc>
                <a:tc>
                  <a:txBody>
                    <a:bodyPr/>
                    <a:lstStyle/>
                    <a:p>
                      <a:r>
                        <a:rPr lang="en-US" sz="1800" b="1">
                          <a:latin typeface="Poppins" panose="00000500000000000000" pitchFamily="2" charset="0"/>
                          <a:cs typeface="Poppins" panose="00000500000000000000" pitchFamily="2" charset="0"/>
                        </a:rPr>
                        <a:t>Medicare</a:t>
                      </a:r>
                    </a:p>
                  </a:txBody>
                  <a:tcPr/>
                </a:tc>
                <a:tc>
                  <a:txBody>
                    <a:bodyPr/>
                    <a:lstStyle/>
                    <a:p>
                      <a:pPr algn="ctr"/>
                      <a:r>
                        <a:rPr lang="en-US" sz="1800">
                          <a:latin typeface="Poppins" panose="00000500000000000000" pitchFamily="2" charset="0"/>
                          <a:cs typeface="Poppins" panose="00000500000000000000" pitchFamily="2" charset="0"/>
                        </a:rPr>
                        <a:t>$386,603,888</a:t>
                      </a:r>
                    </a:p>
                  </a:txBody>
                  <a:tcPr/>
                </a:tc>
                <a:tc>
                  <a:txBody>
                    <a:bodyPr/>
                    <a:lstStyle/>
                    <a:p>
                      <a:pPr algn="ctr"/>
                      <a:r>
                        <a:rPr lang="en-US" sz="1800">
                          <a:latin typeface="Poppins" panose="00000500000000000000" pitchFamily="2" charset="0"/>
                          <a:cs typeface="Poppins" panose="00000500000000000000" pitchFamily="2" charset="0"/>
                        </a:rPr>
                        <a:t>13%</a:t>
                      </a:r>
                    </a:p>
                  </a:txBody>
                  <a:tcPr/>
                </a:tc>
                <a:tc>
                  <a:txBody>
                    <a:bodyPr/>
                    <a:lstStyle/>
                    <a:p>
                      <a:pPr algn="ctr"/>
                      <a:r>
                        <a:rPr lang="en-US" sz="1800">
                          <a:latin typeface="Poppins" panose="00000500000000000000" pitchFamily="2" charset="0"/>
                          <a:cs typeface="Poppins" panose="00000500000000000000" pitchFamily="2" charset="0"/>
                        </a:rPr>
                        <a:t>#2</a:t>
                      </a:r>
                    </a:p>
                  </a:txBody>
                  <a:tcPr/>
                </a:tc>
                <a:extLst>
                  <a:ext uri="{0D108BD9-81ED-4DB2-BD59-A6C34878D82A}">
                    <a16:rowId xmlns:a16="http://schemas.microsoft.com/office/drawing/2014/main" val="683846986"/>
                  </a:ext>
                </a:extLst>
              </a:tr>
            </a:tbl>
          </a:graphicData>
        </a:graphic>
      </p:graphicFrame>
    </p:spTree>
    <p:extLst>
      <p:ext uri="{BB962C8B-B14F-4D97-AF65-F5344CB8AC3E}">
        <p14:creationId xmlns:p14="http://schemas.microsoft.com/office/powerpoint/2010/main" val="2876340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B1A0981-E2DE-1FC8-FEB0-563D52ADA042}"/>
              </a:ext>
            </a:extLst>
          </p:cNvPr>
          <p:cNvSpPr>
            <a:spLocks noGrp="1"/>
          </p:cNvSpPr>
          <p:nvPr>
            <p:ph type="body" sz="quarter" idx="10"/>
          </p:nvPr>
        </p:nvSpPr>
        <p:spPr/>
        <p:txBody>
          <a:bodyPr/>
          <a:lstStyle/>
          <a:p>
            <a:r>
              <a:rPr lang="en-US"/>
              <a:t>Immunosuppressants Spending Trends</a:t>
            </a:r>
          </a:p>
        </p:txBody>
      </p:sp>
      <p:sp>
        <p:nvSpPr>
          <p:cNvPr id="5" name="Text Placeholder 4">
            <a:extLst>
              <a:ext uri="{FF2B5EF4-FFF2-40B4-BE49-F238E27FC236}">
                <a16:creationId xmlns:a16="http://schemas.microsoft.com/office/drawing/2014/main" id="{055CEFC1-4F3F-CA77-2447-568461A316A7}"/>
              </a:ext>
            </a:extLst>
          </p:cNvPr>
          <p:cNvSpPr>
            <a:spLocks noGrp="1"/>
          </p:cNvSpPr>
          <p:nvPr>
            <p:ph type="body" sz="quarter" idx="13"/>
          </p:nvPr>
        </p:nvSpPr>
        <p:spPr/>
        <p:txBody>
          <a:bodyPr/>
          <a:lstStyle/>
          <a:p>
            <a:r>
              <a:rPr lang="en-US"/>
              <a:t>Immunosuppressants Spending Trends</a:t>
            </a:r>
          </a:p>
        </p:txBody>
      </p:sp>
      <p:graphicFrame>
        <p:nvGraphicFramePr>
          <p:cNvPr id="6" name="Table 5">
            <a:extLst>
              <a:ext uri="{FF2B5EF4-FFF2-40B4-BE49-F238E27FC236}">
                <a16:creationId xmlns:a16="http://schemas.microsoft.com/office/drawing/2014/main" id="{D37D66DC-6AEC-8A86-46A7-FD411998FA58}"/>
              </a:ext>
            </a:extLst>
          </p:cNvPr>
          <p:cNvGraphicFramePr>
            <a:graphicFrameLocks noGrp="1"/>
          </p:cNvGraphicFramePr>
          <p:nvPr/>
        </p:nvGraphicFramePr>
        <p:xfrm>
          <a:off x="567146" y="1237789"/>
          <a:ext cx="11057708" cy="1889760"/>
        </p:xfrm>
        <a:graphic>
          <a:graphicData uri="http://schemas.openxmlformats.org/drawingml/2006/table">
            <a:tbl>
              <a:tblPr firstRow="1" bandRow="1">
                <a:tableStyleId>{5C22544A-7EE6-4342-B048-85BDC9FD1C3A}</a:tableStyleId>
              </a:tblPr>
              <a:tblGrid>
                <a:gridCol w="2066108">
                  <a:extLst>
                    <a:ext uri="{9D8B030D-6E8A-4147-A177-3AD203B41FA5}">
                      <a16:colId xmlns:a16="http://schemas.microsoft.com/office/drawing/2014/main" val="1753301979"/>
                    </a:ext>
                  </a:extLst>
                </a:gridCol>
                <a:gridCol w="1981200">
                  <a:extLst>
                    <a:ext uri="{9D8B030D-6E8A-4147-A177-3AD203B41FA5}">
                      <a16:colId xmlns:a16="http://schemas.microsoft.com/office/drawing/2014/main" val="2338507721"/>
                    </a:ext>
                  </a:extLst>
                </a:gridCol>
                <a:gridCol w="2341589">
                  <a:extLst>
                    <a:ext uri="{9D8B030D-6E8A-4147-A177-3AD203B41FA5}">
                      <a16:colId xmlns:a16="http://schemas.microsoft.com/office/drawing/2014/main" val="371567696"/>
                    </a:ext>
                  </a:extLst>
                </a:gridCol>
                <a:gridCol w="2459011">
                  <a:extLst>
                    <a:ext uri="{9D8B030D-6E8A-4147-A177-3AD203B41FA5}">
                      <a16:colId xmlns:a16="http://schemas.microsoft.com/office/drawing/2014/main" val="636664125"/>
                    </a:ext>
                  </a:extLst>
                </a:gridCol>
                <a:gridCol w="2209800">
                  <a:extLst>
                    <a:ext uri="{9D8B030D-6E8A-4147-A177-3AD203B41FA5}">
                      <a16:colId xmlns:a16="http://schemas.microsoft.com/office/drawing/2014/main" val="1999466215"/>
                    </a:ext>
                  </a:extLst>
                </a:gridCol>
              </a:tblGrid>
              <a:tr h="370840">
                <a:tc>
                  <a:txBody>
                    <a:bodyPr/>
                    <a:lstStyle/>
                    <a:p>
                      <a:pPr algn="ctr"/>
                      <a:r>
                        <a:rPr lang="en-US" sz="2000">
                          <a:latin typeface="Poppins" panose="00000500000000000000" pitchFamily="2" charset="0"/>
                          <a:cs typeface="Poppins" panose="00000500000000000000" pitchFamily="2" charset="0"/>
                        </a:rPr>
                        <a:t>Year</a:t>
                      </a:r>
                    </a:p>
                  </a:txBody>
                  <a:tcPr anchor="ctr"/>
                </a:tc>
                <a:tc>
                  <a:txBody>
                    <a:bodyPr/>
                    <a:lstStyle/>
                    <a:p>
                      <a:pPr algn="ctr"/>
                      <a:r>
                        <a:rPr lang="en-US" sz="2000">
                          <a:latin typeface="Poppins" panose="00000500000000000000" pitchFamily="2" charset="0"/>
                          <a:cs typeface="Poppins" panose="00000500000000000000" pitchFamily="2" charset="0"/>
                        </a:rPr>
                        <a:t>Market</a:t>
                      </a:r>
                    </a:p>
                  </a:txBody>
                  <a:tcPr anchor="ctr"/>
                </a:tc>
                <a:tc>
                  <a:txBody>
                    <a:bodyPr/>
                    <a:lstStyle/>
                    <a:p>
                      <a:pPr algn="ctr"/>
                      <a:r>
                        <a:rPr lang="en-US" sz="2000">
                          <a:latin typeface="Poppins" panose="00000500000000000000" pitchFamily="2" charset="0"/>
                          <a:cs typeface="Poppins" panose="00000500000000000000" pitchFamily="2" charset="0"/>
                        </a:rPr>
                        <a:t>PMPM Spending</a:t>
                      </a:r>
                    </a:p>
                  </a:txBody>
                  <a:tcPr anchor="ctr"/>
                </a:tc>
                <a:tc>
                  <a:txBody>
                    <a:bodyPr/>
                    <a:lstStyle/>
                    <a:p>
                      <a:pPr algn="ctr"/>
                      <a:r>
                        <a:rPr lang="en-US" sz="2000">
                          <a:latin typeface="Poppins" panose="00000500000000000000" pitchFamily="2" charset="0"/>
                          <a:cs typeface="Poppins" panose="00000500000000000000" pitchFamily="2" charset="0"/>
                        </a:rPr>
                        <a:t>Payment per Unit</a:t>
                      </a:r>
                    </a:p>
                  </a:txBody>
                  <a:tcPr anchor="ctr"/>
                </a:tc>
                <a:tc>
                  <a:txBody>
                    <a:bodyPr/>
                    <a:lstStyle/>
                    <a:p>
                      <a:pPr algn="ctr"/>
                      <a:r>
                        <a:rPr lang="en-US" sz="2000">
                          <a:latin typeface="Poppins" panose="00000500000000000000" pitchFamily="2" charset="0"/>
                          <a:cs typeface="Poppins" panose="00000500000000000000" pitchFamily="2" charset="0"/>
                        </a:rPr>
                        <a:t>Utilization per Thousand</a:t>
                      </a:r>
                    </a:p>
                  </a:txBody>
                  <a:tcPr anchor="ctr"/>
                </a:tc>
                <a:extLst>
                  <a:ext uri="{0D108BD9-81ED-4DB2-BD59-A6C34878D82A}">
                    <a16:rowId xmlns:a16="http://schemas.microsoft.com/office/drawing/2014/main" val="3522457427"/>
                  </a:ext>
                </a:extLst>
              </a:tr>
              <a:tr h="370840">
                <a:tc rowSpan="3">
                  <a:txBody>
                    <a:bodyPr/>
                    <a:lstStyle/>
                    <a:p>
                      <a:pPr algn="ctr"/>
                      <a:r>
                        <a:rPr lang="en-US" sz="2000" b="1">
                          <a:latin typeface="Poppins" panose="00000500000000000000" pitchFamily="2" charset="0"/>
                          <a:cs typeface="Poppins" panose="00000500000000000000" pitchFamily="2" charset="0"/>
                        </a:rPr>
                        <a:t>2021-2022 Trend</a:t>
                      </a:r>
                    </a:p>
                  </a:txBody>
                  <a:tcPr anchor="ctr">
                    <a:lnB w="12700" cap="flat" cmpd="sng" algn="ctr">
                      <a:solidFill>
                        <a:schemeClr val="tx1"/>
                      </a:solidFill>
                      <a:prstDash val="solid"/>
                      <a:round/>
                      <a:headEnd type="none" w="med" len="med"/>
                      <a:tailEnd type="none" w="med" len="med"/>
                    </a:lnB>
                  </a:tcPr>
                </a:tc>
                <a:tc>
                  <a:txBody>
                    <a:bodyPr/>
                    <a:lstStyle/>
                    <a:p>
                      <a:r>
                        <a:rPr lang="en-US" sz="2000" b="1">
                          <a:latin typeface="Poppins" panose="00000500000000000000" pitchFamily="2" charset="0"/>
                          <a:cs typeface="Poppins" panose="00000500000000000000" pitchFamily="2" charset="0"/>
                        </a:rPr>
                        <a:t>Commercial</a:t>
                      </a:r>
                    </a:p>
                  </a:txBody>
                  <a:tcPr/>
                </a:tc>
                <a:tc>
                  <a:txBody>
                    <a:bodyPr/>
                    <a:lstStyle/>
                    <a:p>
                      <a:pPr algn="ctr"/>
                      <a:r>
                        <a:rPr lang="en-US" sz="2000">
                          <a:latin typeface="Poppins" panose="00000500000000000000" pitchFamily="2" charset="0"/>
                          <a:cs typeface="Poppins" panose="00000500000000000000" pitchFamily="2" charset="0"/>
                        </a:rPr>
                        <a:t>25.9%</a:t>
                      </a:r>
                    </a:p>
                  </a:txBody>
                  <a:tcPr/>
                </a:tc>
                <a:tc>
                  <a:txBody>
                    <a:bodyPr/>
                    <a:lstStyle/>
                    <a:p>
                      <a:pPr algn="ctr"/>
                      <a:r>
                        <a:rPr lang="en-US" sz="2000">
                          <a:latin typeface="Poppins" panose="00000500000000000000" pitchFamily="2" charset="0"/>
                          <a:cs typeface="Poppins" panose="00000500000000000000" pitchFamily="2" charset="0"/>
                        </a:rPr>
                        <a:t>9.1%</a:t>
                      </a:r>
                    </a:p>
                  </a:txBody>
                  <a:tcPr/>
                </a:tc>
                <a:tc>
                  <a:txBody>
                    <a:bodyPr/>
                    <a:lstStyle/>
                    <a:p>
                      <a:pPr algn="ctr"/>
                      <a:r>
                        <a:rPr lang="en-US" sz="2000">
                          <a:latin typeface="Poppins" panose="00000500000000000000" pitchFamily="2" charset="0"/>
                          <a:cs typeface="Poppins" panose="00000500000000000000" pitchFamily="2" charset="0"/>
                        </a:rPr>
                        <a:t>15.2%</a:t>
                      </a:r>
                    </a:p>
                  </a:txBody>
                  <a:tcPr/>
                </a:tc>
                <a:extLst>
                  <a:ext uri="{0D108BD9-81ED-4DB2-BD59-A6C34878D82A}">
                    <a16:rowId xmlns:a16="http://schemas.microsoft.com/office/drawing/2014/main" val="2944083570"/>
                  </a:ext>
                </a:extLst>
              </a:tr>
              <a:tr h="370840">
                <a:tc vMerge="1">
                  <a:txBody>
                    <a:bodyPr/>
                    <a:lstStyle/>
                    <a:p>
                      <a:endParaRPr lang="en-US"/>
                    </a:p>
                  </a:txBody>
                  <a:tcPr/>
                </a:tc>
                <a:tc>
                  <a:txBody>
                    <a:bodyPr/>
                    <a:lstStyle/>
                    <a:p>
                      <a:r>
                        <a:rPr lang="en-US" sz="2000" b="1">
                          <a:latin typeface="Poppins" panose="00000500000000000000" pitchFamily="2" charset="0"/>
                          <a:cs typeface="Poppins" panose="00000500000000000000" pitchFamily="2" charset="0"/>
                        </a:rPr>
                        <a:t>Medicaid</a:t>
                      </a:r>
                    </a:p>
                  </a:txBody>
                  <a:tcPr/>
                </a:tc>
                <a:tc>
                  <a:txBody>
                    <a:bodyPr/>
                    <a:lstStyle/>
                    <a:p>
                      <a:pPr algn="ctr"/>
                      <a:r>
                        <a:rPr lang="en-US" sz="2000">
                          <a:latin typeface="Poppins" panose="00000500000000000000" pitchFamily="2" charset="0"/>
                          <a:cs typeface="Poppins" panose="00000500000000000000" pitchFamily="2" charset="0"/>
                        </a:rPr>
                        <a:t>22.8%</a:t>
                      </a:r>
                    </a:p>
                  </a:txBody>
                  <a:tcPr/>
                </a:tc>
                <a:tc>
                  <a:txBody>
                    <a:bodyPr/>
                    <a:lstStyle/>
                    <a:p>
                      <a:pPr algn="ctr"/>
                      <a:r>
                        <a:rPr lang="en-US" sz="2000">
                          <a:latin typeface="Poppins" panose="00000500000000000000" pitchFamily="2" charset="0"/>
                          <a:cs typeface="Poppins" panose="00000500000000000000" pitchFamily="2" charset="0"/>
                        </a:rPr>
                        <a:t>9.9%</a:t>
                      </a:r>
                    </a:p>
                  </a:txBody>
                  <a:tcPr/>
                </a:tc>
                <a:tc>
                  <a:txBody>
                    <a:bodyPr/>
                    <a:lstStyle/>
                    <a:p>
                      <a:pPr algn="ctr"/>
                      <a:r>
                        <a:rPr lang="en-US" sz="2000">
                          <a:latin typeface="Poppins" panose="00000500000000000000" pitchFamily="2" charset="0"/>
                          <a:cs typeface="Poppins" panose="00000500000000000000" pitchFamily="2" charset="0"/>
                        </a:rPr>
                        <a:t>9.1%</a:t>
                      </a:r>
                    </a:p>
                  </a:txBody>
                  <a:tcPr/>
                </a:tc>
                <a:extLst>
                  <a:ext uri="{0D108BD9-81ED-4DB2-BD59-A6C34878D82A}">
                    <a16:rowId xmlns:a16="http://schemas.microsoft.com/office/drawing/2014/main" val="2048825159"/>
                  </a:ext>
                </a:extLst>
              </a:tr>
              <a:tr h="370840">
                <a:tc vMerge="1">
                  <a:txBody>
                    <a:bodyPr/>
                    <a:lstStyle/>
                    <a:p>
                      <a:endParaRPr lang="en-US"/>
                    </a:p>
                  </a:txBody>
                  <a:tcPr/>
                </a:tc>
                <a:tc>
                  <a:txBody>
                    <a:bodyPr/>
                    <a:lstStyle/>
                    <a:p>
                      <a:r>
                        <a:rPr lang="en-US" sz="2000" b="1">
                          <a:latin typeface="Poppins" panose="00000500000000000000" pitchFamily="2" charset="0"/>
                          <a:cs typeface="Poppins" panose="00000500000000000000" pitchFamily="2" charset="0"/>
                        </a:rPr>
                        <a:t>Medicare</a:t>
                      </a:r>
                    </a:p>
                  </a:txBody>
                  <a:tcPr>
                    <a:lnB w="12700" cap="flat" cmpd="sng" algn="ctr">
                      <a:solidFill>
                        <a:schemeClr val="tx1"/>
                      </a:solidFill>
                      <a:prstDash val="solid"/>
                      <a:round/>
                      <a:headEnd type="none" w="med" len="med"/>
                      <a:tailEnd type="none" w="med" len="med"/>
                    </a:lnB>
                  </a:tcPr>
                </a:tc>
                <a:tc>
                  <a:txBody>
                    <a:bodyPr/>
                    <a:lstStyle/>
                    <a:p>
                      <a:pPr algn="ctr"/>
                      <a:r>
                        <a:rPr lang="en-US" sz="2000">
                          <a:latin typeface="Poppins" panose="00000500000000000000" pitchFamily="2" charset="0"/>
                          <a:cs typeface="Poppins" panose="00000500000000000000" pitchFamily="2" charset="0"/>
                        </a:rPr>
                        <a:t>27.6%</a:t>
                      </a:r>
                    </a:p>
                  </a:txBody>
                  <a:tcPr>
                    <a:lnB w="12700" cap="flat" cmpd="sng" algn="ctr">
                      <a:solidFill>
                        <a:schemeClr val="tx1"/>
                      </a:solidFill>
                      <a:prstDash val="solid"/>
                      <a:round/>
                      <a:headEnd type="none" w="med" len="med"/>
                      <a:tailEnd type="none" w="med" len="med"/>
                    </a:lnB>
                  </a:tcPr>
                </a:tc>
                <a:tc>
                  <a:txBody>
                    <a:bodyPr/>
                    <a:lstStyle/>
                    <a:p>
                      <a:pPr algn="ctr"/>
                      <a:r>
                        <a:rPr lang="en-US" sz="2000">
                          <a:latin typeface="Poppins" panose="00000500000000000000" pitchFamily="2" charset="0"/>
                          <a:cs typeface="Poppins" panose="00000500000000000000" pitchFamily="2" charset="0"/>
                        </a:rPr>
                        <a:t>10.5%</a:t>
                      </a:r>
                    </a:p>
                  </a:txBody>
                  <a:tcPr>
                    <a:lnB w="12700" cap="flat" cmpd="sng" algn="ctr">
                      <a:solidFill>
                        <a:schemeClr val="tx1"/>
                      </a:solidFill>
                      <a:prstDash val="solid"/>
                      <a:round/>
                      <a:headEnd type="none" w="med" len="med"/>
                      <a:tailEnd type="none" w="med" len="med"/>
                    </a:lnB>
                  </a:tcPr>
                </a:tc>
                <a:tc>
                  <a:txBody>
                    <a:bodyPr/>
                    <a:lstStyle/>
                    <a:p>
                      <a:pPr algn="ctr"/>
                      <a:r>
                        <a:rPr lang="en-US" sz="2000">
                          <a:latin typeface="Poppins" panose="00000500000000000000" pitchFamily="2" charset="0"/>
                          <a:cs typeface="Poppins" panose="00000500000000000000" pitchFamily="2" charset="0"/>
                        </a:rPr>
                        <a:t>14.7%</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21518194"/>
                  </a:ext>
                </a:extLst>
              </a:tr>
            </a:tbl>
          </a:graphicData>
        </a:graphic>
      </p:graphicFrame>
      <p:sp>
        <p:nvSpPr>
          <p:cNvPr id="3" name="TextBox 2">
            <a:extLst>
              <a:ext uri="{FF2B5EF4-FFF2-40B4-BE49-F238E27FC236}">
                <a16:creationId xmlns:a16="http://schemas.microsoft.com/office/drawing/2014/main" id="{8BBC79AE-5B88-C2AB-2A8E-7428006EFD84}"/>
              </a:ext>
            </a:extLst>
          </p:cNvPr>
          <p:cNvSpPr txBox="1"/>
          <p:nvPr/>
        </p:nvSpPr>
        <p:spPr>
          <a:xfrm>
            <a:off x="567146" y="5791200"/>
            <a:ext cx="2142309" cy="369332"/>
          </a:xfrm>
          <a:prstGeom prst="rect">
            <a:avLst/>
          </a:prstGeom>
          <a:noFill/>
        </p:spPr>
        <p:txBody>
          <a:bodyPr wrap="square" rtlCol="0">
            <a:spAutoFit/>
          </a:bodyPr>
          <a:lstStyle/>
          <a:p>
            <a:r>
              <a:rPr lang="en-US">
                <a:latin typeface="Poppins" panose="00000500000000000000" pitchFamily="2" charset="0"/>
                <a:cs typeface="Poppins" panose="00000500000000000000" pitchFamily="2" charset="0"/>
              </a:rPr>
              <a:t>Source: APCD</a:t>
            </a:r>
          </a:p>
        </p:txBody>
      </p:sp>
      <p:graphicFrame>
        <p:nvGraphicFramePr>
          <p:cNvPr id="9" name="Table 8">
            <a:extLst>
              <a:ext uri="{FF2B5EF4-FFF2-40B4-BE49-F238E27FC236}">
                <a16:creationId xmlns:a16="http://schemas.microsoft.com/office/drawing/2014/main" id="{1C26C2B2-5EC2-D8C5-96CC-BD02B5FCFE1E}"/>
              </a:ext>
            </a:extLst>
          </p:cNvPr>
          <p:cNvGraphicFramePr>
            <a:graphicFrameLocks noGrp="1"/>
          </p:cNvGraphicFramePr>
          <p:nvPr/>
        </p:nvGraphicFramePr>
        <p:xfrm>
          <a:off x="567146" y="2731309"/>
          <a:ext cx="11057708" cy="1584960"/>
        </p:xfrm>
        <a:graphic>
          <a:graphicData uri="http://schemas.openxmlformats.org/drawingml/2006/table">
            <a:tbl>
              <a:tblPr firstRow="1" bandRow="1">
                <a:tableStyleId>{5C22544A-7EE6-4342-B048-85BDC9FD1C3A}</a:tableStyleId>
              </a:tblPr>
              <a:tblGrid>
                <a:gridCol w="2066108">
                  <a:extLst>
                    <a:ext uri="{9D8B030D-6E8A-4147-A177-3AD203B41FA5}">
                      <a16:colId xmlns:a16="http://schemas.microsoft.com/office/drawing/2014/main" val="3005637966"/>
                    </a:ext>
                  </a:extLst>
                </a:gridCol>
                <a:gridCol w="1981200">
                  <a:extLst>
                    <a:ext uri="{9D8B030D-6E8A-4147-A177-3AD203B41FA5}">
                      <a16:colId xmlns:a16="http://schemas.microsoft.com/office/drawing/2014/main" val="1000759805"/>
                    </a:ext>
                  </a:extLst>
                </a:gridCol>
                <a:gridCol w="2341589">
                  <a:extLst>
                    <a:ext uri="{9D8B030D-6E8A-4147-A177-3AD203B41FA5}">
                      <a16:colId xmlns:a16="http://schemas.microsoft.com/office/drawing/2014/main" val="3273487342"/>
                    </a:ext>
                  </a:extLst>
                </a:gridCol>
                <a:gridCol w="2459011">
                  <a:extLst>
                    <a:ext uri="{9D8B030D-6E8A-4147-A177-3AD203B41FA5}">
                      <a16:colId xmlns:a16="http://schemas.microsoft.com/office/drawing/2014/main" val="3279448428"/>
                    </a:ext>
                  </a:extLst>
                </a:gridCol>
                <a:gridCol w="2209800">
                  <a:extLst>
                    <a:ext uri="{9D8B030D-6E8A-4147-A177-3AD203B41FA5}">
                      <a16:colId xmlns:a16="http://schemas.microsoft.com/office/drawing/2014/main" val="1840919951"/>
                    </a:ext>
                  </a:extLst>
                </a:gridCol>
              </a:tblGrid>
              <a:tr h="370840">
                <a:tc>
                  <a:txBody>
                    <a:bodyPr/>
                    <a:lstStyle/>
                    <a:p>
                      <a:endParaRPr lang="en-US"/>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2000" b="1">
                        <a:latin typeface="Poppins" panose="00000500000000000000" pitchFamily="2" charset="0"/>
                        <a:cs typeface="Poppins" panose="00000500000000000000" pitchFamily="2" charset="0"/>
                      </a:endParaRPr>
                    </a:p>
                  </a:txBody>
                  <a:tcPr>
                    <a:lnL w="12700" cmpd="sng">
                      <a:noFill/>
                    </a:lnL>
                    <a:lnB w="12700" cap="flat" cmpd="sng" algn="ctr">
                      <a:solidFill>
                        <a:schemeClr val="tx1"/>
                      </a:solidFill>
                      <a:prstDash val="solid"/>
                      <a:round/>
                      <a:headEnd type="none" w="med" len="med"/>
                      <a:tailEnd type="none" w="med" len="med"/>
                    </a:lnB>
                    <a:noFill/>
                  </a:tcPr>
                </a:tc>
                <a:tc>
                  <a:txBody>
                    <a:bodyPr/>
                    <a:lstStyle/>
                    <a:p>
                      <a:pPr algn="ctr"/>
                      <a:endParaRPr lang="en-US" sz="2000">
                        <a:latin typeface="Poppins" panose="00000500000000000000" pitchFamily="2" charset="0"/>
                        <a:cs typeface="Poppins" panose="00000500000000000000" pitchFamily="2" charset="0"/>
                      </a:endParaRPr>
                    </a:p>
                  </a:txBody>
                  <a:tcPr>
                    <a:lnB w="12700" cap="flat" cmpd="sng" algn="ctr">
                      <a:solidFill>
                        <a:schemeClr val="tx1"/>
                      </a:solidFill>
                      <a:prstDash val="solid"/>
                      <a:round/>
                      <a:headEnd type="none" w="med" len="med"/>
                      <a:tailEnd type="none" w="med" len="med"/>
                    </a:lnB>
                    <a:noFill/>
                  </a:tcPr>
                </a:tc>
                <a:tc>
                  <a:txBody>
                    <a:bodyPr/>
                    <a:lstStyle/>
                    <a:p>
                      <a:pPr algn="ctr"/>
                      <a:endParaRPr lang="en-US" sz="2000">
                        <a:latin typeface="Poppins" panose="00000500000000000000" pitchFamily="2" charset="0"/>
                        <a:cs typeface="Poppins" panose="00000500000000000000" pitchFamily="2" charset="0"/>
                      </a:endParaRPr>
                    </a:p>
                  </a:txBody>
                  <a:tcPr>
                    <a:lnB w="12700" cap="flat" cmpd="sng" algn="ctr">
                      <a:solidFill>
                        <a:schemeClr val="tx1"/>
                      </a:solidFill>
                      <a:prstDash val="solid"/>
                      <a:round/>
                      <a:headEnd type="none" w="med" len="med"/>
                      <a:tailEnd type="none" w="med" len="med"/>
                    </a:lnB>
                    <a:noFill/>
                  </a:tcPr>
                </a:tc>
                <a:tc>
                  <a:txBody>
                    <a:bodyPr/>
                    <a:lstStyle/>
                    <a:p>
                      <a:pPr algn="ctr"/>
                      <a:endParaRPr lang="en-US" sz="2000">
                        <a:latin typeface="Poppins" panose="00000500000000000000" pitchFamily="2" charset="0"/>
                        <a:cs typeface="Poppins" panose="00000500000000000000" pitchFamily="2" charset="0"/>
                      </a:endParaRP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3916790"/>
                  </a:ext>
                </a:extLst>
              </a:tr>
              <a:tr h="370840">
                <a:tc rowSpan="3">
                  <a:txBody>
                    <a:bodyPr/>
                    <a:lstStyle/>
                    <a:p>
                      <a:pPr algn="ctr"/>
                      <a:r>
                        <a:rPr lang="en-US" sz="2000" b="1" dirty="0">
                          <a:latin typeface="Poppins"/>
                          <a:cs typeface="Poppins"/>
                        </a:rPr>
                        <a:t>Average Annual Trend, 2018-2022</a:t>
                      </a:r>
                    </a:p>
                  </a:txBody>
                  <a:tcPr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en-US" sz="2000" b="1" dirty="0">
                          <a:latin typeface="Poppins"/>
                          <a:cs typeface="Poppins"/>
                        </a:rPr>
                        <a:t>Commercial</a:t>
                      </a:r>
                    </a:p>
                  </a:txBody>
                  <a:tcPr>
                    <a:lnL w="12700" cmpd="sng">
                      <a:noFill/>
                    </a:lnL>
                    <a:lnT w="12700" cap="flat" cmpd="sng" algn="ctr">
                      <a:solidFill>
                        <a:schemeClr val="tx1"/>
                      </a:solidFill>
                      <a:prstDash val="solid"/>
                      <a:round/>
                      <a:headEnd type="none" w="med" len="med"/>
                      <a:tailEnd type="none" w="med" len="med"/>
                    </a:lnT>
                  </a:tcPr>
                </a:tc>
                <a:tc>
                  <a:txBody>
                    <a:bodyPr/>
                    <a:lstStyle/>
                    <a:p>
                      <a:pPr algn="ctr"/>
                      <a:r>
                        <a:rPr lang="en-US" sz="2000" dirty="0">
                          <a:latin typeface="Poppins"/>
                          <a:cs typeface="Poppins"/>
                        </a:rPr>
                        <a:t>21.9%</a:t>
                      </a:r>
                    </a:p>
                  </a:txBody>
                  <a:tcPr>
                    <a:lnT w="12700" cap="flat" cmpd="sng" algn="ctr">
                      <a:solidFill>
                        <a:schemeClr val="tx1"/>
                      </a:solidFill>
                      <a:prstDash val="solid"/>
                      <a:round/>
                      <a:headEnd type="none" w="med" len="med"/>
                      <a:tailEnd type="none" w="med" len="med"/>
                    </a:lnT>
                  </a:tcPr>
                </a:tc>
                <a:tc>
                  <a:txBody>
                    <a:bodyPr/>
                    <a:lstStyle/>
                    <a:p>
                      <a:pPr algn="ctr"/>
                      <a:r>
                        <a:rPr lang="en-US" sz="2000" dirty="0">
                          <a:solidFill>
                            <a:srgbClr val="C00000"/>
                          </a:solidFill>
                          <a:latin typeface="Poppins"/>
                          <a:cs typeface="Poppins"/>
                        </a:rPr>
                        <a:t>8.2%</a:t>
                      </a:r>
                    </a:p>
                  </a:txBody>
                  <a:tcPr>
                    <a:lnT w="12700" cap="flat" cmpd="sng" algn="ctr">
                      <a:solidFill>
                        <a:schemeClr val="tx1"/>
                      </a:solidFill>
                      <a:prstDash val="solid"/>
                      <a:round/>
                      <a:headEnd type="none" w="med" len="med"/>
                      <a:tailEnd type="none" w="med" len="med"/>
                    </a:lnT>
                  </a:tcPr>
                </a:tc>
                <a:tc>
                  <a:txBody>
                    <a:bodyPr/>
                    <a:lstStyle/>
                    <a:p>
                      <a:pPr algn="ctr"/>
                      <a:r>
                        <a:rPr lang="en-US" sz="2000" dirty="0">
                          <a:solidFill>
                            <a:srgbClr val="C00000"/>
                          </a:solidFill>
                          <a:latin typeface="Poppins"/>
                          <a:cs typeface="Poppins"/>
                        </a:rPr>
                        <a:t>12.1%</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289803295"/>
                  </a:ext>
                </a:extLst>
              </a:tr>
              <a:tr h="370840">
                <a:tc vMerge="1">
                  <a:txBody>
                    <a:bodyPr/>
                    <a:lstStyle/>
                    <a:p>
                      <a:endParaRPr lang="en-US"/>
                    </a:p>
                  </a:txBody>
                  <a:tcPr/>
                </a:tc>
                <a:tc>
                  <a:txBody>
                    <a:bodyPr/>
                    <a:lstStyle/>
                    <a:p>
                      <a:r>
                        <a:rPr lang="en-US" sz="2000" b="1" dirty="0">
                          <a:latin typeface="Poppins"/>
                          <a:cs typeface="Poppins"/>
                        </a:rPr>
                        <a:t>Medicaid</a:t>
                      </a:r>
                    </a:p>
                  </a:txBody>
                  <a:tcPr>
                    <a:lnL w="12700" cmpd="sng">
                      <a:noFill/>
                    </a:lnL>
                  </a:tcPr>
                </a:tc>
                <a:tc>
                  <a:txBody>
                    <a:bodyPr/>
                    <a:lstStyle/>
                    <a:p>
                      <a:pPr algn="ctr"/>
                      <a:r>
                        <a:rPr lang="en-US" sz="2000" dirty="0">
                          <a:latin typeface="Poppins"/>
                          <a:cs typeface="Poppins"/>
                        </a:rPr>
                        <a:t>21.4%</a:t>
                      </a:r>
                    </a:p>
                  </a:txBody>
                  <a:tcPr/>
                </a:tc>
                <a:tc>
                  <a:txBody>
                    <a:bodyPr/>
                    <a:lstStyle/>
                    <a:p>
                      <a:pPr algn="ctr"/>
                      <a:r>
                        <a:rPr lang="en-US" sz="2000" dirty="0">
                          <a:solidFill>
                            <a:srgbClr val="C00000"/>
                          </a:solidFill>
                          <a:latin typeface="Poppins"/>
                          <a:cs typeface="Poppins"/>
                        </a:rPr>
                        <a:t>9.1%</a:t>
                      </a:r>
                    </a:p>
                  </a:txBody>
                  <a:tcPr/>
                </a:tc>
                <a:tc>
                  <a:txBody>
                    <a:bodyPr/>
                    <a:lstStyle/>
                    <a:p>
                      <a:pPr algn="ctr"/>
                      <a:r>
                        <a:rPr lang="en-US" sz="2000" dirty="0">
                          <a:solidFill>
                            <a:srgbClr val="C00000"/>
                          </a:solidFill>
                          <a:latin typeface="Poppins"/>
                          <a:cs typeface="Poppins"/>
                        </a:rPr>
                        <a:t>10.9%</a:t>
                      </a:r>
                    </a:p>
                  </a:txBody>
                  <a:tcPr/>
                </a:tc>
                <a:extLst>
                  <a:ext uri="{0D108BD9-81ED-4DB2-BD59-A6C34878D82A}">
                    <a16:rowId xmlns:a16="http://schemas.microsoft.com/office/drawing/2014/main" val="2850647856"/>
                  </a:ext>
                </a:extLst>
              </a:tr>
              <a:tr h="370840">
                <a:tc vMerge="1">
                  <a:txBody>
                    <a:bodyPr/>
                    <a:lstStyle/>
                    <a:p>
                      <a:endParaRPr lang="en-US"/>
                    </a:p>
                  </a:txBody>
                  <a:tcPr/>
                </a:tc>
                <a:tc>
                  <a:txBody>
                    <a:bodyPr/>
                    <a:lstStyle/>
                    <a:p>
                      <a:r>
                        <a:rPr lang="en-US" sz="2000" b="1" dirty="0">
                          <a:latin typeface="Poppins"/>
                          <a:cs typeface="Poppins"/>
                        </a:rPr>
                        <a:t>Medicare</a:t>
                      </a:r>
                    </a:p>
                  </a:txBody>
                  <a:tcPr>
                    <a:lnL w="12700" cmpd="sng">
                      <a:noFill/>
                    </a:lnL>
                  </a:tcPr>
                </a:tc>
                <a:tc>
                  <a:txBody>
                    <a:bodyPr/>
                    <a:lstStyle/>
                    <a:p>
                      <a:pPr algn="ctr"/>
                      <a:r>
                        <a:rPr lang="en-US" sz="2000" dirty="0">
                          <a:latin typeface="Poppins"/>
                          <a:cs typeface="Poppins"/>
                        </a:rPr>
                        <a:t>23.3%</a:t>
                      </a:r>
                    </a:p>
                  </a:txBody>
                  <a:tcPr/>
                </a:tc>
                <a:tc>
                  <a:txBody>
                    <a:bodyPr/>
                    <a:lstStyle/>
                    <a:p>
                      <a:pPr algn="ctr"/>
                      <a:r>
                        <a:rPr lang="en-US" sz="2000" dirty="0">
                          <a:solidFill>
                            <a:srgbClr val="C00000"/>
                          </a:solidFill>
                          <a:latin typeface="Poppins"/>
                          <a:cs typeface="Poppins"/>
                        </a:rPr>
                        <a:t>9.5%</a:t>
                      </a:r>
                    </a:p>
                  </a:txBody>
                  <a:tcPr/>
                </a:tc>
                <a:tc>
                  <a:txBody>
                    <a:bodyPr/>
                    <a:lstStyle/>
                    <a:p>
                      <a:pPr algn="ctr"/>
                      <a:r>
                        <a:rPr lang="en-US" sz="2000" dirty="0">
                          <a:solidFill>
                            <a:srgbClr val="C00000"/>
                          </a:solidFill>
                          <a:latin typeface="Poppins"/>
                          <a:cs typeface="Poppins"/>
                        </a:rPr>
                        <a:t>14.3%</a:t>
                      </a:r>
                      <a:endParaRPr lang="en-US" sz="2000">
                        <a:solidFill>
                          <a:srgbClr val="C00000"/>
                        </a:solidFill>
                        <a:latin typeface="Poppins"/>
                        <a:cs typeface="Poppins"/>
                      </a:endParaRPr>
                    </a:p>
                  </a:txBody>
                  <a:tcPr/>
                </a:tc>
                <a:extLst>
                  <a:ext uri="{0D108BD9-81ED-4DB2-BD59-A6C34878D82A}">
                    <a16:rowId xmlns:a16="http://schemas.microsoft.com/office/drawing/2014/main" val="3500146189"/>
                  </a:ext>
                </a:extLst>
              </a:tr>
            </a:tbl>
          </a:graphicData>
        </a:graphic>
      </p:graphicFrame>
    </p:spTree>
    <p:extLst>
      <p:ext uri="{BB962C8B-B14F-4D97-AF65-F5344CB8AC3E}">
        <p14:creationId xmlns:p14="http://schemas.microsoft.com/office/powerpoint/2010/main" val="413596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B1A0981-E2DE-1FC8-FEB0-563D52ADA042}"/>
              </a:ext>
            </a:extLst>
          </p:cNvPr>
          <p:cNvSpPr>
            <a:spLocks noGrp="1"/>
          </p:cNvSpPr>
          <p:nvPr>
            <p:ph type="body" sz="quarter" idx="10"/>
          </p:nvPr>
        </p:nvSpPr>
        <p:spPr/>
        <p:txBody>
          <a:bodyPr/>
          <a:lstStyle/>
          <a:p>
            <a:r>
              <a:rPr lang="en-US"/>
              <a:t>Antineoplastic Agents Spending Trends</a:t>
            </a:r>
          </a:p>
        </p:txBody>
      </p:sp>
      <p:sp>
        <p:nvSpPr>
          <p:cNvPr id="5" name="Text Placeholder 4">
            <a:extLst>
              <a:ext uri="{FF2B5EF4-FFF2-40B4-BE49-F238E27FC236}">
                <a16:creationId xmlns:a16="http://schemas.microsoft.com/office/drawing/2014/main" id="{055CEFC1-4F3F-CA77-2447-568461A316A7}"/>
              </a:ext>
            </a:extLst>
          </p:cNvPr>
          <p:cNvSpPr>
            <a:spLocks noGrp="1"/>
          </p:cNvSpPr>
          <p:nvPr>
            <p:ph type="body" sz="quarter" idx="13"/>
          </p:nvPr>
        </p:nvSpPr>
        <p:spPr/>
        <p:txBody>
          <a:bodyPr/>
          <a:lstStyle/>
          <a:p>
            <a:r>
              <a:rPr lang="en-US"/>
              <a:t>Antineoplastic Agents Spending Trends</a:t>
            </a:r>
          </a:p>
        </p:txBody>
      </p:sp>
      <p:graphicFrame>
        <p:nvGraphicFramePr>
          <p:cNvPr id="6" name="Table 5">
            <a:extLst>
              <a:ext uri="{FF2B5EF4-FFF2-40B4-BE49-F238E27FC236}">
                <a16:creationId xmlns:a16="http://schemas.microsoft.com/office/drawing/2014/main" id="{D37D66DC-6AEC-8A86-46A7-FD411998FA58}"/>
              </a:ext>
            </a:extLst>
          </p:cNvPr>
          <p:cNvGraphicFramePr>
            <a:graphicFrameLocks noGrp="1"/>
          </p:cNvGraphicFramePr>
          <p:nvPr/>
        </p:nvGraphicFramePr>
        <p:xfrm>
          <a:off x="567146" y="1237789"/>
          <a:ext cx="11057708" cy="1889760"/>
        </p:xfrm>
        <a:graphic>
          <a:graphicData uri="http://schemas.openxmlformats.org/drawingml/2006/table">
            <a:tbl>
              <a:tblPr firstRow="1" bandRow="1">
                <a:tableStyleId>{5C22544A-7EE6-4342-B048-85BDC9FD1C3A}</a:tableStyleId>
              </a:tblPr>
              <a:tblGrid>
                <a:gridCol w="2066108">
                  <a:extLst>
                    <a:ext uri="{9D8B030D-6E8A-4147-A177-3AD203B41FA5}">
                      <a16:colId xmlns:a16="http://schemas.microsoft.com/office/drawing/2014/main" val="1753301979"/>
                    </a:ext>
                  </a:extLst>
                </a:gridCol>
                <a:gridCol w="1981200">
                  <a:extLst>
                    <a:ext uri="{9D8B030D-6E8A-4147-A177-3AD203B41FA5}">
                      <a16:colId xmlns:a16="http://schemas.microsoft.com/office/drawing/2014/main" val="2338507721"/>
                    </a:ext>
                  </a:extLst>
                </a:gridCol>
                <a:gridCol w="2341589">
                  <a:extLst>
                    <a:ext uri="{9D8B030D-6E8A-4147-A177-3AD203B41FA5}">
                      <a16:colId xmlns:a16="http://schemas.microsoft.com/office/drawing/2014/main" val="371567696"/>
                    </a:ext>
                  </a:extLst>
                </a:gridCol>
                <a:gridCol w="2459011">
                  <a:extLst>
                    <a:ext uri="{9D8B030D-6E8A-4147-A177-3AD203B41FA5}">
                      <a16:colId xmlns:a16="http://schemas.microsoft.com/office/drawing/2014/main" val="636664125"/>
                    </a:ext>
                  </a:extLst>
                </a:gridCol>
                <a:gridCol w="2209800">
                  <a:extLst>
                    <a:ext uri="{9D8B030D-6E8A-4147-A177-3AD203B41FA5}">
                      <a16:colId xmlns:a16="http://schemas.microsoft.com/office/drawing/2014/main" val="1999466215"/>
                    </a:ext>
                  </a:extLst>
                </a:gridCol>
              </a:tblGrid>
              <a:tr h="370840">
                <a:tc>
                  <a:txBody>
                    <a:bodyPr/>
                    <a:lstStyle/>
                    <a:p>
                      <a:pPr algn="ctr"/>
                      <a:r>
                        <a:rPr lang="en-US" sz="2000" dirty="0">
                          <a:latin typeface="Poppins"/>
                          <a:cs typeface="Poppins"/>
                        </a:rPr>
                        <a:t>Year</a:t>
                      </a:r>
                    </a:p>
                  </a:txBody>
                  <a:tcPr anchor="ctr"/>
                </a:tc>
                <a:tc>
                  <a:txBody>
                    <a:bodyPr/>
                    <a:lstStyle/>
                    <a:p>
                      <a:pPr algn="ctr"/>
                      <a:r>
                        <a:rPr lang="en-US" sz="2000" dirty="0">
                          <a:latin typeface="Poppins"/>
                          <a:cs typeface="Poppins"/>
                        </a:rPr>
                        <a:t>Market</a:t>
                      </a:r>
                    </a:p>
                  </a:txBody>
                  <a:tcPr anchor="ctr"/>
                </a:tc>
                <a:tc>
                  <a:txBody>
                    <a:bodyPr/>
                    <a:lstStyle/>
                    <a:p>
                      <a:pPr algn="ctr"/>
                      <a:r>
                        <a:rPr lang="en-US" sz="2000" dirty="0">
                          <a:latin typeface="Poppins"/>
                          <a:cs typeface="Poppins"/>
                        </a:rPr>
                        <a:t>PMPM Spending</a:t>
                      </a:r>
                    </a:p>
                  </a:txBody>
                  <a:tcPr anchor="ctr"/>
                </a:tc>
                <a:tc>
                  <a:txBody>
                    <a:bodyPr/>
                    <a:lstStyle/>
                    <a:p>
                      <a:pPr algn="ctr"/>
                      <a:r>
                        <a:rPr lang="en-US" sz="2000" dirty="0">
                          <a:latin typeface="Poppins"/>
                          <a:cs typeface="Poppins"/>
                        </a:rPr>
                        <a:t>Payment per Unit</a:t>
                      </a:r>
                    </a:p>
                  </a:txBody>
                  <a:tcPr anchor="ctr"/>
                </a:tc>
                <a:tc>
                  <a:txBody>
                    <a:bodyPr/>
                    <a:lstStyle/>
                    <a:p>
                      <a:pPr algn="ctr"/>
                      <a:r>
                        <a:rPr lang="en-US" sz="2000" dirty="0">
                          <a:latin typeface="Poppins"/>
                          <a:cs typeface="Poppins"/>
                        </a:rPr>
                        <a:t>Utilization per Thousand</a:t>
                      </a:r>
                    </a:p>
                  </a:txBody>
                  <a:tcPr anchor="ctr"/>
                </a:tc>
                <a:extLst>
                  <a:ext uri="{0D108BD9-81ED-4DB2-BD59-A6C34878D82A}">
                    <a16:rowId xmlns:a16="http://schemas.microsoft.com/office/drawing/2014/main" val="3522457427"/>
                  </a:ext>
                </a:extLst>
              </a:tr>
              <a:tr h="370840">
                <a:tc rowSpan="3">
                  <a:txBody>
                    <a:bodyPr/>
                    <a:lstStyle/>
                    <a:p>
                      <a:pPr algn="ctr"/>
                      <a:r>
                        <a:rPr lang="en-US" sz="2000" b="1" dirty="0">
                          <a:latin typeface="Poppins"/>
                          <a:cs typeface="Poppins"/>
                        </a:rPr>
                        <a:t>2021-2022 Trend</a:t>
                      </a:r>
                    </a:p>
                  </a:txBody>
                  <a:tcPr anchor="ctr">
                    <a:lnB w="12700" cap="flat" cmpd="sng" algn="ctr">
                      <a:solidFill>
                        <a:schemeClr val="tx1"/>
                      </a:solidFill>
                      <a:prstDash val="solid"/>
                      <a:round/>
                      <a:headEnd type="none" w="med" len="med"/>
                      <a:tailEnd type="none" w="med" len="med"/>
                    </a:lnB>
                  </a:tcPr>
                </a:tc>
                <a:tc>
                  <a:txBody>
                    <a:bodyPr/>
                    <a:lstStyle/>
                    <a:p>
                      <a:r>
                        <a:rPr lang="en-US" sz="2000" b="1" dirty="0">
                          <a:latin typeface="Poppins"/>
                          <a:cs typeface="Poppins"/>
                        </a:rPr>
                        <a:t>Commercial</a:t>
                      </a:r>
                    </a:p>
                  </a:txBody>
                  <a:tcPr/>
                </a:tc>
                <a:tc>
                  <a:txBody>
                    <a:bodyPr/>
                    <a:lstStyle/>
                    <a:p>
                      <a:pPr algn="ctr"/>
                      <a:r>
                        <a:rPr lang="en-US" sz="2000" dirty="0">
                          <a:latin typeface="Poppins"/>
                          <a:cs typeface="Poppins"/>
                        </a:rPr>
                        <a:t>19.4%</a:t>
                      </a:r>
                    </a:p>
                  </a:txBody>
                  <a:tcPr/>
                </a:tc>
                <a:tc>
                  <a:txBody>
                    <a:bodyPr/>
                    <a:lstStyle/>
                    <a:p>
                      <a:pPr algn="ctr"/>
                      <a:r>
                        <a:rPr lang="en-US" sz="2000" dirty="0">
                          <a:latin typeface="Poppins"/>
                          <a:cs typeface="Poppins"/>
                        </a:rPr>
                        <a:t>11.3%</a:t>
                      </a:r>
                    </a:p>
                  </a:txBody>
                  <a:tcPr/>
                </a:tc>
                <a:tc>
                  <a:txBody>
                    <a:bodyPr/>
                    <a:lstStyle/>
                    <a:p>
                      <a:pPr algn="ctr"/>
                      <a:r>
                        <a:rPr lang="en-US" sz="2000" dirty="0">
                          <a:latin typeface="Poppins"/>
                          <a:cs typeface="Poppins"/>
                        </a:rPr>
                        <a:t>5.6%</a:t>
                      </a:r>
                    </a:p>
                  </a:txBody>
                  <a:tcPr/>
                </a:tc>
                <a:extLst>
                  <a:ext uri="{0D108BD9-81ED-4DB2-BD59-A6C34878D82A}">
                    <a16:rowId xmlns:a16="http://schemas.microsoft.com/office/drawing/2014/main" val="2944083570"/>
                  </a:ext>
                </a:extLst>
              </a:tr>
              <a:tr h="370840">
                <a:tc vMerge="1">
                  <a:txBody>
                    <a:bodyPr/>
                    <a:lstStyle/>
                    <a:p>
                      <a:endParaRPr lang="en-US"/>
                    </a:p>
                  </a:txBody>
                  <a:tcPr/>
                </a:tc>
                <a:tc>
                  <a:txBody>
                    <a:bodyPr/>
                    <a:lstStyle/>
                    <a:p>
                      <a:r>
                        <a:rPr lang="en-US" sz="2000" b="1" dirty="0">
                          <a:latin typeface="Poppins"/>
                          <a:cs typeface="Poppins"/>
                        </a:rPr>
                        <a:t>Medicaid</a:t>
                      </a:r>
                    </a:p>
                  </a:txBody>
                  <a:tcPr/>
                </a:tc>
                <a:tc>
                  <a:txBody>
                    <a:bodyPr/>
                    <a:lstStyle/>
                    <a:p>
                      <a:pPr algn="ctr"/>
                      <a:r>
                        <a:rPr lang="en-US" sz="2000" dirty="0">
                          <a:latin typeface="Poppins"/>
                          <a:cs typeface="Poppins"/>
                        </a:rPr>
                        <a:t>2.9%</a:t>
                      </a:r>
                    </a:p>
                  </a:txBody>
                  <a:tcPr/>
                </a:tc>
                <a:tc>
                  <a:txBody>
                    <a:bodyPr/>
                    <a:lstStyle/>
                    <a:p>
                      <a:pPr algn="ctr"/>
                      <a:r>
                        <a:rPr lang="en-US" sz="2000" dirty="0">
                          <a:latin typeface="Poppins"/>
                          <a:cs typeface="Poppins"/>
                        </a:rPr>
                        <a:t>10.5%</a:t>
                      </a:r>
                    </a:p>
                  </a:txBody>
                  <a:tcPr/>
                </a:tc>
                <a:tc>
                  <a:txBody>
                    <a:bodyPr/>
                    <a:lstStyle/>
                    <a:p>
                      <a:pPr algn="ctr"/>
                      <a:r>
                        <a:rPr lang="en-US" sz="2000" dirty="0">
                          <a:latin typeface="Poppins"/>
                          <a:cs typeface="Poppins"/>
                        </a:rPr>
                        <a:t>-4.3%</a:t>
                      </a:r>
                    </a:p>
                  </a:txBody>
                  <a:tcPr/>
                </a:tc>
                <a:extLst>
                  <a:ext uri="{0D108BD9-81ED-4DB2-BD59-A6C34878D82A}">
                    <a16:rowId xmlns:a16="http://schemas.microsoft.com/office/drawing/2014/main" val="2048825159"/>
                  </a:ext>
                </a:extLst>
              </a:tr>
              <a:tr h="370840">
                <a:tc vMerge="1">
                  <a:txBody>
                    <a:bodyPr/>
                    <a:lstStyle/>
                    <a:p>
                      <a:endParaRPr lang="en-US"/>
                    </a:p>
                  </a:txBody>
                  <a:tcPr/>
                </a:tc>
                <a:tc>
                  <a:txBody>
                    <a:bodyPr/>
                    <a:lstStyle/>
                    <a:p>
                      <a:r>
                        <a:rPr lang="en-US" sz="2000" b="1" dirty="0">
                          <a:latin typeface="Poppins"/>
                          <a:cs typeface="Poppins"/>
                        </a:rPr>
                        <a:t>Medicare</a:t>
                      </a:r>
                    </a:p>
                  </a:txBody>
                  <a:tcPr>
                    <a:lnB w="12700" cap="flat" cmpd="sng" algn="ctr">
                      <a:solidFill>
                        <a:schemeClr val="tx1"/>
                      </a:solidFill>
                      <a:prstDash val="solid"/>
                      <a:round/>
                      <a:headEnd type="none" w="med" len="med"/>
                      <a:tailEnd type="none" w="med" len="med"/>
                    </a:lnB>
                  </a:tcPr>
                </a:tc>
                <a:tc>
                  <a:txBody>
                    <a:bodyPr/>
                    <a:lstStyle/>
                    <a:p>
                      <a:pPr algn="ctr"/>
                      <a:r>
                        <a:rPr lang="en-US" sz="2000" dirty="0">
                          <a:latin typeface="Poppins"/>
                          <a:cs typeface="Poppins"/>
                        </a:rPr>
                        <a:t>15.2%</a:t>
                      </a:r>
                    </a:p>
                  </a:txBody>
                  <a:tcPr>
                    <a:lnB w="12700" cap="flat" cmpd="sng" algn="ctr">
                      <a:solidFill>
                        <a:schemeClr val="tx1"/>
                      </a:solidFill>
                      <a:prstDash val="solid"/>
                      <a:round/>
                      <a:headEnd type="none" w="med" len="med"/>
                      <a:tailEnd type="none" w="med" len="med"/>
                    </a:lnB>
                  </a:tcPr>
                </a:tc>
                <a:tc>
                  <a:txBody>
                    <a:bodyPr/>
                    <a:lstStyle/>
                    <a:p>
                      <a:pPr algn="ctr"/>
                      <a:r>
                        <a:rPr lang="en-US" sz="2000" dirty="0">
                          <a:latin typeface="Poppins"/>
                          <a:cs typeface="Poppins"/>
                        </a:rPr>
                        <a:t>9.8%</a:t>
                      </a:r>
                    </a:p>
                  </a:txBody>
                  <a:tcPr>
                    <a:lnB w="12700" cap="flat" cmpd="sng" algn="ctr">
                      <a:solidFill>
                        <a:schemeClr val="tx1"/>
                      </a:solidFill>
                      <a:prstDash val="solid"/>
                      <a:round/>
                      <a:headEnd type="none" w="med" len="med"/>
                      <a:tailEnd type="none" w="med" len="med"/>
                    </a:lnB>
                  </a:tcPr>
                </a:tc>
                <a:tc>
                  <a:txBody>
                    <a:bodyPr/>
                    <a:lstStyle/>
                    <a:p>
                      <a:pPr algn="ctr"/>
                      <a:r>
                        <a:rPr lang="en-US" sz="2000" dirty="0">
                          <a:latin typeface="Poppins"/>
                          <a:cs typeface="Poppins"/>
                        </a:rPr>
                        <a:t>6.4%</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21518194"/>
                  </a:ext>
                </a:extLst>
              </a:tr>
            </a:tbl>
          </a:graphicData>
        </a:graphic>
      </p:graphicFrame>
      <p:sp>
        <p:nvSpPr>
          <p:cNvPr id="3" name="TextBox 2">
            <a:extLst>
              <a:ext uri="{FF2B5EF4-FFF2-40B4-BE49-F238E27FC236}">
                <a16:creationId xmlns:a16="http://schemas.microsoft.com/office/drawing/2014/main" id="{8BBC79AE-5B88-C2AB-2A8E-7428006EFD84}"/>
              </a:ext>
            </a:extLst>
          </p:cNvPr>
          <p:cNvSpPr txBox="1"/>
          <p:nvPr/>
        </p:nvSpPr>
        <p:spPr>
          <a:xfrm>
            <a:off x="567146" y="5791200"/>
            <a:ext cx="2142309" cy="369332"/>
          </a:xfrm>
          <a:prstGeom prst="rect">
            <a:avLst/>
          </a:prstGeom>
          <a:noFill/>
        </p:spPr>
        <p:txBody>
          <a:bodyPr wrap="square" rtlCol="0">
            <a:spAutoFit/>
          </a:bodyPr>
          <a:lstStyle/>
          <a:p>
            <a:r>
              <a:rPr lang="en-US">
                <a:latin typeface="Poppins" panose="00000500000000000000" pitchFamily="2" charset="0"/>
                <a:cs typeface="Poppins" panose="00000500000000000000" pitchFamily="2" charset="0"/>
              </a:rPr>
              <a:t>Source: APCD </a:t>
            </a:r>
          </a:p>
        </p:txBody>
      </p:sp>
      <p:graphicFrame>
        <p:nvGraphicFramePr>
          <p:cNvPr id="7" name="Table 6">
            <a:extLst>
              <a:ext uri="{FF2B5EF4-FFF2-40B4-BE49-F238E27FC236}">
                <a16:creationId xmlns:a16="http://schemas.microsoft.com/office/drawing/2014/main" id="{A304EF7C-9388-6AB0-E575-BD290D5C7E79}"/>
              </a:ext>
            </a:extLst>
          </p:cNvPr>
          <p:cNvGraphicFramePr>
            <a:graphicFrameLocks noGrp="1"/>
          </p:cNvGraphicFramePr>
          <p:nvPr/>
        </p:nvGraphicFramePr>
        <p:xfrm>
          <a:off x="567146" y="2731309"/>
          <a:ext cx="11057708" cy="1584960"/>
        </p:xfrm>
        <a:graphic>
          <a:graphicData uri="http://schemas.openxmlformats.org/drawingml/2006/table">
            <a:tbl>
              <a:tblPr firstRow="1" bandRow="1">
                <a:tableStyleId>{5C22544A-7EE6-4342-B048-85BDC9FD1C3A}</a:tableStyleId>
              </a:tblPr>
              <a:tblGrid>
                <a:gridCol w="2066108">
                  <a:extLst>
                    <a:ext uri="{9D8B030D-6E8A-4147-A177-3AD203B41FA5}">
                      <a16:colId xmlns:a16="http://schemas.microsoft.com/office/drawing/2014/main" val="3917564837"/>
                    </a:ext>
                  </a:extLst>
                </a:gridCol>
                <a:gridCol w="1981200">
                  <a:extLst>
                    <a:ext uri="{9D8B030D-6E8A-4147-A177-3AD203B41FA5}">
                      <a16:colId xmlns:a16="http://schemas.microsoft.com/office/drawing/2014/main" val="1540206455"/>
                    </a:ext>
                  </a:extLst>
                </a:gridCol>
                <a:gridCol w="2341589">
                  <a:extLst>
                    <a:ext uri="{9D8B030D-6E8A-4147-A177-3AD203B41FA5}">
                      <a16:colId xmlns:a16="http://schemas.microsoft.com/office/drawing/2014/main" val="837254708"/>
                    </a:ext>
                  </a:extLst>
                </a:gridCol>
                <a:gridCol w="2459011">
                  <a:extLst>
                    <a:ext uri="{9D8B030D-6E8A-4147-A177-3AD203B41FA5}">
                      <a16:colId xmlns:a16="http://schemas.microsoft.com/office/drawing/2014/main" val="1216117364"/>
                    </a:ext>
                  </a:extLst>
                </a:gridCol>
                <a:gridCol w="2209800">
                  <a:extLst>
                    <a:ext uri="{9D8B030D-6E8A-4147-A177-3AD203B41FA5}">
                      <a16:colId xmlns:a16="http://schemas.microsoft.com/office/drawing/2014/main" val="1692312031"/>
                    </a:ext>
                  </a:extLst>
                </a:gridCol>
              </a:tblGrid>
              <a:tr h="370840">
                <a:tc>
                  <a:txBody>
                    <a:bodyPr/>
                    <a:lstStyle/>
                    <a:p>
                      <a:endParaRPr lang="en-US"/>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2000" b="1">
                        <a:latin typeface="Poppins" panose="00000500000000000000" pitchFamily="2" charset="0"/>
                        <a:cs typeface="Poppins" panose="00000500000000000000" pitchFamily="2" charset="0"/>
                      </a:endParaRPr>
                    </a:p>
                  </a:txBody>
                  <a:tcPr>
                    <a:lnL w="12700" cmpd="sng">
                      <a:noFill/>
                    </a:lnL>
                    <a:lnB w="12700" cap="flat" cmpd="sng" algn="ctr">
                      <a:solidFill>
                        <a:schemeClr val="tx1"/>
                      </a:solidFill>
                      <a:prstDash val="solid"/>
                      <a:round/>
                      <a:headEnd type="none" w="med" len="med"/>
                      <a:tailEnd type="none" w="med" len="med"/>
                    </a:lnB>
                    <a:noFill/>
                  </a:tcPr>
                </a:tc>
                <a:tc>
                  <a:txBody>
                    <a:bodyPr/>
                    <a:lstStyle/>
                    <a:p>
                      <a:pPr algn="ctr"/>
                      <a:endParaRPr lang="en-US" sz="2000">
                        <a:latin typeface="Poppins" panose="00000500000000000000" pitchFamily="2" charset="0"/>
                        <a:cs typeface="Poppins" panose="00000500000000000000" pitchFamily="2" charset="0"/>
                      </a:endParaRPr>
                    </a:p>
                  </a:txBody>
                  <a:tcPr>
                    <a:lnB w="12700" cap="flat" cmpd="sng" algn="ctr">
                      <a:solidFill>
                        <a:schemeClr val="tx1"/>
                      </a:solidFill>
                      <a:prstDash val="solid"/>
                      <a:round/>
                      <a:headEnd type="none" w="med" len="med"/>
                      <a:tailEnd type="none" w="med" len="med"/>
                    </a:lnB>
                    <a:noFill/>
                  </a:tcPr>
                </a:tc>
                <a:tc>
                  <a:txBody>
                    <a:bodyPr/>
                    <a:lstStyle/>
                    <a:p>
                      <a:pPr algn="ctr"/>
                      <a:endParaRPr lang="en-US" sz="2000">
                        <a:latin typeface="Poppins" panose="00000500000000000000" pitchFamily="2" charset="0"/>
                        <a:cs typeface="Poppins" panose="00000500000000000000" pitchFamily="2" charset="0"/>
                      </a:endParaRPr>
                    </a:p>
                  </a:txBody>
                  <a:tcPr>
                    <a:lnB w="12700" cap="flat" cmpd="sng" algn="ctr">
                      <a:solidFill>
                        <a:schemeClr val="tx1"/>
                      </a:solidFill>
                      <a:prstDash val="solid"/>
                      <a:round/>
                      <a:headEnd type="none" w="med" len="med"/>
                      <a:tailEnd type="none" w="med" len="med"/>
                    </a:lnB>
                    <a:noFill/>
                  </a:tcPr>
                </a:tc>
                <a:tc>
                  <a:txBody>
                    <a:bodyPr/>
                    <a:lstStyle/>
                    <a:p>
                      <a:pPr algn="ctr"/>
                      <a:endParaRPr lang="en-US" sz="2000">
                        <a:latin typeface="Poppins" panose="00000500000000000000" pitchFamily="2" charset="0"/>
                        <a:cs typeface="Poppins" panose="00000500000000000000" pitchFamily="2" charset="0"/>
                      </a:endParaRP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49145536"/>
                  </a:ext>
                </a:extLst>
              </a:tr>
              <a:tr h="370840">
                <a:tc rowSpan="3">
                  <a:txBody>
                    <a:bodyPr/>
                    <a:lstStyle/>
                    <a:p>
                      <a:pPr algn="ctr"/>
                      <a:r>
                        <a:rPr lang="en-US" sz="2000" b="1" dirty="0">
                          <a:latin typeface="Poppins"/>
                          <a:cs typeface="Poppins"/>
                        </a:rPr>
                        <a:t>Average Annual Trend, 2018-2022</a:t>
                      </a:r>
                    </a:p>
                  </a:txBody>
                  <a:tcPr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en-US" sz="2000" b="1" dirty="0">
                          <a:latin typeface="Poppins"/>
                          <a:cs typeface="Poppins"/>
                        </a:rPr>
                        <a:t>Commercial</a:t>
                      </a:r>
                    </a:p>
                  </a:txBody>
                  <a:tcPr>
                    <a:lnL w="12700" cmpd="sng">
                      <a:noFill/>
                    </a:lnL>
                    <a:lnT w="12700" cap="flat" cmpd="sng" algn="ctr">
                      <a:solidFill>
                        <a:schemeClr val="tx1"/>
                      </a:solidFill>
                      <a:prstDash val="solid"/>
                      <a:round/>
                      <a:headEnd type="none" w="med" len="med"/>
                      <a:tailEnd type="none" w="med" len="med"/>
                    </a:lnT>
                  </a:tcPr>
                </a:tc>
                <a:tc>
                  <a:txBody>
                    <a:bodyPr/>
                    <a:lstStyle/>
                    <a:p>
                      <a:pPr algn="ctr"/>
                      <a:r>
                        <a:rPr lang="en-US" sz="2000" dirty="0">
                          <a:latin typeface="Poppins"/>
                          <a:cs typeface="Poppins"/>
                        </a:rPr>
                        <a:t>14.5%</a:t>
                      </a:r>
                    </a:p>
                  </a:txBody>
                  <a:tcPr>
                    <a:lnT w="12700" cap="flat" cmpd="sng" algn="ctr">
                      <a:solidFill>
                        <a:schemeClr val="tx1"/>
                      </a:solidFill>
                      <a:prstDash val="solid"/>
                      <a:round/>
                      <a:headEnd type="none" w="med" len="med"/>
                      <a:tailEnd type="none" w="med" len="med"/>
                    </a:lnT>
                  </a:tcPr>
                </a:tc>
                <a:tc>
                  <a:txBody>
                    <a:bodyPr/>
                    <a:lstStyle/>
                    <a:p>
                      <a:pPr algn="ctr"/>
                      <a:r>
                        <a:rPr lang="en-US" sz="2000" dirty="0">
                          <a:solidFill>
                            <a:srgbClr val="C00000"/>
                          </a:solidFill>
                          <a:latin typeface="Poppins"/>
                          <a:cs typeface="Poppins"/>
                        </a:rPr>
                        <a:t>13.7%</a:t>
                      </a:r>
                    </a:p>
                  </a:txBody>
                  <a:tcPr>
                    <a:lnT w="12700" cap="flat" cmpd="sng" algn="ctr">
                      <a:solidFill>
                        <a:schemeClr val="tx1"/>
                      </a:solidFill>
                      <a:prstDash val="solid"/>
                      <a:round/>
                      <a:headEnd type="none" w="med" len="med"/>
                      <a:tailEnd type="none" w="med" len="med"/>
                    </a:lnT>
                  </a:tcPr>
                </a:tc>
                <a:tc>
                  <a:txBody>
                    <a:bodyPr/>
                    <a:lstStyle/>
                    <a:p>
                      <a:pPr algn="ctr"/>
                      <a:r>
                        <a:rPr lang="en-US" sz="2000" dirty="0">
                          <a:latin typeface="Poppins"/>
                          <a:cs typeface="Poppins"/>
                        </a:rPr>
                        <a:t>1.9%</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05412394"/>
                  </a:ext>
                </a:extLst>
              </a:tr>
              <a:tr h="370840">
                <a:tc vMerge="1">
                  <a:txBody>
                    <a:bodyPr/>
                    <a:lstStyle/>
                    <a:p>
                      <a:endParaRPr lang="en-US"/>
                    </a:p>
                  </a:txBody>
                  <a:tcPr/>
                </a:tc>
                <a:tc>
                  <a:txBody>
                    <a:bodyPr/>
                    <a:lstStyle/>
                    <a:p>
                      <a:r>
                        <a:rPr lang="en-US" sz="2000" b="1" dirty="0">
                          <a:latin typeface="Poppins"/>
                          <a:cs typeface="Poppins"/>
                        </a:rPr>
                        <a:t>Medicaid</a:t>
                      </a:r>
                    </a:p>
                  </a:txBody>
                  <a:tcPr>
                    <a:lnL w="12700" cmpd="sng">
                      <a:noFill/>
                    </a:lnL>
                  </a:tcPr>
                </a:tc>
                <a:tc>
                  <a:txBody>
                    <a:bodyPr/>
                    <a:lstStyle/>
                    <a:p>
                      <a:pPr algn="ctr"/>
                      <a:r>
                        <a:rPr lang="en-US" sz="2000" dirty="0">
                          <a:latin typeface="Poppins"/>
                          <a:cs typeface="Poppins"/>
                        </a:rPr>
                        <a:t>14.7%</a:t>
                      </a:r>
                    </a:p>
                  </a:txBody>
                  <a:tcPr/>
                </a:tc>
                <a:tc>
                  <a:txBody>
                    <a:bodyPr/>
                    <a:lstStyle/>
                    <a:p>
                      <a:pPr algn="ctr"/>
                      <a:r>
                        <a:rPr lang="en-US" sz="2000" dirty="0">
                          <a:solidFill>
                            <a:srgbClr val="C00000"/>
                          </a:solidFill>
                          <a:latin typeface="Poppins"/>
                          <a:cs typeface="Poppins"/>
                        </a:rPr>
                        <a:t>18.2%</a:t>
                      </a:r>
                    </a:p>
                  </a:txBody>
                  <a:tcPr/>
                </a:tc>
                <a:tc>
                  <a:txBody>
                    <a:bodyPr/>
                    <a:lstStyle/>
                    <a:p>
                      <a:pPr algn="ctr"/>
                      <a:r>
                        <a:rPr lang="en-US" sz="2000" dirty="0">
                          <a:latin typeface="Poppins"/>
                          <a:cs typeface="Poppins"/>
                        </a:rPr>
                        <a:t>-0.5%</a:t>
                      </a:r>
                    </a:p>
                  </a:txBody>
                  <a:tcPr/>
                </a:tc>
                <a:extLst>
                  <a:ext uri="{0D108BD9-81ED-4DB2-BD59-A6C34878D82A}">
                    <a16:rowId xmlns:a16="http://schemas.microsoft.com/office/drawing/2014/main" val="3547282581"/>
                  </a:ext>
                </a:extLst>
              </a:tr>
              <a:tr h="370840">
                <a:tc vMerge="1">
                  <a:txBody>
                    <a:bodyPr/>
                    <a:lstStyle/>
                    <a:p>
                      <a:endParaRPr lang="en-US"/>
                    </a:p>
                  </a:txBody>
                  <a:tcPr/>
                </a:tc>
                <a:tc>
                  <a:txBody>
                    <a:bodyPr/>
                    <a:lstStyle/>
                    <a:p>
                      <a:r>
                        <a:rPr lang="en-US" sz="2000" b="1" dirty="0">
                          <a:latin typeface="Poppins"/>
                          <a:cs typeface="Poppins"/>
                        </a:rPr>
                        <a:t>Medicare</a:t>
                      </a:r>
                    </a:p>
                  </a:txBody>
                  <a:tcPr>
                    <a:lnL w="12700" cmpd="sng">
                      <a:noFill/>
                    </a:lnL>
                  </a:tcPr>
                </a:tc>
                <a:tc>
                  <a:txBody>
                    <a:bodyPr/>
                    <a:lstStyle/>
                    <a:p>
                      <a:pPr algn="ctr"/>
                      <a:r>
                        <a:rPr lang="en-US" sz="2000" dirty="0">
                          <a:latin typeface="Poppins"/>
                          <a:cs typeface="Poppins"/>
                        </a:rPr>
                        <a:t>12.8%</a:t>
                      </a:r>
                    </a:p>
                  </a:txBody>
                  <a:tcPr/>
                </a:tc>
                <a:tc>
                  <a:txBody>
                    <a:bodyPr/>
                    <a:lstStyle/>
                    <a:p>
                      <a:pPr algn="ctr"/>
                      <a:r>
                        <a:rPr lang="en-US" sz="2000" dirty="0">
                          <a:solidFill>
                            <a:srgbClr val="C00000"/>
                          </a:solidFill>
                          <a:latin typeface="Poppins"/>
                          <a:cs typeface="Poppins"/>
                        </a:rPr>
                        <a:t>11.7%</a:t>
                      </a:r>
                      <a:endParaRPr lang="en-US" dirty="0"/>
                    </a:p>
                  </a:txBody>
                  <a:tcPr/>
                </a:tc>
                <a:tc>
                  <a:txBody>
                    <a:bodyPr/>
                    <a:lstStyle/>
                    <a:p>
                      <a:pPr algn="ctr"/>
                      <a:r>
                        <a:rPr lang="en-US" sz="2000" dirty="0">
                          <a:solidFill>
                            <a:schemeClr val="tx1"/>
                          </a:solidFill>
                          <a:latin typeface="Poppins"/>
                          <a:cs typeface="Poppins"/>
                        </a:rPr>
                        <a:t>3.1%</a:t>
                      </a:r>
                    </a:p>
                  </a:txBody>
                  <a:tcPr/>
                </a:tc>
                <a:extLst>
                  <a:ext uri="{0D108BD9-81ED-4DB2-BD59-A6C34878D82A}">
                    <a16:rowId xmlns:a16="http://schemas.microsoft.com/office/drawing/2014/main" val="1536386553"/>
                  </a:ext>
                </a:extLst>
              </a:tr>
            </a:tbl>
          </a:graphicData>
        </a:graphic>
      </p:graphicFrame>
    </p:spTree>
    <p:extLst>
      <p:ext uri="{BB962C8B-B14F-4D97-AF65-F5344CB8AC3E}">
        <p14:creationId xmlns:p14="http://schemas.microsoft.com/office/powerpoint/2010/main" val="1885658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4144A5A-AE60-F005-C216-6EF69D3760E2}"/>
              </a:ext>
            </a:extLst>
          </p:cNvPr>
          <p:cNvSpPr>
            <a:spLocks noGrp="1"/>
          </p:cNvSpPr>
          <p:nvPr>
            <p:ph type="body" sz="quarter" idx="10"/>
          </p:nvPr>
        </p:nvSpPr>
        <p:spPr/>
        <p:txBody>
          <a:bodyPr/>
          <a:lstStyle/>
          <a:p>
            <a:r>
              <a:rPr lang="en-US"/>
              <a:t>Retail Pharmacy Spending Trends Summary</a:t>
            </a:r>
          </a:p>
        </p:txBody>
      </p:sp>
      <p:sp>
        <p:nvSpPr>
          <p:cNvPr id="4" name="Text Placeholder 3">
            <a:extLst>
              <a:ext uri="{FF2B5EF4-FFF2-40B4-BE49-F238E27FC236}">
                <a16:creationId xmlns:a16="http://schemas.microsoft.com/office/drawing/2014/main" id="{389B1C80-A56F-B8B9-A3E2-2E6F1C77C2AA}"/>
              </a:ext>
            </a:extLst>
          </p:cNvPr>
          <p:cNvSpPr>
            <a:spLocks noGrp="1"/>
          </p:cNvSpPr>
          <p:nvPr>
            <p:ph type="body" sz="quarter" idx="12"/>
          </p:nvPr>
        </p:nvSpPr>
        <p:spPr>
          <a:xfrm>
            <a:off x="670176" y="1295400"/>
            <a:ext cx="10851647" cy="4435475"/>
          </a:xfrm>
        </p:spPr>
        <p:txBody>
          <a:bodyPr lIns="91440" tIns="45720" rIns="91440" bIns="45720" anchor="t"/>
          <a:lstStyle/>
          <a:p>
            <a:pPr marL="514350" indent="-514350">
              <a:spcAft>
                <a:spcPts val="1200"/>
              </a:spcAft>
              <a:buFont typeface="+mj-lt"/>
              <a:buAutoNum type="arabicPeriod"/>
            </a:pPr>
            <a:r>
              <a:rPr lang="en-US" sz="2600" dirty="0">
                <a:latin typeface="Poppins"/>
                <a:cs typeface="Poppins"/>
              </a:rPr>
              <a:t>Retail pharmacy payment per unit has grown across all three markets due to increased payments for brand-name drugs. </a:t>
            </a:r>
            <a:endParaRPr lang="en-US" dirty="0"/>
          </a:p>
          <a:p>
            <a:pPr marL="514350" indent="-514350">
              <a:spcAft>
                <a:spcPts val="600"/>
              </a:spcAft>
              <a:buFont typeface="+mj-lt"/>
              <a:buAutoNum type="arabicPeriod"/>
            </a:pPr>
            <a:r>
              <a:rPr lang="en-US" sz="2600" dirty="0">
                <a:latin typeface="Poppins"/>
                <a:cs typeface="Poppins"/>
              </a:rPr>
              <a:t>Spending on </a:t>
            </a:r>
            <a:r>
              <a:rPr lang="en-US" sz="2600" i="1" dirty="0">
                <a:latin typeface="Poppins"/>
                <a:cs typeface="Poppins"/>
              </a:rPr>
              <a:t>immunosuppressants</a:t>
            </a:r>
            <a:r>
              <a:rPr lang="en-US" sz="2600" dirty="0">
                <a:latin typeface="Poppins"/>
                <a:cs typeface="Poppins"/>
              </a:rPr>
              <a:t> and </a:t>
            </a:r>
            <a:r>
              <a:rPr lang="en-US" sz="2600" i="1" dirty="0">
                <a:latin typeface="Poppins"/>
                <a:cs typeface="Poppins"/>
              </a:rPr>
              <a:t>antineoplastic agents </a:t>
            </a:r>
            <a:r>
              <a:rPr lang="en-US" sz="2600" dirty="0">
                <a:latin typeface="Poppins"/>
                <a:cs typeface="Poppins"/>
              </a:rPr>
              <a:t>has driven retail pharmacy spending growth across all three markets.</a:t>
            </a:r>
          </a:p>
          <a:p>
            <a:pPr lvl="1">
              <a:spcAft>
                <a:spcPts val="1200"/>
              </a:spcAft>
              <a:buFont typeface="Wingdings" panose="05000000000000000000" pitchFamily="2" charset="2"/>
              <a:buChar char="Ø"/>
            </a:pPr>
            <a:r>
              <a:rPr lang="en-US" sz="2200" dirty="0">
                <a:latin typeface="Poppins"/>
                <a:cs typeface="Poppins"/>
              </a:rPr>
              <a:t>Average annual growth in payment per unit approached or exceeded 10% for both drug categories from 2018-22.</a:t>
            </a:r>
          </a:p>
        </p:txBody>
      </p:sp>
      <p:sp>
        <p:nvSpPr>
          <p:cNvPr id="5" name="Text Placeholder 4">
            <a:extLst>
              <a:ext uri="{FF2B5EF4-FFF2-40B4-BE49-F238E27FC236}">
                <a16:creationId xmlns:a16="http://schemas.microsoft.com/office/drawing/2014/main" id="{A00086D9-ED5E-276B-13CE-F9093B06E513}"/>
              </a:ext>
            </a:extLst>
          </p:cNvPr>
          <p:cNvSpPr>
            <a:spLocks noGrp="1"/>
          </p:cNvSpPr>
          <p:nvPr>
            <p:ph type="body" sz="quarter" idx="13"/>
          </p:nvPr>
        </p:nvSpPr>
        <p:spPr/>
        <p:txBody>
          <a:bodyPr/>
          <a:lstStyle/>
          <a:p>
            <a:r>
              <a:rPr lang="en-US"/>
              <a:t>Retail Pharmacy Spending Trends Summary</a:t>
            </a:r>
          </a:p>
        </p:txBody>
      </p:sp>
    </p:spTree>
    <p:extLst>
      <p:ext uri="{BB962C8B-B14F-4D97-AF65-F5344CB8AC3E}">
        <p14:creationId xmlns:p14="http://schemas.microsoft.com/office/powerpoint/2010/main" val="1161665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1A5F018-787D-0970-BF7A-697F1553A55B}"/>
              </a:ext>
            </a:extLst>
          </p:cNvPr>
          <p:cNvSpPr>
            <a:spLocks noGrp="1"/>
          </p:cNvSpPr>
          <p:nvPr>
            <p:ph type="body" sz="quarter" idx="10"/>
          </p:nvPr>
        </p:nvSpPr>
        <p:spPr>
          <a:xfrm>
            <a:off x="619776" y="2784279"/>
            <a:ext cx="7609824" cy="1289441"/>
          </a:xfrm>
        </p:spPr>
        <p:txBody>
          <a:bodyPr lIns="91440" tIns="45720" rIns="91440" bIns="45720" anchor="t"/>
          <a:lstStyle/>
          <a:p>
            <a:r>
              <a:rPr lang="en-US" dirty="0">
                <a:latin typeface="Poppins"/>
                <a:cs typeface="Poppins"/>
              </a:rPr>
              <a:t>Defining Medical Pharmacy</a:t>
            </a:r>
          </a:p>
        </p:txBody>
      </p:sp>
    </p:spTree>
    <p:extLst>
      <p:ext uri="{BB962C8B-B14F-4D97-AF65-F5344CB8AC3E}">
        <p14:creationId xmlns:p14="http://schemas.microsoft.com/office/powerpoint/2010/main" val="22544347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2FB027B-D539-2598-7242-334FFD852BC4}"/>
              </a:ext>
            </a:extLst>
          </p:cNvPr>
          <p:cNvSpPr>
            <a:spLocks noGrp="1"/>
          </p:cNvSpPr>
          <p:nvPr>
            <p:ph type="body" sz="quarter" idx="10"/>
          </p:nvPr>
        </p:nvSpPr>
        <p:spPr/>
        <p:txBody>
          <a:bodyPr lIns="91440" tIns="45720" rIns="91440" bIns="45720" anchor="t"/>
          <a:lstStyle/>
          <a:p>
            <a:r>
              <a:rPr lang="en-US" dirty="0">
                <a:latin typeface="Poppins"/>
                <a:cs typeface="Poppins"/>
              </a:rPr>
              <a:t>Defining Medical Pharmacy</a:t>
            </a:r>
            <a:endParaRPr lang="en-US" dirty="0"/>
          </a:p>
        </p:txBody>
      </p:sp>
      <p:sp>
        <p:nvSpPr>
          <p:cNvPr id="4" name="Text Placeholder 3">
            <a:extLst>
              <a:ext uri="{FF2B5EF4-FFF2-40B4-BE49-F238E27FC236}">
                <a16:creationId xmlns:a16="http://schemas.microsoft.com/office/drawing/2014/main" id="{E4E6E3ED-929C-EECC-0B75-530FCEA5186C}"/>
              </a:ext>
            </a:extLst>
          </p:cNvPr>
          <p:cNvSpPr>
            <a:spLocks noGrp="1"/>
          </p:cNvSpPr>
          <p:nvPr>
            <p:ph type="body" sz="quarter" idx="12"/>
          </p:nvPr>
        </p:nvSpPr>
        <p:spPr>
          <a:xfrm>
            <a:off x="424821" y="1220039"/>
            <a:ext cx="11334869" cy="4952161"/>
          </a:xfrm>
        </p:spPr>
        <p:txBody>
          <a:bodyPr lIns="91440" tIns="45720" rIns="91440" bIns="45720" anchor="t"/>
          <a:lstStyle/>
          <a:p>
            <a:r>
              <a:rPr lang="en-US" sz="2600" dirty="0" err="1">
                <a:latin typeface="Poppins"/>
                <a:cs typeface="Poppins"/>
              </a:rPr>
              <a:t>Bailit</a:t>
            </a:r>
            <a:r>
              <a:rPr lang="en-US" sz="2600" dirty="0">
                <a:latin typeface="Poppins"/>
                <a:cs typeface="Poppins"/>
              </a:rPr>
              <a:t> Health is currently facilitating a multi-state work group through the Peterson-Milbank Program to standardize health care cost driver definitions. </a:t>
            </a:r>
            <a:endParaRPr lang="en-US" sz="2600" dirty="0"/>
          </a:p>
          <a:p>
            <a:pPr lvl="1">
              <a:buFont typeface="Courier New" panose="020B0604020202020204" pitchFamily="34" charset="0"/>
              <a:buChar char="o"/>
            </a:pPr>
            <a:r>
              <a:rPr lang="en-US" dirty="0">
                <a:latin typeface="Poppins"/>
                <a:cs typeface="Poppins"/>
              </a:rPr>
              <a:t>The work group started by focusing on medical pharmacy.</a:t>
            </a:r>
          </a:p>
          <a:p>
            <a:r>
              <a:rPr lang="en-US" sz="2600" dirty="0">
                <a:latin typeface="Poppins"/>
                <a:cs typeface="Poppins"/>
              </a:rPr>
              <a:t>To provide additional input to this in-progress work, we would appreciate your answers to the following questions:</a:t>
            </a:r>
          </a:p>
          <a:p>
            <a:pPr marL="0" indent="0">
              <a:buNone/>
            </a:pPr>
            <a:r>
              <a:rPr lang="en-US" sz="2600" b="1" dirty="0">
                <a:latin typeface="Poppins"/>
                <a:cs typeface="Poppins"/>
              </a:rPr>
              <a:t>1.  How do your organizations determine whether a drug is covered under an individual's medical benefit or pharmacy benefit? </a:t>
            </a:r>
          </a:p>
          <a:p>
            <a:pPr marL="0" indent="0">
              <a:buNone/>
            </a:pPr>
            <a:r>
              <a:rPr lang="en-US" sz="2600" b="1" dirty="0">
                <a:latin typeface="Poppins"/>
                <a:cs typeface="Poppins"/>
              </a:rPr>
              <a:t>2. How do your organizations approach payment and analysis of medical pharmacy that is bundled in a hospital claim so that there is no separate dollar amount on the claim line for the drug?</a:t>
            </a:r>
          </a:p>
        </p:txBody>
      </p:sp>
      <p:sp>
        <p:nvSpPr>
          <p:cNvPr id="5" name="Text Placeholder 4">
            <a:extLst>
              <a:ext uri="{FF2B5EF4-FFF2-40B4-BE49-F238E27FC236}">
                <a16:creationId xmlns:a16="http://schemas.microsoft.com/office/drawing/2014/main" id="{C4325C21-CB97-79F5-B569-86D001DD09A5}"/>
              </a:ext>
            </a:extLst>
          </p:cNvPr>
          <p:cNvSpPr>
            <a:spLocks noGrp="1"/>
          </p:cNvSpPr>
          <p:nvPr>
            <p:ph type="body" sz="quarter" idx="13"/>
          </p:nvPr>
        </p:nvSpPr>
        <p:spPr/>
        <p:txBody>
          <a:bodyPr lIns="91440" tIns="45720" rIns="91440" bIns="45720" anchor="t"/>
          <a:lstStyle/>
          <a:p>
            <a:r>
              <a:rPr lang="en-US" dirty="0">
                <a:latin typeface="Poppins"/>
                <a:cs typeface="Poppins"/>
              </a:rPr>
              <a:t>Defining Medical Pharmacy</a:t>
            </a:r>
            <a:endParaRPr lang="en-US" dirty="0"/>
          </a:p>
        </p:txBody>
      </p:sp>
    </p:spTree>
    <p:extLst>
      <p:ext uri="{BB962C8B-B14F-4D97-AF65-F5344CB8AC3E}">
        <p14:creationId xmlns:p14="http://schemas.microsoft.com/office/powerpoint/2010/main" val="1096408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1000"/>
                                        <p:tgtEl>
                                          <p:spTgt spid="4">
                                            <p:txEl>
                                              <p:pRg st="3" end="3"/>
                                            </p:txEl>
                                          </p:spTgt>
                                        </p:tgtEl>
                                      </p:cBhvr>
                                    </p:animEffect>
                                    <p:anim calcmode="lin" valueType="num">
                                      <p:cBhvr>
                                        <p:cTn id="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4" end="4"/>
                                            </p:txEl>
                                          </p:spTgt>
                                        </p:tgtEl>
                                        <p:attrNameLst>
                                          <p:attrName>style.visibility</p:attrName>
                                        </p:attrNameLst>
                                      </p:cBhvr>
                                      <p:to>
                                        <p:strVal val="visible"/>
                                      </p:to>
                                    </p:set>
                                    <p:animEffect transition="in" filter="fade">
                                      <p:cBhvr>
                                        <p:cTn id="14" dur="1000"/>
                                        <p:tgtEl>
                                          <p:spTgt spid="4">
                                            <p:txEl>
                                              <p:pRg st="4" end="4"/>
                                            </p:txEl>
                                          </p:spTgt>
                                        </p:tgtEl>
                                      </p:cBhvr>
                                    </p:animEffect>
                                    <p:anim calcmode="lin" valueType="num">
                                      <p:cBhvr>
                                        <p:cTn id="15"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1A5F018-787D-0970-BF7A-697F1553A55B}"/>
              </a:ext>
            </a:extLst>
          </p:cNvPr>
          <p:cNvSpPr>
            <a:spLocks noGrp="1"/>
          </p:cNvSpPr>
          <p:nvPr>
            <p:ph type="body" sz="quarter" idx="10"/>
          </p:nvPr>
        </p:nvSpPr>
        <p:spPr>
          <a:xfrm>
            <a:off x="619776" y="2784279"/>
            <a:ext cx="7609824" cy="1289441"/>
          </a:xfrm>
        </p:spPr>
        <p:txBody>
          <a:bodyPr lIns="91440" tIns="45720" rIns="91440" bIns="45720" anchor="t"/>
          <a:lstStyle/>
          <a:p>
            <a:r>
              <a:rPr lang="en-US" dirty="0">
                <a:latin typeface="Poppins"/>
                <a:cs typeface="Poppins"/>
              </a:rPr>
              <a:t>Cost Growth Mitigation Strategies</a:t>
            </a:r>
          </a:p>
        </p:txBody>
      </p:sp>
    </p:spTree>
    <p:extLst>
      <p:ext uri="{BB962C8B-B14F-4D97-AF65-F5344CB8AC3E}">
        <p14:creationId xmlns:p14="http://schemas.microsoft.com/office/powerpoint/2010/main" val="3765168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1A5F018-787D-0970-BF7A-697F1553A55B}"/>
              </a:ext>
            </a:extLst>
          </p:cNvPr>
          <p:cNvSpPr>
            <a:spLocks noGrp="1"/>
          </p:cNvSpPr>
          <p:nvPr>
            <p:ph type="body" sz="quarter" idx="10"/>
          </p:nvPr>
        </p:nvSpPr>
        <p:spPr>
          <a:xfrm>
            <a:off x="642923" y="3051065"/>
            <a:ext cx="6857471" cy="755869"/>
          </a:xfrm>
        </p:spPr>
        <p:txBody>
          <a:bodyPr/>
          <a:lstStyle/>
          <a:p>
            <a:r>
              <a:rPr lang="en-US">
                <a:latin typeface="Poppins" panose="00000500000000000000" pitchFamily="2" charset="0"/>
                <a:cs typeface="Poppins" panose="00000500000000000000" pitchFamily="2" charset="0"/>
              </a:rPr>
              <a:t>Welcome and Roll Call</a:t>
            </a:r>
          </a:p>
        </p:txBody>
      </p:sp>
    </p:spTree>
    <p:extLst>
      <p:ext uri="{BB962C8B-B14F-4D97-AF65-F5344CB8AC3E}">
        <p14:creationId xmlns:p14="http://schemas.microsoft.com/office/powerpoint/2010/main" val="17713502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2FB027B-D539-2598-7242-334FFD852BC4}"/>
              </a:ext>
            </a:extLst>
          </p:cNvPr>
          <p:cNvSpPr>
            <a:spLocks noGrp="1"/>
          </p:cNvSpPr>
          <p:nvPr>
            <p:ph type="body" sz="quarter" idx="10"/>
          </p:nvPr>
        </p:nvSpPr>
        <p:spPr/>
        <p:txBody>
          <a:bodyPr lIns="91440" tIns="45720" rIns="91440" bIns="45720" anchor="t"/>
          <a:lstStyle/>
          <a:p>
            <a:r>
              <a:rPr lang="en-US" dirty="0">
                <a:latin typeface="Poppins"/>
                <a:cs typeface="Poppins"/>
              </a:rPr>
              <a:t>Cost Growth Mitigation Strategies</a:t>
            </a:r>
            <a:endParaRPr lang="en-US" dirty="0"/>
          </a:p>
        </p:txBody>
      </p:sp>
      <p:sp>
        <p:nvSpPr>
          <p:cNvPr id="4" name="Text Placeholder 3">
            <a:extLst>
              <a:ext uri="{FF2B5EF4-FFF2-40B4-BE49-F238E27FC236}">
                <a16:creationId xmlns:a16="http://schemas.microsoft.com/office/drawing/2014/main" id="{E4E6E3ED-929C-EECC-0B75-530FCEA5186C}"/>
              </a:ext>
            </a:extLst>
          </p:cNvPr>
          <p:cNvSpPr>
            <a:spLocks noGrp="1"/>
          </p:cNvSpPr>
          <p:nvPr>
            <p:ph type="body" sz="quarter" idx="12"/>
          </p:nvPr>
        </p:nvSpPr>
        <p:spPr>
          <a:xfrm>
            <a:off x="525463" y="1383297"/>
            <a:ext cx="11061700" cy="4865103"/>
          </a:xfrm>
        </p:spPr>
        <p:txBody>
          <a:bodyPr lIns="91440" tIns="45720" rIns="91440" bIns="45720" anchor="t"/>
          <a:lstStyle/>
          <a:p>
            <a:pPr>
              <a:spcAft>
                <a:spcPts val="600"/>
              </a:spcAft>
            </a:pPr>
            <a:r>
              <a:rPr lang="en-US" dirty="0">
                <a:latin typeface="Poppins"/>
                <a:cs typeface="Poppins"/>
              </a:rPr>
              <a:t>To date, this work group has primarily focused on providing feedback on various analyses, including suggestions for further analysis.</a:t>
            </a:r>
          </a:p>
          <a:p>
            <a:pPr>
              <a:spcAft>
                <a:spcPts val="600"/>
              </a:spcAft>
            </a:pPr>
            <a:r>
              <a:rPr lang="en-US" dirty="0">
                <a:latin typeface="Poppins"/>
                <a:cs typeface="Poppins"/>
              </a:rPr>
              <a:t>However, central to this work group's charge is providing advice on </a:t>
            </a:r>
            <a:r>
              <a:rPr lang="en-US" b="1" dirty="0">
                <a:latin typeface="Poppins"/>
                <a:cs typeface="Poppins"/>
              </a:rPr>
              <a:t>opportunities for cost growth mitigation strategies to improve healthcare affordability</a:t>
            </a:r>
            <a:r>
              <a:rPr lang="en-US" dirty="0">
                <a:latin typeface="Poppins"/>
                <a:cs typeface="Poppins"/>
              </a:rPr>
              <a:t>.</a:t>
            </a:r>
            <a:endParaRPr lang="en-US" dirty="0"/>
          </a:p>
          <a:p>
            <a:pPr>
              <a:spcAft>
                <a:spcPts val="1800"/>
              </a:spcAft>
            </a:pPr>
            <a:r>
              <a:rPr lang="en-US" dirty="0">
                <a:latin typeface="Poppins"/>
                <a:cs typeface="Poppins"/>
              </a:rPr>
              <a:t>Therefore, we would love to hear your thoughts:</a:t>
            </a:r>
            <a:endParaRPr lang="en-US" dirty="0"/>
          </a:p>
          <a:p>
            <a:pPr marL="0" indent="0">
              <a:buNone/>
            </a:pPr>
            <a:r>
              <a:rPr lang="en-US" dirty="0">
                <a:latin typeface="Poppins"/>
                <a:cs typeface="Poppins"/>
              </a:rPr>
              <a:t>Based on the data we have reviewed today, what strategies for cost growth mitigation would </a:t>
            </a:r>
            <a:r>
              <a:rPr lang="en-US" i="1" dirty="0">
                <a:latin typeface="Poppins"/>
                <a:cs typeface="Poppins"/>
              </a:rPr>
              <a:t>you </a:t>
            </a:r>
            <a:r>
              <a:rPr lang="en-US" dirty="0">
                <a:latin typeface="Poppins"/>
                <a:cs typeface="Poppins"/>
              </a:rPr>
              <a:t>recommend that OHS pursue? </a:t>
            </a:r>
            <a:endParaRPr lang="en-US" dirty="0"/>
          </a:p>
        </p:txBody>
      </p:sp>
      <p:sp>
        <p:nvSpPr>
          <p:cNvPr id="5" name="Text Placeholder 4">
            <a:extLst>
              <a:ext uri="{FF2B5EF4-FFF2-40B4-BE49-F238E27FC236}">
                <a16:creationId xmlns:a16="http://schemas.microsoft.com/office/drawing/2014/main" id="{C4325C21-CB97-79F5-B569-86D001DD09A5}"/>
              </a:ext>
            </a:extLst>
          </p:cNvPr>
          <p:cNvSpPr>
            <a:spLocks noGrp="1"/>
          </p:cNvSpPr>
          <p:nvPr>
            <p:ph type="body" sz="quarter" idx="13"/>
          </p:nvPr>
        </p:nvSpPr>
        <p:spPr/>
        <p:txBody>
          <a:bodyPr lIns="91440" tIns="45720" rIns="91440" bIns="45720" anchor="t"/>
          <a:lstStyle/>
          <a:p>
            <a:r>
              <a:rPr lang="en-US" dirty="0">
                <a:latin typeface="Poppins"/>
                <a:cs typeface="Poppins"/>
              </a:rPr>
              <a:t>Cost Growth Mitigation Strategies</a:t>
            </a:r>
            <a:endParaRPr lang="en-US" dirty="0"/>
          </a:p>
        </p:txBody>
      </p:sp>
    </p:spTree>
    <p:extLst>
      <p:ext uri="{BB962C8B-B14F-4D97-AF65-F5344CB8AC3E}">
        <p14:creationId xmlns:p14="http://schemas.microsoft.com/office/powerpoint/2010/main" val="253403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1A5F018-787D-0970-BF7A-697F1553A55B}"/>
              </a:ext>
            </a:extLst>
          </p:cNvPr>
          <p:cNvSpPr>
            <a:spLocks noGrp="1"/>
          </p:cNvSpPr>
          <p:nvPr>
            <p:ph type="body" sz="quarter" idx="10"/>
          </p:nvPr>
        </p:nvSpPr>
        <p:spPr/>
        <p:txBody>
          <a:bodyPr/>
          <a:lstStyle/>
          <a:p>
            <a:r>
              <a:rPr lang="en-US">
                <a:latin typeface="Poppins" panose="00000500000000000000" pitchFamily="2" charset="0"/>
                <a:cs typeface="Poppins" panose="00000500000000000000" pitchFamily="2" charset="0"/>
              </a:rPr>
              <a:t>Public Comment</a:t>
            </a:r>
          </a:p>
        </p:txBody>
      </p:sp>
    </p:spTree>
    <p:extLst>
      <p:ext uri="{BB962C8B-B14F-4D97-AF65-F5344CB8AC3E}">
        <p14:creationId xmlns:p14="http://schemas.microsoft.com/office/powerpoint/2010/main" val="30384840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1A5F018-787D-0970-BF7A-697F1553A55B}"/>
              </a:ext>
            </a:extLst>
          </p:cNvPr>
          <p:cNvSpPr>
            <a:spLocks noGrp="1"/>
          </p:cNvSpPr>
          <p:nvPr>
            <p:ph type="body" sz="quarter" idx="10"/>
          </p:nvPr>
        </p:nvSpPr>
        <p:spPr>
          <a:xfrm>
            <a:off x="642923" y="3051065"/>
            <a:ext cx="7470929" cy="755869"/>
          </a:xfrm>
        </p:spPr>
        <p:txBody>
          <a:bodyPr/>
          <a:lstStyle/>
          <a:p>
            <a:r>
              <a:rPr lang="en-US">
                <a:latin typeface="Poppins" panose="00000500000000000000" pitchFamily="2" charset="0"/>
                <a:cs typeface="Poppins" panose="00000500000000000000" pitchFamily="2" charset="0"/>
              </a:rPr>
              <a:t>Wrap-Up and Next Steps</a:t>
            </a:r>
          </a:p>
        </p:txBody>
      </p:sp>
    </p:spTree>
    <p:extLst>
      <p:ext uri="{BB962C8B-B14F-4D97-AF65-F5344CB8AC3E}">
        <p14:creationId xmlns:p14="http://schemas.microsoft.com/office/powerpoint/2010/main" val="38944629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8B19C82-03EC-9292-996F-098F18BEF4C6}"/>
              </a:ext>
            </a:extLst>
          </p:cNvPr>
          <p:cNvSpPr>
            <a:spLocks noGrp="1"/>
          </p:cNvSpPr>
          <p:nvPr>
            <p:ph type="body" sz="quarter" idx="10"/>
          </p:nvPr>
        </p:nvSpPr>
        <p:spPr/>
        <p:txBody>
          <a:bodyPr/>
          <a:lstStyle/>
          <a:p>
            <a:r>
              <a:rPr lang="en-US"/>
              <a:t>Wrap-Up and Next Steps</a:t>
            </a:r>
          </a:p>
        </p:txBody>
      </p:sp>
      <p:sp>
        <p:nvSpPr>
          <p:cNvPr id="4" name="Text Placeholder 3">
            <a:extLst>
              <a:ext uri="{FF2B5EF4-FFF2-40B4-BE49-F238E27FC236}">
                <a16:creationId xmlns:a16="http://schemas.microsoft.com/office/drawing/2014/main" id="{56D624BB-BE40-0C19-1D80-D1895CFDA2A7}"/>
              </a:ext>
            </a:extLst>
          </p:cNvPr>
          <p:cNvSpPr>
            <a:spLocks noGrp="1"/>
          </p:cNvSpPr>
          <p:nvPr>
            <p:ph type="body" sz="quarter" idx="12"/>
          </p:nvPr>
        </p:nvSpPr>
        <p:spPr/>
        <p:txBody>
          <a:bodyPr lIns="91440" tIns="45720" rIns="91440" bIns="45720" anchor="t"/>
          <a:lstStyle/>
          <a:p>
            <a:pPr>
              <a:spcAft>
                <a:spcPts val="1200"/>
              </a:spcAft>
            </a:pPr>
            <a:r>
              <a:rPr lang="en-US" dirty="0">
                <a:latin typeface="Poppins"/>
                <a:cs typeface="Poppins"/>
              </a:rPr>
              <a:t>The next Data Analytics Workgroup meeting is scheduled for </a:t>
            </a:r>
            <a:r>
              <a:rPr lang="en-US" b="1" dirty="0">
                <a:latin typeface="Poppins"/>
                <a:cs typeface="Poppins"/>
              </a:rPr>
              <a:t>August 7</a:t>
            </a:r>
            <a:r>
              <a:rPr lang="en-US" b="1" baseline="30000" dirty="0">
                <a:latin typeface="Poppins"/>
                <a:cs typeface="Poppins"/>
              </a:rPr>
              <a:t>th</a:t>
            </a:r>
            <a:r>
              <a:rPr lang="en-US" b="1" dirty="0">
                <a:latin typeface="Poppins"/>
                <a:cs typeface="Poppins"/>
              </a:rPr>
              <a:t> from 2-3 pm,</a:t>
            </a:r>
            <a:r>
              <a:rPr lang="en-US" dirty="0">
                <a:latin typeface="Poppins"/>
                <a:cs typeface="Poppins"/>
              </a:rPr>
              <a:t> contingent on OHS having sufficient new content to present for discussion.</a:t>
            </a:r>
            <a:endParaRPr lang="en-US" dirty="0"/>
          </a:p>
          <a:p>
            <a:r>
              <a:rPr lang="en-US" dirty="0">
                <a:latin typeface="Poppins"/>
                <a:cs typeface="Poppins"/>
              </a:rPr>
              <a:t>OHS will be holding the statutorily required </a:t>
            </a:r>
            <a:r>
              <a:rPr lang="en-US" b="1" dirty="0">
                <a:latin typeface="Poppins"/>
                <a:cs typeface="Poppins"/>
              </a:rPr>
              <a:t>annual public hearing</a:t>
            </a:r>
            <a:r>
              <a:rPr lang="en-US" dirty="0">
                <a:latin typeface="Poppins"/>
                <a:cs typeface="Poppins"/>
              </a:rPr>
              <a:t> on the cost growth benchmark, primary care spending target, and quality benchmark results on </a:t>
            </a:r>
            <a:r>
              <a:rPr lang="en-US" b="1" dirty="0">
                <a:latin typeface="Poppins"/>
                <a:cs typeface="Poppins"/>
              </a:rPr>
              <a:t>Tuesday, June 25</a:t>
            </a:r>
            <a:r>
              <a:rPr lang="en-US" b="1" baseline="30000" dirty="0">
                <a:latin typeface="Poppins"/>
                <a:cs typeface="Poppins"/>
              </a:rPr>
              <a:t>th</a:t>
            </a:r>
            <a:r>
              <a:rPr lang="en-US" b="1" dirty="0">
                <a:latin typeface="Poppins"/>
                <a:cs typeface="Poppins"/>
              </a:rPr>
              <a:t> at the Legislative Office Building</a:t>
            </a:r>
            <a:r>
              <a:rPr lang="en-US" dirty="0">
                <a:latin typeface="Poppins"/>
                <a:cs typeface="Poppins"/>
              </a:rPr>
              <a:t>. You are all invited to attend.</a:t>
            </a:r>
            <a:endParaRPr lang="en-US" dirty="0"/>
          </a:p>
        </p:txBody>
      </p:sp>
      <p:sp>
        <p:nvSpPr>
          <p:cNvPr id="5" name="Text Placeholder 4">
            <a:extLst>
              <a:ext uri="{FF2B5EF4-FFF2-40B4-BE49-F238E27FC236}">
                <a16:creationId xmlns:a16="http://schemas.microsoft.com/office/drawing/2014/main" id="{65907BB0-A71F-3516-04D8-DBC4D158336A}"/>
              </a:ext>
            </a:extLst>
          </p:cNvPr>
          <p:cNvSpPr>
            <a:spLocks noGrp="1"/>
          </p:cNvSpPr>
          <p:nvPr>
            <p:ph type="body" sz="quarter" idx="13"/>
          </p:nvPr>
        </p:nvSpPr>
        <p:spPr/>
        <p:txBody>
          <a:bodyPr/>
          <a:lstStyle/>
          <a:p>
            <a:r>
              <a:rPr lang="en-US"/>
              <a:t>Wrap-Up and Next Steps</a:t>
            </a:r>
          </a:p>
        </p:txBody>
      </p:sp>
    </p:spTree>
    <p:extLst>
      <p:ext uri="{BB962C8B-B14F-4D97-AF65-F5344CB8AC3E}">
        <p14:creationId xmlns:p14="http://schemas.microsoft.com/office/powerpoint/2010/main" val="755993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A142404-4C93-426C-A6DF-FBFED9F0B7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01CF334-2D5C-4859-84A6-CA7E6E43FAEB}" type="slidenum">
              <a:rPr kumimoji="0" lang="en-US" sz="1800" b="1" i="0" u="none" strike="noStrike" kern="1200" cap="none" spc="0" normalizeH="0" baseline="0" noProof="0" smtClean="0">
                <a:ln>
                  <a:noFill/>
                </a:ln>
                <a:solidFill>
                  <a:srgbClr val="0067B1"/>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800" b="1" i="0" u="none" strike="noStrike" kern="1200" cap="none" spc="0" normalizeH="0" baseline="0" noProof="0">
              <a:ln>
                <a:noFill/>
              </a:ln>
              <a:solidFill>
                <a:srgbClr val="0067B1"/>
              </a:solidFill>
              <a:effectLst/>
              <a:uLnTx/>
              <a:uFillTx/>
              <a:latin typeface="Calibri" panose="020F0502020204030204"/>
              <a:ea typeface="+mn-ea"/>
              <a:cs typeface="+mn-cs"/>
            </a:endParaRPr>
          </a:p>
        </p:txBody>
      </p:sp>
      <p:graphicFrame>
        <p:nvGraphicFramePr>
          <p:cNvPr id="2" name="Table 5">
            <a:extLst>
              <a:ext uri="{FF2B5EF4-FFF2-40B4-BE49-F238E27FC236}">
                <a16:creationId xmlns:a16="http://schemas.microsoft.com/office/drawing/2014/main" id="{3B9E606B-47B9-404A-AB4C-EB764FD02D80}"/>
              </a:ext>
            </a:extLst>
          </p:cNvPr>
          <p:cNvGraphicFramePr>
            <a:graphicFrameLocks noGrp="1"/>
          </p:cNvGraphicFramePr>
          <p:nvPr>
            <p:extLst>
              <p:ext uri="{D42A27DB-BD31-4B8C-83A1-F6EECF244321}">
                <p14:modId xmlns:p14="http://schemas.microsoft.com/office/powerpoint/2010/main" val="2170018886"/>
              </p:ext>
            </p:extLst>
          </p:nvPr>
        </p:nvGraphicFramePr>
        <p:xfrm>
          <a:off x="601129" y="891664"/>
          <a:ext cx="10985886" cy="5061078"/>
        </p:xfrm>
        <a:graphic>
          <a:graphicData uri="http://schemas.openxmlformats.org/drawingml/2006/table">
            <a:tbl>
              <a:tblPr firstRow="1" bandRow="1">
                <a:tableStyleId>{3B4B98B0-60AC-42C2-AFA5-B58CD77FA1E5}</a:tableStyleId>
              </a:tblPr>
              <a:tblGrid>
                <a:gridCol w="1699727">
                  <a:extLst>
                    <a:ext uri="{9D8B030D-6E8A-4147-A177-3AD203B41FA5}">
                      <a16:colId xmlns:a16="http://schemas.microsoft.com/office/drawing/2014/main" val="2806908129"/>
                    </a:ext>
                  </a:extLst>
                </a:gridCol>
                <a:gridCol w="9286159">
                  <a:extLst>
                    <a:ext uri="{9D8B030D-6E8A-4147-A177-3AD203B41FA5}">
                      <a16:colId xmlns:a16="http://schemas.microsoft.com/office/drawing/2014/main" val="2401627006"/>
                    </a:ext>
                  </a:extLst>
                </a:gridCol>
              </a:tblGrid>
              <a:tr h="736740">
                <a:tc gridSpan="2">
                  <a:txBody>
                    <a:bodyPr/>
                    <a:lstStyle/>
                    <a:p>
                      <a:pPr lvl="0" algn="ctr">
                        <a:buNone/>
                      </a:pPr>
                      <a:r>
                        <a:rPr lang="en-US" sz="4000" b="0" dirty="0">
                          <a:solidFill>
                            <a:schemeClr val="tx2"/>
                          </a:solidFill>
                          <a:latin typeface="Poppins"/>
                          <a:cs typeface="Poppins"/>
                        </a:rPr>
                        <a:t>Meeting Agenda</a:t>
                      </a:r>
                      <a:endParaRPr lang="en-US" dirty="0"/>
                    </a:p>
                  </a:txBody>
                  <a:tcPr/>
                </a:tc>
                <a:tc hMerge="1">
                  <a:txBody>
                    <a:bodyPr/>
                    <a:lstStyle/>
                    <a:p>
                      <a:endParaRPr lang="en-US"/>
                    </a:p>
                  </a:txBody>
                  <a:tcPr/>
                </a:tc>
                <a:extLst>
                  <a:ext uri="{0D108BD9-81ED-4DB2-BD59-A6C34878D82A}">
                    <a16:rowId xmlns:a16="http://schemas.microsoft.com/office/drawing/2014/main" val="2934649057"/>
                  </a:ext>
                </a:extLst>
              </a:tr>
              <a:tr h="480482">
                <a:tc>
                  <a:txBody>
                    <a:bodyPr/>
                    <a:lstStyle/>
                    <a:p>
                      <a:pPr lvl="0">
                        <a:buNone/>
                      </a:pPr>
                      <a:r>
                        <a:rPr lang="en-US" sz="2400" b="0" u="sng" dirty="0">
                          <a:solidFill>
                            <a:schemeClr val="tx2"/>
                          </a:solidFill>
                          <a:latin typeface="Poppins"/>
                          <a:cs typeface="Poppins"/>
                        </a:rPr>
                        <a:t>Time</a:t>
                      </a:r>
                      <a:endParaRPr lang="en-US" dirty="0"/>
                    </a:p>
                  </a:txBody>
                  <a:tcPr/>
                </a:tc>
                <a:tc>
                  <a:txBody>
                    <a:bodyPr/>
                    <a:lstStyle/>
                    <a:p>
                      <a:r>
                        <a:rPr lang="en-US" sz="2400" b="0" u="sng" dirty="0">
                          <a:solidFill>
                            <a:schemeClr val="tx2"/>
                          </a:solidFill>
                          <a:latin typeface="Poppins"/>
                          <a:cs typeface="Poppins"/>
                        </a:rPr>
                        <a:t>Topic</a:t>
                      </a:r>
                    </a:p>
                  </a:txBody>
                  <a:tcPr/>
                </a:tc>
                <a:extLst>
                  <a:ext uri="{0D108BD9-81ED-4DB2-BD59-A6C34878D82A}">
                    <a16:rowId xmlns:a16="http://schemas.microsoft.com/office/drawing/2014/main" val="1533348664"/>
                  </a:ext>
                </a:extLst>
              </a:tr>
              <a:tr h="480482">
                <a:tc>
                  <a:txBody>
                    <a:bodyPr/>
                    <a:lstStyle/>
                    <a:p>
                      <a:pPr lvl="0">
                        <a:buNone/>
                      </a:pPr>
                      <a:r>
                        <a:rPr lang="en-US" sz="2400" b="0" dirty="0">
                          <a:solidFill>
                            <a:schemeClr val="tx2"/>
                          </a:solidFill>
                          <a:latin typeface="Poppins"/>
                          <a:cs typeface="Poppins"/>
                        </a:rPr>
                        <a:t>2:00 p.m.</a:t>
                      </a:r>
                      <a:endParaRPr lang="en-US" dirty="0"/>
                    </a:p>
                  </a:txBody>
                  <a:tcPr/>
                </a:tc>
                <a:tc>
                  <a:txBody>
                    <a:bodyPr/>
                    <a:lstStyle/>
                    <a:p>
                      <a:pPr marL="0" indent="0" algn="l">
                        <a:buNone/>
                      </a:pPr>
                      <a:r>
                        <a:rPr lang="en-US" sz="2400" b="0" dirty="0">
                          <a:solidFill>
                            <a:schemeClr val="tx2"/>
                          </a:solidFill>
                          <a:latin typeface="Poppins"/>
                          <a:cs typeface="Poppins"/>
                        </a:rPr>
                        <a:t>I.     Welcome and Roll Call</a:t>
                      </a:r>
                    </a:p>
                  </a:txBody>
                  <a:tcPr/>
                </a:tc>
                <a:extLst>
                  <a:ext uri="{0D108BD9-81ED-4DB2-BD59-A6C34878D82A}">
                    <a16:rowId xmlns:a16="http://schemas.microsoft.com/office/drawing/2014/main" val="990134410"/>
                  </a:ext>
                </a:extLst>
              </a:tr>
              <a:tr h="480482">
                <a:tc>
                  <a:txBody>
                    <a:bodyPr/>
                    <a:lstStyle/>
                    <a:p>
                      <a:pPr lvl="0">
                        <a:buNone/>
                      </a:pPr>
                      <a:r>
                        <a:rPr lang="en-US" sz="2400" b="0" dirty="0">
                          <a:solidFill>
                            <a:schemeClr val="tx2"/>
                          </a:solidFill>
                          <a:latin typeface="Poppins"/>
                          <a:cs typeface="Poppins"/>
                        </a:rPr>
                        <a:t>2:05 p.m.</a:t>
                      </a:r>
                      <a:endParaRPr lang="en-US" dirty="0"/>
                    </a:p>
                  </a:txBody>
                  <a:tcPr/>
                </a:tc>
                <a:tc>
                  <a:txBody>
                    <a:bodyPr/>
                    <a:lstStyle/>
                    <a:p>
                      <a:pPr algn="l"/>
                      <a:r>
                        <a:rPr lang="en-US" sz="2400" b="0" dirty="0">
                          <a:solidFill>
                            <a:schemeClr val="tx2"/>
                          </a:solidFill>
                          <a:latin typeface="Poppins"/>
                          <a:cs typeface="Poppins"/>
                        </a:rPr>
                        <a:t>II.    Approval of April Meeting Minutes – Vote</a:t>
                      </a:r>
                    </a:p>
                  </a:txBody>
                  <a:tcPr/>
                </a:tc>
                <a:extLst>
                  <a:ext uri="{0D108BD9-81ED-4DB2-BD59-A6C34878D82A}">
                    <a16:rowId xmlns:a16="http://schemas.microsoft.com/office/drawing/2014/main" val="1897463981"/>
                  </a:ext>
                </a:extLst>
              </a:tr>
              <a:tr h="480482">
                <a:tc>
                  <a:txBody>
                    <a:bodyPr/>
                    <a:lstStyle/>
                    <a:p>
                      <a:pPr lvl="0">
                        <a:buNone/>
                      </a:pPr>
                      <a:r>
                        <a:rPr lang="en-US" sz="2400" b="0" dirty="0">
                          <a:solidFill>
                            <a:schemeClr val="tx2"/>
                          </a:solidFill>
                          <a:latin typeface="Poppins"/>
                          <a:cs typeface="Poppins"/>
                        </a:rPr>
                        <a:t>2:10 p.m.</a:t>
                      </a:r>
                      <a:endParaRPr lang="en-US" dirty="0"/>
                    </a:p>
                  </a:txBody>
                  <a:tcPr/>
                </a:tc>
                <a:tc>
                  <a:txBody>
                    <a:bodyPr/>
                    <a:lstStyle/>
                    <a:p>
                      <a:pPr algn="l"/>
                      <a:r>
                        <a:rPr lang="en-US" sz="2400" b="0" dirty="0">
                          <a:solidFill>
                            <a:schemeClr val="tx2"/>
                          </a:solidFill>
                          <a:latin typeface="Poppins"/>
                          <a:cs typeface="Poppins"/>
                        </a:rPr>
                        <a:t>III.   Retail Pharmacy Spending Trends</a:t>
                      </a:r>
                    </a:p>
                  </a:txBody>
                  <a:tcPr/>
                </a:tc>
                <a:extLst>
                  <a:ext uri="{0D108BD9-81ED-4DB2-BD59-A6C34878D82A}">
                    <a16:rowId xmlns:a16="http://schemas.microsoft.com/office/drawing/2014/main" val="4198670058"/>
                  </a:ext>
                </a:extLst>
              </a:tr>
              <a:tr h="480482">
                <a:tc>
                  <a:txBody>
                    <a:bodyPr/>
                    <a:lstStyle/>
                    <a:p>
                      <a:pPr lvl="0">
                        <a:buNone/>
                      </a:pPr>
                      <a:r>
                        <a:rPr lang="en-US" sz="2400" b="0" dirty="0">
                          <a:solidFill>
                            <a:schemeClr val="tx2"/>
                          </a:solidFill>
                          <a:latin typeface="Poppins"/>
                          <a:cs typeface="Poppins"/>
                        </a:rPr>
                        <a:t>2:30 p.m.</a:t>
                      </a:r>
                    </a:p>
                  </a:txBody>
                  <a:tcPr/>
                </a:tc>
                <a:tc>
                  <a:txBody>
                    <a:bodyPr/>
                    <a:lstStyle/>
                    <a:p>
                      <a:pPr lvl="0" algn="l">
                        <a:buNone/>
                      </a:pPr>
                      <a:r>
                        <a:rPr lang="en-US" sz="2400" b="0" dirty="0">
                          <a:solidFill>
                            <a:schemeClr val="tx2"/>
                          </a:solidFill>
                          <a:latin typeface="Poppins"/>
                          <a:cs typeface="Poppins"/>
                        </a:rPr>
                        <a:t>IV.   Defining Medical Pharmacy</a:t>
                      </a:r>
                    </a:p>
                  </a:txBody>
                  <a:tcPr/>
                </a:tc>
                <a:extLst>
                  <a:ext uri="{0D108BD9-81ED-4DB2-BD59-A6C34878D82A}">
                    <a16:rowId xmlns:a16="http://schemas.microsoft.com/office/drawing/2014/main" val="1396677539"/>
                  </a:ext>
                </a:extLst>
              </a:tr>
              <a:tr h="480482">
                <a:tc>
                  <a:txBody>
                    <a:bodyPr/>
                    <a:lstStyle/>
                    <a:p>
                      <a:pPr lvl="0">
                        <a:buNone/>
                      </a:pPr>
                      <a:r>
                        <a:rPr lang="en-US" sz="2400" b="0" dirty="0">
                          <a:solidFill>
                            <a:schemeClr val="tx2"/>
                          </a:solidFill>
                          <a:latin typeface="Poppins"/>
                          <a:cs typeface="Poppins"/>
                        </a:rPr>
                        <a:t>2:40 p.m.</a:t>
                      </a:r>
                    </a:p>
                  </a:txBody>
                  <a:tcPr/>
                </a:tc>
                <a:tc>
                  <a:txBody>
                    <a:bodyPr/>
                    <a:lstStyle/>
                    <a:p>
                      <a:pPr lvl="0" algn="l">
                        <a:buNone/>
                      </a:pPr>
                      <a:r>
                        <a:rPr lang="en-US" sz="2400" b="0" dirty="0">
                          <a:solidFill>
                            <a:schemeClr val="tx2"/>
                          </a:solidFill>
                          <a:latin typeface="Poppins"/>
                          <a:cs typeface="Poppins"/>
                        </a:rPr>
                        <a:t>V.    Cost Growth Mitigation Strategies</a:t>
                      </a:r>
                    </a:p>
                  </a:txBody>
                  <a:tcPr/>
                </a:tc>
                <a:extLst>
                  <a:ext uri="{0D108BD9-81ED-4DB2-BD59-A6C34878D82A}">
                    <a16:rowId xmlns:a16="http://schemas.microsoft.com/office/drawing/2014/main" val="2994026710"/>
                  </a:ext>
                </a:extLst>
              </a:tr>
              <a:tr h="480482">
                <a:tc>
                  <a:txBody>
                    <a:bodyPr/>
                    <a:lstStyle/>
                    <a:p>
                      <a:pPr lvl="0">
                        <a:buNone/>
                      </a:pPr>
                      <a:r>
                        <a:rPr lang="en-US" sz="2400" b="0" dirty="0">
                          <a:solidFill>
                            <a:schemeClr val="tx2"/>
                          </a:solidFill>
                          <a:latin typeface="Poppins"/>
                          <a:cs typeface="Poppins"/>
                        </a:rPr>
                        <a:t>2:50 p.m.</a:t>
                      </a:r>
                      <a:endParaRPr lang="en-US" dirty="0"/>
                    </a:p>
                  </a:txBody>
                  <a:tcPr/>
                </a:tc>
                <a:tc>
                  <a:txBody>
                    <a:bodyPr/>
                    <a:lstStyle/>
                    <a:p>
                      <a:pPr lvl="0" algn="l">
                        <a:buNone/>
                      </a:pPr>
                      <a:r>
                        <a:rPr lang="en-US" sz="2400" b="0" i="0" u="none" strike="noStrike" noProof="0" dirty="0">
                          <a:solidFill>
                            <a:schemeClr val="tx2"/>
                          </a:solidFill>
                          <a:latin typeface="Poppins"/>
                          <a:cs typeface="Poppins"/>
                        </a:rPr>
                        <a:t>VI.   Public</a:t>
                      </a:r>
                      <a:r>
                        <a:rPr lang="en-US" sz="2400" b="0" i="0" u="none" strike="noStrike" baseline="0" noProof="0" dirty="0">
                          <a:solidFill>
                            <a:schemeClr val="tx2"/>
                          </a:solidFill>
                          <a:latin typeface="Poppins"/>
                          <a:cs typeface="Poppins"/>
                        </a:rPr>
                        <a:t> Comment</a:t>
                      </a:r>
                      <a:endParaRPr lang="en-US" dirty="0">
                        <a:latin typeface="Poppins"/>
                        <a:cs typeface="Poppins"/>
                      </a:endParaRPr>
                    </a:p>
                  </a:txBody>
                  <a:tcPr/>
                </a:tc>
                <a:extLst>
                  <a:ext uri="{0D108BD9-81ED-4DB2-BD59-A6C34878D82A}">
                    <a16:rowId xmlns:a16="http://schemas.microsoft.com/office/drawing/2014/main" val="919408637"/>
                  </a:ext>
                </a:extLst>
              </a:tr>
              <a:tr h="480482">
                <a:tc>
                  <a:txBody>
                    <a:bodyPr/>
                    <a:lstStyle/>
                    <a:p>
                      <a:pPr lvl="0">
                        <a:buNone/>
                      </a:pPr>
                      <a:r>
                        <a:rPr lang="en-US" sz="2400" b="0" dirty="0">
                          <a:solidFill>
                            <a:schemeClr val="tx2"/>
                          </a:solidFill>
                          <a:latin typeface="Poppins"/>
                          <a:cs typeface="Poppins"/>
                        </a:rPr>
                        <a:t>2:55 p.m.</a:t>
                      </a:r>
                      <a:endParaRPr lang="en-US" dirty="0"/>
                    </a:p>
                  </a:txBody>
                  <a:tcPr/>
                </a:tc>
                <a:tc>
                  <a:txBody>
                    <a:bodyPr/>
                    <a:lstStyle/>
                    <a:p>
                      <a:pPr lvl="0" algn="l">
                        <a:buNone/>
                      </a:pPr>
                      <a:r>
                        <a:rPr lang="en-US" sz="2400" b="0" dirty="0">
                          <a:solidFill>
                            <a:schemeClr val="tx2"/>
                          </a:solidFill>
                          <a:latin typeface="Poppins"/>
                          <a:cs typeface="Poppins"/>
                        </a:rPr>
                        <a:t>VII.  </a:t>
                      </a:r>
                      <a:r>
                        <a:rPr lang="en-US" sz="2400" b="0" i="0" u="none" strike="noStrike" noProof="0" dirty="0">
                          <a:solidFill>
                            <a:schemeClr val="tx2"/>
                          </a:solidFill>
                          <a:latin typeface="Poppins"/>
                          <a:cs typeface="Poppins"/>
                        </a:rPr>
                        <a:t>Wrap-Up</a:t>
                      </a:r>
                      <a:endParaRPr lang="en-US" sz="2400" b="0" dirty="0">
                        <a:solidFill>
                          <a:schemeClr val="tx2"/>
                        </a:solidFill>
                        <a:latin typeface="Poppins" panose="00000500000000000000" pitchFamily="2" charset="0"/>
                        <a:cs typeface="Poppins" panose="00000500000000000000" pitchFamily="2" charset="0"/>
                      </a:endParaRPr>
                    </a:p>
                  </a:txBody>
                  <a:tcPr/>
                </a:tc>
                <a:extLst>
                  <a:ext uri="{0D108BD9-81ED-4DB2-BD59-A6C34878D82A}">
                    <a16:rowId xmlns:a16="http://schemas.microsoft.com/office/drawing/2014/main" val="103051236"/>
                  </a:ext>
                </a:extLst>
              </a:tr>
              <a:tr h="480482">
                <a:tc>
                  <a:txBody>
                    <a:bodyPr/>
                    <a:lstStyle/>
                    <a:p>
                      <a:pPr lvl="0">
                        <a:buNone/>
                      </a:pPr>
                      <a:r>
                        <a:rPr lang="en-US" sz="2400" b="0" dirty="0">
                          <a:solidFill>
                            <a:schemeClr val="tx2"/>
                          </a:solidFill>
                          <a:latin typeface="Poppins"/>
                          <a:cs typeface="Poppins"/>
                        </a:rPr>
                        <a:t>3:00 p.m.</a:t>
                      </a:r>
                      <a:endParaRPr lang="en-US" dirty="0"/>
                    </a:p>
                  </a:txBody>
                  <a:tcPr/>
                </a:tc>
                <a:tc>
                  <a:txBody>
                    <a:bodyPr/>
                    <a:lstStyle/>
                    <a:p>
                      <a:pPr algn="l"/>
                      <a:r>
                        <a:rPr lang="en-US" sz="2400" b="0" dirty="0">
                          <a:solidFill>
                            <a:schemeClr val="tx2"/>
                          </a:solidFill>
                          <a:latin typeface="Poppins"/>
                          <a:cs typeface="Poppins"/>
                        </a:rPr>
                        <a:t>VIII. </a:t>
                      </a:r>
                      <a:r>
                        <a:rPr lang="en-US" sz="2400" b="0" i="0" u="none" strike="noStrike" noProof="0" dirty="0">
                          <a:solidFill>
                            <a:schemeClr val="tx2"/>
                          </a:solidFill>
                          <a:latin typeface="Poppins"/>
                          <a:cs typeface="Poppins"/>
                        </a:rPr>
                        <a:t>Adjournment</a:t>
                      </a:r>
                      <a:endParaRPr lang="en-US" sz="2400" b="0" dirty="0">
                        <a:solidFill>
                          <a:schemeClr val="tx2"/>
                        </a:solidFill>
                        <a:latin typeface="Poppins"/>
                        <a:cs typeface="Poppins"/>
                      </a:endParaRPr>
                    </a:p>
                  </a:txBody>
                  <a:tcPr/>
                </a:tc>
                <a:extLst>
                  <a:ext uri="{0D108BD9-81ED-4DB2-BD59-A6C34878D82A}">
                    <a16:rowId xmlns:a16="http://schemas.microsoft.com/office/drawing/2014/main" val="581378331"/>
                  </a:ext>
                </a:extLst>
              </a:tr>
            </a:tbl>
          </a:graphicData>
        </a:graphic>
      </p:graphicFrame>
    </p:spTree>
    <p:extLst>
      <p:ext uri="{BB962C8B-B14F-4D97-AF65-F5344CB8AC3E}">
        <p14:creationId xmlns:p14="http://schemas.microsoft.com/office/powerpoint/2010/main" val="37590788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1A5F018-787D-0970-BF7A-697F1553A55B}"/>
              </a:ext>
            </a:extLst>
          </p:cNvPr>
          <p:cNvSpPr>
            <a:spLocks noGrp="1"/>
          </p:cNvSpPr>
          <p:nvPr>
            <p:ph type="body" sz="quarter" idx="10"/>
          </p:nvPr>
        </p:nvSpPr>
        <p:spPr>
          <a:xfrm>
            <a:off x="619776" y="2784279"/>
            <a:ext cx="7609824" cy="1289441"/>
          </a:xfrm>
        </p:spPr>
        <p:txBody>
          <a:bodyPr lIns="91440" tIns="45720" rIns="91440" bIns="45720" anchor="t"/>
          <a:lstStyle/>
          <a:p>
            <a:r>
              <a:rPr lang="en-US" dirty="0">
                <a:latin typeface="Poppins"/>
                <a:cs typeface="Poppins"/>
              </a:rPr>
              <a:t>Approval of April 3</a:t>
            </a:r>
            <a:r>
              <a:rPr lang="en-US" baseline="30000" dirty="0">
                <a:latin typeface="Poppins"/>
                <a:cs typeface="Poppins"/>
              </a:rPr>
              <a:t>rd</a:t>
            </a:r>
            <a:r>
              <a:rPr lang="en-US" dirty="0">
                <a:latin typeface="Poppins"/>
                <a:cs typeface="Poppins"/>
              </a:rPr>
              <a:t>  Meeting Minutes - Vote</a:t>
            </a:r>
          </a:p>
        </p:txBody>
      </p:sp>
    </p:spTree>
    <p:extLst>
      <p:ext uri="{BB962C8B-B14F-4D97-AF65-F5344CB8AC3E}">
        <p14:creationId xmlns:p14="http://schemas.microsoft.com/office/powerpoint/2010/main" val="3087383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1A5F018-787D-0970-BF7A-697F1553A55B}"/>
              </a:ext>
            </a:extLst>
          </p:cNvPr>
          <p:cNvSpPr>
            <a:spLocks noGrp="1"/>
          </p:cNvSpPr>
          <p:nvPr>
            <p:ph type="body" sz="quarter" idx="10"/>
          </p:nvPr>
        </p:nvSpPr>
        <p:spPr>
          <a:xfrm>
            <a:off x="619776" y="2784279"/>
            <a:ext cx="7609824" cy="1289441"/>
          </a:xfrm>
        </p:spPr>
        <p:txBody>
          <a:bodyPr lIns="91440" tIns="45720" rIns="91440" bIns="45720" anchor="t"/>
          <a:lstStyle/>
          <a:p>
            <a:r>
              <a:rPr lang="en-US" dirty="0">
                <a:latin typeface="Poppins"/>
                <a:cs typeface="Poppins"/>
              </a:rPr>
              <a:t>Retail Pharmacy Spending Trends</a:t>
            </a:r>
          </a:p>
        </p:txBody>
      </p:sp>
    </p:spTree>
    <p:extLst>
      <p:ext uri="{BB962C8B-B14F-4D97-AF65-F5344CB8AC3E}">
        <p14:creationId xmlns:p14="http://schemas.microsoft.com/office/powerpoint/2010/main" val="2842912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E06BDB7-40B5-C802-35C6-67CA2C96ABAC}"/>
              </a:ext>
            </a:extLst>
          </p:cNvPr>
          <p:cNvSpPr>
            <a:spLocks noGrp="1"/>
          </p:cNvSpPr>
          <p:nvPr>
            <p:ph type="body" sz="quarter" idx="10"/>
          </p:nvPr>
        </p:nvSpPr>
        <p:spPr/>
        <p:txBody>
          <a:bodyPr/>
          <a:lstStyle/>
          <a:p>
            <a:r>
              <a:rPr lang="en-US"/>
              <a:t>Retail Pharmacy Spending Trends: Background</a:t>
            </a:r>
          </a:p>
        </p:txBody>
      </p:sp>
      <p:sp>
        <p:nvSpPr>
          <p:cNvPr id="4" name="Text Placeholder 3">
            <a:extLst>
              <a:ext uri="{FF2B5EF4-FFF2-40B4-BE49-F238E27FC236}">
                <a16:creationId xmlns:a16="http://schemas.microsoft.com/office/drawing/2014/main" id="{99398528-1248-3E34-607D-0F5ED0BFB820}"/>
              </a:ext>
            </a:extLst>
          </p:cNvPr>
          <p:cNvSpPr>
            <a:spLocks noGrp="1"/>
          </p:cNvSpPr>
          <p:nvPr>
            <p:ph type="body" sz="quarter" idx="12"/>
          </p:nvPr>
        </p:nvSpPr>
        <p:spPr>
          <a:xfrm>
            <a:off x="565150" y="1211262"/>
            <a:ext cx="11061700" cy="4960938"/>
          </a:xfrm>
        </p:spPr>
        <p:txBody>
          <a:bodyPr lIns="91440" tIns="45720" rIns="91440" bIns="45720" anchor="t"/>
          <a:lstStyle/>
          <a:p>
            <a:pPr>
              <a:spcAft>
                <a:spcPts val="1200"/>
              </a:spcAft>
            </a:pPr>
            <a:r>
              <a:rPr lang="en-US" dirty="0">
                <a:latin typeface="Poppins"/>
                <a:cs typeface="Poppins"/>
              </a:rPr>
              <a:t>As a reminder, during our April review of the 2022 cost growth benchmark results, we observed that retail pharmacy was the #1 driver of 2022 spending growth across all three markets. </a:t>
            </a:r>
            <a:endParaRPr lang="en-US" dirty="0"/>
          </a:p>
          <a:p>
            <a:pPr>
              <a:spcAft>
                <a:spcPts val="600"/>
              </a:spcAft>
            </a:pPr>
            <a:r>
              <a:rPr lang="en-US" dirty="0"/>
              <a:t>Since that time, OHS has conducted follow-up analyses using APCD data to put this observation into the context of longitudinal trends, and to better understand the role of changes in payment per unit vs utilization. </a:t>
            </a:r>
          </a:p>
          <a:p>
            <a:pPr lvl="1"/>
            <a:r>
              <a:rPr lang="en-US" dirty="0"/>
              <a:t>Keep in mind that the data we present to you now does not align perfectly with the data presented in March due to the different data sources used, including the lack of drug rebates in the APCD.</a:t>
            </a:r>
          </a:p>
        </p:txBody>
      </p:sp>
      <p:sp>
        <p:nvSpPr>
          <p:cNvPr id="5" name="Text Placeholder 4">
            <a:extLst>
              <a:ext uri="{FF2B5EF4-FFF2-40B4-BE49-F238E27FC236}">
                <a16:creationId xmlns:a16="http://schemas.microsoft.com/office/drawing/2014/main" id="{B42A782A-5FD3-4403-1997-380AEEF3BC42}"/>
              </a:ext>
            </a:extLst>
          </p:cNvPr>
          <p:cNvSpPr>
            <a:spLocks noGrp="1"/>
          </p:cNvSpPr>
          <p:nvPr>
            <p:ph type="body" sz="quarter" idx="13"/>
          </p:nvPr>
        </p:nvSpPr>
        <p:spPr/>
        <p:txBody>
          <a:bodyPr/>
          <a:lstStyle/>
          <a:p>
            <a:r>
              <a:rPr lang="en-US"/>
              <a:t>Retail Pharmacy Spending Trends</a:t>
            </a:r>
          </a:p>
        </p:txBody>
      </p:sp>
    </p:spTree>
    <p:extLst>
      <p:ext uri="{BB962C8B-B14F-4D97-AF65-F5344CB8AC3E}">
        <p14:creationId xmlns:p14="http://schemas.microsoft.com/office/powerpoint/2010/main" val="4087740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E06BDB7-40B5-C802-35C6-67CA2C96ABAC}"/>
              </a:ext>
            </a:extLst>
          </p:cNvPr>
          <p:cNvSpPr>
            <a:spLocks noGrp="1"/>
          </p:cNvSpPr>
          <p:nvPr>
            <p:ph type="body" sz="quarter" idx="10"/>
          </p:nvPr>
        </p:nvSpPr>
        <p:spPr/>
        <p:txBody>
          <a:bodyPr/>
          <a:lstStyle/>
          <a:p>
            <a:r>
              <a:rPr lang="en-US"/>
              <a:t>Measured Population</a:t>
            </a:r>
          </a:p>
        </p:txBody>
      </p:sp>
      <p:sp>
        <p:nvSpPr>
          <p:cNvPr id="4" name="Text Placeholder 3">
            <a:extLst>
              <a:ext uri="{FF2B5EF4-FFF2-40B4-BE49-F238E27FC236}">
                <a16:creationId xmlns:a16="http://schemas.microsoft.com/office/drawing/2014/main" id="{99398528-1248-3E34-607D-0F5ED0BFB820}"/>
              </a:ext>
            </a:extLst>
          </p:cNvPr>
          <p:cNvSpPr>
            <a:spLocks noGrp="1"/>
          </p:cNvSpPr>
          <p:nvPr>
            <p:ph type="body" sz="quarter" idx="12"/>
          </p:nvPr>
        </p:nvSpPr>
        <p:spPr>
          <a:xfrm>
            <a:off x="533400" y="1371600"/>
            <a:ext cx="11061700" cy="4435475"/>
          </a:xfrm>
        </p:spPr>
        <p:txBody>
          <a:bodyPr lIns="91440" tIns="45720" rIns="91440" bIns="45720" anchor="t"/>
          <a:lstStyle/>
          <a:p>
            <a:r>
              <a:rPr lang="en-US" dirty="0">
                <a:latin typeface="Poppins"/>
                <a:cs typeface="Poppins"/>
              </a:rPr>
              <a:t>Connecticut residents of all ages and all gender identities</a:t>
            </a:r>
          </a:p>
          <a:p>
            <a:r>
              <a:rPr lang="en-US" dirty="0">
                <a:latin typeface="Poppins"/>
                <a:cs typeface="Poppins"/>
              </a:rPr>
              <a:t>Payments made through June 2023 for prescriptions filled between 2018 and 2022</a:t>
            </a:r>
          </a:p>
          <a:p>
            <a:pPr>
              <a:spcAft>
                <a:spcPts val="300"/>
              </a:spcAft>
            </a:pPr>
            <a:r>
              <a:rPr lang="en-US" dirty="0">
                <a:latin typeface="Poppins"/>
                <a:cs typeface="Poppins"/>
              </a:rPr>
              <a:t>Retail pharmacy claims for members with commercial, Medicaid, or Medicare coverage </a:t>
            </a:r>
          </a:p>
          <a:p>
            <a:pPr>
              <a:spcAft>
                <a:spcPts val="300"/>
              </a:spcAft>
            </a:pPr>
            <a:r>
              <a:rPr lang="en-US" dirty="0">
                <a:latin typeface="Poppins"/>
                <a:cs typeface="Poppins"/>
              </a:rPr>
              <a:t>Medicaid results include members who are dually eligible for Medicare</a:t>
            </a:r>
            <a:endParaRPr lang="en-US" dirty="0"/>
          </a:p>
          <a:p>
            <a:pPr lvl="1"/>
            <a:r>
              <a:rPr lang="en-US" dirty="0">
                <a:latin typeface="Poppins"/>
                <a:cs typeface="Poppins"/>
              </a:rPr>
              <a:t>Commercial and Medicare results are restricted to those with primary coverage </a:t>
            </a:r>
            <a:endParaRPr lang="en-US" dirty="0"/>
          </a:p>
          <a:p>
            <a:pPr lvl="1"/>
            <a:r>
              <a:rPr lang="en-US" dirty="0">
                <a:latin typeface="Poppins"/>
                <a:cs typeface="Poppins"/>
              </a:rPr>
              <a:t>Medicare data are for Medicare Advantage only. </a:t>
            </a:r>
            <a:endParaRPr lang="en-US" dirty="0"/>
          </a:p>
        </p:txBody>
      </p:sp>
      <p:sp>
        <p:nvSpPr>
          <p:cNvPr id="5" name="Text Placeholder 4">
            <a:extLst>
              <a:ext uri="{FF2B5EF4-FFF2-40B4-BE49-F238E27FC236}">
                <a16:creationId xmlns:a16="http://schemas.microsoft.com/office/drawing/2014/main" id="{B42A782A-5FD3-4403-1997-380AEEF3BC42}"/>
              </a:ext>
            </a:extLst>
          </p:cNvPr>
          <p:cNvSpPr>
            <a:spLocks noGrp="1"/>
          </p:cNvSpPr>
          <p:nvPr>
            <p:ph type="body" sz="quarter" idx="13"/>
          </p:nvPr>
        </p:nvSpPr>
        <p:spPr/>
        <p:txBody>
          <a:bodyPr/>
          <a:lstStyle/>
          <a:p>
            <a:r>
              <a:rPr lang="en-US"/>
              <a:t>Measured Population</a:t>
            </a:r>
          </a:p>
        </p:txBody>
      </p:sp>
    </p:spTree>
    <p:extLst>
      <p:ext uri="{BB962C8B-B14F-4D97-AF65-F5344CB8AC3E}">
        <p14:creationId xmlns:p14="http://schemas.microsoft.com/office/powerpoint/2010/main" val="1284412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E06BDB7-40B5-C802-35C6-67CA2C96ABAC}"/>
              </a:ext>
            </a:extLst>
          </p:cNvPr>
          <p:cNvSpPr>
            <a:spLocks noGrp="1"/>
          </p:cNvSpPr>
          <p:nvPr>
            <p:ph type="body" sz="quarter" idx="10"/>
          </p:nvPr>
        </p:nvSpPr>
        <p:spPr/>
        <p:txBody>
          <a:bodyPr/>
          <a:lstStyle/>
          <a:p>
            <a:r>
              <a:rPr lang="en-US"/>
              <a:t>Methodology </a:t>
            </a:r>
          </a:p>
        </p:txBody>
      </p:sp>
      <p:sp>
        <p:nvSpPr>
          <p:cNvPr id="4" name="Text Placeholder 3">
            <a:extLst>
              <a:ext uri="{FF2B5EF4-FFF2-40B4-BE49-F238E27FC236}">
                <a16:creationId xmlns:a16="http://schemas.microsoft.com/office/drawing/2014/main" id="{99398528-1248-3E34-607D-0F5ED0BFB820}"/>
              </a:ext>
            </a:extLst>
          </p:cNvPr>
          <p:cNvSpPr>
            <a:spLocks noGrp="1"/>
          </p:cNvSpPr>
          <p:nvPr>
            <p:ph type="body" sz="quarter" idx="12"/>
          </p:nvPr>
        </p:nvSpPr>
        <p:spPr/>
        <p:txBody>
          <a:bodyPr/>
          <a:lstStyle/>
          <a:p>
            <a:pPr>
              <a:spcAft>
                <a:spcPts val="600"/>
              </a:spcAft>
            </a:pPr>
            <a:r>
              <a:rPr lang="en-US"/>
              <a:t>Total Spending is based on the “allowed” amount, which includes the patient cost sharing obligation</a:t>
            </a:r>
          </a:p>
          <a:p>
            <a:pPr>
              <a:spcAft>
                <a:spcPts val="600"/>
              </a:spcAft>
            </a:pPr>
            <a:r>
              <a:rPr lang="en-US"/>
              <a:t>Units are 30-day equivalents</a:t>
            </a:r>
          </a:p>
        </p:txBody>
      </p:sp>
      <p:sp>
        <p:nvSpPr>
          <p:cNvPr id="5" name="Text Placeholder 4">
            <a:extLst>
              <a:ext uri="{FF2B5EF4-FFF2-40B4-BE49-F238E27FC236}">
                <a16:creationId xmlns:a16="http://schemas.microsoft.com/office/drawing/2014/main" id="{B42A782A-5FD3-4403-1997-380AEEF3BC42}"/>
              </a:ext>
            </a:extLst>
          </p:cNvPr>
          <p:cNvSpPr>
            <a:spLocks noGrp="1"/>
          </p:cNvSpPr>
          <p:nvPr>
            <p:ph type="body" sz="quarter" idx="13"/>
          </p:nvPr>
        </p:nvSpPr>
        <p:spPr/>
        <p:txBody>
          <a:bodyPr/>
          <a:lstStyle/>
          <a:p>
            <a:r>
              <a:rPr lang="en-US"/>
              <a:t>Methodology</a:t>
            </a:r>
          </a:p>
        </p:txBody>
      </p:sp>
    </p:spTree>
    <p:extLst>
      <p:ext uri="{BB962C8B-B14F-4D97-AF65-F5344CB8AC3E}">
        <p14:creationId xmlns:p14="http://schemas.microsoft.com/office/powerpoint/2010/main" val="2951884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B1A0981-E2DE-1FC8-FEB0-563D52ADA042}"/>
              </a:ext>
            </a:extLst>
          </p:cNvPr>
          <p:cNvSpPr>
            <a:spLocks noGrp="1"/>
          </p:cNvSpPr>
          <p:nvPr>
            <p:ph type="body" sz="quarter" idx="10"/>
          </p:nvPr>
        </p:nvSpPr>
        <p:spPr/>
        <p:txBody>
          <a:bodyPr/>
          <a:lstStyle/>
          <a:p>
            <a:r>
              <a:rPr lang="en-US"/>
              <a:t>Retail Pharmacy: Total Spending Trends</a:t>
            </a:r>
          </a:p>
        </p:txBody>
      </p:sp>
      <p:sp>
        <p:nvSpPr>
          <p:cNvPr id="5" name="Text Placeholder 4">
            <a:extLst>
              <a:ext uri="{FF2B5EF4-FFF2-40B4-BE49-F238E27FC236}">
                <a16:creationId xmlns:a16="http://schemas.microsoft.com/office/drawing/2014/main" id="{055CEFC1-4F3F-CA77-2447-568461A316A7}"/>
              </a:ext>
            </a:extLst>
          </p:cNvPr>
          <p:cNvSpPr>
            <a:spLocks noGrp="1"/>
          </p:cNvSpPr>
          <p:nvPr>
            <p:ph type="body" sz="quarter" idx="13"/>
          </p:nvPr>
        </p:nvSpPr>
        <p:spPr/>
        <p:txBody>
          <a:bodyPr/>
          <a:lstStyle/>
          <a:p>
            <a:r>
              <a:rPr lang="en-US"/>
              <a:t>Retail Pharmacy: Total Spending Trends</a:t>
            </a:r>
          </a:p>
        </p:txBody>
      </p:sp>
      <p:graphicFrame>
        <p:nvGraphicFramePr>
          <p:cNvPr id="6" name="Table 5">
            <a:extLst>
              <a:ext uri="{FF2B5EF4-FFF2-40B4-BE49-F238E27FC236}">
                <a16:creationId xmlns:a16="http://schemas.microsoft.com/office/drawing/2014/main" id="{D37D66DC-6AEC-8A86-46A7-FD411998FA58}"/>
              </a:ext>
            </a:extLst>
          </p:cNvPr>
          <p:cNvGraphicFramePr>
            <a:graphicFrameLocks noGrp="1"/>
          </p:cNvGraphicFramePr>
          <p:nvPr/>
        </p:nvGraphicFramePr>
        <p:xfrm>
          <a:off x="567146" y="1304260"/>
          <a:ext cx="11057708" cy="1889760"/>
        </p:xfrm>
        <a:graphic>
          <a:graphicData uri="http://schemas.openxmlformats.org/drawingml/2006/table">
            <a:tbl>
              <a:tblPr firstRow="1" bandRow="1">
                <a:tableStyleId>{5C22544A-7EE6-4342-B048-85BDC9FD1C3A}</a:tableStyleId>
              </a:tblPr>
              <a:tblGrid>
                <a:gridCol w="2066108">
                  <a:extLst>
                    <a:ext uri="{9D8B030D-6E8A-4147-A177-3AD203B41FA5}">
                      <a16:colId xmlns:a16="http://schemas.microsoft.com/office/drawing/2014/main" val="1753301979"/>
                    </a:ext>
                  </a:extLst>
                </a:gridCol>
                <a:gridCol w="1981200">
                  <a:extLst>
                    <a:ext uri="{9D8B030D-6E8A-4147-A177-3AD203B41FA5}">
                      <a16:colId xmlns:a16="http://schemas.microsoft.com/office/drawing/2014/main" val="2338507721"/>
                    </a:ext>
                  </a:extLst>
                </a:gridCol>
                <a:gridCol w="2341589">
                  <a:extLst>
                    <a:ext uri="{9D8B030D-6E8A-4147-A177-3AD203B41FA5}">
                      <a16:colId xmlns:a16="http://schemas.microsoft.com/office/drawing/2014/main" val="371567696"/>
                    </a:ext>
                  </a:extLst>
                </a:gridCol>
                <a:gridCol w="2459011">
                  <a:extLst>
                    <a:ext uri="{9D8B030D-6E8A-4147-A177-3AD203B41FA5}">
                      <a16:colId xmlns:a16="http://schemas.microsoft.com/office/drawing/2014/main" val="636664125"/>
                    </a:ext>
                  </a:extLst>
                </a:gridCol>
                <a:gridCol w="2209800">
                  <a:extLst>
                    <a:ext uri="{9D8B030D-6E8A-4147-A177-3AD203B41FA5}">
                      <a16:colId xmlns:a16="http://schemas.microsoft.com/office/drawing/2014/main" val="1999466215"/>
                    </a:ext>
                  </a:extLst>
                </a:gridCol>
              </a:tblGrid>
              <a:tr h="370840">
                <a:tc>
                  <a:txBody>
                    <a:bodyPr/>
                    <a:lstStyle/>
                    <a:p>
                      <a:pPr algn="ctr"/>
                      <a:r>
                        <a:rPr lang="en-US" sz="2000">
                          <a:latin typeface="Poppins" panose="00000500000000000000" pitchFamily="2" charset="0"/>
                          <a:cs typeface="Poppins" panose="00000500000000000000" pitchFamily="2" charset="0"/>
                        </a:rPr>
                        <a:t>Year</a:t>
                      </a:r>
                    </a:p>
                  </a:txBody>
                  <a:tcPr anchor="ctr"/>
                </a:tc>
                <a:tc>
                  <a:txBody>
                    <a:bodyPr/>
                    <a:lstStyle/>
                    <a:p>
                      <a:pPr algn="ctr"/>
                      <a:r>
                        <a:rPr lang="en-US" sz="2000">
                          <a:latin typeface="Poppins" panose="00000500000000000000" pitchFamily="2" charset="0"/>
                          <a:cs typeface="Poppins" panose="00000500000000000000" pitchFamily="2" charset="0"/>
                        </a:rPr>
                        <a:t>Market</a:t>
                      </a:r>
                    </a:p>
                  </a:txBody>
                  <a:tcPr anchor="ctr"/>
                </a:tc>
                <a:tc>
                  <a:txBody>
                    <a:bodyPr/>
                    <a:lstStyle/>
                    <a:p>
                      <a:pPr algn="ctr"/>
                      <a:r>
                        <a:rPr lang="en-US" sz="2000">
                          <a:latin typeface="Poppins" panose="00000500000000000000" pitchFamily="2" charset="0"/>
                          <a:cs typeface="Poppins" panose="00000500000000000000" pitchFamily="2" charset="0"/>
                        </a:rPr>
                        <a:t>PMPM Spending</a:t>
                      </a:r>
                    </a:p>
                  </a:txBody>
                  <a:tcPr anchor="ctr"/>
                </a:tc>
                <a:tc>
                  <a:txBody>
                    <a:bodyPr/>
                    <a:lstStyle/>
                    <a:p>
                      <a:pPr algn="ctr"/>
                      <a:r>
                        <a:rPr lang="en-US" sz="2000">
                          <a:latin typeface="Poppins" panose="00000500000000000000" pitchFamily="2" charset="0"/>
                          <a:cs typeface="Poppins" panose="00000500000000000000" pitchFamily="2" charset="0"/>
                        </a:rPr>
                        <a:t>Payment per Unit</a:t>
                      </a:r>
                    </a:p>
                  </a:txBody>
                  <a:tcPr anchor="ctr"/>
                </a:tc>
                <a:tc>
                  <a:txBody>
                    <a:bodyPr/>
                    <a:lstStyle/>
                    <a:p>
                      <a:pPr algn="ctr"/>
                      <a:r>
                        <a:rPr lang="en-US" sz="2000">
                          <a:latin typeface="Poppins" panose="00000500000000000000" pitchFamily="2" charset="0"/>
                          <a:cs typeface="Poppins" panose="00000500000000000000" pitchFamily="2" charset="0"/>
                        </a:rPr>
                        <a:t>Utilization per Thousand</a:t>
                      </a:r>
                    </a:p>
                  </a:txBody>
                  <a:tcPr anchor="ctr"/>
                </a:tc>
                <a:extLst>
                  <a:ext uri="{0D108BD9-81ED-4DB2-BD59-A6C34878D82A}">
                    <a16:rowId xmlns:a16="http://schemas.microsoft.com/office/drawing/2014/main" val="3522457427"/>
                  </a:ext>
                </a:extLst>
              </a:tr>
              <a:tr h="370840">
                <a:tc rowSpan="3">
                  <a:txBody>
                    <a:bodyPr/>
                    <a:lstStyle/>
                    <a:p>
                      <a:pPr algn="ctr"/>
                      <a:r>
                        <a:rPr lang="en-US" sz="2000" b="1">
                          <a:latin typeface="Poppins" panose="00000500000000000000" pitchFamily="2" charset="0"/>
                          <a:cs typeface="Poppins" panose="00000500000000000000" pitchFamily="2" charset="0"/>
                        </a:rPr>
                        <a:t>2021-2022 Trend</a:t>
                      </a:r>
                    </a:p>
                  </a:txBody>
                  <a:tcPr anchor="ctr">
                    <a:lnB w="12700" cap="flat" cmpd="sng" algn="ctr">
                      <a:solidFill>
                        <a:schemeClr val="tx1"/>
                      </a:solidFill>
                      <a:prstDash val="solid"/>
                      <a:round/>
                      <a:headEnd type="none" w="med" len="med"/>
                      <a:tailEnd type="none" w="med" len="med"/>
                    </a:lnB>
                  </a:tcPr>
                </a:tc>
                <a:tc>
                  <a:txBody>
                    <a:bodyPr/>
                    <a:lstStyle/>
                    <a:p>
                      <a:r>
                        <a:rPr lang="en-US" sz="2000" b="1">
                          <a:latin typeface="Poppins" panose="00000500000000000000" pitchFamily="2" charset="0"/>
                          <a:cs typeface="Poppins" panose="00000500000000000000" pitchFamily="2" charset="0"/>
                        </a:rPr>
                        <a:t>Commercial</a:t>
                      </a:r>
                    </a:p>
                  </a:txBody>
                  <a:tcPr/>
                </a:tc>
                <a:tc>
                  <a:txBody>
                    <a:bodyPr/>
                    <a:lstStyle/>
                    <a:p>
                      <a:pPr algn="ctr"/>
                      <a:r>
                        <a:rPr lang="en-US" sz="2000">
                          <a:latin typeface="Poppins" panose="00000500000000000000" pitchFamily="2" charset="0"/>
                          <a:cs typeface="Poppins" panose="00000500000000000000" pitchFamily="2" charset="0"/>
                        </a:rPr>
                        <a:t>14.1%</a:t>
                      </a:r>
                    </a:p>
                  </a:txBody>
                  <a:tcPr/>
                </a:tc>
                <a:tc>
                  <a:txBody>
                    <a:bodyPr/>
                    <a:lstStyle/>
                    <a:p>
                      <a:pPr algn="ctr"/>
                      <a:r>
                        <a:rPr lang="en-US" sz="2000">
                          <a:latin typeface="Poppins" panose="00000500000000000000" pitchFamily="2" charset="0"/>
                          <a:cs typeface="Poppins" panose="00000500000000000000" pitchFamily="2" charset="0"/>
                        </a:rPr>
                        <a:t>7.0%</a:t>
                      </a:r>
                    </a:p>
                  </a:txBody>
                  <a:tcPr/>
                </a:tc>
                <a:tc>
                  <a:txBody>
                    <a:bodyPr/>
                    <a:lstStyle/>
                    <a:p>
                      <a:pPr algn="ctr"/>
                      <a:r>
                        <a:rPr lang="en-US" sz="2000">
                          <a:latin typeface="Poppins" panose="00000500000000000000" pitchFamily="2" charset="0"/>
                          <a:cs typeface="Poppins" panose="00000500000000000000" pitchFamily="2" charset="0"/>
                        </a:rPr>
                        <a:t>5.9%</a:t>
                      </a:r>
                    </a:p>
                  </a:txBody>
                  <a:tcPr/>
                </a:tc>
                <a:extLst>
                  <a:ext uri="{0D108BD9-81ED-4DB2-BD59-A6C34878D82A}">
                    <a16:rowId xmlns:a16="http://schemas.microsoft.com/office/drawing/2014/main" val="2944083570"/>
                  </a:ext>
                </a:extLst>
              </a:tr>
              <a:tr h="370840">
                <a:tc vMerge="1">
                  <a:txBody>
                    <a:bodyPr/>
                    <a:lstStyle/>
                    <a:p>
                      <a:endParaRPr lang="en-US"/>
                    </a:p>
                  </a:txBody>
                  <a:tcPr/>
                </a:tc>
                <a:tc>
                  <a:txBody>
                    <a:bodyPr/>
                    <a:lstStyle/>
                    <a:p>
                      <a:r>
                        <a:rPr lang="en-US" sz="2000" b="1">
                          <a:latin typeface="Poppins" panose="00000500000000000000" pitchFamily="2" charset="0"/>
                          <a:cs typeface="Poppins" panose="00000500000000000000" pitchFamily="2" charset="0"/>
                        </a:rPr>
                        <a:t>Medicaid</a:t>
                      </a:r>
                    </a:p>
                  </a:txBody>
                  <a:tcPr/>
                </a:tc>
                <a:tc>
                  <a:txBody>
                    <a:bodyPr/>
                    <a:lstStyle/>
                    <a:p>
                      <a:pPr algn="ctr"/>
                      <a:r>
                        <a:rPr lang="en-US" sz="2000">
                          <a:latin typeface="Poppins" panose="00000500000000000000" pitchFamily="2" charset="0"/>
                          <a:cs typeface="Poppins" panose="00000500000000000000" pitchFamily="2" charset="0"/>
                        </a:rPr>
                        <a:t>5.3%</a:t>
                      </a:r>
                    </a:p>
                  </a:txBody>
                  <a:tcPr/>
                </a:tc>
                <a:tc>
                  <a:txBody>
                    <a:bodyPr/>
                    <a:lstStyle/>
                    <a:p>
                      <a:pPr algn="ctr"/>
                      <a:r>
                        <a:rPr lang="en-US" sz="2000">
                          <a:latin typeface="Poppins" panose="00000500000000000000" pitchFamily="2" charset="0"/>
                          <a:cs typeface="Poppins" panose="00000500000000000000" pitchFamily="2" charset="0"/>
                        </a:rPr>
                        <a:t>8.9%</a:t>
                      </a:r>
                    </a:p>
                  </a:txBody>
                  <a:tcPr/>
                </a:tc>
                <a:tc>
                  <a:txBody>
                    <a:bodyPr/>
                    <a:lstStyle/>
                    <a:p>
                      <a:pPr algn="ctr"/>
                      <a:r>
                        <a:rPr lang="en-US" sz="2000">
                          <a:latin typeface="Poppins" panose="00000500000000000000" pitchFamily="2" charset="0"/>
                          <a:cs typeface="Poppins" panose="00000500000000000000" pitchFamily="2" charset="0"/>
                        </a:rPr>
                        <a:t>-3.6%</a:t>
                      </a:r>
                    </a:p>
                  </a:txBody>
                  <a:tcPr/>
                </a:tc>
                <a:extLst>
                  <a:ext uri="{0D108BD9-81ED-4DB2-BD59-A6C34878D82A}">
                    <a16:rowId xmlns:a16="http://schemas.microsoft.com/office/drawing/2014/main" val="2048825159"/>
                  </a:ext>
                </a:extLst>
              </a:tr>
              <a:tr h="370840">
                <a:tc vMerge="1">
                  <a:txBody>
                    <a:bodyPr/>
                    <a:lstStyle/>
                    <a:p>
                      <a:endParaRPr lang="en-US"/>
                    </a:p>
                  </a:txBody>
                  <a:tcPr/>
                </a:tc>
                <a:tc>
                  <a:txBody>
                    <a:bodyPr/>
                    <a:lstStyle/>
                    <a:p>
                      <a:r>
                        <a:rPr lang="en-US" sz="2000" b="1">
                          <a:latin typeface="Poppins" panose="00000500000000000000" pitchFamily="2" charset="0"/>
                          <a:cs typeface="Poppins" panose="00000500000000000000" pitchFamily="2" charset="0"/>
                        </a:rPr>
                        <a:t>Medicare</a:t>
                      </a:r>
                    </a:p>
                  </a:txBody>
                  <a:tcPr>
                    <a:lnB w="12700" cap="flat" cmpd="sng" algn="ctr">
                      <a:solidFill>
                        <a:schemeClr val="tx1"/>
                      </a:solidFill>
                      <a:prstDash val="solid"/>
                      <a:round/>
                      <a:headEnd type="none" w="med" len="med"/>
                      <a:tailEnd type="none" w="med" len="med"/>
                    </a:lnB>
                  </a:tcPr>
                </a:tc>
                <a:tc>
                  <a:txBody>
                    <a:bodyPr/>
                    <a:lstStyle/>
                    <a:p>
                      <a:pPr algn="ctr"/>
                      <a:r>
                        <a:rPr lang="en-US" sz="2000">
                          <a:latin typeface="Poppins" panose="00000500000000000000" pitchFamily="2" charset="0"/>
                          <a:cs typeface="Poppins" panose="00000500000000000000" pitchFamily="2" charset="0"/>
                        </a:rPr>
                        <a:t>14.6%</a:t>
                      </a:r>
                    </a:p>
                  </a:txBody>
                  <a:tcPr>
                    <a:lnB w="12700" cap="flat" cmpd="sng" algn="ctr">
                      <a:solidFill>
                        <a:schemeClr val="tx1"/>
                      </a:solidFill>
                      <a:prstDash val="solid"/>
                      <a:round/>
                      <a:headEnd type="none" w="med" len="med"/>
                      <a:tailEnd type="none" w="med" len="med"/>
                    </a:lnB>
                  </a:tcPr>
                </a:tc>
                <a:tc>
                  <a:txBody>
                    <a:bodyPr/>
                    <a:lstStyle/>
                    <a:p>
                      <a:pPr algn="ctr"/>
                      <a:r>
                        <a:rPr lang="en-US" sz="2000">
                          <a:latin typeface="Poppins" panose="00000500000000000000" pitchFamily="2" charset="0"/>
                          <a:cs typeface="Poppins" panose="00000500000000000000" pitchFamily="2" charset="0"/>
                        </a:rPr>
                        <a:t>5.8%</a:t>
                      </a:r>
                    </a:p>
                  </a:txBody>
                  <a:tcPr>
                    <a:lnB w="12700" cap="flat" cmpd="sng" algn="ctr">
                      <a:solidFill>
                        <a:schemeClr val="tx1"/>
                      </a:solidFill>
                      <a:prstDash val="solid"/>
                      <a:round/>
                      <a:headEnd type="none" w="med" len="med"/>
                      <a:tailEnd type="none" w="med" len="med"/>
                    </a:lnB>
                  </a:tcPr>
                </a:tc>
                <a:tc>
                  <a:txBody>
                    <a:bodyPr/>
                    <a:lstStyle/>
                    <a:p>
                      <a:pPr algn="ctr"/>
                      <a:r>
                        <a:rPr lang="en-US" sz="2000">
                          <a:latin typeface="Poppins" panose="00000500000000000000" pitchFamily="2" charset="0"/>
                          <a:cs typeface="Poppins" panose="00000500000000000000" pitchFamily="2" charset="0"/>
                        </a:rPr>
                        <a:t>7.7%</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21518194"/>
                  </a:ext>
                </a:extLst>
              </a:tr>
            </a:tbl>
          </a:graphicData>
        </a:graphic>
      </p:graphicFrame>
      <p:sp>
        <p:nvSpPr>
          <p:cNvPr id="3" name="TextBox 2">
            <a:extLst>
              <a:ext uri="{FF2B5EF4-FFF2-40B4-BE49-F238E27FC236}">
                <a16:creationId xmlns:a16="http://schemas.microsoft.com/office/drawing/2014/main" id="{8BBC79AE-5B88-C2AB-2A8E-7428006EFD84}"/>
              </a:ext>
            </a:extLst>
          </p:cNvPr>
          <p:cNvSpPr txBox="1"/>
          <p:nvPr/>
        </p:nvSpPr>
        <p:spPr>
          <a:xfrm>
            <a:off x="565000" y="5801410"/>
            <a:ext cx="2142309" cy="369332"/>
          </a:xfrm>
          <a:prstGeom prst="rect">
            <a:avLst/>
          </a:prstGeom>
          <a:noFill/>
        </p:spPr>
        <p:txBody>
          <a:bodyPr wrap="square" rtlCol="0">
            <a:spAutoFit/>
          </a:bodyPr>
          <a:lstStyle/>
          <a:p>
            <a:r>
              <a:rPr lang="en-US">
                <a:latin typeface="Poppins" panose="00000500000000000000" pitchFamily="2" charset="0"/>
                <a:cs typeface="Poppins" panose="00000500000000000000" pitchFamily="2" charset="0"/>
              </a:rPr>
              <a:t>Source: APCD </a:t>
            </a:r>
          </a:p>
        </p:txBody>
      </p:sp>
      <p:graphicFrame>
        <p:nvGraphicFramePr>
          <p:cNvPr id="15" name="Table 14">
            <a:extLst>
              <a:ext uri="{FF2B5EF4-FFF2-40B4-BE49-F238E27FC236}">
                <a16:creationId xmlns:a16="http://schemas.microsoft.com/office/drawing/2014/main" id="{3EEA5BFF-726A-E3BC-420B-0CBD7E31656B}"/>
              </a:ext>
            </a:extLst>
          </p:cNvPr>
          <p:cNvGraphicFramePr>
            <a:graphicFrameLocks noGrp="1"/>
          </p:cNvGraphicFramePr>
          <p:nvPr/>
        </p:nvGraphicFramePr>
        <p:xfrm>
          <a:off x="565000" y="2797780"/>
          <a:ext cx="11057708" cy="1584960"/>
        </p:xfrm>
        <a:graphic>
          <a:graphicData uri="http://schemas.openxmlformats.org/drawingml/2006/table">
            <a:tbl>
              <a:tblPr firstRow="1" bandRow="1">
                <a:tableStyleId>{5C22544A-7EE6-4342-B048-85BDC9FD1C3A}</a:tableStyleId>
              </a:tblPr>
              <a:tblGrid>
                <a:gridCol w="2066108">
                  <a:extLst>
                    <a:ext uri="{9D8B030D-6E8A-4147-A177-3AD203B41FA5}">
                      <a16:colId xmlns:a16="http://schemas.microsoft.com/office/drawing/2014/main" val="3065015940"/>
                    </a:ext>
                  </a:extLst>
                </a:gridCol>
                <a:gridCol w="1981200">
                  <a:extLst>
                    <a:ext uri="{9D8B030D-6E8A-4147-A177-3AD203B41FA5}">
                      <a16:colId xmlns:a16="http://schemas.microsoft.com/office/drawing/2014/main" val="177448813"/>
                    </a:ext>
                  </a:extLst>
                </a:gridCol>
                <a:gridCol w="2341589">
                  <a:extLst>
                    <a:ext uri="{9D8B030D-6E8A-4147-A177-3AD203B41FA5}">
                      <a16:colId xmlns:a16="http://schemas.microsoft.com/office/drawing/2014/main" val="500131333"/>
                    </a:ext>
                  </a:extLst>
                </a:gridCol>
                <a:gridCol w="2459011">
                  <a:extLst>
                    <a:ext uri="{9D8B030D-6E8A-4147-A177-3AD203B41FA5}">
                      <a16:colId xmlns:a16="http://schemas.microsoft.com/office/drawing/2014/main" val="3536679971"/>
                    </a:ext>
                  </a:extLst>
                </a:gridCol>
                <a:gridCol w="2209800">
                  <a:extLst>
                    <a:ext uri="{9D8B030D-6E8A-4147-A177-3AD203B41FA5}">
                      <a16:colId xmlns:a16="http://schemas.microsoft.com/office/drawing/2014/main" val="1254268276"/>
                    </a:ext>
                  </a:extLst>
                </a:gridCol>
              </a:tblGrid>
              <a:tr h="370840">
                <a:tc>
                  <a:txBody>
                    <a:bodyPr/>
                    <a:lstStyle/>
                    <a:p>
                      <a:endParaRPr lang="en-US"/>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2000" b="1">
                        <a:latin typeface="Poppins" panose="00000500000000000000" pitchFamily="2" charset="0"/>
                        <a:cs typeface="Poppins" panose="00000500000000000000" pitchFamily="2" charset="0"/>
                      </a:endParaRPr>
                    </a:p>
                  </a:txBody>
                  <a:tcPr>
                    <a:lnL w="12700" cmpd="sng">
                      <a:noFill/>
                    </a:lnL>
                    <a:lnB w="12700" cap="flat" cmpd="sng" algn="ctr">
                      <a:solidFill>
                        <a:schemeClr val="tx1"/>
                      </a:solidFill>
                      <a:prstDash val="solid"/>
                      <a:round/>
                      <a:headEnd type="none" w="med" len="med"/>
                      <a:tailEnd type="none" w="med" len="med"/>
                    </a:lnB>
                    <a:noFill/>
                  </a:tcPr>
                </a:tc>
                <a:tc>
                  <a:txBody>
                    <a:bodyPr/>
                    <a:lstStyle/>
                    <a:p>
                      <a:pPr algn="ctr"/>
                      <a:endParaRPr lang="en-US" sz="2000">
                        <a:latin typeface="Poppins" panose="00000500000000000000" pitchFamily="2" charset="0"/>
                        <a:cs typeface="Poppins" panose="00000500000000000000" pitchFamily="2" charset="0"/>
                      </a:endParaRPr>
                    </a:p>
                  </a:txBody>
                  <a:tcPr>
                    <a:lnB w="12700" cap="flat" cmpd="sng" algn="ctr">
                      <a:solidFill>
                        <a:schemeClr val="tx1"/>
                      </a:solidFill>
                      <a:prstDash val="solid"/>
                      <a:round/>
                      <a:headEnd type="none" w="med" len="med"/>
                      <a:tailEnd type="none" w="med" len="med"/>
                    </a:lnB>
                    <a:noFill/>
                  </a:tcPr>
                </a:tc>
                <a:tc>
                  <a:txBody>
                    <a:bodyPr/>
                    <a:lstStyle/>
                    <a:p>
                      <a:pPr algn="ctr"/>
                      <a:endParaRPr lang="en-US" sz="2000">
                        <a:latin typeface="Poppins" panose="00000500000000000000" pitchFamily="2" charset="0"/>
                        <a:cs typeface="Poppins" panose="00000500000000000000" pitchFamily="2" charset="0"/>
                      </a:endParaRPr>
                    </a:p>
                  </a:txBody>
                  <a:tcPr>
                    <a:lnB w="12700" cap="flat" cmpd="sng" algn="ctr">
                      <a:solidFill>
                        <a:schemeClr val="tx1"/>
                      </a:solidFill>
                      <a:prstDash val="solid"/>
                      <a:round/>
                      <a:headEnd type="none" w="med" len="med"/>
                      <a:tailEnd type="none" w="med" len="med"/>
                    </a:lnB>
                    <a:noFill/>
                  </a:tcPr>
                </a:tc>
                <a:tc>
                  <a:txBody>
                    <a:bodyPr/>
                    <a:lstStyle/>
                    <a:p>
                      <a:pPr algn="ctr"/>
                      <a:endParaRPr lang="en-US" sz="2000">
                        <a:latin typeface="Poppins" panose="00000500000000000000" pitchFamily="2" charset="0"/>
                        <a:cs typeface="Poppins" panose="00000500000000000000" pitchFamily="2" charset="0"/>
                      </a:endParaRP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7514605"/>
                  </a:ext>
                </a:extLst>
              </a:tr>
              <a:tr h="370840">
                <a:tc rowSpan="3">
                  <a:txBody>
                    <a:bodyPr/>
                    <a:lstStyle/>
                    <a:p>
                      <a:pPr algn="ctr"/>
                      <a:r>
                        <a:rPr lang="en-US" sz="2000" b="1" dirty="0">
                          <a:latin typeface="Poppins"/>
                          <a:cs typeface="Poppins"/>
                        </a:rPr>
                        <a:t>Average Annual Trend, 2018-2022</a:t>
                      </a:r>
                    </a:p>
                  </a:txBody>
                  <a:tcPr anchor="ctr">
                    <a:lnT w="12700" cap="flat" cmpd="sng" algn="ctr">
                      <a:solidFill>
                        <a:schemeClr val="tx1"/>
                      </a:solidFill>
                      <a:prstDash val="solid"/>
                      <a:round/>
                      <a:headEnd type="none" w="med" len="med"/>
                      <a:tailEnd type="none" w="med" len="med"/>
                    </a:lnT>
                  </a:tcPr>
                </a:tc>
                <a:tc>
                  <a:txBody>
                    <a:bodyPr/>
                    <a:lstStyle/>
                    <a:p>
                      <a:r>
                        <a:rPr lang="en-US" sz="2000" b="1" dirty="0">
                          <a:latin typeface="Poppins"/>
                          <a:cs typeface="Poppins"/>
                        </a:rPr>
                        <a:t>Commercial</a:t>
                      </a:r>
                    </a:p>
                  </a:txBody>
                  <a:tcPr>
                    <a:lnT w="12700" cap="flat" cmpd="sng" algn="ctr">
                      <a:solidFill>
                        <a:schemeClr val="tx1"/>
                      </a:solidFill>
                      <a:prstDash val="solid"/>
                      <a:round/>
                      <a:headEnd type="none" w="med" len="med"/>
                      <a:tailEnd type="none" w="med" len="med"/>
                    </a:lnT>
                  </a:tcPr>
                </a:tc>
                <a:tc>
                  <a:txBody>
                    <a:bodyPr/>
                    <a:lstStyle/>
                    <a:p>
                      <a:pPr algn="ctr"/>
                      <a:r>
                        <a:rPr lang="en-US" sz="2000" dirty="0">
                          <a:latin typeface="Poppins"/>
                          <a:cs typeface="Poppins"/>
                        </a:rPr>
                        <a:t>6.4%</a:t>
                      </a:r>
                    </a:p>
                  </a:txBody>
                  <a:tcPr>
                    <a:lnT w="12700" cap="flat" cmpd="sng" algn="ctr">
                      <a:solidFill>
                        <a:schemeClr val="tx1"/>
                      </a:solidFill>
                      <a:prstDash val="solid"/>
                      <a:round/>
                      <a:headEnd type="none" w="med" len="med"/>
                      <a:tailEnd type="none" w="med" len="med"/>
                    </a:lnT>
                  </a:tcPr>
                </a:tc>
                <a:tc>
                  <a:txBody>
                    <a:bodyPr/>
                    <a:lstStyle/>
                    <a:p>
                      <a:pPr algn="ctr"/>
                      <a:r>
                        <a:rPr lang="en-US" sz="2000" dirty="0">
                          <a:solidFill>
                            <a:srgbClr val="C00000"/>
                          </a:solidFill>
                          <a:latin typeface="Poppins"/>
                          <a:cs typeface="Poppins"/>
                        </a:rPr>
                        <a:t>6.1%</a:t>
                      </a:r>
                    </a:p>
                  </a:txBody>
                  <a:tcPr>
                    <a:lnT w="12700" cap="flat" cmpd="sng" algn="ctr">
                      <a:solidFill>
                        <a:schemeClr val="tx1"/>
                      </a:solidFill>
                      <a:prstDash val="solid"/>
                      <a:round/>
                      <a:headEnd type="none" w="med" len="med"/>
                      <a:tailEnd type="none" w="med" len="med"/>
                    </a:lnT>
                  </a:tcPr>
                </a:tc>
                <a:tc>
                  <a:txBody>
                    <a:bodyPr/>
                    <a:lstStyle/>
                    <a:p>
                      <a:pPr algn="ctr"/>
                      <a:r>
                        <a:rPr lang="en-US" sz="2000" dirty="0">
                          <a:latin typeface="Poppins"/>
                          <a:cs typeface="Poppins"/>
                        </a:rPr>
                        <a:t>1.8%</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026609843"/>
                  </a:ext>
                </a:extLst>
              </a:tr>
              <a:tr h="370840">
                <a:tc vMerge="1">
                  <a:txBody>
                    <a:bodyPr/>
                    <a:lstStyle/>
                    <a:p>
                      <a:endParaRPr lang="en-US"/>
                    </a:p>
                  </a:txBody>
                  <a:tcPr/>
                </a:tc>
                <a:tc>
                  <a:txBody>
                    <a:bodyPr/>
                    <a:lstStyle/>
                    <a:p>
                      <a:r>
                        <a:rPr lang="en-US" sz="2000" b="1" dirty="0">
                          <a:latin typeface="Poppins"/>
                          <a:cs typeface="Poppins"/>
                        </a:rPr>
                        <a:t>Medicaid</a:t>
                      </a:r>
                    </a:p>
                  </a:txBody>
                  <a:tcPr/>
                </a:tc>
                <a:tc>
                  <a:txBody>
                    <a:bodyPr/>
                    <a:lstStyle/>
                    <a:p>
                      <a:pPr algn="ctr"/>
                      <a:r>
                        <a:rPr lang="en-US" sz="2000" dirty="0">
                          <a:latin typeface="Poppins"/>
                          <a:cs typeface="Poppins"/>
                        </a:rPr>
                        <a:t>1.9%</a:t>
                      </a:r>
                    </a:p>
                  </a:txBody>
                  <a:tcPr/>
                </a:tc>
                <a:tc>
                  <a:txBody>
                    <a:bodyPr/>
                    <a:lstStyle/>
                    <a:p>
                      <a:pPr algn="ctr"/>
                      <a:r>
                        <a:rPr lang="en-US" sz="2000" dirty="0">
                          <a:solidFill>
                            <a:srgbClr val="C00000"/>
                          </a:solidFill>
                          <a:latin typeface="Poppins"/>
                          <a:cs typeface="Poppins"/>
                        </a:rPr>
                        <a:t>5.4%</a:t>
                      </a:r>
                    </a:p>
                  </a:txBody>
                  <a:tcPr/>
                </a:tc>
                <a:tc>
                  <a:txBody>
                    <a:bodyPr/>
                    <a:lstStyle/>
                    <a:p>
                      <a:pPr algn="ctr"/>
                      <a:r>
                        <a:rPr lang="en-US" sz="2000" dirty="0">
                          <a:latin typeface="Poppins"/>
                          <a:cs typeface="Poppins"/>
                        </a:rPr>
                        <a:t>-2.6%</a:t>
                      </a:r>
                    </a:p>
                  </a:txBody>
                  <a:tcPr/>
                </a:tc>
                <a:extLst>
                  <a:ext uri="{0D108BD9-81ED-4DB2-BD59-A6C34878D82A}">
                    <a16:rowId xmlns:a16="http://schemas.microsoft.com/office/drawing/2014/main" val="2880100718"/>
                  </a:ext>
                </a:extLst>
              </a:tr>
              <a:tr h="370840">
                <a:tc vMerge="1">
                  <a:txBody>
                    <a:bodyPr/>
                    <a:lstStyle/>
                    <a:p>
                      <a:endParaRPr lang="en-US"/>
                    </a:p>
                  </a:txBody>
                  <a:tcPr/>
                </a:tc>
                <a:tc>
                  <a:txBody>
                    <a:bodyPr/>
                    <a:lstStyle/>
                    <a:p>
                      <a:r>
                        <a:rPr lang="en-US" sz="2000" b="1" dirty="0">
                          <a:latin typeface="Poppins"/>
                          <a:cs typeface="Poppins"/>
                        </a:rPr>
                        <a:t>Medicare</a:t>
                      </a:r>
                    </a:p>
                  </a:txBody>
                  <a:tcPr/>
                </a:tc>
                <a:tc>
                  <a:txBody>
                    <a:bodyPr/>
                    <a:lstStyle/>
                    <a:p>
                      <a:pPr algn="ctr"/>
                      <a:r>
                        <a:rPr lang="en-US" sz="2000" dirty="0">
                          <a:latin typeface="Poppins"/>
                          <a:cs typeface="Poppins"/>
                        </a:rPr>
                        <a:t>8.8%</a:t>
                      </a:r>
                    </a:p>
                  </a:txBody>
                  <a:tcPr/>
                </a:tc>
                <a:tc>
                  <a:txBody>
                    <a:bodyPr/>
                    <a:lstStyle/>
                    <a:p>
                      <a:pPr algn="ctr"/>
                      <a:r>
                        <a:rPr lang="en-US" sz="2000" dirty="0">
                          <a:solidFill>
                            <a:srgbClr val="C00000"/>
                          </a:solidFill>
                          <a:latin typeface="Poppins"/>
                          <a:cs typeface="Poppins"/>
                        </a:rPr>
                        <a:t>7.2%</a:t>
                      </a:r>
                    </a:p>
                  </a:txBody>
                  <a:tcPr/>
                </a:tc>
                <a:tc>
                  <a:txBody>
                    <a:bodyPr/>
                    <a:lstStyle/>
                    <a:p>
                      <a:pPr algn="ctr"/>
                      <a:r>
                        <a:rPr lang="en-US" sz="2000" dirty="0">
                          <a:solidFill>
                            <a:schemeClr val="tx1"/>
                          </a:solidFill>
                          <a:latin typeface="Poppins"/>
                          <a:cs typeface="Poppins"/>
                        </a:rPr>
                        <a:t>3.0%</a:t>
                      </a:r>
                    </a:p>
                  </a:txBody>
                  <a:tcPr/>
                </a:tc>
                <a:extLst>
                  <a:ext uri="{0D108BD9-81ED-4DB2-BD59-A6C34878D82A}">
                    <a16:rowId xmlns:a16="http://schemas.microsoft.com/office/drawing/2014/main" val="160561509"/>
                  </a:ext>
                </a:extLst>
              </a:tr>
            </a:tbl>
          </a:graphicData>
        </a:graphic>
      </p:graphicFrame>
    </p:spTree>
    <p:extLst>
      <p:ext uri="{BB962C8B-B14F-4D97-AF65-F5344CB8AC3E}">
        <p14:creationId xmlns:p14="http://schemas.microsoft.com/office/powerpoint/2010/main" val="701929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d29a8555-db37-4257-91ea-e6d336cdedf2">
      <UserInfo>
        <DisplayName>Michael Bailit</DisplayName>
        <AccountId>22</AccountId>
        <AccountType/>
      </UserInfo>
      <UserInfo>
        <DisplayName>Grace Flaherty</DisplayName>
        <AccountId>11225</AccountId>
        <AccountType/>
      </UserInfo>
      <UserInfo>
        <DisplayName>Christopher Romero-Gutierrez</DisplayName>
        <AccountId>24351</AccountId>
        <AccountType/>
      </UserInfo>
      <UserInfo>
        <DisplayName>Matt Reynolds</DisplayName>
        <AccountId>19446</AccountId>
        <AccountType/>
      </UserInfo>
    </SharedWithUsers>
    <lcf76f155ced4ddcb4097134ff3c332f xmlns="11fda31b-84be-42c9-87b2-06a7e16b3786">
      <Terms xmlns="http://schemas.microsoft.com/office/infopath/2007/PartnerControls"/>
    </lcf76f155ced4ddcb4097134ff3c332f>
    <TaxCatchAll xmlns="d29a8555-db37-4257-91ea-e6d336cdedf2"/>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DC797187DC7FE40AD9D2BADB6C99B3A" ma:contentTypeVersion="17" ma:contentTypeDescription="Create a new document." ma:contentTypeScope="" ma:versionID="7b6e64e5c74bb305ae9a56d2dad9b340">
  <xsd:schema xmlns:xsd="http://www.w3.org/2001/XMLSchema" xmlns:xs="http://www.w3.org/2001/XMLSchema" xmlns:p="http://schemas.microsoft.com/office/2006/metadata/properties" xmlns:ns2="11fda31b-84be-42c9-87b2-06a7e16b3786" xmlns:ns3="d29a8555-db37-4257-91ea-e6d336cdedf2" targetNamespace="http://schemas.microsoft.com/office/2006/metadata/properties" ma:root="true" ma:fieldsID="e9a3c429cb0b986f4153e759e381f953" ns2:_="" ns3:_="">
    <xsd:import namespace="11fda31b-84be-42c9-87b2-06a7e16b3786"/>
    <xsd:import namespace="d29a8555-db37-4257-91ea-e6d336cdedf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ObjectDetectorVersions" minOccurs="0"/>
                <xsd:element ref="ns2:lcf76f155ced4ddcb4097134ff3c332f" minOccurs="0"/>
                <xsd:element ref="ns3:TaxCatchAl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fda31b-84be-42c9-87b2-06a7e16b378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64c4022-8a08-492a-8fd9-63f32d903773"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29a8555-db37-4257-91ea-e6d336cdedf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20fe0fe-7f6e-40d9-b998-99db2d565673}" ma:internalName="TaxCatchAll" ma:showField="CatchAllData" ma:web="d29a8555-db37-4257-91ea-e6d336cded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0D5059D-F232-4A4A-9BA5-2CAE19B1E725}">
  <ds:schemaRefs>
    <ds:schemaRef ds:uri="d29a8555-db37-4257-91ea-e6d336cdedf2"/>
    <ds:schemaRef ds:uri="http://purl.org/dc/elements/1.1/"/>
    <ds:schemaRef ds:uri="http://www.w3.org/XML/1998/namespace"/>
    <ds:schemaRef ds:uri="http://schemas.microsoft.com/office/2006/documentManagement/types"/>
    <ds:schemaRef ds:uri="http://purl.org/dc/terms/"/>
    <ds:schemaRef ds:uri="http://schemas.microsoft.com/office/infopath/2007/PartnerControls"/>
    <ds:schemaRef ds:uri="http://schemas.microsoft.com/office/2006/metadata/properties"/>
    <ds:schemaRef ds:uri="http://purl.org/dc/dcmitype/"/>
    <ds:schemaRef ds:uri="http://schemas.openxmlformats.org/package/2006/metadata/core-properties"/>
    <ds:schemaRef ds:uri="11fda31b-84be-42c9-87b2-06a7e16b3786"/>
  </ds:schemaRefs>
</ds:datastoreItem>
</file>

<file path=customXml/itemProps2.xml><?xml version="1.0" encoding="utf-8"?>
<ds:datastoreItem xmlns:ds="http://schemas.openxmlformats.org/officeDocument/2006/customXml" ds:itemID="{F75CF369-BAFB-4602-9EB6-5254117A51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fda31b-84be-42c9-87b2-06a7e16b3786"/>
    <ds:schemaRef ds:uri="d29a8555-db37-4257-91ea-e6d336cded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BA7D8C8-66A9-4EBF-AF3F-FDFB204B20D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272</TotalTime>
  <Words>1338</Words>
  <Application>Microsoft Office PowerPoint</Application>
  <PresentationFormat>Widescreen</PresentationFormat>
  <Paragraphs>285</Paragraphs>
  <Slides>23</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Aptos</vt:lpstr>
      <vt:lpstr>Arial</vt:lpstr>
      <vt:lpstr>Calibri</vt:lpstr>
      <vt:lpstr>Calibri Light</vt:lpstr>
      <vt:lpstr>Courier New</vt:lpstr>
      <vt:lpstr>Now</vt:lpstr>
      <vt:lpstr>Poppins</vt:lpstr>
      <vt:lpstr>Wingdings</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Anthony, Anthony</dc:creator>
  <cp:lastModifiedBy>Armah, Olga</cp:lastModifiedBy>
  <cp:revision>247</cp:revision>
  <cp:lastPrinted>2024-03-23T16:02:00Z</cp:lastPrinted>
  <dcterms:created xsi:type="dcterms:W3CDTF">2023-10-10T16:19:34Z</dcterms:created>
  <dcterms:modified xsi:type="dcterms:W3CDTF">2024-06-03T22:55:10Z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0x0101003DC797187DC7FE40AD9D2BADB6C99B3A</vt:lpwstr>
  </property>
  <property fmtid="{D5CDD505-2E9C-101B-9397-08002B2CF9AE}" pid="3" name="MediaServiceImageTags">
    <vt:lpwstr/>
  </property>
</Properties>
</file>