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708" r:id="rId5"/>
  </p:sldMasterIdLst>
  <p:notesMasterIdLst>
    <p:notesMasterId r:id="rId74"/>
  </p:notesMasterIdLst>
  <p:handoutMasterIdLst>
    <p:handoutMasterId r:id="rId75"/>
  </p:handoutMasterIdLst>
  <p:sldIdLst>
    <p:sldId id="257" r:id="rId6"/>
    <p:sldId id="323" r:id="rId7"/>
    <p:sldId id="337" r:id="rId8"/>
    <p:sldId id="326" r:id="rId9"/>
    <p:sldId id="575" r:id="rId10"/>
    <p:sldId id="587" r:id="rId11"/>
    <p:sldId id="327" r:id="rId12"/>
    <p:sldId id="576" r:id="rId13"/>
    <p:sldId id="577" r:id="rId14"/>
    <p:sldId id="578" r:id="rId15"/>
    <p:sldId id="344" r:id="rId16"/>
    <p:sldId id="277" r:id="rId17"/>
    <p:sldId id="349" r:id="rId18"/>
    <p:sldId id="350" r:id="rId19"/>
    <p:sldId id="352" r:id="rId20"/>
    <p:sldId id="355" r:id="rId21"/>
    <p:sldId id="357" r:id="rId22"/>
    <p:sldId id="358" r:id="rId23"/>
    <p:sldId id="598" r:id="rId24"/>
    <p:sldId id="339" r:id="rId25"/>
    <p:sldId id="340" r:id="rId26"/>
    <p:sldId id="341" r:id="rId27"/>
    <p:sldId id="590" r:id="rId28"/>
    <p:sldId id="328" r:id="rId29"/>
    <p:sldId id="574" r:id="rId30"/>
    <p:sldId id="360" r:id="rId31"/>
    <p:sldId id="593" r:id="rId32"/>
    <p:sldId id="334" r:id="rId33"/>
    <p:sldId id="335" r:id="rId34"/>
    <p:sldId id="299" r:id="rId35"/>
    <p:sldId id="303" r:id="rId36"/>
    <p:sldId id="310" r:id="rId37"/>
    <p:sldId id="311" r:id="rId38"/>
    <p:sldId id="312" r:id="rId39"/>
    <p:sldId id="314" r:id="rId40"/>
    <p:sldId id="329" r:id="rId41"/>
    <p:sldId id="351" r:id="rId42"/>
    <p:sldId id="332" r:id="rId43"/>
    <p:sldId id="591" r:id="rId44"/>
    <p:sldId id="305" r:id="rId45"/>
    <p:sldId id="320" r:id="rId46"/>
    <p:sldId id="300" r:id="rId47"/>
    <p:sldId id="342" r:id="rId48"/>
    <p:sldId id="573" r:id="rId49"/>
    <p:sldId id="308" r:id="rId50"/>
    <p:sldId id="579" r:id="rId51"/>
    <p:sldId id="309" r:id="rId52"/>
    <p:sldId id="316" r:id="rId53"/>
    <p:sldId id="594" r:id="rId54"/>
    <p:sldId id="307" r:id="rId55"/>
    <p:sldId id="317" r:id="rId56"/>
    <p:sldId id="318" r:id="rId57"/>
    <p:sldId id="319" r:id="rId58"/>
    <p:sldId id="595" r:id="rId59"/>
    <p:sldId id="586" r:id="rId60"/>
    <p:sldId id="585" r:id="rId61"/>
    <p:sldId id="584" r:id="rId62"/>
    <p:sldId id="583" r:id="rId63"/>
    <p:sldId id="582" r:id="rId64"/>
    <p:sldId id="581" r:id="rId65"/>
    <p:sldId id="580" r:id="rId66"/>
    <p:sldId id="597" r:id="rId67"/>
    <p:sldId id="324" r:id="rId68"/>
    <p:sldId id="345" r:id="rId69"/>
    <p:sldId id="348" r:id="rId70"/>
    <p:sldId id="359" r:id="rId71"/>
    <p:sldId id="596" r:id="rId72"/>
    <p:sldId id="338"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eltri, Victoria" initials="VV" lastIdx="10" clrIdx="6">
    <p:extLst>
      <p:ext uri="{19B8F6BF-5375-455C-9EA6-DF929625EA0E}">
        <p15:presenceInfo xmlns:p15="http://schemas.microsoft.com/office/powerpoint/2012/main" userId="S::Victoria.Veltri@ct.gov::be6d4cdd-3269-4ca8-9fdd-26674c1dc3a9" providerId="AD"/>
      </p:ext>
    </p:extLst>
  </p:cmAuthor>
  <p:cmAuthor id="1" name="Morris, Laura" initials="ML" lastIdx="2" clrIdx="0">
    <p:extLst>
      <p:ext uri="{19B8F6BF-5375-455C-9EA6-DF929625EA0E}">
        <p15:presenceInfo xmlns:p15="http://schemas.microsoft.com/office/powerpoint/2012/main" userId="S-1-5-21-746137067-854245398-682003330-218191" providerId="AD"/>
      </p:ext>
    </p:extLst>
  </p:cmAuthor>
  <p:cmAuthor id="2" name="January Angeles" initials="JA" lastIdx="9" clrIdx="1">
    <p:extLst>
      <p:ext uri="{19B8F6BF-5375-455C-9EA6-DF929625EA0E}">
        <p15:presenceInfo xmlns:p15="http://schemas.microsoft.com/office/powerpoint/2012/main" userId="January Angeles" providerId="None"/>
      </p:ext>
    </p:extLst>
  </p:cmAuthor>
  <p:cmAuthor id="3" name="Megan Burns" initials="MB" lastIdx="30" clrIdx="2">
    <p:extLst>
      <p:ext uri="{19B8F6BF-5375-455C-9EA6-DF929625EA0E}">
        <p15:presenceInfo xmlns:p15="http://schemas.microsoft.com/office/powerpoint/2012/main" userId="S::mburns@bailit-health.com::c618f2ce-3b45-45fc-84b9-ecdabaf9800a" providerId="AD"/>
      </p:ext>
    </p:extLst>
  </p:cmAuthor>
  <p:cmAuthor id="4" name="Michael Bailit" initials="MB" lastIdx="25" clrIdx="3">
    <p:extLst>
      <p:ext uri="{19B8F6BF-5375-455C-9EA6-DF929625EA0E}">
        <p15:presenceInfo xmlns:p15="http://schemas.microsoft.com/office/powerpoint/2012/main" userId="S::mbailit@bailit-health.com::6e5c4604-85bf-41ef-8e97-4724b7d56589" providerId="AD"/>
      </p:ext>
    </p:extLst>
  </p:cmAuthor>
  <p:cmAuthor id="5" name="Margaret Trinity" initials="MT" lastIdx="2" clrIdx="4">
    <p:extLst>
      <p:ext uri="{19B8F6BF-5375-455C-9EA6-DF929625EA0E}">
        <p15:presenceInfo xmlns:p15="http://schemas.microsoft.com/office/powerpoint/2012/main" userId="Margaret Trinity" providerId="None"/>
      </p:ext>
    </p:extLst>
  </p:cmAuthor>
  <p:cmAuthor id="6" name="Margaret Trinity" initials="MT [2]" lastIdx="1" clrIdx="5">
    <p:extLst>
      <p:ext uri="{19B8F6BF-5375-455C-9EA6-DF929625EA0E}">
        <p15:presenceInfo xmlns:p15="http://schemas.microsoft.com/office/powerpoint/2012/main" userId="S::mtrinity@bailit-health.com::8129bca9-3407-4bb1-986d-e1f77e7f2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1B"/>
    <a:srgbClr val="3A5668"/>
    <a:srgbClr val="001826"/>
    <a:srgbClr val="BB1129"/>
    <a:srgbClr val="0067B1"/>
    <a:srgbClr val="03E0EB"/>
    <a:srgbClr val="C1E7FF"/>
    <a:srgbClr val="0039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41FDB-8B0C-49EC-8FEB-019B97BB1423}" v="52" dt="2020-05-05T14:30:49.343"/>
    <p1510:client id="{C291C9FF-4081-4954-BEAC-865EB77D732D}" v="1391" dt="2020-05-05T14:18:41.75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22" y="90"/>
      </p:cViewPr>
      <p:guideLst>
        <p:guide orient="horz" pos="2160"/>
        <p:guide pos="3840"/>
        <p:guide pos="7296"/>
        <p:guide orient="horz" pos="41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1EA41FDB-8B0C-49EC-8FEB-019B97BB1423}"/>
    <pc:docChg chg="custSel modSld">
      <pc:chgData name="Michael Bailit" userId="6e5c4604-85bf-41ef-8e97-4724b7d56589" providerId="ADAL" clId="{1EA41FDB-8B0C-49EC-8FEB-019B97BB1423}" dt="2020-05-05T14:27:44.480" v="298" actId="1076"/>
      <pc:docMkLst>
        <pc:docMk/>
      </pc:docMkLst>
      <pc:sldChg chg="modSp mod">
        <pc:chgData name="Michael Bailit" userId="6e5c4604-85bf-41ef-8e97-4724b7d56589" providerId="ADAL" clId="{1EA41FDB-8B0C-49EC-8FEB-019B97BB1423}" dt="2020-05-05T12:24:53.699" v="15" actId="20577"/>
        <pc:sldMkLst>
          <pc:docMk/>
          <pc:sldMk cId="3456767876" sldId="277"/>
        </pc:sldMkLst>
        <pc:spChg chg="mod">
          <ac:chgData name="Michael Bailit" userId="6e5c4604-85bf-41ef-8e97-4724b7d56589" providerId="ADAL" clId="{1EA41FDB-8B0C-49EC-8FEB-019B97BB1423}" dt="2020-05-05T12:24:53.699" v="15" actId="20577"/>
          <ac:spMkLst>
            <pc:docMk/>
            <pc:sldMk cId="3456767876" sldId="277"/>
            <ac:spMk id="55" creationId="{00000000-0000-0000-0000-000000000000}"/>
          </ac:spMkLst>
        </pc:spChg>
      </pc:sldChg>
      <pc:sldChg chg="modSp mod">
        <pc:chgData name="Michael Bailit" userId="6e5c4604-85bf-41ef-8e97-4724b7d56589" providerId="ADAL" clId="{1EA41FDB-8B0C-49EC-8FEB-019B97BB1423}" dt="2020-05-05T12:45:27.800" v="122" actId="1076"/>
        <pc:sldMkLst>
          <pc:docMk/>
          <pc:sldMk cId="3575733866" sldId="319"/>
        </pc:sldMkLst>
        <pc:spChg chg="mod">
          <ac:chgData name="Michael Bailit" userId="6e5c4604-85bf-41ef-8e97-4724b7d56589" providerId="ADAL" clId="{1EA41FDB-8B0C-49EC-8FEB-019B97BB1423}" dt="2020-05-05T12:45:27.800" v="122" actId="1076"/>
          <ac:spMkLst>
            <pc:docMk/>
            <pc:sldMk cId="3575733866" sldId="319"/>
            <ac:spMk id="3" creationId="{02C4E0DF-A449-4D28-A774-578549D71F6E}"/>
          </ac:spMkLst>
        </pc:spChg>
      </pc:sldChg>
      <pc:sldChg chg="modSp mod modNotesTx">
        <pc:chgData name="Michael Bailit" userId="6e5c4604-85bf-41ef-8e97-4724b7d56589" providerId="ADAL" clId="{1EA41FDB-8B0C-49EC-8FEB-019B97BB1423}" dt="2020-05-05T12:57:55.240" v="236" actId="20577"/>
        <pc:sldMkLst>
          <pc:docMk/>
          <pc:sldMk cId="759933113" sldId="345"/>
        </pc:sldMkLst>
        <pc:spChg chg="mod">
          <ac:chgData name="Michael Bailit" userId="6e5c4604-85bf-41ef-8e97-4724b7d56589" providerId="ADAL" clId="{1EA41FDB-8B0C-49EC-8FEB-019B97BB1423}" dt="2020-05-05T12:57:43.497" v="234" actId="6549"/>
          <ac:spMkLst>
            <pc:docMk/>
            <pc:sldMk cId="759933113" sldId="345"/>
            <ac:spMk id="3" creationId="{F762032E-9B9E-40E5-B9AE-71A75CF0AC6C}"/>
          </ac:spMkLst>
        </pc:spChg>
      </pc:sldChg>
      <pc:sldChg chg="modSp mod">
        <pc:chgData name="Michael Bailit" userId="6e5c4604-85bf-41ef-8e97-4724b7d56589" providerId="ADAL" clId="{1EA41FDB-8B0C-49EC-8FEB-019B97BB1423}" dt="2020-05-05T12:58:15.079" v="237" actId="20577"/>
        <pc:sldMkLst>
          <pc:docMk/>
          <pc:sldMk cId="865933138" sldId="348"/>
        </pc:sldMkLst>
        <pc:spChg chg="mod">
          <ac:chgData name="Michael Bailit" userId="6e5c4604-85bf-41ef-8e97-4724b7d56589" providerId="ADAL" clId="{1EA41FDB-8B0C-49EC-8FEB-019B97BB1423}" dt="2020-05-05T12:58:15.079" v="237" actId="20577"/>
          <ac:spMkLst>
            <pc:docMk/>
            <pc:sldMk cId="865933138" sldId="348"/>
            <ac:spMk id="3" creationId="{7A4C6CA5-0C4F-49C2-A6A1-B29DC65DEC30}"/>
          </ac:spMkLst>
        </pc:spChg>
      </pc:sldChg>
      <pc:sldChg chg="modSp mod">
        <pc:chgData name="Michael Bailit" userId="6e5c4604-85bf-41ef-8e97-4724b7d56589" providerId="ADAL" clId="{1EA41FDB-8B0C-49EC-8FEB-019B97BB1423}" dt="2020-05-05T12:25:32.740" v="62" actId="20577"/>
        <pc:sldMkLst>
          <pc:docMk/>
          <pc:sldMk cId="3151526847" sldId="349"/>
        </pc:sldMkLst>
        <pc:spChg chg="mod">
          <ac:chgData name="Michael Bailit" userId="6e5c4604-85bf-41ef-8e97-4724b7d56589" providerId="ADAL" clId="{1EA41FDB-8B0C-49EC-8FEB-019B97BB1423}" dt="2020-05-05T12:25:32.740" v="62" actId="20577"/>
          <ac:spMkLst>
            <pc:docMk/>
            <pc:sldMk cId="3151526847" sldId="349"/>
            <ac:spMk id="5" creationId="{65DA4525-E3F6-4318-915D-510338ABE884}"/>
          </ac:spMkLst>
        </pc:spChg>
      </pc:sldChg>
      <pc:sldChg chg="modSp mod">
        <pc:chgData name="Michael Bailit" userId="6e5c4604-85bf-41ef-8e97-4724b7d56589" providerId="ADAL" clId="{1EA41FDB-8B0C-49EC-8FEB-019B97BB1423}" dt="2020-05-05T12:26:01.084" v="70" actId="20577"/>
        <pc:sldMkLst>
          <pc:docMk/>
          <pc:sldMk cId="2199633589" sldId="350"/>
        </pc:sldMkLst>
        <pc:spChg chg="mod">
          <ac:chgData name="Michael Bailit" userId="6e5c4604-85bf-41ef-8e97-4724b7d56589" providerId="ADAL" clId="{1EA41FDB-8B0C-49EC-8FEB-019B97BB1423}" dt="2020-05-05T12:26:01.084" v="70" actId="20577"/>
          <ac:spMkLst>
            <pc:docMk/>
            <pc:sldMk cId="2199633589" sldId="350"/>
            <ac:spMk id="3" creationId="{B003FEB3-8AA8-4EF5-9224-97AFA4AEC868}"/>
          </ac:spMkLst>
        </pc:spChg>
      </pc:sldChg>
      <pc:sldChg chg="modSp mod">
        <pc:chgData name="Michael Bailit" userId="6e5c4604-85bf-41ef-8e97-4724b7d56589" providerId="ADAL" clId="{1EA41FDB-8B0C-49EC-8FEB-019B97BB1423}" dt="2020-05-05T12:26:23.365" v="106" actId="20577"/>
        <pc:sldMkLst>
          <pc:docMk/>
          <pc:sldMk cId="3626154602" sldId="352"/>
        </pc:sldMkLst>
        <pc:spChg chg="mod">
          <ac:chgData name="Michael Bailit" userId="6e5c4604-85bf-41ef-8e97-4724b7d56589" providerId="ADAL" clId="{1EA41FDB-8B0C-49EC-8FEB-019B97BB1423}" dt="2020-05-05T12:26:23.365" v="106" actId="20577"/>
          <ac:spMkLst>
            <pc:docMk/>
            <pc:sldMk cId="3626154602" sldId="352"/>
            <ac:spMk id="3" creationId="{B003FEB3-8AA8-4EF5-9224-97AFA4AEC868}"/>
          </ac:spMkLst>
        </pc:spChg>
      </pc:sldChg>
      <pc:sldChg chg="modSp mod">
        <pc:chgData name="Michael Bailit" userId="6e5c4604-85bf-41ef-8e97-4724b7d56589" providerId="ADAL" clId="{1EA41FDB-8B0C-49EC-8FEB-019B97BB1423}" dt="2020-05-05T12:26:51.476" v="121" actId="20577"/>
        <pc:sldMkLst>
          <pc:docMk/>
          <pc:sldMk cId="1512271468" sldId="355"/>
        </pc:sldMkLst>
        <pc:spChg chg="mod">
          <ac:chgData name="Michael Bailit" userId="6e5c4604-85bf-41ef-8e97-4724b7d56589" providerId="ADAL" clId="{1EA41FDB-8B0C-49EC-8FEB-019B97BB1423}" dt="2020-05-05T12:26:51.476" v="121" actId="20577"/>
          <ac:spMkLst>
            <pc:docMk/>
            <pc:sldMk cId="1512271468" sldId="355"/>
            <ac:spMk id="16" creationId="{CD57E14E-589E-438C-B590-6939FF812EE0}"/>
          </ac:spMkLst>
        </pc:spChg>
      </pc:sldChg>
      <pc:sldChg chg="modSp mod">
        <pc:chgData name="Michael Bailit" userId="6e5c4604-85bf-41ef-8e97-4724b7d56589" providerId="ADAL" clId="{1EA41FDB-8B0C-49EC-8FEB-019B97BB1423}" dt="2020-05-05T12:58:56.067" v="248" actId="20577"/>
        <pc:sldMkLst>
          <pc:docMk/>
          <pc:sldMk cId="2928652093" sldId="359"/>
        </pc:sldMkLst>
        <pc:spChg chg="mod">
          <ac:chgData name="Michael Bailit" userId="6e5c4604-85bf-41ef-8e97-4724b7d56589" providerId="ADAL" clId="{1EA41FDB-8B0C-49EC-8FEB-019B97BB1423}" dt="2020-05-05T12:58:56.067" v="248" actId="20577"/>
          <ac:spMkLst>
            <pc:docMk/>
            <pc:sldMk cId="2928652093" sldId="359"/>
            <ac:spMk id="3" creationId="{0C82D825-C17D-437D-9668-568DC483BD9E}"/>
          </ac:spMkLst>
        </pc:spChg>
      </pc:sldChg>
      <pc:sldChg chg="modSp mod">
        <pc:chgData name="Michael Bailit" userId="6e5c4604-85bf-41ef-8e97-4724b7d56589" providerId="ADAL" clId="{1EA41FDB-8B0C-49EC-8FEB-019B97BB1423}" dt="2020-05-05T12:51:56.324" v="180" actId="20577"/>
        <pc:sldMkLst>
          <pc:docMk/>
          <pc:sldMk cId="30514004" sldId="580"/>
        </pc:sldMkLst>
        <pc:graphicFrameChg chg="modGraphic">
          <ac:chgData name="Michael Bailit" userId="6e5c4604-85bf-41ef-8e97-4724b7d56589" providerId="ADAL" clId="{1EA41FDB-8B0C-49EC-8FEB-019B97BB1423}" dt="2020-05-05T12:51:56.324" v="180" actId="20577"/>
          <ac:graphicFrameMkLst>
            <pc:docMk/>
            <pc:sldMk cId="30514004" sldId="580"/>
            <ac:graphicFrameMk id="5" creationId="{E28C4706-880B-4079-9F4D-5F69029653B5}"/>
          </ac:graphicFrameMkLst>
        </pc:graphicFrameChg>
      </pc:sldChg>
      <pc:sldChg chg="modSp mod">
        <pc:chgData name="Michael Bailit" userId="6e5c4604-85bf-41ef-8e97-4724b7d56589" providerId="ADAL" clId="{1EA41FDB-8B0C-49EC-8FEB-019B97BB1423}" dt="2020-05-05T12:47:25.042" v="159" actId="6549"/>
        <pc:sldMkLst>
          <pc:docMk/>
          <pc:sldMk cId="3034240812" sldId="584"/>
        </pc:sldMkLst>
        <pc:spChg chg="mod">
          <ac:chgData name="Michael Bailit" userId="6e5c4604-85bf-41ef-8e97-4724b7d56589" providerId="ADAL" clId="{1EA41FDB-8B0C-49EC-8FEB-019B97BB1423}" dt="2020-05-05T12:47:25.042" v="159" actId="6549"/>
          <ac:spMkLst>
            <pc:docMk/>
            <pc:sldMk cId="3034240812" sldId="584"/>
            <ac:spMk id="3" creationId="{71948011-A2EB-4B2A-9D84-01C392A0B2E8}"/>
          </ac:spMkLst>
        </pc:spChg>
      </pc:sldChg>
      <pc:sldChg chg="modSp mod">
        <pc:chgData name="Michael Bailit" userId="6e5c4604-85bf-41ef-8e97-4724b7d56589" providerId="ADAL" clId="{1EA41FDB-8B0C-49EC-8FEB-019B97BB1423}" dt="2020-05-05T12:45:54.659" v="154" actId="20577"/>
        <pc:sldMkLst>
          <pc:docMk/>
          <pc:sldMk cId="3177627510" sldId="585"/>
        </pc:sldMkLst>
        <pc:spChg chg="mod">
          <ac:chgData name="Michael Bailit" userId="6e5c4604-85bf-41ef-8e97-4724b7d56589" providerId="ADAL" clId="{1EA41FDB-8B0C-49EC-8FEB-019B97BB1423}" dt="2020-05-05T12:45:54.659" v="154" actId="20577"/>
          <ac:spMkLst>
            <pc:docMk/>
            <pc:sldMk cId="3177627510" sldId="585"/>
            <ac:spMk id="3" creationId="{C70FB685-819E-406C-A3C8-55550D69A0F4}"/>
          </ac:spMkLst>
        </pc:spChg>
      </pc:sldChg>
      <pc:sldChg chg="modSp mod">
        <pc:chgData name="Michael Bailit" userId="6e5c4604-85bf-41ef-8e97-4724b7d56589" providerId="ADAL" clId="{1EA41FDB-8B0C-49EC-8FEB-019B97BB1423}" dt="2020-05-05T12:52:50.403" v="233" actId="20577"/>
        <pc:sldMkLst>
          <pc:docMk/>
          <pc:sldMk cId="2802941441" sldId="597"/>
        </pc:sldMkLst>
        <pc:spChg chg="mod">
          <ac:chgData name="Michael Bailit" userId="6e5c4604-85bf-41ef-8e97-4724b7d56589" providerId="ADAL" clId="{1EA41FDB-8B0C-49EC-8FEB-019B97BB1423}" dt="2020-05-05T12:52:50.403" v="233" actId="20577"/>
          <ac:spMkLst>
            <pc:docMk/>
            <pc:sldMk cId="2802941441" sldId="597"/>
            <ac:spMk id="3" creationId="{43D63D89-0F60-4CAE-8841-7CA5A660238D}"/>
          </ac:spMkLst>
        </pc:spChg>
      </pc:sldChg>
      <pc:sldChg chg="modSp mod">
        <pc:chgData name="Michael Bailit" userId="6e5c4604-85bf-41ef-8e97-4724b7d56589" providerId="ADAL" clId="{1EA41FDB-8B0C-49EC-8FEB-019B97BB1423}" dt="2020-05-05T14:27:44.480" v="298" actId="1076"/>
        <pc:sldMkLst>
          <pc:docMk/>
          <pc:sldMk cId="3666437296" sldId="598"/>
        </pc:sldMkLst>
        <pc:spChg chg="mod">
          <ac:chgData name="Michael Bailit" userId="6e5c4604-85bf-41ef-8e97-4724b7d56589" providerId="ADAL" clId="{1EA41FDB-8B0C-49EC-8FEB-019B97BB1423}" dt="2020-05-05T14:27:44.480" v="298" actId="1076"/>
          <ac:spMkLst>
            <pc:docMk/>
            <pc:sldMk cId="3666437296" sldId="598"/>
            <ac:spMk id="3" creationId="{C061ACF8-7CA1-4638-B6AC-839DA217FD24}"/>
          </ac:spMkLst>
        </pc:spChg>
      </pc:sldChg>
    </pc:docChg>
  </pc:docChgLst>
  <pc:docChgLst>
    <pc:chgData name="Michael Bailit" userId="6e5c4604-85bf-41ef-8e97-4724b7d56589" providerId="ADAL" clId="{916100B0-C7CB-43D0-ABE5-E6C76655485F}"/>
    <pc:docChg chg="undo custSel addSld modSld">
      <pc:chgData name="Michael Bailit" userId="6e5c4604-85bf-41ef-8e97-4724b7d56589" providerId="ADAL" clId="{916100B0-C7CB-43D0-ABE5-E6C76655485F}" dt="2020-05-01T17:40:53.007" v="838" actId="1592"/>
      <pc:docMkLst>
        <pc:docMk/>
      </pc:docMkLst>
      <pc:sldChg chg="delCm">
        <pc:chgData name="Michael Bailit" userId="6e5c4604-85bf-41ef-8e97-4724b7d56589" providerId="ADAL" clId="{916100B0-C7CB-43D0-ABE5-E6C76655485F}" dt="2020-05-01T17:15:24.865" v="211" actId="1592"/>
        <pc:sldMkLst>
          <pc:docMk/>
          <pc:sldMk cId="3686760965" sldId="310"/>
        </pc:sldMkLst>
      </pc:sldChg>
      <pc:sldChg chg="delSp">
        <pc:chgData name="Michael Bailit" userId="6e5c4604-85bf-41ef-8e97-4724b7d56589" providerId="ADAL" clId="{916100B0-C7CB-43D0-ABE5-E6C76655485F}" dt="2020-05-01T17:08:44.452" v="1" actId="21"/>
        <pc:sldMkLst>
          <pc:docMk/>
          <pc:sldMk cId="4107065065" sldId="326"/>
        </pc:sldMkLst>
        <pc:spChg chg="del">
          <ac:chgData name="Michael Bailit" userId="6e5c4604-85bf-41ef-8e97-4724b7d56589" providerId="ADAL" clId="{916100B0-C7CB-43D0-ABE5-E6C76655485F}" dt="2020-05-01T17:08:44.452" v="1" actId="21"/>
          <ac:spMkLst>
            <pc:docMk/>
            <pc:sldMk cId="4107065065" sldId="326"/>
            <ac:spMk id="3" creationId="{9A029A98-9DBC-40B9-AF39-233B5A547CB7}"/>
          </ac:spMkLst>
        </pc:spChg>
      </pc:sldChg>
      <pc:sldChg chg="delSp">
        <pc:chgData name="Michael Bailit" userId="6e5c4604-85bf-41ef-8e97-4724b7d56589" providerId="ADAL" clId="{916100B0-C7CB-43D0-ABE5-E6C76655485F}" dt="2020-05-01T17:08:56.633" v="2" actId="21"/>
        <pc:sldMkLst>
          <pc:docMk/>
          <pc:sldMk cId="3530773809" sldId="327"/>
        </pc:sldMkLst>
        <pc:spChg chg="del">
          <ac:chgData name="Michael Bailit" userId="6e5c4604-85bf-41ef-8e97-4724b7d56589" providerId="ADAL" clId="{916100B0-C7CB-43D0-ABE5-E6C76655485F}" dt="2020-05-01T17:08:56.633" v="2" actId="21"/>
          <ac:spMkLst>
            <pc:docMk/>
            <pc:sldMk cId="3530773809" sldId="327"/>
            <ac:spMk id="3" creationId="{6A192C4B-BB9D-4484-9A06-DC8A918FA79C}"/>
          </ac:spMkLst>
        </pc:spChg>
      </pc:sldChg>
      <pc:sldChg chg="delSp">
        <pc:chgData name="Michael Bailit" userId="6e5c4604-85bf-41ef-8e97-4724b7d56589" providerId="ADAL" clId="{916100B0-C7CB-43D0-ABE5-E6C76655485F}" dt="2020-05-01T17:14:46.867" v="207" actId="21"/>
        <pc:sldMkLst>
          <pc:docMk/>
          <pc:sldMk cId="3218215380" sldId="328"/>
        </pc:sldMkLst>
        <pc:spChg chg="del">
          <ac:chgData name="Michael Bailit" userId="6e5c4604-85bf-41ef-8e97-4724b7d56589" providerId="ADAL" clId="{916100B0-C7CB-43D0-ABE5-E6C76655485F}" dt="2020-05-01T17:14:46.867" v="207" actId="21"/>
          <ac:spMkLst>
            <pc:docMk/>
            <pc:sldMk cId="3218215380" sldId="328"/>
            <ac:spMk id="3" creationId="{C16F56A4-CAC3-4706-BC8F-2617C97275FE}"/>
          </ac:spMkLst>
        </pc:spChg>
      </pc:sldChg>
      <pc:sldChg chg="modSp">
        <pc:chgData name="Michael Bailit" userId="6e5c4604-85bf-41ef-8e97-4724b7d56589" providerId="ADAL" clId="{916100B0-C7CB-43D0-ABE5-E6C76655485F}" dt="2020-05-01T17:15:03.352" v="210" actId="255"/>
        <pc:sldMkLst>
          <pc:docMk/>
          <pc:sldMk cId="675128063" sldId="334"/>
        </pc:sldMkLst>
        <pc:spChg chg="mod">
          <ac:chgData name="Michael Bailit" userId="6e5c4604-85bf-41ef-8e97-4724b7d56589" providerId="ADAL" clId="{916100B0-C7CB-43D0-ABE5-E6C76655485F}" dt="2020-05-01T17:15:03.352" v="210" actId="255"/>
          <ac:spMkLst>
            <pc:docMk/>
            <pc:sldMk cId="675128063" sldId="334"/>
            <ac:spMk id="3" creationId="{0578F512-80DC-4D2E-BDA4-7ACCC42FD15B}"/>
          </ac:spMkLst>
        </pc:spChg>
      </pc:sldChg>
      <pc:sldChg chg="delSp">
        <pc:chgData name="Michael Bailit" userId="6e5c4604-85bf-41ef-8e97-4724b7d56589" providerId="ADAL" clId="{916100B0-C7CB-43D0-ABE5-E6C76655485F}" dt="2020-05-01T17:08:38.898" v="0" actId="21"/>
        <pc:sldMkLst>
          <pc:docMk/>
          <pc:sldMk cId="1324522537" sldId="337"/>
        </pc:sldMkLst>
        <pc:spChg chg="del">
          <ac:chgData name="Michael Bailit" userId="6e5c4604-85bf-41ef-8e97-4724b7d56589" providerId="ADAL" clId="{916100B0-C7CB-43D0-ABE5-E6C76655485F}" dt="2020-05-01T17:08:38.898" v="0" actId="21"/>
          <ac:spMkLst>
            <pc:docMk/>
            <pc:sldMk cId="1324522537" sldId="337"/>
            <ac:spMk id="3" creationId="{E85DF928-0458-4080-AD88-00628A4251F2}"/>
          </ac:spMkLst>
        </pc:spChg>
      </pc:sldChg>
      <pc:sldChg chg="delSp modSp">
        <pc:chgData name="Michael Bailit" userId="6e5c4604-85bf-41ef-8e97-4724b7d56589" providerId="ADAL" clId="{916100B0-C7CB-43D0-ABE5-E6C76655485F}" dt="2020-05-01T17:40:43.514" v="837" actId="21"/>
        <pc:sldMkLst>
          <pc:docMk/>
          <pc:sldMk cId="7699725" sldId="338"/>
        </pc:sldMkLst>
        <pc:spChg chg="del mod">
          <ac:chgData name="Michael Bailit" userId="6e5c4604-85bf-41ef-8e97-4724b7d56589" providerId="ADAL" clId="{916100B0-C7CB-43D0-ABE5-E6C76655485F}" dt="2020-05-01T17:40:43.514" v="837" actId="21"/>
          <ac:spMkLst>
            <pc:docMk/>
            <pc:sldMk cId="7699725" sldId="338"/>
            <ac:spMk id="3" creationId="{0D7173A4-256D-409F-AA0F-26096E8A5FE8}"/>
          </ac:spMkLst>
        </pc:spChg>
      </pc:sldChg>
      <pc:sldChg chg="modSp delCm">
        <pc:chgData name="Michael Bailit" userId="6e5c4604-85bf-41ef-8e97-4724b7d56589" providerId="ADAL" clId="{916100B0-C7CB-43D0-ABE5-E6C76655485F}" dt="2020-05-01T17:14:13.926" v="205" actId="1592"/>
        <pc:sldMkLst>
          <pc:docMk/>
          <pc:sldMk cId="2345747230" sldId="339"/>
        </pc:sldMkLst>
        <pc:graphicFrameChg chg="modGraphic">
          <ac:chgData name="Michael Bailit" userId="6e5c4604-85bf-41ef-8e97-4724b7d56589" providerId="ADAL" clId="{916100B0-C7CB-43D0-ABE5-E6C76655485F}" dt="2020-05-01T17:14:09.797" v="204" actId="13926"/>
          <ac:graphicFrameMkLst>
            <pc:docMk/>
            <pc:sldMk cId="2345747230" sldId="339"/>
            <ac:graphicFrameMk id="3" creationId="{11D59A9A-AA96-4C33-9E54-0428632DAFFB}"/>
          </ac:graphicFrameMkLst>
        </pc:graphicFrameChg>
      </pc:sldChg>
      <pc:sldChg chg="modSp">
        <pc:chgData name="Michael Bailit" userId="6e5c4604-85bf-41ef-8e97-4724b7d56589" providerId="ADAL" clId="{916100B0-C7CB-43D0-ABE5-E6C76655485F}" dt="2020-05-01T17:14:32.461" v="206" actId="6549"/>
        <pc:sldMkLst>
          <pc:docMk/>
          <pc:sldMk cId="2900061984" sldId="341"/>
        </pc:sldMkLst>
        <pc:graphicFrameChg chg="modGraphic">
          <ac:chgData name="Michael Bailit" userId="6e5c4604-85bf-41ef-8e97-4724b7d56589" providerId="ADAL" clId="{916100B0-C7CB-43D0-ABE5-E6C76655485F}" dt="2020-05-01T17:14:32.461" v="206" actId="6549"/>
          <ac:graphicFrameMkLst>
            <pc:docMk/>
            <pc:sldMk cId="2900061984" sldId="341"/>
            <ac:graphicFrameMk id="3" creationId="{11D59A9A-AA96-4C33-9E54-0428632DAFFB}"/>
          </ac:graphicFrameMkLst>
        </pc:graphicFrameChg>
      </pc:sldChg>
      <pc:sldChg chg="delCm">
        <pc:chgData name="Michael Bailit" userId="6e5c4604-85bf-41ef-8e97-4724b7d56589" providerId="ADAL" clId="{916100B0-C7CB-43D0-ABE5-E6C76655485F}" dt="2020-05-01T17:10:36.152" v="38" actId="1592"/>
        <pc:sldMkLst>
          <pc:docMk/>
          <pc:sldMk cId="2975032310" sldId="344"/>
        </pc:sldMkLst>
      </pc:sldChg>
      <pc:sldChg chg="modSp">
        <pc:chgData name="Michael Bailit" userId="6e5c4604-85bf-41ef-8e97-4724b7d56589" providerId="ADAL" clId="{916100B0-C7CB-43D0-ABE5-E6C76655485F}" dt="2020-05-01T17:40:08.543" v="834" actId="20577"/>
        <pc:sldMkLst>
          <pc:docMk/>
          <pc:sldMk cId="865933138" sldId="348"/>
        </pc:sldMkLst>
        <pc:spChg chg="mod">
          <ac:chgData name="Michael Bailit" userId="6e5c4604-85bf-41ef-8e97-4724b7d56589" providerId="ADAL" clId="{916100B0-C7CB-43D0-ABE5-E6C76655485F}" dt="2020-05-01T17:40:08.543" v="834" actId="20577"/>
          <ac:spMkLst>
            <pc:docMk/>
            <pc:sldMk cId="865933138" sldId="348"/>
            <ac:spMk id="3" creationId="{7A4C6CA5-0C4F-49C2-A6A1-B29DC65DEC30}"/>
          </ac:spMkLst>
        </pc:spChg>
      </pc:sldChg>
      <pc:sldChg chg="modSp">
        <pc:chgData name="Michael Bailit" userId="6e5c4604-85bf-41ef-8e97-4724b7d56589" providerId="ADAL" clId="{916100B0-C7CB-43D0-ABE5-E6C76655485F}" dt="2020-05-01T17:10:49.114" v="39" actId="13926"/>
        <pc:sldMkLst>
          <pc:docMk/>
          <pc:sldMk cId="3151526847" sldId="349"/>
        </pc:sldMkLst>
        <pc:spChg chg="mod">
          <ac:chgData name="Michael Bailit" userId="6e5c4604-85bf-41ef-8e97-4724b7d56589" providerId="ADAL" clId="{916100B0-C7CB-43D0-ABE5-E6C76655485F}" dt="2020-05-01T17:10:49.114" v="39" actId="13926"/>
          <ac:spMkLst>
            <pc:docMk/>
            <pc:sldMk cId="3151526847" sldId="349"/>
            <ac:spMk id="5" creationId="{65DA4525-E3F6-4318-915D-510338ABE884}"/>
          </ac:spMkLst>
        </pc:spChg>
      </pc:sldChg>
      <pc:sldChg chg="delCm modNotesTx">
        <pc:chgData name="Michael Bailit" userId="6e5c4604-85bf-41ef-8e97-4724b7d56589" providerId="ADAL" clId="{916100B0-C7CB-43D0-ABE5-E6C76655485F}" dt="2020-05-01T17:11:59.277" v="147" actId="20577"/>
        <pc:sldMkLst>
          <pc:docMk/>
          <pc:sldMk cId="2199633589" sldId="350"/>
        </pc:sldMkLst>
      </pc:sldChg>
      <pc:sldChg chg="modSp delCm">
        <pc:chgData name="Michael Bailit" userId="6e5c4604-85bf-41ef-8e97-4724b7d56589" providerId="ADAL" clId="{916100B0-C7CB-43D0-ABE5-E6C76655485F}" dt="2020-05-01T17:12:30.477" v="155" actId="13926"/>
        <pc:sldMkLst>
          <pc:docMk/>
          <pc:sldMk cId="3626154602" sldId="352"/>
        </pc:sldMkLst>
        <pc:spChg chg="mod">
          <ac:chgData name="Michael Bailit" userId="6e5c4604-85bf-41ef-8e97-4724b7d56589" providerId="ADAL" clId="{916100B0-C7CB-43D0-ABE5-E6C76655485F}" dt="2020-05-01T17:12:30.477" v="155" actId="13926"/>
          <ac:spMkLst>
            <pc:docMk/>
            <pc:sldMk cId="3626154602" sldId="352"/>
            <ac:spMk id="3" creationId="{B003FEB3-8AA8-4EF5-9224-97AFA4AEC868}"/>
          </ac:spMkLst>
        </pc:spChg>
      </pc:sldChg>
      <pc:sldChg chg="modSp delCm">
        <pc:chgData name="Michael Bailit" userId="6e5c4604-85bf-41ef-8e97-4724b7d56589" providerId="ADAL" clId="{916100B0-C7CB-43D0-ABE5-E6C76655485F}" dt="2020-05-01T17:13:12.013" v="191" actId="20577"/>
        <pc:sldMkLst>
          <pc:docMk/>
          <pc:sldMk cId="1886141198" sldId="357"/>
        </pc:sldMkLst>
        <pc:spChg chg="mod">
          <ac:chgData name="Michael Bailit" userId="6e5c4604-85bf-41ef-8e97-4724b7d56589" providerId="ADAL" clId="{916100B0-C7CB-43D0-ABE5-E6C76655485F}" dt="2020-05-01T17:13:12.013" v="191" actId="20577"/>
          <ac:spMkLst>
            <pc:docMk/>
            <pc:sldMk cId="1886141198" sldId="357"/>
            <ac:spMk id="3" creationId="{B003FEB3-8AA8-4EF5-9224-97AFA4AEC868}"/>
          </ac:spMkLst>
        </pc:spChg>
      </pc:sldChg>
      <pc:sldChg chg="modSp delCm">
        <pc:chgData name="Michael Bailit" userId="6e5c4604-85bf-41ef-8e97-4724b7d56589" providerId="ADAL" clId="{916100B0-C7CB-43D0-ABE5-E6C76655485F}" dt="2020-05-01T17:13:26.605" v="193" actId="13926"/>
        <pc:sldMkLst>
          <pc:docMk/>
          <pc:sldMk cId="3987505315" sldId="358"/>
        </pc:sldMkLst>
        <pc:spChg chg="mod">
          <ac:chgData name="Michael Bailit" userId="6e5c4604-85bf-41ef-8e97-4724b7d56589" providerId="ADAL" clId="{916100B0-C7CB-43D0-ABE5-E6C76655485F}" dt="2020-05-01T17:13:26.605" v="193" actId="13926"/>
          <ac:spMkLst>
            <pc:docMk/>
            <pc:sldMk cId="3987505315" sldId="358"/>
            <ac:spMk id="3" creationId="{C061ACF8-7CA1-4638-B6AC-839DA217FD24}"/>
          </ac:spMkLst>
        </pc:spChg>
      </pc:sldChg>
      <pc:sldChg chg="modSp">
        <pc:chgData name="Michael Bailit" userId="6e5c4604-85bf-41ef-8e97-4724b7d56589" providerId="ADAL" clId="{916100B0-C7CB-43D0-ABE5-E6C76655485F}" dt="2020-05-01T17:40:14.902" v="835" actId="255"/>
        <pc:sldMkLst>
          <pc:docMk/>
          <pc:sldMk cId="2928652093" sldId="359"/>
        </pc:sldMkLst>
        <pc:spChg chg="mod">
          <ac:chgData name="Michael Bailit" userId="6e5c4604-85bf-41ef-8e97-4724b7d56589" providerId="ADAL" clId="{916100B0-C7CB-43D0-ABE5-E6C76655485F}" dt="2020-05-01T17:40:14.902" v="835" actId="255"/>
          <ac:spMkLst>
            <pc:docMk/>
            <pc:sldMk cId="2928652093" sldId="359"/>
            <ac:spMk id="3" creationId="{0C82D825-C17D-437D-9668-568DC483BD9E}"/>
          </ac:spMkLst>
        </pc:spChg>
      </pc:sldChg>
      <pc:sldChg chg="delCm">
        <pc:chgData name="Michael Bailit" userId="6e5c4604-85bf-41ef-8e97-4724b7d56589" providerId="ADAL" clId="{916100B0-C7CB-43D0-ABE5-E6C76655485F}" dt="2020-05-01T17:14:52.713" v="208" actId="1592"/>
        <pc:sldMkLst>
          <pc:docMk/>
          <pc:sldMk cId="2777169277" sldId="360"/>
        </pc:sldMkLst>
      </pc:sldChg>
      <pc:sldChg chg="modSp delCm">
        <pc:chgData name="Michael Bailit" userId="6e5c4604-85bf-41ef-8e97-4724b7d56589" providerId="ADAL" clId="{916100B0-C7CB-43D0-ABE5-E6C76655485F}" dt="2020-05-01T17:10:27.699" v="37" actId="20577"/>
        <pc:sldMkLst>
          <pc:docMk/>
          <pc:sldMk cId="506120759" sldId="577"/>
        </pc:sldMkLst>
        <pc:spChg chg="mod">
          <ac:chgData name="Michael Bailit" userId="6e5c4604-85bf-41ef-8e97-4724b7d56589" providerId="ADAL" clId="{916100B0-C7CB-43D0-ABE5-E6C76655485F}" dt="2020-05-01T17:10:27.699" v="37" actId="20577"/>
          <ac:spMkLst>
            <pc:docMk/>
            <pc:sldMk cId="506120759" sldId="577"/>
            <ac:spMk id="3" creationId="{5CA333C2-1C83-414B-A3C8-EF558C6BD0B6}"/>
          </ac:spMkLst>
        </pc:spChg>
      </pc:sldChg>
      <pc:sldChg chg="modSp delCm">
        <pc:chgData name="Michael Bailit" userId="6e5c4604-85bf-41ef-8e97-4724b7d56589" providerId="ADAL" clId="{916100B0-C7CB-43D0-ABE5-E6C76655485F}" dt="2020-05-01T17:10:23.488" v="36" actId="20577"/>
        <pc:sldMkLst>
          <pc:docMk/>
          <pc:sldMk cId="1505143649" sldId="578"/>
        </pc:sldMkLst>
        <pc:spChg chg="mod">
          <ac:chgData name="Michael Bailit" userId="6e5c4604-85bf-41ef-8e97-4724b7d56589" providerId="ADAL" clId="{916100B0-C7CB-43D0-ABE5-E6C76655485F}" dt="2020-05-01T17:10:23.488" v="36" actId="20577"/>
          <ac:spMkLst>
            <pc:docMk/>
            <pc:sldMk cId="1505143649" sldId="578"/>
            <ac:spMk id="3" creationId="{ADB5F67F-3982-4A45-9FA1-D71218A4AD78}"/>
          </ac:spMkLst>
        </pc:spChg>
      </pc:sldChg>
      <pc:sldChg chg="delCm">
        <pc:chgData name="Michael Bailit" userId="6e5c4604-85bf-41ef-8e97-4724b7d56589" providerId="ADAL" clId="{916100B0-C7CB-43D0-ABE5-E6C76655485F}" dt="2020-05-01T17:40:53.007" v="838" actId="1592"/>
        <pc:sldMkLst>
          <pc:docMk/>
          <pc:sldMk cId="30514004" sldId="580"/>
        </pc:sldMkLst>
      </pc:sldChg>
      <pc:sldChg chg="modSp add">
        <pc:chgData name="Michael Bailit" userId="6e5c4604-85bf-41ef-8e97-4724b7d56589" providerId="ADAL" clId="{916100B0-C7CB-43D0-ABE5-E6C76655485F}" dt="2020-05-01T17:39:26.568" v="830" actId="20577"/>
        <pc:sldMkLst>
          <pc:docMk/>
          <pc:sldMk cId="2802941441" sldId="597"/>
        </pc:sldMkLst>
        <pc:spChg chg="mod">
          <ac:chgData name="Michael Bailit" userId="6e5c4604-85bf-41ef-8e97-4724b7d56589" providerId="ADAL" clId="{916100B0-C7CB-43D0-ABE5-E6C76655485F}" dt="2020-05-01T17:17:32.226" v="245" actId="20577"/>
          <ac:spMkLst>
            <pc:docMk/>
            <pc:sldMk cId="2802941441" sldId="597"/>
            <ac:spMk id="2" creationId="{13763DE3-3978-4492-9E4F-290BFD205DA0}"/>
          </ac:spMkLst>
        </pc:spChg>
        <pc:spChg chg="mod">
          <ac:chgData name="Michael Bailit" userId="6e5c4604-85bf-41ef-8e97-4724b7d56589" providerId="ADAL" clId="{916100B0-C7CB-43D0-ABE5-E6C76655485F}" dt="2020-05-01T17:39:26.568" v="830" actId="20577"/>
          <ac:spMkLst>
            <pc:docMk/>
            <pc:sldMk cId="2802941441" sldId="597"/>
            <ac:spMk id="3" creationId="{43D63D89-0F60-4CAE-8841-7CA5A660238D}"/>
          </ac:spMkLst>
        </pc:spChg>
      </pc:sldChg>
    </pc:docChg>
  </pc:docChgLst>
  <pc:docChgLst>
    <pc:chgData name="January Angeles" userId="1da0e1a4-ad5a-4e05-9ff7-ebee8544f775" providerId="ADAL" clId="{C291C9FF-4081-4954-BEAC-865EB77D732D}"/>
    <pc:docChg chg="undo custSel addSld modSld">
      <pc:chgData name="January Angeles" userId="1da0e1a4-ad5a-4e05-9ff7-ebee8544f775" providerId="ADAL" clId="{C291C9FF-4081-4954-BEAC-865EB77D732D}" dt="2020-05-05T14:18:41.755" v="1390" actId="6549"/>
      <pc:docMkLst>
        <pc:docMk/>
      </pc:docMkLst>
      <pc:sldChg chg="addSp delSp modSp add mod setBg">
        <pc:chgData name="January Angeles" userId="1da0e1a4-ad5a-4e05-9ff7-ebee8544f775" providerId="ADAL" clId="{C291C9FF-4081-4954-BEAC-865EB77D732D}" dt="2020-05-05T14:18:41.755" v="1390" actId="6549"/>
        <pc:sldMkLst>
          <pc:docMk/>
          <pc:sldMk cId="3666437296" sldId="598"/>
        </pc:sldMkLst>
        <pc:spChg chg="mod">
          <ac:chgData name="January Angeles" userId="1da0e1a4-ad5a-4e05-9ff7-ebee8544f775" providerId="ADAL" clId="{C291C9FF-4081-4954-BEAC-865EB77D732D}" dt="2020-05-05T14:18:41.755" v="1390" actId="6549"/>
          <ac:spMkLst>
            <pc:docMk/>
            <pc:sldMk cId="3666437296" sldId="598"/>
            <ac:spMk id="3" creationId="{C061ACF8-7CA1-4638-B6AC-839DA217FD24}"/>
          </ac:spMkLst>
        </pc:spChg>
        <pc:spChg chg="mod">
          <ac:chgData name="January Angeles" userId="1da0e1a4-ad5a-4e05-9ff7-ebee8544f775" providerId="ADAL" clId="{C291C9FF-4081-4954-BEAC-865EB77D732D}" dt="2020-05-05T13:53:40.570" v="52" actId="207"/>
          <ac:spMkLst>
            <pc:docMk/>
            <pc:sldMk cId="3666437296" sldId="598"/>
            <ac:spMk id="5" creationId="{98DB743F-B74A-4F88-8CB8-68496C0EFD78}"/>
          </ac:spMkLst>
        </pc:spChg>
        <pc:spChg chg="mod">
          <ac:chgData name="January Angeles" userId="1da0e1a4-ad5a-4e05-9ff7-ebee8544f775" providerId="ADAL" clId="{C291C9FF-4081-4954-BEAC-865EB77D732D}" dt="2020-05-05T13:48:57.318" v="2"/>
          <ac:spMkLst>
            <pc:docMk/>
            <pc:sldMk cId="3666437296" sldId="598"/>
            <ac:spMk id="7" creationId="{96C489C7-003B-4A39-931B-5E040529D14A}"/>
          </ac:spMkLst>
        </pc:spChg>
        <pc:spChg chg="mod">
          <ac:chgData name="January Angeles" userId="1da0e1a4-ad5a-4e05-9ff7-ebee8544f775" providerId="ADAL" clId="{C291C9FF-4081-4954-BEAC-865EB77D732D}" dt="2020-05-05T13:49:11.358" v="28" actId="20577"/>
          <ac:spMkLst>
            <pc:docMk/>
            <pc:sldMk cId="3666437296" sldId="598"/>
            <ac:spMk id="8" creationId="{F262B403-1DFE-4644-87AC-0E92B2184ADA}"/>
          </ac:spMkLst>
        </pc:spChg>
        <pc:spChg chg="mod">
          <ac:chgData name="January Angeles" userId="1da0e1a4-ad5a-4e05-9ff7-ebee8544f775" providerId="ADAL" clId="{C291C9FF-4081-4954-BEAC-865EB77D732D}" dt="2020-05-05T13:50:33.354" v="34"/>
          <ac:spMkLst>
            <pc:docMk/>
            <pc:sldMk cId="3666437296" sldId="598"/>
            <ac:spMk id="10" creationId="{BEB05814-D8A2-469E-AB5C-521B55242811}"/>
          </ac:spMkLst>
        </pc:spChg>
        <pc:spChg chg="del">
          <ac:chgData name="January Angeles" userId="1da0e1a4-ad5a-4e05-9ff7-ebee8544f775" providerId="ADAL" clId="{C291C9FF-4081-4954-BEAC-865EB77D732D}" dt="2020-05-05T13:49:43.504" v="31" actId="478"/>
          <ac:spMkLst>
            <pc:docMk/>
            <pc:sldMk cId="3666437296" sldId="598"/>
            <ac:spMk id="11" creationId="{480F6BFA-694E-49B0-AB3E-88B8CBBA4D8B}"/>
          </ac:spMkLst>
        </pc:spChg>
        <pc:spChg chg="add del mod">
          <ac:chgData name="January Angeles" userId="1da0e1a4-ad5a-4e05-9ff7-ebee8544f775" providerId="ADAL" clId="{C291C9FF-4081-4954-BEAC-865EB77D732D}" dt="2020-05-05T13:49:30.404" v="30" actId="478"/>
          <ac:spMkLst>
            <pc:docMk/>
            <pc:sldMk cId="3666437296" sldId="598"/>
            <ac:spMk id="12" creationId="{441CEC47-E8B0-4F2C-A8CC-4F4903ACFDBD}"/>
          </ac:spMkLst>
        </pc:spChg>
        <pc:spChg chg="mod">
          <ac:chgData name="January Angeles" userId="1da0e1a4-ad5a-4e05-9ff7-ebee8544f775" providerId="ADAL" clId="{C291C9FF-4081-4954-BEAC-865EB77D732D}" dt="2020-05-05T13:49:45.098" v="32"/>
          <ac:spMkLst>
            <pc:docMk/>
            <pc:sldMk cId="3666437296" sldId="598"/>
            <ac:spMk id="14" creationId="{7AC343C6-6A9C-4CC6-A2A0-954DC56789B5}"/>
          </ac:spMkLst>
        </pc:spChg>
        <pc:spChg chg="mod">
          <ac:chgData name="January Angeles" userId="1da0e1a4-ad5a-4e05-9ff7-ebee8544f775" providerId="ADAL" clId="{C291C9FF-4081-4954-BEAC-865EB77D732D}" dt="2020-05-05T13:49:45.098" v="32"/>
          <ac:spMkLst>
            <pc:docMk/>
            <pc:sldMk cId="3666437296" sldId="598"/>
            <ac:spMk id="15" creationId="{F50D63BC-1F6C-47F4-8C6F-FDB196B0D14F}"/>
          </ac:spMkLst>
        </pc:spChg>
        <pc:grpChg chg="add mod">
          <ac:chgData name="January Angeles" userId="1da0e1a4-ad5a-4e05-9ff7-ebee8544f775" providerId="ADAL" clId="{C291C9FF-4081-4954-BEAC-865EB77D732D}" dt="2020-05-05T13:49:52.648" v="33" actId="1076"/>
          <ac:grpSpMkLst>
            <pc:docMk/>
            <pc:sldMk cId="3666437296" sldId="598"/>
            <ac:grpSpMk id="13" creationId="{4454253B-D715-49B5-B595-59BE8C4FB3AD}"/>
          </ac:grpSpMkLst>
        </pc:grpChg>
      </pc:sldChg>
    </pc:docChg>
  </pc:docChgLst>
  <pc:docChgLst>
    <pc:chgData name="Megan Burns" userId="c618f2ce-3b45-45fc-84b9-ecdabaf9800a" providerId="ADAL" clId="{D9332BD4-26CD-4D5F-92C5-1B4C222FABE4}"/>
    <pc:docChg chg="modSld">
      <pc:chgData name="Megan Burns" userId="c618f2ce-3b45-45fc-84b9-ecdabaf9800a" providerId="ADAL" clId="{D9332BD4-26CD-4D5F-92C5-1B4C222FABE4}" dt="2020-05-04T15:51:39.301" v="0" actId="6549"/>
      <pc:docMkLst>
        <pc:docMk/>
      </pc:docMkLst>
      <pc:sldChg chg="modSp">
        <pc:chgData name="Megan Burns" userId="c618f2ce-3b45-45fc-84b9-ecdabaf9800a" providerId="ADAL" clId="{D9332BD4-26CD-4D5F-92C5-1B4C222FABE4}" dt="2020-05-04T15:51:39.301" v="0" actId="6549"/>
        <pc:sldMkLst>
          <pc:docMk/>
          <pc:sldMk cId="2941655930" sldId="303"/>
        </pc:sldMkLst>
        <pc:spChg chg="mod">
          <ac:chgData name="Megan Burns" userId="c618f2ce-3b45-45fc-84b9-ecdabaf9800a" providerId="ADAL" clId="{D9332BD4-26CD-4D5F-92C5-1B4C222FABE4}" dt="2020-05-04T15:51:39.301" v="0" actId="6549"/>
          <ac:spMkLst>
            <pc:docMk/>
            <pc:sldMk cId="2941655930" sldId="303"/>
            <ac:spMk id="3" creationId="{628CF007-EF18-439C-AEBF-62A2FAEFB74A}"/>
          </ac:spMkLst>
        </pc:spChg>
      </pc:sldChg>
    </pc:docChg>
  </pc:docChgLst>
  <pc:docChgLst>
    <pc:chgData name="Megan Burns" userId="c618f2ce-3b45-45fc-84b9-ecdabaf9800a" providerId="ADAL" clId="{3FF29E31-D20E-4AFA-A829-C9F3584B891B}"/>
    <pc:docChg chg="custSel delSld modSld">
      <pc:chgData name="Megan Burns" userId="c618f2ce-3b45-45fc-84b9-ecdabaf9800a" providerId="ADAL" clId="{3FF29E31-D20E-4AFA-A829-C9F3584B891B}" dt="2020-05-05T17:18:37.298" v="272" actId="2696"/>
      <pc:docMkLst>
        <pc:docMk/>
      </pc:docMkLst>
      <pc:sldChg chg="del">
        <pc:chgData name="Megan Burns" userId="c618f2ce-3b45-45fc-84b9-ecdabaf9800a" providerId="ADAL" clId="{3FF29E31-D20E-4AFA-A829-C9F3584B891B}" dt="2020-05-05T17:17:58.282" v="271" actId="2696"/>
        <pc:sldMkLst>
          <pc:docMk/>
          <pc:sldMk cId="3739067553" sldId="313"/>
        </pc:sldMkLst>
      </pc:sldChg>
      <pc:sldChg chg="modSp">
        <pc:chgData name="Megan Burns" userId="c618f2ce-3b45-45fc-84b9-ecdabaf9800a" providerId="ADAL" clId="{3FF29E31-D20E-4AFA-A829-C9F3584B891B}" dt="2020-05-05T17:16:40.720" v="270" actId="20577"/>
        <pc:sldMkLst>
          <pc:docMk/>
          <pc:sldMk cId="2777169277" sldId="360"/>
        </pc:sldMkLst>
        <pc:spChg chg="mod">
          <ac:chgData name="Megan Burns" userId="c618f2ce-3b45-45fc-84b9-ecdabaf9800a" providerId="ADAL" clId="{3FF29E31-D20E-4AFA-A829-C9F3584B891B}" dt="2020-05-05T17:16:40.720" v="270" actId="20577"/>
          <ac:spMkLst>
            <pc:docMk/>
            <pc:sldMk cId="2777169277" sldId="360"/>
            <ac:spMk id="10" creationId="{A9E9E494-4E30-47F7-9587-DE52B29A2C2A}"/>
          </ac:spMkLst>
        </pc:spChg>
      </pc:sldChg>
      <pc:sldChg chg="del">
        <pc:chgData name="Megan Burns" userId="c618f2ce-3b45-45fc-84b9-ecdabaf9800a" providerId="ADAL" clId="{3FF29E31-D20E-4AFA-A829-C9F3584B891B}" dt="2020-05-05T17:18:37.298" v="272" actId="2696"/>
        <pc:sldMkLst>
          <pc:docMk/>
          <pc:sldMk cId="1017643272" sldId="570"/>
        </pc:sldMkLst>
      </pc:sldChg>
      <pc:sldChg chg="modSp">
        <pc:chgData name="Megan Burns" userId="c618f2ce-3b45-45fc-84b9-ecdabaf9800a" providerId="ADAL" clId="{3FF29E31-D20E-4AFA-A829-C9F3584B891B}" dt="2020-05-05T17:15:20.295" v="19" actId="6549"/>
        <pc:sldMkLst>
          <pc:docMk/>
          <pc:sldMk cId="425946970" sldId="574"/>
        </pc:sldMkLst>
        <pc:spChg chg="mod">
          <ac:chgData name="Megan Burns" userId="c618f2ce-3b45-45fc-84b9-ecdabaf9800a" providerId="ADAL" clId="{3FF29E31-D20E-4AFA-A829-C9F3584B891B}" dt="2020-05-05T17:15:20.295" v="19" actId="6549"/>
          <ac:spMkLst>
            <pc:docMk/>
            <pc:sldMk cId="425946970" sldId="574"/>
            <ac:spMk id="5" creationId="{2A05FA11-CB43-45CE-B8B4-B5EA4DF2F5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796EA6-6F25-4F19-87BA-7ADCC16DAEFF}" type="datetimeFigureOut">
              <a:rPr lang="en-US" smtClean="0"/>
              <a:t>5/5/2020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4E50CC-F33A-4EF4-9F12-93EC4A21A0CF}" type="slidenum">
              <a:rPr lang="en-US" smtClean="0"/>
              <a:t>‹#›</a:t>
            </a:fld>
            <a:endParaRPr lang="en-US"/>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39C172E-A8B5-46F6-B05C-DFA3E2E0F207}" type="datetimeFigureOut">
              <a:rPr lang="en-US" smtClean="0"/>
              <a:t>5/5/2020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674CE4-FBD8-4481-AEFB-CA53E599A745}" type="slidenum">
              <a:rPr lang="en-US" smtClean="0"/>
              <a:t>‹#›</a:t>
            </a:fld>
            <a:endParaRPr lang="en-US"/>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take note of definitions contained in the Governor’s bill when considering some of these options.</a:t>
            </a:r>
          </a:p>
        </p:txBody>
      </p:sp>
      <p:sp>
        <p:nvSpPr>
          <p:cNvPr id="4" name="Slide Number Placeholder 3"/>
          <p:cNvSpPr>
            <a:spLocks noGrp="1"/>
          </p:cNvSpPr>
          <p:nvPr>
            <p:ph type="sldNum" sz="quarter" idx="5"/>
          </p:nvPr>
        </p:nvSpPr>
        <p:spPr/>
        <p:txBody>
          <a:bodyPr/>
          <a:lstStyle/>
          <a:p>
            <a:fld id="{32674CE4-FBD8-4481-AEFB-CA53E599A745}" type="slidenum">
              <a:rPr lang="en-US" smtClean="0"/>
              <a:t>14</a:t>
            </a:fld>
            <a:endParaRPr lang="en-US"/>
          </a:p>
        </p:txBody>
      </p:sp>
    </p:spTree>
    <p:extLst>
      <p:ext uri="{BB962C8B-B14F-4D97-AF65-F5344CB8AC3E}">
        <p14:creationId xmlns:p14="http://schemas.microsoft.com/office/powerpoint/2010/main" val="329761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2400"/>
              <a:t>DE: “State revenues going out to fiscal year 2019 and fiscal year 2020 are forecasted to grow at only 2% annually.  Meanwhile, employee and retiree healthcare costs, Medicaid and other DHSS-related healthcare costs are rising two to three times that pace.  </a:t>
            </a:r>
            <a:r>
              <a:rPr lang="en-US" sz="2400" b="1"/>
              <a:t>These rising costs along with rising public education costs crowd out every other spending category in state government</a:t>
            </a:r>
            <a:r>
              <a:rPr lang="en-US" sz="2400"/>
              <a:t>.” - Delaware Finance Secretary Geisenberger, 2-1-19</a:t>
            </a:r>
          </a:p>
          <a:p>
            <a:pPr>
              <a:spcAft>
                <a:spcPts val="1200"/>
              </a:spcAft>
            </a:pPr>
            <a:r>
              <a:rPr lang="en-US" sz="2400"/>
              <a:t>RI Rhode Island, seven out of ten health insurance rate filings in large and small group market in 2018 were higher than the state’s annual wage growth – most of which were 4 times higher.</a:t>
            </a:r>
          </a:p>
          <a:p>
            <a:pPr>
              <a:spcAft>
                <a:spcPts val="1200"/>
              </a:spcAft>
            </a:pPr>
            <a:r>
              <a:rPr lang="en-US" sz="2400"/>
              <a:t>MA: In Massachusetts state purchased health care rose nearly 40% over a 12 year time period, where spending on all other services was reduced on average by 17%.</a:t>
            </a:r>
          </a:p>
          <a:p>
            <a:endParaRPr lang="en-US"/>
          </a:p>
          <a:p>
            <a:r>
              <a:rPr lang="en-US"/>
              <a:t>OR: Premiums and deductibles in OR are growing faster than household income.</a:t>
            </a:r>
          </a:p>
          <a:p>
            <a:pPr lvl="1"/>
            <a:r>
              <a:rPr lang="en-US"/>
              <a:t>In 2016, premiums equated to 29% of a family’s total income.</a:t>
            </a:r>
          </a:p>
          <a:p>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27</a:t>
            </a:fld>
            <a:endParaRPr lang="en-US"/>
          </a:p>
        </p:txBody>
      </p:sp>
    </p:spTree>
    <p:extLst>
      <p:ext uri="{BB962C8B-B14F-4D97-AF65-F5344CB8AC3E}">
        <p14:creationId xmlns:p14="http://schemas.microsoft.com/office/powerpoint/2010/main" val="71078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t>
            </a:r>
            <a:r>
              <a:rPr lang="en-US" b="1"/>
              <a:t>spending </a:t>
            </a:r>
            <a:r>
              <a:rPr lang="en-US" b="0"/>
              <a:t>and </a:t>
            </a:r>
            <a:r>
              <a:rPr lang="en-US" b="1"/>
              <a:t>costs</a:t>
            </a:r>
            <a:r>
              <a:rPr lang="en-US" b="0"/>
              <a:t> are different</a:t>
            </a:r>
            <a:endParaRPr lang="en-US"/>
          </a:p>
        </p:txBody>
      </p:sp>
      <p:sp>
        <p:nvSpPr>
          <p:cNvPr id="4" name="Slide Number Placeholder 3"/>
          <p:cNvSpPr>
            <a:spLocks noGrp="1"/>
          </p:cNvSpPr>
          <p:nvPr>
            <p:ph type="sldNum" sz="quarter" idx="5"/>
          </p:nvPr>
        </p:nvSpPr>
        <p:spPr/>
        <p:txBody>
          <a:bodyPr/>
          <a:lstStyle/>
          <a:p>
            <a:fld id="{32674CE4-FBD8-4481-AEFB-CA53E599A745}" type="slidenum">
              <a:rPr lang="en-US" smtClean="0"/>
              <a:t>64</a:t>
            </a:fld>
            <a:endParaRPr lang="en-US"/>
          </a:p>
        </p:txBody>
      </p:sp>
    </p:spTree>
    <p:extLst>
      <p:ext uri="{BB962C8B-B14F-4D97-AF65-F5344CB8AC3E}">
        <p14:creationId xmlns:p14="http://schemas.microsoft.com/office/powerpoint/2010/main" val="99810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0137913" y="0"/>
            <a:ext cx="1630017" cy="2469165"/>
          </a:xfrm>
          <a:prstGeom prst="rect">
            <a:avLst/>
          </a:prstGeom>
          <a:solidFill>
            <a:srgbClr val="FF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Rectangle 5"/>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609600" y="2389009"/>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a:t>Title</a:t>
            </a:r>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Month 00, 20XX</a:t>
            </a:r>
          </a:p>
          <a:p>
            <a:r>
              <a:rPr kumimoji="0" lang="en-US"/>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4" name="Rectangle 3"/>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0137913" y="0"/>
            <a:ext cx="1630017" cy="2469165"/>
          </a:xfrm>
          <a:prstGeom prst="rect">
            <a:avLst/>
          </a:prstGeom>
          <a:solidFill>
            <a:srgbClr val="FF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Rectangle 5"/>
          <p:cNvSpPr/>
          <p:nvPr userDrawn="1"/>
        </p:nvSpPr>
        <p:spPr>
          <a:xfrm>
            <a:off x="9644932" y="1"/>
            <a:ext cx="2547068" cy="2270198"/>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24481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609600" y="2389009"/>
            <a:ext cx="11277600" cy="1470025"/>
          </a:xfrm>
        </p:spPr>
        <p:txBody>
          <a:bodyPr anchor="b">
            <a:normAutofit/>
          </a:bodyPr>
          <a:lstStyle>
            <a:lvl1pPr>
              <a:defRPr sz="4800">
                <a:solidFill>
                  <a:schemeClr val="bg1"/>
                </a:solidFill>
                <a:latin typeface="Cambria" panose="02040503050406030204" pitchFamily="18" charset="0"/>
              </a:defRPr>
            </a:lvl1pPr>
          </a:lstStyle>
          <a:p>
            <a:r>
              <a:rPr kumimoji="0" lang="en-US"/>
              <a:t>Title</a:t>
            </a:r>
          </a:p>
        </p:txBody>
      </p:sp>
      <p:sp>
        <p:nvSpPr>
          <p:cNvPr id="9" name="Subtitle 8"/>
          <p:cNvSpPr>
            <a:spLocks noGrp="1"/>
          </p:cNvSpPr>
          <p:nvPr>
            <p:ph type="subTitle" idx="1" hasCustomPrompt="1"/>
          </p:nvPr>
        </p:nvSpPr>
        <p:spPr>
          <a:xfrm>
            <a:off x="609600" y="3929434"/>
            <a:ext cx="6604000" cy="1752600"/>
          </a:xfrm>
        </p:spPr>
        <p:txBody>
          <a:bodyPr/>
          <a:lstStyle>
            <a:lvl1pPr marL="64008" indent="0" algn="l">
              <a:buNone/>
              <a:defRPr sz="2400">
                <a:solidFill>
                  <a:schemeClr val="tx2"/>
                </a:solidFill>
                <a:latin typeface="Cambria" panose="02040503050406030204"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Month 00, 20XX</a:t>
            </a:r>
          </a:p>
          <a:p>
            <a:r>
              <a:rPr kumimoji="0" lang="en-US"/>
              <a:t>Presented by: </a:t>
            </a:r>
          </a:p>
        </p:txBody>
      </p:sp>
      <p:pic>
        <p:nvPicPr>
          <p:cNvPr id="2" name="Picture 1"/>
          <p:cNvPicPr>
            <a:picLocks noChangeAspect="1"/>
          </p:cNvPicPr>
          <p:nvPr userDrawn="1"/>
        </p:nvPicPr>
        <p:blipFill>
          <a:blip r:embed="rId2"/>
          <a:stretch>
            <a:fillRect/>
          </a:stretch>
        </p:blipFill>
        <p:spPr>
          <a:xfrm>
            <a:off x="9041016" y="5278056"/>
            <a:ext cx="2858477" cy="1285004"/>
          </a:xfrm>
          <a:prstGeom prst="rect">
            <a:avLst/>
          </a:prstGeom>
        </p:spPr>
      </p:pic>
      <p:sp>
        <p:nvSpPr>
          <p:cNvPr id="4" name="Rectangle 3"/>
          <p:cNvSpPr/>
          <p:nvPr userDrawn="1"/>
        </p:nvSpPr>
        <p:spPr>
          <a:xfrm>
            <a:off x="11297919" y="0"/>
            <a:ext cx="894079" cy="2495031"/>
          </a:xfrm>
          <a:prstGeom prst="rect">
            <a:avLst/>
          </a:prstGeom>
          <a:solidFill>
            <a:srgbClr val="FFFFFF">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382539" y="0"/>
            <a:ext cx="2809462" cy="1957460"/>
          </a:xfrm>
          <a:prstGeom prst="rect">
            <a:avLst/>
          </a:prstGeom>
          <a:solidFill>
            <a:srgbClr val="FFFFFF">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9835343" y="0"/>
            <a:ext cx="2356656" cy="1637969"/>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215562" y="0"/>
            <a:ext cx="2976437" cy="696807"/>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233329" y="-9087"/>
            <a:ext cx="1958670" cy="1352857"/>
          </a:xfrm>
          <a:prstGeom prst="rect">
            <a:avLst/>
          </a:prstGeom>
          <a:solidFill>
            <a:srgbClr val="FFFFFF">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448014" y="-9087"/>
            <a:ext cx="1743985" cy="2126886"/>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idx="1"/>
          </p:nvPr>
        </p:nvSpPr>
        <p:spPr>
          <a:xfrm>
            <a:off x="609600" y="1735074"/>
            <a:ext cx="10972800" cy="4553346"/>
          </a:xfrm>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noFill/>
                </a:ln>
                <a:solidFill>
                  <a:schemeClr val="tx2"/>
                </a:solidFill>
                <a:effectLst/>
              </a:defRPr>
            </a:lvl1pPr>
          </a:lstStyle>
          <a:p>
            <a:r>
              <a:rPr kumimoji="0" lang="en-US"/>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sz="half" idx="1"/>
          </p:nvPr>
        </p:nvSpPr>
        <p:spPr>
          <a:xfrm>
            <a:off x="609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65569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75766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22121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175766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22121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idx="1"/>
          </p:nvPr>
        </p:nvSpPr>
        <p:spPr>
          <a:xfrm>
            <a:off x="609600" y="1735074"/>
            <a:ext cx="10972800" cy="4553346"/>
          </a:xfrm>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a:xfrm>
            <a:off x="11582400" y="6288420"/>
            <a:ext cx="513484"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03790"/>
            <a:ext cx="10972800" cy="106680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910214"/>
            <a:ext cx="10972800" cy="4325112"/>
          </a:xfrm>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833286"/>
            <a:ext cx="2540000" cy="5448300"/>
          </a:xfrm>
        </p:spPr>
        <p:txBody>
          <a:bodyPr vert="eaVert"/>
          <a:lstStyle>
            <a:lvl1pPr>
              <a:defRPr/>
            </a:lvl1pPr>
          </a:lstStyle>
          <a:p>
            <a:r>
              <a:rPr kumimoji="0" lang="en-US"/>
              <a:t>Edit Master title style</a:t>
            </a:r>
          </a:p>
        </p:txBody>
      </p:sp>
      <p:sp>
        <p:nvSpPr>
          <p:cNvPr id="3" name="Vertical Text Placeholder 2"/>
          <p:cNvSpPr>
            <a:spLocks noGrp="1"/>
          </p:cNvSpPr>
          <p:nvPr>
            <p:ph type="body" orient="vert" idx="1" hasCustomPrompt="1"/>
          </p:nvPr>
        </p:nvSpPr>
        <p:spPr>
          <a:xfrm>
            <a:off x="609600" y="833286"/>
            <a:ext cx="8331200" cy="5448300"/>
          </a:xfrm>
        </p:spPr>
        <p:txBody>
          <a:bodyPr vert="eaVert"/>
          <a:lstStyle>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noFill/>
                </a:ln>
                <a:solidFill>
                  <a:schemeClr val="tx2"/>
                </a:solidFill>
                <a:effectLst/>
              </a:defRPr>
            </a:lvl1pPr>
          </a:lstStyle>
          <a:p>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6800"/>
          </a:xfrm>
        </p:spPr>
        <p:txBody>
          <a:bodyPr/>
          <a:lstStyle/>
          <a:p>
            <a:r>
              <a:rPr kumimoji="0" lang="en-US"/>
              <a:t>Click to edit Master title style</a:t>
            </a:r>
          </a:p>
        </p:txBody>
      </p:sp>
      <p:sp>
        <p:nvSpPr>
          <p:cNvPr id="3" name="Content Placeholder 2"/>
          <p:cNvSpPr>
            <a:spLocks noGrp="1"/>
          </p:cNvSpPr>
          <p:nvPr>
            <p:ph sz="half" idx="1"/>
          </p:nvPr>
        </p:nvSpPr>
        <p:spPr>
          <a:xfrm>
            <a:off x="609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3507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655698"/>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1757668"/>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221217"/>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1757668"/>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221217"/>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28650"/>
            <a:ext cx="10972800" cy="1069848"/>
          </a:xfrm>
        </p:spPr>
        <p:txBody>
          <a:bodyPr anchor="ctr"/>
          <a:lstStyle>
            <a:lvl1pPr>
              <a:defRPr sz="4000">
                <a:solidFill>
                  <a:schemeClr val="tx2"/>
                </a:solidFill>
              </a:defRPr>
            </a:lvl1pPr>
          </a:lstStyle>
          <a:p>
            <a:r>
              <a:rPr kumimoji="0" lang="en-US"/>
              <a:t>Click to edit Master title style</a:t>
            </a:r>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924994"/>
            <a:ext cx="4511040" cy="877824"/>
          </a:xfrm>
        </p:spPr>
        <p:txBody>
          <a:bodyPr anchor="b"/>
          <a:lstStyle>
            <a:lvl1pPr algn="l">
              <a:buNone/>
              <a:defRPr sz="1800" b="1"/>
            </a:lvl1pPr>
          </a:lstStyle>
          <a:p>
            <a:r>
              <a:rPr kumimoji="0" lang="en-US"/>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1833751"/>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1" y="366819"/>
            <a:ext cx="12190122" cy="9106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609600" y="62865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735073"/>
            <a:ext cx="10972800" cy="453398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1" y="366819"/>
            <a:ext cx="12190122" cy="9106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609600" y="62865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735073"/>
            <a:ext cx="10972800" cy="453398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lide Number Placeholder 22"/>
          <p:cNvSpPr>
            <a:spLocks noGrp="1"/>
          </p:cNvSpPr>
          <p:nvPr>
            <p:ph type="sldNum" sz="quarter" idx="4"/>
          </p:nvPr>
        </p:nvSpPr>
        <p:spPr>
          <a:xfrm>
            <a:off x="11535700" y="6288420"/>
            <a:ext cx="560183" cy="365760"/>
          </a:xfrm>
          <a:prstGeom prst="rect">
            <a:avLst/>
          </a:prstGeom>
        </p:spPr>
        <p:txBody>
          <a:bodyPr vert="horz" anchor="b"/>
          <a:lstStyle>
            <a:lvl1pPr algn="r" eaLnBrk="1" latinLnBrk="0" hangingPunct="1">
              <a:defRPr kumimoji="0" sz="1800" b="1">
                <a:solidFill>
                  <a:srgbClr val="0067B1"/>
                </a:solidFill>
              </a:defRPr>
            </a:lvl1pPr>
          </a:lstStyle>
          <a:p>
            <a:fld id="{401CF334-2D5C-4859-84A6-CA7E6E43FAEB}" type="slidenum">
              <a:rPr lang="en-US" smtClean="0"/>
              <a:pPr/>
              <a:t>‹#›</a:t>
            </a:fld>
            <a:endParaRPr lang="en-US"/>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10060" y="6162092"/>
            <a:ext cx="1329816" cy="595324"/>
          </a:xfrm>
          <a:prstGeom prst="rect">
            <a:avLst/>
          </a:prstGeom>
        </p:spPr>
      </p:pic>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Cambria" panose="02040503050406030204" pitchFamily="18" charset="0"/>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Cambria" panose="02040503050406030204" pitchFamily="18" charset="0"/>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Cambria" panose="02040503050406030204" pitchFamily="18" charset="0"/>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Cambria" panose="02040503050406030204" pitchFamily="18" charset="0"/>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Cambria" panose="02040503050406030204" pitchFamily="18" charset="0"/>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389010"/>
            <a:ext cx="11277600" cy="1108170"/>
          </a:xfrm>
        </p:spPr>
        <p:txBody>
          <a:bodyPr>
            <a:normAutofit fontScale="90000"/>
          </a:bodyPr>
          <a:lstStyle/>
          <a:p>
            <a:r>
              <a:rPr lang="en-US"/>
              <a:t>Cost Growth Benchmark Technical Team</a:t>
            </a:r>
            <a:br>
              <a:rPr lang="en-US"/>
            </a:br>
            <a:r>
              <a:rPr lang="en-US"/>
              <a:t>Meeting #2</a:t>
            </a:r>
            <a:br>
              <a:rPr lang="en-US"/>
            </a:br>
            <a:r>
              <a:rPr lang="en-US"/>
              <a:t>May 5, 2020</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CF98-4679-4C22-9A21-63F007366E20}"/>
              </a:ext>
            </a:extLst>
          </p:cNvPr>
          <p:cNvSpPr>
            <a:spLocks noGrp="1"/>
          </p:cNvSpPr>
          <p:nvPr>
            <p:ph type="title"/>
          </p:nvPr>
        </p:nvSpPr>
        <p:spPr/>
        <p:txBody>
          <a:bodyPr/>
          <a:lstStyle/>
          <a:p>
            <a:r>
              <a:rPr lang="en-US"/>
              <a:t>Achieving the Objectives: Seven Steps</a:t>
            </a:r>
            <a:endParaRPr lang="en-US" b="1"/>
          </a:p>
        </p:txBody>
      </p:sp>
      <p:sp>
        <p:nvSpPr>
          <p:cNvPr id="3" name="Content Placeholder 2">
            <a:extLst>
              <a:ext uri="{FF2B5EF4-FFF2-40B4-BE49-F238E27FC236}">
                <a16:creationId xmlns:a16="http://schemas.microsoft.com/office/drawing/2014/main" id="{ADB5F67F-3982-4A45-9FA1-D71218A4AD78}"/>
              </a:ext>
            </a:extLst>
          </p:cNvPr>
          <p:cNvSpPr>
            <a:spLocks noGrp="1"/>
          </p:cNvSpPr>
          <p:nvPr>
            <p:ph idx="1"/>
          </p:nvPr>
        </p:nvSpPr>
        <p:spPr/>
        <p:txBody>
          <a:bodyPr>
            <a:normAutofit fontScale="92500" lnSpcReduction="10000"/>
          </a:bodyPr>
          <a:lstStyle/>
          <a:p>
            <a:pPr marL="624078" lvl="0" indent="-514350">
              <a:spcAft>
                <a:spcPts val="600"/>
              </a:spcAft>
              <a:buFont typeface="+mj-lt"/>
              <a:buAutoNum type="arabicPeriod" startAt="3"/>
            </a:pPr>
            <a:r>
              <a:rPr lang="en-US"/>
              <a:t>Consider and incorporate stakeholder input from consumers, providers, payers and employers via the Cost Growth Benchmark Stakeholder Advisory Board and other councils/boards and industry groups</a:t>
            </a:r>
          </a:p>
          <a:p>
            <a:pPr marL="624078" lvl="0" indent="-514350">
              <a:spcAft>
                <a:spcPts val="600"/>
              </a:spcAft>
              <a:buFont typeface="+mj-lt"/>
              <a:buAutoNum type="arabicPeriod" startAt="3"/>
            </a:pPr>
            <a:r>
              <a:rPr lang="en-US"/>
              <a:t>Define minimum requirements or develop clear information on data collection needs</a:t>
            </a:r>
          </a:p>
          <a:p>
            <a:pPr marL="624078" lvl="0" indent="-514350">
              <a:spcAft>
                <a:spcPts val="600"/>
              </a:spcAft>
              <a:buFont typeface="+mj-lt"/>
              <a:buAutoNum type="arabicPeriod" startAt="3"/>
            </a:pPr>
            <a:r>
              <a:rPr lang="en-US"/>
              <a:t>Define expenses to be included in the numerator or denominator for primary care and total health care expenditures</a:t>
            </a:r>
          </a:p>
          <a:p>
            <a:pPr marL="624078" lvl="0" indent="-514350">
              <a:spcAft>
                <a:spcPts val="600"/>
              </a:spcAft>
              <a:buFont typeface="+mj-lt"/>
              <a:buAutoNum type="arabicPeriod" startAt="3"/>
            </a:pPr>
            <a:r>
              <a:rPr lang="en-US"/>
              <a:t>Recommend methods of analysis to ensure credibility and validity of measures</a:t>
            </a:r>
          </a:p>
          <a:p>
            <a:pPr marL="624078" lvl="0" indent="-514350">
              <a:spcAft>
                <a:spcPts val="600"/>
              </a:spcAft>
              <a:buFont typeface="+mj-lt"/>
              <a:buAutoNum type="arabicPeriod" startAt="3"/>
            </a:pPr>
            <a:r>
              <a:rPr lang="en-US"/>
              <a:t>Recommend minimally burdensome data collection and analysis that are aligned across payers and providers for comparable populations </a:t>
            </a:r>
          </a:p>
        </p:txBody>
      </p:sp>
      <p:sp>
        <p:nvSpPr>
          <p:cNvPr id="4" name="Slide Number Placeholder 3">
            <a:extLst>
              <a:ext uri="{FF2B5EF4-FFF2-40B4-BE49-F238E27FC236}">
                <a16:creationId xmlns:a16="http://schemas.microsoft.com/office/drawing/2014/main" id="{ED372603-00D7-4806-9B33-EE92C0382068}"/>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150514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D46A7-C4BF-4C1C-A267-19B617D5E1A6}"/>
              </a:ext>
            </a:extLst>
          </p:cNvPr>
          <p:cNvSpPr>
            <a:spLocks noGrp="1"/>
          </p:cNvSpPr>
          <p:nvPr>
            <p:ph type="title"/>
          </p:nvPr>
        </p:nvSpPr>
        <p:spPr/>
        <p:txBody>
          <a:bodyPr/>
          <a:lstStyle/>
          <a:p>
            <a:r>
              <a:rPr lang="en-US"/>
              <a:t>Connecticut’s Cost Growth and Quality Benchmark, and Primary Care Target Program</a:t>
            </a:r>
          </a:p>
        </p:txBody>
      </p:sp>
      <p:sp>
        <p:nvSpPr>
          <p:cNvPr id="2" name="Text Placeholder 1">
            <a:extLst>
              <a:ext uri="{FF2B5EF4-FFF2-40B4-BE49-F238E27FC236}">
                <a16:creationId xmlns:a16="http://schemas.microsoft.com/office/drawing/2014/main" id="{54822DE8-3CA1-45D9-B43F-F9E42A5343F6}"/>
              </a:ext>
            </a:extLst>
          </p:cNvPr>
          <p:cNvSpPr>
            <a:spLocks noGrp="1"/>
          </p:cNvSpPr>
          <p:nvPr>
            <p:ph type="body" idx="1"/>
          </p:nvPr>
        </p:nvSpPr>
        <p:spPr/>
        <p:txBody>
          <a:bodyPr/>
          <a:lstStyle/>
          <a:p>
            <a:r>
              <a:rPr lang="en-US"/>
              <a:t>Role of the Technical Team</a:t>
            </a:r>
          </a:p>
        </p:txBody>
      </p:sp>
      <p:sp>
        <p:nvSpPr>
          <p:cNvPr id="4" name="Slide Number Placeholder 3">
            <a:extLst>
              <a:ext uri="{FF2B5EF4-FFF2-40B4-BE49-F238E27FC236}">
                <a16:creationId xmlns:a16="http://schemas.microsoft.com/office/drawing/2014/main" id="{15080DE9-EA90-475E-BE85-744CA21E727E}"/>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29750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14"/>
          <p:cNvSpPr>
            <a:spLocks/>
          </p:cNvSpPr>
          <p:nvPr/>
        </p:nvSpPr>
        <p:spPr bwMode="auto">
          <a:xfrm>
            <a:off x="9696400" y="131900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1">
                  <a:lumMod val="72000"/>
                  <a:lumOff val="28000"/>
                </a:schemeClr>
              </a:gs>
              <a:gs pos="100000">
                <a:schemeClr val="accent1">
                  <a:lumMod val="75000"/>
                </a:schemeClr>
              </a:gs>
            </a:gsLst>
            <a:lin ang="10800000" scaled="1"/>
            <a:tileRect/>
          </a:gradFill>
          <a:ln w="28575">
            <a:gradFill flip="none" rotWithShape="1">
              <a:gsLst>
                <a:gs pos="0">
                  <a:schemeClr val="accent1"/>
                </a:gs>
                <a:gs pos="100000">
                  <a:schemeClr val="accent1">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15"/>
          <p:cNvSpPr>
            <a:spLocks/>
          </p:cNvSpPr>
          <p:nvPr/>
        </p:nvSpPr>
        <p:spPr bwMode="auto">
          <a:xfrm>
            <a:off x="9696400" y="182487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1"/>
              </a:gs>
              <a:gs pos="100000">
                <a:schemeClr val="accent1">
                  <a:lumMod val="50000"/>
                  <a:alpha val="29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4" name="Freeform 14"/>
          <p:cNvSpPr>
            <a:spLocks/>
          </p:cNvSpPr>
          <p:nvPr/>
        </p:nvSpPr>
        <p:spPr bwMode="auto">
          <a:xfrm>
            <a:off x="9696400" y="259916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2">
                  <a:lumMod val="60000"/>
                  <a:lumOff val="40000"/>
                </a:schemeClr>
              </a:gs>
              <a:gs pos="100000">
                <a:schemeClr val="accent2"/>
              </a:gs>
            </a:gsLst>
            <a:lin ang="10800000" scaled="1"/>
            <a:tileRect/>
          </a:gradFill>
          <a:ln w="28575">
            <a:gradFill flip="none" rotWithShape="1">
              <a:gsLst>
                <a:gs pos="0">
                  <a:schemeClr val="accent2">
                    <a:lumMod val="60000"/>
                    <a:lumOff val="40000"/>
                  </a:schemeClr>
                </a:gs>
                <a:gs pos="100000">
                  <a:schemeClr val="accent2"/>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5" name="Freeform 15"/>
          <p:cNvSpPr>
            <a:spLocks/>
          </p:cNvSpPr>
          <p:nvPr/>
        </p:nvSpPr>
        <p:spPr bwMode="auto">
          <a:xfrm>
            <a:off x="9696400" y="310503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2">
                  <a:lumMod val="60000"/>
                  <a:lumOff val="40000"/>
                </a:schemeClr>
              </a:gs>
              <a:gs pos="100000">
                <a:schemeClr val="accent2">
                  <a:lumMod val="75000"/>
                  <a:alpha val="31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6" name="Freeform 14"/>
          <p:cNvSpPr>
            <a:spLocks/>
          </p:cNvSpPr>
          <p:nvPr/>
        </p:nvSpPr>
        <p:spPr bwMode="auto">
          <a:xfrm>
            <a:off x="9696400" y="38793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3">
                  <a:lumMod val="60000"/>
                  <a:lumOff val="40000"/>
                </a:schemeClr>
              </a:gs>
              <a:gs pos="100000">
                <a:schemeClr val="accent3"/>
              </a:gs>
            </a:gsLst>
            <a:lin ang="10800000" scaled="1"/>
            <a:tileRect/>
          </a:gradFill>
          <a:ln w="28575">
            <a:gradFill flip="none" rotWithShape="1">
              <a:gsLst>
                <a:gs pos="0">
                  <a:schemeClr val="accent3">
                    <a:lumMod val="60000"/>
                    <a:lumOff val="40000"/>
                  </a:schemeClr>
                </a:gs>
                <a:gs pos="100000">
                  <a:schemeClr val="accent3"/>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7" name="Freeform 15"/>
          <p:cNvSpPr>
            <a:spLocks/>
          </p:cNvSpPr>
          <p:nvPr/>
        </p:nvSpPr>
        <p:spPr bwMode="auto">
          <a:xfrm>
            <a:off x="9696400" y="438519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3">
                  <a:alpha val="65000"/>
                </a:schemeClr>
              </a:gs>
              <a:gs pos="100000">
                <a:schemeClr val="accent3">
                  <a:lumMod val="75000"/>
                  <a:alpha val="12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8" name="Freeform 14"/>
          <p:cNvSpPr>
            <a:spLocks/>
          </p:cNvSpPr>
          <p:nvPr/>
        </p:nvSpPr>
        <p:spPr bwMode="auto">
          <a:xfrm>
            <a:off x="9696400" y="51747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4"/>
              </a:gs>
              <a:gs pos="100000">
                <a:schemeClr val="accent4">
                  <a:lumMod val="75000"/>
                </a:schemeClr>
              </a:gs>
            </a:gsLst>
            <a:lin ang="10800000" scaled="1"/>
            <a:tileRect/>
          </a:gradFill>
          <a:ln w="28575">
            <a:gradFill flip="none" rotWithShape="1">
              <a:gsLst>
                <a:gs pos="0">
                  <a:schemeClr val="accent4"/>
                </a:gs>
                <a:gs pos="100000">
                  <a:schemeClr val="accent4">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9" name="Freeform 15"/>
          <p:cNvSpPr>
            <a:spLocks/>
          </p:cNvSpPr>
          <p:nvPr/>
        </p:nvSpPr>
        <p:spPr bwMode="auto">
          <a:xfrm>
            <a:off x="9696400" y="5680592"/>
            <a:ext cx="1891418" cy="513182"/>
          </a:xfrm>
          <a:custGeom>
            <a:avLst/>
            <a:gdLst>
              <a:gd name="T0" fmla="*/ 0 w 4655"/>
              <a:gd name="T1" fmla="*/ 0 h 1263"/>
              <a:gd name="T2" fmla="*/ 4655 w 4655"/>
              <a:gd name="T3" fmla="*/ 0 h 1263"/>
              <a:gd name="T4" fmla="*/ 2890 w 4655"/>
              <a:gd name="T5" fmla="*/ 1263 h 1263"/>
              <a:gd name="T6" fmla="*/ 2890 w 4655"/>
              <a:gd name="T7" fmla="*/ 622 h 1263"/>
              <a:gd name="T8" fmla="*/ 0 w 4655"/>
              <a:gd name="T9" fmla="*/ 622 h 1263"/>
              <a:gd name="T10" fmla="*/ 0 w 4655"/>
              <a:gd name="T11" fmla="*/ 0 h 1263"/>
            </a:gdLst>
            <a:ahLst/>
            <a:cxnLst>
              <a:cxn ang="0">
                <a:pos x="T0" y="T1"/>
              </a:cxn>
              <a:cxn ang="0">
                <a:pos x="T2" y="T3"/>
              </a:cxn>
              <a:cxn ang="0">
                <a:pos x="T4" y="T5"/>
              </a:cxn>
              <a:cxn ang="0">
                <a:pos x="T6" y="T7"/>
              </a:cxn>
              <a:cxn ang="0">
                <a:pos x="T8" y="T9"/>
              </a:cxn>
              <a:cxn ang="0">
                <a:pos x="T10" y="T11"/>
              </a:cxn>
            </a:cxnLst>
            <a:rect l="0" t="0" r="r" b="b"/>
            <a:pathLst>
              <a:path w="4655" h="1263">
                <a:moveTo>
                  <a:pt x="0" y="0"/>
                </a:moveTo>
                <a:lnTo>
                  <a:pt x="4655" y="0"/>
                </a:lnTo>
                <a:lnTo>
                  <a:pt x="2890" y="1263"/>
                </a:lnTo>
                <a:lnTo>
                  <a:pt x="2890" y="622"/>
                </a:lnTo>
                <a:lnTo>
                  <a:pt x="0" y="622"/>
                </a:lnTo>
                <a:lnTo>
                  <a:pt x="0" y="0"/>
                </a:lnTo>
                <a:close/>
              </a:path>
            </a:pathLst>
          </a:custGeom>
          <a:gradFill flip="none" rotWithShape="1">
            <a:gsLst>
              <a:gs pos="45000">
                <a:schemeClr val="accent4"/>
              </a:gs>
              <a:gs pos="100000">
                <a:schemeClr val="accent4">
                  <a:lumMod val="50000"/>
                  <a:alpha val="60000"/>
                </a:schemeClr>
              </a:gs>
            </a:gsLst>
            <a:lin ang="156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1588" y="1263590"/>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1588" y="2546503"/>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1588" y="3829416"/>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1588" y="5112328"/>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p:cNvSpPr txBox="1"/>
          <p:nvPr/>
        </p:nvSpPr>
        <p:spPr>
          <a:xfrm>
            <a:off x="679763" y="1072876"/>
            <a:ext cx="813043" cy="1877437"/>
          </a:xfrm>
          <a:prstGeom prst="rect">
            <a:avLst/>
          </a:prstGeom>
          <a:noFill/>
        </p:spPr>
        <p:txBody>
          <a:bodyPr wrap="none" rtlCol="0">
            <a:spAutoFit/>
          </a:bodyPr>
          <a:lstStyle/>
          <a:p>
            <a:pPr marL="0" lvl="1"/>
            <a:r>
              <a:rPr lang="en-GB" sz="8800" b="1">
                <a:solidFill>
                  <a:schemeClr val="accent1"/>
                </a:solidFill>
                <a:latin typeface="Arial" pitchFamily="34" charset="0"/>
                <a:cs typeface="Arial" pitchFamily="34" charset="0"/>
              </a:rPr>
              <a:t>1</a:t>
            </a:r>
            <a:endParaRPr lang="en-IN" sz="8800" b="1">
              <a:solidFill>
                <a:schemeClr val="accent1"/>
              </a:solidFill>
              <a:latin typeface="Arial" pitchFamily="34" charset="0"/>
              <a:cs typeface="Arial" pitchFamily="34" charset="0"/>
            </a:endParaRPr>
          </a:p>
          <a:p>
            <a:endParaRPr lang="en-IN" sz="2800"/>
          </a:p>
        </p:txBody>
      </p:sp>
      <p:sp>
        <p:nvSpPr>
          <p:cNvPr id="34" name="TextBox 33"/>
          <p:cNvSpPr txBox="1"/>
          <p:nvPr/>
        </p:nvSpPr>
        <p:spPr>
          <a:xfrm>
            <a:off x="679763" y="2362077"/>
            <a:ext cx="813043" cy="1877437"/>
          </a:xfrm>
          <a:prstGeom prst="rect">
            <a:avLst/>
          </a:prstGeom>
          <a:noFill/>
        </p:spPr>
        <p:txBody>
          <a:bodyPr wrap="none" rtlCol="0">
            <a:spAutoFit/>
          </a:bodyPr>
          <a:lstStyle/>
          <a:p>
            <a:pPr marL="0" lvl="1"/>
            <a:r>
              <a:rPr lang="en-GB" sz="8800" b="1">
                <a:solidFill>
                  <a:schemeClr val="accent2"/>
                </a:solidFill>
                <a:latin typeface="Arial" pitchFamily="34" charset="0"/>
                <a:cs typeface="Arial" pitchFamily="34" charset="0"/>
              </a:rPr>
              <a:t>2</a:t>
            </a:r>
            <a:endParaRPr lang="en-IN" sz="8800" b="1">
              <a:solidFill>
                <a:schemeClr val="accent2"/>
              </a:solidFill>
              <a:latin typeface="Arial" pitchFamily="34" charset="0"/>
              <a:cs typeface="Arial" pitchFamily="34" charset="0"/>
            </a:endParaRPr>
          </a:p>
          <a:p>
            <a:endParaRPr lang="en-IN" sz="2800"/>
          </a:p>
        </p:txBody>
      </p:sp>
      <p:sp>
        <p:nvSpPr>
          <p:cNvPr id="35" name="TextBox 34"/>
          <p:cNvSpPr txBox="1"/>
          <p:nvPr/>
        </p:nvSpPr>
        <p:spPr>
          <a:xfrm>
            <a:off x="679763" y="3639333"/>
            <a:ext cx="813043" cy="1877437"/>
          </a:xfrm>
          <a:prstGeom prst="rect">
            <a:avLst/>
          </a:prstGeom>
          <a:noFill/>
        </p:spPr>
        <p:txBody>
          <a:bodyPr wrap="none" rtlCol="0">
            <a:spAutoFit/>
          </a:bodyPr>
          <a:lstStyle/>
          <a:p>
            <a:pPr marL="0" lvl="1"/>
            <a:r>
              <a:rPr lang="en-GB" sz="8800" b="1">
                <a:solidFill>
                  <a:schemeClr val="accent3"/>
                </a:solidFill>
                <a:latin typeface="Arial" pitchFamily="34" charset="0"/>
                <a:cs typeface="Arial" pitchFamily="34" charset="0"/>
              </a:rPr>
              <a:t>3</a:t>
            </a:r>
            <a:endParaRPr lang="en-IN" sz="8800" b="1">
              <a:solidFill>
                <a:schemeClr val="accent3"/>
              </a:solidFill>
              <a:latin typeface="Arial" pitchFamily="34" charset="0"/>
              <a:cs typeface="Arial" pitchFamily="34" charset="0"/>
            </a:endParaRPr>
          </a:p>
          <a:p>
            <a:endParaRPr lang="en-IN" sz="2800">
              <a:solidFill>
                <a:schemeClr val="accent3"/>
              </a:solidFill>
            </a:endParaRPr>
          </a:p>
        </p:txBody>
      </p:sp>
      <p:sp>
        <p:nvSpPr>
          <p:cNvPr id="36" name="TextBox 35"/>
          <p:cNvSpPr txBox="1"/>
          <p:nvPr/>
        </p:nvSpPr>
        <p:spPr>
          <a:xfrm>
            <a:off x="679763" y="4904020"/>
            <a:ext cx="813043" cy="1877437"/>
          </a:xfrm>
          <a:prstGeom prst="rect">
            <a:avLst/>
          </a:prstGeom>
          <a:noFill/>
        </p:spPr>
        <p:txBody>
          <a:bodyPr wrap="none" rtlCol="0">
            <a:spAutoFit/>
          </a:bodyPr>
          <a:lstStyle/>
          <a:p>
            <a:pPr marL="0" lvl="1"/>
            <a:r>
              <a:rPr lang="en-GB" sz="8800" b="1">
                <a:solidFill>
                  <a:schemeClr val="accent4"/>
                </a:solidFill>
                <a:latin typeface="Arial" pitchFamily="34" charset="0"/>
                <a:cs typeface="Arial" pitchFamily="34" charset="0"/>
              </a:rPr>
              <a:t>4</a:t>
            </a:r>
            <a:endParaRPr lang="en-IN" sz="8800" b="1">
              <a:solidFill>
                <a:schemeClr val="accent4"/>
              </a:solidFill>
              <a:latin typeface="Arial" pitchFamily="34" charset="0"/>
              <a:cs typeface="Arial" pitchFamily="34" charset="0"/>
            </a:endParaRPr>
          </a:p>
          <a:p>
            <a:endParaRPr lang="en-IN" sz="2800">
              <a:solidFill>
                <a:schemeClr val="accent4"/>
              </a:solidFill>
            </a:endParaRPr>
          </a:p>
        </p:txBody>
      </p:sp>
      <p:sp>
        <p:nvSpPr>
          <p:cNvPr id="37" name="Oval 36"/>
          <p:cNvSpPr/>
          <p:nvPr/>
        </p:nvSpPr>
        <p:spPr>
          <a:xfrm>
            <a:off x="1607247" y="140086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TextBox 39"/>
          <p:cNvSpPr txBox="1"/>
          <p:nvPr/>
        </p:nvSpPr>
        <p:spPr>
          <a:xfrm>
            <a:off x="2644008" y="1425403"/>
            <a:ext cx="1364476"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Cost Growth </a:t>
            </a:r>
          </a:p>
          <a:p>
            <a:pPr algn="ctr"/>
            <a:r>
              <a:rPr lang="en-GB">
                <a:solidFill>
                  <a:schemeClr val="tx1">
                    <a:lumMod val="75000"/>
                    <a:lumOff val="25000"/>
                  </a:schemeClr>
                </a:solidFill>
                <a:latin typeface="Impact" pitchFamily="34" charset="0"/>
                <a:cs typeface="Arial" pitchFamily="34" charset="0"/>
              </a:rPr>
              <a:t>Benchmark</a:t>
            </a:r>
            <a:endParaRPr lang="en-IN">
              <a:solidFill>
                <a:schemeClr val="tx1">
                  <a:lumMod val="75000"/>
                  <a:lumOff val="25000"/>
                </a:schemeClr>
              </a:solidFill>
              <a:latin typeface="Impact" pitchFamily="34" charset="0"/>
              <a:cs typeface="Arial" pitchFamily="34" charset="0"/>
            </a:endParaRPr>
          </a:p>
        </p:txBody>
      </p:sp>
      <p:sp>
        <p:nvSpPr>
          <p:cNvPr id="41" name="TextBox 40"/>
          <p:cNvSpPr txBox="1"/>
          <p:nvPr/>
        </p:nvSpPr>
        <p:spPr>
          <a:xfrm>
            <a:off x="2596240" y="2688146"/>
            <a:ext cx="1460015"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Primary Care </a:t>
            </a:r>
          </a:p>
          <a:p>
            <a:pPr algn="ctr"/>
            <a:r>
              <a:rPr lang="en-GB">
                <a:solidFill>
                  <a:schemeClr val="tx1">
                    <a:lumMod val="75000"/>
                    <a:lumOff val="25000"/>
                  </a:schemeClr>
                </a:solidFill>
                <a:latin typeface="Impact" pitchFamily="34" charset="0"/>
                <a:cs typeface="Arial" pitchFamily="34" charset="0"/>
              </a:rPr>
              <a:t>Target</a:t>
            </a:r>
            <a:endParaRPr lang="en-IN">
              <a:solidFill>
                <a:schemeClr val="tx1">
                  <a:lumMod val="75000"/>
                  <a:lumOff val="25000"/>
                </a:schemeClr>
              </a:solidFill>
              <a:latin typeface="Impact" pitchFamily="34" charset="0"/>
              <a:cs typeface="Arial" pitchFamily="34" charset="0"/>
            </a:endParaRPr>
          </a:p>
        </p:txBody>
      </p:sp>
      <p:sp>
        <p:nvSpPr>
          <p:cNvPr id="42" name="TextBox 41"/>
          <p:cNvSpPr txBox="1"/>
          <p:nvPr/>
        </p:nvSpPr>
        <p:spPr>
          <a:xfrm>
            <a:off x="2644008" y="5244814"/>
            <a:ext cx="1423787"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Quality </a:t>
            </a:r>
          </a:p>
          <a:p>
            <a:pPr algn="ctr"/>
            <a:r>
              <a:rPr lang="en-GB">
                <a:solidFill>
                  <a:schemeClr val="tx1">
                    <a:lumMod val="75000"/>
                    <a:lumOff val="25000"/>
                  </a:schemeClr>
                </a:solidFill>
                <a:latin typeface="Impact" pitchFamily="34" charset="0"/>
                <a:cs typeface="Arial" pitchFamily="34" charset="0"/>
              </a:rPr>
              <a:t>Benchmarks </a:t>
            </a:r>
            <a:endParaRPr lang="en-IN">
              <a:solidFill>
                <a:schemeClr val="tx1">
                  <a:lumMod val="75000"/>
                  <a:lumOff val="25000"/>
                </a:schemeClr>
              </a:solidFill>
              <a:latin typeface="Impact" pitchFamily="34" charset="0"/>
              <a:cs typeface="Arial" pitchFamily="34" charset="0"/>
            </a:endParaRPr>
          </a:p>
        </p:txBody>
      </p:sp>
      <p:sp>
        <p:nvSpPr>
          <p:cNvPr id="43" name="TextBox 42"/>
          <p:cNvSpPr txBox="1"/>
          <p:nvPr/>
        </p:nvSpPr>
        <p:spPr>
          <a:xfrm>
            <a:off x="2732829" y="3988110"/>
            <a:ext cx="1051891"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Data Use </a:t>
            </a:r>
          </a:p>
          <a:p>
            <a:pPr algn="ctr"/>
            <a:r>
              <a:rPr lang="en-GB">
                <a:solidFill>
                  <a:schemeClr val="tx1">
                    <a:lumMod val="75000"/>
                    <a:lumOff val="25000"/>
                  </a:schemeClr>
                </a:solidFill>
                <a:latin typeface="Impact" pitchFamily="34" charset="0"/>
                <a:cs typeface="Arial" pitchFamily="34" charset="0"/>
              </a:rPr>
              <a:t>Strategy</a:t>
            </a:r>
            <a:endParaRPr lang="en-IN">
              <a:solidFill>
                <a:schemeClr val="tx1">
                  <a:lumMod val="75000"/>
                  <a:lumOff val="25000"/>
                </a:schemeClr>
              </a:solidFill>
              <a:latin typeface="Impact" pitchFamily="34" charset="0"/>
              <a:cs typeface="Arial" pitchFamily="34" charset="0"/>
            </a:endParaRPr>
          </a:p>
        </p:txBody>
      </p:sp>
      <p:sp>
        <p:nvSpPr>
          <p:cNvPr id="46" name="Oval 45"/>
          <p:cNvSpPr/>
          <p:nvPr/>
        </p:nvSpPr>
        <p:spPr>
          <a:xfrm>
            <a:off x="1611869" y="2700156"/>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p:cNvSpPr/>
          <p:nvPr/>
        </p:nvSpPr>
        <p:spPr>
          <a:xfrm>
            <a:off x="1607247" y="396989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Oval 51"/>
          <p:cNvSpPr/>
          <p:nvPr/>
        </p:nvSpPr>
        <p:spPr>
          <a:xfrm>
            <a:off x="1607247" y="5232640"/>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4439816" y="1438708"/>
            <a:ext cx="4867176" cy="830997"/>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Technical Team is to develop recommendations for a cost growth benchmark that covers all payers and all populations for 2021-2025.</a:t>
            </a:r>
          </a:p>
        </p:txBody>
      </p:sp>
      <p:sp>
        <p:nvSpPr>
          <p:cNvPr id="55" name="Rectangle 54"/>
          <p:cNvSpPr/>
          <p:nvPr/>
        </p:nvSpPr>
        <p:spPr>
          <a:xfrm>
            <a:off x="4439815" y="2634775"/>
            <a:ext cx="4951885"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Technical Team is to develop recommendations for getting to a 10% primary care target that applies to all payers and populations as a share of total health care expenditures for CY 2021-2025.</a:t>
            </a:r>
          </a:p>
        </p:txBody>
      </p:sp>
      <p:sp>
        <p:nvSpPr>
          <p:cNvPr id="57" name="Rectangle 56"/>
          <p:cNvSpPr/>
          <p:nvPr/>
        </p:nvSpPr>
        <p:spPr>
          <a:xfrm>
            <a:off x="4436124" y="3906820"/>
            <a:ext cx="4608512"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This is a complementary strategy that leverages the state’s APCD to </a:t>
            </a:r>
            <a:r>
              <a:rPr lang="en-IN" sz="1600" err="1">
                <a:solidFill>
                  <a:schemeClr val="bg1">
                    <a:lumMod val="50000"/>
                  </a:schemeClr>
                </a:solidFill>
                <a:latin typeface="Arial" pitchFamily="34" charset="0"/>
                <a:cs typeface="Arial" pitchFamily="34" charset="0"/>
              </a:rPr>
              <a:t>analyze</a:t>
            </a:r>
            <a:r>
              <a:rPr lang="en-IN" sz="1600">
                <a:solidFill>
                  <a:schemeClr val="bg1">
                    <a:lumMod val="50000"/>
                  </a:schemeClr>
                </a:solidFill>
                <a:latin typeface="Arial" pitchFamily="34" charset="0"/>
                <a:cs typeface="Arial" pitchFamily="34" charset="0"/>
              </a:rPr>
              <a:t> cost and cost growth drivers.  The Technical Team will provide input into this strategy.</a:t>
            </a:r>
          </a:p>
        </p:txBody>
      </p:sp>
      <p:grpSp>
        <p:nvGrpSpPr>
          <p:cNvPr id="80" name="Group 79"/>
          <p:cNvGrpSpPr/>
          <p:nvPr/>
        </p:nvGrpSpPr>
        <p:grpSpPr>
          <a:xfrm>
            <a:off x="1746774" y="1561887"/>
            <a:ext cx="334190" cy="283433"/>
            <a:chOff x="-1320800" y="1363663"/>
            <a:chExt cx="5205413" cy="4414838"/>
          </a:xfrm>
          <a:solidFill>
            <a:schemeClr val="bg1"/>
          </a:solidFill>
        </p:grpSpPr>
        <p:sp>
          <p:nvSpPr>
            <p:cNvPr id="81" name="Freeform 6"/>
            <p:cNvSpPr>
              <a:spLocks/>
            </p:cNvSpPr>
            <p:nvPr/>
          </p:nvSpPr>
          <p:spPr bwMode="auto">
            <a:xfrm>
              <a:off x="-968375" y="4203701"/>
              <a:ext cx="839788" cy="1574800"/>
            </a:xfrm>
            <a:custGeom>
              <a:avLst/>
              <a:gdLst>
                <a:gd name="T0" fmla="*/ 1058 w 1058"/>
                <a:gd name="T1" fmla="*/ 0 h 1984"/>
                <a:gd name="T2" fmla="*/ 1058 w 1058"/>
                <a:gd name="T3" fmla="*/ 1867 h 1984"/>
                <a:gd name="T4" fmla="*/ 1054 w 1058"/>
                <a:gd name="T5" fmla="*/ 1899 h 1984"/>
                <a:gd name="T6" fmla="*/ 1042 w 1058"/>
                <a:gd name="T7" fmla="*/ 1927 h 1984"/>
                <a:gd name="T8" fmla="*/ 1022 w 1058"/>
                <a:gd name="T9" fmla="*/ 1950 h 1984"/>
                <a:gd name="T10" fmla="*/ 999 w 1058"/>
                <a:gd name="T11" fmla="*/ 1968 h 1984"/>
                <a:gd name="T12" fmla="*/ 971 w 1058"/>
                <a:gd name="T13" fmla="*/ 1980 h 1984"/>
                <a:gd name="T14" fmla="*/ 939 w 1058"/>
                <a:gd name="T15" fmla="*/ 1984 h 1984"/>
                <a:gd name="T16" fmla="*/ 117 w 1058"/>
                <a:gd name="T17" fmla="*/ 1984 h 1984"/>
                <a:gd name="T18" fmla="*/ 85 w 1058"/>
                <a:gd name="T19" fmla="*/ 1980 h 1984"/>
                <a:gd name="T20" fmla="*/ 57 w 1058"/>
                <a:gd name="T21" fmla="*/ 1968 h 1984"/>
                <a:gd name="T22" fmla="*/ 34 w 1058"/>
                <a:gd name="T23" fmla="*/ 1950 h 1984"/>
                <a:gd name="T24" fmla="*/ 16 w 1058"/>
                <a:gd name="T25" fmla="*/ 1927 h 1984"/>
                <a:gd name="T26" fmla="*/ 4 w 1058"/>
                <a:gd name="T27" fmla="*/ 1899 h 1984"/>
                <a:gd name="T28" fmla="*/ 0 w 1058"/>
                <a:gd name="T29" fmla="*/ 1867 h 1984"/>
                <a:gd name="T30" fmla="*/ 0 w 1058"/>
                <a:gd name="T31" fmla="*/ 804 h 1984"/>
                <a:gd name="T32" fmla="*/ 85 w 1058"/>
                <a:gd name="T33" fmla="*/ 794 h 1984"/>
                <a:gd name="T34" fmla="*/ 167 w 1058"/>
                <a:gd name="T35" fmla="*/ 772 h 1984"/>
                <a:gd name="T36" fmla="*/ 248 w 1058"/>
                <a:gd name="T37" fmla="*/ 743 h 1984"/>
                <a:gd name="T38" fmla="*/ 324 w 1058"/>
                <a:gd name="T39" fmla="*/ 703 h 1984"/>
                <a:gd name="T40" fmla="*/ 396 w 1058"/>
                <a:gd name="T41" fmla="*/ 653 h 1984"/>
                <a:gd name="T42" fmla="*/ 461 w 1058"/>
                <a:gd name="T43" fmla="*/ 596 h 1984"/>
                <a:gd name="T44" fmla="*/ 1058 w 1058"/>
                <a:gd name="T45" fmla="*/ 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8" h="1984">
                  <a:moveTo>
                    <a:pt x="1058" y="0"/>
                  </a:moveTo>
                  <a:lnTo>
                    <a:pt x="1058" y="1867"/>
                  </a:lnTo>
                  <a:lnTo>
                    <a:pt x="1054" y="1899"/>
                  </a:lnTo>
                  <a:lnTo>
                    <a:pt x="1042" y="1927"/>
                  </a:lnTo>
                  <a:lnTo>
                    <a:pt x="1022" y="1950"/>
                  </a:lnTo>
                  <a:lnTo>
                    <a:pt x="999" y="1968"/>
                  </a:lnTo>
                  <a:lnTo>
                    <a:pt x="971" y="1980"/>
                  </a:lnTo>
                  <a:lnTo>
                    <a:pt x="939" y="1984"/>
                  </a:lnTo>
                  <a:lnTo>
                    <a:pt x="117" y="1984"/>
                  </a:lnTo>
                  <a:lnTo>
                    <a:pt x="85" y="1980"/>
                  </a:lnTo>
                  <a:lnTo>
                    <a:pt x="57" y="1968"/>
                  </a:lnTo>
                  <a:lnTo>
                    <a:pt x="34" y="1950"/>
                  </a:lnTo>
                  <a:lnTo>
                    <a:pt x="16" y="1927"/>
                  </a:lnTo>
                  <a:lnTo>
                    <a:pt x="4" y="1899"/>
                  </a:lnTo>
                  <a:lnTo>
                    <a:pt x="0" y="1867"/>
                  </a:lnTo>
                  <a:lnTo>
                    <a:pt x="0" y="804"/>
                  </a:lnTo>
                  <a:lnTo>
                    <a:pt x="85" y="794"/>
                  </a:lnTo>
                  <a:lnTo>
                    <a:pt x="167" y="772"/>
                  </a:lnTo>
                  <a:lnTo>
                    <a:pt x="248" y="743"/>
                  </a:lnTo>
                  <a:lnTo>
                    <a:pt x="324" y="703"/>
                  </a:lnTo>
                  <a:lnTo>
                    <a:pt x="396" y="653"/>
                  </a:lnTo>
                  <a:lnTo>
                    <a:pt x="461" y="596"/>
                  </a:lnTo>
                  <a:lnTo>
                    <a:pt x="10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2" name="Freeform 7"/>
            <p:cNvSpPr>
              <a:spLocks/>
            </p:cNvSpPr>
            <p:nvPr/>
          </p:nvSpPr>
          <p:spPr bwMode="auto">
            <a:xfrm>
              <a:off x="196850" y="4192588"/>
              <a:ext cx="839788" cy="1585913"/>
            </a:xfrm>
            <a:custGeom>
              <a:avLst/>
              <a:gdLst>
                <a:gd name="T0" fmla="*/ 0 w 1059"/>
                <a:gd name="T1" fmla="*/ 0 h 1998"/>
                <a:gd name="T2" fmla="*/ 565 w 1059"/>
                <a:gd name="T3" fmla="*/ 564 h 1998"/>
                <a:gd name="T4" fmla="*/ 623 w 1059"/>
                <a:gd name="T5" fmla="*/ 616 h 1998"/>
                <a:gd name="T6" fmla="*/ 687 w 1059"/>
                <a:gd name="T7" fmla="*/ 661 h 1998"/>
                <a:gd name="T8" fmla="*/ 756 w 1059"/>
                <a:gd name="T9" fmla="*/ 701 h 1998"/>
                <a:gd name="T10" fmla="*/ 828 w 1059"/>
                <a:gd name="T11" fmla="*/ 731 h 1998"/>
                <a:gd name="T12" fmla="*/ 901 w 1059"/>
                <a:gd name="T13" fmla="*/ 753 h 1998"/>
                <a:gd name="T14" fmla="*/ 979 w 1059"/>
                <a:gd name="T15" fmla="*/ 767 h 1998"/>
                <a:gd name="T16" fmla="*/ 1059 w 1059"/>
                <a:gd name="T17" fmla="*/ 772 h 1998"/>
                <a:gd name="T18" fmla="*/ 1059 w 1059"/>
                <a:gd name="T19" fmla="*/ 1881 h 1998"/>
                <a:gd name="T20" fmla="*/ 1055 w 1059"/>
                <a:gd name="T21" fmla="*/ 1913 h 1998"/>
                <a:gd name="T22" fmla="*/ 1043 w 1059"/>
                <a:gd name="T23" fmla="*/ 1941 h 1998"/>
                <a:gd name="T24" fmla="*/ 1025 w 1059"/>
                <a:gd name="T25" fmla="*/ 1964 h 1998"/>
                <a:gd name="T26" fmla="*/ 999 w 1059"/>
                <a:gd name="T27" fmla="*/ 1982 h 1998"/>
                <a:gd name="T28" fmla="*/ 971 w 1059"/>
                <a:gd name="T29" fmla="*/ 1994 h 1998"/>
                <a:gd name="T30" fmla="*/ 941 w 1059"/>
                <a:gd name="T31" fmla="*/ 1998 h 1998"/>
                <a:gd name="T32" fmla="*/ 117 w 1059"/>
                <a:gd name="T33" fmla="*/ 1998 h 1998"/>
                <a:gd name="T34" fmla="*/ 86 w 1059"/>
                <a:gd name="T35" fmla="*/ 1994 h 1998"/>
                <a:gd name="T36" fmla="*/ 58 w 1059"/>
                <a:gd name="T37" fmla="*/ 1982 h 1998"/>
                <a:gd name="T38" fmla="*/ 34 w 1059"/>
                <a:gd name="T39" fmla="*/ 1964 h 1998"/>
                <a:gd name="T40" fmla="*/ 16 w 1059"/>
                <a:gd name="T41" fmla="*/ 1941 h 1998"/>
                <a:gd name="T42" fmla="*/ 4 w 1059"/>
                <a:gd name="T43" fmla="*/ 1913 h 1998"/>
                <a:gd name="T44" fmla="*/ 0 w 1059"/>
                <a:gd name="T45" fmla="*/ 1881 h 1998"/>
                <a:gd name="T46" fmla="*/ 0 w 1059"/>
                <a:gd name="T47"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9" h="1998">
                  <a:moveTo>
                    <a:pt x="0" y="0"/>
                  </a:moveTo>
                  <a:lnTo>
                    <a:pt x="565" y="564"/>
                  </a:lnTo>
                  <a:lnTo>
                    <a:pt x="623" y="616"/>
                  </a:lnTo>
                  <a:lnTo>
                    <a:pt x="687" y="661"/>
                  </a:lnTo>
                  <a:lnTo>
                    <a:pt x="756" y="701"/>
                  </a:lnTo>
                  <a:lnTo>
                    <a:pt x="828" y="731"/>
                  </a:lnTo>
                  <a:lnTo>
                    <a:pt x="901" y="753"/>
                  </a:lnTo>
                  <a:lnTo>
                    <a:pt x="979" y="767"/>
                  </a:lnTo>
                  <a:lnTo>
                    <a:pt x="1059" y="772"/>
                  </a:lnTo>
                  <a:lnTo>
                    <a:pt x="1059" y="1881"/>
                  </a:lnTo>
                  <a:lnTo>
                    <a:pt x="1055" y="1913"/>
                  </a:lnTo>
                  <a:lnTo>
                    <a:pt x="1043" y="1941"/>
                  </a:lnTo>
                  <a:lnTo>
                    <a:pt x="1025" y="1964"/>
                  </a:lnTo>
                  <a:lnTo>
                    <a:pt x="999" y="1982"/>
                  </a:lnTo>
                  <a:lnTo>
                    <a:pt x="971" y="1994"/>
                  </a:lnTo>
                  <a:lnTo>
                    <a:pt x="941" y="1998"/>
                  </a:lnTo>
                  <a:lnTo>
                    <a:pt x="117" y="1998"/>
                  </a:lnTo>
                  <a:lnTo>
                    <a:pt x="86" y="1994"/>
                  </a:lnTo>
                  <a:lnTo>
                    <a:pt x="58" y="1982"/>
                  </a:lnTo>
                  <a:lnTo>
                    <a:pt x="34" y="1964"/>
                  </a:lnTo>
                  <a:lnTo>
                    <a:pt x="16" y="1941"/>
                  </a:lnTo>
                  <a:lnTo>
                    <a:pt x="4" y="1913"/>
                  </a:lnTo>
                  <a:lnTo>
                    <a:pt x="0" y="18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3" name="Freeform 8"/>
            <p:cNvSpPr>
              <a:spLocks/>
            </p:cNvSpPr>
            <p:nvPr/>
          </p:nvSpPr>
          <p:spPr bwMode="auto">
            <a:xfrm>
              <a:off x="1362075" y="3892551"/>
              <a:ext cx="839788" cy="1885950"/>
            </a:xfrm>
            <a:custGeom>
              <a:avLst/>
              <a:gdLst>
                <a:gd name="T0" fmla="*/ 1059 w 1059"/>
                <a:gd name="T1" fmla="*/ 0 h 2376"/>
                <a:gd name="T2" fmla="*/ 1059 w 1059"/>
                <a:gd name="T3" fmla="*/ 2259 h 2376"/>
                <a:gd name="T4" fmla="*/ 1055 w 1059"/>
                <a:gd name="T5" fmla="*/ 2291 h 2376"/>
                <a:gd name="T6" fmla="*/ 1043 w 1059"/>
                <a:gd name="T7" fmla="*/ 2319 h 2376"/>
                <a:gd name="T8" fmla="*/ 1025 w 1059"/>
                <a:gd name="T9" fmla="*/ 2342 h 2376"/>
                <a:gd name="T10" fmla="*/ 1001 w 1059"/>
                <a:gd name="T11" fmla="*/ 2360 h 2376"/>
                <a:gd name="T12" fmla="*/ 973 w 1059"/>
                <a:gd name="T13" fmla="*/ 2372 h 2376"/>
                <a:gd name="T14" fmla="*/ 942 w 1059"/>
                <a:gd name="T15" fmla="*/ 2376 h 2376"/>
                <a:gd name="T16" fmla="*/ 120 w 1059"/>
                <a:gd name="T17" fmla="*/ 2376 h 2376"/>
                <a:gd name="T18" fmla="*/ 88 w 1059"/>
                <a:gd name="T19" fmla="*/ 2372 h 2376"/>
                <a:gd name="T20" fmla="*/ 58 w 1059"/>
                <a:gd name="T21" fmla="*/ 2360 h 2376"/>
                <a:gd name="T22" fmla="*/ 34 w 1059"/>
                <a:gd name="T23" fmla="*/ 2342 h 2376"/>
                <a:gd name="T24" fmla="*/ 16 w 1059"/>
                <a:gd name="T25" fmla="*/ 2319 h 2376"/>
                <a:gd name="T26" fmla="*/ 4 w 1059"/>
                <a:gd name="T27" fmla="*/ 2291 h 2376"/>
                <a:gd name="T28" fmla="*/ 0 w 1059"/>
                <a:gd name="T29" fmla="*/ 2259 h 2376"/>
                <a:gd name="T30" fmla="*/ 0 w 1059"/>
                <a:gd name="T31" fmla="*/ 1035 h 2376"/>
                <a:gd name="T32" fmla="*/ 62 w 1059"/>
                <a:gd name="T33" fmla="*/ 992 h 2376"/>
                <a:gd name="T34" fmla="*/ 118 w 1059"/>
                <a:gd name="T35" fmla="*/ 940 h 2376"/>
                <a:gd name="T36" fmla="*/ 1059 w 1059"/>
                <a:gd name="T37"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9" h="2376">
                  <a:moveTo>
                    <a:pt x="1059" y="0"/>
                  </a:moveTo>
                  <a:lnTo>
                    <a:pt x="1059" y="2259"/>
                  </a:lnTo>
                  <a:lnTo>
                    <a:pt x="1055" y="2291"/>
                  </a:lnTo>
                  <a:lnTo>
                    <a:pt x="1043" y="2319"/>
                  </a:lnTo>
                  <a:lnTo>
                    <a:pt x="1025" y="2342"/>
                  </a:lnTo>
                  <a:lnTo>
                    <a:pt x="1001" y="2360"/>
                  </a:lnTo>
                  <a:lnTo>
                    <a:pt x="973" y="2372"/>
                  </a:lnTo>
                  <a:lnTo>
                    <a:pt x="942" y="2376"/>
                  </a:lnTo>
                  <a:lnTo>
                    <a:pt x="120" y="2376"/>
                  </a:lnTo>
                  <a:lnTo>
                    <a:pt x="88" y="2372"/>
                  </a:lnTo>
                  <a:lnTo>
                    <a:pt x="58" y="2360"/>
                  </a:lnTo>
                  <a:lnTo>
                    <a:pt x="34" y="2342"/>
                  </a:lnTo>
                  <a:lnTo>
                    <a:pt x="16" y="2319"/>
                  </a:lnTo>
                  <a:lnTo>
                    <a:pt x="4" y="2291"/>
                  </a:lnTo>
                  <a:lnTo>
                    <a:pt x="0" y="2259"/>
                  </a:lnTo>
                  <a:lnTo>
                    <a:pt x="0" y="1035"/>
                  </a:lnTo>
                  <a:lnTo>
                    <a:pt x="62" y="992"/>
                  </a:lnTo>
                  <a:lnTo>
                    <a:pt x="118" y="940"/>
                  </a:lnTo>
                  <a:lnTo>
                    <a:pt x="1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Freeform 9"/>
            <p:cNvSpPr>
              <a:spLocks/>
            </p:cNvSpPr>
            <p:nvPr/>
          </p:nvSpPr>
          <p:spPr bwMode="auto">
            <a:xfrm>
              <a:off x="2527300" y="2790826"/>
              <a:ext cx="842963" cy="2987675"/>
            </a:xfrm>
            <a:custGeom>
              <a:avLst/>
              <a:gdLst>
                <a:gd name="T0" fmla="*/ 981 w 1060"/>
                <a:gd name="T1" fmla="*/ 0 h 3764"/>
                <a:gd name="T2" fmla="*/ 999 w 1060"/>
                <a:gd name="T3" fmla="*/ 16 h 3764"/>
                <a:gd name="T4" fmla="*/ 1015 w 1060"/>
                <a:gd name="T5" fmla="*/ 32 h 3764"/>
                <a:gd name="T6" fmla="*/ 1035 w 1060"/>
                <a:gd name="T7" fmla="*/ 51 h 3764"/>
                <a:gd name="T8" fmla="*/ 1060 w 1060"/>
                <a:gd name="T9" fmla="*/ 73 h 3764"/>
                <a:gd name="T10" fmla="*/ 1060 w 1060"/>
                <a:gd name="T11" fmla="*/ 3647 h 3764"/>
                <a:gd name="T12" fmla="*/ 1056 w 1060"/>
                <a:gd name="T13" fmla="*/ 3679 h 3764"/>
                <a:gd name="T14" fmla="*/ 1042 w 1060"/>
                <a:gd name="T15" fmla="*/ 3707 h 3764"/>
                <a:gd name="T16" fmla="*/ 1025 w 1060"/>
                <a:gd name="T17" fmla="*/ 3730 h 3764"/>
                <a:gd name="T18" fmla="*/ 1001 w 1060"/>
                <a:gd name="T19" fmla="*/ 3748 h 3764"/>
                <a:gd name="T20" fmla="*/ 973 w 1060"/>
                <a:gd name="T21" fmla="*/ 3760 h 3764"/>
                <a:gd name="T22" fmla="*/ 941 w 1060"/>
                <a:gd name="T23" fmla="*/ 3764 h 3764"/>
                <a:gd name="T24" fmla="*/ 119 w 1060"/>
                <a:gd name="T25" fmla="*/ 3764 h 3764"/>
                <a:gd name="T26" fmla="*/ 87 w 1060"/>
                <a:gd name="T27" fmla="*/ 3760 h 3764"/>
                <a:gd name="T28" fmla="*/ 60 w 1060"/>
                <a:gd name="T29" fmla="*/ 3748 h 3764"/>
                <a:gd name="T30" fmla="*/ 36 w 1060"/>
                <a:gd name="T31" fmla="*/ 3730 h 3764"/>
                <a:gd name="T32" fmla="*/ 16 w 1060"/>
                <a:gd name="T33" fmla="*/ 3707 h 3764"/>
                <a:gd name="T34" fmla="*/ 4 w 1060"/>
                <a:gd name="T35" fmla="*/ 3679 h 3764"/>
                <a:gd name="T36" fmla="*/ 0 w 1060"/>
                <a:gd name="T37" fmla="*/ 3647 h 3764"/>
                <a:gd name="T38" fmla="*/ 0 w 1060"/>
                <a:gd name="T39" fmla="*/ 977 h 3764"/>
                <a:gd name="T40" fmla="*/ 981 w 1060"/>
                <a:gd name="T41"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0" h="3764">
                  <a:moveTo>
                    <a:pt x="981" y="0"/>
                  </a:moveTo>
                  <a:lnTo>
                    <a:pt x="999" y="16"/>
                  </a:lnTo>
                  <a:lnTo>
                    <a:pt x="1015" y="32"/>
                  </a:lnTo>
                  <a:lnTo>
                    <a:pt x="1035" y="51"/>
                  </a:lnTo>
                  <a:lnTo>
                    <a:pt x="1060" y="73"/>
                  </a:lnTo>
                  <a:lnTo>
                    <a:pt x="1060" y="3647"/>
                  </a:lnTo>
                  <a:lnTo>
                    <a:pt x="1056" y="3679"/>
                  </a:lnTo>
                  <a:lnTo>
                    <a:pt x="1042" y="3707"/>
                  </a:lnTo>
                  <a:lnTo>
                    <a:pt x="1025" y="3730"/>
                  </a:lnTo>
                  <a:lnTo>
                    <a:pt x="1001" y="3748"/>
                  </a:lnTo>
                  <a:lnTo>
                    <a:pt x="973" y="3760"/>
                  </a:lnTo>
                  <a:lnTo>
                    <a:pt x="941" y="3764"/>
                  </a:lnTo>
                  <a:lnTo>
                    <a:pt x="119" y="3764"/>
                  </a:lnTo>
                  <a:lnTo>
                    <a:pt x="87" y="3760"/>
                  </a:lnTo>
                  <a:lnTo>
                    <a:pt x="60" y="3748"/>
                  </a:lnTo>
                  <a:lnTo>
                    <a:pt x="36" y="3730"/>
                  </a:lnTo>
                  <a:lnTo>
                    <a:pt x="16" y="3707"/>
                  </a:lnTo>
                  <a:lnTo>
                    <a:pt x="4" y="3679"/>
                  </a:lnTo>
                  <a:lnTo>
                    <a:pt x="0" y="3647"/>
                  </a:lnTo>
                  <a:lnTo>
                    <a:pt x="0" y="977"/>
                  </a:lnTo>
                  <a:lnTo>
                    <a:pt x="9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5" name="Freeform 10"/>
            <p:cNvSpPr>
              <a:spLocks/>
            </p:cNvSpPr>
            <p:nvPr/>
          </p:nvSpPr>
          <p:spPr bwMode="auto">
            <a:xfrm>
              <a:off x="-1320800" y="1363663"/>
              <a:ext cx="5205413" cy="3168650"/>
            </a:xfrm>
            <a:custGeom>
              <a:avLst/>
              <a:gdLst>
                <a:gd name="T0" fmla="*/ 6327 w 6558"/>
                <a:gd name="T1" fmla="*/ 0 h 3993"/>
                <a:gd name="T2" fmla="*/ 6429 w 6558"/>
                <a:gd name="T3" fmla="*/ 16 h 3993"/>
                <a:gd name="T4" fmla="*/ 6502 w 6558"/>
                <a:gd name="T5" fmla="*/ 64 h 3993"/>
                <a:gd name="T6" fmla="*/ 6546 w 6558"/>
                <a:gd name="T7" fmla="*/ 141 h 3993"/>
                <a:gd name="T8" fmla="*/ 6558 w 6558"/>
                <a:gd name="T9" fmla="*/ 246 h 3993"/>
                <a:gd name="T10" fmla="*/ 6504 w 6558"/>
                <a:gd name="T11" fmla="*/ 1363 h 3993"/>
                <a:gd name="T12" fmla="*/ 6494 w 6558"/>
                <a:gd name="T13" fmla="*/ 1438 h 3993"/>
                <a:gd name="T14" fmla="*/ 6463 w 6558"/>
                <a:gd name="T15" fmla="*/ 1516 h 3993"/>
                <a:gd name="T16" fmla="*/ 6407 w 6558"/>
                <a:gd name="T17" fmla="*/ 1575 h 3993"/>
                <a:gd name="T18" fmla="*/ 6345 w 6558"/>
                <a:gd name="T19" fmla="*/ 1609 h 3993"/>
                <a:gd name="T20" fmla="*/ 6281 w 6558"/>
                <a:gd name="T21" fmla="*/ 1619 h 3993"/>
                <a:gd name="T22" fmla="*/ 6216 w 6558"/>
                <a:gd name="T23" fmla="*/ 1605 h 3993"/>
                <a:gd name="T24" fmla="*/ 6164 w 6558"/>
                <a:gd name="T25" fmla="*/ 1573 h 3993"/>
                <a:gd name="T26" fmla="*/ 6124 w 6558"/>
                <a:gd name="T27" fmla="*/ 1536 h 3993"/>
                <a:gd name="T28" fmla="*/ 3219 w 6558"/>
                <a:gd name="T29" fmla="*/ 3848 h 3993"/>
                <a:gd name="T30" fmla="*/ 3136 w 6558"/>
                <a:gd name="T31" fmla="*/ 3909 h 3993"/>
                <a:gd name="T32" fmla="*/ 3038 w 6558"/>
                <a:gd name="T33" fmla="*/ 3941 h 3993"/>
                <a:gd name="T34" fmla="*/ 2933 w 6558"/>
                <a:gd name="T35" fmla="*/ 3941 h 3993"/>
                <a:gd name="T36" fmla="*/ 2835 w 6558"/>
                <a:gd name="T37" fmla="*/ 3909 h 3993"/>
                <a:gd name="T38" fmla="*/ 2752 w 6558"/>
                <a:gd name="T39" fmla="*/ 3848 h 3993"/>
                <a:gd name="T40" fmla="*/ 625 w 6558"/>
                <a:gd name="T41" fmla="*/ 3895 h 3993"/>
                <a:gd name="T42" fmla="*/ 541 w 6558"/>
                <a:gd name="T43" fmla="*/ 3957 h 3993"/>
                <a:gd name="T44" fmla="*/ 444 w 6558"/>
                <a:gd name="T45" fmla="*/ 3989 h 3993"/>
                <a:gd name="T46" fmla="*/ 338 w 6558"/>
                <a:gd name="T47" fmla="*/ 3989 h 3993"/>
                <a:gd name="T48" fmla="*/ 241 w 6558"/>
                <a:gd name="T49" fmla="*/ 3957 h 3993"/>
                <a:gd name="T50" fmla="*/ 157 w 6558"/>
                <a:gd name="T51" fmla="*/ 3895 h 3993"/>
                <a:gd name="T52" fmla="*/ 58 w 6558"/>
                <a:gd name="T53" fmla="*/ 3788 h 3993"/>
                <a:gd name="T54" fmla="*/ 8 w 6558"/>
                <a:gd name="T55" fmla="*/ 3685 h 3993"/>
                <a:gd name="T56" fmla="*/ 0 w 6558"/>
                <a:gd name="T57" fmla="*/ 3572 h 3993"/>
                <a:gd name="T58" fmla="*/ 28 w 6558"/>
                <a:gd name="T59" fmla="*/ 3462 h 3993"/>
                <a:gd name="T60" fmla="*/ 95 w 6558"/>
                <a:gd name="T61" fmla="*/ 3367 h 3993"/>
                <a:gd name="T62" fmla="*/ 1518 w 6558"/>
                <a:gd name="T63" fmla="*/ 1953 h 3993"/>
                <a:gd name="T64" fmla="*/ 1610 w 6558"/>
                <a:gd name="T65" fmla="*/ 1907 h 3993"/>
                <a:gd name="T66" fmla="*/ 1713 w 6558"/>
                <a:gd name="T67" fmla="*/ 1889 h 3993"/>
                <a:gd name="T68" fmla="*/ 1815 w 6558"/>
                <a:gd name="T69" fmla="*/ 1907 h 3993"/>
                <a:gd name="T70" fmla="*/ 1906 w 6558"/>
                <a:gd name="T71" fmla="*/ 1953 h 3993"/>
                <a:gd name="T72" fmla="*/ 2987 w 6558"/>
                <a:gd name="T73" fmla="*/ 3023 h 3993"/>
                <a:gd name="T74" fmla="*/ 5098 w 6558"/>
                <a:gd name="T75" fmla="*/ 514 h 3993"/>
                <a:gd name="T76" fmla="*/ 4988 w 6558"/>
                <a:gd name="T77" fmla="*/ 403 h 3993"/>
                <a:gd name="T78" fmla="*/ 4956 w 6558"/>
                <a:gd name="T79" fmla="*/ 366 h 3993"/>
                <a:gd name="T80" fmla="*/ 4930 w 6558"/>
                <a:gd name="T81" fmla="*/ 316 h 3993"/>
                <a:gd name="T82" fmla="*/ 4922 w 6558"/>
                <a:gd name="T83" fmla="*/ 252 h 3993"/>
                <a:gd name="T84" fmla="*/ 4940 w 6558"/>
                <a:gd name="T85" fmla="*/ 177 h 3993"/>
                <a:gd name="T86" fmla="*/ 4982 w 6558"/>
                <a:gd name="T87" fmla="*/ 115 h 3993"/>
                <a:gd name="T88" fmla="*/ 5042 w 6558"/>
                <a:gd name="T89" fmla="*/ 75 h 3993"/>
                <a:gd name="T90" fmla="*/ 5104 w 6558"/>
                <a:gd name="T91" fmla="*/ 60 h 3993"/>
                <a:gd name="T92" fmla="*/ 5159 w 6558"/>
                <a:gd name="T93" fmla="*/ 56 h 3993"/>
                <a:gd name="T94" fmla="*/ 6307 w 6558"/>
                <a:gd name="T95" fmla="*/ 0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8" h="3993">
                  <a:moveTo>
                    <a:pt x="6307" y="0"/>
                  </a:moveTo>
                  <a:lnTo>
                    <a:pt x="6327" y="0"/>
                  </a:lnTo>
                  <a:lnTo>
                    <a:pt x="6381" y="4"/>
                  </a:lnTo>
                  <a:lnTo>
                    <a:pt x="6429" y="16"/>
                  </a:lnTo>
                  <a:lnTo>
                    <a:pt x="6468" y="36"/>
                  </a:lnTo>
                  <a:lnTo>
                    <a:pt x="6502" y="64"/>
                  </a:lnTo>
                  <a:lnTo>
                    <a:pt x="6528" y="99"/>
                  </a:lnTo>
                  <a:lnTo>
                    <a:pt x="6546" y="141"/>
                  </a:lnTo>
                  <a:lnTo>
                    <a:pt x="6556" y="191"/>
                  </a:lnTo>
                  <a:lnTo>
                    <a:pt x="6558" y="246"/>
                  </a:lnTo>
                  <a:lnTo>
                    <a:pt x="6540" y="618"/>
                  </a:lnTo>
                  <a:lnTo>
                    <a:pt x="6504" y="1363"/>
                  </a:lnTo>
                  <a:lnTo>
                    <a:pt x="6502" y="1398"/>
                  </a:lnTo>
                  <a:lnTo>
                    <a:pt x="6494" y="1438"/>
                  </a:lnTo>
                  <a:lnTo>
                    <a:pt x="6482" y="1478"/>
                  </a:lnTo>
                  <a:lnTo>
                    <a:pt x="6463" y="1516"/>
                  </a:lnTo>
                  <a:lnTo>
                    <a:pt x="6433" y="1551"/>
                  </a:lnTo>
                  <a:lnTo>
                    <a:pt x="6407" y="1575"/>
                  </a:lnTo>
                  <a:lnTo>
                    <a:pt x="6377" y="1593"/>
                  </a:lnTo>
                  <a:lnTo>
                    <a:pt x="6345" y="1609"/>
                  </a:lnTo>
                  <a:lnTo>
                    <a:pt x="6313" y="1617"/>
                  </a:lnTo>
                  <a:lnTo>
                    <a:pt x="6281" y="1619"/>
                  </a:lnTo>
                  <a:lnTo>
                    <a:pt x="6248" y="1615"/>
                  </a:lnTo>
                  <a:lnTo>
                    <a:pt x="6216" y="1605"/>
                  </a:lnTo>
                  <a:lnTo>
                    <a:pt x="6188" y="1591"/>
                  </a:lnTo>
                  <a:lnTo>
                    <a:pt x="6164" y="1573"/>
                  </a:lnTo>
                  <a:lnTo>
                    <a:pt x="6142" y="1553"/>
                  </a:lnTo>
                  <a:lnTo>
                    <a:pt x="6124" y="1536"/>
                  </a:lnTo>
                  <a:lnTo>
                    <a:pt x="5830" y="1244"/>
                  </a:lnTo>
                  <a:lnTo>
                    <a:pt x="3219" y="3848"/>
                  </a:lnTo>
                  <a:lnTo>
                    <a:pt x="3180" y="3882"/>
                  </a:lnTo>
                  <a:lnTo>
                    <a:pt x="3136" y="3909"/>
                  </a:lnTo>
                  <a:lnTo>
                    <a:pt x="3088" y="3927"/>
                  </a:lnTo>
                  <a:lnTo>
                    <a:pt x="3038" y="3941"/>
                  </a:lnTo>
                  <a:lnTo>
                    <a:pt x="2987" y="3945"/>
                  </a:lnTo>
                  <a:lnTo>
                    <a:pt x="2933" y="3941"/>
                  </a:lnTo>
                  <a:lnTo>
                    <a:pt x="2883" y="3927"/>
                  </a:lnTo>
                  <a:lnTo>
                    <a:pt x="2835" y="3909"/>
                  </a:lnTo>
                  <a:lnTo>
                    <a:pt x="2792" y="3882"/>
                  </a:lnTo>
                  <a:lnTo>
                    <a:pt x="2752" y="3848"/>
                  </a:lnTo>
                  <a:lnTo>
                    <a:pt x="1713" y="2811"/>
                  </a:lnTo>
                  <a:lnTo>
                    <a:pt x="625" y="3895"/>
                  </a:lnTo>
                  <a:lnTo>
                    <a:pt x="585" y="3929"/>
                  </a:lnTo>
                  <a:lnTo>
                    <a:pt x="541" y="3957"/>
                  </a:lnTo>
                  <a:lnTo>
                    <a:pt x="493" y="3977"/>
                  </a:lnTo>
                  <a:lnTo>
                    <a:pt x="444" y="3989"/>
                  </a:lnTo>
                  <a:lnTo>
                    <a:pt x="392" y="3993"/>
                  </a:lnTo>
                  <a:lnTo>
                    <a:pt x="338" y="3989"/>
                  </a:lnTo>
                  <a:lnTo>
                    <a:pt x="288" y="3977"/>
                  </a:lnTo>
                  <a:lnTo>
                    <a:pt x="241" y="3957"/>
                  </a:lnTo>
                  <a:lnTo>
                    <a:pt x="197" y="3929"/>
                  </a:lnTo>
                  <a:lnTo>
                    <a:pt x="157" y="3895"/>
                  </a:lnTo>
                  <a:lnTo>
                    <a:pt x="95" y="3834"/>
                  </a:lnTo>
                  <a:lnTo>
                    <a:pt x="58" y="3788"/>
                  </a:lnTo>
                  <a:lnTo>
                    <a:pt x="28" y="3739"/>
                  </a:lnTo>
                  <a:lnTo>
                    <a:pt x="8" y="3685"/>
                  </a:lnTo>
                  <a:lnTo>
                    <a:pt x="0" y="3629"/>
                  </a:lnTo>
                  <a:lnTo>
                    <a:pt x="0" y="3572"/>
                  </a:lnTo>
                  <a:lnTo>
                    <a:pt x="8" y="3516"/>
                  </a:lnTo>
                  <a:lnTo>
                    <a:pt x="28" y="3462"/>
                  </a:lnTo>
                  <a:lnTo>
                    <a:pt x="58" y="3413"/>
                  </a:lnTo>
                  <a:lnTo>
                    <a:pt x="95" y="3367"/>
                  </a:lnTo>
                  <a:lnTo>
                    <a:pt x="1478" y="1986"/>
                  </a:lnTo>
                  <a:lnTo>
                    <a:pt x="1518" y="1953"/>
                  </a:lnTo>
                  <a:lnTo>
                    <a:pt x="1562" y="1927"/>
                  </a:lnTo>
                  <a:lnTo>
                    <a:pt x="1610" y="1907"/>
                  </a:lnTo>
                  <a:lnTo>
                    <a:pt x="1659" y="1893"/>
                  </a:lnTo>
                  <a:lnTo>
                    <a:pt x="1713" y="1889"/>
                  </a:lnTo>
                  <a:lnTo>
                    <a:pt x="1765" y="1893"/>
                  </a:lnTo>
                  <a:lnTo>
                    <a:pt x="1815" y="1907"/>
                  </a:lnTo>
                  <a:lnTo>
                    <a:pt x="1862" y="1927"/>
                  </a:lnTo>
                  <a:lnTo>
                    <a:pt x="1906" y="1953"/>
                  </a:lnTo>
                  <a:lnTo>
                    <a:pt x="1946" y="1986"/>
                  </a:lnTo>
                  <a:lnTo>
                    <a:pt x="2987" y="3023"/>
                  </a:lnTo>
                  <a:lnTo>
                    <a:pt x="5299" y="713"/>
                  </a:lnTo>
                  <a:lnTo>
                    <a:pt x="5098" y="514"/>
                  </a:lnTo>
                  <a:lnTo>
                    <a:pt x="5002" y="417"/>
                  </a:lnTo>
                  <a:lnTo>
                    <a:pt x="4988" y="403"/>
                  </a:lnTo>
                  <a:lnTo>
                    <a:pt x="4972" y="385"/>
                  </a:lnTo>
                  <a:lnTo>
                    <a:pt x="4956" y="366"/>
                  </a:lnTo>
                  <a:lnTo>
                    <a:pt x="4942" y="342"/>
                  </a:lnTo>
                  <a:lnTo>
                    <a:pt x="4930" y="316"/>
                  </a:lnTo>
                  <a:lnTo>
                    <a:pt x="4922" y="286"/>
                  </a:lnTo>
                  <a:lnTo>
                    <a:pt x="4922" y="252"/>
                  </a:lnTo>
                  <a:lnTo>
                    <a:pt x="4926" y="217"/>
                  </a:lnTo>
                  <a:lnTo>
                    <a:pt x="4940" y="177"/>
                  </a:lnTo>
                  <a:lnTo>
                    <a:pt x="4960" y="143"/>
                  </a:lnTo>
                  <a:lnTo>
                    <a:pt x="4982" y="115"/>
                  </a:lnTo>
                  <a:lnTo>
                    <a:pt x="5012" y="91"/>
                  </a:lnTo>
                  <a:lnTo>
                    <a:pt x="5042" y="75"/>
                  </a:lnTo>
                  <a:lnTo>
                    <a:pt x="5074" y="66"/>
                  </a:lnTo>
                  <a:lnTo>
                    <a:pt x="5104" y="60"/>
                  </a:lnTo>
                  <a:lnTo>
                    <a:pt x="5133" y="56"/>
                  </a:lnTo>
                  <a:lnTo>
                    <a:pt x="5159" y="56"/>
                  </a:lnTo>
                  <a:lnTo>
                    <a:pt x="5732" y="28"/>
                  </a:lnTo>
                  <a:lnTo>
                    <a:pt x="6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89" name="Freeform 21"/>
          <p:cNvSpPr>
            <a:spLocks noEditPoints="1"/>
          </p:cNvSpPr>
          <p:nvPr/>
        </p:nvSpPr>
        <p:spPr bwMode="auto">
          <a:xfrm>
            <a:off x="1746774" y="4119447"/>
            <a:ext cx="334291" cy="334088"/>
          </a:xfrm>
          <a:custGeom>
            <a:avLst/>
            <a:gdLst>
              <a:gd name="T0" fmla="*/ 2764 w 6560"/>
              <a:gd name="T1" fmla="*/ 2324 h 6556"/>
              <a:gd name="T2" fmla="*/ 2324 w 6560"/>
              <a:gd name="T3" fmla="*/ 2765 h 6556"/>
              <a:gd name="T4" fmla="*/ 2196 w 6560"/>
              <a:gd name="T5" fmla="*/ 3397 h 6556"/>
              <a:gd name="T6" fmla="*/ 2441 w 6560"/>
              <a:gd name="T7" fmla="*/ 3981 h 6556"/>
              <a:gd name="T8" fmla="*/ 2960 w 6560"/>
              <a:gd name="T9" fmla="*/ 4330 h 6556"/>
              <a:gd name="T10" fmla="*/ 3610 w 6560"/>
              <a:gd name="T11" fmla="*/ 4330 h 6556"/>
              <a:gd name="T12" fmla="*/ 4129 w 6560"/>
              <a:gd name="T13" fmla="*/ 3981 h 6556"/>
              <a:gd name="T14" fmla="*/ 4374 w 6560"/>
              <a:gd name="T15" fmla="*/ 3397 h 6556"/>
              <a:gd name="T16" fmla="*/ 4246 w 6560"/>
              <a:gd name="T17" fmla="*/ 2765 h 6556"/>
              <a:gd name="T18" fmla="*/ 3806 w 6560"/>
              <a:gd name="T19" fmla="*/ 2324 h 6556"/>
              <a:gd name="T20" fmla="*/ 3293 w 6560"/>
              <a:gd name="T21" fmla="*/ 0 h 6556"/>
              <a:gd name="T22" fmla="*/ 3792 w 6560"/>
              <a:gd name="T23" fmla="*/ 102 h 6556"/>
              <a:gd name="T24" fmla="*/ 3849 w 6560"/>
              <a:gd name="T25" fmla="*/ 456 h 6556"/>
              <a:gd name="T26" fmla="*/ 4123 w 6560"/>
              <a:gd name="T27" fmla="*/ 845 h 6556"/>
              <a:gd name="T28" fmla="*/ 4581 w 6560"/>
              <a:gd name="T29" fmla="*/ 975 h 6556"/>
              <a:gd name="T30" fmla="*/ 5026 w 6560"/>
              <a:gd name="T31" fmla="*/ 797 h 6556"/>
              <a:gd name="T32" fmla="*/ 5262 w 6560"/>
              <a:gd name="T33" fmla="*/ 688 h 6556"/>
              <a:gd name="T34" fmla="*/ 5852 w 6560"/>
              <a:gd name="T35" fmla="*/ 1246 h 6556"/>
              <a:gd name="T36" fmla="*/ 5858 w 6560"/>
              <a:gd name="T37" fmla="*/ 1463 h 6556"/>
              <a:gd name="T38" fmla="*/ 5623 w 6560"/>
              <a:gd name="T39" fmla="*/ 1832 h 6556"/>
              <a:gd name="T40" fmla="*/ 5649 w 6560"/>
              <a:gd name="T41" fmla="*/ 2304 h 6556"/>
              <a:gd name="T42" fmla="*/ 5992 w 6560"/>
              <a:gd name="T43" fmla="*/ 2673 h 6556"/>
              <a:gd name="T44" fmla="*/ 6408 w 6560"/>
              <a:gd name="T45" fmla="*/ 2769 h 6556"/>
              <a:gd name="T46" fmla="*/ 6554 w 6560"/>
              <a:gd name="T47" fmla="*/ 3102 h 6556"/>
              <a:gd name="T48" fmla="*/ 6486 w 6560"/>
              <a:gd name="T49" fmla="*/ 3765 h 6556"/>
              <a:gd name="T50" fmla="*/ 6219 w 6560"/>
              <a:gd name="T51" fmla="*/ 3825 h 6556"/>
              <a:gd name="T52" fmla="*/ 5774 w 6560"/>
              <a:gd name="T53" fmla="*/ 4050 h 6556"/>
              <a:gd name="T54" fmla="*/ 5579 w 6560"/>
              <a:gd name="T55" fmla="*/ 4501 h 6556"/>
              <a:gd name="T56" fmla="*/ 5708 w 6560"/>
              <a:gd name="T57" fmla="*/ 4957 h 6556"/>
              <a:gd name="T58" fmla="*/ 5878 w 6560"/>
              <a:gd name="T59" fmla="*/ 5221 h 6556"/>
              <a:gd name="T60" fmla="*/ 5451 w 6560"/>
              <a:gd name="T61" fmla="*/ 5735 h 6556"/>
              <a:gd name="T62" fmla="*/ 5124 w 6560"/>
              <a:gd name="T63" fmla="*/ 5878 h 6556"/>
              <a:gd name="T64" fmla="*/ 4797 w 6560"/>
              <a:gd name="T65" fmla="*/ 5657 h 6556"/>
              <a:gd name="T66" fmla="*/ 4322 w 6560"/>
              <a:gd name="T67" fmla="*/ 5623 h 6556"/>
              <a:gd name="T68" fmla="*/ 3913 w 6560"/>
              <a:gd name="T69" fmla="*/ 5928 h 6556"/>
              <a:gd name="T70" fmla="*/ 3796 w 6560"/>
              <a:gd name="T71" fmla="*/ 6389 h 6556"/>
              <a:gd name="T72" fmla="*/ 3636 w 6560"/>
              <a:gd name="T73" fmla="*/ 6536 h 6556"/>
              <a:gd name="T74" fmla="*/ 2822 w 6560"/>
              <a:gd name="T75" fmla="*/ 6508 h 6556"/>
              <a:gd name="T76" fmla="*/ 2737 w 6560"/>
              <a:gd name="T77" fmla="*/ 6259 h 6556"/>
              <a:gd name="T78" fmla="*/ 2557 w 6560"/>
              <a:gd name="T79" fmla="*/ 5821 h 6556"/>
              <a:gd name="T80" fmla="*/ 2140 w 6560"/>
              <a:gd name="T81" fmla="*/ 5587 h 6556"/>
              <a:gd name="T82" fmla="*/ 1665 w 6560"/>
              <a:gd name="T83" fmla="*/ 5669 h 6556"/>
              <a:gd name="T84" fmla="*/ 1374 w 6560"/>
              <a:gd name="T85" fmla="*/ 5872 h 6556"/>
              <a:gd name="T86" fmla="*/ 951 w 6560"/>
              <a:gd name="T87" fmla="*/ 5587 h 6556"/>
              <a:gd name="T88" fmla="*/ 670 w 6560"/>
              <a:gd name="T89" fmla="*/ 5165 h 6556"/>
              <a:gd name="T90" fmla="*/ 876 w 6560"/>
              <a:gd name="T91" fmla="*/ 4872 h 6556"/>
              <a:gd name="T92" fmla="*/ 955 w 6560"/>
              <a:gd name="T93" fmla="*/ 4409 h 6556"/>
              <a:gd name="T94" fmla="*/ 706 w 6560"/>
              <a:gd name="T95" fmla="*/ 3971 h 6556"/>
              <a:gd name="T96" fmla="*/ 235 w 6560"/>
              <a:gd name="T97" fmla="*/ 3803 h 6556"/>
              <a:gd name="T98" fmla="*/ 30 w 6560"/>
              <a:gd name="T99" fmla="*/ 3680 h 6556"/>
              <a:gd name="T100" fmla="*/ 30 w 6560"/>
              <a:gd name="T101" fmla="*/ 2858 h 6556"/>
              <a:gd name="T102" fmla="*/ 211 w 6560"/>
              <a:gd name="T103" fmla="*/ 2737 h 6556"/>
              <a:gd name="T104" fmla="*/ 718 w 6560"/>
              <a:gd name="T105" fmla="*/ 2565 h 6556"/>
              <a:gd name="T106" fmla="*/ 971 w 6560"/>
              <a:gd name="T107" fmla="*/ 2135 h 6556"/>
              <a:gd name="T108" fmla="*/ 894 w 6560"/>
              <a:gd name="T109" fmla="*/ 1668 h 6556"/>
              <a:gd name="T110" fmla="*/ 684 w 6560"/>
              <a:gd name="T111" fmla="*/ 1373 h 6556"/>
              <a:gd name="T112" fmla="*/ 971 w 6560"/>
              <a:gd name="T113" fmla="*/ 949 h 6556"/>
              <a:gd name="T114" fmla="*/ 1400 w 6560"/>
              <a:gd name="T115" fmla="*/ 666 h 6556"/>
              <a:gd name="T116" fmla="*/ 1689 w 6560"/>
              <a:gd name="T117" fmla="*/ 867 h 6556"/>
              <a:gd name="T118" fmla="*/ 2160 w 6560"/>
              <a:gd name="T119" fmla="*/ 949 h 6556"/>
              <a:gd name="T120" fmla="*/ 2573 w 6560"/>
              <a:gd name="T121" fmla="*/ 724 h 6556"/>
              <a:gd name="T122" fmla="*/ 2758 w 6560"/>
              <a:gd name="T123" fmla="*/ 291 h 6556"/>
              <a:gd name="T124" fmla="*/ 2850 w 6560"/>
              <a:gd name="T125" fmla="*/ 4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85" y="2193"/>
                </a:moveTo>
                <a:lnTo>
                  <a:pt x="3173" y="2197"/>
                </a:lnTo>
                <a:lnTo>
                  <a:pt x="3066" y="2215"/>
                </a:lnTo>
                <a:lnTo>
                  <a:pt x="2960" y="2240"/>
                </a:lnTo>
                <a:lnTo>
                  <a:pt x="2860" y="2278"/>
                </a:lnTo>
                <a:lnTo>
                  <a:pt x="2764" y="2324"/>
                </a:lnTo>
                <a:lnTo>
                  <a:pt x="2675" y="2378"/>
                </a:lnTo>
                <a:lnTo>
                  <a:pt x="2589" y="2442"/>
                </a:lnTo>
                <a:lnTo>
                  <a:pt x="2511" y="2512"/>
                </a:lnTo>
                <a:lnTo>
                  <a:pt x="2441" y="2589"/>
                </a:lnTo>
                <a:lnTo>
                  <a:pt x="2377" y="2675"/>
                </a:lnTo>
                <a:lnTo>
                  <a:pt x="2324" y="2765"/>
                </a:lnTo>
                <a:lnTo>
                  <a:pt x="2278" y="2860"/>
                </a:lnTo>
                <a:lnTo>
                  <a:pt x="2240" y="2960"/>
                </a:lnTo>
                <a:lnTo>
                  <a:pt x="2214" y="3066"/>
                </a:lnTo>
                <a:lnTo>
                  <a:pt x="2196" y="3173"/>
                </a:lnTo>
                <a:lnTo>
                  <a:pt x="2190" y="3285"/>
                </a:lnTo>
                <a:lnTo>
                  <a:pt x="2196" y="3397"/>
                </a:lnTo>
                <a:lnTo>
                  <a:pt x="2214" y="3504"/>
                </a:lnTo>
                <a:lnTo>
                  <a:pt x="2240" y="3610"/>
                </a:lnTo>
                <a:lnTo>
                  <a:pt x="2278" y="3710"/>
                </a:lnTo>
                <a:lnTo>
                  <a:pt x="2324" y="3805"/>
                </a:lnTo>
                <a:lnTo>
                  <a:pt x="2377" y="3897"/>
                </a:lnTo>
                <a:lnTo>
                  <a:pt x="2441" y="3981"/>
                </a:lnTo>
                <a:lnTo>
                  <a:pt x="2511" y="4058"/>
                </a:lnTo>
                <a:lnTo>
                  <a:pt x="2589" y="4128"/>
                </a:lnTo>
                <a:lnTo>
                  <a:pt x="2675" y="4192"/>
                </a:lnTo>
                <a:lnTo>
                  <a:pt x="2764" y="4246"/>
                </a:lnTo>
                <a:lnTo>
                  <a:pt x="2860" y="4292"/>
                </a:lnTo>
                <a:lnTo>
                  <a:pt x="2960" y="4330"/>
                </a:lnTo>
                <a:lnTo>
                  <a:pt x="3066" y="4355"/>
                </a:lnTo>
                <a:lnTo>
                  <a:pt x="3173" y="4373"/>
                </a:lnTo>
                <a:lnTo>
                  <a:pt x="3285" y="4379"/>
                </a:lnTo>
                <a:lnTo>
                  <a:pt x="3397" y="4373"/>
                </a:lnTo>
                <a:lnTo>
                  <a:pt x="3504" y="4355"/>
                </a:lnTo>
                <a:lnTo>
                  <a:pt x="3610" y="4330"/>
                </a:lnTo>
                <a:lnTo>
                  <a:pt x="3710" y="4292"/>
                </a:lnTo>
                <a:lnTo>
                  <a:pt x="3806" y="4246"/>
                </a:lnTo>
                <a:lnTo>
                  <a:pt x="3895" y="4192"/>
                </a:lnTo>
                <a:lnTo>
                  <a:pt x="3981" y="4128"/>
                </a:lnTo>
                <a:lnTo>
                  <a:pt x="4059" y="4058"/>
                </a:lnTo>
                <a:lnTo>
                  <a:pt x="4129" y="3981"/>
                </a:lnTo>
                <a:lnTo>
                  <a:pt x="4193" y="3897"/>
                </a:lnTo>
                <a:lnTo>
                  <a:pt x="4246" y="3805"/>
                </a:lnTo>
                <a:lnTo>
                  <a:pt x="4292" y="3710"/>
                </a:lnTo>
                <a:lnTo>
                  <a:pt x="4330" y="3610"/>
                </a:lnTo>
                <a:lnTo>
                  <a:pt x="4356" y="3504"/>
                </a:lnTo>
                <a:lnTo>
                  <a:pt x="4374" y="3397"/>
                </a:lnTo>
                <a:lnTo>
                  <a:pt x="4378" y="3285"/>
                </a:lnTo>
                <a:lnTo>
                  <a:pt x="4374" y="3173"/>
                </a:lnTo>
                <a:lnTo>
                  <a:pt x="4356" y="3066"/>
                </a:lnTo>
                <a:lnTo>
                  <a:pt x="4330" y="2960"/>
                </a:lnTo>
                <a:lnTo>
                  <a:pt x="4292" y="2860"/>
                </a:lnTo>
                <a:lnTo>
                  <a:pt x="4246" y="2765"/>
                </a:lnTo>
                <a:lnTo>
                  <a:pt x="4193" y="2675"/>
                </a:lnTo>
                <a:lnTo>
                  <a:pt x="4129" y="2589"/>
                </a:lnTo>
                <a:lnTo>
                  <a:pt x="4059" y="2512"/>
                </a:lnTo>
                <a:lnTo>
                  <a:pt x="3981" y="2442"/>
                </a:lnTo>
                <a:lnTo>
                  <a:pt x="3895" y="2378"/>
                </a:lnTo>
                <a:lnTo>
                  <a:pt x="3806" y="2324"/>
                </a:lnTo>
                <a:lnTo>
                  <a:pt x="3710" y="2278"/>
                </a:lnTo>
                <a:lnTo>
                  <a:pt x="3610" y="2240"/>
                </a:lnTo>
                <a:lnTo>
                  <a:pt x="3504" y="2215"/>
                </a:lnTo>
                <a:lnTo>
                  <a:pt x="3397" y="2197"/>
                </a:lnTo>
                <a:lnTo>
                  <a:pt x="3285" y="2193"/>
                </a:lnTo>
                <a:close/>
                <a:moveTo>
                  <a:pt x="3293" y="0"/>
                </a:moveTo>
                <a:lnTo>
                  <a:pt x="3476" y="6"/>
                </a:lnTo>
                <a:lnTo>
                  <a:pt x="3662" y="22"/>
                </a:lnTo>
                <a:lnTo>
                  <a:pt x="3702" y="32"/>
                </a:lnTo>
                <a:lnTo>
                  <a:pt x="3736" y="48"/>
                </a:lnTo>
                <a:lnTo>
                  <a:pt x="3768" y="72"/>
                </a:lnTo>
                <a:lnTo>
                  <a:pt x="3792" y="102"/>
                </a:lnTo>
                <a:lnTo>
                  <a:pt x="3810" y="136"/>
                </a:lnTo>
                <a:lnTo>
                  <a:pt x="3820" y="173"/>
                </a:lnTo>
                <a:lnTo>
                  <a:pt x="3822" y="213"/>
                </a:lnTo>
                <a:lnTo>
                  <a:pt x="3822" y="297"/>
                </a:lnTo>
                <a:lnTo>
                  <a:pt x="3831" y="379"/>
                </a:lnTo>
                <a:lnTo>
                  <a:pt x="3849" y="456"/>
                </a:lnTo>
                <a:lnTo>
                  <a:pt x="3877" y="532"/>
                </a:lnTo>
                <a:lnTo>
                  <a:pt x="3911" y="606"/>
                </a:lnTo>
                <a:lnTo>
                  <a:pt x="3953" y="674"/>
                </a:lnTo>
                <a:lnTo>
                  <a:pt x="4003" y="736"/>
                </a:lnTo>
                <a:lnTo>
                  <a:pt x="4059" y="793"/>
                </a:lnTo>
                <a:lnTo>
                  <a:pt x="4123" y="845"/>
                </a:lnTo>
                <a:lnTo>
                  <a:pt x="4191" y="889"/>
                </a:lnTo>
                <a:lnTo>
                  <a:pt x="4266" y="925"/>
                </a:lnTo>
                <a:lnTo>
                  <a:pt x="4342" y="951"/>
                </a:lnTo>
                <a:lnTo>
                  <a:pt x="4420" y="969"/>
                </a:lnTo>
                <a:lnTo>
                  <a:pt x="4500" y="977"/>
                </a:lnTo>
                <a:lnTo>
                  <a:pt x="4581" y="975"/>
                </a:lnTo>
                <a:lnTo>
                  <a:pt x="4663" y="965"/>
                </a:lnTo>
                <a:lnTo>
                  <a:pt x="4743" y="947"/>
                </a:lnTo>
                <a:lnTo>
                  <a:pt x="4819" y="921"/>
                </a:lnTo>
                <a:lnTo>
                  <a:pt x="4893" y="887"/>
                </a:lnTo>
                <a:lnTo>
                  <a:pt x="4962" y="845"/>
                </a:lnTo>
                <a:lnTo>
                  <a:pt x="5026" y="797"/>
                </a:lnTo>
                <a:lnTo>
                  <a:pt x="5084" y="742"/>
                </a:lnTo>
                <a:lnTo>
                  <a:pt x="5114" y="716"/>
                </a:lnTo>
                <a:lnTo>
                  <a:pt x="5148" y="696"/>
                </a:lnTo>
                <a:lnTo>
                  <a:pt x="5186" y="686"/>
                </a:lnTo>
                <a:lnTo>
                  <a:pt x="5224" y="682"/>
                </a:lnTo>
                <a:lnTo>
                  <a:pt x="5262" y="688"/>
                </a:lnTo>
                <a:lnTo>
                  <a:pt x="5299" y="700"/>
                </a:lnTo>
                <a:lnTo>
                  <a:pt x="5333" y="722"/>
                </a:lnTo>
                <a:lnTo>
                  <a:pt x="5473" y="841"/>
                </a:lnTo>
                <a:lnTo>
                  <a:pt x="5607" y="969"/>
                </a:lnTo>
                <a:lnTo>
                  <a:pt x="5732" y="1102"/>
                </a:lnTo>
                <a:lnTo>
                  <a:pt x="5852" y="1246"/>
                </a:lnTo>
                <a:lnTo>
                  <a:pt x="5874" y="1280"/>
                </a:lnTo>
                <a:lnTo>
                  <a:pt x="5886" y="1316"/>
                </a:lnTo>
                <a:lnTo>
                  <a:pt x="5892" y="1353"/>
                </a:lnTo>
                <a:lnTo>
                  <a:pt x="5888" y="1393"/>
                </a:lnTo>
                <a:lnTo>
                  <a:pt x="5878" y="1429"/>
                </a:lnTo>
                <a:lnTo>
                  <a:pt x="5858" y="1463"/>
                </a:lnTo>
                <a:lnTo>
                  <a:pt x="5832" y="1493"/>
                </a:lnTo>
                <a:lnTo>
                  <a:pt x="5774" y="1553"/>
                </a:lnTo>
                <a:lnTo>
                  <a:pt x="5724" y="1617"/>
                </a:lnTo>
                <a:lnTo>
                  <a:pt x="5682" y="1684"/>
                </a:lnTo>
                <a:lnTo>
                  <a:pt x="5649" y="1756"/>
                </a:lnTo>
                <a:lnTo>
                  <a:pt x="5623" y="1832"/>
                </a:lnTo>
                <a:lnTo>
                  <a:pt x="5607" y="1910"/>
                </a:lnTo>
                <a:lnTo>
                  <a:pt x="5597" y="1989"/>
                </a:lnTo>
                <a:lnTo>
                  <a:pt x="5597" y="2069"/>
                </a:lnTo>
                <a:lnTo>
                  <a:pt x="5605" y="2147"/>
                </a:lnTo>
                <a:lnTo>
                  <a:pt x="5623" y="2227"/>
                </a:lnTo>
                <a:lnTo>
                  <a:pt x="5649" y="2304"/>
                </a:lnTo>
                <a:lnTo>
                  <a:pt x="5686" y="2382"/>
                </a:lnTo>
                <a:lnTo>
                  <a:pt x="5734" y="2456"/>
                </a:lnTo>
                <a:lnTo>
                  <a:pt x="5788" y="2522"/>
                </a:lnTo>
                <a:lnTo>
                  <a:pt x="5850" y="2579"/>
                </a:lnTo>
                <a:lnTo>
                  <a:pt x="5918" y="2631"/>
                </a:lnTo>
                <a:lnTo>
                  <a:pt x="5992" y="2673"/>
                </a:lnTo>
                <a:lnTo>
                  <a:pt x="6069" y="2707"/>
                </a:lnTo>
                <a:lnTo>
                  <a:pt x="6153" y="2733"/>
                </a:lnTo>
                <a:lnTo>
                  <a:pt x="6239" y="2747"/>
                </a:lnTo>
                <a:lnTo>
                  <a:pt x="6329" y="2753"/>
                </a:lnTo>
                <a:lnTo>
                  <a:pt x="6369" y="2757"/>
                </a:lnTo>
                <a:lnTo>
                  <a:pt x="6408" y="2769"/>
                </a:lnTo>
                <a:lnTo>
                  <a:pt x="6446" y="2787"/>
                </a:lnTo>
                <a:lnTo>
                  <a:pt x="6480" y="2813"/>
                </a:lnTo>
                <a:lnTo>
                  <a:pt x="6508" y="2842"/>
                </a:lnTo>
                <a:lnTo>
                  <a:pt x="6528" y="2876"/>
                </a:lnTo>
                <a:lnTo>
                  <a:pt x="6538" y="2914"/>
                </a:lnTo>
                <a:lnTo>
                  <a:pt x="6554" y="3102"/>
                </a:lnTo>
                <a:lnTo>
                  <a:pt x="6560" y="3287"/>
                </a:lnTo>
                <a:lnTo>
                  <a:pt x="6554" y="3474"/>
                </a:lnTo>
                <a:lnTo>
                  <a:pt x="6538" y="3660"/>
                </a:lnTo>
                <a:lnTo>
                  <a:pt x="6528" y="3700"/>
                </a:lnTo>
                <a:lnTo>
                  <a:pt x="6510" y="3735"/>
                </a:lnTo>
                <a:lnTo>
                  <a:pt x="6486" y="3765"/>
                </a:lnTo>
                <a:lnTo>
                  <a:pt x="6456" y="3791"/>
                </a:lnTo>
                <a:lnTo>
                  <a:pt x="6422" y="3809"/>
                </a:lnTo>
                <a:lnTo>
                  <a:pt x="6384" y="3819"/>
                </a:lnTo>
                <a:lnTo>
                  <a:pt x="6345" y="3821"/>
                </a:lnTo>
                <a:lnTo>
                  <a:pt x="6305" y="3819"/>
                </a:lnTo>
                <a:lnTo>
                  <a:pt x="6219" y="3825"/>
                </a:lnTo>
                <a:lnTo>
                  <a:pt x="6135" y="3839"/>
                </a:lnTo>
                <a:lnTo>
                  <a:pt x="6053" y="3865"/>
                </a:lnTo>
                <a:lnTo>
                  <a:pt x="5976" y="3899"/>
                </a:lnTo>
                <a:lnTo>
                  <a:pt x="5902" y="3941"/>
                </a:lnTo>
                <a:lnTo>
                  <a:pt x="5834" y="3993"/>
                </a:lnTo>
                <a:lnTo>
                  <a:pt x="5774" y="4050"/>
                </a:lnTo>
                <a:lnTo>
                  <a:pt x="5718" y="4116"/>
                </a:lnTo>
                <a:lnTo>
                  <a:pt x="5672" y="4186"/>
                </a:lnTo>
                <a:lnTo>
                  <a:pt x="5635" y="4264"/>
                </a:lnTo>
                <a:lnTo>
                  <a:pt x="5607" y="4341"/>
                </a:lnTo>
                <a:lnTo>
                  <a:pt x="5589" y="4421"/>
                </a:lnTo>
                <a:lnTo>
                  <a:pt x="5579" y="4501"/>
                </a:lnTo>
                <a:lnTo>
                  <a:pt x="5579" y="4583"/>
                </a:lnTo>
                <a:lnTo>
                  <a:pt x="5589" y="4662"/>
                </a:lnTo>
                <a:lnTo>
                  <a:pt x="5605" y="4740"/>
                </a:lnTo>
                <a:lnTo>
                  <a:pt x="5633" y="4816"/>
                </a:lnTo>
                <a:lnTo>
                  <a:pt x="5666" y="4888"/>
                </a:lnTo>
                <a:lnTo>
                  <a:pt x="5708" y="4957"/>
                </a:lnTo>
                <a:lnTo>
                  <a:pt x="5760" y="5021"/>
                </a:lnTo>
                <a:lnTo>
                  <a:pt x="5818" y="5081"/>
                </a:lnTo>
                <a:lnTo>
                  <a:pt x="5844" y="5111"/>
                </a:lnTo>
                <a:lnTo>
                  <a:pt x="5864" y="5147"/>
                </a:lnTo>
                <a:lnTo>
                  <a:pt x="5874" y="5183"/>
                </a:lnTo>
                <a:lnTo>
                  <a:pt x="5878" y="5221"/>
                </a:lnTo>
                <a:lnTo>
                  <a:pt x="5872" y="5260"/>
                </a:lnTo>
                <a:lnTo>
                  <a:pt x="5860" y="5296"/>
                </a:lnTo>
                <a:lnTo>
                  <a:pt x="5838" y="5330"/>
                </a:lnTo>
                <a:lnTo>
                  <a:pt x="5716" y="5474"/>
                </a:lnTo>
                <a:lnTo>
                  <a:pt x="5587" y="5607"/>
                </a:lnTo>
                <a:lnTo>
                  <a:pt x="5451" y="5735"/>
                </a:lnTo>
                <a:lnTo>
                  <a:pt x="5307" y="5854"/>
                </a:lnTo>
                <a:lnTo>
                  <a:pt x="5274" y="5876"/>
                </a:lnTo>
                <a:lnTo>
                  <a:pt x="5236" y="5888"/>
                </a:lnTo>
                <a:lnTo>
                  <a:pt x="5198" y="5894"/>
                </a:lnTo>
                <a:lnTo>
                  <a:pt x="5160" y="5890"/>
                </a:lnTo>
                <a:lnTo>
                  <a:pt x="5124" y="5878"/>
                </a:lnTo>
                <a:lnTo>
                  <a:pt x="5090" y="5860"/>
                </a:lnTo>
                <a:lnTo>
                  <a:pt x="5060" y="5834"/>
                </a:lnTo>
                <a:lnTo>
                  <a:pt x="5002" y="5779"/>
                </a:lnTo>
                <a:lnTo>
                  <a:pt x="4938" y="5731"/>
                </a:lnTo>
                <a:lnTo>
                  <a:pt x="4871" y="5689"/>
                </a:lnTo>
                <a:lnTo>
                  <a:pt x="4797" y="5657"/>
                </a:lnTo>
                <a:lnTo>
                  <a:pt x="4721" y="5629"/>
                </a:lnTo>
                <a:lnTo>
                  <a:pt x="4641" y="5611"/>
                </a:lnTo>
                <a:lnTo>
                  <a:pt x="4561" y="5601"/>
                </a:lnTo>
                <a:lnTo>
                  <a:pt x="4480" y="5601"/>
                </a:lnTo>
                <a:lnTo>
                  <a:pt x="4400" y="5607"/>
                </a:lnTo>
                <a:lnTo>
                  <a:pt x="4322" y="5623"/>
                </a:lnTo>
                <a:lnTo>
                  <a:pt x="4246" y="5649"/>
                </a:lnTo>
                <a:lnTo>
                  <a:pt x="4167" y="5689"/>
                </a:lnTo>
                <a:lnTo>
                  <a:pt x="4093" y="5737"/>
                </a:lnTo>
                <a:lnTo>
                  <a:pt x="4025" y="5793"/>
                </a:lnTo>
                <a:lnTo>
                  <a:pt x="3965" y="5856"/>
                </a:lnTo>
                <a:lnTo>
                  <a:pt x="3913" y="5928"/>
                </a:lnTo>
                <a:lnTo>
                  <a:pt x="3871" y="6004"/>
                </a:lnTo>
                <a:lnTo>
                  <a:pt x="3837" y="6086"/>
                </a:lnTo>
                <a:lnTo>
                  <a:pt x="3814" y="6169"/>
                </a:lnTo>
                <a:lnTo>
                  <a:pt x="3800" y="6257"/>
                </a:lnTo>
                <a:lnTo>
                  <a:pt x="3798" y="6349"/>
                </a:lnTo>
                <a:lnTo>
                  <a:pt x="3796" y="6389"/>
                </a:lnTo>
                <a:lnTo>
                  <a:pt x="3784" y="6424"/>
                </a:lnTo>
                <a:lnTo>
                  <a:pt x="3766" y="6458"/>
                </a:lnTo>
                <a:lnTo>
                  <a:pt x="3740" y="6488"/>
                </a:lnTo>
                <a:lnTo>
                  <a:pt x="3710" y="6510"/>
                </a:lnTo>
                <a:lnTo>
                  <a:pt x="3674" y="6528"/>
                </a:lnTo>
                <a:lnTo>
                  <a:pt x="3636" y="6536"/>
                </a:lnTo>
                <a:lnTo>
                  <a:pt x="3457" y="6550"/>
                </a:lnTo>
                <a:lnTo>
                  <a:pt x="3275" y="6556"/>
                </a:lnTo>
                <a:lnTo>
                  <a:pt x="3086" y="6550"/>
                </a:lnTo>
                <a:lnTo>
                  <a:pt x="2898" y="6534"/>
                </a:lnTo>
                <a:lnTo>
                  <a:pt x="2858" y="6524"/>
                </a:lnTo>
                <a:lnTo>
                  <a:pt x="2822" y="6508"/>
                </a:lnTo>
                <a:lnTo>
                  <a:pt x="2792" y="6484"/>
                </a:lnTo>
                <a:lnTo>
                  <a:pt x="2768" y="6454"/>
                </a:lnTo>
                <a:lnTo>
                  <a:pt x="2750" y="6421"/>
                </a:lnTo>
                <a:lnTo>
                  <a:pt x="2738" y="6383"/>
                </a:lnTo>
                <a:lnTo>
                  <a:pt x="2737" y="6343"/>
                </a:lnTo>
                <a:lnTo>
                  <a:pt x="2737" y="6259"/>
                </a:lnTo>
                <a:lnTo>
                  <a:pt x="2729" y="6177"/>
                </a:lnTo>
                <a:lnTo>
                  <a:pt x="2709" y="6100"/>
                </a:lnTo>
                <a:lnTo>
                  <a:pt x="2683" y="6024"/>
                </a:lnTo>
                <a:lnTo>
                  <a:pt x="2649" y="5950"/>
                </a:lnTo>
                <a:lnTo>
                  <a:pt x="2605" y="5882"/>
                </a:lnTo>
                <a:lnTo>
                  <a:pt x="2557" y="5821"/>
                </a:lnTo>
                <a:lnTo>
                  <a:pt x="2499" y="5763"/>
                </a:lnTo>
                <a:lnTo>
                  <a:pt x="2437" y="5711"/>
                </a:lnTo>
                <a:lnTo>
                  <a:pt x="2368" y="5667"/>
                </a:lnTo>
                <a:lnTo>
                  <a:pt x="2294" y="5631"/>
                </a:lnTo>
                <a:lnTo>
                  <a:pt x="2218" y="5605"/>
                </a:lnTo>
                <a:lnTo>
                  <a:pt x="2140" y="5587"/>
                </a:lnTo>
                <a:lnTo>
                  <a:pt x="2058" y="5581"/>
                </a:lnTo>
                <a:lnTo>
                  <a:pt x="1979" y="5581"/>
                </a:lnTo>
                <a:lnTo>
                  <a:pt x="1897" y="5591"/>
                </a:lnTo>
                <a:lnTo>
                  <a:pt x="1817" y="5609"/>
                </a:lnTo>
                <a:lnTo>
                  <a:pt x="1739" y="5635"/>
                </a:lnTo>
                <a:lnTo>
                  <a:pt x="1665" y="5669"/>
                </a:lnTo>
                <a:lnTo>
                  <a:pt x="1596" y="5711"/>
                </a:lnTo>
                <a:lnTo>
                  <a:pt x="1534" y="5759"/>
                </a:lnTo>
                <a:lnTo>
                  <a:pt x="1476" y="5815"/>
                </a:lnTo>
                <a:lnTo>
                  <a:pt x="1446" y="5842"/>
                </a:lnTo>
                <a:lnTo>
                  <a:pt x="1410" y="5860"/>
                </a:lnTo>
                <a:lnTo>
                  <a:pt x="1374" y="5872"/>
                </a:lnTo>
                <a:lnTo>
                  <a:pt x="1334" y="5874"/>
                </a:lnTo>
                <a:lnTo>
                  <a:pt x="1296" y="5870"/>
                </a:lnTo>
                <a:lnTo>
                  <a:pt x="1261" y="5856"/>
                </a:lnTo>
                <a:lnTo>
                  <a:pt x="1227" y="5834"/>
                </a:lnTo>
                <a:lnTo>
                  <a:pt x="1085" y="5715"/>
                </a:lnTo>
                <a:lnTo>
                  <a:pt x="951" y="5587"/>
                </a:lnTo>
                <a:lnTo>
                  <a:pt x="826" y="5452"/>
                </a:lnTo>
                <a:lnTo>
                  <a:pt x="708" y="5310"/>
                </a:lnTo>
                <a:lnTo>
                  <a:pt x="686" y="5276"/>
                </a:lnTo>
                <a:lnTo>
                  <a:pt x="672" y="5240"/>
                </a:lnTo>
                <a:lnTo>
                  <a:pt x="668" y="5203"/>
                </a:lnTo>
                <a:lnTo>
                  <a:pt x="670" y="5165"/>
                </a:lnTo>
                <a:lnTo>
                  <a:pt x="682" y="5127"/>
                </a:lnTo>
                <a:lnTo>
                  <a:pt x="700" y="5093"/>
                </a:lnTo>
                <a:lnTo>
                  <a:pt x="728" y="5063"/>
                </a:lnTo>
                <a:lnTo>
                  <a:pt x="784" y="5003"/>
                </a:lnTo>
                <a:lnTo>
                  <a:pt x="834" y="4939"/>
                </a:lnTo>
                <a:lnTo>
                  <a:pt x="876" y="4872"/>
                </a:lnTo>
                <a:lnTo>
                  <a:pt x="910" y="4800"/>
                </a:lnTo>
                <a:lnTo>
                  <a:pt x="935" y="4724"/>
                </a:lnTo>
                <a:lnTo>
                  <a:pt x="953" y="4646"/>
                </a:lnTo>
                <a:lnTo>
                  <a:pt x="963" y="4569"/>
                </a:lnTo>
                <a:lnTo>
                  <a:pt x="963" y="4489"/>
                </a:lnTo>
                <a:lnTo>
                  <a:pt x="955" y="4409"/>
                </a:lnTo>
                <a:lnTo>
                  <a:pt x="937" y="4330"/>
                </a:lnTo>
                <a:lnTo>
                  <a:pt x="910" y="4252"/>
                </a:lnTo>
                <a:lnTo>
                  <a:pt x="872" y="4172"/>
                </a:lnTo>
                <a:lnTo>
                  <a:pt x="824" y="4098"/>
                </a:lnTo>
                <a:lnTo>
                  <a:pt x="768" y="4031"/>
                </a:lnTo>
                <a:lnTo>
                  <a:pt x="706" y="3971"/>
                </a:lnTo>
                <a:lnTo>
                  <a:pt x="636" y="3921"/>
                </a:lnTo>
                <a:lnTo>
                  <a:pt x="562" y="3877"/>
                </a:lnTo>
                <a:lnTo>
                  <a:pt x="485" y="3845"/>
                </a:lnTo>
                <a:lnTo>
                  <a:pt x="405" y="3821"/>
                </a:lnTo>
                <a:lnTo>
                  <a:pt x="321" y="3807"/>
                </a:lnTo>
                <a:lnTo>
                  <a:pt x="235" y="3803"/>
                </a:lnTo>
                <a:lnTo>
                  <a:pt x="195" y="3799"/>
                </a:lnTo>
                <a:lnTo>
                  <a:pt x="154" y="3787"/>
                </a:lnTo>
                <a:lnTo>
                  <a:pt x="116" y="3769"/>
                </a:lnTo>
                <a:lnTo>
                  <a:pt x="80" y="3745"/>
                </a:lnTo>
                <a:lnTo>
                  <a:pt x="52" y="3716"/>
                </a:lnTo>
                <a:lnTo>
                  <a:pt x="30" y="3680"/>
                </a:lnTo>
                <a:lnTo>
                  <a:pt x="20" y="3642"/>
                </a:lnTo>
                <a:lnTo>
                  <a:pt x="6" y="3456"/>
                </a:lnTo>
                <a:lnTo>
                  <a:pt x="0" y="3269"/>
                </a:lnTo>
                <a:lnTo>
                  <a:pt x="6" y="3082"/>
                </a:lnTo>
                <a:lnTo>
                  <a:pt x="22" y="2896"/>
                </a:lnTo>
                <a:lnTo>
                  <a:pt x="30" y="2858"/>
                </a:lnTo>
                <a:lnTo>
                  <a:pt x="46" y="2823"/>
                </a:lnTo>
                <a:lnTo>
                  <a:pt x="68" y="2793"/>
                </a:lnTo>
                <a:lnTo>
                  <a:pt x="98" y="2769"/>
                </a:lnTo>
                <a:lnTo>
                  <a:pt x="130" y="2751"/>
                </a:lnTo>
                <a:lnTo>
                  <a:pt x="170" y="2739"/>
                </a:lnTo>
                <a:lnTo>
                  <a:pt x="211" y="2737"/>
                </a:lnTo>
                <a:lnTo>
                  <a:pt x="307" y="2731"/>
                </a:lnTo>
                <a:lnTo>
                  <a:pt x="397" y="2715"/>
                </a:lnTo>
                <a:lnTo>
                  <a:pt x="485" y="2691"/>
                </a:lnTo>
                <a:lnTo>
                  <a:pt x="568" y="2657"/>
                </a:lnTo>
                <a:lnTo>
                  <a:pt x="646" y="2615"/>
                </a:lnTo>
                <a:lnTo>
                  <a:pt x="718" y="2565"/>
                </a:lnTo>
                <a:lnTo>
                  <a:pt x="782" y="2508"/>
                </a:lnTo>
                <a:lnTo>
                  <a:pt x="838" y="2442"/>
                </a:lnTo>
                <a:lnTo>
                  <a:pt x="886" y="2370"/>
                </a:lnTo>
                <a:lnTo>
                  <a:pt x="925" y="2292"/>
                </a:lnTo>
                <a:lnTo>
                  <a:pt x="953" y="2215"/>
                </a:lnTo>
                <a:lnTo>
                  <a:pt x="971" y="2135"/>
                </a:lnTo>
                <a:lnTo>
                  <a:pt x="979" y="2055"/>
                </a:lnTo>
                <a:lnTo>
                  <a:pt x="979" y="1975"/>
                </a:lnTo>
                <a:lnTo>
                  <a:pt x="971" y="1896"/>
                </a:lnTo>
                <a:lnTo>
                  <a:pt x="953" y="1816"/>
                </a:lnTo>
                <a:lnTo>
                  <a:pt x="927" y="1740"/>
                </a:lnTo>
                <a:lnTo>
                  <a:pt x="894" y="1668"/>
                </a:lnTo>
                <a:lnTo>
                  <a:pt x="850" y="1599"/>
                </a:lnTo>
                <a:lnTo>
                  <a:pt x="800" y="1535"/>
                </a:lnTo>
                <a:lnTo>
                  <a:pt x="742" y="1475"/>
                </a:lnTo>
                <a:lnTo>
                  <a:pt x="714" y="1445"/>
                </a:lnTo>
                <a:lnTo>
                  <a:pt x="696" y="1411"/>
                </a:lnTo>
                <a:lnTo>
                  <a:pt x="684" y="1373"/>
                </a:lnTo>
                <a:lnTo>
                  <a:pt x="682" y="1336"/>
                </a:lnTo>
                <a:lnTo>
                  <a:pt x="686" y="1298"/>
                </a:lnTo>
                <a:lnTo>
                  <a:pt x="700" y="1260"/>
                </a:lnTo>
                <a:lnTo>
                  <a:pt x="722" y="1226"/>
                </a:lnTo>
                <a:lnTo>
                  <a:pt x="844" y="1084"/>
                </a:lnTo>
                <a:lnTo>
                  <a:pt x="971" y="949"/>
                </a:lnTo>
                <a:lnTo>
                  <a:pt x="1109" y="821"/>
                </a:lnTo>
                <a:lnTo>
                  <a:pt x="1253" y="702"/>
                </a:lnTo>
                <a:lnTo>
                  <a:pt x="1286" y="680"/>
                </a:lnTo>
                <a:lnTo>
                  <a:pt x="1322" y="668"/>
                </a:lnTo>
                <a:lnTo>
                  <a:pt x="1362" y="664"/>
                </a:lnTo>
                <a:lnTo>
                  <a:pt x="1400" y="666"/>
                </a:lnTo>
                <a:lnTo>
                  <a:pt x="1436" y="678"/>
                </a:lnTo>
                <a:lnTo>
                  <a:pt x="1470" y="696"/>
                </a:lnTo>
                <a:lnTo>
                  <a:pt x="1500" y="722"/>
                </a:lnTo>
                <a:lnTo>
                  <a:pt x="1558" y="777"/>
                </a:lnTo>
                <a:lnTo>
                  <a:pt x="1620" y="825"/>
                </a:lnTo>
                <a:lnTo>
                  <a:pt x="1689" y="867"/>
                </a:lnTo>
                <a:lnTo>
                  <a:pt x="1763" y="901"/>
                </a:lnTo>
                <a:lnTo>
                  <a:pt x="1839" y="927"/>
                </a:lnTo>
                <a:lnTo>
                  <a:pt x="1919" y="945"/>
                </a:lnTo>
                <a:lnTo>
                  <a:pt x="1999" y="955"/>
                </a:lnTo>
                <a:lnTo>
                  <a:pt x="2080" y="955"/>
                </a:lnTo>
                <a:lnTo>
                  <a:pt x="2160" y="949"/>
                </a:lnTo>
                <a:lnTo>
                  <a:pt x="2238" y="933"/>
                </a:lnTo>
                <a:lnTo>
                  <a:pt x="2312" y="907"/>
                </a:lnTo>
                <a:lnTo>
                  <a:pt x="2385" y="871"/>
                </a:lnTo>
                <a:lnTo>
                  <a:pt x="2453" y="829"/>
                </a:lnTo>
                <a:lnTo>
                  <a:pt x="2517" y="779"/>
                </a:lnTo>
                <a:lnTo>
                  <a:pt x="2573" y="724"/>
                </a:lnTo>
                <a:lnTo>
                  <a:pt x="2623" y="662"/>
                </a:lnTo>
                <a:lnTo>
                  <a:pt x="2667" y="594"/>
                </a:lnTo>
                <a:lnTo>
                  <a:pt x="2701" y="524"/>
                </a:lnTo>
                <a:lnTo>
                  <a:pt x="2729" y="448"/>
                </a:lnTo>
                <a:lnTo>
                  <a:pt x="2748" y="371"/>
                </a:lnTo>
                <a:lnTo>
                  <a:pt x="2758" y="291"/>
                </a:lnTo>
                <a:lnTo>
                  <a:pt x="2760" y="207"/>
                </a:lnTo>
                <a:lnTo>
                  <a:pt x="2764" y="167"/>
                </a:lnTo>
                <a:lnTo>
                  <a:pt x="2774" y="132"/>
                </a:lnTo>
                <a:lnTo>
                  <a:pt x="2794" y="98"/>
                </a:lnTo>
                <a:lnTo>
                  <a:pt x="2818" y="68"/>
                </a:lnTo>
                <a:lnTo>
                  <a:pt x="2850" y="46"/>
                </a:lnTo>
                <a:lnTo>
                  <a:pt x="2884" y="30"/>
                </a:lnTo>
                <a:lnTo>
                  <a:pt x="2924" y="20"/>
                </a:lnTo>
                <a:lnTo>
                  <a:pt x="3107" y="6"/>
                </a:lnTo>
                <a:lnTo>
                  <a:pt x="329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90" name="Group 89"/>
          <p:cNvGrpSpPr/>
          <p:nvPr/>
        </p:nvGrpSpPr>
        <p:grpSpPr>
          <a:xfrm>
            <a:off x="1751750" y="5439620"/>
            <a:ext cx="334292" cy="219226"/>
            <a:chOff x="6243638" y="2000251"/>
            <a:chExt cx="5207000" cy="3414713"/>
          </a:xfrm>
          <a:solidFill>
            <a:schemeClr val="bg1"/>
          </a:solidFill>
        </p:grpSpPr>
        <p:sp>
          <p:nvSpPr>
            <p:cNvPr id="91" name="Freeform 26"/>
            <p:cNvSpPr>
              <a:spLocks noEditPoints="1"/>
            </p:cNvSpPr>
            <p:nvPr/>
          </p:nvSpPr>
          <p:spPr bwMode="auto">
            <a:xfrm>
              <a:off x="6243638" y="4902201"/>
              <a:ext cx="5207000" cy="512763"/>
            </a:xfrm>
            <a:custGeom>
              <a:avLst/>
              <a:gdLst>
                <a:gd name="T0" fmla="*/ 2792 w 6560"/>
                <a:gd name="T1" fmla="*/ 435 h 645"/>
                <a:gd name="T2" fmla="*/ 3768 w 6560"/>
                <a:gd name="T3" fmla="*/ 210 h 645"/>
                <a:gd name="T4" fmla="*/ 34 w 6560"/>
                <a:gd name="T5" fmla="*/ 0 h 645"/>
                <a:gd name="T6" fmla="*/ 6534 w 6560"/>
                <a:gd name="T7" fmla="*/ 0 h 645"/>
                <a:gd name="T8" fmla="*/ 6546 w 6560"/>
                <a:gd name="T9" fmla="*/ 6 h 645"/>
                <a:gd name="T10" fmla="*/ 6556 w 6560"/>
                <a:gd name="T11" fmla="*/ 19 h 645"/>
                <a:gd name="T12" fmla="*/ 6560 w 6560"/>
                <a:gd name="T13" fmla="*/ 37 h 645"/>
                <a:gd name="T14" fmla="*/ 6556 w 6560"/>
                <a:gd name="T15" fmla="*/ 53 h 645"/>
                <a:gd name="T16" fmla="*/ 6546 w 6560"/>
                <a:gd name="T17" fmla="*/ 93 h 645"/>
                <a:gd name="T18" fmla="*/ 6526 w 6560"/>
                <a:gd name="T19" fmla="*/ 151 h 645"/>
                <a:gd name="T20" fmla="*/ 6492 w 6560"/>
                <a:gd name="T21" fmla="*/ 222 h 645"/>
                <a:gd name="T22" fmla="*/ 6445 w 6560"/>
                <a:gd name="T23" fmla="*/ 301 h 645"/>
                <a:gd name="T24" fmla="*/ 6379 w 6560"/>
                <a:gd name="T25" fmla="*/ 385 h 645"/>
                <a:gd name="T26" fmla="*/ 6293 w 6560"/>
                <a:gd name="T27" fmla="*/ 464 h 645"/>
                <a:gd name="T28" fmla="*/ 6186 w 6560"/>
                <a:gd name="T29" fmla="*/ 534 h 645"/>
                <a:gd name="T30" fmla="*/ 6053 w 6560"/>
                <a:gd name="T31" fmla="*/ 591 h 645"/>
                <a:gd name="T32" fmla="*/ 5891 w 6560"/>
                <a:gd name="T33" fmla="*/ 631 h 645"/>
                <a:gd name="T34" fmla="*/ 5700 w 6560"/>
                <a:gd name="T35" fmla="*/ 645 h 645"/>
                <a:gd name="T36" fmla="*/ 760 w 6560"/>
                <a:gd name="T37" fmla="*/ 641 h 645"/>
                <a:gd name="T38" fmla="*/ 583 w 6560"/>
                <a:gd name="T39" fmla="*/ 613 h 645"/>
                <a:gd name="T40" fmla="*/ 438 w 6560"/>
                <a:gd name="T41" fmla="*/ 566 h 645"/>
                <a:gd name="T42" fmla="*/ 316 w 6560"/>
                <a:gd name="T43" fmla="*/ 500 h 645"/>
                <a:gd name="T44" fmla="*/ 221 w 6560"/>
                <a:gd name="T45" fmla="*/ 425 h 645"/>
                <a:gd name="T46" fmla="*/ 145 w 6560"/>
                <a:gd name="T47" fmla="*/ 343 h 645"/>
                <a:gd name="T48" fmla="*/ 90 w 6560"/>
                <a:gd name="T49" fmla="*/ 262 h 645"/>
                <a:gd name="T50" fmla="*/ 50 w 6560"/>
                <a:gd name="T51" fmla="*/ 186 h 645"/>
                <a:gd name="T52" fmla="*/ 22 w 6560"/>
                <a:gd name="T53" fmla="*/ 121 h 645"/>
                <a:gd name="T54" fmla="*/ 8 w 6560"/>
                <a:gd name="T55" fmla="*/ 71 h 645"/>
                <a:gd name="T56" fmla="*/ 2 w 6560"/>
                <a:gd name="T57" fmla="*/ 43 h 645"/>
                <a:gd name="T58" fmla="*/ 0 w 6560"/>
                <a:gd name="T59" fmla="*/ 31 h 645"/>
                <a:gd name="T60" fmla="*/ 4 w 6560"/>
                <a:gd name="T61" fmla="*/ 17 h 645"/>
                <a:gd name="T62" fmla="*/ 16 w 6560"/>
                <a:gd name="T63" fmla="*/ 6 h 645"/>
                <a:gd name="T64" fmla="*/ 34 w 6560"/>
                <a:gd name="T65"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60" h="645">
                  <a:moveTo>
                    <a:pt x="2792" y="210"/>
                  </a:moveTo>
                  <a:lnTo>
                    <a:pt x="2792" y="435"/>
                  </a:lnTo>
                  <a:lnTo>
                    <a:pt x="3768" y="435"/>
                  </a:lnTo>
                  <a:lnTo>
                    <a:pt x="3768" y="210"/>
                  </a:lnTo>
                  <a:lnTo>
                    <a:pt x="2792" y="210"/>
                  </a:lnTo>
                  <a:close/>
                  <a:moveTo>
                    <a:pt x="34" y="0"/>
                  </a:moveTo>
                  <a:lnTo>
                    <a:pt x="6526" y="0"/>
                  </a:lnTo>
                  <a:lnTo>
                    <a:pt x="6534" y="0"/>
                  </a:lnTo>
                  <a:lnTo>
                    <a:pt x="6540" y="4"/>
                  </a:lnTo>
                  <a:lnTo>
                    <a:pt x="6546" y="6"/>
                  </a:lnTo>
                  <a:lnTo>
                    <a:pt x="6552" y="11"/>
                  </a:lnTo>
                  <a:lnTo>
                    <a:pt x="6556" y="19"/>
                  </a:lnTo>
                  <a:lnTo>
                    <a:pt x="6560" y="29"/>
                  </a:lnTo>
                  <a:lnTo>
                    <a:pt x="6560" y="37"/>
                  </a:lnTo>
                  <a:lnTo>
                    <a:pt x="6558" y="43"/>
                  </a:lnTo>
                  <a:lnTo>
                    <a:pt x="6556" y="53"/>
                  </a:lnTo>
                  <a:lnTo>
                    <a:pt x="6552" y="71"/>
                  </a:lnTo>
                  <a:lnTo>
                    <a:pt x="6546" y="93"/>
                  </a:lnTo>
                  <a:lnTo>
                    <a:pt x="6536" y="121"/>
                  </a:lnTo>
                  <a:lnTo>
                    <a:pt x="6526" y="151"/>
                  </a:lnTo>
                  <a:lnTo>
                    <a:pt x="6510" y="186"/>
                  </a:lnTo>
                  <a:lnTo>
                    <a:pt x="6492" y="222"/>
                  </a:lnTo>
                  <a:lnTo>
                    <a:pt x="6470" y="262"/>
                  </a:lnTo>
                  <a:lnTo>
                    <a:pt x="6445" y="301"/>
                  </a:lnTo>
                  <a:lnTo>
                    <a:pt x="6415" y="343"/>
                  </a:lnTo>
                  <a:lnTo>
                    <a:pt x="6379" y="385"/>
                  </a:lnTo>
                  <a:lnTo>
                    <a:pt x="6339" y="425"/>
                  </a:lnTo>
                  <a:lnTo>
                    <a:pt x="6293" y="464"/>
                  </a:lnTo>
                  <a:lnTo>
                    <a:pt x="6244" y="500"/>
                  </a:lnTo>
                  <a:lnTo>
                    <a:pt x="6186" y="534"/>
                  </a:lnTo>
                  <a:lnTo>
                    <a:pt x="6122" y="566"/>
                  </a:lnTo>
                  <a:lnTo>
                    <a:pt x="6053" y="591"/>
                  </a:lnTo>
                  <a:lnTo>
                    <a:pt x="5975" y="613"/>
                  </a:lnTo>
                  <a:lnTo>
                    <a:pt x="5891" y="631"/>
                  </a:lnTo>
                  <a:lnTo>
                    <a:pt x="5800" y="641"/>
                  </a:lnTo>
                  <a:lnTo>
                    <a:pt x="5700" y="645"/>
                  </a:lnTo>
                  <a:lnTo>
                    <a:pt x="860" y="645"/>
                  </a:lnTo>
                  <a:lnTo>
                    <a:pt x="760" y="641"/>
                  </a:lnTo>
                  <a:lnTo>
                    <a:pt x="669" y="631"/>
                  </a:lnTo>
                  <a:lnTo>
                    <a:pt x="583" y="613"/>
                  </a:lnTo>
                  <a:lnTo>
                    <a:pt x="507" y="591"/>
                  </a:lnTo>
                  <a:lnTo>
                    <a:pt x="438" y="566"/>
                  </a:lnTo>
                  <a:lnTo>
                    <a:pt x="374" y="534"/>
                  </a:lnTo>
                  <a:lnTo>
                    <a:pt x="316" y="500"/>
                  </a:lnTo>
                  <a:lnTo>
                    <a:pt x="267" y="464"/>
                  </a:lnTo>
                  <a:lnTo>
                    <a:pt x="221" y="425"/>
                  </a:lnTo>
                  <a:lnTo>
                    <a:pt x="181" y="385"/>
                  </a:lnTo>
                  <a:lnTo>
                    <a:pt x="145" y="343"/>
                  </a:lnTo>
                  <a:lnTo>
                    <a:pt x="115" y="301"/>
                  </a:lnTo>
                  <a:lnTo>
                    <a:pt x="90" y="262"/>
                  </a:lnTo>
                  <a:lnTo>
                    <a:pt x="68" y="222"/>
                  </a:lnTo>
                  <a:lnTo>
                    <a:pt x="50" y="186"/>
                  </a:lnTo>
                  <a:lnTo>
                    <a:pt x="34" y="151"/>
                  </a:lnTo>
                  <a:lnTo>
                    <a:pt x="22" y="121"/>
                  </a:lnTo>
                  <a:lnTo>
                    <a:pt x="14" y="93"/>
                  </a:lnTo>
                  <a:lnTo>
                    <a:pt x="8" y="71"/>
                  </a:lnTo>
                  <a:lnTo>
                    <a:pt x="4" y="53"/>
                  </a:lnTo>
                  <a:lnTo>
                    <a:pt x="2" y="43"/>
                  </a:lnTo>
                  <a:lnTo>
                    <a:pt x="0" y="37"/>
                  </a:lnTo>
                  <a:lnTo>
                    <a:pt x="0" y="31"/>
                  </a:lnTo>
                  <a:lnTo>
                    <a:pt x="2" y="23"/>
                  </a:lnTo>
                  <a:lnTo>
                    <a:pt x="4" y="17"/>
                  </a:lnTo>
                  <a:lnTo>
                    <a:pt x="8" y="11"/>
                  </a:lnTo>
                  <a:lnTo>
                    <a:pt x="16" y="6"/>
                  </a:lnTo>
                  <a:lnTo>
                    <a:pt x="24" y="2"/>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2" name="Freeform 27"/>
            <p:cNvSpPr>
              <a:spLocks noEditPoints="1"/>
            </p:cNvSpPr>
            <p:nvPr/>
          </p:nvSpPr>
          <p:spPr bwMode="auto">
            <a:xfrm>
              <a:off x="6699251" y="2000251"/>
              <a:ext cx="4295775" cy="2717800"/>
            </a:xfrm>
            <a:custGeom>
              <a:avLst/>
              <a:gdLst>
                <a:gd name="T0" fmla="*/ 472 w 5414"/>
                <a:gd name="T1" fmla="*/ 471 h 3424"/>
                <a:gd name="T2" fmla="*/ 472 w 5414"/>
                <a:gd name="T3" fmla="*/ 2953 h 3424"/>
                <a:gd name="T4" fmla="*/ 4942 w 5414"/>
                <a:gd name="T5" fmla="*/ 2953 h 3424"/>
                <a:gd name="T6" fmla="*/ 4942 w 5414"/>
                <a:gd name="T7" fmla="*/ 471 h 3424"/>
                <a:gd name="T8" fmla="*/ 472 w 5414"/>
                <a:gd name="T9" fmla="*/ 471 h 3424"/>
                <a:gd name="T10" fmla="*/ 135 w 5414"/>
                <a:gd name="T11" fmla="*/ 0 h 3424"/>
                <a:gd name="T12" fmla="*/ 5279 w 5414"/>
                <a:gd name="T13" fmla="*/ 0 h 3424"/>
                <a:gd name="T14" fmla="*/ 5315 w 5414"/>
                <a:gd name="T15" fmla="*/ 6 h 3424"/>
                <a:gd name="T16" fmla="*/ 5346 w 5414"/>
                <a:gd name="T17" fmla="*/ 20 h 3424"/>
                <a:gd name="T18" fmla="*/ 5374 w 5414"/>
                <a:gd name="T19" fmla="*/ 40 h 3424"/>
                <a:gd name="T20" fmla="*/ 5396 w 5414"/>
                <a:gd name="T21" fmla="*/ 67 h 3424"/>
                <a:gd name="T22" fmla="*/ 5408 w 5414"/>
                <a:gd name="T23" fmla="*/ 99 h 3424"/>
                <a:gd name="T24" fmla="*/ 5414 w 5414"/>
                <a:gd name="T25" fmla="*/ 135 h 3424"/>
                <a:gd name="T26" fmla="*/ 5414 w 5414"/>
                <a:gd name="T27" fmla="*/ 3289 h 3424"/>
                <a:gd name="T28" fmla="*/ 5408 w 5414"/>
                <a:gd name="T29" fmla="*/ 3325 h 3424"/>
                <a:gd name="T30" fmla="*/ 5396 w 5414"/>
                <a:gd name="T31" fmla="*/ 3357 h 3424"/>
                <a:gd name="T32" fmla="*/ 5374 w 5414"/>
                <a:gd name="T33" fmla="*/ 3384 h 3424"/>
                <a:gd name="T34" fmla="*/ 5346 w 5414"/>
                <a:gd name="T35" fmla="*/ 3404 h 3424"/>
                <a:gd name="T36" fmla="*/ 5315 w 5414"/>
                <a:gd name="T37" fmla="*/ 3418 h 3424"/>
                <a:gd name="T38" fmla="*/ 5279 w 5414"/>
                <a:gd name="T39" fmla="*/ 3424 h 3424"/>
                <a:gd name="T40" fmla="*/ 135 w 5414"/>
                <a:gd name="T41" fmla="*/ 3424 h 3424"/>
                <a:gd name="T42" fmla="*/ 100 w 5414"/>
                <a:gd name="T43" fmla="*/ 3418 h 3424"/>
                <a:gd name="T44" fmla="*/ 68 w 5414"/>
                <a:gd name="T45" fmla="*/ 3404 h 3424"/>
                <a:gd name="T46" fmla="*/ 40 w 5414"/>
                <a:gd name="T47" fmla="*/ 3384 h 3424"/>
                <a:gd name="T48" fmla="*/ 18 w 5414"/>
                <a:gd name="T49" fmla="*/ 3357 h 3424"/>
                <a:gd name="T50" fmla="*/ 4 w 5414"/>
                <a:gd name="T51" fmla="*/ 3325 h 3424"/>
                <a:gd name="T52" fmla="*/ 0 w 5414"/>
                <a:gd name="T53" fmla="*/ 3289 h 3424"/>
                <a:gd name="T54" fmla="*/ 0 w 5414"/>
                <a:gd name="T55" fmla="*/ 135 h 3424"/>
                <a:gd name="T56" fmla="*/ 4 w 5414"/>
                <a:gd name="T57" fmla="*/ 99 h 3424"/>
                <a:gd name="T58" fmla="*/ 18 w 5414"/>
                <a:gd name="T59" fmla="*/ 67 h 3424"/>
                <a:gd name="T60" fmla="*/ 40 w 5414"/>
                <a:gd name="T61" fmla="*/ 40 h 3424"/>
                <a:gd name="T62" fmla="*/ 68 w 5414"/>
                <a:gd name="T63" fmla="*/ 20 h 3424"/>
                <a:gd name="T64" fmla="*/ 100 w 5414"/>
                <a:gd name="T65" fmla="*/ 6 h 3424"/>
                <a:gd name="T66" fmla="*/ 135 w 5414"/>
                <a:gd name="T67" fmla="*/ 0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14" h="3424">
                  <a:moveTo>
                    <a:pt x="472" y="471"/>
                  </a:moveTo>
                  <a:lnTo>
                    <a:pt x="472" y="2953"/>
                  </a:lnTo>
                  <a:lnTo>
                    <a:pt x="4942" y="2953"/>
                  </a:lnTo>
                  <a:lnTo>
                    <a:pt x="4942" y="471"/>
                  </a:lnTo>
                  <a:lnTo>
                    <a:pt x="472" y="471"/>
                  </a:lnTo>
                  <a:close/>
                  <a:moveTo>
                    <a:pt x="135" y="0"/>
                  </a:moveTo>
                  <a:lnTo>
                    <a:pt x="5279" y="0"/>
                  </a:lnTo>
                  <a:lnTo>
                    <a:pt x="5315" y="6"/>
                  </a:lnTo>
                  <a:lnTo>
                    <a:pt x="5346" y="20"/>
                  </a:lnTo>
                  <a:lnTo>
                    <a:pt x="5374" y="40"/>
                  </a:lnTo>
                  <a:lnTo>
                    <a:pt x="5396" y="67"/>
                  </a:lnTo>
                  <a:lnTo>
                    <a:pt x="5408" y="99"/>
                  </a:lnTo>
                  <a:lnTo>
                    <a:pt x="5414" y="135"/>
                  </a:lnTo>
                  <a:lnTo>
                    <a:pt x="5414" y="3289"/>
                  </a:lnTo>
                  <a:lnTo>
                    <a:pt x="5408" y="3325"/>
                  </a:lnTo>
                  <a:lnTo>
                    <a:pt x="5396" y="3357"/>
                  </a:lnTo>
                  <a:lnTo>
                    <a:pt x="5374" y="3384"/>
                  </a:lnTo>
                  <a:lnTo>
                    <a:pt x="5346" y="3404"/>
                  </a:lnTo>
                  <a:lnTo>
                    <a:pt x="5315" y="3418"/>
                  </a:lnTo>
                  <a:lnTo>
                    <a:pt x="5279" y="3424"/>
                  </a:lnTo>
                  <a:lnTo>
                    <a:pt x="135" y="3424"/>
                  </a:lnTo>
                  <a:lnTo>
                    <a:pt x="100" y="3418"/>
                  </a:lnTo>
                  <a:lnTo>
                    <a:pt x="68" y="3404"/>
                  </a:lnTo>
                  <a:lnTo>
                    <a:pt x="40" y="3384"/>
                  </a:lnTo>
                  <a:lnTo>
                    <a:pt x="18" y="3357"/>
                  </a:lnTo>
                  <a:lnTo>
                    <a:pt x="4" y="3325"/>
                  </a:lnTo>
                  <a:lnTo>
                    <a:pt x="0" y="3289"/>
                  </a:lnTo>
                  <a:lnTo>
                    <a:pt x="0" y="135"/>
                  </a:lnTo>
                  <a:lnTo>
                    <a:pt x="4" y="99"/>
                  </a:lnTo>
                  <a:lnTo>
                    <a:pt x="18" y="67"/>
                  </a:lnTo>
                  <a:lnTo>
                    <a:pt x="40" y="40"/>
                  </a:lnTo>
                  <a:lnTo>
                    <a:pt x="68" y="20"/>
                  </a:lnTo>
                  <a:lnTo>
                    <a:pt x="100" y="6"/>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4" name="Freeform 28">
            <a:extLst>
              <a:ext uri="{FF2B5EF4-FFF2-40B4-BE49-F238E27FC236}">
                <a16:creationId xmlns:a16="http://schemas.microsoft.com/office/drawing/2014/main" id="{F37DAC8C-C421-4576-8E50-EC50419A456A}"/>
              </a:ext>
            </a:extLst>
          </p:cNvPr>
          <p:cNvSpPr>
            <a:spLocks noEditPoints="1"/>
          </p:cNvSpPr>
          <p:nvPr/>
        </p:nvSpPr>
        <p:spPr bwMode="auto">
          <a:xfrm>
            <a:off x="1730219" y="2848373"/>
            <a:ext cx="364460" cy="364596"/>
          </a:xfrm>
          <a:custGeom>
            <a:avLst/>
            <a:gdLst>
              <a:gd name="T0" fmla="*/ 58 w 351"/>
              <a:gd name="T1" fmla="*/ 248 h 410"/>
              <a:gd name="T2" fmla="*/ 132 w 351"/>
              <a:gd name="T3" fmla="*/ 258 h 410"/>
              <a:gd name="T4" fmla="*/ 187 w 351"/>
              <a:gd name="T5" fmla="*/ 209 h 410"/>
              <a:gd name="T6" fmla="*/ 132 w 351"/>
              <a:gd name="T7" fmla="*/ 244 h 410"/>
              <a:gd name="T8" fmla="*/ 58 w 351"/>
              <a:gd name="T9" fmla="*/ 235 h 410"/>
              <a:gd name="T10" fmla="*/ 69 w 351"/>
              <a:gd name="T11" fmla="*/ 0 h 410"/>
              <a:gd name="T12" fmla="*/ 88 w 351"/>
              <a:gd name="T13" fmla="*/ 4 h 410"/>
              <a:gd name="T14" fmla="*/ 92 w 351"/>
              <a:gd name="T15" fmla="*/ 46 h 410"/>
              <a:gd name="T16" fmla="*/ 85 w 351"/>
              <a:gd name="T17" fmla="*/ 55 h 410"/>
              <a:gd name="T18" fmla="*/ 63 w 351"/>
              <a:gd name="T19" fmla="*/ 55 h 410"/>
              <a:gd name="T20" fmla="*/ 58 w 351"/>
              <a:gd name="T21" fmla="*/ 46 h 410"/>
              <a:gd name="T22" fmla="*/ 25 w 351"/>
              <a:gd name="T23" fmla="*/ 68 h 410"/>
              <a:gd name="T24" fmla="*/ 25 w 351"/>
              <a:gd name="T25" fmla="*/ 170 h 410"/>
              <a:gd name="T26" fmla="*/ 60 w 351"/>
              <a:gd name="T27" fmla="*/ 212 h 410"/>
              <a:gd name="T28" fmla="*/ 130 w 351"/>
              <a:gd name="T29" fmla="*/ 223 h 410"/>
              <a:gd name="T30" fmla="*/ 180 w 351"/>
              <a:gd name="T31" fmla="*/ 182 h 410"/>
              <a:gd name="T32" fmla="*/ 192 w 351"/>
              <a:gd name="T33" fmla="*/ 89 h 410"/>
              <a:gd name="T34" fmla="*/ 160 w 351"/>
              <a:gd name="T35" fmla="*/ 43 h 410"/>
              <a:gd name="T36" fmla="*/ 157 w 351"/>
              <a:gd name="T37" fmla="*/ 53 h 410"/>
              <a:gd name="T38" fmla="*/ 138 w 351"/>
              <a:gd name="T39" fmla="*/ 57 h 410"/>
              <a:gd name="T40" fmla="*/ 127 w 351"/>
              <a:gd name="T41" fmla="*/ 50 h 410"/>
              <a:gd name="T42" fmla="*/ 127 w 351"/>
              <a:gd name="T43" fmla="*/ 7 h 410"/>
              <a:gd name="T44" fmla="*/ 138 w 351"/>
              <a:gd name="T45" fmla="*/ 0 h 410"/>
              <a:gd name="T46" fmla="*/ 157 w 351"/>
              <a:gd name="T47" fmla="*/ 4 h 410"/>
              <a:gd name="T48" fmla="*/ 160 w 351"/>
              <a:gd name="T49" fmla="*/ 20 h 410"/>
              <a:gd name="T50" fmla="*/ 210 w 351"/>
              <a:gd name="T51" fmla="*/ 66 h 410"/>
              <a:gd name="T52" fmla="*/ 208 w 351"/>
              <a:gd name="T53" fmla="*/ 209 h 410"/>
              <a:gd name="T54" fmla="*/ 148 w 351"/>
              <a:gd name="T55" fmla="*/ 276 h 410"/>
              <a:gd name="T56" fmla="*/ 122 w 351"/>
              <a:gd name="T57" fmla="*/ 327 h 410"/>
              <a:gd name="T58" fmla="*/ 178 w 351"/>
              <a:gd name="T59" fmla="*/ 384 h 410"/>
              <a:gd name="T60" fmla="*/ 259 w 351"/>
              <a:gd name="T61" fmla="*/ 371 h 410"/>
              <a:gd name="T62" fmla="*/ 296 w 351"/>
              <a:gd name="T63" fmla="*/ 299 h 410"/>
              <a:gd name="T64" fmla="*/ 268 w 351"/>
              <a:gd name="T65" fmla="*/ 64 h 410"/>
              <a:gd name="T66" fmla="*/ 275 w 351"/>
              <a:gd name="T67" fmla="*/ 13 h 410"/>
              <a:gd name="T68" fmla="*/ 325 w 351"/>
              <a:gd name="T69" fmla="*/ 4 h 410"/>
              <a:gd name="T70" fmla="*/ 351 w 351"/>
              <a:gd name="T71" fmla="*/ 45 h 410"/>
              <a:gd name="T72" fmla="*/ 318 w 351"/>
              <a:gd name="T73" fmla="*/ 89 h 410"/>
              <a:gd name="T74" fmla="*/ 303 w 351"/>
              <a:gd name="T75" fmla="*/ 355 h 410"/>
              <a:gd name="T76" fmla="*/ 236 w 351"/>
              <a:gd name="T77" fmla="*/ 405 h 410"/>
              <a:gd name="T78" fmla="*/ 152 w 351"/>
              <a:gd name="T79" fmla="*/ 394 h 410"/>
              <a:gd name="T80" fmla="*/ 100 w 351"/>
              <a:gd name="T81" fmla="*/ 329 h 410"/>
              <a:gd name="T82" fmla="*/ 65 w 351"/>
              <a:gd name="T83" fmla="*/ 276 h 410"/>
              <a:gd name="T84" fmla="*/ 3 w 351"/>
              <a:gd name="T85" fmla="*/ 209 h 410"/>
              <a:gd name="T86" fmla="*/ 3 w 351"/>
              <a:gd name="T87" fmla="*/ 64 h 410"/>
              <a:gd name="T88" fmla="*/ 58 w 351"/>
              <a:gd name="T89" fmla="*/ 20 h 410"/>
              <a:gd name="T90" fmla="*/ 62 w 351"/>
              <a:gd name="T91" fmla="*/ 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410">
                <a:moveTo>
                  <a:pt x="26" y="209"/>
                </a:moveTo>
                <a:lnTo>
                  <a:pt x="39" y="230"/>
                </a:lnTo>
                <a:lnTo>
                  <a:pt x="58" y="248"/>
                </a:lnTo>
                <a:lnTo>
                  <a:pt x="79" y="258"/>
                </a:lnTo>
                <a:lnTo>
                  <a:pt x="106" y="264"/>
                </a:lnTo>
                <a:lnTo>
                  <a:pt x="132" y="258"/>
                </a:lnTo>
                <a:lnTo>
                  <a:pt x="155" y="248"/>
                </a:lnTo>
                <a:lnTo>
                  <a:pt x="173" y="230"/>
                </a:lnTo>
                <a:lnTo>
                  <a:pt x="187" y="209"/>
                </a:lnTo>
                <a:lnTo>
                  <a:pt x="171" y="223"/>
                </a:lnTo>
                <a:lnTo>
                  <a:pt x="153" y="235"/>
                </a:lnTo>
                <a:lnTo>
                  <a:pt x="132" y="244"/>
                </a:lnTo>
                <a:lnTo>
                  <a:pt x="106" y="248"/>
                </a:lnTo>
                <a:lnTo>
                  <a:pt x="81" y="244"/>
                </a:lnTo>
                <a:lnTo>
                  <a:pt x="58" y="235"/>
                </a:lnTo>
                <a:lnTo>
                  <a:pt x="40" y="223"/>
                </a:lnTo>
                <a:lnTo>
                  <a:pt x="26" y="209"/>
                </a:lnTo>
                <a:close/>
                <a:moveTo>
                  <a:pt x="69" y="0"/>
                </a:moveTo>
                <a:lnTo>
                  <a:pt x="81" y="0"/>
                </a:lnTo>
                <a:lnTo>
                  <a:pt x="85" y="0"/>
                </a:lnTo>
                <a:lnTo>
                  <a:pt x="88" y="4"/>
                </a:lnTo>
                <a:lnTo>
                  <a:pt x="92" y="7"/>
                </a:lnTo>
                <a:lnTo>
                  <a:pt x="92" y="11"/>
                </a:lnTo>
                <a:lnTo>
                  <a:pt x="92" y="46"/>
                </a:lnTo>
                <a:lnTo>
                  <a:pt x="92" y="50"/>
                </a:lnTo>
                <a:lnTo>
                  <a:pt x="88" y="53"/>
                </a:lnTo>
                <a:lnTo>
                  <a:pt x="85" y="55"/>
                </a:lnTo>
                <a:lnTo>
                  <a:pt x="81" y="57"/>
                </a:lnTo>
                <a:lnTo>
                  <a:pt x="69" y="57"/>
                </a:lnTo>
                <a:lnTo>
                  <a:pt x="63" y="55"/>
                </a:lnTo>
                <a:lnTo>
                  <a:pt x="62" y="53"/>
                </a:lnTo>
                <a:lnTo>
                  <a:pt x="58" y="50"/>
                </a:lnTo>
                <a:lnTo>
                  <a:pt x="58" y="46"/>
                </a:lnTo>
                <a:lnTo>
                  <a:pt x="58" y="41"/>
                </a:lnTo>
                <a:lnTo>
                  <a:pt x="39" y="50"/>
                </a:lnTo>
                <a:lnTo>
                  <a:pt x="25" y="68"/>
                </a:lnTo>
                <a:lnTo>
                  <a:pt x="19" y="89"/>
                </a:lnTo>
                <a:lnTo>
                  <a:pt x="19" y="161"/>
                </a:lnTo>
                <a:lnTo>
                  <a:pt x="25" y="170"/>
                </a:lnTo>
                <a:lnTo>
                  <a:pt x="32" y="182"/>
                </a:lnTo>
                <a:lnTo>
                  <a:pt x="44" y="198"/>
                </a:lnTo>
                <a:lnTo>
                  <a:pt x="60" y="212"/>
                </a:lnTo>
                <a:lnTo>
                  <a:pt x="81" y="223"/>
                </a:lnTo>
                <a:lnTo>
                  <a:pt x="106" y="226"/>
                </a:lnTo>
                <a:lnTo>
                  <a:pt x="130" y="223"/>
                </a:lnTo>
                <a:lnTo>
                  <a:pt x="152" y="212"/>
                </a:lnTo>
                <a:lnTo>
                  <a:pt x="168" y="198"/>
                </a:lnTo>
                <a:lnTo>
                  <a:pt x="180" y="182"/>
                </a:lnTo>
                <a:lnTo>
                  <a:pt x="189" y="170"/>
                </a:lnTo>
                <a:lnTo>
                  <a:pt x="192" y="161"/>
                </a:lnTo>
                <a:lnTo>
                  <a:pt x="192" y="89"/>
                </a:lnTo>
                <a:lnTo>
                  <a:pt x="189" y="69"/>
                </a:lnTo>
                <a:lnTo>
                  <a:pt x="176" y="53"/>
                </a:lnTo>
                <a:lnTo>
                  <a:pt x="160" y="43"/>
                </a:lnTo>
                <a:lnTo>
                  <a:pt x="160" y="46"/>
                </a:lnTo>
                <a:lnTo>
                  <a:pt x="160" y="50"/>
                </a:lnTo>
                <a:lnTo>
                  <a:pt x="157" y="53"/>
                </a:lnTo>
                <a:lnTo>
                  <a:pt x="155" y="55"/>
                </a:lnTo>
                <a:lnTo>
                  <a:pt x="150" y="57"/>
                </a:lnTo>
                <a:lnTo>
                  <a:pt x="138" y="57"/>
                </a:lnTo>
                <a:lnTo>
                  <a:pt x="134" y="55"/>
                </a:lnTo>
                <a:lnTo>
                  <a:pt x="130" y="53"/>
                </a:lnTo>
                <a:lnTo>
                  <a:pt x="127" y="50"/>
                </a:lnTo>
                <a:lnTo>
                  <a:pt x="127" y="46"/>
                </a:lnTo>
                <a:lnTo>
                  <a:pt x="127" y="11"/>
                </a:lnTo>
                <a:lnTo>
                  <a:pt x="127" y="7"/>
                </a:lnTo>
                <a:lnTo>
                  <a:pt x="130" y="4"/>
                </a:lnTo>
                <a:lnTo>
                  <a:pt x="134" y="0"/>
                </a:lnTo>
                <a:lnTo>
                  <a:pt x="138" y="0"/>
                </a:lnTo>
                <a:lnTo>
                  <a:pt x="150" y="0"/>
                </a:lnTo>
                <a:lnTo>
                  <a:pt x="155" y="0"/>
                </a:lnTo>
                <a:lnTo>
                  <a:pt x="157" y="4"/>
                </a:lnTo>
                <a:lnTo>
                  <a:pt x="160" y="7"/>
                </a:lnTo>
                <a:lnTo>
                  <a:pt x="160" y="11"/>
                </a:lnTo>
                <a:lnTo>
                  <a:pt x="160" y="20"/>
                </a:lnTo>
                <a:lnTo>
                  <a:pt x="182" y="30"/>
                </a:lnTo>
                <a:lnTo>
                  <a:pt x="198" y="46"/>
                </a:lnTo>
                <a:lnTo>
                  <a:pt x="210" y="66"/>
                </a:lnTo>
                <a:lnTo>
                  <a:pt x="213" y="89"/>
                </a:lnTo>
                <a:lnTo>
                  <a:pt x="213" y="177"/>
                </a:lnTo>
                <a:lnTo>
                  <a:pt x="208" y="209"/>
                </a:lnTo>
                <a:lnTo>
                  <a:pt x="194" y="237"/>
                </a:lnTo>
                <a:lnTo>
                  <a:pt x="175" y="260"/>
                </a:lnTo>
                <a:lnTo>
                  <a:pt x="148" y="276"/>
                </a:lnTo>
                <a:lnTo>
                  <a:pt x="116" y="283"/>
                </a:lnTo>
                <a:lnTo>
                  <a:pt x="116" y="299"/>
                </a:lnTo>
                <a:lnTo>
                  <a:pt x="122" y="327"/>
                </a:lnTo>
                <a:lnTo>
                  <a:pt x="134" y="352"/>
                </a:lnTo>
                <a:lnTo>
                  <a:pt x="153" y="371"/>
                </a:lnTo>
                <a:lnTo>
                  <a:pt x="178" y="384"/>
                </a:lnTo>
                <a:lnTo>
                  <a:pt x="206" y="389"/>
                </a:lnTo>
                <a:lnTo>
                  <a:pt x="235" y="384"/>
                </a:lnTo>
                <a:lnTo>
                  <a:pt x="259" y="371"/>
                </a:lnTo>
                <a:lnTo>
                  <a:pt x="281" y="352"/>
                </a:lnTo>
                <a:lnTo>
                  <a:pt x="293" y="327"/>
                </a:lnTo>
                <a:lnTo>
                  <a:pt x="296" y="299"/>
                </a:lnTo>
                <a:lnTo>
                  <a:pt x="296" y="89"/>
                </a:lnTo>
                <a:lnTo>
                  <a:pt x="279" y="80"/>
                </a:lnTo>
                <a:lnTo>
                  <a:pt x="268" y="64"/>
                </a:lnTo>
                <a:lnTo>
                  <a:pt x="263" y="45"/>
                </a:lnTo>
                <a:lnTo>
                  <a:pt x="266" y="27"/>
                </a:lnTo>
                <a:lnTo>
                  <a:pt x="275" y="13"/>
                </a:lnTo>
                <a:lnTo>
                  <a:pt x="289" y="4"/>
                </a:lnTo>
                <a:lnTo>
                  <a:pt x="307" y="0"/>
                </a:lnTo>
                <a:lnTo>
                  <a:pt x="325" y="4"/>
                </a:lnTo>
                <a:lnTo>
                  <a:pt x="339" y="13"/>
                </a:lnTo>
                <a:lnTo>
                  <a:pt x="348" y="27"/>
                </a:lnTo>
                <a:lnTo>
                  <a:pt x="351" y="45"/>
                </a:lnTo>
                <a:lnTo>
                  <a:pt x="348" y="64"/>
                </a:lnTo>
                <a:lnTo>
                  <a:pt x="335" y="80"/>
                </a:lnTo>
                <a:lnTo>
                  <a:pt x="318" y="89"/>
                </a:lnTo>
                <a:lnTo>
                  <a:pt x="318" y="299"/>
                </a:lnTo>
                <a:lnTo>
                  <a:pt x="314" y="329"/>
                </a:lnTo>
                <a:lnTo>
                  <a:pt x="303" y="355"/>
                </a:lnTo>
                <a:lnTo>
                  <a:pt x="286" y="377"/>
                </a:lnTo>
                <a:lnTo>
                  <a:pt x="263" y="394"/>
                </a:lnTo>
                <a:lnTo>
                  <a:pt x="236" y="405"/>
                </a:lnTo>
                <a:lnTo>
                  <a:pt x="206" y="410"/>
                </a:lnTo>
                <a:lnTo>
                  <a:pt x="178" y="405"/>
                </a:lnTo>
                <a:lnTo>
                  <a:pt x="152" y="394"/>
                </a:lnTo>
                <a:lnTo>
                  <a:pt x="129" y="377"/>
                </a:lnTo>
                <a:lnTo>
                  <a:pt x="111" y="355"/>
                </a:lnTo>
                <a:lnTo>
                  <a:pt x="100" y="329"/>
                </a:lnTo>
                <a:lnTo>
                  <a:pt x="95" y="299"/>
                </a:lnTo>
                <a:lnTo>
                  <a:pt x="95" y="283"/>
                </a:lnTo>
                <a:lnTo>
                  <a:pt x="65" y="276"/>
                </a:lnTo>
                <a:lnTo>
                  <a:pt x="39" y="260"/>
                </a:lnTo>
                <a:lnTo>
                  <a:pt x="17" y="237"/>
                </a:lnTo>
                <a:lnTo>
                  <a:pt x="3" y="209"/>
                </a:lnTo>
                <a:lnTo>
                  <a:pt x="0" y="177"/>
                </a:lnTo>
                <a:lnTo>
                  <a:pt x="0" y="89"/>
                </a:lnTo>
                <a:lnTo>
                  <a:pt x="3" y="64"/>
                </a:lnTo>
                <a:lnTo>
                  <a:pt x="16" y="43"/>
                </a:lnTo>
                <a:lnTo>
                  <a:pt x="35" y="27"/>
                </a:lnTo>
                <a:lnTo>
                  <a:pt x="58" y="20"/>
                </a:lnTo>
                <a:lnTo>
                  <a:pt x="58" y="11"/>
                </a:lnTo>
                <a:lnTo>
                  <a:pt x="58" y="7"/>
                </a:lnTo>
                <a:lnTo>
                  <a:pt x="62" y="4"/>
                </a:lnTo>
                <a:lnTo>
                  <a:pt x="63" y="0"/>
                </a:lnTo>
                <a:lnTo>
                  <a:pt x="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
        <p:nvSpPr>
          <p:cNvPr id="47" name="Rectangle 46">
            <a:extLst>
              <a:ext uri="{FF2B5EF4-FFF2-40B4-BE49-F238E27FC236}">
                <a16:creationId xmlns:a16="http://schemas.microsoft.com/office/drawing/2014/main" id="{1183B726-F10D-4166-B1F9-107B7B8D61BF}"/>
              </a:ext>
            </a:extLst>
          </p:cNvPr>
          <p:cNvSpPr/>
          <p:nvPr/>
        </p:nvSpPr>
        <p:spPr>
          <a:xfrm>
            <a:off x="4436124" y="5170671"/>
            <a:ext cx="4951885"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Beginning in CY 2022, quality benchmarks are to be applied to all public and private payers.  This work will be coordinated through OHS, DSS and the OHS Quality Council.</a:t>
            </a:r>
          </a:p>
        </p:txBody>
      </p:sp>
      <p:sp>
        <p:nvSpPr>
          <p:cNvPr id="48" name="Title 4">
            <a:extLst>
              <a:ext uri="{FF2B5EF4-FFF2-40B4-BE49-F238E27FC236}">
                <a16:creationId xmlns:a16="http://schemas.microsoft.com/office/drawing/2014/main" id="{5E618F7C-FE49-4D07-A102-EB05BDA49C69}"/>
              </a:ext>
            </a:extLst>
          </p:cNvPr>
          <p:cNvSpPr txBox="1">
            <a:spLocks/>
          </p:cNvSpPr>
          <p:nvPr/>
        </p:nvSpPr>
        <p:spPr>
          <a:xfrm>
            <a:off x="468162" y="277322"/>
            <a:ext cx="109728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r>
              <a:rPr lang="en-US"/>
              <a:t>Connecticut Benchmarks and Target Program </a:t>
            </a:r>
          </a:p>
        </p:txBody>
      </p:sp>
    </p:spTree>
    <p:extLst>
      <p:ext uri="{BB962C8B-B14F-4D97-AF65-F5344CB8AC3E}">
        <p14:creationId xmlns:p14="http://schemas.microsoft.com/office/powerpoint/2010/main" val="345676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CB2B0AA-4940-4556-A1DB-DCBB7F519ED9}"/>
              </a:ext>
            </a:extLst>
          </p:cNvPr>
          <p:cNvSpPr txBox="1">
            <a:spLocks noGrp="1"/>
          </p:cNvSpPr>
          <p:nvPr>
            <p:ph type="title"/>
          </p:nvPr>
        </p:nvSpPr>
        <p:spPr>
          <a:prstGeom prst="rect">
            <a:avLst/>
          </a:prstGeom>
        </p:spPr>
        <p:txBody>
          <a:bodyPr vert="horz" anchor="ctr">
            <a:normAutofit fontScale="90000"/>
          </a:bodyPr>
          <a:lstStyle>
            <a:lvl1pPr algn="l" rtl="0" eaLnBrk="1" latinLnBrk="0" hangingPunct="1">
              <a:spcBef>
                <a:spcPct val="0"/>
              </a:spcBef>
              <a:buNone/>
              <a:defRPr kumimoji="0" sz="4000" kern="1200">
                <a:solidFill>
                  <a:schemeClr val="tx2"/>
                </a:solidFill>
                <a:latin typeface="Cambria" panose="02040503050406030204" pitchFamily="18" charset="0"/>
                <a:ea typeface="+mj-ea"/>
                <a:cs typeface="+mj-cs"/>
              </a:defRPr>
            </a:lvl1pPr>
          </a:lstStyle>
          <a:p>
            <a:r>
              <a:rPr lang="en-US"/>
              <a:t>Connecticut Benchmark Program: </a:t>
            </a:r>
            <a:br>
              <a:rPr lang="en-US"/>
            </a:br>
            <a:r>
              <a:rPr lang="en-US"/>
              <a:t>Key Deliberating Bodies </a:t>
            </a:r>
          </a:p>
        </p:txBody>
      </p:sp>
      <p:sp>
        <p:nvSpPr>
          <p:cNvPr id="5" name="Content Placeholder 4">
            <a:extLst>
              <a:ext uri="{FF2B5EF4-FFF2-40B4-BE49-F238E27FC236}">
                <a16:creationId xmlns:a16="http://schemas.microsoft.com/office/drawing/2014/main" id="{65DA4525-E3F6-4318-915D-510338ABE884}"/>
              </a:ext>
            </a:extLst>
          </p:cNvPr>
          <p:cNvSpPr>
            <a:spLocks noGrp="1"/>
          </p:cNvSpPr>
          <p:nvPr>
            <p:ph idx="1"/>
          </p:nvPr>
        </p:nvSpPr>
        <p:spPr>
          <a:xfrm>
            <a:off x="609600" y="1990016"/>
            <a:ext cx="11247620" cy="4680716"/>
          </a:xfrm>
        </p:spPr>
        <p:txBody>
          <a:bodyPr>
            <a:normAutofit fontScale="92500"/>
          </a:bodyPr>
          <a:lstStyle/>
          <a:p>
            <a:r>
              <a:rPr lang="en-US" sz="2700"/>
              <a:t>The Connecticut Benchmark Program will be established with the support of key deliberating bodies; the primary body is the </a:t>
            </a:r>
            <a:r>
              <a:rPr lang="en-US" sz="2700" b="1"/>
              <a:t>Technical Team</a:t>
            </a:r>
            <a:r>
              <a:rPr lang="en-US" sz="2700"/>
              <a:t>.</a:t>
            </a:r>
          </a:p>
          <a:p>
            <a:endParaRPr lang="en-US" sz="800"/>
          </a:p>
          <a:p>
            <a:r>
              <a:rPr lang="en-US" sz="2700"/>
              <a:t>The </a:t>
            </a:r>
            <a:r>
              <a:rPr lang="en-US" sz="2700" b="1"/>
              <a:t>Stakeholder Advisory Board </a:t>
            </a:r>
            <a:r>
              <a:rPr lang="en-US" sz="2700"/>
              <a:t>is charged with providing input to the Technical Team on the development of the cost growth target and primary care target.</a:t>
            </a:r>
          </a:p>
          <a:p>
            <a:endParaRPr lang="en-US" sz="800"/>
          </a:p>
          <a:p>
            <a:r>
              <a:rPr lang="en-US" sz="2700"/>
              <a:t>The </a:t>
            </a:r>
            <a:r>
              <a:rPr lang="en-US" sz="2700" b="1"/>
              <a:t>Quality Council </a:t>
            </a:r>
            <a:r>
              <a:rPr lang="en-US" sz="2700"/>
              <a:t>will be charged with developing the Quality Benchmarks with support from OHS and DSS, and in coordination with the Technical Team.</a:t>
            </a:r>
          </a:p>
          <a:p>
            <a:endParaRPr lang="en-US" sz="800"/>
          </a:p>
          <a:p>
            <a:r>
              <a:rPr lang="en-US" sz="2700" b="1"/>
              <a:t>Other bodies</a:t>
            </a:r>
            <a:r>
              <a:rPr lang="en-US" sz="2700"/>
              <a:t>, such as the OHS Consumer Advisory Council, Health Care Cabinet, Practice Transformation Task Force, MAPOC, and other stakeholders will be consulted and will feed into the Stakeholder Advisory Board.</a:t>
            </a:r>
            <a:endParaRPr lang="en-US" sz="2700">
              <a:solidFill>
                <a:srgbClr val="FF0000"/>
              </a:solidFill>
            </a:endParaRPr>
          </a:p>
        </p:txBody>
      </p:sp>
      <p:sp>
        <p:nvSpPr>
          <p:cNvPr id="3" name="Slide Number Placeholder 2">
            <a:extLst>
              <a:ext uri="{FF2B5EF4-FFF2-40B4-BE49-F238E27FC236}">
                <a16:creationId xmlns:a16="http://schemas.microsoft.com/office/drawing/2014/main" id="{3AB7DA9D-43D9-40DE-8BFE-390DED5373FC}"/>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315152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a:xfrm>
            <a:off x="609600" y="1735073"/>
            <a:ext cx="10972800" cy="4821576"/>
          </a:xfrm>
        </p:spPr>
        <p:txBody>
          <a:bodyPr>
            <a:normAutofit fontScale="92500" lnSpcReduction="20000"/>
          </a:bodyPr>
          <a:lstStyle/>
          <a:p>
            <a:r>
              <a:rPr lang="en-US" sz="3100"/>
              <a:t>To develop recommendations for a cost growth benchmark, we will focus on two areas:</a:t>
            </a:r>
          </a:p>
          <a:p>
            <a:pPr marL="109728" indent="0">
              <a:buNone/>
            </a:pPr>
            <a:endParaRPr lang="en-US" sz="1400"/>
          </a:p>
          <a:p>
            <a:pPr marL="925830" lvl="1" indent="-514350">
              <a:buFont typeface="+mj-lt"/>
              <a:buAutoNum type="arabicPeriod"/>
            </a:pPr>
            <a:r>
              <a:rPr lang="en-US" sz="3100" b="1"/>
              <a:t>What health care spending is to be measured?</a:t>
            </a:r>
          </a:p>
          <a:p>
            <a:pPr marL="1191006" lvl="2" indent="-514350"/>
            <a:r>
              <a:rPr lang="en-US"/>
              <a:t>While EO 5 defined total health care expenditures as </a:t>
            </a:r>
            <a:r>
              <a:rPr lang="en-US" i="1"/>
              <a:t>the per capita sum of all health care expenditures in this state from public and private sources for a given calendar year</a:t>
            </a:r>
            <a:r>
              <a:rPr lang="en-US"/>
              <a:t> there are many nuances to measuring total health care expenditures.</a:t>
            </a:r>
          </a:p>
          <a:p>
            <a:pPr marL="1191006" lvl="2" indent="-514350"/>
            <a:r>
              <a:rPr lang="en-US"/>
              <a:t>For example, will we measure the health care expenditures of Connecticut residents, and/or individuals employed by Connecticut employers?</a:t>
            </a:r>
          </a:p>
          <a:p>
            <a:pPr marL="1191006" lvl="2" indent="-514350"/>
            <a:endParaRPr lang="en-US" sz="1200"/>
          </a:p>
          <a:p>
            <a:pPr marL="925830" lvl="1" indent="-514350">
              <a:buFont typeface="+mj-lt"/>
              <a:buAutoNum type="arabicPeriod" startAt="2"/>
            </a:pPr>
            <a:r>
              <a:rPr lang="en-US" sz="3100" b="1"/>
              <a:t>How will the cost growth benchmark be set?</a:t>
            </a:r>
          </a:p>
          <a:p>
            <a:pPr marL="1191006" lvl="2" indent="-514350"/>
            <a:r>
              <a:rPr lang="en-US"/>
              <a:t>The Technical Team must develop a methodology to establish a cost growth benchmark.</a:t>
            </a:r>
          </a:p>
          <a:p>
            <a:pPr marL="1191006" lvl="2" indent="-514350"/>
            <a:r>
              <a:rPr lang="en-US"/>
              <a:t>For example, will the Technical Team wish to base the benchmark to a measure of the State’s economy?  If yes, using what indicator?</a:t>
            </a:r>
          </a:p>
          <a:p>
            <a:pPr marL="925830" lvl="1" indent="-514350"/>
            <a:endParaRPr lang="en-US"/>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14</a:t>
            </a:fld>
            <a:endParaRPr lang="en-US"/>
          </a:p>
        </p:txBody>
      </p:sp>
      <p:sp>
        <p:nvSpPr>
          <p:cNvPr id="6" name="Freeform 14">
            <a:extLst>
              <a:ext uri="{FF2B5EF4-FFF2-40B4-BE49-F238E27FC236}">
                <a16:creationId xmlns:a16="http://schemas.microsoft.com/office/drawing/2014/main" id="{7C56EC9D-E43E-4DA6-AC2B-DFC41A9B2C0A}"/>
              </a:ext>
            </a:extLst>
          </p:cNvPr>
          <p:cNvSpPr>
            <a:spLocks/>
          </p:cNvSpPr>
          <p:nvPr/>
        </p:nvSpPr>
        <p:spPr bwMode="auto">
          <a:xfrm>
            <a:off x="9694812" y="547479"/>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1">
                  <a:lumMod val="72000"/>
                  <a:lumOff val="28000"/>
                </a:schemeClr>
              </a:gs>
              <a:gs pos="100000">
                <a:schemeClr val="accent1">
                  <a:lumMod val="75000"/>
                </a:schemeClr>
              </a:gs>
            </a:gsLst>
            <a:lin ang="10800000" scaled="1"/>
            <a:tileRect/>
          </a:gradFill>
          <a:ln w="28575">
            <a:gradFill flip="none" rotWithShape="1">
              <a:gsLst>
                <a:gs pos="0">
                  <a:schemeClr val="accent1"/>
                </a:gs>
                <a:gs pos="100000">
                  <a:schemeClr val="accent1">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Rectangle 6">
            <a:extLst>
              <a:ext uri="{FF2B5EF4-FFF2-40B4-BE49-F238E27FC236}">
                <a16:creationId xmlns:a16="http://schemas.microsoft.com/office/drawing/2014/main" id="{8DA875ED-72D4-4AD0-A3EF-6989EA0435E4}"/>
              </a:ext>
            </a:extLst>
          </p:cNvPr>
          <p:cNvSpPr/>
          <p:nvPr/>
        </p:nvSpPr>
        <p:spPr>
          <a:xfrm>
            <a:off x="0" y="492065"/>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D39093C-C04F-4EB7-BB3D-A8F1C4CA1C16}"/>
              </a:ext>
            </a:extLst>
          </p:cNvPr>
          <p:cNvSpPr txBox="1"/>
          <p:nvPr/>
        </p:nvSpPr>
        <p:spPr>
          <a:xfrm>
            <a:off x="678175" y="301351"/>
            <a:ext cx="813043" cy="1877437"/>
          </a:xfrm>
          <a:prstGeom prst="rect">
            <a:avLst/>
          </a:prstGeom>
          <a:noFill/>
        </p:spPr>
        <p:txBody>
          <a:bodyPr wrap="none" rtlCol="0">
            <a:spAutoFit/>
          </a:bodyPr>
          <a:lstStyle/>
          <a:p>
            <a:pPr marL="0" lvl="1"/>
            <a:r>
              <a:rPr lang="en-GB" sz="8800" b="1">
                <a:solidFill>
                  <a:schemeClr val="accent1"/>
                </a:solidFill>
                <a:latin typeface="Arial" pitchFamily="34" charset="0"/>
                <a:cs typeface="Arial" pitchFamily="34" charset="0"/>
              </a:rPr>
              <a:t>1</a:t>
            </a:r>
            <a:endParaRPr lang="en-IN" sz="8800" b="1">
              <a:solidFill>
                <a:schemeClr val="accent1"/>
              </a:solidFill>
              <a:latin typeface="Arial" pitchFamily="34" charset="0"/>
              <a:cs typeface="Arial" pitchFamily="34" charset="0"/>
            </a:endParaRPr>
          </a:p>
          <a:p>
            <a:endParaRPr lang="en-IN" sz="2800"/>
          </a:p>
        </p:txBody>
      </p:sp>
      <p:sp>
        <p:nvSpPr>
          <p:cNvPr id="9" name="TextBox 8">
            <a:extLst>
              <a:ext uri="{FF2B5EF4-FFF2-40B4-BE49-F238E27FC236}">
                <a16:creationId xmlns:a16="http://schemas.microsoft.com/office/drawing/2014/main" id="{89565AD9-5DE9-49AC-8AAB-E50EF8BF6AA1}"/>
              </a:ext>
            </a:extLst>
          </p:cNvPr>
          <p:cNvSpPr txBox="1"/>
          <p:nvPr/>
        </p:nvSpPr>
        <p:spPr>
          <a:xfrm>
            <a:off x="2642420" y="777951"/>
            <a:ext cx="1364476"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Cost Growth </a:t>
            </a:r>
          </a:p>
          <a:p>
            <a:pPr algn="ctr"/>
            <a:r>
              <a:rPr lang="en-GB">
                <a:solidFill>
                  <a:schemeClr val="tx1">
                    <a:lumMod val="75000"/>
                    <a:lumOff val="25000"/>
                  </a:schemeClr>
                </a:solidFill>
                <a:latin typeface="Impact" pitchFamily="34" charset="0"/>
                <a:cs typeface="Arial" pitchFamily="34" charset="0"/>
              </a:rPr>
              <a:t>Benchmark</a:t>
            </a:r>
            <a:endParaRPr lang="en-IN">
              <a:solidFill>
                <a:schemeClr val="tx1">
                  <a:lumMod val="75000"/>
                  <a:lumOff val="25000"/>
                </a:schemeClr>
              </a:solidFill>
              <a:latin typeface="Impact" pitchFamily="34" charset="0"/>
              <a:cs typeface="Arial" pitchFamily="34" charset="0"/>
            </a:endParaRPr>
          </a:p>
        </p:txBody>
      </p:sp>
      <p:sp>
        <p:nvSpPr>
          <p:cNvPr id="10" name="Rectangle 9">
            <a:extLst>
              <a:ext uri="{FF2B5EF4-FFF2-40B4-BE49-F238E27FC236}">
                <a16:creationId xmlns:a16="http://schemas.microsoft.com/office/drawing/2014/main" id="{8DDCCFB2-D9DA-4826-A733-E9A93BE4AB4C}"/>
              </a:ext>
            </a:extLst>
          </p:cNvPr>
          <p:cNvSpPr/>
          <p:nvPr/>
        </p:nvSpPr>
        <p:spPr>
          <a:xfrm>
            <a:off x="4438228" y="667183"/>
            <a:ext cx="4867176" cy="830997"/>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Technical Team is to develop recommendations for a cost growth benchmark that covers all payers and all populations for 2021-2025.</a:t>
            </a:r>
          </a:p>
        </p:txBody>
      </p:sp>
      <p:grpSp>
        <p:nvGrpSpPr>
          <p:cNvPr id="18" name="Group 17">
            <a:extLst>
              <a:ext uri="{FF2B5EF4-FFF2-40B4-BE49-F238E27FC236}">
                <a16:creationId xmlns:a16="http://schemas.microsoft.com/office/drawing/2014/main" id="{501C863B-7B37-487E-AA2F-9D39D3109AC7}"/>
              </a:ext>
            </a:extLst>
          </p:cNvPr>
          <p:cNvGrpSpPr/>
          <p:nvPr/>
        </p:nvGrpSpPr>
        <p:grpSpPr>
          <a:xfrm>
            <a:off x="1647536" y="777951"/>
            <a:ext cx="605476" cy="605476"/>
            <a:chOff x="1611131" y="1382727"/>
            <a:chExt cx="605476" cy="605476"/>
          </a:xfrm>
        </p:grpSpPr>
        <p:sp>
          <p:nvSpPr>
            <p:cNvPr id="11" name="Oval 10">
              <a:extLst>
                <a:ext uri="{FF2B5EF4-FFF2-40B4-BE49-F238E27FC236}">
                  <a16:creationId xmlns:a16="http://schemas.microsoft.com/office/drawing/2014/main" id="{A598461E-528B-44E1-9ED5-C50C9DE5411F}"/>
                </a:ext>
              </a:extLst>
            </p:cNvPr>
            <p:cNvSpPr/>
            <p:nvPr/>
          </p:nvSpPr>
          <p:spPr>
            <a:xfrm>
              <a:off x="1611131" y="1382727"/>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D414D03A-48B6-42F2-AC7C-FE2A437E0627}"/>
                </a:ext>
              </a:extLst>
            </p:cNvPr>
            <p:cNvGrpSpPr/>
            <p:nvPr/>
          </p:nvGrpSpPr>
          <p:grpSpPr>
            <a:xfrm>
              <a:off x="1746774" y="1561886"/>
              <a:ext cx="334190" cy="283430"/>
              <a:chOff x="-1320800" y="1363663"/>
              <a:chExt cx="5205413" cy="4414838"/>
            </a:xfrm>
            <a:solidFill>
              <a:schemeClr val="bg1"/>
            </a:solidFill>
          </p:grpSpPr>
          <p:sp>
            <p:nvSpPr>
              <p:cNvPr id="13" name="Freeform 6">
                <a:extLst>
                  <a:ext uri="{FF2B5EF4-FFF2-40B4-BE49-F238E27FC236}">
                    <a16:creationId xmlns:a16="http://schemas.microsoft.com/office/drawing/2014/main" id="{C897ACCA-206C-40A9-9A01-50C5B84DC9CE}"/>
                  </a:ext>
                </a:extLst>
              </p:cNvPr>
              <p:cNvSpPr>
                <a:spLocks/>
              </p:cNvSpPr>
              <p:nvPr/>
            </p:nvSpPr>
            <p:spPr bwMode="auto">
              <a:xfrm>
                <a:off x="-968375" y="4203701"/>
                <a:ext cx="839788" cy="1574800"/>
              </a:xfrm>
              <a:custGeom>
                <a:avLst/>
                <a:gdLst>
                  <a:gd name="T0" fmla="*/ 1058 w 1058"/>
                  <a:gd name="T1" fmla="*/ 0 h 1984"/>
                  <a:gd name="T2" fmla="*/ 1058 w 1058"/>
                  <a:gd name="T3" fmla="*/ 1867 h 1984"/>
                  <a:gd name="T4" fmla="*/ 1054 w 1058"/>
                  <a:gd name="T5" fmla="*/ 1899 h 1984"/>
                  <a:gd name="T6" fmla="*/ 1042 w 1058"/>
                  <a:gd name="T7" fmla="*/ 1927 h 1984"/>
                  <a:gd name="T8" fmla="*/ 1022 w 1058"/>
                  <a:gd name="T9" fmla="*/ 1950 h 1984"/>
                  <a:gd name="T10" fmla="*/ 999 w 1058"/>
                  <a:gd name="T11" fmla="*/ 1968 h 1984"/>
                  <a:gd name="T12" fmla="*/ 971 w 1058"/>
                  <a:gd name="T13" fmla="*/ 1980 h 1984"/>
                  <a:gd name="T14" fmla="*/ 939 w 1058"/>
                  <a:gd name="T15" fmla="*/ 1984 h 1984"/>
                  <a:gd name="T16" fmla="*/ 117 w 1058"/>
                  <a:gd name="T17" fmla="*/ 1984 h 1984"/>
                  <a:gd name="T18" fmla="*/ 85 w 1058"/>
                  <a:gd name="T19" fmla="*/ 1980 h 1984"/>
                  <a:gd name="T20" fmla="*/ 57 w 1058"/>
                  <a:gd name="T21" fmla="*/ 1968 h 1984"/>
                  <a:gd name="T22" fmla="*/ 34 w 1058"/>
                  <a:gd name="T23" fmla="*/ 1950 h 1984"/>
                  <a:gd name="T24" fmla="*/ 16 w 1058"/>
                  <a:gd name="T25" fmla="*/ 1927 h 1984"/>
                  <a:gd name="T26" fmla="*/ 4 w 1058"/>
                  <a:gd name="T27" fmla="*/ 1899 h 1984"/>
                  <a:gd name="T28" fmla="*/ 0 w 1058"/>
                  <a:gd name="T29" fmla="*/ 1867 h 1984"/>
                  <a:gd name="T30" fmla="*/ 0 w 1058"/>
                  <a:gd name="T31" fmla="*/ 804 h 1984"/>
                  <a:gd name="T32" fmla="*/ 85 w 1058"/>
                  <a:gd name="T33" fmla="*/ 794 h 1984"/>
                  <a:gd name="T34" fmla="*/ 167 w 1058"/>
                  <a:gd name="T35" fmla="*/ 772 h 1984"/>
                  <a:gd name="T36" fmla="*/ 248 w 1058"/>
                  <a:gd name="T37" fmla="*/ 743 h 1984"/>
                  <a:gd name="T38" fmla="*/ 324 w 1058"/>
                  <a:gd name="T39" fmla="*/ 703 h 1984"/>
                  <a:gd name="T40" fmla="*/ 396 w 1058"/>
                  <a:gd name="T41" fmla="*/ 653 h 1984"/>
                  <a:gd name="T42" fmla="*/ 461 w 1058"/>
                  <a:gd name="T43" fmla="*/ 596 h 1984"/>
                  <a:gd name="T44" fmla="*/ 1058 w 1058"/>
                  <a:gd name="T45" fmla="*/ 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8" h="1984">
                    <a:moveTo>
                      <a:pt x="1058" y="0"/>
                    </a:moveTo>
                    <a:lnTo>
                      <a:pt x="1058" y="1867"/>
                    </a:lnTo>
                    <a:lnTo>
                      <a:pt x="1054" y="1899"/>
                    </a:lnTo>
                    <a:lnTo>
                      <a:pt x="1042" y="1927"/>
                    </a:lnTo>
                    <a:lnTo>
                      <a:pt x="1022" y="1950"/>
                    </a:lnTo>
                    <a:lnTo>
                      <a:pt x="999" y="1968"/>
                    </a:lnTo>
                    <a:lnTo>
                      <a:pt x="971" y="1980"/>
                    </a:lnTo>
                    <a:lnTo>
                      <a:pt x="939" y="1984"/>
                    </a:lnTo>
                    <a:lnTo>
                      <a:pt x="117" y="1984"/>
                    </a:lnTo>
                    <a:lnTo>
                      <a:pt x="85" y="1980"/>
                    </a:lnTo>
                    <a:lnTo>
                      <a:pt x="57" y="1968"/>
                    </a:lnTo>
                    <a:lnTo>
                      <a:pt x="34" y="1950"/>
                    </a:lnTo>
                    <a:lnTo>
                      <a:pt x="16" y="1927"/>
                    </a:lnTo>
                    <a:lnTo>
                      <a:pt x="4" y="1899"/>
                    </a:lnTo>
                    <a:lnTo>
                      <a:pt x="0" y="1867"/>
                    </a:lnTo>
                    <a:lnTo>
                      <a:pt x="0" y="804"/>
                    </a:lnTo>
                    <a:lnTo>
                      <a:pt x="85" y="794"/>
                    </a:lnTo>
                    <a:lnTo>
                      <a:pt x="167" y="772"/>
                    </a:lnTo>
                    <a:lnTo>
                      <a:pt x="248" y="743"/>
                    </a:lnTo>
                    <a:lnTo>
                      <a:pt x="324" y="703"/>
                    </a:lnTo>
                    <a:lnTo>
                      <a:pt x="396" y="653"/>
                    </a:lnTo>
                    <a:lnTo>
                      <a:pt x="461" y="596"/>
                    </a:lnTo>
                    <a:lnTo>
                      <a:pt x="10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D134C7A1-ED81-44A3-A067-D9FDB5BD6BAD}"/>
                  </a:ext>
                </a:extLst>
              </p:cNvPr>
              <p:cNvSpPr>
                <a:spLocks/>
              </p:cNvSpPr>
              <p:nvPr/>
            </p:nvSpPr>
            <p:spPr bwMode="auto">
              <a:xfrm>
                <a:off x="196850" y="4192588"/>
                <a:ext cx="839788" cy="1585913"/>
              </a:xfrm>
              <a:custGeom>
                <a:avLst/>
                <a:gdLst>
                  <a:gd name="T0" fmla="*/ 0 w 1059"/>
                  <a:gd name="T1" fmla="*/ 0 h 1998"/>
                  <a:gd name="T2" fmla="*/ 565 w 1059"/>
                  <a:gd name="T3" fmla="*/ 564 h 1998"/>
                  <a:gd name="T4" fmla="*/ 623 w 1059"/>
                  <a:gd name="T5" fmla="*/ 616 h 1998"/>
                  <a:gd name="T6" fmla="*/ 687 w 1059"/>
                  <a:gd name="T7" fmla="*/ 661 h 1998"/>
                  <a:gd name="T8" fmla="*/ 756 w 1059"/>
                  <a:gd name="T9" fmla="*/ 701 h 1998"/>
                  <a:gd name="T10" fmla="*/ 828 w 1059"/>
                  <a:gd name="T11" fmla="*/ 731 h 1998"/>
                  <a:gd name="T12" fmla="*/ 901 w 1059"/>
                  <a:gd name="T13" fmla="*/ 753 h 1998"/>
                  <a:gd name="T14" fmla="*/ 979 w 1059"/>
                  <a:gd name="T15" fmla="*/ 767 h 1998"/>
                  <a:gd name="T16" fmla="*/ 1059 w 1059"/>
                  <a:gd name="T17" fmla="*/ 772 h 1998"/>
                  <a:gd name="T18" fmla="*/ 1059 w 1059"/>
                  <a:gd name="T19" fmla="*/ 1881 h 1998"/>
                  <a:gd name="T20" fmla="*/ 1055 w 1059"/>
                  <a:gd name="T21" fmla="*/ 1913 h 1998"/>
                  <a:gd name="T22" fmla="*/ 1043 w 1059"/>
                  <a:gd name="T23" fmla="*/ 1941 h 1998"/>
                  <a:gd name="T24" fmla="*/ 1025 w 1059"/>
                  <a:gd name="T25" fmla="*/ 1964 h 1998"/>
                  <a:gd name="T26" fmla="*/ 999 w 1059"/>
                  <a:gd name="T27" fmla="*/ 1982 h 1998"/>
                  <a:gd name="T28" fmla="*/ 971 w 1059"/>
                  <a:gd name="T29" fmla="*/ 1994 h 1998"/>
                  <a:gd name="T30" fmla="*/ 941 w 1059"/>
                  <a:gd name="T31" fmla="*/ 1998 h 1998"/>
                  <a:gd name="T32" fmla="*/ 117 w 1059"/>
                  <a:gd name="T33" fmla="*/ 1998 h 1998"/>
                  <a:gd name="T34" fmla="*/ 86 w 1059"/>
                  <a:gd name="T35" fmla="*/ 1994 h 1998"/>
                  <a:gd name="T36" fmla="*/ 58 w 1059"/>
                  <a:gd name="T37" fmla="*/ 1982 h 1998"/>
                  <a:gd name="T38" fmla="*/ 34 w 1059"/>
                  <a:gd name="T39" fmla="*/ 1964 h 1998"/>
                  <a:gd name="T40" fmla="*/ 16 w 1059"/>
                  <a:gd name="T41" fmla="*/ 1941 h 1998"/>
                  <a:gd name="T42" fmla="*/ 4 w 1059"/>
                  <a:gd name="T43" fmla="*/ 1913 h 1998"/>
                  <a:gd name="T44" fmla="*/ 0 w 1059"/>
                  <a:gd name="T45" fmla="*/ 1881 h 1998"/>
                  <a:gd name="T46" fmla="*/ 0 w 1059"/>
                  <a:gd name="T47"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9" h="1998">
                    <a:moveTo>
                      <a:pt x="0" y="0"/>
                    </a:moveTo>
                    <a:lnTo>
                      <a:pt x="565" y="564"/>
                    </a:lnTo>
                    <a:lnTo>
                      <a:pt x="623" y="616"/>
                    </a:lnTo>
                    <a:lnTo>
                      <a:pt x="687" y="661"/>
                    </a:lnTo>
                    <a:lnTo>
                      <a:pt x="756" y="701"/>
                    </a:lnTo>
                    <a:lnTo>
                      <a:pt x="828" y="731"/>
                    </a:lnTo>
                    <a:lnTo>
                      <a:pt x="901" y="753"/>
                    </a:lnTo>
                    <a:lnTo>
                      <a:pt x="979" y="767"/>
                    </a:lnTo>
                    <a:lnTo>
                      <a:pt x="1059" y="772"/>
                    </a:lnTo>
                    <a:lnTo>
                      <a:pt x="1059" y="1881"/>
                    </a:lnTo>
                    <a:lnTo>
                      <a:pt x="1055" y="1913"/>
                    </a:lnTo>
                    <a:lnTo>
                      <a:pt x="1043" y="1941"/>
                    </a:lnTo>
                    <a:lnTo>
                      <a:pt x="1025" y="1964"/>
                    </a:lnTo>
                    <a:lnTo>
                      <a:pt x="999" y="1982"/>
                    </a:lnTo>
                    <a:lnTo>
                      <a:pt x="971" y="1994"/>
                    </a:lnTo>
                    <a:lnTo>
                      <a:pt x="941" y="1998"/>
                    </a:lnTo>
                    <a:lnTo>
                      <a:pt x="117" y="1998"/>
                    </a:lnTo>
                    <a:lnTo>
                      <a:pt x="86" y="1994"/>
                    </a:lnTo>
                    <a:lnTo>
                      <a:pt x="58" y="1982"/>
                    </a:lnTo>
                    <a:lnTo>
                      <a:pt x="34" y="1964"/>
                    </a:lnTo>
                    <a:lnTo>
                      <a:pt x="16" y="1941"/>
                    </a:lnTo>
                    <a:lnTo>
                      <a:pt x="4" y="1913"/>
                    </a:lnTo>
                    <a:lnTo>
                      <a:pt x="0" y="18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8">
                <a:extLst>
                  <a:ext uri="{FF2B5EF4-FFF2-40B4-BE49-F238E27FC236}">
                    <a16:creationId xmlns:a16="http://schemas.microsoft.com/office/drawing/2014/main" id="{D1879A1C-C826-4838-90AD-124E2E06F4C7}"/>
                  </a:ext>
                </a:extLst>
              </p:cNvPr>
              <p:cNvSpPr>
                <a:spLocks/>
              </p:cNvSpPr>
              <p:nvPr/>
            </p:nvSpPr>
            <p:spPr bwMode="auto">
              <a:xfrm>
                <a:off x="1362075" y="3892551"/>
                <a:ext cx="839788" cy="1885950"/>
              </a:xfrm>
              <a:custGeom>
                <a:avLst/>
                <a:gdLst>
                  <a:gd name="T0" fmla="*/ 1059 w 1059"/>
                  <a:gd name="T1" fmla="*/ 0 h 2376"/>
                  <a:gd name="T2" fmla="*/ 1059 w 1059"/>
                  <a:gd name="T3" fmla="*/ 2259 h 2376"/>
                  <a:gd name="T4" fmla="*/ 1055 w 1059"/>
                  <a:gd name="T5" fmla="*/ 2291 h 2376"/>
                  <a:gd name="T6" fmla="*/ 1043 w 1059"/>
                  <a:gd name="T7" fmla="*/ 2319 h 2376"/>
                  <a:gd name="T8" fmla="*/ 1025 w 1059"/>
                  <a:gd name="T9" fmla="*/ 2342 h 2376"/>
                  <a:gd name="T10" fmla="*/ 1001 w 1059"/>
                  <a:gd name="T11" fmla="*/ 2360 h 2376"/>
                  <a:gd name="T12" fmla="*/ 973 w 1059"/>
                  <a:gd name="T13" fmla="*/ 2372 h 2376"/>
                  <a:gd name="T14" fmla="*/ 942 w 1059"/>
                  <a:gd name="T15" fmla="*/ 2376 h 2376"/>
                  <a:gd name="T16" fmla="*/ 120 w 1059"/>
                  <a:gd name="T17" fmla="*/ 2376 h 2376"/>
                  <a:gd name="T18" fmla="*/ 88 w 1059"/>
                  <a:gd name="T19" fmla="*/ 2372 h 2376"/>
                  <a:gd name="T20" fmla="*/ 58 w 1059"/>
                  <a:gd name="T21" fmla="*/ 2360 h 2376"/>
                  <a:gd name="T22" fmla="*/ 34 w 1059"/>
                  <a:gd name="T23" fmla="*/ 2342 h 2376"/>
                  <a:gd name="T24" fmla="*/ 16 w 1059"/>
                  <a:gd name="T25" fmla="*/ 2319 h 2376"/>
                  <a:gd name="T26" fmla="*/ 4 w 1059"/>
                  <a:gd name="T27" fmla="*/ 2291 h 2376"/>
                  <a:gd name="T28" fmla="*/ 0 w 1059"/>
                  <a:gd name="T29" fmla="*/ 2259 h 2376"/>
                  <a:gd name="T30" fmla="*/ 0 w 1059"/>
                  <a:gd name="T31" fmla="*/ 1035 h 2376"/>
                  <a:gd name="T32" fmla="*/ 62 w 1059"/>
                  <a:gd name="T33" fmla="*/ 992 h 2376"/>
                  <a:gd name="T34" fmla="*/ 118 w 1059"/>
                  <a:gd name="T35" fmla="*/ 940 h 2376"/>
                  <a:gd name="T36" fmla="*/ 1059 w 1059"/>
                  <a:gd name="T37"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9" h="2376">
                    <a:moveTo>
                      <a:pt x="1059" y="0"/>
                    </a:moveTo>
                    <a:lnTo>
                      <a:pt x="1059" y="2259"/>
                    </a:lnTo>
                    <a:lnTo>
                      <a:pt x="1055" y="2291"/>
                    </a:lnTo>
                    <a:lnTo>
                      <a:pt x="1043" y="2319"/>
                    </a:lnTo>
                    <a:lnTo>
                      <a:pt x="1025" y="2342"/>
                    </a:lnTo>
                    <a:lnTo>
                      <a:pt x="1001" y="2360"/>
                    </a:lnTo>
                    <a:lnTo>
                      <a:pt x="973" y="2372"/>
                    </a:lnTo>
                    <a:lnTo>
                      <a:pt x="942" y="2376"/>
                    </a:lnTo>
                    <a:lnTo>
                      <a:pt x="120" y="2376"/>
                    </a:lnTo>
                    <a:lnTo>
                      <a:pt x="88" y="2372"/>
                    </a:lnTo>
                    <a:lnTo>
                      <a:pt x="58" y="2360"/>
                    </a:lnTo>
                    <a:lnTo>
                      <a:pt x="34" y="2342"/>
                    </a:lnTo>
                    <a:lnTo>
                      <a:pt x="16" y="2319"/>
                    </a:lnTo>
                    <a:lnTo>
                      <a:pt x="4" y="2291"/>
                    </a:lnTo>
                    <a:lnTo>
                      <a:pt x="0" y="2259"/>
                    </a:lnTo>
                    <a:lnTo>
                      <a:pt x="0" y="1035"/>
                    </a:lnTo>
                    <a:lnTo>
                      <a:pt x="62" y="992"/>
                    </a:lnTo>
                    <a:lnTo>
                      <a:pt x="118" y="940"/>
                    </a:lnTo>
                    <a:lnTo>
                      <a:pt x="1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9">
                <a:extLst>
                  <a:ext uri="{FF2B5EF4-FFF2-40B4-BE49-F238E27FC236}">
                    <a16:creationId xmlns:a16="http://schemas.microsoft.com/office/drawing/2014/main" id="{940E1F93-4EFB-4F63-B04F-4902820FBE8D}"/>
                  </a:ext>
                </a:extLst>
              </p:cNvPr>
              <p:cNvSpPr>
                <a:spLocks/>
              </p:cNvSpPr>
              <p:nvPr/>
            </p:nvSpPr>
            <p:spPr bwMode="auto">
              <a:xfrm>
                <a:off x="2527300" y="2790826"/>
                <a:ext cx="842963" cy="2987675"/>
              </a:xfrm>
              <a:custGeom>
                <a:avLst/>
                <a:gdLst>
                  <a:gd name="T0" fmla="*/ 981 w 1060"/>
                  <a:gd name="T1" fmla="*/ 0 h 3764"/>
                  <a:gd name="T2" fmla="*/ 999 w 1060"/>
                  <a:gd name="T3" fmla="*/ 16 h 3764"/>
                  <a:gd name="T4" fmla="*/ 1015 w 1060"/>
                  <a:gd name="T5" fmla="*/ 32 h 3764"/>
                  <a:gd name="T6" fmla="*/ 1035 w 1060"/>
                  <a:gd name="T7" fmla="*/ 51 h 3764"/>
                  <a:gd name="T8" fmla="*/ 1060 w 1060"/>
                  <a:gd name="T9" fmla="*/ 73 h 3764"/>
                  <a:gd name="T10" fmla="*/ 1060 w 1060"/>
                  <a:gd name="T11" fmla="*/ 3647 h 3764"/>
                  <a:gd name="T12" fmla="*/ 1056 w 1060"/>
                  <a:gd name="T13" fmla="*/ 3679 h 3764"/>
                  <a:gd name="T14" fmla="*/ 1042 w 1060"/>
                  <a:gd name="T15" fmla="*/ 3707 h 3764"/>
                  <a:gd name="T16" fmla="*/ 1025 w 1060"/>
                  <a:gd name="T17" fmla="*/ 3730 h 3764"/>
                  <a:gd name="T18" fmla="*/ 1001 w 1060"/>
                  <a:gd name="T19" fmla="*/ 3748 h 3764"/>
                  <a:gd name="T20" fmla="*/ 973 w 1060"/>
                  <a:gd name="T21" fmla="*/ 3760 h 3764"/>
                  <a:gd name="T22" fmla="*/ 941 w 1060"/>
                  <a:gd name="T23" fmla="*/ 3764 h 3764"/>
                  <a:gd name="T24" fmla="*/ 119 w 1060"/>
                  <a:gd name="T25" fmla="*/ 3764 h 3764"/>
                  <a:gd name="T26" fmla="*/ 87 w 1060"/>
                  <a:gd name="T27" fmla="*/ 3760 h 3764"/>
                  <a:gd name="T28" fmla="*/ 60 w 1060"/>
                  <a:gd name="T29" fmla="*/ 3748 h 3764"/>
                  <a:gd name="T30" fmla="*/ 36 w 1060"/>
                  <a:gd name="T31" fmla="*/ 3730 h 3764"/>
                  <a:gd name="T32" fmla="*/ 16 w 1060"/>
                  <a:gd name="T33" fmla="*/ 3707 h 3764"/>
                  <a:gd name="T34" fmla="*/ 4 w 1060"/>
                  <a:gd name="T35" fmla="*/ 3679 h 3764"/>
                  <a:gd name="T36" fmla="*/ 0 w 1060"/>
                  <a:gd name="T37" fmla="*/ 3647 h 3764"/>
                  <a:gd name="T38" fmla="*/ 0 w 1060"/>
                  <a:gd name="T39" fmla="*/ 977 h 3764"/>
                  <a:gd name="T40" fmla="*/ 981 w 1060"/>
                  <a:gd name="T41"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0" h="3764">
                    <a:moveTo>
                      <a:pt x="981" y="0"/>
                    </a:moveTo>
                    <a:lnTo>
                      <a:pt x="999" y="16"/>
                    </a:lnTo>
                    <a:lnTo>
                      <a:pt x="1015" y="32"/>
                    </a:lnTo>
                    <a:lnTo>
                      <a:pt x="1035" y="51"/>
                    </a:lnTo>
                    <a:lnTo>
                      <a:pt x="1060" y="73"/>
                    </a:lnTo>
                    <a:lnTo>
                      <a:pt x="1060" y="3647"/>
                    </a:lnTo>
                    <a:lnTo>
                      <a:pt x="1056" y="3679"/>
                    </a:lnTo>
                    <a:lnTo>
                      <a:pt x="1042" y="3707"/>
                    </a:lnTo>
                    <a:lnTo>
                      <a:pt x="1025" y="3730"/>
                    </a:lnTo>
                    <a:lnTo>
                      <a:pt x="1001" y="3748"/>
                    </a:lnTo>
                    <a:lnTo>
                      <a:pt x="973" y="3760"/>
                    </a:lnTo>
                    <a:lnTo>
                      <a:pt x="941" y="3764"/>
                    </a:lnTo>
                    <a:lnTo>
                      <a:pt x="119" y="3764"/>
                    </a:lnTo>
                    <a:lnTo>
                      <a:pt x="87" y="3760"/>
                    </a:lnTo>
                    <a:lnTo>
                      <a:pt x="60" y="3748"/>
                    </a:lnTo>
                    <a:lnTo>
                      <a:pt x="36" y="3730"/>
                    </a:lnTo>
                    <a:lnTo>
                      <a:pt x="16" y="3707"/>
                    </a:lnTo>
                    <a:lnTo>
                      <a:pt x="4" y="3679"/>
                    </a:lnTo>
                    <a:lnTo>
                      <a:pt x="0" y="3647"/>
                    </a:lnTo>
                    <a:lnTo>
                      <a:pt x="0" y="977"/>
                    </a:lnTo>
                    <a:lnTo>
                      <a:pt x="9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0">
                <a:extLst>
                  <a:ext uri="{FF2B5EF4-FFF2-40B4-BE49-F238E27FC236}">
                    <a16:creationId xmlns:a16="http://schemas.microsoft.com/office/drawing/2014/main" id="{1EA0E969-5B20-494A-8F0E-8121FBE1C8D1}"/>
                  </a:ext>
                </a:extLst>
              </p:cNvPr>
              <p:cNvSpPr>
                <a:spLocks/>
              </p:cNvSpPr>
              <p:nvPr/>
            </p:nvSpPr>
            <p:spPr bwMode="auto">
              <a:xfrm>
                <a:off x="-1320800" y="1363663"/>
                <a:ext cx="5205413" cy="3168650"/>
              </a:xfrm>
              <a:custGeom>
                <a:avLst/>
                <a:gdLst>
                  <a:gd name="T0" fmla="*/ 6327 w 6558"/>
                  <a:gd name="T1" fmla="*/ 0 h 3993"/>
                  <a:gd name="T2" fmla="*/ 6429 w 6558"/>
                  <a:gd name="T3" fmla="*/ 16 h 3993"/>
                  <a:gd name="T4" fmla="*/ 6502 w 6558"/>
                  <a:gd name="T5" fmla="*/ 64 h 3993"/>
                  <a:gd name="T6" fmla="*/ 6546 w 6558"/>
                  <a:gd name="T7" fmla="*/ 141 h 3993"/>
                  <a:gd name="T8" fmla="*/ 6558 w 6558"/>
                  <a:gd name="T9" fmla="*/ 246 h 3993"/>
                  <a:gd name="T10" fmla="*/ 6504 w 6558"/>
                  <a:gd name="T11" fmla="*/ 1363 h 3993"/>
                  <a:gd name="T12" fmla="*/ 6494 w 6558"/>
                  <a:gd name="T13" fmla="*/ 1438 h 3993"/>
                  <a:gd name="T14" fmla="*/ 6463 w 6558"/>
                  <a:gd name="T15" fmla="*/ 1516 h 3993"/>
                  <a:gd name="T16" fmla="*/ 6407 w 6558"/>
                  <a:gd name="T17" fmla="*/ 1575 h 3993"/>
                  <a:gd name="T18" fmla="*/ 6345 w 6558"/>
                  <a:gd name="T19" fmla="*/ 1609 h 3993"/>
                  <a:gd name="T20" fmla="*/ 6281 w 6558"/>
                  <a:gd name="T21" fmla="*/ 1619 h 3993"/>
                  <a:gd name="T22" fmla="*/ 6216 w 6558"/>
                  <a:gd name="T23" fmla="*/ 1605 h 3993"/>
                  <a:gd name="T24" fmla="*/ 6164 w 6558"/>
                  <a:gd name="T25" fmla="*/ 1573 h 3993"/>
                  <a:gd name="T26" fmla="*/ 6124 w 6558"/>
                  <a:gd name="T27" fmla="*/ 1536 h 3993"/>
                  <a:gd name="T28" fmla="*/ 3219 w 6558"/>
                  <a:gd name="T29" fmla="*/ 3848 h 3993"/>
                  <a:gd name="T30" fmla="*/ 3136 w 6558"/>
                  <a:gd name="T31" fmla="*/ 3909 h 3993"/>
                  <a:gd name="T32" fmla="*/ 3038 w 6558"/>
                  <a:gd name="T33" fmla="*/ 3941 h 3993"/>
                  <a:gd name="T34" fmla="*/ 2933 w 6558"/>
                  <a:gd name="T35" fmla="*/ 3941 h 3993"/>
                  <a:gd name="T36" fmla="*/ 2835 w 6558"/>
                  <a:gd name="T37" fmla="*/ 3909 h 3993"/>
                  <a:gd name="T38" fmla="*/ 2752 w 6558"/>
                  <a:gd name="T39" fmla="*/ 3848 h 3993"/>
                  <a:gd name="T40" fmla="*/ 625 w 6558"/>
                  <a:gd name="T41" fmla="*/ 3895 h 3993"/>
                  <a:gd name="T42" fmla="*/ 541 w 6558"/>
                  <a:gd name="T43" fmla="*/ 3957 h 3993"/>
                  <a:gd name="T44" fmla="*/ 444 w 6558"/>
                  <a:gd name="T45" fmla="*/ 3989 h 3993"/>
                  <a:gd name="T46" fmla="*/ 338 w 6558"/>
                  <a:gd name="T47" fmla="*/ 3989 h 3993"/>
                  <a:gd name="T48" fmla="*/ 241 w 6558"/>
                  <a:gd name="T49" fmla="*/ 3957 h 3993"/>
                  <a:gd name="T50" fmla="*/ 157 w 6558"/>
                  <a:gd name="T51" fmla="*/ 3895 h 3993"/>
                  <a:gd name="T52" fmla="*/ 58 w 6558"/>
                  <a:gd name="T53" fmla="*/ 3788 h 3993"/>
                  <a:gd name="T54" fmla="*/ 8 w 6558"/>
                  <a:gd name="T55" fmla="*/ 3685 h 3993"/>
                  <a:gd name="T56" fmla="*/ 0 w 6558"/>
                  <a:gd name="T57" fmla="*/ 3572 h 3993"/>
                  <a:gd name="T58" fmla="*/ 28 w 6558"/>
                  <a:gd name="T59" fmla="*/ 3462 h 3993"/>
                  <a:gd name="T60" fmla="*/ 95 w 6558"/>
                  <a:gd name="T61" fmla="*/ 3367 h 3993"/>
                  <a:gd name="T62" fmla="*/ 1518 w 6558"/>
                  <a:gd name="T63" fmla="*/ 1953 h 3993"/>
                  <a:gd name="T64" fmla="*/ 1610 w 6558"/>
                  <a:gd name="T65" fmla="*/ 1907 h 3993"/>
                  <a:gd name="T66" fmla="*/ 1713 w 6558"/>
                  <a:gd name="T67" fmla="*/ 1889 h 3993"/>
                  <a:gd name="T68" fmla="*/ 1815 w 6558"/>
                  <a:gd name="T69" fmla="*/ 1907 h 3993"/>
                  <a:gd name="T70" fmla="*/ 1906 w 6558"/>
                  <a:gd name="T71" fmla="*/ 1953 h 3993"/>
                  <a:gd name="T72" fmla="*/ 2987 w 6558"/>
                  <a:gd name="T73" fmla="*/ 3023 h 3993"/>
                  <a:gd name="T74" fmla="*/ 5098 w 6558"/>
                  <a:gd name="T75" fmla="*/ 514 h 3993"/>
                  <a:gd name="T76" fmla="*/ 4988 w 6558"/>
                  <a:gd name="T77" fmla="*/ 403 h 3993"/>
                  <a:gd name="T78" fmla="*/ 4956 w 6558"/>
                  <a:gd name="T79" fmla="*/ 366 h 3993"/>
                  <a:gd name="T80" fmla="*/ 4930 w 6558"/>
                  <a:gd name="T81" fmla="*/ 316 h 3993"/>
                  <a:gd name="T82" fmla="*/ 4922 w 6558"/>
                  <a:gd name="T83" fmla="*/ 252 h 3993"/>
                  <a:gd name="T84" fmla="*/ 4940 w 6558"/>
                  <a:gd name="T85" fmla="*/ 177 h 3993"/>
                  <a:gd name="T86" fmla="*/ 4982 w 6558"/>
                  <a:gd name="T87" fmla="*/ 115 h 3993"/>
                  <a:gd name="T88" fmla="*/ 5042 w 6558"/>
                  <a:gd name="T89" fmla="*/ 75 h 3993"/>
                  <a:gd name="T90" fmla="*/ 5104 w 6558"/>
                  <a:gd name="T91" fmla="*/ 60 h 3993"/>
                  <a:gd name="T92" fmla="*/ 5159 w 6558"/>
                  <a:gd name="T93" fmla="*/ 56 h 3993"/>
                  <a:gd name="T94" fmla="*/ 6307 w 6558"/>
                  <a:gd name="T95" fmla="*/ 0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8" h="3993">
                    <a:moveTo>
                      <a:pt x="6307" y="0"/>
                    </a:moveTo>
                    <a:lnTo>
                      <a:pt x="6327" y="0"/>
                    </a:lnTo>
                    <a:lnTo>
                      <a:pt x="6381" y="4"/>
                    </a:lnTo>
                    <a:lnTo>
                      <a:pt x="6429" y="16"/>
                    </a:lnTo>
                    <a:lnTo>
                      <a:pt x="6468" y="36"/>
                    </a:lnTo>
                    <a:lnTo>
                      <a:pt x="6502" y="64"/>
                    </a:lnTo>
                    <a:lnTo>
                      <a:pt x="6528" y="99"/>
                    </a:lnTo>
                    <a:lnTo>
                      <a:pt x="6546" y="141"/>
                    </a:lnTo>
                    <a:lnTo>
                      <a:pt x="6556" y="191"/>
                    </a:lnTo>
                    <a:lnTo>
                      <a:pt x="6558" y="246"/>
                    </a:lnTo>
                    <a:lnTo>
                      <a:pt x="6540" y="618"/>
                    </a:lnTo>
                    <a:lnTo>
                      <a:pt x="6504" y="1363"/>
                    </a:lnTo>
                    <a:lnTo>
                      <a:pt x="6502" y="1398"/>
                    </a:lnTo>
                    <a:lnTo>
                      <a:pt x="6494" y="1438"/>
                    </a:lnTo>
                    <a:lnTo>
                      <a:pt x="6482" y="1478"/>
                    </a:lnTo>
                    <a:lnTo>
                      <a:pt x="6463" y="1516"/>
                    </a:lnTo>
                    <a:lnTo>
                      <a:pt x="6433" y="1551"/>
                    </a:lnTo>
                    <a:lnTo>
                      <a:pt x="6407" y="1575"/>
                    </a:lnTo>
                    <a:lnTo>
                      <a:pt x="6377" y="1593"/>
                    </a:lnTo>
                    <a:lnTo>
                      <a:pt x="6345" y="1609"/>
                    </a:lnTo>
                    <a:lnTo>
                      <a:pt x="6313" y="1617"/>
                    </a:lnTo>
                    <a:lnTo>
                      <a:pt x="6281" y="1619"/>
                    </a:lnTo>
                    <a:lnTo>
                      <a:pt x="6248" y="1615"/>
                    </a:lnTo>
                    <a:lnTo>
                      <a:pt x="6216" y="1605"/>
                    </a:lnTo>
                    <a:lnTo>
                      <a:pt x="6188" y="1591"/>
                    </a:lnTo>
                    <a:lnTo>
                      <a:pt x="6164" y="1573"/>
                    </a:lnTo>
                    <a:lnTo>
                      <a:pt x="6142" y="1553"/>
                    </a:lnTo>
                    <a:lnTo>
                      <a:pt x="6124" y="1536"/>
                    </a:lnTo>
                    <a:lnTo>
                      <a:pt x="5830" y="1244"/>
                    </a:lnTo>
                    <a:lnTo>
                      <a:pt x="3219" y="3848"/>
                    </a:lnTo>
                    <a:lnTo>
                      <a:pt x="3180" y="3882"/>
                    </a:lnTo>
                    <a:lnTo>
                      <a:pt x="3136" y="3909"/>
                    </a:lnTo>
                    <a:lnTo>
                      <a:pt x="3088" y="3927"/>
                    </a:lnTo>
                    <a:lnTo>
                      <a:pt x="3038" y="3941"/>
                    </a:lnTo>
                    <a:lnTo>
                      <a:pt x="2987" y="3945"/>
                    </a:lnTo>
                    <a:lnTo>
                      <a:pt x="2933" y="3941"/>
                    </a:lnTo>
                    <a:lnTo>
                      <a:pt x="2883" y="3927"/>
                    </a:lnTo>
                    <a:lnTo>
                      <a:pt x="2835" y="3909"/>
                    </a:lnTo>
                    <a:lnTo>
                      <a:pt x="2792" y="3882"/>
                    </a:lnTo>
                    <a:lnTo>
                      <a:pt x="2752" y="3848"/>
                    </a:lnTo>
                    <a:lnTo>
                      <a:pt x="1713" y="2811"/>
                    </a:lnTo>
                    <a:lnTo>
                      <a:pt x="625" y="3895"/>
                    </a:lnTo>
                    <a:lnTo>
                      <a:pt x="585" y="3929"/>
                    </a:lnTo>
                    <a:lnTo>
                      <a:pt x="541" y="3957"/>
                    </a:lnTo>
                    <a:lnTo>
                      <a:pt x="493" y="3977"/>
                    </a:lnTo>
                    <a:lnTo>
                      <a:pt x="444" y="3989"/>
                    </a:lnTo>
                    <a:lnTo>
                      <a:pt x="392" y="3993"/>
                    </a:lnTo>
                    <a:lnTo>
                      <a:pt x="338" y="3989"/>
                    </a:lnTo>
                    <a:lnTo>
                      <a:pt x="288" y="3977"/>
                    </a:lnTo>
                    <a:lnTo>
                      <a:pt x="241" y="3957"/>
                    </a:lnTo>
                    <a:lnTo>
                      <a:pt x="197" y="3929"/>
                    </a:lnTo>
                    <a:lnTo>
                      <a:pt x="157" y="3895"/>
                    </a:lnTo>
                    <a:lnTo>
                      <a:pt x="95" y="3834"/>
                    </a:lnTo>
                    <a:lnTo>
                      <a:pt x="58" y="3788"/>
                    </a:lnTo>
                    <a:lnTo>
                      <a:pt x="28" y="3739"/>
                    </a:lnTo>
                    <a:lnTo>
                      <a:pt x="8" y="3685"/>
                    </a:lnTo>
                    <a:lnTo>
                      <a:pt x="0" y="3629"/>
                    </a:lnTo>
                    <a:lnTo>
                      <a:pt x="0" y="3572"/>
                    </a:lnTo>
                    <a:lnTo>
                      <a:pt x="8" y="3516"/>
                    </a:lnTo>
                    <a:lnTo>
                      <a:pt x="28" y="3462"/>
                    </a:lnTo>
                    <a:lnTo>
                      <a:pt x="58" y="3413"/>
                    </a:lnTo>
                    <a:lnTo>
                      <a:pt x="95" y="3367"/>
                    </a:lnTo>
                    <a:lnTo>
                      <a:pt x="1478" y="1986"/>
                    </a:lnTo>
                    <a:lnTo>
                      <a:pt x="1518" y="1953"/>
                    </a:lnTo>
                    <a:lnTo>
                      <a:pt x="1562" y="1927"/>
                    </a:lnTo>
                    <a:lnTo>
                      <a:pt x="1610" y="1907"/>
                    </a:lnTo>
                    <a:lnTo>
                      <a:pt x="1659" y="1893"/>
                    </a:lnTo>
                    <a:lnTo>
                      <a:pt x="1713" y="1889"/>
                    </a:lnTo>
                    <a:lnTo>
                      <a:pt x="1765" y="1893"/>
                    </a:lnTo>
                    <a:lnTo>
                      <a:pt x="1815" y="1907"/>
                    </a:lnTo>
                    <a:lnTo>
                      <a:pt x="1862" y="1927"/>
                    </a:lnTo>
                    <a:lnTo>
                      <a:pt x="1906" y="1953"/>
                    </a:lnTo>
                    <a:lnTo>
                      <a:pt x="1946" y="1986"/>
                    </a:lnTo>
                    <a:lnTo>
                      <a:pt x="2987" y="3023"/>
                    </a:lnTo>
                    <a:lnTo>
                      <a:pt x="5299" y="713"/>
                    </a:lnTo>
                    <a:lnTo>
                      <a:pt x="5098" y="514"/>
                    </a:lnTo>
                    <a:lnTo>
                      <a:pt x="5002" y="417"/>
                    </a:lnTo>
                    <a:lnTo>
                      <a:pt x="4988" y="403"/>
                    </a:lnTo>
                    <a:lnTo>
                      <a:pt x="4972" y="385"/>
                    </a:lnTo>
                    <a:lnTo>
                      <a:pt x="4956" y="366"/>
                    </a:lnTo>
                    <a:lnTo>
                      <a:pt x="4942" y="342"/>
                    </a:lnTo>
                    <a:lnTo>
                      <a:pt x="4930" y="316"/>
                    </a:lnTo>
                    <a:lnTo>
                      <a:pt x="4922" y="286"/>
                    </a:lnTo>
                    <a:lnTo>
                      <a:pt x="4922" y="252"/>
                    </a:lnTo>
                    <a:lnTo>
                      <a:pt x="4926" y="217"/>
                    </a:lnTo>
                    <a:lnTo>
                      <a:pt x="4940" y="177"/>
                    </a:lnTo>
                    <a:lnTo>
                      <a:pt x="4960" y="143"/>
                    </a:lnTo>
                    <a:lnTo>
                      <a:pt x="4982" y="115"/>
                    </a:lnTo>
                    <a:lnTo>
                      <a:pt x="5012" y="91"/>
                    </a:lnTo>
                    <a:lnTo>
                      <a:pt x="5042" y="75"/>
                    </a:lnTo>
                    <a:lnTo>
                      <a:pt x="5074" y="66"/>
                    </a:lnTo>
                    <a:lnTo>
                      <a:pt x="5104" y="60"/>
                    </a:lnTo>
                    <a:lnTo>
                      <a:pt x="5133" y="56"/>
                    </a:lnTo>
                    <a:lnTo>
                      <a:pt x="5159" y="56"/>
                    </a:lnTo>
                    <a:lnTo>
                      <a:pt x="5732" y="28"/>
                    </a:lnTo>
                    <a:lnTo>
                      <a:pt x="6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21996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p:txBody>
          <a:bodyPr>
            <a:normAutofit/>
          </a:bodyPr>
          <a:lstStyle/>
          <a:p>
            <a:pPr marL="576072" indent="-457200"/>
            <a:r>
              <a:rPr lang="en-US"/>
              <a:t>Over the course of these meetings, we will present you a series of questions that will inform the cost growth benchmark recommendation.  </a:t>
            </a:r>
          </a:p>
          <a:p>
            <a:pPr marL="576072" indent="-457200"/>
            <a:endParaRPr lang="en-US" sz="1000"/>
          </a:p>
          <a:p>
            <a:pPr marL="576072" indent="-457200"/>
            <a:r>
              <a:rPr lang="en-US"/>
              <a:t>For each of the questions, we will provide you with pros/cons to each approach and information on what decisions the other four states have made, and why, as well as the language in HB 5018.</a:t>
            </a:r>
          </a:p>
          <a:p>
            <a:pPr marL="576072" indent="-457200"/>
            <a:endParaRPr lang="en-US" sz="1100"/>
          </a:p>
          <a:p>
            <a:pPr marL="576072" indent="-457200"/>
            <a:r>
              <a:rPr lang="en-US"/>
              <a:t>We will review the Stakeholder Advisory Board feedback with you before any recommendation is finalized.</a:t>
            </a:r>
          </a:p>
          <a:p>
            <a:pPr marL="576072" indent="-457200"/>
            <a:endParaRPr lang="en-US"/>
          </a:p>
          <a:p>
            <a:pPr marL="576072" indent="-457200"/>
            <a:endParaRPr lang="en-US"/>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15</a:t>
            </a:fld>
            <a:endParaRPr lang="en-US"/>
          </a:p>
        </p:txBody>
      </p:sp>
      <p:sp>
        <p:nvSpPr>
          <p:cNvPr id="6" name="Freeform 14">
            <a:extLst>
              <a:ext uri="{FF2B5EF4-FFF2-40B4-BE49-F238E27FC236}">
                <a16:creationId xmlns:a16="http://schemas.microsoft.com/office/drawing/2014/main" id="{7C56EC9D-E43E-4DA6-AC2B-DFC41A9B2C0A}"/>
              </a:ext>
            </a:extLst>
          </p:cNvPr>
          <p:cNvSpPr>
            <a:spLocks/>
          </p:cNvSpPr>
          <p:nvPr/>
        </p:nvSpPr>
        <p:spPr bwMode="auto">
          <a:xfrm>
            <a:off x="9694812" y="547479"/>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1">
                  <a:lumMod val="72000"/>
                  <a:lumOff val="28000"/>
                </a:schemeClr>
              </a:gs>
              <a:gs pos="100000">
                <a:schemeClr val="accent1">
                  <a:lumMod val="75000"/>
                </a:schemeClr>
              </a:gs>
            </a:gsLst>
            <a:lin ang="10800000" scaled="1"/>
            <a:tileRect/>
          </a:gradFill>
          <a:ln w="28575">
            <a:gradFill flip="none" rotWithShape="1">
              <a:gsLst>
                <a:gs pos="0">
                  <a:schemeClr val="accent1"/>
                </a:gs>
                <a:gs pos="100000">
                  <a:schemeClr val="accent1">
                    <a:lumMod val="75000"/>
                  </a:schemeClr>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Rectangle 6">
            <a:extLst>
              <a:ext uri="{FF2B5EF4-FFF2-40B4-BE49-F238E27FC236}">
                <a16:creationId xmlns:a16="http://schemas.microsoft.com/office/drawing/2014/main" id="{8DA875ED-72D4-4AD0-A3EF-6989EA0435E4}"/>
              </a:ext>
            </a:extLst>
          </p:cNvPr>
          <p:cNvSpPr/>
          <p:nvPr/>
        </p:nvSpPr>
        <p:spPr>
          <a:xfrm>
            <a:off x="0" y="492065"/>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D39093C-C04F-4EB7-BB3D-A8F1C4CA1C16}"/>
              </a:ext>
            </a:extLst>
          </p:cNvPr>
          <p:cNvSpPr txBox="1"/>
          <p:nvPr/>
        </p:nvSpPr>
        <p:spPr>
          <a:xfrm>
            <a:off x="678175" y="301351"/>
            <a:ext cx="813043" cy="1877437"/>
          </a:xfrm>
          <a:prstGeom prst="rect">
            <a:avLst/>
          </a:prstGeom>
          <a:noFill/>
        </p:spPr>
        <p:txBody>
          <a:bodyPr wrap="none" rtlCol="0">
            <a:spAutoFit/>
          </a:bodyPr>
          <a:lstStyle/>
          <a:p>
            <a:pPr marL="0" lvl="1"/>
            <a:r>
              <a:rPr lang="en-GB" sz="8800" b="1">
                <a:solidFill>
                  <a:schemeClr val="accent1"/>
                </a:solidFill>
                <a:latin typeface="Arial" pitchFamily="34" charset="0"/>
                <a:cs typeface="Arial" pitchFamily="34" charset="0"/>
              </a:rPr>
              <a:t>1</a:t>
            </a:r>
            <a:endParaRPr lang="en-IN" sz="8800" b="1">
              <a:solidFill>
                <a:schemeClr val="accent1"/>
              </a:solidFill>
              <a:latin typeface="Arial" pitchFamily="34" charset="0"/>
              <a:cs typeface="Arial" pitchFamily="34" charset="0"/>
            </a:endParaRPr>
          </a:p>
          <a:p>
            <a:endParaRPr lang="en-IN" sz="2800"/>
          </a:p>
        </p:txBody>
      </p:sp>
      <p:sp>
        <p:nvSpPr>
          <p:cNvPr id="9" name="TextBox 8">
            <a:extLst>
              <a:ext uri="{FF2B5EF4-FFF2-40B4-BE49-F238E27FC236}">
                <a16:creationId xmlns:a16="http://schemas.microsoft.com/office/drawing/2014/main" id="{89565AD9-5DE9-49AC-8AAB-E50EF8BF6AA1}"/>
              </a:ext>
            </a:extLst>
          </p:cNvPr>
          <p:cNvSpPr txBox="1"/>
          <p:nvPr/>
        </p:nvSpPr>
        <p:spPr>
          <a:xfrm>
            <a:off x="2642420" y="765111"/>
            <a:ext cx="1364476"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Cost Growth </a:t>
            </a:r>
          </a:p>
          <a:p>
            <a:pPr algn="ctr"/>
            <a:r>
              <a:rPr lang="en-GB">
                <a:solidFill>
                  <a:schemeClr val="tx1">
                    <a:lumMod val="75000"/>
                    <a:lumOff val="25000"/>
                  </a:schemeClr>
                </a:solidFill>
                <a:latin typeface="Impact" pitchFamily="34" charset="0"/>
                <a:cs typeface="Arial" pitchFamily="34" charset="0"/>
              </a:rPr>
              <a:t>Benchmark</a:t>
            </a:r>
            <a:endParaRPr lang="en-IN">
              <a:solidFill>
                <a:schemeClr val="tx1">
                  <a:lumMod val="75000"/>
                  <a:lumOff val="25000"/>
                </a:schemeClr>
              </a:solidFill>
              <a:latin typeface="Impact" pitchFamily="34" charset="0"/>
              <a:cs typeface="Arial" pitchFamily="34" charset="0"/>
            </a:endParaRPr>
          </a:p>
        </p:txBody>
      </p:sp>
      <p:sp>
        <p:nvSpPr>
          <p:cNvPr id="10" name="Rectangle 9">
            <a:extLst>
              <a:ext uri="{FF2B5EF4-FFF2-40B4-BE49-F238E27FC236}">
                <a16:creationId xmlns:a16="http://schemas.microsoft.com/office/drawing/2014/main" id="{8DDCCFB2-D9DA-4826-A733-E9A93BE4AB4C}"/>
              </a:ext>
            </a:extLst>
          </p:cNvPr>
          <p:cNvSpPr/>
          <p:nvPr/>
        </p:nvSpPr>
        <p:spPr>
          <a:xfrm>
            <a:off x="4438228" y="667183"/>
            <a:ext cx="4867176" cy="830997"/>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Technical Team is to develop recommendations for a cost growth benchmark that covers all payers and all populations for 2021-2025.</a:t>
            </a:r>
          </a:p>
        </p:txBody>
      </p:sp>
      <p:grpSp>
        <p:nvGrpSpPr>
          <p:cNvPr id="2" name="Group 1">
            <a:extLst>
              <a:ext uri="{FF2B5EF4-FFF2-40B4-BE49-F238E27FC236}">
                <a16:creationId xmlns:a16="http://schemas.microsoft.com/office/drawing/2014/main" id="{B3D2A608-2E0D-4619-A641-AE065EFC7553}"/>
              </a:ext>
            </a:extLst>
          </p:cNvPr>
          <p:cNvGrpSpPr/>
          <p:nvPr/>
        </p:nvGrpSpPr>
        <p:grpSpPr>
          <a:xfrm>
            <a:off x="1647536" y="782667"/>
            <a:ext cx="605476" cy="605476"/>
            <a:chOff x="1607247" y="1400868"/>
            <a:chExt cx="605476" cy="605476"/>
          </a:xfrm>
        </p:grpSpPr>
        <p:sp>
          <p:nvSpPr>
            <p:cNvPr id="11" name="Oval 10">
              <a:extLst>
                <a:ext uri="{FF2B5EF4-FFF2-40B4-BE49-F238E27FC236}">
                  <a16:creationId xmlns:a16="http://schemas.microsoft.com/office/drawing/2014/main" id="{1D0D6F2E-FB5A-4EFF-8A91-BA78DD6F8A6D}"/>
                </a:ext>
              </a:extLst>
            </p:cNvPr>
            <p:cNvSpPr/>
            <p:nvPr/>
          </p:nvSpPr>
          <p:spPr>
            <a:xfrm>
              <a:off x="1607247" y="140086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a:extLst>
                <a:ext uri="{FF2B5EF4-FFF2-40B4-BE49-F238E27FC236}">
                  <a16:creationId xmlns:a16="http://schemas.microsoft.com/office/drawing/2014/main" id="{FADB0EF6-1E0C-4865-A955-69DF9BCA61A8}"/>
                </a:ext>
              </a:extLst>
            </p:cNvPr>
            <p:cNvGrpSpPr/>
            <p:nvPr/>
          </p:nvGrpSpPr>
          <p:grpSpPr>
            <a:xfrm>
              <a:off x="1746774" y="1561886"/>
              <a:ext cx="334190" cy="283430"/>
              <a:chOff x="-1320800" y="1363663"/>
              <a:chExt cx="5205413" cy="4414838"/>
            </a:xfrm>
            <a:solidFill>
              <a:schemeClr val="bg1"/>
            </a:solidFill>
          </p:grpSpPr>
          <p:sp>
            <p:nvSpPr>
              <p:cNvPr id="13" name="Freeform 6">
                <a:extLst>
                  <a:ext uri="{FF2B5EF4-FFF2-40B4-BE49-F238E27FC236}">
                    <a16:creationId xmlns:a16="http://schemas.microsoft.com/office/drawing/2014/main" id="{9F18814A-6D19-42B5-A7B2-57DC233DC8B7}"/>
                  </a:ext>
                </a:extLst>
              </p:cNvPr>
              <p:cNvSpPr>
                <a:spLocks/>
              </p:cNvSpPr>
              <p:nvPr/>
            </p:nvSpPr>
            <p:spPr bwMode="auto">
              <a:xfrm>
                <a:off x="-968375" y="4203701"/>
                <a:ext cx="839788" cy="1574800"/>
              </a:xfrm>
              <a:custGeom>
                <a:avLst/>
                <a:gdLst>
                  <a:gd name="T0" fmla="*/ 1058 w 1058"/>
                  <a:gd name="T1" fmla="*/ 0 h 1984"/>
                  <a:gd name="T2" fmla="*/ 1058 w 1058"/>
                  <a:gd name="T3" fmla="*/ 1867 h 1984"/>
                  <a:gd name="T4" fmla="*/ 1054 w 1058"/>
                  <a:gd name="T5" fmla="*/ 1899 h 1984"/>
                  <a:gd name="T6" fmla="*/ 1042 w 1058"/>
                  <a:gd name="T7" fmla="*/ 1927 h 1984"/>
                  <a:gd name="T8" fmla="*/ 1022 w 1058"/>
                  <a:gd name="T9" fmla="*/ 1950 h 1984"/>
                  <a:gd name="T10" fmla="*/ 999 w 1058"/>
                  <a:gd name="T11" fmla="*/ 1968 h 1984"/>
                  <a:gd name="T12" fmla="*/ 971 w 1058"/>
                  <a:gd name="T13" fmla="*/ 1980 h 1984"/>
                  <a:gd name="T14" fmla="*/ 939 w 1058"/>
                  <a:gd name="T15" fmla="*/ 1984 h 1984"/>
                  <a:gd name="T16" fmla="*/ 117 w 1058"/>
                  <a:gd name="T17" fmla="*/ 1984 h 1984"/>
                  <a:gd name="T18" fmla="*/ 85 w 1058"/>
                  <a:gd name="T19" fmla="*/ 1980 h 1984"/>
                  <a:gd name="T20" fmla="*/ 57 w 1058"/>
                  <a:gd name="T21" fmla="*/ 1968 h 1984"/>
                  <a:gd name="T22" fmla="*/ 34 w 1058"/>
                  <a:gd name="T23" fmla="*/ 1950 h 1984"/>
                  <a:gd name="T24" fmla="*/ 16 w 1058"/>
                  <a:gd name="T25" fmla="*/ 1927 h 1984"/>
                  <a:gd name="T26" fmla="*/ 4 w 1058"/>
                  <a:gd name="T27" fmla="*/ 1899 h 1984"/>
                  <a:gd name="T28" fmla="*/ 0 w 1058"/>
                  <a:gd name="T29" fmla="*/ 1867 h 1984"/>
                  <a:gd name="T30" fmla="*/ 0 w 1058"/>
                  <a:gd name="T31" fmla="*/ 804 h 1984"/>
                  <a:gd name="T32" fmla="*/ 85 w 1058"/>
                  <a:gd name="T33" fmla="*/ 794 h 1984"/>
                  <a:gd name="T34" fmla="*/ 167 w 1058"/>
                  <a:gd name="T35" fmla="*/ 772 h 1984"/>
                  <a:gd name="T36" fmla="*/ 248 w 1058"/>
                  <a:gd name="T37" fmla="*/ 743 h 1984"/>
                  <a:gd name="T38" fmla="*/ 324 w 1058"/>
                  <a:gd name="T39" fmla="*/ 703 h 1984"/>
                  <a:gd name="T40" fmla="*/ 396 w 1058"/>
                  <a:gd name="T41" fmla="*/ 653 h 1984"/>
                  <a:gd name="T42" fmla="*/ 461 w 1058"/>
                  <a:gd name="T43" fmla="*/ 596 h 1984"/>
                  <a:gd name="T44" fmla="*/ 1058 w 1058"/>
                  <a:gd name="T45" fmla="*/ 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8" h="1984">
                    <a:moveTo>
                      <a:pt x="1058" y="0"/>
                    </a:moveTo>
                    <a:lnTo>
                      <a:pt x="1058" y="1867"/>
                    </a:lnTo>
                    <a:lnTo>
                      <a:pt x="1054" y="1899"/>
                    </a:lnTo>
                    <a:lnTo>
                      <a:pt x="1042" y="1927"/>
                    </a:lnTo>
                    <a:lnTo>
                      <a:pt x="1022" y="1950"/>
                    </a:lnTo>
                    <a:lnTo>
                      <a:pt x="999" y="1968"/>
                    </a:lnTo>
                    <a:lnTo>
                      <a:pt x="971" y="1980"/>
                    </a:lnTo>
                    <a:lnTo>
                      <a:pt x="939" y="1984"/>
                    </a:lnTo>
                    <a:lnTo>
                      <a:pt x="117" y="1984"/>
                    </a:lnTo>
                    <a:lnTo>
                      <a:pt x="85" y="1980"/>
                    </a:lnTo>
                    <a:lnTo>
                      <a:pt x="57" y="1968"/>
                    </a:lnTo>
                    <a:lnTo>
                      <a:pt x="34" y="1950"/>
                    </a:lnTo>
                    <a:lnTo>
                      <a:pt x="16" y="1927"/>
                    </a:lnTo>
                    <a:lnTo>
                      <a:pt x="4" y="1899"/>
                    </a:lnTo>
                    <a:lnTo>
                      <a:pt x="0" y="1867"/>
                    </a:lnTo>
                    <a:lnTo>
                      <a:pt x="0" y="804"/>
                    </a:lnTo>
                    <a:lnTo>
                      <a:pt x="85" y="794"/>
                    </a:lnTo>
                    <a:lnTo>
                      <a:pt x="167" y="772"/>
                    </a:lnTo>
                    <a:lnTo>
                      <a:pt x="248" y="743"/>
                    </a:lnTo>
                    <a:lnTo>
                      <a:pt x="324" y="703"/>
                    </a:lnTo>
                    <a:lnTo>
                      <a:pt x="396" y="653"/>
                    </a:lnTo>
                    <a:lnTo>
                      <a:pt x="461" y="596"/>
                    </a:lnTo>
                    <a:lnTo>
                      <a:pt x="10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F583A588-1530-44A3-A73B-FD57A91546FD}"/>
                  </a:ext>
                </a:extLst>
              </p:cNvPr>
              <p:cNvSpPr>
                <a:spLocks/>
              </p:cNvSpPr>
              <p:nvPr/>
            </p:nvSpPr>
            <p:spPr bwMode="auto">
              <a:xfrm>
                <a:off x="196850" y="4192588"/>
                <a:ext cx="839788" cy="1585913"/>
              </a:xfrm>
              <a:custGeom>
                <a:avLst/>
                <a:gdLst>
                  <a:gd name="T0" fmla="*/ 0 w 1059"/>
                  <a:gd name="T1" fmla="*/ 0 h 1998"/>
                  <a:gd name="T2" fmla="*/ 565 w 1059"/>
                  <a:gd name="T3" fmla="*/ 564 h 1998"/>
                  <a:gd name="T4" fmla="*/ 623 w 1059"/>
                  <a:gd name="T5" fmla="*/ 616 h 1998"/>
                  <a:gd name="T6" fmla="*/ 687 w 1059"/>
                  <a:gd name="T7" fmla="*/ 661 h 1998"/>
                  <a:gd name="T8" fmla="*/ 756 w 1059"/>
                  <a:gd name="T9" fmla="*/ 701 h 1998"/>
                  <a:gd name="T10" fmla="*/ 828 w 1059"/>
                  <a:gd name="T11" fmla="*/ 731 h 1998"/>
                  <a:gd name="T12" fmla="*/ 901 w 1059"/>
                  <a:gd name="T13" fmla="*/ 753 h 1998"/>
                  <a:gd name="T14" fmla="*/ 979 w 1059"/>
                  <a:gd name="T15" fmla="*/ 767 h 1998"/>
                  <a:gd name="T16" fmla="*/ 1059 w 1059"/>
                  <a:gd name="T17" fmla="*/ 772 h 1998"/>
                  <a:gd name="T18" fmla="*/ 1059 w 1059"/>
                  <a:gd name="T19" fmla="*/ 1881 h 1998"/>
                  <a:gd name="T20" fmla="*/ 1055 w 1059"/>
                  <a:gd name="T21" fmla="*/ 1913 h 1998"/>
                  <a:gd name="T22" fmla="*/ 1043 w 1059"/>
                  <a:gd name="T23" fmla="*/ 1941 h 1998"/>
                  <a:gd name="T24" fmla="*/ 1025 w 1059"/>
                  <a:gd name="T25" fmla="*/ 1964 h 1998"/>
                  <a:gd name="T26" fmla="*/ 999 w 1059"/>
                  <a:gd name="T27" fmla="*/ 1982 h 1998"/>
                  <a:gd name="T28" fmla="*/ 971 w 1059"/>
                  <a:gd name="T29" fmla="*/ 1994 h 1998"/>
                  <a:gd name="T30" fmla="*/ 941 w 1059"/>
                  <a:gd name="T31" fmla="*/ 1998 h 1998"/>
                  <a:gd name="T32" fmla="*/ 117 w 1059"/>
                  <a:gd name="T33" fmla="*/ 1998 h 1998"/>
                  <a:gd name="T34" fmla="*/ 86 w 1059"/>
                  <a:gd name="T35" fmla="*/ 1994 h 1998"/>
                  <a:gd name="T36" fmla="*/ 58 w 1059"/>
                  <a:gd name="T37" fmla="*/ 1982 h 1998"/>
                  <a:gd name="T38" fmla="*/ 34 w 1059"/>
                  <a:gd name="T39" fmla="*/ 1964 h 1998"/>
                  <a:gd name="T40" fmla="*/ 16 w 1059"/>
                  <a:gd name="T41" fmla="*/ 1941 h 1998"/>
                  <a:gd name="T42" fmla="*/ 4 w 1059"/>
                  <a:gd name="T43" fmla="*/ 1913 h 1998"/>
                  <a:gd name="T44" fmla="*/ 0 w 1059"/>
                  <a:gd name="T45" fmla="*/ 1881 h 1998"/>
                  <a:gd name="T46" fmla="*/ 0 w 1059"/>
                  <a:gd name="T47"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9" h="1998">
                    <a:moveTo>
                      <a:pt x="0" y="0"/>
                    </a:moveTo>
                    <a:lnTo>
                      <a:pt x="565" y="564"/>
                    </a:lnTo>
                    <a:lnTo>
                      <a:pt x="623" y="616"/>
                    </a:lnTo>
                    <a:lnTo>
                      <a:pt x="687" y="661"/>
                    </a:lnTo>
                    <a:lnTo>
                      <a:pt x="756" y="701"/>
                    </a:lnTo>
                    <a:lnTo>
                      <a:pt x="828" y="731"/>
                    </a:lnTo>
                    <a:lnTo>
                      <a:pt x="901" y="753"/>
                    </a:lnTo>
                    <a:lnTo>
                      <a:pt x="979" y="767"/>
                    </a:lnTo>
                    <a:lnTo>
                      <a:pt x="1059" y="772"/>
                    </a:lnTo>
                    <a:lnTo>
                      <a:pt x="1059" y="1881"/>
                    </a:lnTo>
                    <a:lnTo>
                      <a:pt x="1055" y="1913"/>
                    </a:lnTo>
                    <a:lnTo>
                      <a:pt x="1043" y="1941"/>
                    </a:lnTo>
                    <a:lnTo>
                      <a:pt x="1025" y="1964"/>
                    </a:lnTo>
                    <a:lnTo>
                      <a:pt x="999" y="1982"/>
                    </a:lnTo>
                    <a:lnTo>
                      <a:pt x="971" y="1994"/>
                    </a:lnTo>
                    <a:lnTo>
                      <a:pt x="941" y="1998"/>
                    </a:lnTo>
                    <a:lnTo>
                      <a:pt x="117" y="1998"/>
                    </a:lnTo>
                    <a:lnTo>
                      <a:pt x="86" y="1994"/>
                    </a:lnTo>
                    <a:lnTo>
                      <a:pt x="58" y="1982"/>
                    </a:lnTo>
                    <a:lnTo>
                      <a:pt x="34" y="1964"/>
                    </a:lnTo>
                    <a:lnTo>
                      <a:pt x="16" y="1941"/>
                    </a:lnTo>
                    <a:lnTo>
                      <a:pt x="4" y="1913"/>
                    </a:lnTo>
                    <a:lnTo>
                      <a:pt x="0" y="188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8">
                <a:extLst>
                  <a:ext uri="{FF2B5EF4-FFF2-40B4-BE49-F238E27FC236}">
                    <a16:creationId xmlns:a16="http://schemas.microsoft.com/office/drawing/2014/main" id="{50AC7C04-A953-4CE9-A2EB-780D5E95A80E}"/>
                  </a:ext>
                </a:extLst>
              </p:cNvPr>
              <p:cNvSpPr>
                <a:spLocks/>
              </p:cNvSpPr>
              <p:nvPr/>
            </p:nvSpPr>
            <p:spPr bwMode="auto">
              <a:xfrm>
                <a:off x="1362075" y="3892551"/>
                <a:ext cx="839788" cy="1885950"/>
              </a:xfrm>
              <a:custGeom>
                <a:avLst/>
                <a:gdLst>
                  <a:gd name="T0" fmla="*/ 1059 w 1059"/>
                  <a:gd name="T1" fmla="*/ 0 h 2376"/>
                  <a:gd name="T2" fmla="*/ 1059 w 1059"/>
                  <a:gd name="T3" fmla="*/ 2259 h 2376"/>
                  <a:gd name="T4" fmla="*/ 1055 w 1059"/>
                  <a:gd name="T5" fmla="*/ 2291 h 2376"/>
                  <a:gd name="T6" fmla="*/ 1043 w 1059"/>
                  <a:gd name="T7" fmla="*/ 2319 h 2376"/>
                  <a:gd name="T8" fmla="*/ 1025 w 1059"/>
                  <a:gd name="T9" fmla="*/ 2342 h 2376"/>
                  <a:gd name="T10" fmla="*/ 1001 w 1059"/>
                  <a:gd name="T11" fmla="*/ 2360 h 2376"/>
                  <a:gd name="T12" fmla="*/ 973 w 1059"/>
                  <a:gd name="T13" fmla="*/ 2372 h 2376"/>
                  <a:gd name="T14" fmla="*/ 942 w 1059"/>
                  <a:gd name="T15" fmla="*/ 2376 h 2376"/>
                  <a:gd name="T16" fmla="*/ 120 w 1059"/>
                  <a:gd name="T17" fmla="*/ 2376 h 2376"/>
                  <a:gd name="T18" fmla="*/ 88 w 1059"/>
                  <a:gd name="T19" fmla="*/ 2372 h 2376"/>
                  <a:gd name="T20" fmla="*/ 58 w 1059"/>
                  <a:gd name="T21" fmla="*/ 2360 h 2376"/>
                  <a:gd name="T22" fmla="*/ 34 w 1059"/>
                  <a:gd name="T23" fmla="*/ 2342 h 2376"/>
                  <a:gd name="T24" fmla="*/ 16 w 1059"/>
                  <a:gd name="T25" fmla="*/ 2319 h 2376"/>
                  <a:gd name="T26" fmla="*/ 4 w 1059"/>
                  <a:gd name="T27" fmla="*/ 2291 h 2376"/>
                  <a:gd name="T28" fmla="*/ 0 w 1059"/>
                  <a:gd name="T29" fmla="*/ 2259 h 2376"/>
                  <a:gd name="T30" fmla="*/ 0 w 1059"/>
                  <a:gd name="T31" fmla="*/ 1035 h 2376"/>
                  <a:gd name="T32" fmla="*/ 62 w 1059"/>
                  <a:gd name="T33" fmla="*/ 992 h 2376"/>
                  <a:gd name="T34" fmla="*/ 118 w 1059"/>
                  <a:gd name="T35" fmla="*/ 940 h 2376"/>
                  <a:gd name="T36" fmla="*/ 1059 w 1059"/>
                  <a:gd name="T37"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9" h="2376">
                    <a:moveTo>
                      <a:pt x="1059" y="0"/>
                    </a:moveTo>
                    <a:lnTo>
                      <a:pt x="1059" y="2259"/>
                    </a:lnTo>
                    <a:lnTo>
                      <a:pt x="1055" y="2291"/>
                    </a:lnTo>
                    <a:lnTo>
                      <a:pt x="1043" y="2319"/>
                    </a:lnTo>
                    <a:lnTo>
                      <a:pt x="1025" y="2342"/>
                    </a:lnTo>
                    <a:lnTo>
                      <a:pt x="1001" y="2360"/>
                    </a:lnTo>
                    <a:lnTo>
                      <a:pt x="973" y="2372"/>
                    </a:lnTo>
                    <a:lnTo>
                      <a:pt x="942" y="2376"/>
                    </a:lnTo>
                    <a:lnTo>
                      <a:pt x="120" y="2376"/>
                    </a:lnTo>
                    <a:lnTo>
                      <a:pt x="88" y="2372"/>
                    </a:lnTo>
                    <a:lnTo>
                      <a:pt x="58" y="2360"/>
                    </a:lnTo>
                    <a:lnTo>
                      <a:pt x="34" y="2342"/>
                    </a:lnTo>
                    <a:lnTo>
                      <a:pt x="16" y="2319"/>
                    </a:lnTo>
                    <a:lnTo>
                      <a:pt x="4" y="2291"/>
                    </a:lnTo>
                    <a:lnTo>
                      <a:pt x="0" y="2259"/>
                    </a:lnTo>
                    <a:lnTo>
                      <a:pt x="0" y="1035"/>
                    </a:lnTo>
                    <a:lnTo>
                      <a:pt x="62" y="992"/>
                    </a:lnTo>
                    <a:lnTo>
                      <a:pt x="118" y="940"/>
                    </a:lnTo>
                    <a:lnTo>
                      <a:pt x="10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9">
                <a:extLst>
                  <a:ext uri="{FF2B5EF4-FFF2-40B4-BE49-F238E27FC236}">
                    <a16:creationId xmlns:a16="http://schemas.microsoft.com/office/drawing/2014/main" id="{6D0F348F-4700-4382-BF24-6C1E647FE556}"/>
                  </a:ext>
                </a:extLst>
              </p:cNvPr>
              <p:cNvSpPr>
                <a:spLocks/>
              </p:cNvSpPr>
              <p:nvPr/>
            </p:nvSpPr>
            <p:spPr bwMode="auto">
              <a:xfrm>
                <a:off x="2527300" y="2790826"/>
                <a:ext cx="842963" cy="2987675"/>
              </a:xfrm>
              <a:custGeom>
                <a:avLst/>
                <a:gdLst>
                  <a:gd name="T0" fmla="*/ 981 w 1060"/>
                  <a:gd name="T1" fmla="*/ 0 h 3764"/>
                  <a:gd name="T2" fmla="*/ 999 w 1060"/>
                  <a:gd name="T3" fmla="*/ 16 h 3764"/>
                  <a:gd name="T4" fmla="*/ 1015 w 1060"/>
                  <a:gd name="T5" fmla="*/ 32 h 3764"/>
                  <a:gd name="T6" fmla="*/ 1035 w 1060"/>
                  <a:gd name="T7" fmla="*/ 51 h 3764"/>
                  <a:gd name="T8" fmla="*/ 1060 w 1060"/>
                  <a:gd name="T9" fmla="*/ 73 h 3764"/>
                  <a:gd name="T10" fmla="*/ 1060 w 1060"/>
                  <a:gd name="T11" fmla="*/ 3647 h 3764"/>
                  <a:gd name="T12" fmla="*/ 1056 w 1060"/>
                  <a:gd name="T13" fmla="*/ 3679 h 3764"/>
                  <a:gd name="T14" fmla="*/ 1042 w 1060"/>
                  <a:gd name="T15" fmla="*/ 3707 h 3764"/>
                  <a:gd name="T16" fmla="*/ 1025 w 1060"/>
                  <a:gd name="T17" fmla="*/ 3730 h 3764"/>
                  <a:gd name="T18" fmla="*/ 1001 w 1060"/>
                  <a:gd name="T19" fmla="*/ 3748 h 3764"/>
                  <a:gd name="T20" fmla="*/ 973 w 1060"/>
                  <a:gd name="T21" fmla="*/ 3760 h 3764"/>
                  <a:gd name="T22" fmla="*/ 941 w 1060"/>
                  <a:gd name="T23" fmla="*/ 3764 h 3764"/>
                  <a:gd name="T24" fmla="*/ 119 w 1060"/>
                  <a:gd name="T25" fmla="*/ 3764 h 3764"/>
                  <a:gd name="T26" fmla="*/ 87 w 1060"/>
                  <a:gd name="T27" fmla="*/ 3760 h 3764"/>
                  <a:gd name="T28" fmla="*/ 60 w 1060"/>
                  <a:gd name="T29" fmla="*/ 3748 h 3764"/>
                  <a:gd name="T30" fmla="*/ 36 w 1060"/>
                  <a:gd name="T31" fmla="*/ 3730 h 3764"/>
                  <a:gd name="T32" fmla="*/ 16 w 1060"/>
                  <a:gd name="T33" fmla="*/ 3707 h 3764"/>
                  <a:gd name="T34" fmla="*/ 4 w 1060"/>
                  <a:gd name="T35" fmla="*/ 3679 h 3764"/>
                  <a:gd name="T36" fmla="*/ 0 w 1060"/>
                  <a:gd name="T37" fmla="*/ 3647 h 3764"/>
                  <a:gd name="T38" fmla="*/ 0 w 1060"/>
                  <a:gd name="T39" fmla="*/ 977 h 3764"/>
                  <a:gd name="T40" fmla="*/ 981 w 1060"/>
                  <a:gd name="T41"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0" h="3764">
                    <a:moveTo>
                      <a:pt x="981" y="0"/>
                    </a:moveTo>
                    <a:lnTo>
                      <a:pt x="999" y="16"/>
                    </a:lnTo>
                    <a:lnTo>
                      <a:pt x="1015" y="32"/>
                    </a:lnTo>
                    <a:lnTo>
                      <a:pt x="1035" y="51"/>
                    </a:lnTo>
                    <a:lnTo>
                      <a:pt x="1060" y="73"/>
                    </a:lnTo>
                    <a:lnTo>
                      <a:pt x="1060" y="3647"/>
                    </a:lnTo>
                    <a:lnTo>
                      <a:pt x="1056" y="3679"/>
                    </a:lnTo>
                    <a:lnTo>
                      <a:pt x="1042" y="3707"/>
                    </a:lnTo>
                    <a:lnTo>
                      <a:pt x="1025" y="3730"/>
                    </a:lnTo>
                    <a:lnTo>
                      <a:pt x="1001" y="3748"/>
                    </a:lnTo>
                    <a:lnTo>
                      <a:pt x="973" y="3760"/>
                    </a:lnTo>
                    <a:lnTo>
                      <a:pt x="941" y="3764"/>
                    </a:lnTo>
                    <a:lnTo>
                      <a:pt x="119" y="3764"/>
                    </a:lnTo>
                    <a:lnTo>
                      <a:pt x="87" y="3760"/>
                    </a:lnTo>
                    <a:lnTo>
                      <a:pt x="60" y="3748"/>
                    </a:lnTo>
                    <a:lnTo>
                      <a:pt x="36" y="3730"/>
                    </a:lnTo>
                    <a:lnTo>
                      <a:pt x="16" y="3707"/>
                    </a:lnTo>
                    <a:lnTo>
                      <a:pt x="4" y="3679"/>
                    </a:lnTo>
                    <a:lnTo>
                      <a:pt x="0" y="3647"/>
                    </a:lnTo>
                    <a:lnTo>
                      <a:pt x="0" y="977"/>
                    </a:lnTo>
                    <a:lnTo>
                      <a:pt x="9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0">
                <a:extLst>
                  <a:ext uri="{FF2B5EF4-FFF2-40B4-BE49-F238E27FC236}">
                    <a16:creationId xmlns:a16="http://schemas.microsoft.com/office/drawing/2014/main" id="{0603E2E5-1A0D-4E0F-B1DD-0AD43F7ED40F}"/>
                  </a:ext>
                </a:extLst>
              </p:cNvPr>
              <p:cNvSpPr>
                <a:spLocks/>
              </p:cNvSpPr>
              <p:nvPr/>
            </p:nvSpPr>
            <p:spPr bwMode="auto">
              <a:xfrm>
                <a:off x="-1320800" y="1363663"/>
                <a:ext cx="5205413" cy="3168650"/>
              </a:xfrm>
              <a:custGeom>
                <a:avLst/>
                <a:gdLst>
                  <a:gd name="T0" fmla="*/ 6327 w 6558"/>
                  <a:gd name="T1" fmla="*/ 0 h 3993"/>
                  <a:gd name="T2" fmla="*/ 6429 w 6558"/>
                  <a:gd name="T3" fmla="*/ 16 h 3993"/>
                  <a:gd name="T4" fmla="*/ 6502 w 6558"/>
                  <a:gd name="T5" fmla="*/ 64 h 3993"/>
                  <a:gd name="T6" fmla="*/ 6546 w 6558"/>
                  <a:gd name="T7" fmla="*/ 141 h 3993"/>
                  <a:gd name="T8" fmla="*/ 6558 w 6558"/>
                  <a:gd name="T9" fmla="*/ 246 h 3993"/>
                  <a:gd name="T10" fmla="*/ 6504 w 6558"/>
                  <a:gd name="T11" fmla="*/ 1363 h 3993"/>
                  <a:gd name="T12" fmla="*/ 6494 w 6558"/>
                  <a:gd name="T13" fmla="*/ 1438 h 3993"/>
                  <a:gd name="T14" fmla="*/ 6463 w 6558"/>
                  <a:gd name="T15" fmla="*/ 1516 h 3993"/>
                  <a:gd name="T16" fmla="*/ 6407 w 6558"/>
                  <a:gd name="T17" fmla="*/ 1575 h 3993"/>
                  <a:gd name="T18" fmla="*/ 6345 w 6558"/>
                  <a:gd name="T19" fmla="*/ 1609 h 3993"/>
                  <a:gd name="T20" fmla="*/ 6281 w 6558"/>
                  <a:gd name="T21" fmla="*/ 1619 h 3993"/>
                  <a:gd name="T22" fmla="*/ 6216 w 6558"/>
                  <a:gd name="T23" fmla="*/ 1605 h 3993"/>
                  <a:gd name="T24" fmla="*/ 6164 w 6558"/>
                  <a:gd name="T25" fmla="*/ 1573 h 3993"/>
                  <a:gd name="T26" fmla="*/ 6124 w 6558"/>
                  <a:gd name="T27" fmla="*/ 1536 h 3993"/>
                  <a:gd name="T28" fmla="*/ 3219 w 6558"/>
                  <a:gd name="T29" fmla="*/ 3848 h 3993"/>
                  <a:gd name="T30" fmla="*/ 3136 w 6558"/>
                  <a:gd name="T31" fmla="*/ 3909 h 3993"/>
                  <a:gd name="T32" fmla="*/ 3038 w 6558"/>
                  <a:gd name="T33" fmla="*/ 3941 h 3993"/>
                  <a:gd name="T34" fmla="*/ 2933 w 6558"/>
                  <a:gd name="T35" fmla="*/ 3941 h 3993"/>
                  <a:gd name="T36" fmla="*/ 2835 w 6558"/>
                  <a:gd name="T37" fmla="*/ 3909 h 3993"/>
                  <a:gd name="T38" fmla="*/ 2752 w 6558"/>
                  <a:gd name="T39" fmla="*/ 3848 h 3993"/>
                  <a:gd name="T40" fmla="*/ 625 w 6558"/>
                  <a:gd name="T41" fmla="*/ 3895 h 3993"/>
                  <a:gd name="T42" fmla="*/ 541 w 6558"/>
                  <a:gd name="T43" fmla="*/ 3957 h 3993"/>
                  <a:gd name="T44" fmla="*/ 444 w 6558"/>
                  <a:gd name="T45" fmla="*/ 3989 h 3993"/>
                  <a:gd name="T46" fmla="*/ 338 w 6558"/>
                  <a:gd name="T47" fmla="*/ 3989 h 3993"/>
                  <a:gd name="T48" fmla="*/ 241 w 6558"/>
                  <a:gd name="T49" fmla="*/ 3957 h 3993"/>
                  <a:gd name="T50" fmla="*/ 157 w 6558"/>
                  <a:gd name="T51" fmla="*/ 3895 h 3993"/>
                  <a:gd name="T52" fmla="*/ 58 w 6558"/>
                  <a:gd name="T53" fmla="*/ 3788 h 3993"/>
                  <a:gd name="T54" fmla="*/ 8 w 6558"/>
                  <a:gd name="T55" fmla="*/ 3685 h 3993"/>
                  <a:gd name="T56" fmla="*/ 0 w 6558"/>
                  <a:gd name="T57" fmla="*/ 3572 h 3993"/>
                  <a:gd name="T58" fmla="*/ 28 w 6558"/>
                  <a:gd name="T59" fmla="*/ 3462 h 3993"/>
                  <a:gd name="T60" fmla="*/ 95 w 6558"/>
                  <a:gd name="T61" fmla="*/ 3367 h 3993"/>
                  <a:gd name="T62" fmla="*/ 1518 w 6558"/>
                  <a:gd name="T63" fmla="*/ 1953 h 3993"/>
                  <a:gd name="T64" fmla="*/ 1610 w 6558"/>
                  <a:gd name="T65" fmla="*/ 1907 h 3993"/>
                  <a:gd name="T66" fmla="*/ 1713 w 6558"/>
                  <a:gd name="T67" fmla="*/ 1889 h 3993"/>
                  <a:gd name="T68" fmla="*/ 1815 w 6558"/>
                  <a:gd name="T69" fmla="*/ 1907 h 3993"/>
                  <a:gd name="T70" fmla="*/ 1906 w 6558"/>
                  <a:gd name="T71" fmla="*/ 1953 h 3993"/>
                  <a:gd name="T72" fmla="*/ 2987 w 6558"/>
                  <a:gd name="T73" fmla="*/ 3023 h 3993"/>
                  <a:gd name="T74" fmla="*/ 5098 w 6558"/>
                  <a:gd name="T75" fmla="*/ 514 h 3993"/>
                  <a:gd name="T76" fmla="*/ 4988 w 6558"/>
                  <a:gd name="T77" fmla="*/ 403 h 3993"/>
                  <a:gd name="T78" fmla="*/ 4956 w 6558"/>
                  <a:gd name="T79" fmla="*/ 366 h 3993"/>
                  <a:gd name="T80" fmla="*/ 4930 w 6558"/>
                  <a:gd name="T81" fmla="*/ 316 h 3993"/>
                  <a:gd name="T82" fmla="*/ 4922 w 6558"/>
                  <a:gd name="T83" fmla="*/ 252 h 3993"/>
                  <a:gd name="T84" fmla="*/ 4940 w 6558"/>
                  <a:gd name="T85" fmla="*/ 177 h 3993"/>
                  <a:gd name="T86" fmla="*/ 4982 w 6558"/>
                  <a:gd name="T87" fmla="*/ 115 h 3993"/>
                  <a:gd name="T88" fmla="*/ 5042 w 6558"/>
                  <a:gd name="T89" fmla="*/ 75 h 3993"/>
                  <a:gd name="T90" fmla="*/ 5104 w 6558"/>
                  <a:gd name="T91" fmla="*/ 60 h 3993"/>
                  <a:gd name="T92" fmla="*/ 5159 w 6558"/>
                  <a:gd name="T93" fmla="*/ 56 h 3993"/>
                  <a:gd name="T94" fmla="*/ 6307 w 6558"/>
                  <a:gd name="T95" fmla="*/ 0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58" h="3993">
                    <a:moveTo>
                      <a:pt x="6307" y="0"/>
                    </a:moveTo>
                    <a:lnTo>
                      <a:pt x="6327" y="0"/>
                    </a:lnTo>
                    <a:lnTo>
                      <a:pt x="6381" y="4"/>
                    </a:lnTo>
                    <a:lnTo>
                      <a:pt x="6429" y="16"/>
                    </a:lnTo>
                    <a:lnTo>
                      <a:pt x="6468" y="36"/>
                    </a:lnTo>
                    <a:lnTo>
                      <a:pt x="6502" y="64"/>
                    </a:lnTo>
                    <a:lnTo>
                      <a:pt x="6528" y="99"/>
                    </a:lnTo>
                    <a:lnTo>
                      <a:pt x="6546" y="141"/>
                    </a:lnTo>
                    <a:lnTo>
                      <a:pt x="6556" y="191"/>
                    </a:lnTo>
                    <a:lnTo>
                      <a:pt x="6558" y="246"/>
                    </a:lnTo>
                    <a:lnTo>
                      <a:pt x="6540" y="618"/>
                    </a:lnTo>
                    <a:lnTo>
                      <a:pt x="6504" y="1363"/>
                    </a:lnTo>
                    <a:lnTo>
                      <a:pt x="6502" y="1398"/>
                    </a:lnTo>
                    <a:lnTo>
                      <a:pt x="6494" y="1438"/>
                    </a:lnTo>
                    <a:lnTo>
                      <a:pt x="6482" y="1478"/>
                    </a:lnTo>
                    <a:lnTo>
                      <a:pt x="6463" y="1516"/>
                    </a:lnTo>
                    <a:lnTo>
                      <a:pt x="6433" y="1551"/>
                    </a:lnTo>
                    <a:lnTo>
                      <a:pt x="6407" y="1575"/>
                    </a:lnTo>
                    <a:lnTo>
                      <a:pt x="6377" y="1593"/>
                    </a:lnTo>
                    <a:lnTo>
                      <a:pt x="6345" y="1609"/>
                    </a:lnTo>
                    <a:lnTo>
                      <a:pt x="6313" y="1617"/>
                    </a:lnTo>
                    <a:lnTo>
                      <a:pt x="6281" y="1619"/>
                    </a:lnTo>
                    <a:lnTo>
                      <a:pt x="6248" y="1615"/>
                    </a:lnTo>
                    <a:lnTo>
                      <a:pt x="6216" y="1605"/>
                    </a:lnTo>
                    <a:lnTo>
                      <a:pt x="6188" y="1591"/>
                    </a:lnTo>
                    <a:lnTo>
                      <a:pt x="6164" y="1573"/>
                    </a:lnTo>
                    <a:lnTo>
                      <a:pt x="6142" y="1553"/>
                    </a:lnTo>
                    <a:lnTo>
                      <a:pt x="6124" y="1536"/>
                    </a:lnTo>
                    <a:lnTo>
                      <a:pt x="5830" y="1244"/>
                    </a:lnTo>
                    <a:lnTo>
                      <a:pt x="3219" y="3848"/>
                    </a:lnTo>
                    <a:lnTo>
                      <a:pt x="3180" y="3882"/>
                    </a:lnTo>
                    <a:lnTo>
                      <a:pt x="3136" y="3909"/>
                    </a:lnTo>
                    <a:lnTo>
                      <a:pt x="3088" y="3927"/>
                    </a:lnTo>
                    <a:lnTo>
                      <a:pt x="3038" y="3941"/>
                    </a:lnTo>
                    <a:lnTo>
                      <a:pt x="2987" y="3945"/>
                    </a:lnTo>
                    <a:lnTo>
                      <a:pt x="2933" y="3941"/>
                    </a:lnTo>
                    <a:lnTo>
                      <a:pt x="2883" y="3927"/>
                    </a:lnTo>
                    <a:lnTo>
                      <a:pt x="2835" y="3909"/>
                    </a:lnTo>
                    <a:lnTo>
                      <a:pt x="2792" y="3882"/>
                    </a:lnTo>
                    <a:lnTo>
                      <a:pt x="2752" y="3848"/>
                    </a:lnTo>
                    <a:lnTo>
                      <a:pt x="1713" y="2811"/>
                    </a:lnTo>
                    <a:lnTo>
                      <a:pt x="625" y="3895"/>
                    </a:lnTo>
                    <a:lnTo>
                      <a:pt x="585" y="3929"/>
                    </a:lnTo>
                    <a:lnTo>
                      <a:pt x="541" y="3957"/>
                    </a:lnTo>
                    <a:lnTo>
                      <a:pt x="493" y="3977"/>
                    </a:lnTo>
                    <a:lnTo>
                      <a:pt x="444" y="3989"/>
                    </a:lnTo>
                    <a:lnTo>
                      <a:pt x="392" y="3993"/>
                    </a:lnTo>
                    <a:lnTo>
                      <a:pt x="338" y="3989"/>
                    </a:lnTo>
                    <a:lnTo>
                      <a:pt x="288" y="3977"/>
                    </a:lnTo>
                    <a:lnTo>
                      <a:pt x="241" y="3957"/>
                    </a:lnTo>
                    <a:lnTo>
                      <a:pt x="197" y="3929"/>
                    </a:lnTo>
                    <a:lnTo>
                      <a:pt x="157" y="3895"/>
                    </a:lnTo>
                    <a:lnTo>
                      <a:pt x="95" y="3834"/>
                    </a:lnTo>
                    <a:lnTo>
                      <a:pt x="58" y="3788"/>
                    </a:lnTo>
                    <a:lnTo>
                      <a:pt x="28" y="3739"/>
                    </a:lnTo>
                    <a:lnTo>
                      <a:pt x="8" y="3685"/>
                    </a:lnTo>
                    <a:lnTo>
                      <a:pt x="0" y="3629"/>
                    </a:lnTo>
                    <a:lnTo>
                      <a:pt x="0" y="3572"/>
                    </a:lnTo>
                    <a:lnTo>
                      <a:pt x="8" y="3516"/>
                    </a:lnTo>
                    <a:lnTo>
                      <a:pt x="28" y="3462"/>
                    </a:lnTo>
                    <a:lnTo>
                      <a:pt x="58" y="3413"/>
                    </a:lnTo>
                    <a:lnTo>
                      <a:pt x="95" y="3367"/>
                    </a:lnTo>
                    <a:lnTo>
                      <a:pt x="1478" y="1986"/>
                    </a:lnTo>
                    <a:lnTo>
                      <a:pt x="1518" y="1953"/>
                    </a:lnTo>
                    <a:lnTo>
                      <a:pt x="1562" y="1927"/>
                    </a:lnTo>
                    <a:lnTo>
                      <a:pt x="1610" y="1907"/>
                    </a:lnTo>
                    <a:lnTo>
                      <a:pt x="1659" y="1893"/>
                    </a:lnTo>
                    <a:lnTo>
                      <a:pt x="1713" y="1889"/>
                    </a:lnTo>
                    <a:lnTo>
                      <a:pt x="1765" y="1893"/>
                    </a:lnTo>
                    <a:lnTo>
                      <a:pt x="1815" y="1907"/>
                    </a:lnTo>
                    <a:lnTo>
                      <a:pt x="1862" y="1927"/>
                    </a:lnTo>
                    <a:lnTo>
                      <a:pt x="1906" y="1953"/>
                    </a:lnTo>
                    <a:lnTo>
                      <a:pt x="1946" y="1986"/>
                    </a:lnTo>
                    <a:lnTo>
                      <a:pt x="2987" y="3023"/>
                    </a:lnTo>
                    <a:lnTo>
                      <a:pt x="5299" y="713"/>
                    </a:lnTo>
                    <a:lnTo>
                      <a:pt x="5098" y="514"/>
                    </a:lnTo>
                    <a:lnTo>
                      <a:pt x="5002" y="417"/>
                    </a:lnTo>
                    <a:lnTo>
                      <a:pt x="4988" y="403"/>
                    </a:lnTo>
                    <a:lnTo>
                      <a:pt x="4972" y="385"/>
                    </a:lnTo>
                    <a:lnTo>
                      <a:pt x="4956" y="366"/>
                    </a:lnTo>
                    <a:lnTo>
                      <a:pt x="4942" y="342"/>
                    </a:lnTo>
                    <a:lnTo>
                      <a:pt x="4930" y="316"/>
                    </a:lnTo>
                    <a:lnTo>
                      <a:pt x="4922" y="286"/>
                    </a:lnTo>
                    <a:lnTo>
                      <a:pt x="4922" y="252"/>
                    </a:lnTo>
                    <a:lnTo>
                      <a:pt x="4926" y="217"/>
                    </a:lnTo>
                    <a:lnTo>
                      <a:pt x="4940" y="177"/>
                    </a:lnTo>
                    <a:lnTo>
                      <a:pt x="4960" y="143"/>
                    </a:lnTo>
                    <a:lnTo>
                      <a:pt x="4982" y="115"/>
                    </a:lnTo>
                    <a:lnTo>
                      <a:pt x="5012" y="91"/>
                    </a:lnTo>
                    <a:lnTo>
                      <a:pt x="5042" y="75"/>
                    </a:lnTo>
                    <a:lnTo>
                      <a:pt x="5074" y="66"/>
                    </a:lnTo>
                    <a:lnTo>
                      <a:pt x="5104" y="60"/>
                    </a:lnTo>
                    <a:lnTo>
                      <a:pt x="5133" y="56"/>
                    </a:lnTo>
                    <a:lnTo>
                      <a:pt x="5159" y="56"/>
                    </a:lnTo>
                    <a:lnTo>
                      <a:pt x="5732" y="28"/>
                    </a:lnTo>
                    <a:lnTo>
                      <a:pt x="6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Tree>
    <p:extLst>
      <p:ext uri="{BB962C8B-B14F-4D97-AF65-F5344CB8AC3E}">
        <p14:creationId xmlns:p14="http://schemas.microsoft.com/office/powerpoint/2010/main" val="362615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a:xfrm>
            <a:off x="609600" y="1735074"/>
            <a:ext cx="10972800" cy="4919106"/>
          </a:xfrm>
        </p:spPr>
        <p:txBody>
          <a:bodyPr>
            <a:normAutofit lnSpcReduction="10000"/>
          </a:bodyPr>
          <a:lstStyle/>
          <a:p>
            <a:pPr marL="576072" indent="-457200"/>
            <a:r>
              <a:rPr lang="en-US"/>
              <a:t>The Technical Team will need to weigh in on two aspects of the primary care target:</a:t>
            </a:r>
          </a:p>
          <a:p>
            <a:pPr marL="576072" indent="-457200"/>
            <a:endParaRPr lang="en-US" sz="1400"/>
          </a:p>
          <a:p>
            <a:pPr marL="925830" lvl="1" indent="-514350">
              <a:buFont typeface="+mj-lt"/>
              <a:buAutoNum type="arabicPeriod"/>
            </a:pPr>
            <a:r>
              <a:rPr lang="en-US" b="1"/>
              <a:t>How is primary care defined and how will spending on primary care be measured?</a:t>
            </a:r>
          </a:p>
          <a:p>
            <a:pPr lvl="2"/>
            <a:r>
              <a:rPr lang="en-US"/>
              <a:t>Primary care consists of more than just professional office visit codes and requires a thoughtful discussion of what services are included.</a:t>
            </a:r>
          </a:p>
          <a:p>
            <a:pPr lvl="2"/>
            <a:r>
              <a:rPr lang="en-US"/>
              <a:t>Thought also needs to be given to defining who is a primary care provider.</a:t>
            </a:r>
          </a:p>
          <a:p>
            <a:pPr marL="704088" lvl="2" indent="0">
              <a:buNone/>
            </a:pPr>
            <a:endParaRPr lang="en-US" sz="1200"/>
          </a:p>
          <a:p>
            <a:pPr marL="925830" lvl="1" indent="-514350">
              <a:buFont typeface="+mj-lt"/>
              <a:buAutoNum type="arabicPeriod"/>
            </a:pPr>
            <a:r>
              <a:rPr lang="en-US" b="1"/>
              <a:t>What incremental primary care spend targets should lead up to 10% by 2025, and how should they be determined?</a:t>
            </a:r>
          </a:p>
          <a:p>
            <a:pPr lvl="2"/>
            <a:r>
              <a:rPr lang="en-US"/>
              <a:t>The Technical Team will need to consider what the methodology for establishing incremental targets may be.</a:t>
            </a:r>
          </a:p>
          <a:p>
            <a:pPr marL="925830" lvl="1" indent="-514350">
              <a:buFont typeface="+mj-lt"/>
              <a:buAutoNum type="arabicPeriod"/>
            </a:pPr>
            <a:endParaRPr lang="en-US" b="1"/>
          </a:p>
          <a:p>
            <a:pPr marL="576072" indent="-457200"/>
            <a:endParaRPr lang="en-US"/>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16</a:t>
            </a:fld>
            <a:endParaRPr lang="en-US"/>
          </a:p>
        </p:txBody>
      </p:sp>
      <p:sp>
        <p:nvSpPr>
          <p:cNvPr id="11" name="Freeform 14">
            <a:extLst>
              <a:ext uri="{FF2B5EF4-FFF2-40B4-BE49-F238E27FC236}">
                <a16:creationId xmlns:a16="http://schemas.microsoft.com/office/drawing/2014/main" id="{CAB73504-7927-4965-9A40-1FAC05E657EF}"/>
              </a:ext>
            </a:extLst>
          </p:cNvPr>
          <p:cNvSpPr>
            <a:spLocks/>
          </p:cNvSpPr>
          <p:nvPr/>
        </p:nvSpPr>
        <p:spPr bwMode="auto">
          <a:xfrm>
            <a:off x="9694812" y="569580"/>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2">
                  <a:lumMod val="60000"/>
                  <a:lumOff val="40000"/>
                </a:schemeClr>
              </a:gs>
              <a:gs pos="100000">
                <a:schemeClr val="accent2"/>
              </a:gs>
            </a:gsLst>
            <a:lin ang="10800000" scaled="1"/>
            <a:tileRect/>
          </a:gradFill>
          <a:ln w="28575">
            <a:gradFill flip="none" rotWithShape="1">
              <a:gsLst>
                <a:gs pos="0">
                  <a:schemeClr val="accent2">
                    <a:lumMod val="60000"/>
                    <a:lumOff val="40000"/>
                  </a:schemeClr>
                </a:gs>
                <a:gs pos="100000">
                  <a:schemeClr val="accent2"/>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Rectangle 11">
            <a:extLst>
              <a:ext uri="{FF2B5EF4-FFF2-40B4-BE49-F238E27FC236}">
                <a16:creationId xmlns:a16="http://schemas.microsoft.com/office/drawing/2014/main" id="{E768C973-DE19-4D0E-876A-4B073547588D}"/>
              </a:ext>
            </a:extLst>
          </p:cNvPr>
          <p:cNvSpPr/>
          <p:nvPr/>
        </p:nvSpPr>
        <p:spPr>
          <a:xfrm>
            <a:off x="0" y="516919"/>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DF06CEBB-6762-448F-B6B2-302F6A837492}"/>
              </a:ext>
            </a:extLst>
          </p:cNvPr>
          <p:cNvSpPr txBox="1"/>
          <p:nvPr/>
        </p:nvSpPr>
        <p:spPr>
          <a:xfrm>
            <a:off x="678175" y="332493"/>
            <a:ext cx="813043" cy="1877437"/>
          </a:xfrm>
          <a:prstGeom prst="rect">
            <a:avLst/>
          </a:prstGeom>
          <a:noFill/>
        </p:spPr>
        <p:txBody>
          <a:bodyPr wrap="none" rtlCol="0">
            <a:spAutoFit/>
          </a:bodyPr>
          <a:lstStyle/>
          <a:p>
            <a:pPr marL="0" lvl="1"/>
            <a:r>
              <a:rPr lang="en-GB" sz="8800" b="1">
                <a:solidFill>
                  <a:schemeClr val="accent2"/>
                </a:solidFill>
                <a:latin typeface="Arial" pitchFamily="34" charset="0"/>
                <a:cs typeface="Arial" pitchFamily="34" charset="0"/>
              </a:rPr>
              <a:t>2</a:t>
            </a:r>
            <a:endParaRPr lang="en-IN" sz="8800" b="1">
              <a:solidFill>
                <a:schemeClr val="accent2"/>
              </a:solidFill>
              <a:latin typeface="Arial" pitchFamily="34" charset="0"/>
              <a:cs typeface="Arial" pitchFamily="34" charset="0"/>
            </a:endParaRPr>
          </a:p>
          <a:p>
            <a:endParaRPr lang="en-IN" sz="2800"/>
          </a:p>
        </p:txBody>
      </p:sp>
      <p:sp>
        <p:nvSpPr>
          <p:cNvPr id="14" name="TextBox 13">
            <a:extLst>
              <a:ext uri="{FF2B5EF4-FFF2-40B4-BE49-F238E27FC236}">
                <a16:creationId xmlns:a16="http://schemas.microsoft.com/office/drawing/2014/main" id="{519FA1AE-3AE9-471B-8961-E2F5484F6554}"/>
              </a:ext>
            </a:extLst>
          </p:cNvPr>
          <p:cNvSpPr txBox="1"/>
          <p:nvPr/>
        </p:nvSpPr>
        <p:spPr>
          <a:xfrm>
            <a:off x="2594652" y="658562"/>
            <a:ext cx="1460015"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Primary Care </a:t>
            </a:r>
          </a:p>
          <a:p>
            <a:pPr algn="ctr"/>
            <a:r>
              <a:rPr lang="en-GB">
                <a:solidFill>
                  <a:schemeClr val="tx1">
                    <a:lumMod val="75000"/>
                    <a:lumOff val="25000"/>
                  </a:schemeClr>
                </a:solidFill>
                <a:latin typeface="Impact" pitchFamily="34" charset="0"/>
                <a:cs typeface="Arial" pitchFamily="34" charset="0"/>
              </a:rPr>
              <a:t>Target</a:t>
            </a:r>
            <a:endParaRPr lang="en-IN">
              <a:solidFill>
                <a:schemeClr val="tx1">
                  <a:lumMod val="75000"/>
                  <a:lumOff val="25000"/>
                </a:schemeClr>
              </a:solidFill>
              <a:latin typeface="Impact" pitchFamily="34" charset="0"/>
              <a:cs typeface="Arial" pitchFamily="34" charset="0"/>
            </a:endParaRPr>
          </a:p>
        </p:txBody>
      </p:sp>
      <p:sp>
        <p:nvSpPr>
          <p:cNvPr id="15" name="Oval 14">
            <a:extLst>
              <a:ext uri="{FF2B5EF4-FFF2-40B4-BE49-F238E27FC236}">
                <a16:creationId xmlns:a16="http://schemas.microsoft.com/office/drawing/2014/main" id="{F9415AF4-C88A-468A-99A4-E59C92B1C05F}"/>
              </a:ext>
            </a:extLst>
          </p:cNvPr>
          <p:cNvSpPr/>
          <p:nvPr/>
        </p:nvSpPr>
        <p:spPr>
          <a:xfrm>
            <a:off x="1610281" y="670572"/>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CD57E14E-589E-438C-B590-6939FF812EE0}"/>
              </a:ext>
            </a:extLst>
          </p:cNvPr>
          <p:cNvSpPr/>
          <p:nvPr/>
        </p:nvSpPr>
        <p:spPr>
          <a:xfrm>
            <a:off x="4438227" y="605191"/>
            <a:ext cx="4951885"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Technical Team is to develop recommendations for getting to a 10% primary care target that applies to all payers and populations as a share of total health care expenditures for CY 2021-2025.</a:t>
            </a:r>
          </a:p>
        </p:txBody>
      </p:sp>
      <p:sp>
        <p:nvSpPr>
          <p:cNvPr id="17" name="Freeform 28">
            <a:extLst>
              <a:ext uri="{FF2B5EF4-FFF2-40B4-BE49-F238E27FC236}">
                <a16:creationId xmlns:a16="http://schemas.microsoft.com/office/drawing/2014/main" id="{041E541D-41C5-45E8-8286-D73FE44A73BE}"/>
              </a:ext>
            </a:extLst>
          </p:cNvPr>
          <p:cNvSpPr>
            <a:spLocks noEditPoints="1"/>
          </p:cNvSpPr>
          <p:nvPr/>
        </p:nvSpPr>
        <p:spPr bwMode="auto">
          <a:xfrm>
            <a:off x="1747681" y="799429"/>
            <a:ext cx="364460" cy="364596"/>
          </a:xfrm>
          <a:custGeom>
            <a:avLst/>
            <a:gdLst>
              <a:gd name="T0" fmla="*/ 58 w 351"/>
              <a:gd name="T1" fmla="*/ 248 h 410"/>
              <a:gd name="T2" fmla="*/ 132 w 351"/>
              <a:gd name="T3" fmla="*/ 258 h 410"/>
              <a:gd name="T4" fmla="*/ 187 w 351"/>
              <a:gd name="T5" fmla="*/ 209 h 410"/>
              <a:gd name="T6" fmla="*/ 132 w 351"/>
              <a:gd name="T7" fmla="*/ 244 h 410"/>
              <a:gd name="T8" fmla="*/ 58 w 351"/>
              <a:gd name="T9" fmla="*/ 235 h 410"/>
              <a:gd name="T10" fmla="*/ 69 w 351"/>
              <a:gd name="T11" fmla="*/ 0 h 410"/>
              <a:gd name="T12" fmla="*/ 88 w 351"/>
              <a:gd name="T13" fmla="*/ 4 h 410"/>
              <a:gd name="T14" fmla="*/ 92 w 351"/>
              <a:gd name="T15" fmla="*/ 46 h 410"/>
              <a:gd name="T16" fmla="*/ 85 w 351"/>
              <a:gd name="T17" fmla="*/ 55 h 410"/>
              <a:gd name="T18" fmla="*/ 63 w 351"/>
              <a:gd name="T19" fmla="*/ 55 h 410"/>
              <a:gd name="T20" fmla="*/ 58 w 351"/>
              <a:gd name="T21" fmla="*/ 46 h 410"/>
              <a:gd name="T22" fmla="*/ 25 w 351"/>
              <a:gd name="T23" fmla="*/ 68 h 410"/>
              <a:gd name="T24" fmla="*/ 25 w 351"/>
              <a:gd name="T25" fmla="*/ 170 h 410"/>
              <a:gd name="T26" fmla="*/ 60 w 351"/>
              <a:gd name="T27" fmla="*/ 212 h 410"/>
              <a:gd name="T28" fmla="*/ 130 w 351"/>
              <a:gd name="T29" fmla="*/ 223 h 410"/>
              <a:gd name="T30" fmla="*/ 180 w 351"/>
              <a:gd name="T31" fmla="*/ 182 h 410"/>
              <a:gd name="T32" fmla="*/ 192 w 351"/>
              <a:gd name="T33" fmla="*/ 89 h 410"/>
              <a:gd name="T34" fmla="*/ 160 w 351"/>
              <a:gd name="T35" fmla="*/ 43 h 410"/>
              <a:gd name="T36" fmla="*/ 157 w 351"/>
              <a:gd name="T37" fmla="*/ 53 h 410"/>
              <a:gd name="T38" fmla="*/ 138 w 351"/>
              <a:gd name="T39" fmla="*/ 57 h 410"/>
              <a:gd name="T40" fmla="*/ 127 w 351"/>
              <a:gd name="T41" fmla="*/ 50 h 410"/>
              <a:gd name="T42" fmla="*/ 127 w 351"/>
              <a:gd name="T43" fmla="*/ 7 h 410"/>
              <a:gd name="T44" fmla="*/ 138 w 351"/>
              <a:gd name="T45" fmla="*/ 0 h 410"/>
              <a:gd name="T46" fmla="*/ 157 w 351"/>
              <a:gd name="T47" fmla="*/ 4 h 410"/>
              <a:gd name="T48" fmla="*/ 160 w 351"/>
              <a:gd name="T49" fmla="*/ 20 h 410"/>
              <a:gd name="T50" fmla="*/ 210 w 351"/>
              <a:gd name="T51" fmla="*/ 66 h 410"/>
              <a:gd name="T52" fmla="*/ 208 w 351"/>
              <a:gd name="T53" fmla="*/ 209 h 410"/>
              <a:gd name="T54" fmla="*/ 148 w 351"/>
              <a:gd name="T55" fmla="*/ 276 h 410"/>
              <a:gd name="T56" fmla="*/ 122 w 351"/>
              <a:gd name="T57" fmla="*/ 327 h 410"/>
              <a:gd name="T58" fmla="*/ 178 w 351"/>
              <a:gd name="T59" fmla="*/ 384 h 410"/>
              <a:gd name="T60" fmla="*/ 259 w 351"/>
              <a:gd name="T61" fmla="*/ 371 h 410"/>
              <a:gd name="T62" fmla="*/ 296 w 351"/>
              <a:gd name="T63" fmla="*/ 299 h 410"/>
              <a:gd name="T64" fmla="*/ 268 w 351"/>
              <a:gd name="T65" fmla="*/ 64 h 410"/>
              <a:gd name="T66" fmla="*/ 275 w 351"/>
              <a:gd name="T67" fmla="*/ 13 h 410"/>
              <a:gd name="T68" fmla="*/ 325 w 351"/>
              <a:gd name="T69" fmla="*/ 4 h 410"/>
              <a:gd name="T70" fmla="*/ 351 w 351"/>
              <a:gd name="T71" fmla="*/ 45 h 410"/>
              <a:gd name="T72" fmla="*/ 318 w 351"/>
              <a:gd name="T73" fmla="*/ 89 h 410"/>
              <a:gd name="T74" fmla="*/ 303 w 351"/>
              <a:gd name="T75" fmla="*/ 355 h 410"/>
              <a:gd name="T76" fmla="*/ 236 w 351"/>
              <a:gd name="T77" fmla="*/ 405 h 410"/>
              <a:gd name="T78" fmla="*/ 152 w 351"/>
              <a:gd name="T79" fmla="*/ 394 h 410"/>
              <a:gd name="T80" fmla="*/ 100 w 351"/>
              <a:gd name="T81" fmla="*/ 329 h 410"/>
              <a:gd name="T82" fmla="*/ 65 w 351"/>
              <a:gd name="T83" fmla="*/ 276 h 410"/>
              <a:gd name="T84" fmla="*/ 3 w 351"/>
              <a:gd name="T85" fmla="*/ 209 h 410"/>
              <a:gd name="T86" fmla="*/ 3 w 351"/>
              <a:gd name="T87" fmla="*/ 64 h 410"/>
              <a:gd name="T88" fmla="*/ 58 w 351"/>
              <a:gd name="T89" fmla="*/ 20 h 410"/>
              <a:gd name="T90" fmla="*/ 62 w 351"/>
              <a:gd name="T91" fmla="*/ 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410">
                <a:moveTo>
                  <a:pt x="26" y="209"/>
                </a:moveTo>
                <a:lnTo>
                  <a:pt x="39" y="230"/>
                </a:lnTo>
                <a:lnTo>
                  <a:pt x="58" y="248"/>
                </a:lnTo>
                <a:lnTo>
                  <a:pt x="79" y="258"/>
                </a:lnTo>
                <a:lnTo>
                  <a:pt x="106" y="264"/>
                </a:lnTo>
                <a:lnTo>
                  <a:pt x="132" y="258"/>
                </a:lnTo>
                <a:lnTo>
                  <a:pt x="155" y="248"/>
                </a:lnTo>
                <a:lnTo>
                  <a:pt x="173" y="230"/>
                </a:lnTo>
                <a:lnTo>
                  <a:pt x="187" y="209"/>
                </a:lnTo>
                <a:lnTo>
                  <a:pt x="171" y="223"/>
                </a:lnTo>
                <a:lnTo>
                  <a:pt x="153" y="235"/>
                </a:lnTo>
                <a:lnTo>
                  <a:pt x="132" y="244"/>
                </a:lnTo>
                <a:lnTo>
                  <a:pt x="106" y="248"/>
                </a:lnTo>
                <a:lnTo>
                  <a:pt x="81" y="244"/>
                </a:lnTo>
                <a:lnTo>
                  <a:pt x="58" y="235"/>
                </a:lnTo>
                <a:lnTo>
                  <a:pt x="40" y="223"/>
                </a:lnTo>
                <a:lnTo>
                  <a:pt x="26" y="209"/>
                </a:lnTo>
                <a:close/>
                <a:moveTo>
                  <a:pt x="69" y="0"/>
                </a:moveTo>
                <a:lnTo>
                  <a:pt x="81" y="0"/>
                </a:lnTo>
                <a:lnTo>
                  <a:pt x="85" y="0"/>
                </a:lnTo>
                <a:lnTo>
                  <a:pt x="88" y="4"/>
                </a:lnTo>
                <a:lnTo>
                  <a:pt x="92" y="7"/>
                </a:lnTo>
                <a:lnTo>
                  <a:pt x="92" y="11"/>
                </a:lnTo>
                <a:lnTo>
                  <a:pt x="92" y="46"/>
                </a:lnTo>
                <a:lnTo>
                  <a:pt x="92" y="50"/>
                </a:lnTo>
                <a:lnTo>
                  <a:pt x="88" y="53"/>
                </a:lnTo>
                <a:lnTo>
                  <a:pt x="85" y="55"/>
                </a:lnTo>
                <a:lnTo>
                  <a:pt x="81" y="57"/>
                </a:lnTo>
                <a:lnTo>
                  <a:pt x="69" y="57"/>
                </a:lnTo>
                <a:lnTo>
                  <a:pt x="63" y="55"/>
                </a:lnTo>
                <a:lnTo>
                  <a:pt x="62" y="53"/>
                </a:lnTo>
                <a:lnTo>
                  <a:pt x="58" y="50"/>
                </a:lnTo>
                <a:lnTo>
                  <a:pt x="58" y="46"/>
                </a:lnTo>
                <a:lnTo>
                  <a:pt x="58" y="41"/>
                </a:lnTo>
                <a:lnTo>
                  <a:pt x="39" y="50"/>
                </a:lnTo>
                <a:lnTo>
                  <a:pt x="25" y="68"/>
                </a:lnTo>
                <a:lnTo>
                  <a:pt x="19" y="89"/>
                </a:lnTo>
                <a:lnTo>
                  <a:pt x="19" y="161"/>
                </a:lnTo>
                <a:lnTo>
                  <a:pt x="25" y="170"/>
                </a:lnTo>
                <a:lnTo>
                  <a:pt x="32" y="182"/>
                </a:lnTo>
                <a:lnTo>
                  <a:pt x="44" y="198"/>
                </a:lnTo>
                <a:lnTo>
                  <a:pt x="60" y="212"/>
                </a:lnTo>
                <a:lnTo>
                  <a:pt x="81" y="223"/>
                </a:lnTo>
                <a:lnTo>
                  <a:pt x="106" y="226"/>
                </a:lnTo>
                <a:lnTo>
                  <a:pt x="130" y="223"/>
                </a:lnTo>
                <a:lnTo>
                  <a:pt x="152" y="212"/>
                </a:lnTo>
                <a:lnTo>
                  <a:pt x="168" y="198"/>
                </a:lnTo>
                <a:lnTo>
                  <a:pt x="180" y="182"/>
                </a:lnTo>
                <a:lnTo>
                  <a:pt x="189" y="170"/>
                </a:lnTo>
                <a:lnTo>
                  <a:pt x="192" y="161"/>
                </a:lnTo>
                <a:lnTo>
                  <a:pt x="192" y="89"/>
                </a:lnTo>
                <a:lnTo>
                  <a:pt x="189" y="69"/>
                </a:lnTo>
                <a:lnTo>
                  <a:pt x="176" y="53"/>
                </a:lnTo>
                <a:lnTo>
                  <a:pt x="160" y="43"/>
                </a:lnTo>
                <a:lnTo>
                  <a:pt x="160" y="46"/>
                </a:lnTo>
                <a:lnTo>
                  <a:pt x="160" y="50"/>
                </a:lnTo>
                <a:lnTo>
                  <a:pt x="157" y="53"/>
                </a:lnTo>
                <a:lnTo>
                  <a:pt x="155" y="55"/>
                </a:lnTo>
                <a:lnTo>
                  <a:pt x="150" y="57"/>
                </a:lnTo>
                <a:lnTo>
                  <a:pt x="138" y="57"/>
                </a:lnTo>
                <a:lnTo>
                  <a:pt x="134" y="55"/>
                </a:lnTo>
                <a:lnTo>
                  <a:pt x="130" y="53"/>
                </a:lnTo>
                <a:lnTo>
                  <a:pt x="127" y="50"/>
                </a:lnTo>
                <a:lnTo>
                  <a:pt x="127" y="46"/>
                </a:lnTo>
                <a:lnTo>
                  <a:pt x="127" y="11"/>
                </a:lnTo>
                <a:lnTo>
                  <a:pt x="127" y="7"/>
                </a:lnTo>
                <a:lnTo>
                  <a:pt x="130" y="4"/>
                </a:lnTo>
                <a:lnTo>
                  <a:pt x="134" y="0"/>
                </a:lnTo>
                <a:lnTo>
                  <a:pt x="138" y="0"/>
                </a:lnTo>
                <a:lnTo>
                  <a:pt x="150" y="0"/>
                </a:lnTo>
                <a:lnTo>
                  <a:pt x="155" y="0"/>
                </a:lnTo>
                <a:lnTo>
                  <a:pt x="157" y="4"/>
                </a:lnTo>
                <a:lnTo>
                  <a:pt x="160" y="7"/>
                </a:lnTo>
                <a:lnTo>
                  <a:pt x="160" y="11"/>
                </a:lnTo>
                <a:lnTo>
                  <a:pt x="160" y="20"/>
                </a:lnTo>
                <a:lnTo>
                  <a:pt x="182" y="30"/>
                </a:lnTo>
                <a:lnTo>
                  <a:pt x="198" y="46"/>
                </a:lnTo>
                <a:lnTo>
                  <a:pt x="210" y="66"/>
                </a:lnTo>
                <a:lnTo>
                  <a:pt x="213" y="89"/>
                </a:lnTo>
                <a:lnTo>
                  <a:pt x="213" y="177"/>
                </a:lnTo>
                <a:lnTo>
                  <a:pt x="208" y="209"/>
                </a:lnTo>
                <a:lnTo>
                  <a:pt x="194" y="237"/>
                </a:lnTo>
                <a:lnTo>
                  <a:pt x="175" y="260"/>
                </a:lnTo>
                <a:lnTo>
                  <a:pt x="148" y="276"/>
                </a:lnTo>
                <a:lnTo>
                  <a:pt x="116" y="283"/>
                </a:lnTo>
                <a:lnTo>
                  <a:pt x="116" y="299"/>
                </a:lnTo>
                <a:lnTo>
                  <a:pt x="122" y="327"/>
                </a:lnTo>
                <a:lnTo>
                  <a:pt x="134" y="352"/>
                </a:lnTo>
                <a:lnTo>
                  <a:pt x="153" y="371"/>
                </a:lnTo>
                <a:lnTo>
                  <a:pt x="178" y="384"/>
                </a:lnTo>
                <a:lnTo>
                  <a:pt x="206" y="389"/>
                </a:lnTo>
                <a:lnTo>
                  <a:pt x="235" y="384"/>
                </a:lnTo>
                <a:lnTo>
                  <a:pt x="259" y="371"/>
                </a:lnTo>
                <a:lnTo>
                  <a:pt x="281" y="352"/>
                </a:lnTo>
                <a:lnTo>
                  <a:pt x="293" y="327"/>
                </a:lnTo>
                <a:lnTo>
                  <a:pt x="296" y="299"/>
                </a:lnTo>
                <a:lnTo>
                  <a:pt x="296" y="89"/>
                </a:lnTo>
                <a:lnTo>
                  <a:pt x="279" y="80"/>
                </a:lnTo>
                <a:lnTo>
                  <a:pt x="268" y="64"/>
                </a:lnTo>
                <a:lnTo>
                  <a:pt x="263" y="45"/>
                </a:lnTo>
                <a:lnTo>
                  <a:pt x="266" y="27"/>
                </a:lnTo>
                <a:lnTo>
                  <a:pt x="275" y="13"/>
                </a:lnTo>
                <a:lnTo>
                  <a:pt x="289" y="4"/>
                </a:lnTo>
                <a:lnTo>
                  <a:pt x="307" y="0"/>
                </a:lnTo>
                <a:lnTo>
                  <a:pt x="325" y="4"/>
                </a:lnTo>
                <a:lnTo>
                  <a:pt x="339" y="13"/>
                </a:lnTo>
                <a:lnTo>
                  <a:pt x="348" y="27"/>
                </a:lnTo>
                <a:lnTo>
                  <a:pt x="351" y="45"/>
                </a:lnTo>
                <a:lnTo>
                  <a:pt x="348" y="64"/>
                </a:lnTo>
                <a:lnTo>
                  <a:pt x="335" y="80"/>
                </a:lnTo>
                <a:lnTo>
                  <a:pt x="318" y="89"/>
                </a:lnTo>
                <a:lnTo>
                  <a:pt x="318" y="299"/>
                </a:lnTo>
                <a:lnTo>
                  <a:pt x="314" y="329"/>
                </a:lnTo>
                <a:lnTo>
                  <a:pt x="303" y="355"/>
                </a:lnTo>
                <a:lnTo>
                  <a:pt x="286" y="377"/>
                </a:lnTo>
                <a:lnTo>
                  <a:pt x="263" y="394"/>
                </a:lnTo>
                <a:lnTo>
                  <a:pt x="236" y="405"/>
                </a:lnTo>
                <a:lnTo>
                  <a:pt x="206" y="410"/>
                </a:lnTo>
                <a:lnTo>
                  <a:pt x="178" y="405"/>
                </a:lnTo>
                <a:lnTo>
                  <a:pt x="152" y="394"/>
                </a:lnTo>
                <a:lnTo>
                  <a:pt x="129" y="377"/>
                </a:lnTo>
                <a:lnTo>
                  <a:pt x="111" y="355"/>
                </a:lnTo>
                <a:lnTo>
                  <a:pt x="100" y="329"/>
                </a:lnTo>
                <a:lnTo>
                  <a:pt x="95" y="299"/>
                </a:lnTo>
                <a:lnTo>
                  <a:pt x="95" y="283"/>
                </a:lnTo>
                <a:lnTo>
                  <a:pt x="65" y="276"/>
                </a:lnTo>
                <a:lnTo>
                  <a:pt x="39" y="260"/>
                </a:lnTo>
                <a:lnTo>
                  <a:pt x="17" y="237"/>
                </a:lnTo>
                <a:lnTo>
                  <a:pt x="3" y="209"/>
                </a:lnTo>
                <a:lnTo>
                  <a:pt x="0" y="177"/>
                </a:lnTo>
                <a:lnTo>
                  <a:pt x="0" y="89"/>
                </a:lnTo>
                <a:lnTo>
                  <a:pt x="3" y="64"/>
                </a:lnTo>
                <a:lnTo>
                  <a:pt x="16" y="43"/>
                </a:lnTo>
                <a:lnTo>
                  <a:pt x="35" y="27"/>
                </a:lnTo>
                <a:lnTo>
                  <a:pt x="58" y="20"/>
                </a:lnTo>
                <a:lnTo>
                  <a:pt x="58" y="11"/>
                </a:lnTo>
                <a:lnTo>
                  <a:pt x="58" y="7"/>
                </a:lnTo>
                <a:lnTo>
                  <a:pt x="62" y="4"/>
                </a:lnTo>
                <a:lnTo>
                  <a:pt x="63" y="0"/>
                </a:lnTo>
                <a:lnTo>
                  <a:pt x="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122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3FEB3-8AA8-4EF5-9224-97AFA4AEC868}"/>
              </a:ext>
            </a:extLst>
          </p:cNvPr>
          <p:cNvSpPr>
            <a:spLocks noGrp="1"/>
          </p:cNvSpPr>
          <p:nvPr>
            <p:ph idx="1"/>
          </p:nvPr>
        </p:nvSpPr>
        <p:spPr>
          <a:xfrm>
            <a:off x="609600" y="2074364"/>
            <a:ext cx="10972800" cy="4553346"/>
          </a:xfrm>
        </p:spPr>
        <p:txBody>
          <a:bodyPr>
            <a:normAutofit fontScale="92500"/>
          </a:bodyPr>
          <a:lstStyle/>
          <a:p>
            <a:pPr marL="633222" indent="-514350"/>
            <a:r>
              <a:rPr lang="en-US"/>
              <a:t>We anticipate starting this discussion in June and will begin with education on the experience of other states with primary care targets.</a:t>
            </a:r>
          </a:p>
          <a:p>
            <a:pPr marL="118872" indent="0">
              <a:buNone/>
            </a:pPr>
            <a:endParaRPr lang="en-US" sz="1400"/>
          </a:p>
          <a:p>
            <a:pPr marL="633222" indent="-514350"/>
            <a:r>
              <a:rPr lang="en-US"/>
              <a:t>We will share information on studies done on Connecticut’s primary care spending by payer type, including PCC and NESCSO work.</a:t>
            </a:r>
          </a:p>
          <a:p>
            <a:pPr marL="633222" indent="-514350"/>
            <a:endParaRPr lang="en-US" sz="1400"/>
          </a:p>
          <a:p>
            <a:pPr marL="633222" indent="-514350"/>
            <a:r>
              <a:rPr lang="en-US"/>
              <a:t>Discussion will take place over three meetings.  We will present you with options, and pros/cons to inform your deliberation.</a:t>
            </a:r>
          </a:p>
          <a:p>
            <a:pPr marL="633222" indent="-514350"/>
            <a:endParaRPr lang="en-US" sz="1400"/>
          </a:p>
          <a:p>
            <a:pPr marL="576072" indent="-457200"/>
            <a:r>
              <a:rPr lang="en-US"/>
              <a:t>We will review the Stakeholder Advisory Board feedback with you before any recommendation is finalized.</a:t>
            </a:r>
          </a:p>
          <a:p>
            <a:pPr marL="633222" indent="-514350"/>
            <a:endParaRPr lang="en-US"/>
          </a:p>
          <a:p>
            <a:pPr marL="576072" indent="-457200"/>
            <a:endParaRPr lang="en-US"/>
          </a:p>
        </p:txBody>
      </p:sp>
      <p:sp>
        <p:nvSpPr>
          <p:cNvPr id="4" name="Slide Number Placeholder 3">
            <a:extLst>
              <a:ext uri="{FF2B5EF4-FFF2-40B4-BE49-F238E27FC236}">
                <a16:creationId xmlns:a16="http://schemas.microsoft.com/office/drawing/2014/main" id="{660D519C-3F02-4A8C-9D46-6898D8C31BD9}"/>
              </a:ext>
            </a:extLst>
          </p:cNvPr>
          <p:cNvSpPr>
            <a:spLocks noGrp="1"/>
          </p:cNvSpPr>
          <p:nvPr>
            <p:ph type="sldNum" sz="quarter" idx="12"/>
          </p:nvPr>
        </p:nvSpPr>
        <p:spPr/>
        <p:txBody>
          <a:bodyPr/>
          <a:lstStyle/>
          <a:p>
            <a:fld id="{401CF334-2D5C-4859-84A6-CA7E6E43FAEB}" type="slidenum">
              <a:rPr lang="en-US" smtClean="0"/>
              <a:t>17</a:t>
            </a:fld>
            <a:endParaRPr lang="en-US"/>
          </a:p>
        </p:txBody>
      </p:sp>
      <p:sp>
        <p:nvSpPr>
          <p:cNvPr id="11" name="Freeform 14">
            <a:extLst>
              <a:ext uri="{FF2B5EF4-FFF2-40B4-BE49-F238E27FC236}">
                <a16:creationId xmlns:a16="http://schemas.microsoft.com/office/drawing/2014/main" id="{CAB73504-7927-4965-9A40-1FAC05E657EF}"/>
              </a:ext>
            </a:extLst>
          </p:cNvPr>
          <p:cNvSpPr>
            <a:spLocks/>
          </p:cNvSpPr>
          <p:nvPr/>
        </p:nvSpPr>
        <p:spPr bwMode="auto">
          <a:xfrm>
            <a:off x="9694812" y="569580"/>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2">
                  <a:lumMod val="60000"/>
                  <a:lumOff val="40000"/>
                </a:schemeClr>
              </a:gs>
              <a:gs pos="100000">
                <a:schemeClr val="accent2"/>
              </a:gs>
            </a:gsLst>
            <a:lin ang="10800000" scaled="1"/>
            <a:tileRect/>
          </a:gradFill>
          <a:ln w="28575">
            <a:gradFill flip="none" rotWithShape="1">
              <a:gsLst>
                <a:gs pos="0">
                  <a:schemeClr val="accent2">
                    <a:lumMod val="60000"/>
                    <a:lumOff val="40000"/>
                  </a:schemeClr>
                </a:gs>
                <a:gs pos="100000">
                  <a:schemeClr val="accent2"/>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Rectangle 11">
            <a:extLst>
              <a:ext uri="{FF2B5EF4-FFF2-40B4-BE49-F238E27FC236}">
                <a16:creationId xmlns:a16="http://schemas.microsoft.com/office/drawing/2014/main" id="{E768C973-DE19-4D0E-876A-4B073547588D}"/>
              </a:ext>
            </a:extLst>
          </p:cNvPr>
          <p:cNvSpPr/>
          <p:nvPr/>
        </p:nvSpPr>
        <p:spPr>
          <a:xfrm>
            <a:off x="0" y="516919"/>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DF06CEBB-6762-448F-B6B2-302F6A837492}"/>
              </a:ext>
            </a:extLst>
          </p:cNvPr>
          <p:cNvSpPr txBox="1"/>
          <p:nvPr/>
        </p:nvSpPr>
        <p:spPr>
          <a:xfrm>
            <a:off x="678175" y="332493"/>
            <a:ext cx="813043" cy="1877437"/>
          </a:xfrm>
          <a:prstGeom prst="rect">
            <a:avLst/>
          </a:prstGeom>
          <a:noFill/>
        </p:spPr>
        <p:txBody>
          <a:bodyPr wrap="none" rtlCol="0">
            <a:spAutoFit/>
          </a:bodyPr>
          <a:lstStyle/>
          <a:p>
            <a:pPr marL="0" lvl="1"/>
            <a:r>
              <a:rPr lang="en-GB" sz="8800" b="1">
                <a:solidFill>
                  <a:schemeClr val="accent2"/>
                </a:solidFill>
                <a:latin typeface="Arial" pitchFamily="34" charset="0"/>
                <a:cs typeface="Arial" pitchFamily="34" charset="0"/>
              </a:rPr>
              <a:t>2</a:t>
            </a:r>
            <a:endParaRPr lang="en-IN" sz="8800" b="1">
              <a:solidFill>
                <a:schemeClr val="accent2"/>
              </a:solidFill>
              <a:latin typeface="Arial" pitchFamily="34" charset="0"/>
              <a:cs typeface="Arial" pitchFamily="34" charset="0"/>
            </a:endParaRPr>
          </a:p>
          <a:p>
            <a:endParaRPr lang="en-IN" sz="2800"/>
          </a:p>
        </p:txBody>
      </p:sp>
      <p:sp>
        <p:nvSpPr>
          <p:cNvPr id="14" name="TextBox 13">
            <a:extLst>
              <a:ext uri="{FF2B5EF4-FFF2-40B4-BE49-F238E27FC236}">
                <a16:creationId xmlns:a16="http://schemas.microsoft.com/office/drawing/2014/main" id="{519FA1AE-3AE9-471B-8961-E2F5484F6554}"/>
              </a:ext>
            </a:extLst>
          </p:cNvPr>
          <p:cNvSpPr txBox="1"/>
          <p:nvPr/>
        </p:nvSpPr>
        <p:spPr>
          <a:xfrm>
            <a:off x="2594652" y="658562"/>
            <a:ext cx="1460015"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Primary Care </a:t>
            </a:r>
          </a:p>
          <a:p>
            <a:pPr algn="ctr"/>
            <a:r>
              <a:rPr lang="en-GB">
                <a:solidFill>
                  <a:schemeClr val="tx1">
                    <a:lumMod val="75000"/>
                    <a:lumOff val="25000"/>
                  </a:schemeClr>
                </a:solidFill>
                <a:latin typeface="Impact" pitchFamily="34" charset="0"/>
                <a:cs typeface="Arial" pitchFamily="34" charset="0"/>
              </a:rPr>
              <a:t>Target</a:t>
            </a:r>
            <a:endParaRPr lang="en-IN">
              <a:solidFill>
                <a:schemeClr val="tx1">
                  <a:lumMod val="75000"/>
                  <a:lumOff val="25000"/>
                </a:schemeClr>
              </a:solidFill>
              <a:latin typeface="Impact" pitchFamily="34" charset="0"/>
              <a:cs typeface="Arial" pitchFamily="34" charset="0"/>
            </a:endParaRPr>
          </a:p>
        </p:txBody>
      </p:sp>
      <p:sp>
        <p:nvSpPr>
          <p:cNvPr id="15" name="Oval 14">
            <a:extLst>
              <a:ext uri="{FF2B5EF4-FFF2-40B4-BE49-F238E27FC236}">
                <a16:creationId xmlns:a16="http://schemas.microsoft.com/office/drawing/2014/main" id="{F9415AF4-C88A-468A-99A4-E59C92B1C05F}"/>
              </a:ext>
            </a:extLst>
          </p:cNvPr>
          <p:cNvSpPr/>
          <p:nvPr/>
        </p:nvSpPr>
        <p:spPr>
          <a:xfrm>
            <a:off x="1610281" y="670572"/>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CD57E14E-589E-438C-B590-6939FF812EE0}"/>
              </a:ext>
            </a:extLst>
          </p:cNvPr>
          <p:cNvSpPr/>
          <p:nvPr/>
        </p:nvSpPr>
        <p:spPr>
          <a:xfrm>
            <a:off x="4438227" y="605191"/>
            <a:ext cx="4951885"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The Technical Team is to develop recommendations for a primary care target that applies to all payers and populations as a share of total health care expenditures for CY 2021-2025.</a:t>
            </a:r>
          </a:p>
        </p:txBody>
      </p:sp>
      <p:sp>
        <p:nvSpPr>
          <p:cNvPr id="17" name="Freeform 28">
            <a:extLst>
              <a:ext uri="{FF2B5EF4-FFF2-40B4-BE49-F238E27FC236}">
                <a16:creationId xmlns:a16="http://schemas.microsoft.com/office/drawing/2014/main" id="{041E541D-41C5-45E8-8286-D73FE44A73BE}"/>
              </a:ext>
            </a:extLst>
          </p:cNvPr>
          <p:cNvSpPr>
            <a:spLocks noEditPoints="1"/>
          </p:cNvSpPr>
          <p:nvPr/>
        </p:nvSpPr>
        <p:spPr bwMode="auto">
          <a:xfrm>
            <a:off x="1747681" y="799429"/>
            <a:ext cx="364460" cy="364596"/>
          </a:xfrm>
          <a:custGeom>
            <a:avLst/>
            <a:gdLst>
              <a:gd name="T0" fmla="*/ 58 w 351"/>
              <a:gd name="T1" fmla="*/ 248 h 410"/>
              <a:gd name="T2" fmla="*/ 132 w 351"/>
              <a:gd name="T3" fmla="*/ 258 h 410"/>
              <a:gd name="T4" fmla="*/ 187 w 351"/>
              <a:gd name="T5" fmla="*/ 209 h 410"/>
              <a:gd name="T6" fmla="*/ 132 w 351"/>
              <a:gd name="T7" fmla="*/ 244 h 410"/>
              <a:gd name="T8" fmla="*/ 58 w 351"/>
              <a:gd name="T9" fmla="*/ 235 h 410"/>
              <a:gd name="T10" fmla="*/ 69 w 351"/>
              <a:gd name="T11" fmla="*/ 0 h 410"/>
              <a:gd name="T12" fmla="*/ 88 w 351"/>
              <a:gd name="T13" fmla="*/ 4 h 410"/>
              <a:gd name="T14" fmla="*/ 92 w 351"/>
              <a:gd name="T15" fmla="*/ 46 h 410"/>
              <a:gd name="T16" fmla="*/ 85 w 351"/>
              <a:gd name="T17" fmla="*/ 55 h 410"/>
              <a:gd name="T18" fmla="*/ 63 w 351"/>
              <a:gd name="T19" fmla="*/ 55 h 410"/>
              <a:gd name="T20" fmla="*/ 58 w 351"/>
              <a:gd name="T21" fmla="*/ 46 h 410"/>
              <a:gd name="T22" fmla="*/ 25 w 351"/>
              <a:gd name="T23" fmla="*/ 68 h 410"/>
              <a:gd name="T24" fmla="*/ 25 w 351"/>
              <a:gd name="T25" fmla="*/ 170 h 410"/>
              <a:gd name="T26" fmla="*/ 60 w 351"/>
              <a:gd name="T27" fmla="*/ 212 h 410"/>
              <a:gd name="T28" fmla="*/ 130 w 351"/>
              <a:gd name="T29" fmla="*/ 223 h 410"/>
              <a:gd name="T30" fmla="*/ 180 w 351"/>
              <a:gd name="T31" fmla="*/ 182 h 410"/>
              <a:gd name="T32" fmla="*/ 192 w 351"/>
              <a:gd name="T33" fmla="*/ 89 h 410"/>
              <a:gd name="T34" fmla="*/ 160 w 351"/>
              <a:gd name="T35" fmla="*/ 43 h 410"/>
              <a:gd name="T36" fmla="*/ 157 w 351"/>
              <a:gd name="T37" fmla="*/ 53 h 410"/>
              <a:gd name="T38" fmla="*/ 138 w 351"/>
              <a:gd name="T39" fmla="*/ 57 h 410"/>
              <a:gd name="T40" fmla="*/ 127 w 351"/>
              <a:gd name="T41" fmla="*/ 50 h 410"/>
              <a:gd name="T42" fmla="*/ 127 w 351"/>
              <a:gd name="T43" fmla="*/ 7 h 410"/>
              <a:gd name="T44" fmla="*/ 138 w 351"/>
              <a:gd name="T45" fmla="*/ 0 h 410"/>
              <a:gd name="T46" fmla="*/ 157 w 351"/>
              <a:gd name="T47" fmla="*/ 4 h 410"/>
              <a:gd name="T48" fmla="*/ 160 w 351"/>
              <a:gd name="T49" fmla="*/ 20 h 410"/>
              <a:gd name="T50" fmla="*/ 210 w 351"/>
              <a:gd name="T51" fmla="*/ 66 h 410"/>
              <a:gd name="T52" fmla="*/ 208 w 351"/>
              <a:gd name="T53" fmla="*/ 209 h 410"/>
              <a:gd name="T54" fmla="*/ 148 w 351"/>
              <a:gd name="T55" fmla="*/ 276 h 410"/>
              <a:gd name="T56" fmla="*/ 122 w 351"/>
              <a:gd name="T57" fmla="*/ 327 h 410"/>
              <a:gd name="T58" fmla="*/ 178 w 351"/>
              <a:gd name="T59" fmla="*/ 384 h 410"/>
              <a:gd name="T60" fmla="*/ 259 w 351"/>
              <a:gd name="T61" fmla="*/ 371 h 410"/>
              <a:gd name="T62" fmla="*/ 296 w 351"/>
              <a:gd name="T63" fmla="*/ 299 h 410"/>
              <a:gd name="T64" fmla="*/ 268 w 351"/>
              <a:gd name="T65" fmla="*/ 64 h 410"/>
              <a:gd name="T66" fmla="*/ 275 w 351"/>
              <a:gd name="T67" fmla="*/ 13 h 410"/>
              <a:gd name="T68" fmla="*/ 325 w 351"/>
              <a:gd name="T69" fmla="*/ 4 h 410"/>
              <a:gd name="T70" fmla="*/ 351 w 351"/>
              <a:gd name="T71" fmla="*/ 45 h 410"/>
              <a:gd name="T72" fmla="*/ 318 w 351"/>
              <a:gd name="T73" fmla="*/ 89 h 410"/>
              <a:gd name="T74" fmla="*/ 303 w 351"/>
              <a:gd name="T75" fmla="*/ 355 h 410"/>
              <a:gd name="T76" fmla="*/ 236 w 351"/>
              <a:gd name="T77" fmla="*/ 405 h 410"/>
              <a:gd name="T78" fmla="*/ 152 w 351"/>
              <a:gd name="T79" fmla="*/ 394 h 410"/>
              <a:gd name="T80" fmla="*/ 100 w 351"/>
              <a:gd name="T81" fmla="*/ 329 h 410"/>
              <a:gd name="T82" fmla="*/ 65 w 351"/>
              <a:gd name="T83" fmla="*/ 276 h 410"/>
              <a:gd name="T84" fmla="*/ 3 w 351"/>
              <a:gd name="T85" fmla="*/ 209 h 410"/>
              <a:gd name="T86" fmla="*/ 3 w 351"/>
              <a:gd name="T87" fmla="*/ 64 h 410"/>
              <a:gd name="T88" fmla="*/ 58 w 351"/>
              <a:gd name="T89" fmla="*/ 20 h 410"/>
              <a:gd name="T90" fmla="*/ 62 w 351"/>
              <a:gd name="T91" fmla="*/ 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410">
                <a:moveTo>
                  <a:pt x="26" y="209"/>
                </a:moveTo>
                <a:lnTo>
                  <a:pt x="39" y="230"/>
                </a:lnTo>
                <a:lnTo>
                  <a:pt x="58" y="248"/>
                </a:lnTo>
                <a:lnTo>
                  <a:pt x="79" y="258"/>
                </a:lnTo>
                <a:lnTo>
                  <a:pt x="106" y="264"/>
                </a:lnTo>
                <a:lnTo>
                  <a:pt x="132" y="258"/>
                </a:lnTo>
                <a:lnTo>
                  <a:pt x="155" y="248"/>
                </a:lnTo>
                <a:lnTo>
                  <a:pt x="173" y="230"/>
                </a:lnTo>
                <a:lnTo>
                  <a:pt x="187" y="209"/>
                </a:lnTo>
                <a:lnTo>
                  <a:pt x="171" y="223"/>
                </a:lnTo>
                <a:lnTo>
                  <a:pt x="153" y="235"/>
                </a:lnTo>
                <a:lnTo>
                  <a:pt x="132" y="244"/>
                </a:lnTo>
                <a:lnTo>
                  <a:pt x="106" y="248"/>
                </a:lnTo>
                <a:lnTo>
                  <a:pt x="81" y="244"/>
                </a:lnTo>
                <a:lnTo>
                  <a:pt x="58" y="235"/>
                </a:lnTo>
                <a:lnTo>
                  <a:pt x="40" y="223"/>
                </a:lnTo>
                <a:lnTo>
                  <a:pt x="26" y="209"/>
                </a:lnTo>
                <a:close/>
                <a:moveTo>
                  <a:pt x="69" y="0"/>
                </a:moveTo>
                <a:lnTo>
                  <a:pt x="81" y="0"/>
                </a:lnTo>
                <a:lnTo>
                  <a:pt x="85" y="0"/>
                </a:lnTo>
                <a:lnTo>
                  <a:pt x="88" y="4"/>
                </a:lnTo>
                <a:lnTo>
                  <a:pt x="92" y="7"/>
                </a:lnTo>
                <a:lnTo>
                  <a:pt x="92" y="11"/>
                </a:lnTo>
                <a:lnTo>
                  <a:pt x="92" y="46"/>
                </a:lnTo>
                <a:lnTo>
                  <a:pt x="92" y="50"/>
                </a:lnTo>
                <a:lnTo>
                  <a:pt x="88" y="53"/>
                </a:lnTo>
                <a:lnTo>
                  <a:pt x="85" y="55"/>
                </a:lnTo>
                <a:lnTo>
                  <a:pt x="81" y="57"/>
                </a:lnTo>
                <a:lnTo>
                  <a:pt x="69" y="57"/>
                </a:lnTo>
                <a:lnTo>
                  <a:pt x="63" y="55"/>
                </a:lnTo>
                <a:lnTo>
                  <a:pt x="62" y="53"/>
                </a:lnTo>
                <a:lnTo>
                  <a:pt x="58" y="50"/>
                </a:lnTo>
                <a:lnTo>
                  <a:pt x="58" y="46"/>
                </a:lnTo>
                <a:lnTo>
                  <a:pt x="58" y="41"/>
                </a:lnTo>
                <a:lnTo>
                  <a:pt x="39" y="50"/>
                </a:lnTo>
                <a:lnTo>
                  <a:pt x="25" y="68"/>
                </a:lnTo>
                <a:lnTo>
                  <a:pt x="19" y="89"/>
                </a:lnTo>
                <a:lnTo>
                  <a:pt x="19" y="161"/>
                </a:lnTo>
                <a:lnTo>
                  <a:pt x="25" y="170"/>
                </a:lnTo>
                <a:lnTo>
                  <a:pt x="32" y="182"/>
                </a:lnTo>
                <a:lnTo>
                  <a:pt x="44" y="198"/>
                </a:lnTo>
                <a:lnTo>
                  <a:pt x="60" y="212"/>
                </a:lnTo>
                <a:lnTo>
                  <a:pt x="81" y="223"/>
                </a:lnTo>
                <a:lnTo>
                  <a:pt x="106" y="226"/>
                </a:lnTo>
                <a:lnTo>
                  <a:pt x="130" y="223"/>
                </a:lnTo>
                <a:lnTo>
                  <a:pt x="152" y="212"/>
                </a:lnTo>
                <a:lnTo>
                  <a:pt x="168" y="198"/>
                </a:lnTo>
                <a:lnTo>
                  <a:pt x="180" y="182"/>
                </a:lnTo>
                <a:lnTo>
                  <a:pt x="189" y="170"/>
                </a:lnTo>
                <a:lnTo>
                  <a:pt x="192" y="161"/>
                </a:lnTo>
                <a:lnTo>
                  <a:pt x="192" y="89"/>
                </a:lnTo>
                <a:lnTo>
                  <a:pt x="189" y="69"/>
                </a:lnTo>
                <a:lnTo>
                  <a:pt x="176" y="53"/>
                </a:lnTo>
                <a:lnTo>
                  <a:pt x="160" y="43"/>
                </a:lnTo>
                <a:lnTo>
                  <a:pt x="160" y="46"/>
                </a:lnTo>
                <a:lnTo>
                  <a:pt x="160" y="50"/>
                </a:lnTo>
                <a:lnTo>
                  <a:pt x="157" y="53"/>
                </a:lnTo>
                <a:lnTo>
                  <a:pt x="155" y="55"/>
                </a:lnTo>
                <a:lnTo>
                  <a:pt x="150" y="57"/>
                </a:lnTo>
                <a:lnTo>
                  <a:pt x="138" y="57"/>
                </a:lnTo>
                <a:lnTo>
                  <a:pt x="134" y="55"/>
                </a:lnTo>
                <a:lnTo>
                  <a:pt x="130" y="53"/>
                </a:lnTo>
                <a:lnTo>
                  <a:pt x="127" y="50"/>
                </a:lnTo>
                <a:lnTo>
                  <a:pt x="127" y="46"/>
                </a:lnTo>
                <a:lnTo>
                  <a:pt x="127" y="11"/>
                </a:lnTo>
                <a:lnTo>
                  <a:pt x="127" y="7"/>
                </a:lnTo>
                <a:lnTo>
                  <a:pt x="130" y="4"/>
                </a:lnTo>
                <a:lnTo>
                  <a:pt x="134" y="0"/>
                </a:lnTo>
                <a:lnTo>
                  <a:pt x="138" y="0"/>
                </a:lnTo>
                <a:lnTo>
                  <a:pt x="150" y="0"/>
                </a:lnTo>
                <a:lnTo>
                  <a:pt x="155" y="0"/>
                </a:lnTo>
                <a:lnTo>
                  <a:pt x="157" y="4"/>
                </a:lnTo>
                <a:lnTo>
                  <a:pt x="160" y="7"/>
                </a:lnTo>
                <a:lnTo>
                  <a:pt x="160" y="11"/>
                </a:lnTo>
                <a:lnTo>
                  <a:pt x="160" y="20"/>
                </a:lnTo>
                <a:lnTo>
                  <a:pt x="182" y="30"/>
                </a:lnTo>
                <a:lnTo>
                  <a:pt x="198" y="46"/>
                </a:lnTo>
                <a:lnTo>
                  <a:pt x="210" y="66"/>
                </a:lnTo>
                <a:lnTo>
                  <a:pt x="213" y="89"/>
                </a:lnTo>
                <a:lnTo>
                  <a:pt x="213" y="177"/>
                </a:lnTo>
                <a:lnTo>
                  <a:pt x="208" y="209"/>
                </a:lnTo>
                <a:lnTo>
                  <a:pt x="194" y="237"/>
                </a:lnTo>
                <a:lnTo>
                  <a:pt x="175" y="260"/>
                </a:lnTo>
                <a:lnTo>
                  <a:pt x="148" y="276"/>
                </a:lnTo>
                <a:lnTo>
                  <a:pt x="116" y="283"/>
                </a:lnTo>
                <a:lnTo>
                  <a:pt x="116" y="299"/>
                </a:lnTo>
                <a:lnTo>
                  <a:pt x="122" y="327"/>
                </a:lnTo>
                <a:lnTo>
                  <a:pt x="134" y="352"/>
                </a:lnTo>
                <a:lnTo>
                  <a:pt x="153" y="371"/>
                </a:lnTo>
                <a:lnTo>
                  <a:pt x="178" y="384"/>
                </a:lnTo>
                <a:lnTo>
                  <a:pt x="206" y="389"/>
                </a:lnTo>
                <a:lnTo>
                  <a:pt x="235" y="384"/>
                </a:lnTo>
                <a:lnTo>
                  <a:pt x="259" y="371"/>
                </a:lnTo>
                <a:lnTo>
                  <a:pt x="281" y="352"/>
                </a:lnTo>
                <a:lnTo>
                  <a:pt x="293" y="327"/>
                </a:lnTo>
                <a:lnTo>
                  <a:pt x="296" y="299"/>
                </a:lnTo>
                <a:lnTo>
                  <a:pt x="296" y="89"/>
                </a:lnTo>
                <a:lnTo>
                  <a:pt x="279" y="80"/>
                </a:lnTo>
                <a:lnTo>
                  <a:pt x="268" y="64"/>
                </a:lnTo>
                <a:lnTo>
                  <a:pt x="263" y="45"/>
                </a:lnTo>
                <a:lnTo>
                  <a:pt x="266" y="27"/>
                </a:lnTo>
                <a:lnTo>
                  <a:pt x="275" y="13"/>
                </a:lnTo>
                <a:lnTo>
                  <a:pt x="289" y="4"/>
                </a:lnTo>
                <a:lnTo>
                  <a:pt x="307" y="0"/>
                </a:lnTo>
                <a:lnTo>
                  <a:pt x="325" y="4"/>
                </a:lnTo>
                <a:lnTo>
                  <a:pt x="339" y="13"/>
                </a:lnTo>
                <a:lnTo>
                  <a:pt x="348" y="27"/>
                </a:lnTo>
                <a:lnTo>
                  <a:pt x="351" y="45"/>
                </a:lnTo>
                <a:lnTo>
                  <a:pt x="348" y="64"/>
                </a:lnTo>
                <a:lnTo>
                  <a:pt x="335" y="80"/>
                </a:lnTo>
                <a:lnTo>
                  <a:pt x="318" y="89"/>
                </a:lnTo>
                <a:lnTo>
                  <a:pt x="318" y="299"/>
                </a:lnTo>
                <a:lnTo>
                  <a:pt x="314" y="329"/>
                </a:lnTo>
                <a:lnTo>
                  <a:pt x="303" y="355"/>
                </a:lnTo>
                <a:lnTo>
                  <a:pt x="286" y="377"/>
                </a:lnTo>
                <a:lnTo>
                  <a:pt x="263" y="394"/>
                </a:lnTo>
                <a:lnTo>
                  <a:pt x="236" y="405"/>
                </a:lnTo>
                <a:lnTo>
                  <a:pt x="206" y="410"/>
                </a:lnTo>
                <a:lnTo>
                  <a:pt x="178" y="405"/>
                </a:lnTo>
                <a:lnTo>
                  <a:pt x="152" y="394"/>
                </a:lnTo>
                <a:lnTo>
                  <a:pt x="129" y="377"/>
                </a:lnTo>
                <a:lnTo>
                  <a:pt x="111" y="355"/>
                </a:lnTo>
                <a:lnTo>
                  <a:pt x="100" y="329"/>
                </a:lnTo>
                <a:lnTo>
                  <a:pt x="95" y="299"/>
                </a:lnTo>
                <a:lnTo>
                  <a:pt x="95" y="283"/>
                </a:lnTo>
                <a:lnTo>
                  <a:pt x="65" y="276"/>
                </a:lnTo>
                <a:lnTo>
                  <a:pt x="39" y="260"/>
                </a:lnTo>
                <a:lnTo>
                  <a:pt x="17" y="237"/>
                </a:lnTo>
                <a:lnTo>
                  <a:pt x="3" y="209"/>
                </a:lnTo>
                <a:lnTo>
                  <a:pt x="0" y="177"/>
                </a:lnTo>
                <a:lnTo>
                  <a:pt x="0" y="89"/>
                </a:lnTo>
                <a:lnTo>
                  <a:pt x="3" y="64"/>
                </a:lnTo>
                <a:lnTo>
                  <a:pt x="16" y="43"/>
                </a:lnTo>
                <a:lnTo>
                  <a:pt x="35" y="27"/>
                </a:lnTo>
                <a:lnTo>
                  <a:pt x="58" y="20"/>
                </a:lnTo>
                <a:lnTo>
                  <a:pt x="58" y="11"/>
                </a:lnTo>
                <a:lnTo>
                  <a:pt x="58" y="7"/>
                </a:lnTo>
                <a:lnTo>
                  <a:pt x="62" y="4"/>
                </a:lnTo>
                <a:lnTo>
                  <a:pt x="63" y="0"/>
                </a:lnTo>
                <a:lnTo>
                  <a:pt x="6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861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1ACF8-7CA1-4638-B6AC-839DA217FD24}"/>
              </a:ext>
            </a:extLst>
          </p:cNvPr>
          <p:cNvSpPr>
            <a:spLocks noGrp="1"/>
          </p:cNvSpPr>
          <p:nvPr>
            <p:ph idx="1"/>
          </p:nvPr>
        </p:nvSpPr>
        <p:spPr>
          <a:xfrm>
            <a:off x="678175" y="2002006"/>
            <a:ext cx="10972800" cy="4836393"/>
          </a:xfrm>
        </p:spPr>
        <p:txBody>
          <a:bodyPr>
            <a:normAutofit fontScale="92500" lnSpcReduction="20000"/>
          </a:bodyPr>
          <a:lstStyle/>
          <a:p>
            <a:r>
              <a:rPr lang="en-US"/>
              <a:t>The Data Use Strategy is a complementary strategy that will be moving forward parallel to the establishment of the Cost Growth Benchmark and Primary Care Targets.</a:t>
            </a:r>
          </a:p>
          <a:p>
            <a:endParaRPr lang="en-US" sz="1100"/>
          </a:p>
          <a:p>
            <a:r>
              <a:rPr lang="en-US"/>
              <a:t>Bailit Health’s partner, Mathematica, will be developing recommendations and will work with UConn AIMS and OHS on how to utilize the APCD to analyze cost and cost growth drivers so that performance against the cost growth benchmarks, primary care targets and eventual quality benchmarks can be understood.</a:t>
            </a:r>
          </a:p>
          <a:p>
            <a:endParaRPr lang="en-US" sz="1100"/>
          </a:p>
          <a:p>
            <a:r>
              <a:rPr lang="en-US"/>
              <a:t>The Technical Team will be engaged in a discussion of what types of analyses should be routinely produced, and how those analyses might support insurers, providers, consumers, purchasers and policymakers to take action.</a:t>
            </a:r>
          </a:p>
          <a:p>
            <a:endParaRPr lang="en-US" sz="1100"/>
          </a:p>
          <a:p>
            <a:r>
              <a:rPr lang="en-US"/>
              <a:t>We anticipate discussing this during our July meetings.</a:t>
            </a:r>
          </a:p>
        </p:txBody>
      </p:sp>
      <p:sp>
        <p:nvSpPr>
          <p:cNvPr id="4" name="Slide Number Placeholder 3">
            <a:extLst>
              <a:ext uri="{FF2B5EF4-FFF2-40B4-BE49-F238E27FC236}">
                <a16:creationId xmlns:a16="http://schemas.microsoft.com/office/drawing/2014/main" id="{BE336C38-0148-4953-9ACA-E65D6E692898}"/>
              </a:ext>
            </a:extLst>
          </p:cNvPr>
          <p:cNvSpPr>
            <a:spLocks noGrp="1"/>
          </p:cNvSpPr>
          <p:nvPr>
            <p:ph type="sldNum" sz="quarter" idx="12"/>
          </p:nvPr>
        </p:nvSpPr>
        <p:spPr/>
        <p:txBody>
          <a:bodyPr/>
          <a:lstStyle/>
          <a:p>
            <a:fld id="{401CF334-2D5C-4859-84A6-CA7E6E43FAEB}" type="slidenum">
              <a:rPr lang="en-US" smtClean="0"/>
              <a:t>18</a:t>
            </a:fld>
            <a:endParaRPr lang="en-US"/>
          </a:p>
        </p:txBody>
      </p:sp>
      <p:sp>
        <p:nvSpPr>
          <p:cNvPr id="5" name="Freeform 14">
            <a:extLst>
              <a:ext uri="{FF2B5EF4-FFF2-40B4-BE49-F238E27FC236}">
                <a16:creationId xmlns:a16="http://schemas.microsoft.com/office/drawing/2014/main" id="{98DB743F-B74A-4F88-8CB8-68496C0EFD78}"/>
              </a:ext>
            </a:extLst>
          </p:cNvPr>
          <p:cNvSpPr>
            <a:spLocks/>
          </p:cNvSpPr>
          <p:nvPr/>
        </p:nvSpPr>
        <p:spPr bwMode="auto">
          <a:xfrm>
            <a:off x="9694812" y="5265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1000">
                <a:schemeClr val="accent3">
                  <a:lumMod val="60000"/>
                  <a:lumOff val="40000"/>
                </a:schemeClr>
              </a:gs>
              <a:gs pos="100000">
                <a:schemeClr val="accent3"/>
              </a:gs>
            </a:gsLst>
            <a:lin ang="10800000" scaled="1"/>
            <a:tileRect/>
          </a:gradFill>
          <a:ln w="28575">
            <a:gradFill flip="none" rotWithShape="1">
              <a:gsLst>
                <a:gs pos="0">
                  <a:schemeClr val="accent3">
                    <a:lumMod val="60000"/>
                    <a:lumOff val="40000"/>
                  </a:schemeClr>
                </a:gs>
                <a:gs pos="100000">
                  <a:schemeClr val="accent3"/>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Rectangle 5">
            <a:extLst>
              <a:ext uri="{FF2B5EF4-FFF2-40B4-BE49-F238E27FC236}">
                <a16:creationId xmlns:a16="http://schemas.microsoft.com/office/drawing/2014/main" id="{E9AF9F6F-5F6F-4354-B370-371D5E823B7E}"/>
              </a:ext>
            </a:extLst>
          </p:cNvPr>
          <p:cNvSpPr/>
          <p:nvPr/>
        </p:nvSpPr>
        <p:spPr>
          <a:xfrm>
            <a:off x="0" y="476616"/>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96C489C7-003B-4A39-931B-5E040529D14A}"/>
              </a:ext>
            </a:extLst>
          </p:cNvPr>
          <p:cNvSpPr txBox="1"/>
          <p:nvPr/>
        </p:nvSpPr>
        <p:spPr>
          <a:xfrm>
            <a:off x="678175" y="286533"/>
            <a:ext cx="813043" cy="1877437"/>
          </a:xfrm>
          <a:prstGeom prst="rect">
            <a:avLst/>
          </a:prstGeom>
          <a:noFill/>
        </p:spPr>
        <p:txBody>
          <a:bodyPr wrap="none" rtlCol="0">
            <a:spAutoFit/>
          </a:bodyPr>
          <a:lstStyle/>
          <a:p>
            <a:pPr marL="0" lvl="1"/>
            <a:r>
              <a:rPr lang="en-GB" sz="8800" b="1">
                <a:solidFill>
                  <a:schemeClr val="accent3"/>
                </a:solidFill>
                <a:latin typeface="Arial" pitchFamily="34" charset="0"/>
                <a:cs typeface="Arial" pitchFamily="34" charset="0"/>
              </a:rPr>
              <a:t>3</a:t>
            </a:r>
            <a:endParaRPr lang="en-IN" sz="8800" b="1">
              <a:solidFill>
                <a:schemeClr val="accent3"/>
              </a:solidFill>
              <a:latin typeface="Arial" pitchFamily="34" charset="0"/>
              <a:cs typeface="Arial" pitchFamily="34" charset="0"/>
            </a:endParaRPr>
          </a:p>
          <a:p>
            <a:endParaRPr lang="en-IN" sz="2800">
              <a:solidFill>
                <a:schemeClr val="accent3"/>
              </a:solidFill>
            </a:endParaRPr>
          </a:p>
        </p:txBody>
      </p:sp>
      <p:sp>
        <p:nvSpPr>
          <p:cNvPr id="8" name="TextBox 7">
            <a:extLst>
              <a:ext uri="{FF2B5EF4-FFF2-40B4-BE49-F238E27FC236}">
                <a16:creationId xmlns:a16="http://schemas.microsoft.com/office/drawing/2014/main" id="{F262B403-1DFE-4644-87AC-0E92B2184ADA}"/>
              </a:ext>
            </a:extLst>
          </p:cNvPr>
          <p:cNvSpPr txBox="1"/>
          <p:nvPr/>
        </p:nvSpPr>
        <p:spPr>
          <a:xfrm>
            <a:off x="2731241" y="635310"/>
            <a:ext cx="1051891"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Data Use </a:t>
            </a:r>
          </a:p>
          <a:p>
            <a:pPr algn="ctr"/>
            <a:r>
              <a:rPr lang="en-GB">
                <a:solidFill>
                  <a:schemeClr val="tx1">
                    <a:lumMod val="75000"/>
                    <a:lumOff val="25000"/>
                  </a:schemeClr>
                </a:solidFill>
                <a:latin typeface="Impact" pitchFamily="34" charset="0"/>
                <a:cs typeface="Arial" pitchFamily="34" charset="0"/>
              </a:rPr>
              <a:t>Strategy</a:t>
            </a:r>
            <a:endParaRPr lang="en-IN">
              <a:solidFill>
                <a:schemeClr val="tx1">
                  <a:lumMod val="75000"/>
                  <a:lumOff val="25000"/>
                </a:schemeClr>
              </a:solidFill>
              <a:latin typeface="Impact" pitchFamily="34" charset="0"/>
              <a:cs typeface="Arial" pitchFamily="34" charset="0"/>
            </a:endParaRPr>
          </a:p>
        </p:txBody>
      </p:sp>
      <p:sp>
        <p:nvSpPr>
          <p:cNvPr id="9" name="Oval 8">
            <a:extLst>
              <a:ext uri="{FF2B5EF4-FFF2-40B4-BE49-F238E27FC236}">
                <a16:creationId xmlns:a16="http://schemas.microsoft.com/office/drawing/2014/main" id="{EF24FB30-2794-4ABB-AF56-B21F972227B6}"/>
              </a:ext>
            </a:extLst>
          </p:cNvPr>
          <p:cNvSpPr/>
          <p:nvPr/>
        </p:nvSpPr>
        <p:spPr>
          <a:xfrm>
            <a:off x="1605659" y="61709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BEB05814-D8A2-469E-AB5C-521B55242811}"/>
              </a:ext>
            </a:extLst>
          </p:cNvPr>
          <p:cNvSpPr/>
          <p:nvPr/>
        </p:nvSpPr>
        <p:spPr>
          <a:xfrm>
            <a:off x="4434536" y="554020"/>
            <a:ext cx="4608512"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This is a complementary strategy that leverages the state’s APCD to </a:t>
            </a:r>
            <a:r>
              <a:rPr lang="en-IN" sz="1600" err="1">
                <a:solidFill>
                  <a:schemeClr val="bg1">
                    <a:lumMod val="50000"/>
                  </a:schemeClr>
                </a:solidFill>
                <a:latin typeface="Arial" pitchFamily="34" charset="0"/>
                <a:cs typeface="Arial" pitchFamily="34" charset="0"/>
              </a:rPr>
              <a:t>analyze</a:t>
            </a:r>
            <a:r>
              <a:rPr lang="en-IN" sz="1600">
                <a:solidFill>
                  <a:schemeClr val="bg1">
                    <a:lumMod val="50000"/>
                  </a:schemeClr>
                </a:solidFill>
                <a:latin typeface="Arial" pitchFamily="34" charset="0"/>
                <a:cs typeface="Arial" pitchFamily="34" charset="0"/>
              </a:rPr>
              <a:t> cost and cost growth drivers.  The Technical Team will provide input into this strategy.</a:t>
            </a:r>
          </a:p>
        </p:txBody>
      </p:sp>
      <p:sp>
        <p:nvSpPr>
          <p:cNvPr id="11" name="Freeform 21">
            <a:extLst>
              <a:ext uri="{FF2B5EF4-FFF2-40B4-BE49-F238E27FC236}">
                <a16:creationId xmlns:a16="http://schemas.microsoft.com/office/drawing/2014/main" id="{480F6BFA-694E-49B0-AB3E-88B8CBBA4D8B}"/>
              </a:ext>
            </a:extLst>
          </p:cNvPr>
          <p:cNvSpPr>
            <a:spLocks noEditPoints="1"/>
          </p:cNvSpPr>
          <p:nvPr/>
        </p:nvSpPr>
        <p:spPr bwMode="auto">
          <a:xfrm>
            <a:off x="1745186" y="766647"/>
            <a:ext cx="334291" cy="334088"/>
          </a:xfrm>
          <a:custGeom>
            <a:avLst/>
            <a:gdLst>
              <a:gd name="T0" fmla="*/ 2764 w 6560"/>
              <a:gd name="T1" fmla="*/ 2324 h 6556"/>
              <a:gd name="T2" fmla="*/ 2324 w 6560"/>
              <a:gd name="T3" fmla="*/ 2765 h 6556"/>
              <a:gd name="T4" fmla="*/ 2196 w 6560"/>
              <a:gd name="T5" fmla="*/ 3397 h 6556"/>
              <a:gd name="T6" fmla="*/ 2441 w 6560"/>
              <a:gd name="T7" fmla="*/ 3981 h 6556"/>
              <a:gd name="T8" fmla="*/ 2960 w 6560"/>
              <a:gd name="T9" fmla="*/ 4330 h 6556"/>
              <a:gd name="T10" fmla="*/ 3610 w 6560"/>
              <a:gd name="T11" fmla="*/ 4330 h 6556"/>
              <a:gd name="T12" fmla="*/ 4129 w 6560"/>
              <a:gd name="T13" fmla="*/ 3981 h 6556"/>
              <a:gd name="T14" fmla="*/ 4374 w 6560"/>
              <a:gd name="T15" fmla="*/ 3397 h 6556"/>
              <a:gd name="T16" fmla="*/ 4246 w 6560"/>
              <a:gd name="T17" fmla="*/ 2765 h 6556"/>
              <a:gd name="T18" fmla="*/ 3806 w 6560"/>
              <a:gd name="T19" fmla="*/ 2324 h 6556"/>
              <a:gd name="T20" fmla="*/ 3293 w 6560"/>
              <a:gd name="T21" fmla="*/ 0 h 6556"/>
              <a:gd name="T22" fmla="*/ 3792 w 6560"/>
              <a:gd name="T23" fmla="*/ 102 h 6556"/>
              <a:gd name="T24" fmla="*/ 3849 w 6560"/>
              <a:gd name="T25" fmla="*/ 456 h 6556"/>
              <a:gd name="T26" fmla="*/ 4123 w 6560"/>
              <a:gd name="T27" fmla="*/ 845 h 6556"/>
              <a:gd name="T28" fmla="*/ 4581 w 6560"/>
              <a:gd name="T29" fmla="*/ 975 h 6556"/>
              <a:gd name="T30" fmla="*/ 5026 w 6560"/>
              <a:gd name="T31" fmla="*/ 797 h 6556"/>
              <a:gd name="T32" fmla="*/ 5262 w 6560"/>
              <a:gd name="T33" fmla="*/ 688 h 6556"/>
              <a:gd name="T34" fmla="*/ 5852 w 6560"/>
              <a:gd name="T35" fmla="*/ 1246 h 6556"/>
              <a:gd name="T36" fmla="*/ 5858 w 6560"/>
              <a:gd name="T37" fmla="*/ 1463 h 6556"/>
              <a:gd name="T38" fmla="*/ 5623 w 6560"/>
              <a:gd name="T39" fmla="*/ 1832 h 6556"/>
              <a:gd name="T40" fmla="*/ 5649 w 6560"/>
              <a:gd name="T41" fmla="*/ 2304 h 6556"/>
              <a:gd name="T42" fmla="*/ 5992 w 6560"/>
              <a:gd name="T43" fmla="*/ 2673 h 6556"/>
              <a:gd name="T44" fmla="*/ 6408 w 6560"/>
              <a:gd name="T45" fmla="*/ 2769 h 6556"/>
              <a:gd name="T46" fmla="*/ 6554 w 6560"/>
              <a:gd name="T47" fmla="*/ 3102 h 6556"/>
              <a:gd name="T48" fmla="*/ 6486 w 6560"/>
              <a:gd name="T49" fmla="*/ 3765 h 6556"/>
              <a:gd name="T50" fmla="*/ 6219 w 6560"/>
              <a:gd name="T51" fmla="*/ 3825 h 6556"/>
              <a:gd name="T52" fmla="*/ 5774 w 6560"/>
              <a:gd name="T53" fmla="*/ 4050 h 6556"/>
              <a:gd name="T54" fmla="*/ 5579 w 6560"/>
              <a:gd name="T55" fmla="*/ 4501 h 6556"/>
              <a:gd name="T56" fmla="*/ 5708 w 6560"/>
              <a:gd name="T57" fmla="*/ 4957 h 6556"/>
              <a:gd name="T58" fmla="*/ 5878 w 6560"/>
              <a:gd name="T59" fmla="*/ 5221 h 6556"/>
              <a:gd name="T60" fmla="*/ 5451 w 6560"/>
              <a:gd name="T61" fmla="*/ 5735 h 6556"/>
              <a:gd name="T62" fmla="*/ 5124 w 6560"/>
              <a:gd name="T63" fmla="*/ 5878 h 6556"/>
              <a:gd name="T64" fmla="*/ 4797 w 6560"/>
              <a:gd name="T65" fmla="*/ 5657 h 6556"/>
              <a:gd name="T66" fmla="*/ 4322 w 6560"/>
              <a:gd name="T67" fmla="*/ 5623 h 6556"/>
              <a:gd name="T68" fmla="*/ 3913 w 6560"/>
              <a:gd name="T69" fmla="*/ 5928 h 6556"/>
              <a:gd name="T70" fmla="*/ 3796 w 6560"/>
              <a:gd name="T71" fmla="*/ 6389 h 6556"/>
              <a:gd name="T72" fmla="*/ 3636 w 6560"/>
              <a:gd name="T73" fmla="*/ 6536 h 6556"/>
              <a:gd name="T74" fmla="*/ 2822 w 6560"/>
              <a:gd name="T75" fmla="*/ 6508 h 6556"/>
              <a:gd name="T76" fmla="*/ 2737 w 6560"/>
              <a:gd name="T77" fmla="*/ 6259 h 6556"/>
              <a:gd name="T78" fmla="*/ 2557 w 6560"/>
              <a:gd name="T79" fmla="*/ 5821 h 6556"/>
              <a:gd name="T80" fmla="*/ 2140 w 6560"/>
              <a:gd name="T81" fmla="*/ 5587 h 6556"/>
              <a:gd name="T82" fmla="*/ 1665 w 6560"/>
              <a:gd name="T83" fmla="*/ 5669 h 6556"/>
              <a:gd name="T84" fmla="*/ 1374 w 6560"/>
              <a:gd name="T85" fmla="*/ 5872 h 6556"/>
              <a:gd name="T86" fmla="*/ 951 w 6560"/>
              <a:gd name="T87" fmla="*/ 5587 h 6556"/>
              <a:gd name="T88" fmla="*/ 670 w 6560"/>
              <a:gd name="T89" fmla="*/ 5165 h 6556"/>
              <a:gd name="T90" fmla="*/ 876 w 6560"/>
              <a:gd name="T91" fmla="*/ 4872 h 6556"/>
              <a:gd name="T92" fmla="*/ 955 w 6560"/>
              <a:gd name="T93" fmla="*/ 4409 h 6556"/>
              <a:gd name="T94" fmla="*/ 706 w 6560"/>
              <a:gd name="T95" fmla="*/ 3971 h 6556"/>
              <a:gd name="T96" fmla="*/ 235 w 6560"/>
              <a:gd name="T97" fmla="*/ 3803 h 6556"/>
              <a:gd name="T98" fmla="*/ 30 w 6560"/>
              <a:gd name="T99" fmla="*/ 3680 h 6556"/>
              <a:gd name="T100" fmla="*/ 30 w 6560"/>
              <a:gd name="T101" fmla="*/ 2858 h 6556"/>
              <a:gd name="T102" fmla="*/ 211 w 6560"/>
              <a:gd name="T103" fmla="*/ 2737 h 6556"/>
              <a:gd name="T104" fmla="*/ 718 w 6560"/>
              <a:gd name="T105" fmla="*/ 2565 h 6556"/>
              <a:gd name="T106" fmla="*/ 971 w 6560"/>
              <a:gd name="T107" fmla="*/ 2135 h 6556"/>
              <a:gd name="T108" fmla="*/ 894 w 6560"/>
              <a:gd name="T109" fmla="*/ 1668 h 6556"/>
              <a:gd name="T110" fmla="*/ 684 w 6560"/>
              <a:gd name="T111" fmla="*/ 1373 h 6556"/>
              <a:gd name="T112" fmla="*/ 971 w 6560"/>
              <a:gd name="T113" fmla="*/ 949 h 6556"/>
              <a:gd name="T114" fmla="*/ 1400 w 6560"/>
              <a:gd name="T115" fmla="*/ 666 h 6556"/>
              <a:gd name="T116" fmla="*/ 1689 w 6560"/>
              <a:gd name="T117" fmla="*/ 867 h 6556"/>
              <a:gd name="T118" fmla="*/ 2160 w 6560"/>
              <a:gd name="T119" fmla="*/ 949 h 6556"/>
              <a:gd name="T120" fmla="*/ 2573 w 6560"/>
              <a:gd name="T121" fmla="*/ 724 h 6556"/>
              <a:gd name="T122" fmla="*/ 2758 w 6560"/>
              <a:gd name="T123" fmla="*/ 291 h 6556"/>
              <a:gd name="T124" fmla="*/ 2850 w 6560"/>
              <a:gd name="T125" fmla="*/ 46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85" y="2193"/>
                </a:moveTo>
                <a:lnTo>
                  <a:pt x="3173" y="2197"/>
                </a:lnTo>
                <a:lnTo>
                  <a:pt x="3066" y="2215"/>
                </a:lnTo>
                <a:lnTo>
                  <a:pt x="2960" y="2240"/>
                </a:lnTo>
                <a:lnTo>
                  <a:pt x="2860" y="2278"/>
                </a:lnTo>
                <a:lnTo>
                  <a:pt x="2764" y="2324"/>
                </a:lnTo>
                <a:lnTo>
                  <a:pt x="2675" y="2378"/>
                </a:lnTo>
                <a:lnTo>
                  <a:pt x="2589" y="2442"/>
                </a:lnTo>
                <a:lnTo>
                  <a:pt x="2511" y="2512"/>
                </a:lnTo>
                <a:lnTo>
                  <a:pt x="2441" y="2589"/>
                </a:lnTo>
                <a:lnTo>
                  <a:pt x="2377" y="2675"/>
                </a:lnTo>
                <a:lnTo>
                  <a:pt x="2324" y="2765"/>
                </a:lnTo>
                <a:lnTo>
                  <a:pt x="2278" y="2860"/>
                </a:lnTo>
                <a:lnTo>
                  <a:pt x="2240" y="2960"/>
                </a:lnTo>
                <a:lnTo>
                  <a:pt x="2214" y="3066"/>
                </a:lnTo>
                <a:lnTo>
                  <a:pt x="2196" y="3173"/>
                </a:lnTo>
                <a:lnTo>
                  <a:pt x="2190" y="3285"/>
                </a:lnTo>
                <a:lnTo>
                  <a:pt x="2196" y="3397"/>
                </a:lnTo>
                <a:lnTo>
                  <a:pt x="2214" y="3504"/>
                </a:lnTo>
                <a:lnTo>
                  <a:pt x="2240" y="3610"/>
                </a:lnTo>
                <a:lnTo>
                  <a:pt x="2278" y="3710"/>
                </a:lnTo>
                <a:lnTo>
                  <a:pt x="2324" y="3805"/>
                </a:lnTo>
                <a:lnTo>
                  <a:pt x="2377" y="3897"/>
                </a:lnTo>
                <a:lnTo>
                  <a:pt x="2441" y="3981"/>
                </a:lnTo>
                <a:lnTo>
                  <a:pt x="2511" y="4058"/>
                </a:lnTo>
                <a:lnTo>
                  <a:pt x="2589" y="4128"/>
                </a:lnTo>
                <a:lnTo>
                  <a:pt x="2675" y="4192"/>
                </a:lnTo>
                <a:lnTo>
                  <a:pt x="2764" y="4246"/>
                </a:lnTo>
                <a:lnTo>
                  <a:pt x="2860" y="4292"/>
                </a:lnTo>
                <a:lnTo>
                  <a:pt x="2960" y="4330"/>
                </a:lnTo>
                <a:lnTo>
                  <a:pt x="3066" y="4355"/>
                </a:lnTo>
                <a:lnTo>
                  <a:pt x="3173" y="4373"/>
                </a:lnTo>
                <a:lnTo>
                  <a:pt x="3285" y="4379"/>
                </a:lnTo>
                <a:lnTo>
                  <a:pt x="3397" y="4373"/>
                </a:lnTo>
                <a:lnTo>
                  <a:pt x="3504" y="4355"/>
                </a:lnTo>
                <a:lnTo>
                  <a:pt x="3610" y="4330"/>
                </a:lnTo>
                <a:lnTo>
                  <a:pt x="3710" y="4292"/>
                </a:lnTo>
                <a:lnTo>
                  <a:pt x="3806" y="4246"/>
                </a:lnTo>
                <a:lnTo>
                  <a:pt x="3895" y="4192"/>
                </a:lnTo>
                <a:lnTo>
                  <a:pt x="3981" y="4128"/>
                </a:lnTo>
                <a:lnTo>
                  <a:pt x="4059" y="4058"/>
                </a:lnTo>
                <a:lnTo>
                  <a:pt x="4129" y="3981"/>
                </a:lnTo>
                <a:lnTo>
                  <a:pt x="4193" y="3897"/>
                </a:lnTo>
                <a:lnTo>
                  <a:pt x="4246" y="3805"/>
                </a:lnTo>
                <a:lnTo>
                  <a:pt x="4292" y="3710"/>
                </a:lnTo>
                <a:lnTo>
                  <a:pt x="4330" y="3610"/>
                </a:lnTo>
                <a:lnTo>
                  <a:pt x="4356" y="3504"/>
                </a:lnTo>
                <a:lnTo>
                  <a:pt x="4374" y="3397"/>
                </a:lnTo>
                <a:lnTo>
                  <a:pt x="4378" y="3285"/>
                </a:lnTo>
                <a:lnTo>
                  <a:pt x="4374" y="3173"/>
                </a:lnTo>
                <a:lnTo>
                  <a:pt x="4356" y="3066"/>
                </a:lnTo>
                <a:lnTo>
                  <a:pt x="4330" y="2960"/>
                </a:lnTo>
                <a:lnTo>
                  <a:pt x="4292" y="2860"/>
                </a:lnTo>
                <a:lnTo>
                  <a:pt x="4246" y="2765"/>
                </a:lnTo>
                <a:lnTo>
                  <a:pt x="4193" y="2675"/>
                </a:lnTo>
                <a:lnTo>
                  <a:pt x="4129" y="2589"/>
                </a:lnTo>
                <a:lnTo>
                  <a:pt x="4059" y="2512"/>
                </a:lnTo>
                <a:lnTo>
                  <a:pt x="3981" y="2442"/>
                </a:lnTo>
                <a:lnTo>
                  <a:pt x="3895" y="2378"/>
                </a:lnTo>
                <a:lnTo>
                  <a:pt x="3806" y="2324"/>
                </a:lnTo>
                <a:lnTo>
                  <a:pt x="3710" y="2278"/>
                </a:lnTo>
                <a:lnTo>
                  <a:pt x="3610" y="2240"/>
                </a:lnTo>
                <a:lnTo>
                  <a:pt x="3504" y="2215"/>
                </a:lnTo>
                <a:lnTo>
                  <a:pt x="3397" y="2197"/>
                </a:lnTo>
                <a:lnTo>
                  <a:pt x="3285" y="2193"/>
                </a:lnTo>
                <a:close/>
                <a:moveTo>
                  <a:pt x="3293" y="0"/>
                </a:moveTo>
                <a:lnTo>
                  <a:pt x="3476" y="6"/>
                </a:lnTo>
                <a:lnTo>
                  <a:pt x="3662" y="22"/>
                </a:lnTo>
                <a:lnTo>
                  <a:pt x="3702" y="32"/>
                </a:lnTo>
                <a:lnTo>
                  <a:pt x="3736" y="48"/>
                </a:lnTo>
                <a:lnTo>
                  <a:pt x="3768" y="72"/>
                </a:lnTo>
                <a:lnTo>
                  <a:pt x="3792" y="102"/>
                </a:lnTo>
                <a:lnTo>
                  <a:pt x="3810" y="136"/>
                </a:lnTo>
                <a:lnTo>
                  <a:pt x="3820" y="173"/>
                </a:lnTo>
                <a:lnTo>
                  <a:pt x="3822" y="213"/>
                </a:lnTo>
                <a:lnTo>
                  <a:pt x="3822" y="297"/>
                </a:lnTo>
                <a:lnTo>
                  <a:pt x="3831" y="379"/>
                </a:lnTo>
                <a:lnTo>
                  <a:pt x="3849" y="456"/>
                </a:lnTo>
                <a:lnTo>
                  <a:pt x="3877" y="532"/>
                </a:lnTo>
                <a:lnTo>
                  <a:pt x="3911" y="606"/>
                </a:lnTo>
                <a:lnTo>
                  <a:pt x="3953" y="674"/>
                </a:lnTo>
                <a:lnTo>
                  <a:pt x="4003" y="736"/>
                </a:lnTo>
                <a:lnTo>
                  <a:pt x="4059" y="793"/>
                </a:lnTo>
                <a:lnTo>
                  <a:pt x="4123" y="845"/>
                </a:lnTo>
                <a:lnTo>
                  <a:pt x="4191" y="889"/>
                </a:lnTo>
                <a:lnTo>
                  <a:pt x="4266" y="925"/>
                </a:lnTo>
                <a:lnTo>
                  <a:pt x="4342" y="951"/>
                </a:lnTo>
                <a:lnTo>
                  <a:pt x="4420" y="969"/>
                </a:lnTo>
                <a:lnTo>
                  <a:pt x="4500" y="977"/>
                </a:lnTo>
                <a:lnTo>
                  <a:pt x="4581" y="975"/>
                </a:lnTo>
                <a:lnTo>
                  <a:pt x="4663" y="965"/>
                </a:lnTo>
                <a:lnTo>
                  <a:pt x="4743" y="947"/>
                </a:lnTo>
                <a:lnTo>
                  <a:pt x="4819" y="921"/>
                </a:lnTo>
                <a:lnTo>
                  <a:pt x="4893" y="887"/>
                </a:lnTo>
                <a:lnTo>
                  <a:pt x="4962" y="845"/>
                </a:lnTo>
                <a:lnTo>
                  <a:pt x="5026" y="797"/>
                </a:lnTo>
                <a:lnTo>
                  <a:pt x="5084" y="742"/>
                </a:lnTo>
                <a:lnTo>
                  <a:pt x="5114" y="716"/>
                </a:lnTo>
                <a:lnTo>
                  <a:pt x="5148" y="696"/>
                </a:lnTo>
                <a:lnTo>
                  <a:pt x="5186" y="686"/>
                </a:lnTo>
                <a:lnTo>
                  <a:pt x="5224" y="682"/>
                </a:lnTo>
                <a:lnTo>
                  <a:pt x="5262" y="688"/>
                </a:lnTo>
                <a:lnTo>
                  <a:pt x="5299" y="700"/>
                </a:lnTo>
                <a:lnTo>
                  <a:pt x="5333" y="722"/>
                </a:lnTo>
                <a:lnTo>
                  <a:pt x="5473" y="841"/>
                </a:lnTo>
                <a:lnTo>
                  <a:pt x="5607" y="969"/>
                </a:lnTo>
                <a:lnTo>
                  <a:pt x="5732" y="1102"/>
                </a:lnTo>
                <a:lnTo>
                  <a:pt x="5852" y="1246"/>
                </a:lnTo>
                <a:lnTo>
                  <a:pt x="5874" y="1280"/>
                </a:lnTo>
                <a:lnTo>
                  <a:pt x="5886" y="1316"/>
                </a:lnTo>
                <a:lnTo>
                  <a:pt x="5892" y="1353"/>
                </a:lnTo>
                <a:lnTo>
                  <a:pt x="5888" y="1393"/>
                </a:lnTo>
                <a:lnTo>
                  <a:pt x="5878" y="1429"/>
                </a:lnTo>
                <a:lnTo>
                  <a:pt x="5858" y="1463"/>
                </a:lnTo>
                <a:lnTo>
                  <a:pt x="5832" y="1493"/>
                </a:lnTo>
                <a:lnTo>
                  <a:pt x="5774" y="1553"/>
                </a:lnTo>
                <a:lnTo>
                  <a:pt x="5724" y="1617"/>
                </a:lnTo>
                <a:lnTo>
                  <a:pt x="5682" y="1684"/>
                </a:lnTo>
                <a:lnTo>
                  <a:pt x="5649" y="1756"/>
                </a:lnTo>
                <a:lnTo>
                  <a:pt x="5623" y="1832"/>
                </a:lnTo>
                <a:lnTo>
                  <a:pt x="5607" y="1910"/>
                </a:lnTo>
                <a:lnTo>
                  <a:pt x="5597" y="1989"/>
                </a:lnTo>
                <a:lnTo>
                  <a:pt x="5597" y="2069"/>
                </a:lnTo>
                <a:lnTo>
                  <a:pt x="5605" y="2147"/>
                </a:lnTo>
                <a:lnTo>
                  <a:pt x="5623" y="2227"/>
                </a:lnTo>
                <a:lnTo>
                  <a:pt x="5649" y="2304"/>
                </a:lnTo>
                <a:lnTo>
                  <a:pt x="5686" y="2382"/>
                </a:lnTo>
                <a:lnTo>
                  <a:pt x="5734" y="2456"/>
                </a:lnTo>
                <a:lnTo>
                  <a:pt x="5788" y="2522"/>
                </a:lnTo>
                <a:lnTo>
                  <a:pt x="5850" y="2579"/>
                </a:lnTo>
                <a:lnTo>
                  <a:pt x="5918" y="2631"/>
                </a:lnTo>
                <a:lnTo>
                  <a:pt x="5992" y="2673"/>
                </a:lnTo>
                <a:lnTo>
                  <a:pt x="6069" y="2707"/>
                </a:lnTo>
                <a:lnTo>
                  <a:pt x="6153" y="2733"/>
                </a:lnTo>
                <a:lnTo>
                  <a:pt x="6239" y="2747"/>
                </a:lnTo>
                <a:lnTo>
                  <a:pt x="6329" y="2753"/>
                </a:lnTo>
                <a:lnTo>
                  <a:pt x="6369" y="2757"/>
                </a:lnTo>
                <a:lnTo>
                  <a:pt x="6408" y="2769"/>
                </a:lnTo>
                <a:lnTo>
                  <a:pt x="6446" y="2787"/>
                </a:lnTo>
                <a:lnTo>
                  <a:pt x="6480" y="2813"/>
                </a:lnTo>
                <a:lnTo>
                  <a:pt x="6508" y="2842"/>
                </a:lnTo>
                <a:lnTo>
                  <a:pt x="6528" y="2876"/>
                </a:lnTo>
                <a:lnTo>
                  <a:pt x="6538" y="2914"/>
                </a:lnTo>
                <a:lnTo>
                  <a:pt x="6554" y="3102"/>
                </a:lnTo>
                <a:lnTo>
                  <a:pt x="6560" y="3287"/>
                </a:lnTo>
                <a:lnTo>
                  <a:pt x="6554" y="3474"/>
                </a:lnTo>
                <a:lnTo>
                  <a:pt x="6538" y="3660"/>
                </a:lnTo>
                <a:lnTo>
                  <a:pt x="6528" y="3700"/>
                </a:lnTo>
                <a:lnTo>
                  <a:pt x="6510" y="3735"/>
                </a:lnTo>
                <a:lnTo>
                  <a:pt x="6486" y="3765"/>
                </a:lnTo>
                <a:lnTo>
                  <a:pt x="6456" y="3791"/>
                </a:lnTo>
                <a:lnTo>
                  <a:pt x="6422" y="3809"/>
                </a:lnTo>
                <a:lnTo>
                  <a:pt x="6384" y="3819"/>
                </a:lnTo>
                <a:lnTo>
                  <a:pt x="6345" y="3821"/>
                </a:lnTo>
                <a:lnTo>
                  <a:pt x="6305" y="3819"/>
                </a:lnTo>
                <a:lnTo>
                  <a:pt x="6219" y="3825"/>
                </a:lnTo>
                <a:lnTo>
                  <a:pt x="6135" y="3839"/>
                </a:lnTo>
                <a:lnTo>
                  <a:pt x="6053" y="3865"/>
                </a:lnTo>
                <a:lnTo>
                  <a:pt x="5976" y="3899"/>
                </a:lnTo>
                <a:lnTo>
                  <a:pt x="5902" y="3941"/>
                </a:lnTo>
                <a:lnTo>
                  <a:pt x="5834" y="3993"/>
                </a:lnTo>
                <a:lnTo>
                  <a:pt x="5774" y="4050"/>
                </a:lnTo>
                <a:lnTo>
                  <a:pt x="5718" y="4116"/>
                </a:lnTo>
                <a:lnTo>
                  <a:pt x="5672" y="4186"/>
                </a:lnTo>
                <a:lnTo>
                  <a:pt x="5635" y="4264"/>
                </a:lnTo>
                <a:lnTo>
                  <a:pt x="5607" y="4341"/>
                </a:lnTo>
                <a:lnTo>
                  <a:pt x="5589" y="4421"/>
                </a:lnTo>
                <a:lnTo>
                  <a:pt x="5579" y="4501"/>
                </a:lnTo>
                <a:lnTo>
                  <a:pt x="5579" y="4583"/>
                </a:lnTo>
                <a:lnTo>
                  <a:pt x="5589" y="4662"/>
                </a:lnTo>
                <a:lnTo>
                  <a:pt x="5605" y="4740"/>
                </a:lnTo>
                <a:lnTo>
                  <a:pt x="5633" y="4816"/>
                </a:lnTo>
                <a:lnTo>
                  <a:pt x="5666" y="4888"/>
                </a:lnTo>
                <a:lnTo>
                  <a:pt x="5708" y="4957"/>
                </a:lnTo>
                <a:lnTo>
                  <a:pt x="5760" y="5021"/>
                </a:lnTo>
                <a:lnTo>
                  <a:pt x="5818" y="5081"/>
                </a:lnTo>
                <a:lnTo>
                  <a:pt x="5844" y="5111"/>
                </a:lnTo>
                <a:lnTo>
                  <a:pt x="5864" y="5147"/>
                </a:lnTo>
                <a:lnTo>
                  <a:pt x="5874" y="5183"/>
                </a:lnTo>
                <a:lnTo>
                  <a:pt x="5878" y="5221"/>
                </a:lnTo>
                <a:lnTo>
                  <a:pt x="5872" y="5260"/>
                </a:lnTo>
                <a:lnTo>
                  <a:pt x="5860" y="5296"/>
                </a:lnTo>
                <a:lnTo>
                  <a:pt x="5838" y="5330"/>
                </a:lnTo>
                <a:lnTo>
                  <a:pt x="5716" y="5474"/>
                </a:lnTo>
                <a:lnTo>
                  <a:pt x="5587" y="5607"/>
                </a:lnTo>
                <a:lnTo>
                  <a:pt x="5451" y="5735"/>
                </a:lnTo>
                <a:lnTo>
                  <a:pt x="5307" y="5854"/>
                </a:lnTo>
                <a:lnTo>
                  <a:pt x="5274" y="5876"/>
                </a:lnTo>
                <a:lnTo>
                  <a:pt x="5236" y="5888"/>
                </a:lnTo>
                <a:lnTo>
                  <a:pt x="5198" y="5894"/>
                </a:lnTo>
                <a:lnTo>
                  <a:pt x="5160" y="5890"/>
                </a:lnTo>
                <a:lnTo>
                  <a:pt x="5124" y="5878"/>
                </a:lnTo>
                <a:lnTo>
                  <a:pt x="5090" y="5860"/>
                </a:lnTo>
                <a:lnTo>
                  <a:pt x="5060" y="5834"/>
                </a:lnTo>
                <a:lnTo>
                  <a:pt x="5002" y="5779"/>
                </a:lnTo>
                <a:lnTo>
                  <a:pt x="4938" y="5731"/>
                </a:lnTo>
                <a:lnTo>
                  <a:pt x="4871" y="5689"/>
                </a:lnTo>
                <a:lnTo>
                  <a:pt x="4797" y="5657"/>
                </a:lnTo>
                <a:lnTo>
                  <a:pt x="4721" y="5629"/>
                </a:lnTo>
                <a:lnTo>
                  <a:pt x="4641" y="5611"/>
                </a:lnTo>
                <a:lnTo>
                  <a:pt x="4561" y="5601"/>
                </a:lnTo>
                <a:lnTo>
                  <a:pt x="4480" y="5601"/>
                </a:lnTo>
                <a:lnTo>
                  <a:pt x="4400" y="5607"/>
                </a:lnTo>
                <a:lnTo>
                  <a:pt x="4322" y="5623"/>
                </a:lnTo>
                <a:lnTo>
                  <a:pt x="4246" y="5649"/>
                </a:lnTo>
                <a:lnTo>
                  <a:pt x="4167" y="5689"/>
                </a:lnTo>
                <a:lnTo>
                  <a:pt x="4093" y="5737"/>
                </a:lnTo>
                <a:lnTo>
                  <a:pt x="4025" y="5793"/>
                </a:lnTo>
                <a:lnTo>
                  <a:pt x="3965" y="5856"/>
                </a:lnTo>
                <a:lnTo>
                  <a:pt x="3913" y="5928"/>
                </a:lnTo>
                <a:lnTo>
                  <a:pt x="3871" y="6004"/>
                </a:lnTo>
                <a:lnTo>
                  <a:pt x="3837" y="6086"/>
                </a:lnTo>
                <a:lnTo>
                  <a:pt x="3814" y="6169"/>
                </a:lnTo>
                <a:lnTo>
                  <a:pt x="3800" y="6257"/>
                </a:lnTo>
                <a:lnTo>
                  <a:pt x="3798" y="6349"/>
                </a:lnTo>
                <a:lnTo>
                  <a:pt x="3796" y="6389"/>
                </a:lnTo>
                <a:lnTo>
                  <a:pt x="3784" y="6424"/>
                </a:lnTo>
                <a:lnTo>
                  <a:pt x="3766" y="6458"/>
                </a:lnTo>
                <a:lnTo>
                  <a:pt x="3740" y="6488"/>
                </a:lnTo>
                <a:lnTo>
                  <a:pt x="3710" y="6510"/>
                </a:lnTo>
                <a:lnTo>
                  <a:pt x="3674" y="6528"/>
                </a:lnTo>
                <a:lnTo>
                  <a:pt x="3636" y="6536"/>
                </a:lnTo>
                <a:lnTo>
                  <a:pt x="3457" y="6550"/>
                </a:lnTo>
                <a:lnTo>
                  <a:pt x="3275" y="6556"/>
                </a:lnTo>
                <a:lnTo>
                  <a:pt x="3086" y="6550"/>
                </a:lnTo>
                <a:lnTo>
                  <a:pt x="2898" y="6534"/>
                </a:lnTo>
                <a:lnTo>
                  <a:pt x="2858" y="6524"/>
                </a:lnTo>
                <a:lnTo>
                  <a:pt x="2822" y="6508"/>
                </a:lnTo>
                <a:lnTo>
                  <a:pt x="2792" y="6484"/>
                </a:lnTo>
                <a:lnTo>
                  <a:pt x="2768" y="6454"/>
                </a:lnTo>
                <a:lnTo>
                  <a:pt x="2750" y="6421"/>
                </a:lnTo>
                <a:lnTo>
                  <a:pt x="2738" y="6383"/>
                </a:lnTo>
                <a:lnTo>
                  <a:pt x="2737" y="6343"/>
                </a:lnTo>
                <a:lnTo>
                  <a:pt x="2737" y="6259"/>
                </a:lnTo>
                <a:lnTo>
                  <a:pt x="2729" y="6177"/>
                </a:lnTo>
                <a:lnTo>
                  <a:pt x="2709" y="6100"/>
                </a:lnTo>
                <a:lnTo>
                  <a:pt x="2683" y="6024"/>
                </a:lnTo>
                <a:lnTo>
                  <a:pt x="2649" y="5950"/>
                </a:lnTo>
                <a:lnTo>
                  <a:pt x="2605" y="5882"/>
                </a:lnTo>
                <a:lnTo>
                  <a:pt x="2557" y="5821"/>
                </a:lnTo>
                <a:lnTo>
                  <a:pt x="2499" y="5763"/>
                </a:lnTo>
                <a:lnTo>
                  <a:pt x="2437" y="5711"/>
                </a:lnTo>
                <a:lnTo>
                  <a:pt x="2368" y="5667"/>
                </a:lnTo>
                <a:lnTo>
                  <a:pt x="2294" y="5631"/>
                </a:lnTo>
                <a:lnTo>
                  <a:pt x="2218" y="5605"/>
                </a:lnTo>
                <a:lnTo>
                  <a:pt x="2140" y="5587"/>
                </a:lnTo>
                <a:lnTo>
                  <a:pt x="2058" y="5581"/>
                </a:lnTo>
                <a:lnTo>
                  <a:pt x="1979" y="5581"/>
                </a:lnTo>
                <a:lnTo>
                  <a:pt x="1897" y="5591"/>
                </a:lnTo>
                <a:lnTo>
                  <a:pt x="1817" y="5609"/>
                </a:lnTo>
                <a:lnTo>
                  <a:pt x="1739" y="5635"/>
                </a:lnTo>
                <a:lnTo>
                  <a:pt x="1665" y="5669"/>
                </a:lnTo>
                <a:lnTo>
                  <a:pt x="1596" y="5711"/>
                </a:lnTo>
                <a:lnTo>
                  <a:pt x="1534" y="5759"/>
                </a:lnTo>
                <a:lnTo>
                  <a:pt x="1476" y="5815"/>
                </a:lnTo>
                <a:lnTo>
                  <a:pt x="1446" y="5842"/>
                </a:lnTo>
                <a:lnTo>
                  <a:pt x="1410" y="5860"/>
                </a:lnTo>
                <a:lnTo>
                  <a:pt x="1374" y="5872"/>
                </a:lnTo>
                <a:lnTo>
                  <a:pt x="1334" y="5874"/>
                </a:lnTo>
                <a:lnTo>
                  <a:pt x="1296" y="5870"/>
                </a:lnTo>
                <a:lnTo>
                  <a:pt x="1261" y="5856"/>
                </a:lnTo>
                <a:lnTo>
                  <a:pt x="1227" y="5834"/>
                </a:lnTo>
                <a:lnTo>
                  <a:pt x="1085" y="5715"/>
                </a:lnTo>
                <a:lnTo>
                  <a:pt x="951" y="5587"/>
                </a:lnTo>
                <a:lnTo>
                  <a:pt x="826" y="5452"/>
                </a:lnTo>
                <a:lnTo>
                  <a:pt x="708" y="5310"/>
                </a:lnTo>
                <a:lnTo>
                  <a:pt x="686" y="5276"/>
                </a:lnTo>
                <a:lnTo>
                  <a:pt x="672" y="5240"/>
                </a:lnTo>
                <a:lnTo>
                  <a:pt x="668" y="5203"/>
                </a:lnTo>
                <a:lnTo>
                  <a:pt x="670" y="5165"/>
                </a:lnTo>
                <a:lnTo>
                  <a:pt x="682" y="5127"/>
                </a:lnTo>
                <a:lnTo>
                  <a:pt x="700" y="5093"/>
                </a:lnTo>
                <a:lnTo>
                  <a:pt x="728" y="5063"/>
                </a:lnTo>
                <a:lnTo>
                  <a:pt x="784" y="5003"/>
                </a:lnTo>
                <a:lnTo>
                  <a:pt x="834" y="4939"/>
                </a:lnTo>
                <a:lnTo>
                  <a:pt x="876" y="4872"/>
                </a:lnTo>
                <a:lnTo>
                  <a:pt x="910" y="4800"/>
                </a:lnTo>
                <a:lnTo>
                  <a:pt x="935" y="4724"/>
                </a:lnTo>
                <a:lnTo>
                  <a:pt x="953" y="4646"/>
                </a:lnTo>
                <a:lnTo>
                  <a:pt x="963" y="4569"/>
                </a:lnTo>
                <a:lnTo>
                  <a:pt x="963" y="4489"/>
                </a:lnTo>
                <a:lnTo>
                  <a:pt x="955" y="4409"/>
                </a:lnTo>
                <a:lnTo>
                  <a:pt x="937" y="4330"/>
                </a:lnTo>
                <a:lnTo>
                  <a:pt x="910" y="4252"/>
                </a:lnTo>
                <a:lnTo>
                  <a:pt x="872" y="4172"/>
                </a:lnTo>
                <a:lnTo>
                  <a:pt x="824" y="4098"/>
                </a:lnTo>
                <a:lnTo>
                  <a:pt x="768" y="4031"/>
                </a:lnTo>
                <a:lnTo>
                  <a:pt x="706" y="3971"/>
                </a:lnTo>
                <a:lnTo>
                  <a:pt x="636" y="3921"/>
                </a:lnTo>
                <a:lnTo>
                  <a:pt x="562" y="3877"/>
                </a:lnTo>
                <a:lnTo>
                  <a:pt x="485" y="3845"/>
                </a:lnTo>
                <a:lnTo>
                  <a:pt x="405" y="3821"/>
                </a:lnTo>
                <a:lnTo>
                  <a:pt x="321" y="3807"/>
                </a:lnTo>
                <a:lnTo>
                  <a:pt x="235" y="3803"/>
                </a:lnTo>
                <a:lnTo>
                  <a:pt x="195" y="3799"/>
                </a:lnTo>
                <a:lnTo>
                  <a:pt x="154" y="3787"/>
                </a:lnTo>
                <a:lnTo>
                  <a:pt x="116" y="3769"/>
                </a:lnTo>
                <a:lnTo>
                  <a:pt x="80" y="3745"/>
                </a:lnTo>
                <a:lnTo>
                  <a:pt x="52" y="3716"/>
                </a:lnTo>
                <a:lnTo>
                  <a:pt x="30" y="3680"/>
                </a:lnTo>
                <a:lnTo>
                  <a:pt x="20" y="3642"/>
                </a:lnTo>
                <a:lnTo>
                  <a:pt x="6" y="3456"/>
                </a:lnTo>
                <a:lnTo>
                  <a:pt x="0" y="3269"/>
                </a:lnTo>
                <a:lnTo>
                  <a:pt x="6" y="3082"/>
                </a:lnTo>
                <a:lnTo>
                  <a:pt x="22" y="2896"/>
                </a:lnTo>
                <a:lnTo>
                  <a:pt x="30" y="2858"/>
                </a:lnTo>
                <a:lnTo>
                  <a:pt x="46" y="2823"/>
                </a:lnTo>
                <a:lnTo>
                  <a:pt x="68" y="2793"/>
                </a:lnTo>
                <a:lnTo>
                  <a:pt x="98" y="2769"/>
                </a:lnTo>
                <a:lnTo>
                  <a:pt x="130" y="2751"/>
                </a:lnTo>
                <a:lnTo>
                  <a:pt x="170" y="2739"/>
                </a:lnTo>
                <a:lnTo>
                  <a:pt x="211" y="2737"/>
                </a:lnTo>
                <a:lnTo>
                  <a:pt x="307" y="2731"/>
                </a:lnTo>
                <a:lnTo>
                  <a:pt x="397" y="2715"/>
                </a:lnTo>
                <a:lnTo>
                  <a:pt x="485" y="2691"/>
                </a:lnTo>
                <a:lnTo>
                  <a:pt x="568" y="2657"/>
                </a:lnTo>
                <a:lnTo>
                  <a:pt x="646" y="2615"/>
                </a:lnTo>
                <a:lnTo>
                  <a:pt x="718" y="2565"/>
                </a:lnTo>
                <a:lnTo>
                  <a:pt x="782" y="2508"/>
                </a:lnTo>
                <a:lnTo>
                  <a:pt x="838" y="2442"/>
                </a:lnTo>
                <a:lnTo>
                  <a:pt x="886" y="2370"/>
                </a:lnTo>
                <a:lnTo>
                  <a:pt x="925" y="2292"/>
                </a:lnTo>
                <a:lnTo>
                  <a:pt x="953" y="2215"/>
                </a:lnTo>
                <a:lnTo>
                  <a:pt x="971" y="2135"/>
                </a:lnTo>
                <a:lnTo>
                  <a:pt x="979" y="2055"/>
                </a:lnTo>
                <a:lnTo>
                  <a:pt x="979" y="1975"/>
                </a:lnTo>
                <a:lnTo>
                  <a:pt x="971" y="1896"/>
                </a:lnTo>
                <a:lnTo>
                  <a:pt x="953" y="1816"/>
                </a:lnTo>
                <a:lnTo>
                  <a:pt x="927" y="1740"/>
                </a:lnTo>
                <a:lnTo>
                  <a:pt x="894" y="1668"/>
                </a:lnTo>
                <a:lnTo>
                  <a:pt x="850" y="1599"/>
                </a:lnTo>
                <a:lnTo>
                  <a:pt x="800" y="1535"/>
                </a:lnTo>
                <a:lnTo>
                  <a:pt x="742" y="1475"/>
                </a:lnTo>
                <a:lnTo>
                  <a:pt x="714" y="1445"/>
                </a:lnTo>
                <a:lnTo>
                  <a:pt x="696" y="1411"/>
                </a:lnTo>
                <a:lnTo>
                  <a:pt x="684" y="1373"/>
                </a:lnTo>
                <a:lnTo>
                  <a:pt x="682" y="1336"/>
                </a:lnTo>
                <a:lnTo>
                  <a:pt x="686" y="1298"/>
                </a:lnTo>
                <a:lnTo>
                  <a:pt x="700" y="1260"/>
                </a:lnTo>
                <a:lnTo>
                  <a:pt x="722" y="1226"/>
                </a:lnTo>
                <a:lnTo>
                  <a:pt x="844" y="1084"/>
                </a:lnTo>
                <a:lnTo>
                  <a:pt x="971" y="949"/>
                </a:lnTo>
                <a:lnTo>
                  <a:pt x="1109" y="821"/>
                </a:lnTo>
                <a:lnTo>
                  <a:pt x="1253" y="702"/>
                </a:lnTo>
                <a:lnTo>
                  <a:pt x="1286" y="680"/>
                </a:lnTo>
                <a:lnTo>
                  <a:pt x="1322" y="668"/>
                </a:lnTo>
                <a:lnTo>
                  <a:pt x="1362" y="664"/>
                </a:lnTo>
                <a:lnTo>
                  <a:pt x="1400" y="666"/>
                </a:lnTo>
                <a:lnTo>
                  <a:pt x="1436" y="678"/>
                </a:lnTo>
                <a:lnTo>
                  <a:pt x="1470" y="696"/>
                </a:lnTo>
                <a:lnTo>
                  <a:pt x="1500" y="722"/>
                </a:lnTo>
                <a:lnTo>
                  <a:pt x="1558" y="777"/>
                </a:lnTo>
                <a:lnTo>
                  <a:pt x="1620" y="825"/>
                </a:lnTo>
                <a:lnTo>
                  <a:pt x="1689" y="867"/>
                </a:lnTo>
                <a:lnTo>
                  <a:pt x="1763" y="901"/>
                </a:lnTo>
                <a:lnTo>
                  <a:pt x="1839" y="927"/>
                </a:lnTo>
                <a:lnTo>
                  <a:pt x="1919" y="945"/>
                </a:lnTo>
                <a:lnTo>
                  <a:pt x="1999" y="955"/>
                </a:lnTo>
                <a:lnTo>
                  <a:pt x="2080" y="955"/>
                </a:lnTo>
                <a:lnTo>
                  <a:pt x="2160" y="949"/>
                </a:lnTo>
                <a:lnTo>
                  <a:pt x="2238" y="933"/>
                </a:lnTo>
                <a:lnTo>
                  <a:pt x="2312" y="907"/>
                </a:lnTo>
                <a:lnTo>
                  <a:pt x="2385" y="871"/>
                </a:lnTo>
                <a:lnTo>
                  <a:pt x="2453" y="829"/>
                </a:lnTo>
                <a:lnTo>
                  <a:pt x="2517" y="779"/>
                </a:lnTo>
                <a:lnTo>
                  <a:pt x="2573" y="724"/>
                </a:lnTo>
                <a:lnTo>
                  <a:pt x="2623" y="662"/>
                </a:lnTo>
                <a:lnTo>
                  <a:pt x="2667" y="594"/>
                </a:lnTo>
                <a:lnTo>
                  <a:pt x="2701" y="524"/>
                </a:lnTo>
                <a:lnTo>
                  <a:pt x="2729" y="448"/>
                </a:lnTo>
                <a:lnTo>
                  <a:pt x="2748" y="371"/>
                </a:lnTo>
                <a:lnTo>
                  <a:pt x="2758" y="291"/>
                </a:lnTo>
                <a:lnTo>
                  <a:pt x="2760" y="207"/>
                </a:lnTo>
                <a:lnTo>
                  <a:pt x="2764" y="167"/>
                </a:lnTo>
                <a:lnTo>
                  <a:pt x="2774" y="132"/>
                </a:lnTo>
                <a:lnTo>
                  <a:pt x="2794" y="98"/>
                </a:lnTo>
                <a:lnTo>
                  <a:pt x="2818" y="68"/>
                </a:lnTo>
                <a:lnTo>
                  <a:pt x="2850" y="46"/>
                </a:lnTo>
                <a:lnTo>
                  <a:pt x="2884" y="30"/>
                </a:lnTo>
                <a:lnTo>
                  <a:pt x="2924" y="20"/>
                </a:lnTo>
                <a:lnTo>
                  <a:pt x="3107" y="6"/>
                </a:lnTo>
                <a:lnTo>
                  <a:pt x="329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398750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1ACF8-7CA1-4638-B6AC-839DA217FD24}"/>
              </a:ext>
            </a:extLst>
          </p:cNvPr>
          <p:cNvSpPr>
            <a:spLocks noGrp="1"/>
          </p:cNvSpPr>
          <p:nvPr>
            <p:ph idx="1"/>
          </p:nvPr>
        </p:nvSpPr>
        <p:spPr>
          <a:xfrm>
            <a:off x="678175" y="1925010"/>
            <a:ext cx="10972800" cy="4975569"/>
          </a:xfrm>
        </p:spPr>
        <p:txBody>
          <a:bodyPr>
            <a:normAutofit fontScale="92500" lnSpcReduction="10000"/>
          </a:bodyPr>
          <a:lstStyle/>
          <a:p>
            <a:r>
              <a:rPr lang="en-US"/>
              <a:t>Bailit Health will coordinate with the Quality Council to ensure the Technical Team has input into the development of annual health care quality benchmarks for health care entities and payers that:</a:t>
            </a:r>
          </a:p>
          <a:p>
            <a:pPr lvl="1"/>
            <a:r>
              <a:rPr lang="en-US"/>
              <a:t>Report on a standard set;</a:t>
            </a:r>
          </a:p>
          <a:p>
            <a:pPr lvl="1"/>
            <a:r>
              <a:rPr lang="en-US"/>
              <a:t>Include measures concerning clinical health outcomes, over- and under-utilization and patient safety, and </a:t>
            </a:r>
          </a:p>
          <a:p>
            <a:pPr lvl="1"/>
            <a:r>
              <a:rPr lang="en-US"/>
              <a:t>Consider subpopulations</a:t>
            </a:r>
          </a:p>
          <a:p>
            <a:pPr lvl="1"/>
            <a:endParaRPr lang="en-US" sz="1200"/>
          </a:p>
          <a:p>
            <a:r>
              <a:rPr lang="en-US"/>
              <a:t>This work will also be coordinated with the work under EO #6 to develop a public transparency strategy for Medicaid cost and quality reporting.</a:t>
            </a:r>
          </a:p>
          <a:p>
            <a:endParaRPr lang="en-US" sz="1300"/>
          </a:p>
          <a:p>
            <a:r>
              <a:rPr lang="en-US"/>
              <a:t>The Technical Team will provide input on what core measures to include for primary care, specialty care, and hospital performance, and key considerations for setting the benchmarks.</a:t>
            </a:r>
          </a:p>
          <a:p>
            <a:endParaRPr lang="en-US" sz="1100"/>
          </a:p>
        </p:txBody>
      </p:sp>
      <p:sp>
        <p:nvSpPr>
          <p:cNvPr id="4" name="Slide Number Placeholder 3">
            <a:extLst>
              <a:ext uri="{FF2B5EF4-FFF2-40B4-BE49-F238E27FC236}">
                <a16:creationId xmlns:a16="http://schemas.microsoft.com/office/drawing/2014/main" id="{BE336C38-0148-4953-9ACA-E65D6E692898}"/>
              </a:ext>
            </a:extLst>
          </p:cNvPr>
          <p:cNvSpPr>
            <a:spLocks noGrp="1"/>
          </p:cNvSpPr>
          <p:nvPr>
            <p:ph type="sldNum" sz="quarter" idx="12"/>
          </p:nvPr>
        </p:nvSpPr>
        <p:spPr/>
        <p:txBody>
          <a:bodyPr/>
          <a:lstStyle/>
          <a:p>
            <a:fld id="{401CF334-2D5C-4859-84A6-CA7E6E43FAEB}" type="slidenum">
              <a:rPr lang="en-US" smtClean="0"/>
              <a:t>19</a:t>
            </a:fld>
            <a:endParaRPr lang="en-US"/>
          </a:p>
        </p:txBody>
      </p:sp>
      <p:sp>
        <p:nvSpPr>
          <p:cNvPr id="5" name="Freeform 14">
            <a:extLst>
              <a:ext uri="{FF2B5EF4-FFF2-40B4-BE49-F238E27FC236}">
                <a16:creationId xmlns:a16="http://schemas.microsoft.com/office/drawing/2014/main" id="{98DB743F-B74A-4F88-8CB8-68496C0EFD78}"/>
              </a:ext>
            </a:extLst>
          </p:cNvPr>
          <p:cNvSpPr>
            <a:spLocks/>
          </p:cNvSpPr>
          <p:nvPr/>
        </p:nvSpPr>
        <p:spPr bwMode="auto">
          <a:xfrm>
            <a:off x="9694812" y="526524"/>
            <a:ext cx="1891418" cy="1019050"/>
          </a:xfrm>
          <a:custGeom>
            <a:avLst/>
            <a:gdLst>
              <a:gd name="T0" fmla="*/ 2890 w 4655"/>
              <a:gd name="T1" fmla="*/ 0 h 2508"/>
              <a:gd name="T2" fmla="*/ 4655 w 4655"/>
              <a:gd name="T3" fmla="*/ 1245 h 2508"/>
              <a:gd name="T4" fmla="*/ 2890 w 4655"/>
              <a:gd name="T5" fmla="*/ 2508 h 2508"/>
              <a:gd name="T6" fmla="*/ 2890 w 4655"/>
              <a:gd name="T7" fmla="*/ 1867 h 2508"/>
              <a:gd name="T8" fmla="*/ 0 w 4655"/>
              <a:gd name="T9" fmla="*/ 1867 h 2508"/>
              <a:gd name="T10" fmla="*/ 0 w 4655"/>
              <a:gd name="T11" fmla="*/ 622 h 2508"/>
              <a:gd name="T12" fmla="*/ 2890 w 4655"/>
              <a:gd name="T13" fmla="*/ 622 h 2508"/>
              <a:gd name="T14" fmla="*/ 2890 w 4655"/>
              <a:gd name="T15" fmla="*/ 0 h 2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55" h="2508">
                <a:moveTo>
                  <a:pt x="2890" y="0"/>
                </a:moveTo>
                <a:lnTo>
                  <a:pt x="4655" y="1245"/>
                </a:lnTo>
                <a:lnTo>
                  <a:pt x="2890" y="2508"/>
                </a:lnTo>
                <a:lnTo>
                  <a:pt x="2890" y="1867"/>
                </a:lnTo>
                <a:lnTo>
                  <a:pt x="0" y="1867"/>
                </a:lnTo>
                <a:lnTo>
                  <a:pt x="0" y="622"/>
                </a:lnTo>
                <a:lnTo>
                  <a:pt x="2890" y="622"/>
                </a:lnTo>
                <a:lnTo>
                  <a:pt x="2890" y="0"/>
                </a:lnTo>
                <a:close/>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0" scaled="1"/>
            <a:tileRect/>
          </a:gradFill>
          <a:ln w="28575">
            <a:gradFill flip="none" rotWithShape="1">
              <a:gsLst>
                <a:gs pos="50000">
                  <a:srgbClr val="92D050"/>
                </a:gs>
                <a:gs pos="0">
                  <a:schemeClr val="accent4"/>
                </a:gs>
                <a:gs pos="100000">
                  <a:schemeClr val="accent4"/>
                </a:gs>
              </a:gsLst>
              <a:lin ang="5400000" scaled="1"/>
              <a:tileRect/>
            </a:gra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 name="Rectangle 5">
            <a:extLst>
              <a:ext uri="{FF2B5EF4-FFF2-40B4-BE49-F238E27FC236}">
                <a16:creationId xmlns:a16="http://schemas.microsoft.com/office/drawing/2014/main" id="{E9AF9F6F-5F6F-4354-B370-371D5E823B7E}"/>
              </a:ext>
            </a:extLst>
          </p:cNvPr>
          <p:cNvSpPr/>
          <p:nvPr/>
        </p:nvSpPr>
        <p:spPr>
          <a:xfrm>
            <a:off x="0" y="476616"/>
            <a:ext cx="10054853" cy="1154622"/>
          </a:xfrm>
          <a:prstGeom prst="rect">
            <a:avLst/>
          </a:prstGeom>
          <a:gradFill flip="none" rotWithShape="1">
            <a:gsLst>
              <a:gs pos="0">
                <a:schemeClr val="bg1"/>
              </a:gs>
              <a:gs pos="100000">
                <a:schemeClr val="bg1">
                  <a:lumMod val="98000"/>
                  <a:lumOff val="2000"/>
                </a:schemeClr>
              </a:gs>
            </a:gsLst>
            <a:lin ang="0" scaled="1"/>
            <a:tileRect/>
          </a:gradFill>
          <a:ln>
            <a:noFill/>
          </a:ln>
          <a:effectLst>
            <a:outerShdw blurRad="469900" dist="38100" algn="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96C489C7-003B-4A39-931B-5E040529D14A}"/>
              </a:ext>
            </a:extLst>
          </p:cNvPr>
          <p:cNvSpPr txBox="1"/>
          <p:nvPr/>
        </p:nvSpPr>
        <p:spPr>
          <a:xfrm>
            <a:off x="678175" y="286533"/>
            <a:ext cx="813043" cy="1877437"/>
          </a:xfrm>
          <a:prstGeom prst="rect">
            <a:avLst/>
          </a:prstGeom>
          <a:noFill/>
        </p:spPr>
        <p:txBody>
          <a:bodyPr wrap="none" rtlCol="0">
            <a:spAutoFit/>
          </a:bodyPr>
          <a:lstStyle/>
          <a:p>
            <a:pPr marL="0" lvl="1"/>
            <a:r>
              <a:rPr lang="en-GB" sz="8800" b="1">
                <a:solidFill>
                  <a:schemeClr val="accent4"/>
                </a:solidFill>
                <a:latin typeface="Arial" pitchFamily="34" charset="0"/>
                <a:cs typeface="Arial" pitchFamily="34" charset="0"/>
              </a:rPr>
              <a:t>4</a:t>
            </a:r>
            <a:endParaRPr lang="en-IN" sz="8800" b="1">
              <a:solidFill>
                <a:schemeClr val="accent4"/>
              </a:solidFill>
              <a:latin typeface="Arial" pitchFamily="34" charset="0"/>
              <a:cs typeface="Arial" pitchFamily="34" charset="0"/>
            </a:endParaRPr>
          </a:p>
          <a:p>
            <a:endParaRPr lang="en-IN" sz="2800">
              <a:solidFill>
                <a:schemeClr val="accent3"/>
              </a:solidFill>
            </a:endParaRPr>
          </a:p>
        </p:txBody>
      </p:sp>
      <p:sp>
        <p:nvSpPr>
          <p:cNvPr id="8" name="TextBox 7">
            <a:extLst>
              <a:ext uri="{FF2B5EF4-FFF2-40B4-BE49-F238E27FC236}">
                <a16:creationId xmlns:a16="http://schemas.microsoft.com/office/drawing/2014/main" id="{F262B403-1DFE-4644-87AC-0E92B2184ADA}"/>
              </a:ext>
            </a:extLst>
          </p:cNvPr>
          <p:cNvSpPr txBox="1"/>
          <p:nvPr/>
        </p:nvSpPr>
        <p:spPr>
          <a:xfrm>
            <a:off x="2565332" y="635310"/>
            <a:ext cx="1383712" cy="646331"/>
          </a:xfrm>
          <a:prstGeom prst="rect">
            <a:avLst/>
          </a:prstGeom>
          <a:noFill/>
        </p:spPr>
        <p:txBody>
          <a:bodyPr wrap="none" rtlCol="0">
            <a:spAutoFit/>
          </a:bodyPr>
          <a:lstStyle/>
          <a:p>
            <a:pPr algn="ctr"/>
            <a:r>
              <a:rPr lang="en-GB">
                <a:solidFill>
                  <a:schemeClr val="tx1">
                    <a:lumMod val="75000"/>
                    <a:lumOff val="25000"/>
                  </a:schemeClr>
                </a:solidFill>
                <a:latin typeface="Impact" pitchFamily="34" charset="0"/>
                <a:cs typeface="Arial" pitchFamily="34" charset="0"/>
              </a:rPr>
              <a:t>Quality</a:t>
            </a:r>
          </a:p>
          <a:p>
            <a:pPr algn="ctr"/>
            <a:r>
              <a:rPr lang="en-GB">
                <a:solidFill>
                  <a:schemeClr val="tx1">
                    <a:lumMod val="75000"/>
                    <a:lumOff val="25000"/>
                  </a:schemeClr>
                </a:solidFill>
                <a:latin typeface="Impact" pitchFamily="34" charset="0"/>
                <a:cs typeface="Arial" pitchFamily="34" charset="0"/>
              </a:rPr>
              <a:t>Benchmarks</a:t>
            </a:r>
            <a:endParaRPr lang="en-IN">
              <a:solidFill>
                <a:schemeClr val="tx1">
                  <a:lumMod val="75000"/>
                  <a:lumOff val="25000"/>
                </a:schemeClr>
              </a:solidFill>
              <a:latin typeface="Impact" pitchFamily="34" charset="0"/>
              <a:cs typeface="Arial" pitchFamily="34" charset="0"/>
            </a:endParaRPr>
          </a:p>
        </p:txBody>
      </p:sp>
      <p:sp>
        <p:nvSpPr>
          <p:cNvPr id="9" name="Oval 8">
            <a:extLst>
              <a:ext uri="{FF2B5EF4-FFF2-40B4-BE49-F238E27FC236}">
                <a16:creationId xmlns:a16="http://schemas.microsoft.com/office/drawing/2014/main" id="{EF24FB30-2794-4ABB-AF56-B21F972227B6}"/>
              </a:ext>
            </a:extLst>
          </p:cNvPr>
          <p:cNvSpPr/>
          <p:nvPr/>
        </p:nvSpPr>
        <p:spPr>
          <a:xfrm>
            <a:off x="1605659" y="617098"/>
            <a:ext cx="605476" cy="605476"/>
          </a:xfrm>
          <a:prstGeom prst="ellipse">
            <a:avLst/>
          </a:prstGeom>
          <a:gradFill flip="none" rotWithShape="1">
            <a:gsLst>
              <a:gs pos="0">
                <a:schemeClr val="tx1">
                  <a:lumMod val="65000"/>
                  <a:lumOff val="35000"/>
                </a:schemeClr>
              </a:gs>
              <a:gs pos="100000">
                <a:schemeClr val="tx1">
                  <a:lumMod val="75000"/>
                  <a:lumOff val="2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BEB05814-D8A2-469E-AB5C-521B55242811}"/>
              </a:ext>
            </a:extLst>
          </p:cNvPr>
          <p:cNvSpPr/>
          <p:nvPr/>
        </p:nvSpPr>
        <p:spPr>
          <a:xfrm>
            <a:off x="4434536" y="554020"/>
            <a:ext cx="4608512" cy="1077218"/>
          </a:xfrm>
          <a:prstGeom prst="rect">
            <a:avLst/>
          </a:prstGeom>
        </p:spPr>
        <p:txBody>
          <a:bodyPr wrap="square">
            <a:spAutoFit/>
          </a:bodyPr>
          <a:lstStyle/>
          <a:p>
            <a:r>
              <a:rPr lang="en-IN" sz="1600">
                <a:solidFill>
                  <a:schemeClr val="bg1">
                    <a:lumMod val="50000"/>
                  </a:schemeClr>
                </a:solidFill>
                <a:latin typeface="Arial" pitchFamily="34" charset="0"/>
                <a:cs typeface="Arial" pitchFamily="34" charset="0"/>
              </a:rPr>
              <a:t>Beginning in CY 2022, quality benchmarks are to be applied to all public and private payers.  This work will be coordinated through OHS, DSS and the OHS Quality Council.</a:t>
            </a:r>
          </a:p>
        </p:txBody>
      </p:sp>
      <p:grpSp>
        <p:nvGrpSpPr>
          <p:cNvPr id="13" name="Group 12">
            <a:extLst>
              <a:ext uri="{FF2B5EF4-FFF2-40B4-BE49-F238E27FC236}">
                <a16:creationId xmlns:a16="http://schemas.microsoft.com/office/drawing/2014/main" id="{4454253B-D715-49B5-B595-59BE8C4FB3AD}"/>
              </a:ext>
            </a:extLst>
          </p:cNvPr>
          <p:cNvGrpSpPr/>
          <p:nvPr/>
        </p:nvGrpSpPr>
        <p:grpSpPr>
          <a:xfrm>
            <a:off x="1741251" y="810225"/>
            <a:ext cx="334292" cy="219229"/>
            <a:chOff x="6243638" y="2000251"/>
            <a:chExt cx="5207000" cy="3414713"/>
          </a:xfrm>
          <a:solidFill>
            <a:schemeClr val="bg1"/>
          </a:solidFill>
        </p:grpSpPr>
        <p:sp>
          <p:nvSpPr>
            <p:cNvPr id="14" name="Freeform 26">
              <a:extLst>
                <a:ext uri="{FF2B5EF4-FFF2-40B4-BE49-F238E27FC236}">
                  <a16:creationId xmlns:a16="http://schemas.microsoft.com/office/drawing/2014/main" id="{7AC343C6-6A9C-4CC6-A2A0-954DC56789B5}"/>
                </a:ext>
              </a:extLst>
            </p:cNvPr>
            <p:cNvSpPr>
              <a:spLocks noEditPoints="1"/>
            </p:cNvSpPr>
            <p:nvPr/>
          </p:nvSpPr>
          <p:spPr bwMode="auto">
            <a:xfrm>
              <a:off x="6243638" y="4902201"/>
              <a:ext cx="5207000" cy="512763"/>
            </a:xfrm>
            <a:custGeom>
              <a:avLst/>
              <a:gdLst>
                <a:gd name="T0" fmla="*/ 2792 w 6560"/>
                <a:gd name="T1" fmla="*/ 435 h 645"/>
                <a:gd name="T2" fmla="*/ 3768 w 6560"/>
                <a:gd name="T3" fmla="*/ 210 h 645"/>
                <a:gd name="T4" fmla="*/ 34 w 6560"/>
                <a:gd name="T5" fmla="*/ 0 h 645"/>
                <a:gd name="T6" fmla="*/ 6534 w 6560"/>
                <a:gd name="T7" fmla="*/ 0 h 645"/>
                <a:gd name="T8" fmla="*/ 6546 w 6560"/>
                <a:gd name="T9" fmla="*/ 6 h 645"/>
                <a:gd name="T10" fmla="*/ 6556 w 6560"/>
                <a:gd name="T11" fmla="*/ 19 h 645"/>
                <a:gd name="T12" fmla="*/ 6560 w 6560"/>
                <a:gd name="T13" fmla="*/ 37 h 645"/>
                <a:gd name="T14" fmla="*/ 6556 w 6560"/>
                <a:gd name="T15" fmla="*/ 53 h 645"/>
                <a:gd name="T16" fmla="*/ 6546 w 6560"/>
                <a:gd name="T17" fmla="*/ 93 h 645"/>
                <a:gd name="T18" fmla="*/ 6526 w 6560"/>
                <a:gd name="T19" fmla="*/ 151 h 645"/>
                <a:gd name="T20" fmla="*/ 6492 w 6560"/>
                <a:gd name="T21" fmla="*/ 222 h 645"/>
                <a:gd name="T22" fmla="*/ 6445 w 6560"/>
                <a:gd name="T23" fmla="*/ 301 h 645"/>
                <a:gd name="T24" fmla="*/ 6379 w 6560"/>
                <a:gd name="T25" fmla="*/ 385 h 645"/>
                <a:gd name="T26" fmla="*/ 6293 w 6560"/>
                <a:gd name="T27" fmla="*/ 464 h 645"/>
                <a:gd name="T28" fmla="*/ 6186 w 6560"/>
                <a:gd name="T29" fmla="*/ 534 h 645"/>
                <a:gd name="T30" fmla="*/ 6053 w 6560"/>
                <a:gd name="T31" fmla="*/ 591 h 645"/>
                <a:gd name="T32" fmla="*/ 5891 w 6560"/>
                <a:gd name="T33" fmla="*/ 631 h 645"/>
                <a:gd name="T34" fmla="*/ 5700 w 6560"/>
                <a:gd name="T35" fmla="*/ 645 h 645"/>
                <a:gd name="T36" fmla="*/ 760 w 6560"/>
                <a:gd name="T37" fmla="*/ 641 h 645"/>
                <a:gd name="T38" fmla="*/ 583 w 6560"/>
                <a:gd name="T39" fmla="*/ 613 h 645"/>
                <a:gd name="T40" fmla="*/ 438 w 6560"/>
                <a:gd name="T41" fmla="*/ 566 h 645"/>
                <a:gd name="T42" fmla="*/ 316 w 6560"/>
                <a:gd name="T43" fmla="*/ 500 h 645"/>
                <a:gd name="T44" fmla="*/ 221 w 6560"/>
                <a:gd name="T45" fmla="*/ 425 h 645"/>
                <a:gd name="T46" fmla="*/ 145 w 6560"/>
                <a:gd name="T47" fmla="*/ 343 h 645"/>
                <a:gd name="T48" fmla="*/ 90 w 6560"/>
                <a:gd name="T49" fmla="*/ 262 h 645"/>
                <a:gd name="T50" fmla="*/ 50 w 6560"/>
                <a:gd name="T51" fmla="*/ 186 h 645"/>
                <a:gd name="T52" fmla="*/ 22 w 6560"/>
                <a:gd name="T53" fmla="*/ 121 h 645"/>
                <a:gd name="T54" fmla="*/ 8 w 6560"/>
                <a:gd name="T55" fmla="*/ 71 h 645"/>
                <a:gd name="T56" fmla="*/ 2 w 6560"/>
                <a:gd name="T57" fmla="*/ 43 h 645"/>
                <a:gd name="T58" fmla="*/ 0 w 6560"/>
                <a:gd name="T59" fmla="*/ 31 h 645"/>
                <a:gd name="T60" fmla="*/ 4 w 6560"/>
                <a:gd name="T61" fmla="*/ 17 h 645"/>
                <a:gd name="T62" fmla="*/ 16 w 6560"/>
                <a:gd name="T63" fmla="*/ 6 h 645"/>
                <a:gd name="T64" fmla="*/ 34 w 6560"/>
                <a:gd name="T65"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60" h="645">
                  <a:moveTo>
                    <a:pt x="2792" y="210"/>
                  </a:moveTo>
                  <a:lnTo>
                    <a:pt x="2792" y="435"/>
                  </a:lnTo>
                  <a:lnTo>
                    <a:pt x="3768" y="435"/>
                  </a:lnTo>
                  <a:lnTo>
                    <a:pt x="3768" y="210"/>
                  </a:lnTo>
                  <a:lnTo>
                    <a:pt x="2792" y="210"/>
                  </a:lnTo>
                  <a:close/>
                  <a:moveTo>
                    <a:pt x="34" y="0"/>
                  </a:moveTo>
                  <a:lnTo>
                    <a:pt x="6526" y="0"/>
                  </a:lnTo>
                  <a:lnTo>
                    <a:pt x="6534" y="0"/>
                  </a:lnTo>
                  <a:lnTo>
                    <a:pt x="6540" y="4"/>
                  </a:lnTo>
                  <a:lnTo>
                    <a:pt x="6546" y="6"/>
                  </a:lnTo>
                  <a:lnTo>
                    <a:pt x="6552" y="11"/>
                  </a:lnTo>
                  <a:lnTo>
                    <a:pt x="6556" y="19"/>
                  </a:lnTo>
                  <a:lnTo>
                    <a:pt x="6560" y="29"/>
                  </a:lnTo>
                  <a:lnTo>
                    <a:pt x="6560" y="37"/>
                  </a:lnTo>
                  <a:lnTo>
                    <a:pt x="6558" y="43"/>
                  </a:lnTo>
                  <a:lnTo>
                    <a:pt x="6556" y="53"/>
                  </a:lnTo>
                  <a:lnTo>
                    <a:pt x="6552" y="71"/>
                  </a:lnTo>
                  <a:lnTo>
                    <a:pt x="6546" y="93"/>
                  </a:lnTo>
                  <a:lnTo>
                    <a:pt x="6536" y="121"/>
                  </a:lnTo>
                  <a:lnTo>
                    <a:pt x="6526" y="151"/>
                  </a:lnTo>
                  <a:lnTo>
                    <a:pt x="6510" y="186"/>
                  </a:lnTo>
                  <a:lnTo>
                    <a:pt x="6492" y="222"/>
                  </a:lnTo>
                  <a:lnTo>
                    <a:pt x="6470" y="262"/>
                  </a:lnTo>
                  <a:lnTo>
                    <a:pt x="6445" y="301"/>
                  </a:lnTo>
                  <a:lnTo>
                    <a:pt x="6415" y="343"/>
                  </a:lnTo>
                  <a:lnTo>
                    <a:pt x="6379" y="385"/>
                  </a:lnTo>
                  <a:lnTo>
                    <a:pt x="6339" y="425"/>
                  </a:lnTo>
                  <a:lnTo>
                    <a:pt x="6293" y="464"/>
                  </a:lnTo>
                  <a:lnTo>
                    <a:pt x="6244" y="500"/>
                  </a:lnTo>
                  <a:lnTo>
                    <a:pt x="6186" y="534"/>
                  </a:lnTo>
                  <a:lnTo>
                    <a:pt x="6122" y="566"/>
                  </a:lnTo>
                  <a:lnTo>
                    <a:pt x="6053" y="591"/>
                  </a:lnTo>
                  <a:lnTo>
                    <a:pt x="5975" y="613"/>
                  </a:lnTo>
                  <a:lnTo>
                    <a:pt x="5891" y="631"/>
                  </a:lnTo>
                  <a:lnTo>
                    <a:pt x="5800" y="641"/>
                  </a:lnTo>
                  <a:lnTo>
                    <a:pt x="5700" y="645"/>
                  </a:lnTo>
                  <a:lnTo>
                    <a:pt x="860" y="645"/>
                  </a:lnTo>
                  <a:lnTo>
                    <a:pt x="760" y="641"/>
                  </a:lnTo>
                  <a:lnTo>
                    <a:pt x="669" y="631"/>
                  </a:lnTo>
                  <a:lnTo>
                    <a:pt x="583" y="613"/>
                  </a:lnTo>
                  <a:lnTo>
                    <a:pt x="507" y="591"/>
                  </a:lnTo>
                  <a:lnTo>
                    <a:pt x="438" y="566"/>
                  </a:lnTo>
                  <a:lnTo>
                    <a:pt x="374" y="534"/>
                  </a:lnTo>
                  <a:lnTo>
                    <a:pt x="316" y="500"/>
                  </a:lnTo>
                  <a:lnTo>
                    <a:pt x="267" y="464"/>
                  </a:lnTo>
                  <a:lnTo>
                    <a:pt x="221" y="425"/>
                  </a:lnTo>
                  <a:lnTo>
                    <a:pt x="181" y="385"/>
                  </a:lnTo>
                  <a:lnTo>
                    <a:pt x="145" y="343"/>
                  </a:lnTo>
                  <a:lnTo>
                    <a:pt x="115" y="301"/>
                  </a:lnTo>
                  <a:lnTo>
                    <a:pt x="90" y="262"/>
                  </a:lnTo>
                  <a:lnTo>
                    <a:pt x="68" y="222"/>
                  </a:lnTo>
                  <a:lnTo>
                    <a:pt x="50" y="186"/>
                  </a:lnTo>
                  <a:lnTo>
                    <a:pt x="34" y="151"/>
                  </a:lnTo>
                  <a:lnTo>
                    <a:pt x="22" y="121"/>
                  </a:lnTo>
                  <a:lnTo>
                    <a:pt x="14" y="93"/>
                  </a:lnTo>
                  <a:lnTo>
                    <a:pt x="8" y="71"/>
                  </a:lnTo>
                  <a:lnTo>
                    <a:pt x="4" y="53"/>
                  </a:lnTo>
                  <a:lnTo>
                    <a:pt x="2" y="43"/>
                  </a:lnTo>
                  <a:lnTo>
                    <a:pt x="0" y="37"/>
                  </a:lnTo>
                  <a:lnTo>
                    <a:pt x="0" y="31"/>
                  </a:lnTo>
                  <a:lnTo>
                    <a:pt x="2" y="23"/>
                  </a:lnTo>
                  <a:lnTo>
                    <a:pt x="4" y="17"/>
                  </a:lnTo>
                  <a:lnTo>
                    <a:pt x="8" y="11"/>
                  </a:lnTo>
                  <a:lnTo>
                    <a:pt x="16" y="6"/>
                  </a:lnTo>
                  <a:lnTo>
                    <a:pt x="24" y="2"/>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27">
              <a:extLst>
                <a:ext uri="{FF2B5EF4-FFF2-40B4-BE49-F238E27FC236}">
                  <a16:creationId xmlns:a16="http://schemas.microsoft.com/office/drawing/2014/main" id="{F50D63BC-1F6C-47F4-8C6F-FDB196B0D14F}"/>
                </a:ext>
              </a:extLst>
            </p:cNvPr>
            <p:cNvSpPr>
              <a:spLocks noEditPoints="1"/>
            </p:cNvSpPr>
            <p:nvPr/>
          </p:nvSpPr>
          <p:spPr bwMode="auto">
            <a:xfrm>
              <a:off x="6699251" y="2000251"/>
              <a:ext cx="4295775" cy="2717800"/>
            </a:xfrm>
            <a:custGeom>
              <a:avLst/>
              <a:gdLst>
                <a:gd name="T0" fmla="*/ 472 w 5414"/>
                <a:gd name="T1" fmla="*/ 471 h 3424"/>
                <a:gd name="T2" fmla="*/ 472 w 5414"/>
                <a:gd name="T3" fmla="*/ 2953 h 3424"/>
                <a:gd name="T4" fmla="*/ 4942 w 5414"/>
                <a:gd name="T5" fmla="*/ 2953 h 3424"/>
                <a:gd name="T6" fmla="*/ 4942 w 5414"/>
                <a:gd name="T7" fmla="*/ 471 h 3424"/>
                <a:gd name="T8" fmla="*/ 472 w 5414"/>
                <a:gd name="T9" fmla="*/ 471 h 3424"/>
                <a:gd name="T10" fmla="*/ 135 w 5414"/>
                <a:gd name="T11" fmla="*/ 0 h 3424"/>
                <a:gd name="T12" fmla="*/ 5279 w 5414"/>
                <a:gd name="T13" fmla="*/ 0 h 3424"/>
                <a:gd name="T14" fmla="*/ 5315 w 5414"/>
                <a:gd name="T15" fmla="*/ 6 h 3424"/>
                <a:gd name="T16" fmla="*/ 5346 w 5414"/>
                <a:gd name="T17" fmla="*/ 20 h 3424"/>
                <a:gd name="T18" fmla="*/ 5374 w 5414"/>
                <a:gd name="T19" fmla="*/ 40 h 3424"/>
                <a:gd name="T20" fmla="*/ 5396 w 5414"/>
                <a:gd name="T21" fmla="*/ 67 h 3424"/>
                <a:gd name="T22" fmla="*/ 5408 w 5414"/>
                <a:gd name="T23" fmla="*/ 99 h 3424"/>
                <a:gd name="T24" fmla="*/ 5414 w 5414"/>
                <a:gd name="T25" fmla="*/ 135 h 3424"/>
                <a:gd name="T26" fmla="*/ 5414 w 5414"/>
                <a:gd name="T27" fmla="*/ 3289 h 3424"/>
                <a:gd name="T28" fmla="*/ 5408 w 5414"/>
                <a:gd name="T29" fmla="*/ 3325 h 3424"/>
                <a:gd name="T30" fmla="*/ 5396 w 5414"/>
                <a:gd name="T31" fmla="*/ 3357 h 3424"/>
                <a:gd name="T32" fmla="*/ 5374 w 5414"/>
                <a:gd name="T33" fmla="*/ 3384 h 3424"/>
                <a:gd name="T34" fmla="*/ 5346 w 5414"/>
                <a:gd name="T35" fmla="*/ 3404 h 3424"/>
                <a:gd name="T36" fmla="*/ 5315 w 5414"/>
                <a:gd name="T37" fmla="*/ 3418 h 3424"/>
                <a:gd name="T38" fmla="*/ 5279 w 5414"/>
                <a:gd name="T39" fmla="*/ 3424 h 3424"/>
                <a:gd name="T40" fmla="*/ 135 w 5414"/>
                <a:gd name="T41" fmla="*/ 3424 h 3424"/>
                <a:gd name="T42" fmla="*/ 100 w 5414"/>
                <a:gd name="T43" fmla="*/ 3418 h 3424"/>
                <a:gd name="T44" fmla="*/ 68 w 5414"/>
                <a:gd name="T45" fmla="*/ 3404 h 3424"/>
                <a:gd name="T46" fmla="*/ 40 w 5414"/>
                <a:gd name="T47" fmla="*/ 3384 h 3424"/>
                <a:gd name="T48" fmla="*/ 18 w 5414"/>
                <a:gd name="T49" fmla="*/ 3357 h 3424"/>
                <a:gd name="T50" fmla="*/ 4 w 5414"/>
                <a:gd name="T51" fmla="*/ 3325 h 3424"/>
                <a:gd name="T52" fmla="*/ 0 w 5414"/>
                <a:gd name="T53" fmla="*/ 3289 h 3424"/>
                <a:gd name="T54" fmla="*/ 0 w 5414"/>
                <a:gd name="T55" fmla="*/ 135 h 3424"/>
                <a:gd name="T56" fmla="*/ 4 w 5414"/>
                <a:gd name="T57" fmla="*/ 99 h 3424"/>
                <a:gd name="T58" fmla="*/ 18 w 5414"/>
                <a:gd name="T59" fmla="*/ 67 h 3424"/>
                <a:gd name="T60" fmla="*/ 40 w 5414"/>
                <a:gd name="T61" fmla="*/ 40 h 3424"/>
                <a:gd name="T62" fmla="*/ 68 w 5414"/>
                <a:gd name="T63" fmla="*/ 20 h 3424"/>
                <a:gd name="T64" fmla="*/ 100 w 5414"/>
                <a:gd name="T65" fmla="*/ 6 h 3424"/>
                <a:gd name="T66" fmla="*/ 135 w 5414"/>
                <a:gd name="T67" fmla="*/ 0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14" h="3424">
                  <a:moveTo>
                    <a:pt x="472" y="471"/>
                  </a:moveTo>
                  <a:lnTo>
                    <a:pt x="472" y="2953"/>
                  </a:lnTo>
                  <a:lnTo>
                    <a:pt x="4942" y="2953"/>
                  </a:lnTo>
                  <a:lnTo>
                    <a:pt x="4942" y="471"/>
                  </a:lnTo>
                  <a:lnTo>
                    <a:pt x="472" y="471"/>
                  </a:lnTo>
                  <a:close/>
                  <a:moveTo>
                    <a:pt x="135" y="0"/>
                  </a:moveTo>
                  <a:lnTo>
                    <a:pt x="5279" y="0"/>
                  </a:lnTo>
                  <a:lnTo>
                    <a:pt x="5315" y="6"/>
                  </a:lnTo>
                  <a:lnTo>
                    <a:pt x="5346" y="20"/>
                  </a:lnTo>
                  <a:lnTo>
                    <a:pt x="5374" y="40"/>
                  </a:lnTo>
                  <a:lnTo>
                    <a:pt x="5396" y="67"/>
                  </a:lnTo>
                  <a:lnTo>
                    <a:pt x="5408" y="99"/>
                  </a:lnTo>
                  <a:lnTo>
                    <a:pt x="5414" y="135"/>
                  </a:lnTo>
                  <a:lnTo>
                    <a:pt x="5414" y="3289"/>
                  </a:lnTo>
                  <a:lnTo>
                    <a:pt x="5408" y="3325"/>
                  </a:lnTo>
                  <a:lnTo>
                    <a:pt x="5396" y="3357"/>
                  </a:lnTo>
                  <a:lnTo>
                    <a:pt x="5374" y="3384"/>
                  </a:lnTo>
                  <a:lnTo>
                    <a:pt x="5346" y="3404"/>
                  </a:lnTo>
                  <a:lnTo>
                    <a:pt x="5315" y="3418"/>
                  </a:lnTo>
                  <a:lnTo>
                    <a:pt x="5279" y="3424"/>
                  </a:lnTo>
                  <a:lnTo>
                    <a:pt x="135" y="3424"/>
                  </a:lnTo>
                  <a:lnTo>
                    <a:pt x="100" y="3418"/>
                  </a:lnTo>
                  <a:lnTo>
                    <a:pt x="68" y="3404"/>
                  </a:lnTo>
                  <a:lnTo>
                    <a:pt x="40" y="3384"/>
                  </a:lnTo>
                  <a:lnTo>
                    <a:pt x="18" y="3357"/>
                  </a:lnTo>
                  <a:lnTo>
                    <a:pt x="4" y="3325"/>
                  </a:lnTo>
                  <a:lnTo>
                    <a:pt x="0" y="3289"/>
                  </a:lnTo>
                  <a:lnTo>
                    <a:pt x="0" y="135"/>
                  </a:lnTo>
                  <a:lnTo>
                    <a:pt x="4" y="99"/>
                  </a:lnTo>
                  <a:lnTo>
                    <a:pt x="18" y="67"/>
                  </a:lnTo>
                  <a:lnTo>
                    <a:pt x="40" y="40"/>
                  </a:lnTo>
                  <a:lnTo>
                    <a:pt x="68" y="20"/>
                  </a:lnTo>
                  <a:lnTo>
                    <a:pt x="100" y="6"/>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66643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A85994-DD68-4BE8-873F-F7175D686D98}"/>
              </a:ext>
            </a:extLst>
          </p:cNvPr>
          <p:cNvSpPr>
            <a:spLocks noGrp="1"/>
          </p:cNvSpPr>
          <p:nvPr>
            <p:ph type="sldNum" sz="quarter" idx="12"/>
          </p:nvPr>
        </p:nvSpPr>
        <p:spPr/>
        <p:txBody>
          <a:bodyPr/>
          <a:lstStyle/>
          <a:p>
            <a:fld id="{401CF334-2D5C-4859-84A6-CA7E6E43FAEB}" type="slidenum">
              <a:rPr lang="en-US" smtClean="0"/>
              <a:t>2</a:t>
            </a:fld>
            <a:endParaRPr lang="en-US"/>
          </a:p>
        </p:txBody>
      </p:sp>
      <p:graphicFrame>
        <p:nvGraphicFramePr>
          <p:cNvPr id="5" name="Table 5">
            <a:extLst>
              <a:ext uri="{FF2B5EF4-FFF2-40B4-BE49-F238E27FC236}">
                <a16:creationId xmlns:a16="http://schemas.microsoft.com/office/drawing/2014/main" id="{6CDF4A4E-A932-4B5C-8DAA-90B491DE0B4F}"/>
              </a:ext>
            </a:extLst>
          </p:cNvPr>
          <p:cNvGraphicFramePr>
            <a:graphicFrameLocks noGrp="1"/>
          </p:cNvGraphicFramePr>
          <p:nvPr>
            <p:extLst>
              <p:ext uri="{D42A27DB-BD31-4B8C-83A1-F6EECF244321}">
                <p14:modId xmlns:p14="http://schemas.microsoft.com/office/powerpoint/2010/main" val="3211947397"/>
              </p:ext>
            </p:extLst>
          </p:nvPr>
        </p:nvGraphicFramePr>
        <p:xfrm>
          <a:off x="1102113" y="1008107"/>
          <a:ext cx="9499304" cy="5118810"/>
        </p:xfrm>
        <a:graphic>
          <a:graphicData uri="http://schemas.openxmlformats.org/drawingml/2006/table">
            <a:tbl>
              <a:tblPr firstRow="1" bandRow="1">
                <a:tableStyleId>{3B4B98B0-60AC-42C2-AFA5-B58CD77FA1E5}</a:tableStyleId>
              </a:tblPr>
              <a:tblGrid>
                <a:gridCol w="2631935">
                  <a:extLst>
                    <a:ext uri="{9D8B030D-6E8A-4147-A177-3AD203B41FA5}">
                      <a16:colId xmlns:a16="http://schemas.microsoft.com/office/drawing/2014/main" val="2806908129"/>
                    </a:ext>
                  </a:extLst>
                </a:gridCol>
                <a:gridCol w="6867369">
                  <a:extLst>
                    <a:ext uri="{9D8B030D-6E8A-4147-A177-3AD203B41FA5}">
                      <a16:colId xmlns:a16="http://schemas.microsoft.com/office/drawing/2014/main" val="2401627006"/>
                    </a:ext>
                  </a:extLst>
                </a:gridCol>
              </a:tblGrid>
              <a:tr h="461975">
                <a:tc gridSpan="2">
                  <a:txBody>
                    <a:bodyPr/>
                    <a:lstStyle/>
                    <a:p>
                      <a:pPr algn="ctr"/>
                      <a:r>
                        <a:rPr lang="en-US" sz="4000">
                          <a:solidFill>
                            <a:schemeClr val="tx2"/>
                          </a:solidFill>
                          <a:latin typeface="Cambria"/>
                        </a:rPr>
                        <a:t>Agenda</a:t>
                      </a:r>
                    </a:p>
                  </a:txBody>
                  <a:tcPr/>
                </a:tc>
                <a:tc hMerge="1">
                  <a:txBody>
                    <a:bodyPr/>
                    <a:lstStyle/>
                    <a:p>
                      <a:endParaRPr lang="en-US">
                        <a:latin typeface="Cambria"/>
                      </a:endParaRPr>
                    </a:p>
                  </a:txBody>
                  <a:tcPr/>
                </a:tc>
                <a:extLst>
                  <a:ext uri="{0D108BD9-81ED-4DB2-BD59-A6C34878D82A}">
                    <a16:rowId xmlns:a16="http://schemas.microsoft.com/office/drawing/2014/main" val="2934649057"/>
                  </a:ext>
                </a:extLst>
              </a:tr>
              <a:tr h="461975">
                <a:tc>
                  <a:txBody>
                    <a:bodyPr/>
                    <a:lstStyle/>
                    <a:p>
                      <a:pPr lvl="0">
                        <a:buNone/>
                      </a:pPr>
                      <a:r>
                        <a:rPr lang="en-US" sz="2400" b="0" u="sng">
                          <a:solidFill>
                            <a:schemeClr val="tx2"/>
                          </a:solidFill>
                          <a:latin typeface="Cambria"/>
                        </a:rPr>
                        <a:t>Time</a:t>
                      </a:r>
                    </a:p>
                  </a:txBody>
                  <a:tcPr/>
                </a:tc>
                <a:tc>
                  <a:txBody>
                    <a:bodyPr/>
                    <a:lstStyle/>
                    <a:p>
                      <a:r>
                        <a:rPr lang="en-US" sz="2400" b="0" u="sng">
                          <a:solidFill>
                            <a:schemeClr val="tx2"/>
                          </a:solidFill>
                          <a:latin typeface="Cambria"/>
                        </a:rPr>
                        <a:t>Topic</a:t>
                      </a:r>
                    </a:p>
                  </a:txBody>
                  <a:tcPr/>
                </a:tc>
                <a:extLst>
                  <a:ext uri="{0D108BD9-81ED-4DB2-BD59-A6C34878D82A}">
                    <a16:rowId xmlns:a16="http://schemas.microsoft.com/office/drawing/2014/main" val="1533348664"/>
                  </a:ext>
                </a:extLst>
              </a:tr>
              <a:tr h="461975">
                <a:tc>
                  <a:txBody>
                    <a:bodyPr/>
                    <a:lstStyle/>
                    <a:p>
                      <a:r>
                        <a:rPr lang="en-US" sz="2400" b="0">
                          <a:solidFill>
                            <a:schemeClr val="tx2"/>
                          </a:solidFill>
                          <a:latin typeface="Cambria"/>
                        </a:rPr>
                        <a:t>3:00 p.m.</a:t>
                      </a:r>
                    </a:p>
                  </a:txBody>
                  <a:tcPr/>
                </a:tc>
                <a:tc>
                  <a:txBody>
                    <a:bodyPr/>
                    <a:lstStyle/>
                    <a:p>
                      <a:r>
                        <a:rPr lang="en-US" sz="2400" b="0">
                          <a:solidFill>
                            <a:schemeClr val="tx2"/>
                          </a:solidFill>
                          <a:latin typeface="Cambria"/>
                        </a:rPr>
                        <a:t>Call to Order and Introductions</a:t>
                      </a:r>
                    </a:p>
                  </a:txBody>
                  <a:tcPr/>
                </a:tc>
                <a:extLst>
                  <a:ext uri="{0D108BD9-81ED-4DB2-BD59-A6C34878D82A}">
                    <a16:rowId xmlns:a16="http://schemas.microsoft.com/office/drawing/2014/main" val="990134410"/>
                  </a:ext>
                </a:extLst>
              </a:tr>
              <a:tr h="461975">
                <a:tc>
                  <a:txBody>
                    <a:bodyPr/>
                    <a:lstStyle/>
                    <a:p>
                      <a:r>
                        <a:rPr lang="en-US" sz="2400" b="0">
                          <a:solidFill>
                            <a:schemeClr val="tx2"/>
                          </a:solidFill>
                          <a:latin typeface="Cambria"/>
                        </a:rPr>
                        <a:t>3:10 p.m. </a:t>
                      </a:r>
                    </a:p>
                  </a:txBody>
                  <a:tcPr/>
                </a:tc>
                <a:tc>
                  <a:txBody>
                    <a:bodyPr/>
                    <a:lstStyle/>
                    <a:p>
                      <a:r>
                        <a:rPr lang="en-US" sz="2400" b="0">
                          <a:solidFill>
                            <a:schemeClr val="tx2"/>
                          </a:solidFill>
                          <a:latin typeface="Cambria"/>
                        </a:rPr>
                        <a:t>Public Comment</a:t>
                      </a:r>
                    </a:p>
                  </a:txBody>
                  <a:tcPr/>
                </a:tc>
                <a:extLst>
                  <a:ext uri="{0D108BD9-81ED-4DB2-BD59-A6C34878D82A}">
                    <a16:rowId xmlns:a16="http://schemas.microsoft.com/office/drawing/2014/main" val="1897463981"/>
                  </a:ext>
                </a:extLst>
              </a:tr>
              <a:tr h="461975">
                <a:tc>
                  <a:txBody>
                    <a:bodyPr/>
                    <a:lstStyle/>
                    <a:p>
                      <a:r>
                        <a:rPr lang="en-US" sz="2400" b="0">
                          <a:solidFill>
                            <a:schemeClr val="tx2"/>
                          </a:solidFill>
                          <a:latin typeface="Cambria"/>
                        </a:rPr>
                        <a:t>3:20 p.m.</a:t>
                      </a:r>
                    </a:p>
                  </a:txBody>
                  <a:tcPr/>
                </a:tc>
                <a:tc>
                  <a:txBody>
                    <a:bodyPr/>
                    <a:lstStyle/>
                    <a:p>
                      <a:r>
                        <a:rPr lang="en-US" sz="2400" b="0">
                          <a:solidFill>
                            <a:schemeClr val="tx2"/>
                          </a:solidFill>
                          <a:latin typeface="Cambria"/>
                        </a:rPr>
                        <a:t>Charter and Bylaws</a:t>
                      </a:r>
                    </a:p>
                  </a:txBody>
                  <a:tcPr/>
                </a:tc>
                <a:extLst>
                  <a:ext uri="{0D108BD9-81ED-4DB2-BD59-A6C34878D82A}">
                    <a16:rowId xmlns:a16="http://schemas.microsoft.com/office/drawing/2014/main" val="1507699785"/>
                  </a:ext>
                </a:extLst>
              </a:tr>
              <a:tr h="461975">
                <a:tc>
                  <a:txBody>
                    <a:bodyPr/>
                    <a:lstStyle/>
                    <a:p>
                      <a:pPr lvl="0">
                        <a:buNone/>
                      </a:pPr>
                      <a:r>
                        <a:rPr lang="en-US" sz="2400" b="0">
                          <a:solidFill>
                            <a:schemeClr val="tx2"/>
                          </a:solidFill>
                          <a:latin typeface="Cambria"/>
                        </a:rPr>
                        <a:t>3:30 p.m.</a:t>
                      </a:r>
                    </a:p>
                  </a:txBody>
                  <a:tcPr/>
                </a:tc>
                <a:tc>
                  <a:txBody>
                    <a:bodyPr/>
                    <a:lstStyle/>
                    <a:p>
                      <a:pPr lvl="0">
                        <a:buNone/>
                      </a:pPr>
                      <a:r>
                        <a:rPr lang="en-US" sz="2400" b="0">
                          <a:solidFill>
                            <a:schemeClr val="tx2"/>
                          </a:solidFill>
                          <a:latin typeface="Cambria"/>
                        </a:rPr>
                        <a:t>Role of the Technical Team in the Development of Connecticut’s Program</a:t>
                      </a:r>
                    </a:p>
                  </a:txBody>
                  <a:tcPr/>
                </a:tc>
                <a:extLst>
                  <a:ext uri="{0D108BD9-81ED-4DB2-BD59-A6C34878D82A}">
                    <a16:rowId xmlns:a16="http://schemas.microsoft.com/office/drawing/2014/main" val="2422078922"/>
                  </a:ext>
                </a:extLst>
              </a:tr>
              <a:tr h="461975">
                <a:tc>
                  <a:txBody>
                    <a:bodyPr/>
                    <a:lstStyle/>
                    <a:p>
                      <a:r>
                        <a:rPr lang="en-US" sz="2400" b="0">
                          <a:solidFill>
                            <a:schemeClr val="tx2"/>
                          </a:solidFill>
                          <a:latin typeface="Cambria"/>
                        </a:rPr>
                        <a:t>4:00 p.m.</a:t>
                      </a:r>
                    </a:p>
                  </a:txBody>
                  <a:tcPr/>
                </a:tc>
                <a:tc>
                  <a:txBody>
                    <a:bodyPr/>
                    <a:lstStyle/>
                    <a:p>
                      <a:r>
                        <a:rPr lang="en-US" sz="2400" b="0">
                          <a:solidFill>
                            <a:schemeClr val="tx2"/>
                          </a:solidFill>
                          <a:latin typeface="Cambria"/>
                        </a:rPr>
                        <a:t>Review of Other States' Health Care Cost Growth Benchmark and Primary Care Target Programs</a:t>
                      </a:r>
                    </a:p>
                  </a:txBody>
                  <a:tcPr/>
                </a:tc>
                <a:extLst>
                  <a:ext uri="{0D108BD9-81ED-4DB2-BD59-A6C34878D82A}">
                    <a16:rowId xmlns:a16="http://schemas.microsoft.com/office/drawing/2014/main" val="1802651848"/>
                  </a:ext>
                </a:extLst>
              </a:tr>
              <a:tr h="461975">
                <a:tc>
                  <a:txBody>
                    <a:bodyPr/>
                    <a:lstStyle/>
                    <a:p>
                      <a:pPr lvl="0">
                        <a:buNone/>
                      </a:pPr>
                      <a:r>
                        <a:rPr lang="en-US" sz="2400" b="0">
                          <a:solidFill>
                            <a:schemeClr val="tx2"/>
                          </a:solidFill>
                          <a:latin typeface="Cambria"/>
                        </a:rPr>
                        <a:t>4:50 p.m.</a:t>
                      </a:r>
                    </a:p>
                  </a:txBody>
                  <a:tcPr/>
                </a:tc>
                <a:tc>
                  <a:txBody>
                    <a:bodyPr/>
                    <a:lstStyle/>
                    <a:p>
                      <a:pPr lvl="0">
                        <a:buNone/>
                      </a:pPr>
                      <a:r>
                        <a:rPr lang="en-US" sz="2400" b="0">
                          <a:solidFill>
                            <a:schemeClr val="tx2"/>
                          </a:solidFill>
                          <a:latin typeface="Cambria"/>
                        </a:rPr>
                        <a:t>Wrap-up &amp; Next Steps</a:t>
                      </a:r>
                    </a:p>
                  </a:txBody>
                  <a:tcPr/>
                </a:tc>
                <a:extLst>
                  <a:ext uri="{0D108BD9-81ED-4DB2-BD59-A6C34878D82A}">
                    <a16:rowId xmlns:a16="http://schemas.microsoft.com/office/drawing/2014/main" val="2070632888"/>
                  </a:ext>
                </a:extLst>
              </a:tr>
              <a:tr h="461975">
                <a:tc>
                  <a:txBody>
                    <a:bodyPr/>
                    <a:lstStyle/>
                    <a:p>
                      <a:pPr lvl="0">
                        <a:buNone/>
                      </a:pPr>
                      <a:r>
                        <a:rPr lang="en-US" sz="2400" b="0">
                          <a:solidFill>
                            <a:schemeClr val="tx2"/>
                          </a:solidFill>
                          <a:latin typeface="Cambria"/>
                        </a:rPr>
                        <a:t>5:00 p.m. </a:t>
                      </a:r>
                    </a:p>
                  </a:txBody>
                  <a:tcPr/>
                </a:tc>
                <a:tc>
                  <a:txBody>
                    <a:bodyPr/>
                    <a:lstStyle/>
                    <a:p>
                      <a:pPr lvl="0">
                        <a:buNone/>
                      </a:pPr>
                      <a:r>
                        <a:rPr lang="en-US" sz="2400" b="0">
                          <a:solidFill>
                            <a:schemeClr val="tx2"/>
                          </a:solidFill>
                          <a:latin typeface="Cambria"/>
                        </a:rPr>
                        <a:t>Adjourn</a:t>
                      </a:r>
                    </a:p>
                  </a:txBody>
                  <a:tcPr/>
                </a:tc>
                <a:extLst>
                  <a:ext uri="{0D108BD9-81ED-4DB2-BD59-A6C34878D82A}">
                    <a16:rowId xmlns:a16="http://schemas.microsoft.com/office/drawing/2014/main" val="2507123352"/>
                  </a:ext>
                </a:extLst>
              </a:tr>
            </a:tbl>
          </a:graphicData>
        </a:graphic>
      </p:graphicFrame>
    </p:spTree>
    <p:extLst>
      <p:ext uri="{BB962C8B-B14F-4D97-AF65-F5344CB8AC3E}">
        <p14:creationId xmlns:p14="http://schemas.microsoft.com/office/powerpoint/2010/main" val="17685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CE97-7E9E-443E-8019-A6CCC34A5273}"/>
              </a:ext>
            </a:extLst>
          </p:cNvPr>
          <p:cNvSpPr>
            <a:spLocks noGrp="1"/>
          </p:cNvSpPr>
          <p:nvPr>
            <p:ph type="title"/>
          </p:nvPr>
        </p:nvSpPr>
        <p:spPr>
          <a:xfrm>
            <a:off x="711959" y="369627"/>
            <a:ext cx="10972800" cy="1069848"/>
          </a:xfrm>
        </p:spPr>
        <p:txBody>
          <a:bodyPr/>
          <a:lstStyle/>
          <a:p>
            <a:r>
              <a:rPr lang="en-US">
                <a:latin typeface="Cambria"/>
              </a:rPr>
              <a:t>Plan of Meetings </a:t>
            </a:r>
            <a:r>
              <a:rPr lang="en-US" sz="2400">
                <a:latin typeface="Cambria"/>
              </a:rPr>
              <a:t>(slide 1 of 3)</a:t>
            </a:r>
            <a:endParaRPr lang="en-US" sz="2400"/>
          </a:p>
        </p:txBody>
      </p:sp>
      <p:sp>
        <p:nvSpPr>
          <p:cNvPr id="2" name="Slide Number Placeholder 1">
            <a:extLst>
              <a:ext uri="{FF2B5EF4-FFF2-40B4-BE49-F238E27FC236}">
                <a16:creationId xmlns:a16="http://schemas.microsoft.com/office/drawing/2014/main" id="{8E0CA1A3-FF3B-4672-98C5-2DD4D1603011}"/>
              </a:ext>
            </a:extLst>
          </p:cNvPr>
          <p:cNvSpPr>
            <a:spLocks noGrp="1"/>
          </p:cNvSpPr>
          <p:nvPr>
            <p:ph type="sldNum" sz="quarter" idx="12"/>
          </p:nvPr>
        </p:nvSpPr>
        <p:spPr/>
        <p:txBody>
          <a:bodyPr/>
          <a:lstStyle/>
          <a:p>
            <a:fld id="{401CF334-2D5C-4859-84A6-CA7E6E43FAEB}" type="slidenum">
              <a:rPr lang="en-US" smtClean="0"/>
              <a:t>20</a:t>
            </a:fld>
            <a:endParaRPr lang="en-US"/>
          </a:p>
        </p:txBody>
      </p:sp>
      <p:graphicFrame>
        <p:nvGraphicFramePr>
          <p:cNvPr id="3" name="Table 3">
            <a:extLst>
              <a:ext uri="{FF2B5EF4-FFF2-40B4-BE49-F238E27FC236}">
                <a16:creationId xmlns:a16="http://schemas.microsoft.com/office/drawing/2014/main" id="{11D59A9A-AA96-4C33-9E54-0428632DAFFB}"/>
              </a:ext>
            </a:extLst>
          </p:cNvPr>
          <p:cNvGraphicFramePr>
            <a:graphicFrameLocks noGrp="1"/>
          </p:cNvGraphicFramePr>
          <p:nvPr>
            <p:extLst>
              <p:ext uri="{D42A27DB-BD31-4B8C-83A1-F6EECF244321}">
                <p14:modId xmlns:p14="http://schemas.microsoft.com/office/powerpoint/2010/main" val="4152524362"/>
              </p:ext>
            </p:extLst>
          </p:nvPr>
        </p:nvGraphicFramePr>
        <p:xfrm>
          <a:off x="276226" y="1376149"/>
          <a:ext cx="11639424" cy="5151120"/>
        </p:xfrm>
        <a:graphic>
          <a:graphicData uri="http://schemas.openxmlformats.org/drawingml/2006/table">
            <a:tbl>
              <a:tblPr firstRow="1" bandRow="1">
                <a:tableStyleId>{3B4B98B0-60AC-42C2-AFA5-B58CD77FA1E5}</a:tableStyleId>
              </a:tblPr>
              <a:tblGrid>
                <a:gridCol w="1792556">
                  <a:extLst>
                    <a:ext uri="{9D8B030D-6E8A-4147-A177-3AD203B41FA5}">
                      <a16:colId xmlns:a16="http://schemas.microsoft.com/office/drawing/2014/main" val="2168099611"/>
                    </a:ext>
                  </a:extLst>
                </a:gridCol>
                <a:gridCol w="1079561">
                  <a:extLst>
                    <a:ext uri="{9D8B030D-6E8A-4147-A177-3AD203B41FA5}">
                      <a16:colId xmlns:a16="http://schemas.microsoft.com/office/drawing/2014/main" val="4077706740"/>
                    </a:ext>
                  </a:extLst>
                </a:gridCol>
                <a:gridCol w="8767307">
                  <a:extLst>
                    <a:ext uri="{9D8B030D-6E8A-4147-A177-3AD203B41FA5}">
                      <a16:colId xmlns:a16="http://schemas.microsoft.com/office/drawing/2014/main" val="2459246218"/>
                    </a:ext>
                  </a:extLst>
                </a:gridCol>
              </a:tblGrid>
              <a:tr h="386826">
                <a:tc>
                  <a:txBody>
                    <a:bodyPr/>
                    <a:lstStyle/>
                    <a:p>
                      <a:r>
                        <a:rPr lang="en-US" sz="2000">
                          <a:latin typeface="Cambria"/>
                        </a:rPr>
                        <a:t>Meeting #</a:t>
                      </a:r>
                    </a:p>
                  </a:txBody>
                  <a:tcPr/>
                </a:tc>
                <a:tc>
                  <a:txBody>
                    <a:bodyPr/>
                    <a:lstStyle/>
                    <a:p>
                      <a:r>
                        <a:rPr lang="en-US" sz="2000">
                          <a:latin typeface="Cambria"/>
                        </a:rPr>
                        <a:t>Date</a:t>
                      </a:r>
                    </a:p>
                  </a:txBody>
                  <a:tcPr/>
                </a:tc>
                <a:tc>
                  <a:txBody>
                    <a:bodyPr/>
                    <a:lstStyle/>
                    <a:p>
                      <a:pPr marL="0" indent="0">
                        <a:buNone/>
                      </a:pPr>
                      <a:r>
                        <a:rPr lang="en-US" sz="2000">
                          <a:latin typeface="Cambria"/>
                        </a:rPr>
                        <a:t>Meeting Goals</a:t>
                      </a:r>
                    </a:p>
                  </a:txBody>
                  <a:tcPr/>
                </a:tc>
                <a:extLst>
                  <a:ext uri="{0D108BD9-81ED-4DB2-BD59-A6C34878D82A}">
                    <a16:rowId xmlns:a16="http://schemas.microsoft.com/office/drawing/2014/main" val="1420050159"/>
                  </a:ext>
                </a:extLst>
              </a:tr>
              <a:tr h="386826">
                <a:tc>
                  <a:txBody>
                    <a:bodyPr/>
                    <a:lstStyle/>
                    <a:p>
                      <a:pPr algn="ctr"/>
                      <a:r>
                        <a:rPr lang="en-US" sz="2000">
                          <a:latin typeface="Cambria"/>
                        </a:rPr>
                        <a:t>3</a:t>
                      </a:r>
                    </a:p>
                  </a:txBody>
                  <a:tcPr/>
                </a:tc>
                <a:tc>
                  <a:txBody>
                    <a:bodyPr/>
                    <a:lstStyle/>
                    <a:p>
                      <a:r>
                        <a:rPr lang="en-US" sz="2000">
                          <a:latin typeface="Cambria"/>
                        </a:rPr>
                        <a:t>May,</a:t>
                      </a:r>
                    </a:p>
                    <a:p>
                      <a:pPr lvl="0">
                        <a:buNone/>
                      </a:pPr>
                      <a:r>
                        <a:rPr lang="en-US" sz="2000">
                          <a:latin typeface="Cambria"/>
                        </a:rPr>
                        <a:t>Date TBD</a:t>
                      </a:r>
                    </a:p>
                  </a:txBody>
                  <a:tcPr/>
                </a:tc>
                <a:tc>
                  <a:txBody>
                    <a:bodyPr/>
                    <a:lstStyle/>
                    <a:p>
                      <a:r>
                        <a:rPr lang="en-US" sz="2000" b="1">
                          <a:latin typeface="Cambria"/>
                        </a:rPr>
                        <a:t>Review key questions for measuring total health care expenditures:</a:t>
                      </a:r>
                    </a:p>
                    <a:p>
                      <a:pPr marL="285750" lvl="1" indent="-285750">
                        <a:buFont typeface="Arial"/>
                        <a:buChar char="•"/>
                      </a:pPr>
                      <a:r>
                        <a:rPr lang="en-US" sz="2000">
                          <a:latin typeface="Cambria"/>
                        </a:rPr>
                        <a:t>What are total health care expenditures?</a:t>
                      </a:r>
                    </a:p>
                    <a:p>
                      <a:pPr marL="285750" lvl="1" indent="-285750">
                        <a:buFont typeface="Arial"/>
                        <a:buChar char="•"/>
                      </a:pPr>
                      <a:r>
                        <a:rPr lang="en-US" sz="2000">
                          <a:latin typeface="Cambria"/>
                        </a:rPr>
                        <a:t>What sources of coverage are included?</a:t>
                      </a:r>
                    </a:p>
                    <a:p>
                      <a:pPr marL="285750" lvl="1" indent="-285750">
                        <a:buFont typeface="Arial"/>
                        <a:buChar char="•"/>
                      </a:pPr>
                      <a:r>
                        <a:rPr lang="en-US" sz="2000">
                          <a:latin typeface="Cambria"/>
                        </a:rPr>
                        <a:t>Measure health care spending of Connecticut residents only?</a:t>
                      </a:r>
                    </a:p>
                    <a:p>
                      <a:pPr marL="0" lvl="1" indent="0">
                        <a:buNone/>
                      </a:pPr>
                      <a:endParaRPr lang="en-US" sz="2000" b="1">
                        <a:latin typeface="Cambria"/>
                      </a:endParaRPr>
                    </a:p>
                    <a:p>
                      <a:pPr marL="0" lvl="1" indent="0">
                        <a:buNone/>
                      </a:pPr>
                      <a:r>
                        <a:rPr lang="en-US" sz="2000" b="1">
                          <a:latin typeface="Cambria"/>
                        </a:rPr>
                        <a:t>Review key questions for benchmark methodology:</a:t>
                      </a:r>
                    </a:p>
                    <a:p>
                      <a:pPr marL="285750" lvl="1" indent="-285750">
                        <a:buFont typeface="Arial"/>
                        <a:buChar char="•"/>
                      </a:pPr>
                      <a:r>
                        <a:rPr lang="en-US" sz="2000">
                          <a:latin typeface="Cambria"/>
                        </a:rPr>
                        <a:t>How to identify benchmark value? </a:t>
                      </a:r>
                    </a:p>
                    <a:p>
                      <a:pPr marL="285750" lvl="1" indent="-285750">
                        <a:buFont typeface="Arial"/>
                        <a:buChar char="•"/>
                      </a:pPr>
                      <a:r>
                        <a:rPr lang="en-US" sz="2000">
                          <a:latin typeface="Cambria"/>
                        </a:rPr>
                        <a:t>Special conditions under which benchmark may be modified? </a:t>
                      </a:r>
                    </a:p>
                  </a:txBody>
                  <a:tcPr/>
                </a:tc>
                <a:extLst>
                  <a:ext uri="{0D108BD9-81ED-4DB2-BD59-A6C34878D82A}">
                    <a16:rowId xmlns:a16="http://schemas.microsoft.com/office/drawing/2014/main" val="1323545585"/>
                  </a:ext>
                </a:extLst>
              </a:tr>
              <a:tr h="386826">
                <a:tc>
                  <a:txBody>
                    <a:bodyPr/>
                    <a:lstStyle/>
                    <a:p>
                      <a:pPr algn="ctr"/>
                      <a:r>
                        <a:rPr lang="en-US" sz="2000">
                          <a:latin typeface="Cambria"/>
                        </a:rPr>
                        <a:t>4</a:t>
                      </a:r>
                    </a:p>
                  </a:txBody>
                  <a:tcPr/>
                </a:tc>
                <a:tc>
                  <a:txBody>
                    <a:bodyPr/>
                    <a:lstStyle/>
                    <a:p>
                      <a:r>
                        <a:rPr lang="en-US" sz="2000">
                          <a:latin typeface="Cambria"/>
                        </a:rPr>
                        <a:t>June,</a:t>
                      </a:r>
                    </a:p>
                    <a:p>
                      <a:pPr lvl="0">
                        <a:buNone/>
                      </a:pPr>
                      <a:r>
                        <a:rPr lang="en-US" sz="2000">
                          <a:latin typeface="Cambria"/>
                        </a:rPr>
                        <a:t>Date</a:t>
                      </a:r>
                    </a:p>
                    <a:p>
                      <a:pPr lvl="0">
                        <a:buNone/>
                      </a:pPr>
                      <a:r>
                        <a:rPr lang="en-US" sz="2000">
                          <a:latin typeface="Cambria"/>
                        </a:rPr>
                        <a:t>TBD</a:t>
                      </a:r>
                    </a:p>
                  </a:txBody>
                  <a:tcPr/>
                </a:tc>
                <a:tc>
                  <a:txBody>
                    <a:bodyPr/>
                    <a:lstStyle/>
                    <a:p>
                      <a:r>
                        <a:rPr lang="en-US" sz="2000" b="1">
                          <a:latin typeface="Cambria"/>
                        </a:rPr>
                        <a:t>Measuring total health care expenditures:</a:t>
                      </a:r>
                    </a:p>
                    <a:p>
                      <a:pPr marL="285750" lvl="0" indent="-285750">
                        <a:buFont typeface="Arial"/>
                        <a:buChar char="•"/>
                      </a:pPr>
                      <a:r>
                        <a:rPr lang="en-US" sz="2000">
                          <a:latin typeface="Cambria"/>
                        </a:rPr>
                        <a:t>Review outstanding questions/issues</a:t>
                      </a:r>
                    </a:p>
                    <a:p>
                      <a:pPr marL="0" lvl="0" indent="0">
                        <a:buNone/>
                      </a:pPr>
                      <a:endParaRPr lang="en-US" sz="2000" b="1">
                        <a:latin typeface="Cambria"/>
                      </a:endParaRPr>
                    </a:p>
                    <a:p>
                      <a:pPr marL="0" lvl="0" indent="0">
                        <a:buNone/>
                      </a:pPr>
                      <a:r>
                        <a:rPr lang="en-US" sz="2000" b="1">
                          <a:latin typeface="Cambria"/>
                        </a:rPr>
                        <a:t>Key information about benchmark methodology:</a:t>
                      </a:r>
                    </a:p>
                    <a:p>
                      <a:pPr marL="285750" lvl="0" indent="-285750">
                        <a:buFont typeface="Arial"/>
                        <a:buChar char="•"/>
                      </a:pPr>
                      <a:r>
                        <a:rPr lang="en-US" sz="2000">
                          <a:latin typeface="Cambria"/>
                        </a:rPr>
                        <a:t>Review possible values of benchmark</a:t>
                      </a:r>
                    </a:p>
                    <a:p>
                      <a:pPr marL="285750" lvl="0" indent="-285750">
                        <a:buFont typeface="Arial"/>
                        <a:buChar char="•"/>
                      </a:pPr>
                      <a:r>
                        <a:rPr lang="en-US" sz="2000">
                          <a:latin typeface="Cambria"/>
                        </a:rPr>
                        <a:t>Develop recommendations on value of benchmark and possible modifications to annual benchmarks over time</a:t>
                      </a:r>
                    </a:p>
                  </a:txBody>
                  <a:tcPr/>
                </a:tc>
                <a:extLst>
                  <a:ext uri="{0D108BD9-81ED-4DB2-BD59-A6C34878D82A}">
                    <a16:rowId xmlns:a16="http://schemas.microsoft.com/office/drawing/2014/main" val="538333975"/>
                  </a:ext>
                </a:extLst>
              </a:tr>
            </a:tbl>
          </a:graphicData>
        </a:graphic>
      </p:graphicFrame>
    </p:spTree>
    <p:extLst>
      <p:ext uri="{BB962C8B-B14F-4D97-AF65-F5344CB8AC3E}">
        <p14:creationId xmlns:p14="http://schemas.microsoft.com/office/powerpoint/2010/main" val="234574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DCE97-7E9E-443E-8019-A6CCC34A5273}"/>
              </a:ext>
            </a:extLst>
          </p:cNvPr>
          <p:cNvSpPr>
            <a:spLocks noGrp="1"/>
          </p:cNvSpPr>
          <p:nvPr>
            <p:ph type="title"/>
          </p:nvPr>
        </p:nvSpPr>
        <p:spPr>
          <a:xfrm>
            <a:off x="700586" y="221776"/>
            <a:ext cx="10972800" cy="1069848"/>
          </a:xfrm>
        </p:spPr>
        <p:txBody>
          <a:bodyPr/>
          <a:lstStyle/>
          <a:p>
            <a:r>
              <a:rPr lang="en-US">
                <a:latin typeface="Cambria"/>
              </a:rPr>
              <a:t>Plan of Meetings </a:t>
            </a:r>
            <a:r>
              <a:rPr lang="en-US" sz="2400">
                <a:latin typeface="Cambria"/>
              </a:rPr>
              <a:t>(slide 2 of 3)</a:t>
            </a:r>
            <a:endParaRPr lang="en-US" sz="2400"/>
          </a:p>
        </p:txBody>
      </p:sp>
      <p:sp>
        <p:nvSpPr>
          <p:cNvPr id="2" name="Slide Number Placeholder 1">
            <a:extLst>
              <a:ext uri="{FF2B5EF4-FFF2-40B4-BE49-F238E27FC236}">
                <a16:creationId xmlns:a16="http://schemas.microsoft.com/office/drawing/2014/main" id="{8E0CA1A3-FF3B-4672-98C5-2DD4D1603011}"/>
              </a:ext>
            </a:extLst>
          </p:cNvPr>
          <p:cNvSpPr>
            <a:spLocks noGrp="1"/>
          </p:cNvSpPr>
          <p:nvPr>
            <p:ph type="sldNum" sz="quarter" idx="12"/>
          </p:nvPr>
        </p:nvSpPr>
        <p:spPr/>
        <p:txBody>
          <a:bodyPr/>
          <a:lstStyle/>
          <a:p>
            <a:fld id="{401CF334-2D5C-4859-84A6-CA7E6E43FAEB}" type="slidenum">
              <a:rPr lang="en-US" smtClean="0"/>
              <a:t>21</a:t>
            </a:fld>
            <a:endParaRPr lang="en-US"/>
          </a:p>
        </p:txBody>
      </p:sp>
      <p:graphicFrame>
        <p:nvGraphicFramePr>
          <p:cNvPr id="3" name="Table 3">
            <a:extLst>
              <a:ext uri="{FF2B5EF4-FFF2-40B4-BE49-F238E27FC236}">
                <a16:creationId xmlns:a16="http://schemas.microsoft.com/office/drawing/2014/main" id="{11D59A9A-AA96-4C33-9E54-0428632DAFFB}"/>
              </a:ext>
            </a:extLst>
          </p:cNvPr>
          <p:cNvGraphicFramePr>
            <a:graphicFrameLocks noGrp="1"/>
          </p:cNvGraphicFramePr>
          <p:nvPr>
            <p:extLst>
              <p:ext uri="{D42A27DB-BD31-4B8C-83A1-F6EECF244321}">
                <p14:modId xmlns:p14="http://schemas.microsoft.com/office/powerpoint/2010/main" val="2535095727"/>
              </p:ext>
            </p:extLst>
          </p:nvPr>
        </p:nvGraphicFramePr>
        <p:xfrm>
          <a:off x="246184" y="1103194"/>
          <a:ext cx="11669463" cy="5120640"/>
        </p:xfrm>
        <a:graphic>
          <a:graphicData uri="http://schemas.openxmlformats.org/drawingml/2006/table">
            <a:tbl>
              <a:tblPr firstRow="1" bandRow="1">
                <a:tableStyleId>{3B4B98B0-60AC-42C2-AFA5-B58CD77FA1E5}</a:tableStyleId>
              </a:tblPr>
              <a:tblGrid>
                <a:gridCol w="1534383">
                  <a:extLst>
                    <a:ext uri="{9D8B030D-6E8A-4147-A177-3AD203B41FA5}">
                      <a16:colId xmlns:a16="http://schemas.microsoft.com/office/drawing/2014/main" val="2168099611"/>
                    </a:ext>
                  </a:extLst>
                </a:gridCol>
                <a:gridCol w="895057">
                  <a:extLst>
                    <a:ext uri="{9D8B030D-6E8A-4147-A177-3AD203B41FA5}">
                      <a16:colId xmlns:a16="http://schemas.microsoft.com/office/drawing/2014/main" val="4077706740"/>
                    </a:ext>
                  </a:extLst>
                </a:gridCol>
                <a:gridCol w="9240023">
                  <a:extLst>
                    <a:ext uri="{9D8B030D-6E8A-4147-A177-3AD203B41FA5}">
                      <a16:colId xmlns:a16="http://schemas.microsoft.com/office/drawing/2014/main" val="2459246218"/>
                    </a:ext>
                  </a:extLst>
                </a:gridCol>
              </a:tblGrid>
              <a:tr h="386826">
                <a:tc>
                  <a:txBody>
                    <a:bodyPr/>
                    <a:lstStyle/>
                    <a:p>
                      <a:r>
                        <a:rPr lang="en-US" sz="2000">
                          <a:latin typeface="Cambria"/>
                        </a:rPr>
                        <a:t>Meeting #</a:t>
                      </a:r>
                    </a:p>
                  </a:txBody>
                  <a:tcPr/>
                </a:tc>
                <a:tc>
                  <a:txBody>
                    <a:bodyPr/>
                    <a:lstStyle/>
                    <a:p>
                      <a:r>
                        <a:rPr lang="en-US" sz="2000">
                          <a:latin typeface="Cambria"/>
                        </a:rPr>
                        <a:t>Date</a:t>
                      </a:r>
                    </a:p>
                  </a:txBody>
                  <a:tcPr/>
                </a:tc>
                <a:tc>
                  <a:txBody>
                    <a:bodyPr/>
                    <a:lstStyle/>
                    <a:p>
                      <a:pPr marL="0" indent="0">
                        <a:buNone/>
                      </a:pPr>
                      <a:r>
                        <a:rPr lang="en-US" sz="2000">
                          <a:latin typeface="Cambria"/>
                        </a:rPr>
                        <a:t>Meeting Goals</a:t>
                      </a:r>
                    </a:p>
                  </a:txBody>
                  <a:tcPr/>
                </a:tc>
                <a:extLst>
                  <a:ext uri="{0D108BD9-81ED-4DB2-BD59-A6C34878D82A}">
                    <a16:rowId xmlns:a16="http://schemas.microsoft.com/office/drawing/2014/main" val="1420050159"/>
                  </a:ext>
                </a:extLst>
              </a:tr>
              <a:tr h="386826">
                <a:tc>
                  <a:txBody>
                    <a:bodyPr/>
                    <a:lstStyle/>
                    <a:p>
                      <a:pPr algn="ctr"/>
                      <a:r>
                        <a:rPr lang="en-US" sz="2000">
                          <a:latin typeface="Cambria"/>
                        </a:rPr>
                        <a:t>5</a:t>
                      </a:r>
                    </a:p>
                  </a:txBody>
                  <a:tcPr/>
                </a:tc>
                <a:tc>
                  <a:txBody>
                    <a:bodyPr/>
                    <a:lstStyle/>
                    <a:p>
                      <a:r>
                        <a:rPr lang="en-US" sz="2000">
                          <a:latin typeface="Cambria"/>
                        </a:rPr>
                        <a:t>June,</a:t>
                      </a:r>
                    </a:p>
                    <a:p>
                      <a:pPr lvl="0">
                        <a:buNone/>
                      </a:pPr>
                      <a:r>
                        <a:rPr lang="en-US" sz="2000">
                          <a:latin typeface="Cambria"/>
                        </a:rPr>
                        <a:t>Date</a:t>
                      </a:r>
                    </a:p>
                    <a:p>
                      <a:pPr lvl="0">
                        <a:buNone/>
                      </a:pPr>
                      <a:r>
                        <a:rPr lang="en-US" sz="2000">
                          <a:latin typeface="Cambria"/>
                        </a:rPr>
                        <a:t>TBD</a:t>
                      </a:r>
                    </a:p>
                  </a:txBody>
                  <a:tcPr/>
                </a:tc>
                <a:tc>
                  <a:txBody>
                    <a:bodyPr/>
                    <a:lstStyle/>
                    <a:p>
                      <a:r>
                        <a:rPr lang="en-US" sz="2000" b="1">
                          <a:latin typeface="Cambria"/>
                        </a:rPr>
                        <a:t>Health care cost growth benchmark:</a:t>
                      </a:r>
                    </a:p>
                    <a:p>
                      <a:pPr marL="342900" lvl="0" indent="-342900">
                        <a:buFont typeface="Arial"/>
                        <a:buChar char="•"/>
                      </a:pPr>
                      <a:r>
                        <a:rPr lang="en-US" sz="2000">
                          <a:latin typeface="Cambria"/>
                        </a:rPr>
                        <a:t>Review input from SAB and others on possible values of benchmark</a:t>
                      </a:r>
                    </a:p>
                    <a:p>
                      <a:pPr marL="342900" lvl="0" indent="-342900">
                        <a:buFont typeface="Arial"/>
                        <a:buChar char="•"/>
                      </a:pPr>
                      <a:r>
                        <a:rPr lang="en-US" sz="2000">
                          <a:latin typeface="Cambria"/>
                        </a:rPr>
                        <a:t>Discuss possible modifications based on stakeholder input</a:t>
                      </a:r>
                    </a:p>
                    <a:p>
                      <a:pPr marL="342900" lvl="0" indent="-342900">
                        <a:buFont typeface="Arial"/>
                        <a:buChar char="•"/>
                      </a:pPr>
                      <a:r>
                        <a:rPr lang="en-US" sz="2000">
                          <a:latin typeface="Cambria"/>
                        </a:rPr>
                        <a:t>Finalize cost growth benchmark recommendation for 2021-2025</a:t>
                      </a:r>
                    </a:p>
                    <a:p>
                      <a:pPr marL="342900" lvl="0" indent="-342900">
                        <a:buFont typeface="Arial"/>
                        <a:buChar char="•"/>
                      </a:pPr>
                      <a:endParaRPr lang="en-US" sz="1000">
                        <a:latin typeface="Cambria"/>
                      </a:endParaRPr>
                    </a:p>
                    <a:p>
                      <a:pPr marL="0" lvl="0" indent="0">
                        <a:buNone/>
                      </a:pPr>
                      <a:r>
                        <a:rPr lang="en-US" sz="2000" b="1">
                          <a:latin typeface="Cambria"/>
                        </a:rPr>
                        <a:t>Primary care spending target:</a:t>
                      </a:r>
                    </a:p>
                    <a:p>
                      <a:pPr marL="342900" lvl="0" indent="-342900">
                        <a:buFont typeface="Arial"/>
                        <a:buChar char="•"/>
                      </a:pPr>
                      <a:r>
                        <a:rPr lang="en-US" sz="2000">
                          <a:latin typeface="Cambria"/>
                        </a:rPr>
                        <a:t>Review primary care spending targets in other states</a:t>
                      </a:r>
                    </a:p>
                  </a:txBody>
                  <a:tcPr/>
                </a:tc>
                <a:extLst>
                  <a:ext uri="{0D108BD9-81ED-4DB2-BD59-A6C34878D82A}">
                    <a16:rowId xmlns:a16="http://schemas.microsoft.com/office/drawing/2014/main" val="1323545585"/>
                  </a:ext>
                </a:extLst>
              </a:tr>
              <a:tr h="386826">
                <a:tc>
                  <a:txBody>
                    <a:bodyPr/>
                    <a:lstStyle/>
                    <a:p>
                      <a:pPr algn="ctr"/>
                      <a:r>
                        <a:rPr lang="en-US" sz="2000">
                          <a:latin typeface="Cambria"/>
                        </a:rPr>
                        <a:t>6</a:t>
                      </a:r>
                    </a:p>
                  </a:txBody>
                  <a:tcPr/>
                </a:tc>
                <a:tc>
                  <a:txBody>
                    <a:bodyPr/>
                    <a:lstStyle/>
                    <a:p>
                      <a:r>
                        <a:rPr lang="en-US" sz="2000">
                          <a:latin typeface="Cambria"/>
                        </a:rPr>
                        <a:t>July,</a:t>
                      </a:r>
                    </a:p>
                    <a:p>
                      <a:pPr lvl="0">
                        <a:buNone/>
                      </a:pPr>
                      <a:r>
                        <a:rPr lang="en-US" sz="2000">
                          <a:latin typeface="Cambria"/>
                        </a:rPr>
                        <a:t>Date </a:t>
                      </a:r>
                    </a:p>
                    <a:p>
                      <a:pPr lvl="0">
                        <a:buNone/>
                      </a:pPr>
                      <a:r>
                        <a:rPr lang="en-US" sz="2000">
                          <a:latin typeface="Cambria"/>
                        </a:rPr>
                        <a:t>TBD</a:t>
                      </a:r>
                    </a:p>
                  </a:txBody>
                  <a:tcPr/>
                </a:tc>
                <a:tc>
                  <a:txBody>
                    <a:bodyPr/>
                    <a:lstStyle/>
                    <a:p>
                      <a:r>
                        <a:rPr lang="en-US" sz="2000" b="1">
                          <a:latin typeface="Cambria"/>
                        </a:rPr>
                        <a:t>Data use strategy:</a:t>
                      </a:r>
                    </a:p>
                    <a:p>
                      <a:pPr marL="342900" lvl="0" indent="-342900">
                        <a:buFont typeface="Arial"/>
                        <a:buChar char="•"/>
                      </a:pPr>
                      <a:r>
                        <a:rPr lang="en-US" sz="2000">
                          <a:latin typeface="Cambria"/>
                        </a:rPr>
                        <a:t>Provide input on goals of a supplemental strategy to use APCD or other data to identify health care cost and cost growth drivers, and primary audiences for such analyses</a:t>
                      </a:r>
                    </a:p>
                    <a:p>
                      <a:pPr marL="342900" lvl="0" indent="-342900">
                        <a:buFont typeface="Arial"/>
                        <a:buChar char="•"/>
                      </a:pPr>
                      <a:endParaRPr lang="en-US" sz="800">
                        <a:latin typeface="Cambria"/>
                      </a:endParaRPr>
                    </a:p>
                    <a:p>
                      <a:pPr marL="0" lvl="0" indent="0">
                        <a:buNone/>
                      </a:pPr>
                      <a:r>
                        <a:rPr lang="en-US" sz="2000" b="1">
                          <a:latin typeface="Cambria"/>
                        </a:rPr>
                        <a:t>Primary care spending target:</a:t>
                      </a:r>
                    </a:p>
                    <a:p>
                      <a:pPr marL="342900" lvl="0" indent="-342900">
                        <a:buFont typeface="Arial"/>
                        <a:buChar char="•"/>
                      </a:pPr>
                      <a:r>
                        <a:rPr lang="en-US" sz="2000">
                          <a:latin typeface="Cambria"/>
                        </a:rPr>
                        <a:t>Provide input on definition of primary care</a:t>
                      </a:r>
                    </a:p>
                    <a:p>
                      <a:pPr marL="342900" lvl="0" indent="-342900">
                        <a:buFont typeface="Arial"/>
                        <a:buChar char="•"/>
                      </a:pPr>
                      <a:r>
                        <a:rPr lang="en-US" sz="2000">
                          <a:latin typeface="Cambria"/>
                        </a:rPr>
                        <a:t>Advise on creation of code-level definition of primary care spending</a:t>
                      </a:r>
                    </a:p>
                    <a:p>
                      <a:pPr marL="342900" lvl="0" indent="-342900">
                        <a:buFont typeface="Arial"/>
                        <a:buChar char="•"/>
                      </a:pPr>
                      <a:r>
                        <a:rPr lang="en-US" sz="2000">
                          <a:latin typeface="Cambria"/>
                        </a:rPr>
                        <a:t>Provide guidance on how to phase target to reach spending goal of 10% by 2025</a:t>
                      </a:r>
                    </a:p>
                  </a:txBody>
                  <a:tcPr/>
                </a:tc>
                <a:extLst>
                  <a:ext uri="{0D108BD9-81ED-4DB2-BD59-A6C34878D82A}">
                    <a16:rowId xmlns:a16="http://schemas.microsoft.com/office/drawing/2014/main" val="538333975"/>
                  </a:ext>
                </a:extLst>
              </a:tr>
            </a:tbl>
          </a:graphicData>
        </a:graphic>
      </p:graphicFrame>
    </p:spTree>
    <p:extLst>
      <p:ext uri="{BB962C8B-B14F-4D97-AF65-F5344CB8AC3E}">
        <p14:creationId xmlns:p14="http://schemas.microsoft.com/office/powerpoint/2010/main" val="32815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1D59A9A-AA96-4C33-9E54-0428632DAFFB}"/>
              </a:ext>
            </a:extLst>
          </p:cNvPr>
          <p:cNvGraphicFramePr>
            <a:graphicFrameLocks noGrp="1"/>
          </p:cNvGraphicFramePr>
          <p:nvPr>
            <p:extLst>
              <p:ext uri="{D42A27DB-BD31-4B8C-83A1-F6EECF244321}">
                <p14:modId xmlns:p14="http://schemas.microsoft.com/office/powerpoint/2010/main" val="3197896782"/>
              </p:ext>
            </p:extLst>
          </p:nvPr>
        </p:nvGraphicFramePr>
        <p:xfrm>
          <a:off x="425625" y="1060828"/>
          <a:ext cx="11522721" cy="5327940"/>
        </p:xfrm>
        <a:graphic>
          <a:graphicData uri="http://schemas.openxmlformats.org/drawingml/2006/table">
            <a:tbl>
              <a:tblPr firstRow="1" bandRow="1">
                <a:tableStyleId>{3B4B98B0-60AC-42C2-AFA5-B58CD77FA1E5}</a:tableStyleId>
              </a:tblPr>
              <a:tblGrid>
                <a:gridCol w="1500725">
                  <a:extLst>
                    <a:ext uri="{9D8B030D-6E8A-4147-A177-3AD203B41FA5}">
                      <a16:colId xmlns:a16="http://schemas.microsoft.com/office/drawing/2014/main" val="2168099611"/>
                    </a:ext>
                  </a:extLst>
                </a:gridCol>
                <a:gridCol w="1419879">
                  <a:extLst>
                    <a:ext uri="{9D8B030D-6E8A-4147-A177-3AD203B41FA5}">
                      <a16:colId xmlns:a16="http://schemas.microsoft.com/office/drawing/2014/main" val="4077706740"/>
                    </a:ext>
                  </a:extLst>
                </a:gridCol>
                <a:gridCol w="8602117">
                  <a:extLst>
                    <a:ext uri="{9D8B030D-6E8A-4147-A177-3AD203B41FA5}">
                      <a16:colId xmlns:a16="http://schemas.microsoft.com/office/drawing/2014/main" val="2459246218"/>
                    </a:ext>
                  </a:extLst>
                </a:gridCol>
              </a:tblGrid>
              <a:tr h="385714">
                <a:tc>
                  <a:txBody>
                    <a:bodyPr/>
                    <a:lstStyle/>
                    <a:p>
                      <a:r>
                        <a:rPr lang="en-US" sz="2000">
                          <a:latin typeface="Cambria"/>
                        </a:rPr>
                        <a:t>Meeting #</a:t>
                      </a:r>
                    </a:p>
                  </a:txBody>
                  <a:tcPr/>
                </a:tc>
                <a:tc>
                  <a:txBody>
                    <a:bodyPr/>
                    <a:lstStyle/>
                    <a:p>
                      <a:r>
                        <a:rPr lang="en-US" sz="2000">
                          <a:latin typeface="Cambria"/>
                        </a:rPr>
                        <a:t>Date</a:t>
                      </a:r>
                    </a:p>
                  </a:txBody>
                  <a:tcPr/>
                </a:tc>
                <a:tc>
                  <a:txBody>
                    <a:bodyPr/>
                    <a:lstStyle/>
                    <a:p>
                      <a:pPr marL="0" indent="0">
                        <a:buNone/>
                      </a:pPr>
                      <a:r>
                        <a:rPr lang="en-US" sz="2000">
                          <a:latin typeface="Cambria"/>
                        </a:rPr>
                        <a:t>Meeting Goals</a:t>
                      </a:r>
                    </a:p>
                  </a:txBody>
                  <a:tcPr/>
                </a:tc>
                <a:extLst>
                  <a:ext uri="{0D108BD9-81ED-4DB2-BD59-A6C34878D82A}">
                    <a16:rowId xmlns:a16="http://schemas.microsoft.com/office/drawing/2014/main" val="1420050159"/>
                  </a:ext>
                </a:extLst>
              </a:tr>
              <a:tr h="3339186">
                <a:tc>
                  <a:txBody>
                    <a:bodyPr/>
                    <a:lstStyle/>
                    <a:p>
                      <a:pPr lvl="0" algn="ctr">
                        <a:buNone/>
                      </a:pPr>
                      <a:r>
                        <a:rPr lang="en-US" sz="2000">
                          <a:latin typeface="Cambria"/>
                        </a:rPr>
                        <a:t>7</a:t>
                      </a:r>
                    </a:p>
                  </a:txBody>
                  <a:tcPr/>
                </a:tc>
                <a:tc>
                  <a:txBody>
                    <a:bodyPr/>
                    <a:lstStyle/>
                    <a:p>
                      <a:pPr lvl="0">
                        <a:buNone/>
                      </a:pPr>
                      <a:r>
                        <a:rPr lang="en-US" sz="2000">
                          <a:latin typeface="Cambria"/>
                        </a:rPr>
                        <a:t>July </a:t>
                      </a:r>
                      <a:endParaRPr lang="en-US"/>
                    </a:p>
                    <a:p>
                      <a:pPr lvl="0">
                        <a:buNone/>
                      </a:pPr>
                      <a:r>
                        <a:rPr lang="en-US" sz="2000">
                          <a:latin typeface="Cambria"/>
                        </a:rPr>
                        <a:t>Date TBD</a:t>
                      </a:r>
                    </a:p>
                  </a:txBody>
                  <a:tcPr/>
                </a:tc>
                <a:tc>
                  <a:txBody>
                    <a:bodyPr/>
                    <a:lstStyle/>
                    <a:p>
                      <a:pPr lvl="0">
                        <a:buNone/>
                      </a:pPr>
                      <a:r>
                        <a:rPr lang="en-US" sz="2000" b="1">
                          <a:latin typeface="Cambria"/>
                        </a:rPr>
                        <a:t>Date use strategy:</a:t>
                      </a:r>
                    </a:p>
                    <a:p>
                      <a:pPr marL="342900" lvl="0" indent="-342900">
                        <a:buFont typeface="Arial"/>
                        <a:buChar char="•"/>
                      </a:pPr>
                      <a:r>
                        <a:rPr lang="en-US" sz="2000">
                          <a:latin typeface="Cambria"/>
                        </a:rPr>
                        <a:t>Review input from SAB and other stakeholders on data use strategy </a:t>
                      </a:r>
                    </a:p>
                    <a:p>
                      <a:pPr marL="342900" lvl="0" indent="-342900">
                        <a:buFont typeface="Arial"/>
                        <a:buChar char="•"/>
                      </a:pPr>
                      <a:r>
                        <a:rPr lang="en-US" sz="2000">
                          <a:latin typeface="Cambria"/>
                        </a:rPr>
                        <a:t>Refine recommendations on prioritized data use strategy analyses</a:t>
                      </a:r>
                    </a:p>
                    <a:p>
                      <a:pPr marL="0" lvl="0" indent="0">
                        <a:buNone/>
                      </a:pPr>
                      <a:endParaRPr lang="en-US" sz="800">
                        <a:latin typeface="Cambria"/>
                      </a:endParaRPr>
                    </a:p>
                    <a:p>
                      <a:pPr marL="0" lvl="0" indent="0">
                        <a:buNone/>
                      </a:pPr>
                      <a:r>
                        <a:rPr lang="en-US" sz="2000" b="1">
                          <a:latin typeface="Cambria"/>
                        </a:rPr>
                        <a:t>Primary care spending target:</a:t>
                      </a:r>
                    </a:p>
                    <a:p>
                      <a:pPr marL="342900" lvl="0" indent="-342900">
                        <a:buFont typeface="Arial"/>
                        <a:buChar char="•"/>
                      </a:pPr>
                      <a:r>
                        <a:rPr lang="en-US" sz="2000">
                          <a:latin typeface="Cambria"/>
                        </a:rPr>
                        <a:t>Review input from SAB and other stakeholders on primary care spending target definitions and goals</a:t>
                      </a:r>
                    </a:p>
                    <a:p>
                      <a:pPr marL="342900" lvl="0" indent="-342900">
                        <a:buFont typeface="Arial"/>
                        <a:buChar char="•"/>
                      </a:pPr>
                      <a:r>
                        <a:rPr lang="en-US" sz="2000">
                          <a:latin typeface="Cambria"/>
                        </a:rPr>
                        <a:t>Review updated materials on primary care spending target</a:t>
                      </a:r>
                    </a:p>
                    <a:p>
                      <a:pPr marL="342900" lvl="0" indent="-342900">
                        <a:buFont typeface="Arial"/>
                        <a:buChar char="•"/>
                      </a:pPr>
                      <a:r>
                        <a:rPr lang="en-US" sz="2000" b="0">
                          <a:latin typeface="Cambria"/>
                        </a:rPr>
                        <a:t>Make recommendations on primary care spending target for 2021-2025</a:t>
                      </a:r>
                    </a:p>
                    <a:p>
                      <a:pPr marL="342900" lvl="0" indent="-342900">
                        <a:buFont typeface="Arial"/>
                        <a:buChar char="•"/>
                      </a:pPr>
                      <a:endParaRPr lang="en-US" sz="600" b="0">
                        <a:latin typeface="Cambria"/>
                      </a:endParaRPr>
                    </a:p>
                    <a:p>
                      <a:pPr marL="0" lvl="0" indent="0">
                        <a:buNone/>
                      </a:pPr>
                      <a:r>
                        <a:rPr lang="en-US" sz="2000" b="1">
                          <a:latin typeface="Cambria"/>
                        </a:rPr>
                        <a:t>Recommendations:</a:t>
                      </a:r>
                    </a:p>
                    <a:p>
                      <a:pPr marL="342900" lvl="0" indent="-342900">
                        <a:buFont typeface="Arial"/>
                        <a:buChar char="•"/>
                      </a:pPr>
                      <a:r>
                        <a:rPr lang="en-US" sz="2000">
                          <a:latin typeface="Cambria"/>
                        </a:rPr>
                        <a:t>Review draft final cost growth target recommendations for implementation and SAB feedback</a:t>
                      </a:r>
                    </a:p>
                  </a:txBody>
                  <a:tcPr/>
                </a:tc>
                <a:extLst>
                  <a:ext uri="{0D108BD9-81ED-4DB2-BD59-A6C34878D82A}">
                    <a16:rowId xmlns:a16="http://schemas.microsoft.com/office/drawing/2014/main" val="1323545585"/>
                  </a:ext>
                </a:extLst>
              </a:tr>
              <a:tr h="683264">
                <a:tc>
                  <a:txBody>
                    <a:bodyPr/>
                    <a:lstStyle/>
                    <a:p>
                      <a:pPr lvl="0" algn="ctr">
                        <a:buNone/>
                      </a:pPr>
                      <a:r>
                        <a:rPr lang="en-US" sz="2000">
                          <a:latin typeface="Cambria"/>
                        </a:rPr>
                        <a:t>8</a:t>
                      </a:r>
                    </a:p>
                  </a:txBody>
                  <a:tcPr/>
                </a:tc>
                <a:tc>
                  <a:txBody>
                    <a:bodyPr/>
                    <a:lstStyle/>
                    <a:p>
                      <a:pPr lvl="0">
                        <a:buNone/>
                      </a:pPr>
                      <a:r>
                        <a:rPr lang="en-US" sz="2000">
                          <a:latin typeface="Cambria"/>
                        </a:rPr>
                        <a:t>August</a:t>
                      </a:r>
                      <a:endParaRPr lang="en-US"/>
                    </a:p>
                    <a:p>
                      <a:pPr lvl="0">
                        <a:buNone/>
                      </a:pPr>
                      <a:r>
                        <a:rPr lang="en-US" sz="2000">
                          <a:latin typeface="Cambria"/>
                        </a:rPr>
                        <a:t>Date TBD</a:t>
                      </a:r>
                    </a:p>
                  </a:txBody>
                  <a:tcPr/>
                </a:tc>
                <a:tc>
                  <a:txBody>
                    <a:bodyPr/>
                    <a:lstStyle/>
                    <a:p>
                      <a:pPr lvl="0">
                        <a:buNone/>
                      </a:pPr>
                      <a:r>
                        <a:rPr lang="en-US" sz="2000">
                          <a:latin typeface="Cambria"/>
                        </a:rPr>
                        <a:t>Transparency of performance </a:t>
                      </a:r>
                    </a:p>
                    <a:p>
                      <a:pPr lvl="0">
                        <a:buNone/>
                      </a:pPr>
                      <a:r>
                        <a:rPr lang="en-US" sz="2000">
                          <a:latin typeface="Cambria"/>
                        </a:rPr>
                        <a:t>Review any outstanding issues, and reserve for "spill-over" topics</a:t>
                      </a:r>
                      <a:endParaRPr lang="en-US"/>
                    </a:p>
                  </a:txBody>
                  <a:tcPr/>
                </a:tc>
                <a:extLst>
                  <a:ext uri="{0D108BD9-81ED-4DB2-BD59-A6C34878D82A}">
                    <a16:rowId xmlns:a16="http://schemas.microsoft.com/office/drawing/2014/main" val="538333975"/>
                  </a:ext>
                </a:extLst>
              </a:tr>
              <a:tr h="573060">
                <a:tc>
                  <a:txBody>
                    <a:bodyPr/>
                    <a:lstStyle/>
                    <a:p>
                      <a:pPr lvl="0" algn="ctr">
                        <a:buNone/>
                      </a:pPr>
                      <a:r>
                        <a:rPr lang="en-US" sz="2000">
                          <a:latin typeface="Cambria"/>
                        </a:rPr>
                        <a:t>9</a:t>
                      </a:r>
                    </a:p>
                  </a:txBody>
                  <a:tcPr/>
                </a:tc>
                <a:tc>
                  <a:txBody>
                    <a:bodyPr/>
                    <a:lstStyle/>
                    <a:p>
                      <a:pPr lvl="0">
                        <a:buNone/>
                      </a:pPr>
                      <a:r>
                        <a:rPr lang="en-US" sz="2000">
                          <a:latin typeface="Cambria"/>
                        </a:rPr>
                        <a:t>September</a:t>
                      </a:r>
                    </a:p>
                  </a:txBody>
                  <a:tcPr/>
                </a:tc>
                <a:tc>
                  <a:txBody>
                    <a:bodyPr/>
                    <a:lstStyle/>
                    <a:p>
                      <a:pPr lvl="0">
                        <a:buNone/>
                      </a:pPr>
                      <a:r>
                        <a:rPr lang="en-US" sz="2000">
                          <a:latin typeface="Cambria"/>
                        </a:rPr>
                        <a:t>Review final recommendations for implementation</a:t>
                      </a:r>
                    </a:p>
                  </a:txBody>
                  <a:tcPr/>
                </a:tc>
                <a:extLst>
                  <a:ext uri="{0D108BD9-81ED-4DB2-BD59-A6C34878D82A}">
                    <a16:rowId xmlns:a16="http://schemas.microsoft.com/office/drawing/2014/main" val="2179701105"/>
                  </a:ext>
                </a:extLst>
              </a:tr>
            </a:tbl>
          </a:graphicData>
        </a:graphic>
      </p:graphicFrame>
      <p:sp>
        <p:nvSpPr>
          <p:cNvPr id="5" name="Title 4">
            <a:extLst>
              <a:ext uri="{FF2B5EF4-FFF2-40B4-BE49-F238E27FC236}">
                <a16:creationId xmlns:a16="http://schemas.microsoft.com/office/drawing/2014/main" id="{E6BDCE97-7E9E-443E-8019-A6CCC34A5273}"/>
              </a:ext>
            </a:extLst>
          </p:cNvPr>
          <p:cNvSpPr>
            <a:spLocks noGrp="1"/>
          </p:cNvSpPr>
          <p:nvPr>
            <p:ph type="title"/>
          </p:nvPr>
        </p:nvSpPr>
        <p:spPr>
          <a:xfrm>
            <a:off x="700586" y="221776"/>
            <a:ext cx="10972800" cy="1069848"/>
          </a:xfrm>
        </p:spPr>
        <p:txBody>
          <a:bodyPr/>
          <a:lstStyle/>
          <a:p>
            <a:r>
              <a:rPr lang="en-US">
                <a:latin typeface="Cambria"/>
              </a:rPr>
              <a:t>Plan of Meetings </a:t>
            </a:r>
            <a:r>
              <a:rPr lang="en-US" sz="2400">
                <a:latin typeface="Cambria"/>
              </a:rPr>
              <a:t>(slide 3 of 3)</a:t>
            </a:r>
            <a:endParaRPr lang="en-US" sz="2400"/>
          </a:p>
        </p:txBody>
      </p:sp>
      <p:sp>
        <p:nvSpPr>
          <p:cNvPr id="2" name="Slide Number Placeholder 1">
            <a:extLst>
              <a:ext uri="{FF2B5EF4-FFF2-40B4-BE49-F238E27FC236}">
                <a16:creationId xmlns:a16="http://schemas.microsoft.com/office/drawing/2014/main" id="{8E0CA1A3-FF3B-4672-98C5-2DD4D1603011}"/>
              </a:ext>
            </a:extLst>
          </p:cNvPr>
          <p:cNvSpPr>
            <a:spLocks noGrp="1"/>
          </p:cNvSpPr>
          <p:nvPr>
            <p:ph type="sldNum" sz="quarter" idx="12"/>
          </p:nvPr>
        </p:nvSpPr>
        <p:spPr/>
        <p:txBody>
          <a:bodyPr/>
          <a:lstStyle/>
          <a:p>
            <a:fld id="{401CF334-2D5C-4859-84A6-CA7E6E43FAEB}" type="slidenum">
              <a:rPr lang="en-US" smtClean="0"/>
              <a:t>22</a:t>
            </a:fld>
            <a:endParaRPr lang="en-US"/>
          </a:p>
        </p:txBody>
      </p:sp>
    </p:spTree>
    <p:extLst>
      <p:ext uri="{BB962C8B-B14F-4D97-AF65-F5344CB8AC3E}">
        <p14:creationId xmlns:p14="http://schemas.microsoft.com/office/powerpoint/2010/main" val="290006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A85-C879-48B4-82D1-079131CC90E4}"/>
              </a:ext>
            </a:extLst>
          </p:cNvPr>
          <p:cNvSpPr>
            <a:spLocks noGrp="1"/>
          </p:cNvSpPr>
          <p:nvPr>
            <p:ph type="title"/>
          </p:nvPr>
        </p:nvSpPr>
        <p:spPr/>
        <p:txBody>
          <a:bodyPr/>
          <a:lstStyle/>
          <a:p>
            <a:r>
              <a:rPr lang="en-US">
                <a:latin typeface="Cambria"/>
              </a:rPr>
              <a:t>To Ask a Question...Raise your Hand!</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DB1F4DF-997F-4107-9ACC-BA19DC5918C2}"/>
              </a:ext>
            </a:extLst>
          </p:cNvPr>
          <p:cNvPicPr>
            <a:picLocks noGrp="1" noChangeAspect="1"/>
          </p:cNvPicPr>
          <p:nvPr>
            <p:ph idx="1"/>
          </p:nvPr>
        </p:nvPicPr>
        <p:blipFill>
          <a:blip r:embed="rId2"/>
          <a:stretch>
            <a:fillRect/>
          </a:stretch>
        </p:blipFill>
        <p:spPr>
          <a:xfrm>
            <a:off x="2859735" y="1548169"/>
            <a:ext cx="5236076" cy="4754628"/>
          </a:xfrm>
        </p:spPr>
      </p:pic>
      <p:sp>
        <p:nvSpPr>
          <p:cNvPr id="4" name="Slide Number Placeholder 3">
            <a:extLst>
              <a:ext uri="{FF2B5EF4-FFF2-40B4-BE49-F238E27FC236}">
                <a16:creationId xmlns:a16="http://schemas.microsoft.com/office/drawing/2014/main" id="{49E95312-E121-4BD3-BE32-A3E428FB1DC1}"/>
              </a:ext>
            </a:extLst>
          </p:cNvPr>
          <p:cNvSpPr>
            <a:spLocks noGrp="1"/>
          </p:cNvSpPr>
          <p:nvPr>
            <p:ph type="sldNum" sz="quarter" idx="12"/>
          </p:nvPr>
        </p:nvSpPr>
        <p:spPr/>
        <p:txBody>
          <a:bodyPr/>
          <a:lstStyle/>
          <a:p>
            <a:fld id="{401CF334-2D5C-4859-84A6-CA7E6E43FAEB}" type="slidenum">
              <a:rPr lang="en-US" smtClean="0"/>
              <a:t>23</a:t>
            </a:fld>
            <a:endParaRPr lang="en-US"/>
          </a:p>
        </p:txBody>
      </p:sp>
    </p:spTree>
    <p:extLst>
      <p:ext uri="{BB962C8B-B14F-4D97-AF65-F5344CB8AC3E}">
        <p14:creationId xmlns:p14="http://schemas.microsoft.com/office/powerpoint/2010/main" val="42541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F46-DDED-4599-88B9-08BF4F3C413E}"/>
              </a:ext>
            </a:extLst>
          </p:cNvPr>
          <p:cNvSpPr>
            <a:spLocks noGrp="1"/>
          </p:cNvSpPr>
          <p:nvPr>
            <p:ph type="title"/>
          </p:nvPr>
        </p:nvSpPr>
        <p:spPr/>
        <p:txBody>
          <a:bodyPr>
            <a:normAutofit fontScale="90000"/>
          </a:bodyPr>
          <a:lstStyle/>
          <a:p>
            <a:r>
              <a:rPr lang="en-US" b="1">
                <a:latin typeface="Cambria"/>
              </a:rPr>
              <a:t>Review of Other States’ Health Care Cost Growth Benchmark Programs</a:t>
            </a:r>
          </a:p>
        </p:txBody>
      </p:sp>
      <p:sp>
        <p:nvSpPr>
          <p:cNvPr id="4" name="Slide Number Placeholder 3">
            <a:extLst>
              <a:ext uri="{FF2B5EF4-FFF2-40B4-BE49-F238E27FC236}">
                <a16:creationId xmlns:a16="http://schemas.microsoft.com/office/drawing/2014/main" id="{182B6656-9239-4ED2-9BC5-DD381AD35F53}"/>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32182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2E81-6B47-4CDB-AF45-B68222EFE835}"/>
              </a:ext>
            </a:extLst>
          </p:cNvPr>
          <p:cNvSpPr>
            <a:spLocks noGrp="1"/>
          </p:cNvSpPr>
          <p:nvPr>
            <p:ph type="title"/>
          </p:nvPr>
        </p:nvSpPr>
        <p:spPr/>
        <p:txBody>
          <a:bodyPr/>
          <a:lstStyle/>
          <a:p>
            <a:r>
              <a:rPr lang="en-US"/>
              <a:t>What Is a Cost Growth Benchmark?</a:t>
            </a:r>
          </a:p>
        </p:txBody>
      </p:sp>
      <p:sp>
        <p:nvSpPr>
          <p:cNvPr id="3" name="Content Placeholder 2">
            <a:extLst>
              <a:ext uri="{FF2B5EF4-FFF2-40B4-BE49-F238E27FC236}">
                <a16:creationId xmlns:a16="http://schemas.microsoft.com/office/drawing/2014/main" id="{F969886F-8D18-4201-A400-79887258A853}"/>
              </a:ext>
            </a:extLst>
          </p:cNvPr>
          <p:cNvSpPr>
            <a:spLocks noGrp="1"/>
          </p:cNvSpPr>
          <p:nvPr>
            <p:ph sz="half" idx="1"/>
          </p:nvPr>
        </p:nvSpPr>
        <p:spPr/>
        <p:txBody>
          <a:bodyPr>
            <a:normAutofit lnSpcReduction="10000"/>
          </a:bodyPr>
          <a:lstStyle/>
          <a:p>
            <a:r>
              <a:rPr lang="en-US"/>
              <a:t>January to add “bullseye” slide.</a:t>
            </a:r>
          </a:p>
        </p:txBody>
      </p:sp>
      <p:sp>
        <p:nvSpPr>
          <p:cNvPr id="5" name="Content Placeholder 4">
            <a:extLst>
              <a:ext uri="{FF2B5EF4-FFF2-40B4-BE49-F238E27FC236}">
                <a16:creationId xmlns:a16="http://schemas.microsoft.com/office/drawing/2014/main" id="{2A05FA11-CB43-45CE-B8B4-B5EA4DF2F5EF}"/>
              </a:ext>
            </a:extLst>
          </p:cNvPr>
          <p:cNvSpPr>
            <a:spLocks noGrp="1"/>
          </p:cNvSpPr>
          <p:nvPr>
            <p:ph sz="half" idx="2"/>
          </p:nvPr>
        </p:nvSpPr>
        <p:spPr/>
        <p:txBody>
          <a:bodyPr>
            <a:normAutofit lnSpcReduction="10000"/>
          </a:bodyPr>
          <a:lstStyle/>
          <a:p>
            <a:pPr marL="109728" indent="0">
              <a:spcAft>
                <a:spcPts val="1200"/>
              </a:spcAft>
              <a:buNone/>
            </a:pPr>
            <a:r>
              <a:rPr lang="en-US" sz="3200" dirty="0"/>
              <a:t>A health care cost growth benchmark is a per annum rate-of-growth benchmark for health care spending in the state.</a:t>
            </a:r>
          </a:p>
          <a:p>
            <a:pPr marL="109728" indent="0">
              <a:spcAft>
                <a:spcPts val="1200"/>
              </a:spcAft>
              <a:buNone/>
            </a:pPr>
            <a:r>
              <a:rPr lang="en-US" sz="3200" dirty="0"/>
              <a:t>When implemented, Connecticut will be the 5</a:t>
            </a:r>
            <a:r>
              <a:rPr lang="en-US" sz="3200" baseline="30000" dirty="0"/>
              <a:t>th</a:t>
            </a:r>
            <a:r>
              <a:rPr lang="en-US" sz="3200" dirty="0"/>
              <a:t> state to have a statewide cost growth benchmark.</a:t>
            </a:r>
          </a:p>
        </p:txBody>
      </p:sp>
      <p:sp>
        <p:nvSpPr>
          <p:cNvPr id="4" name="Slide Number Placeholder 3">
            <a:extLst>
              <a:ext uri="{FF2B5EF4-FFF2-40B4-BE49-F238E27FC236}">
                <a16:creationId xmlns:a16="http://schemas.microsoft.com/office/drawing/2014/main" id="{272D0227-9FED-4B58-A38C-7E8A35698CD8}"/>
              </a:ext>
            </a:extLst>
          </p:cNvPr>
          <p:cNvSpPr>
            <a:spLocks noGrp="1"/>
          </p:cNvSpPr>
          <p:nvPr>
            <p:ph type="sldNum" sz="quarter" idx="12"/>
          </p:nvPr>
        </p:nvSpPr>
        <p:spPr/>
        <p:txBody>
          <a:bodyPr/>
          <a:lstStyle/>
          <a:p>
            <a:fld id="{401CF334-2D5C-4859-84A6-CA7E6E43FAEB}" type="slidenum">
              <a:rPr lang="en-US" smtClean="0"/>
              <a:t>25</a:t>
            </a:fld>
            <a:endParaRPr lang="en-US"/>
          </a:p>
        </p:txBody>
      </p:sp>
      <p:pic>
        <p:nvPicPr>
          <p:cNvPr id="6" name="Picture 5" descr="A close up of a sign&#10;&#10;Description generated with high confidence">
            <a:extLst>
              <a:ext uri="{FF2B5EF4-FFF2-40B4-BE49-F238E27FC236}">
                <a16:creationId xmlns:a16="http://schemas.microsoft.com/office/drawing/2014/main" id="{2D3DC1A1-AF5F-41C6-BF92-4F0AEFFA84E3}"/>
              </a:ext>
            </a:extLst>
          </p:cNvPr>
          <p:cNvPicPr>
            <a:picLocks noChangeAspect="1"/>
          </p:cNvPicPr>
          <p:nvPr/>
        </p:nvPicPr>
        <p:blipFill>
          <a:blip r:embed="rId2"/>
          <a:stretch>
            <a:fillRect/>
          </a:stretch>
        </p:blipFill>
        <p:spPr>
          <a:xfrm>
            <a:off x="402881" y="1748762"/>
            <a:ext cx="5770918" cy="4328188"/>
          </a:xfrm>
          <a:prstGeom prst="rect">
            <a:avLst/>
          </a:prstGeom>
        </p:spPr>
      </p:pic>
    </p:spTree>
    <p:extLst>
      <p:ext uri="{BB962C8B-B14F-4D97-AF65-F5344CB8AC3E}">
        <p14:creationId xmlns:p14="http://schemas.microsoft.com/office/powerpoint/2010/main" val="42594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A089-9264-47AB-B58D-868FA564A6B3}"/>
              </a:ext>
            </a:extLst>
          </p:cNvPr>
          <p:cNvSpPr>
            <a:spLocks noGrp="1"/>
          </p:cNvSpPr>
          <p:nvPr>
            <p:ph type="title"/>
          </p:nvPr>
        </p:nvSpPr>
        <p:spPr>
          <a:xfrm>
            <a:off x="609600" y="628650"/>
            <a:ext cx="10972800" cy="1066800"/>
          </a:xfrm>
        </p:spPr>
        <p:txBody>
          <a:bodyPr anchor="ctr">
            <a:normAutofit/>
          </a:bodyPr>
          <a:lstStyle/>
          <a:p>
            <a:r>
              <a:rPr lang="en-US"/>
              <a:t>“You say tomato, and I like to-</a:t>
            </a:r>
            <a:r>
              <a:rPr lang="en-US" err="1"/>
              <a:t>mah</a:t>
            </a:r>
            <a:r>
              <a:rPr lang="en-US"/>
              <a:t>-to….”</a:t>
            </a:r>
          </a:p>
        </p:txBody>
      </p:sp>
      <p:sp>
        <p:nvSpPr>
          <p:cNvPr id="10" name="Content Placeholder 3">
            <a:extLst>
              <a:ext uri="{FF2B5EF4-FFF2-40B4-BE49-F238E27FC236}">
                <a16:creationId xmlns:a16="http://schemas.microsoft.com/office/drawing/2014/main" id="{A9E9E494-4E30-47F7-9587-DE52B29A2C2A}"/>
              </a:ext>
            </a:extLst>
          </p:cNvPr>
          <p:cNvSpPr>
            <a:spLocks noGrp="1"/>
          </p:cNvSpPr>
          <p:nvPr>
            <p:ph sz="half" idx="2"/>
          </p:nvPr>
        </p:nvSpPr>
        <p:spPr>
          <a:xfrm>
            <a:off x="6197600" y="1925575"/>
            <a:ext cx="5384800" cy="4341875"/>
          </a:xfrm>
        </p:spPr>
        <p:txBody>
          <a:bodyPr>
            <a:normAutofit/>
          </a:bodyPr>
          <a:lstStyle/>
          <a:p>
            <a:pPr>
              <a:spcAft>
                <a:spcPts val="1200"/>
              </a:spcAft>
            </a:pPr>
            <a:r>
              <a:rPr lang="en-US" sz="2800" dirty="0"/>
              <a:t>States have established both cost growth </a:t>
            </a:r>
            <a:r>
              <a:rPr lang="en-US" sz="2800" b="1" dirty="0"/>
              <a:t>target</a:t>
            </a:r>
            <a:r>
              <a:rPr lang="en-US" sz="2800" dirty="0"/>
              <a:t> and cost growth </a:t>
            </a:r>
            <a:r>
              <a:rPr lang="en-US" sz="2800" b="1" dirty="0"/>
              <a:t>benchmark</a:t>
            </a:r>
            <a:r>
              <a:rPr lang="en-US" sz="2800" dirty="0"/>
              <a:t> programs.</a:t>
            </a:r>
          </a:p>
          <a:p>
            <a:pPr>
              <a:spcAft>
                <a:spcPts val="1200"/>
              </a:spcAft>
            </a:pPr>
            <a:r>
              <a:rPr lang="en-US" sz="2800" dirty="0"/>
              <a:t>What’s the difference?</a:t>
            </a:r>
          </a:p>
          <a:p>
            <a:r>
              <a:rPr lang="en-US" sz="2800" dirty="0"/>
              <a:t>State preference! </a:t>
            </a:r>
          </a:p>
          <a:p>
            <a:endParaRPr lang="en-US" sz="1600" dirty="0"/>
          </a:p>
          <a:p>
            <a:r>
              <a:rPr lang="en-US" sz="2800" dirty="0"/>
              <a:t>States also use “</a:t>
            </a:r>
            <a:r>
              <a:rPr lang="en-US" sz="2800" b="1" dirty="0"/>
              <a:t>cost</a:t>
            </a:r>
            <a:r>
              <a:rPr lang="en-US" sz="2800" dirty="0"/>
              <a:t>” and “</a:t>
            </a:r>
            <a:r>
              <a:rPr lang="en-US" sz="2800" b="1" dirty="0"/>
              <a:t>spending</a:t>
            </a:r>
            <a:r>
              <a:rPr lang="en-US" sz="2800" dirty="0"/>
              <a:t>” interchangeably to mean “</a:t>
            </a:r>
            <a:r>
              <a:rPr lang="en-US" sz="2800" b="1" dirty="0"/>
              <a:t>spending.</a:t>
            </a:r>
            <a:r>
              <a:rPr lang="en-US" sz="2800" dirty="0"/>
              <a:t>”</a:t>
            </a:r>
          </a:p>
          <a:p>
            <a:endParaRPr lang="en-US" sz="2800" dirty="0"/>
          </a:p>
        </p:txBody>
      </p:sp>
      <p:sp>
        <p:nvSpPr>
          <p:cNvPr id="3" name="Slide Number Placeholder 2">
            <a:extLst>
              <a:ext uri="{FF2B5EF4-FFF2-40B4-BE49-F238E27FC236}">
                <a16:creationId xmlns:a16="http://schemas.microsoft.com/office/drawing/2014/main" id="{93B78529-83C8-4480-AC24-0281CC1011AE}"/>
              </a:ext>
            </a:extLst>
          </p:cNvPr>
          <p:cNvSpPr>
            <a:spLocks noGrp="1"/>
          </p:cNvSpPr>
          <p:nvPr>
            <p:ph type="sldNum" sz="quarter" idx="12"/>
          </p:nvPr>
        </p:nvSpPr>
        <p:spPr>
          <a:xfrm>
            <a:off x="11535700" y="6288420"/>
            <a:ext cx="560183" cy="365760"/>
          </a:xfrm>
        </p:spPr>
        <p:txBody>
          <a:bodyPr anchor="b">
            <a:normAutofit/>
          </a:bodyPr>
          <a:lstStyle/>
          <a:p>
            <a:pPr>
              <a:spcAft>
                <a:spcPts val="600"/>
              </a:spcAft>
            </a:pPr>
            <a:fld id="{401CF334-2D5C-4859-84A6-CA7E6E43FAEB}" type="slidenum">
              <a:rPr lang="en-US" smtClean="0"/>
              <a:pPr>
                <a:spcAft>
                  <a:spcPts val="600"/>
                </a:spcAft>
              </a:pPr>
              <a:t>26</a:t>
            </a:fld>
            <a:endParaRPr lang="en-US"/>
          </a:p>
        </p:txBody>
      </p:sp>
      <p:pic>
        <p:nvPicPr>
          <p:cNvPr id="8" name="Content Placeholder 7">
            <a:extLst>
              <a:ext uri="{FF2B5EF4-FFF2-40B4-BE49-F238E27FC236}">
                <a16:creationId xmlns:a16="http://schemas.microsoft.com/office/drawing/2014/main" id="{6FCC04D9-D45F-4674-98D0-F14F582861B2}"/>
              </a:ext>
            </a:extLst>
          </p:cNvPr>
          <p:cNvPicPr>
            <a:picLocks noGrp="1" noChangeAspect="1"/>
          </p:cNvPicPr>
          <p:nvPr>
            <p:ph sz="half" idx="1"/>
          </p:nvPr>
        </p:nvPicPr>
        <p:blipFill>
          <a:blip r:embed="rId2"/>
          <a:stretch>
            <a:fillRect/>
          </a:stretch>
        </p:blipFill>
        <p:spPr>
          <a:xfrm>
            <a:off x="609600" y="1936105"/>
            <a:ext cx="5384800" cy="3939878"/>
          </a:xfrm>
          <a:prstGeom prst="rect">
            <a:avLst/>
          </a:prstGeom>
        </p:spPr>
      </p:pic>
    </p:spTree>
    <p:extLst>
      <p:ext uri="{BB962C8B-B14F-4D97-AF65-F5344CB8AC3E}">
        <p14:creationId xmlns:p14="http://schemas.microsoft.com/office/powerpoint/2010/main" val="277716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B258AA-1B24-43B6-AD45-81D5807C50E8}"/>
              </a:ext>
            </a:extLst>
          </p:cNvPr>
          <p:cNvSpPr>
            <a:spLocks noGrp="1"/>
          </p:cNvSpPr>
          <p:nvPr>
            <p:ph type="title"/>
          </p:nvPr>
        </p:nvSpPr>
        <p:spPr/>
        <p:txBody>
          <a:bodyPr/>
          <a:lstStyle/>
          <a:p>
            <a:r>
              <a:rPr lang="en-US"/>
              <a:t>Why Have States Pursued Cost Growth Targets?</a:t>
            </a:r>
          </a:p>
        </p:txBody>
      </p:sp>
      <p:sp>
        <p:nvSpPr>
          <p:cNvPr id="7" name="Content Placeholder 6">
            <a:extLst>
              <a:ext uri="{FF2B5EF4-FFF2-40B4-BE49-F238E27FC236}">
                <a16:creationId xmlns:a16="http://schemas.microsoft.com/office/drawing/2014/main" id="{4A6D0915-5E74-45B8-902B-47642F50A412}"/>
              </a:ext>
            </a:extLst>
          </p:cNvPr>
          <p:cNvSpPr>
            <a:spLocks noGrp="1"/>
          </p:cNvSpPr>
          <p:nvPr>
            <p:ph idx="1"/>
          </p:nvPr>
        </p:nvSpPr>
        <p:spPr>
          <a:xfrm>
            <a:off x="380010" y="1735074"/>
            <a:ext cx="11202390" cy="4553346"/>
          </a:xfrm>
        </p:spPr>
        <p:txBody>
          <a:bodyPr>
            <a:normAutofit fontScale="92500" lnSpcReduction="20000"/>
          </a:bodyPr>
          <a:lstStyle/>
          <a:p>
            <a:pPr>
              <a:spcAft>
                <a:spcPts val="1200"/>
              </a:spcAft>
            </a:pPr>
            <a:r>
              <a:rPr lang="en-US"/>
              <a:t>Four other states have established cost growth benchmark programs similar to what Connecticut is developing: Massachusetts, Delaware, Rhode Island and Oregon.</a:t>
            </a:r>
          </a:p>
          <a:p>
            <a:pPr>
              <a:spcAft>
                <a:spcPts val="1200"/>
              </a:spcAft>
            </a:pPr>
            <a:r>
              <a:rPr lang="en-US"/>
              <a:t>Each has done so for similar reasons as Connecticut:  health care is unaffordable for the state and consumers.</a:t>
            </a:r>
          </a:p>
          <a:p>
            <a:pPr lvl="1">
              <a:spcAft>
                <a:spcPts val="1200"/>
              </a:spcAft>
            </a:pPr>
            <a:r>
              <a:rPr lang="en-US"/>
              <a:t>In MA state purchased health care rose 40% over 12 years while spending on all other services was (e.g., education, public health) was reduced by 17% on average.</a:t>
            </a:r>
          </a:p>
          <a:p>
            <a:pPr lvl="1">
              <a:spcAft>
                <a:spcPts val="1200"/>
              </a:spcAft>
            </a:pPr>
            <a:r>
              <a:rPr lang="en-US"/>
              <a:t>In OR, premiums equated to 29% of a family’s total income.</a:t>
            </a:r>
          </a:p>
          <a:p>
            <a:pPr lvl="1">
              <a:spcAft>
                <a:spcPts val="1200"/>
              </a:spcAft>
            </a:pPr>
            <a:r>
              <a:rPr lang="en-US"/>
              <a:t>In RI, seven out of ten health insurance rate filings in the large and small group market outpaced annual wage growth.</a:t>
            </a:r>
          </a:p>
          <a:p>
            <a:pPr lvl="1">
              <a:spcAft>
                <a:spcPts val="1200"/>
              </a:spcAft>
            </a:pPr>
            <a:endParaRPr lang="en-US" sz="2400"/>
          </a:p>
          <a:p>
            <a:endParaRPr lang="en-US"/>
          </a:p>
        </p:txBody>
      </p:sp>
      <p:sp>
        <p:nvSpPr>
          <p:cNvPr id="5" name="Slide Number Placeholder 4">
            <a:extLst>
              <a:ext uri="{FF2B5EF4-FFF2-40B4-BE49-F238E27FC236}">
                <a16:creationId xmlns:a16="http://schemas.microsoft.com/office/drawing/2014/main" id="{C400F3FE-2BBA-4462-8983-5E42523BBE2C}"/>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9352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56C3-6B41-4548-A5C9-A997B4C21F0B}"/>
              </a:ext>
            </a:extLst>
          </p:cNvPr>
          <p:cNvSpPr>
            <a:spLocks noGrp="1"/>
          </p:cNvSpPr>
          <p:nvPr>
            <p:ph type="title"/>
          </p:nvPr>
        </p:nvSpPr>
        <p:spPr/>
        <p:txBody>
          <a:bodyPr>
            <a:normAutofit fontScale="90000"/>
          </a:bodyPr>
          <a:lstStyle/>
          <a:p>
            <a:r>
              <a:rPr lang="en-US"/>
              <a:t>Review of Other States’ Health Care Cost Growth Benchmark Programs</a:t>
            </a:r>
          </a:p>
        </p:txBody>
      </p:sp>
      <p:sp>
        <p:nvSpPr>
          <p:cNvPr id="3" name="Content Placeholder 2">
            <a:extLst>
              <a:ext uri="{FF2B5EF4-FFF2-40B4-BE49-F238E27FC236}">
                <a16:creationId xmlns:a16="http://schemas.microsoft.com/office/drawing/2014/main" id="{0578F512-80DC-4D2E-BDA4-7ACCC42FD15B}"/>
              </a:ext>
            </a:extLst>
          </p:cNvPr>
          <p:cNvSpPr>
            <a:spLocks noGrp="1"/>
          </p:cNvSpPr>
          <p:nvPr>
            <p:ph idx="1"/>
          </p:nvPr>
        </p:nvSpPr>
        <p:spPr>
          <a:xfrm>
            <a:off x="609600" y="1873619"/>
            <a:ext cx="10972800" cy="4553346"/>
          </a:xfrm>
        </p:spPr>
        <p:txBody>
          <a:bodyPr>
            <a:normAutofit/>
          </a:bodyPr>
          <a:lstStyle/>
          <a:p>
            <a:r>
              <a:rPr lang="en-US" sz="3300"/>
              <a:t>The following slides review details of these states’ benchmark program, including:</a:t>
            </a:r>
          </a:p>
          <a:p>
            <a:endParaRPr lang="en-US" sz="700"/>
          </a:p>
          <a:p>
            <a:pPr lvl="1"/>
            <a:r>
              <a:rPr lang="en-US"/>
              <a:t>Enabling legislative, regulatory or administrative requirements</a:t>
            </a:r>
          </a:p>
          <a:p>
            <a:pPr lvl="1"/>
            <a:r>
              <a:rPr lang="en-US"/>
              <a:t>Benchmark and supporting methodology</a:t>
            </a:r>
          </a:p>
          <a:p>
            <a:pPr lvl="1"/>
            <a:r>
              <a:rPr lang="en-US"/>
              <a:t>Assessing performance against the benchmark</a:t>
            </a:r>
          </a:p>
          <a:p>
            <a:pPr lvl="1"/>
            <a:r>
              <a:rPr lang="en-US"/>
              <a:t>Data sources to assess performance </a:t>
            </a:r>
          </a:p>
          <a:p>
            <a:pPr lvl="1"/>
            <a:r>
              <a:rPr lang="en-US"/>
              <a:t>Enforcement of the benchmark</a:t>
            </a:r>
          </a:p>
          <a:p>
            <a:pPr lvl="1"/>
            <a:r>
              <a:rPr lang="en-US"/>
              <a:t>Refresher on cost growth benchmark experience (Massachusetts only)</a:t>
            </a:r>
          </a:p>
          <a:p>
            <a:endParaRPr lang="en-US"/>
          </a:p>
          <a:p>
            <a:endParaRPr lang="en-US"/>
          </a:p>
        </p:txBody>
      </p:sp>
      <p:sp>
        <p:nvSpPr>
          <p:cNvPr id="4" name="Slide Number Placeholder 3">
            <a:extLst>
              <a:ext uri="{FF2B5EF4-FFF2-40B4-BE49-F238E27FC236}">
                <a16:creationId xmlns:a16="http://schemas.microsoft.com/office/drawing/2014/main" id="{F582B006-DE7C-48BD-8751-E91DD0FA557F}"/>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67512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BF52-1A3E-490A-BFAC-7553C204DA88}"/>
              </a:ext>
            </a:extLst>
          </p:cNvPr>
          <p:cNvSpPr>
            <a:spLocks noGrp="1"/>
          </p:cNvSpPr>
          <p:nvPr>
            <p:ph type="title"/>
          </p:nvPr>
        </p:nvSpPr>
        <p:spPr/>
        <p:txBody>
          <a:bodyPr/>
          <a:lstStyle/>
          <a:p>
            <a:r>
              <a:rPr lang="en-US"/>
              <a:t>Massachusetts’ Health Care Cost Growth Benchmark Program</a:t>
            </a:r>
          </a:p>
        </p:txBody>
      </p:sp>
      <p:sp>
        <p:nvSpPr>
          <p:cNvPr id="4" name="Slide Number Placeholder 3">
            <a:extLst>
              <a:ext uri="{FF2B5EF4-FFF2-40B4-BE49-F238E27FC236}">
                <a16:creationId xmlns:a16="http://schemas.microsoft.com/office/drawing/2014/main" id="{9812B531-99A8-4EE8-8CE9-5CF424DAA654}"/>
              </a:ext>
            </a:extLst>
          </p:cNvPr>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96262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494F-5E2A-422C-9322-0EEB1E8E44DF}"/>
              </a:ext>
            </a:extLst>
          </p:cNvPr>
          <p:cNvSpPr>
            <a:spLocks noGrp="1"/>
          </p:cNvSpPr>
          <p:nvPr>
            <p:ph type="title"/>
          </p:nvPr>
        </p:nvSpPr>
        <p:spPr/>
        <p:txBody>
          <a:bodyPr>
            <a:normAutofit/>
          </a:bodyPr>
          <a:lstStyle/>
          <a:p>
            <a:r>
              <a:rPr lang="en-US" b="1">
                <a:latin typeface="Cambria"/>
              </a:rPr>
              <a:t>Call to Order and Introductions</a:t>
            </a:r>
            <a:endParaRPr lang="en-US"/>
          </a:p>
        </p:txBody>
      </p:sp>
      <p:sp>
        <p:nvSpPr>
          <p:cNvPr id="4" name="Slide Number Placeholder 3">
            <a:extLst>
              <a:ext uri="{FF2B5EF4-FFF2-40B4-BE49-F238E27FC236}">
                <a16:creationId xmlns:a16="http://schemas.microsoft.com/office/drawing/2014/main" id="{66E9C4AB-7849-40E9-B143-D9D93FEFD24C}"/>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132452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p:txBody>
          <a:bodyPr>
            <a:normAutofit fontScale="90000"/>
          </a:bodyPr>
          <a:lstStyle/>
          <a:p>
            <a:r>
              <a:rPr lang="en-US"/>
              <a:t>Massachusetts’ Enabling Legislative, Regulatory or Administrative Requirements</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a:xfrm>
            <a:off x="609600" y="1919515"/>
            <a:ext cx="10972800" cy="4553346"/>
          </a:xfrm>
        </p:spPr>
        <p:txBody>
          <a:bodyPr>
            <a:normAutofit/>
          </a:bodyPr>
          <a:lstStyle/>
          <a:p>
            <a:pPr>
              <a:spcAft>
                <a:spcPts val="1200"/>
              </a:spcAft>
            </a:pPr>
            <a:r>
              <a:rPr lang="en-US"/>
              <a:t>Chapter 224 of the Acts of 2012 established health care cost growth benchmarks as part of sweeping health system reforms.</a:t>
            </a:r>
          </a:p>
          <a:p>
            <a:r>
              <a:rPr lang="en-US"/>
              <a:t>Chapter 224 created two entities:</a:t>
            </a:r>
          </a:p>
          <a:p>
            <a:pPr lvl="1"/>
            <a:r>
              <a:rPr lang="en-US"/>
              <a:t>Health Policy Commission (HPC) to set and enforce the benchmark</a:t>
            </a:r>
          </a:p>
          <a:p>
            <a:pPr lvl="1"/>
            <a:r>
              <a:rPr lang="en-US"/>
              <a:t>Center for Information and Analysis (CHIA) to collect and measure health system performance against the benchmark.</a:t>
            </a:r>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102045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D8BD-21B9-4347-8296-9E206A7A4971}"/>
              </a:ext>
            </a:extLst>
          </p:cNvPr>
          <p:cNvSpPr>
            <a:spLocks noGrp="1"/>
          </p:cNvSpPr>
          <p:nvPr>
            <p:ph type="title"/>
          </p:nvPr>
        </p:nvSpPr>
        <p:spPr/>
        <p:txBody>
          <a:bodyPr>
            <a:normAutofit fontScale="90000"/>
          </a:bodyPr>
          <a:lstStyle/>
          <a:p>
            <a:r>
              <a:rPr lang="en-US"/>
              <a:t>Massachusetts’ Cost Growth Benchmark and Methodology</a:t>
            </a:r>
          </a:p>
        </p:txBody>
      </p:sp>
      <p:sp>
        <p:nvSpPr>
          <p:cNvPr id="3" name="Content Placeholder 2">
            <a:extLst>
              <a:ext uri="{FF2B5EF4-FFF2-40B4-BE49-F238E27FC236}">
                <a16:creationId xmlns:a16="http://schemas.microsoft.com/office/drawing/2014/main" id="{628CF007-EF18-439C-AEBF-62A2FAEFB74A}"/>
              </a:ext>
            </a:extLst>
          </p:cNvPr>
          <p:cNvSpPr>
            <a:spLocks noGrp="1"/>
          </p:cNvSpPr>
          <p:nvPr>
            <p:ph idx="1"/>
          </p:nvPr>
        </p:nvSpPr>
        <p:spPr>
          <a:xfrm>
            <a:off x="609600" y="1917954"/>
            <a:ext cx="10972800" cy="4553346"/>
          </a:xfrm>
        </p:spPr>
        <p:txBody>
          <a:bodyPr>
            <a:normAutofit/>
          </a:bodyPr>
          <a:lstStyle/>
          <a:p>
            <a:r>
              <a:rPr lang="en-US"/>
              <a:t>Benchmarks are set in statute and pegged to Potential Gross State Product (PGSP), a forecasted average growth rate of the state’s economy, according to the following rules:</a:t>
            </a:r>
          </a:p>
          <a:p>
            <a:endParaRPr lang="en-US" sz="1400"/>
          </a:p>
          <a:p>
            <a:pPr lvl="1"/>
            <a:r>
              <a:rPr lang="en-US"/>
              <a:t>2013 – 2017: equivalent to PGSP (calculated at 3.6%)</a:t>
            </a:r>
          </a:p>
          <a:p>
            <a:pPr lvl="1"/>
            <a:endParaRPr lang="en-US" sz="700"/>
          </a:p>
          <a:p>
            <a:pPr lvl="1"/>
            <a:r>
              <a:rPr lang="en-US"/>
              <a:t>2018 – 2022: PGSP minus 0.5% (or 3.1%), unless the HPC votes that an adjustment is warranted (requires 2/3 majority)</a:t>
            </a:r>
          </a:p>
          <a:p>
            <a:pPr lvl="1"/>
            <a:endParaRPr lang="en-US" sz="700"/>
          </a:p>
          <a:p>
            <a:pPr lvl="1"/>
            <a:r>
              <a:rPr lang="en-US"/>
              <a:t>2023 and beyond: equivalent to PGSP, with authority for the HPC to adjust it to </a:t>
            </a:r>
            <a:r>
              <a:rPr lang="en-US" i="1"/>
              <a:t>any</a:t>
            </a:r>
            <a:r>
              <a:rPr lang="en-US"/>
              <a:t> value</a:t>
            </a:r>
          </a:p>
        </p:txBody>
      </p:sp>
      <p:sp>
        <p:nvSpPr>
          <p:cNvPr id="4" name="Slide Number Placeholder 3">
            <a:extLst>
              <a:ext uri="{FF2B5EF4-FFF2-40B4-BE49-F238E27FC236}">
                <a16:creationId xmlns:a16="http://schemas.microsoft.com/office/drawing/2014/main" id="{C9D1F3B3-9DB4-4EC3-8580-C51F05CE14E4}"/>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294165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FEA1-1E84-478D-AFFA-62784ED54CC2}"/>
              </a:ext>
            </a:extLst>
          </p:cNvPr>
          <p:cNvSpPr>
            <a:spLocks noGrp="1"/>
          </p:cNvSpPr>
          <p:nvPr>
            <p:ph type="title"/>
          </p:nvPr>
        </p:nvSpPr>
        <p:spPr/>
        <p:txBody>
          <a:bodyPr>
            <a:normAutofit fontScale="90000"/>
          </a:bodyPr>
          <a:lstStyle/>
          <a:p>
            <a:r>
              <a:rPr lang="en-US"/>
              <a:t>Massachusetts’ Methodology for Assessing Performance Against the Benchmark</a:t>
            </a:r>
          </a:p>
        </p:txBody>
      </p:sp>
      <p:sp>
        <p:nvSpPr>
          <p:cNvPr id="3" name="Content Placeholder 2">
            <a:extLst>
              <a:ext uri="{FF2B5EF4-FFF2-40B4-BE49-F238E27FC236}">
                <a16:creationId xmlns:a16="http://schemas.microsoft.com/office/drawing/2014/main" id="{F1E18729-5168-4D4D-8F68-7C50F432BD80}"/>
              </a:ext>
            </a:extLst>
          </p:cNvPr>
          <p:cNvSpPr>
            <a:spLocks noGrp="1"/>
          </p:cNvSpPr>
          <p:nvPr>
            <p:ph idx="1"/>
          </p:nvPr>
        </p:nvSpPr>
        <p:spPr>
          <a:xfrm>
            <a:off x="609600" y="1952325"/>
            <a:ext cx="10972800" cy="4553346"/>
          </a:xfrm>
        </p:spPr>
        <p:txBody>
          <a:bodyPr>
            <a:normAutofit fontScale="92500" lnSpcReduction="10000"/>
          </a:bodyPr>
          <a:lstStyle/>
          <a:p>
            <a:r>
              <a:rPr lang="en-US" sz="3000"/>
              <a:t>Performance against the benchmark is measured using Total Health Care Expenditures (THCE), a measure of health care spending by and for MA residents from public and private sources.</a:t>
            </a:r>
          </a:p>
          <a:p>
            <a:endParaRPr lang="en-US" sz="1400"/>
          </a:p>
          <a:p>
            <a:pPr>
              <a:spcBef>
                <a:spcPts val="0"/>
              </a:spcBef>
              <a:spcAft>
                <a:spcPts val="600"/>
              </a:spcAft>
            </a:pPr>
            <a:r>
              <a:rPr lang="en-US" sz="3000"/>
              <a:t>THCE consists of:</a:t>
            </a:r>
          </a:p>
          <a:p>
            <a:pPr marL="916686" lvl="1" indent="-514350">
              <a:buFont typeface="+mj-lt"/>
              <a:buAutoNum type="arabicPeriod"/>
            </a:pPr>
            <a:r>
              <a:rPr lang="en-US"/>
              <a:t>Total Medical Expense (TME) spending on all medical services for all MA residents regardless of where care was provided, including non-claims- related payments to providers</a:t>
            </a:r>
          </a:p>
          <a:p>
            <a:pPr marL="916686" lvl="1" indent="-514350">
              <a:buFont typeface="+mj-lt"/>
              <a:buAutoNum type="arabicPeriod"/>
            </a:pPr>
            <a:r>
              <a:rPr lang="en-US"/>
              <a:t>Patient cost-sharing</a:t>
            </a:r>
          </a:p>
          <a:p>
            <a:pPr marL="916686" lvl="1" indent="-514350">
              <a:buFont typeface="+mj-lt"/>
              <a:buAutoNum type="arabicPeriod"/>
            </a:pPr>
            <a:r>
              <a:rPr lang="en-US"/>
              <a:t>Net Cost of Private Health Insurance (NCPHI), a measure of the costs to MA residents associated with administration of private health insurance (including Medicare Advantage and Medicaid managed care)</a:t>
            </a:r>
          </a:p>
          <a:p>
            <a:endParaRPr lang="en-US"/>
          </a:p>
        </p:txBody>
      </p:sp>
      <p:sp>
        <p:nvSpPr>
          <p:cNvPr id="4" name="Slide Number Placeholder 3">
            <a:extLst>
              <a:ext uri="{FF2B5EF4-FFF2-40B4-BE49-F238E27FC236}">
                <a16:creationId xmlns:a16="http://schemas.microsoft.com/office/drawing/2014/main" id="{44C9D996-4FC0-4253-A157-6FB874C9ADA3}"/>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36867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FEA1-1E84-478D-AFFA-62784ED54CC2}"/>
              </a:ext>
            </a:extLst>
          </p:cNvPr>
          <p:cNvSpPr>
            <a:spLocks noGrp="1"/>
          </p:cNvSpPr>
          <p:nvPr>
            <p:ph type="title"/>
          </p:nvPr>
        </p:nvSpPr>
        <p:spPr/>
        <p:txBody>
          <a:bodyPr>
            <a:normAutofit fontScale="90000"/>
          </a:bodyPr>
          <a:lstStyle/>
          <a:p>
            <a:r>
              <a:rPr lang="en-US"/>
              <a:t>Massachusetts’ Methodology for Assessing Performance Against the Benchmark</a:t>
            </a:r>
          </a:p>
        </p:txBody>
      </p:sp>
      <p:sp>
        <p:nvSpPr>
          <p:cNvPr id="3" name="Content Placeholder 2">
            <a:extLst>
              <a:ext uri="{FF2B5EF4-FFF2-40B4-BE49-F238E27FC236}">
                <a16:creationId xmlns:a16="http://schemas.microsoft.com/office/drawing/2014/main" id="{F1E18729-5168-4D4D-8F68-7C50F432BD80}"/>
              </a:ext>
            </a:extLst>
          </p:cNvPr>
          <p:cNvSpPr>
            <a:spLocks noGrp="1"/>
          </p:cNvSpPr>
          <p:nvPr>
            <p:ph idx="1"/>
          </p:nvPr>
        </p:nvSpPr>
        <p:spPr>
          <a:xfrm>
            <a:off x="609600" y="1917954"/>
            <a:ext cx="10972800" cy="4553346"/>
          </a:xfrm>
        </p:spPr>
        <p:txBody>
          <a:bodyPr>
            <a:normAutofit/>
          </a:bodyPr>
          <a:lstStyle/>
          <a:p>
            <a:pPr>
              <a:spcAft>
                <a:spcPts val="600"/>
              </a:spcAft>
            </a:pPr>
            <a:r>
              <a:rPr lang="en-US"/>
              <a:t>THCE does not include:</a:t>
            </a:r>
          </a:p>
          <a:p>
            <a:pPr marL="916686" lvl="1" indent="-514350">
              <a:buFont typeface="+mj-lt"/>
              <a:buAutoNum type="arabicPeriod"/>
            </a:pPr>
            <a:r>
              <a:rPr lang="en-US"/>
              <a:t>Non-medical spending made by payers (e.g., gym membership)</a:t>
            </a:r>
          </a:p>
          <a:p>
            <a:pPr marL="916686" lvl="1" indent="-514350">
              <a:buFont typeface="+mj-lt"/>
              <a:buAutoNum type="arabicPeriod"/>
            </a:pPr>
            <a:r>
              <a:rPr lang="en-US"/>
              <a:t>Vision or dental care not otherwise covered by a medical plan</a:t>
            </a:r>
          </a:p>
          <a:p>
            <a:pPr marL="916686" lvl="1" indent="-514350">
              <a:buFont typeface="+mj-lt"/>
              <a:buAutoNum type="arabicPeriod"/>
            </a:pPr>
            <a:r>
              <a:rPr lang="en-US"/>
              <a:t>Expenditures recorded by providers, but not insurers (e.g., spending for uninsured residents)</a:t>
            </a:r>
          </a:p>
        </p:txBody>
      </p:sp>
      <p:sp>
        <p:nvSpPr>
          <p:cNvPr id="4" name="Slide Number Placeholder 3">
            <a:extLst>
              <a:ext uri="{FF2B5EF4-FFF2-40B4-BE49-F238E27FC236}">
                <a16:creationId xmlns:a16="http://schemas.microsoft.com/office/drawing/2014/main" id="{44C9D996-4FC0-4253-A157-6FB874C9ADA3}"/>
              </a:ext>
            </a:extLst>
          </p:cNvPr>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268094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FEA1-1E84-478D-AFFA-62784ED54CC2}"/>
              </a:ext>
            </a:extLst>
          </p:cNvPr>
          <p:cNvSpPr>
            <a:spLocks noGrp="1"/>
          </p:cNvSpPr>
          <p:nvPr>
            <p:ph type="title"/>
          </p:nvPr>
        </p:nvSpPr>
        <p:spPr/>
        <p:txBody>
          <a:bodyPr>
            <a:normAutofit fontScale="90000"/>
          </a:bodyPr>
          <a:lstStyle/>
          <a:p>
            <a:r>
              <a:rPr lang="en-US"/>
              <a:t>Massachusetts’ Data Sources Used to Calculate Performance Against the Benchmark</a:t>
            </a:r>
          </a:p>
        </p:txBody>
      </p:sp>
      <p:sp>
        <p:nvSpPr>
          <p:cNvPr id="3" name="Content Placeholder 2">
            <a:extLst>
              <a:ext uri="{FF2B5EF4-FFF2-40B4-BE49-F238E27FC236}">
                <a16:creationId xmlns:a16="http://schemas.microsoft.com/office/drawing/2014/main" id="{F1E18729-5168-4D4D-8F68-7C50F432BD80}"/>
              </a:ext>
            </a:extLst>
          </p:cNvPr>
          <p:cNvSpPr>
            <a:spLocks noGrp="1"/>
          </p:cNvSpPr>
          <p:nvPr>
            <p:ph idx="1"/>
          </p:nvPr>
        </p:nvSpPr>
        <p:spPr>
          <a:xfrm>
            <a:off x="609600" y="1917954"/>
            <a:ext cx="10972800" cy="4553346"/>
          </a:xfrm>
        </p:spPr>
        <p:txBody>
          <a:bodyPr>
            <a:normAutofit/>
          </a:bodyPr>
          <a:lstStyle/>
          <a:p>
            <a:r>
              <a:rPr lang="en-US"/>
              <a:t>Commercial insurers submit TME summary-level information, including:</a:t>
            </a:r>
          </a:p>
          <a:p>
            <a:pPr lvl="1"/>
            <a:r>
              <a:rPr lang="en-US"/>
              <a:t>“Allowed amount” expenditures made on behalf of MA residents, which includes patient cost-sharing</a:t>
            </a:r>
          </a:p>
          <a:p>
            <a:pPr lvl="1"/>
            <a:r>
              <a:rPr lang="en-US"/>
              <a:t>Fully-insured and self-insured</a:t>
            </a:r>
          </a:p>
          <a:p>
            <a:pPr lvl="1"/>
            <a:r>
              <a:rPr lang="en-US"/>
              <a:t>Medicare Advantage, Medicaid MCOs, and dual </a:t>
            </a:r>
            <a:r>
              <a:rPr lang="en-US" err="1"/>
              <a:t>eligibles</a:t>
            </a:r>
            <a:r>
              <a:rPr lang="en-US"/>
              <a:t> products</a:t>
            </a:r>
          </a:p>
          <a:p>
            <a:pPr lvl="1">
              <a:spcAft>
                <a:spcPts val="1200"/>
              </a:spcAft>
            </a:pPr>
            <a:r>
              <a:rPr lang="en-US"/>
              <a:t>Payer completion factor adjustment to estimate costs that have been incurred but not reported (IBNR)</a:t>
            </a:r>
          </a:p>
          <a:p>
            <a:r>
              <a:rPr lang="en-US"/>
              <a:t>For carved-out services (behavioral health, pharmacy), CHIA makes actuarial adjustments</a:t>
            </a:r>
          </a:p>
        </p:txBody>
      </p:sp>
      <p:sp>
        <p:nvSpPr>
          <p:cNvPr id="4" name="Slide Number Placeholder 3">
            <a:extLst>
              <a:ext uri="{FF2B5EF4-FFF2-40B4-BE49-F238E27FC236}">
                <a16:creationId xmlns:a16="http://schemas.microsoft.com/office/drawing/2014/main" id="{44C9D996-4FC0-4253-A157-6FB874C9ADA3}"/>
              </a:ext>
            </a:extLst>
          </p:cNvPr>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446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FEA1-1E84-478D-AFFA-62784ED54CC2}"/>
              </a:ext>
            </a:extLst>
          </p:cNvPr>
          <p:cNvSpPr>
            <a:spLocks noGrp="1"/>
          </p:cNvSpPr>
          <p:nvPr>
            <p:ph type="title"/>
          </p:nvPr>
        </p:nvSpPr>
        <p:spPr/>
        <p:txBody>
          <a:bodyPr>
            <a:normAutofit fontScale="90000"/>
          </a:bodyPr>
          <a:lstStyle/>
          <a:p>
            <a:r>
              <a:rPr lang="en-US"/>
              <a:t>Massachusetts’ Data Sources Used to Calculate Performance Against the Benchmark</a:t>
            </a:r>
          </a:p>
        </p:txBody>
      </p:sp>
      <p:sp>
        <p:nvSpPr>
          <p:cNvPr id="3" name="Content Placeholder 2">
            <a:extLst>
              <a:ext uri="{FF2B5EF4-FFF2-40B4-BE49-F238E27FC236}">
                <a16:creationId xmlns:a16="http://schemas.microsoft.com/office/drawing/2014/main" id="{F1E18729-5168-4D4D-8F68-7C50F432BD80}"/>
              </a:ext>
            </a:extLst>
          </p:cNvPr>
          <p:cNvSpPr>
            <a:spLocks noGrp="1"/>
          </p:cNvSpPr>
          <p:nvPr>
            <p:ph idx="1"/>
          </p:nvPr>
        </p:nvSpPr>
        <p:spPr>
          <a:xfrm>
            <a:off x="609600" y="1917954"/>
            <a:ext cx="10972800" cy="4553346"/>
          </a:xfrm>
        </p:spPr>
        <p:txBody>
          <a:bodyPr>
            <a:normAutofit/>
          </a:bodyPr>
          <a:lstStyle/>
          <a:p>
            <a:r>
              <a:rPr lang="en-US"/>
              <a:t>CHIA also collects medical expenses for other payers that don’t report TME, including:</a:t>
            </a:r>
          </a:p>
          <a:p>
            <a:endParaRPr lang="en-US" sz="1400"/>
          </a:p>
          <a:p>
            <a:pPr lvl="1"/>
            <a:r>
              <a:rPr lang="en-US"/>
              <a:t>Medicaid primary care case management program and other fee-for-service data from the Medicaid agency</a:t>
            </a:r>
          </a:p>
          <a:p>
            <a:pPr lvl="1"/>
            <a:r>
              <a:rPr lang="en-US"/>
              <a:t>Medicare Part A and/or B and stand-alone Part D membership and expenditure data from CMS</a:t>
            </a:r>
          </a:p>
          <a:p>
            <a:pPr lvl="1"/>
            <a:r>
              <a:rPr lang="en-US"/>
              <a:t>Other sources of health spending (e.g., Veterans Health Administration)</a:t>
            </a:r>
          </a:p>
        </p:txBody>
      </p:sp>
      <p:sp>
        <p:nvSpPr>
          <p:cNvPr id="4" name="Slide Number Placeholder 3">
            <a:extLst>
              <a:ext uri="{FF2B5EF4-FFF2-40B4-BE49-F238E27FC236}">
                <a16:creationId xmlns:a16="http://schemas.microsoft.com/office/drawing/2014/main" id="{44C9D996-4FC0-4253-A157-6FB874C9ADA3}"/>
              </a:ext>
            </a:extLst>
          </p:cNvPr>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360429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p:txBody>
          <a:bodyPr>
            <a:normAutofit/>
          </a:bodyPr>
          <a:lstStyle/>
          <a:p>
            <a:r>
              <a:rPr lang="en-US"/>
              <a:t>Massachusetts’ Enforcement of the Benchmark</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p:txBody>
          <a:bodyPr>
            <a:normAutofit/>
          </a:bodyPr>
          <a:lstStyle/>
          <a:p>
            <a:r>
              <a:rPr lang="en-US"/>
              <a:t>The HPC has authority to require providers whose cost growth exceeds the benchmark to implement a performance improvement plan (PIP) and levy penalties of up to $500,000 for noncompliance with the PIP.</a:t>
            </a:r>
          </a:p>
          <a:p>
            <a:pPr lvl="1">
              <a:spcAft>
                <a:spcPts val="1800"/>
              </a:spcAft>
            </a:pPr>
            <a:r>
              <a:rPr lang="en-US"/>
              <a:t>Entities undergoing a PIP are required to update the HPC on their PIP progress and are eligible for technical assistance from the HPC.</a:t>
            </a:r>
          </a:p>
          <a:p>
            <a:pPr>
              <a:spcAft>
                <a:spcPts val="1800"/>
              </a:spcAft>
            </a:pPr>
            <a:r>
              <a:rPr lang="en-US"/>
              <a:t>In years when the state exceeds the benchmark, the HPC may conduct a review of one or more of these entities.</a:t>
            </a:r>
          </a:p>
          <a:p>
            <a:r>
              <a:rPr lang="en-US"/>
              <a:t>To date, there have been referrals, but no PIPs.</a:t>
            </a:r>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36</a:t>
            </a:fld>
            <a:endParaRPr lang="en-US"/>
          </a:p>
        </p:txBody>
      </p:sp>
    </p:spTree>
    <p:extLst>
      <p:ext uri="{BB962C8B-B14F-4D97-AF65-F5344CB8AC3E}">
        <p14:creationId xmlns:p14="http://schemas.microsoft.com/office/powerpoint/2010/main" val="326883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D3D6-2181-44AB-9329-380708242D93}"/>
              </a:ext>
            </a:extLst>
          </p:cNvPr>
          <p:cNvSpPr>
            <a:spLocks noGrp="1"/>
          </p:cNvSpPr>
          <p:nvPr>
            <p:ph type="title"/>
          </p:nvPr>
        </p:nvSpPr>
        <p:spPr/>
        <p:txBody>
          <a:bodyPr>
            <a:normAutofit fontScale="90000"/>
          </a:bodyPr>
          <a:lstStyle/>
          <a:p>
            <a:r>
              <a:rPr lang="en-US"/>
              <a:t>Massachusetts’ Cost Growth Benchmark Experience</a:t>
            </a:r>
          </a:p>
        </p:txBody>
      </p:sp>
      <p:sp>
        <p:nvSpPr>
          <p:cNvPr id="4" name="Content Placeholder 3">
            <a:extLst>
              <a:ext uri="{FF2B5EF4-FFF2-40B4-BE49-F238E27FC236}">
                <a16:creationId xmlns:a16="http://schemas.microsoft.com/office/drawing/2014/main" id="{C91EABEC-7F2F-4F73-9916-6FDDDB491FF4}"/>
              </a:ext>
            </a:extLst>
          </p:cNvPr>
          <p:cNvSpPr>
            <a:spLocks noGrp="1"/>
          </p:cNvSpPr>
          <p:nvPr>
            <p:ph sz="half" idx="2"/>
          </p:nvPr>
        </p:nvSpPr>
        <p:spPr>
          <a:xfrm>
            <a:off x="8972550" y="1735075"/>
            <a:ext cx="2609850" cy="4341875"/>
          </a:xfrm>
        </p:spPr>
        <p:txBody>
          <a:bodyPr/>
          <a:lstStyle/>
          <a:p>
            <a:pPr marL="109728" indent="0">
              <a:buNone/>
            </a:pPr>
            <a:r>
              <a:rPr lang="en-US"/>
              <a:t>From 2012 to 2018, annual health care spending growth averaged 3.38%, below the state benchmark.</a:t>
            </a:r>
          </a:p>
          <a:p>
            <a:pPr marL="109728" indent="0">
              <a:buNone/>
            </a:pPr>
            <a:endParaRPr lang="en-US"/>
          </a:p>
          <a:p>
            <a:pPr marL="109728" indent="0">
              <a:buNone/>
            </a:pPr>
            <a:r>
              <a:rPr lang="en-US"/>
              <a:t>Commercial spending growth in Massachusetts has been below the national rate every year since 2013.</a:t>
            </a:r>
          </a:p>
          <a:p>
            <a:pPr marL="109728" indent="0">
              <a:buNone/>
            </a:pPr>
            <a:endParaRPr lang="en-US"/>
          </a:p>
          <a:p>
            <a:pPr marL="109728" indent="0">
              <a:buNone/>
            </a:pPr>
            <a:endParaRPr lang="en-US"/>
          </a:p>
        </p:txBody>
      </p:sp>
      <p:sp>
        <p:nvSpPr>
          <p:cNvPr id="5" name="Slide Number Placeholder 4">
            <a:extLst>
              <a:ext uri="{FF2B5EF4-FFF2-40B4-BE49-F238E27FC236}">
                <a16:creationId xmlns:a16="http://schemas.microsoft.com/office/drawing/2014/main" id="{DCDFB9B6-46AB-4300-899D-5C12F57E4BA2}"/>
              </a:ext>
            </a:extLst>
          </p:cNvPr>
          <p:cNvSpPr>
            <a:spLocks noGrp="1"/>
          </p:cNvSpPr>
          <p:nvPr>
            <p:ph type="sldNum" sz="quarter" idx="12"/>
          </p:nvPr>
        </p:nvSpPr>
        <p:spPr/>
        <p:txBody>
          <a:bodyPr/>
          <a:lstStyle/>
          <a:p>
            <a:fld id="{401CF334-2D5C-4859-84A6-CA7E6E43FAEB}" type="slidenum">
              <a:rPr lang="en-US" smtClean="0"/>
              <a:t>37</a:t>
            </a:fld>
            <a:endParaRPr lang="en-US"/>
          </a:p>
        </p:txBody>
      </p:sp>
      <p:pic>
        <p:nvPicPr>
          <p:cNvPr id="13" name="Picture 12">
            <a:extLst>
              <a:ext uri="{FF2B5EF4-FFF2-40B4-BE49-F238E27FC236}">
                <a16:creationId xmlns:a16="http://schemas.microsoft.com/office/drawing/2014/main" id="{D383C04D-85EE-4775-8542-E49D87ADC28F}"/>
              </a:ext>
            </a:extLst>
          </p:cNvPr>
          <p:cNvPicPr>
            <a:picLocks noChangeAspect="1"/>
          </p:cNvPicPr>
          <p:nvPr/>
        </p:nvPicPr>
        <p:blipFill>
          <a:blip r:embed="rId2"/>
          <a:stretch>
            <a:fillRect/>
          </a:stretch>
        </p:blipFill>
        <p:spPr>
          <a:xfrm>
            <a:off x="587777" y="1438276"/>
            <a:ext cx="8290214" cy="5264656"/>
          </a:xfrm>
          <a:prstGeom prst="rect">
            <a:avLst/>
          </a:prstGeom>
        </p:spPr>
      </p:pic>
    </p:spTree>
    <p:extLst>
      <p:ext uri="{BB962C8B-B14F-4D97-AF65-F5344CB8AC3E}">
        <p14:creationId xmlns:p14="http://schemas.microsoft.com/office/powerpoint/2010/main" val="71714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3160-CE84-4E40-92B5-CA5CA3E0468C}"/>
              </a:ext>
            </a:extLst>
          </p:cNvPr>
          <p:cNvSpPr>
            <a:spLocks noGrp="1"/>
          </p:cNvSpPr>
          <p:nvPr>
            <p:ph type="title"/>
          </p:nvPr>
        </p:nvSpPr>
        <p:spPr/>
        <p:txBody>
          <a:bodyPr>
            <a:normAutofit fontScale="90000"/>
          </a:bodyPr>
          <a:lstStyle/>
          <a:p>
            <a:r>
              <a:rPr lang="en-US"/>
              <a:t>Policy Experts’ Assessment of the Benchmark Program’s Impact</a:t>
            </a:r>
          </a:p>
        </p:txBody>
      </p:sp>
      <p:sp>
        <p:nvSpPr>
          <p:cNvPr id="4" name="Content Placeholder 3">
            <a:extLst>
              <a:ext uri="{FF2B5EF4-FFF2-40B4-BE49-F238E27FC236}">
                <a16:creationId xmlns:a16="http://schemas.microsoft.com/office/drawing/2014/main" id="{CFB72014-F176-4C95-B73E-7F77AB2F8DD8}"/>
              </a:ext>
            </a:extLst>
          </p:cNvPr>
          <p:cNvSpPr>
            <a:spLocks noGrp="1"/>
          </p:cNvSpPr>
          <p:nvPr>
            <p:ph sz="half" idx="2"/>
          </p:nvPr>
        </p:nvSpPr>
        <p:spPr>
          <a:xfrm>
            <a:off x="2653991" y="2024539"/>
            <a:ext cx="8928410" cy="4341875"/>
          </a:xfrm>
        </p:spPr>
        <p:txBody>
          <a:bodyPr>
            <a:normAutofit lnSpcReduction="10000"/>
          </a:bodyPr>
          <a:lstStyle/>
          <a:p>
            <a:r>
              <a:rPr lang="en-US" sz="2400"/>
              <a:t>“Payer and provider rate negotiations are now conducted in light of the 3.6% target.”</a:t>
            </a:r>
          </a:p>
          <a:p>
            <a:pPr lvl="1">
              <a:spcAft>
                <a:spcPts val="1800"/>
              </a:spcAft>
              <a:buClr>
                <a:schemeClr val="tx2"/>
              </a:buClr>
              <a:buFont typeface="Georgia" panose="02040502050405020303" pitchFamily="18" charset="0"/>
              <a:buChar char="─"/>
            </a:pPr>
            <a:r>
              <a:rPr lang="en-US" sz="2300" i="1"/>
              <a:t>State Auditor study</a:t>
            </a:r>
          </a:p>
          <a:p>
            <a:r>
              <a:rPr lang="en-US" sz="2400"/>
              <a:t>“With an expected utilization increase of about 2%, payers and providers generally agree on annual price increases of about 1.5%.”</a:t>
            </a:r>
          </a:p>
          <a:p>
            <a:pPr lvl="1">
              <a:spcAft>
                <a:spcPts val="1800"/>
              </a:spcAft>
              <a:buClr>
                <a:schemeClr val="tx2"/>
              </a:buClr>
              <a:buFont typeface="Georgia" panose="02040502050405020303" pitchFamily="18" charset="0"/>
              <a:buChar char="─"/>
            </a:pPr>
            <a:r>
              <a:rPr lang="en-US" sz="2300" i="1"/>
              <a:t>David Cutler, HPC member</a:t>
            </a:r>
          </a:p>
          <a:p>
            <a:r>
              <a:rPr lang="en-US" sz="2400"/>
              <a:t>“The [cost growth benchmark] does mean something… It’s more than just a symbol, it becomes an operational component of how our health system works.”</a:t>
            </a:r>
          </a:p>
          <a:p>
            <a:pPr lvl="1">
              <a:buClr>
                <a:schemeClr val="tx2"/>
              </a:buClr>
              <a:buFont typeface="Georgia" panose="02040502050405020303" pitchFamily="18" charset="0"/>
              <a:buChar char="─"/>
            </a:pPr>
            <a:r>
              <a:rPr lang="en-US" sz="2300" i="1"/>
              <a:t>Stuart Altman, HPC Chair</a:t>
            </a:r>
            <a:r>
              <a:rPr lang="en-US" sz="2300"/>
              <a:t> </a:t>
            </a:r>
          </a:p>
        </p:txBody>
      </p:sp>
      <p:sp>
        <p:nvSpPr>
          <p:cNvPr id="5" name="Slide Number Placeholder 4">
            <a:extLst>
              <a:ext uri="{FF2B5EF4-FFF2-40B4-BE49-F238E27FC236}">
                <a16:creationId xmlns:a16="http://schemas.microsoft.com/office/drawing/2014/main" id="{067E6D6F-1080-4ADB-8F7C-140F7E6CC985}"/>
              </a:ext>
            </a:extLst>
          </p:cNvPr>
          <p:cNvSpPr>
            <a:spLocks noGrp="1"/>
          </p:cNvSpPr>
          <p:nvPr>
            <p:ph type="sldNum" sz="quarter" idx="12"/>
          </p:nvPr>
        </p:nvSpPr>
        <p:spPr/>
        <p:txBody>
          <a:bodyPr/>
          <a:lstStyle/>
          <a:p>
            <a:fld id="{401CF334-2D5C-4859-84A6-CA7E6E43FAEB}" type="slidenum">
              <a:rPr lang="en-US" smtClean="0"/>
              <a:t>38</a:t>
            </a:fld>
            <a:endParaRPr lang="en-US"/>
          </a:p>
        </p:txBody>
      </p:sp>
      <p:pic>
        <p:nvPicPr>
          <p:cNvPr id="2054" name="Picture 6">
            <a:extLst>
              <a:ext uri="{FF2B5EF4-FFF2-40B4-BE49-F238E27FC236}">
                <a16:creationId xmlns:a16="http://schemas.microsoft.com/office/drawing/2014/main" id="{BD42402F-841F-482A-8954-A74FB0ED79E7}"/>
              </a:ext>
            </a:extLst>
          </p:cNvPr>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56730" y="2560685"/>
            <a:ext cx="2197261" cy="255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7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A85-C879-48B4-82D1-079131CC90E4}"/>
              </a:ext>
            </a:extLst>
          </p:cNvPr>
          <p:cNvSpPr>
            <a:spLocks noGrp="1"/>
          </p:cNvSpPr>
          <p:nvPr>
            <p:ph type="title"/>
          </p:nvPr>
        </p:nvSpPr>
        <p:spPr/>
        <p:txBody>
          <a:bodyPr/>
          <a:lstStyle/>
          <a:p>
            <a:r>
              <a:rPr lang="en-US">
                <a:latin typeface="Cambria"/>
              </a:rPr>
              <a:t>To Ask a Question...Raise your Hand!</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DB1F4DF-997F-4107-9ACC-BA19DC5918C2}"/>
              </a:ext>
            </a:extLst>
          </p:cNvPr>
          <p:cNvPicPr>
            <a:picLocks noGrp="1" noChangeAspect="1"/>
          </p:cNvPicPr>
          <p:nvPr>
            <p:ph idx="1"/>
          </p:nvPr>
        </p:nvPicPr>
        <p:blipFill>
          <a:blip r:embed="rId2"/>
          <a:stretch>
            <a:fillRect/>
          </a:stretch>
        </p:blipFill>
        <p:spPr>
          <a:xfrm>
            <a:off x="2859735" y="1548169"/>
            <a:ext cx="5236076" cy="4754628"/>
          </a:xfrm>
        </p:spPr>
      </p:pic>
      <p:sp>
        <p:nvSpPr>
          <p:cNvPr id="4" name="Slide Number Placeholder 3">
            <a:extLst>
              <a:ext uri="{FF2B5EF4-FFF2-40B4-BE49-F238E27FC236}">
                <a16:creationId xmlns:a16="http://schemas.microsoft.com/office/drawing/2014/main" id="{49E95312-E121-4BD3-BE32-A3E428FB1DC1}"/>
              </a:ext>
            </a:extLst>
          </p:cNvPr>
          <p:cNvSpPr>
            <a:spLocks noGrp="1"/>
          </p:cNvSpPr>
          <p:nvPr>
            <p:ph type="sldNum" sz="quarter" idx="12"/>
          </p:nvPr>
        </p:nvSpPr>
        <p:spPr/>
        <p:txBody>
          <a:bodyPr/>
          <a:lstStyle/>
          <a:p>
            <a:fld id="{401CF334-2D5C-4859-84A6-CA7E6E43FAEB}" type="slidenum">
              <a:rPr lang="en-US" smtClean="0"/>
              <a:t>39</a:t>
            </a:fld>
            <a:endParaRPr lang="en-US"/>
          </a:p>
        </p:txBody>
      </p:sp>
    </p:spTree>
    <p:extLst>
      <p:ext uri="{BB962C8B-B14F-4D97-AF65-F5344CB8AC3E}">
        <p14:creationId xmlns:p14="http://schemas.microsoft.com/office/powerpoint/2010/main" val="41185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494F-5E2A-422C-9322-0EEB1E8E44DF}"/>
              </a:ext>
            </a:extLst>
          </p:cNvPr>
          <p:cNvSpPr>
            <a:spLocks noGrp="1"/>
          </p:cNvSpPr>
          <p:nvPr>
            <p:ph type="title"/>
          </p:nvPr>
        </p:nvSpPr>
        <p:spPr/>
        <p:txBody>
          <a:bodyPr/>
          <a:lstStyle/>
          <a:p>
            <a:r>
              <a:rPr lang="en-US" b="1">
                <a:latin typeface="Cambria"/>
              </a:rPr>
              <a:t>Public Comment</a:t>
            </a:r>
          </a:p>
        </p:txBody>
      </p:sp>
      <p:sp>
        <p:nvSpPr>
          <p:cNvPr id="4" name="Slide Number Placeholder 3">
            <a:extLst>
              <a:ext uri="{FF2B5EF4-FFF2-40B4-BE49-F238E27FC236}">
                <a16:creationId xmlns:a16="http://schemas.microsoft.com/office/drawing/2014/main" id="{66E9C4AB-7849-40E9-B143-D9D93FEFD24C}"/>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410706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8D5C-1320-4AEA-AA24-2FE1978BF507}"/>
              </a:ext>
            </a:extLst>
          </p:cNvPr>
          <p:cNvSpPr>
            <a:spLocks noGrp="1"/>
          </p:cNvSpPr>
          <p:nvPr>
            <p:ph type="title"/>
          </p:nvPr>
        </p:nvSpPr>
        <p:spPr/>
        <p:txBody>
          <a:bodyPr/>
          <a:lstStyle/>
          <a:p>
            <a:r>
              <a:rPr lang="en-US"/>
              <a:t>Delaware’s Health Care Spending and Quality Benchmarks Program</a:t>
            </a:r>
          </a:p>
        </p:txBody>
      </p:sp>
      <p:sp>
        <p:nvSpPr>
          <p:cNvPr id="4" name="Slide Number Placeholder 3">
            <a:extLst>
              <a:ext uri="{FF2B5EF4-FFF2-40B4-BE49-F238E27FC236}">
                <a16:creationId xmlns:a16="http://schemas.microsoft.com/office/drawing/2014/main" id="{7CF73B9E-595C-42D5-96F9-564919346205}"/>
              </a:ext>
            </a:extLst>
          </p:cNvPr>
          <p:cNvSpPr>
            <a:spLocks noGrp="1"/>
          </p:cNvSpPr>
          <p:nvPr>
            <p:ph type="sldNum" sz="quarter" idx="12"/>
          </p:nvPr>
        </p:nvSpPr>
        <p:spPr/>
        <p:txBody>
          <a:bodyPr/>
          <a:lstStyle/>
          <a:p>
            <a:fld id="{401CF334-2D5C-4859-84A6-CA7E6E43FAEB}" type="slidenum">
              <a:rPr lang="en-US" smtClean="0"/>
              <a:t>40</a:t>
            </a:fld>
            <a:endParaRPr lang="en-US"/>
          </a:p>
        </p:txBody>
      </p:sp>
    </p:spTree>
    <p:extLst>
      <p:ext uri="{BB962C8B-B14F-4D97-AF65-F5344CB8AC3E}">
        <p14:creationId xmlns:p14="http://schemas.microsoft.com/office/powerpoint/2010/main" val="413478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a:xfrm>
            <a:off x="609600" y="563337"/>
            <a:ext cx="10972800" cy="1066800"/>
          </a:xfrm>
        </p:spPr>
        <p:txBody>
          <a:bodyPr>
            <a:normAutofit fontScale="90000"/>
          </a:bodyPr>
          <a:lstStyle/>
          <a:p>
            <a:r>
              <a:rPr lang="en-US"/>
              <a:t>Delaware’s Enabling Legislative, Regulatory or Administrative Requirements</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a:xfrm>
            <a:off x="609600" y="1917954"/>
            <a:ext cx="10972800" cy="4553346"/>
          </a:xfrm>
        </p:spPr>
        <p:txBody>
          <a:bodyPr>
            <a:normAutofit fontScale="92500" lnSpcReduction="10000"/>
          </a:bodyPr>
          <a:lstStyle/>
          <a:p>
            <a:pPr>
              <a:spcAft>
                <a:spcPts val="1200"/>
              </a:spcAft>
            </a:pPr>
            <a:r>
              <a:rPr lang="en-US"/>
              <a:t>House Resolution 7 passed in September 2017 to establish and plan for monitoring and implementation of annual health care benchmark.</a:t>
            </a:r>
          </a:p>
          <a:p>
            <a:pPr>
              <a:spcAft>
                <a:spcPts val="1200"/>
              </a:spcAft>
            </a:pPr>
            <a:r>
              <a:rPr lang="en-US"/>
              <a:t>The DE Department of Health and Social Services (DHSS) subsequently developed a public and private all-payer cost-benchmarking program and advisory group.</a:t>
            </a:r>
          </a:p>
          <a:p>
            <a:pPr>
              <a:spcAft>
                <a:spcPts val="1200"/>
              </a:spcAft>
            </a:pPr>
            <a:r>
              <a:rPr lang="en-US"/>
              <a:t>In November 2018 Governor Carney issued Executive Order 25 to formally establish the health care spending and quality benchmarks.</a:t>
            </a:r>
          </a:p>
          <a:p>
            <a:r>
              <a:rPr lang="en-US"/>
              <a:t>The DE Health Care Commission (DHCC) and DE Economic and Financial Advisory Council (DEFAC) Health Care Spending Benchmark Committee oversee the program.</a:t>
            </a:r>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41</a:t>
            </a:fld>
            <a:endParaRPr lang="en-US"/>
          </a:p>
        </p:txBody>
      </p:sp>
    </p:spTree>
    <p:extLst>
      <p:ext uri="{BB962C8B-B14F-4D97-AF65-F5344CB8AC3E}">
        <p14:creationId xmlns:p14="http://schemas.microsoft.com/office/powerpoint/2010/main" val="293395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p:txBody>
          <a:bodyPr>
            <a:normAutofit fontScale="90000"/>
          </a:bodyPr>
          <a:lstStyle/>
          <a:p>
            <a:r>
              <a:rPr lang="en-US"/>
              <a:t>Delaware’s Health Care Spending Benchmark and Methodology</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a:xfrm>
            <a:off x="609600" y="1963308"/>
            <a:ext cx="10972800" cy="4690872"/>
          </a:xfrm>
        </p:spPr>
        <p:txBody>
          <a:bodyPr>
            <a:normAutofit fontScale="85000" lnSpcReduction="20000"/>
          </a:bodyPr>
          <a:lstStyle/>
          <a:p>
            <a:r>
              <a:rPr lang="en-US" sz="3300"/>
              <a:t>The benchmark is set at the state’s PGSP (3.0%) with transitional adjustments:</a:t>
            </a:r>
          </a:p>
          <a:p>
            <a:endParaRPr lang="en-US" sz="400"/>
          </a:p>
          <a:p>
            <a:pPr lvl="1"/>
            <a:r>
              <a:rPr lang="en-US"/>
              <a:t>2019: 3.80%</a:t>
            </a:r>
          </a:p>
          <a:p>
            <a:pPr lvl="1"/>
            <a:r>
              <a:rPr lang="en-US"/>
              <a:t>2020: 3.50%</a:t>
            </a:r>
          </a:p>
          <a:p>
            <a:pPr lvl="1"/>
            <a:r>
              <a:rPr lang="en-US"/>
              <a:t>2021: 3.25%</a:t>
            </a:r>
          </a:p>
          <a:p>
            <a:pPr lvl="1">
              <a:spcAft>
                <a:spcPts val="1200"/>
              </a:spcAft>
            </a:pPr>
            <a:r>
              <a:rPr lang="en-US"/>
              <a:t>2022 and 2023: 3.00%</a:t>
            </a:r>
          </a:p>
          <a:p>
            <a:pPr>
              <a:spcAft>
                <a:spcPts val="1200"/>
              </a:spcAft>
            </a:pPr>
            <a:r>
              <a:rPr lang="en-US" sz="3300"/>
              <a:t>Annually, a subcommittee of DEFAC reviews all components of PGSP and recommends whether it has changed in a material way and warrants a change in the target.</a:t>
            </a:r>
          </a:p>
          <a:p>
            <a:r>
              <a:rPr lang="en-US" sz="3300"/>
              <a:t>The DEFAC subcommittee will consider whether the spending target’s methodology should be updated or changed for future years by March 2023.</a:t>
            </a:r>
          </a:p>
          <a:p>
            <a:endParaRPr lang="en-US"/>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42</a:t>
            </a:fld>
            <a:endParaRPr lang="en-US"/>
          </a:p>
        </p:txBody>
      </p:sp>
    </p:spTree>
    <p:extLst>
      <p:ext uri="{BB962C8B-B14F-4D97-AF65-F5344CB8AC3E}">
        <p14:creationId xmlns:p14="http://schemas.microsoft.com/office/powerpoint/2010/main" val="230076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p:txBody>
          <a:bodyPr>
            <a:normAutofit/>
          </a:bodyPr>
          <a:lstStyle/>
          <a:p>
            <a:r>
              <a:rPr lang="en-US"/>
              <a:t>Delaware’s Quality Benchmarks</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a:xfrm>
            <a:off x="609600" y="1745598"/>
            <a:ext cx="10972800" cy="4325112"/>
          </a:xfrm>
        </p:spPr>
        <p:txBody>
          <a:bodyPr>
            <a:normAutofit lnSpcReduction="10000"/>
          </a:bodyPr>
          <a:lstStyle/>
          <a:p>
            <a:r>
              <a:rPr lang="en-US"/>
              <a:t>Delaware also set eight quality targets for ongoing reference in its annual benchmarking program:</a:t>
            </a:r>
          </a:p>
          <a:p>
            <a:endParaRPr lang="en-US" sz="300"/>
          </a:p>
          <a:p>
            <a:pPr marL="925830" lvl="1" indent="-514350">
              <a:buFont typeface="+mj-lt"/>
              <a:buAutoNum type="arabicPeriod"/>
            </a:pPr>
            <a:r>
              <a:rPr lang="en-US"/>
              <a:t>Adult obesity</a:t>
            </a:r>
          </a:p>
          <a:p>
            <a:pPr marL="925830" lvl="1" indent="-514350">
              <a:buFont typeface="+mj-lt"/>
              <a:buAutoNum type="arabicPeriod"/>
            </a:pPr>
            <a:r>
              <a:rPr lang="en-US"/>
              <a:t>High school students physically active</a:t>
            </a:r>
          </a:p>
          <a:p>
            <a:pPr marL="925830" lvl="1" indent="-514350">
              <a:buFont typeface="+mj-lt"/>
              <a:buAutoNum type="arabicPeriod"/>
            </a:pPr>
            <a:r>
              <a:rPr lang="en-US"/>
              <a:t>Opioid-related overdose deaths</a:t>
            </a:r>
          </a:p>
          <a:p>
            <a:pPr marL="925830" lvl="1" indent="-514350">
              <a:buFont typeface="+mj-lt"/>
              <a:buAutoNum type="arabicPeriod"/>
            </a:pPr>
            <a:r>
              <a:rPr lang="en-US"/>
              <a:t>Tobacco use</a:t>
            </a:r>
          </a:p>
          <a:p>
            <a:pPr marL="925830" lvl="1" indent="-514350">
              <a:buFont typeface="+mj-lt"/>
              <a:buAutoNum type="arabicPeriod"/>
            </a:pPr>
            <a:r>
              <a:rPr lang="en-US"/>
              <a:t>Concurrent use of opioids and benzodiazepines*</a:t>
            </a:r>
          </a:p>
          <a:p>
            <a:pPr marL="925830" lvl="1" indent="-514350">
              <a:buFont typeface="+mj-lt"/>
              <a:buAutoNum type="arabicPeriod"/>
            </a:pPr>
            <a:r>
              <a:rPr lang="en-US"/>
              <a:t>ED utilization (commercial only)</a:t>
            </a:r>
          </a:p>
          <a:p>
            <a:pPr marL="925830" lvl="1" indent="-514350">
              <a:buFont typeface="+mj-lt"/>
              <a:buAutoNum type="arabicPeriod"/>
            </a:pPr>
            <a:r>
              <a:rPr lang="en-US"/>
              <a:t>Persistence of beta blocker treatment after heart attach</a:t>
            </a:r>
          </a:p>
          <a:p>
            <a:pPr marL="925830" lvl="1" indent="-514350">
              <a:buFont typeface="+mj-lt"/>
              <a:buAutoNum type="arabicPeriod"/>
            </a:pPr>
            <a:r>
              <a:rPr lang="en-US"/>
              <a:t>Statin therapy adherence for patients with cardiovascular disease</a:t>
            </a:r>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43</a:t>
            </a:fld>
            <a:endParaRPr lang="en-US"/>
          </a:p>
        </p:txBody>
      </p:sp>
      <p:sp>
        <p:nvSpPr>
          <p:cNvPr id="5" name="TextBox 4">
            <a:extLst>
              <a:ext uri="{FF2B5EF4-FFF2-40B4-BE49-F238E27FC236}">
                <a16:creationId xmlns:a16="http://schemas.microsoft.com/office/drawing/2014/main" id="{C5BED673-5B7E-4245-84C0-6D04614A2AFB}"/>
              </a:ext>
            </a:extLst>
          </p:cNvPr>
          <p:cNvSpPr txBox="1"/>
          <p:nvPr/>
        </p:nvSpPr>
        <p:spPr>
          <a:xfrm>
            <a:off x="609600" y="6056725"/>
            <a:ext cx="9336505" cy="584775"/>
          </a:xfrm>
          <a:prstGeom prst="rect">
            <a:avLst/>
          </a:prstGeom>
          <a:noFill/>
        </p:spPr>
        <p:txBody>
          <a:bodyPr wrap="square" rtlCol="0">
            <a:spAutoFit/>
          </a:bodyPr>
          <a:lstStyle/>
          <a:p>
            <a:r>
              <a:rPr lang="en-US" sz="1600">
                <a:solidFill>
                  <a:schemeClr val="tx2"/>
                </a:solidFill>
                <a:latin typeface="Cambria" panose="02040503050406030204" pitchFamily="18" charset="0"/>
                <a:ea typeface="Cambria" panose="02040503050406030204" pitchFamily="18" charset="0"/>
              </a:rPr>
              <a:t>* This measure was originally included in the Executive Order but will be replaced with another opioid use measure</a:t>
            </a:r>
          </a:p>
        </p:txBody>
      </p:sp>
    </p:spTree>
    <p:extLst>
      <p:ext uri="{BB962C8B-B14F-4D97-AF65-F5344CB8AC3E}">
        <p14:creationId xmlns:p14="http://schemas.microsoft.com/office/powerpoint/2010/main" val="23565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8D5C-1320-4AEA-AA24-2FE1978BF507}"/>
              </a:ext>
            </a:extLst>
          </p:cNvPr>
          <p:cNvSpPr>
            <a:spLocks noGrp="1"/>
          </p:cNvSpPr>
          <p:nvPr>
            <p:ph type="title"/>
          </p:nvPr>
        </p:nvSpPr>
        <p:spPr/>
        <p:txBody>
          <a:bodyPr/>
          <a:lstStyle/>
          <a:p>
            <a:r>
              <a:rPr lang="en-US"/>
              <a:t>Rhode Island’s Health Care Cost Growth Target Program</a:t>
            </a:r>
          </a:p>
        </p:txBody>
      </p:sp>
      <p:sp>
        <p:nvSpPr>
          <p:cNvPr id="4" name="Slide Number Placeholder 3">
            <a:extLst>
              <a:ext uri="{FF2B5EF4-FFF2-40B4-BE49-F238E27FC236}">
                <a16:creationId xmlns:a16="http://schemas.microsoft.com/office/drawing/2014/main" id="{7CF73B9E-595C-42D5-96F9-564919346205}"/>
              </a:ext>
            </a:extLst>
          </p:cNvPr>
          <p:cNvSpPr>
            <a:spLocks noGrp="1"/>
          </p:cNvSpPr>
          <p:nvPr>
            <p:ph type="sldNum" sz="quarter" idx="12"/>
          </p:nvPr>
        </p:nvSpPr>
        <p:spPr/>
        <p:txBody>
          <a:bodyPr/>
          <a:lstStyle/>
          <a:p>
            <a:fld id="{401CF334-2D5C-4859-84A6-CA7E6E43FAEB}" type="slidenum">
              <a:rPr lang="en-US" smtClean="0"/>
              <a:t>44</a:t>
            </a:fld>
            <a:endParaRPr lang="en-US"/>
          </a:p>
        </p:txBody>
      </p:sp>
    </p:spTree>
    <p:extLst>
      <p:ext uri="{BB962C8B-B14F-4D97-AF65-F5344CB8AC3E}">
        <p14:creationId xmlns:p14="http://schemas.microsoft.com/office/powerpoint/2010/main" val="21256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p:txBody>
          <a:bodyPr>
            <a:normAutofit fontScale="90000"/>
          </a:bodyPr>
          <a:lstStyle/>
          <a:p>
            <a:r>
              <a:rPr lang="en-US"/>
              <a:t>Rhode Island’s Enabling Legislative, Regulatory or Administrative Requirements</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a:xfrm>
            <a:off x="609600" y="1917954"/>
            <a:ext cx="10972800" cy="4736226"/>
          </a:xfrm>
        </p:spPr>
        <p:txBody>
          <a:bodyPr>
            <a:normAutofit fontScale="92500" lnSpcReduction="10000"/>
          </a:bodyPr>
          <a:lstStyle/>
          <a:p>
            <a:pPr>
              <a:spcAft>
                <a:spcPts val="1200"/>
              </a:spcAft>
            </a:pPr>
            <a:r>
              <a:rPr lang="en-US" sz="2900"/>
              <a:t>In 2016, Governor Raimondo asked a group of health care provider and insurer leaders to recommend a method for setting a cost growth benchmark for the state.  They did so by year end.</a:t>
            </a:r>
          </a:p>
          <a:p>
            <a:r>
              <a:rPr lang="en-US" sz="2900"/>
              <a:t>In 2018 the state secured foundation funding to launch a more public and broadly inclusive effort to establish a cost growth benchmark and establish a means to leverage the state’s all-payer claims database (APCD) to highlight spending patterns and trends.</a:t>
            </a:r>
          </a:p>
          <a:p>
            <a:endParaRPr lang="en-US" sz="800"/>
          </a:p>
          <a:p>
            <a:r>
              <a:rPr lang="en-US" sz="2900"/>
              <a:t>In August 2018, the Executive Office of Health and Human Services,  Office of the Health Insurance Commissioner and Governor’s Office convened a Steering Committee comprised of 18 diverse RI stakeholders to advise on cost growth target recommendations.</a:t>
            </a:r>
          </a:p>
          <a:p>
            <a:endParaRPr lang="en-US"/>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45</a:t>
            </a:fld>
            <a:endParaRPr lang="en-US"/>
          </a:p>
        </p:txBody>
      </p:sp>
    </p:spTree>
    <p:extLst>
      <p:ext uri="{BB962C8B-B14F-4D97-AF65-F5344CB8AC3E}">
        <p14:creationId xmlns:p14="http://schemas.microsoft.com/office/powerpoint/2010/main" val="248905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p:txBody>
          <a:bodyPr>
            <a:normAutofit fontScale="90000"/>
          </a:bodyPr>
          <a:lstStyle/>
          <a:p>
            <a:r>
              <a:rPr lang="en-US"/>
              <a:t>Rhode Island’s Enabling Legislative, Regulatory or Administrative Requirements</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a:xfrm>
            <a:off x="609600" y="2100834"/>
            <a:ext cx="10972800" cy="4553346"/>
          </a:xfrm>
        </p:spPr>
        <p:txBody>
          <a:bodyPr>
            <a:normAutofit/>
          </a:bodyPr>
          <a:lstStyle/>
          <a:p>
            <a:pPr>
              <a:spcAft>
                <a:spcPts val="1200"/>
              </a:spcAft>
            </a:pPr>
            <a:r>
              <a:rPr lang="en-US"/>
              <a:t>The Steering Committee made recommendations in November 2018, and in December 2018 signed a voluntary compact, which remains in effect through December 2022, to meet the state’s target.</a:t>
            </a:r>
          </a:p>
          <a:p>
            <a:pPr>
              <a:spcAft>
                <a:spcPts val="1200"/>
              </a:spcAft>
            </a:pPr>
            <a:r>
              <a:rPr lang="en-US"/>
              <a:t>Governor Raimondo established the target in February 2019 through Executive Order 19-03.</a:t>
            </a:r>
          </a:p>
          <a:p>
            <a:r>
              <a:rPr lang="en-US"/>
              <a:t>The State administers and implement the benchmark program, with ongoing advice and support from its Steering Committee.</a:t>
            </a:r>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46</a:t>
            </a:fld>
            <a:endParaRPr lang="en-US"/>
          </a:p>
        </p:txBody>
      </p:sp>
    </p:spTree>
    <p:extLst>
      <p:ext uri="{BB962C8B-B14F-4D97-AF65-F5344CB8AC3E}">
        <p14:creationId xmlns:p14="http://schemas.microsoft.com/office/powerpoint/2010/main" val="10748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D8BD-21B9-4347-8296-9E206A7A4971}"/>
              </a:ext>
            </a:extLst>
          </p:cNvPr>
          <p:cNvSpPr>
            <a:spLocks noGrp="1"/>
          </p:cNvSpPr>
          <p:nvPr>
            <p:ph type="title"/>
          </p:nvPr>
        </p:nvSpPr>
        <p:spPr/>
        <p:txBody>
          <a:bodyPr>
            <a:normAutofit fontScale="90000"/>
          </a:bodyPr>
          <a:lstStyle/>
          <a:p>
            <a:r>
              <a:rPr lang="en-US"/>
              <a:t>Rhode Island’s Cost Growth Benchmark and Methodology</a:t>
            </a:r>
          </a:p>
        </p:txBody>
      </p:sp>
      <p:sp>
        <p:nvSpPr>
          <p:cNvPr id="3" name="Content Placeholder 2">
            <a:extLst>
              <a:ext uri="{FF2B5EF4-FFF2-40B4-BE49-F238E27FC236}">
                <a16:creationId xmlns:a16="http://schemas.microsoft.com/office/drawing/2014/main" id="{628CF007-EF18-439C-AEBF-62A2FAEFB74A}"/>
              </a:ext>
            </a:extLst>
          </p:cNvPr>
          <p:cNvSpPr>
            <a:spLocks noGrp="1"/>
          </p:cNvSpPr>
          <p:nvPr>
            <p:ph idx="1"/>
          </p:nvPr>
        </p:nvSpPr>
        <p:spPr>
          <a:xfrm>
            <a:off x="609600" y="1933639"/>
            <a:ext cx="10972800" cy="4835981"/>
          </a:xfrm>
        </p:spPr>
        <p:txBody>
          <a:bodyPr>
            <a:normAutofit fontScale="92500" lnSpcReduction="10000"/>
          </a:bodyPr>
          <a:lstStyle/>
          <a:p>
            <a:r>
              <a:rPr lang="en-US" sz="2900"/>
              <a:t>The benchmark was established by the Steering Committee and set to the state’s PGSP as calculated in 2018.</a:t>
            </a:r>
          </a:p>
          <a:p>
            <a:pPr lvl="1"/>
            <a:r>
              <a:rPr lang="en-US"/>
              <a:t>2019 – 2022: 3.2%</a:t>
            </a:r>
          </a:p>
          <a:p>
            <a:pPr lvl="1">
              <a:spcAft>
                <a:spcPts val="1200"/>
              </a:spcAft>
            </a:pPr>
            <a:r>
              <a:rPr lang="en-US"/>
              <a:t>2023 and beyond: to be re-evaluated and determined in 2022</a:t>
            </a:r>
          </a:p>
          <a:p>
            <a:pPr>
              <a:spcAft>
                <a:spcPts val="1200"/>
              </a:spcAft>
            </a:pPr>
            <a:r>
              <a:rPr lang="en-US" sz="2900"/>
              <a:t>The compact stipulates that only highly significant changes in the economy will trigger re-visiting of the target methodology, and that the Steering Committee will work with the State to determine a functional definition of “highly significant.”</a:t>
            </a:r>
          </a:p>
          <a:p>
            <a:r>
              <a:rPr lang="en-US" sz="2900"/>
              <a:t>The benchmark is coupled with a data analysis strategy that leverage’s the state’s all-payer claims database to give providers and policymakers information to manage health care cost growth.</a:t>
            </a:r>
          </a:p>
        </p:txBody>
      </p:sp>
      <p:sp>
        <p:nvSpPr>
          <p:cNvPr id="4" name="Slide Number Placeholder 3">
            <a:extLst>
              <a:ext uri="{FF2B5EF4-FFF2-40B4-BE49-F238E27FC236}">
                <a16:creationId xmlns:a16="http://schemas.microsoft.com/office/drawing/2014/main" id="{C9D1F3B3-9DB4-4EC3-8580-C51F05CE14E4}"/>
              </a:ext>
            </a:extLst>
          </p:cNvPr>
          <p:cNvSpPr>
            <a:spLocks noGrp="1"/>
          </p:cNvSpPr>
          <p:nvPr>
            <p:ph type="sldNum" sz="quarter" idx="12"/>
          </p:nvPr>
        </p:nvSpPr>
        <p:spPr/>
        <p:txBody>
          <a:bodyPr/>
          <a:lstStyle/>
          <a:p>
            <a:fld id="{401CF334-2D5C-4859-84A6-CA7E6E43FAEB}" type="slidenum">
              <a:rPr lang="en-US" smtClean="0"/>
              <a:t>47</a:t>
            </a:fld>
            <a:endParaRPr lang="en-US"/>
          </a:p>
        </p:txBody>
      </p:sp>
    </p:spTree>
    <p:extLst>
      <p:ext uri="{BB962C8B-B14F-4D97-AF65-F5344CB8AC3E}">
        <p14:creationId xmlns:p14="http://schemas.microsoft.com/office/powerpoint/2010/main" val="125967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C967-454D-4EFA-AB93-70C6E263088C}"/>
              </a:ext>
            </a:extLst>
          </p:cNvPr>
          <p:cNvSpPr>
            <a:spLocks noGrp="1"/>
          </p:cNvSpPr>
          <p:nvPr>
            <p:ph type="title"/>
          </p:nvPr>
        </p:nvSpPr>
        <p:spPr/>
        <p:txBody>
          <a:bodyPr>
            <a:normAutofit fontScale="90000"/>
          </a:bodyPr>
          <a:lstStyle/>
          <a:p>
            <a:r>
              <a:rPr lang="en-US"/>
              <a:t>Delaware and Rhode Island’s Benchmark Programs Are Largely Modeled Off Massachusetts</a:t>
            </a:r>
          </a:p>
        </p:txBody>
      </p:sp>
      <p:sp>
        <p:nvSpPr>
          <p:cNvPr id="3" name="Content Placeholder 2">
            <a:extLst>
              <a:ext uri="{FF2B5EF4-FFF2-40B4-BE49-F238E27FC236}">
                <a16:creationId xmlns:a16="http://schemas.microsoft.com/office/drawing/2014/main" id="{E7F9D56A-4C04-4B8F-B696-E292046BBC08}"/>
              </a:ext>
            </a:extLst>
          </p:cNvPr>
          <p:cNvSpPr>
            <a:spLocks noGrp="1"/>
          </p:cNvSpPr>
          <p:nvPr>
            <p:ph idx="1"/>
          </p:nvPr>
        </p:nvSpPr>
        <p:spPr>
          <a:xfrm>
            <a:off x="609600" y="2027445"/>
            <a:ext cx="10972800" cy="4553346"/>
          </a:xfrm>
        </p:spPr>
        <p:txBody>
          <a:bodyPr/>
          <a:lstStyle/>
          <a:p>
            <a:pPr>
              <a:spcAft>
                <a:spcPts val="1200"/>
              </a:spcAft>
            </a:pPr>
            <a:r>
              <a:rPr lang="en-US"/>
              <a:t>DE and RI use THCE to measure performance against the benchmark</a:t>
            </a:r>
          </a:p>
          <a:p>
            <a:pPr>
              <a:spcAft>
                <a:spcPts val="1200"/>
              </a:spcAft>
            </a:pPr>
            <a:r>
              <a:rPr lang="en-US"/>
              <a:t>Insurers submit per member per year TME for the commercial fully and self-insured, Medicare Advantage, and Medicaid managed care.</a:t>
            </a:r>
          </a:p>
          <a:p>
            <a:pPr>
              <a:spcAft>
                <a:spcPts val="1200"/>
              </a:spcAft>
            </a:pPr>
            <a:r>
              <a:rPr lang="en-US"/>
              <a:t>Both states intend to publish performance at the state, market, insurer and provider levels for the purposes of transparency.</a:t>
            </a:r>
          </a:p>
          <a:p>
            <a:r>
              <a:rPr lang="en-US"/>
              <a:t>The details that vary in each state will be reviewed when we discuss key questions related to the establishment of Connecticut’s program.</a:t>
            </a:r>
          </a:p>
        </p:txBody>
      </p:sp>
      <p:sp>
        <p:nvSpPr>
          <p:cNvPr id="4" name="Slide Number Placeholder 3">
            <a:extLst>
              <a:ext uri="{FF2B5EF4-FFF2-40B4-BE49-F238E27FC236}">
                <a16:creationId xmlns:a16="http://schemas.microsoft.com/office/drawing/2014/main" id="{04543E47-2F31-478E-9C1B-BAB639D30C93}"/>
              </a:ext>
            </a:extLst>
          </p:cNvPr>
          <p:cNvSpPr>
            <a:spLocks noGrp="1"/>
          </p:cNvSpPr>
          <p:nvPr>
            <p:ph type="sldNum" sz="quarter" idx="12"/>
          </p:nvPr>
        </p:nvSpPr>
        <p:spPr/>
        <p:txBody>
          <a:bodyPr/>
          <a:lstStyle/>
          <a:p>
            <a:fld id="{401CF334-2D5C-4859-84A6-CA7E6E43FAEB}" type="slidenum">
              <a:rPr lang="en-US" smtClean="0"/>
              <a:t>48</a:t>
            </a:fld>
            <a:endParaRPr lang="en-US"/>
          </a:p>
        </p:txBody>
      </p:sp>
    </p:spTree>
    <p:extLst>
      <p:ext uri="{BB962C8B-B14F-4D97-AF65-F5344CB8AC3E}">
        <p14:creationId xmlns:p14="http://schemas.microsoft.com/office/powerpoint/2010/main" val="124105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A85-C879-48B4-82D1-079131CC90E4}"/>
              </a:ext>
            </a:extLst>
          </p:cNvPr>
          <p:cNvSpPr>
            <a:spLocks noGrp="1"/>
          </p:cNvSpPr>
          <p:nvPr>
            <p:ph type="title"/>
          </p:nvPr>
        </p:nvSpPr>
        <p:spPr/>
        <p:txBody>
          <a:bodyPr/>
          <a:lstStyle/>
          <a:p>
            <a:r>
              <a:rPr lang="en-US">
                <a:latin typeface="Cambria"/>
              </a:rPr>
              <a:t>To Ask a Question...Raise your Hand!</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DB1F4DF-997F-4107-9ACC-BA19DC5918C2}"/>
              </a:ext>
            </a:extLst>
          </p:cNvPr>
          <p:cNvPicPr>
            <a:picLocks noGrp="1" noChangeAspect="1"/>
          </p:cNvPicPr>
          <p:nvPr>
            <p:ph idx="1"/>
          </p:nvPr>
        </p:nvPicPr>
        <p:blipFill>
          <a:blip r:embed="rId2"/>
          <a:stretch>
            <a:fillRect/>
          </a:stretch>
        </p:blipFill>
        <p:spPr>
          <a:xfrm>
            <a:off x="2859735" y="1548169"/>
            <a:ext cx="5236076" cy="4754628"/>
          </a:xfrm>
        </p:spPr>
      </p:pic>
      <p:sp>
        <p:nvSpPr>
          <p:cNvPr id="4" name="Slide Number Placeholder 3">
            <a:extLst>
              <a:ext uri="{FF2B5EF4-FFF2-40B4-BE49-F238E27FC236}">
                <a16:creationId xmlns:a16="http://schemas.microsoft.com/office/drawing/2014/main" id="{49E95312-E121-4BD3-BE32-A3E428FB1DC1}"/>
              </a:ext>
            </a:extLst>
          </p:cNvPr>
          <p:cNvSpPr>
            <a:spLocks noGrp="1"/>
          </p:cNvSpPr>
          <p:nvPr>
            <p:ph type="sldNum" sz="quarter" idx="12"/>
          </p:nvPr>
        </p:nvSpPr>
        <p:spPr/>
        <p:txBody>
          <a:bodyPr/>
          <a:lstStyle/>
          <a:p>
            <a:fld id="{401CF334-2D5C-4859-84A6-CA7E6E43FAEB}" type="slidenum">
              <a:rPr lang="en-US" smtClean="0"/>
              <a:t>49</a:t>
            </a:fld>
            <a:endParaRPr lang="en-US"/>
          </a:p>
        </p:txBody>
      </p:sp>
    </p:spTree>
    <p:extLst>
      <p:ext uri="{BB962C8B-B14F-4D97-AF65-F5344CB8AC3E}">
        <p14:creationId xmlns:p14="http://schemas.microsoft.com/office/powerpoint/2010/main" val="229562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725B-DBA1-428F-8C33-2F1F1F0CD981}"/>
              </a:ext>
            </a:extLst>
          </p:cNvPr>
          <p:cNvSpPr>
            <a:spLocks noGrp="1"/>
          </p:cNvSpPr>
          <p:nvPr>
            <p:ph type="title"/>
          </p:nvPr>
        </p:nvSpPr>
        <p:spPr/>
        <p:txBody>
          <a:bodyPr/>
          <a:lstStyle/>
          <a:p>
            <a:r>
              <a:rPr lang="en-US"/>
              <a:t>Process for Facilitating Discussion via Zoom</a:t>
            </a:r>
          </a:p>
        </p:txBody>
      </p:sp>
      <p:sp>
        <p:nvSpPr>
          <p:cNvPr id="4" name="Content Placeholder 3">
            <a:extLst>
              <a:ext uri="{FF2B5EF4-FFF2-40B4-BE49-F238E27FC236}">
                <a16:creationId xmlns:a16="http://schemas.microsoft.com/office/drawing/2014/main" id="{2B26BC7F-E7B0-4743-9CAF-9F2F5D4F1AE3}"/>
              </a:ext>
            </a:extLst>
          </p:cNvPr>
          <p:cNvSpPr>
            <a:spLocks noGrp="1"/>
          </p:cNvSpPr>
          <p:nvPr>
            <p:ph idx="1"/>
          </p:nvPr>
        </p:nvSpPr>
        <p:spPr/>
        <p:txBody>
          <a:bodyPr vert="horz" anchor="t">
            <a:noAutofit/>
          </a:bodyPr>
          <a:lstStyle/>
          <a:p>
            <a:pPr indent="-365760">
              <a:spcAft>
                <a:spcPts val="600"/>
              </a:spcAft>
              <a:buClr>
                <a:schemeClr val="accent2">
                  <a:lumMod val="75000"/>
                </a:schemeClr>
              </a:buClr>
              <a:buFont typeface="+mj-lt"/>
              <a:buAutoNum type="arabicPeriod"/>
            </a:pPr>
            <a:r>
              <a:rPr lang="en-US" sz="2700">
                <a:latin typeface="Cambria"/>
              </a:rPr>
              <a:t>We will mute everyone to avoid background noise. </a:t>
            </a:r>
          </a:p>
          <a:p>
            <a:pPr indent="-365760">
              <a:spcAft>
                <a:spcPts val="600"/>
              </a:spcAft>
              <a:buClr>
                <a:schemeClr val="accent2">
                  <a:lumMod val="75000"/>
                </a:schemeClr>
              </a:buClr>
              <a:buFont typeface="+mj-lt"/>
              <a:buAutoNum type="arabicPeriod"/>
            </a:pPr>
            <a:endParaRPr lang="en-US" sz="100"/>
          </a:p>
          <a:p>
            <a:pPr indent="-365760">
              <a:spcAft>
                <a:spcPts val="600"/>
              </a:spcAft>
              <a:buClr>
                <a:schemeClr val="accent2">
                  <a:lumMod val="75000"/>
                </a:schemeClr>
              </a:buClr>
              <a:buFont typeface="+mj-lt"/>
              <a:buAutoNum type="arabicPeriod"/>
            </a:pPr>
            <a:r>
              <a:rPr lang="en-US" sz="2700">
                <a:latin typeface="Cambria"/>
              </a:rPr>
              <a:t>We invite members of the technical team to "raise your hand" to ask a question or make a comment.  Just click on the "Participants" button at the bottom of your screen. </a:t>
            </a:r>
          </a:p>
          <a:p>
            <a:pPr marL="657860" lvl="1" indent="-246380">
              <a:spcAft>
                <a:spcPts val="600"/>
              </a:spcAft>
              <a:buClr>
                <a:schemeClr val="accent2">
                  <a:lumMod val="75000"/>
                </a:schemeClr>
              </a:buClr>
            </a:pPr>
            <a:r>
              <a:rPr lang="en-US" sz="2400">
                <a:latin typeface="Cambria"/>
              </a:rPr>
              <a:t>Click the hand icon to "raise" your hand; click it again to "lower" your hand.</a:t>
            </a:r>
            <a:endParaRPr lang="en-US" sz="2400"/>
          </a:p>
          <a:p>
            <a:pPr indent="-365760">
              <a:spcAft>
                <a:spcPts val="600"/>
              </a:spcAft>
              <a:buClr>
                <a:schemeClr val="accent2">
                  <a:lumMod val="75000"/>
                </a:schemeClr>
              </a:buClr>
              <a:buAutoNum type="arabicPeriod"/>
            </a:pPr>
            <a:endParaRPr lang="en-US" sz="100">
              <a:latin typeface="Cambria"/>
            </a:endParaRPr>
          </a:p>
          <a:p>
            <a:pPr indent="-365760">
              <a:spcAft>
                <a:spcPts val="600"/>
              </a:spcAft>
              <a:buClr>
                <a:schemeClr val="accent2">
                  <a:lumMod val="75000"/>
                </a:schemeClr>
              </a:buClr>
              <a:buAutoNum type="arabicPeriod"/>
            </a:pPr>
            <a:r>
              <a:rPr lang="en-US" sz="2700">
                <a:latin typeface="Cambria"/>
              </a:rPr>
              <a:t>When we call on you, please click the microphone icon to unmute yourself.  </a:t>
            </a:r>
            <a:r>
              <a:rPr lang="en-US" sz="2700" u="sng">
                <a:latin typeface="Cambria"/>
              </a:rPr>
              <a:t>Please</a:t>
            </a:r>
            <a:r>
              <a:rPr lang="en-US" sz="2700">
                <a:latin typeface="Cambria"/>
              </a:rPr>
              <a:t> mute your microphone when you are done speaking.</a:t>
            </a:r>
            <a:endParaRPr lang="en-US" sz="2700"/>
          </a:p>
          <a:p>
            <a:pPr indent="-365760">
              <a:spcAft>
                <a:spcPts val="600"/>
              </a:spcAft>
              <a:buClr>
                <a:schemeClr val="accent2">
                  <a:lumMod val="75000"/>
                </a:schemeClr>
              </a:buClr>
              <a:buFont typeface="+mj-lt"/>
              <a:buAutoNum type="arabicPeriod"/>
            </a:pPr>
            <a:endParaRPr lang="en-US" sz="100">
              <a:latin typeface="Cambria"/>
            </a:endParaRPr>
          </a:p>
          <a:p>
            <a:pPr indent="-365760">
              <a:spcAft>
                <a:spcPts val="600"/>
              </a:spcAft>
              <a:buClr>
                <a:schemeClr val="accent2">
                  <a:lumMod val="75000"/>
                </a:schemeClr>
              </a:buClr>
              <a:buFont typeface="+mj-lt"/>
              <a:buAutoNum type="arabicPeriod"/>
            </a:pPr>
            <a:r>
              <a:rPr lang="en-US" sz="2700">
                <a:latin typeface="Cambria"/>
              </a:rPr>
              <a:t>You may send us a comment at any time in the Zoom chat box at the bottom of your screen. </a:t>
            </a:r>
          </a:p>
        </p:txBody>
      </p:sp>
      <p:sp>
        <p:nvSpPr>
          <p:cNvPr id="3" name="Slide Number Placeholder 2">
            <a:extLst>
              <a:ext uri="{FF2B5EF4-FFF2-40B4-BE49-F238E27FC236}">
                <a16:creationId xmlns:a16="http://schemas.microsoft.com/office/drawing/2014/main" id="{C20738DB-3899-4209-8998-CA0834D400B9}"/>
              </a:ext>
            </a:extLst>
          </p:cNvPr>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318867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8D5C-1320-4AEA-AA24-2FE1978BF507}"/>
              </a:ext>
            </a:extLst>
          </p:cNvPr>
          <p:cNvSpPr>
            <a:spLocks noGrp="1"/>
          </p:cNvSpPr>
          <p:nvPr>
            <p:ph type="title"/>
          </p:nvPr>
        </p:nvSpPr>
        <p:spPr/>
        <p:txBody>
          <a:bodyPr/>
          <a:lstStyle/>
          <a:p>
            <a:r>
              <a:rPr lang="en-US"/>
              <a:t>Oregon’s Sustainable Health Care Cost Growth Target Program</a:t>
            </a:r>
          </a:p>
        </p:txBody>
      </p:sp>
      <p:sp>
        <p:nvSpPr>
          <p:cNvPr id="4" name="Slide Number Placeholder 3">
            <a:extLst>
              <a:ext uri="{FF2B5EF4-FFF2-40B4-BE49-F238E27FC236}">
                <a16:creationId xmlns:a16="http://schemas.microsoft.com/office/drawing/2014/main" id="{7CF73B9E-595C-42D5-96F9-564919346205}"/>
              </a:ext>
            </a:extLst>
          </p:cNvPr>
          <p:cNvSpPr>
            <a:spLocks noGrp="1"/>
          </p:cNvSpPr>
          <p:nvPr>
            <p:ph type="sldNum" sz="quarter" idx="12"/>
          </p:nvPr>
        </p:nvSpPr>
        <p:spPr/>
        <p:txBody>
          <a:bodyPr/>
          <a:lstStyle/>
          <a:p>
            <a:fld id="{401CF334-2D5C-4859-84A6-CA7E6E43FAEB}" type="slidenum">
              <a:rPr lang="en-US" smtClean="0"/>
              <a:t>50</a:t>
            </a:fld>
            <a:endParaRPr lang="en-US"/>
          </a:p>
        </p:txBody>
      </p:sp>
    </p:spTree>
    <p:extLst>
      <p:ext uri="{BB962C8B-B14F-4D97-AF65-F5344CB8AC3E}">
        <p14:creationId xmlns:p14="http://schemas.microsoft.com/office/powerpoint/2010/main" val="167608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74CD-91AD-4625-9DEC-8BC88D68887E}"/>
              </a:ext>
            </a:extLst>
          </p:cNvPr>
          <p:cNvSpPr>
            <a:spLocks noGrp="1"/>
          </p:cNvSpPr>
          <p:nvPr>
            <p:ph type="title"/>
          </p:nvPr>
        </p:nvSpPr>
        <p:spPr/>
        <p:txBody>
          <a:bodyPr>
            <a:normAutofit fontScale="90000"/>
          </a:bodyPr>
          <a:lstStyle/>
          <a:p>
            <a:r>
              <a:rPr lang="en-US"/>
              <a:t>Oregon’s Enabling Legislative, Regulatory or Administrative Requirements</a:t>
            </a:r>
          </a:p>
        </p:txBody>
      </p:sp>
      <p:sp>
        <p:nvSpPr>
          <p:cNvPr id="3" name="Content Placeholder 2">
            <a:extLst>
              <a:ext uri="{FF2B5EF4-FFF2-40B4-BE49-F238E27FC236}">
                <a16:creationId xmlns:a16="http://schemas.microsoft.com/office/drawing/2014/main" id="{94A87C76-5692-49C4-9490-B5EA37654ADC}"/>
              </a:ext>
            </a:extLst>
          </p:cNvPr>
          <p:cNvSpPr>
            <a:spLocks noGrp="1"/>
          </p:cNvSpPr>
          <p:nvPr>
            <p:ph idx="1"/>
          </p:nvPr>
        </p:nvSpPr>
        <p:spPr>
          <a:xfrm>
            <a:off x="609600" y="1917954"/>
            <a:ext cx="10972800" cy="4553346"/>
          </a:xfrm>
        </p:spPr>
        <p:txBody>
          <a:bodyPr>
            <a:normAutofit fontScale="92500" lnSpcReduction="20000"/>
          </a:bodyPr>
          <a:lstStyle/>
          <a:p>
            <a:r>
              <a:rPr lang="en-US" sz="3000"/>
              <a:t>In June 2019, the OR legislature passed SB 889– with broad bipartisan support – to establish the target program. </a:t>
            </a:r>
          </a:p>
          <a:p>
            <a:endParaRPr lang="en-US" sz="1100"/>
          </a:p>
          <a:p>
            <a:r>
              <a:rPr lang="en-US" sz="3000"/>
              <a:t>SB 889 charged the OR Health Authority (OHA), in collaboration with the Department of Consumer and Business Services (DCBS) and the OR Health Policy Board (OHBP), to develop and implement the program.</a:t>
            </a:r>
          </a:p>
          <a:p>
            <a:endParaRPr lang="en-US" sz="1100"/>
          </a:p>
          <a:p>
            <a:r>
              <a:rPr lang="en-US" sz="3000"/>
              <a:t>It created a stakeholder-populated Implementation Committee to oversee program details, with broad and flexible authority.</a:t>
            </a:r>
          </a:p>
          <a:p>
            <a:endParaRPr lang="en-US" sz="1100"/>
          </a:p>
          <a:p>
            <a:r>
              <a:rPr lang="en-US" sz="3000"/>
              <a:t>The legislation requires submission of an Implementation Plan to the OHPB and legislative committees in September 2020.  COVID-19 may change the timeline.</a:t>
            </a:r>
          </a:p>
          <a:p>
            <a:endParaRPr lang="en-US"/>
          </a:p>
        </p:txBody>
      </p:sp>
      <p:sp>
        <p:nvSpPr>
          <p:cNvPr id="4" name="Slide Number Placeholder 3">
            <a:extLst>
              <a:ext uri="{FF2B5EF4-FFF2-40B4-BE49-F238E27FC236}">
                <a16:creationId xmlns:a16="http://schemas.microsoft.com/office/drawing/2014/main" id="{DEAC0F44-71B5-44B6-A55B-D79E8F47DDE8}"/>
              </a:ext>
            </a:extLst>
          </p:cNvPr>
          <p:cNvSpPr>
            <a:spLocks noGrp="1"/>
          </p:cNvSpPr>
          <p:nvPr>
            <p:ph type="sldNum" sz="quarter" idx="12"/>
          </p:nvPr>
        </p:nvSpPr>
        <p:spPr/>
        <p:txBody>
          <a:bodyPr/>
          <a:lstStyle/>
          <a:p>
            <a:fld id="{401CF334-2D5C-4859-84A6-CA7E6E43FAEB}" type="slidenum">
              <a:rPr lang="en-US" smtClean="0"/>
              <a:t>51</a:t>
            </a:fld>
            <a:endParaRPr lang="en-US"/>
          </a:p>
        </p:txBody>
      </p:sp>
    </p:spTree>
    <p:extLst>
      <p:ext uri="{BB962C8B-B14F-4D97-AF65-F5344CB8AC3E}">
        <p14:creationId xmlns:p14="http://schemas.microsoft.com/office/powerpoint/2010/main" val="368579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F316-73C6-4DAB-9C30-9C9CAA37397D}"/>
              </a:ext>
            </a:extLst>
          </p:cNvPr>
          <p:cNvSpPr>
            <a:spLocks noGrp="1"/>
          </p:cNvSpPr>
          <p:nvPr>
            <p:ph type="title"/>
          </p:nvPr>
        </p:nvSpPr>
        <p:spPr>
          <a:xfrm>
            <a:off x="609600" y="464454"/>
            <a:ext cx="10972800" cy="1066800"/>
          </a:xfrm>
        </p:spPr>
        <p:txBody>
          <a:bodyPr>
            <a:normAutofit/>
          </a:bodyPr>
          <a:lstStyle/>
          <a:p>
            <a:r>
              <a:rPr lang="en-US"/>
              <a:t>Oregon’s Cost Growth Target and Methodology</a:t>
            </a:r>
          </a:p>
        </p:txBody>
      </p:sp>
      <p:sp>
        <p:nvSpPr>
          <p:cNvPr id="3" name="Content Placeholder 2">
            <a:extLst>
              <a:ext uri="{FF2B5EF4-FFF2-40B4-BE49-F238E27FC236}">
                <a16:creationId xmlns:a16="http://schemas.microsoft.com/office/drawing/2014/main" id="{02C4E0DF-A449-4D28-A774-578549D71F6E}"/>
              </a:ext>
            </a:extLst>
          </p:cNvPr>
          <p:cNvSpPr>
            <a:spLocks noGrp="1"/>
          </p:cNvSpPr>
          <p:nvPr>
            <p:ph idx="1"/>
          </p:nvPr>
        </p:nvSpPr>
        <p:spPr>
          <a:xfrm>
            <a:off x="609600" y="1531254"/>
            <a:ext cx="10972800" cy="5122926"/>
          </a:xfrm>
        </p:spPr>
        <p:txBody>
          <a:bodyPr>
            <a:normAutofit fontScale="92500" lnSpcReduction="10000"/>
          </a:bodyPr>
          <a:lstStyle/>
          <a:p>
            <a:pPr>
              <a:spcAft>
                <a:spcPts val="1200"/>
              </a:spcAft>
            </a:pPr>
            <a:r>
              <a:rPr lang="en-US"/>
              <a:t>The Implementation Committee reviewed historical and forecasted economic data, including gross state product (GSP), median wage and median household income growth.  </a:t>
            </a:r>
          </a:p>
          <a:p>
            <a:r>
              <a:rPr lang="en-US"/>
              <a:t>Ultimately, the Committee based their decision on historical GSP and median wage data, and in consideration of the growth “cap” in OR’s Medicaid and publicly purchased insurance programs.  For 2026-2030, they chose to lower the target:</a:t>
            </a:r>
          </a:p>
          <a:p>
            <a:pPr lvl="1"/>
            <a:r>
              <a:rPr lang="en-US"/>
              <a:t>2021 – 2025: 3.4%</a:t>
            </a:r>
          </a:p>
          <a:p>
            <a:pPr lvl="1">
              <a:spcAft>
                <a:spcPts val="1200"/>
              </a:spcAft>
            </a:pPr>
            <a:r>
              <a:rPr lang="en-US"/>
              <a:t>2026 – 2030: 3.0%</a:t>
            </a:r>
          </a:p>
          <a:p>
            <a:r>
              <a:rPr lang="en-US"/>
              <a:t>In 2024, a to-be-determined advisory body will review historical PGSP and median wage trend to determine if the 2026-2030 target is set appropriately and will make recommendations to the OHPB.</a:t>
            </a:r>
          </a:p>
        </p:txBody>
      </p:sp>
      <p:sp>
        <p:nvSpPr>
          <p:cNvPr id="4" name="Slide Number Placeholder 3">
            <a:extLst>
              <a:ext uri="{FF2B5EF4-FFF2-40B4-BE49-F238E27FC236}">
                <a16:creationId xmlns:a16="http://schemas.microsoft.com/office/drawing/2014/main" id="{13A35572-635B-4530-9644-499646C815FF}"/>
              </a:ext>
            </a:extLst>
          </p:cNvPr>
          <p:cNvSpPr>
            <a:spLocks noGrp="1"/>
          </p:cNvSpPr>
          <p:nvPr>
            <p:ph type="sldNum" sz="quarter" idx="12"/>
          </p:nvPr>
        </p:nvSpPr>
        <p:spPr/>
        <p:txBody>
          <a:bodyPr/>
          <a:lstStyle/>
          <a:p>
            <a:fld id="{401CF334-2D5C-4859-84A6-CA7E6E43FAEB}" type="slidenum">
              <a:rPr lang="en-US" smtClean="0"/>
              <a:t>52</a:t>
            </a:fld>
            <a:endParaRPr lang="en-US"/>
          </a:p>
        </p:txBody>
      </p:sp>
    </p:spTree>
    <p:extLst>
      <p:ext uri="{BB962C8B-B14F-4D97-AF65-F5344CB8AC3E}">
        <p14:creationId xmlns:p14="http://schemas.microsoft.com/office/powerpoint/2010/main" val="188307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F316-73C6-4DAB-9C30-9C9CAA37397D}"/>
              </a:ext>
            </a:extLst>
          </p:cNvPr>
          <p:cNvSpPr>
            <a:spLocks noGrp="1"/>
          </p:cNvSpPr>
          <p:nvPr>
            <p:ph type="title"/>
          </p:nvPr>
        </p:nvSpPr>
        <p:spPr/>
        <p:txBody>
          <a:bodyPr>
            <a:normAutofit fontScale="90000"/>
          </a:bodyPr>
          <a:lstStyle/>
          <a:p>
            <a:r>
              <a:rPr lang="en-US"/>
              <a:t>Oregon’s Methodology for Assessing Performance Against the Target</a:t>
            </a:r>
          </a:p>
        </p:txBody>
      </p:sp>
      <p:sp>
        <p:nvSpPr>
          <p:cNvPr id="3" name="Content Placeholder 2">
            <a:extLst>
              <a:ext uri="{FF2B5EF4-FFF2-40B4-BE49-F238E27FC236}">
                <a16:creationId xmlns:a16="http://schemas.microsoft.com/office/drawing/2014/main" id="{02C4E0DF-A449-4D28-A774-578549D71F6E}"/>
              </a:ext>
            </a:extLst>
          </p:cNvPr>
          <p:cNvSpPr>
            <a:spLocks noGrp="1"/>
          </p:cNvSpPr>
          <p:nvPr>
            <p:ph idx="1"/>
          </p:nvPr>
        </p:nvSpPr>
        <p:spPr>
          <a:xfrm>
            <a:off x="609600" y="2100834"/>
            <a:ext cx="10972800" cy="4553346"/>
          </a:xfrm>
        </p:spPr>
        <p:txBody>
          <a:bodyPr>
            <a:normAutofit/>
          </a:bodyPr>
          <a:lstStyle/>
          <a:p>
            <a:pPr>
              <a:spcAft>
                <a:spcPts val="1800"/>
              </a:spcAft>
            </a:pPr>
            <a:r>
              <a:rPr lang="en-US" sz="3200"/>
              <a:t>Similar to MA, DE and RI, OR assesses performance against the benchmark using THCE.</a:t>
            </a:r>
          </a:p>
          <a:p>
            <a:r>
              <a:rPr lang="en-US" sz="3200"/>
              <a:t>Key differences from other states are that THCE includes:</a:t>
            </a:r>
          </a:p>
          <a:p>
            <a:endParaRPr lang="en-US" sz="400"/>
          </a:p>
          <a:p>
            <a:pPr lvl="1"/>
            <a:r>
              <a:rPr lang="en-US" sz="2800"/>
              <a:t>Spending by the Indian Health Service for OR residents (to the extent data are accessible)</a:t>
            </a:r>
          </a:p>
          <a:p>
            <a:pPr lvl="1"/>
            <a:r>
              <a:rPr lang="en-US" sz="2800"/>
              <a:t>Spending on Oregonians in a state correctional facility (to the extent data are accessible)</a:t>
            </a:r>
          </a:p>
        </p:txBody>
      </p:sp>
      <p:sp>
        <p:nvSpPr>
          <p:cNvPr id="4" name="Slide Number Placeholder 3">
            <a:extLst>
              <a:ext uri="{FF2B5EF4-FFF2-40B4-BE49-F238E27FC236}">
                <a16:creationId xmlns:a16="http://schemas.microsoft.com/office/drawing/2014/main" id="{13A35572-635B-4530-9644-499646C815FF}"/>
              </a:ext>
            </a:extLst>
          </p:cNvPr>
          <p:cNvSpPr>
            <a:spLocks noGrp="1"/>
          </p:cNvSpPr>
          <p:nvPr>
            <p:ph type="sldNum" sz="quarter" idx="12"/>
          </p:nvPr>
        </p:nvSpPr>
        <p:spPr/>
        <p:txBody>
          <a:bodyPr/>
          <a:lstStyle/>
          <a:p>
            <a:fld id="{401CF334-2D5C-4859-84A6-CA7E6E43FAEB}" type="slidenum">
              <a:rPr lang="en-US" smtClean="0"/>
              <a:t>53</a:t>
            </a:fld>
            <a:endParaRPr lang="en-US"/>
          </a:p>
        </p:txBody>
      </p:sp>
    </p:spTree>
    <p:extLst>
      <p:ext uri="{BB962C8B-B14F-4D97-AF65-F5344CB8AC3E}">
        <p14:creationId xmlns:p14="http://schemas.microsoft.com/office/powerpoint/2010/main" val="357573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A85-C879-48B4-82D1-079131CC90E4}"/>
              </a:ext>
            </a:extLst>
          </p:cNvPr>
          <p:cNvSpPr>
            <a:spLocks noGrp="1"/>
          </p:cNvSpPr>
          <p:nvPr>
            <p:ph type="title"/>
          </p:nvPr>
        </p:nvSpPr>
        <p:spPr/>
        <p:txBody>
          <a:bodyPr/>
          <a:lstStyle/>
          <a:p>
            <a:r>
              <a:rPr lang="en-US">
                <a:latin typeface="Cambria"/>
              </a:rPr>
              <a:t>To Ask a Question...Raise your Hand!</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DB1F4DF-997F-4107-9ACC-BA19DC5918C2}"/>
              </a:ext>
            </a:extLst>
          </p:cNvPr>
          <p:cNvPicPr>
            <a:picLocks noGrp="1" noChangeAspect="1"/>
          </p:cNvPicPr>
          <p:nvPr>
            <p:ph idx="1"/>
          </p:nvPr>
        </p:nvPicPr>
        <p:blipFill>
          <a:blip r:embed="rId2"/>
          <a:stretch>
            <a:fillRect/>
          </a:stretch>
        </p:blipFill>
        <p:spPr>
          <a:xfrm>
            <a:off x="2859735" y="1548169"/>
            <a:ext cx="5236076" cy="4754628"/>
          </a:xfrm>
        </p:spPr>
      </p:pic>
      <p:sp>
        <p:nvSpPr>
          <p:cNvPr id="4" name="Slide Number Placeholder 3">
            <a:extLst>
              <a:ext uri="{FF2B5EF4-FFF2-40B4-BE49-F238E27FC236}">
                <a16:creationId xmlns:a16="http://schemas.microsoft.com/office/drawing/2014/main" id="{49E95312-E121-4BD3-BE32-A3E428FB1DC1}"/>
              </a:ext>
            </a:extLst>
          </p:cNvPr>
          <p:cNvSpPr>
            <a:spLocks noGrp="1"/>
          </p:cNvSpPr>
          <p:nvPr>
            <p:ph type="sldNum" sz="quarter" idx="12"/>
          </p:nvPr>
        </p:nvSpPr>
        <p:spPr/>
        <p:txBody>
          <a:bodyPr/>
          <a:lstStyle/>
          <a:p>
            <a:fld id="{401CF334-2D5C-4859-84A6-CA7E6E43FAEB}" type="slidenum">
              <a:rPr lang="en-US" smtClean="0"/>
              <a:t>54</a:t>
            </a:fld>
            <a:endParaRPr lang="en-US"/>
          </a:p>
        </p:txBody>
      </p:sp>
    </p:spTree>
    <p:extLst>
      <p:ext uri="{BB962C8B-B14F-4D97-AF65-F5344CB8AC3E}">
        <p14:creationId xmlns:p14="http://schemas.microsoft.com/office/powerpoint/2010/main" val="32155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34C7-45E1-427A-9B21-2F18182771C6}"/>
              </a:ext>
            </a:extLst>
          </p:cNvPr>
          <p:cNvSpPr>
            <a:spLocks noGrp="1"/>
          </p:cNvSpPr>
          <p:nvPr>
            <p:ph type="title"/>
          </p:nvPr>
        </p:nvSpPr>
        <p:spPr/>
        <p:txBody>
          <a:bodyPr/>
          <a:lstStyle/>
          <a:p>
            <a:r>
              <a:rPr lang="en-US"/>
              <a:t>Review of Other States’ </a:t>
            </a:r>
            <a:br>
              <a:rPr lang="en-US"/>
            </a:br>
            <a:r>
              <a:rPr lang="en-US"/>
              <a:t>Primary Care Spend Targets</a:t>
            </a:r>
          </a:p>
        </p:txBody>
      </p:sp>
      <p:sp>
        <p:nvSpPr>
          <p:cNvPr id="3" name="Text Placeholder 2">
            <a:extLst>
              <a:ext uri="{FF2B5EF4-FFF2-40B4-BE49-F238E27FC236}">
                <a16:creationId xmlns:a16="http://schemas.microsoft.com/office/drawing/2014/main" id="{08B5909F-8372-48FA-A818-F457B42D604F}"/>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3E4E7ABB-8424-4271-9200-54BB37F7FF7A}"/>
              </a:ext>
            </a:extLst>
          </p:cNvPr>
          <p:cNvSpPr>
            <a:spLocks noGrp="1"/>
          </p:cNvSpPr>
          <p:nvPr>
            <p:ph type="sldNum" sz="quarter" idx="12"/>
          </p:nvPr>
        </p:nvSpPr>
        <p:spPr/>
        <p:txBody>
          <a:bodyPr/>
          <a:lstStyle/>
          <a:p>
            <a:fld id="{401CF334-2D5C-4859-84A6-CA7E6E43FAEB}" type="slidenum">
              <a:rPr lang="en-US" smtClean="0"/>
              <a:t>55</a:t>
            </a:fld>
            <a:endParaRPr lang="en-US"/>
          </a:p>
        </p:txBody>
      </p:sp>
    </p:spTree>
    <p:extLst>
      <p:ext uri="{BB962C8B-B14F-4D97-AF65-F5344CB8AC3E}">
        <p14:creationId xmlns:p14="http://schemas.microsoft.com/office/powerpoint/2010/main" val="7388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7AE5-7213-41D3-B841-E7D1F1E3D838}"/>
              </a:ext>
            </a:extLst>
          </p:cNvPr>
          <p:cNvSpPr>
            <a:spLocks noGrp="1"/>
          </p:cNvSpPr>
          <p:nvPr>
            <p:ph type="title"/>
          </p:nvPr>
        </p:nvSpPr>
        <p:spPr/>
        <p:txBody>
          <a:bodyPr/>
          <a:lstStyle/>
          <a:p>
            <a:r>
              <a:rPr lang="en-US"/>
              <a:t>Why set a primary care spend target?</a:t>
            </a:r>
          </a:p>
        </p:txBody>
      </p:sp>
      <p:sp>
        <p:nvSpPr>
          <p:cNvPr id="3" name="Content Placeholder 2">
            <a:extLst>
              <a:ext uri="{FF2B5EF4-FFF2-40B4-BE49-F238E27FC236}">
                <a16:creationId xmlns:a16="http://schemas.microsoft.com/office/drawing/2014/main" id="{C70FB685-819E-406C-A3C8-55550D69A0F4}"/>
              </a:ext>
            </a:extLst>
          </p:cNvPr>
          <p:cNvSpPr>
            <a:spLocks noGrp="1"/>
          </p:cNvSpPr>
          <p:nvPr>
            <p:ph idx="1"/>
          </p:nvPr>
        </p:nvSpPr>
        <p:spPr/>
        <p:txBody>
          <a:bodyPr>
            <a:normAutofit lnSpcReduction="10000"/>
          </a:bodyPr>
          <a:lstStyle/>
          <a:p>
            <a:r>
              <a:rPr lang="en-US"/>
              <a:t>The U.S. health care system is largely specialist-oriented.  Research, however, has demonstrated that greater relative investment in primary care leads to better patient outcomes, lower costs, and improved patient experience of care.</a:t>
            </a:r>
          </a:p>
          <a:p>
            <a:endParaRPr lang="en-US" sz="1400"/>
          </a:p>
          <a:p>
            <a:r>
              <a:rPr lang="en-US"/>
              <a:t>States have elected to utilize primary care to strengthen the health care system by: </a:t>
            </a:r>
          </a:p>
          <a:p>
            <a:pPr lvl="1"/>
            <a:endParaRPr lang="en-US" sz="700"/>
          </a:p>
          <a:p>
            <a:pPr lvl="1"/>
            <a:r>
              <a:rPr lang="en-US"/>
              <a:t>a) </a:t>
            </a:r>
            <a:r>
              <a:rPr lang="en-US" b="1" i="1"/>
              <a:t>supporting improved primary care delivery </a:t>
            </a:r>
            <a:r>
              <a:rPr lang="en-US"/>
              <a:t>(e.g., expanding the primary care team, supporting advanced primary care model adoption) </a:t>
            </a:r>
          </a:p>
          <a:p>
            <a:pPr lvl="1"/>
            <a:r>
              <a:rPr lang="en-US"/>
              <a:t>b) </a:t>
            </a:r>
            <a:r>
              <a:rPr lang="en-US" b="1" i="1"/>
              <a:t>increasing the percentage of total spending that is allocated towards primary care</a:t>
            </a:r>
            <a:r>
              <a:rPr lang="en-US"/>
              <a:t>.</a:t>
            </a:r>
          </a:p>
        </p:txBody>
      </p:sp>
      <p:sp>
        <p:nvSpPr>
          <p:cNvPr id="4" name="Slide Number Placeholder 3">
            <a:extLst>
              <a:ext uri="{FF2B5EF4-FFF2-40B4-BE49-F238E27FC236}">
                <a16:creationId xmlns:a16="http://schemas.microsoft.com/office/drawing/2014/main" id="{C2C6776F-32E0-4290-B9C3-37738E4C4E7C}"/>
              </a:ext>
            </a:extLst>
          </p:cNvPr>
          <p:cNvSpPr>
            <a:spLocks noGrp="1"/>
          </p:cNvSpPr>
          <p:nvPr>
            <p:ph type="sldNum" sz="quarter" idx="12"/>
          </p:nvPr>
        </p:nvSpPr>
        <p:spPr/>
        <p:txBody>
          <a:bodyPr/>
          <a:lstStyle/>
          <a:p>
            <a:fld id="{401CF334-2D5C-4859-84A6-CA7E6E43FAEB}" type="slidenum">
              <a:rPr lang="en-US" smtClean="0"/>
              <a:t>56</a:t>
            </a:fld>
            <a:endParaRPr lang="en-US"/>
          </a:p>
        </p:txBody>
      </p:sp>
    </p:spTree>
    <p:extLst>
      <p:ext uri="{BB962C8B-B14F-4D97-AF65-F5344CB8AC3E}">
        <p14:creationId xmlns:p14="http://schemas.microsoft.com/office/powerpoint/2010/main" val="317762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F05C-5C24-4C50-B458-6C3D4E3EBF96}"/>
              </a:ext>
            </a:extLst>
          </p:cNvPr>
          <p:cNvSpPr>
            <a:spLocks noGrp="1"/>
          </p:cNvSpPr>
          <p:nvPr>
            <p:ph type="title"/>
          </p:nvPr>
        </p:nvSpPr>
        <p:spPr/>
        <p:txBody>
          <a:bodyPr>
            <a:normAutofit/>
          </a:bodyPr>
          <a:lstStyle/>
          <a:p>
            <a:r>
              <a:rPr lang="en-US"/>
              <a:t>State Example: Rhode Island </a:t>
            </a:r>
          </a:p>
        </p:txBody>
      </p:sp>
      <p:sp>
        <p:nvSpPr>
          <p:cNvPr id="3" name="Content Placeholder 2">
            <a:extLst>
              <a:ext uri="{FF2B5EF4-FFF2-40B4-BE49-F238E27FC236}">
                <a16:creationId xmlns:a16="http://schemas.microsoft.com/office/drawing/2014/main" id="{71948011-A2EB-4B2A-9D84-01C392A0B2E8}"/>
              </a:ext>
            </a:extLst>
          </p:cNvPr>
          <p:cNvSpPr>
            <a:spLocks noGrp="1"/>
          </p:cNvSpPr>
          <p:nvPr>
            <p:ph idx="1"/>
          </p:nvPr>
        </p:nvSpPr>
        <p:spPr>
          <a:xfrm>
            <a:off x="609600" y="1735074"/>
            <a:ext cx="10972800" cy="4919106"/>
          </a:xfrm>
        </p:spPr>
        <p:txBody>
          <a:bodyPr>
            <a:normAutofit fontScale="92500" lnSpcReduction="10000"/>
          </a:bodyPr>
          <a:lstStyle/>
          <a:p>
            <a:r>
              <a:rPr lang="en-US" sz="3000" u="sng"/>
              <a:t>Background</a:t>
            </a:r>
            <a:r>
              <a:rPr lang="en-US" sz="3000"/>
              <a:t>: Primary care spend target established through commercial health insurance regulation.</a:t>
            </a:r>
          </a:p>
          <a:p>
            <a:endParaRPr lang="en-US" sz="1400"/>
          </a:p>
          <a:p>
            <a:pPr lvl="1"/>
            <a:r>
              <a:rPr lang="en-US"/>
              <a:t>Rhode Island Office of the Health Insurance Commissioner (OHIC) implemented “affordability standards” in 2009, with the guidance of its Health Insurance Advisory Council.</a:t>
            </a:r>
          </a:p>
          <a:p>
            <a:pPr lvl="1"/>
            <a:endParaRPr lang="en-US" sz="900"/>
          </a:p>
          <a:p>
            <a:pPr lvl="1"/>
            <a:r>
              <a:rPr lang="en-US"/>
              <a:t>One of four standards required commercial insurers to </a:t>
            </a:r>
            <a:r>
              <a:rPr lang="en-US" b="1" i="1"/>
              <a:t>increase the portion of medical expense allocated to primary care by one percentage point every year for five years </a:t>
            </a:r>
            <a:r>
              <a:rPr lang="en-US"/>
              <a:t>without increasing premiums or fee schedule manipulation.</a:t>
            </a:r>
          </a:p>
          <a:p>
            <a:pPr lvl="1"/>
            <a:endParaRPr lang="en-US" sz="300"/>
          </a:p>
          <a:p>
            <a:pPr lvl="2"/>
            <a:r>
              <a:rPr lang="en-US"/>
              <a:t>Re: “fee schedule manipulation”, RI wanted innovative contracting and payment, as well as primary care system investment, and not simply changing rates of reimbursement for specific codes.</a:t>
            </a:r>
            <a:endParaRPr lang="en-US" b="1" i="1"/>
          </a:p>
        </p:txBody>
      </p:sp>
      <p:sp>
        <p:nvSpPr>
          <p:cNvPr id="4" name="Slide Number Placeholder 3">
            <a:extLst>
              <a:ext uri="{FF2B5EF4-FFF2-40B4-BE49-F238E27FC236}">
                <a16:creationId xmlns:a16="http://schemas.microsoft.com/office/drawing/2014/main" id="{64BAB57D-AF45-4994-9923-ABC0EF0D9744}"/>
              </a:ext>
            </a:extLst>
          </p:cNvPr>
          <p:cNvSpPr>
            <a:spLocks noGrp="1"/>
          </p:cNvSpPr>
          <p:nvPr>
            <p:ph type="sldNum" sz="quarter" idx="12"/>
          </p:nvPr>
        </p:nvSpPr>
        <p:spPr/>
        <p:txBody>
          <a:bodyPr/>
          <a:lstStyle/>
          <a:p>
            <a:fld id="{401CF334-2D5C-4859-84A6-CA7E6E43FAEB}" type="slidenum">
              <a:rPr lang="en-US" smtClean="0"/>
              <a:t>57</a:t>
            </a:fld>
            <a:endParaRPr lang="en-US"/>
          </a:p>
        </p:txBody>
      </p:sp>
    </p:spTree>
    <p:extLst>
      <p:ext uri="{BB962C8B-B14F-4D97-AF65-F5344CB8AC3E}">
        <p14:creationId xmlns:p14="http://schemas.microsoft.com/office/powerpoint/2010/main" val="303424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64DA-BCEE-4E1E-A3BC-2D39FFD71A19}"/>
              </a:ext>
            </a:extLst>
          </p:cNvPr>
          <p:cNvSpPr>
            <a:spLocks noGrp="1"/>
          </p:cNvSpPr>
          <p:nvPr>
            <p:ph type="title"/>
          </p:nvPr>
        </p:nvSpPr>
        <p:spPr/>
        <p:txBody>
          <a:bodyPr/>
          <a:lstStyle/>
          <a:p>
            <a:r>
              <a:rPr lang="en-US"/>
              <a:t>State Example: Rhode Island – Results</a:t>
            </a:r>
          </a:p>
        </p:txBody>
      </p:sp>
      <p:sp>
        <p:nvSpPr>
          <p:cNvPr id="3" name="Content Placeholder 2">
            <a:extLst>
              <a:ext uri="{FF2B5EF4-FFF2-40B4-BE49-F238E27FC236}">
                <a16:creationId xmlns:a16="http://schemas.microsoft.com/office/drawing/2014/main" id="{E92FB8B2-CBD2-4691-803B-53DEFFEDA0F5}"/>
              </a:ext>
            </a:extLst>
          </p:cNvPr>
          <p:cNvSpPr>
            <a:spLocks noGrp="1"/>
          </p:cNvSpPr>
          <p:nvPr>
            <p:ph idx="1"/>
          </p:nvPr>
        </p:nvSpPr>
        <p:spPr/>
        <p:txBody>
          <a:bodyPr>
            <a:normAutofit lnSpcReduction="10000"/>
          </a:bodyPr>
          <a:lstStyle/>
          <a:p>
            <a:r>
              <a:rPr lang="en-US"/>
              <a:t>From 2008 to 2018:</a:t>
            </a:r>
          </a:p>
          <a:p>
            <a:endParaRPr lang="en-US" sz="1400"/>
          </a:p>
          <a:p>
            <a:pPr lvl="1"/>
            <a:r>
              <a:rPr lang="en-US"/>
              <a:t>Commercial primary care spending as a percentage of total medical spending increased from </a:t>
            </a:r>
            <a:r>
              <a:rPr lang="en-US" b="1"/>
              <a:t>5.7%</a:t>
            </a:r>
            <a:r>
              <a:rPr lang="en-US"/>
              <a:t> to </a:t>
            </a:r>
            <a:r>
              <a:rPr lang="en-US" b="1"/>
              <a:t>12.3%</a:t>
            </a:r>
            <a:r>
              <a:rPr lang="en-US"/>
              <a:t>.</a:t>
            </a:r>
          </a:p>
          <a:p>
            <a:pPr lvl="1"/>
            <a:endParaRPr lang="en-US" sz="700"/>
          </a:p>
          <a:p>
            <a:pPr lvl="2"/>
            <a:r>
              <a:rPr lang="en-US"/>
              <a:t>Total primary care spending increased 66% from $47 million to $78 million.</a:t>
            </a:r>
          </a:p>
          <a:p>
            <a:pPr lvl="2"/>
            <a:r>
              <a:rPr lang="en-US"/>
              <a:t>Total medical spending decreased 22% from $823 million to $638 million.*</a:t>
            </a:r>
          </a:p>
          <a:p>
            <a:pPr lvl="2"/>
            <a:endParaRPr lang="en-US"/>
          </a:p>
          <a:p>
            <a:pPr lvl="2"/>
            <a:endParaRPr lang="en-US"/>
          </a:p>
          <a:p>
            <a:pPr lvl="2"/>
            <a:endParaRPr lang="en-US"/>
          </a:p>
          <a:p>
            <a:pPr lvl="2"/>
            <a:endParaRPr lang="en-US"/>
          </a:p>
          <a:p>
            <a:pPr marL="704088" lvl="2" indent="0">
              <a:buNone/>
            </a:pPr>
            <a:r>
              <a:rPr lang="en-US" sz="1600"/>
              <a:t>*Decline believed due to growing use of self-insurance, leakage to Medicaid from ACA expansion, and aging population</a:t>
            </a:r>
          </a:p>
        </p:txBody>
      </p:sp>
      <p:sp>
        <p:nvSpPr>
          <p:cNvPr id="4" name="Slide Number Placeholder 3">
            <a:extLst>
              <a:ext uri="{FF2B5EF4-FFF2-40B4-BE49-F238E27FC236}">
                <a16:creationId xmlns:a16="http://schemas.microsoft.com/office/drawing/2014/main" id="{16F90F2F-5AFA-4595-BDB3-49407E5D4E15}"/>
              </a:ext>
            </a:extLst>
          </p:cNvPr>
          <p:cNvSpPr>
            <a:spLocks noGrp="1"/>
          </p:cNvSpPr>
          <p:nvPr>
            <p:ph type="sldNum" sz="quarter" idx="12"/>
          </p:nvPr>
        </p:nvSpPr>
        <p:spPr/>
        <p:txBody>
          <a:bodyPr/>
          <a:lstStyle/>
          <a:p>
            <a:fld id="{401CF334-2D5C-4859-84A6-CA7E6E43FAEB}" type="slidenum">
              <a:rPr lang="en-US" smtClean="0"/>
              <a:t>58</a:t>
            </a:fld>
            <a:endParaRPr lang="en-US"/>
          </a:p>
        </p:txBody>
      </p:sp>
      <p:sp>
        <p:nvSpPr>
          <p:cNvPr id="5" name="TextBox 4">
            <a:extLst>
              <a:ext uri="{FF2B5EF4-FFF2-40B4-BE49-F238E27FC236}">
                <a16:creationId xmlns:a16="http://schemas.microsoft.com/office/drawing/2014/main" id="{850F28D3-3561-4DB6-9B7F-A3DF3108474B}"/>
              </a:ext>
            </a:extLst>
          </p:cNvPr>
          <p:cNvSpPr txBox="1"/>
          <p:nvPr/>
        </p:nvSpPr>
        <p:spPr>
          <a:xfrm>
            <a:off x="5638800" y="2975113"/>
            <a:ext cx="914400" cy="914400"/>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492875D6-7C64-46FB-9783-EDE9EFF7BDE9}"/>
              </a:ext>
            </a:extLst>
          </p:cNvPr>
          <p:cNvSpPr txBox="1"/>
          <p:nvPr/>
        </p:nvSpPr>
        <p:spPr>
          <a:xfrm>
            <a:off x="5638800" y="2975113"/>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25775EBF-2D0D-454B-AD22-547933F86E4E}"/>
              </a:ext>
            </a:extLst>
          </p:cNvPr>
          <p:cNvSpPr txBox="1"/>
          <p:nvPr/>
        </p:nvSpPr>
        <p:spPr>
          <a:xfrm>
            <a:off x="2252870" y="628842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2967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3DE3-3978-4492-9E4F-290BFD205DA0}"/>
              </a:ext>
            </a:extLst>
          </p:cNvPr>
          <p:cNvSpPr>
            <a:spLocks noGrp="1"/>
          </p:cNvSpPr>
          <p:nvPr>
            <p:ph type="title"/>
          </p:nvPr>
        </p:nvSpPr>
        <p:spPr/>
        <p:txBody>
          <a:bodyPr/>
          <a:lstStyle/>
          <a:p>
            <a:r>
              <a:rPr lang="en-US"/>
              <a:t>State Example: Oregon</a:t>
            </a:r>
          </a:p>
        </p:txBody>
      </p:sp>
      <p:sp>
        <p:nvSpPr>
          <p:cNvPr id="3" name="Content Placeholder 2">
            <a:extLst>
              <a:ext uri="{FF2B5EF4-FFF2-40B4-BE49-F238E27FC236}">
                <a16:creationId xmlns:a16="http://schemas.microsoft.com/office/drawing/2014/main" id="{43D63D89-0F60-4CAE-8841-7CA5A660238D}"/>
              </a:ext>
            </a:extLst>
          </p:cNvPr>
          <p:cNvSpPr>
            <a:spLocks noGrp="1"/>
          </p:cNvSpPr>
          <p:nvPr>
            <p:ph idx="1"/>
          </p:nvPr>
        </p:nvSpPr>
        <p:spPr/>
        <p:txBody>
          <a:bodyPr>
            <a:normAutofit/>
          </a:bodyPr>
          <a:lstStyle/>
          <a:p>
            <a:r>
              <a:rPr lang="en-US" u="sng"/>
              <a:t>Background</a:t>
            </a:r>
            <a:r>
              <a:rPr lang="en-US"/>
              <a:t>: Primary care spend reporting and target required by statute. </a:t>
            </a:r>
          </a:p>
          <a:p>
            <a:endParaRPr lang="en-US" sz="1400"/>
          </a:p>
          <a:p>
            <a:pPr lvl="1"/>
            <a:r>
              <a:rPr lang="en-US"/>
              <a:t>Senate Bill 231 (2015) and House Bill 4017 (2016) required the Oregon Health Authority and Department of Consumer and Business Services to </a:t>
            </a:r>
            <a:r>
              <a:rPr lang="en-US" b="1" i="1"/>
              <a:t>report the percentage of medical spending allocated to primary care </a:t>
            </a:r>
            <a:r>
              <a:rPr lang="en-US"/>
              <a:t>for select health insurers in the state.</a:t>
            </a:r>
          </a:p>
          <a:p>
            <a:pPr lvl="1"/>
            <a:endParaRPr lang="en-US" sz="700"/>
          </a:p>
          <a:p>
            <a:pPr lvl="1"/>
            <a:r>
              <a:rPr lang="en-US"/>
              <a:t>Senate Bill 934 (2017) required health insurance carriers and Medicaid coordinated care organization (CCOs) to allocate at least </a:t>
            </a:r>
            <a:r>
              <a:rPr lang="en-US" b="1" i="1"/>
              <a:t>12 percent of the health care expenditures to primary care by 2023</a:t>
            </a:r>
            <a:r>
              <a:rPr lang="en-US"/>
              <a:t>.</a:t>
            </a:r>
          </a:p>
        </p:txBody>
      </p:sp>
      <p:sp>
        <p:nvSpPr>
          <p:cNvPr id="4" name="Slide Number Placeholder 3">
            <a:extLst>
              <a:ext uri="{FF2B5EF4-FFF2-40B4-BE49-F238E27FC236}">
                <a16:creationId xmlns:a16="http://schemas.microsoft.com/office/drawing/2014/main" id="{D2D99C7F-0A19-4BB0-9E8C-70251D98F661}"/>
              </a:ext>
            </a:extLst>
          </p:cNvPr>
          <p:cNvSpPr>
            <a:spLocks noGrp="1"/>
          </p:cNvSpPr>
          <p:nvPr>
            <p:ph type="sldNum" sz="quarter" idx="12"/>
          </p:nvPr>
        </p:nvSpPr>
        <p:spPr/>
        <p:txBody>
          <a:bodyPr/>
          <a:lstStyle/>
          <a:p>
            <a:fld id="{401CF334-2D5C-4859-84A6-CA7E6E43FAEB}" type="slidenum">
              <a:rPr lang="en-US" smtClean="0"/>
              <a:t>59</a:t>
            </a:fld>
            <a:endParaRPr lang="en-US"/>
          </a:p>
        </p:txBody>
      </p:sp>
    </p:spTree>
    <p:extLst>
      <p:ext uri="{BB962C8B-B14F-4D97-AF65-F5344CB8AC3E}">
        <p14:creationId xmlns:p14="http://schemas.microsoft.com/office/powerpoint/2010/main" val="36590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A85-C879-48B4-82D1-079131CC90E4}"/>
              </a:ext>
            </a:extLst>
          </p:cNvPr>
          <p:cNvSpPr>
            <a:spLocks noGrp="1"/>
          </p:cNvSpPr>
          <p:nvPr>
            <p:ph type="title"/>
          </p:nvPr>
        </p:nvSpPr>
        <p:spPr/>
        <p:txBody>
          <a:bodyPr/>
          <a:lstStyle/>
          <a:p>
            <a:r>
              <a:rPr lang="en-US">
                <a:latin typeface="Cambria"/>
              </a:rPr>
              <a:t>To Ask a Question...Raise your Hand!</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DB1F4DF-997F-4107-9ACC-BA19DC5918C2}"/>
              </a:ext>
            </a:extLst>
          </p:cNvPr>
          <p:cNvPicPr>
            <a:picLocks noGrp="1" noChangeAspect="1"/>
          </p:cNvPicPr>
          <p:nvPr>
            <p:ph idx="1"/>
          </p:nvPr>
        </p:nvPicPr>
        <p:blipFill>
          <a:blip r:embed="rId2"/>
          <a:stretch>
            <a:fillRect/>
          </a:stretch>
        </p:blipFill>
        <p:spPr>
          <a:xfrm>
            <a:off x="2859735" y="1548169"/>
            <a:ext cx="5236076" cy="4754628"/>
          </a:xfrm>
        </p:spPr>
      </p:pic>
      <p:sp>
        <p:nvSpPr>
          <p:cNvPr id="4" name="Slide Number Placeholder 3">
            <a:extLst>
              <a:ext uri="{FF2B5EF4-FFF2-40B4-BE49-F238E27FC236}">
                <a16:creationId xmlns:a16="http://schemas.microsoft.com/office/drawing/2014/main" id="{49E95312-E121-4BD3-BE32-A3E428FB1DC1}"/>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142746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3FAD-C9CD-45E6-A27C-AB0B060106D8}"/>
              </a:ext>
            </a:extLst>
          </p:cNvPr>
          <p:cNvSpPr>
            <a:spLocks noGrp="1"/>
          </p:cNvSpPr>
          <p:nvPr>
            <p:ph type="title"/>
          </p:nvPr>
        </p:nvSpPr>
        <p:spPr/>
        <p:txBody>
          <a:bodyPr/>
          <a:lstStyle/>
          <a:p>
            <a:r>
              <a:rPr lang="en-US"/>
              <a:t>How do the primary care targets differ?</a:t>
            </a:r>
          </a:p>
        </p:txBody>
      </p:sp>
      <p:graphicFrame>
        <p:nvGraphicFramePr>
          <p:cNvPr id="5" name="Table 5">
            <a:extLst>
              <a:ext uri="{FF2B5EF4-FFF2-40B4-BE49-F238E27FC236}">
                <a16:creationId xmlns:a16="http://schemas.microsoft.com/office/drawing/2014/main" id="{E28C4706-880B-4079-9F4D-5F69029653B5}"/>
              </a:ext>
            </a:extLst>
          </p:cNvPr>
          <p:cNvGraphicFramePr>
            <a:graphicFrameLocks noGrp="1"/>
          </p:cNvGraphicFramePr>
          <p:nvPr>
            <p:ph idx="1"/>
            <p:extLst>
              <p:ext uri="{D42A27DB-BD31-4B8C-83A1-F6EECF244321}">
                <p14:modId xmlns:p14="http://schemas.microsoft.com/office/powerpoint/2010/main" val="26397019"/>
              </p:ext>
            </p:extLst>
          </p:nvPr>
        </p:nvGraphicFramePr>
        <p:xfrm>
          <a:off x="304800" y="1695450"/>
          <a:ext cx="11438965" cy="3931920"/>
        </p:xfrm>
        <a:graphic>
          <a:graphicData uri="http://schemas.openxmlformats.org/drawingml/2006/table">
            <a:tbl>
              <a:tblPr firstRow="1" bandRow="1">
                <a:tableStyleId>{616DA210-FB5B-4158-B5E0-FEB733F419BA}</a:tableStyleId>
              </a:tblPr>
              <a:tblGrid>
                <a:gridCol w="2205553">
                  <a:extLst>
                    <a:ext uri="{9D8B030D-6E8A-4147-A177-3AD203B41FA5}">
                      <a16:colId xmlns:a16="http://schemas.microsoft.com/office/drawing/2014/main" val="4224585409"/>
                    </a:ext>
                  </a:extLst>
                </a:gridCol>
                <a:gridCol w="4616706">
                  <a:extLst>
                    <a:ext uri="{9D8B030D-6E8A-4147-A177-3AD203B41FA5}">
                      <a16:colId xmlns:a16="http://schemas.microsoft.com/office/drawing/2014/main" val="1184807125"/>
                    </a:ext>
                  </a:extLst>
                </a:gridCol>
                <a:gridCol w="4616706">
                  <a:extLst>
                    <a:ext uri="{9D8B030D-6E8A-4147-A177-3AD203B41FA5}">
                      <a16:colId xmlns:a16="http://schemas.microsoft.com/office/drawing/2014/main" val="1333536795"/>
                    </a:ext>
                  </a:extLst>
                </a:gridCol>
              </a:tblGrid>
              <a:tr h="370840">
                <a:tc>
                  <a:txBody>
                    <a:bodyPr/>
                    <a:lstStyle/>
                    <a:p>
                      <a:pPr algn="ctr"/>
                      <a:endParaRPr lang="en-US" sz="2000"/>
                    </a:p>
                  </a:txBody>
                  <a:tcPr/>
                </a:tc>
                <a:tc>
                  <a:txBody>
                    <a:bodyPr/>
                    <a:lstStyle/>
                    <a:p>
                      <a:pPr algn="ctr"/>
                      <a:r>
                        <a:rPr lang="en-US" sz="2000"/>
                        <a:t>Rhode Island</a:t>
                      </a:r>
                    </a:p>
                  </a:txBody>
                  <a:tcPr/>
                </a:tc>
                <a:tc>
                  <a:txBody>
                    <a:bodyPr/>
                    <a:lstStyle/>
                    <a:p>
                      <a:pPr algn="ctr"/>
                      <a:r>
                        <a:rPr lang="en-US" sz="2000"/>
                        <a:t>Oregon</a:t>
                      </a:r>
                    </a:p>
                  </a:txBody>
                  <a:tcPr/>
                </a:tc>
                <a:extLst>
                  <a:ext uri="{0D108BD9-81ED-4DB2-BD59-A6C34878D82A}">
                    <a16:rowId xmlns:a16="http://schemas.microsoft.com/office/drawing/2014/main" val="2744973613"/>
                  </a:ext>
                </a:extLst>
              </a:tr>
              <a:tr h="370840">
                <a:tc>
                  <a:txBody>
                    <a:bodyPr/>
                    <a:lstStyle/>
                    <a:p>
                      <a:pPr algn="ctr"/>
                      <a:r>
                        <a:rPr lang="en-US" sz="2000" b="1"/>
                        <a:t>Definition of PCP</a:t>
                      </a:r>
                    </a:p>
                  </a:txBody>
                  <a:tcPr/>
                </a:tc>
                <a:tc>
                  <a:txBody>
                    <a:bodyPr/>
                    <a:lstStyle/>
                    <a:p>
                      <a:pPr algn="ctr"/>
                      <a:r>
                        <a:rPr lang="en-US" sz="2000" b="1" i="1"/>
                        <a:t>Credentials</a:t>
                      </a:r>
                      <a:r>
                        <a:rPr lang="en-US" sz="2000"/>
                        <a:t>: physicians, nurse practitioners and physician assistants</a:t>
                      </a:r>
                    </a:p>
                    <a:p>
                      <a:pPr algn="ctr"/>
                      <a:endParaRPr lang="en-US" sz="2000"/>
                    </a:p>
                    <a:p>
                      <a:pPr algn="ctr"/>
                      <a:endParaRPr lang="en-US" sz="1000"/>
                    </a:p>
                    <a:p>
                      <a:pPr algn="ctr"/>
                      <a:r>
                        <a:rPr lang="en-US" sz="2000" b="1" i="1"/>
                        <a:t>Practice type</a:t>
                      </a:r>
                      <a:r>
                        <a:rPr lang="en-US" sz="2000"/>
                        <a:t>: family practice, internal medicine and pediatrics</a:t>
                      </a:r>
                    </a:p>
                  </a:txBody>
                  <a:tcPr/>
                </a:tc>
                <a:tc>
                  <a:txBody>
                    <a:bodyPr/>
                    <a:lstStyle/>
                    <a:p>
                      <a:pPr algn="ctr"/>
                      <a:r>
                        <a:rPr lang="en-US" sz="2000" b="1" i="1"/>
                        <a:t>Credentials</a:t>
                      </a:r>
                      <a:r>
                        <a:rPr lang="en-US" sz="2000"/>
                        <a:t>: physicians, physician assistants, nurse practitioners and naturopathic health care providers</a:t>
                      </a:r>
                    </a:p>
                    <a:p>
                      <a:pPr algn="ctr"/>
                      <a:endParaRPr lang="en-US" sz="1000"/>
                    </a:p>
                    <a:p>
                      <a:pPr algn="ctr"/>
                      <a:r>
                        <a:rPr lang="en-US" sz="2000" b="1" i="1"/>
                        <a:t>Practice type</a:t>
                      </a:r>
                      <a:r>
                        <a:rPr lang="en-US" sz="2000"/>
                        <a:t>: family medicine, general medicine, OB/GYN, pediatrics, general psychiatry, general medicine</a:t>
                      </a:r>
                    </a:p>
                  </a:txBody>
                  <a:tcPr/>
                </a:tc>
                <a:extLst>
                  <a:ext uri="{0D108BD9-81ED-4DB2-BD59-A6C34878D82A}">
                    <a16:rowId xmlns:a16="http://schemas.microsoft.com/office/drawing/2014/main" val="4052739753"/>
                  </a:ext>
                </a:extLst>
              </a:tr>
              <a:tr h="370840">
                <a:tc>
                  <a:txBody>
                    <a:bodyPr/>
                    <a:lstStyle/>
                    <a:p>
                      <a:pPr algn="ctr"/>
                      <a:r>
                        <a:rPr lang="en-US" sz="2000" b="1"/>
                        <a:t>Types of Payments</a:t>
                      </a:r>
                    </a:p>
                  </a:txBody>
                  <a:tcPr/>
                </a:tc>
                <a:tc>
                  <a:txBody>
                    <a:bodyPr/>
                    <a:lstStyle/>
                    <a:p>
                      <a:pPr algn="ctr"/>
                      <a:r>
                        <a:rPr lang="en-US" sz="2000"/>
                        <a:t>Paid medical claims and non-claims payment*</a:t>
                      </a:r>
                    </a:p>
                    <a:p>
                      <a:pPr algn="ctr"/>
                      <a:endParaRPr lang="en-US" sz="1000"/>
                    </a:p>
                    <a:p>
                      <a:pPr algn="ctr"/>
                      <a:r>
                        <a:rPr lang="en-US" sz="2000" i="1"/>
                        <a:t>Excludes</a:t>
                      </a:r>
                      <a:r>
                        <a:rPr lang="en-US" sz="2000"/>
                        <a:t>: pharmacy and lab/imaging services spending</a:t>
                      </a:r>
                    </a:p>
                  </a:txBody>
                  <a:tcPr/>
                </a:tc>
                <a:tc>
                  <a:txBody>
                    <a:bodyPr/>
                    <a:lstStyle/>
                    <a:p>
                      <a:pPr algn="ctr"/>
                      <a:r>
                        <a:rPr lang="en-US" sz="2000"/>
                        <a:t>Paid medical claims and non-claims payments*</a:t>
                      </a:r>
                    </a:p>
                    <a:p>
                      <a:pPr algn="ctr"/>
                      <a:endParaRPr lang="en-US" sz="1000"/>
                    </a:p>
                    <a:p>
                      <a:pPr algn="ctr"/>
                      <a:r>
                        <a:rPr lang="en-US" sz="2000" i="1"/>
                        <a:t>Excludes</a:t>
                      </a:r>
                      <a:r>
                        <a:rPr lang="en-US" sz="2000"/>
                        <a:t>: pharmacy spending; spending for services delivered in an ED</a:t>
                      </a:r>
                    </a:p>
                  </a:txBody>
                  <a:tcPr/>
                </a:tc>
                <a:extLst>
                  <a:ext uri="{0D108BD9-81ED-4DB2-BD59-A6C34878D82A}">
                    <a16:rowId xmlns:a16="http://schemas.microsoft.com/office/drawing/2014/main" val="3555209907"/>
                  </a:ext>
                </a:extLst>
              </a:tr>
            </a:tbl>
          </a:graphicData>
        </a:graphic>
      </p:graphicFrame>
      <p:sp>
        <p:nvSpPr>
          <p:cNvPr id="4" name="Slide Number Placeholder 3">
            <a:extLst>
              <a:ext uri="{FF2B5EF4-FFF2-40B4-BE49-F238E27FC236}">
                <a16:creationId xmlns:a16="http://schemas.microsoft.com/office/drawing/2014/main" id="{5BEFC773-E16D-4BE7-97BA-EDD3848E8C5A}"/>
              </a:ext>
            </a:extLst>
          </p:cNvPr>
          <p:cNvSpPr>
            <a:spLocks noGrp="1"/>
          </p:cNvSpPr>
          <p:nvPr>
            <p:ph type="sldNum" sz="quarter" idx="12"/>
          </p:nvPr>
        </p:nvSpPr>
        <p:spPr/>
        <p:txBody>
          <a:bodyPr/>
          <a:lstStyle/>
          <a:p>
            <a:fld id="{401CF334-2D5C-4859-84A6-CA7E6E43FAEB}" type="slidenum">
              <a:rPr lang="en-US" smtClean="0"/>
              <a:t>60</a:t>
            </a:fld>
            <a:endParaRPr lang="en-US"/>
          </a:p>
        </p:txBody>
      </p:sp>
      <p:sp>
        <p:nvSpPr>
          <p:cNvPr id="7" name="TextBox 6">
            <a:extLst>
              <a:ext uri="{FF2B5EF4-FFF2-40B4-BE49-F238E27FC236}">
                <a16:creationId xmlns:a16="http://schemas.microsoft.com/office/drawing/2014/main" id="{D48B3EEC-40EA-4037-8DC6-49358A40A0CC}"/>
              </a:ext>
            </a:extLst>
          </p:cNvPr>
          <p:cNvSpPr txBox="1"/>
          <p:nvPr/>
        </p:nvSpPr>
        <p:spPr>
          <a:xfrm>
            <a:off x="431113" y="5826755"/>
            <a:ext cx="9879106" cy="923330"/>
          </a:xfrm>
          <a:prstGeom prst="rect">
            <a:avLst/>
          </a:prstGeom>
          <a:noFill/>
        </p:spPr>
        <p:txBody>
          <a:bodyPr wrap="square" rtlCol="0">
            <a:spAutoFit/>
          </a:bodyPr>
          <a:lstStyle/>
          <a:p>
            <a:r>
              <a:rPr lang="en-US"/>
              <a:t>*Note: Non-claims payment definitions differ across the two states but include in one or both states: capitation payments, performance payments, spending for PCMH programs, and infrastructure payments dedicated towards improving HIT.</a:t>
            </a:r>
          </a:p>
        </p:txBody>
      </p:sp>
    </p:spTree>
    <p:extLst>
      <p:ext uri="{BB962C8B-B14F-4D97-AF65-F5344CB8AC3E}">
        <p14:creationId xmlns:p14="http://schemas.microsoft.com/office/powerpoint/2010/main" val="128579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3FAD-C9CD-45E6-A27C-AB0B060106D8}"/>
              </a:ext>
            </a:extLst>
          </p:cNvPr>
          <p:cNvSpPr>
            <a:spLocks noGrp="1"/>
          </p:cNvSpPr>
          <p:nvPr>
            <p:ph type="title"/>
          </p:nvPr>
        </p:nvSpPr>
        <p:spPr/>
        <p:txBody>
          <a:bodyPr/>
          <a:lstStyle/>
          <a:p>
            <a:r>
              <a:rPr lang="en-US"/>
              <a:t>How do the primary care targets differ? (Cont'd)</a:t>
            </a:r>
          </a:p>
        </p:txBody>
      </p:sp>
      <p:graphicFrame>
        <p:nvGraphicFramePr>
          <p:cNvPr id="5" name="Table 5">
            <a:extLst>
              <a:ext uri="{FF2B5EF4-FFF2-40B4-BE49-F238E27FC236}">
                <a16:creationId xmlns:a16="http://schemas.microsoft.com/office/drawing/2014/main" id="{E28C4706-880B-4079-9F4D-5F69029653B5}"/>
              </a:ext>
            </a:extLst>
          </p:cNvPr>
          <p:cNvGraphicFramePr>
            <a:graphicFrameLocks noGrp="1"/>
          </p:cNvGraphicFramePr>
          <p:nvPr>
            <p:ph idx="1"/>
            <p:extLst>
              <p:ext uri="{D42A27DB-BD31-4B8C-83A1-F6EECF244321}">
                <p14:modId xmlns:p14="http://schemas.microsoft.com/office/powerpoint/2010/main" val="2333479260"/>
              </p:ext>
            </p:extLst>
          </p:nvPr>
        </p:nvGraphicFramePr>
        <p:xfrm>
          <a:off x="304800" y="1695450"/>
          <a:ext cx="11438965" cy="3627120"/>
        </p:xfrm>
        <a:graphic>
          <a:graphicData uri="http://schemas.openxmlformats.org/drawingml/2006/table">
            <a:tbl>
              <a:tblPr firstRow="1" bandRow="1">
                <a:tableStyleId>{616DA210-FB5B-4158-B5E0-FEB733F419BA}</a:tableStyleId>
              </a:tblPr>
              <a:tblGrid>
                <a:gridCol w="2205553">
                  <a:extLst>
                    <a:ext uri="{9D8B030D-6E8A-4147-A177-3AD203B41FA5}">
                      <a16:colId xmlns:a16="http://schemas.microsoft.com/office/drawing/2014/main" val="4224585409"/>
                    </a:ext>
                  </a:extLst>
                </a:gridCol>
                <a:gridCol w="4616706">
                  <a:extLst>
                    <a:ext uri="{9D8B030D-6E8A-4147-A177-3AD203B41FA5}">
                      <a16:colId xmlns:a16="http://schemas.microsoft.com/office/drawing/2014/main" val="1184807125"/>
                    </a:ext>
                  </a:extLst>
                </a:gridCol>
                <a:gridCol w="4616706">
                  <a:extLst>
                    <a:ext uri="{9D8B030D-6E8A-4147-A177-3AD203B41FA5}">
                      <a16:colId xmlns:a16="http://schemas.microsoft.com/office/drawing/2014/main" val="1333536795"/>
                    </a:ext>
                  </a:extLst>
                </a:gridCol>
              </a:tblGrid>
              <a:tr h="370840">
                <a:tc>
                  <a:txBody>
                    <a:bodyPr/>
                    <a:lstStyle/>
                    <a:p>
                      <a:pPr algn="ctr"/>
                      <a:endParaRPr lang="en-US" sz="2000"/>
                    </a:p>
                  </a:txBody>
                  <a:tcPr/>
                </a:tc>
                <a:tc>
                  <a:txBody>
                    <a:bodyPr/>
                    <a:lstStyle/>
                    <a:p>
                      <a:pPr algn="ctr"/>
                      <a:r>
                        <a:rPr lang="en-US" sz="2000"/>
                        <a:t>Rhode Island</a:t>
                      </a:r>
                    </a:p>
                  </a:txBody>
                  <a:tcPr/>
                </a:tc>
                <a:tc>
                  <a:txBody>
                    <a:bodyPr/>
                    <a:lstStyle/>
                    <a:p>
                      <a:pPr algn="ctr"/>
                      <a:r>
                        <a:rPr lang="en-US" sz="2000"/>
                        <a:t>Oregon</a:t>
                      </a:r>
                    </a:p>
                  </a:txBody>
                  <a:tcPr/>
                </a:tc>
                <a:extLst>
                  <a:ext uri="{0D108BD9-81ED-4DB2-BD59-A6C34878D82A}">
                    <a16:rowId xmlns:a16="http://schemas.microsoft.com/office/drawing/2014/main" val="2744973613"/>
                  </a:ext>
                </a:extLst>
              </a:tr>
              <a:tr h="370840">
                <a:tc>
                  <a:txBody>
                    <a:bodyPr/>
                    <a:lstStyle/>
                    <a:p>
                      <a:pPr algn="ctr"/>
                      <a:r>
                        <a:rPr lang="en-US" sz="2000" b="1"/>
                        <a:t>Data Sources</a:t>
                      </a:r>
                    </a:p>
                  </a:txBody>
                  <a:tcPr/>
                </a:tc>
                <a:tc>
                  <a:txBody>
                    <a:bodyPr/>
                    <a:lstStyle/>
                    <a:p>
                      <a:pPr algn="ctr"/>
                      <a:r>
                        <a:rPr lang="en-US" sz="2000" b="1" i="1"/>
                        <a:t>Claims and non-claims data</a:t>
                      </a:r>
                      <a:r>
                        <a:rPr lang="en-US" sz="2000"/>
                        <a:t>: insurer reporting to OHIC</a:t>
                      </a:r>
                    </a:p>
                  </a:txBody>
                  <a:tcPr/>
                </a:tc>
                <a:tc>
                  <a:txBody>
                    <a:bodyPr/>
                    <a:lstStyle/>
                    <a:p>
                      <a:pPr algn="ctr"/>
                      <a:r>
                        <a:rPr lang="en-US" sz="2000" b="1" i="1"/>
                        <a:t>Claims data</a:t>
                      </a:r>
                      <a:r>
                        <a:rPr lang="en-US" sz="2000"/>
                        <a:t>: State All Payer All Claims Data Reporting Program (APAC)</a:t>
                      </a:r>
                    </a:p>
                    <a:p>
                      <a:pPr algn="ctr"/>
                      <a:endParaRPr lang="en-US" sz="1000"/>
                    </a:p>
                    <a:p>
                      <a:pPr algn="ctr"/>
                      <a:r>
                        <a:rPr lang="en-US" sz="2000" b="1" i="1"/>
                        <a:t>Non-claims data</a:t>
                      </a:r>
                      <a:r>
                        <a:rPr lang="en-US" sz="2000"/>
                        <a:t>: insurer reporting using a special report template</a:t>
                      </a:r>
                    </a:p>
                  </a:txBody>
                  <a:tcPr/>
                </a:tc>
                <a:extLst>
                  <a:ext uri="{0D108BD9-81ED-4DB2-BD59-A6C34878D82A}">
                    <a16:rowId xmlns:a16="http://schemas.microsoft.com/office/drawing/2014/main" val="3253590317"/>
                  </a:ext>
                </a:extLst>
              </a:tr>
              <a:tr h="370840">
                <a:tc>
                  <a:txBody>
                    <a:bodyPr/>
                    <a:lstStyle/>
                    <a:p>
                      <a:pPr algn="ctr"/>
                      <a:r>
                        <a:rPr lang="en-US" sz="2000" b="1"/>
                        <a:t>Insurers Included</a:t>
                      </a:r>
                    </a:p>
                  </a:txBody>
                  <a:tcPr/>
                </a:tc>
                <a:tc>
                  <a:txBody>
                    <a:bodyPr/>
                    <a:lstStyle/>
                    <a:p>
                      <a:pPr algn="ctr"/>
                      <a:r>
                        <a:rPr lang="en-US" sz="2000"/>
                        <a:t>Commercial insurers </a:t>
                      </a:r>
                    </a:p>
                    <a:p>
                      <a:pPr algn="ctr"/>
                      <a:endParaRPr lang="en-US" sz="1000"/>
                    </a:p>
                    <a:p>
                      <a:pPr algn="ctr"/>
                      <a:r>
                        <a:rPr lang="en-US" sz="2000" i="1"/>
                        <a:t>(Note: OHIC does not have regulatory authority over Medicaid, Medicare, Medicare Advantage, or self-insured employers)</a:t>
                      </a:r>
                    </a:p>
                  </a:txBody>
                  <a:tcPr/>
                </a:tc>
                <a:tc>
                  <a:txBody>
                    <a:bodyPr/>
                    <a:lstStyle/>
                    <a:p>
                      <a:pPr algn="ctr"/>
                      <a:r>
                        <a:rPr lang="en-US" sz="2000"/>
                        <a:t>Commercial and Medicare Advantage insurers with annual premium income of at least $200 million, health insurance plans contracted for public programs, and Medicaid CCOs</a:t>
                      </a:r>
                    </a:p>
                  </a:txBody>
                  <a:tcPr>
                    <a:solidFill>
                      <a:schemeClr val="bg1"/>
                    </a:solidFill>
                  </a:tcPr>
                </a:tc>
                <a:extLst>
                  <a:ext uri="{0D108BD9-81ED-4DB2-BD59-A6C34878D82A}">
                    <a16:rowId xmlns:a16="http://schemas.microsoft.com/office/drawing/2014/main" val="2870547820"/>
                  </a:ext>
                </a:extLst>
              </a:tr>
            </a:tbl>
          </a:graphicData>
        </a:graphic>
      </p:graphicFrame>
      <p:sp>
        <p:nvSpPr>
          <p:cNvPr id="4" name="Slide Number Placeholder 3">
            <a:extLst>
              <a:ext uri="{FF2B5EF4-FFF2-40B4-BE49-F238E27FC236}">
                <a16:creationId xmlns:a16="http://schemas.microsoft.com/office/drawing/2014/main" id="{5BEFC773-E16D-4BE7-97BA-EDD3848E8C5A}"/>
              </a:ext>
            </a:extLst>
          </p:cNvPr>
          <p:cNvSpPr>
            <a:spLocks noGrp="1"/>
          </p:cNvSpPr>
          <p:nvPr>
            <p:ph type="sldNum" sz="quarter" idx="12"/>
          </p:nvPr>
        </p:nvSpPr>
        <p:spPr/>
        <p:txBody>
          <a:bodyPr/>
          <a:lstStyle/>
          <a:p>
            <a:fld id="{401CF334-2D5C-4859-84A6-CA7E6E43FAEB}" type="slidenum">
              <a:rPr lang="en-US" smtClean="0"/>
              <a:t>61</a:t>
            </a:fld>
            <a:endParaRPr lang="en-US"/>
          </a:p>
        </p:txBody>
      </p:sp>
    </p:spTree>
    <p:extLst>
      <p:ext uri="{BB962C8B-B14F-4D97-AF65-F5344CB8AC3E}">
        <p14:creationId xmlns:p14="http://schemas.microsoft.com/office/powerpoint/2010/main" val="305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3DE3-3978-4492-9E4F-290BFD205DA0}"/>
              </a:ext>
            </a:extLst>
          </p:cNvPr>
          <p:cNvSpPr>
            <a:spLocks noGrp="1"/>
          </p:cNvSpPr>
          <p:nvPr>
            <p:ph type="title"/>
          </p:nvPr>
        </p:nvSpPr>
        <p:spPr/>
        <p:txBody>
          <a:bodyPr/>
          <a:lstStyle/>
          <a:p>
            <a:r>
              <a:rPr lang="en-US"/>
              <a:t>Building Upon Work in Connecticut</a:t>
            </a:r>
          </a:p>
        </p:txBody>
      </p:sp>
      <p:sp>
        <p:nvSpPr>
          <p:cNvPr id="3" name="Content Placeholder 2">
            <a:extLst>
              <a:ext uri="{FF2B5EF4-FFF2-40B4-BE49-F238E27FC236}">
                <a16:creationId xmlns:a16="http://schemas.microsoft.com/office/drawing/2014/main" id="{43D63D89-0F60-4CAE-8841-7CA5A660238D}"/>
              </a:ext>
            </a:extLst>
          </p:cNvPr>
          <p:cNvSpPr>
            <a:spLocks noGrp="1"/>
          </p:cNvSpPr>
          <p:nvPr>
            <p:ph idx="1"/>
          </p:nvPr>
        </p:nvSpPr>
        <p:spPr/>
        <p:txBody>
          <a:bodyPr>
            <a:normAutofit lnSpcReduction="10000"/>
          </a:bodyPr>
          <a:lstStyle/>
          <a:p>
            <a:r>
              <a:rPr lang="en-US"/>
              <a:t>The Technical Team’s work on a primary care target will benefit from prior and concurrent work in the state.</a:t>
            </a:r>
          </a:p>
          <a:p>
            <a:endParaRPr lang="en-US" sz="1400"/>
          </a:p>
          <a:p>
            <a:pPr lvl="1"/>
            <a:r>
              <a:rPr lang="en-US"/>
              <a:t>Connecticut is participating in a collaborative with the other New England states to measure primary care spending using a consistent methodology.  This work is sponsored by the New England States Consortium Systems Organization (“NESCSO”).</a:t>
            </a:r>
          </a:p>
          <a:p>
            <a:pPr lvl="1"/>
            <a:endParaRPr lang="en-US" sz="700"/>
          </a:p>
          <a:p>
            <a:pPr lvl="1"/>
            <a:r>
              <a:rPr lang="en-US"/>
              <a:t>Other Connecticut work related to primary care that may support this effort include:</a:t>
            </a:r>
          </a:p>
          <a:p>
            <a:pPr lvl="2"/>
            <a:r>
              <a:rPr lang="en-US"/>
              <a:t>Freedman Healthcare’s analysis of Connecticut primary care spending and it’s primary care modernization recommendations</a:t>
            </a:r>
          </a:p>
          <a:p>
            <a:pPr lvl="2"/>
            <a:r>
              <a:rPr lang="en-US"/>
              <a:t>Practice Transformation Task Force</a:t>
            </a:r>
          </a:p>
          <a:p>
            <a:pPr lvl="2"/>
            <a:endParaRPr lang="en-US"/>
          </a:p>
        </p:txBody>
      </p:sp>
      <p:sp>
        <p:nvSpPr>
          <p:cNvPr id="4" name="Slide Number Placeholder 3">
            <a:extLst>
              <a:ext uri="{FF2B5EF4-FFF2-40B4-BE49-F238E27FC236}">
                <a16:creationId xmlns:a16="http://schemas.microsoft.com/office/drawing/2014/main" id="{D2D99C7F-0A19-4BB0-9E8C-70251D98F661}"/>
              </a:ext>
            </a:extLst>
          </p:cNvPr>
          <p:cNvSpPr>
            <a:spLocks noGrp="1"/>
          </p:cNvSpPr>
          <p:nvPr>
            <p:ph type="sldNum" sz="quarter" idx="12"/>
          </p:nvPr>
        </p:nvSpPr>
        <p:spPr/>
        <p:txBody>
          <a:bodyPr/>
          <a:lstStyle/>
          <a:p>
            <a:fld id="{401CF334-2D5C-4859-84A6-CA7E6E43FAEB}" type="slidenum">
              <a:rPr lang="en-US" smtClean="0"/>
              <a:t>62</a:t>
            </a:fld>
            <a:endParaRPr lang="en-US"/>
          </a:p>
        </p:txBody>
      </p:sp>
    </p:spTree>
    <p:extLst>
      <p:ext uri="{BB962C8B-B14F-4D97-AF65-F5344CB8AC3E}">
        <p14:creationId xmlns:p14="http://schemas.microsoft.com/office/powerpoint/2010/main" val="28029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C5E359-863C-4E96-8F3D-E9D4D38B4912}"/>
              </a:ext>
            </a:extLst>
          </p:cNvPr>
          <p:cNvSpPr>
            <a:spLocks noGrp="1"/>
          </p:cNvSpPr>
          <p:nvPr>
            <p:ph type="title"/>
          </p:nvPr>
        </p:nvSpPr>
        <p:spPr/>
        <p:txBody>
          <a:bodyPr/>
          <a:lstStyle/>
          <a:p>
            <a:r>
              <a:rPr lang="en-US"/>
              <a:t>Cost Growth and Quality Targets Amid the COVID-19 Pandemic</a:t>
            </a:r>
          </a:p>
        </p:txBody>
      </p:sp>
      <p:sp>
        <p:nvSpPr>
          <p:cNvPr id="6" name="Text Placeholder 5">
            <a:extLst>
              <a:ext uri="{FF2B5EF4-FFF2-40B4-BE49-F238E27FC236}">
                <a16:creationId xmlns:a16="http://schemas.microsoft.com/office/drawing/2014/main" id="{73E63737-7F1C-4912-94CE-067BF688A6E8}"/>
              </a:ext>
            </a:extLst>
          </p:cNvPr>
          <p:cNvSpPr>
            <a:spLocks noGrp="1"/>
          </p:cNvSpPr>
          <p:nvPr>
            <p:ph type="body" idx="1"/>
          </p:nvPr>
        </p:nvSpPr>
        <p:spPr/>
        <p:txBody>
          <a:bodyPr/>
          <a:lstStyle/>
          <a:p>
            <a:r>
              <a:rPr lang="en-US"/>
              <a:t>How other states are maintaining or advancing cost growth and quality targets</a:t>
            </a:r>
          </a:p>
        </p:txBody>
      </p:sp>
      <p:sp>
        <p:nvSpPr>
          <p:cNvPr id="4" name="Slide Number Placeholder 3">
            <a:extLst>
              <a:ext uri="{FF2B5EF4-FFF2-40B4-BE49-F238E27FC236}">
                <a16:creationId xmlns:a16="http://schemas.microsoft.com/office/drawing/2014/main" id="{8986A476-C601-4FC4-B1EA-8BB456A7E606}"/>
              </a:ext>
            </a:extLst>
          </p:cNvPr>
          <p:cNvSpPr>
            <a:spLocks noGrp="1"/>
          </p:cNvSpPr>
          <p:nvPr>
            <p:ph type="sldNum" sz="quarter" idx="12"/>
          </p:nvPr>
        </p:nvSpPr>
        <p:spPr/>
        <p:txBody>
          <a:bodyPr/>
          <a:lstStyle/>
          <a:p>
            <a:fld id="{401CF334-2D5C-4859-84A6-CA7E6E43FAEB}" type="slidenum">
              <a:rPr lang="en-US" smtClean="0"/>
              <a:t>63</a:t>
            </a:fld>
            <a:endParaRPr lang="en-US"/>
          </a:p>
        </p:txBody>
      </p:sp>
    </p:spTree>
    <p:extLst>
      <p:ext uri="{BB962C8B-B14F-4D97-AF65-F5344CB8AC3E}">
        <p14:creationId xmlns:p14="http://schemas.microsoft.com/office/powerpoint/2010/main" val="253827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FEBB-8521-4078-8C2C-ACFFAC13EA6A}"/>
              </a:ext>
            </a:extLst>
          </p:cNvPr>
          <p:cNvSpPr>
            <a:spLocks noGrp="1"/>
          </p:cNvSpPr>
          <p:nvPr>
            <p:ph type="title"/>
          </p:nvPr>
        </p:nvSpPr>
        <p:spPr>
          <a:xfrm>
            <a:off x="523167" y="510144"/>
            <a:ext cx="11081007" cy="838911"/>
          </a:xfrm>
        </p:spPr>
        <p:txBody>
          <a:bodyPr/>
          <a:lstStyle/>
          <a:p>
            <a:r>
              <a:rPr lang="en-US" sz="4000" b="0">
                <a:latin typeface="Cambria"/>
              </a:rPr>
              <a:t>How Will COVID-19 Impact Health Care </a:t>
            </a:r>
            <a:r>
              <a:rPr lang="en-US" sz="4000" b="0" u="sng">
                <a:latin typeface="Cambria"/>
              </a:rPr>
              <a:t>Spending</a:t>
            </a:r>
            <a:r>
              <a:rPr lang="en-US" sz="4000" b="0">
                <a:latin typeface="Cambria"/>
              </a:rPr>
              <a:t>?</a:t>
            </a:r>
            <a:endParaRPr lang="en-US" sz="4000" b="0"/>
          </a:p>
        </p:txBody>
      </p:sp>
      <p:sp>
        <p:nvSpPr>
          <p:cNvPr id="3" name="Text Placeholder 2">
            <a:extLst>
              <a:ext uri="{FF2B5EF4-FFF2-40B4-BE49-F238E27FC236}">
                <a16:creationId xmlns:a16="http://schemas.microsoft.com/office/drawing/2014/main" id="{F762032E-9B9E-40E5-B9AE-71A75CF0AC6C}"/>
              </a:ext>
            </a:extLst>
          </p:cNvPr>
          <p:cNvSpPr>
            <a:spLocks noGrp="1"/>
          </p:cNvSpPr>
          <p:nvPr>
            <p:ph type="body" idx="1"/>
          </p:nvPr>
        </p:nvSpPr>
        <p:spPr>
          <a:xfrm>
            <a:off x="266700" y="1421429"/>
            <a:ext cx="11829183" cy="4694557"/>
          </a:xfrm>
        </p:spPr>
        <p:txBody>
          <a:bodyPr vert="horz" anchor="t">
            <a:noAutofit/>
          </a:bodyPr>
          <a:lstStyle/>
          <a:p>
            <a:r>
              <a:rPr lang="en-US" sz="2400" b="1">
                <a:latin typeface="Cambria"/>
              </a:rPr>
              <a:t>While it is not yet certain how COVID-19 will impact spending, preliminary national and state data offer clues:</a:t>
            </a:r>
          </a:p>
          <a:p>
            <a:endParaRPr lang="en-US" sz="1200" b="1">
              <a:latin typeface="Cambria"/>
            </a:endParaRPr>
          </a:p>
          <a:p>
            <a:pPr marL="388620" indent="-342900">
              <a:buFont typeface="Arial"/>
              <a:buChar char="•"/>
            </a:pPr>
            <a:r>
              <a:rPr lang="en-US" sz="2400">
                <a:latin typeface="Cambria"/>
              </a:rPr>
              <a:t>Telehealth visits have skyrocketed nationally</a:t>
            </a:r>
          </a:p>
          <a:p>
            <a:pPr marL="388620" indent="-342900">
              <a:buFont typeface="Arial"/>
              <a:buChar char="•"/>
            </a:pPr>
            <a:r>
              <a:rPr lang="en-US" sz="2400">
                <a:latin typeface="Cambria"/>
              </a:rPr>
              <a:t>Despite the shift to telehealth, significant drops in health care service utilization have occurred and high-priced, non-emergent procedures have been postponed</a:t>
            </a:r>
          </a:p>
          <a:p>
            <a:pPr marL="388620" indent="-342900">
              <a:buFont typeface="Arial"/>
              <a:buChar char="•"/>
            </a:pPr>
            <a:r>
              <a:rPr lang="en-US" sz="2400">
                <a:latin typeface="Cambria"/>
              </a:rPr>
              <a:t>Expensive COVID-related inpatient admissions will offset utilization drops, but it appears not enough to prevent significant hospital revenue losses</a:t>
            </a:r>
          </a:p>
          <a:p>
            <a:pPr marL="388620" indent="-342900">
              <a:buFont typeface="Arial"/>
              <a:buChar char="•"/>
            </a:pPr>
            <a:r>
              <a:rPr lang="en-US" sz="2400">
                <a:latin typeface="Cambria"/>
              </a:rPr>
              <a:t>Spending impact will vary by market segment and geography</a:t>
            </a:r>
          </a:p>
          <a:p>
            <a:pPr marL="388620" indent="-342900">
              <a:buFont typeface="Arial"/>
              <a:buChar char="•"/>
            </a:pPr>
            <a:r>
              <a:rPr lang="en-US" sz="2400">
                <a:latin typeface="Cambria"/>
              </a:rPr>
              <a:t>Significant pent-up demand may be released after relaxing of social distancing policies</a:t>
            </a:r>
          </a:p>
          <a:p>
            <a:pPr marL="388620" indent="-342900">
              <a:buFont typeface="Arial"/>
              <a:buChar char="•"/>
            </a:pPr>
            <a:r>
              <a:rPr lang="en-US" sz="2400">
                <a:latin typeface="Cambria"/>
              </a:rPr>
              <a:t>Non-traditional health care spending occurring to support providers </a:t>
            </a:r>
            <a:endParaRPr lang="en-US" sz="2400"/>
          </a:p>
        </p:txBody>
      </p:sp>
      <p:sp>
        <p:nvSpPr>
          <p:cNvPr id="4" name="Slide Number Placeholder 3">
            <a:extLst>
              <a:ext uri="{FF2B5EF4-FFF2-40B4-BE49-F238E27FC236}">
                <a16:creationId xmlns:a16="http://schemas.microsoft.com/office/drawing/2014/main" id="{0F8B5CD6-5B8B-4842-A1B1-C9DA6A461282}"/>
              </a:ext>
            </a:extLst>
          </p:cNvPr>
          <p:cNvSpPr>
            <a:spLocks noGrp="1"/>
          </p:cNvSpPr>
          <p:nvPr>
            <p:ph type="sldNum" sz="quarter" idx="12"/>
          </p:nvPr>
        </p:nvSpPr>
        <p:spPr/>
        <p:txBody>
          <a:bodyPr/>
          <a:lstStyle/>
          <a:p>
            <a:fld id="{401CF334-2D5C-4859-84A6-CA7E6E43FAEB}" type="slidenum">
              <a:rPr lang="en-US" smtClean="0"/>
              <a:t>64</a:t>
            </a:fld>
            <a:endParaRPr lang="en-US"/>
          </a:p>
        </p:txBody>
      </p:sp>
    </p:spTree>
    <p:extLst>
      <p:ext uri="{BB962C8B-B14F-4D97-AF65-F5344CB8AC3E}">
        <p14:creationId xmlns:p14="http://schemas.microsoft.com/office/powerpoint/2010/main" val="759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5FE2-B40A-4686-8B9A-C91087E0539A}"/>
              </a:ext>
            </a:extLst>
          </p:cNvPr>
          <p:cNvSpPr>
            <a:spLocks noGrp="1"/>
          </p:cNvSpPr>
          <p:nvPr>
            <p:ph type="title"/>
          </p:nvPr>
        </p:nvSpPr>
        <p:spPr>
          <a:xfrm>
            <a:off x="575481" y="767687"/>
            <a:ext cx="10972800" cy="1066800"/>
          </a:xfrm>
        </p:spPr>
        <p:txBody>
          <a:bodyPr>
            <a:normAutofit fontScale="90000"/>
          </a:bodyPr>
          <a:lstStyle/>
          <a:p>
            <a:r>
              <a:rPr lang="en-US">
                <a:latin typeface="Cambria"/>
              </a:rPr>
              <a:t>COVID-19: Potential Impact on Cost Growth Target </a:t>
            </a:r>
            <a:endParaRPr lang="en-US"/>
          </a:p>
        </p:txBody>
      </p:sp>
      <p:sp>
        <p:nvSpPr>
          <p:cNvPr id="3" name="Content Placeholder 2">
            <a:extLst>
              <a:ext uri="{FF2B5EF4-FFF2-40B4-BE49-F238E27FC236}">
                <a16:creationId xmlns:a16="http://schemas.microsoft.com/office/drawing/2014/main" id="{7A4C6CA5-0C4F-49C2-A6A1-B29DC65DEC30}"/>
              </a:ext>
            </a:extLst>
          </p:cNvPr>
          <p:cNvSpPr>
            <a:spLocks noGrp="1"/>
          </p:cNvSpPr>
          <p:nvPr>
            <p:ph idx="1"/>
          </p:nvPr>
        </p:nvSpPr>
        <p:spPr>
          <a:xfrm>
            <a:off x="609600" y="1908230"/>
            <a:ext cx="10972800" cy="4380190"/>
          </a:xfrm>
        </p:spPr>
        <p:txBody>
          <a:bodyPr vert="horz" anchor="t">
            <a:normAutofit fontScale="85000" lnSpcReduction="20000"/>
          </a:bodyPr>
          <a:lstStyle/>
          <a:p>
            <a:pPr indent="-255905"/>
            <a:r>
              <a:rPr lang="en-US" sz="3000" b="1">
                <a:latin typeface="Cambria"/>
              </a:rPr>
              <a:t>How will COVID-19 affect provider </a:t>
            </a:r>
            <a:r>
              <a:rPr lang="en-US" sz="3000" b="1" u="sng">
                <a:latin typeface="Cambria"/>
              </a:rPr>
              <a:t>costs</a:t>
            </a:r>
            <a:r>
              <a:rPr lang="en-US" sz="3000" b="1">
                <a:latin typeface="Cambria"/>
              </a:rPr>
              <a:t>? </a:t>
            </a:r>
            <a:endParaRPr lang="en-US" sz="3000" b="1"/>
          </a:p>
          <a:p>
            <a:pPr marL="657860" lvl="1" indent="-246380"/>
            <a:r>
              <a:rPr lang="en-US">
                <a:latin typeface="Cambria"/>
              </a:rPr>
              <a:t>Hospital costs have been impacted significantly as they attempt to procure PPE and ventilators, and maintain operating and overhead costs with reductions in many services</a:t>
            </a:r>
          </a:p>
          <a:p>
            <a:pPr marL="657860" lvl="1" indent="-246380"/>
            <a:r>
              <a:rPr lang="en-US" u="sng">
                <a:latin typeface="Cambria"/>
              </a:rPr>
              <a:t>Costs </a:t>
            </a:r>
            <a:r>
              <a:rPr lang="en-US">
                <a:latin typeface="Cambria"/>
              </a:rPr>
              <a:t>do not translate into higher </a:t>
            </a:r>
            <a:r>
              <a:rPr lang="en-US" u="sng">
                <a:latin typeface="Cambria"/>
              </a:rPr>
              <a:t>spending</a:t>
            </a:r>
            <a:r>
              <a:rPr lang="en-US">
                <a:latin typeface="Cambria"/>
              </a:rPr>
              <a:t>, however</a:t>
            </a:r>
          </a:p>
          <a:p>
            <a:pPr marL="657860" lvl="1" indent="-246380"/>
            <a:endParaRPr lang="en-US"/>
          </a:p>
          <a:p>
            <a:pPr indent="-255905"/>
            <a:r>
              <a:rPr lang="en-US" sz="3000" b="1">
                <a:latin typeface="Cambria"/>
              </a:rPr>
              <a:t>Should the experience of COVID-19 be considered when setting the cost growth target value?</a:t>
            </a:r>
          </a:p>
          <a:p>
            <a:pPr marL="657860" lvl="1" indent="-246380"/>
            <a:r>
              <a:rPr lang="en-US">
                <a:latin typeface="Cambria"/>
              </a:rPr>
              <a:t>The target's intended use is to establish a stable, multi-year expectation for spending growth</a:t>
            </a:r>
          </a:p>
          <a:p>
            <a:pPr marL="657860" lvl="1" indent="-246380"/>
            <a:r>
              <a:rPr lang="en-US">
                <a:latin typeface="Cambria"/>
              </a:rPr>
              <a:t>Unusual events – including a pandemic – may cause occasional and time-limited fluctuations in spending</a:t>
            </a:r>
          </a:p>
          <a:p>
            <a:pPr marL="657860" lvl="1" indent="-246380"/>
            <a:r>
              <a:rPr lang="en-US">
                <a:latin typeface="Cambria"/>
              </a:rPr>
              <a:t>Providers and plans would not be penalized for increased spending associated with COVID-19</a:t>
            </a:r>
            <a:endParaRPr lang="en-US"/>
          </a:p>
        </p:txBody>
      </p:sp>
      <p:sp>
        <p:nvSpPr>
          <p:cNvPr id="4" name="Slide Number Placeholder 3">
            <a:extLst>
              <a:ext uri="{FF2B5EF4-FFF2-40B4-BE49-F238E27FC236}">
                <a16:creationId xmlns:a16="http://schemas.microsoft.com/office/drawing/2014/main" id="{D4E56867-0FB6-4120-B901-F08D7E7D2077}"/>
              </a:ext>
            </a:extLst>
          </p:cNvPr>
          <p:cNvSpPr>
            <a:spLocks noGrp="1"/>
          </p:cNvSpPr>
          <p:nvPr>
            <p:ph type="sldNum" sz="quarter" idx="12"/>
          </p:nvPr>
        </p:nvSpPr>
        <p:spPr/>
        <p:txBody>
          <a:bodyPr/>
          <a:lstStyle/>
          <a:p>
            <a:fld id="{401CF334-2D5C-4859-84A6-CA7E6E43FAEB}" type="slidenum">
              <a:rPr lang="en-US" smtClean="0"/>
              <a:t>65</a:t>
            </a:fld>
            <a:endParaRPr lang="en-US"/>
          </a:p>
        </p:txBody>
      </p:sp>
    </p:spTree>
    <p:extLst>
      <p:ext uri="{BB962C8B-B14F-4D97-AF65-F5344CB8AC3E}">
        <p14:creationId xmlns:p14="http://schemas.microsoft.com/office/powerpoint/2010/main" val="86593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0B12-961B-4FBE-B381-659F3593BE48}"/>
              </a:ext>
            </a:extLst>
          </p:cNvPr>
          <p:cNvSpPr>
            <a:spLocks noGrp="1"/>
          </p:cNvSpPr>
          <p:nvPr>
            <p:ph type="title"/>
          </p:nvPr>
        </p:nvSpPr>
        <p:spPr/>
        <p:txBody>
          <a:bodyPr>
            <a:normAutofit fontScale="90000"/>
          </a:bodyPr>
          <a:lstStyle/>
          <a:p>
            <a:r>
              <a:rPr lang="en-US">
                <a:latin typeface="Cambria"/>
              </a:rPr>
              <a:t>COVID-19: How Will This Impact Connecticut’s Policy?</a:t>
            </a:r>
            <a:endParaRPr lang="en-US"/>
          </a:p>
        </p:txBody>
      </p:sp>
      <p:sp>
        <p:nvSpPr>
          <p:cNvPr id="3" name="Content Placeholder 2">
            <a:extLst>
              <a:ext uri="{FF2B5EF4-FFF2-40B4-BE49-F238E27FC236}">
                <a16:creationId xmlns:a16="http://schemas.microsoft.com/office/drawing/2014/main" id="{0C82D825-C17D-437D-9668-568DC483BD9E}"/>
              </a:ext>
            </a:extLst>
          </p:cNvPr>
          <p:cNvSpPr>
            <a:spLocks noGrp="1"/>
          </p:cNvSpPr>
          <p:nvPr>
            <p:ph idx="1"/>
          </p:nvPr>
        </p:nvSpPr>
        <p:spPr/>
        <p:txBody>
          <a:bodyPr>
            <a:normAutofit/>
          </a:bodyPr>
          <a:lstStyle/>
          <a:p>
            <a:r>
              <a:rPr lang="en-US"/>
              <a:t>When we discuss the methodology of the cost growth benchmark, the Technical Team will need to weigh whether the anticipated economic impact of the pandemic should be considered when setting the benchmark.  </a:t>
            </a:r>
          </a:p>
          <a:p>
            <a:endParaRPr lang="en-US" sz="1400"/>
          </a:p>
          <a:p>
            <a:r>
              <a:rPr lang="en-US"/>
              <a:t>As the pandemic continues to unfold, we will have a better understanding of how it will affect spending for 2020 and perhaps for 2021.  When Connecticut reports baseline and first year performance, it should expect to see atypical spending.</a:t>
            </a:r>
          </a:p>
          <a:p>
            <a:pPr marL="109728" indent="0">
              <a:buNone/>
            </a:pPr>
            <a:endParaRPr lang="en-US" sz="900"/>
          </a:p>
        </p:txBody>
      </p:sp>
      <p:sp>
        <p:nvSpPr>
          <p:cNvPr id="4" name="Slide Number Placeholder 3">
            <a:extLst>
              <a:ext uri="{FF2B5EF4-FFF2-40B4-BE49-F238E27FC236}">
                <a16:creationId xmlns:a16="http://schemas.microsoft.com/office/drawing/2014/main" id="{5FBE1965-4578-4628-94BB-ABD6002B98D6}"/>
              </a:ext>
            </a:extLst>
          </p:cNvPr>
          <p:cNvSpPr>
            <a:spLocks noGrp="1"/>
          </p:cNvSpPr>
          <p:nvPr>
            <p:ph type="sldNum" sz="quarter" idx="12"/>
          </p:nvPr>
        </p:nvSpPr>
        <p:spPr/>
        <p:txBody>
          <a:bodyPr/>
          <a:lstStyle/>
          <a:p>
            <a:fld id="{401CF334-2D5C-4859-84A6-CA7E6E43FAEB}" type="slidenum">
              <a:rPr lang="en-US" smtClean="0"/>
              <a:t>66</a:t>
            </a:fld>
            <a:endParaRPr lang="en-US"/>
          </a:p>
        </p:txBody>
      </p:sp>
    </p:spTree>
    <p:extLst>
      <p:ext uri="{BB962C8B-B14F-4D97-AF65-F5344CB8AC3E}">
        <p14:creationId xmlns:p14="http://schemas.microsoft.com/office/powerpoint/2010/main" val="292865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69A85-C879-48B4-82D1-079131CC90E4}"/>
              </a:ext>
            </a:extLst>
          </p:cNvPr>
          <p:cNvSpPr>
            <a:spLocks noGrp="1"/>
          </p:cNvSpPr>
          <p:nvPr>
            <p:ph type="title"/>
          </p:nvPr>
        </p:nvSpPr>
        <p:spPr/>
        <p:txBody>
          <a:bodyPr/>
          <a:lstStyle/>
          <a:p>
            <a:r>
              <a:rPr lang="en-US">
                <a:latin typeface="Cambria"/>
              </a:rPr>
              <a:t>To Ask a Question...Raise your Hand!</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DB1F4DF-997F-4107-9ACC-BA19DC5918C2}"/>
              </a:ext>
            </a:extLst>
          </p:cNvPr>
          <p:cNvPicPr>
            <a:picLocks noGrp="1" noChangeAspect="1"/>
          </p:cNvPicPr>
          <p:nvPr>
            <p:ph idx="1"/>
          </p:nvPr>
        </p:nvPicPr>
        <p:blipFill>
          <a:blip r:embed="rId2"/>
          <a:stretch>
            <a:fillRect/>
          </a:stretch>
        </p:blipFill>
        <p:spPr>
          <a:xfrm>
            <a:off x="2859735" y="1548169"/>
            <a:ext cx="5236076" cy="4754628"/>
          </a:xfrm>
        </p:spPr>
      </p:pic>
      <p:sp>
        <p:nvSpPr>
          <p:cNvPr id="4" name="Slide Number Placeholder 3">
            <a:extLst>
              <a:ext uri="{FF2B5EF4-FFF2-40B4-BE49-F238E27FC236}">
                <a16:creationId xmlns:a16="http://schemas.microsoft.com/office/drawing/2014/main" id="{49E95312-E121-4BD3-BE32-A3E428FB1DC1}"/>
              </a:ext>
            </a:extLst>
          </p:cNvPr>
          <p:cNvSpPr>
            <a:spLocks noGrp="1"/>
          </p:cNvSpPr>
          <p:nvPr>
            <p:ph type="sldNum" sz="quarter" idx="12"/>
          </p:nvPr>
        </p:nvSpPr>
        <p:spPr/>
        <p:txBody>
          <a:bodyPr/>
          <a:lstStyle/>
          <a:p>
            <a:fld id="{401CF334-2D5C-4859-84A6-CA7E6E43FAEB}" type="slidenum">
              <a:rPr lang="en-US" smtClean="0"/>
              <a:t>67</a:t>
            </a:fld>
            <a:endParaRPr lang="en-US"/>
          </a:p>
        </p:txBody>
      </p:sp>
    </p:spTree>
    <p:extLst>
      <p:ext uri="{BB962C8B-B14F-4D97-AF65-F5344CB8AC3E}">
        <p14:creationId xmlns:p14="http://schemas.microsoft.com/office/powerpoint/2010/main" val="380129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F98A-F5B0-4675-AE0C-8D8051690CC8}"/>
              </a:ext>
            </a:extLst>
          </p:cNvPr>
          <p:cNvSpPr>
            <a:spLocks noGrp="1"/>
          </p:cNvSpPr>
          <p:nvPr>
            <p:ph type="title"/>
          </p:nvPr>
        </p:nvSpPr>
        <p:spPr/>
        <p:txBody>
          <a:bodyPr/>
          <a:lstStyle/>
          <a:p>
            <a:r>
              <a:rPr lang="en-US" b="1">
                <a:latin typeface="Cambria"/>
              </a:rPr>
              <a:t>Wrap-Up &amp; Next Steps </a:t>
            </a:r>
            <a:endParaRPr lang="en-US" b="1"/>
          </a:p>
        </p:txBody>
      </p:sp>
      <p:sp>
        <p:nvSpPr>
          <p:cNvPr id="4" name="Slide Number Placeholder 3">
            <a:extLst>
              <a:ext uri="{FF2B5EF4-FFF2-40B4-BE49-F238E27FC236}">
                <a16:creationId xmlns:a16="http://schemas.microsoft.com/office/drawing/2014/main" id="{7C0DD1AF-2E6E-4142-A43E-03A844FDAE4E}"/>
              </a:ext>
            </a:extLst>
          </p:cNvPr>
          <p:cNvSpPr>
            <a:spLocks noGrp="1"/>
          </p:cNvSpPr>
          <p:nvPr>
            <p:ph type="sldNum" sz="quarter" idx="12"/>
          </p:nvPr>
        </p:nvSpPr>
        <p:spPr/>
        <p:txBody>
          <a:bodyPr/>
          <a:lstStyle/>
          <a:p>
            <a:fld id="{401CF334-2D5C-4859-84A6-CA7E6E43FAEB}" type="slidenum">
              <a:rPr lang="en-US" smtClean="0"/>
              <a:t>68</a:t>
            </a:fld>
            <a:endParaRPr lang="en-US"/>
          </a:p>
        </p:txBody>
      </p:sp>
    </p:spTree>
    <p:extLst>
      <p:ext uri="{BB962C8B-B14F-4D97-AF65-F5344CB8AC3E}">
        <p14:creationId xmlns:p14="http://schemas.microsoft.com/office/powerpoint/2010/main" val="769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42E135-7574-45E3-9246-D34ED0770EE1}"/>
              </a:ext>
            </a:extLst>
          </p:cNvPr>
          <p:cNvSpPr>
            <a:spLocks noGrp="1"/>
          </p:cNvSpPr>
          <p:nvPr>
            <p:ph type="title"/>
          </p:nvPr>
        </p:nvSpPr>
        <p:spPr/>
        <p:txBody>
          <a:bodyPr/>
          <a:lstStyle/>
          <a:p>
            <a:r>
              <a:rPr lang="en-US">
                <a:latin typeface="Cambria"/>
              </a:rPr>
              <a:t>Charter and Bylaws</a:t>
            </a:r>
          </a:p>
        </p:txBody>
      </p:sp>
      <p:sp>
        <p:nvSpPr>
          <p:cNvPr id="4" name="Slide Number Placeholder 3">
            <a:extLst>
              <a:ext uri="{FF2B5EF4-FFF2-40B4-BE49-F238E27FC236}">
                <a16:creationId xmlns:a16="http://schemas.microsoft.com/office/drawing/2014/main" id="{4ABB0CE0-C383-4558-8E29-757AED17AB4E}"/>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35307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E8C5-13EA-4CE0-915F-EE69F41414D9}"/>
              </a:ext>
            </a:extLst>
          </p:cNvPr>
          <p:cNvSpPr>
            <a:spLocks noGrp="1"/>
          </p:cNvSpPr>
          <p:nvPr>
            <p:ph type="title"/>
          </p:nvPr>
        </p:nvSpPr>
        <p:spPr>
          <a:xfrm>
            <a:off x="609600" y="628650"/>
            <a:ext cx="11232630" cy="1066800"/>
          </a:xfrm>
        </p:spPr>
        <p:txBody>
          <a:bodyPr>
            <a:normAutofit fontScale="90000"/>
          </a:bodyPr>
          <a:lstStyle/>
          <a:p>
            <a:r>
              <a:rPr lang="en-US"/>
              <a:t>Objectives of Cost Growth Benchmark Technical Team</a:t>
            </a:r>
          </a:p>
        </p:txBody>
      </p:sp>
      <p:sp>
        <p:nvSpPr>
          <p:cNvPr id="3" name="Content Placeholder 2">
            <a:extLst>
              <a:ext uri="{FF2B5EF4-FFF2-40B4-BE49-F238E27FC236}">
                <a16:creationId xmlns:a16="http://schemas.microsoft.com/office/drawing/2014/main" id="{0690691A-45C5-4ED9-8E13-20DC5D0326CE}"/>
              </a:ext>
            </a:extLst>
          </p:cNvPr>
          <p:cNvSpPr>
            <a:spLocks noGrp="1"/>
          </p:cNvSpPr>
          <p:nvPr>
            <p:ph idx="1"/>
          </p:nvPr>
        </p:nvSpPr>
        <p:spPr/>
        <p:txBody>
          <a:bodyPr>
            <a:normAutofit lnSpcReduction="10000"/>
          </a:bodyPr>
          <a:lstStyle/>
          <a:p>
            <a:pPr>
              <a:buClr>
                <a:srgbClr val="C00000"/>
              </a:buClr>
            </a:pPr>
            <a:r>
              <a:rPr lang="en-US"/>
              <a:t>The Technical Team’s charge is to meet the following objectives per Executive Order #5:</a:t>
            </a:r>
          </a:p>
          <a:p>
            <a:pPr marL="109728" indent="0">
              <a:buNone/>
            </a:pPr>
            <a:endParaRPr lang="en-US" sz="1300"/>
          </a:p>
          <a:p>
            <a:pPr marL="925830" lvl="1" indent="-514350">
              <a:buFont typeface="+mj-lt"/>
              <a:buAutoNum type="arabicPeriod"/>
            </a:pPr>
            <a:r>
              <a:rPr lang="en-US"/>
              <a:t>Recommend annual cost growth benchmarks across all payers and populations for CYs 2021-2025 by maximizing the use of work from Connecticut and other states, including best-in-class efforts and existing cost growth benchmarks, and adapt approaches for CT.</a:t>
            </a:r>
          </a:p>
          <a:p>
            <a:pPr marL="925830" lvl="1" indent="-514350">
              <a:buFont typeface="+mj-lt"/>
              <a:buAutoNum type="arabicPeriod"/>
            </a:pPr>
            <a:endParaRPr lang="en-US" sz="1100"/>
          </a:p>
          <a:p>
            <a:pPr marL="925830" lvl="1" indent="-514350">
              <a:buFont typeface="+mj-lt"/>
              <a:buAutoNum type="arabicPeriod"/>
            </a:pPr>
            <a:r>
              <a:rPr lang="en-US"/>
              <a:t>Recommend primary care spending targets across all payers and populations as a share of total health care expenditures for CYs 2021-2025 to reach a target of 10% by 2025.</a:t>
            </a:r>
          </a:p>
          <a:p>
            <a:pPr marL="925830" lvl="1" indent="-514350">
              <a:buFont typeface="+mj-lt"/>
              <a:buAutoNum type="arabicPeriod"/>
            </a:pPr>
            <a:endParaRPr lang="en-US" sz="1100"/>
          </a:p>
          <a:p>
            <a:pPr marL="925830" lvl="1" indent="-514350">
              <a:buFont typeface="+mj-lt"/>
              <a:buAutoNum type="arabicPeriod"/>
            </a:pPr>
            <a:r>
              <a:rPr lang="en-US"/>
              <a:t>Center health equity in recommendations.</a:t>
            </a:r>
          </a:p>
          <a:p>
            <a:pPr lvl="1"/>
            <a:endParaRPr lang="en-US"/>
          </a:p>
        </p:txBody>
      </p:sp>
      <p:sp>
        <p:nvSpPr>
          <p:cNvPr id="4" name="Slide Number Placeholder 3">
            <a:extLst>
              <a:ext uri="{FF2B5EF4-FFF2-40B4-BE49-F238E27FC236}">
                <a16:creationId xmlns:a16="http://schemas.microsoft.com/office/drawing/2014/main" id="{D1CC1C2F-3D0C-43CF-840E-2F41204646C5}"/>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14437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0911D-F3B4-41D5-AD05-537BCEA56DAE}"/>
              </a:ext>
            </a:extLst>
          </p:cNvPr>
          <p:cNvSpPr>
            <a:spLocks noGrp="1"/>
          </p:cNvSpPr>
          <p:nvPr>
            <p:ph type="title"/>
          </p:nvPr>
        </p:nvSpPr>
        <p:spPr/>
        <p:txBody>
          <a:bodyPr/>
          <a:lstStyle/>
          <a:p>
            <a:r>
              <a:rPr lang="en-US"/>
              <a:t>Achieving the Objectives: Seven Steps</a:t>
            </a:r>
          </a:p>
        </p:txBody>
      </p:sp>
      <p:sp>
        <p:nvSpPr>
          <p:cNvPr id="3" name="Content Placeholder 2">
            <a:extLst>
              <a:ext uri="{FF2B5EF4-FFF2-40B4-BE49-F238E27FC236}">
                <a16:creationId xmlns:a16="http://schemas.microsoft.com/office/drawing/2014/main" id="{5CA333C2-1C83-414B-A3C8-EF558C6BD0B6}"/>
              </a:ext>
            </a:extLst>
          </p:cNvPr>
          <p:cNvSpPr>
            <a:spLocks noGrp="1"/>
          </p:cNvSpPr>
          <p:nvPr>
            <p:ph idx="1"/>
          </p:nvPr>
        </p:nvSpPr>
        <p:spPr/>
        <p:txBody>
          <a:bodyPr>
            <a:normAutofit/>
          </a:bodyPr>
          <a:lstStyle/>
          <a:p>
            <a:pPr marL="624078" lvl="0" indent="-514350">
              <a:buFont typeface="+mj-lt"/>
              <a:buAutoNum type="arabicPeriod"/>
            </a:pPr>
            <a:r>
              <a:rPr lang="en-US"/>
              <a:t>Convene bimonthly or monthly between March and September to develop the cost growth benchmark and primary care targets</a:t>
            </a:r>
          </a:p>
          <a:p>
            <a:pPr lvl="1"/>
            <a:r>
              <a:rPr lang="en-US"/>
              <a:t>The quality benchmarks will be developed subsequently for 2022 implementation.</a:t>
            </a:r>
          </a:p>
          <a:p>
            <a:pPr lvl="0"/>
            <a:endParaRPr lang="en-US" sz="1400"/>
          </a:p>
          <a:p>
            <a:pPr marL="624078" lvl="0" indent="-514350">
              <a:buFont typeface="+mj-lt"/>
              <a:buAutoNum type="arabicPeriod" startAt="2"/>
            </a:pPr>
            <a:r>
              <a:rPr lang="en-US"/>
              <a:t>Convene or reconvene design groups as needed to address specific aspects of the model, such as:</a:t>
            </a:r>
          </a:p>
          <a:p>
            <a:pPr lvl="0"/>
            <a:endParaRPr lang="en-US" sz="700"/>
          </a:p>
          <a:p>
            <a:pPr lvl="1"/>
            <a:r>
              <a:rPr lang="en-US"/>
              <a:t>the Practice Transformation Task Force and MAPOC for primary care target development considerations</a:t>
            </a:r>
          </a:p>
          <a:p>
            <a:pPr lvl="1"/>
            <a:r>
              <a:rPr lang="en-US"/>
              <a:t>the Quality Council for identifying and aligning quality measures</a:t>
            </a:r>
          </a:p>
          <a:p>
            <a:pPr lvl="0"/>
            <a:endParaRPr lang="en-US"/>
          </a:p>
        </p:txBody>
      </p:sp>
      <p:sp>
        <p:nvSpPr>
          <p:cNvPr id="4" name="Slide Number Placeholder 3">
            <a:extLst>
              <a:ext uri="{FF2B5EF4-FFF2-40B4-BE49-F238E27FC236}">
                <a16:creationId xmlns:a16="http://schemas.microsoft.com/office/drawing/2014/main" id="{99B799A7-121E-4609-A221-F70246F8658E}"/>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5061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Training presentation">
  <a:themeElements>
    <a:clrScheme name="OHS Colors">
      <a:dk1>
        <a:srgbClr val="00395C"/>
      </a:dk1>
      <a:lt1>
        <a:srgbClr val="FFFFFF"/>
      </a:lt1>
      <a:dk2>
        <a:srgbClr val="0069A7"/>
      </a:dk2>
      <a:lt2>
        <a:srgbClr val="E5F5FF"/>
      </a:lt2>
      <a:accent1>
        <a:srgbClr val="00395C"/>
      </a:accent1>
      <a:accent2>
        <a:srgbClr val="FFC000"/>
      </a:accent2>
      <a:accent3>
        <a:srgbClr val="C00000"/>
      </a:accent3>
      <a:accent4>
        <a:srgbClr val="92D050"/>
      </a:accent4>
      <a:accent5>
        <a:srgbClr val="00548E"/>
      </a:accent5>
      <a:accent6>
        <a:srgbClr val="FA004D"/>
      </a:accent6>
      <a:hlink>
        <a:srgbClr val="51C3F9"/>
      </a:hlink>
      <a:folHlink>
        <a:srgbClr val="8E366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Megan Burns</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CAD4CE2BC3A44A983A027F60757C3D" ma:contentTypeVersion="6" ma:contentTypeDescription="Create a new document." ma:contentTypeScope="" ma:versionID="a808c4c7633b61c3c963b198512231c8">
  <xsd:schema xmlns:xsd="http://www.w3.org/2001/XMLSchema" xmlns:xs="http://www.w3.org/2001/XMLSchema" xmlns:p="http://schemas.microsoft.com/office/2006/metadata/properties" xmlns:ns2="b58c3a01-6d6f-4f2f-b2dd-2f5e471462df" xmlns:ns3="d29a8555-db37-4257-91ea-e6d336cdedf2" targetNamespace="http://schemas.microsoft.com/office/2006/metadata/properties" ma:root="true" ma:fieldsID="ca98b0f9a284163004db47edba51d6d0" ns2:_="" ns3:_="">
    <xsd:import namespace="b58c3a01-6d6f-4f2f-b2dd-2f5e471462df"/>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c3a01-6d6f-4f2f-b2dd-2f5e47146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5A2981-3D66-4517-B6FF-D5C968261FFF}">
  <ds:schemaRefs>
    <ds:schemaRef ds:uri="http://schemas.microsoft.com/office/infopath/2007/PartnerControls"/>
    <ds:schemaRef ds:uri="b58c3a01-6d6f-4f2f-b2dd-2f5e471462df"/>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d29a8555-db37-4257-91ea-e6d336cdedf2"/>
    <ds:schemaRef ds:uri="http://www.w3.org/XML/1998/namespace"/>
  </ds:schemaRefs>
</ds:datastoreItem>
</file>

<file path=customXml/itemProps2.xml><?xml version="1.0" encoding="utf-8"?>
<ds:datastoreItem xmlns:ds="http://schemas.openxmlformats.org/officeDocument/2006/customXml" ds:itemID="{97DA7E19-EB6B-4847-90E9-BB8A95035AAF}">
  <ds:schemaRefs>
    <ds:schemaRef ds:uri="http://schemas.microsoft.com/sharepoint/v3/contenttype/forms"/>
  </ds:schemaRefs>
</ds:datastoreItem>
</file>

<file path=customXml/itemProps3.xml><?xml version="1.0" encoding="utf-8"?>
<ds:datastoreItem xmlns:ds="http://schemas.openxmlformats.org/officeDocument/2006/customXml" ds:itemID="{0FB4588F-8D01-441A-9C75-6F6C941F3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c3a01-6d6f-4f2f-b2dd-2f5e471462df"/>
    <ds:schemaRef ds:uri="d29a8555-db37-4257-91ea-e6d336cde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5169</Words>
  <Application>Microsoft Office PowerPoint</Application>
  <PresentationFormat>Widescreen</PresentationFormat>
  <Paragraphs>558</Paragraphs>
  <Slides>68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Arial</vt:lpstr>
      <vt:lpstr>Calibri</vt:lpstr>
      <vt:lpstr>Cambria</vt:lpstr>
      <vt:lpstr>Georgia</vt:lpstr>
      <vt:lpstr>Impact</vt:lpstr>
      <vt:lpstr>Wingdings 2</vt:lpstr>
      <vt:lpstr>Training presentation</vt:lpstr>
      <vt:lpstr>Training presentation</vt:lpstr>
      <vt:lpstr>Cost Growth Benchmark Technical Team Meeting #2 May 5, 2020</vt:lpstr>
      <vt:lpstr>PowerPoint Presentation</vt:lpstr>
      <vt:lpstr>Call to Order and Introductions</vt:lpstr>
      <vt:lpstr>Public Comment</vt:lpstr>
      <vt:lpstr>Process for Facilitating Discussion via Zoom</vt:lpstr>
      <vt:lpstr>To Ask a Question...Raise your Hand!</vt:lpstr>
      <vt:lpstr>Charter and Bylaws</vt:lpstr>
      <vt:lpstr>Objectives of Cost Growth Benchmark Technical Team</vt:lpstr>
      <vt:lpstr>Achieving the Objectives: Seven Steps</vt:lpstr>
      <vt:lpstr>Achieving the Objectives: Seven Steps</vt:lpstr>
      <vt:lpstr>Connecticut’s Cost Growth and Quality Benchmark, and Primary Care Target Program</vt:lpstr>
      <vt:lpstr>PowerPoint Presentation</vt:lpstr>
      <vt:lpstr>Connecticut Benchmark Program:  Key Deliberating Bodies </vt:lpstr>
      <vt:lpstr>PowerPoint Presentation</vt:lpstr>
      <vt:lpstr>PowerPoint Presentation</vt:lpstr>
      <vt:lpstr>PowerPoint Presentation</vt:lpstr>
      <vt:lpstr>PowerPoint Presentation</vt:lpstr>
      <vt:lpstr>PowerPoint Presentation</vt:lpstr>
      <vt:lpstr>PowerPoint Presentation</vt:lpstr>
      <vt:lpstr>Plan of Meetings (slide 1 of 3)</vt:lpstr>
      <vt:lpstr>Plan of Meetings (slide 2 of 3)</vt:lpstr>
      <vt:lpstr>Plan of Meetings (slide 3 of 3)</vt:lpstr>
      <vt:lpstr>To Ask a Question...Raise your Hand!</vt:lpstr>
      <vt:lpstr>Review of Other States’ Health Care Cost Growth Benchmark Programs</vt:lpstr>
      <vt:lpstr>What Is a Cost Growth Benchmark?</vt:lpstr>
      <vt:lpstr>“You say tomato, and I like to-mah-to….”</vt:lpstr>
      <vt:lpstr>Why Have States Pursued Cost Growth Targets?</vt:lpstr>
      <vt:lpstr>Review of Other States’ Health Care Cost Growth Benchmark Programs</vt:lpstr>
      <vt:lpstr>Massachusetts’ Health Care Cost Growth Benchmark Program</vt:lpstr>
      <vt:lpstr>Massachusetts’ Enabling Legislative, Regulatory or Administrative Requirements</vt:lpstr>
      <vt:lpstr>Massachusetts’ Cost Growth Benchmark and Methodology</vt:lpstr>
      <vt:lpstr>Massachusetts’ Methodology for Assessing Performance Against the Benchmark</vt:lpstr>
      <vt:lpstr>Massachusetts’ Methodology for Assessing Performance Against the Benchmark</vt:lpstr>
      <vt:lpstr>Massachusetts’ Data Sources Used to Calculate Performance Against the Benchmark</vt:lpstr>
      <vt:lpstr>Massachusetts’ Data Sources Used to Calculate Performance Against the Benchmark</vt:lpstr>
      <vt:lpstr>Massachusetts’ Enforcement of the Benchmark</vt:lpstr>
      <vt:lpstr>Massachusetts’ Cost Growth Benchmark Experience</vt:lpstr>
      <vt:lpstr>Policy Experts’ Assessment of the Benchmark Program’s Impact</vt:lpstr>
      <vt:lpstr>To Ask a Question...Raise your Hand!</vt:lpstr>
      <vt:lpstr>Delaware’s Health Care Spending and Quality Benchmarks Program</vt:lpstr>
      <vt:lpstr>Delaware’s Enabling Legislative, Regulatory or Administrative Requirements</vt:lpstr>
      <vt:lpstr>Delaware’s Health Care Spending Benchmark and Methodology</vt:lpstr>
      <vt:lpstr>Delaware’s Quality Benchmarks</vt:lpstr>
      <vt:lpstr>Rhode Island’s Health Care Cost Growth Target Program</vt:lpstr>
      <vt:lpstr>Rhode Island’s Enabling Legislative, Regulatory or Administrative Requirements</vt:lpstr>
      <vt:lpstr>Rhode Island’s Enabling Legislative, Regulatory or Administrative Requirements</vt:lpstr>
      <vt:lpstr>Rhode Island’s Cost Growth Benchmark and Methodology</vt:lpstr>
      <vt:lpstr>Delaware and Rhode Island’s Benchmark Programs Are Largely Modeled Off Massachusetts</vt:lpstr>
      <vt:lpstr>To Ask a Question...Raise your Hand!</vt:lpstr>
      <vt:lpstr>Oregon’s Sustainable Health Care Cost Growth Target Program</vt:lpstr>
      <vt:lpstr>Oregon’s Enabling Legislative, Regulatory or Administrative Requirements</vt:lpstr>
      <vt:lpstr>Oregon’s Cost Growth Target and Methodology</vt:lpstr>
      <vt:lpstr>Oregon’s Methodology for Assessing Performance Against the Target</vt:lpstr>
      <vt:lpstr>To Ask a Question...Raise your Hand!</vt:lpstr>
      <vt:lpstr>Review of Other States’  Primary Care Spend Targets</vt:lpstr>
      <vt:lpstr>Why set a primary care spend target?</vt:lpstr>
      <vt:lpstr>State Example: Rhode Island </vt:lpstr>
      <vt:lpstr>State Example: Rhode Island – Results</vt:lpstr>
      <vt:lpstr>State Example: Oregon</vt:lpstr>
      <vt:lpstr>How do the primary care targets differ?</vt:lpstr>
      <vt:lpstr>How do the primary care targets differ? (Cont'd)</vt:lpstr>
      <vt:lpstr>Building Upon Work in Connecticut</vt:lpstr>
      <vt:lpstr>Cost Growth and Quality Targets Amid the COVID-19 Pandemic</vt:lpstr>
      <vt:lpstr>How Will COVID-19 Impact Health Care Spending?</vt:lpstr>
      <vt:lpstr>COVID-19: Potential Impact on Cost Growth Target </vt:lpstr>
      <vt:lpstr>COVID-19: How Will This Impact Connecticut’s Policy?</vt:lpstr>
      <vt:lpstr>To Ask a Question...Raise your Hand!</vt:lpstr>
      <vt:lpstr>Wrap-Up &amp;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Growth Benchmark Technical Team Meeting #2 May 5, 2020</dc:title>
  <dc:creator>Megan Burns</dc:creator>
  <cp:lastModifiedBy>Megan Burns</cp:lastModifiedBy>
  <cp:revision>1</cp:revision>
  <cp:lastPrinted>1601-01-01T00:00:00Z</cp:lastPrinted>
  <dcterms:created xsi:type="dcterms:W3CDTF">2020-04-28T19:35:59Z</dcterms:created>
  <dcterms:modified xsi:type="dcterms:W3CDTF">2020-05-05T17:18:48Z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0x010100D2CAD4CE2BC3A44A983A027F60757C3D</vt:lpwstr>
  </property>
</Properties>
</file>