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3" r:id="rId3"/>
    <p:sldId id="297" r:id="rId4"/>
    <p:sldId id="306" r:id="rId5"/>
    <p:sldId id="298" r:id="rId6"/>
    <p:sldId id="299" r:id="rId7"/>
    <p:sldId id="300" r:id="rId8"/>
    <p:sldId id="294" r:id="rId9"/>
    <p:sldId id="295" r:id="rId10"/>
    <p:sldId id="296" r:id="rId11"/>
    <p:sldId id="301" r:id="rId12"/>
    <p:sldId id="302" r:id="rId13"/>
    <p:sldId id="303" r:id="rId14"/>
    <p:sldId id="30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rris, Laura" initials="ML" lastIdx="2" clrIdx="0">
    <p:extLst>
      <p:ext uri="{19B8F6BF-5375-455C-9EA6-DF929625EA0E}">
        <p15:presenceInfo xmlns:p15="http://schemas.microsoft.com/office/powerpoint/2012/main" userId="S-1-5-21-746137067-854245398-682003330-2181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26"/>
    <a:srgbClr val="BB1129"/>
    <a:srgbClr val="0067B1"/>
    <a:srgbClr val="03E0EB"/>
    <a:srgbClr val="E5721B"/>
    <a:srgbClr val="C1E7FF"/>
    <a:srgbClr val="00395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89925" autoAdjust="0"/>
  </p:normalViewPr>
  <p:slideViewPr>
    <p:cSldViewPr snapToGrid="0">
      <p:cViewPr varScale="1">
        <p:scale>
          <a:sx n="117" d="100"/>
          <a:sy n="117" d="100"/>
        </p:scale>
        <p:origin x="258" y="102"/>
      </p:cViewPr>
      <p:guideLst>
        <p:guide orient="horz" pos="2160"/>
        <p:guide pos="3840"/>
        <p:guide pos="7296"/>
        <p:guide orient="horz" pos="4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Laura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 dirty="0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Month 00, 20XX</a:t>
            </a:r>
          </a:p>
          <a:p>
            <a:r>
              <a:rPr kumimoji="0" lang="en-US" dirty="0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904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9101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35456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89101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35456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ct.gov/OHS/Pages/Data-Compendiu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09600" y="2389010"/>
            <a:ext cx="11277600" cy="1108170"/>
          </a:xfrm>
        </p:spPr>
        <p:txBody>
          <a:bodyPr>
            <a:normAutofit fontScale="90000"/>
          </a:bodyPr>
          <a:lstStyle/>
          <a:p>
            <a:r>
              <a:rPr lang="en-US" dirty="0"/>
              <a:t>Cost Growth Benchmark Technical Team Charter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BCF98-4679-4C22-9A21-63F007366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Achieving the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5F67F-3982-4A45-9FA1-D71218A4A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Consider and incorporate stakeholder input from consumers, providers, payers and employers via the Cost Growth Benchmark Stakeholder Advisory Board and other councils/boards or industry groups</a:t>
            </a:r>
          </a:p>
          <a:p>
            <a:pPr lvl="0"/>
            <a:r>
              <a:rPr lang="en-US" dirty="0"/>
              <a:t>Define minimum requirements or develop clear information on data collection needs, including REL data</a:t>
            </a:r>
          </a:p>
          <a:p>
            <a:pPr lvl="0"/>
            <a:r>
              <a:rPr lang="en-US" dirty="0"/>
              <a:t>Define expenses to be included in the numerator or denominator for total health care expenditures</a:t>
            </a:r>
          </a:p>
          <a:p>
            <a:pPr lvl="0"/>
            <a:r>
              <a:rPr lang="en-US" dirty="0"/>
              <a:t>Recommend methods of analysis to ensure credibility and validity of measures</a:t>
            </a:r>
          </a:p>
          <a:p>
            <a:pPr lvl="0"/>
            <a:r>
              <a:rPr lang="en-US" dirty="0"/>
              <a:t>Recommend risk adjustment that includes social risk </a:t>
            </a:r>
          </a:p>
          <a:p>
            <a:pPr lvl="0"/>
            <a:r>
              <a:rPr lang="en-US" dirty="0"/>
              <a:t>Recommend minimally burdensome data collection and analysis that are aligned across payers and providers for comparable populations</a:t>
            </a:r>
          </a:p>
          <a:p>
            <a:pPr lvl="0"/>
            <a:r>
              <a:rPr lang="en-US" dirty="0"/>
              <a:t>Guard against unintended consequences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72603-00D7-4806-9B33-EE92C038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2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7015-3BD7-46CF-96DE-04C908063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94D6C-381A-4B4E-B688-50C6B3DB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4400" dirty="0"/>
              <a:t>Discussion of Proposed Bylaws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D36E4-F67C-43D3-B0CA-0741570A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5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42140-579A-4B0F-B694-33D9FB53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ABB6E-5C1C-404C-A424-F7CD2DAA5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4400" dirty="0"/>
              <a:t>OHS </a:t>
            </a:r>
            <a:r>
              <a:rPr lang="en-US" sz="4400" dirty="0">
                <a:hlinkClick r:id="rId2"/>
              </a:rPr>
              <a:t>Data Compendium</a:t>
            </a:r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D6E46-E846-4BCA-9B67-896DC52F7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5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B37A-268E-45E8-AD1C-667E4A65C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5A78B-6E0A-4C35-B4A7-EB6F9053B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r>
              <a:rPr lang="en-US" sz="4400" dirty="0"/>
              <a:t>Next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6E4E4-BE35-4D79-B18D-1277F6A8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8C6CF-3148-4834-B51B-4CB258D96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7AAE1-73B9-4901-AA0A-8FB1AC771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400" dirty="0"/>
          </a:p>
          <a:p>
            <a:pPr marL="109728" indent="0">
              <a:buNone/>
            </a:pPr>
            <a:endParaRPr lang="en-US" sz="4400" dirty="0"/>
          </a:p>
          <a:p>
            <a:pPr marL="109728" indent="0" algn="ctr">
              <a:buNone/>
            </a:pPr>
            <a:r>
              <a:rPr lang="en-US" sz="4400" dirty="0"/>
              <a:t>Adjourn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0EBB2-F342-4383-87BA-702236D9A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1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6116"/>
            <a:ext cx="10972800" cy="1066800"/>
          </a:xfrm>
        </p:spPr>
        <p:txBody>
          <a:bodyPr/>
          <a:lstStyle/>
          <a:p>
            <a:r>
              <a:rPr lang="en-US" b="1" dirty="0"/>
              <a:t>Mission of OHS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1872916"/>
            <a:ext cx="10972800" cy="4325112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To implement comprehensive, data driven strategies that promote equal access to high quality health care, control costs and ensure better health for the people of Connecticut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4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9184B-DF57-4078-B9BF-B9B30282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0A6BC-5322-48CE-A6E7-80C179474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endParaRPr lang="en-US" dirty="0"/>
          </a:p>
          <a:p>
            <a:pPr marL="624078" indent="-514350">
              <a:buAutoNum type="arabicPeriod"/>
            </a:pPr>
            <a:r>
              <a:rPr lang="en-US" dirty="0"/>
              <a:t>Public Comment</a:t>
            </a:r>
          </a:p>
          <a:p>
            <a:pPr marL="624078" indent="-514350">
              <a:buAutoNum type="arabicPeriod"/>
            </a:pPr>
            <a:r>
              <a:rPr lang="en-US" dirty="0"/>
              <a:t>Review of Executive Order #5/Brief summary of HB 5018</a:t>
            </a:r>
          </a:p>
          <a:p>
            <a:pPr marL="624078" indent="-514350">
              <a:buAutoNum type="arabicPeriod"/>
            </a:pPr>
            <a:r>
              <a:rPr lang="en-US" dirty="0"/>
              <a:t>Charter proposal</a:t>
            </a:r>
          </a:p>
          <a:p>
            <a:pPr marL="624078" indent="-514350">
              <a:buAutoNum type="arabicPeriod"/>
            </a:pPr>
            <a:r>
              <a:rPr lang="en-US" dirty="0"/>
              <a:t>Discussion of bylaws</a:t>
            </a:r>
          </a:p>
          <a:p>
            <a:pPr marL="624078" indent="-514350">
              <a:buAutoNum type="arabicPeriod"/>
            </a:pPr>
            <a:r>
              <a:rPr lang="en-US" dirty="0"/>
              <a:t>OHS data compendium preview</a:t>
            </a:r>
          </a:p>
          <a:p>
            <a:pPr marL="624078" indent="-514350">
              <a:buAutoNum type="arabicPeriod"/>
            </a:pPr>
            <a:r>
              <a:rPr lang="en-US" dirty="0"/>
              <a:t>Next Steps</a:t>
            </a:r>
          </a:p>
          <a:p>
            <a:pPr marL="624078" indent="-514350">
              <a:buAutoNum type="arabicPeriod"/>
            </a:pPr>
            <a:r>
              <a:rPr lang="en-US" dirty="0"/>
              <a:t>Adjourn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679BE-EBEA-4554-92C6-58A147D7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8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AEFC1-ADDC-4469-8824-ED2883DD7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3A1D-91FE-4298-841A-15F5AED6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r>
              <a:rPr lang="en-US" sz="4400" dirty="0"/>
              <a:t>Public Comment</a:t>
            </a:r>
          </a:p>
          <a:p>
            <a:pPr marL="109728" indent="0">
              <a:buNone/>
            </a:pPr>
            <a:endParaRPr lang="en-US" sz="4400" dirty="0"/>
          </a:p>
          <a:p>
            <a:pPr marL="109728" indent="0">
              <a:buNone/>
            </a:pPr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E79F6-665B-4D1E-918B-31B728D3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28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146ED-B447-4114-981B-6FC8B110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 Item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2BD1A-14BE-4401-ADD3-368AA8F0A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Executive Order #5</a:t>
            </a:r>
          </a:p>
          <a:p>
            <a:pPr marL="109728" indent="0">
              <a:buNone/>
            </a:pPr>
            <a:endParaRPr lang="en-US" sz="3600" dirty="0"/>
          </a:p>
          <a:p>
            <a:r>
              <a:rPr lang="en-US" sz="3600" dirty="0"/>
              <a:t>Brief summary of HB 5018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9BBFA-BC17-4126-B473-CFB1B209F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1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AEFC1-ADDC-4469-8824-ED2883DD7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Item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3A1D-91FE-4298-841A-15F5AED6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endParaRPr lang="en-US" sz="4400" dirty="0"/>
          </a:p>
          <a:p>
            <a:pPr marL="109728" indent="0" algn="ctr">
              <a:buNone/>
            </a:pPr>
            <a:r>
              <a:rPr lang="en-US" sz="4400" dirty="0"/>
              <a:t>Proposed Charter</a:t>
            </a:r>
          </a:p>
          <a:p>
            <a:pPr marL="109728" indent="0">
              <a:buNone/>
            </a:pPr>
            <a:endParaRPr lang="en-US" sz="4400" dirty="0"/>
          </a:p>
          <a:p>
            <a:pPr marL="109728" indent="0">
              <a:buNone/>
            </a:pPr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E79F6-665B-4D1E-918B-31B728D3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1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CD38E-E29C-45EF-82D0-E1D02C552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 Charter?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6AB79-D40A-45E7-BBC5-FCD052AFE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  <a:p>
            <a:r>
              <a:rPr lang="en-US" dirty="0"/>
              <a:t>Outlines the purpose and scope of responsibilities of the technical team</a:t>
            </a:r>
          </a:p>
          <a:p>
            <a:r>
              <a:rPr lang="en-US" dirty="0"/>
              <a:t>Clarifies priorities of the team</a:t>
            </a:r>
          </a:p>
          <a:p>
            <a:r>
              <a:rPr lang="en-US" dirty="0"/>
              <a:t>Sets proposed meeting schedule</a:t>
            </a:r>
          </a:p>
          <a:p>
            <a:r>
              <a:rPr lang="en-US" dirty="0"/>
              <a:t>Outlines time commitment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F9E63-5589-43D2-9087-AED7EE5A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1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5E8C5-13EA-4CE0-915F-EE69F4141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Cost Growth Benchmark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0691A-45C5-4ED9-8E13-20DC5D032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Technical Team will work to meet the following objectives per Executive Order #5: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Recommend annual cost growth benchmarks across all payers and populations for CYs 2021-2025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r>
              <a:rPr lang="en-US" dirty="0"/>
              <a:t>Recommend primary care spending targets across all payers and populations as a share of total health care expenditures for CYs 2021-2025 to reach a target of 10% by 2025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C1C2F-3D0C-43CF-840E-2F412046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7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0911D-F3B4-41D5-AD05-537BCEA56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Achieving the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333C2-1C83-414B-A3C8-EF558C6BD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Convene monthly between March and November to develop benchmarks and primary care targets</a:t>
            </a:r>
          </a:p>
          <a:p>
            <a:pPr lvl="0"/>
            <a:r>
              <a:rPr lang="en-US" dirty="0"/>
              <a:t>Convene or reconvene design groups as needed to address specific aspects of the model, such as the practice transformation task force for primary care target development considerations—numerator and denominator</a:t>
            </a:r>
          </a:p>
          <a:p>
            <a:pPr lvl="0"/>
            <a:r>
              <a:rPr lang="en-US" dirty="0"/>
              <a:t>Maximize use of work from Connecticut and other states, including best in class efforts and existing cost growth benchmarks and adapt approaches for CT.</a:t>
            </a:r>
          </a:p>
          <a:p>
            <a:pPr marL="109728" lvl="0" indent="0">
              <a:buNone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799A7-121E-4609-A221-F70246F8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29325</TotalTime>
  <Words>397</Words>
  <Application>Microsoft Office PowerPoint</Application>
  <PresentationFormat>Widescreen</PresentationFormat>
  <Paragraphs>82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Cambria</vt:lpstr>
      <vt:lpstr>Georgia</vt:lpstr>
      <vt:lpstr>Wingdings 2</vt:lpstr>
      <vt:lpstr>Training presentation</vt:lpstr>
      <vt:lpstr>Cost Growth Benchmark Technical Team Charter</vt:lpstr>
      <vt:lpstr>Mission of OHS</vt:lpstr>
      <vt:lpstr>Agenda</vt:lpstr>
      <vt:lpstr>Agenda Item #1</vt:lpstr>
      <vt:lpstr>Agenda Item #2</vt:lpstr>
      <vt:lpstr>Agenda Item #3</vt:lpstr>
      <vt:lpstr>Why a Charter?</vt:lpstr>
      <vt:lpstr>Objectives of Cost Growth Benchmark Team</vt:lpstr>
      <vt:lpstr>Achieving the Objectives</vt:lpstr>
      <vt:lpstr>Achieving the Objectives</vt:lpstr>
      <vt:lpstr>Agenda Item #4</vt:lpstr>
      <vt:lpstr>Agenda Item #5</vt:lpstr>
      <vt:lpstr>Agenda Item #6</vt:lpstr>
      <vt:lpstr>Agenda Item #7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Information e of Training Presentation</dc:title>
  <dc:creator>Lawlor, Kelsey</dc:creator>
  <cp:lastModifiedBy>Veltri, Victoria</cp:lastModifiedBy>
  <cp:revision>309</cp:revision>
  <cp:lastPrinted>2019-07-30T12:55:29Z</cp:lastPrinted>
  <dcterms:created xsi:type="dcterms:W3CDTF">2018-08-01T20:16:00Z</dcterms:created>
  <dcterms:modified xsi:type="dcterms:W3CDTF">2020-03-10T14:35:20Z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