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 id="2147483708" r:id="rId5"/>
  </p:sldMasterIdLst>
  <p:notesMasterIdLst>
    <p:notesMasterId r:id="rId50"/>
  </p:notesMasterIdLst>
  <p:handoutMasterIdLst>
    <p:handoutMasterId r:id="rId51"/>
  </p:handoutMasterIdLst>
  <p:sldIdLst>
    <p:sldId id="257" r:id="rId6"/>
    <p:sldId id="323" r:id="rId7"/>
    <p:sldId id="337" r:id="rId8"/>
    <p:sldId id="615" r:id="rId9"/>
    <p:sldId id="631" r:id="rId10"/>
    <p:sldId id="611" r:id="rId11"/>
    <p:sldId id="326" r:id="rId12"/>
    <p:sldId id="612" r:id="rId13"/>
    <p:sldId id="613" r:id="rId14"/>
    <p:sldId id="608" r:id="rId15"/>
    <p:sldId id="609" r:id="rId16"/>
    <p:sldId id="610" r:id="rId17"/>
    <p:sldId id="614" r:id="rId18"/>
    <p:sldId id="344" r:id="rId19"/>
    <p:sldId id="277" r:id="rId20"/>
    <p:sldId id="349" r:id="rId21"/>
    <p:sldId id="625" r:id="rId22"/>
    <p:sldId id="350" r:id="rId23"/>
    <p:sldId id="352" r:id="rId24"/>
    <p:sldId id="355" r:id="rId25"/>
    <p:sldId id="357" r:id="rId26"/>
    <p:sldId id="358" r:id="rId27"/>
    <p:sldId id="598" r:id="rId28"/>
    <p:sldId id="616" r:id="rId29"/>
    <p:sldId id="604" r:id="rId30"/>
    <p:sldId id="606" r:id="rId31"/>
    <p:sldId id="618" r:id="rId32"/>
    <p:sldId id="619" r:id="rId33"/>
    <p:sldId id="574" r:id="rId34"/>
    <p:sldId id="601" r:id="rId35"/>
    <p:sldId id="626" r:id="rId36"/>
    <p:sldId id="627" r:id="rId37"/>
    <p:sldId id="628" r:id="rId38"/>
    <p:sldId id="629" r:id="rId39"/>
    <p:sldId id="351" r:id="rId40"/>
    <p:sldId id="332" r:id="rId41"/>
    <p:sldId id="591" r:id="rId42"/>
    <p:sldId id="630" r:id="rId43"/>
    <p:sldId id="620" r:id="rId44"/>
    <p:sldId id="621" r:id="rId45"/>
    <p:sldId id="622" r:id="rId46"/>
    <p:sldId id="623" r:id="rId47"/>
    <p:sldId id="607" r:id="rId48"/>
    <p:sldId id="338"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eltri, Victoria" initials="VV" lastIdx="10" clrIdx="6">
    <p:extLst>
      <p:ext uri="{19B8F6BF-5375-455C-9EA6-DF929625EA0E}">
        <p15:presenceInfo xmlns:p15="http://schemas.microsoft.com/office/powerpoint/2012/main" userId="S::Victoria.Veltri@ct.gov::be6d4cdd-3269-4ca8-9fdd-26674c1dc3a9" providerId="AD"/>
      </p:ext>
    </p:extLst>
  </p:cmAuthor>
  <p:cmAuthor id="1" name="Morris, Laura" initials="ML" lastIdx="2" clrIdx="0">
    <p:extLst>
      <p:ext uri="{19B8F6BF-5375-455C-9EA6-DF929625EA0E}">
        <p15:presenceInfo xmlns:p15="http://schemas.microsoft.com/office/powerpoint/2012/main" userId="S-1-5-21-746137067-854245398-682003330-218191" providerId="AD"/>
      </p:ext>
    </p:extLst>
  </p:cmAuthor>
  <p:cmAuthor id="2" name="January Angeles" initials="JA" lastIdx="9" clrIdx="1">
    <p:extLst>
      <p:ext uri="{19B8F6BF-5375-455C-9EA6-DF929625EA0E}">
        <p15:presenceInfo xmlns:p15="http://schemas.microsoft.com/office/powerpoint/2012/main" userId="January Angeles" providerId="None"/>
      </p:ext>
    </p:extLst>
  </p:cmAuthor>
  <p:cmAuthor id="3" name="Megan Burns" initials="MB" lastIdx="40" clrIdx="2">
    <p:extLst>
      <p:ext uri="{19B8F6BF-5375-455C-9EA6-DF929625EA0E}">
        <p15:presenceInfo xmlns:p15="http://schemas.microsoft.com/office/powerpoint/2012/main" userId="S::mburns@bailit-health.com::c618f2ce-3b45-45fc-84b9-ecdabaf9800a" providerId="AD"/>
      </p:ext>
    </p:extLst>
  </p:cmAuthor>
  <p:cmAuthor id="4" name="Michael Bailit" initials="MB" lastIdx="41" clrIdx="3">
    <p:extLst>
      <p:ext uri="{19B8F6BF-5375-455C-9EA6-DF929625EA0E}">
        <p15:presenceInfo xmlns:p15="http://schemas.microsoft.com/office/powerpoint/2012/main" userId="S::mbailit@bailit-health.com::6e5c4604-85bf-41ef-8e97-4724b7d56589" providerId="AD"/>
      </p:ext>
    </p:extLst>
  </p:cmAuthor>
  <p:cmAuthor id="5" name="Margaret Trinity" initials="MT" lastIdx="12" clrIdx="4">
    <p:extLst>
      <p:ext uri="{19B8F6BF-5375-455C-9EA6-DF929625EA0E}">
        <p15:presenceInfo xmlns:p15="http://schemas.microsoft.com/office/powerpoint/2012/main" userId="Margaret Trinity" providerId="None"/>
      </p:ext>
    </p:extLst>
  </p:cmAuthor>
  <p:cmAuthor id="6" name="Margaret Trinity" initials="MT [2]" lastIdx="1" clrIdx="5">
    <p:extLst>
      <p:ext uri="{19B8F6BF-5375-455C-9EA6-DF929625EA0E}">
        <p15:presenceInfo xmlns:p15="http://schemas.microsoft.com/office/powerpoint/2012/main" userId="S::mtrinity@bailit-health.com::8129bca9-3407-4bb1-986d-e1f77e7f2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7"/>
    <a:srgbClr val="0067B1"/>
    <a:srgbClr val="E5721B"/>
    <a:srgbClr val="3A5668"/>
    <a:srgbClr val="001826"/>
    <a:srgbClr val="BB1129"/>
    <a:srgbClr val="03E0EB"/>
    <a:srgbClr val="C1E7FF"/>
    <a:srgbClr val="0039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51FD6-0A8C-5434-3066-B7009A7E307A}" v="5" dt="2020-05-14T15:06:45.00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 pos="7296"/>
        <p:guide orient="horz" pos="41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rmaho\Desktop\Cost%20Benchmark\CT%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rmaho\Desktop\Cost%20Benchmark\CT%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rmaho\Desktop\Cost%20Benchmark\CT%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rmaho\Desktop\Cost%20Benchmark\2017_Health%20Care%20Cost%20and%20Utilization%20Report%20HCCUR_Appendix_Tables_v1.0.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38107312050203E-2"/>
          <c:y val="3.0196146165710633E-2"/>
          <c:w val="0.89513762969757338"/>
          <c:h val="0.62440158558446246"/>
        </c:manualLayout>
      </c:layout>
      <c:barChart>
        <c:barDir val="col"/>
        <c:grouping val="clustered"/>
        <c:varyColors val="0"/>
        <c:ser>
          <c:idx val="0"/>
          <c:order val="0"/>
          <c:tx>
            <c:strRef>
              <c:f>'Healthcare spending_USA'!$B$2</c:f>
              <c:strCache>
                <c:ptCount val="1"/>
                <c:pt idx="0">
                  <c:v>2009</c:v>
                </c:pt>
              </c:strCache>
            </c:strRef>
          </c:tx>
          <c:spPr>
            <a:solidFill>
              <a:schemeClr val="tx2"/>
            </a:solidFill>
            <a:ln>
              <a:noFill/>
            </a:ln>
            <a:effectLst/>
          </c:spPr>
          <c:invertIfNegative val="0"/>
          <c:dPt>
            <c:idx val="25"/>
            <c:invertIfNegative val="0"/>
            <c:bubble3D val="0"/>
            <c:spPr>
              <a:pattFill prst="lgCheck">
                <a:fgClr>
                  <a:schemeClr val="tx2"/>
                </a:fgClr>
                <a:bgClr>
                  <a:schemeClr val="bg1"/>
                </a:bgClr>
              </a:pattFill>
              <a:ln>
                <a:noFill/>
              </a:ln>
              <a:effectLst/>
            </c:spPr>
            <c:extLst>
              <c:ext xmlns:c16="http://schemas.microsoft.com/office/drawing/2014/chart" uri="{C3380CC4-5D6E-409C-BE32-E72D297353CC}">
                <c16:uniqueId val="{00000001-52D2-4A57-83DC-3B27E4A13139}"/>
              </c:ext>
            </c:extLst>
          </c:dPt>
          <c:dPt>
            <c:idx val="48"/>
            <c:invertIfNegative val="0"/>
            <c:bubble3D val="0"/>
            <c:spPr>
              <a:solidFill>
                <a:schemeClr val="accent2"/>
              </a:solidFill>
              <a:ln>
                <a:noFill/>
              </a:ln>
              <a:effectLst/>
            </c:spPr>
            <c:extLst>
              <c:ext xmlns:c16="http://schemas.microsoft.com/office/drawing/2014/chart" uri="{C3380CC4-5D6E-409C-BE32-E72D297353CC}">
                <c16:uniqueId val="{00000003-52D2-4A57-83DC-3B27E4A13139}"/>
              </c:ext>
            </c:extLst>
          </c:dPt>
          <c:cat>
            <c:strRef>
              <c:f>'Healthcare spending_USA'!$A$3:$A$53</c:f>
              <c:strCache>
                <c:ptCount val="51"/>
                <c:pt idx="0">
                  <c:v>Utah</c:v>
                </c:pt>
                <c:pt idx="1">
                  <c:v>Georgia</c:v>
                </c:pt>
                <c:pt idx="2">
                  <c:v>Idaho</c:v>
                </c:pt>
                <c:pt idx="3">
                  <c:v>Nevada</c:v>
                </c:pt>
                <c:pt idx="4">
                  <c:v>Arizona</c:v>
                </c:pt>
                <c:pt idx="5">
                  <c:v>Colorado</c:v>
                </c:pt>
                <c:pt idx="6">
                  <c:v>Texas</c:v>
                </c:pt>
                <c:pt idx="7">
                  <c:v>California</c:v>
                </c:pt>
                <c:pt idx="8">
                  <c:v>New Mexico</c:v>
                </c:pt>
                <c:pt idx="9">
                  <c:v>Arkansas</c:v>
                </c:pt>
                <c:pt idx="10">
                  <c:v>Alabama</c:v>
                </c:pt>
                <c:pt idx="11">
                  <c:v>South Carolina</c:v>
                </c:pt>
                <c:pt idx="12">
                  <c:v>Virginia</c:v>
                </c:pt>
                <c:pt idx="13">
                  <c:v>Oregon</c:v>
                </c:pt>
                <c:pt idx="14">
                  <c:v>Tennessee</c:v>
                </c:pt>
                <c:pt idx="15">
                  <c:v>Oklahoma</c:v>
                </c:pt>
                <c:pt idx="16">
                  <c:v>North Carolina</c:v>
                </c:pt>
                <c:pt idx="17">
                  <c:v>Hawaii</c:v>
                </c:pt>
                <c:pt idx="18">
                  <c:v>Mississippi</c:v>
                </c:pt>
                <c:pt idx="19">
                  <c:v>Kentucky</c:v>
                </c:pt>
                <c:pt idx="20">
                  <c:v>Montana</c:v>
                </c:pt>
                <c:pt idx="21">
                  <c:v>Kansas</c:v>
                </c:pt>
                <c:pt idx="22">
                  <c:v>Indiana</c:v>
                </c:pt>
                <c:pt idx="23">
                  <c:v>Michigan</c:v>
                </c:pt>
                <c:pt idx="24">
                  <c:v>Washington</c:v>
                </c:pt>
                <c:pt idx="25">
                  <c:v>US</c:v>
                </c:pt>
                <c:pt idx="26">
                  <c:v>Missouri</c:v>
                </c:pt>
                <c:pt idx="27">
                  <c:v>Illinois</c:v>
                </c:pt>
                <c:pt idx="28">
                  <c:v>Iowa</c:v>
                </c:pt>
                <c:pt idx="29">
                  <c:v>Louisiana</c:v>
                </c:pt>
                <c:pt idx="30">
                  <c:v>Wyoming</c:v>
                </c:pt>
                <c:pt idx="31">
                  <c:v>Florida</c:v>
                </c:pt>
                <c:pt idx="32">
                  <c:v>Nebraska</c:v>
                </c:pt>
                <c:pt idx="33">
                  <c:v>Ohio</c:v>
                </c:pt>
                <c:pt idx="34">
                  <c:v>South Dakota</c:v>
                </c:pt>
                <c:pt idx="35">
                  <c:v>Maryland</c:v>
                </c:pt>
                <c:pt idx="36">
                  <c:v>Wisconsin</c:v>
                </c:pt>
                <c:pt idx="37">
                  <c:v>Minnesota</c:v>
                </c:pt>
                <c:pt idx="38">
                  <c:v>Pennsylvania</c:v>
                </c:pt>
                <c:pt idx="39">
                  <c:v>New Jersey</c:v>
                </c:pt>
                <c:pt idx="40">
                  <c:v>West Virginia</c:v>
                </c:pt>
                <c:pt idx="41">
                  <c:v>North Dakota</c:v>
                </c:pt>
                <c:pt idx="42">
                  <c:v>Vermont</c:v>
                </c:pt>
                <c:pt idx="43">
                  <c:v>New Hampshire</c:v>
                </c:pt>
                <c:pt idx="44">
                  <c:v>Maine</c:v>
                </c:pt>
                <c:pt idx="45">
                  <c:v>Rhode Island</c:v>
                </c:pt>
                <c:pt idx="46">
                  <c:v>Delaware</c:v>
                </c:pt>
                <c:pt idx="47">
                  <c:v>New York</c:v>
                </c:pt>
                <c:pt idx="48">
                  <c:v>Connecticut</c:v>
                </c:pt>
                <c:pt idx="49">
                  <c:v>Alaska</c:v>
                </c:pt>
                <c:pt idx="50">
                  <c:v>Massachusetts</c:v>
                </c:pt>
              </c:strCache>
            </c:strRef>
          </c:cat>
          <c:val>
            <c:numRef>
              <c:f>'Healthcare spending_USA'!$B$3:$B$53</c:f>
              <c:numCache>
                <c:formatCode>General</c:formatCode>
                <c:ptCount val="51"/>
                <c:pt idx="0">
                  <c:v>5101</c:v>
                </c:pt>
                <c:pt idx="1">
                  <c:v>5513</c:v>
                </c:pt>
                <c:pt idx="2">
                  <c:v>5700</c:v>
                </c:pt>
                <c:pt idx="3">
                  <c:v>5700</c:v>
                </c:pt>
                <c:pt idx="4">
                  <c:v>5874</c:v>
                </c:pt>
                <c:pt idx="5">
                  <c:v>5882</c:v>
                </c:pt>
                <c:pt idx="6">
                  <c:v>6004</c:v>
                </c:pt>
                <c:pt idx="7">
                  <c:v>6210</c:v>
                </c:pt>
                <c:pt idx="8">
                  <c:v>6214</c:v>
                </c:pt>
                <c:pt idx="9">
                  <c:v>6238</c:v>
                </c:pt>
                <c:pt idx="10">
                  <c:v>6325</c:v>
                </c:pt>
                <c:pt idx="11">
                  <c:v>6363</c:v>
                </c:pt>
                <c:pt idx="12">
                  <c:v>6452</c:v>
                </c:pt>
                <c:pt idx="13">
                  <c:v>6484</c:v>
                </c:pt>
                <c:pt idx="14">
                  <c:v>6499</c:v>
                </c:pt>
                <c:pt idx="15">
                  <c:v>6504</c:v>
                </c:pt>
                <c:pt idx="16">
                  <c:v>6533</c:v>
                </c:pt>
                <c:pt idx="17">
                  <c:v>6542</c:v>
                </c:pt>
                <c:pt idx="18">
                  <c:v>6615</c:v>
                </c:pt>
                <c:pt idx="19">
                  <c:v>6698</c:v>
                </c:pt>
                <c:pt idx="20">
                  <c:v>6701</c:v>
                </c:pt>
                <c:pt idx="21">
                  <c:v>6764</c:v>
                </c:pt>
                <c:pt idx="22">
                  <c:v>6791</c:v>
                </c:pt>
                <c:pt idx="23">
                  <c:v>6816</c:v>
                </c:pt>
                <c:pt idx="24">
                  <c:v>6838</c:v>
                </c:pt>
                <c:pt idx="25">
                  <c:v>6892</c:v>
                </c:pt>
                <c:pt idx="26">
                  <c:v>6902</c:v>
                </c:pt>
                <c:pt idx="27">
                  <c:v>6917</c:v>
                </c:pt>
                <c:pt idx="28">
                  <c:v>6946</c:v>
                </c:pt>
                <c:pt idx="29">
                  <c:v>6958</c:v>
                </c:pt>
                <c:pt idx="30">
                  <c:v>6972</c:v>
                </c:pt>
                <c:pt idx="31">
                  <c:v>7134</c:v>
                </c:pt>
                <c:pt idx="32">
                  <c:v>7193</c:v>
                </c:pt>
                <c:pt idx="33">
                  <c:v>7322</c:v>
                </c:pt>
                <c:pt idx="34">
                  <c:v>7335</c:v>
                </c:pt>
                <c:pt idx="35">
                  <c:v>7507</c:v>
                </c:pt>
                <c:pt idx="36">
                  <c:v>7512</c:v>
                </c:pt>
                <c:pt idx="37">
                  <c:v>7521</c:v>
                </c:pt>
                <c:pt idx="38">
                  <c:v>7701</c:v>
                </c:pt>
                <c:pt idx="39">
                  <c:v>7727</c:v>
                </c:pt>
                <c:pt idx="40">
                  <c:v>7772</c:v>
                </c:pt>
                <c:pt idx="41">
                  <c:v>7919</c:v>
                </c:pt>
                <c:pt idx="42">
                  <c:v>8111</c:v>
                </c:pt>
                <c:pt idx="43">
                  <c:v>8134</c:v>
                </c:pt>
                <c:pt idx="44">
                  <c:v>8359</c:v>
                </c:pt>
                <c:pt idx="45">
                  <c:v>8393</c:v>
                </c:pt>
                <c:pt idx="46">
                  <c:v>8405</c:v>
                </c:pt>
                <c:pt idx="47">
                  <c:v>8542</c:v>
                </c:pt>
                <c:pt idx="48">
                  <c:v>8740</c:v>
                </c:pt>
                <c:pt idx="49">
                  <c:v>8745</c:v>
                </c:pt>
                <c:pt idx="50">
                  <c:v>9417</c:v>
                </c:pt>
              </c:numCache>
            </c:numRef>
          </c:val>
          <c:extLst>
            <c:ext xmlns:c16="http://schemas.microsoft.com/office/drawing/2014/chart" uri="{C3380CC4-5D6E-409C-BE32-E72D297353CC}">
              <c16:uniqueId val="{00000004-52D2-4A57-83DC-3B27E4A13139}"/>
            </c:ext>
          </c:extLst>
        </c:ser>
        <c:dLbls>
          <c:showLegendKey val="0"/>
          <c:showVal val="0"/>
          <c:showCatName val="0"/>
          <c:showSerName val="0"/>
          <c:showPercent val="0"/>
          <c:showBubbleSize val="0"/>
        </c:dLbls>
        <c:gapWidth val="87"/>
        <c:overlap val="-27"/>
        <c:axId val="635903608"/>
        <c:axId val="635902824"/>
      </c:barChart>
      <c:catAx>
        <c:axId val="635903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635902824"/>
        <c:crosses val="autoZero"/>
        <c:auto val="1"/>
        <c:lblAlgn val="ctr"/>
        <c:lblOffset val="100"/>
        <c:noMultiLvlLbl val="0"/>
      </c:catAx>
      <c:valAx>
        <c:axId val="635902824"/>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b="1">
                    <a:solidFill>
                      <a:schemeClr val="tx2"/>
                    </a:solidFill>
                  </a:rPr>
                  <a:t>2009</a:t>
                </a:r>
              </a:p>
            </c:rich>
          </c:tx>
          <c:layout>
            <c:manualLayout>
              <c:xMode val="edge"/>
              <c:yMode val="edge"/>
              <c:x val="1.4262742841236302E-3"/>
              <c:y val="0.21820256198518195"/>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35903608"/>
        <c:crosses val="autoZero"/>
        <c:crossBetween val="between"/>
        <c:majorUnit val="2000"/>
        <c:minorUnit val="5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15313127146868E-2"/>
          <c:y val="7.6097572414278267E-2"/>
          <c:w val="0.91216313005753191"/>
          <c:h val="0.56220798330411947"/>
        </c:manualLayout>
      </c:layout>
      <c:barChart>
        <c:barDir val="col"/>
        <c:grouping val="clustered"/>
        <c:varyColors val="0"/>
        <c:ser>
          <c:idx val="1"/>
          <c:order val="0"/>
          <c:tx>
            <c:strRef>
              <c:f>'Healthcare spending_USA'!$D$2</c:f>
              <c:strCache>
                <c:ptCount val="1"/>
                <c:pt idx="0">
                  <c:v>2014</c:v>
                </c:pt>
              </c:strCache>
            </c:strRef>
          </c:tx>
          <c:spPr>
            <a:solidFill>
              <a:schemeClr val="tx2"/>
            </a:solidFill>
            <a:ln>
              <a:noFill/>
            </a:ln>
            <a:effectLst/>
          </c:spPr>
          <c:invertIfNegative val="0"/>
          <c:dPt>
            <c:idx val="23"/>
            <c:invertIfNegative val="0"/>
            <c:bubble3D val="0"/>
            <c:spPr>
              <a:pattFill prst="lgCheck">
                <a:fgClr>
                  <a:schemeClr val="tx2"/>
                </a:fgClr>
                <a:bgClr>
                  <a:schemeClr val="bg1"/>
                </a:bgClr>
              </a:pattFill>
              <a:ln>
                <a:noFill/>
              </a:ln>
              <a:effectLst/>
            </c:spPr>
            <c:extLst>
              <c:ext xmlns:c16="http://schemas.microsoft.com/office/drawing/2014/chart" uri="{C3380CC4-5D6E-409C-BE32-E72D297353CC}">
                <c16:uniqueId val="{00000001-793B-4DA0-92EB-4814758E7929}"/>
              </c:ext>
            </c:extLst>
          </c:dPt>
          <c:dPt>
            <c:idx val="37"/>
            <c:invertIfNegative val="0"/>
            <c:bubble3D val="0"/>
            <c:spPr>
              <a:solidFill>
                <a:schemeClr val="tx2"/>
              </a:solidFill>
              <a:ln>
                <a:solidFill>
                  <a:schemeClr val="accent1"/>
                </a:solidFill>
              </a:ln>
              <a:effectLst/>
            </c:spPr>
            <c:extLst>
              <c:ext xmlns:c16="http://schemas.microsoft.com/office/drawing/2014/chart" uri="{C3380CC4-5D6E-409C-BE32-E72D297353CC}">
                <c16:uniqueId val="{00000003-793B-4DA0-92EB-4814758E7929}"/>
              </c:ext>
            </c:extLst>
          </c:dPt>
          <c:dPt>
            <c:idx val="46"/>
            <c:invertIfNegative val="0"/>
            <c:bubble3D val="0"/>
            <c:spPr>
              <a:solidFill>
                <a:schemeClr val="accent2"/>
              </a:solidFill>
              <a:ln>
                <a:noFill/>
              </a:ln>
              <a:effectLst/>
            </c:spPr>
            <c:extLst>
              <c:ext xmlns:c16="http://schemas.microsoft.com/office/drawing/2014/chart" uri="{C3380CC4-5D6E-409C-BE32-E72D297353CC}">
                <c16:uniqueId val="{00000005-793B-4DA0-92EB-4814758E7929}"/>
              </c:ext>
            </c:extLst>
          </c:dPt>
          <c:cat>
            <c:strRef>
              <c:f>'Healthcare spending_USA'!$C$3:$C$53</c:f>
              <c:strCache>
                <c:ptCount val="51"/>
                <c:pt idx="0">
                  <c:v>Utah</c:v>
                </c:pt>
                <c:pt idx="1">
                  <c:v>Arizona</c:v>
                </c:pt>
                <c:pt idx="2">
                  <c:v>Georgia</c:v>
                </c:pt>
                <c:pt idx="3">
                  <c:v>Nevada</c:v>
                </c:pt>
                <c:pt idx="4">
                  <c:v>Colorado</c:v>
                </c:pt>
                <c:pt idx="5">
                  <c:v>Idaho</c:v>
                </c:pt>
                <c:pt idx="6">
                  <c:v>Texas</c:v>
                </c:pt>
                <c:pt idx="7">
                  <c:v>New Mexico</c:v>
                </c:pt>
                <c:pt idx="8">
                  <c:v>North Carolina</c:v>
                </c:pt>
                <c:pt idx="9">
                  <c:v>Alabama</c:v>
                </c:pt>
                <c:pt idx="10">
                  <c:v>Hawaii</c:v>
                </c:pt>
                <c:pt idx="11">
                  <c:v>South Carolina</c:v>
                </c:pt>
                <c:pt idx="12">
                  <c:v>Tennessee</c:v>
                </c:pt>
                <c:pt idx="13">
                  <c:v>Arkansas</c:v>
                </c:pt>
                <c:pt idx="14">
                  <c:v>California</c:v>
                </c:pt>
                <c:pt idx="15">
                  <c:v>Virginia</c:v>
                </c:pt>
                <c:pt idx="16">
                  <c:v>Oklahoma</c:v>
                </c:pt>
                <c:pt idx="17">
                  <c:v>Mississippi</c:v>
                </c:pt>
                <c:pt idx="18">
                  <c:v>Kansas</c:v>
                </c:pt>
                <c:pt idx="19">
                  <c:v>Louisiana</c:v>
                </c:pt>
                <c:pt idx="20">
                  <c:v>Washington</c:v>
                </c:pt>
                <c:pt idx="21">
                  <c:v>Kentucky</c:v>
                </c:pt>
                <c:pt idx="22">
                  <c:v>Oregon</c:v>
                </c:pt>
                <c:pt idx="23">
                  <c:v>US</c:v>
                </c:pt>
                <c:pt idx="24">
                  <c:v>Michigan</c:v>
                </c:pt>
                <c:pt idx="25">
                  <c:v>Florida</c:v>
                </c:pt>
                <c:pt idx="26">
                  <c:v>Missouri</c:v>
                </c:pt>
                <c:pt idx="27">
                  <c:v>Iowa</c:v>
                </c:pt>
                <c:pt idx="28">
                  <c:v>Montana</c:v>
                </c:pt>
                <c:pt idx="29">
                  <c:v>Illinois</c:v>
                </c:pt>
                <c:pt idx="30">
                  <c:v>Indiana</c:v>
                </c:pt>
                <c:pt idx="31">
                  <c:v>Wyoming</c:v>
                </c:pt>
                <c:pt idx="32">
                  <c:v>Nebraska</c:v>
                </c:pt>
                <c:pt idx="33">
                  <c:v>Maryland</c:v>
                </c:pt>
                <c:pt idx="34">
                  <c:v>Wisconsin</c:v>
                </c:pt>
                <c:pt idx="35">
                  <c:v>Ohio</c:v>
                </c:pt>
                <c:pt idx="36">
                  <c:v>New Jersey</c:v>
                </c:pt>
                <c:pt idx="37">
                  <c:v>Minnesota</c:v>
                </c:pt>
                <c:pt idx="38">
                  <c:v>South Dakota</c:v>
                </c:pt>
                <c:pt idx="39">
                  <c:v>Pennsylvania</c:v>
                </c:pt>
                <c:pt idx="40">
                  <c:v>West Virginia</c:v>
                </c:pt>
                <c:pt idx="41">
                  <c:v>Maine</c:v>
                </c:pt>
                <c:pt idx="42">
                  <c:v>Rhode Island</c:v>
                </c:pt>
                <c:pt idx="43">
                  <c:v>New Hampshire</c:v>
                </c:pt>
                <c:pt idx="44">
                  <c:v>New York</c:v>
                </c:pt>
                <c:pt idx="45">
                  <c:v>North Dakota</c:v>
                </c:pt>
                <c:pt idx="46">
                  <c:v>Connecticut</c:v>
                </c:pt>
                <c:pt idx="47">
                  <c:v>Vermont</c:v>
                </c:pt>
                <c:pt idx="48">
                  <c:v>Delaware</c:v>
                </c:pt>
                <c:pt idx="49">
                  <c:v>Massachusetts</c:v>
                </c:pt>
                <c:pt idx="50">
                  <c:v>Alaska</c:v>
                </c:pt>
              </c:strCache>
            </c:strRef>
          </c:cat>
          <c:val>
            <c:numRef>
              <c:f>'Healthcare spending_USA'!$D$3:$D$53</c:f>
              <c:numCache>
                <c:formatCode>General</c:formatCode>
                <c:ptCount val="51"/>
                <c:pt idx="0">
                  <c:v>5982</c:v>
                </c:pt>
                <c:pt idx="1">
                  <c:v>6452</c:v>
                </c:pt>
                <c:pt idx="2">
                  <c:v>6587</c:v>
                </c:pt>
                <c:pt idx="3">
                  <c:v>6714</c:v>
                </c:pt>
                <c:pt idx="4">
                  <c:v>6804</c:v>
                </c:pt>
                <c:pt idx="5">
                  <c:v>6927</c:v>
                </c:pt>
                <c:pt idx="6">
                  <c:v>6998</c:v>
                </c:pt>
                <c:pt idx="7">
                  <c:v>7214</c:v>
                </c:pt>
                <c:pt idx="8">
                  <c:v>7264</c:v>
                </c:pt>
                <c:pt idx="9">
                  <c:v>7281</c:v>
                </c:pt>
                <c:pt idx="10">
                  <c:v>7299</c:v>
                </c:pt>
                <c:pt idx="11">
                  <c:v>7311</c:v>
                </c:pt>
                <c:pt idx="12">
                  <c:v>7372</c:v>
                </c:pt>
                <c:pt idx="13">
                  <c:v>7408</c:v>
                </c:pt>
                <c:pt idx="14">
                  <c:v>7549</c:v>
                </c:pt>
                <c:pt idx="15">
                  <c:v>7556</c:v>
                </c:pt>
                <c:pt idx="16">
                  <c:v>7627</c:v>
                </c:pt>
                <c:pt idx="17">
                  <c:v>7646</c:v>
                </c:pt>
                <c:pt idx="18">
                  <c:v>7651</c:v>
                </c:pt>
                <c:pt idx="19">
                  <c:v>7815</c:v>
                </c:pt>
                <c:pt idx="20">
                  <c:v>7913</c:v>
                </c:pt>
                <c:pt idx="21">
                  <c:v>8004</c:v>
                </c:pt>
                <c:pt idx="22">
                  <c:v>8044</c:v>
                </c:pt>
                <c:pt idx="23">
                  <c:v>8045</c:v>
                </c:pt>
                <c:pt idx="24">
                  <c:v>8055</c:v>
                </c:pt>
                <c:pt idx="25">
                  <c:v>8076</c:v>
                </c:pt>
                <c:pt idx="26">
                  <c:v>8107</c:v>
                </c:pt>
                <c:pt idx="27">
                  <c:v>8200</c:v>
                </c:pt>
                <c:pt idx="28">
                  <c:v>8221</c:v>
                </c:pt>
                <c:pt idx="29">
                  <c:v>8262</c:v>
                </c:pt>
                <c:pt idx="30">
                  <c:v>8300</c:v>
                </c:pt>
                <c:pt idx="31">
                  <c:v>8320</c:v>
                </c:pt>
                <c:pt idx="32">
                  <c:v>8412</c:v>
                </c:pt>
                <c:pt idx="33">
                  <c:v>8602</c:v>
                </c:pt>
                <c:pt idx="34">
                  <c:v>8702</c:v>
                </c:pt>
                <c:pt idx="35">
                  <c:v>8712</c:v>
                </c:pt>
                <c:pt idx="36">
                  <c:v>8859</c:v>
                </c:pt>
                <c:pt idx="37">
                  <c:v>8871</c:v>
                </c:pt>
                <c:pt idx="38">
                  <c:v>8933</c:v>
                </c:pt>
                <c:pt idx="39">
                  <c:v>9258</c:v>
                </c:pt>
                <c:pt idx="40">
                  <c:v>9462</c:v>
                </c:pt>
                <c:pt idx="41">
                  <c:v>9531</c:v>
                </c:pt>
                <c:pt idx="42">
                  <c:v>9551</c:v>
                </c:pt>
                <c:pt idx="43">
                  <c:v>9589</c:v>
                </c:pt>
                <c:pt idx="44">
                  <c:v>9778</c:v>
                </c:pt>
                <c:pt idx="45">
                  <c:v>9851</c:v>
                </c:pt>
                <c:pt idx="46">
                  <c:v>9859</c:v>
                </c:pt>
                <c:pt idx="47">
                  <c:v>10190</c:v>
                </c:pt>
                <c:pt idx="48">
                  <c:v>10254</c:v>
                </c:pt>
                <c:pt idx="49">
                  <c:v>10559</c:v>
                </c:pt>
                <c:pt idx="50">
                  <c:v>11064</c:v>
                </c:pt>
              </c:numCache>
            </c:numRef>
          </c:val>
          <c:extLst>
            <c:ext xmlns:c16="http://schemas.microsoft.com/office/drawing/2014/chart" uri="{C3380CC4-5D6E-409C-BE32-E72D297353CC}">
              <c16:uniqueId val="{00000006-793B-4DA0-92EB-4814758E7929}"/>
            </c:ext>
          </c:extLst>
        </c:ser>
        <c:dLbls>
          <c:showLegendKey val="0"/>
          <c:showVal val="0"/>
          <c:showCatName val="0"/>
          <c:showSerName val="0"/>
          <c:showPercent val="0"/>
          <c:showBubbleSize val="0"/>
        </c:dLbls>
        <c:gapWidth val="87"/>
        <c:overlap val="-27"/>
        <c:axId val="635901256"/>
        <c:axId val="635896552"/>
        <c:extLst/>
      </c:barChart>
      <c:catAx>
        <c:axId val="635901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635896552"/>
        <c:crosses val="autoZero"/>
        <c:auto val="1"/>
        <c:lblAlgn val="ctr"/>
        <c:lblOffset val="100"/>
        <c:noMultiLvlLbl val="0"/>
      </c:catAx>
      <c:valAx>
        <c:axId val="635896552"/>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b="1">
                    <a:solidFill>
                      <a:schemeClr val="tx2"/>
                    </a:solidFill>
                  </a:rPr>
                  <a:t>2014</a:t>
                </a:r>
              </a:p>
            </c:rich>
          </c:tx>
          <c:layout>
            <c:manualLayout>
              <c:xMode val="edge"/>
              <c:yMode val="edge"/>
              <c:x val="1.1588830818359402E-3"/>
              <c:y val="0.2551531058617672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63590125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79793732037521E-2"/>
          <c:y val="1.4779735225455851E-2"/>
          <c:w val="0.46428363111249538"/>
          <c:h val="0.90975176485993225"/>
        </c:manualLayout>
      </c:layout>
      <c:scatterChart>
        <c:scatterStyle val="lineMarker"/>
        <c:varyColors val="0"/>
        <c:ser>
          <c:idx val="0"/>
          <c:order val="0"/>
          <c:tx>
            <c:strRef>
              <c:f>ESI!$B$3</c:f>
              <c:strCache>
                <c:ptCount val="1"/>
                <c:pt idx="0">
                  <c:v>Worker contributions to premiums (MEPS IC, CT)</c:v>
                </c:pt>
              </c:strCache>
            </c:strRef>
          </c:tx>
          <c:spPr>
            <a:ln w="47625" cap="rnd">
              <a:solidFill>
                <a:schemeClr val="tx2"/>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E4DB-411F-9B23-514E4F1DAFFF}"/>
                </c:ext>
              </c:extLst>
            </c:dLbl>
            <c:dLbl>
              <c:idx val="1"/>
              <c:delete val="1"/>
              <c:extLst>
                <c:ext xmlns:c15="http://schemas.microsoft.com/office/drawing/2012/chart" uri="{CE6537A1-D6FC-4f65-9D91-7224C49458BB}"/>
                <c:ext xmlns:c16="http://schemas.microsoft.com/office/drawing/2014/chart" uri="{C3380CC4-5D6E-409C-BE32-E72D297353CC}">
                  <c16:uniqueId val="{00000001-E4DB-411F-9B23-514E4F1DAFFF}"/>
                </c:ext>
              </c:extLst>
            </c:dLbl>
            <c:dLbl>
              <c:idx val="2"/>
              <c:delete val="1"/>
              <c:extLst>
                <c:ext xmlns:c15="http://schemas.microsoft.com/office/drawing/2012/chart" uri="{CE6537A1-D6FC-4f65-9D91-7224C49458BB}"/>
                <c:ext xmlns:c16="http://schemas.microsoft.com/office/drawing/2014/chart" uri="{C3380CC4-5D6E-409C-BE32-E72D297353CC}">
                  <c16:uniqueId val="{00000002-E4DB-411F-9B23-514E4F1DAFFF}"/>
                </c:ext>
              </c:extLst>
            </c:dLbl>
            <c:dLbl>
              <c:idx val="3"/>
              <c:layout>
                <c:manualLayout>
                  <c:x val="1.9528272503327011E-2"/>
                  <c:y val="4.3148487665153432E-2"/>
                </c:manualLayout>
              </c:layout>
              <c:tx>
                <c:rich>
                  <a:bodyPr/>
                  <a:lstStyle/>
                  <a:p>
                    <a:fld id="{7C7C52CA-782A-4917-8573-C849BB870EB3}" type="SERIESNAME">
                      <a:rPr lang="en-US"/>
                      <a:pPr/>
                      <a:t>[SERIES NAME]</a:t>
                    </a:fld>
                    <a:endParaRPr lang="en-US"/>
                  </a:p>
                </c:rich>
              </c:tx>
              <c:showLegendKey val="0"/>
              <c:showVal val="0"/>
              <c:showCatName val="0"/>
              <c:showSerName val="1"/>
              <c:showPercent val="0"/>
              <c:showBubbleSize val="0"/>
              <c:extLst>
                <c:ext xmlns:c15="http://schemas.microsoft.com/office/drawing/2012/chart" uri="{CE6537A1-D6FC-4f65-9D91-7224C49458BB}">
                  <c15:layout>
                    <c:manualLayout>
                      <c:w val="0.54672424045077439"/>
                      <c:h val="0.10415846046793076"/>
                    </c:manualLayout>
                  </c15:layout>
                  <c15:dlblFieldTable/>
                  <c15:showDataLabelsRange val="0"/>
                </c:ext>
                <c:ext xmlns:c16="http://schemas.microsoft.com/office/drawing/2014/chart" uri="{C3380CC4-5D6E-409C-BE32-E72D297353CC}">
                  <c16:uniqueId val="{00000003-E4DB-411F-9B23-514E4F1DAFFF}"/>
                </c:ext>
              </c:extLst>
            </c:dLbl>
            <c:dLbl>
              <c:idx val="4"/>
              <c:delete val="1"/>
              <c:extLst>
                <c:ext xmlns:c15="http://schemas.microsoft.com/office/drawing/2012/chart" uri="{CE6537A1-D6FC-4f65-9D91-7224C49458BB}"/>
                <c:ext xmlns:c16="http://schemas.microsoft.com/office/drawing/2014/chart" uri="{C3380CC4-5D6E-409C-BE32-E72D297353CC}">
                  <c16:uniqueId val="{00000004-E4DB-411F-9B23-514E4F1DAFFF}"/>
                </c:ext>
              </c:extLst>
            </c:dLbl>
            <c:spPr>
              <a:noFill/>
              <a:ln>
                <a:noFill/>
              </a:ln>
              <a:effectLst/>
            </c:spPr>
            <c:txPr>
              <a:bodyPr rot="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ESI!$A$4:$A$8</c:f>
              <c:numCache>
                <c:formatCode>General</c:formatCode>
                <c:ptCount val="5"/>
                <c:pt idx="0">
                  <c:v>2000</c:v>
                </c:pt>
                <c:pt idx="1">
                  <c:v>2005</c:v>
                </c:pt>
                <c:pt idx="2">
                  <c:v>2010</c:v>
                </c:pt>
                <c:pt idx="3">
                  <c:v>2015</c:v>
                </c:pt>
                <c:pt idx="4">
                  <c:v>2018</c:v>
                </c:pt>
              </c:numCache>
            </c:numRef>
          </c:xVal>
          <c:yVal>
            <c:numRef>
              <c:f>ESI!$B$4:$B$8</c:f>
              <c:numCache>
                <c:formatCode>0%</c:formatCode>
                <c:ptCount val="5"/>
                <c:pt idx="0" formatCode="General">
                  <c:v>0</c:v>
                </c:pt>
                <c:pt idx="1">
                  <c:v>0.61242960710486993</c:v>
                </c:pt>
                <c:pt idx="2">
                  <c:v>1.4953180160133639</c:v>
                </c:pt>
                <c:pt idx="3">
                  <c:v>2.5785366108308807</c:v>
                </c:pt>
                <c:pt idx="4">
                  <c:v>2.4924011563032229</c:v>
                </c:pt>
              </c:numCache>
            </c:numRef>
          </c:yVal>
          <c:smooth val="0"/>
          <c:extLst>
            <c:ext xmlns:c16="http://schemas.microsoft.com/office/drawing/2014/chart" uri="{C3380CC4-5D6E-409C-BE32-E72D297353CC}">
              <c16:uniqueId val="{00000005-E4DB-411F-9B23-514E4F1DAFFF}"/>
            </c:ext>
          </c:extLst>
        </c:ser>
        <c:ser>
          <c:idx val="1"/>
          <c:order val="1"/>
          <c:tx>
            <c:strRef>
              <c:f>ESI!$C$3</c:f>
              <c:strCache>
                <c:ptCount val="1"/>
                <c:pt idx="0">
                  <c:v>Family premiums (MEPS IC, CT)</c:v>
                </c:pt>
              </c:strCache>
            </c:strRef>
          </c:tx>
          <c:spPr>
            <a:ln w="50800" cap="rnd">
              <a:solidFill>
                <a:schemeClr val="tx2">
                  <a:lumMod val="60000"/>
                  <a:lumOff val="40000"/>
                </a:schemeClr>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E4DB-411F-9B23-514E4F1DAFFF}"/>
                </c:ext>
              </c:extLst>
            </c:dLbl>
            <c:dLbl>
              <c:idx val="1"/>
              <c:delete val="1"/>
              <c:extLst>
                <c:ext xmlns:c15="http://schemas.microsoft.com/office/drawing/2012/chart" uri="{CE6537A1-D6FC-4f65-9D91-7224C49458BB}"/>
                <c:ext xmlns:c16="http://schemas.microsoft.com/office/drawing/2014/chart" uri="{C3380CC4-5D6E-409C-BE32-E72D297353CC}">
                  <c16:uniqueId val="{00000007-E4DB-411F-9B23-514E4F1DAFFF}"/>
                </c:ext>
              </c:extLst>
            </c:dLbl>
            <c:dLbl>
              <c:idx val="2"/>
              <c:delete val="1"/>
              <c:extLst>
                <c:ext xmlns:c15="http://schemas.microsoft.com/office/drawing/2012/chart" uri="{CE6537A1-D6FC-4f65-9D91-7224C49458BB}"/>
                <c:ext xmlns:c16="http://schemas.microsoft.com/office/drawing/2014/chart" uri="{C3380CC4-5D6E-409C-BE32-E72D297353CC}">
                  <c16:uniqueId val="{00000008-E4DB-411F-9B23-514E4F1DAFFF}"/>
                </c:ext>
              </c:extLst>
            </c:dLbl>
            <c:dLbl>
              <c:idx val="3"/>
              <c:delete val="1"/>
              <c:extLst>
                <c:ext xmlns:c15="http://schemas.microsoft.com/office/drawing/2012/chart" uri="{CE6537A1-D6FC-4f65-9D91-7224C49458BB}"/>
                <c:ext xmlns:c16="http://schemas.microsoft.com/office/drawing/2014/chart" uri="{C3380CC4-5D6E-409C-BE32-E72D297353CC}">
                  <c16:uniqueId val="{00000009-E4DB-411F-9B23-514E4F1DAFFF}"/>
                </c:ext>
              </c:extLst>
            </c:dLbl>
            <c:dLbl>
              <c:idx val="4"/>
              <c:layout>
                <c:manualLayout>
                  <c:x val="-4.0911386823336268E-2"/>
                  <c:y val="-3.7355145094536628E-2"/>
                </c:manualLayout>
              </c:layout>
              <c:tx>
                <c:rich>
                  <a:bodyPr/>
                  <a:lstStyle/>
                  <a:p>
                    <a:fld id="{2A4DB00B-F794-40C0-A596-A3F2FEF0F0C8}" type="SERIESNAME">
                      <a:rPr lang="en-US" sz="1400"/>
                      <a:pPr/>
                      <a:t>[SERIES NAME]</a:t>
                    </a:fld>
                    <a:endParaRPr lang="en-US"/>
                  </a:p>
                </c:rich>
              </c:tx>
              <c:showLegendKey val="0"/>
              <c:showVal val="0"/>
              <c:showCatName val="0"/>
              <c:showSerName val="1"/>
              <c:showPercent val="0"/>
              <c:showBubbleSize val="0"/>
              <c:extLst>
                <c:ext xmlns:c15="http://schemas.microsoft.com/office/drawing/2012/chart" uri="{CE6537A1-D6FC-4f65-9D91-7224C49458BB}">
                  <c15:layout>
                    <c:manualLayout>
                      <c:w val="0.37568295721607159"/>
                      <c:h val="7.5048822563426654E-2"/>
                    </c:manualLayout>
                  </c15:layout>
                  <c15:dlblFieldTable/>
                  <c15:showDataLabelsRange val="0"/>
                </c:ext>
                <c:ext xmlns:c16="http://schemas.microsoft.com/office/drawing/2014/chart" uri="{C3380CC4-5D6E-409C-BE32-E72D297353CC}">
                  <c16:uniqueId val="{0000000A-E4DB-411F-9B23-514E4F1DAFFF}"/>
                </c:ext>
              </c:extLst>
            </c:dLbl>
            <c:spPr>
              <a:noFill/>
              <a:ln>
                <a:noFill/>
              </a:ln>
              <a:effectLst/>
            </c:spPr>
            <c:txPr>
              <a:bodyPr rot="0" spcFirstLastPara="1" vertOverflow="ellipsis" vert="horz" wrap="square" anchor="ctr" anchorCtr="1"/>
              <a:lstStyle/>
              <a:p>
                <a:pPr>
                  <a:defRPr sz="1200" b="1" i="0" u="none" strike="noStrike" kern="1200" baseline="0">
                    <a:solidFill>
                      <a:schemeClr val="tx2">
                        <a:lumMod val="60000"/>
                        <a:lumOff val="40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ESI!$A$4:$A$8</c:f>
              <c:numCache>
                <c:formatCode>General</c:formatCode>
                <c:ptCount val="5"/>
                <c:pt idx="0">
                  <c:v>2000</c:v>
                </c:pt>
                <c:pt idx="1">
                  <c:v>2005</c:v>
                </c:pt>
                <c:pt idx="2">
                  <c:v>2010</c:v>
                </c:pt>
                <c:pt idx="3">
                  <c:v>2015</c:v>
                </c:pt>
                <c:pt idx="4">
                  <c:v>2018</c:v>
                </c:pt>
              </c:numCache>
            </c:numRef>
          </c:xVal>
          <c:yVal>
            <c:numRef>
              <c:f>ESI!$C$4:$C$8</c:f>
              <c:numCache>
                <c:formatCode>0%</c:formatCode>
                <c:ptCount val="5"/>
                <c:pt idx="0" formatCode="General">
                  <c:v>0</c:v>
                </c:pt>
                <c:pt idx="1">
                  <c:v>0.94566189256347954</c:v>
                </c:pt>
                <c:pt idx="2">
                  <c:v>1.0416559244773811</c:v>
                </c:pt>
                <c:pt idx="3">
                  <c:v>1.5053070986215258</c:v>
                </c:pt>
                <c:pt idx="4">
                  <c:v>1.8434803596210705</c:v>
                </c:pt>
              </c:numCache>
            </c:numRef>
          </c:yVal>
          <c:smooth val="0"/>
          <c:extLst>
            <c:ext xmlns:c16="http://schemas.microsoft.com/office/drawing/2014/chart" uri="{C3380CC4-5D6E-409C-BE32-E72D297353CC}">
              <c16:uniqueId val="{0000000B-E4DB-411F-9B23-514E4F1DAFFF}"/>
            </c:ext>
          </c:extLst>
        </c:ser>
        <c:ser>
          <c:idx val="2"/>
          <c:order val="2"/>
          <c:tx>
            <c:strRef>
              <c:f>ESI!$D$3</c:f>
              <c:strCache>
                <c:ptCount val="1"/>
                <c:pt idx="0">
                  <c:v>Personal income in CT, per capita (BEA)</c:v>
                </c:pt>
              </c:strCache>
            </c:strRef>
          </c:tx>
          <c:spPr>
            <a:ln w="73025" cap="rnd">
              <a:solidFill>
                <a:schemeClr val="accent4">
                  <a:lumMod val="50000"/>
                </a:schemeClr>
              </a:solidFill>
              <a:prstDash val="sysDot"/>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E4DB-411F-9B23-514E4F1DAFFF}"/>
                </c:ext>
              </c:extLst>
            </c:dLbl>
            <c:dLbl>
              <c:idx val="1"/>
              <c:delete val="1"/>
              <c:extLst>
                <c:ext xmlns:c15="http://schemas.microsoft.com/office/drawing/2012/chart" uri="{CE6537A1-D6FC-4f65-9D91-7224C49458BB}"/>
                <c:ext xmlns:c16="http://schemas.microsoft.com/office/drawing/2014/chart" uri="{C3380CC4-5D6E-409C-BE32-E72D297353CC}">
                  <c16:uniqueId val="{0000000D-E4DB-411F-9B23-514E4F1DAFFF}"/>
                </c:ext>
              </c:extLst>
            </c:dLbl>
            <c:dLbl>
              <c:idx val="2"/>
              <c:delete val="1"/>
              <c:extLst>
                <c:ext xmlns:c15="http://schemas.microsoft.com/office/drawing/2012/chart" uri="{CE6537A1-D6FC-4f65-9D91-7224C49458BB}"/>
                <c:ext xmlns:c16="http://schemas.microsoft.com/office/drawing/2014/chart" uri="{C3380CC4-5D6E-409C-BE32-E72D297353CC}">
                  <c16:uniqueId val="{0000000E-E4DB-411F-9B23-514E4F1DAFFF}"/>
                </c:ext>
              </c:extLst>
            </c:dLbl>
            <c:dLbl>
              <c:idx val="3"/>
              <c:delete val="1"/>
              <c:extLst>
                <c:ext xmlns:c15="http://schemas.microsoft.com/office/drawing/2012/chart" uri="{CE6537A1-D6FC-4f65-9D91-7224C49458BB}"/>
                <c:ext xmlns:c16="http://schemas.microsoft.com/office/drawing/2014/chart" uri="{C3380CC4-5D6E-409C-BE32-E72D297353CC}">
                  <c16:uniqueId val="{0000000F-E4DB-411F-9B23-514E4F1DAFFF}"/>
                </c:ext>
              </c:extLst>
            </c:dLbl>
            <c:dLbl>
              <c:idx val="4"/>
              <c:layout>
                <c:manualLayout>
                  <c:x val="-3.3555511510037724E-2"/>
                  <c:y val="-4.979425865678256E-2"/>
                </c:manualLayout>
              </c:layout>
              <c:tx>
                <c:rich>
                  <a:bodyPr rot="0" spcFirstLastPara="1" vertOverflow="clip" horzOverflow="clip" vert="horz" wrap="square" lIns="36576" tIns="18288" rIns="36576" bIns="18288" anchor="ctr" anchorCtr="1">
                    <a:spAutoFit/>
                  </a:bodyPr>
                  <a:lstStyle/>
                  <a:p>
                    <a:pPr>
                      <a:defRPr sz="1400" b="1" i="0" u="none" strike="noStrike" kern="1200" baseline="0">
                        <a:solidFill>
                          <a:schemeClr val="accent4">
                            <a:lumMod val="50000"/>
                          </a:schemeClr>
                        </a:solidFill>
                        <a:latin typeface="+mn-lt"/>
                        <a:ea typeface="+mn-ea"/>
                        <a:cs typeface="+mn-cs"/>
                      </a:defRPr>
                    </a:pPr>
                    <a:fld id="{92D31DE6-FF36-43FC-AB78-9CFAE185CF00}" type="SERIESNAME">
                      <a:rPr lang="en-US" sz="1400" b="1">
                        <a:solidFill>
                          <a:schemeClr val="accent4">
                            <a:lumMod val="50000"/>
                          </a:schemeClr>
                        </a:solidFill>
                      </a:rPr>
                      <a:pPr>
                        <a:defRPr sz="1400" b="1">
                          <a:solidFill>
                            <a:schemeClr val="accent4">
                              <a:lumMod val="50000"/>
                            </a:schemeClr>
                          </a:solidFill>
                        </a:defRPr>
                      </a:pPr>
                      <a:t>[SERIES NAME]</a:t>
                    </a:fld>
                    <a:endParaRPr lang="en-US"/>
                  </a:p>
                </c:rich>
              </c:tx>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accent4">
                          <a:lumMod val="50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7124431116309773"/>
                      <c:h val="8.8520606207093525E-2"/>
                    </c:manualLayout>
                  </c15:layout>
                  <c15:dlblFieldTable/>
                  <c15:showDataLabelsRange val="0"/>
                </c:ext>
                <c:ext xmlns:c16="http://schemas.microsoft.com/office/drawing/2014/chart" uri="{C3380CC4-5D6E-409C-BE32-E72D297353CC}">
                  <c16:uniqueId val="{00000010-E4DB-411F-9B23-514E4F1DAFFF}"/>
                </c:ext>
              </c:extLst>
            </c:dLbl>
            <c:spPr>
              <a:noFill/>
              <a:ln>
                <a:noFill/>
              </a:ln>
              <a:effectLst/>
            </c:spPr>
            <c:txPr>
              <a:bodyPr rot="0" spcFirstLastPara="1" vertOverflow="ellipsis" vert="horz" wrap="square" anchor="ctr" anchorCtr="1"/>
              <a:lstStyle/>
              <a:p>
                <a:pPr>
                  <a:defRPr sz="1400" b="1" i="0" u="none" strike="noStrike" kern="1200" baseline="0">
                    <a:solidFill>
                      <a:srgbClr val="00B05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ESI!$A$4:$A$8</c:f>
              <c:numCache>
                <c:formatCode>General</c:formatCode>
                <c:ptCount val="5"/>
                <c:pt idx="0">
                  <c:v>2000</c:v>
                </c:pt>
                <c:pt idx="1">
                  <c:v>2005</c:v>
                </c:pt>
                <c:pt idx="2">
                  <c:v>2010</c:v>
                </c:pt>
                <c:pt idx="3">
                  <c:v>2015</c:v>
                </c:pt>
                <c:pt idx="4">
                  <c:v>2018</c:v>
                </c:pt>
              </c:numCache>
            </c:numRef>
          </c:xVal>
          <c:yVal>
            <c:numRef>
              <c:f>ESI!$D$4:$D$8</c:f>
              <c:numCache>
                <c:formatCode>0%</c:formatCode>
                <c:ptCount val="5"/>
                <c:pt idx="0" formatCode="General">
                  <c:v>0</c:v>
                </c:pt>
                <c:pt idx="1">
                  <c:v>0.16288784200877213</c:v>
                </c:pt>
                <c:pt idx="2">
                  <c:v>0.44352649045044207</c:v>
                </c:pt>
                <c:pt idx="3">
                  <c:v>0.59139959620338356</c:v>
                </c:pt>
                <c:pt idx="4">
                  <c:v>0.73031491494743683</c:v>
                </c:pt>
              </c:numCache>
            </c:numRef>
          </c:yVal>
          <c:smooth val="0"/>
          <c:extLst>
            <c:ext xmlns:c16="http://schemas.microsoft.com/office/drawing/2014/chart" uri="{C3380CC4-5D6E-409C-BE32-E72D297353CC}">
              <c16:uniqueId val="{00000011-E4DB-411F-9B23-514E4F1DAFFF}"/>
            </c:ext>
          </c:extLst>
        </c:ser>
        <c:dLbls>
          <c:showLegendKey val="0"/>
          <c:showVal val="1"/>
          <c:showCatName val="0"/>
          <c:showSerName val="0"/>
          <c:showPercent val="0"/>
          <c:showBubbleSize val="0"/>
        </c:dLbls>
        <c:axId val="635897336"/>
        <c:axId val="635896944"/>
      </c:scatterChart>
      <c:valAx>
        <c:axId val="635897336"/>
        <c:scaling>
          <c:orientation val="minMax"/>
          <c:max val="2020"/>
          <c:min val="2000"/>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rgbClr val="001826"/>
                </a:solidFill>
                <a:latin typeface="+mn-lt"/>
                <a:ea typeface="+mn-ea"/>
                <a:cs typeface="+mn-cs"/>
              </a:defRPr>
            </a:pPr>
            <a:endParaRPr lang="en-US"/>
          </a:p>
        </c:txPr>
        <c:crossAx val="635896944"/>
        <c:crosses val="autoZero"/>
        <c:crossBetween val="midCat"/>
        <c:majorUnit val="5"/>
      </c:valAx>
      <c:valAx>
        <c:axId val="635896944"/>
        <c:scaling>
          <c:orientation val="minMax"/>
          <c:max val="2.6"/>
          <c:min val="0"/>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rgbClr val="001826"/>
                </a:solidFill>
                <a:latin typeface="+mn-lt"/>
                <a:ea typeface="+mn-ea"/>
                <a:cs typeface="+mn-cs"/>
              </a:defRPr>
            </a:pPr>
            <a:endParaRPr lang="en-US"/>
          </a:p>
        </c:txPr>
        <c:crossAx val="63589733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08519518048999E-4"/>
          <c:y val="9.8814124081990265E-2"/>
          <c:w val="0.98198963297321595"/>
          <c:h val="0.8182869298029305"/>
        </c:manualLayout>
      </c:layout>
      <c:barChart>
        <c:barDir val="col"/>
        <c:grouping val="stacked"/>
        <c:varyColors val="0"/>
        <c:ser>
          <c:idx val="0"/>
          <c:order val="0"/>
          <c:tx>
            <c:strRef>
              <c:f>'Spending by State'!$AD$8</c:f>
              <c:strCache>
                <c:ptCount val="1"/>
                <c:pt idx="0">
                  <c:v>Inpatient </c:v>
                </c:pt>
              </c:strCache>
            </c:strRef>
          </c:tx>
          <c:spPr>
            <a:solidFill>
              <a:srgbClr val="0067B1"/>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'Spending by State'!$AB$9:$AB$13</c:f>
              <c:numCache>
                <c:formatCode>General</c:formatCode>
                <c:ptCount val="5"/>
                <c:pt idx="0">
                  <c:v>2013</c:v>
                </c:pt>
                <c:pt idx="1">
                  <c:v>2014</c:v>
                </c:pt>
                <c:pt idx="2">
                  <c:v>2015</c:v>
                </c:pt>
                <c:pt idx="3">
                  <c:v>2016</c:v>
                </c:pt>
                <c:pt idx="4">
                  <c:v>2017</c:v>
                </c:pt>
              </c:numCache>
            </c:numRef>
          </c:cat>
          <c:val>
            <c:numRef>
              <c:f>'Spending by State'!$AD$9:$AD$13</c:f>
              <c:numCache>
                <c:formatCode>General</c:formatCode>
                <c:ptCount val="5"/>
                <c:pt idx="0">
                  <c:v>936</c:v>
                </c:pt>
                <c:pt idx="1">
                  <c:v>982</c:v>
                </c:pt>
                <c:pt idx="2">
                  <c:v>958</c:v>
                </c:pt>
                <c:pt idx="3" formatCode="#,##0">
                  <c:v>1029</c:v>
                </c:pt>
                <c:pt idx="4" formatCode="#,##0">
                  <c:v>1099</c:v>
                </c:pt>
              </c:numCache>
            </c:numRef>
          </c:val>
          <c:extLst>
            <c:ext xmlns:c16="http://schemas.microsoft.com/office/drawing/2014/chart" uri="{C3380CC4-5D6E-409C-BE32-E72D297353CC}">
              <c16:uniqueId val="{00000000-147A-4DB6-8072-EEE987E42C75}"/>
            </c:ext>
          </c:extLst>
        </c:ser>
        <c:ser>
          <c:idx val="1"/>
          <c:order val="1"/>
          <c:tx>
            <c:strRef>
              <c:f>'Spending by State'!$AE$8</c:f>
              <c:strCache>
                <c:ptCount val="1"/>
                <c:pt idx="0">
                  <c:v>Outpatient</c:v>
                </c:pt>
              </c:strCache>
            </c:strRef>
          </c:tx>
          <c:spPr>
            <a:solidFill>
              <a:schemeClr val="accent2"/>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'Spending by State'!$AB$9:$AB$13</c:f>
              <c:numCache>
                <c:formatCode>General</c:formatCode>
                <c:ptCount val="5"/>
                <c:pt idx="0">
                  <c:v>2013</c:v>
                </c:pt>
                <c:pt idx="1">
                  <c:v>2014</c:v>
                </c:pt>
                <c:pt idx="2">
                  <c:v>2015</c:v>
                </c:pt>
                <c:pt idx="3">
                  <c:v>2016</c:v>
                </c:pt>
                <c:pt idx="4">
                  <c:v>2017</c:v>
                </c:pt>
              </c:numCache>
            </c:numRef>
          </c:cat>
          <c:val>
            <c:numRef>
              <c:f>'Spending by State'!$AE$9:$AE$13</c:f>
              <c:numCache>
                <c:formatCode>#,##0</c:formatCode>
                <c:ptCount val="5"/>
                <c:pt idx="0">
                  <c:v>1368</c:v>
                </c:pt>
                <c:pt idx="1">
                  <c:v>1396</c:v>
                </c:pt>
                <c:pt idx="2">
                  <c:v>1423</c:v>
                </c:pt>
                <c:pt idx="3">
                  <c:v>1517</c:v>
                </c:pt>
                <c:pt idx="4">
                  <c:v>1605</c:v>
                </c:pt>
              </c:numCache>
            </c:numRef>
          </c:val>
          <c:extLst>
            <c:ext xmlns:c16="http://schemas.microsoft.com/office/drawing/2014/chart" uri="{C3380CC4-5D6E-409C-BE32-E72D297353CC}">
              <c16:uniqueId val="{00000001-147A-4DB6-8072-EEE987E42C75}"/>
            </c:ext>
          </c:extLst>
        </c:ser>
        <c:ser>
          <c:idx val="2"/>
          <c:order val="2"/>
          <c:tx>
            <c:strRef>
              <c:f>'Spending by State'!$AF$8</c:f>
              <c:strCache>
                <c:ptCount val="1"/>
                <c:pt idx="0">
                  <c:v>Professional Services</c:v>
                </c:pt>
              </c:strCache>
            </c:strRef>
          </c:tx>
          <c:spPr>
            <a:solidFill>
              <a:schemeClr val="bg1">
                <a:lumMod val="75000"/>
              </a:schemeClr>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'Spending by State'!$AB$9:$AB$13</c:f>
              <c:numCache>
                <c:formatCode>General</c:formatCode>
                <c:ptCount val="5"/>
                <c:pt idx="0">
                  <c:v>2013</c:v>
                </c:pt>
                <c:pt idx="1">
                  <c:v>2014</c:v>
                </c:pt>
                <c:pt idx="2">
                  <c:v>2015</c:v>
                </c:pt>
                <c:pt idx="3">
                  <c:v>2016</c:v>
                </c:pt>
                <c:pt idx="4">
                  <c:v>2017</c:v>
                </c:pt>
              </c:numCache>
            </c:numRef>
          </c:cat>
          <c:val>
            <c:numRef>
              <c:f>'Spending by State'!$AF$9:$AF$13</c:f>
              <c:numCache>
                <c:formatCode>#,##0</c:formatCode>
                <c:ptCount val="5"/>
                <c:pt idx="0">
                  <c:v>2004</c:v>
                </c:pt>
                <c:pt idx="1">
                  <c:v>2020</c:v>
                </c:pt>
                <c:pt idx="2">
                  <c:v>2021</c:v>
                </c:pt>
                <c:pt idx="3">
                  <c:v>2100</c:v>
                </c:pt>
                <c:pt idx="4">
                  <c:v>2203</c:v>
                </c:pt>
              </c:numCache>
            </c:numRef>
          </c:val>
          <c:extLst>
            <c:ext xmlns:c16="http://schemas.microsoft.com/office/drawing/2014/chart" uri="{C3380CC4-5D6E-409C-BE32-E72D297353CC}">
              <c16:uniqueId val="{00000002-147A-4DB6-8072-EEE987E42C75}"/>
            </c:ext>
          </c:extLst>
        </c:ser>
        <c:ser>
          <c:idx val="3"/>
          <c:order val="3"/>
          <c:tx>
            <c:strRef>
              <c:f>'Spending by State'!$AG$8</c:f>
              <c:strCache>
                <c:ptCount val="1"/>
                <c:pt idx="0">
                  <c:v>Prescription</c:v>
                </c:pt>
              </c:strCache>
            </c:strRef>
          </c:tx>
          <c:spPr>
            <a:solidFill>
              <a:srgbClr val="BB1129"/>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'Spending by State'!$AB$9:$AB$13</c:f>
              <c:numCache>
                <c:formatCode>General</c:formatCode>
                <c:ptCount val="5"/>
                <c:pt idx="0">
                  <c:v>2013</c:v>
                </c:pt>
                <c:pt idx="1">
                  <c:v>2014</c:v>
                </c:pt>
                <c:pt idx="2">
                  <c:v>2015</c:v>
                </c:pt>
                <c:pt idx="3">
                  <c:v>2016</c:v>
                </c:pt>
                <c:pt idx="4">
                  <c:v>2017</c:v>
                </c:pt>
              </c:numCache>
            </c:numRef>
          </c:cat>
          <c:val>
            <c:numRef>
              <c:f>'Spending by State'!$AG$9:$AG$13</c:f>
              <c:numCache>
                <c:formatCode>#,##0</c:formatCode>
                <c:ptCount val="5"/>
                <c:pt idx="0">
                  <c:v>1020</c:v>
                </c:pt>
                <c:pt idx="1">
                  <c:v>1103</c:v>
                </c:pt>
                <c:pt idx="2">
                  <c:v>1203</c:v>
                </c:pt>
                <c:pt idx="3">
                  <c:v>1294</c:v>
                </c:pt>
                <c:pt idx="4">
                  <c:v>1326</c:v>
                </c:pt>
              </c:numCache>
            </c:numRef>
          </c:val>
          <c:extLst>
            <c:ext xmlns:c16="http://schemas.microsoft.com/office/drawing/2014/chart" uri="{C3380CC4-5D6E-409C-BE32-E72D297353CC}">
              <c16:uniqueId val="{00000003-147A-4DB6-8072-EEE987E42C75}"/>
            </c:ext>
          </c:extLst>
        </c:ser>
        <c:dLbls>
          <c:dLblPos val="ctr"/>
          <c:showLegendKey val="0"/>
          <c:showVal val="1"/>
          <c:showCatName val="0"/>
          <c:showSerName val="0"/>
          <c:showPercent val="0"/>
          <c:showBubbleSize val="0"/>
        </c:dLbls>
        <c:gapWidth val="150"/>
        <c:overlap val="100"/>
        <c:axId val="643416328"/>
        <c:axId val="643420248"/>
      </c:barChart>
      <c:catAx>
        <c:axId val="643416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crossAx val="643420248"/>
        <c:crosses val="autoZero"/>
        <c:auto val="1"/>
        <c:lblAlgn val="ctr"/>
        <c:lblOffset val="100"/>
        <c:noMultiLvlLbl val="0"/>
      </c:catAx>
      <c:valAx>
        <c:axId val="643420248"/>
        <c:scaling>
          <c:orientation val="minMax"/>
        </c:scaling>
        <c:delete val="1"/>
        <c:axPos val="l"/>
        <c:majorGridlines>
          <c:spPr>
            <a:ln w="9525" cap="flat" cmpd="sng" algn="ctr">
              <a:solidFill>
                <a:schemeClr val="bg1">
                  <a:lumMod val="95000"/>
                </a:schemeClr>
              </a:solidFill>
              <a:round/>
            </a:ln>
            <a:effectLst/>
          </c:spPr>
        </c:majorGridlines>
        <c:numFmt formatCode="&quot;$&quot;#,##0" sourceLinked="0"/>
        <c:majorTickMark val="none"/>
        <c:minorTickMark val="none"/>
        <c:tickLblPos val="nextTo"/>
        <c:crossAx val="643416328"/>
        <c:crosses val="autoZero"/>
        <c:crossBetween val="between"/>
      </c:valAx>
      <c:spPr>
        <a:noFill/>
        <a:ln>
          <a:noFill/>
        </a:ln>
        <a:effectLst/>
      </c:spPr>
    </c:plotArea>
    <c:legend>
      <c:legendPos val="b"/>
      <c:layout>
        <c:manualLayout>
          <c:xMode val="edge"/>
          <c:yMode val="edge"/>
          <c:x val="4.5533591793104546E-2"/>
          <c:y val="7.2791914172363567E-2"/>
          <c:w val="0.70442354437002119"/>
          <c:h val="6.339965803029808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8DD2A-BE43-4AAD-B7C0-5A67BF587466}"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78E4F75C-8392-4AB3-A1CB-C37FD8C7DBAC}">
      <dgm:prSet phldrT="[Text]"/>
      <dgm:spPr/>
      <dgm:t>
        <a:bodyPr/>
        <a:lstStyle/>
        <a:p>
          <a:r>
            <a:rPr lang="en-US"/>
            <a:t>2014</a:t>
          </a:r>
        </a:p>
      </dgm:t>
    </dgm:pt>
    <dgm:pt modelId="{2572AA05-D8F5-42E9-A4EB-107AF2E2C189}" type="parTrans" cxnId="{ACB4BB18-3BD0-457A-847E-8AC4C999BC4F}">
      <dgm:prSet/>
      <dgm:spPr/>
      <dgm:t>
        <a:bodyPr/>
        <a:lstStyle/>
        <a:p>
          <a:endParaRPr lang="en-US"/>
        </a:p>
      </dgm:t>
    </dgm:pt>
    <dgm:pt modelId="{1AE09E26-C9B6-483C-A3F7-45A0781F25B9}" type="sibTrans" cxnId="{ACB4BB18-3BD0-457A-847E-8AC4C999BC4F}">
      <dgm:prSet/>
      <dgm:spPr/>
      <dgm:t>
        <a:bodyPr/>
        <a:lstStyle/>
        <a:p>
          <a:endParaRPr lang="en-US"/>
        </a:p>
      </dgm:t>
    </dgm:pt>
    <dgm:pt modelId="{851BCEEB-AE51-4921-9BC6-0E019ADED340}">
      <dgm:prSet phldrT="[Text]"/>
      <dgm:spPr/>
      <dgm:t>
        <a:bodyPr/>
        <a:lstStyle/>
        <a:p>
          <a:r>
            <a:rPr lang="en-US"/>
            <a:t>2015</a:t>
          </a:r>
        </a:p>
      </dgm:t>
    </dgm:pt>
    <dgm:pt modelId="{FE16E013-8CCB-41FF-822D-A7E8353EAA83}" type="parTrans" cxnId="{A00D79C7-F7BA-42D5-9FE2-0E55970B9681}">
      <dgm:prSet/>
      <dgm:spPr/>
      <dgm:t>
        <a:bodyPr/>
        <a:lstStyle/>
        <a:p>
          <a:endParaRPr lang="en-US"/>
        </a:p>
      </dgm:t>
    </dgm:pt>
    <dgm:pt modelId="{0B01D692-1723-4102-B208-5167B5D46600}" type="sibTrans" cxnId="{A00D79C7-F7BA-42D5-9FE2-0E55970B9681}">
      <dgm:prSet/>
      <dgm:spPr/>
      <dgm:t>
        <a:bodyPr/>
        <a:lstStyle/>
        <a:p>
          <a:endParaRPr lang="en-US"/>
        </a:p>
      </dgm:t>
    </dgm:pt>
    <dgm:pt modelId="{A7FD37F2-E3B9-4BBA-8C6F-8CD3F99562EE}">
      <dgm:prSet phldrT="[Text]"/>
      <dgm:spPr/>
      <dgm:t>
        <a:bodyPr/>
        <a:lstStyle/>
        <a:p>
          <a:r>
            <a:rPr lang="en-US"/>
            <a:t>2016</a:t>
          </a:r>
        </a:p>
      </dgm:t>
    </dgm:pt>
    <dgm:pt modelId="{FC8017DE-3B0E-49A9-A3A4-88764F882309}" type="parTrans" cxnId="{6699A32B-1886-4647-83FC-6120A831F96D}">
      <dgm:prSet/>
      <dgm:spPr/>
      <dgm:t>
        <a:bodyPr/>
        <a:lstStyle/>
        <a:p>
          <a:endParaRPr lang="en-US"/>
        </a:p>
      </dgm:t>
    </dgm:pt>
    <dgm:pt modelId="{1C4D5C7E-E9AE-4869-9666-691D36FE8372}" type="sibTrans" cxnId="{6699A32B-1886-4647-83FC-6120A831F96D}">
      <dgm:prSet/>
      <dgm:spPr/>
      <dgm:t>
        <a:bodyPr/>
        <a:lstStyle/>
        <a:p>
          <a:endParaRPr lang="en-US"/>
        </a:p>
      </dgm:t>
    </dgm:pt>
    <dgm:pt modelId="{8A29638F-C0D7-4C53-8CDB-57708201E94D}">
      <dgm:prSet phldrT="[Text]"/>
      <dgm:spPr/>
      <dgm:t>
        <a:bodyPr/>
        <a:lstStyle/>
        <a:p>
          <a:r>
            <a:rPr lang="en-US"/>
            <a:t>2017</a:t>
          </a:r>
        </a:p>
      </dgm:t>
    </dgm:pt>
    <dgm:pt modelId="{AB91AF77-0203-4691-A75D-846267E8AE39}" type="parTrans" cxnId="{BD57BBD3-E1F3-49BA-8935-914243405863}">
      <dgm:prSet/>
      <dgm:spPr/>
      <dgm:t>
        <a:bodyPr/>
        <a:lstStyle/>
        <a:p>
          <a:endParaRPr lang="en-US"/>
        </a:p>
      </dgm:t>
    </dgm:pt>
    <dgm:pt modelId="{976A2CBD-3505-4651-9935-96C28E5C83C6}" type="sibTrans" cxnId="{BD57BBD3-E1F3-49BA-8935-914243405863}">
      <dgm:prSet/>
      <dgm:spPr/>
      <dgm:t>
        <a:bodyPr/>
        <a:lstStyle/>
        <a:p>
          <a:endParaRPr lang="en-US"/>
        </a:p>
      </dgm:t>
    </dgm:pt>
    <dgm:pt modelId="{A7373498-6CA8-4CF9-BCDD-9F9B04715219}">
      <dgm:prSet phldrT="[Text]"/>
      <dgm:spPr/>
      <dgm:t>
        <a:bodyPr/>
        <a:lstStyle/>
        <a:p>
          <a:r>
            <a:rPr lang="en-US"/>
            <a:t>2018</a:t>
          </a:r>
        </a:p>
      </dgm:t>
    </dgm:pt>
    <dgm:pt modelId="{1CB3D678-1BDD-447B-A2CB-3EF194653667}" type="parTrans" cxnId="{CA505D56-1542-443C-B3CE-AA4B70BE59F9}">
      <dgm:prSet/>
      <dgm:spPr/>
      <dgm:t>
        <a:bodyPr/>
        <a:lstStyle/>
        <a:p>
          <a:endParaRPr lang="en-US"/>
        </a:p>
      </dgm:t>
    </dgm:pt>
    <dgm:pt modelId="{7AA86C73-2560-4854-B99E-B58ABE57874B}" type="sibTrans" cxnId="{CA505D56-1542-443C-B3CE-AA4B70BE59F9}">
      <dgm:prSet/>
      <dgm:spPr/>
      <dgm:t>
        <a:bodyPr/>
        <a:lstStyle/>
        <a:p>
          <a:endParaRPr lang="en-US"/>
        </a:p>
      </dgm:t>
    </dgm:pt>
    <dgm:pt modelId="{711C6FEF-FB68-4DEE-8A36-64089E50AAB3}">
      <dgm:prSet phldrT="[Text]"/>
      <dgm:spPr/>
      <dgm:t>
        <a:bodyPr/>
        <a:lstStyle/>
        <a:p>
          <a:r>
            <a:rPr lang="en-US"/>
            <a:t>2019</a:t>
          </a:r>
        </a:p>
      </dgm:t>
    </dgm:pt>
    <dgm:pt modelId="{E0426F96-8696-42FE-B23B-78C0682AEAB9}" type="parTrans" cxnId="{62A45B94-53B8-41C0-933E-B9F992938E55}">
      <dgm:prSet/>
      <dgm:spPr/>
      <dgm:t>
        <a:bodyPr/>
        <a:lstStyle/>
        <a:p>
          <a:endParaRPr lang="en-US"/>
        </a:p>
      </dgm:t>
    </dgm:pt>
    <dgm:pt modelId="{EC1DEA70-8264-4B46-A516-1440F24997E2}" type="sibTrans" cxnId="{62A45B94-53B8-41C0-933E-B9F992938E55}">
      <dgm:prSet/>
      <dgm:spPr/>
      <dgm:t>
        <a:bodyPr/>
        <a:lstStyle/>
        <a:p>
          <a:endParaRPr lang="en-US"/>
        </a:p>
      </dgm:t>
    </dgm:pt>
    <dgm:pt modelId="{25070466-2C9D-4B27-B660-67BC27E2E1B7}">
      <dgm:prSet phldrT="[Text]"/>
      <dgm:spPr/>
      <dgm:t>
        <a:bodyPr/>
        <a:lstStyle/>
        <a:p>
          <a:r>
            <a:rPr lang="en-US"/>
            <a:t>2020</a:t>
          </a:r>
        </a:p>
      </dgm:t>
    </dgm:pt>
    <dgm:pt modelId="{2689FC15-8515-49D7-9182-1337D5B90C77}" type="parTrans" cxnId="{CC2B6E3E-E4DF-45AC-BDF7-5F8508E39715}">
      <dgm:prSet/>
      <dgm:spPr/>
      <dgm:t>
        <a:bodyPr/>
        <a:lstStyle/>
        <a:p>
          <a:endParaRPr lang="en-US"/>
        </a:p>
      </dgm:t>
    </dgm:pt>
    <dgm:pt modelId="{7F0F2E9E-ABF1-468A-B38E-4788913FD9A3}" type="sibTrans" cxnId="{CC2B6E3E-E4DF-45AC-BDF7-5F8508E39715}">
      <dgm:prSet/>
      <dgm:spPr/>
      <dgm:t>
        <a:bodyPr/>
        <a:lstStyle/>
        <a:p>
          <a:endParaRPr lang="en-US"/>
        </a:p>
      </dgm:t>
    </dgm:pt>
    <dgm:pt modelId="{91386717-E5CD-46D4-9CF0-05BD4F5EF93C}">
      <dgm:prSet phldrT="[Text]"/>
      <dgm:spPr/>
      <dgm:t>
        <a:bodyPr/>
        <a:lstStyle/>
        <a:p>
          <a:r>
            <a:rPr lang="en-US"/>
            <a:t>2021</a:t>
          </a:r>
        </a:p>
      </dgm:t>
    </dgm:pt>
    <dgm:pt modelId="{4207677E-AFD1-467A-ADB4-6DF011603A8F}" type="parTrans" cxnId="{2EC1E6AB-9F6F-4D38-89DA-DDACAC2E8357}">
      <dgm:prSet/>
      <dgm:spPr/>
      <dgm:t>
        <a:bodyPr/>
        <a:lstStyle/>
        <a:p>
          <a:endParaRPr lang="en-US"/>
        </a:p>
      </dgm:t>
    </dgm:pt>
    <dgm:pt modelId="{F1AB38FD-7583-42DA-A900-C642D7B478B1}" type="sibTrans" cxnId="{2EC1E6AB-9F6F-4D38-89DA-DDACAC2E8357}">
      <dgm:prSet/>
      <dgm:spPr/>
      <dgm:t>
        <a:bodyPr/>
        <a:lstStyle/>
        <a:p>
          <a:endParaRPr lang="en-US"/>
        </a:p>
      </dgm:t>
    </dgm:pt>
    <dgm:pt modelId="{8443038A-C1BE-460D-B8BD-A282F8860259}">
      <dgm:prSet phldrT="[Text]"/>
      <dgm:spPr/>
      <dgm:t>
        <a:bodyPr/>
        <a:lstStyle/>
        <a:p>
          <a:r>
            <a:rPr lang="en-US"/>
            <a:t>2013</a:t>
          </a:r>
        </a:p>
      </dgm:t>
    </dgm:pt>
    <dgm:pt modelId="{275A3C1C-32E4-4139-9335-63925B14214F}" type="parTrans" cxnId="{A1638F3C-9247-4280-A6BF-250F85420CEB}">
      <dgm:prSet/>
      <dgm:spPr/>
      <dgm:t>
        <a:bodyPr/>
        <a:lstStyle/>
        <a:p>
          <a:endParaRPr lang="en-US"/>
        </a:p>
      </dgm:t>
    </dgm:pt>
    <dgm:pt modelId="{B48AA522-192E-4568-B5C5-2D62FF634DD4}" type="sibTrans" cxnId="{A1638F3C-9247-4280-A6BF-250F85420CEB}">
      <dgm:prSet/>
      <dgm:spPr/>
      <dgm:t>
        <a:bodyPr/>
        <a:lstStyle/>
        <a:p>
          <a:endParaRPr lang="en-US"/>
        </a:p>
      </dgm:t>
    </dgm:pt>
    <dgm:pt modelId="{2CAC4545-EB8D-431D-B413-8B60901A9679}" type="pres">
      <dgm:prSet presAssocID="{9A58DD2A-BE43-4AAD-B7C0-5A67BF587466}" presName="Name0" presStyleCnt="0">
        <dgm:presLayoutVars>
          <dgm:dir/>
          <dgm:resizeHandles val="exact"/>
        </dgm:presLayoutVars>
      </dgm:prSet>
      <dgm:spPr/>
    </dgm:pt>
    <dgm:pt modelId="{68C7740B-9E57-4559-81E5-28AFDCB8781F}" type="pres">
      <dgm:prSet presAssocID="{8443038A-C1BE-460D-B8BD-A282F8860259}" presName="composite" presStyleCnt="0"/>
      <dgm:spPr/>
    </dgm:pt>
    <dgm:pt modelId="{B144BFEE-6087-46F6-8F54-43C475C29039}" type="pres">
      <dgm:prSet presAssocID="{8443038A-C1BE-460D-B8BD-A282F8860259}" presName="bgChev" presStyleLbl="node1" presStyleIdx="0" presStyleCnt="9"/>
      <dgm:spPr/>
    </dgm:pt>
    <dgm:pt modelId="{49ACAEDA-5E50-485D-91DB-0CC736FEADA5}" type="pres">
      <dgm:prSet presAssocID="{8443038A-C1BE-460D-B8BD-A282F8860259}" presName="txNode" presStyleLbl="fgAcc1" presStyleIdx="0" presStyleCnt="9">
        <dgm:presLayoutVars>
          <dgm:bulletEnabled val="1"/>
        </dgm:presLayoutVars>
      </dgm:prSet>
      <dgm:spPr/>
    </dgm:pt>
    <dgm:pt modelId="{D89ECF2B-E455-4EE2-9287-D2EDAF867799}" type="pres">
      <dgm:prSet presAssocID="{B48AA522-192E-4568-B5C5-2D62FF634DD4}" presName="compositeSpace" presStyleCnt="0"/>
      <dgm:spPr/>
    </dgm:pt>
    <dgm:pt modelId="{07C82DD4-EA29-4927-ABFC-CC1D4D450010}" type="pres">
      <dgm:prSet presAssocID="{78E4F75C-8392-4AB3-A1CB-C37FD8C7DBAC}" presName="composite" presStyleCnt="0"/>
      <dgm:spPr/>
    </dgm:pt>
    <dgm:pt modelId="{7754FFF4-ED0D-4ABF-AAC7-E85B94ACF296}" type="pres">
      <dgm:prSet presAssocID="{78E4F75C-8392-4AB3-A1CB-C37FD8C7DBAC}" presName="bgChev" presStyleLbl="node1" presStyleIdx="1" presStyleCnt="9"/>
      <dgm:spPr/>
    </dgm:pt>
    <dgm:pt modelId="{14739301-25C2-4019-951A-FBE54CC7F2CC}" type="pres">
      <dgm:prSet presAssocID="{78E4F75C-8392-4AB3-A1CB-C37FD8C7DBAC}" presName="txNode" presStyleLbl="fgAcc1" presStyleIdx="1" presStyleCnt="9">
        <dgm:presLayoutVars>
          <dgm:bulletEnabled val="1"/>
        </dgm:presLayoutVars>
      </dgm:prSet>
      <dgm:spPr/>
    </dgm:pt>
    <dgm:pt modelId="{26F363E9-AF8A-457D-BCF3-961837D95184}" type="pres">
      <dgm:prSet presAssocID="{1AE09E26-C9B6-483C-A3F7-45A0781F25B9}" presName="compositeSpace" presStyleCnt="0"/>
      <dgm:spPr/>
    </dgm:pt>
    <dgm:pt modelId="{498F9B50-5D7D-4BCB-AAA4-0EAE435EE300}" type="pres">
      <dgm:prSet presAssocID="{851BCEEB-AE51-4921-9BC6-0E019ADED340}" presName="composite" presStyleCnt="0"/>
      <dgm:spPr/>
    </dgm:pt>
    <dgm:pt modelId="{372B14A6-6180-4C54-B6B3-B040D0FF7212}" type="pres">
      <dgm:prSet presAssocID="{851BCEEB-AE51-4921-9BC6-0E019ADED340}" presName="bgChev" presStyleLbl="node1" presStyleIdx="2" presStyleCnt="9"/>
      <dgm:spPr/>
    </dgm:pt>
    <dgm:pt modelId="{0D89A352-C96F-4714-8088-C7E6D833B357}" type="pres">
      <dgm:prSet presAssocID="{851BCEEB-AE51-4921-9BC6-0E019ADED340}" presName="txNode" presStyleLbl="fgAcc1" presStyleIdx="2" presStyleCnt="9">
        <dgm:presLayoutVars>
          <dgm:bulletEnabled val="1"/>
        </dgm:presLayoutVars>
      </dgm:prSet>
      <dgm:spPr/>
    </dgm:pt>
    <dgm:pt modelId="{D73BED8A-7CCE-4245-A6A7-66492253EC5F}" type="pres">
      <dgm:prSet presAssocID="{0B01D692-1723-4102-B208-5167B5D46600}" presName="compositeSpace" presStyleCnt="0"/>
      <dgm:spPr/>
    </dgm:pt>
    <dgm:pt modelId="{13DC1481-A6D6-4C83-85F9-E5EBBC049631}" type="pres">
      <dgm:prSet presAssocID="{A7FD37F2-E3B9-4BBA-8C6F-8CD3F99562EE}" presName="composite" presStyleCnt="0"/>
      <dgm:spPr/>
    </dgm:pt>
    <dgm:pt modelId="{0F71CB6C-1EF8-4C19-BEDA-66CB928C0ADA}" type="pres">
      <dgm:prSet presAssocID="{A7FD37F2-E3B9-4BBA-8C6F-8CD3F99562EE}" presName="bgChev" presStyleLbl="node1" presStyleIdx="3" presStyleCnt="9"/>
      <dgm:spPr/>
    </dgm:pt>
    <dgm:pt modelId="{F55741BC-3993-4636-9994-513E0A608F17}" type="pres">
      <dgm:prSet presAssocID="{A7FD37F2-E3B9-4BBA-8C6F-8CD3F99562EE}" presName="txNode" presStyleLbl="fgAcc1" presStyleIdx="3" presStyleCnt="9">
        <dgm:presLayoutVars>
          <dgm:bulletEnabled val="1"/>
        </dgm:presLayoutVars>
      </dgm:prSet>
      <dgm:spPr/>
    </dgm:pt>
    <dgm:pt modelId="{BAA647AA-2E31-460D-8835-64B7F4E5DFC8}" type="pres">
      <dgm:prSet presAssocID="{1C4D5C7E-E9AE-4869-9666-691D36FE8372}" presName="compositeSpace" presStyleCnt="0"/>
      <dgm:spPr/>
    </dgm:pt>
    <dgm:pt modelId="{938456A5-4816-4868-B358-DEB2047E5F1C}" type="pres">
      <dgm:prSet presAssocID="{8A29638F-C0D7-4C53-8CDB-57708201E94D}" presName="composite" presStyleCnt="0"/>
      <dgm:spPr/>
    </dgm:pt>
    <dgm:pt modelId="{62460CA7-C6D4-429F-8F30-6CF248DD5D5B}" type="pres">
      <dgm:prSet presAssocID="{8A29638F-C0D7-4C53-8CDB-57708201E94D}" presName="bgChev" presStyleLbl="node1" presStyleIdx="4" presStyleCnt="9"/>
      <dgm:spPr/>
    </dgm:pt>
    <dgm:pt modelId="{34C856BE-77FD-4101-AB36-D60E3A529114}" type="pres">
      <dgm:prSet presAssocID="{8A29638F-C0D7-4C53-8CDB-57708201E94D}" presName="txNode" presStyleLbl="fgAcc1" presStyleIdx="4" presStyleCnt="9">
        <dgm:presLayoutVars>
          <dgm:bulletEnabled val="1"/>
        </dgm:presLayoutVars>
      </dgm:prSet>
      <dgm:spPr/>
    </dgm:pt>
    <dgm:pt modelId="{60965E62-511F-46E4-9ED8-F77BB5650D8F}" type="pres">
      <dgm:prSet presAssocID="{976A2CBD-3505-4651-9935-96C28E5C83C6}" presName="compositeSpace" presStyleCnt="0"/>
      <dgm:spPr/>
    </dgm:pt>
    <dgm:pt modelId="{440D83F5-7579-4B4F-86C6-F93D6B967220}" type="pres">
      <dgm:prSet presAssocID="{A7373498-6CA8-4CF9-BCDD-9F9B04715219}" presName="composite" presStyleCnt="0"/>
      <dgm:spPr/>
    </dgm:pt>
    <dgm:pt modelId="{2E39E735-9BCF-42AC-B1EB-D1A8F95AE1E4}" type="pres">
      <dgm:prSet presAssocID="{A7373498-6CA8-4CF9-BCDD-9F9B04715219}" presName="bgChev" presStyleLbl="node1" presStyleIdx="5" presStyleCnt="9"/>
      <dgm:spPr/>
    </dgm:pt>
    <dgm:pt modelId="{4E1EDEA4-A34A-4545-948D-D5453DE7EE75}" type="pres">
      <dgm:prSet presAssocID="{A7373498-6CA8-4CF9-BCDD-9F9B04715219}" presName="txNode" presStyleLbl="fgAcc1" presStyleIdx="5" presStyleCnt="9">
        <dgm:presLayoutVars>
          <dgm:bulletEnabled val="1"/>
        </dgm:presLayoutVars>
      </dgm:prSet>
      <dgm:spPr/>
    </dgm:pt>
    <dgm:pt modelId="{9A83E4C1-FE23-4310-8F71-2CBC7F8BDF6F}" type="pres">
      <dgm:prSet presAssocID="{7AA86C73-2560-4854-B99E-B58ABE57874B}" presName="compositeSpace" presStyleCnt="0"/>
      <dgm:spPr/>
    </dgm:pt>
    <dgm:pt modelId="{3B2D3B98-1A8E-4229-98C4-C6AF7956A214}" type="pres">
      <dgm:prSet presAssocID="{711C6FEF-FB68-4DEE-8A36-64089E50AAB3}" presName="composite" presStyleCnt="0"/>
      <dgm:spPr/>
    </dgm:pt>
    <dgm:pt modelId="{536BE342-30F9-4CF9-BC13-F1A7B91F0D06}" type="pres">
      <dgm:prSet presAssocID="{711C6FEF-FB68-4DEE-8A36-64089E50AAB3}" presName="bgChev" presStyleLbl="node1" presStyleIdx="6" presStyleCnt="9"/>
      <dgm:spPr/>
    </dgm:pt>
    <dgm:pt modelId="{3406BAEC-5E3D-4F11-A38C-5254733FEFF5}" type="pres">
      <dgm:prSet presAssocID="{711C6FEF-FB68-4DEE-8A36-64089E50AAB3}" presName="txNode" presStyleLbl="fgAcc1" presStyleIdx="6" presStyleCnt="9">
        <dgm:presLayoutVars>
          <dgm:bulletEnabled val="1"/>
        </dgm:presLayoutVars>
      </dgm:prSet>
      <dgm:spPr/>
    </dgm:pt>
    <dgm:pt modelId="{A53705F8-E868-448F-99BF-550A713E0D3D}" type="pres">
      <dgm:prSet presAssocID="{EC1DEA70-8264-4B46-A516-1440F24997E2}" presName="compositeSpace" presStyleCnt="0"/>
      <dgm:spPr/>
    </dgm:pt>
    <dgm:pt modelId="{B9208C23-A74D-4992-B8EF-A26AC37E416A}" type="pres">
      <dgm:prSet presAssocID="{25070466-2C9D-4B27-B660-67BC27E2E1B7}" presName="composite" presStyleCnt="0"/>
      <dgm:spPr/>
    </dgm:pt>
    <dgm:pt modelId="{3228D52E-26A8-4AED-9736-AF1D8AFCE7DC}" type="pres">
      <dgm:prSet presAssocID="{25070466-2C9D-4B27-B660-67BC27E2E1B7}" presName="bgChev" presStyleLbl="node1" presStyleIdx="7" presStyleCnt="9"/>
      <dgm:spPr/>
    </dgm:pt>
    <dgm:pt modelId="{A726F073-A8E0-4126-A132-78E2E5447E40}" type="pres">
      <dgm:prSet presAssocID="{25070466-2C9D-4B27-B660-67BC27E2E1B7}" presName="txNode" presStyleLbl="fgAcc1" presStyleIdx="7" presStyleCnt="9">
        <dgm:presLayoutVars>
          <dgm:bulletEnabled val="1"/>
        </dgm:presLayoutVars>
      </dgm:prSet>
      <dgm:spPr/>
    </dgm:pt>
    <dgm:pt modelId="{1C6BD2F3-8EF0-4608-957E-34D81A866B7C}" type="pres">
      <dgm:prSet presAssocID="{7F0F2E9E-ABF1-468A-B38E-4788913FD9A3}" presName="compositeSpace" presStyleCnt="0"/>
      <dgm:spPr/>
    </dgm:pt>
    <dgm:pt modelId="{ABD2191F-F5ED-4778-A9AC-054A75DE60DE}" type="pres">
      <dgm:prSet presAssocID="{91386717-E5CD-46D4-9CF0-05BD4F5EF93C}" presName="composite" presStyleCnt="0"/>
      <dgm:spPr/>
    </dgm:pt>
    <dgm:pt modelId="{5AA85396-251F-4F71-B23E-6CC1616E8C67}" type="pres">
      <dgm:prSet presAssocID="{91386717-E5CD-46D4-9CF0-05BD4F5EF93C}" presName="bgChev" presStyleLbl="node1" presStyleIdx="8" presStyleCnt="9"/>
      <dgm:spPr/>
    </dgm:pt>
    <dgm:pt modelId="{9901782F-3159-439C-A115-71DB558010D8}" type="pres">
      <dgm:prSet presAssocID="{91386717-E5CD-46D4-9CF0-05BD4F5EF93C}" presName="txNode" presStyleLbl="fgAcc1" presStyleIdx="8" presStyleCnt="9">
        <dgm:presLayoutVars>
          <dgm:bulletEnabled val="1"/>
        </dgm:presLayoutVars>
      </dgm:prSet>
      <dgm:spPr/>
    </dgm:pt>
  </dgm:ptLst>
  <dgm:cxnLst>
    <dgm:cxn modelId="{C8D9510A-8EAB-4F76-B8B7-9CB85689A7BF}" type="presOf" srcId="{78E4F75C-8392-4AB3-A1CB-C37FD8C7DBAC}" destId="{14739301-25C2-4019-951A-FBE54CC7F2CC}" srcOrd="0" destOrd="0" presId="urn:microsoft.com/office/officeart/2005/8/layout/chevronAccent+Icon"/>
    <dgm:cxn modelId="{534B9317-9271-4F78-87D2-865B486CD9CB}" type="presOf" srcId="{8A29638F-C0D7-4C53-8CDB-57708201E94D}" destId="{34C856BE-77FD-4101-AB36-D60E3A529114}" srcOrd="0" destOrd="0" presId="urn:microsoft.com/office/officeart/2005/8/layout/chevronAccent+Icon"/>
    <dgm:cxn modelId="{ACB4BB18-3BD0-457A-847E-8AC4C999BC4F}" srcId="{9A58DD2A-BE43-4AAD-B7C0-5A67BF587466}" destId="{78E4F75C-8392-4AB3-A1CB-C37FD8C7DBAC}" srcOrd="1" destOrd="0" parTransId="{2572AA05-D8F5-42E9-A4EB-107AF2E2C189}" sibTransId="{1AE09E26-C9B6-483C-A3F7-45A0781F25B9}"/>
    <dgm:cxn modelId="{6699A32B-1886-4647-83FC-6120A831F96D}" srcId="{9A58DD2A-BE43-4AAD-B7C0-5A67BF587466}" destId="{A7FD37F2-E3B9-4BBA-8C6F-8CD3F99562EE}" srcOrd="3" destOrd="0" parTransId="{FC8017DE-3B0E-49A9-A3A4-88764F882309}" sibTransId="{1C4D5C7E-E9AE-4869-9666-691D36FE8372}"/>
    <dgm:cxn modelId="{A1638F3C-9247-4280-A6BF-250F85420CEB}" srcId="{9A58DD2A-BE43-4AAD-B7C0-5A67BF587466}" destId="{8443038A-C1BE-460D-B8BD-A282F8860259}" srcOrd="0" destOrd="0" parTransId="{275A3C1C-32E4-4139-9335-63925B14214F}" sibTransId="{B48AA522-192E-4568-B5C5-2D62FF634DD4}"/>
    <dgm:cxn modelId="{CC2B6E3E-E4DF-45AC-BDF7-5F8508E39715}" srcId="{9A58DD2A-BE43-4AAD-B7C0-5A67BF587466}" destId="{25070466-2C9D-4B27-B660-67BC27E2E1B7}" srcOrd="7" destOrd="0" parTransId="{2689FC15-8515-49D7-9182-1337D5B90C77}" sibTransId="{7F0F2E9E-ABF1-468A-B38E-4788913FD9A3}"/>
    <dgm:cxn modelId="{8C896F46-7167-4360-99AF-4BDEC46F4352}" type="presOf" srcId="{A7FD37F2-E3B9-4BBA-8C6F-8CD3F99562EE}" destId="{F55741BC-3993-4636-9994-513E0A608F17}" srcOrd="0" destOrd="0" presId="urn:microsoft.com/office/officeart/2005/8/layout/chevronAccent+Icon"/>
    <dgm:cxn modelId="{CA505D56-1542-443C-B3CE-AA4B70BE59F9}" srcId="{9A58DD2A-BE43-4AAD-B7C0-5A67BF587466}" destId="{A7373498-6CA8-4CF9-BCDD-9F9B04715219}" srcOrd="5" destOrd="0" parTransId="{1CB3D678-1BDD-447B-A2CB-3EF194653667}" sibTransId="{7AA86C73-2560-4854-B99E-B58ABE57874B}"/>
    <dgm:cxn modelId="{C1EB6D58-F060-4E19-82AC-A65A3C49D14B}" type="presOf" srcId="{711C6FEF-FB68-4DEE-8A36-64089E50AAB3}" destId="{3406BAEC-5E3D-4F11-A38C-5254733FEFF5}" srcOrd="0" destOrd="0" presId="urn:microsoft.com/office/officeart/2005/8/layout/chevronAccent+Icon"/>
    <dgm:cxn modelId="{62A45B94-53B8-41C0-933E-B9F992938E55}" srcId="{9A58DD2A-BE43-4AAD-B7C0-5A67BF587466}" destId="{711C6FEF-FB68-4DEE-8A36-64089E50AAB3}" srcOrd="6" destOrd="0" parTransId="{E0426F96-8696-42FE-B23B-78C0682AEAB9}" sibTransId="{EC1DEA70-8264-4B46-A516-1440F24997E2}"/>
    <dgm:cxn modelId="{1D210EA3-778A-4ED4-8D1B-3B4F737AC41E}" type="presOf" srcId="{A7373498-6CA8-4CF9-BCDD-9F9B04715219}" destId="{4E1EDEA4-A34A-4545-948D-D5453DE7EE75}" srcOrd="0" destOrd="0" presId="urn:microsoft.com/office/officeart/2005/8/layout/chevronAccent+Icon"/>
    <dgm:cxn modelId="{7732D4AA-3E73-4910-BB72-0D4D64BC243B}" type="presOf" srcId="{9A58DD2A-BE43-4AAD-B7C0-5A67BF587466}" destId="{2CAC4545-EB8D-431D-B413-8B60901A9679}" srcOrd="0" destOrd="0" presId="urn:microsoft.com/office/officeart/2005/8/layout/chevronAccent+Icon"/>
    <dgm:cxn modelId="{2EC1E6AB-9F6F-4D38-89DA-DDACAC2E8357}" srcId="{9A58DD2A-BE43-4AAD-B7C0-5A67BF587466}" destId="{91386717-E5CD-46D4-9CF0-05BD4F5EF93C}" srcOrd="8" destOrd="0" parTransId="{4207677E-AFD1-467A-ADB4-6DF011603A8F}" sibTransId="{F1AB38FD-7583-42DA-A900-C642D7B478B1}"/>
    <dgm:cxn modelId="{6805D2BA-9877-4649-9EB5-56F7A627E33F}" type="presOf" srcId="{8443038A-C1BE-460D-B8BD-A282F8860259}" destId="{49ACAEDA-5E50-485D-91DB-0CC736FEADA5}" srcOrd="0" destOrd="0" presId="urn:microsoft.com/office/officeart/2005/8/layout/chevronAccent+Icon"/>
    <dgm:cxn modelId="{A00D79C7-F7BA-42D5-9FE2-0E55970B9681}" srcId="{9A58DD2A-BE43-4AAD-B7C0-5A67BF587466}" destId="{851BCEEB-AE51-4921-9BC6-0E019ADED340}" srcOrd="2" destOrd="0" parTransId="{FE16E013-8CCB-41FF-822D-A7E8353EAA83}" sibTransId="{0B01D692-1723-4102-B208-5167B5D46600}"/>
    <dgm:cxn modelId="{BD57BBD3-E1F3-49BA-8935-914243405863}" srcId="{9A58DD2A-BE43-4AAD-B7C0-5A67BF587466}" destId="{8A29638F-C0D7-4C53-8CDB-57708201E94D}" srcOrd="4" destOrd="0" parTransId="{AB91AF77-0203-4691-A75D-846267E8AE39}" sibTransId="{976A2CBD-3505-4651-9935-96C28E5C83C6}"/>
    <dgm:cxn modelId="{303233DF-A112-496D-83E8-F4EDC1D922BE}" type="presOf" srcId="{851BCEEB-AE51-4921-9BC6-0E019ADED340}" destId="{0D89A352-C96F-4714-8088-C7E6D833B357}" srcOrd="0" destOrd="0" presId="urn:microsoft.com/office/officeart/2005/8/layout/chevronAccent+Icon"/>
    <dgm:cxn modelId="{342CCEE3-2839-428F-8E5F-06581D11A7C8}" type="presOf" srcId="{25070466-2C9D-4B27-B660-67BC27E2E1B7}" destId="{A726F073-A8E0-4126-A132-78E2E5447E40}" srcOrd="0" destOrd="0" presId="urn:microsoft.com/office/officeart/2005/8/layout/chevronAccent+Icon"/>
    <dgm:cxn modelId="{BC4DC2F2-539B-48B1-AABB-030B94EADE93}" type="presOf" srcId="{91386717-E5CD-46D4-9CF0-05BD4F5EF93C}" destId="{9901782F-3159-439C-A115-71DB558010D8}" srcOrd="0" destOrd="0" presId="urn:microsoft.com/office/officeart/2005/8/layout/chevronAccent+Icon"/>
    <dgm:cxn modelId="{49708F56-C2F7-49B0-8B13-79B8A686B564}" type="presParOf" srcId="{2CAC4545-EB8D-431D-B413-8B60901A9679}" destId="{68C7740B-9E57-4559-81E5-28AFDCB8781F}" srcOrd="0" destOrd="0" presId="urn:microsoft.com/office/officeart/2005/8/layout/chevronAccent+Icon"/>
    <dgm:cxn modelId="{8BFB39FF-AF82-4DE9-9AB3-DFA128A41EE9}" type="presParOf" srcId="{68C7740B-9E57-4559-81E5-28AFDCB8781F}" destId="{B144BFEE-6087-46F6-8F54-43C475C29039}" srcOrd="0" destOrd="0" presId="urn:microsoft.com/office/officeart/2005/8/layout/chevronAccent+Icon"/>
    <dgm:cxn modelId="{839C051B-16D4-478B-B285-38504C0C1D41}" type="presParOf" srcId="{68C7740B-9E57-4559-81E5-28AFDCB8781F}" destId="{49ACAEDA-5E50-485D-91DB-0CC736FEADA5}" srcOrd="1" destOrd="0" presId="urn:microsoft.com/office/officeart/2005/8/layout/chevronAccent+Icon"/>
    <dgm:cxn modelId="{F1804D30-4D4A-4138-B579-E35EDE5ECE9C}" type="presParOf" srcId="{2CAC4545-EB8D-431D-B413-8B60901A9679}" destId="{D89ECF2B-E455-4EE2-9287-D2EDAF867799}" srcOrd="1" destOrd="0" presId="urn:microsoft.com/office/officeart/2005/8/layout/chevronAccent+Icon"/>
    <dgm:cxn modelId="{D5B3C46A-6E06-49E4-A68C-BB0AEE93CED6}" type="presParOf" srcId="{2CAC4545-EB8D-431D-B413-8B60901A9679}" destId="{07C82DD4-EA29-4927-ABFC-CC1D4D450010}" srcOrd="2" destOrd="0" presId="urn:microsoft.com/office/officeart/2005/8/layout/chevronAccent+Icon"/>
    <dgm:cxn modelId="{B817D3A0-67E7-4042-B627-1A7108021084}" type="presParOf" srcId="{07C82DD4-EA29-4927-ABFC-CC1D4D450010}" destId="{7754FFF4-ED0D-4ABF-AAC7-E85B94ACF296}" srcOrd="0" destOrd="0" presId="urn:microsoft.com/office/officeart/2005/8/layout/chevronAccent+Icon"/>
    <dgm:cxn modelId="{A856DB59-6E5B-46C7-92E7-30F1FB2A0A16}" type="presParOf" srcId="{07C82DD4-EA29-4927-ABFC-CC1D4D450010}" destId="{14739301-25C2-4019-951A-FBE54CC7F2CC}" srcOrd="1" destOrd="0" presId="urn:microsoft.com/office/officeart/2005/8/layout/chevronAccent+Icon"/>
    <dgm:cxn modelId="{F5DB6843-0F36-4B29-813A-11415B992670}" type="presParOf" srcId="{2CAC4545-EB8D-431D-B413-8B60901A9679}" destId="{26F363E9-AF8A-457D-BCF3-961837D95184}" srcOrd="3" destOrd="0" presId="urn:microsoft.com/office/officeart/2005/8/layout/chevronAccent+Icon"/>
    <dgm:cxn modelId="{7EE30A7A-428A-4395-88AE-B4A3F18512DE}" type="presParOf" srcId="{2CAC4545-EB8D-431D-B413-8B60901A9679}" destId="{498F9B50-5D7D-4BCB-AAA4-0EAE435EE300}" srcOrd="4" destOrd="0" presId="urn:microsoft.com/office/officeart/2005/8/layout/chevronAccent+Icon"/>
    <dgm:cxn modelId="{817E0793-D140-4D68-8C4C-24B05EB6A7C6}" type="presParOf" srcId="{498F9B50-5D7D-4BCB-AAA4-0EAE435EE300}" destId="{372B14A6-6180-4C54-B6B3-B040D0FF7212}" srcOrd="0" destOrd="0" presId="urn:microsoft.com/office/officeart/2005/8/layout/chevronAccent+Icon"/>
    <dgm:cxn modelId="{75ABEBD2-0D35-44C0-8C05-FD82B420B04B}" type="presParOf" srcId="{498F9B50-5D7D-4BCB-AAA4-0EAE435EE300}" destId="{0D89A352-C96F-4714-8088-C7E6D833B357}" srcOrd="1" destOrd="0" presId="urn:microsoft.com/office/officeart/2005/8/layout/chevronAccent+Icon"/>
    <dgm:cxn modelId="{B1B56D0C-D410-4339-982B-F700A52A8085}" type="presParOf" srcId="{2CAC4545-EB8D-431D-B413-8B60901A9679}" destId="{D73BED8A-7CCE-4245-A6A7-66492253EC5F}" srcOrd="5" destOrd="0" presId="urn:microsoft.com/office/officeart/2005/8/layout/chevronAccent+Icon"/>
    <dgm:cxn modelId="{80B82E6C-BE48-42A3-B76F-1D38F46794E1}" type="presParOf" srcId="{2CAC4545-EB8D-431D-B413-8B60901A9679}" destId="{13DC1481-A6D6-4C83-85F9-E5EBBC049631}" srcOrd="6" destOrd="0" presId="urn:microsoft.com/office/officeart/2005/8/layout/chevronAccent+Icon"/>
    <dgm:cxn modelId="{F70ECB56-8E41-4A41-8397-DAF2D05D0368}" type="presParOf" srcId="{13DC1481-A6D6-4C83-85F9-E5EBBC049631}" destId="{0F71CB6C-1EF8-4C19-BEDA-66CB928C0ADA}" srcOrd="0" destOrd="0" presId="urn:microsoft.com/office/officeart/2005/8/layout/chevronAccent+Icon"/>
    <dgm:cxn modelId="{56CFC25C-3412-45B5-BF11-54F827FFFAB9}" type="presParOf" srcId="{13DC1481-A6D6-4C83-85F9-E5EBBC049631}" destId="{F55741BC-3993-4636-9994-513E0A608F17}" srcOrd="1" destOrd="0" presId="urn:microsoft.com/office/officeart/2005/8/layout/chevronAccent+Icon"/>
    <dgm:cxn modelId="{B51BB855-B742-4214-8446-CABF65356C74}" type="presParOf" srcId="{2CAC4545-EB8D-431D-B413-8B60901A9679}" destId="{BAA647AA-2E31-460D-8835-64B7F4E5DFC8}" srcOrd="7" destOrd="0" presId="urn:microsoft.com/office/officeart/2005/8/layout/chevronAccent+Icon"/>
    <dgm:cxn modelId="{59E995C4-F72F-46CD-9015-5D1B9C653926}" type="presParOf" srcId="{2CAC4545-EB8D-431D-B413-8B60901A9679}" destId="{938456A5-4816-4868-B358-DEB2047E5F1C}" srcOrd="8" destOrd="0" presId="urn:microsoft.com/office/officeart/2005/8/layout/chevronAccent+Icon"/>
    <dgm:cxn modelId="{C6C589FB-3493-4E39-8F09-01554C2D77AF}" type="presParOf" srcId="{938456A5-4816-4868-B358-DEB2047E5F1C}" destId="{62460CA7-C6D4-429F-8F30-6CF248DD5D5B}" srcOrd="0" destOrd="0" presId="urn:microsoft.com/office/officeart/2005/8/layout/chevronAccent+Icon"/>
    <dgm:cxn modelId="{25E34DEA-341E-4EAA-BDC8-296ADE52A7C5}" type="presParOf" srcId="{938456A5-4816-4868-B358-DEB2047E5F1C}" destId="{34C856BE-77FD-4101-AB36-D60E3A529114}" srcOrd="1" destOrd="0" presId="urn:microsoft.com/office/officeart/2005/8/layout/chevronAccent+Icon"/>
    <dgm:cxn modelId="{3F04D790-42C6-4AE7-B697-72ACB98F376E}" type="presParOf" srcId="{2CAC4545-EB8D-431D-B413-8B60901A9679}" destId="{60965E62-511F-46E4-9ED8-F77BB5650D8F}" srcOrd="9" destOrd="0" presId="urn:microsoft.com/office/officeart/2005/8/layout/chevronAccent+Icon"/>
    <dgm:cxn modelId="{D1EEACC3-A2F3-497B-BAC7-0DF3CA169AEA}" type="presParOf" srcId="{2CAC4545-EB8D-431D-B413-8B60901A9679}" destId="{440D83F5-7579-4B4F-86C6-F93D6B967220}" srcOrd="10" destOrd="0" presId="urn:microsoft.com/office/officeart/2005/8/layout/chevronAccent+Icon"/>
    <dgm:cxn modelId="{2B7A275D-E3D5-4A0E-B5DE-EDA079EEC47D}" type="presParOf" srcId="{440D83F5-7579-4B4F-86C6-F93D6B967220}" destId="{2E39E735-9BCF-42AC-B1EB-D1A8F95AE1E4}" srcOrd="0" destOrd="0" presId="urn:microsoft.com/office/officeart/2005/8/layout/chevronAccent+Icon"/>
    <dgm:cxn modelId="{AAC44BB6-4427-4B26-971E-DAA528C1C7B9}" type="presParOf" srcId="{440D83F5-7579-4B4F-86C6-F93D6B967220}" destId="{4E1EDEA4-A34A-4545-948D-D5453DE7EE75}" srcOrd="1" destOrd="0" presId="urn:microsoft.com/office/officeart/2005/8/layout/chevronAccent+Icon"/>
    <dgm:cxn modelId="{FE385E78-B299-4319-B460-14972D25D4D8}" type="presParOf" srcId="{2CAC4545-EB8D-431D-B413-8B60901A9679}" destId="{9A83E4C1-FE23-4310-8F71-2CBC7F8BDF6F}" srcOrd="11" destOrd="0" presId="urn:microsoft.com/office/officeart/2005/8/layout/chevronAccent+Icon"/>
    <dgm:cxn modelId="{04967CA6-1F36-4186-B05B-F08132555E03}" type="presParOf" srcId="{2CAC4545-EB8D-431D-B413-8B60901A9679}" destId="{3B2D3B98-1A8E-4229-98C4-C6AF7956A214}" srcOrd="12" destOrd="0" presId="urn:microsoft.com/office/officeart/2005/8/layout/chevronAccent+Icon"/>
    <dgm:cxn modelId="{DC5672BC-C3AD-46A9-9E97-1C752248420E}" type="presParOf" srcId="{3B2D3B98-1A8E-4229-98C4-C6AF7956A214}" destId="{536BE342-30F9-4CF9-BC13-F1A7B91F0D06}" srcOrd="0" destOrd="0" presId="urn:microsoft.com/office/officeart/2005/8/layout/chevronAccent+Icon"/>
    <dgm:cxn modelId="{731CA772-F429-4489-9DEF-DEFDEEA4B99C}" type="presParOf" srcId="{3B2D3B98-1A8E-4229-98C4-C6AF7956A214}" destId="{3406BAEC-5E3D-4F11-A38C-5254733FEFF5}" srcOrd="1" destOrd="0" presId="urn:microsoft.com/office/officeart/2005/8/layout/chevronAccent+Icon"/>
    <dgm:cxn modelId="{571F6037-A978-4ABC-A5A7-6EA3B603AA75}" type="presParOf" srcId="{2CAC4545-EB8D-431D-B413-8B60901A9679}" destId="{A53705F8-E868-448F-99BF-550A713E0D3D}" srcOrd="13" destOrd="0" presId="urn:microsoft.com/office/officeart/2005/8/layout/chevronAccent+Icon"/>
    <dgm:cxn modelId="{33D07B56-E24C-45E9-99C9-E85C74677AC1}" type="presParOf" srcId="{2CAC4545-EB8D-431D-B413-8B60901A9679}" destId="{B9208C23-A74D-4992-B8EF-A26AC37E416A}" srcOrd="14" destOrd="0" presId="urn:microsoft.com/office/officeart/2005/8/layout/chevronAccent+Icon"/>
    <dgm:cxn modelId="{AF9993A6-41F0-49FD-BA35-D70CFAD200F3}" type="presParOf" srcId="{B9208C23-A74D-4992-B8EF-A26AC37E416A}" destId="{3228D52E-26A8-4AED-9736-AF1D8AFCE7DC}" srcOrd="0" destOrd="0" presId="urn:microsoft.com/office/officeart/2005/8/layout/chevronAccent+Icon"/>
    <dgm:cxn modelId="{024C52C0-E301-4FEE-A843-5D07355288F1}" type="presParOf" srcId="{B9208C23-A74D-4992-B8EF-A26AC37E416A}" destId="{A726F073-A8E0-4126-A132-78E2E5447E40}" srcOrd="1" destOrd="0" presId="urn:microsoft.com/office/officeart/2005/8/layout/chevronAccent+Icon"/>
    <dgm:cxn modelId="{318D19A2-D344-4AF4-8CE2-D137DEC19C2F}" type="presParOf" srcId="{2CAC4545-EB8D-431D-B413-8B60901A9679}" destId="{1C6BD2F3-8EF0-4608-957E-34D81A866B7C}" srcOrd="15" destOrd="0" presId="urn:microsoft.com/office/officeart/2005/8/layout/chevronAccent+Icon"/>
    <dgm:cxn modelId="{CDCD68EB-99FB-4C9D-A329-46247DA47831}" type="presParOf" srcId="{2CAC4545-EB8D-431D-B413-8B60901A9679}" destId="{ABD2191F-F5ED-4778-A9AC-054A75DE60DE}" srcOrd="16" destOrd="0" presId="urn:microsoft.com/office/officeart/2005/8/layout/chevronAccent+Icon"/>
    <dgm:cxn modelId="{8016E52C-D01A-4701-AA34-820BD5B4466B}" type="presParOf" srcId="{ABD2191F-F5ED-4778-A9AC-054A75DE60DE}" destId="{5AA85396-251F-4F71-B23E-6CC1616E8C67}" srcOrd="0" destOrd="0" presId="urn:microsoft.com/office/officeart/2005/8/layout/chevronAccent+Icon"/>
    <dgm:cxn modelId="{F4EBE918-F3C8-4AE3-9960-E890CBD18E9C}" type="presParOf" srcId="{ABD2191F-F5ED-4778-A9AC-054A75DE60DE}" destId="{9901782F-3159-439C-A115-71DB558010D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4BFEE-6087-46F6-8F54-43C475C29039}">
      <dsp:nvSpPr>
        <dsp:cNvPr id="0" name=""/>
        <dsp:cNvSpPr/>
      </dsp:nvSpPr>
      <dsp:spPr>
        <a:xfrm>
          <a:off x="728" y="2018219"/>
          <a:ext cx="1070490" cy="41320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CAEDA-5E50-485D-91DB-0CC736FEADA5}">
      <dsp:nvSpPr>
        <dsp:cNvPr id="0" name=""/>
        <dsp:cNvSpPr/>
      </dsp:nvSpPr>
      <dsp:spPr>
        <a:xfrm>
          <a:off x="286192" y="2121521"/>
          <a:ext cx="903970" cy="4132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2013</a:t>
          </a:r>
        </a:p>
      </dsp:txBody>
      <dsp:txXfrm>
        <a:off x="298294" y="2133623"/>
        <a:ext cx="879766" cy="389005"/>
      </dsp:txXfrm>
    </dsp:sp>
    <dsp:sp modelId="{7754FFF4-ED0D-4ABF-AAC7-E85B94ACF296}">
      <dsp:nvSpPr>
        <dsp:cNvPr id="0" name=""/>
        <dsp:cNvSpPr/>
      </dsp:nvSpPr>
      <dsp:spPr>
        <a:xfrm>
          <a:off x="1223467" y="2018219"/>
          <a:ext cx="1070490" cy="41320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39301-25C2-4019-951A-FBE54CC7F2CC}">
      <dsp:nvSpPr>
        <dsp:cNvPr id="0" name=""/>
        <dsp:cNvSpPr/>
      </dsp:nvSpPr>
      <dsp:spPr>
        <a:xfrm>
          <a:off x="1508931" y="2121521"/>
          <a:ext cx="903970" cy="4132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2014</a:t>
          </a:r>
        </a:p>
      </dsp:txBody>
      <dsp:txXfrm>
        <a:off x="1521033" y="2133623"/>
        <a:ext cx="879766" cy="389005"/>
      </dsp:txXfrm>
    </dsp:sp>
    <dsp:sp modelId="{372B14A6-6180-4C54-B6B3-B040D0FF7212}">
      <dsp:nvSpPr>
        <dsp:cNvPr id="0" name=""/>
        <dsp:cNvSpPr/>
      </dsp:nvSpPr>
      <dsp:spPr>
        <a:xfrm>
          <a:off x="2446205" y="2018219"/>
          <a:ext cx="1070490" cy="41320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9A352-C96F-4714-8088-C7E6D833B357}">
      <dsp:nvSpPr>
        <dsp:cNvPr id="0" name=""/>
        <dsp:cNvSpPr/>
      </dsp:nvSpPr>
      <dsp:spPr>
        <a:xfrm>
          <a:off x="2731669" y="2121521"/>
          <a:ext cx="903970" cy="4132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2015</a:t>
          </a:r>
        </a:p>
      </dsp:txBody>
      <dsp:txXfrm>
        <a:off x="2743771" y="2133623"/>
        <a:ext cx="879766" cy="389005"/>
      </dsp:txXfrm>
    </dsp:sp>
    <dsp:sp modelId="{0F71CB6C-1EF8-4C19-BEDA-66CB928C0ADA}">
      <dsp:nvSpPr>
        <dsp:cNvPr id="0" name=""/>
        <dsp:cNvSpPr/>
      </dsp:nvSpPr>
      <dsp:spPr>
        <a:xfrm>
          <a:off x="3668944" y="2018219"/>
          <a:ext cx="1070490" cy="41320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741BC-3993-4636-9994-513E0A608F17}">
      <dsp:nvSpPr>
        <dsp:cNvPr id="0" name=""/>
        <dsp:cNvSpPr/>
      </dsp:nvSpPr>
      <dsp:spPr>
        <a:xfrm>
          <a:off x="3954408" y="2121521"/>
          <a:ext cx="903970" cy="4132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2016</a:t>
          </a:r>
        </a:p>
      </dsp:txBody>
      <dsp:txXfrm>
        <a:off x="3966510" y="2133623"/>
        <a:ext cx="879766" cy="389005"/>
      </dsp:txXfrm>
    </dsp:sp>
    <dsp:sp modelId="{62460CA7-C6D4-429F-8F30-6CF248DD5D5B}">
      <dsp:nvSpPr>
        <dsp:cNvPr id="0" name=""/>
        <dsp:cNvSpPr/>
      </dsp:nvSpPr>
      <dsp:spPr>
        <a:xfrm>
          <a:off x="4891682" y="2018219"/>
          <a:ext cx="1070490" cy="41320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856BE-77FD-4101-AB36-D60E3A529114}">
      <dsp:nvSpPr>
        <dsp:cNvPr id="0" name=""/>
        <dsp:cNvSpPr/>
      </dsp:nvSpPr>
      <dsp:spPr>
        <a:xfrm>
          <a:off x="5177147" y="2121521"/>
          <a:ext cx="903970" cy="4132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2017</a:t>
          </a:r>
        </a:p>
      </dsp:txBody>
      <dsp:txXfrm>
        <a:off x="5189249" y="2133623"/>
        <a:ext cx="879766" cy="389005"/>
      </dsp:txXfrm>
    </dsp:sp>
    <dsp:sp modelId="{2E39E735-9BCF-42AC-B1EB-D1A8F95AE1E4}">
      <dsp:nvSpPr>
        <dsp:cNvPr id="0" name=""/>
        <dsp:cNvSpPr/>
      </dsp:nvSpPr>
      <dsp:spPr>
        <a:xfrm>
          <a:off x="6114421" y="2018219"/>
          <a:ext cx="1070490" cy="41320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EDEA4-A34A-4545-948D-D5453DE7EE75}">
      <dsp:nvSpPr>
        <dsp:cNvPr id="0" name=""/>
        <dsp:cNvSpPr/>
      </dsp:nvSpPr>
      <dsp:spPr>
        <a:xfrm>
          <a:off x="6399885" y="2121521"/>
          <a:ext cx="903970" cy="4132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2018</a:t>
          </a:r>
        </a:p>
      </dsp:txBody>
      <dsp:txXfrm>
        <a:off x="6411987" y="2133623"/>
        <a:ext cx="879766" cy="389005"/>
      </dsp:txXfrm>
    </dsp:sp>
    <dsp:sp modelId="{536BE342-30F9-4CF9-BC13-F1A7B91F0D06}">
      <dsp:nvSpPr>
        <dsp:cNvPr id="0" name=""/>
        <dsp:cNvSpPr/>
      </dsp:nvSpPr>
      <dsp:spPr>
        <a:xfrm>
          <a:off x="7337159" y="2018219"/>
          <a:ext cx="1070490" cy="41320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6BAEC-5E3D-4F11-A38C-5254733FEFF5}">
      <dsp:nvSpPr>
        <dsp:cNvPr id="0" name=""/>
        <dsp:cNvSpPr/>
      </dsp:nvSpPr>
      <dsp:spPr>
        <a:xfrm>
          <a:off x="7622624" y="2121521"/>
          <a:ext cx="903970" cy="4132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2019</a:t>
          </a:r>
        </a:p>
      </dsp:txBody>
      <dsp:txXfrm>
        <a:off x="7634726" y="2133623"/>
        <a:ext cx="879766" cy="389005"/>
      </dsp:txXfrm>
    </dsp:sp>
    <dsp:sp modelId="{3228D52E-26A8-4AED-9736-AF1D8AFCE7DC}">
      <dsp:nvSpPr>
        <dsp:cNvPr id="0" name=""/>
        <dsp:cNvSpPr/>
      </dsp:nvSpPr>
      <dsp:spPr>
        <a:xfrm>
          <a:off x="8559898" y="2018219"/>
          <a:ext cx="1070490" cy="41320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6F073-A8E0-4126-A132-78E2E5447E40}">
      <dsp:nvSpPr>
        <dsp:cNvPr id="0" name=""/>
        <dsp:cNvSpPr/>
      </dsp:nvSpPr>
      <dsp:spPr>
        <a:xfrm>
          <a:off x="8845362" y="2121521"/>
          <a:ext cx="903970" cy="4132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2020</a:t>
          </a:r>
        </a:p>
      </dsp:txBody>
      <dsp:txXfrm>
        <a:off x="8857464" y="2133623"/>
        <a:ext cx="879766" cy="389005"/>
      </dsp:txXfrm>
    </dsp:sp>
    <dsp:sp modelId="{5AA85396-251F-4F71-B23E-6CC1616E8C67}">
      <dsp:nvSpPr>
        <dsp:cNvPr id="0" name=""/>
        <dsp:cNvSpPr/>
      </dsp:nvSpPr>
      <dsp:spPr>
        <a:xfrm>
          <a:off x="9782636" y="2018219"/>
          <a:ext cx="1070490" cy="413209"/>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1782F-3159-439C-A115-71DB558010D8}">
      <dsp:nvSpPr>
        <dsp:cNvPr id="0" name=""/>
        <dsp:cNvSpPr/>
      </dsp:nvSpPr>
      <dsp:spPr>
        <a:xfrm>
          <a:off x="10068101" y="2121521"/>
          <a:ext cx="903970" cy="4132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2021</a:t>
          </a:r>
        </a:p>
      </dsp:txBody>
      <dsp:txXfrm>
        <a:off x="10080203" y="2133623"/>
        <a:ext cx="879766" cy="3890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0.48577</cdr:x>
      <cdr:y>0.23119</cdr:y>
    </cdr:from>
    <cdr:to>
      <cdr:x>0.57685</cdr:x>
      <cdr:y>0.26949</cdr:y>
    </cdr:to>
    <cdr:sp macro="" textlink="">
      <cdr:nvSpPr>
        <cdr:cNvPr id="2" name="TextBox 1"/>
        <cdr:cNvSpPr txBox="1"/>
      </cdr:nvSpPr>
      <cdr:spPr>
        <a:xfrm xmlns:a="http://schemas.openxmlformats.org/drawingml/2006/main">
          <a:off x="4876800" y="804864"/>
          <a:ext cx="914400" cy="1333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0.51971</cdr:x>
      <cdr:y>0.08829</cdr:y>
    </cdr:from>
    <cdr:to>
      <cdr:x>0.57284</cdr:x>
      <cdr:y>0.18739</cdr:y>
    </cdr:to>
    <cdr:sp macro="" textlink="">
      <cdr:nvSpPr>
        <cdr:cNvPr id="3" name="TextBox 2"/>
        <cdr:cNvSpPr txBox="1"/>
      </cdr:nvSpPr>
      <cdr:spPr>
        <a:xfrm xmlns:a="http://schemas.openxmlformats.org/drawingml/2006/main">
          <a:off x="5414999" y="185188"/>
          <a:ext cx="553580" cy="2078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$6,892</a:t>
          </a:r>
        </a:p>
      </cdr:txBody>
    </cdr:sp>
  </cdr:relSizeAnchor>
  <cdr:relSizeAnchor xmlns:cdr="http://schemas.openxmlformats.org/drawingml/2006/chartDrawing">
    <cdr:from>
      <cdr:x>0.91786</cdr:x>
      <cdr:y>0</cdr:y>
    </cdr:from>
    <cdr:to>
      <cdr:x>0.97921</cdr:x>
      <cdr:y>0.12177</cdr:y>
    </cdr:to>
    <cdr:sp macro="" textlink="">
      <cdr:nvSpPr>
        <cdr:cNvPr id="6" name="TextBox 5"/>
        <cdr:cNvSpPr txBox="1"/>
      </cdr:nvSpPr>
      <cdr:spPr>
        <a:xfrm xmlns:a="http://schemas.openxmlformats.org/drawingml/2006/main">
          <a:off x="9232233" y="0"/>
          <a:ext cx="617100" cy="2646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solidFill>
                <a:srgbClr val="BB1129"/>
              </a:solidFill>
            </a:rPr>
            <a:t>S8,740</a:t>
          </a:r>
        </a:p>
      </cdr:txBody>
    </cdr:sp>
  </cdr:relSizeAnchor>
</c:userShapes>
</file>

<file path=ppt/drawings/drawing2.xml><?xml version="1.0" encoding="utf-8"?>
<c:userShapes xmlns:c="http://schemas.openxmlformats.org/drawingml/2006/chart">
  <cdr:relSizeAnchor xmlns:cdr="http://schemas.openxmlformats.org/drawingml/2006/chartDrawing">
    <cdr:from>
      <cdr:x>0.47356</cdr:x>
      <cdr:y>0.15984</cdr:y>
    </cdr:from>
    <cdr:to>
      <cdr:x>0.54994</cdr:x>
      <cdr:y>0.2456</cdr:y>
    </cdr:to>
    <cdr:sp macro="" textlink="">
      <cdr:nvSpPr>
        <cdr:cNvPr id="2" name="TextBox 1"/>
        <cdr:cNvSpPr txBox="1"/>
      </cdr:nvSpPr>
      <cdr:spPr>
        <a:xfrm xmlns:a="http://schemas.openxmlformats.org/drawingml/2006/main">
          <a:off x="4713846" y="408991"/>
          <a:ext cx="760297" cy="2194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$8,045</a:t>
          </a:r>
        </a:p>
      </cdr:txBody>
    </cdr:sp>
  </cdr:relSizeAnchor>
  <cdr:relSizeAnchor xmlns:cdr="http://schemas.openxmlformats.org/drawingml/2006/chartDrawing">
    <cdr:from>
      <cdr:x>0.88875</cdr:x>
      <cdr:y>0.08815</cdr:y>
    </cdr:from>
    <cdr:to>
      <cdr:x>0.94832</cdr:x>
      <cdr:y>0.19084</cdr:y>
    </cdr:to>
    <cdr:sp macro="" textlink="">
      <cdr:nvSpPr>
        <cdr:cNvPr id="3" name="TextBox 2"/>
        <cdr:cNvSpPr txBox="1"/>
      </cdr:nvSpPr>
      <cdr:spPr>
        <a:xfrm xmlns:a="http://schemas.openxmlformats.org/drawingml/2006/main">
          <a:off x="8689908" y="225560"/>
          <a:ext cx="582432" cy="2627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rgbClr val="BB1129"/>
              </a:solidFill>
            </a:rPr>
            <a:t>$9,859</a:t>
          </a:r>
        </a:p>
      </cdr:txBody>
    </cdr:sp>
  </cdr:relSizeAnchor>
</c:userShapes>
</file>

<file path=ppt/drawings/drawing3.xml><?xml version="1.0" encoding="utf-8"?>
<c:userShapes xmlns:c="http://schemas.openxmlformats.org/drawingml/2006/chart">
  <cdr:relSizeAnchor xmlns:cdr="http://schemas.openxmlformats.org/drawingml/2006/chartDrawing">
    <cdr:from>
      <cdr:x>0.11899</cdr:x>
      <cdr:y>0.24274</cdr:y>
    </cdr:from>
    <cdr:to>
      <cdr:x>0.23438</cdr:x>
      <cdr:y>0.29668</cdr:y>
    </cdr:to>
    <cdr:sp macro="" textlink="">
      <cdr:nvSpPr>
        <cdr:cNvPr id="2" name="TextBox 1"/>
        <cdr:cNvSpPr txBox="1"/>
      </cdr:nvSpPr>
      <cdr:spPr>
        <a:xfrm xmlns:a="http://schemas.openxmlformats.org/drawingml/2006/main">
          <a:off x="942975" y="1114425"/>
          <a:ext cx="914400" cy="24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0.04682</cdr:x>
      <cdr:y>0.22658</cdr:y>
    </cdr:from>
    <cdr:to>
      <cdr:x>0.12374</cdr:x>
      <cdr:y>0.29369</cdr:y>
    </cdr:to>
    <cdr:sp macro="" textlink="">
      <cdr:nvSpPr>
        <cdr:cNvPr id="3" name="TextBox 2"/>
        <cdr:cNvSpPr txBox="1"/>
      </cdr:nvSpPr>
      <cdr:spPr>
        <a:xfrm xmlns:a="http://schemas.openxmlformats.org/drawingml/2006/main">
          <a:off x="343386" y="998708"/>
          <a:ext cx="564089" cy="29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$5,329</a:t>
          </a:r>
        </a:p>
      </cdr:txBody>
    </cdr:sp>
  </cdr:relSizeAnchor>
  <cdr:relSizeAnchor xmlns:cdr="http://schemas.openxmlformats.org/drawingml/2006/chartDrawing">
    <cdr:from>
      <cdr:x>0.24148</cdr:x>
      <cdr:y>0.20113</cdr:y>
    </cdr:from>
    <cdr:to>
      <cdr:x>0.33122</cdr:x>
      <cdr:y>0.26337</cdr:y>
    </cdr:to>
    <cdr:sp macro="" textlink="">
      <cdr:nvSpPr>
        <cdr:cNvPr id="5" name="TextBox 1"/>
        <cdr:cNvSpPr txBox="1"/>
      </cdr:nvSpPr>
      <cdr:spPr>
        <a:xfrm xmlns:a="http://schemas.openxmlformats.org/drawingml/2006/main">
          <a:off x="1770844" y="886537"/>
          <a:ext cx="658103" cy="27434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$5,501</a:t>
          </a:r>
        </a:p>
      </cdr:txBody>
    </cdr:sp>
  </cdr:relSizeAnchor>
  <cdr:relSizeAnchor xmlns:cdr="http://schemas.openxmlformats.org/drawingml/2006/chartDrawing">
    <cdr:from>
      <cdr:x>0.43741</cdr:x>
      <cdr:y>0.18545</cdr:y>
    </cdr:from>
    <cdr:to>
      <cdr:x>0.51433</cdr:x>
      <cdr:y>0.24769</cdr:y>
    </cdr:to>
    <cdr:sp macro="" textlink="">
      <cdr:nvSpPr>
        <cdr:cNvPr id="6" name="TextBox 1"/>
        <cdr:cNvSpPr txBox="1"/>
      </cdr:nvSpPr>
      <cdr:spPr>
        <a:xfrm xmlns:a="http://schemas.openxmlformats.org/drawingml/2006/main">
          <a:off x="3207695" y="817450"/>
          <a:ext cx="564089" cy="2743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$5,605</a:t>
          </a:r>
        </a:p>
      </cdr:txBody>
    </cdr:sp>
  </cdr:relSizeAnchor>
  <cdr:relSizeAnchor xmlns:cdr="http://schemas.openxmlformats.org/drawingml/2006/chartDrawing">
    <cdr:from>
      <cdr:x>0.63149</cdr:x>
      <cdr:y>0.15861</cdr:y>
    </cdr:from>
    <cdr:to>
      <cdr:x>0.70841</cdr:x>
      <cdr:y>0.22085</cdr:y>
    </cdr:to>
    <cdr:sp macro="" textlink="">
      <cdr:nvSpPr>
        <cdr:cNvPr id="7" name="TextBox 1"/>
        <cdr:cNvSpPr txBox="1"/>
      </cdr:nvSpPr>
      <cdr:spPr>
        <a:xfrm xmlns:a="http://schemas.openxmlformats.org/drawingml/2006/main">
          <a:off x="4630994" y="699138"/>
          <a:ext cx="564089" cy="27434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$5,941</a:t>
          </a:r>
        </a:p>
      </cdr:txBody>
    </cdr:sp>
  </cdr:relSizeAnchor>
  <cdr:relSizeAnchor xmlns:cdr="http://schemas.openxmlformats.org/drawingml/2006/chartDrawing">
    <cdr:from>
      <cdr:x>0.83582</cdr:x>
      <cdr:y>0.12246</cdr:y>
    </cdr:from>
    <cdr:to>
      <cdr:x>0.91275</cdr:x>
      <cdr:y>0.1847</cdr:y>
    </cdr:to>
    <cdr:sp macro="" textlink="">
      <cdr:nvSpPr>
        <cdr:cNvPr id="8" name="TextBox 1"/>
        <cdr:cNvSpPr txBox="1"/>
      </cdr:nvSpPr>
      <cdr:spPr>
        <a:xfrm xmlns:a="http://schemas.openxmlformats.org/drawingml/2006/main">
          <a:off x="6129469" y="539794"/>
          <a:ext cx="564162" cy="27434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t>$6,232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66" tIns="46583" rIns="93166" bIns="46583" rtlCol="0"/>
          <a:lstStyle>
            <a:lvl1pPr algn="r">
              <a:defRPr sz="1200"/>
            </a:lvl1pPr>
          </a:lstStyle>
          <a:p>
            <a:fld id="{68796EA6-6F25-4F19-87BA-7ADCC16DAEFF}" type="datetimeFigureOut">
              <a:rPr lang="en-US" smtClean="0"/>
              <a:t>5/14/2020</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3166" tIns="46583" rIns="93166" bIns="46583" rtlCol="0" anchor="b"/>
          <a:lstStyle>
            <a:lvl1pPr algn="r">
              <a:defRPr sz="1200"/>
            </a:lvl1pPr>
          </a:lstStyle>
          <a:p>
            <a:fld id="{C64E50CC-F33A-4EF4-9F12-93EC4A21A0CF}" type="slidenum">
              <a:rPr lang="en-US" smtClean="0"/>
              <a:t>‹#›</a:t>
            </a:fld>
            <a:endParaRPr lang="en-US"/>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6" tIns="46583" rIns="93166" bIns="46583" rtlCol="0"/>
          <a:lstStyle>
            <a:lvl1pPr algn="r">
              <a:defRPr sz="1200"/>
            </a:lvl1pPr>
          </a:lstStyle>
          <a:p>
            <a:fld id="{C39C172E-A8B5-46F6-B05C-DFA3E2E0F207}" type="datetimeFigureOut">
              <a:rPr lang="en-US" smtClean="0"/>
              <a:t>5/14/2020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6" tIns="46583" rIns="93166" bIns="46583" rtlCol="0" anchor="b"/>
          <a:lstStyle>
            <a:lvl1pPr algn="r">
              <a:defRPr sz="1200"/>
            </a:lvl1pPr>
          </a:lstStyle>
          <a:p>
            <a:fld id="{32674CE4-FBD8-4481-AEFB-CA53E599A745}" type="slidenum">
              <a:rPr lang="en-US" smtClean="0"/>
              <a:t>‹#›</a:t>
            </a:fld>
            <a:endParaRPr lang="en-US"/>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hqrnet.ahrq.gov/inhqrdr/Connecticut/dashboar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t>26</a:t>
            </a:fld>
            <a:endParaRPr lang="en-US"/>
          </a:p>
        </p:txBody>
      </p:sp>
    </p:spTree>
    <p:extLst>
      <p:ext uri="{BB962C8B-B14F-4D97-AF65-F5344CB8AC3E}">
        <p14:creationId xmlns:p14="http://schemas.microsoft.com/office/powerpoint/2010/main" val="3947851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topic we will discuss is the Health Care Cost Growth Benchmark</a:t>
            </a:r>
          </a:p>
        </p:txBody>
      </p:sp>
      <p:sp>
        <p:nvSpPr>
          <p:cNvPr id="4" name="Slide Number Placeholder 3"/>
          <p:cNvSpPr>
            <a:spLocks noGrp="1"/>
          </p:cNvSpPr>
          <p:nvPr>
            <p:ph type="sldNum" sz="quarter" idx="5"/>
          </p:nvPr>
        </p:nvSpPr>
        <p:spPr/>
        <p:txBody>
          <a:bodyPr/>
          <a:lstStyle/>
          <a:p>
            <a:fld id="{32674CE4-FBD8-4481-AEFB-CA53E599A745}" type="slidenum">
              <a:rPr lang="en-US" smtClean="0"/>
              <a:t>28</a:t>
            </a:fld>
            <a:endParaRPr lang="en-US"/>
          </a:p>
        </p:txBody>
      </p:sp>
    </p:spTree>
    <p:extLst>
      <p:ext uri="{BB962C8B-B14F-4D97-AF65-F5344CB8AC3E}">
        <p14:creationId xmlns:p14="http://schemas.microsoft.com/office/powerpoint/2010/main" val="338513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t>38</a:t>
            </a:fld>
            <a:endParaRPr lang="en-US"/>
          </a:p>
        </p:txBody>
      </p:sp>
    </p:spTree>
    <p:extLst>
      <p:ext uri="{BB962C8B-B14F-4D97-AF65-F5344CB8AC3E}">
        <p14:creationId xmlns:p14="http://schemas.microsoft.com/office/powerpoint/2010/main" val="414012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are we here?</a:t>
            </a:r>
          </a:p>
        </p:txBody>
      </p:sp>
      <p:sp>
        <p:nvSpPr>
          <p:cNvPr id="4" name="Slide Number Placeholder 3"/>
          <p:cNvSpPr>
            <a:spLocks noGrp="1"/>
          </p:cNvSpPr>
          <p:nvPr>
            <p:ph type="sldNum" sz="quarter" idx="5"/>
          </p:nvPr>
        </p:nvSpPr>
        <p:spPr/>
        <p:txBody>
          <a:bodyPr/>
          <a:lstStyle/>
          <a:p>
            <a:fld id="{32674CE4-FBD8-4481-AEFB-CA53E599A745}" type="slidenum">
              <a:rPr lang="en-US" smtClean="0"/>
              <a:t>8</a:t>
            </a:fld>
            <a:endParaRPr lang="en-US"/>
          </a:p>
        </p:txBody>
      </p:sp>
    </p:spTree>
    <p:extLst>
      <p:ext uri="{BB962C8B-B14F-4D97-AF65-F5344CB8AC3E}">
        <p14:creationId xmlns:p14="http://schemas.microsoft.com/office/powerpoint/2010/main" val="119139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did the Governor establish these benchmarks and targets?</a:t>
            </a:r>
          </a:p>
        </p:txBody>
      </p:sp>
      <p:sp>
        <p:nvSpPr>
          <p:cNvPr id="4" name="Slide Number Placeholder 3"/>
          <p:cNvSpPr>
            <a:spLocks noGrp="1"/>
          </p:cNvSpPr>
          <p:nvPr>
            <p:ph type="sldNum" sz="quarter" idx="5"/>
          </p:nvPr>
        </p:nvSpPr>
        <p:spPr/>
        <p:txBody>
          <a:bodyPr/>
          <a:lstStyle/>
          <a:p>
            <a:fld id="{32674CE4-FBD8-4481-AEFB-CA53E599A745}" type="slidenum">
              <a:rPr lang="en-US" smtClean="0"/>
              <a:t>10</a:t>
            </a:fld>
            <a:endParaRPr lang="en-US"/>
          </a:p>
        </p:txBody>
      </p:sp>
    </p:spTree>
    <p:extLst>
      <p:ext uri="{BB962C8B-B14F-4D97-AF65-F5344CB8AC3E}">
        <p14:creationId xmlns:p14="http://schemas.microsoft.com/office/powerpoint/2010/main" val="193326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r>
              <a:rPr lang="en-US"/>
              <a:t>Why did the Governor establish these benchmarks and targets?</a:t>
            </a:r>
          </a:p>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t>11</a:t>
            </a:fld>
            <a:endParaRPr lang="en-US"/>
          </a:p>
        </p:txBody>
      </p:sp>
    </p:spTree>
    <p:extLst>
      <p:ext uri="{BB962C8B-B14F-4D97-AF65-F5344CB8AC3E}">
        <p14:creationId xmlns:p14="http://schemas.microsoft.com/office/powerpoint/2010/main" val="172951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defRPr/>
            </a:pPr>
            <a:r>
              <a:rPr lang="en-US"/>
              <a:t>Why did the Governor establish these benchmarks and targets?</a:t>
            </a:r>
          </a:p>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t>12</a:t>
            </a:fld>
            <a:endParaRPr lang="en-US"/>
          </a:p>
        </p:txBody>
      </p:sp>
    </p:spTree>
    <p:extLst>
      <p:ext uri="{BB962C8B-B14F-4D97-AF65-F5344CB8AC3E}">
        <p14:creationId xmlns:p14="http://schemas.microsoft.com/office/powerpoint/2010/main" val="13159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National Healthcare Quality and Disparities Report reports over 120 health care quality measures organized into six priority areas:  (1) patient safety; (2) person-centered care; (3) care coordination; (4) effective treatment; (5) healthy living; and (6) care affordability).  (No care affordability measures were reported on for CT in this report).</a:t>
            </a:r>
          </a:p>
          <a:p>
            <a:endParaRPr lang="en-US"/>
          </a:p>
          <a:p>
            <a:r>
              <a:rPr lang="en-US"/>
              <a:t>Solid white triangle describes results for baseline year and blue triangle describes results for the most recent data year.  (Direction of triangle has no significance).</a:t>
            </a:r>
          </a:p>
          <a:p>
            <a:endParaRPr lang="en-US"/>
          </a:p>
          <a:p>
            <a:r>
              <a:rPr lang="en-US"/>
              <a:t>In general, quality performance has improved, but in some cases it has not improved to be within the average range compared to other states.</a:t>
            </a:r>
          </a:p>
          <a:p>
            <a:endParaRPr lang="en-US"/>
          </a:p>
          <a:p>
            <a:pPr defTabSz="904159">
              <a:defRPr/>
            </a:pPr>
            <a:r>
              <a:rPr lang="en-US">
                <a:hlinkClick r:id="rId3"/>
              </a:rPr>
              <a:t>https://nhqrnet.ahrq.gov/inhqrdr/Connecticut/dashboard</a:t>
            </a: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t>13</a:t>
            </a:fld>
            <a:endParaRPr lang="en-US"/>
          </a:p>
        </p:txBody>
      </p:sp>
    </p:spTree>
    <p:extLst>
      <p:ext uri="{BB962C8B-B14F-4D97-AF65-F5344CB8AC3E}">
        <p14:creationId xmlns:p14="http://schemas.microsoft.com/office/powerpoint/2010/main" val="312988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role of the SAB?</a:t>
            </a:r>
          </a:p>
        </p:txBody>
      </p:sp>
      <p:sp>
        <p:nvSpPr>
          <p:cNvPr id="4" name="Slide Number Placeholder 3"/>
          <p:cNvSpPr>
            <a:spLocks noGrp="1"/>
          </p:cNvSpPr>
          <p:nvPr>
            <p:ph type="sldNum" sz="quarter" idx="5"/>
          </p:nvPr>
        </p:nvSpPr>
        <p:spPr/>
        <p:txBody>
          <a:bodyPr/>
          <a:lstStyle/>
          <a:p>
            <a:fld id="{32674CE4-FBD8-4481-AEFB-CA53E599A745}" type="slidenum">
              <a:rPr lang="en-US" smtClean="0"/>
              <a:t>14</a:t>
            </a:fld>
            <a:endParaRPr lang="en-US"/>
          </a:p>
        </p:txBody>
      </p:sp>
    </p:spTree>
    <p:extLst>
      <p:ext uri="{BB962C8B-B14F-4D97-AF65-F5344CB8AC3E}">
        <p14:creationId xmlns:p14="http://schemas.microsoft.com/office/powerpoint/2010/main" val="25705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take note of definitions contained in the Governor’s bill when considering some of these options.</a:t>
            </a:r>
          </a:p>
        </p:txBody>
      </p:sp>
      <p:sp>
        <p:nvSpPr>
          <p:cNvPr id="4" name="Slide Number Placeholder 3"/>
          <p:cNvSpPr>
            <a:spLocks noGrp="1"/>
          </p:cNvSpPr>
          <p:nvPr>
            <p:ph type="sldNum" sz="quarter" idx="5"/>
          </p:nvPr>
        </p:nvSpPr>
        <p:spPr/>
        <p:txBody>
          <a:bodyPr/>
          <a:lstStyle/>
          <a:p>
            <a:fld id="{32674CE4-FBD8-4481-AEFB-CA53E599A745}" type="slidenum">
              <a:rPr lang="en-US" smtClean="0"/>
              <a:t>18</a:t>
            </a:fld>
            <a:endParaRPr lang="en-US"/>
          </a:p>
        </p:txBody>
      </p:sp>
    </p:spTree>
    <p:extLst>
      <p:ext uri="{BB962C8B-B14F-4D97-AF65-F5344CB8AC3E}">
        <p14:creationId xmlns:p14="http://schemas.microsoft.com/office/powerpoint/2010/main" val="329761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should our Charter and Bylaws be?</a:t>
            </a:r>
          </a:p>
        </p:txBody>
      </p:sp>
      <p:sp>
        <p:nvSpPr>
          <p:cNvPr id="4" name="Slide Number Placeholder 3"/>
          <p:cNvSpPr>
            <a:spLocks noGrp="1"/>
          </p:cNvSpPr>
          <p:nvPr>
            <p:ph type="sldNum" sz="quarter" idx="5"/>
          </p:nvPr>
        </p:nvSpPr>
        <p:spPr/>
        <p:txBody>
          <a:bodyPr/>
          <a:lstStyle/>
          <a:p>
            <a:fld id="{32674CE4-FBD8-4481-AEFB-CA53E599A745}" type="slidenum">
              <a:rPr lang="en-US" smtClean="0"/>
              <a:t>24</a:t>
            </a:fld>
            <a:endParaRPr lang="en-US"/>
          </a:p>
        </p:txBody>
      </p:sp>
    </p:spTree>
    <p:extLst>
      <p:ext uri="{BB962C8B-B14F-4D97-AF65-F5344CB8AC3E}">
        <p14:creationId xmlns:p14="http://schemas.microsoft.com/office/powerpoint/2010/main" val="1464508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0137913" y="0"/>
            <a:ext cx="1630017" cy="2469165"/>
          </a:xfrm>
          <a:prstGeom prst="rect">
            <a:avLst/>
          </a:prstGeom>
          <a:solidFill>
            <a:srgbClr val="FFFF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Rectangle 5"/>
          <p:cNvSpPr/>
          <p:nvPr userDrawn="1"/>
        </p:nvSpPr>
        <p:spPr>
          <a:xfrm>
            <a:off x="9644932" y="1"/>
            <a:ext cx="2547068" cy="2270198"/>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24481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609600" y="2389009"/>
            <a:ext cx="11277600" cy="1470025"/>
          </a:xfrm>
        </p:spPr>
        <p:txBody>
          <a:bodyPr anchor="b">
            <a:normAutofit/>
          </a:bodyPr>
          <a:lstStyle>
            <a:lvl1pPr>
              <a:defRPr sz="4800">
                <a:solidFill>
                  <a:schemeClr val="bg1"/>
                </a:solidFill>
                <a:latin typeface="Cambria" panose="02040503050406030204" pitchFamily="18" charset="0"/>
              </a:defRPr>
            </a:lvl1pPr>
          </a:lstStyle>
          <a:p>
            <a:r>
              <a:rPr kumimoji="0" lang="en-US"/>
              <a:t>Title</a:t>
            </a:r>
          </a:p>
        </p:txBody>
      </p:sp>
      <p:sp>
        <p:nvSpPr>
          <p:cNvPr id="9" name="Subtitle 8"/>
          <p:cNvSpPr>
            <a:spLocks noGrp="1"/>
          </p:cNvSpPr>
          <p:nvPr>
            <p:ph type="subTitle" idx="1" hasCustomPrompt="1"/>
          </p:nvPr>
        </p:nvSpPr>
        <p:spPr>
          <a:xfrm>
            <a:off x="609600" y="3929434"/>
            <a:ext cx="6604000" cy="1752600"/>
          </a:xfrm>
        </p:spPr>
        <p:txBody>
          <a:bodyPr/>
          <a:lstStyle>
            <a:lvl1pPr marL="64008" indent="0" algn="l">
              <a:buNone/>
              <a:defRPr sz="2400">
                <a:solidFill>
                  <a:schemeClr val="tx2"/>
                </a:solidFill>
                <a:latin typeface="Cambria" panose="020405030504060302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Month 00, 20XX</a:t>
            </a:r>
          </a:p>
          <a:p>
            <a:r>
              <a:rPr kumimoji="0" lang="en-US"/>
              <a:t>Presented by: </a:t>
            </a:r>
          </a:p>
        </p:txBody>
      </p:sp>
      <p:pic>
        <p:nvPicPr>
          <p:cNvPr id="2" name="Picture 1"/>
          <p:cNvPicPr>
            <a:picLocks noChangeAspect="1"/>
          </p:cNvPicPr>
          <p:nvPr userDrawn="1"/>
        </p:nvPicPr>
        <p:blipFill>
          <a:blip r:embed="rId2"/>
          <a:stretch>
            <a:fillRect/>
          </a:stretch>
        </p:blipFill>
        <p:spPr>
          <a:xfrm>
            <a:off x="9041016" y="5278056"/>
            <a:ext cx="2858477" cy="1285004"/>
          </a:xfrm>
          <a:prstGeom prst="rect">
            <a:avLst/>
          </a:prstGeom>
        </p:spPr>
      </p:pic>
      <p:sp>
        <p:nvSpPr>
          <p:cNvPr id="4" name="Rectangle 3"/>
          <p:cNvSpPr/>
          <p:nvPr userDrawn="1"/>
        </p:nvSpPr>
        <p:spPr>
          <a:xfrm>
            <a:off x="11297919" y="0"/>
            <a:ext cx="894079" cy="2495031"/>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9382539" y="0"/>
            <a:ext cx="2809462" cy="1957460"/>
          </a:xfrm>
          <a:prstGeom prst="rect">
            <a:avLst/>
          </a:prstGeom>
          <a:solidFill>
            <a:srgbClr val="FFFFFF">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835343" y="0"/>
            <a:ext cx="2356656" cy="1637969"/>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215562" y="0"/>
            <a:ext cx="2976437" cy="696807"/>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0233329" y="-9087"/>
            <a:ext cx="1958670" cy="1352857"/>
          </a:xfrm>
          <a:prstGeom prst="rect">
            <a:avLst/>
          </a:prstGeom>
          <a:solidFill>
            <a:srgbClr val="FFFFFF">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448014" y="-9087"/>
            <a:ext cx="1743985" cy="2126886"/>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03790"/>
            <a:ext cx="10972800" cy="106680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910214"/>
            <a:ext cx="10972800" cy="4325112"/>
          </a:xfrm>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833286"/>
            <a:ext cx="2540000" cy="5448300"/>
          </a:xfrm>
        </p:spPr>
        <p:txBody>
          <a:bodyPr vert="eaVert"/>
          <a:lstStyle>
            <a:lvl1pPr>
              <a:defRPr/>
            </a:lvl1pPr>
          </a:lstStyle>
          <a:p>
            <a:r>
              <a:rPr kumimoji="0" lang="en-US"/>
              <a:t>Edit Master title style</a:t>
            </a:r>
          </a:p>
        </p:txBody>
      </p:sp>
      <p:sp>
        <p:nvSpPr>
          <p:cNvPr id="3" name="Vertical Text Placeholder 2"/>
          <p:cNvSpPr>
            <a:spLocks noGrp="1"/>
          </p:cNvSpPr>
          <p:nvPr>
            <p:ph type="body" orient="vert" idx="1" hasCustomPrompt="1"/>
          </p:nvPr>
        </p:nvSpPr>
        <p:spPr>
          <a:xfrm>
            <a:off x="609600" y="833286"/>
            <a:ext cx="8331200" cy="5448300"/>
          </a:xfrm>
        </p:spPr>
        <p:txBody>
          <a:bodyPr vert="eaVert"/>
          <a:lstStyle>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0137913" y="0"/>
            <a:ext cx="1630017" cy="2469165"/>
          </a:xfrm>
          <a:prstGeom prst="rect">
            <a:avLst/>
          </a:prstGeom>
          <a:solidFill>
            <a:srgbClr val="FFFF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Rectangle 5"/>
          <p:cNvSpPr/>
          <p:nvPr userDrawn="1"/>
        </p:nvSpPr>
        <p:spPr>
          <a:xfrm>
            <a:off x="9644932" y="1"/>
            <a:ext cx="2547068" cy="2270198"/>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24481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609600" y="2389009"/>
            <a:ext cx="11277600" cy="1470025"/>
          </a:xfrm>
        </p:spPr>
        <p:txBody>
          <a:bodyPr anchor="b">
            <a:normAutofit/>
          </a:bodyPr>
          <a:lstStyle>
            <a:lvl1pPr>
              <a:defRPr sz="4800">
                <a:solidFill>
                  <a:schemeClr val="bg1"/>
                </a:solidFill>
                <a:latin typeface="Cambria" panose="02040503050406030204" pitchFamily="18" charset="0"/>
              </a:defRPr>
            </a:lvl1pPr>
          </a:lstStyle>
          <a:p>
            <a:r>
              <a:rPr kumimoji="0" lang="en-US"/>
              <a:t>Title</a:t>
            </a:r>
          </a:p>
        </p:txBody>
      </p:sp>
      <p:sp>
        <p:nvSpPr>
          <p:cNvPr id="9" name="Subtitle 8"/>
          <p:cNvSpPr>
            <a:spLocks noGrp="1"/>
          </p:cNvSpPr>
          <p:nvPr>
            <p:ph type="subTitle" idx="1" hasCustomPrompt="1"/>
          </p:nvPr>
        </p:nvSpPr>
        <p:spPr>
          <a:xfrm>
            <a:off x="609600" y="3929434"/>
            <a:ext cx="6604000" cy="1752600"/>
          </a:xfrm>
        </p:spPr>
        <p:txBody>
          <a:bodyPr/>
          <a:lstStyle>
            <a:lvl1pPr marL="64008" indent="0" algn="l">
              <a:buNone/>
              <a:defRPr sz="2400">
                <a:solidFill>
                  <a:schemeClr val="tx2"/>
                </a:solidFill>
                <a:latin typeface="Cambria" panose="020405030504060302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Month 00, 20XX</a:t>
            </a:r>
          </a:p>
          <a:p>
            <a:r>
              <a:rPr kumimoji="0" lang="en-US"/>
              <a:t>Presented by: </a:t>
            </a:r>
          </a:p>
        </p:txBody>
      </p:sp>
      <p:pic>
        <p:nvPicPr>
          <p:cNvPr id="2" name="Picture 1"/>
          <p:cNvPicPr>
            <a:picLocks noChangeAspect="1"/>
          </p:cNvPicPr>
          <p:nvPr userDrawn="1"/>
        </p:nvPicPr>
        <p:blipFill>
          <a:blip r:embed="rId2"/>
          <a:stretch>
            <a:fillRect/>
          </a:stretch>
        </p:blipFill>
        <p:spPr>
          <a:xfrm>
            <a:off x="9041016" y="5278056"/>
            <a:ext cx="2858477" cy="1285004"/>
          </a:xfrm>
          <a:prstGeom prst="rect">
            <a:avLst/>
          </a:prstGeom>
        </p:spPr>
      </p:pic>
      <p:sp>
        <p:nvSpPr>
          <p:cNvPr id="4" name="Rectangle 3"/>
          <p:cNvSpPr/>
          <p:nvPr userDrawn="1"/>
        </p:nvSpPr>
        <p:spPr>
          <a:xfrm>
            <a:off x="11297919" y="0"/>
            <a:ext cx="894079" cy="2495031"/>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9382539" y="0"/>
            <a:ext cx="2809462" cy="1957460"/>
          </a:xfrm>
          <a:prstGeom prst="rect">
            <a:avLst/>
          </a:prstGeom>
          <a:solidFill>
            <a:srgbClr val="FFFFFF">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835343" y="0"/>
            <a:ext cx="2356656" cy="1637969"/>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215562" y="0"/>
            <a:ext cx="2976437" cy="696807"/>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0233329" y="-9087"/>
            <a:ext cx="1958670" cy="1352857"/>
          </a:xfrm>
          <a:prstGeom prst="rect">
            <a:avLst/>
          </a:prstGeom>
          <a:solidFill>
            <a:srgbClr val="FFFFFF">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448014" y="-9087"/>
            <a:ext cx="1743985" cy="2126886"/>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6800"/>
          </a:xfrm>
        </p:spPr>
        <p:txBody>
          <a:bodyPr/>
          <a:lstStyle/>
          <a:p>
            <a:r>
              <a:rPr kumimoji="0" lang="en-US"/>
              <a:t>Click to edit Master title style</a:t>
            </a:r>
          </a:p>
        </p:txBody>
      </p:sp>
      <p:sp>
        <p:nvSpPr>
          <p:cNvPr id="3" name="Content Placeholder 2"/>
          <p:cNvSpPr>
            <a:spLocks noGrp="1"/>
          </p:cNvSpPr>
          <p:nvPr>
            <p:ph idx="1"/>
          </p:nvPr>
        </p:nvSpPr>
        <p:spPr>
          <a:xfrm>
            <a:off x="609600" y="1735074"/>
            <a:ext cx="10972800" cy="4553346"/>
          </a:xfrm>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a:xfrm>
            <a:off x="11582400" y="6288420"/>
            <a:ext cx="513484"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noFill/>
                </a:ln>
                <a:solidFill>
                  <a:schemeClr val="tx2"/>
                </a:solidFill>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6800"/>
          </a:xfrm>
        </p:spPr>
        <p:txBody>
          <a:bodyPr/>
          <a:lstStyle/>
          <a:p>
            <a:r>
              <a:rPr kumimoji="0" lang="en-US"/>
              <a:t>Click to edit Master title style</a:t>
            </a:r>
          </a:p>
        </p:txBody>
      </p:sp>
      <p:sp>
        <p:nvSpPr>
          <p:cNvPr id="3" name="Content Placeholder 2"/>
          <p:cNvSpPr>
            <a:spLocks noGrp="1"/>
          </p:cNvSpPr>
          <p:nvPr>
            <p:ph sz="half" idx="1"/>
          </p:nvPr>
        </p:nvSpPr>
        <p:spPr>
          <a:xfrm>
            <a:off x="609600" y="173507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3507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655698"/>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1757668"/>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221217"/>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1757668"/>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221217"/>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9848"/>
          </a:xfrm>
        </p:spPr>
        <p:txBody>
          <a:bodyPr anchor="ctr"/>
          <a:lstStyle>
            <a:lvl1pPr>
              <a:defRPr sz="4000">
                <a:solidFill>
                  <a:schemeClr val="tx2"/>
                </a:solidFill>
              </a:defRPr>
            </a:lvl1pPr>
          </a:lstStyle>
          <a:p>
            <a:r>
              <a:rPr kumimoji="0" lang="en-US"/>
              <a:t>Click to edit Master title style</a:t>
            </a:r>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924994"/>
            <a:ext cx="4511040" cy="877824"/>
          </a:xfrm>
        </p:spPr>
        <p:txBody>
          <a:bodyPr anchor="b"/>
          <a:lstStyle>
            <a:lvl1pPr algn="l">
              <a:buNone/>
              <a:defRPr sz="1800" b="1"/>
            </a:lvl1pPr>
          </a:lstStyle>
          <a:p>
            <a:r>
              <a:rPr kumimoji="0" lang="en-US"/>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1833751"/>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6800"/>
          </a:xfrm>
        </p:spPr>
        <p:txBody>
          <a:bodyPr/>
          <a:lstStyle/>
          <a:p>
            <a:r>
              <a:rPr kumimoji="0" lang="en-US"/>
              <a:t>Click to edit Master title style</a:t>
            </a:r>
          </a:p>
        </p:txBody>
      </p:sp>
      <p:sp>
        <p:nvSpPr>
          <p:cNvPr id="3" name="Content Placeholder 2"/>
          <p:cNvSpPr>
            <a:spLocks noGrp="1"/>
          </p:cNvSpPr>
          <p:nvPr>
            <p:ph idx="1"/>
          </p:nvPr>
        </p:nvSpPr>
        <p:spPr>
          <a:xfrm>
            <a:off x="609600" y="1735074"/>
            <a:ext cx="10972800" cy="4553346"/>
          </a:xfrm>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a:xfrm>
            <a:off x="11582400" y="6288420"/>
            <a:ext cx="513484"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03790"/>
            <a:ext cx="10972800" cy="106680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910214"/>
            <a:ext cx="10972800" cy="4325112"/>
          </a:xfrm>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833286"/>
            <a:ext cx="2540000" cy="5448300"/>
          </a:xfrm>
        </p:spPr>
        <p:txBody>
          <a:bodyPr vert="eaVert"/>
          <a:lstStyle>
            <a:lvl1pPr>
              <a:defRPr/>
            </a:lvl1pPr>
          </a:lstStyle>
          <a:p>
            <a:r>
              <a:rPr kumimoji="0" lang="en-US"/>
              <a:t>Edit Master title style</a:t>
            </a:r>
          </a:p>
        </p:txBody>
      </p:sp>
      <p:sp>
        <p:nvSpPr>
          <p:cNvPr id="3" name="Vertical Text Placeholder 2"/>
          <p:cNvSpPr>
            <a:spLocks noGrp="1"/>
          </p:cNvSpPr>
          <p:nvPr>
            <p:ph type="body" orient="vert" idx="1" hasCustomPrompt="1"/>
          </p:nvPr>
        </p:nvSpPr>
        <p:spPr>
          <a:xfrm>
            <a:off x="609600" y="833286"/>
            <a:ext cx="8331200" cy="5448300"/>
          </a:xfrm>
        </p:spPr>
        <p:txBody>
          <a:bodyPr vert="eaVert"/>
          <a:lstStyle>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noFill/>
                </a:ln>
                <a:solidFill>
                  <a:schemeClr val="tx2"/>
                </a:solidFill>
                <a:effectLst/>
              </a:defRPr>
            </a:lvl1pPr>
          </a:lstStyle>
          <a:p>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6800"/>
          </a:xfrm>
        </p:spPr>
        <p:txBody>
          <a:bodyPr/>
          <a:lstStyle/>
          <a:p>
            <a:r>
              <a:rPr kumimoji="0" lang="en-US"/>
              <a:t>Click to edit Master title style</a:t>
            </a:r>
          </a:p>
        </p:txBody>
      </p:sp>
      <p:sp>
        <p:nvSpPr>
          <p:cNvPr id="3" name="Content Placeholder 2"/>
          <p:cNvSpPr>
            <a:spLocks noGrp="1"/>
          </p:cNvSpPr>
          <p:nvPr>
            <p:ph sz="half" idx="1"/>
          </p:nvPr>
        </p:nvSpPr>
        <p:spPr>
          <a:xfrm>
            <a:off x="609600" y="173507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3507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655698"/>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1757668"/>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221217"/>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1757668"/>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221217"/>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9848"/>
          </a:xfrm>
        </p:spPr>
        <p:txBody>
          <a:bodyPr anchor="ctr"/>
          <a:lstStyle>
            <a:lvl1pPr>
              <a:defRPr sz="4000">
                <a:solidFill>
                  <a:schemeClr val="tx2"/>
                </a:solidFill>
              </a:defRPr>
            </a:lvl1pPr>
          </a:lstStyle>
          <a:p>
            <a:r>
              <a:rPr kumimoji="0" lang="en-US"/>
              <a:t>Click to edit Master title style</a:t>
            </a:r>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924994"/>
            <a:ext cx="4511040" cy="877824"/>
          </a:xfrm>
        </p:spPr>
        <p:txBody>
          <a:bodyPr anchor="b"/>
          <a:lstStyle>
            <a:lvl1pPr algn="l">
              <a:buNone/>
              <a:defRPr sz="1800" b="1"/>
            </a:lvl1pPr>
          </a:lstStyle>
          <a:p>
            <a:r>
              <a:rPr kumimoji="0" lang="en-US"/>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1833751"/>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1" y="366819"/>
            <a:ext cx="12190122" cy="9106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609600" y="62865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1735073"/>
            <a:ext cx="10972800" cy="4533983"/>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p:cNvSpPr>
            <a:spLocks noGrp="1"/>
          </p:cNvSpPr>
          <p:nvPr>
            <p:ph type="sldNum" sz="quarter" idx="4"/>
          </p:nvPr>
        </p:nvSpPr>
        <p:spPr>
          <a:xfrm>
            <a:off x="11535700" y="6288420"/>
            <a:ext cx="560183" cy="365760"/>
          </a:xfrm>
          <a:prstGeom prst="rect">
            <a:avLst/>
          </a:prstGeom>
        </p:spPr>
        <p:txBody>
          <a:bodyPr vert="horz" anchor="b"/>
          <a:lstStyle>
            <a:lvl1pPr algn="r" eaLnBrk="1" latinLnBrk="0" hangingPunct="1">
              <a:defRPr kumimoji="0" sz="1800" b="1">
                <a:solidFill>
                  <a:srgbClr val="0067B1"/>
                </a:solidFill>
              </a:defRPr>
            </a:lvl1pPr>
          </a:lstStyle>
          <a:p>
            <a:fld id="{401CF334-2D5C-4859-84A6-CA7E6E43FAEB}" type="slidenum">
              <a:rPr lang="en-US" smtClean="0"/>
              <a:pPr/>
              <a:t>‹#›</a:t>
            </a:fld>
            <a:endParaRPr lang="en-US"/>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10060" y="6162092"/>
            <a:ext cx="1329816" cy="595324"/>
          </a:xfrm>
          <a:prstGeom prst="rect">
            <a:avLst/>
          </a:prstGeom>
        </p:spPr>
      </p:pic>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1" y="366819"/>
            <a:ext cx="12190122" cy="9106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609600" y="62865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1735073"/>
            <a:ext cx="10972800" cy="453398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p:cNvSpPr>
            <a:spLocks noGrp="1"/>
          </p:cNvSpPr>
          <p:nvPr>
            <p:ph type="sldNum" sz="quarter" idx="4"/>
          </p:nvPr>
        </p:nvSpPr>
        <p:spPr>
          <a:xfrm>
            <a:off x="11535700" y="6288420"/>
            <a:ext cx="560183" cy="365760"/>
          </a:xfrm>
          <a:prstGeom prst="rect">
            <a:avLst/>
          </a:prstGeom>
        </p:spPr>
        <p:txBody>
          <a:bodyPr vert="horz" anchor="b"/>
          <a:lstStyle>
            <a:lvl1pPr algn="r" eaLnBrk="1" latinLnBrk="0" hangingPunct="1">
              <a:defRPr kumimoji="0" sz="1800" b="1">
                <a:solidFill>
                  <a:srgbClr val="0067B1"/>
                </a:solidFill>
              </a:defRPr>
            </a:lvl1pPr>
          </a:lstStyle>
          <a:p>
            <a:fld id="{401CF334-2D5C-4859-84A6-CA7E6E43FAEB}" type="slidenum">
              <a:rPr lang="en-US" smtClean="0"/>
              <a:pPr/>
              <a:t>‹#›</a:t>
            </a:fld>
            <a:endParaRPr lang="en-US"/>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10060" y="6162092"/>
            <a:ext cx="1329816" cy="595324"/>
          </a:xfrm>
          <a:prstGeom prst="rect">
            <a:avLst/>
          </a:prstGeom>
        </p:spPr>
      </p:pic>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healthcostinstitute.org/research/hccur/2017-health-care-cost-and-utilization-repor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nhqrnet.ahrq.gov/inhqrdr/Connecticut/dashboard"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389010"/>
            <a:ext cx="11277600" cy="1108170"/>
          </a:xfrm>
        </p:spPr>
        <p:txBody>
          <a:bodyPr>
            <a:normAutofit fontScale="90000"/>
          </a:bodyPr>
          <a:lstStyle/>
          <a:p>
            <a:r>
              <a:rPr lang="en-US"/>
              <a:t>Cost Growth Benchmark </a:t>
            </a:r>
            <a:br>
              <a:rPr lang="en-US"/>
            </a:br>
            <a:r>
              <a:rPr lang="en-US"/>
              <a:t>Stakeholder Advisory Board</a:t>
            </a:r>
            <a:br>
              <a:rPr lang="en-US"/>
            </a:br>
            <a:r>
              <a:rPr lang="en-US"/>
              <a:t>Meeting #1</a:t>
            </a:r>
            <a:br>
              <a:rPr lang="en-US"/>
            </a:br>
            <a:r>
              <a:rPr lang="en-US"/>
              <a:t>May 14, 2020</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4" y="473501"/>
            <a:ext cx="10972800" cy="972868"/>
          </a:xfrm>
        </p:spPr>
        <p:txBody>
          <a:bodyPr>
            <a:noAutofit/>
          </a:bodyPr>
          <a:lstStyle/>
          <a:p>
            <a:r>
              <a:rPr lang="en-US"/>
              <a:t>Connecticut is one of the states that spends the most on health care…</a:t>
            </a:r>
          </a:p>
        </p:txBody>
      </p:sp>
      <p:sp>
        <p:nvSpPr>
          <p:cNvPr id="4" name="Slide Number Placeholder 3"/>
          <p:cNvSpPr>
            <a:spLocks noGrp="1"/>
          </p:cNvSpPr>
          <p:nvPr>
            <p:ph type="sldNum" sz="quarter" idx="12"/>
          </p:nvPr>
        </p:nvSpPr>
        <p:spPr/>
        <p:txBody>
          <a:bodyPr/>
          <a:lstStyle/>
          <a:p>
            <a:fld id="{401CF334-2D5C-4859-84A6-CA7E6E43FAEB}" type="slidenum">
              <a:rPr lang="en-US" smtClean="0"/>
              <a:t>10</a:t>
            </a:fld>
            <a:endParaRPr lang="en-US"/>
          </a:p>
        </p:txBody>
      </p:sp>
      <p:graphicFrame>
        <p:nvGraphicFramePr>
          <p:cNvPr id="21" name="Chart 20"/>
          <p:cNvGraphicFramePr/>
          <p:nvPr/>
        </p:nvGraphicFramePr>
        <p:xfrm>
          <a:off x="264694" y="1708484"/>
          <a:ext cx="10202779" cy="2526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nvGraphicFramePr>
        <p:xfrm>
          <a:off x="328863" y="3970421"/>
          <a:ext cx="10066422" cy="2558715"/>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328863" y="1492030"/>
            <a:ext cx="6745706" cy="307777"/>
          </a:xfrm>
          <a:prstGeom prst="rect">
            <a:avLst/>
          </a:prstGeom>
          <a:noFill/>
        </p:spPr>
        <p:txBody>
          <a:bodyPr wrap="square" rtlCol="0">
            <a:spAutoFit/>
          </a:bodyPr>
          <a:lstStyle/>
          <a:p>
            <a:r>
              <a:rPr lang="en-US" sz="1400">
                <a:solidFill>
                  <a:schemeClr val="bg2">
                    <a:lumMod val="50000"/>
                  </a:schemeClr>
                </a:solidFill>
              </a:rPr>
              <a:t>Personal health care spending, per capita, by state, 2009 and 2014</a:t>
            </a:r>
          </a:p>
        </p:txBody>
      </p:sp>
      <p:sp>
        <p:nvSpPr>
          <p:cNvPr id="25" name="TextBox 24"/>
          <p:cNvSpPr txBox="1"/>
          <p:nvPr/>
        </p:nvSpPr>
        <p:spPr>
          <a:xfrm>
            <a:off x="176203" y="6620458"/>
            <a:ext cx="6922687" cy="261610"/>
          </a:xfrm>
          <a:prstGeom prst="rect">
            <a:avLst/>
          </a:prstGeom>
          <a:noFill/>
        </p:spPr>
        <p:txBody>
          <a:bodyPr wrap="square" rtlCol="0">
            <a:spAutoFit/>
          </a:bodyPr>
          <a:lstStyle/>
          <a:p>
            <a:r>
              <a:rPr lang="en-US" sz="1100"/>
              <a:t>Source: Centers for Medicare and Medicaid Services, State Health Expenditure Accounts, 2009 and 2014</a:t>
            </a:r>
          </a:p>
        </p:txBody>
      </p:sp>
    </p:spTree>
    <p:extLst>
      <p:ext uri="{BB962C8B-B14F-4D97-AF65-F5344CB8AC3E}">
        <p14:creationId xmlns:p14="http://schemas.microsoft.com/office/powerpoint/2010/main" val="371298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422787"/>
            <a:ext cx="10972800" cy="834513"/>
          </a:xfrm>
        </p:spPr>
        <p:txBody>
          <a:bodyPr>
            <a:normAutofit/>
          </a:bodyPr>
          <a:lstStyle/>
          <a:p>
            <a:r>
              <a:rPr lang="en-US"/>
              <a:t>Yet health care remains unaffordable to many</a:t>
            </a:r>
          </a:p>
        </p:txBody>
      </p:sp>
      <p:sp>
        <p:nvSpPr>
          <p:cNvPr id="4" name="Slide Number Placeholder 3"/>
          <p:cNvSpPr>
            <a:spLocks noGrp="1"/>
          </p:cNvSpPr>
          <p:nvPr>
            <p:ph type="sldNum" sz="quarter" idx="12"/>
          </p:nvPr>
        </p:nvSpPr>
        <p:spPr/>
        <p:txBody>
          <a:bodyPr/>
          <a:lstStyle/>
          <a:p>
            <a:fld id="{401CF334-2D5C-4859-84A6-CA7E6E43FAEB}" type="slidenum">
              <a:rPr lang="en-US" smtClean="0"/>
              <a:t>11</a:t>
            </a:fld>
            <a:endParaRPr lang="en-US"/>
          </a:p>
        </p:txBody>
      </p:sp>
      <p:graphicFrame>
        <p:nvGraphicFramePr>
          <p:cNvPr id="8" name="Chart 7"/>
          <p:cNvGraphicFramePr/>
          <p:nvPr/>
        </p:nvGraphicFramePr>
        <p:xfrm>
          <a:off x="2564300" y="2371249"/>
          <a:ext cx="7063400" cy="4100051"/>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796413" y="1257300"/>
            <a:ext cx="103632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r>
              <a:rPr lang="en-US" sz="2400"/>
              <a:t>Since 2000, Connecticut employer-sponsored insurance premiums have grown </a:t>
            </a:r>
            <a:r>
              <a:rPr lang="en-US" sz="2400" b="1">
                <a:solidFill>
                  <a:srgbClr val="BB1129"/>
                </a:solidFill>
              </a:rPr>
              <a:t>two and half times </a:t>
            </a:r>
            <a:r>
              <a:rPr lang="en-US" sz="2400">
                <a:solidFill>
                  <a:srgbClr val="0069A7"/>
                </a:solidFill>
              </a:rPr>
              <a:t>faster than personal </a:t>
            </a:r>
            <a:r>
              <a:rPr lang="en-US" sz="2400"/>
              <a:t>income</a:t>
            </a:r>
          </a:p>
        </p:txBody>
      </p:sp>
      <p:sp>
        <p:nvSpPr>
          <p:cNvPr id="3" name="TextBox 2"/>
          <p:cNvSpPr txBox="1"/>
          <p:nvPr/>
        </p:nvSpPr>
        <p:spPr>
          <a:xfrm>
            <a:off x="212271" y="6575886"/>
            <a:ext cx="7151914" cy="261610"/>
          </a:xfrm>
          <a:prstGeom prst="rect">
            <a:avLst/>
          </a:prstGeom>
          <a:noFill/>
        </p:spPr>
        <p:txBody>
          <a:bodyPr wrap="square" rtlCol="0">
            <a:spAutoFit/>
          </a:bodyPr>
          <a:lstStyle/>
          <a:p>
            <a:r>
              <a:rPr lang="en-US" sz="1100"/>
              <a:t>Source: Medical Expenditure Survey, Tables D.1 and D.2 for various years</a:t>
            </a:r>
          </a:p>
        </p:txBody>
      </p:sp>
    </p:spTree>
    <p:extLst>
      <p:ext uri="{BB962C8B-B14F-4D97-AF65-F5344CB8AC3E}">
        <p14:creationId xmlns:p14="http://schemas.microsoft.com/office/powerpoint/2010/main" val="264249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12</a:t>
            </a:fld>
            <a:endParaRPr lang="en-US"/>
          </a:p>
        </p:txBody>
      </p:sp>
      <p:sp>
        <p:nvSpPr>
          <p:cNvPr id="3" name="Title 2"/>
          <p:cNvSpPr>
            <a:spLocks noGrp="1"/>
          </p:cNvSpPr>
          <p:nvPr>
            <p:ph type="title"/>
          </p:nvPr>
        </p:nvSpPr>
        <p:spPr>
          <a:xfrm>
            <a:off x="68826" y="344129"/>
            <a:ext cx="11897032" cy="1248697"/>
          </a:xfrm>
        </p:spPr>
        <p:txBody>
          <a:bodyPr>
            <a:normAutofit fontScale="90000"/>
          </a:bodyPr>
          <a:lstStyle/>
          <a:p>
            <a:r>
              <a:rPr lang="en-US"/>
              <a:t>Connecticut employer-sponsored insurance per capita spending grew 17% in five years</a:t>
            </a:r>
          </a:p>
        </p:txBody>
      </p:sp>
      <p:graphicFrame>
        <p:nvGraphicFramePr>
          <p:cNvPr id="13" name="Chart 12"/>
          <p:cNvGraphicFramePr>
            <a:graphicFrameLocks/>
          </p:cNvGraphicFramePr>
          <p:nvPr/>
        </p:nvGraphicFramePr>
        <p:xfrm>
          <a:off x="1860687" y="2063489"/>
          <a:ext cx="7333443" cy="440781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0" y="1764268"/>
            <a:ext cx="6902245" cy="584775"/>
          </a:xfrm>
          <a:prstGeom prst="rect">
            <a:avLst/>
          </a:prstGeom>
          <a:noFill/>
        </p:spPr>
        <p:txBody>
          <a:bodyPr wrap="square" rtlCol="0">
            <a:spAutoFit/>
          </a:bodyPr>
          <a:lstStyle/>
          <a:p>
            <a:r>
              <a:rPr lang="en-US" b="1">
                <a:solidFill>
                  <a:schemeClr val="accent1"/>
                </a:solidFill>
              </a:rPr>
              <a:t>ESI Annual Spending Per Person by Service Category</a:t>
            </a:r>
          </a:p>
          <a:p>
            <a:r>
              <a:rPr lang="en-US" sz="1400" b="1">
                <a:solidFill>
                  <a:srgbClr val="BB1129"/>
                </a:solidFill>
              </a:rPr>
              <a:t>Payer &amp; Patient Out of Pocket included</a:t>
            </a:r>
          </a:p>
        </p:txBody>
      </p:sp>
      <p:sp>
        <p:nvSpPr>
          <p:cNvPr id="7" name="TextBox 6"/>
          <p:cNvSpPr txBox="1"/>
          <p:nvPr/>
        </p:nvSpPr>
        <p:spPr>
          <a:xfrm>
            <a:off x="177280" y="6396335"/>
            <a:ext cx="9246638" cy="461665"/>
          </a:xfrm>
          <a:prstGeom prst="rect">
            <a:avLst/>
          </a:prstGeom>
          <a:noFill/>
        </p:spPr>
        <p:txBody>
          <a:bodyPr wrap="square" rtlCol="0">
            <a:spAutoFit/>
          </a:bodyPr>
          <a:lstStyle/>
          <a:p>
            <a:r>
              <a:rPr lang="en-US" sz="1200"/>
              <a:t>Source:  Health Care Cost Institute 2017 Annual Report Interactive Tables – available at </a:t>
            </a:r>
            <a:r>
              <a:rPr lang="en-US" sz="1200">
                <a:hlinkClick r:id="rId4"/>
              </a:rPr>
              <a:t>https://healthcostinstitute.org/research/hccur/2017-health-care-cost-and-utilization-report</a:t>
            </a:r>
            <a:r>
              <a:rPr lang="en-US" sz="1200"/>
              <a:t> </a:t>
            </a:r>
          </a:p>
        </p:txBody>
      </p:sp>
    </p:spTree>
    <p:extLst>
      <p:ext uri="{BB962C8B-B14F-4D97-AF65-F5344CB8AC3E}">
        <p14:creationId xmlns:p14="http://schemas.microsoft.com/office/powerpoint/2010/main" val="5667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5D3F-9104-45CF-9638-83AA488B763F}"/>
              </a:ext>
            </a:extLst>
          </p:cNvPr>
          <p:cNvSpPr>
            <a:spLocks noGrp="1"/>
          </p:cNvSpPr>
          <p:nvPr>
            <p:ph type="title"/>
          </p:nvPr>
        </p:nvSpPr>
        <p:spPr>
          <a:xfrm>
            <a:off x="294692" y="404129"/>
            <a:ext cx="10972800" cy="1066800"/>
          </a:xfrm>
        </p:spPr>
        <p:txBody>
          <a:bodyPr>
            <a:normAutofit fontScale="90000"/>
          </a:bodyPr>
          <a:lstStyle/>
          <a:p>
            <a:r>
              <a:rPr lang="en-US"/>
              <a:t>National Healthcare Quality and Disparities Report</a:t>
            </a:r>
          </a:p>
        </p:txBody>
      </p:sp>
      <p:sp>
        <p:nvSpPr>
          <p:cNvPr id="4" name="Slide Number Placeholder 3">
            <a:extLst>
              <a:ext uri="{FF2B5EF4-FFF2-40B4-BE49-F238E27FC236}">
                <a16:creationId xmlns:a16="http://schemas.microsoft.com/office/drawing/2014/main" id="{0B395270-1047-4558-8443-E979601E2DC6}"/>
              </a:ext>
            </a:extLst>
          </p:cNvPr>
          <p:cNvSpPr>
            <a:spLocks noGrp="1"/>
          </p:cNvSpPr>
          <p:nvPr>
            <p:ph type="sldNum" sz="quarter" idx="12"/>
          </p:nvPr>
        </p:nvSpPr>
        <p:spPr/>
        <p:txBody>
          <a:bodyPr/>
          <a:lstStyle/>
          <a:p>
            <a:fld id="{401CF334-2D5C-4859-84A6-CA7E6E43FAEB}" type="slidenum">
              <a:rPr lang="en-US" smtClean="0"/>
              <a:t>13</a:t>
            </a:fld>
            <a:endParaRPr lang="en-US"/>
          </a:p>
        </p:txBody>
      </p:sp>
      <p:pic>
        <p:nvPicPr>
          <p:cNvPr id="5" name="Picture 4">
            <a:extLst>
              <a:ext uri="{FF2B5EF4-FFF2-40B4-BE49-F238E27FC236}">
                <a16:creationId xmlns:a16="http://schemas.microsoft.com/office/drawing/2014/main" id="{714CE3AB-3CDA-4B2C-AD71-A6BD5AAFEC33}"/>
              </a:ext>
            </a:extLst>
          </p:cNvPr>
          <p:cNvPicPr>
            <a:picLocks noChangeAspect="1"/>
          </p:cNvPicPr>
          <p:nvPr/>
        </p:nvPicPr>
        <p:blipFill rotWithShape="1">
          <a:blip r:embed="rId3"/>
          <a:srcRect l="9474" t="8604" r="819" b="5187"/>
          <a:stretch/>
        </p:blipFill>
        <p:spPr>
          <a:xfrm>
            <a:off x="7715186" y="1143000"/>
            <a:ext cx="3657600" cy="2286000"/>
          </a:xfrm>
          <a:prstGeom prst="rect">
            <a:avLst/>
          </a:prstGeom>
        </p:spPr>
      </p:pic>
      <p:pic>
        <p:nvPicPr>
          <p:cNvPr id="6" name="Picture 5">
            <a:extLst>
              <a:ext uri="{FF2B5EF4-FFF2-40B4-BE49-F238E27FC236}">
                <a16:creationId xmlns:a16="http://schemas.microsoft.com/office/drawing/2014/main" id="{EFFCE1BD-196B-4DC8-98FF-8D77BD776AEF}"/>
              </a:ext>
            </a:extLst>
          </p:cNvPr>
          <p:cNvPicPr>
            <a:picLocks noChangeAspect="1"/>
          </p:cNvPicPr>
          <p:nvPr/>
        </p:nvPicPr>
        <p:blipFill rotWithShape="1">
          <a:blip r:embed="rId4"/>
          <a:srcRect t="925" r="2330" b="4338"/>
          <a:stretch/>
        </p:blipFill>
        <p:spPr>
          <a:xfrm>
            <a:off x="96116" y="2742580"/>
            <a:ext cx="5303520" cy="3291840"/>
          </a:xfrm>
          <a:prstGeom prst="rect">
            <a:avLst/>
          </a:prstGeom>
        </p:spPr>
      </p:pic>
      <p:pic>
        <p:nvPicPr>
          <p:cNvPr id="8" name="Picture 7">
            <a:extLst>
              <a:ext uri="{FF2B5EF4-FFF2-40B4-BE49-F238E27FC236}">
                <a16:creationId xmlns:a16="http://schemas.microsoft.com/office/drawing/2014/main" id="{DFE9B3FC-CB5A-456F-8A61-C04A8B6C4DEB}"/>
              </a:ext>
            </a:extLst>
          </p:cNvPr>
          <p:cNvPicPr>
            <a:picLocks noChangeAspect="1"/>
          </p:cNvPicPr>
          <p:nvPr/>
        </p:nvPicPr>
        <p:blipFill rotWithShape="1">
          <a:blip r:embed="rId5"/>
          <a:srcRect l="1631" r="3688"/>
          <a:stretch/>
        </p:blipFill>
        <p:spPr>
          <a:xfrm>
            <a:off x="6535622" y="3429000"/>
            <a:ext cx="5303520" cy="2686425"/>
          </a:xfrm>
          <a:prstGeom prst="rect">
            <a:avLst/>
          </a:prstGeom>
        </p:spPr>
      </p:pic>
      <p:sp>
        <p:nvSpPr>
          <p:cNvPr id="9" name="TextBox 8">
            <a:extLst>
              <a:ext uri="{FF2B5EF4-FFF2-40B4-BE49-F238E27FC236}">
                <a16:creationId xmlns:a16="http://schemas.microsoft.com/office/drawing/2014/main" id="{62CED97B-BF8F-4D52-8DA1-FC99D97CE8D2}"/>
              </a:ext>
            </a:extLst>
          </p:cNvPr>
          <p:cNvSpPr txBox="1"/>
          <p:nvPr/>
        </p:nvSpPr>
        <p:spPr>
          <a:xfrm>
            <a:off x="294692" y="1223515"/>
            <a:ext cx="7104611" cy="1569660"/>
          </a:xfrm>
          <a:prstGeom prst="rect">
            <a:avLst/>
          </a:prstGeom>
          <a:noFill/>
        </p:spPr>
        <p:txBody>
          <a:bodyPr wrap="square" rtlCol="0">
            <a:spAutoFit/>
          </a:bodyPr>
          <a:lstStyle/>
          <a:p>
            <a:r>
              <a:rPr lang="en-US" sz="2400">
                <a:solidFill>
                  <a:srgbClr val="0069A7"/>
                </a:solidFill>
              </a:rPr>
              <a:t>Overall, Connecticut’s quality is in the “average” range compared to other states and has opportunity for improvement in several key categories of quality measurement.</a:t>
            </a:r>
          </a:p>
        </p:txBody>
      </p:sp>
      <p:sp>
        <p:nvSpPr>
          <p:cNvPr id="10" name="TextBox 9">
            <a:extLst>
              <a:ext uri="{FF2B5EF4-FFF2-40B4-BE49-F238E27FC236}">
                <a16:creationId xmlns:a16="http://schemas.microsoft.com/office/drawing/2014/main" id="{F515E862-3DC4-4DD3-879D-C6BA516B03E4}"/>
              </a:ext>
            </a:extLst>
          </p:cNvPr>
          <p:cNvSpPr txBox="1"/>
          <p:nvPr/>
        </p:nvSpPr>
        <p:spPr>
          <a:xfrm>
            <a:off x="96116" y="6171246"/>
            <a:ext cx="11743026" cy="830997"/>
          </a:xfrm>
          <a:prstGeom prst="rect">
            <a:avLst/>
          </a:prstGeom>
          <a:solidFill>
            <a:schemeClr val="bg1"/>
          </a:solidFill>
        </p:spPr>
        <p:txBody>
          <a:bodyPr wrap="square" rtlCol="0">
            <a:spAutoFit/>
          </a:bodyPr>
          <a:lstStyle/>
          <a:p>
            <a:r>
              <a:rPr lang="en-US" sz="1600"/>
              <a:t>Source: AHRQ.  Measurement time period varies by measure.   Blue arrows indicate performance most often between 2015-2017 and white arrows indicate performance from 2000-2012. </a:t>
            </a:r>
            <a:r>
              <a:rPr lang="en-US" sz="1600">
                <a:hlinkClick r:id="rId6"/>
              </a:rPr>
              <a:t>https://nhqrnet.ahrq.gov/inhqrdr/Connecticut/dashboard</a:t>
            </a:r>
            <a:endParaRPr lang="en-US" sz="1600"/>
          </a:p>
          <a:p>
            <a:endParaRPr lang="en-US" sz="1600"/>
          </a:p>
        </p:txBody>
      </p:sp>
    </p:spTree>
    <p:extLst>
      <p:ext uri="{BB962C8B-B14F-4D97-AF65-F5344CB8AC3E}">
        <p14:creationId xmlns:p14="http://schemas.microsoft.com/office/powerpoint/2010/main" val="57892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D46A7-C4BF-4C1C-A267-19B617D5E1A6}"/>
              </a:ext>
            </a:extLst>
          </p:cNvPr>
          <p:cNvSpPr>
            <a:spLocks noGrp="1"/>
          </p:cNvSpPr>
          <p:nvPr>
            <p:ph type="title"/>
          </p:nvPr>
        </p:nvSpPr>
        <p:spPr/>
        <p:txBody>
          <a:bodyPr/>
          <a:lstStyle/>
          <a:p>
            <a:r>
              <a:rPr lang="en-US"/>
              <a:t>Connecticut’s Cost Growth and Quality Benchmarks, and Primary Care Target Program</a:t>
            </a:r>
          </a:p>
        </p:txBody>
      </p:sp>
      <p:sp>
        <p:nvSpPr>
          <p:cNvPr id="2" name="Text Placeholder 1">
            <a:extLst>
              <a:ext uri="{FF2B5EF4-FFF2-40B4-BE49-F238E27FC236}">
                <a16:creationId xmlns:a16="http://schemas.microsoft.com/office/drawing/2014/main" id="{54822DE8-3CA1-45D9-B43F-F9E42A5343F6}"/>
              </a:ext>
            </a:extLst>
          </p:cNvPr>
          <p:cNvSpPr>
            <a:spLocks noGrp="1"/>
          </p:cNvSpPr>
          <p:nvPr>
            <p:ph type="body" idx="1"/>
          </p:nvPr>
        </p:nvSpPr>
        <p:spPr/>
        <p:txBody>
          <a:bodyPr/>
          <a:lstStyle/>
          <a:p>
            <a:r>
              <a:rPr lang="en-US"/>
              <a:t>Role of the Stakeholder Advisory Board</a:t>
            </a:r>
          </a:p>
        </p:txBody>
      </p:sp>
      <p:sp>
        <p:nvSpPr>
          <p:cNvPr id="4" name="Slide Number Placeholder 3">
            <a:extLst>
              <a:ext uri="{FF2B5EF4-FFF2-40B4-BE49-F238E27FC236}">
                <a16:creationId xmlns:a16="http://schemas.microsoft.com/office/drawing/2014/main" id="{15080DE9-EA90-475E-BE85-744CA21E727E}"/>
              </a:ext>
            </a:extLst>
          </p:cNvPr>
          <p:cNvSpPr>
            <a:spLocks noGrp="1"/>
          </p:cNvSpPr>
          <p:nvPr>
            <p:ph type="sldNum" sz="quarter" idx="12"/>
          </p:nvPr>
        </p:nvSpPr>
        <p:spPr/>
        <p:txBody>
          <a:bodyPr/>
          <a:lstStyle/>
          <a:p>
            <a:fld id="{401CF334-2D5C-4859-84A6-CA7E6E43FAEB}" type="slidenum">
              <a:rPr lang="en-US" smtClean="0"/>
              <a:t>14</a:t>
            </a:fld>
            <a:endParaRPr lang="en-US"/>
          </a:p>
        </p:txBody>
      </p:sp>
    </p:spTree>
    <p:extLst>
      <p:ext uri="{BB962C8B-B14F-4D97-AF65-F5344CB8AC3E}">
        <p14:creationId xmlns:p14="http://schemas.microsoft.com/office/powerpoint/2010/main" val="297503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14"/>
          <p:cNvSpPr>
            <a:spLocks/>
          </p:cNvSpPr>
          <p:nvPr/>
        </p:nvSpPr>
        <p:spPr bwMode="auto">
          <a:xfrm>
            <a:off x="9696400" y="131900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1">
                  <a:lumMod val="72000"/>
                  <a:lumOff val="28000"/>
                </a:schemeClr>
              </a:gs>
              <a:gs pos="100000">
                <a:schemeClr val="accent1">
                  <a:lumMod val="75000"/>
                </a:schemeClr>
              </a:gs>
            </a:gsLst>
            <a:lin ang="10800000" scaled="1"/>
            <a:tileRect/>
          </a:gradFill>
          <a:ln w="28575">
            <a:gradFill flip="none" rotWithShape="1">
              <a:gsLst>
                <a:gs pos="0">
                  <a:schemeClr val="accent1"/>
                </a:gs>
                <a:gs pos="100000">
                  <a:schemeClr val="accent1">
                    <a:lumMod val="75000"/>
                  </a:schemeClr>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15"/>
          <p:cNvSpPr>
            <a:spLocks/>
          </p:cNvSpPr>
          <p:nvPr/>
        </p:nvSpPr>
        <p:spPr bwMode="auto">
          <a:xfrm>
            <a:off x="9696400" y="1824872"/>
            <a:ext cx="1891418" cy="513182"/>
          </a:xfrm>
          <a:custGeom>
            <a:avLst/>
            <a:gdLst>
              <a:gd name="T0" fmla="*/ 0 w 4655"/>
              <a:gd name="T1" fmla="*/ 0 h 1263"/>
              <a:gd name="T2" fmla="*/ 4655 w 4655"/>
              <a:gd name="T3" fmla="*/ 0 h 1263"/>
              <a:gd name="T4" fmla="*/ 2890 w 4655"/>
              <a:gd name="T5" fmla="*/ 1263 h 1263"/>
              <a:gd name="T6" fmla="*/ 2890 w 4655"/>
              <a:gd name="T7" fmla="*/ 622 h 1263"/>
              <a:gd name="T8" fmla="*/ 0 w 4655"/>
              <a:gd name="T9" fmla="*/ 622 h 1263"/>
              <a:gd name="T10" fmla="*/ 0 w 4655"/>
              <a:gd name="T11" fmla="*/ 0 h 1263"/>
            </a:gdLst>
            <a:ahLst/>
            <a:cxnLst>
              <a:cxn ang="0">
                <a:pos x="T0" y="T1"/>
              </a:cxn>
              <a:cxn ang="0">
                <a:pos x="T2" y="T3"/>
              </a:cxn>
              <a:cxn ang="0">
                <a:pos x="T4" y="T5"/>
              </a:cxn>
              <a:cxn ang="0">
                <a:pos x="T6" y="T7"/>
              </a:cxn>
              <a:cxn ang="0">
                <a:pos x="T8" y="T9"/>
              </a:cxn>
              <a:cxn ang="0">
                <a:pos x="T10" y="T11"/>
              </a:cxn>
            </a:cxnLst>
            <a:rect l="0" t="0" r="r" b="b"/>
            <a:pathLst>
              <a:path w="4655" h="1263">
                <a:moveTo>
                  <a:pt x="0" y="0"/>
                </a:moveTo>
                <a:lnTo>
                  <a:pt x="4655" y="0"/>
                </a:lnTo>
                <a:lnTo>
                  <a:pt x="2890" y="1263"/>
                </a:lnTo>
                <a:lnTo>
                  <a:pt x="2890" y="622"/>
                </a:lnTo>
                <a:lnTo>
                  <a:pt x="0" y="622"/>
                </a:lnTo>
                <a:lnTo>
                  <a:pt x="0" y="0"/>
                </a:lnTo>
                <a:close/>
              </a:path>
            </a:pathLst>
          </a:custGeom>
          <a:gradFill flip="none" rotWithShape="1">
            <a:gsLst>
              <a:gs pos="45000">
                <a:schemeClr val="accent1"/>
              </a:gs>
              <a:gs pos="100000">
                <a:schemeClr val="accent1">
                  <a:lumMod val="50000"/>
                  <a:alpha val="29000"/>
                </a:schemeClr>
              </a:gs>
            </a:gsLst>
            <a:lin ang="156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14"/>
          <p:cNvSpPr>
            <a:spLocks/>
          </p:cNvSpPr>
          <p:nvPr/>
        </p:nvSpPr>
        <p:spPr bwMode="auto">
          <a:xfrm>
            <a:off x="9696400" y="259916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2">
                  <a:lumMod val="60000"/>
                  <a:lumOff val="40000"/>
                </a:schemeClr>
              </a:gs>
              <a:gs pos="100000">
                <a:schemeClr val="accent2"/>
              </a:gs>
            </a:gsLst>
            <a:lin ang="10800000" scaled="1"/>
            <a:tileRect/>
          </a:gradFill>
          <a:ln w="28575">
            <a:gradFill flip="none" rotWithShape="1">
              <a:gsLst>
                <a:gs pos="0">
                  <a:schemeClr val="accent2">
                    <a:lumMod val="60000"/>
                    <a:lumOff val="40000"/>
                  </a:schemeClr>
                </a:gs>
                <a:gs pos="100000">
                  <a:schemeClr val="accent2"/>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15"/>
          <p:cNvSpPr>
            <a:spLocks/>
          </p:cNvSpPr>
          <p:nvPr/>
        </p:nvSpPr>
        <p:spPr bwMode="auto">
          <a:xfrm>
            <a:off x="9696400" y="3105032"/>
            <a:ext cx="1891418" cy="513182"/>
          </a:xfrm>
          <a:custGeom>
            <a:avLst/>
            <a:gdLst>
              <a:gd name="T0" fmla="*/ 0 w 4655"/>
              <a:gd name="T1" fmla="*/ 0 h 1263"/>
              <a:gd name="T2" fmla="*/ 4655 w 4655"/>
              <a:gd name="T3" fmla="*/ 0 h 1263"/>
              <a:gd name="T4" fmla="*/ 2890 w 4655"/>
              <a:gd name="T5" fmla="*/ 1263 h 1263"/>
              <a:gd name="T6" fmla="*/ 2890 w 4655"/>
              <a:gd name="T7" fmla="*/ 622 h 1263"/>
              <a:gd name="T8" fmla="*/ 0 w 4655"/>
              <a:gd name="T9" fmla="*/ 622 h 1263"/>
              <a:gd name="T10" fmla="*/ 0 w 4655"/>
              <a:gd name="T11" fmla="*/ 0 h 1263"/>
            </a:gdLst>
            <a:ahLst/>
            <a:cxnLst>
              <a:cxn ang="0">
                <a:pos x="T0" y="T1"/>
              </a:cxn>
              <a:cxn ang="0">
                <a:pos x="T2" y="T3"/>
              </a:cxn>
              <a:cxn ang="0">
                <a:pos x="T4" y="T5"/>
              </a:cxn>
              <a:cxn ang="0">
                <a:pos x="T6" y="T7"/>
              </a:cxn>
              <a:cxn ang="0">
                <a:pos x="T8" y="T9"/>
              </a:cxn>
              <a:cxn ang="0">
                <a:pos x="T10" y="T11"/>
              </a:cxn>
            </a:cxnLst>
            <a:rect l="0" t="0" r="r" b="b"/>
            <a:pathLst>
              <a:path w="4655" h="1263">
                <a:moveTo>
                  <a:pt x="0" y="0"/>
                </a:moveTo>
                <a:lnTo>
                  <a:pt x="4655" y="0"/>
                </a:lnTo>
                <a:lnTo>
                  <a:pt x="2890" y="1263"/>
                </a:lnTo>
                <a:lnTo>
                  <a:pt x="2890" y="622"/>
                </a:lnTo>
                <a:lnTo>
                  <a:pt x="0" y="622"/>
                </a:lnTo>
                <a:lnTo>
                  <a:pt x="0" y="0"/>
                </a:lnTo>
                <a:close/>
              </a:path>
            </a:pathLst>
          </a:custGeom>
          <a:gradFill flip="none" rotWithShape="1">
            <a:gsLst>
              <a:gs pos="45000">
                <a:schemeClr val="accent2">
                  <a:lumMod val="60000"/>
                  <a:lumOff val="40000"/>
                </a:schemeClr>
              </a:gs>
              <a:gs pos="100000">
                <a:schemeClr val="accent2">
                  <a:lumMod val="75000"/>
                  <a:alpha val="31000"/>
                </a:schemeClr>
              </a:gs>
            </a:gsLst>
            <a:lin ang="156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14"/>
          <p:cNvSpPr>
            <a:spLocks/>
          </p:cNvSpPr>
          <p:nvPr/>
        </p:nvSpPr>
        <p:spPr bwMode="auto">
          <a:xfrm>
            <a:off x="9696400" y="387932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3">
                  <a:lumMod val="60000"/>
                  <a:lumOff val="40000"/>
                </a:schemeClr>
              </a:gs>
              <a:gs pos="100000">
                <a:schemeClr val="accent3"/>
              </a:gs>
            </a:gsLst>
            <a:lin ang="10800000" scaled="1"/>
            <a:tileRect/>
          </a:gradFill>
          <a:ln w="28575">
            <a:gradFill flip="none" rotWithShape="1">
              <a:gsLst>
                <a:gs pos="0">
                  <a:schemeClr val="accent3">
                    <a:lumMod val="60000"/>
                    <a:lumOff val="40000"/>
                  </a:schemeClr>
                </a:gs>
                <a:gs pos="100000">
                  <a:schemeClr val="accent3"/>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Freeform 15"/>
          <p:cNvSpPr>
            <a:spLocks/>
          </p:cNvSpPr>
          <p:nvPr/>
        </p:nvSpPr>
        <p:spPr bwMode="auto">
          <a:xfrm>
            <a:off x="9696400" y="4385192"/>
            <a:ext cx="1891418" cy="513182"/>
          </a:xfrm>
          <a:custGeom>
            <a:avLst/>
            <a:gdLst>
              <a:gd name="T0" fmla="*/ 0 w 4655"/>
              <a:gd name="T1" fmla="*/ 0 h 1263"/>
              <a:gd name="T2" fmla="*/ 4655 w 4655"/>
              <a:gd name="T3" fmla="*/ 0 h 1263"/>
              <a:gd name="T4" fmla="*/ 2890 w 4655"/>
              <a:gd name="T5" fmla="*/ 1263 h 1263"/>
              <a:gd name="T6" fmla="*/ 2890 w 4655"/>
              <a:gd name="T7" fmla="*/ 622 h 1263"/>
              <a:gd name="T8" fmla="*/ 0 w 4655"/>
              <a:gd name="T9" fmla="*/ 622 h 1263"/>
              <a:gd name="T10" fmla="*/ 0 w 4655"/>
              <a:gd name="T11" fmla="*/ 0 h 1263"/>
            </a:gdLst>
            <a:ahLst/>
            <a:cxnLst>
              <a:cxn ang="0">
                <a:pos x="T0" y="T1"/>
              </a:cxn>
              <a:cxn ang="0">
                <a:pos x="T2" y="T3"/>
              </a:cxn>
              <a:cxn ang="0">
                <a:pos x="T4" y="T5"/>
              </a:cxn>
              <a:cxn ang="0">
                <a:pos x="T6" y="T7"/>
              </a:cxn>
              <a:cxn ang="0">
                <a:pos x="T8" y="T9"/>
              </a:cxn>
              <a:cxn ang="0">
                <a:pos x="T10" y="T11"/>
              </a:cxn>
            </a:cxnLst>
            <a:rect l="0" t="0" r="r" b="b"/>
            <a:pathLst>
              <a:path w="4655" h="1263">
                <a:moveTo>
                  <a:pt x="0" y="0"/>
                </a:moveTo>
                <a:lnTo>
                  <a:pt x="4655" y="0"/>
                </a:lnTo>
                <a:lnTo>
                  <a:pt x="2890" y="1263"/>
                </a:lnTo>
                <a:lnTo>
                  <a:pt x="2890" y="622"/>
                </a:lnTo>
                <a:lnTo>
                  <a:pt x="0" y="622"/>
                </a:lnTo>
                <a:lnTo>
                  <a:pt x="0" y="0"/>
                </a:lnTo>
                <a:close/>
              </a:path>
            </a:pathLst>
          </a:custGeom>
          <a:gradFill flip="none" rotWithShape="1">
            <a:gsLst>
              <a:gs pos="45000">
                <a:schemeClr val="accent3">
                  <a:alpha val="65000"/>
                </a:schemeClr>
              </a:gs>
              <a:gs pos="100000">
                <a:schemeClr val="accent3">
                  <a:lumMod val="75000"/>
                  <a:alpha val="12000"/>
                </a:schemeClr>
              </a:gs>
            </a:gsLst>
            <a:lin ang="156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8" name="Freeform 14"/>
          <p:cNvSpPr>
            <a:spLocks/>
          </p:cNvSpPr>
          <p:nvPr/>
        </p:nvSpPr>
        <p:spPr bwMode="auto">
          <a:xfrm>
            <a:off x="9696400" y="517472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4"/>
              </a:gs>
              <a:gs pos="100000">
                <a:schemeClr val="accent4">
                  <a:lumMod val="75000"/>
                </a:schemeClr>
              </a:gs>
            </a:gsLst>
            <a:lin ang="10800000" scaled="1"/>
            <a:tileRect/>
          </a:gradFill>
          <a:ln w="28575">
            <a:gradFill flip="none" rotWithShape="1">
              <a:gsLst>
                <a:gs pos="0">
                  <a:schemeClr val="accent4"/>
                </a:gs>
                <a:gs pos="100000">
                  <a:schemeClr val="accent4">
                    <a:lumMod val="75000"/>
                  </a:schemeClr>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15"/>
          <p:cNvSpPr>
            <a:spLocks/>
          </p:cNvSpPr>
          <p:nvPr/>
        </p:nvSpPr>
        <p:spPr bwMode="auto">
          <a:xfrm>
            <a:off x="9696400" y="5680592"/>
            <a:ext cx="1891418" cy="513182"/>
          </a:xfrm>
          <a:custGeom>
            <a:avLst/>
            <a:gdLst>
              <a:gd name="T0" fmla="*/ 0 w 4655"/>
              <a:gd name="T1" fmla="*/ 0 h 1263"/>
              <a:gd name="T2" fmla="*/ 4655 w 4655"/>
              <a:gd name="T3" fmla="*/ 0 h 1263"/>
              <a:gd name="T4" fmla="*/ 2890 w 4655"/>
              <a:gd name="T5" fmla="*/ 1263 h 1263"/>
              <a:gd name="T6" fmla="*/ 2890 w 4655"/>
              <a:gd name="T7" fmla="*/ 622 h 1263"/>
              <a:gd name="T8" fmla="*/ 0 w 4655"/>
              <a:gd name="T9" fmla="*/ 622 h 1263"/>
              <a:gd name="T10" fmla="*/ 0 w 4655"/>
              <a:gd name="T11" fmla="*/ 0 h 1263"/>
            </a:gdLst>
            <a:ahLst/>
            <a:cxnLst>
              <a:cxn ang="0">
                <a:pos x="T0" y="T1"/>
              </a:cxn>
              <a:cxn ang="0">
                <a:pos x="T2" y="T3"/>
              </a:cxn>
              <a:cxn ang="0">
                <a:pos x="T4" y="T5"/>
              </a:cxn>
              <a:cxn ang="0">
                <a:pos x="T6" y="T7"/>
              </a:cxn>
              <a:cxn ang="0">
                <a:pos x="T8" y="T9"/>
              </a:cxn>
              <a:cxn ang="0">
                <a:pos x="T10" y="T11"/>
              </a:cxn>
            </a:cxnLst>
            <a:rect l="0" t="0" r="r" b="b"/>
            <a:pathLst>
              <a:path w="4655" h="1263">
                <a:moveTo>
                  <a:pt x="0" y="0"/>
                </a:moveTo>
                <a:lnTo>
                  <a:pt x="4655" y="0"/>
                </a:lnTo>
                <a:lnTo>
                  <a:pt x="2890" y="1263"/>
                </a:lnTo>
                <a:lnTo>
                  <a:pt x="2890" y="622"/>
                </a:lnTo>
                <a:lnTo>
                  <a:pt x="0" y="622"/>
                </a:lnTo>
                <a:lnTo>
                  <a:pt x="0" y="0"/>
                </a:lnTo>
                <a:close/>
              </a:path>
            </a:pathLst>
          </a:custGeom>
          <a:gradFill flip="none" rotWithShape="1">
            <a:gsLst>
              <a:gs pos="45000">
                <a:schemeClr val="accent4"/>
              </a:gs>
              <a:gs pos="100000">
                <a:schemeClr val="accent4">
                  <a:lumMod val="50000"/>
                  <a:alpha val="60000"/>
                </a:schemeClr>
              </a:gs>
            </a:gsLst>
            <a:lin ang="156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1588" y="1263590"/>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1588" y="2546503"/>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1588" y="3829416"/>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1588" y="5112328"/>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p:cNvSpPr txBox="1"/>
          <p:nvPr/>
        </p:nvSpPr>
        <p:spPr>
          <a:xfrm>
            <a:off x="679763" y="1072876"/>
            <a:ext cx="813043" cy="1877437"/>
          </a:xfrm>
          <a:prstGeom prst="rect">
            <a:avLst/>
          </a:prstGeom>
          <a:noFill/>
        </p:spPr>
        <p:txBody>
          <a:bodyPr wrap="none" rtlCol="0">
            <a:spAutoFit/>
          </a:bodyPr>
          <a:lstStyle/>
          <a:p>
            <a:pPr marL="0" lvl="1"/>
            <a:r>
              <a:rPr lang="en-GB" sz="8800" b="1">
                <a:solidFill>
                  <a:schemeClr val="accent1"/>
                </a:solidFill>
                <a:latin typeface="Arial" pitchFamily="34" charset="0"/>
                <a:cs typeface="Arial" pitchFamily="34" charset="0"/>
              </a:rPr>
              <a:t>1</a:t>
            </a:r>
            <a:endParaRPr lang="en-IN" sz="8800" b="1">
              <a:solidFill>
                <a:schemeClr val="accent1"/>
              </a:solidFill>
              <a:latin typeface="Arial" pitchFamily="34" charset="0"/>
              <a:cs typeface="Arial" pitchFamily="34" charset="0"/>
            </a:endParaRPr>
          </a:p>
          <a:p>
            <a:endParaRPr lang="en-IN" sz="2800"/>
          </a:p>
        </p:txBody>
      </p:sp>
      <p:sp>
        <p:nvSpPr>
          <p:cNvPr id="34" name="TextBox 33"/>
          <p:cNvSpPr txBox="1"/>
          <p:nvPr/>
        </p:nvSpPr>
        <p:spPr>
          <a:xfrm>
            <a:off x="679763" y="2362077"/>
            <a:ext cx="813043" cy="1877437"/>
          </a:xfrm>
          <a:prstGeom prst="rect">
            <a:avLst/>
          </a:prstGeom>
          <a:noFill/>
        </p:spPr>
        <p:txBody>
          <a:bodyPr wrap="none" rtlCol="0">
            <a:spAutoFit/>
          </a:bodyPr>
          <a:lstStyle/>
          <a:p>
            <a:pPr marL="0" lvl="1"/>
            <a:r>
              <a:rPr lang="en-GB" sz="8800" b="1">
                <a:solidFill>
                  <a:schemeClr val="accent2"/>
                </a:solidFill>
                <a:latin typeface="Arial" pitchFamily="34" charset="0"/>
                <a:cs typeface="Arial" pitchFamily="34" charset="0"/>
              </a:rPr>
              <a:t>2</a:t>
            </a:r>
            <a:endParaRPr lang="en-IN" sz="8800" b="1">
              <a:solidFill>
                <a:schemeClr val="accent2"/>
              </a:solidFill>
              <a:latin typeface="Arial" pitchFamily="34" charset="0"/>
              <a:cs typeface="Arial" pitchFamily="34" charset="0"/>
            </a:endParaRPr>
          </a:p>
          <a:p>
            <a:endParaRPr lang="en-IN" sz="2800"/>
          </a:p>
        </p:txBody>
      </p:sp>
      <p:sp>
        <p:nvSpPr>
          <p:cNvPr id="35" name="TextBox 34"/>
          <p:cNvSpPr txBox="1"/>
          <p:nvPr/>
        </p:nvSpPr>
        <p:spPr>
          <a:xfrm>
            <a:off x="679763" y="3639333"/>
            <a:ext cx="813043" cy="1877437"/>
          </a:xfrm>
          <a:prstGeom prst="rect">
            <a:avLst/>
          </a:prstGeom>
          <a:noFill/>
        </p:spPr>
        <p:txBody>
          <a:bodyPr wrap="none" rtlCol="0">
            <a:spAutoFit/>
          </a:bodyPr>
          <a:lstStyle/>
          <a:p>
            <a:pPr marL="0" lvl="1"/>
            <a:r>
              <a:rPr lang="en-GB" sz="8800" b="1">
                <a:solidFill>
                  <a:schemeClr val="accent3"/>
                </a:solidFill>
                <a:latin typeface="Arial" pitchFamily="34" charset="0"/>
                <a:cs typeface="Arial" pitchFamily="34" charset="0"/>
              </a:rPr>
              <a:t>3</a:t>
            </a:r>
            <a:endParaRPr lang="en-IN" sz="8800" b="1">
              <a:solidFill>
                <a:schemeClr val="accent3"/>
              </a:solidFill>
              <a:latin typeface="Arial" pitchFamily="34" charset="0"/>
              <a:cs typeface="Arial" pitchFamily="34" charset="0"/>
            </a:endParaRPr>
          </a:p>
          <a:p>
            <a:endParaRPr lang="en-IN" sz="2800">
              <a:solidFill>
                <a:schemeClr val="accent3"/>
              </a:solidFill>
            </a:endParaRPr>
          </a:p>
        </p:txBody>
      </p:sp>
      <p:sp>
        <p:nvSpPr>
          <p:cNvPr id="36" name="TextBox 35"/>
          <p:cNvSpPr txBox="1"/>
          <p:nvPr/>
        </p:nvSpPr>
        <p:spPr>
          <a:xfrm>
            <a:off x="679763" y="4904020"/>
            <a:ext cx="813043" cy="1877437"/>
          </a:xfrm>
          <a:prstGeom prst="rect">
            <a:avLst/>
          </a:prstGeom>
          <a:noFill/>
        </p:spPr>
        <p:txBody>
          <a:bodyPr wrap="none" rtlCol="0">
            <a:spAutoFit/>
          </a:bodyPr>
          <a:lstStyle/>
          <a:p>
            <a:pPr marL="0" lvl="1"/>
            <a:r>
              <a:rPr lang="en-GB" sz="8800" b="1">
                <a:solidFill>
                  <a:schemeClr val="accent4"/>
                </a:solidFill>
                <a:latin typeface="Arial" pitchFamily="34" charset="0"/>
                <a:cs typeface="Arial" pitchFamily="34" charset="0"/>
              </a:rPr>
              <a:t>4</a:t>
            </a:r>
            <a:endParaRPr lang="en-IN" sz="8800" b="1">
              <a:solidFill>
                <a:schemeClr val="accent4"/>
              </a:solidFill>
              <a:latin typeface="Arial" pitchFamily="34" charset="0"/>
              <a:cs typeface="Arial" pitchFamily="34" charset="0"/>
            </a:endParaRPr>
          </a:p>
          <a:p>
            <a:endParaRPr lang="en-IN" sz="2800">
              <a:solidFill>
                <a:schemeClr val="accent4"/>
              </a:solidFill>
            </a:endParaRPr>
          </a:p>
        </p:txBody>
      </p:sp>
      <p:sp>
        <p:nvSpPr>
          <p:cNvPr id="37" name="Oval 36"/>
          <p:cNvSpPr/>
          <p:nvPr/>
        </p:nvSpPr>
        <p:spPr>
          <a:xfrm>
            <a:off x="1607247" y="1400868"/>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Box 39"/>
          <p:cNvSpPr txBox="1"/>
          <p:nvPr/>
        </p:nvSpPr>
        <p:spPr>
          <a:xfrm>
            <a:off x="2644008" y="1425403"/>
            <a:ext cx="1364476"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Cost Growth </a:t>
            </a:r>
          </a:p>
          <a:p>
            <a:pPr algn="ctr"/>
            <a:r>
              <a:rPr lang="en-GB">
                <a:solidFill>
                  <a:schemeClr val="tx1">
                    <a:lumMod val="75000"/>
                    <a:lumOff val="25000"/>
                  </a:schemeClr>
                </a:solidFill>
                <a:latin typeface="Impact" pitchFamily="34" charset="0"/>
                <a:cs typeface="Arial" pitchFamily="34" charset="0"/>
              </a:rPr>
              <a:t>Benchmark</a:t>
            </a:r>
            <a:endParaRPr lang="en-IN">
              <a:solidFill>
                <a:schemeClr val="tx1">
                  <a:lumMod val="75000"/>
                  <a:lumOff val="25000"/>
                </a:schemeClr>
              </a:solidFill>
              <a:latin typeface="Impact" pitchFamily="34" charset="0"/>
              <a:cs typeface="Arial" pitchFamily="34" charset="0"/>
            </a:endParaRPr>
          </a:p>
        </p:txBody>
      </p:sp>
      <p:sp>
        <p:nvSpPr>
          <p:cNvPr id="41" name="TextBox 40"/>
          <p:cNvSpPr txBox="1"/>
          <p:nvPr/>
        </p:nvSpPr>
        <p:spPr>
          <a:xfrm>
            <a:off x="2596240" y="2688146"/>
            <a:ext cx="1460015"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Primary Care </a:t>
            </a:r>
          </a:p>
          <a:p>
            <a:pPr algn="ctr"/>
            <a:r>
              <a:rPr lang="en-GB">
                <a:solidFill>
                  <a:schemeClr val="tx1">
                    <a:lumMod val="75000"/>
                    <a:lumOff val="25000"/>
                  </a:schemeClr>
                </a:solidFill>
                <a:latin typeface="Impact" pitchFamily="34" charset="0"/>
                <a:cs typeface="Arial" pitchFamily="34" charset="0"/>
              </a:rPr>
              <a:t>Target</a:t>
            </a:r>
            <a:endParaRPr lang="en-IN">
              <a:solidFill>
                <a:schemeClr val="tx1">
                  <a:lumMod val="75000"/>
                  <a:lumOff val="25000"/>
                </a:schemeClr>
              </a:solidFill>
              <a:latin typeface="Impact" pitchFamily="34" charset="0"/>
              <a:cs typeface="Arial" pitchFamily="34" charset="0"/>
            </a:endParaRPr>
          </a:p>
        </p:txBody>
      </p:sp>
      <p:sp>
        <p:nvSpPr>
          <p:cNvPr id="42" name="TextBox 41"/>
          <p:cNvSpPr txBox="1"/>
          <p:nvPr/>
        </p:nvSpPr>
        <p:spPr>
          <a:xfrm>
            <a:off x="2644008" y="5244814"/>
            <a:ext cx="1423787"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Quality </a:t>
            </a:r>
          </a:p>
          <a:p>
            <a:pPr algn="ctr"/>
            <a:r>
              <a:rPr lang="en-GB">
                <a:solidFill>
                  <a:schemeClr val="tx1">
                    <a:lumMod val="75000"/>
                    <a:lumOff val="25000"/>
                  </a:schemeClr>
                </a:solidFill>
                <a:latin typeface="Impact" pitchFamily="34" charset="0"/>
                <a:cs typeface="Arial" pitchFamily="34" charset="0"/>
              </a:rPr>
              <a:t>Benchmarks </a:t>
            </a:r>
            <a:endParaRPr lang="en-IN">
              <a:solidFill>
                <a:schemeClr val="tx1">
                  <a:lumMod val="75000"/>
                  <a:lumOff val="25000"/>
                </a:schemeClr>
              </a:solidFill>
              <a:latin typeface="Impact" pitchFamily="34" charset="0"/>
              <a:cs typeface="Arial" pitchFamily="34" charset="0"/>
            </a:endParaRPr>
          </a:p>
        </p:txBody>
      </p:sp>
      <p:sp>
        <p:nvSpPr>
          <p:cNvPr id="43" name="TextBox 42"/>
          <p:cNvSpPr txBox="1"/>
          <p:nvPr/>
        </p:nvSpPr>
        <p:spPr>
          <a:xfrm>
            <a:off x="2732829" y="3988110"/>
            <a:ext cx="1051891"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Data Use </a:t>
            </a:r>
          </a:p>
          <a:p>
            <a:pPr algn="ctr"/>
            <a:r>
              <a:rPr lang="en-GB">
                <a:solidFill>
                  <a:schemeClr val="tx1">
                    <a:lumMod val="75000"/>
                    <a:lumOff val="25000"/>
                  </a:schemeClr>
                </a:solidFill>
                <a:latin typeface="Impact" pitchFamily="34" charset="0"/>
                <a:cs typeface="Arial" pitchFamily="34" charset="0"/>
              </a:rPr>
              <a:t>Strategy</a:t>
            </a:r>
            <a:endParaRPr lang="en-IN">
              <a:solidFill>
                <a:schemeClr val="tx1">
                  <a:lumMod val="75000"/>
                  <a:lumOff val="25000"/>
                </a:schemeClr>
              </a:solidFill>
              <a:latin typeface="Impact" pitchFamily="34" charset="0"/>
              <a:cs typeface="Arial" pitchFamily="34" charset="0"/>
            </a:endParaRPr>
          </a:p>
        </p:txBody>
      </p:sp>
      <p:sp>
        <p:nvSpPr>
          <p:cNvPr id="46" name="Oval 45"/>
          <p:cNvSpPr/>
          <p:nvPr/>
        </p:nvSpPr>
        <p:spPr>
          <a:xfrm>
            <a:off x="1611869" y="2700156"/>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Oval 48"/>
          <p:cNvSpPr/>
          <p:nvPr/>
        </p:nvSpPr>
        <p:spPr>
          <a:xfrm>
            <a:off x="1607247" y="3969898"/>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Oval 51"/>
          <p:cNvSpPr/>
          <p:nvPr/>
        </p:nvSpPr>
        <p:spPr>
          <a:xfrm>
            <a:off x="1607247" y="5232640"/>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p:cNvSpPr/>
          <p:nvPr/>
        </p:nvSpPr>
        <p:spPr>
          <a:xfrm>
            <a:off x="4439816" y="1438708"/>
            <a:ext cx="5384122" cy="830997"/>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SAB is to advise the Technical Team as it develops recommendations for a cost growth benchmark that covers all payers and all populations for 2021-2025.</a:t>
            </a:r>
          </a:p>
        </p:txBody>
      </p:sp>
      <p:sp>
        <p:nvSpPr>
          <p:cNvPr id="55" name="Rectangle 54"/>
          <p:cNvSpPr/>
          <p:nvPr/>
        </p:nvSpPr>
        <p:spPr>
          <a:xfrm>
            <a:off x="4439815" y="2599339"/>
            <a:ext cx="5616626"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SAB is advise the Technical Team to develop recommendations for getting to a 10% primary care target that applies to all payers and populations as a share of total health care expenditures for CY 2021-2025.</a:t>
            </a:r>
          </a:p>
        </p:txBody>
      </p:sp>
      <p:sp>
        <p:nvSpPr>
          <p:cNvPr id="57" name="Rectangle 56"/>
          <p:cNvSpPr/>
          <p:nvPr/>
        </p:nvSpPr>
        <p:spPr>
          <a:xfrm>
            <a:off x="4436124" y="3906820"/>
            <a:ext cx="4608512"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This is a complementary strategy that leverages the state’s APCD to </a:t>
            </a:r>
            <a:r>
              <a:rPr lang="en-IN" sz="1600" err="1">
                <a:solidFill>
                  <a:schemeClr val="bg1">
                    <a:lumMod val="50000"/>
                  </a:schemeClr>
                </a:solidFill>
                <a:latin typeface="Arial" pitchFamily="34" charset="0"/>
                <a:cs typeface="Arial" pitchFamily="34" charset="0"/>
              </a:rPr>
              <a:t>analyze</a:t>
            </a:r>
            <a:r>
              <a:rPr lang="en-IN" sz="1600">
                <a:solidFill>
                  <a:schemeClr val="bg1">
                    <a:lumMod val="50000"/>
                  </a:schemeClr>
                </a:solidFill>
                <a:latin typeface="Arial" pitchFamily="34" charset="0"/>
                <a:cs typeface="Arial" pitchFamily="34" charset="0"/>
              </a:rPr>
              <a:t> cost and cost growth drivers.  The SAB will provide the Technical Team with input into this strategy.</a:t>
            </a:r>
          </a:p>
        </p:txBody>
      </p:sp>
      <p:grpSp>
        <p:nvGrpSpPr>
          <p:cNvPr id="80" name="Group 79"/>
          <p:cNvGrpSpPr/>
          <p:nvPr/>
        </p:nvGrpSpPr>
        <p:grpSpPr>
          <a:xfrm>
            <a:off x="1746774" y="1561887"/>
            <a:ext cx="334190" cy="283433"/>
            <a:chOff x="-1320800" y="1363663"/>
            <a:chExt cx="5205413" cy="4414838"/>
          </a:xfrm>
          <a:solidFill>
            <a:schemeClr val="bg1"/>
          </a:solidFill>
        </p:grpSpPr>
        <p:sp>
          <p:nvSpPr>
            <p:cNvPr id="81" name="Freeform 6"/>
            <p:cNvSpPr>
              <a:spLocks/>
            </p:cNvSpPr>
            <p:nvPr/>
          </p:nvSpPr>
          <p:spPr bwMode="auto">
            <a:xfrm>
              <a:off x="-968375" y="4203701"/>
              <a:ext cx="839788" cy="1574800"/>
            </a:xfrm>
            <a:custGeom>
              <a:avLst/>
              <a:gdLst>
                <a:gd name="T0" fmla="*/ 1058 w 1058"/>
                <a:gd name="T1" fmla="*/ 0 h 1984"/>
                <a:gd name="T2" fmla="*/ 1058 w 1058"/>
                <a:gd name="T3" fmla="*/ 1867 h 1984"/>
                <a:gd name="T4" fmla="*/ 1054 w 1058"/>
                <a:gd name="T5" fmla="*/ 1899 h 1984"/>
                <a:gd name="T6" fmla="*/ 1042 w 1058"/>
                <a:gd name="T7" fmla="*/ 1927 h 1984"/>
                <a:gd name="T8" fmla="*/ 1022 w 1058"/>
                <a:gd name="T9" fmla="*/ 1950 h 1984"/>
                <a:gd name="T10" fmla="*/ 999 w 1058"/>
                <a:gd name="T11" fmla="*/ 1968 h 1984"/>
                <a:gd name="T12" fmla="*/ 971 w 1058"/>
                <a:gd name="T13" fmla="*/ 1980 h 1984"/>
                <a:gd name="T14" fmla="*/ 939 w 1058"/>
                <a:gd name="T15" fmla="*/ 1984 h 1984"/>
                <a:gd name="T16" fmla="*/ 117 w 1058"/>
                <a:gd name="T17" fmla="*/ 1984 h 1984"/>
                <a:gd name="T18" fmla="*/ 85 w 1058"/>
                <a:gd name="T19" fmla="*/ 1980 h 1984"/>
                <a:gd name="T20" fmla="*/ 57 w 1058"/>
                <a:gd name="T21" fmla="*/ 1968 h 1984"/>
                <a:gd name="T22" fmla="*/ 34 w 1058"/>
                <a:gd name="T23" fmla="*/ 1950 h 1984"/>
                <a:gd name="T24" fmla="*/ 16 w 1058"/>
                <a:gd name="T25" fmla="*/ 1927 h 1984"/>
                <a:gd name="T26" fmla="*/ 4 w 1058"/>
                <a:gd name="T27" fmla="*/ 1899 h 1984"/>
                <a:gd name="T28" fmla="*/ 0 w 1058"/>
                <a:gd name="T29" fmla="*/ 1867 h 1984"/>
                <a:gd name="T30" fmla="*/ 0 w 1058"/>
                <a:gd name="T31" fmla="*/ 804 h 1984"/>
                <a:gd name="T32" fmla="*/ 85 w 1058"/>
                <a:gd name="T33" fmla="*/ 794 h 1984"/>
                <a:gd name="T34" fmla="*/ 167 w 1058"/>
                <a:gd name="T35" fmla="*/ 772 h 1984"/>
                <a:gd name="T36" fmla="*/ 248 w 1058"/>
                <a:gd name="T37" fmla="*/ 743 h 1984"/>
                <a:gd name="T38" fmla="*/ 324 w 1058"/>
                <a:gd name="T39" fmla="*/ 703 h 1984"/>
                <a:gd name="T40" fmla="*/ 396 w 1058"/>
                <a:gd name="T41" fmla="*/ 653 h 1984"/>
                <a:gd name="T42" fmla="*/ 461 w 1058"/>
                <a:gd name="T43" fmla="*/ 596 h 1984"/>
                <a:gd name="T44" fmla="*/ 1058 w 1058"/>
                <a:gd name="T45" fmla="*/ 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8" h="1984">
                  <a:moveTo>
                    <a:pt x="1058" y="0"/>
                  </a:moveTo>
                  <a:lnTo>
                    <a:pt x="1058" y="1867"/>
                  </a:lnTo>
                  <a:lnTo>
                    <a:pt x="1054" y="1899"/>
                  </a:lnTo>
                  <a:lnTo>
                    <a:pt x="1042" y="1927"/>
                  </a:lnTo>
                  <a:lnTo>
                    <a:pt x="1022" y="1950"/>
                  </a:lnTo>
                  <a:lnTo>
                    <a:pt x="999" y="1968"/>
                  </a:lnTo>
                  <a:lnTo>
                    <a:pt x="971" y="1980"/>
                  </a:lnTo>
                  <a:lnTo>
                    <a:pt x="939" y="1984"/>
                  </a:lnTo>
                  <a:lnTo>
                    <a:pt x="117" y="1984"/>
                  </a:lnTo>
                  <a:lnTo>
                    <a:pt x="85" y="1980"/>
                  </a:lnTo>
                  <a:lnTo>
                    <a:pt x="57" y="1968"/>
                  </a:lnTo>
                  <a:lnTo>
                    <a:pt x="34" y="1950"/>
                  </a:lnTo>
                  <a:lnTo>
                    <a:pt x="16" y="1927"/>
                  </a:lnTo>
                  <a:lnTo>
                    <a:pt x="4" y="1899"/>
                  </a:lnTo>
                  <a:lnTo>
                    <a:pt x="0" y="1867"/>
                  </a:lnTo>
                  <a:lnTo>
                    <a:pt x="0" y="804"/>
                  </a:lnTo>
                  <a:lnTo>
                    <a:pt x="85" y="794"/>
                  </a:lnTo>
                  <a:lnTo>
                    <a:pt x="167" y="772"/>
                  </a:lnTo>
                  <a:lnTo>
                    <a:pt x="248" y="743"/>
                  </a:lnTo>
                  <a:lnTo>
                    <a:pt x="324" y="703"/>
                  </a:lnTo>
                  <a:lnTo>
                    <a:pt x="396" y="653"/>
                  </a:lnTo>
                  <a:lnTo>
                    <a:pt x="461" y="596"/>
                  </a:lnTo>
                  <a:lnTo>
                    <a:pt x="10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2" name="Freeform 7"/>
            <p:cNvSpPr>
              <a:spLocks/>
            </p:cNvSpPr>
            <p:nvPr/>
          </p:nvSpPr>
          <p:spPr bwMode="auto">
            <a:xfrm>
              <a:off x="196850" y="4192588"/>
              <a:ext cx="839788" cy="1585913"/>
            </a:xfrm>
            <a:custGeom>
              <a:avLst/>
              <a:gdLst>
                <a:gd name="T0" fmla="*/ 0 w 1059"/>
                <a:gd name="T1" fmla="*/ 0 h 1998"/>
                <a:gd name="T2" fmla="*/ 565 w 1059"/>
                <a:gd name="T3" fmla="*/ 564 h 1998"/>
                <a:gd name="T4" fmla="*/ 623 w 1059"/>
                <a:gd name="T5" fmla="*/ 616 h 1998"/>
                <a:gd name="T6" fmla="*/ 687 w 1059"/>
                <a:gd name="T7" fmla="*/ 661 h 1998"/>
                <a:gd name="T8" fmla="*/ 756 w 1059"/>
                <a:gd name="T9" fmla="*/ 701 h 1998"/>
                <a:gd name="T10" fmla="*/ 828 w 1059"/>
                <a:gd name="T11" fmla="*/ 731 h 1998"/>
                <a:gd name="T12" fmla="*/ 901 w 1059"/>
                <a:gd name="T13" fmla="*/ 753 h 1998"/>
                <a:gd name="T14" fmla="*/ 979 w 1059"/>
                <a:gd name="T15" fmla="*/ 767 h 1998"/>
                <a:gd name="T16" fmla="*/ 1059 w 1059"/>
                <a:gd name="T17" fmla="*/ 772 h 1998"/>
                <a:gd name="T18" fmla="*/ 1059 w 1059"/>
                <a:gd name="T19" fmla="*/ 1881 h 1998"/>
                <a:gd name="T20" fmla="*/ 1055 w 1059"/>
                <a:gd name="T21" fmla="*/ 1913 h 1998"/>
                <a:gd name="T22" fmla="*/ 1043 w 1059"/>
                <a:gd name="T23" fmla="*/ 1941 h 1998"/>
                <a:gd name="T24" fmla="*/ 1025 w 1059"/>
                <a:gd name="T25" fmla="*/ 1964 h 1998"/>
                <a:gd name="T26" fmla="*/ 999 w 1059"/>
                <a:gd name="T27" fmla="*/ 1982 h 1998"/>
                <a:gd name="T28" fmla="*/ 971 w 1059"/>
                <a:gd name="T29" fmla="*/ 1994 h 1998"/>
                <a:gd name="T30" fmla="*/ 941 w 1059"/>
                <a:gd name="T31" fmla="*/ 1998 h 1998"/>
                <a:gd name="T32" fmla="*/ 117 w 1059"/>
                <a:gd name="T33" fmla="*/ 1998 h 1998"/>
                <a:gd name="T34" fmla="*/ 86 w 1059"/>
                <a:gd name="T35" fmla="*/ 1994 h 1998"/>
                <a:gd name="T36" fmla="*/ 58 w 1059"/>
                <a:gd name="T37" fmla="*/ 1982 h 1998"/>
                <a:gd name="T38" fmla="*/ 34 w 1059"/>
                <a:gd name="T39" fmla="*/ 1964 h 1998"/>
                <a:gd name="T40" fmla="*/ 16 w 1059"/>
                <a:gd name="T41" fmla="*/ 1941 h 1998"/>
                <a:gd name="T42" fmla="*/ 4 w 1059"/>
                <a:gd name="T43" fmla="*/ 1913 h 1998"/>
                <a:gd name="T44" fmla="*/ 0 w 1059"/>
                <a:gd name="T45" fmla="*/ 1881 h 1998"/>
                <a:gd name="T46" fmla="*/ 0 w 1059"/>
                <a:gd name="T47"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9" h="1998">
                  <a:moveTo>
                    <a:pt x="0" y="0"/>
                  </a:moveTo>
                  <a:lnTo>
                    <a:pt x="565" y="564"/>
                  </a:lnTo>
                  <a:lnTo>
                    <a:pt x="623" y="616"/>
                  </a:lnTo>
                  <a:lnTo>
                    <a:pt x="687" y="661"/>
                  </a:lnTo>
                  <a:lnTo>
                    <a:pt x="756" y="701"/>
                  </a:lnTo>
                  <a:lnTo>
                    <a:pt x="828" y="731"/>
                  </a:lnTo>
                  <a:lnTo>
                    <a:pt x="901" y="753"/>
                  </a:lnTo>
                  <a:lnTo>
                    <a:pt x="979" y="767"/>
                  </a:lnTo>
                  <a:lnTo>
                    <a:pt x="1059" y="772"/>
                  </a:lnTo>
                  <a:lnTo>
                    <a:pt x="1059" y="1881"/>
                  </a:lnTo>
                  <a:lnTo>
                    <a:pt x="1055" y="1913"/>
                  </a:lnTo>
                  <a:lnTo>
                    <a:pt x="1043" y="1941"/>
                  </a:lnTo>
                  <a:lnTo>
                    <a:pt x="1025" y="1964"/>
                  </a:lnTo>
                  <a:lnTo>
                    <a:pt x="999" y="1982"/>
                  </a:lnTo>
                  <a:lnTo>
                    <a:pt x="971" y="1994"/>
                  </a:lnTo>
                  <a:lnTo>
                    <a:pt x="941" y="1998"/>
                  </a:lnTo>
                  <a:lnTo>
                    <a:pt x="117" y="1998"/>
                  </a:lnTo>
                  <a:lnTo>
                    <a:pt x="86" y="1994"/>
                  </a:lnTo>
                  <a:lnTo>
                    <a:pt x="58" y="1982"/>
                  </a:lnTo>
                  <a:lnTo>
                    <a:pt x="34" y="1964"/>
                  </a:lnTo>
                  <a:lnTo>
                    <a:pt x="16" y="1941"/>
                  </a:lnTo>
                  <a:lnTo>
                    <a:pt x="4" y="1913"/>
                  </a:lnTo>
                  <a:lnTo>
                    <a:pt x="0" y="18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3" name="Freeform 8"/>
            <p:cNvSpPr>
              <a:spLocks/>
            </p:cNvSpPr>
            <p:nvPr/>
          </p:nvSpPr>
          <p:spPr bwMode="auto">
            <a:xfrm>
              <a:off x="1362075" y="3892551"/>
              <a:ext cx="839788" cy="1885950"/>
            </a:xfrm>
            <a:custGeom>
              <a:avLst/>
              <a:gdLst>
                <a:gd name="T0" fmla="*/ 1059 w 1059"/>
                <a:gd name="T1" fmla="*/ 0 h 2376"/>
                <a:gd name="T2" fmla="*/ 1059 w 1059"/>
                <a:gd name="T3" fmla="*/ 2259 h 2376"/>
                <a:gd name="T4" fmla="*/ 1055 w 1059"/>
                <a:gd name="T5" fmla="*/ 2291 h 2376"/>
                <a:gd name="T6" fmla="*/ 1043 w 1059"/>
                <a:gd name="T7" fmla="*/ 2319 h 2376"/>
                <a:gd name="T8" fmla="*/ 1025 w 1059"/>
                <a:gd name="T9" fmla="*/ 2342 h 2376"/>
                <a:gd name="T10" fmla="*/ 1001 w 1059"/>
                <a:gd name="T11" fmla="*/ 2360 h 2376"/>
                <a:gd name="T12" fmla="*/ 973 w 1059"/>
                <a:gd name="T13" fmla="*/ 2372 h 2376"/>
                <a:gd name="T14" fmla="*/ 942 w 1059"/>
                <a:gd name="T15" fmla="*/ 2376 h 2376"/>
                <a:gd name="T16" fmla="*/ 120 w 1059"/>
                <a:gd name="T17" fmla="*/ 2376 h 2376"/>
                <a:gd name="T18" fmla="*/ 88 w 1059"/>
                <a:gd name="T19" fmla="*/ 2372 h 2376"/>
                <a:gd name="T20" fmla="*/ 58 w 1059"/>
                <a:gd name="T21" fmla="*/ 2360 h 2376"/>
                <a:gd name="T22" fmla="*/ 34 w 1059"/>
                <a:gd name="T23" fmla="*/ 2342 h 2376"/>
                <a:gd name="T24" fmla="*/ 16 w 1059"/>
                <a:gd name="T25" fmla="*/ 2319 h 2376"/>
                <a:gd name="T26" fmla="*/ 4 w 1059"/>
                <a:gd name="T27" fmla="*/ 2291 h 2376"/>
                <a:gd name="T28" fmla="*/ 0 w 1059"/>
                <a:gd name="T29" fmla="*/ 2259 h 2376"/>
                <a:gd name="T30" fmla="*/ 0 w 1059"/>
                <a:gd name="T31" fmla="*/ 1035 h 2376"/>
                <a:gd name="T32" fmla="*/ 62 w 1059"/>
                <a:gd name="T33" fmla="*/ 992 h 2376"/>
                <a:gd name="T34" fmla="*/ 118 w 1059"/>
                <a:gd name="T35" fmla="*/ 940 h 2376"/>
                <a:gd name="T36" fmla="*/ 1059 w 1059"/>
                <a:gd name="T37" fmla="*/ 0 h 2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9" h="2376">
                  <a:moveTo>
                    <a:pt x="1059" y="0"/>
                  </a:moveTo>
                  <a:lnTo>
                    <a:pt x="1059" y="2259"/>
                  </a:lnTo>
                  <a:lnTo>
                    <a:pt x="1055" y="2291"/>
                  </a:lnTo>
                  <a:lnTo>
                    <a:pt x="1043" y="2319"/>
                  </a:lnTo>
                  <a:lnTo>
                    <a:pt x="1025" y="2342"/>
                  </a:lnTo>
                  <a:lnTo>
                    <a:pt x="1001" y="2360"/>
                  </a:lnTo>
                  <a:lnTo>
                    <a:pt x="973" y="2372"/>
                  </a:lnTo>
                  <a:lnTo>
                    <a:pt x="942" y="2376"/>
                  </a:lnTo>
                  <a:lnTo>
                    <a:pt x="120" y="2376"/>
                  </a:lnTo>
                  <a:lnTo>
                    <a:pt x="88" y="2372"/>
                  </a:lnTo>
                  <a:lnTo>
                    <a:pt x="58" y="2360"/>
                  </a:lnTo>
                  <a:lnTo>
                    <a:pt x="34" y="2342"/>
                  </a:lnTo>
                  <a:lnTo>
                    <a:pt x="16" y="2319"/>
                  </a:lnTo>
                  <a:lnTo>
                    <a:pt x="4" y="2291"/>
                  </a:lnTo>
                  <a:lnTo>
                    <a:pt x="0" y="2259"/>
                  </a:lnTo>
                  <a:lnTo>
                    <a:pt x="0" y="1035"/>
                  </a:lnTo>
                  <a:lnTo>
                    <a:pt x="62" y="992"/>
                  </a:lnTo>
                  <a:lnTo>
                    <a:pt x="118" y="940"/>
                  </a:lnTo>
                  <a:lnTo>
                    <a:pt x="10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Freeform 9"/>
            <p:cNvSpPr>
              <a:spLocks/>
            </p:cNvSpPr>
            <p:nvPr/>
          </p:nvSpPr>
          <p:spPr bwMode="auto">
            <a:xfrm>
              <a:off x="2527300" y="2790826"/>
              <a:ext cx="842963" cy="2987675"/>
            </a:xfrm>
            <a:custGeom>
              <a:avLst/>
              <a:gdLst>
                <a:gd name="T0" fmla="*/ 981 w 1060"/>
                <a:gd name="T1" fmla="*/ 0 h 3764"/>
                <a:gd name="T2" fmla="*/ 999 w 1060"/>
                <a:gd name="T3" fmla="*/ 16 h 3764"/>
                <a:gd name="T4" fmla="*/ 1015 w 1060"/>
                <a:gd name="T5" fmla="*/ 32 h 3764"/>
                <a:gd name="T6" fmla="*/ 1035 w 1060"/>
                <a:gd name="T7" fmla="*/ 51 h 3764"/>
                <a:gd name="T8" fmla="*/ 1060 w 1060"/>
                <a:gd name="T9" fmla="*/ 73 h 3764"/>
                <a:gd name="T10" fmla="*/ 1060 w 1060"/>
                <a:gd name="T11" fmla="*/ 3647 h 3764"/>
                <a:gd name="T12" fmla="*/ 1056 w 1060"/>
                <a:gd name="T13" fmla="*/ 3679 h 3764"/>
                <a:gd name="T14" fmla="*/ 1042 w 1060"/>
                <a:gd name="T15" fmla="*/ 3707 h 3764"/>
                <a:gd name="T16" fmla="*/ 1025 w 1060"/>
                <a:gd name="T17" fmla="*/ 3730 h 3764"/>
                <a:gd name="T18" fmla="*/ 1001 w 1060"/>
                <a:gd name="T19" fmla="*/ 3748 h 3764"/>
                <a:gd name="T20" fmla="*/ 973 w 1060"/>
                <a:gd name="T21" fmla="*/ 3760 h 3764"/>
                <a:gd name="T22" fmla="*/ 941 w 1060"/>
                <a:gd name="T23" fmla="*/ 3764 h 3764"/>
                <a:gd name="T24" fmla="*/ 119 w 1060"/>
                <a:gd name="T25" fmla="*/ 3764 h 3764"/>
                <a:gd name="T26" fmla="*/ 87 w 1060"/>
                <a:gd name="T27" fmla="*/ 3760 h 3764"/>
                <a:gd name="T28" fmla="*/ 60 w 1060"/>
                <a:gd name="T29" fmla="*/ 3748 h 3764"/>
                <a:gd name="T30" fmla="*/ 36 w 1060"/>
                <a:gd name="T31" fmla="*/ 3730 h 3764"/>
                <a:gd name="T32" fmla="*/ 16 w 1060"/>
                <a:gd name="T33" fmla="*/ 3707 h 3764"/>
                <a:gd name="T34" fmla="*/ 4 w 1060"/>
                <a:gd name="T35" fmla="*/ 3679 h 3764"/>
                <a:gd name="T36" fmla="*/ 0 w 1060"/>
                <a:gd name="T37" fmla="*/ 3647 h 3764"/>
                <a:gd name="T38" fmla="*/ 0 w 1060"/>
                <a:gd name="T39" fmla="*/ 977 h 3764"/>
                <a:gd name="T40" fmla="*/ 981 w 1060"/>
                <a:gd name="T41"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0" h="3764">
                  <a:moveTo>
                    <a:pt x="981" y="0"/>
                  </a:moveTo>
                  <a:lnTo>
                    <a:pt x="999" y="16"/>
                  </a:lnTo>
                  <a:lnTo>
                    <a:pt x="1015" y="32"/>
                  </a:lnTo>
                  <a:lnTo>
                    <a:pt x="1035" y="51"/>
                  </a:lnTo>
                  <a:lnTo>
                    <a:pt x="1060" y="73"/>
                  </a:lnTo>
                  <a:lnTo>
                    <a:pt x="1060" y="3647"/>
                  </a:lnTo>
                  <a:lnTo>
                    <a:pt x="1056" y="3679"/>
                  </a:lnTo>
                  <a:lnTo>
                    <a:pt x="1042" y="3707"/>
                  </a:lnTo>
                  <a:lnTo>
                    <a:pt x="1025" y="3730"/>
                  </a:lnTo>
                  <a:lnTo>
                    <a:pt x="1001" y="3748"/>
                  </a:lnTo>
                  <a:lnTo>
                    <a:pt x="973" y="3760"/>
                  </a:lnTo>
                  <a:lnTo>
                    <a:pt x="941" y="3764"/>
                  </a:lnTo>
                  <a:lnTo>
                    <a:pt x="119" y="3764"/>
                  </a:lnTo>
                  <a:lnTo>
                    <a:pt x="87" y="3760"/>
                  </a:lnTo>
                  <a:lnTo>
                    <a:pt x="60" y="3748"/>
                  </a:lnTo>
                  <a:lnTo>
                    <a:pt x="36" y="3730"/>
                  </a:lnTo>
                  <a:lnTo>
                    <a:pt x="16" y="3707"/>
                  </a:lnTo>
                  <a:lnTo>
                    <a:pt x="4" y="3679"/>
                  </a:lnTo>
                  <a:lnTo>
                    <a:pt x="0" y="3647"/>
                  </a:lnTo>
                  <a:lnTo>
                    <a:pt x="0" y="977"/>
                  </a:lnTo>
                  <a:lnTo>
                    <a:pt x="9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5" name="Freeform 10"/>
            <p:cNvSpPr>
              <a:spLocks/>
            </p:cNvSpPr>
            <p:nvPr/>
          </p:nvSpPr>
          <p:spPr bwMode="auto">
            <a:xfrm>
              <a:off x="-1320800" y="1363663"/>
              <a:ext cx="5205413" cy="3168650"/>
            </a:xfrm>
            <a:custGeom>
              <a:avLst/>
              <a:gdLst>
                <a:gd name="T0" fmla="*/ 6327 w 6558"/>
                <a:gd name="T1" fmla="*/ 0 h 3993"/>
                <a:gd name="T2" fmla="*/ 6429 w 6558"/>
                <a:gd name="T3" fmla="*/ 16 h 3993"/>
                <a:gd name="T4" fmla="*/ 6502 w 6558"/>
                <a:gd name="T5" fmla="*/ 64 h 3993"/>
                <a:gd name="T6" fmla="*/ 6546 w 6558"/>
                <a:gd name="T7" fmla="*/ 141 h 3993"/>
                <a:gd name="T8" fmla="*/ 6558 w 6558"/>
                <a:gd name="T9" fmla="*/ 246 h 3993"/>
                <a:gd name="T10" fmla="*/ 6504 w 6558"/>
                <a:gd name="T11" fmla="*/ 1363 h 3993"/>
                <a:gd name="T12" fmla="*/ 6494 w 6558"/>
                <a:gd name="T13" fmla="*/ 1438 h 3993"/>
                <a:gd name="T14" fmla="*/ 6463 w 6558"/>
                <a:gd name="T15" fmla="*/ 1516 h 3993"/>
                <a:gd name="T16" fmla="*/ 6407 w 6558"/>
                <a:gd name="T17" fmla="*/ 1575 h 3993"/>
                <a:gd name="T18" fmla="*/ 6345 w 6558"/>
                <a:gd name="T19" fmla="*/ 1609 h 3993"/>
                <a:gd name="T20" fmla="*/ 6281 w 6558"/>
                <a:gd name="T21" fmla="*/ 1619 h 3993"/>
                <a:gd name="T22" fmla="*/ 6216 w 6558"/>
                <a:gd name="T23" fmla="*/ 1605 h 3993"/>
                <a:gd name="T24" fmla="*/ 6164 w 6558"/>
                <a:gd name="T25" fmla="*/ 1573 h 3993"/>
                <a:gd name="T26" fmla="*/ 6124 w 6558"/>
                <a:gd name="T27" fmla="*/ 1536 h 3993"/>
                <a:gd name="T28" fmla="*/ 3219 w 6558"/>
                <a:gd name="T29" fmla="*/ 3848 h 3993"/>
                <a:gd name="T30" fmla="*/ 3136 w 6558"/>
                <a:gd name="T31" fmla="*/ 3909 h 3993"/>
                <a:gd name="T32" fmla="*/ 3038 w 6558"/>
                <a:gd name="T33" fmla="*/ 3941 h 3993"/>
                <a:gd name="T34" fmla="*/ 2933 w 6558"/>
                <a:gd name="T35" fmla="*/ 3941 h 3993"/>
                <a:gd name="T36" fmla="*/ 2835 w 6558"/>
                <a:gd name="T37" fmla="*/ 3909 h 3993"/>
                <a:gd name="T38" fmla="*/ 2752 w 6558"/>
                <a:gd name="T39" fmla="*/ 3848 h 3993"/>
                <a:gd name="T40" fmla="*/ 625 w 6558"/>
                <a:gd name="T41" fmla="*/ 3895 h 3993"/>
                <a:gd name="T42" fmla="*/ 541 w 6558"/>
                <a:gd name="T43" fmla="*/ 3957 h 3993"/>
                <a:gd name="T44" fmla="*/ 444 w 6558"/>
                <a:gd name="T45" fmla="*/ 3989 h 3993"/>
                <a:gd name="T46" fmla="*/ 338 w 6558"/>
                <a:gd name="T47" fmla="*/ 3989 h 3993"/>
                <a:gd name="T48" fmla="*/ 241 w 6558"/>
                <a:gd name="T49" fmla="*/ 3957 h 3993"/>
                <a:gd name="T50" fmla="*/ 157 w 6558"/>
                <a:gd name="T51" fmla="*/ 3895 h 3993"/>
                <a:gd name="T52" fmla="*/ 58 w 6558"/>
                <a:gd name="T53" fmla="*/ 3788 h 3993"/>
                <a:gd name="T54" fmla="*/ 8 w 6558"/>
                <a:gd name="T55" fmla="*/ 3685 h 3993"/>
                <a:gd name="T56" fmla="*/ 0 w 6558"/>
                <a:gd name="T57" fmla="*/ 3572 h 3993"/>
                <a:gd name="T58" fmla="*/ 28 w 6558"/>
                <a:gd name="T59" fmla="*/ 3462 h 3993"/>
                <a:gd name="T60" fmla="*/ 95 w 6558"/>
                <a:gd name="T61" fmla="*/ 3367 h 3993"/>
                <a:gd name="T62" fmla="*/ 1518 w 6558"/>
                <a:gd name="T63" fmla="*/ 1953 h 3993"/>
                <a:gd name="T64" fmla="*/ 1610 w 6558"/>
                <a:gd name="T65" fmla="*/ 1907 h 3993"/>
                <a:gd name="T66" fmla="*/ 1713 w 6558"/>
                <a:gd name="T67" fmla="*/ 1889 h 3993"/>
                <a:gd name="T68" fmla="*/ 1815 w 6558"/>
                <a:gd name="T69" fmla="*/ 1907 h 3993"/>
                <a:gd name="T70" fmla="*/ 1906 w 6558"/>
                <a:gd name="T71" fmla="*/ 1953 h 3993"/>
                <a:gd name="T72" fmla="*/ 2987 w 6558"/>
                <a:gd name="T73" fmla="*/ 3023 h 3993"/>
                <a:gd name="T74" fmla="*/ 5098 w 6558"/>
                <a:gd name="T75" fmla="*/ 514 h 3993"/>
                <a:gd name="T76" fmla="*/ 4988 w 6558"/>
                <a:gd name="T77" fmla="*/ 403 h 3993"/>
                <a:gd name="T78" fmla="*/ 4956 w 6558"/>
                <a:gd name="T79" fmla="*/ 366 h 3993"/>
                <a:gd name="T80" fmla="*/ 4930 w 6558"/>
                <a:gd name="T81" fmla="*/ 316 h 3993"/>
                <a:gd name="T82" fmla="*/ 4922 w 6558"/>
                <a:gd name="T83" fmla="*/ 252 h 3993"/>
                <a:gd name="T84" fmla="*/ 4940 w 6558"/>
                <a:gd name="T85" fmla="*/ 177 h 3993"/>
                <a:gd name="T86" fmla="*/ 4982 w 6558"/>
                <a:gd name="T87" fmla="*/ 115 h 3993"/>
                <a:gd name="T88" fmla="*/ 5042 w 6558"/>
                <a:gd name="T89" fmla="*/ 75 h 3993"/>
                <a:gd name="T90" fmla="*/ 5104 w 6558"/>
                <a:gd name="T91" fmla="*/ 60 h 3993"/>
                <a:gd name="T92" fmla="*/ 5159 w 6558"/>
                <a:gd name="T93" fmla="*/ 56 h 3993"/>
                <a:gd name="T94" fmla="*/ 6307 w 6558"/>
                <a:gd name="T95" fmla="*/ 0 h 3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58" h="3993">
                  <a:moveTo>
                    <a:pt x="6307" y="0"/>
                  </a:moveTo>
                  <a:lnTo>
                    <a:pt x="6327" y="0"/>
                  </a:lnTo>
                  <a:lnTo>
                    <a:pt x="6381" y="4"/>
                  </a:lnTo>
                  <a:lnTo>
                    <a:pt x="6429" y="16"/>
                  </a:lnTo>
                  <a:lnTo>
                    <a:pt x="6468" y="36"/>
                  </a:lnTo>
                  <a:lnTo>
                    <a:pt x="6502" y="64"/>
                  </a:lnTo>
                  <a:lnTo>
                    <a:pt x="6528" y="99"/>
                  </a:lnTo>
                  <a:lnTo>
                    <a:pt x="6546" y="141"/>
                  </a:lnTo>
                  <a:lnTo>
                    <a:pt x="6556" y="191"/>
                  </a:lnTo>
                  <a:lnTo>
                    <a:pt x="6558" y="246"/>
                  </a:lnTo>
                  <a:lnTo>
                    <a:pt x="6540" y="618"/>
                  </a:lnTo>
                  <a:lnTo>
                    <a:pt x="6504" y="1363"/>
                  </a:lnTo>
                  <a:lnTo>
                    <a:pt x="6502" y="1398"/>
                  </a:lnTo>
                  <a:lnTo>
                    <a:pt x="6494" y="1438"/>
                  </a:lnTo>
                  <a:lnTo>
                    <a:pt x="6482" y="1478"/>
                  </a:lnTo>
                  <a:lnTo>
                    <a:pt x="6463" y="1516"/>
                  </a:lnTo>
                  <a:lnTo>
                    <a:pt x="6433" y="1551"/>
                  </a:lnTo>
                  <a:lnTo>
                    <a:pt x="6407" y="1575"/>
                  </a:lnTo>
                  <a:lnTo>
                    <a:pt x="6377" y="1593"/>
                  </a:lnTo>
                  <a:lnTo>
                    <a:pt x="6345" y="1609"/>
                  </a:lnTo>
                  <a:lnTo>
                    <a:pt x="6313" y="1617"/>
                  </a:lnTo>
                  <a:lnTo>
                    <a:pt x="6281" y="1619"/>
                  </a:lnTo>
                  <a:lnTo>
                    <a:pt x="6248" y="1615"/>
                  </a:lnTo>
                  <a:lnTo>
                    <a:pt x="6216" y="1605"/>
                  </a:lnTo>
                  <a:lnTo>
                    <a:pt x="6188" y="1591"/>
                  </a:lnTo>
                  <a:lnTo>
                    <a:pt x="6164" y="1573"/>
                  </a:lnTo>
                  <a:lnTo>
                    <a:pt x="6142" y="1553"/>
                  </a:lnTo>
                  <a:lnTo>
                    <a:pt x="6124" y="1536"/>
                  </a:lnTo>
                  <a:lnTo>
                    <a:pt x="5830" y="1244"/>
                  </a:lnTo>
                  <a:lnTo>
                    <a:pt x="3219" y="3848"/>
                  </a:lnTo>
                  <a:lnTo>
                    <a:pt x="3180" y="3882"/>
                  </a:lnTo>
                  <a:lnTo>
                    <a:pt x="3136" y="3909"/>
                  </a:lnTo>
                  <a:lnTo>
                    <a:pt x="3088" y="3927"/>
                  </a:lnTo>
                  <a:lnTo>
                    <a:pt x="3038" y="3941"/>
                  </a:lnTo>
                  <a:lnTo>
                    <a:pt x="2987" y="3945"/>
                  </a:lnTo>
                  <a:lnTo>
                    <a:pt x="2933" y="3941"/>
                  </a:lnTo>
                  <a:lnTo>
                    <a:pt x="2883" y="3927"/>
                  </a:lnTo>
                  <a:lnTo>
                    <a:pt x="2835" y="3909"/>
                  </a:lnTo>
                  <a:lnTo>
                    <a:pt x="2792" y="3882"/>
                  </a:lnTo>
                  <a:lnTo>
                    <a:pt x="2752" y="3848"/>
                  </a:lnTo>
                  <a:lnTo>
                    <a:pt x="1713" y="2811"/>
                  </a:lnTo>
                  <a:lnTo>
                    <a:pt x="625" y="3895"/>
                  </a:lnTo>
                  <a:lnTo>
                    <a:pt x="585" y="3929"/>
                  </a:lnTo>
                  <a:lnTo>
                    <a:pt x="541" y="3957"/>
                  </a:lnTo>
                  <a:lnTo>
                    <a:pt x="493" y="3977"/>
                  </a:lnTo>
                  <a:lnTo>
                    <a:pt x="444" y="3989"/>
                  </a:lnTo>
                  <a:lnTo>
                    <a:pt x="392" y="3993"/>
                  </a:lnTo>
                  <a:lnTo>
                    <a:pt x="338" y="3989"/>
                  </a:lnTo>
                  <a:lnTo>
                    <a:pt x="288" y="3977"/>
                  </a:lnTo>
                  <a:lnTo>
                    <a:pt x="241" y="3957"/>
                  </a:lnTo>
                  <a:lnTo>
                    <a:pt x="197" y="3929"/>
                  </a:lnTo>
                  <a:lnTo>
                    <a:pt x="157" y="3895"/>
                  </a:lnTo>
                  <a:lnTo>
                    <a:pt x="95" y="3834"/>
                  </a:lnTo>
                  <a:lnTo>
                    <a:pt x="58" y="3788"/>
                  </a:lnTo>
                  <a:lnTo>
                    <a:pt x="28" y="3739"/>
                  </a:lnTo>
                  <a:lnTo>
                    <a:pt x="8" y="3685"/>
                  </a:lnTo>
                  <a:lnTo>
                    <a:pt x="0" y="3629"/>
                  </a:lnTo>
                  <a:lnTo>
                    <a:pt x="0" y="3572"/>
                  </a:lnTo>
                  <a:lnTo>
                    <a:pt x="8" y="3516"/>
                  </a:lnTo>
                  <a:lnTo>
                    <a:pt x="28" y="3462"/>
                  </a:lnTo>
                  <a:lnTo>
                    <a:pt x="58" y="3413"/>
                  </a:lnTo>
                  <a:lnTo>
                    <a:pt x="95" y="3367"/>
                  </a:lnTo>
                  <a:lnTo>
                    <a:pt x="1478" y="1986"/>
                  </a:lnTo>
                  <a:lnTo>
                    <a:pt x="1518" y="1953"/>
                  </a:lnTo>
                  <a:lnTo>
                    <a:pt x="1562" y="1927"/>
                  </a:lnTo>
                  <a:lnTo>
                    <a:pt x="1610" y="1907"/>
                  </a:lnTo>
                  <a:lnTo>
                    <a:pt x="1659" y="1893"/>
                  </a:lnTo>
                  <a:lnTo>
                    <a:pt x="1713" y="1889"/>
                  </a:lnTo>
                  <a:lnTo>
                    <a:pt x="1765" y="1893"/>
                  </a:lnTo>
                  <a:lnTo>
                    <a:pt x="1815" y="1907"/>
                  </a:lnTo>
                  <a:lnTo>
                    <a:pt x="1862" y="1927"/>
                  </a:lnTo>
                  <a:lnTo>
                    <a:pt x="1906" y="1953"/>
                  </a:lnTo>
                  <a:lnTo>
                    <a:pt x="1946" y="1986"/>
                  </a:lnTo>
                  <a:lnTo>
                    <a:pt x="2987" y="3023"/>
                  </a:lnTo>
                  <a:lnTo>
                    <a:pt x="5299" y="713"/>
                  </a:lnTo>
                  <a:lnTo>
                    <a:pt x="5098" y="514"/>
                  </a:lnTo>
                  <a:lnTo>
                    <a:pt x="5002" y="417"/>
                  </a:lnTo>
                  <a:lnTo>
                    <a:pt x="4988" y="403"/>
                  </a:lnTo>
                  <a:lnTo>
                    <a:pt x="4972" y="385"/>
                  </a:lnTo>
                  <a:lnTo>
                    <a:pt x="4956" y="366"/>
                  </a:lnTo>
                  <a:lnTo>
                    <a:pt x="4942" y="342"/>
                  </a:lnTo>
                  <a:lnTo>
                    <a:pt x="4930" y="316"/>
                  </a:lnTo>
                  <a:lnTo>
                    <a:pt x="4922" y="286"/>
                  </a:lnTo>
                  <a:lnTo>
                    <a:pt x="4922" y="252"/>
                  </a:lnTo>
                  <a:lnTo>
                    <a:pt x="4926" y="217"/>
                  </a:lnTo>
                  <a:lnTo>
                    <a:pt x="4940" y="177"/>
                  </a:lnTo>
                  <a:lnTo>
                    <a:pt x="4960" y="143"/>
                  </a:lnTo>
                  <a:lnTo>
                    <a:pt x="4982" y="115"/>
                  </a:lnTo>
                  <a:lnTo>
                    <a:pt x="5012" y="91"/>
                  </a:lnTo>
                  <a:lnTo>
                    <a:pt x="5042" y="75"/>
                  </a:lnTo>
                  <a:lnTo>
                    <a:pt x="5074" y="66"/>
                  </a:lnTo>
                  <a:lnTo>
                    <a:pt x="5104" y="60"/>
                  </a:lnTo>
                  <a:lnTo>
                    <a:pt x="5133" y="56"/>
                  </a:lnTo>
                  <a:lnTo>
                    <a:pt x="5159" y="56"/>
                  </a:lnTo>
                  <a:lnTo>
                    <a:pt x="5732" y="28"/>
                  </a:lnTo>
                  <a:lnTo>
                    <a:pt x="6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89" name="Freeform 21"/>
          <p:cNvSpPr>
            <a:spLocks noEditPoints="1"/>
          </p:cNvSpPr>
          <p:nvPr/>
        </p:nvSpPr>
        <p:spPr bwMode="auto">
          <a:xfrm>
            <a:off x="1746774" y="4119447"/>
            <a:ext cx="334291" cy="334088"/>
          </a:xfrm>
          <a:custGeom>
            <a:avLst/>
            <a:gdLst>
              <a:gd name="T0" fmla="*/ 2764 w 6560"/>
              <a:gd name="T1" fmla="*/ 2324 h 6556"/>
              <a:gd name="T2" fmla="*/ 2324 w 6560"/>
              <a:gd name="T3" fmla="*/ 2765 h 6556"/>
              <a:gd name="T4" fmla="*/ 2196 w 6560"/>
              <a:gd name="T5" fmla="*/ 3397 h 6556"/>
              <a:gd name="T6" fmla="*/ 2441 w 6560"/>
              <a:gd name="T7" fmla="*/ 3981 h 6556"/>
              <a:gd name="T8" fmla="*/ 2960 w 6560"/>
              <a:gd name="T9" fmla="*/ 4330 h 6556"/>
              <a:gd name="T10" fmla="*/ 3610 w 6560"/>
              <a:gd name="T11" fmla="*/ 4330 h 6556"/>
              <a:gd name="T12" fmla="*/ 4129 w 6560"/>
              <a:gd name="T13" fmla="*/ 3981 h 6556"/>
              <a:gd name="T14" fmla="*/ 4374 w 6560"/>
              <a:gd name="T15" fmla="*/ 3397 h 6556"/>
              <a:gd name="T16" fmla="*/ 4246 w 6560"/>
              <a:gd name="T17" fmla="*/ 2765 h 6556"/>
              <a:gd name="T18" fmla="*/ 3806 w 6560"/>
              <a:gd name="T19" fmla="*/ 2324 h 6556"/>
              <a:gd name="T20" fmla="*/ 3293 w 6560"/>
              <a:gd name="T21" fmla="*/ 0 h 6556"/>
              <a:gd name="T22" fmla="*/ 3792 w 6560"/>
              <a:gd name="T23" fmla="*/ 102 h 6556"/>
              <a:gd name="T24" fmla="*/ 3849 w 6560"/>
              <a:gd name="T25" fmla="*/ 456 h 6556"/>
              <a:gd name="T26" fmla="*/ 4123 w 6560"/>
              <a:gd name="T27" fmla="*/ 845 h 6556"/>
              <a:gd name="T28" fmla="*/ 4581 w 6560"/>
              <a:gd name="T29" fmla="*/ 975 h 6556"/>
              <a:gd name="T30" fmla="*/ 5026 w 6560"/>
              <a:gd name="T31" fmla="*/ 797 h 6556"/>
              <a:gd name="T32" fmla="*/ 5262 w 6560"/>
              <a:gd name="T33" fmla="*/ 688 h 6556"/>
              <a:gd name="T34" fmla="*/ 5852 w 6560"/>
              <a:gd name="T35" fmla="*/ 1246 h 6556"/>
              <a:gd name="T36" fmla="*/ 5858 w 6560"/>
              <a:gd name="T37" fmla="*/ 1463 h 6556"/>
              <a:gd name="T38" fmla="*/ 5623 w 6560"/>
              <a:gd name="T39" fmla="*/ 1832 h 6556"/>
              <a:gd name="T40" fmla="*/ 5649 w 6560"/>
              <a:gd name="T41" fmla="*/ 2304 h 6556"/>
              <a:gd name="T42" fmla="*/ 5992 w 6560"/>
              <a:gd name="T43" fmla="*/ 2673 h 6556"/>
              <a:gd name="T44" fmla="*/ 6408 w 6560"/>
              <a:gd name="T45" fmla="*/ 2769 h 6556"/>
              <a:gd name="T46" fmla="*/ 6554 w 6560"/>
              <a:gd name="T47" fmla="*/ 3102 h 6556"/>
              <a:gd name="T48" fmla="*/ 6486 w 6560"/>
              <a:gd name="T49" fmla="*/ 3765 h 6556"/>
              <a:gd name="T50" fmla="*/ 6219 w 6560"/>
              <a:gd name="T51" fmla="*/ 3825 h 6556"/>
              <a:gd name="T52" fmla="*/ 5774 w 6560"/>
              <a:gd name="T53" fmla="*/ 4050 h 6556"/>
              <a:gd name="T54" fmla="*/ 5579 w 6560"/>
              <a:gd name="T55" fmla="*/ 4501 h 6556"/>
              <a:gd name="T56" fmla="*/ 5708 w 6560"/>
              <a:gd name="T57" fmla="*/ 4957 h 6556"/>
              <a:gd name="T58" fmla="*/ 5878 w 6560"/>
              <a:gd name="T59" fmla="*/ 5221 h 6556"/>
              <a:gd name="T60" fmla="*/ 5451 w 6560"/>
              <a:gd name="T61" fmla="*/ 5735 h 6556"/>
              <a:gd name="T62" fmla="*/ 5124 w 6560"/>
              <a:gd name="T63" fmla="*/ 5878 h 6556"/>
              <a:gd name="T64" fmla="*/ 4797 w 6560"/>
              <a:gd name="T65" fmla="*/ 5657 h 6556"/>
              <a:gd name="T66" fmla="*/ 4322 w 6560"/>
              <a:gd name="T67" fmla="*/ 5623 h 6556"/>
              <a:gd name="T68" fmla="*/ 3913 w 6560"/>
              <a:gd name="T69" fmla="*/ 5928 h 6556"/>
              <a:gd name="T70" fmla="*/ 3796 w 6560"/>
              <a:gd name="T71" fmla="*/ 6389 h 6556"/>
              <a:gd name="T72" fmla="*/ 3636 w 6560"/>
              <a:gd name="T73" fmla="*/ 6536 h 6556"/>
              <a:gd name="T74" fmla="*/ 2822 w 6560"/>
              <a:gd name="T75" fmla="*/ 6508 h 6556"/>
              <a:gd name="T76" fmla="*/ 2737 w 6560"/>
              <a:gd name="T77" fmla="*/ 6259 h 6556"/>
              <a:gd name="T78" fmla="*/ 2557 w 6560"/>
              <a:gd name="T79" fmla="*/ 5821 h 6556"/>
              <a:gd name="T80" fmla="*/ 2140 w 6560"/>
              <a:gd name="T81" fmla="*/ 5587 h 6556"/>
              <a:gd name="T82" fmla="*/ 1665 w 6560"/>
              <a:gd name="T83" fmla="*/ 5669 h 6556"/>
              <a:gd name="T84" fmla="*/ 1374 w 6560"/>
              <a:gd name="T85" fmla="*/ 5872 h 6556"/>
              <a:gd name="T86" fmla="*/ 951 w 6560"/>
              <a:gd name="T87" fmla="*/ 5587 h 6556"/>
              <a:gd name="T88" fmla="*/ 670 w 6560"/>
              <a:gd name="T89" fmla="*/ 5165 h 6556"/>
              <a:gd name="T90" fmla="*/ 876 w 6560"/>
              <a:gd name="T91" fmla="*/ 4872 h 6556"/>
              <a:gd name="T92" fmla="*/ 955 w 6560"/>
              <a:gd name="T93" fmla="*/ 4409 h 6556"/>
              <a:gd name="T94" fmla="*/ 706 w 6560"/>
              <a:gd name="T95" fmla="*/ 3971 h 6556"/>
              <a:gd name="T96" fmla="*/ 235 w 6560"/>
              <a:gd name="T97" fmla="*/ 3803 h 6556"/>
              <a:gd name="T98" fmla="*/ 30 w 6560"/>
              <a:gd name="T99" fmla="*/ 3680 h 6556"/>
              <a:gd name="T100" fmla="*/ 30 w 6560"/>
              <a:gd name="T101" fmla="*/ 2858 h 6556"/>
              <a:gd name="T102" fmla="*/ 211 w 6560"/>
              <a:gd name="T103" fmla="*/ 2737 h 6556"/>
              <a:gd name="T104" fmla="*/ 718 w 6560"/>
              <a:gd name="T105" fmla="*/ 2565 h 6556"/>
              <a:gd name="T106" fmla="*/ 971 w 6560"/>
              <a:gd name="T107" fmla="*/ 2135 h 6556"/>
              <a:gd name="T108" fmla="*/ 894 w 6560"/>
              <a:gd name="T109" fmla="*/ 1668 h 6556"/>
              <a:gd name="T110" fmla="*/ 684 w 6560"/>
              <a:gd name="T111" fmla="*/ 1373 h 6556"/>
              <a:gd name="T112" fmla="*/ 971 w 6560"/>
              <a:gd name="T113" fmla="*/ 949 h 6556"/>
              <a:gd name="T114" fmla="*/ 1400 w 6560"/>
              <a:gd name="T115" fmla="*/ 666 h 6556"/>
              <a:gd name="T116" fmla="*/ 1689 w 6560"/>
              <a:gd name="T117" fmla="*/ 867 h 6556"/>
              <a:gd name="T118" fmla="*/ 2160 w 6560"/>
              <a:gd name="T119" fmla="*/ 949 h 6556"/>
              <a:gd name="T120" fmla="*/ 2573 w 6560"/>
              <a:gd name="T121" fmla="*/ 724 h 6556"/>
              <a:gd name="T122" fmla="*/ 2758 w 6560"/>
              <a:gd name="T123" fmla="*/ 291 h 6556"/>
              <a:gd name="T124" fmla="*/ 2850 w 6560"/>
              <a:gd name="T125" fmla="*/ 46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85" y="2193"/>
                </a:moveTo>
                <a:lnTo>
                  <a:pt x="3173" y="2197"/>
                </a:lnTo>
                <a:lnTo>
                  <a:pt x="3066" y="2215"/>
                </a:lnTo>
                <a:lnTo>
                  <a:pt x="2960" y="2240"/>
                </a:lnTo>
                <a:lnTo>
                  <a:pt x="2860" y="2278"/>
                </a:lnTo>
                <a:lnTo>
                  <a:pt x="2764" y="2324"/>
                </a:lnTo>
                <a:lnTo>
                  <a:pt x="2675" y="2378"/>
                </a:lnTo>
                <a:lnTo>
                  <a:pt x="2589" y="2442"/>
                </a:lnTo>
                <a:lnTo>
                  <a:pt x="2511" y="2512"/>
                </a:lnTo>
                <a:lnTo>
                  <a:pt x="2441" y="2589"/>
                </a:lnTo>
                <a:lnTo>
                  <a:pt x="2377" y="2675"/>
                </a:lnTo>
                <a:lnTo>
                  <a:pt x="2324" y="2765"/>
                </a:lnTo>
                <a:lnTo>
                  <a:pt x="2278" y="2860"/>
                </a:lnTo>
                <a:lnTo>
                  <a:pt x="2240" y="2960"/>
                </a:lnTo>
                <a:lnTo>
                  <a:pt x="2214" y="3066"/>
                </a:lnTo>
                <a:lnTo>
                  <a:pt x="2196" y="3173"/>
                </a:lnTo>
                <a:lnTo>
                  <a:pt x="2190" y="3285"/>
                </a:lnTo>
                <a:lnTo>
                  <a:pt x="2196" y="3397"/>
                </a:lnTo>
                <a:lnTo>
                  <a:pt x="2214" y="3504"/>
                </a:lnTo>
                <a:lnTo>
                  <a:pt x="2240" y="3610"/>
                </a:lnTo>
                <a:lnTo>
                  <a:pt x="2278" y="3710"/>
                </a:lnTo>
                <a:lnTo>
                  <a:pt x="2324" y="3805"/>
                </a:lnTo>
                <a:lnTo>
                  <a:pt x="2377" y="3897"/>
                </a:lnTo>
                <a:lnTo>
                  <a:pt x="2441" y="3981"/>
                </a:lnTo>
                <a:lnTo>
                  <a:pt x="2511" y="4058"/>
                </a:lnTo>
                <a:lnTo>
                  <a:pt x="2589" y="4128"/>
                </a:lnTo>
                <a:lnTo>
                  <a:pt x="2675" y="4192"/>
                </a:lnTo>
                <a:lnTo>
                  <a:pt x="2764" y="4246"/>
                </a:lnTo>
                <a:lnTo>
                  <a:pt x="2860" y="4292"/>
                </a:lnTo>
                <a:lnTo>
                  <a:pt x="2960" y="4330"/>
                </a:lnTo>
                <a:lnTo>
                  <a:pt x="3066" y="4355"/>
                </a:lnTo>
                <a:lnTo>
                  <a:pt x="3173" y="4373"/>
                </a:lnTo>
                <a:lnTo>
                  <a:pt x="3285" y="4379"/>
                </a:lnTo>
                <a:lnTo>
                  <a:pt x="3397" y="4373"/>
                </a:lnTo>
                <a:lnTo>
                  <a:pt x="3504" y="4355"/>
                </a:lnTo>
                <a:lnTo>
                  <a:pt x="3610" y="4330"/>
                </a:lnTo>
                <a:lnTo>
                  <a:pt x="3710" y="4292"/>
                </a:lnTo>
                <a:lnTo>
                  <a:pt x="3806" y="4246"/>
                </a:lnTo>
                <a:lnTo>
                  <a:pt x="3895" y="4192"/>
                </a:lnTo>
                <a:lnTo>
                  <a:pt x="3981" y="4128"/>
                </a:lnTo>
                <a:lnTo>
                  <a:pt x="4059" y="4058"/>
                </a:lnTo>
                <a:lnTo>
                  <a:pt x="4129" y="3981"/>
                </a:lnTo>
                <a:lnTo>
                  <a:pt x="4193" y="3897"/>
                </a:lnTo>
                <a:lnTo>
                  <a:pt x="4246" y="3805"/>
                </a:lnTo>
                <a:lnTo>
                  <a:pt x="4292" y="3710"/>
                </a:lnTo>
                <a:lnTo>
                  <a:pt x="4330" y="3610"/>
                </a:lnTo>
                <a:lnTo>
                  <a:pt x="4356" y="3504"/>
                </a:lnTo>
                <a:lnTo>
                  <a:pt x="4374" y="3397"/>
                </a:lnTo>
                <a:lnTo>
                  <a:pt x="4378" y="3285"/>
                </a:lnTo>
                <a:lnTo>
                  <a:pt x="4374" y="3173"/>
                </a:lnTo>
                <a:lnTo>
                  <a:pt x="4356" y="3066"/>
                </a:lnTo>
                <a:lnTo>
                  <a:pt x="4330" y="2960"/>
                </a:lnTo>
                <a:lnTo>
                  <a:pt x="4292" y="2860"/>
                </a:lnTo>
                <a:lnTo>
                  <a:pt x="4246" y="2765"/>
                </a:lnTo>
                <a:lnTo>
                  <a:pt x="4193" y="2675"/>
                </a:lnTo>
                <a:lnTo>
                  <a:pt x="4129" y="2589"/>
                </a:lnTo>
                <a:lnTo>
                  <a:pt x="4059" y="2512"/>
                </a:lnTo>
                <a:lnTo>
                  <a:pt x="3981" y="2442"/>
                </a:lnTo>
                <a:lnTo>
                  <a:pt x="3895" y="2378"/>
                </a:lnTo>
                <a:lnTo>
                  <a:pt x="3806" y="2324"/>
                </a:lnTo>
                <a:lnTo>
                  <a:pt x="3710" y="2278"/>
                </a:lnTo>
                <a:lnTo>
                  <a:pt x="3610" y="2240"/>
                </a:lnTo>
                <a:lnTo>
                  <a:pt x="3504" y="2215"/>
                </a:lnTo>
                <a:lnTo>
                  <a:pt x="3397" y="2197"/>
                </a:lnTo>
                <a:lnTo>
                  <a:pt x="3285" y="2193"/>
                </a:lnTo>
                <a:close/>
                <a:moveTo>
                  <a:pt x="3293" y="0"/>
                </a:moveTo>
                <a:lnTo>
                  <a:pt x="3476" y="6"/>
                </a:lnTo>
                <a:lnTo>
                  <a:pt x="3662" y="22"/>
                </a:lnTo>
                <a:lnTo>
                  <a:pt x="3702" y="32"/>
                </a:lnTo>
                <a:lnTo>
                  <a:pt x="3736" y="48"/>
                </a:lnTo>
                <a:lnTo>
                  <a:pt x="3768" y="72"/>
                </a:lnTo>
                <a:lnTo>
                  <a:pt x="3792" y="102"/>
                </a:lnTo>
                <a:lnTo>
                  <a:pt x="3810" y="136"/>
                </a:lnTo>
                <a:lnTo>
                  <a:pt x="3820" y="173"/>
                </a:lnTo>
                <a:lnTo>
                  <a:pt x="3822" y="213"/>
                </a:lnTo>
                <a:lnTo>
                  <a:pt x="3822" y="297"/>
                </a:lnTo>
                <a:lnTo>
                  <a:pt x="3831" y="379"/>
                </a:lnTo>
                <a:lnTo>
                  <a:pt x="3849" y="456"/>
                </a:lnTo>
                <a:lnTo>
                  <a:pt x="3877" y="532"/>
                </a:lnTo>
                <a:lnTo>
                  <a:pt x="3911" y="606"/>
                </a:lnTo>
                <a:lnTo>
                  <a:pt x="3953" y="674"/>
                </a:lnTo>
                <a:lnTo>
                  <a:pt x="4003" y="736"/>
                </a:lnTo>
                <a:lnTo>
                  <a:pt x="4059" y="793"/>
                </a:lnTo>
                <a:lnTo>
                  <a:pt x="4123" y="845"/>
                </a:lnTo>
                <a:lnTo>
                  <a:pt x="4191" y="889"/>
                </a:lnTo>
                <a:lnTo>
                  <a:pt x="4266" y="925"/>
                </a:lnTo>
                <a:lnTo>
                  <a:pt x="4342" y="951"/>
                </a:lnTo>
                <a:lnTo>
                  <a:pt x="4420" y="969"/>
                </a:lnTo>
                <a:lnTo>
                  <a:pt x="4500" y="977"/>
                </a:lnTo>
                <a:lnTo>
                  <a:pt x="4581" y="975"/>
                </a:lnTo>
                <a:lnTo>
                  <a:pt x="4663" y="965"/>
                </a:lnTo>
                <a:lnTo>
                  <a:pt x="4743" y="947"/>
                </a:lnTo>
                <a:lnTo>
                  <a:pt x="4819" y="921"/>
                </a:lnTo>
                <a:lnTo>
                  <a:pt x="4893" y="887"/>
                </a:lnTo>
                <a:lnTo>
                  <a:pt x="4962" y="845"/>
                </a:lnTo>
                <a:lnTo>
                  <a:pt x="5026" y="797"/>
                </a:lnTo>
                <a:lnTo>
                  <a:pt x="5084" y="742"/>
                </a:lnTo>
                <a:lnTo>
                  <a:pt x="5114" y="716"/>
                </a:lnTo>
                <a:lnTo>
                  <a:pt x="5148" y="696"/>
                </a:lnTo>
                <a:lnTo>
                  <a:pt x="5186" y="686"/>
                </a:lnTo>
                <a:lnTo>
                  <a:pt x="5224" y="682"/>
                </a:lnTo>
                <a:lnTo>
                  <a:pt x="5262" y="688"/>
                </a:lnTo>
                <a:lnTo>
                  <a:pt x="5299" y="700"/>
                </a:lnTo>
                <a:lnTo>
                  <a:pt x="5333" y="722"/>
                </a:lnTo>
                <a:lnTo>
                  <a:pt x="5473" y="841"/>
                </a:lnTo>
                <a:lnTo>
                  <a:pt x="5607" y="969"/>
                </a:lnTo>
                <a:lnTo>
                  <a:pt x="5732" y="1102"/>
                </a:lnTo>
                <a:lnTo>
                  <a:pt x="5852" y="1246"/>
                </a:lnTo>
                <a:lnTo>
                  <a:pt x="5874" y="1280"/>
                </a:lnTo>
                <a:lnTo>
                  <a:pt x="5886" y="1316"/>
                </a:lnTo>
                <a:lnTo>
                  <a:pt x="5892" y="1353"/>
                </a:lnTo>
                <a:lnTo>
                  <a:pt x="5888" y="1393"/>
                </a:lnTo>
                <a:lnTo>
                  <a:pt x="5878" y="1429"/>
                </a:lnTo>
                <a:lnTo>
                  <a:pt x="5858" y="1463"/>
                </a:lnTo>
                <a:lnTo>
                  <a:pt x="5832" y="1493"/>
                </a:lnTo>
                <a:lnTo>
                  <a:pt x="5774" y="1553"/>
                </a:lnTo>
                <a:lnTo>
                  <a:pt x="5724" y="1617"/>
                </a:lnTo>
                <a:lnTo>
                  <a:pt x="5682" y="1684"/>
                </a:lnTo>
                <a:lnTo>
                  <a:pt x="5649" y="1756"/>
                </a:lnTo>
                <a:lnTo>
                  <a:pt x="5623" y="1832"/>
                </a:lnTo>
                <a:lnTo>
                  <a:pt x="5607" y="1910"/>
                </a:lnTo>
                <a:lnTo>
                  <a:pt x="5597" y="1989"/>
                </a:lnTo>
                <a:lnTo>
                  <a:pt x="5597" y="2069"/>
                </a:lnTo>
                <a:lnTo>
                  <a:pt x="5605" y="2147"/>
                </a:lnTo>
                <a:lnTo>
                  <a:pt x="5623" y="2227"/>
                </a:lnTo>
                <a:lnTo>
                  <a:pt x="5649" y="2304"/>
                </a:lnTo>
                <a:lnTo>
                  <a:pt x="5686" y="2382"/>
                </a:lnTo>
                <a:lnTo>
                  <a:pt x="5734" y="2456"/>
                </a:lnTo>
                <a:lnTo>
                  <a:pt x="5788" y="2522"/>
                </a:lnTo>
                <a:lnTo>
                  <a:pt x="5850" y="2579"/>
                </a:lnTo>
                <a:lnTo>
                  <a:pt x="5918" y="2631"/>
                </a:lnTo>
                <a:lnTo>
                  <a:pt x="5992" y="2673"/>
                </a:lnTo>
                <a:lnTo>
                  <a:pt x="6069" y="2707"/>
                </a:lnTo>
                <a:lnTo>
                  <a:pt x="6153" y="2733"/>
                </a:lnTo>
                <a:lnTo>
                  <a:pt x="6239" y="2747"/>
                </a:lnTo>
                <a:lnTo>
                  <a:pt x="6329" y="2753"/>
                </a:lnTo>
                <a:lnTo>
                  <a:pt x="6369" y="2757"/>
                </a:lnTo>
                <a:lnTo>
                  <a:pt x="6408" y="2769"/>
                </a:lnTo>
                <a:lnTo>
                  <a:pt x="6446" y="2787"/>
                </a:lnTo>
                <a:lnTo>
                  <a:pt x="6480" y="2813"/>
                </a:lnTo>
                <a:lnTo>
                  <a:pt x="6508" y="2842"/>
                </a:lnTo>
                <a:lnTo>
                  <a:pt x="6528" y="2876"/>
                </a:lnTo>
                <a:lnTo>
                  <a:pt x="6538" y="2914"/>
                </a:lnTo>
                <a:lnTo>
                  <a:pt x="6554" y="3102"/>
                </a:lnTo>
                <a:lnTo>
                  <a:pt x="6560" y="3287"/>
                </a:lnTo>
                <a:lnTo>
                  <a:pt x="6554" y="3474"/>
                </a:lnTo>
                <a:lnTo>
                  <a:pt x="6538" y="3660"/>
                </a:lnTo>
                <a:lnTo>
                  <a:pt x="6528" y="3700"/>
                </a:lnTo>
                <a:lnTo>
                  <a:pt x="6510" y="3735"/>
                </a:lnTo>
                <a:lnTo>
                  <a:pt x="6486" y="3765"/>
                </a:lnTo>
                <a:lnTo>
                  <a:pt x="6456" y="3791"/>
                </a:lnTo>
                <a:lnTo>
                  <a:pt x="6422" y="3809"/>
                </a:lnTo>
                <a:lnTo>
                  <a:pt x="6384" y="3819"/>
                </a:lnTo>
                <a:lnTo>
                  <a:pt x="6345" y="3821"/>
                </a:lnTo>
                <a:lnTo>
                  <a:pt x="6305" y="3819"/>
                </a:lnTo>
                <a:lnTo>
                  <a:pt x="6219" y="3825"/>
                </a:lnTo>
                <a:lnTo>
                  <a:pt x="6135" y="3839"/>
                </a:lnTo>
                <a:lnTo>
                  <a:pt x="6053" y="3865"/>
                </a:lnTo>
                <a:lnTo>
                  <a:pt x="5976" y="3899"/>
                </a:lnTo>
                <a:lnTo>
                  <a:pt x="5902" y="3941"/>
                </a:lnTo>
                <a:lnTo>
                  <a:pt x="5834" y="3993"/>
                </a:lnTo>
                <a:lnTo>
                  <a:pt x="5774" y="4050"/>
                </a:lnTo>
                <a:lnTo>
                  <a:pt x="5718" y="4116"/>
                </a:lnTo>
                <a:lnTo>
                  <a:pt x="5672" y="4186"/>
                </a:lnTo>
                <a:lnTo>
                  <a:pt x="5635" y="4264"/>
                </a:lnTo>
                <a:lnTo>
                  <a:pt x="5607" y="4341"/>
                </a:lnTo>
                <a:lnTo>
                  <a:pt x="5589" y="4421"/>
                </a:lnTo>
                <a:lnTo>
                  <a:pt x="5579" y="4501"/>
                </a:lnTo>
                <a:lnTo>
                  <a:pt x="5579" y="4583"/>
                </a:lnTo>
                <a:lnTo>
                  <a:pt x="5589" y="4662"/>
                </a:lnTo>
                <a:lnTo>
                  <a:pt x="5605" y="4740"/>
                </a:lnTo>
                <a:lnTo>
                  <a:pt x="5633" y="4816"/>
                </a:lnTo>
                <a:lnTo>
                  <a:pt x="5666" y="4888"/>
                </a:lnTo>
                <a:lnTo>
                  <a:pt x="5708" y="4957"/>
                </a:lnTo>
                <a:lnTo>
                  <a:pt x="5760" y="5021"/>
                </a:lnTo>
                <a:lnTo>
                  <a:pt x="5818" y="5081"/>
                </a:lnTo>
                <a:lnTo>
                  <a:pt x="5844" y="5111"/>
                </a:lnTo>
                <a:lnTo>
                  <a:pt x="5864" y="5147"/>
                </a:lnTo>
                <a:lnTo>
                  <a:pt x="5874" y="5183"/>
                </a:lnTo>
                <a:lnTo>
                  <a:pt x="5878" y="5221"/>
                </a:lnTo>
                <a:lnTo>
                  <a:pt x="5872" y="5260"/>
                </a:lnTo>
                <a:lnTo>
                  <a:pt x="5860" y="5296"/>
                </a:lnTo>
                <a:lnTo>
                  <a:pt x="5838" y="5330"/>
                </a:lnTo>
                <a:lnTo>
                  <a:pt x="5716" y="5474"/>
                </a:lnTo>
                <a:lnTo>
                  <a:pt x="5587" y="5607"/>
                </a:lnTo>
                <a:lnTo>
                  <a:pt x="5451" y="5735"/>
                </a:lnTo>
                <a:lnTo>
                  <a:pt x="5307" y="5854"/>
                </a:lnTo>
                <a:lnTo>
                  <a:pt x="5274" y="5876"/>
                </a:lnTo>
                <a:lnTo>
                  <a:pt x="5236" y="5888"/>
                </a:lnTo>
                <a:lnTo>
                  <a:pt x="5198" y="5894"/>
                </a:lnTo>
                <a:lnTo>
                  <a:pt x="5160" y="5890"/>
                </a:lnTo>
                <a:lnTo>
                  <a:pt x="5124" y="5878"/>
                </a:lnTo>
                <a:lnTo>
                  <a:pt x="5090" y="5860"/>
                </a:lnTo>
                <a:lnTo>
                  <a:pt x="5060" y="5834"/>
                </a:lnTo>
                <a:lnTo>
                  <a:pt x="5002" y="5779"/>
                </a:lnTo>
                <a:lnTo>
                  <a:pt x="4938" y="5731"/>
                </a:lnTo>
                <a:lnTo>
                  <a:pt x="4871" y="5689"/>
                </a:lnTo>
                <a:lnTo>
                  <a:pt x="4797" y="5657"/>
                </a:lnTo>
                <a:lnTo>
                  <a:pt x="4721" y="5629"/>
                </a:lnTo>
                <a:lnTo>
                  <a:pt x="4641" y="5611"/>
                </a:lnTo>
                <a:lnTo>
                  <a:pt x="4561" y="5601"/>
                </a:lnTo>
                <a:lnTo>
                  <a:pt x="4480" y="5601"/>
                </a:lnTo>
                <a:lnTo>
                  <a:pt x="4400" y="5607"/>
                </a:lnTo>
                <a:lnTo>
                  <a:pt x="4322" y="5623"/>
                </a:lnTo>
                <a:lnTo>
                  <a:pt x="4246" y="5649"/>
                </a:lnTo>
                <a:lnTo>
                  <a:pt x="4167" y="5689"/>
                </a:lnTo>
                <a:lnTo>
                  <a:pt x="4093" y="5737"/>
                </a:lnTo>
                <a:lnTo>
                  <a:pt x="4025" y="5793"/>
                </a:lnTo>
                <a:lnTo>
                  <a:pt x="3965" y="5856"/>
                </a:lnTo>
                <a:lnTo>
                  <a:pt x="3913" y="5928"/>
                </a:lnTo>
                <a:lnTo>
                  <a:pt x="3871" y="6004"/>
                </a:lnTo>
                <a:lnTo>
                  <a:pt x="3837" y="6086"/>
                </a:lnTo>
                <a:lnTo>
                  <a:pt x="3814" y="6169"/>
                </a:lnTo>
                <a:lnTo>
                  <a:pt x="3800" y="6257"/>
                </a:lnTo>
                <a:lnTo>
                  <a:pt x="3798" y="6349"/>
                </a:lnTo>
                <a:lnTo>
                  <a:pt x="3796" y="6389"/>
                </a:lnTo>
                <a:lnTo>
                  <a:pt x="3784" y="6424"/>
                </a:lnTo>
                <a:lnTo>
                  <a:pt x="3766" y="6458"/>
                </a:lnTo>
                <a:lnTo>
                  <a:pt x="3740" y="6488"/>
                </a:lnTo>
                <a:lnTo>
                  <a:pt x="3710" y="6510"/>
                </a:lnTo>
                <a:lnTo>
                  <a:pt x="3674" y="6528"/>
                </a:lnTo>
                <a:lnTo>
                  <a:pt x="3636" y="6536"/>
                </a:lnTo>
                <a:lnTo>
                  <a:pt x="3457" y="6550"/>
                </a:lnTo>
                <a:lnTo>
                  <a:pt x="3275" y="6556"/>
                </a:lnTo>
                <a:lnTo>
                  <a:pt x="3086" y="6550"/>
                </a:lnTo>
                <a:lnTo>
                  <a:pt x="2898" y="6534"/>
                </a:lnTo>
                <a:lnTo>
                  <a:pt x="2858" y="6524"/>
                </a:lnTo>
                <a:lnTo>
                  <a:pt x="2822" y="6508"/>
                </a:lnTo>
                <a:lnTo>
                  <a:pt x="2792" y="6484"/>
                </a:lnTo>
                <a:lnTo>
                  <a:pt x="2768" y="6454"/>
                </a:lnTo>
                <a:lnTo>
                  <a:pt x="2750" y="6421"/>
                </a:lnTo>
                <a:lnTo>
                  <a:pt x="2738" y="6383"/>
                </a:lnTo>
                <a:lnTo>
                  <a:pt x="2737" y="6343"/>
                </a:lnTo>
                <a:lnTo>
                  <a:pt x="2737" y="6259"/>
                </a:lnTo>
                <a:lnTo>
                  <a:pt x="2729" y="6177"/>
                </a:lnTo>
                <a:lnTo>
                  <a:pt x="2709" y="6100"/>
                </a:lnTo>
                <a:lnTo>
                  <a:pt x="2683" y="6024"/>
                </a:lnTo>
                <a:lnTo>
                  <a:pt x="2649" y="5950"/>
                </a:lnTo>
                <a:lnTo>
                  <a:pt x="2605" y="5882"/>
                </a:lnTo>
                <a:lnTo>
                  <a:pt x="2557" y="5821"/>
                </a:lnTo>
                <a:lnTo>
                  <a:pt x="2499" y="5763"/>
                </a:lnTo>
                <a:lnTo>
                  <a:pt x="2437" y="5711"/>
                </a:lnTo>
                <a:lnTo>
                  <a:pt x="2368" y="5667"/>
                </a:lnTo>
                <a:lnTo>
                  <a:pt x="2294" y="5631"/>
                </a:lnTo>
                <a:lnTo>
                  <a:pt x="2218" y="5605"/>
                </a:lnTo>
                <a:lnTo>
                  <a:pt x="2140" y="5587"/>
                </a:lnTo>
                <a:lnTo>
                  <a:pt x="2058" y="5581"/>
                </a:lnTo>
                <a:lnTo>
                  <a:pt x="1979" y="5581"/>
                </a:lnTo>
                <a:lnTo>
                  <a:pt x="1897" y="5591"/>
                </a:lnTo>
                <a:lnTo>
                  <a:pt x="1817" y="5609"/>
                </a:lnTo>
                <a:lnTo>
                  <a:pt x="1739" y="5635"/>
                </a:lnTo>
                <a:lnTo>
                  <a:pt x="1665" y="5669"/>
                </a:lnTo>
                <a:lnTo>
                  <a:pt x="1596" y="5711"/>
                </a:lnTo>
                <a:lnTo>
                  <a:pt x="1534" y="5759"/>
                </a:lnTo>
                <a:lnTo>
                  <a:pt x="1476" y="5815"/>
                </a:lnTo>
                <a:lnTo>
                  <a:pt x="1446" y="5842"/>
                </a:lnTo>
                <a:lnTo>
                  <a:pt x="1410" y="5860"/>
                </a:lnTo>
                <a:lnTo>
                  <a:pt x="1374" y="5872"/>
                </a:lnTo>
                <a:lnTo>
                  <a:pt x="1334" y="5874"/>
                </a:lnTo>
                <a:lnTo>
                  <a:pt x="1296" y="5870"/>
                </a:lnTo>
                <a:lnTo>
                  <a:pt x="1261" y="5856"/>
                </a:lnTo>
                <a:lnTo>
                  <a:pt x="1227" y="5834"/>
                </a:lnTo>
                <a:lnTo>
                  <a:pt x="1085" y="5715"/>
                </a:lnTo>
                <a:lnTo>
                  <a:pt x="951" y="5587"/>
                </a:lnTo>
                <a:lnTo>
                  <a:pt x="826" y="5452"/>
                </a:lnTo>
                <a:lnTo>
                  <a:pt x="708" y="5310"/>
                </a:lnTo>
                <a:lnTo>
                  <a:pt x="686" y="5276"/>
                </a:lnTo>
                <a:lnTo>
                  <a:pt x="672" y="5240"/>
                </a:lnTo>
                <a:lnTo>
                  <a:pt x="668" y="5203"/>
                </a:lnTo>
                <a:lnTo>
                  <a:pt x="670" y="5165"/>
                </a:lnTo>
                <a:lnTo>
                  <a:pt x="682" y="5127"/>
                </a:lnTo>
                <a:lnTo>
                  <a:pt x="700" y="5093"/>
                </a:lnTo>
                <a:lnTo>
                  <a:pt x="728" y="5063"/>
                </a:lnTo>
                <a:lnTo>
                  <a:pt x="784" y="5003"/>
                </a:lnTo>
                <a:lnTo>
                  <a:pt x="834" y="4939"/>
                </a:lnTo>
                <a:lnTo>
                  <a:pt x="876" y="4872"/>
                </a:lnTo>
                <a:lnTo>
                  <a:pt x="910" y="4800"/>
                </a:lnTo>
                <a:lnTo>
                  <a:pt x="935" y="4724"/>
                </a:lnTo>
                <a:lnTo>
                  <a:pt x="953" y="4646"/>
                </a:lnTo>
                <a:lnTo>
                  <a:pt x="963" y="4569"/>
                </a:lnTo>
                <a:lnTo>
                  <a:pt x="963" y="4489"/>
                </a:lnTo>
                <a:lnTo>
                  <a:pt x="955" y="4409"/>
                </a:lnTo>
                <a:lnTo>
                  <a:pt x="937" y="4330"/>
                </a:lnTo>
                <a:lnTo>
                  <a:pt x="910" y="4252"/>
                </a:lnTo>
                <a:lnTo>
                  <a:pt x="872" y="4172"/>
                </a:lnTo>
                <a:lnTo>
                  <a:pt x="824" y="4098"/>
                </a:lnTo>
                <a:lnTo>
                  <a:pt x="768" y="4031"/>
                </a:lnTo>
                <a:lnTo>
                  <a:pt x="706" y="3971"/>
                </a:lnTo>
                <a:lnTo>
                  <a:pt x="636" y="3921"/>
                </a:lnTo>
                <a:lnTo>
                  <a:pt x="562" y="3877"/>
                </a:lnTo>
                <a:lnTo>
                  <a:pt x="485" y="3845"/>
                </a:lnTo>
                <a:lnTo>
                  <a:pt x="405" y="3821"/>
                </a:lnTo>
                <a:lnTo>
                  <a:pt x="321" y="3807"/>
                </a:lnTo>
                <a:lnTo>
                  <a:pt x="235" y="3803"/>
                </a:lnTo>
                <a:lnTo>
                  <a:pt x="195" y="3799"/>
                </a:lnTo>
                <a:lnTo>
                  <a:pt x="154" y="3787"/>
                </a:lnTo>
                <a:lnTo>
                  <a:pt x="116" y="3769"/>
                </a:lnTo>
                <a:lnTo>
                  <a:pt x="80" y="3745"/>
                </a:lnTo>
                <a:lnTo>
                  <a:pt x="52" y="3716"/>
                </a:lnTo>
                <a:lnTo>
                  <a:pt x="30" y="3680"/>
                </a:lnTo>
                <a:lnTo>
                  <a:pt x="20" y="3642"/>
                </a:lnTo>
                <a:lnTo>
                  <a:pt x="6" y="3456"/>
                </a:lnTo>
                <a:lnTo>
                  <a:pt x="0" y="3269"/>
                </a:lnTo>
                <a:lnTo>
                  <a:pt x="6" y="3082"/>
                </a:lnTo>
                <a:lnTo>
                  <a:pt x="22" y="2896"/>
                </a:lnTo>
                <a:lnTo>
                  <a:pt x="30" y="2858"/>
                </a:lnTo>
                <a:lnTo>
                  <a:pt x="46" y="2823"/>
                </a:lnTo>
                <a:lnTo>
                  <a:pt x="68" y="2793"/>
                </a:lnTo>
                <a:lnTo>
                  <a:pt x="98" y="2769"/>
                </a:lnTo>
                <a:lnTo>
                  <a:pt x="130" y="2751"/>
                </a:lnTo>
                <a:lnTo>
                  <a:pt x="170" y="2739"/>
                </a:lnTo>
                <a:lnTo>
                  <a:pt x="211" y="2737"/>
                </a:lnTo>
                <a:lnTo>
                  <a:pt x="307" y="2731"/>
                </a:lnTo>
                <a:lnTo>
                  <a:pt x="397" y="2715"/>
                </a:lnTo>
                <a:lnTo>
                  <a:pt x="485" y="2691"/>
                </a:lnTo>
                <a:lnTo>
                  <a:pt x="568" y="2657"/>
                </a:lnTo>
                <a:lnTo>
                  <a:pt x="646" y="2615"/>
                </a:lnTo>
                <a:lnTo>
                  <a:pt x="718" y="2565"/>
                </a:lnTo>
                <a:lnTo>
                  <a:pt x="782" y="2508"/>
                </a:lnTo>
                <a:lnTo>
                  <a:pt x="838" y="2442"/>
                </a:lnTo>
                <a:lnTo>
                  <a:pt x="886" y="2370"/>
                </a:lnTo>
                <a:lnTo>
                  <a:pt x="925" y="2292"/>
                </a:lnTo>
                <a:lnTo>
                  <a:pt x="953" y="2215"/>
                </a:lnTo>
                <a:lnTo>
                  <a:pt x="971" y="2135"/>
                </a:lnTo>
                <a:lnTo>
                  <a:pt x="979" y="2055"/>
                </a:lnTo>
                <a:lnTo>
                  <a:pt x="979" y="1975"/>
                </a:lnTo>
                <a:lnTo>
                  <a:pt x="971" y="1896"/>
                </a:lnTo>
                <a:lnTo>
                  <a:pt x="953" y="1816"/>
                </a:lnTo>
                <a:lnTo>
                  <a:pt x="927" y="1740"/>
                </a:lnTo>
                <a:lnTo>
                  <a:pt x="894" y="1668"/>
                </a:lnTo>
                <a:lnTo>
                  <a:pt x="850" y="1599"/>
                </a:lnTo>
                <a:lnTo>
                  <a:pt x="800" y="1535"/>
                </a:lnTo>
                <a:lnTo>
                  <a:pt x="742" y="1475"/>
                </a:lnTo>
                <a:lnTo>
                  <a:pt x="714" y="1445"/>
                </a:lnTo>
                <a:lnTo>
                  <a:pt x="696" y="1411"/>
                </a:lnTo>
                <a:lnTo>
                  <a:pt x="684" y="1373"/>
                </a:lnTo>
                <a:lnTo>
                  <a:pt x="682" y="1336"/>
                </a:lnTo>
                <a:lnTo>
                  <a:pt x="686" y="1298"/>
                </a:lnTo>
                <a:lnTo>
                  <a:pt x="700" y="1260"/>
                </a:lnTo>
                <a:lnTo>
                  <a:pt x="722" y="1226"/>
                </a:lnTo>
                <a:lnTo>
                  <a:pt x="844" y="1084"/>
                </a:lnTo>
                <a:lnTo>
                  <a:pt x="971" y="949"/>
                </a:lnTo>
                <a:lnTo>
                  <a:pt x="1109" y="821"/>
                </a:lnTo>
                <a:lnTo>
                  <a:pt x="1253" y="702"/>
                </a:lnTo>
                <a:lnTo>
                  <a:pt x="1286" y="680"/>
                </a:lnTo>
                <a:lnTo>
                  <a:pt x="1322" y="668"/>
                </a:lnTo>
                <a:lnTo>
                  <a:pt x="1362" y="664"/>
                </a:lnTo>
                <a:lnTo>
                  <a:pt x="1400" y="666"/>
                </a:lnTo>
                <a:lnTo>
                  <a:pt x="1436" y="678"/>
                </a:lnTo>
                <a:lnTo>
                  <a:pt x="1470" y="696"/>
                </a:lnTo>
                <a:lnTo>
                  <a:pt x="1500" y="722"/>
                </a:lnTo>
                <a:lnTo>
                  <a:pt x="1558" y="777"/>
                </a:lnTo>
                <a:lnTo>
                  <a:pt x="1620" y="825"/>
                </a:lnTo>
                <a:lnTo>
                  <a:pt x="1689" y="867"/>
                </a:lnTo>
                <a:lnTo>
                  <a:pt x="1763" y="901"/>
                </a:lnTo>
                <a:lnTo>
                  <a:pt x="1839" y="927"/>
                </a:lnTo>
                <a:lnTo>
                  <a:pt x="1919" y="945"/>
                </a:lnTo>
                <a:lnTo>
                  <a:pt x="1999" y="955"/>
                </a:lnTo>
                <a:lnTo>
                  <a:pt x="2080" y="955"/>
                </a:lnTo>
                <a:lnTo>
                  <a:pt x="2160" y="949"/>
                </a:lnTo>
                <a:lnTo>
                  <a:pt x="2238" y="933"/>
                </a:lnTo>
                <a:lnTo>
                  <a:pt x="2312" y="907"/>
                </a:lnTo>
                <a:lnTo>
                  <a:pt x="2385" y="871"/>
                </a:lnTo>
                <a:lnTo>
                  <a:pt x="2453" y="829"/>
                </a:lnTo>
                <a:lnTo>
                  <a:pt x="2517" y="779"/>
                </a:lnTo>
                <a:lnTo>
                  <a:pt x="2573" y="724"/>
                </a:lnTo>
                <a:lnTo>
                  <a:pt x="2623" y="662"/>
                </a:lnTo>
                <a:lnTo>
                  <a:pt x="2667" y="594"/>
                </a:lnTo>
                <a:lnTo>
                  <a:pt x="2701" y="524"/>
                </a:lnTo>
                <a:lnTo>
                  <a:pt x="2729" y="448"/>
                </a:lnTo>
                <a:lnTo>
                  <a:pt x="2748" y="371"/>
                </a:lnTo>
                <a:lnTo>
                  <a:pt x="2758" y="291"/>
                </a:lnTo>
                <a:lnTo>
                  <a:pt x="2760" y="207"/>
                </a:lnTo>
                <a:lnTo>
                  <a:pt x="2764" y="167"/>
                </a:lnTo>
                <a:lnTo>
                  <a:pt x="2774" y="132"/>
                </a:lnTo>
                <a:lnTo>
                  <a:pt x="2794" y="98"/>
                </a:lnTo>
                <a:lnTo>
                  <a:pt x="2818" y="68"/>
                </a:lnTo>
                <a:lnTo>
                  <a:pt x="2850" y="46"/>
                </a:lnTo>
                <a:lnTo>
                  <a:pt x="2884" y="30"/>
                </a:lnTo>
                <a:lnTo>
                  <a:pt x="2924" y="20"/>
                </a:lnTo>
                <a:lnTo>
                  <a:pt x="3107" y="6"/>
                </a:lnTo>
                <a:lnTo>
                  <a:pt x="329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90" name="Group 89"/>
          <p:cNvGrpSpPr/>
          <p:nvPr/>
        </p:nvGrpSpPr>
        <p:grpSpPr>
          <a:xfrm>
            <a:off x="1751750" y="5439620"/>
            <a:ext cx="334292" cy="219226"/>
            <a:chOff x="6243638" y="2000251"/>
            <a:chExt cx="5207000" cy="3414713"/>
          </a:xfrm>
          <a:solidFill>
            <a:schemeClr val="bg1"/>
          </a:solidFill>
        </p:grpSpPr>
        <p:sp>
          <p:nvSpPr>
            <p:cNvPr id="91" name="Freeform 26"/>
            <p:cNvSpPr>
              <a:spLocks noEditPoints="1"/>
            </p:cNvSpPr>
            <p:nvPr/>
          </p:nvSpPr>
          <p:spPr bwMode="auto">
            <a:xfrm>
              <a:off x="6243638" y="4902201"/>
              <a:ext cx="5207000" cy="512763"/>
            </a:xfrm>
            <a:custGeom>
              <a:avLst/>
              <a:gdLst>
                <a:gd name="T0" fmla="*/ 2792 w 6560"/>
                <a:gd name="T1" fmla="*/ 435 h 645"/>
                <a:gd name="T2" fmla="*/ 3768 w 6560"/>
                <a:gd name="T3" fmla="*/ 210 h 645"/>
                <a:gd name="T4" fmla="*/ 34 w 6560"/>
                <a:gd name="T5" fmla="*/ 0 h 645"/>
                <a:gd name="T6" fmla="*/ 6534 w 6560"/>
                <a:gd name="T7" fmla="*/ 0 h 645"/>
                <a:gd name="T8" fmla="*/ 6546 w 6560"/>
                <a:gd name="T9" fmla="*/ 6 h 645"/>
                <a:gd name="T10" fmla="*/ 6556 w 6560"/>
                <a:gd name="T11" fmla="*/ 19 h 645"/>
                <a:gd name="T12" fmla="*/ 6560 w 6560"/>
                <a:gd name="T13" fmla="*/ 37 h 645"/>
                <a:gd name="T14" fmla="*/ 6556 w 6560"/>
                <a:gd name="T15" fmla="*/ 53 h 645"/>
                <a:gd name="T16" fmla="*/ 6546 w 6560"/>
                <a:gd name="T17" fmla="*/ 93 h 645"/>
                <a:gd name="T18" fmla="*/ 6526 w 6560"/>
                <a:gd name="T19" fmla="*/ 151 h 645"/>
                <a:gd name="T20" fmla="*/ 6492 w 6560"/>
                <a:gd name="T21" fmla="*/ 222 h 645"/>
                <a:gd name="T22" fmla="*/ 6445 w 6560"/>
                <a:gd name="T23" fmla="*/ 301 h 645"/>
                <a:gd name="T24" fmla="*/ 6379 w 6560"/>
                <a:gd name="T25" fmla="*/ 385 h 645"/>
                <a:gd name="T26" fmla="*/ 6293 w 6560"/>
                <a:gd name="T27" fmla="*/ 464 h 645"/>
                <a:gd name="T28" fmla="*/ 6186 w 6560"/>
                <a:gd name="T29" fmla="*/ 534 h 645"/>
                <a:gd name="T30" fmla="*/ 6053 w 6560"/>
                <a:gd name="T31" fmla="*/ 591 h 645"/>
                <a:gd name="T32" fmla="*/ 5891 w 6560"/>
                <a:gd name="T33" fmla="*/ 631 h 645"/>
                <a:gd name="T34" fmla="*/ 5700 w 6560"/>
                <a:gd name="T35" fmla="*/ 645 h 645"/>
                <a:gd name="T36" fmla="*/ 760 w 6560"/>
                <a:gd name="T37" fmla="*/ 641 h 645"/>
                <a:gd name="T38" fmla="*/ 583 w 6560"/>
                <a:gd name="T39" fmla="*/ 613 h 645"/>
                <a:gd name="T40" fmla="*/ 438 w 6560"/>
                <a:gd name="T41" fmla="*/ 566 h 645"/>
                <a:gd name="T42" fmla="*/ 316 w 6560"/>
                <a:gd name="T43" fmla="*/ 500 h 645"/>
                <a:gd name="T44" fmla="*/ 221 w 6560"/>
                <a:gd name="T45" fmla="*/ 425 h 645"/>
                <a:gd name="T46" fmla="*/ 145 w 6560"/>
                <a:gd name="T47" fmla="*/ 343 h 645"/>
                <a:gd name="T48" fmla="*/ 90 w 6560"/>
                <a:gd name="T49" fmla="*/ 262 h 645"/>
                <a:gd name="T50" fmla="*/ 50 w 6560"/>
                <a:gd name="T51" fmla="*/ 186 h 645"/>
                <a:gd name="T52" fmla="*/ 22 w 6560"/>
                <a:gd name="T53" fmla="*/ 121 h 645"/>
                <a:gd name="T54" fmla="*/ 8 w 6560"/>
                <a:gd name="T55" fmla="*/ 71 h 645"/>
                <a:gd name="T56" fmla="*/ 2 w 6560"/>
                <a:gd name="T57" fmla="*/ 43 h 645"/>
                <a:gd name="T58" fmla="*/ 0 w 6560"/>
                <a:gd name="T59" fmla="*/ 31 h 645"/>
                <a:gd name="T60" fmla="*/ 4 w 6560"/>
                <a:gd name="T61" fmla="*/ 17 h 645"/>
                <a:gd name="T62" fmla="*/ 16 w 6560"/>
                <a:gd name="T63" fmla="*/ 6 h 645"/>
                <a:gd name="T64" fmla="*/ 34 w 6560"/>
                <a:gd name="T65"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60" h="645">
                  <a:moveTo>
                    <a:pt x="2792" y="210"/>
                  </a:moveTo>
                  <a:lnTo>
                    <a:pt x="2792" y="435"/>
                  </a:lnTo>
                  <a:lnTo>
                    <a:pt x="3768" y="435"/>
                  </a:lnTo>
                  <a:lnTo>
                    <a:pt x="3768" y="210"/>
                  </a:lnTo>
                  <a:lnTo>
                    <a:pt x="2792" y="210"/>
                  </a:lnTo>
                  <a:close/>
                  <a:moveTo>
                    <a:pt x="34" y="0"/>
                  </a:moveTo>
                  <a:lnTo>
                    <a:pt x="6526" y="0"/>
                  </a:lnTo>
                  <a:lnTo>
                    <a:pt x="6534" y="0"/>
                  </a:lnTo>
                  <a:lnTo>
                    <a:pt x="6540" y="4"/>
                  </a:lnTo>
                  <a:lnTo>
                    <a:pt x="6546" y="6"/>
                  </a:lnTo>
                  <a:lnTo>
                    <a:pt x="6552" y="11"/>
                  </a:lnTo>
                  <a:lnTo>
                    <a:pt x="6556" y="19"/>
                  </a:lnTo>
                  <a:lnTo>
                    <a:pt x="6560" y="29"/>
                  </a:lnTo>
                  <a:lnTo>
                    <a:pt x="6560" y="37"/>
                  </a:lnTo>
                  <a:lnTo>
                    <a:pt x="6558" y="43"/>
                  </a:lnTo>
                  <a:lnTo>
                    <a:pt x="6556" y="53"/>
                  </a:lnTo>
                  <a:lnTo>
                    <a:pt x="6552" y="71"/>
                  </a:lnTo>
                  <a:lnTo>
                    <a:pt x="6546" y="93"/>
                  </a:lnTo>
                  <a:lnTo>
                    <a:pt x="6536" y="121"/>
                  </a:lnTo>
                  <a:lnTo>
                    <a:pt x="6526" y="151"/>
                  </a:lnTo>
                  <a:lnTo>
                    <a:pt x="6510" y="186"/>
                  </a:lnTo>
                  <a:lnTo>
                    <a:pt x="6492" y="222"/>
                  </a:lnTo>
                  <a:lnTo>
                    <a:pt x="6470" y="262"/>
                  </a:lnTo>
                  <a:lnTo>
                    <a:pt x="6445" y="301"/>
                  </a:lnTo>
                  <a:lnTo>
                    <a:pt x="6415" y="343"/>
                  </a:lnTo>
                  <a:lnTo>
                    <a:pt x="6379" y="385"/>
                  </a:lnTo>
                  <a:lnTo>
                    <a:pt x="6339" y="425"/>
                  </a:lnTo>
                  <a:lnTo>
                    <a:pt x="6293" y="464"/>
                  </a:lnTo>
                  <a:lnTo>
                    <a:pt x="6244" y="500"/>
                  </a:lnTo>
                  <a:lnTo>
                    <a:pt x="6186" y="534"/>
                  </a:lnTo>
                  <a:lnTo>
                    <a:pt x="6122" y="566"/>
                  </a:lnTo>
                  <a:lnTo>
                    <a:pt x="6053" y="591"/>
                  </a:lnTo>
                  <a:lnTo>
                    <a:pt x="5975" y="613"/>
                  </a:lnTo>
                  <a:lnTo>
                    <a:pt x="5891" y="631"/>
                  </a:lnTo>
                  <a:lnTo>
                    <a:pt x="5800" y="641"/>
                  </a:lnTo>
                  <a:lnTo>
                    <a:pt x="5700" y="645"/>
                  </a:lnTo>
                  <a:lnTo>
                    <a:pt x="860" y="645"/>
                  </a:lnTo>
                  <a:lnTo>
                    <a:pt x="760" y="641"/>
                  </a:lnTo>
                  <a:lnTo>
                    <a:pt x="669" y="631"/>
                  </a:lnTo>
                  <a:lnTo>
                    <a:pt x="583" y="613"/>
                  </a:lnTo>
                  <a:lnTo>
                    <a:pt x="507" y="591"/>
                  </a:lnTo>
                  <a:lnTo>
                    <a:pt x="438" y="566"/>
                  </a:lnTo>
                  <a:lnTo>
                    <a:pt x="374" y="534"/>
                  </a:lnTo>
                  <a:lnTo>
                    <a:pt x="316" y="500"/>
                  </a:lnTo>
                  <a:lnTo>
                    <a:pt x="267" y="464"/>
                  </a:lnTo>
                  <a:lnTo>
                    <a:pt x="221" y="425"/>
                  </a:lnTo>
                  <a:lnTo>
                    <a:pt x="181" y="385"/>
                  </a:lnTo>
                  <a:lnTo>
                    <a:pt x="145" y="343"/>
                  </a:lnTo>
                  <a:lnTo>
                    <a:pt x="115" y="301"/>
                  </a:lnTo>
                  <a:lnTo>
                    <a:pt x="90" y="262"/>
                  </a:lnTo>
                  <a:lnTo>
                    <a:pt x="68" y="222"/>
                  </a:lnTo>
                  <a:lnTo>
                    <a:pt x="50" y="186"/>
                  </a:lnTo>
                  <a:lnTo>
                    <a:pt x="34" y="151"/>
                  </a:lnTo>
                  <a:lnTo>
                    <a:pt x="22" y="121"/>
                  </a:lnTo>
                  <a:lnTo>
                    <a:pt x="14" y="93"/>
                  </a:lnTo>
                  <a:lnTo>
                    <a:pt x="8" y="71"/>
                  </a:lnTo>
                  <a:lnTo>
                    <a:pt x="4" y="53"/>
                  </a:lnTo>
                  <a:lnTo>
                    <a:pt x="2" y="43"/>
                  </a:lnTo>
                  <a:lnTo>
                    <a:pt x="0" y="37"/>
                  </a:lnTo>
                  <a:lnTo>
                    <a:pt x="0" y="31"/>
                  </a:lnTo>
                  <a:lnTo>
                    <a:pt x="2" y="23"/>
                  </a:lnTo>
                  <a:lnTo>
                    <a:pt x="4" y="17"/>
                  </a:lnTo>
                  <a:lnTo>
                    <a:pt x="8" y="11"/>
                  </a:lnTo>
                  <a:lnTo>
                    <a:pt x="16" y="6"/>
                  </a:lnTo>
                  <a:lnTo>
                    <a:pt x="24" y="2"/>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2" name="Freeform 27"/>
            <p:cNvSpPr>
              <a:spLocks noEditPoints="1"/>
            </p:cNvSpPr>
            <p:nvPr/>
          </p:nvSpPr>
          <p:spPr bwMode="auto">
            <a:xfrm>
              <a:off x="6699251" y="2000251"/>
              <a:ext cx="4295775" cy="2717800"/>
            </a:xfrm>
            <a:custGeom>
              <a:avLst/>
              <a:gdLst>
                <a:gd name="T0" fmla="*/ 472 w 5414"/>
                <a:gd name="T1" fmla="*/ 471 h 3424"/>
                <a:gd name="T2" fmla="*/ 472 w 5414"/>
                <a:gd name="T3" fmla="*/ 2953 h 3424"/>
                <a:gd name="T4" fmla="*/ 4942 w 5414"/>
                <a:gd name="T5" fmla="*/ 2953 h 3424"/>
                <a:gd name="T6" fmla="*/ 4942 w 5414"/>
                <a:gd name="T7" fmla="*/ 471 h 3424"/>
                <a:gd name="T8" fmla="*/ 472 w 5414"/>
                <a:gd name="T9" fmla="*/ 471 h 3424"/>
                <a:gd name="T10" fmla="*/ 135 w 5414"/>
                <a:gd name="T11" fmla="*/ 0 h 3424"/>
                <a:gd name="T12" fmla="*/ 5279 w 5414"/>
                <a:gd name="T13" fmla="*/ 0 h 3424"/>
                <a:gd name="T14" fmla="*/ 5315 w 5414"/>
                <a:gd name="T15" fmla="*/ 6 h 3424"/>
                <a:gd name="T16" fmla="*/ 5346 w 5414"/>
                <a:gd name="T17" fmla="*/ 20 h 3424"/>
                <a:gd name="T18" fmla="*/ 5374 w 5414"/>
                <a:gd name="T19" fmla="*/ 40 h 3424"/>
                <a:gd name="T20" fmla="*/ 5396 w 5414"/>
                <a:gd name="T21" fmla="*/ 67 h 3424"/>
                <a:gd name="T22" fmla="*/ 5408 w 5414"/>
                <a:gd name="T23" fmla="*/ 99 h 3424"/>
                <a:gd name="T24" fmla="*/ 5414 w 5414"/>
                <a:gd name="T25" fmla="*/ 135 h 3424"/>
                <a:gd name="T26" fmla="*/ 5414 w 5414"/>
                <a:gd name="T27" fmla="*/ 3289 h 3424"/>
                <a:gd name="T28" fmla="*/ 5408 w 5414"/>
                <a:gd name="T29" fmla="*/ 3325 h 3424"/>
                <a:gd name="T30" fmla="*/ 5396 w 5414"/>
                <a:gd name="T31" fmla="*/ 3357 h 3424"/>
                <a:gd name="T32" fmla="*/ 5374 w 5414"/>
                <a:gd name="T33" fmla="*/ 3384 h 3424"/>
                <a:gd name="T34" fmla="*/ 5346 w 5414"/>
                <a:gd name="T35" fmla="*/ 3404 h 3424"/>
                <a:gd name="T36" fmla="*/ 5315 w 5414"/>
                <a:gd name="T37" fmla="*/ 3418 h 3424"/>
                <a:gd name="T38" fmla="*/ 5279 w 5414"/>
                <a:gd name="T39" fmla="*/ 3424 h 3424"/>
                <a:gd name="T40" fmla="*/ 135 w 5414"/>
                <a:gd name="T41" fmla="*/ 3424 h 3424"/>
                <a:gd name="T42" fmla="*/ 100 w 5414"/>
                <a:gd name="T43" fmla="*/ 3418 h 3424"/>
                <a:gd name="T44" fmla="*/ 68 w 5414"/>
                <a:gd name="T45" fmla="*/ 3404 h 3424"/>
                <a:gd name="T46" fmla="*/ 40 w 5414"/>
                <a:gd name="T47" fmla="*/ 3384 h 3424"/>
                <a:gd name="T48" fmla="*/ 18 w 5414"/>
                <a:gd name="T49" fmla="*/ 3357 h 3424"/>
                <a:gd name="T50" fmla="*/ 4 w 5414"/>
                <a:gd name="T51" fmla="*/ 3325 h 3424"/>
                <a:gd name="T52" fmla="*/ 0 w 5414"/>
                <a:gd name="T53" fmla="*/ 3289 h 3424"/>
                <a:gd name="T54" fmla="*/ 0 w 5414"/>
                <a:gd name="T55" fmla="*/ 135 h 3424"/>
                <a:gd name="T56" fmla="*/ 4 w 5414"/>
                <a:gd name="T57" fmla="*/ 99 h 3424"/>
                <a:gd name="T58" fmla="*/ 18 w 5414"/>
                <a:gd name="T59" fmla="*/ 67 h 3424"/>
                <a:gd name="T60" fmla="*/ 40 w 5414"/>
                <a:gd name="T61" fmla="*/ 40 h 3424"/>
                <a:gd name="T62" fmla="*/ 68 w 5414"/>
                <a:gd name="T63" fmla="*/ 20 h 3424"/>
                <a:gd name="T64" fmla="*/ 100 w 5414"/>
                <a:gd name="T65" fmla="*/ 6 h 3424"/>
                <a:gd name="T66" fmla="*/ 135 w 5414"/>
                <a:gd name="T67" fmla="*/ 0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14" h="3424">
                  <a:moveTo>
                    <a:pt x="472" y="471"/>
                  </a:moveTo>
                  <a:lnTo>
                    <a:pt x="472" y="2953"/>
                  </a:lnTo>
                  <a:lnTo>
                    <a:pt x="4942" y="2953"/>
                  </a:lnTo>
                  <a:lnTo>
                    <a:pt x="4942" y="471"/>
                  </a:lnTo>
                  <a:lnTo>
                    <a:pt x="472" y="471"/>
                  </a:lnTo>
                  <a:close/>
                  <a:moveTo>
                    <a:pt x="135" y="0"/>
                  </a:moveTo>
                  <a:lnTo>
                    <a:pt x="5279" y="0"/>
                  </a:lnTo>
                  <a:lnTo>
                    <a:pt x="5315" y="6"/>
                  </a:lnTo>
                  <a:lnTo>
                    <a:pt x="5346" y="20"/>
                  </a:lnTo>
                  <a:lnTo>
                    <a:pt x="5374" y="40"/>
                  </a:lnTo>
                  <a:lnTo>
                    <a:pt x="5396" y="67"/>
                  </a:lnTo>
                  <a:lnTo>
                    <a:pt x="5408" y="99"/>
                  </a:lnTo>
                  <a:lnTo>
                    <a:pt x="5414" y="135"/>
                  </a:lnTo>
                  <a:lnTo>
                    <a:pt x="5414" y="3289"/>
                  </a:lnTo>
                  <a:lnTo>
                    <a:pt x="5408" y="3325"/>
                  </a:lnTo>
                  <a:lnTo>
                    <a:pt x="5396" y="3357"/>
                  </a:lnTo>
                  <a:lnTo>
                    <a:pt x="5374" y="3384"/>
                  </a:lnTo>
                  <a:lnTo>
                    <a:pt x="5346" y="3404"/>
                  </a:lnTo>
                  <a:lnTo>
                    <a:pt x="5315" y="3418"/>
                  </a:lnTo>
                  <a:lnTo>
                    <a:pt x="5279" y="3424"/>
                  </a:lnTo>
                  <a:lnTo>
                    <a:pt x="135" y="3424"/>
                  </a:lnTo>
                  <a:lnTo>
                    <a:pt x="100" y="3418"/>
                  </a:lnTo>
                  <a:lnTo>
                    <a:pt x="68" y="3404"/>
                  </a:lnTo>
                  <a:lnTo>
                    <a:pt x="40" y="3384"/>
                  </a:lnTo>
                  <a:lnTo>
                    <a:pt x="18" y="3357"/>
                  </a:lnTo>
                  <a:lnTo>
                    <a:pt x="4" y="3325"/>
                  </a:lnTo>
                  <a:lnTo>
                    <a:pt x="0" y="3289"/>
                  </a:lnTo>
                  <a:lnTo>
                    <a:pt x="0" y="135"/>
                  </a:lnTo>
                  <a:lnTo>
                    <a:pt x="4" y="99"/>
                  </a:lnTo>
                  <a:lnTo>
                    <a:pt x="18" y="67"/>
                  </a:lnTo>
                  <a:lnTo>
                    <a:pt x="40" y="40"/>
                  </a:lnTo>
                  <a:lnTo>
                    <a:pt x="68" y="20"/>
                  </a:lnTo>
                  <a:lnTo>
                    <a:pt x="100" y="6"/>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44" name="Freeform 28">
            <a:extLst>
              <a:ext uri="{FF2B5EF4-FFF2-40B4-BE49-F238E27FC236}">
                <a16:creationId xmlns:a16="http://schemas.microsoft.com/office/drawing/2014/main" id="{F37DAC8C-C421-4576-8E50-EC50419A456A}"/>
              </a:ext>
            </a:extLst>
          </p:cNvPr>
          <p:cNvSpPr>
            <a:spLocks noEditPoints="1"/>
          </p:cNvSpPr>
          <p:nvPr/>
        </p:nvSpPr>
        <p:spPr bwMode="auto">
          <a:xfrm>
            <a:off x="1730219" y="2848373"/>
            <a:ext cx="364460" cy="364596"/>
          </a:xfrm>
          <a:custGeom>
            <a:avLst/>
            <a:gdLst>
              <a:gd name="T0" fmla="*/ 58 w 351"/>
              <a:gd name="T1" fmla="*/ 248 h 410"/>
              <a:gd name="T2" fmla="*/ 132 w 351"/>
              <a:gd name="T3" fmla="*/ 258 h 410"/>
              <a:gd name="T4" fmla="*/ 187 w 351"/>
              <a:gd name="T5" fmla="*/ 209 h 410"/>
              <a:gd name="T6" fmla="*/ 132 w 351"/>
              <a:gd name="T7" fmla="*/ 244 h 410"/>
              <a:gd name="T8" fmla="*/ 58 w 351"/>
              <a:gd name="T9" fmla="*/ 235 h 410"/>
              <a:gd name="T10" fmla="*/ 69 w 351"/>
              <a:gd name="T11" fmla="*/ 0 h 410"/>
              <a:gd name="T12" fmla="*/ 88 w 351"/>
              <a:gd name="T13" fmla="*/ 4 h 410"/>
              <a:gd name="T14" fmla="*/ 92 w 351"/>
              <a:gd name="T15" fmla="*/ 46 h 410"/>
              <a:gd name="T16" fmla="*/ 85 w 351"/>
              <a:gd name="T17" fmla="*/ 55 h 410"/>
              <a:gd name="T18" fmla="*/ 63 w 351"/>
              <a:gd name="T19" fmla="*/ 55 h 410"/>
              <a:gd name="T20" fmla="*/ 58 w 351"/>
              <a:gd name="T21" fmla="*/ 46 h 410"/>
              <a:gd name="T22" fmla="*/ 25 w 351"/>
              <a:gd name="T23" fmla="*/ 68 h 410"/>
              <a:gd name="T24" fmla="*/ 25 w 351"/>
              <a:gd name="T25" fmla="*/ 170 h 410"/>
              <a:gd name="T26" fmla="*/ 60 w 351"/>
              <a:gd name="T27" fmla="*/ 212 h 410"/>
              <a:gd name="T28" fmla="*/ 130 w 351"/>
              <a:gd name="T29" fmla="*/ 223 h 410"/>
              <a:gd name="T30" fmla="*/ 180 w 351"/>
              <a:gd name="T31" fmla="*/ 182 h 410"/>
              <a:gd name="T32" fmla="*/ 192 w 351"/>
              <a:gd name="T33" fmla="*/ 89 h 410"/>
              <a:gd name="T34" fmla="*/ 160 w 351"/>
              <a:gd name="T35" fmla="*/ 43 h 410"/>
              <a:gd name="T36" fmla="*/ 157 w 351"/>
              <a:gd name="T37" fmla="*/ 53 h 410"/>
              <a:gd name="T38" fmla="*/ 138 w 351"/>
              <a:gd name="T39" fmla="*/ 57 h 410"/>
              <a:gd name="T40" fmla="*/ 127 w 351"/>
              <a:gd name="T41" fmla="*/ 50 h 410"/>
              <a:gd name="T42" fmla="*/ 127 w 351"/>
              <a:gd name="T43" fmla="*/ 7 h 410"/>
              <a:gd name="T44" fmla="*/ 138 w 351"/>
              <a:gd name="T45" fmla="*/ 0 h 410"/>
              <a:gd name="T46" fmla="*/ 157 w 351"/>
              <a:gd name="T47" fmla="*/ 4 h 410"/>
              <a:gd name="T48" fmla="*/ 160 w 351"/>
              <a:gd name="T49" fmla="*/ 20 h 410"/>
              <a:gd name="T50" fmla="*/ 210 w 351"/>
              <a:gd name="T51" fmla="*/ 66 h 410"/>
              <a:gd name="T52" fmla="*/ 208 w 351"/>
              <a:gd name="T53" fmla="*/ 209 h 410"/>
              <a:gd name="T54" fmla="*/ 148 w 351"/>
              <a:gd name="T55" fmla="*/ 276 h 410"/>
              <a:gd name="T56" fmla="*/ 122 w 351"/>
              <a:gd name="T57" fmla="*/ 327 h 410"/>
              <a:gd name="T58" fmla="*/ 178 w 351"/>
              <a:gd name="T59" fmla="*/ 384 h 410"/>
              <a:gd name="T60" fmla="*/ 259 w 351"/>
              <a:gd name="T61" fmla="*/ 371 h 410"/>
              <a:gd name="T62" fmla="*/ 296 w 351"/>
              <a:gd name="T63" fmla="*/ 299 h 410"/>
              <a:gd name="T64" fmla="*/ 268 w 351"/>
              <a:gd name="T65" fmla="*/ 64 h 410"/>
              <a:gd name="T66" fmla="*/ 275 w 351"/>
              <a:gd name="T67" fmla="*/ 13 h 410"/>
              <a:gd name="T68" fmla="*/ 325 w 351"/>
              <a:gd name="T69" fmla="*/ 4 h 410"/>
              <a:gd name="T70" fmla="*/ 351 w 351"/>
              <a:gd name="T71" fmla="*/ 45 h 410"/>
              <a:gd name="T72" fmla="*/ 318 w 351"/>
              <a:gd name="T73" fmla="*/ 89 h 410"/>
              <a:gd name="T74" fmla="*/ 303 w 351"/>
              <a:gd name="T75" fmla="*/ 355 h 410"/>
              <a:gd name="T76" fmla="*/ 236 w 351"/>
              <a:gd name="T77" fmla="*/ 405 h 410"/>
              <a:gd name="T78" fmla="*/ 152 w 351"/>
              <a:gd name="T79" fmla="*/ 394 h 410"/>
              <a:gd name="T80" fmla="*/ 100 w 351"/>
              <a:gd name="T81" fmla="*/ 329 h 410"/>
              <a:gd name="T82" fmla="*/ 65 w 351"/>
              <a:gd name="T83" fmla="*/ 276 h 410"/>
              <a:gd name="T84" fmla="*/ 3 w 351"/>
              <a:gd name="T85" fmla="*/ 209 h 410"/>
              <a:gd name="T86" fmla="*/ 3 w 351"/>
              <a:gd name="T87" fmla="*/ 64 h 410"/>
              <a:gd name="T88" fmla="*/ 58 w 351"/>
              <a:gd name="T89" fmla="*/ 20 h 410"/>
              <a:gd name="T90" fmla="*/ 62 w 351"/>
              <a:gd name="T91" fmla="*/ 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410">
                <a:moveTo>
                  <a:pt x="26" y="209"/>
                </a:moveTo>
                <a:lnTo>
                  <a:pt x="39" y="230"/>
                </a:lnTo>
                <a:lnTo>
                  <a:pt x="58" y="248"/>
                </a:lnTo>
                <a:lnTo>
                  <a:pt x="79" y="258"/>
                </a:lnTo>
                <a:lnTo>
                  <a:pt x="106" y="264"/>
                </a:lnTo>
                <a:lnTo>
                  <a:pt x="132" y="258"/>
                </a:lnTo>
                <a:lnTo>
                  <a:pt x="155" y="248"/>
                </a:lnTo>
                <a:lnTo>
                  <a:pt x="173" y="230"/>
                </a:lnTo>
                <a:lnTo>
                  <a:pt x="187" y="209"/>
                </a:lnTo>
                <a:lnTo>
                  <a:pt x="171" y="223"/>
                </a:lnTo>
                <a:lnTo>
                  <a:pt x="153" y="235"/>
                </a:lnTo>
                <a:lnTo>
                  <a:pt x="132" y="244"/>
                </a:lnTo>
                <a:lnTo>
                  <a:pt x="106" y="248"/>
                </a:lnTo>
                <a:lnTo>
                  <a:pt x="81" y="244"/>
                </a:lnTo>
                <a:lnTo>
                  <a:pt x="58" y="235"/>
                </a:lnTo>
                <a:lnTo>
                  <a:pt x="40" y="223"/>
                </a:lnTo>
                <a:lnTo>
                  <a:pt x="26" y="209"/>
                </a:lnTo>
                <a:close/>
                <a:moveTo>
                  <a:pt x="69" y="0"/>
                </a:moveTo>
                <a:lnTo>
                  <a:pt x="81" y="0"/>
                </a:lnTo>
                <a:lnTo>
                  <a:pt x="85" y="0"/>
                </a:lnTo>
                <a:lnTo>
                  <a:pt x="88" y="4"/>
                </a:lnTo>
                <a:lnTo>
                  <a:pt x="92" y="7"/>
                </a:lnTo>
                <a:lnTo>
                  <a:pt x="92" y="11"/>
                </a:lnTo>
                <a:lnTo>
                  <a:pt x="92" y="46"/>
                </a:lnTo>
                <a:lnTo>
                  <a:pt x="92" y="50"/>
                </a:lnTo>
                <a:lnTo>
                  <a:pt x="88" y="53"/>
                </a:lnTo>
                <a:lnTo>
                  <a:pt x="85" y="55"/>
                </a:lnTo>
                <a:lnTo>
                  <a:pt x="81" y="57"/>
                </a:lnTo>
                <a:lnTo>
                  <a:pt x="69" y="57"/>
                </a:lnTo>
                <a:lnTo>
                  <a:pt x="63" y="55"/>
                </a:lnTo>
                <a:lnTo>
                  <a:pt x="62" y="53"/>
                </a:lnTo>
                <a:lnTo>
                  <a:pt x="58" y="50"/>
                </a:lnTo>
                <a:lnTo>
                  <a:pt x="58" y="46"/>
                </a:lnTo>
                <a:lnTo>
                  <a:pt x="58" y="41"/>
                </a:lnTo>
                <a:lnTo>
                  <a:pt x="39" y="50"/>
                </a:lnTo>
                <a:lnTo>
                  <a:pt x="25" y="68"/>
                </a:lnTo>
                <a:lnTo>
                  <a:pt x="19" y="89"/>
                </a:lnTo>
                <a:lnTo>
                  <a:pt x="19" y="161"/>
                </a:lnTo>
                <a:lnTo>
                  <a:pt x="25" y="170"/>
                </a:lnTo>
                <a:lnTo>
                  <a:pt x="32" y="182"/>
                </a:lnTo>
                <a:lnTo>
                  <a:pt x="44" y="198"/>
                </a:lnTo>
                <a:lnTo>
                  <a:pt x="60" y="212"/>
                </a:lnTo>
                <a:lnTo>
                  <a:pt x="81" y="223"/>
                </a:lnTo>
                <a:lnTo>
                  <a:pt x="106" y="226"/>
                </a:lnTo>
                <a:lnTo>
                  <a:pt x="130" y="223"/>
                </a:lnTo>
                <a:lnTo>
                  <a:pt x="152" y="212"/>
                </a:lnTo>
                <a:lnTo>
                  <a:pt x="168" y="198"/>
                </a:lnTo>
                <a:lnTo>
                  <a:pt x="180" y="182"/>
                </a:lnTo>
                <a:lnTo>
                  <a:pt x="189" y="170"/>
                </a:lnTo>
                <a:lnTo>
                  <a:pt x="192" y="161"/>
                </a:lnTo>
                <a:lnTo>
                  <a:pt x="192" y="89"/>
                </a:lnTo>
                <a:lnTo>
                  <a:pt x="189" y="69"/>
                </a:lnTo>
                <a:lnTo>
                  <a:pt x="176" y="53"/>
                </a:lnTo>
                <a:lnTo>
                  <a:pt x="160" y="43"/>
                </a:lnTo>
                <a:lnTo>
                  <a:pt x="160" y="46"/>
                </a:lnTo>
                <a:lnTo>
                  <a:pt x="160" y="50"/>
                </a:lnTo>
                <a:lnTo>
                  <a:pt x="157" y="53"/>
                </a:lnTo>
                <a:lnTo>
                  <a:pt x="155" y="55"/>
                </a:lnTo>
                <a:lnTo>
                  <a:pt x="150" y="57"/>
                </a:lnTo>
                <a:lnTo>
                  <a:pt x="138" y="57"/>
                </a:lnTo>
                <a:lnTo>
                  <a:pt x="134" y="55"/>
                </a:lnTo>
                <a:lnTo>
                  <a:pt x="130" y="53"/>
                </a:lnTo>
                <a:lnTo>
                  <a:pt x="127" y="50"/>
                </a:lnTo>
                <a:lnTo>
                  <a:pt x="127" y="46"/>
                </a:lnTo>
                <a:lnTo>
                  <a:pt x="127" y="11"/>
                </a:lnTo>
                <a:lnTo>
                  <a:pt x="127" y="7"/>
                </a:lnTo>
                <a:lnTo>
                  <a:pt x="130" y="4"/>
                </a:lnTo>
                <a:lnTo>
                  <a:pt x="134" y="0"/>
                </a:lnTo>
                <a:lnTo>
                  <a:pt x="138" y="0"/>
                </a:lnTo>
                <a:lnTo>
                  <a:pt x="150" y="0"/>
                </a:lnTo>
                <a:lnTo>
                  <a:pt x="155" y="0"/>
                </a:lnTo>
                <a:lnTo>
                  <a:pt x="157" y="4"/>
                </a:lnTo>
                <a:lnTo>
                  <a:pt x="160" y="7"/>
                </a:lnTo>
                <a:lnTo>
                  <a:pt x="160" y="11"/>
                </a:lnTo>
                <a:lnTo>
                  <a:pt x="160" y="20"/>
                </a:lnTo>
                <a:lnTo>
                  <a:pt x="182" y="30"/>
                </a:lnTo>
                <a:lnTo>
                  <a:pt x="198" y="46"/>
                </a:lnTo>
                <a:lnTo>
                  <a:pt x="210" y="66"/>
                </a:lnTo>
                <a:lnTo>
                  <a:pt x="213" y="89"/>
                </a:lnTo>
                <a:lnTo>
                  <a:pt x="213" y="177"/>
                </a:lnTo>
                <a:lnTo>
                  <a:pt x="208" y="209"/>
                </a:lnTo>
                <a:lnTo>
                  <a:pt x="194" y="237"/>
                </a:lnTo>
                <a:lnTo>
                  <a:pt x="175" y="260"/>
                </a:lnTo>
                <a:lnTo>
                  <a:pt x="148" y="276"/>
                </a:lnTo>
                <a:lnTo>
                  <a:pt x="116" y="283"/>
                </a:lnTo>
                <a:lnTo>
                  <a:pt x="116" y="299"/>
                </a:lnTo>
                <a:lnTo>
                  <a:pt x="122" y="327"/>
                </a:lnTo>
                <a:lnTo>
                  <a:pt x="134" y="352"/>
                </a:lnTo>
                <a:lnTo>
                  <a:pt x="153" y="371"/>
                </a:lnTo>
                <a:lnTo>
                  <a:pt x="178" y="384"/>
                </a:lnTo>
                <a:lnTo>
                  <a:pt x="206" y="389"/>
                </a:lnTo>
                <a:lnTo>
                  <a:pt x="235" y="384"/>
                </a:lnTo>
                <a:lnTo>
                  <a:pt x="259" y="371"/>
                </a:lnTo>
                <a:lnTo>
                  <a:pt x="281" y="352"/>
                </a:lnTo>
                <a:lnTo>
                  <a:pt x="293" y="327"/>
                </a:lnTo>
                <a:lnTo>
                  <a:pt x="296" y="299"/>
                </a:lnTo>
                <a:lnTo>
                  <a:pt x="296" y="89"/>
                </a:lnTo>
                <a:lnTo>
                  <a:pt x="279" y="80"/>
                </a:lnTo>
                <a:lnTo>
                  <a:pt x="268" y="64"/>
                </a:lnTo>
                <a:lnTo>
                  <a:pt x="263" y="45"/>
                </a:lnTo>
                <a:lnTo>
                  <a:pt x="266" y="27"/>
                </a:lnTo>
                <a:lnTo>
                  <a:pt x="275" y="13"/>
                </a:lnTo>
                <a:lnTo>
                  <a:pt x="289" y="4"/>
                </a:lnTo>
                <a:lnTo>
                  <a:pt x="307" y="0"/>
                </a:lnTo>
                <a:lnTo>
                  <a:pt x="325" y="4"/>
                </a:lnTo>
                <a:lnTo>
                  <a:pt x="339" y="13"/>
                </a:lnTo>
                <a:lnTo>
                  <a:pt x="348" y="27"/>
                </a:lnTo>
                <a:lnTo>
                  <a:pt x="351" y="45"/>
                </a:lnTo>
                <a:lnTo>
                  <a:pt x="348" y="64"/>
                </a:lnTo>
                <a:lnTo>
                  <a:pt x="335" y="80"/>
                </a:lnTo>
                <a:lnTo>
                  <a:pt x="318" y="89"/>
                </a:lnTo>
                <a:lnTo>
                  <a:pt x="318" y="299"/>
                </a:lnTo>
                <a:lnTo>
                  <a:pt x="314" y="329"/>
                </a:lnTo>
                <a:lnTo>
                  <a:pt x="303" y="355"/>
                </a:lnTo>
                <a:lnTo>
                  <a:pt x="286" y="377"/>
                </a:lnTo>
                <a:lnTo>
                  <a:pt x="263" y="394"/>
                </a:lnTo>
                <a:lnTo>
                  <a:pt x="236" y="405"/>
                </a:lnTo>
                <a:lnTo>
                  <a:pt x="206" y="410"/>
                </a:lnTo>
                <a:lnTo>
                  <a:pt x="178" y="405"/>
                </a:lnTo>
                <a:lnTo>
                  <a:pt x="152" y="394"/>
                </a:lnTo>
                <a:lnTo>
                  <a:pt x="129" y="377"/>
                </a:lnTo>
                <a:lnTo>
                  <a:pt x="111" y="355"/>
                </a:lnTo>
                <a:lnTo>
                  <a:pt x="100" y="329"/>
                </a:lnTo>
                <a:lnTo>
                  <a:pt x="95" y="299"/>
                </a:lnTo>
                <a:lnTo>
                  <a:pt x="95" y="283"/>
                </a:lnTo>
                <a:lnTo>
                  <a:pt x="65" y="276"/>
                </a:lnTo>
                <a:lnTo>
                  <a:pt x="39" y="260"/>
                </a:lnTo>
                <a:lnTo>
                  <a:pt x="17" y="237"/>
                </a:lnTo>
                <a:lnTo>
                  <a:pt x="3" y="209"/>
                </a:lnTo>
                <a:lnTo>
                  <a:pt x="0" y="177"/>
                </a:lnTo>
                <a:lnTo>
                  <a:pt x="0" y="89"/>
                </a:lnTo>
                <a:lnTo>
                  <a:pt x="3" y="64"/>
                </a:lnTo>
                <a:lnTo>
                  <a:pt x="16" y="43"/>
                </a:lnTo>
                <a:lnTo>
                  <a:pt x="35" y="27"/>
                </a:lnTo>
                <a:lnTo>
                  <a:pt x="58" y="20"/>
                </a:lnTo>
                <a:lnTo>
                  <a:pt x="58" y="11"/>
                </a:lnTo>
                <a:lnTo>
                  <a:pt x="58" y="7"/>
                </a:lnTo>
                <a:lnTo>
                  <a:pt x="62" y="4"/>
                </a:lnTo>
                <a:lnTo>
                  <a:pt x="63" y="0"/>
                </a:lnTo>
                <a:lnTo>
                  <a:pt x="6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47" name="Rectangle 46">
            <a:extLst>
              <a:ext uri="{FF2B5EF4-FFF2-40B4-BE49-F238E27FC236}">
                <a16:creationId xmlns:a16="http://schemas.microsoft.com/office/drawing/2014/main" id="{1183B726-F10D-4166-B1F9-107B7B8D61BF}"/>
              </a:ext>
            </a:extLst>
          </p:cNvPr>
          <p:cNvSpPr/>
          <p:nvPr/>
        </p:nvSpPr>
        <p:spPr>
          <a:xfrm>
            <a:off x="4436124" y="5170671"/>
            <a:ext cx="4951885"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Beginning in CY 2022, quality benchmarks are to be applied to all public and private payers.  This work will be coordinated through OHS, DSS and the OHS Quality Council, with input from the SAB.</a:t>
            </a:r>
          </a:p>
        </p:txBody>
      </p:sp>
      <p:sp>
        <p:nvSpPr>
          <p:cNvPr id="48" name="Title 4">
            <a:extLst>
              <a:ext uri="{FF2B5EF4-FFF2-40B4-BE49-F238E27FC236}">
                <a16:creationId xmlns:a16="http://schemas.microsoft.com/office/drawing/2014/main" id="{5E618F7C-FE49-4D07-A102-EB05BDA49C69}"/>
              </a:ext>
            </a:extLst>
          </p:cNvPr>
          <p:cNvSpPr txBox="1">
            <a:spLocks/>
          </p:cNvSpPr>
          <p:nvPr/>
        </p:nvSpPr>
        <p:spPr>
          <a:xfrm>
            <a:off x="468162" y="277322"/>
            <a:ext cx="109728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r>
              <a:rPr lang="en-US"/>
              <a:t>Connecticut Benchmarks and Target Program </a:t>
            </a:r>
          </a:p>
        </p:txBody>
      </p:sp>
    </p:spTree>
    <p:extLst>
      <p:ext uri="{BB962C8B-B14F-4D97-AF65-F5344CB8AC3E}">
        <p14:creationId xmlns:p14="http://schemas.microsoft.com/office/powerpoint/2010/main" val="345676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CB2B0AA-4940-4556-A1DB-DCBB7F519ED9}"/>
              </a:ext>
            </a:extLst>
          </p:cNvPr>
          <p:cNvSpPr txBox="1">
            <a:spLocks noGrp="1"/>
          </p:cNvSpPr>
          <p:nvPr>
            <p:ph type="title"/>
          </p:nvPr>
        </p:nvSpPr>
        <p:spPr>
          <a:prstGeom prst="rect">
            <a:avLst/>
          </a:prstGeom>
        </p:spPr>
        <p:txBody>
          <a:bodyPr vert="horz" anchor="ctr">
            <a:normAutofit fontScale="90000"/>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r>
              <a:rPr lang="en-US"/>
              <a:t>Connecticut Benchmark Program: </a:t>
            </a:r>
            <a:br>
              <a:rPr lang="en-US"/>
            </a:br>
            <a:r>
              <a:rPr lang="en-US"/>
              <a:t>Key Deliberating Bodies </a:t>
            </a:r>
          </a:p>
        </p:txBody>
      </p:sp>
      <p:sp>
        <p:nvSpPr>
          <p:cNvPr id="5" name="Content Placeholder 4">
            <a:extLst>
              <a:ext uri="{FF2B5EF4-FFF2-40B4-BE49-F238E27FC236}">
                <a16:creationId xmlns:a16="http://schemas.microsoft.com/office/drawing/2014/main" id="{65DA4525-E3F6-4318-915D-510338ABE884}"/>
              </a:ext>
            </a:extLst>
          </p:cNvPr>
          <p:cNvSpPr>
            <a:spLocks noGrp="1"/>
          </p:cNvSpPr>
          <p:nvPr>
            <p:ph idx="1"/>
          </p:nvPr>
        </p:nvSpPr>
        <p:spPr>
          <a:xfrm>
            <a:off x="609600" y="1990016"/>
            <a:ext cx="11247620" cy="4680716"/>
          </a:xfrm>
        </p:spPr>
        <p:txBody>
          <a:bodyPr>
            <a:normAutofit fontScale="92500"/>
          </a:bodyPr>
          <a:lstStyle/>
          <a:p>
            <a:r>
              <a:rPr lang="en-US" sz="2700"/>
              <a:t>The Connecticut Benchmark Program will be established with the support of key deliberating bodies; the primary body is the </a:t>
            </a:r>
            <a:r>
              <a:rPr lang="en-US" sz="2700" b="1"/>
              <a:t>Technical Team</a:t>
            </a:r>
            <a:r>
              <a:rPr lang="en-US" sz="2700"/>
              <a:t>.</a:t>
            </a:r>
          </a:p>
          <a:p>
            <a:endParaRPr lang="en-US" sz="800"/>
          </a:p>
          <a:p>
            <a:r>
              <a:rPr lang="en-US" sz="2700"/>
              <a:t>The </a:t>
            </a:r>
            <a:r>
              <a:rPr lang="en-US" sz="2700" b="1"/>
              <a:t>Stakeholder Advisory Board </a:t>
            </a:r>
            <a:r>
              <a:rPr lang="en-US" sz="2700"/>
              <a:t>is charged with providing input to the Technical Team on the development of the cost growth target and primary care target.  </a:t>
            </a:r>
          </a:p>
          <a:p>
            <a:endParaRPr lang="en-US" sz="800"/>
          </a:p>
          <a:p>
            <a:r>
              <a:rPr lang="en-US" sz="2700"/>
              <a:t>The </a:t>
            </a:r>
            <a:r>
              <a:rPr lang="en-US" sz="2700" b="1"/>
              <a:t>Quality Council </a:t>
            </a:r>
            <a:r>
              <a:rPr lang="en-US" sz="2700"/>
              <a:t>will be charged with developing the Quality Benchmarks with support from OHS and DSS.</a:t>
            </a:r>
          </a:p>
          <a:p>
            <a:endParaRPr lang="en-US" sz="800"/>
          </a:p>
          <a:p>
            <a:r>
              <a:rPr lang="en-US" sz="2700" b="1"/>
              <a:t>Other bodies</a:t>
            </a:r>
            <a:r>
              <a:rPr lang="en-US" sz="2700"/>
              <a:t>, such as the OHS Consumer Advisory Council, Health Care Cabinet, Practice Transformation Task Force, MAPOC, and other stakeholders will be consulted and will feed into the Stakeholder Advisory Board.</a:t>
            </a:r>
            <a:endParaRPr lang="en-US" sz="2700">
              <a:solidFill>
                <a:srgbClr val="FF0000"/>
              </a:solidFill>
            </a:endParaRPr>
          </a:p>
        </p:txBody>
      </p:sp>
      <p:sp>
        <p:nvSpPr>
          <p:cNvPr id="3" name="Slide Number Placeholder 2">
            <a:extLst>
              <a:ext uri="{FF2B5EF4-FFF2-40B4-BE49-F238E27FC236}">
                <a16:creationId xmlns:a16="http://schemas.microsoft.com/office/drawing/2014/main" id="{3AB7DA9D-43D9-40DE-8BFE-390DED5373FC}"/>
              </a:ext>
            </a:extLst>
          </p:cNvPr>
          <p:cNvSpPr>
            <a:spLocks noGrp="1"/>
          </p:cNvSpPr>
          <p:nvPr>
            <p:ph type="sldNum" sz="quarter" idx="12"/>
          </p:nvPr>
        </p:nvSpPr>
        <p:spPr/>
        <p:txBody>
          <a:bodyPr/>
          <a:lstStyle/>
          <a:p>
            <a:fld id="{401CF334-2D5C-4859-84A6-CA7E6E43FAEB}" type="slidenum">
              <a:rPr lang="en-US" smtClean="0"/>
              <a:t>16</a:t>
            </a:fld>
            <a:endParaRPr lang="en-US"/>
          </a:p>
        </p:txBody>
      </p:sp>
    </p:spTree>
    <p:extLst>
      <p:ext uri="{BB962C8B-B14F-4D97-AF65-F5344CB8AC3E}">
        <p14:creationId xmlns:p14="http://schemas.microsoft.com/office/powerpoint/2010/main" val="315152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5EC5-815B-475D-8CAF-5C6985919AEB}"/>
              </a:ext>
            </a:extLst>
          </p:cNvPr>
          <p:cNvSpPr>
            <a:spLocks noGrp="1"/>
          </p:cNvSpPr>
          <p:nvPr>
            <p:ph type="title"/>
          </p:nvPr>
        </p:nvSpPr>
        <p:spPr/>
        <p:txBody>
          <a:bodyPr/>
          <a:lstStyle/>
          <a:p>
            <a:r>
              <a:rPr lang="en-US"/>
              <a:t>Technical Team Members</a:t>
            </a:r>
          </a:p>
        </p:txBody>
      </p:sp>
      <p:sp>
        <p:nvSpPr>
          <p:cNvPr id="7" name="Content Placeholder 6">
            <a:extLst>
              <a:ext uri="{FF2B5EF4-FFF2-40B4-BE49-F238E27FC236}">
                <a16:creationId xmlns:a16="http://schemas.microsoft.com/office/drawing/2014/main" id="{67E7E87B-B637-4201-B54C-839FCBDC5EE6}"/>
              </a:ext>
            </a:extLst>
          </p:cNvPr>
          <p:cNvSpPr>
            <a:spLocks noGrp="1"/>
          </p:cNvSpPr>
          <p:nvPr>
            <p:ph sz="half" idx="1"/>
          </p:nvPr>
        </p:nvSpPr>
        <p:spPr>
          <a:xfrm>
            <a:off x="609600" y="1735075"/>
            <a:ext cx="3118338" cy="5122925"/>
          </a:xfrm>
        </p:spPr>
        <p:txBody>
          <a:bodyPr>
            <a:normAutofit/>
          </a:bodyPr>
          <a:lstStyle/>
          <a:p>
            <a:r>
              <a:rPr lang="en-US"/>
              <a:t>Vicki Veltri</a:t>
            </a:r>
          </a:p>
          <a:p>
            <a:r>
              <a:rPr lang="en-US"/>
              <a:t>Rebecca Andrews</a:t>
            </a:r>
          </a:p>
          <a:p>
            <a:r>
              <a:rPr lang="en-US"/>
              <a:t>Angela Harris</a:t>
            </a:r>
          </a:p>
          <a:p>
            <a:r>
              <a:rPr lang="en-US"/>
              <a:t>Luis Pérez</a:t>
            </a:r>
          </a:p>
          <a:p>
            <a:r>
              <a:rPr lang="en-US"/>
              <a:t>Paul Grady</a:t>
            </a:r>
          </a:p>
          <a:p>
            <a:r>
              <a:rPr lang="en-US"/>
              <a:t>Patricia Baker</a:t>
            </a:r>
          </a:p>
          <a:p>
            <a:r>
              <a:rPr lang="en-US"/>
              <a:t>Zack Cooper</a:t>
            </a:r>
          </a:p>
          <a:p>
            <a:r>
              <a:rPr lang="en-US"/>
              <a:t>Melissa McCaw</a:t>
            </a:r>
          </a:p>
          <a:p>
            <a:r>
              <a:rPr lang="en-US"/>
              <a:t>Deidre Gifford</a:t>
            </a:r>
          </a:p>
          <a:p>
            <a:r>
              <a:rPr lang="en-US"/>
              <a:t>Paul Lombardo</a:t>
            </a:r>
          </a:p>
          <a:p>
            <a:r>
              <a:rPr lang="en-US"/>
              <a:t>Rae-Ellen Roy</a:t>
            </a:r>
          </a:p>
        </p:txBody>
      </p:sp>
      <p:sp>
        <p:nvSpPr>
          <p:cNvPr id="8" name="Content Placeholder 7">
            <a:extLst>
              <a:ext uri="{FF2B5EF4-FFF2-40B4-BE49-F238E27FC236}">
                <a16:creationId xmlns:a16="http://schemas.microsoft.com/office/drawing/2014/main" id="{606F0844-AD31-472A-ACCD-A9538B4C3E3A}"/>
              </a:ext>
            </a:extLst>
          </p:cNvPr>
          <p:cNvSpPr>
            <a:spLocks noGrp="1"/>
          </p:cNvSpPr>
          <p:nvPr>
            <p:ph sz="half" idx="2"/>
          </p:nvPr>
        </p:nvSpPr>
        <p:spPr>
          <a:xfrm>
            <a:off x="3470031" y="1735075"/>
            <a:ext cx="7948246" cy="4919105"/>
          </a:xfrm>
        </p:spPr>
        <p:txBody>
          <a:bodyPr>
            <a:normAutofit/>
          </a:bodyPr>
          <a:lstStyle/>
          <a:p>
            <a:pPr marL="109728" indent="0">
              <a:buNone/>
            </a:pPr>
            <a:r>
              <a:rPr lang="en-US"/>
              <a:t>Office of Health Strategy </a:t>
            </a:r>
            <a:r>
              <a:rPr lang="en-US" i="1"/>
              <a:t>(Chair)</a:t>
            </a:r>
          </a:p>
          <a:p>
            <a:pPr marL="109728" indent="0">
              <a:buNone/>
            </a:pPr>
            <a:r>
              <a:rPr lang="en-US"/>
              <a:t>American College of Physicians, Connecticut Chapter </a:t>
            </a:r>
            <a:r>
              <a:rPr lang="en-US" i="1"/>
              <a:t>(Appointed)</a:t>
            </a:r>
            <a:endParaRPr lang="en-US"/>
          </a:p>
          <a:p>
            <a:pPr marL="109728" indent="0">
              <a:buNone/>
            </a:pPr>
            <a:r>
              <a:rPr lang="en-US"/>
              <a:t>Phillips Metropolitan CME Church </a:t>
            </a:r>
            <a:r>
              <a:rPr lang="en-US" i="1"/>
              <a:t>(Appointed)</a:t>
            </a:r>
          </a:p>
          <a:p>
            <a:pPr marL="109728" indent="0">
              <a:buNone/>
            </a:pPr>
            <a:r>
              <a:rPr lang="en-US"/>
              <a:t>Mental Health Connecticut, Inc. </a:t>
            </a:r>
            <a:r>
              <a:rPr lang="en-US" i="1"/>
              <a:t>(Appointed)</a:t>
            </a:r>
          </a:p>
          <a:p>
            <a:pPr marL="109728" indent="0">
              <a:buNone/>
            </a:pPr>
            <a:r>
              <a:rPr lang="en-US"/>
              <a:t>Connecticut Business Group on Health </a:t>
            </a:r>
            <a:r>
              <a:rPr lang="en-US" i="1"/>
              <a:t>(Appointed)</a:t>
            </a:r>
          </a:p>
          <a:p>
            <a:pPr marL="109728" indent="0">
              <a:buNone/>
            </a:pPr>
            <a:r>
              <a:rPr lang="en-US"/>
              <a:t>Connecticut Health Foundation </a:t>
            </a:r>
            <a:r>
              <a:rPr lang="en-US" i="1"/>
              <a:t>(Appointed)</a:t>
            </a:r>
          </a:p>
          <a:p>
            <a:pPr marL="109728" indent="0">
              <a:buNone/>
            </a:pPr>
            <a:r>
              <a:rPr lang="en-US"/>
              <a:t>Yale University (</a:t>
            </a:r>
            <a:r>
              <a:rPr lang="en-US" i="1"/>
              <a:t>Appointed)</a:t>
            </a:r>
          </a:p>
          <a:p>
            <a:pPr marL="109728" indent="0">
              <a:buNone/>
            </a:pPr>
            <a:r>
              <a:rPr lang="en-US"/>
              <a:t>Office of Policy and Management </a:t>
            </a:r>
            <a:r>
              <a:rPr lang="en-US" i="1"/>
              <a:t>(Designated)</a:t>
            </a:r>
          </a:p>
          <a:p>
            <a:pPr marL="109728" indent="0">
              <a:buNone/>
            </a:pPr>
            <a:r>
              <a:rPr lang="en-US"/>
              <a:t>Department of Social Services (</a:t>
            </a:r>
            <a:r>
              <a:rPr lang="en-US" i="1"/>
              <a:t>Designated)</a:t>
            </a:r>
          </a:p>
          <a:p>
            <a:pPr marL="109728" indent="0">
              <a:buNone/>
            </a:pPr>
            <a:r>
              <a:rPr lang="en-US"/>
              <a:t>Connecticut Insurance Department </a:t>
            </a:r>
            <a:r>
              <a:rPr lang="en-US" i="1"/>
              <a:t>(Designated)</a:t>
            </a:r>
          </a:p>
          <a:p>
            <a:pPr marL="109728" indent="0">
              <a:buNone/>
            </a:pPr>
            <a:r>
              <a:rPr lang="en-US"/>
              <a:t>Office of the State Comptroller </a:t>
            </a:r>
            <a:r>
              <a:rPr lang="en-US" i="1"/>
              <a:t>(Designated)</a:t>
            </a:r>
          </a:p>
        </p:txBody>
      </p:sp>
      <p:sp>
        <p:nvSpPr>
          <p:cNvPr id="4" name="Slide Number Placeholder 3">
            <a:extLst>
              <a:ext uri="{FF2B5EF4-FFF2-40B4-BE49-F238E27FC236}">
                <a16:creationId xmlns:a16="http://schemas.microsoft.com/office/drawing/2014/main" id="{9CD3D85A-B151-4A74-8D3C-35661B75E3B1}"/>
              </a:ext>
            </a:extLst>
          </p:cNvPr>
          <p:cNvSpPr>
            <a:spLocks noGrp="1"/>
          </p:cNvSpPr>
          <p:nvPr>
            <p:ph type="sldNum" sz="quarter" idx="12"/>
          </p:nvPr>
        </p:nvSpPr>
        <p:spPr/>
        <p:txBody>
          <a:bodyPr/>
          <a:lstStyle/>
          <a:p>
            <a:fld id="{401CF334-2D5C-4859-84A6-CA7E6E43FAEB}" type="slidenum">
              <a:rPr lang="en-US" smtClean="0"/>
              <a:t>17</a:t>
            </a:fld>
            <a:endParaRPr lang="en-US"/>
          </a:p>
        </p:txBody>
      </p:sp>
    </p:spTree>
    <p:extLst>
      <p:ext uri="{BB962C8B-B14F-4D97-AF65-F5344CB8AC3E}">
        <p14:creationId xmlns:p14="http://schemas.microsoft.com/office/powerpoint/2010/main" val="34916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3FEB3-8AA8-4EF5-9224-97AFA4AEC868}"/>
              </a:ext>
            </a:extLst>
          </p:cNvPr>
          <p:cNvSpPr>
            <a:spLocks noGrp="1"/>
          </p:cNvSpPr>
          <p:nvPr>
            <p:ph idx="1"/>
          </p:nvPr>
        </p:nvSpPr>
        <p:spPr>
          <a:xfrm>
            <a:off x="541025" y="1925611"/>
            <a:ext cx="10972800" cy="4821576"/>
          </a:xfrm>
        </p:spPr>
        <p:txBody>
          <a:bodyPr>
            <a:normAutofit/>
          </a:bodyPr>
          <a:lstStyle/>
          <a:p>
            <a:r>
              <a:rPr lang="en-US"/>
              <a:t>To develop recommendations for a cost growth benchmark the SAB will provide the Technical Team with input on responses to two questions:</a:t>
            </a:r>
          </a:p>
          <a:p>
            <a:pPr marL="109728" indent="0">
              <a:buNone/>
            </a:pPr>
            <a:endParaRPr lang="en-US" sz="1400"/>
          </a:p>
          <a:p>
            <a:pPr marL="925830" lvl="1" indent="-514350">
              <a:buFont typeface="+mj-lt"/>
              <a:buAutoNum type="arabicPeriod"/>
            </a:pPr>
            <a:r>
              <a:rPr lang="en-US" sz="2800" b="1"/>
              <a:t>What health care spending is to be measured?</a:t>
            </a:r>
          </a:p>
          <a:p>
            <a:pPr marL="1191006" lvl="2" indent="-514350"/>
            <a:r>
              <a:rPr lang="en-US"/>
              <a:t>The SAB will weigh in on specific questions related to the measurement of health care spending.</a:t>
            </a:r>
          </a:p>
          <a:p>
            <a:pPr marL="1191006" lvl="2" indent="-514350"/>
            <a:endParaRPr lang="en-US" sz="1200"/>
          </a:p>
          <a:p>
            <a:pPr marL="925830" lvl="1" indent="-514350">
              <a:buFont typeface="+mj-lt"/>
              <a:buAutoNum type="arabicPeriod" startAt="2"/>
            </a:pPr>
            <a:r>
              <a:rPr lang="en-US" sz="2800" b="1"/>
              <a:t>How will the cost growth benchmark be set?</a:t>
            </a:r>
          </a:p>
          <a:p>
            <a:pPr marL="1191006" lvl="2" indent="-514350"/>
            <a:r>
              <a:rPr lang="en-US"/>
              <a:t>The SAB will weigh in on the methodology and value of the benchmark.</a:t>
            </a:r>
          </a:p>
          <a:p>
            <a:pPr marL="925830" lvl="1" indent="-514350"/>
            <a:endParaRPr lang="en-US"/>
          </a:p>
        </p:txBody>
      </p:sp>
      <p:sp>
        <p:nvSpPr>
          <p:cNvPr id="4" name="Slide Number Placeholder 3">
            <a:extLst>
              <a:ext uri="{FF2B5EF4-FFF2-40B4-BE49-F238E27FC236}">
                <a16:creationId xmlns:a16="http://schemas.microsoft.com/office/drawing/2014/main" id="{660D519C-3F02-4A8C-9D46-6898D8C31BD9}"/>
              </a:ext>
            </a:extLst>
          </p:cNvPr>
          <p:cNvSpPr>
            <a:spLocks noGrp="1"/>
          </p:cNvSpPr>
          <p:nvPr>
            <p:ph type="sldNum" sz="quarter" idx="12"/>
          </p:nvPr>
        </p:nvSpPr>
        <p:spPr/>
        <p:txBody>
          <a:bodyPr/>
          <a:lstStyle/>
          <a:p>
            <a:fld id="{401CF334-2D5C-4859-84A6-CA7E6E43FAEB}" type="slidenum">
              <a:rPr lang="en-US" smtClean="0"/>
              <a:t>18</a:t>
            </a:fld>
            <a:endParaRPr lang="en-US"/>
          </a:p>
        </p:txBody>
      </p:sp>
      <p:sp>
        <p:nvSpPr>
          <p:cNvPr id="6" name="Freeform 14">
            <a:extLst>
              <a:ext uri="{FF2B5EF4-FFF2-40B4-BE49-F238E27FC236}">
                <a16:creationId xmlns:a16="http://schemas.microsoft.com/office/drawing/2014/main" id="{7C56EC9D-E43E-4DA6-AC2B-DFC41A9B2C0A}"/>
              </a:ext>
            </a:extLst>
          </p:cNvPr>
          <p:cNvSpPr>
            <a:spLocks/>
          </p:cNvSpPr>
          <p:nvPr/>
        </p:nvSpPr>
        <p:spPr bwMode="auto">
          <a:xfrm>
            <a:off x="9694812" y="547479"/>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1">
                  <a:lumMod val="72000"/>
                  <a:lumOff val="28000"/>
                </a:schemeClr>
              </a:gs>
              <a:gs pos="100000">
                <a:schemeClr val="accent1">
                  <a:lumMod val="75000"/>
                </a:schemeClr>
              </a:gs>
            </a:gsLst>
            <a:lin ang="10800000" scaled="1"/>
            <a:tileRect/>
          </a:gradFill>
          <a:ln w="28575">
            <a:gradFill flip="none" rotWithShape="1">
              <a:gsLst>
                <a:gs pos="0">
                  <a:schemeClr val="accent1"/>
                </a:gs>
                <a:gs pos="100000">
                  <a:schemeClr val="accent1">
                    <a:lumMod val="75000"/>
                  </a:schemeClr>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Rectangle 6">
            <a:extLst>
              <a:ext uri="{FF2B5EF4-FFF2-40B4-BE49-F238E27FC236}">
                <a16:creationId xmlns:a16="http://schemas.microsoft.com/office/drawing/2014/main" id="{8DA875ED-72D4-4AD0-A3EF-6989EA0435E4}"/>
              </a:ext>
            </a:extLst>
          </p:cNvPr>
          <p:cNvSpPr/>
          <p:nvPr/>
        </p:nvSpPr>
        <p:spPr>
          <a:xfrm>
            <a:off x="0" y="492065"/>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9D39093C-C04F-4EB7-BB3D-A8F1C4CA1C16}"/>
              </a:ext>
            </a:extLst>
          </p:cNvPr>
          <p:cNvSpPr txBox="1"/>
          <p:nvPr/>
        </p:nvSpPr>
        <p:spPr>
          <a:xfrm>
            <a:off x="678175" y="301351"/>
            <a:ext cx="813043" cy="1877437"/>
          </a:xfrm>
          <a:prstGeom prst="rect">
            <a:avLst/>
          </a:prstGeom>
          <a:noFill/>
        </p:spPr>
        <p:txBody>
          <a:bodyPr wrap="none" rtlCol="0">
            <a:spAutoFit/>
          </a:bodyPr>
          <a:lstStyle/>
          <a:p>
            <a:pPr marL="0" lvl="1"/>
            <a:r>
              <a:rPr lang="en-GB" sz="8800" b="1">
                <a:solidFill>
                  <a:schemeClr val="accent1"/>
                </a:solidFill>
                <a:latin typeface="Arial" pitchFamily="34" charset="0"/>
                <a:cs typeface="Arial" pitchFamily="34" charset="0"/>
              </a:rPr>
              <a:t>1</a:t>
            </a:r>
            <a:endParaRPr lang="en-IN" sz="8800" b="1">
              <a:solidFill>
                <a:schemeClr val="accent1"/>
              </a:solidFill>
              <a:latin typeface="Arial" pitchFamily="34" charset="0"/>
              <a:cs typeface="Arial" pitchFamily="34" charset="0"/>
            </a:endParaRPr>
          </a:p>
          <a:p>
            <a:endParaRPr lang="en-IN" sz="2800"/>
          </a:p>
        </p:txBody>
      </p:sp>
      <p:sp>
        <p:nvSpPr>
          <p:cNvPr id="9" name="TextBox 8">
            <a:extLst>
              <a:ext uri="{FF2B5EF4-FFF2-40B4-BE49-F238E27FC236}">
                <a16:creationId xmlns:a16="http://schemas.microsoft.com/office/drawing/2014/main" id="{89565AD9-5DE9-49AC-8AAB-E50EF8BF6AA1}"/>
              </a:ext>
            </a:extLst>
          </p:cNvPr>
          <p:cNvSpPr txBox="1"/>
          <p:nvPr/>
        </p:nvSpPr>
        <p:spPr>
          <a:xfrm>
            <a:off x="2642420" y="777951"/>
            <a:ext cx="1364476"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Cost Growth </a:t>
            </a:r>
          </a:p>
          <a:p>
            <a:pPr algn="ctr"/>
            <a:r>
              <a:rPr lang="en-GB">
                <a:solidFill>
                  <a:schemeClr val="tx1">
                    <a:lumMod val="75000"/>
                    <a:lumOff val="25000"/>
                  </a:schemeClr>
                </a:solidFill>
                <a:latin typeface="Impact" pitchFamily="34" charset="0"/>
                <a:cs typeface="Arial" pitchFamily="34" charset="0"/>
              </a:rPr>
              <a:t>Benchmark</a:t>
            </a:r>
            <a:endParaRPr lang="en-IN">
              <a:solidFill>
                <a:schemeClr val="tx1">
                  <a:lumMod val="75000"/>
                  <a:lumOff val="25000"/>
                </a:schemeClr>
              </a:solidFill>
              <a:latin typeface="Impact" pitchFamily="34" charset="0"/>
              <a:cs typeface="Arial" pitchFamily="34" charset="0"/>
            </a:endParaRPr>
          </a:p>
        </p:txBody>
      </p:sp>
      <p:sp>
        <p:nvSpPr>
          <p:cNvPr id="10" name="Rectangle 9">
            <a:extLst>
              <a:ext uri="{FF2B5EF4-FFF2-40B4-BE49-F238E27FC236}">
                <a16:creationId xmlns:a16="http://schemas.microsoft.com/office/drawing/2014/main" id="{8DDCCFB2-D9DA-4826-A733-E9A93BE4AB4C}"/>
              </a:ext>
            </a:extLst>
          </p:cNvPr>
          <p:cNvSpPr/>
          <p:nvPr/>
        </p:nvSpPr>
        <p:spPr>
          <a:xfrm>
            <a:off x="4434344" y="562507"/>
            <a:ext cx="4867176"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SAB is to advise the Technical Team as it develops recommendations for a cost growth benchmark that covers all payers and all populations for 2021-2025.</a:t>
            </a:r>
          </a:p>
        </p:txBody>
      </p:sp>
      <p:grpSp>
        <p:nvGrpSpPr>
          <p:cNvPr id="18" name="Group 17">
            <a:extLst>
              <a:ext uri="{FF2B5EF4-FFF2-40B4-BE49-F238E27FC236}">
                <a16:creationId xmlns:a16="http://schemas.microsoft.com/office/drawing/2014/main" id="{501C863B-7B37-487E-AA2F-9D39D3109AC7}"/>
              </a:ext>
            </a:extLst>
          </p:cNvPr>
          <p:cNvGrpSpPr/>
          <p:nvPr/>
        </p:nvGrpSpPr>
        <p:grpSpPr>
          <a:xfrm>
            <a:off x="1647536" y="777951"/>
            <a:ext cx="605476" cy="605476"/>
            <a:chOff x="1611131" y="1382727"/>
            <a:chExt cx="605476" cy="605476"/>
          </a:xfrm>
        </p:grpSpPr>
        <p:sp>
          <p:nvSpPr>
            <p:cNvPr id="11" name="Oval 10">
              <a:extLst>
                <a:ext uri="{FF2B5EF4-FFF2-40B4-BE49-F238E27FC236}">
                  <a16:creationId xmlns:a16="http://schemas.microsoft.com/office/drawing/2014/main" id="{A598461E-528B-44E1-9ED5-C50C9DE5411F}"/>
                </a:ext>
              </a:extLst>
            </p:cNvPr>
            <p:cNvSpPr/>
            <p:nvPr/>
          </p:nvSpPr>
          <p:spPr>
            <a:xfrm>
              <a:off x="1611131" y="1382727"/>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a:extLst>
                <a:ext uri="{FF2B5EF4-FFF2-40B4-BE49-F238E27FC236}">
                  <a16:creationId xmlns:a16="http://schemas.microsoft.com/office/drawing/2014/main" id="{D414D03A-48B6-42F2-AC7C-FE2A437E0627}"/>
                </a:ext>
              </a:extLst>
            </p:cNvPr>
            <p:cNvGrpSpPr/>
            <p:nvPr/>
          </p:nvGrpSpPr>
          <p:grpSpPr>
            <a:xfrm>
              <a:off x="1746774" y="1561886"/>
              <a:ext cx="334190" cy="283430"/>
              <a:chOff x="-1320800" y="1363663"/>
              <a:chExt cx="5205413" cy="4414838"/>
            </a:xfrm>
            <a:solidFill>
              <a:schemeClr val="bg1"/>
            </a:solidFill>
          </p:grpSpPr>
          <p:sp>
            <p:nvSpPr>
              <p:cNvPr id="13" name="Freeform 6">
                <a:extLst>
                  <a:ext uri="{FF2B5EF4-FFF2-40B4-BE49-F238E27FC236}">
                    <a16:creationId xmlns:a16="http://schemas.microsoft.com/office/drawing/2014/main" id="{C897ACCA-206C-40A9-9A01-50C5B84DC9CE}"/>
                  </a:ext>
                </a:extLst>
              </p:cNvPr>
              <p:cNvSpPr>
                <a:spLocks/>
              </p:cNvSpPr>
              <p:nvPr/>
            </p:nvSpPr>
            <p:spPr bwMode="auto">
              <a:xfrm>
                <a:off x="-968375" y="4203701"/>
                <a:ext cx="839788" cy="1574800"/>
              </a:xfrm>
              <a:custGeom>
                <a:avLst/>
                <a:gdLst>
                  <a:gd name="T0" fmla="*/ 1058 w 1058"/>
                  <a:gd name="T1" fmla="*/ 0 h 1984"/>
                  <a:gd name="T2" fmla="*/ 1058 w 1058"/>
                  <a:gd name="T3" fmla="*/ 1867 h 1984"/>
                  <a:gd name="T4" fmla="*/ 1054 w 1058"/>
                  <a:gd name="T5" fmla="*/ 1899 h 1984"/>
                  <a:gd name="T6" fmla="*/ 1042 w 1058"/>
                  <a:gd name="T7" fmla="*/ 1927 h 1984"/>
                  <a:gd name="T8" fmla="*/ 1022 w 1058"/>
                  <a:gd name="T9" fmla="*/ 1950 h 1984"/>
                  <a:gd name="T10" fmla="*/ 999 w 1058"/>
                  <a:gd name="T11" fmla="*/ 1968 h 1984"/>
                  <a:gd name="T12" fmla="*/ 971 w 1058"/>
                  <a:gd name="T13" fmla="*/ 1980 h 1984"/>
                  <a:gd name="T14" fmla="*/ 939 w 1058"/>
                  <a:gd name="T15" fmla="*/ 1984 h 1984"/>
                  <a:gd name="T16" fmla="*/ 117 w 1058"/>
                  <a:gd name="T17" fmla="*/ 1984 h 1984"/>
                  <a:gd name="T18" fmla="*/ 85 w 1058"/>
                  <a:gd name="T19" fmla="*/ 1980 h 1984"/>
                  <a:gd name="T20" fmla="*/ 57 w 1058"/>
                  <a:gd name="T21" fmla="*/ 1968 h 1984"/>
                  <a:gd name="T22" fmla="*/ 34 w 1058"/>
                  <a:gd name="T23" fmla="*/ 1950 h 1984"/>
                  <a:gd name="T24" fmla="*/ 16 w 1058"/>
                  <a:gd name="T25" fmla="*/ 1927 h 1984"/>
                  <a:gd name="T26" fmla="*/ 4 w 1058"/>
                  <a:gd name="T27" fmla="*/ 1899 h 1984"/>
                  <a:gd name="T28" fmla="*/ 0 w 1058"/>
                  <a:gd name="T29" fmla="*/ 1867 h 1984"/>
                  <a:gd name="T30" fmla="*/ 0 w 1058"/>
                  <a:gd name="T31" fmla="*/ 804 h 1984"/>
                  <a:gd name="T32" fmla="*/ 85 w 1058"/>
                  <a:gd name="T33" fmla="*/ 794 h 1984"/>
                  <a:gd name="T34" fmla="*/ 167 w 1058"/>
                  <a:gd name="T35" fmla="*/ 772 h 1984"/>
                  <a:gd name="T36" fmla="*/ 248 w 1058"/>
                  <a:gd name="T37" fmla="*/ 743 h 1984"/>
                  <a:gd name="T38" fmla="*/ 324 w 1058"/>
                  <a:gd name="T39" fmla="*/ 703 h 1984"/>
                  <a:gd name="T40" fmla="*/ 396 w 1058"/>
                  <a:gd name="T41" fmla="*/ 653 h 1984"/>
                  <a:gd name="T42" fmla="*/ 461 w 1058"/>
                  <a:gd name="T43" fmla="*/ 596 h 1984"/>
                  <a:gd name="T44" fmla="*/ 1058 w 1058"/>
                  <a:gd name="T45" fmla="*/ 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8" h="1984">
                    <a:moveTo>
                      <a:pt x="1058" y="0"/>
                    </a:moveTo>
                    <a:lnTo>
                      <a:pt x="1058" y="1867"/>
                    </a:lnTo>
                    <a:lnTo>
                      <a:pt x="1054" y="1899"/>
                    </a:lnTo>
                    <a:lnTo>
                      <a:pt x="1042" y="1927"/>
                    </a:lnTo>
                    <a:lnTo>
                      <a:pt x="1022" y="1950"/>
                    </a:lnTo>
                    <a:lnTo>
                      <a:pt x="999" y="1968"/>
                    </a:lnTo>
                    <a:lnTo>
                      <a:pt x="971" y="1980"/>
                    </a:lnTo>
                    <a:lnTo>
                      <a:pt x="939" y="1984"/>
                    </a:lnTo>
                    <a:lnTo>
                      <a:pt x="117" y="1984"/>
                    </a:lnTo>
                    <a:lnTo>
                      <a:pt x="85" y="1980"/>
                    </a:lnTo>
                    <a:lnTo>
                      <a:pt x="57" y="1968"/>
                    </a:lnTo>
                    <a:lnTo>
                      <a:pt x="34" y="1950"/>
                    </a:lnTo>
                    <a:lnTo>
                      <a:pt x="16" y="1927"/>
                    </a:lnTo>
                    <a:lnTo>
                      <a:pt x="4" y="1899"/>
                    </a:lnTo>
                    <a:lnTo>
                      <a:pt x="0" y="1867"/>
                    </a:lnTo>
                    <a:lnTo>
                      <a:pt x="0" y="804"/>
                    </a:lnTo>
                    <a:lnTo>
                      <a:pt x="85" y="794"/>
                    </a:lnTo>
                    <a:lnTo>
                      <a:pt x="167" y="772"/>
                    </a:lnTo>
                    <a:lnTo>
                      <a:pt x="248" y="743"/>
                    </a:lnTo>
                    <a:lnTo>
                      <a:pt x="324" y="703"/>
                    </a:lnTo>
                    <a:lnTo>
                      <a:pt x="396" y="653"/>
                    </a:lnTo>
                    <a:lnTo>
                      <a:pt x="461" y="596"/>
                    </a:lnTo>
                    <a:lnTo>
                      <a:pt x="10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D134C7A1-ED81-44A3-A067-D9FDB5BD6BAD}"/>
                  </a:ext>
                </a:extLst>
              </p:cNvPr>
              <p:cNvSpPr>
                <a:spLocks/>
              </p:cNvSpPr>
              <p:nvPr/>
            </p:nvSpPr>
            <p:spPr bwMode="auto">
              <a:xfrm>
                <a:off x="196850" y="4192588"/>
                <a:ext cx="839788" cy="1585913"/>
              </a:xfrm>
              <a:custGeom>
                <a:avLst/>
                <a:gdLst>
                  <a:gd name="T0" fmla="*/ 0 w 1059"/>
                  <a:gd name="T1" fmla="*/ 0 h 1998"/>
                  <a:gd name="T2" fmla="*/ 565 w 1059"/>
                  <a:gd name="T3" fmla="*/ 564 h 1998"/>
                  <a:gd name="T4" fmla="*/ 623 w 1059"/>
                  <a:gd name="T5" fmla="*/ 616 h 1998"/>
                  <a:gd name="T6" fmla="*/ 687 w 1059"/>
                  <a:gd name="T7" fmla="*/ 661 h 1998"/>
                  <a:gd name="T8" fmla="*/ 756 w 1059"/>
                  <a:gd name="T9" fmla="*/ 701 h 1998"/>
                  <a:gd name="T10" fmla="*/ 828 w 1059"/>
                  <a:gd name="T11" fmla="*/ 731 h 1998"/>
                  <a:gd name="T12" fmla="*/ 901 w 1059"/>
                  <a:gd name="T13" fmla="*/ 753 h 1998"/>
                  <a:gd name="T14" fmla="*/ 979 w 1059"/>
                  <a:gd name="T15" fmla="*/ 767 h 1998"/>
                  <a:gd name="T16" fmla="*/ 1059 w 1059"/>
                  <a:gd name="T17" fmla="*/ 772 h 1998"/>
                  <a:gd name="T18" fmla="*/ 1059 w 1059"/>
                  <a:gd name="T19" fmla="*/ 1881 h 1998"/>
                  <a:gd name="T20" fmla="*/ 1055 w 1059"/>
                  <a:gd name="T21" fmla="*/ 1913 h 1998"/>
                  <a:gd name="T22" fmla="*/ 1043 w 1059"/>
                  <a:gd name="T23" fmla="*/ 1941 h 1998"/>
                  <a:gd name="T24" fmla="*/ 1025 w 1059"/>
                  <a:gd name="T25" fmla="*/ 1964 h 1998"/>
                  <a:gd name="T26" fmla="*/ 999 w 1059"/>
                  <a:gd name="T27" fmla="*/ 1982 h 1998"/>
                  <a:gd name="T28" fmla="*/ 971 w 1059"/>
                  <a:gd name="T29" fmla="*/ 1994 h 1998"/>
                  <a:gd name="T30" fmla="*/ 941 w 1059"/>
                  <a:gd name="T31" fmla="*/ 1998 h 1998"/>
                  <a:gd name="T32" fmla="*/ 117 w 1059"/>
                  <a:gd name="T33" fmla="*/ 1998 h 1998"/>
                  <a:gd name="T34" fmla="*/ 86 w 1059"/>
                  <a:gd name="T35" fmla="*/ 1994 h 1998"/>
                  <a:gd name="T36" fmla="*/ 58 w 1059"/>
                  <a:gd name="T37" fmla="*/ 1982 h 1998"/>
                  <a:gd name="T38" fmla="*/ 34 w 1059"/>
                  <a:gd name="T39" fmla="*/ 1964 h 1998"/>
                  <a:gd name="T40" fmla="*/ 16 w 1059"/>
                  <a:gd name="T41" fmla="*/ 1941 h 1998"/>
                  <a:gd name="T42" fmla="*/ 4 w 1059"/>
                  <a:gd name="T43" fmla="*/ 1913 h 1998"/>
                  <a:gd name="T44" fmla="*/ 0 w 1059"/>
                  <a:gd name="T45" fmla="*/ 1881 h 1998"/>
                  <a:gd name="T46" fmla="*/ 0 w 1059"/>
                  <a:gd name="T47"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9" h="1998">
                    <a:moveTo>
                      <a:pt x="0" y="0"/>
                    </a:moveTo>
                    <a:lnTo>
                      <a:pt x="565" y="564"/>
                    </a:lnTo>
                    <a:lnTo>
                      <a:pt x="623" y="616"/>
                    </a:lnTo>
                    <a:lnTo>
                      <a:pt x="687" y="661"/>
                    </a:lnTo>
                    <a:lnTo>
                      <a:pt x="756" y="701"/>
                    </a:lnTo>
                    <a:lnTo>
                      <a:pt x="828" y="731"/>
                    </a:lnTo>
                    <a:lnTo>
                      <a:pt x="901" y="753"/>
                    </a:lnTo>
                    <a:lnTo>
                      <a:pt x="979" y="767"/>
                    </a:lnTo>
                    <a:lnTo>
                      <a:pt x="1059" y="772"/>
                    </a:lnTo>
                    <a:lnTo>
                      <a:pt x="1059" y="1881"/>
                    </a:lnTo>
                    <a:lnTo>
                      <a:pt x="1055" y="1913"/>
                    </a:lnTo>
                    <a:lnTo>
                      <a:pt x="1043" y="1941"/>
                    </a:lnTo>
                    <a:lnTo>
                      <a:pt x="1025" y="1964"/>
                    </a:lnTo>
                    <a:lnTo>
                      <a:pt x="999" y="1982"/>
                    </a:lnTo>
                    <a:lnTo>
                      <a:pt x="971" y="1994"/>
                    </a:lnTo>
                    <a:lnTo>
                      <a:pt x="941" y="1998"/>
                    </a:lnTo>
                    <a:lnTo>
                      <a:pt x="117" y="1998"/>
                    </a:lnTo>
                    <a:lnTo>
                      <a:pt x="86" y="1994"/>
                    </a:lnTo>
                    <a:lnTo>
                      <a:pt x="58" y="1982"/>
                    </a:lnTo>
                    <a:lnTo>
                      <a:pt x="34" y="1964"/>
                    </a:lnTo>
                    <a:lnTo>
                      <a:pt x="16" y="1941"/>
                    </a:lnTo>
                    <a:lnTo>
                      <a:pt x="4" y="1913"/>
                    </a:lnTo>
                    <a:lnTo>
                      <a:pt x="0" y="18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8">
                <a:extLst>
                  <a:ext uri="{FF2B5EF4-FFF2-40B4-BE49-F238E27FC236}">
                    <a16:creationId xmlns:a16="http://schemas.microsoft.com/office/drawing/2014/main" id="{D1879A1C-C826-4838-90AD-124E2E06F4C7}"/>
                  </a:ext>
                </a:extLst>
              </p:cNvPr>
              <p:cNvSpPr>
                <a:spLocks/>
              </p:cNvSpPr>
              <p:nvPr/>
            </p:nvSpPr>
            <p:spPr bwMode="auto">
              <a:xfrm>
                <a:off x="1362075" y="3892551"/>
                <a:ext cx="839788" cy="1885950"/>
              </a:xfrm>
              <a:custGeom>
                <a:avLst/>
                <a:gdLst>
                  <a:gd name="T0" fmla="*/ 1059 w 1059"/>
                  <a:gd name="T1" fmla="*/ 0 h 2376"/>
                  <a:gd name="T2" fmla="*/ 1059 w 1059"/>
                  <a:gd name="T3" fmla="*/ 2259 h 2376"/>
                  <a:gd name="T4" fmla="*/ 1055 w 1059"/>
                  <a:gd name="T5" fmla="*/ 2291 h 2376"/>
                  <a:gd name="T6" fmla="*/ 1043 w 1059"/>
                  <a:gd name="T7" fmla="*/ 2319 h 2376"/>
                  <a:gd name="T8" fmla="*/ 1025 w 1059"/>
                  <a:gd name="T9" fmla="*/ 2342 h 2376"/>
                  <a:gd name="T10" fmla="*/ 1001 w 1059"/>
                  <a:gd name="T11" fmla="*/ 2360 h 2376"/>
                  <a:gd name="T12" fmla="*/ 973 w 1059"/>
                  <a:gd name="T13" fmla="*/ 2372 h 2376"/>
                  <a:gd name="T14" fmla="*/ 942 w 1059"/>
                  <a:gd name="T15" fmla="*/ 2376 h 2376"/>
                  <a:gd name="T16" fmla="*/ 120 w 1059"/>
                  <a:gd name="T17" fmla="*/ 2376 h 2376"/>
                  <a:gd name="T18" fmla="*/ 88 w 1059"/>
                  <a:gd name="T19" fmla="*/ 2372 h 2376"/>
                  <a:gd name="T20" fmla="*/ 58 w 1059"/>
                  <a:gd name="T21" fmla="*/ 2360 h 2376"/>
                  <a:gd name="T22" fmla="*/ 34 w 1059"/>
                  <a:gd name="T23" fmla="*/ 2342 h 2376"/>
                  <a:gd name="T24" fmla="*/ 16 w 1059"/>
                  <a:gd name="T25" fmla="*/ 2319 h 2376"/>
                  <a:gd name="T26" fmla="*/ 4 w 1059"/>
                  <a:gd name="T27" fmla="*/ 2291 h 2376"/>
                  <a:gd name="T28" fmla="*/ 0 w 1059"/>
                  <a:gd name="T29" fmla="*/ 2259 h 2376"/>
                  <a:gd name="T30" fmla="*/ 0 w 1059"/>
                  <a:gd name="T31" fmla="*/ 1035 h 2376"/>
                  <a:gd name="T32" fmla="*/ 62 w 1059"/>
                  <a:gd name="T33" fmla="*/ 992 h 2376"/>
                  <a:gd name="T34" fmla="*/ 118 w 1059"/>
                  <a:gd name="T35" fmla="*/ 940 h 2376"/>
                  <a:gd name="T36" fmla="*/ 1059 w 1059"/>
                  <a:gd name="T37" fmla="*/ 0 h 2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9" h="2376">
                    <a:moveTo>
                      <a:pt x="1059" y="0"/>
                    </a:moveTo>
                    <a:lnTo>
                      <a:pt x="1059" y="2259"/>
                    </a:lnTo>
                    <a:lnTo>
                      <a:pt x="1055" y="2291"/>
                    </a:lnTo>
                    <a:lnTo>
                      <a:pt x="1043" y="2319"/>
                    </a:lnTo>
                    <a:lnTo>
                      <a:pt x="1025" y="2342"/>
                    </a:lnTo>
                    <a:lnTo>
                      <a:pt x="1001" y="2360"/>
                    </a:lnTo>
                    <a:lnTo>
                      <a:pt x="973" y="2372"/>
                    </a:lnTo>
                    <a:lnTo>
                      <a:pt x="942" y="2376"/>
                    </a:lnTo>
                    <a:lnTo>
                      <a:pt x="120" y="2376"/>
                    </a:lnTo>
                    <a:lnTo>
                      <a:pt x="88" y="2372"/>
                    </a:lnTo>
                    <a:lnTo>
                      <a:pt x="58" y="2360"/>
                    </a:lnTo>
                    <a:lnTo>
                      <a:pt x="34" y="2342"/>
                    </a:lnTo>
                    <a:lnTo>
                      <a:pt x="16" y="2319"/>
                    </a:lnTo>
                    <a:lnTo>
                      <a:pt x="4" y="2291"/>
                    </a:lnTo>
                    <a:lnTo>
                      <a:pt x="0" y="2259"/>
                    </a:lnTo>
                    <a:lnTo>
                      <a:pt x="0" y="1035"/>
                    </a:lnTo>
                    <a:lnTo>
                      <a:pt x="62" y="992"/>
                    </a:lnTo>
                    <a:lnTo>
                      <a:pt x="118" y="940"/>
                    </a:lnTo>
                    <a:lnTo>
                      <a:pt x="10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9">
                <a:extLst>
                  <a:ext uri="{FF2B5EF4-FFF2-40B4-BE49-F238E27FC236}">
                    <a16:creationId xmlns:a16="http://schemas.microsoft.com/office/drawing/2014/main" id="{940E1F93-4EFB-4F63-B04F-4902820FBE8D}"/>
                  </a:ext>
                </a:extLst>
              </p:cNvPr>
              <p:cNvSpPr>
                <a:spLocks/>
              </p:cNvSpPr>
              <p:nvPr/>
            </p:nvSpPr>
            <p:spPr bwMode="auto">
              <a:xfrm>
                <a:off x="2527300" y="2790826"/>
                <a:ext cx="842963" cy="2987675"/>
              </a:xfrm>
              <a:custGeom>
                <a:avLst/>
                <a:gdLst>
                  <a:gd name="T0" fmla="*/ 981 w 1060"/>
                  <a:gd name="T1" fmla="*/ 0 h 3764"/>
                  <a:gd name="T2" fmla="*/ 999 w 1060"/>
                  <a:gd name="T3" fmla="*/ 16 h 3764"/>
                  <a:gd name="T4" fmla="*/ 1015 w 1060"/>
                  <a:gd name="T5" fmla="*/ 32 h 3764"/>
                  <a:gd name="T6" fmla="*/ 1035 w 1060"/>
                  <a:gd name="T7" fmla="*/ 51 h 3764"/>
                  <a:gd name="T8" fmla="*/ 1060 w 1060"/>
                  <a:gd name="T9" fmla="*/ 73 h 3764"/>
                  <a:gd name="T10" fmla="*/ 1060 w 1060"/>
                  <a:gd name="T11" fmla="*/ 3647 h 3764"/>
                  <a:gd name="T12" fmla="*/ 1056 w 1060"/>
                  <a:gd name="T13" fmla="*/ 3679 h 3764"/>
                  <a:gd name="T14" fmla="*/ 1042 w 1060"/>
                  <a:gd name="T15" fmla="*/ 3707 h 3764"/>
                  <a:gd name="T16" fmla="*/ 1025 w 1060"/>
                  <a:gd name="T17" fmla="*/ 3730 h 3764"/>
                  <a:gd name="T18" fmla="*/ 1001 w 1060"/>
                  <a:gd name="T19" fmla="*/ 3748 h 3764"/>
                  <a:gd name="T20" fmla="*/ 973 w 1060"/>
                  <a:gd name="T21" fmla="*/ 3760 h 3764"/>
                  <a:gd name="T22" fmla="*/ 941 w 1060"/>
                  <a:gd name="T23" fmla="*/ 3764 h 3764"/>
                  <a:gd name="T24" fmla="*/ 119 w 1060"/>
                  <a:gd name="T25" fmla="*/ 3764 h 3764"/>
                  <a:gd name="T26" fmla="*/ 87 w 1060"/>
                  <a:gd name="T27" fmla="*/ 3760 h 3764"/>
                  <a:gd name="T28" fmla="*/ 60 w 1060"/>
                  <a:gd name="T29" fmla="*/ 3748 h 3764"/>
                  <a:gd name="T30" fmla="*/ 36 w 1060"/>
                  <a:gd name="T31" fmla="*/ 3730 h 3764"/>
                  <a:gd name="T32" fmla="*/ 16 w 1060"/>
                  <a:gd name="T33" fmla="*/ 3707 h 3764"/>
                  <a:gd name="T34" fmla="*/ 4 w 1060"/>
                  <a:gd name="T35" fmla="*/ 3679 h 3764"/>
                  <a:gd name="T36" fmla="*/ 0 w 1060"/>
                  <a:gd name="T37" fmla="*/ 3647 h 3764"/>
                  <a:gd name="T38" fmla="*/ 0 w 1060"/>
                  <a:gd name="T39" fmla="*/ 977 h 3764"/>
                  <a:gd name="T40" fmla="*/ 981 w 1060"/>
                  <a:gd name="T41"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0" h="3764">
                    <a:moveTo>
                      <a:pt x="981" y="0"/>
                    </a:moveTo>
                    <a:lnTo>
                      <a:pt x="999" y="16"/>
                    </a:lnTo>
                    <a:lnTo>
                      <a:pt x="1015" y="32"/>
                    </a:lnTo>
                    <a:lnTo>
                      <a:pt x="1035" y="51"/>
                    </a:lnTo>
                    <a:lnTo>
                      <a:pt x="1060" y="73"/>
                    </a:lnTo>
                    <a:lnTo>
                      <a:pt x="1060" y="3647"/>
                    </a:lnTo>
                    <a:lnTo>
                      <a:pt x="1056" y="3679"/>
                    </a:lnTo>
                    <a:lnTo>
                      <a:pt x="1042" y="3707"/>
                    </a:lnTo>
                    <a:lnTo>
                      <a:pt x="1025" y="3730"/>
                    </a:lnTo>
                    <a:lnTo>
                      <a:pt x="1001" y="3748"/>
                    </a:lnTo>
                    <a:lnTo>
                      <a:pt x="973" y="3760"/>
                    </a:lnTo>
                    <a:lnTo>
                      <a:pt x="941" y="3764"/>
                    </a:lnTo>
                    <a:lnTo>
                      <a:pt x="119" y="3764"/>
                    </a:lnTo>
                    <a:lnTo>
                      <a:pt x="87" y="3760"/>
                    </a:lnTo>
                    <a:lnTo>
                      <a:pt x="60" y="3748"/>
                    </a:lnTo>
                    <a:lnTo>
                      <a:pt x="36" y="3730"/>
                    </a:lnTo>
                    <a:lnTo>
                      <a:pt x="16" y="3707"/>
                    </a:lnTo>
                    <a:lnTo>
                      <a:pt x="4" y="3679"/>
                    </a:lnTo>
                    <a:lnTo>
                      <a:pt x="0" y="3647"/>
                    </a:lnTo>
                    <a:lnTo>
                      <a:pt x="0" y="977"/>
                    </a:lnTo>
                    <a:lnTo>
                      <a:pt x="9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10">
                <a:extLst>
                  <a:ext uri="{FF2B5EF4-FFF2-40B4-BE49-F238E27FC236}">
                    <a16:creationId xmlns:a16="http://schemas.microsoft.com/office/drawing/2014/main" id="{1EA0E969-5B20-494A-8F0E-8121FBE1C8D1}"/>
                  </a:ext>
                </a:extLst>
              </p:cNvPr>
              <p:cNvSpPr>
                <a:spLocks/>
              </p:cNvSpPr>
              <p:nvPr/>
            </p:nvSpPr>
            <p:spPr bwMode="auto">
              <a:xfrm>
                <a:off x="-1320800" y="1363663"/>
                <a:ext cx="5205413" cy="3168650"/>
              </a:xfrm>
              <a:custGeom>
                <a:avLst/>
                <a:gdLst>
                  <a:gd name="T0" fmla="*/ 6327 w 6558"/>
                  <a:gd name="T1" fmla="*/ 0 h 3993"/>
                  <a:gd name="T2" fmla="*/ 6429 w 6558"/>
                  <a:gd name="T3" fmla="*/ 16 h 3993"/>
                  <a:gd name="T4" fmla="*/ 6502 w 6558"/>
                  <a:gd name="T5" fmla="*/ 64 h 3993"/>
                  <a:gd name="T6" fmla="*/ 6546 w 6558"/>
                  <a:gd name="T7" fmla="*/ 141 h 3993"/>
                  <a:gd name="T8" fmla="*/ 6558 w 6558"/>
                  <a:gd name="T9" fmla="*/ 246 h 3993"/>
                  <a:gd name="T10" fmla="*/ 6504 w 6558"/>
                  <a:gd name="T11" fmla="*/ 1363 h 3993"/>
                  <a:gd name="T12" fmla="*/ 6494 w 6558"/>
                  <a:gd name="T13" fmla="*/ 1438 h 3993"/>
                  <a:gd name="T14" fmla="*/ 6463 w 6558"/>
                  <a:gd name="T15" fmla="*/ 1516 h 3993"/>
                  <a:gd name="T16" fmla="*/ 6407 w 6558"/>
                  <a:gd name="T17" fmla="*/ 1575 h 3993"/>
                  <a:gd name="T18" fmla="*/ 6345 w 6558"/>
                  <a:gd name="T19" fmla="*/ 1609 h 3993"/>
                  <a:gd name="T20" fmla="*/ 6281 w 6558"/>
                  <a:gd name="T21" fmla="*/ 1619 h 3993"/>
                  <a:gd name="T22" fmla="*/ 6216 w 6558"/>
                  <a:gd name="T23" fmla="*/ 1605 h 3993"/>
                  <a:gd name="T24" fmla="*/ 6164 w 6558"/>
                  <a:gd name="T25" fmla="*/ 1573 h 3993"/>
                  <a:gd name="T26" fmla="*/ 6124 w 6558"/>
                  <a:gd name="T27" fmla="*/ 1536 h 3993"/>
                  <a:gd name="T28" fmla="*/ 3219 w 6558"/>
                  <a:gd name="T29" fmla="*/ 3848 h 3993"/>
                  <a:gd name="T30" fmla="*/ 3136 w 6558"/>
                  <a:gd name="T31" fmla="*/ 3909 h 3993"/>
                  <a:gd name="T32" fmla="*/ 3038 w 6558"/>
                  <a:gd name="T33" fmla="*/ 3941 h 3993"/>
                  <a:gd name="T34" fmla="*/ 2933 w 6558"/>
                  <a:gd name="T35" fmla="*/ 3941 h 3993"/>
                  <a:gd name="T36" fmla="*/ 2835 w 6558"/>
                  <a:gd name="T37" fmla="*/ 3909 h 3993"/>
                  <a:gd name="T38" fmla="*/ 2752 w 6558"/>
                  <a:gd name="T39" fmla="*/ 3848 h 3993"/>
                  <a:gd name="T40" fmla="*/ 625 w 6558"/>
                  <a:gd name="T41" fmla="*/ 3895 h 3993"/>
                  <a:gd name="T42" fmla="*/ 541 w 6558"/>
                  <a:gd name="T43" fmla="*/ 3957 h 3993"/>
                  <a:gd name="T44" fmla="*/ 444 w 6558"/>
                  <a:gd name="T45" fmla="*/ 3989 h 3993"/>
                  <a:gd name="T46" fmla="*/ 338 w 6558"/>
                  <a:gd name="T47" fmla="*/ 3989 h 3993"/>
                  <a:gd name="T48" fmla="*/ 241 w 6558"/>
                  <a:gd name="T49" fmla="*/ 3957 h 3993"/>
                  <a:gd name="T50" fmla="*/ 157 w 6558"/>
                  <a:gd name="T51" fmla="*/ 3895 h 3993"/>
                  <a:gd name="T52" fmla="*/ 58 w 6558"/>
                  <a:gd name="T53" fmla="*/ 3788 h 3993"/>
                  <a:gd name="T54" fmla="*/ 8 w 6558"/>
                  <a:gd name="T55" fmla="*/ 3685 h 3993"/>
                  <a:gd name="T56" fmla="*/ 0 w 6558"/>
                  <a:gd name="T57" fmla="*/ 3572 h 3993"/>
                  <a:gd name="T58" fmla="*/ 28 w 6558"/>
                  <a:gd name="T59" fmla="*/ 3462 h 3993"/>
                  <a:gd name="T60" fmla="*/ 95 w 6558"/>
                  <a:gd name="T61" fmla="*/ 3367 h 3993"/>
                  <a:gd name="T62" fmla="*/ 1518 w 6558"/>
                  <a:gd name="T63" fmla="*/ 1953 h 3993"/>
                  <a:gd name="T64" fmla="*/ 1610 w 6558"/>
                  <a:gd name="T65" fmla="*/ 1907 h 3993"/>
                  <a:gd name="T66" fmla="*/ 1713 w 6558"/>
                  <a:gd name="T67" fmla="*/ 1889 h 3993"/>
                  <a:gd name="T68" fmla="*/ 1815 w 6558"/>
                  <a:gd name="T69" fmla="*/ 1907 h 3993"/>
                  <a:gd name="T70" fmla="*/ 1906 w 6558"/>
                  <a:gd name="T71" fmla="*/ 1953 h 3993"/>
                  <a:gd name="T72" fmla="*/ 2987 w 6558"/>
                  <a:gd name="T73" fmla="*/ 3023 h 3993"/>
                  <a:gd name="T74" fmla="*/ 5098 w 6558"/>
                  <a:gd name="T75" fmla="*/ 514 h 3993"/>
                  <a:gd name="T76" fmla="*/ 4988 w 6558"/>
                  <a:gd name="T77" fmla="*/ 403 h 3993"/>
                  <a:gd name="T78" fmla="*/ 4956 w 6558"/>
                  <a:gd name="T79" fmla="*/ 366 h 3993"/>
                  <a:gd name="T80" fmla="*/ 4930 w 6558"/>
                  <a:gd name="T81" fmla="*/ 316 h 3993"/>
                  <a:gd name="T82" fmla="*/ 4922 w 6558"/>
                  <a:gd name="T83" fmla="*/ 252 h 3993"/>
                  <a:gd name="T84" fmla="*/ 4940 w 6558"/>
                  <a:gd name="T85" fmla="*/ 177 h 3993"/>
                  <a:gd name="T86" fmla="*/ 4982 w 6558"/>
                  <a:gd name="T87" fmla="*/ 115 h 3993"/>
                  <a:gd name="T88" fmla="*/ 5042 w 6558"/>
                  <a:gd name="T89" fmla="*/ 75 h 3993"/>
                  <a:gd name="T90" fmla="*/ 5104 w 6558"/>
                  <a:gd name="T91" fmla="*/ 60 h 3993"/>
                  <a:gd name="T92" fmla="*/ 5159 w 6558"/>
                  <a:gd name="T93" fmla="*/ 56 h 3993"/>
                  <a:gd name="T94" fmla="*/ 6307 w 6558"/>
                  <a:gd name="T95" fmla="*/ 0 h 3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58" h="3993">
                    <a:moveTo>
                      <a:pt x="6307" y="0"/>
                    </a:moveTo>
                    <a:lnTo>
                      <a:pt x="6327" y="0"/>
                    </a:lnTo>
                    <a:lnTo>
                      <a:pt x="6381" y="4"/>
                    </a:lnTo>
                    <a:lnTo>
                      <a:pt x="6429" y="16"/>
                    </a:lnTo>
                    <a:lnTo>
                      <a:pt x="6468" y="36"/>
                    </a:lnTo>
                    <a:lnTo>
                      <a:pt x="6502" y="64"/>
                    </a:lnTo>
                    <a:lnTo>
                      <a:pt x="6528" y="99"/>
                    </a:lnTo>
                    <a:lnTo>
                      <a:pt x="6546" y="141"/>
                    </a:lnTo>
                    <a:lnTo>
                      <a:pt x="6556" y="191"/>
                    </a:lnTo>
                    <a:lnTo>
                      <a:pt x="6558" y="246"/>
                    </a:lnTo>
                    <a:lnTo>
                      <a:pt x="6540" y="618"/>
                    </a:lnTo>
                    <a:lnTo>
                      <a:pt x="6504" y="1363"/>
                    </a:lnTo>
                    <a:lnTo>
                      <a:pt x="6502" y="1398"/>
                    </a:lnTo>
                    <a:lnTo>
                      <a:pt x="6494" y="1438"/>
                    </a:lnTo>
                    <a:lnTo>
                      <a:pt x="6482" y="1478"/>
                    </a:lnTo>
                    <a:lnTo>
                      <a:pt x="6463" y="1516"/>
                    </a:lnTo>
                    <a:lnTo>
                      <a:pt x="6433" y="1551"/>
                    </a:lnTo>
                    <a:lnTo>
                      <a:pt x="6407" y="1575"/>
                    </a:lnTo>
                    <a:lnTo>
                      <a:pt x="6377" y="1593"/>
                    </a:lnTo>
                    <a:lnTo>
                      <a:pt x="6345" y="1609"/>
                    </a:lnTo>
                    <a:lnTo>
                      <a:pt x="6313" y="1617"/>
                    </a:lnTo>
                    <a:lnTo>
                      <a:pt x="6281" y="1619"/>
                    </a:lnTo>
                    <a:lnTo>
                      <a:pt x="6248" y="1615"/>
                    </a:lnTo>
                    <a:lnTo>
                      <a:pt x="6216" y="1605"/>
                    </a:lnTo>
                    <a:lnTo>
                      <a:pt x="6188" y="1591"/>
                    </a:lnTo>
                    <a:lnTo>
                      <a:pt x="6164" y="1573"/>
                    </a:lnTo>
                    <a:lnTo>
                      <a:pt x="6142" y="1553"/>
                    </a:lnTo>
                    <a:lnTo>
                      <a:pt x="6124" y="1536"/>
                    </a:lnTo>
                    <a:lnTo>
                      <a:pt x="5830" y="1244"/>
                    </a:lnTo>
                    <a:lnTo>
                      <a:pt x="3219" y="3848"/>
                    </a:lnTo>
                    <a:lnTo>
                      <a:pt x="3180" y="3882"/>
                    </a:lnTo>
                    <a:lnTo>
                      <a:pt x="3136" y="3909"/>
                    </a:lnTo>
                    <a:lnTo>
                      <a:pt x="3088" y="3927"/>
                    </a:lnTo>
                    <a:lnTo>
                      <a:pt x="3038" y="3941"/>
                    </a:lnTo>
                    <a:lnTo>
                      <a:pt x="2987" y="3945"/>
                    </a:lnTo>
                    <a:lnTo>
                      <a:pt x="2933" y="3941"/>
                    </a:lnTo>
                    <a:lnTo>
                      <a:pt x="2883" y="3927"/>
                    </a:lnTo>
                    <a:lnTo>
                      <a:pt x="2835" y="3909"/>
                    </a:lnTo>
                    <a:lnTo>
                      <a:pt x="2792" y="3882"/>
                    </a:lnTo>
                    <a:lnTo>
                      <a:pt x="2752" y="3848"/>
                    </a:lnTo>
                    <a:lnTo>
                      <a:pt x="1713" y="2811"/>
                    </a:lnTo>
                    <a:lnTo>
                      <a:pt x="625" y="3895"/>
                    </a:lnTo>
                    <a:lnTo>
                      <a:pt x="585" y="3929"/>
                    </a:lnTo>
                    <a:lnTo>
                      <a:pt x="541" y="3957"/>
                    </a:lnTo>
                    <a:lnTo>
                      <a:pt x="493" y="3977"/>
                    </a:lnTo>
                    <a:lnTo>
                      <a:pt x="444" y="3989"/>
                    </a:lnTo>
                    <a:lnTo>
                      <a:pt x="392" y="3993"/>
                    </a:lnTo>
                    <a:lnTo>
                      <a:pt x="338" y="3989"/>
                    </a:lnTo>
                    <a:lnTo>
                      <a:pt x="288" y="3977"/>
                    </a:lnTo>
                    <a:lnTo>
                      <a:pt x="241" y="3957"/>
                    </a:lnTo>
                    <a:lnTo>
                      <a:pt x="197" y="3929"/>
                    </a:lnTo>
                    <a:lnTo>
                      <a:pt x="157" y="3895"/>
                    </a:lnTo>
                    <a:lnTo>
                      <a:pt x="95" y="3834"/>
                    </a:lnTo>
                    <a:lnTo>
                      <a:pt x="58" y="3788"/>
                    </a:lnTo>
                    <a:lnTo>
                      <a:pt x="28" y="3739"/>
                    </a:lnTo>
                    <a:lnTo>
                      <a:pt x="8" y="3685"/>
                    </a:lnTo>
                    <a:lnTo>
                      <a:pt x="0" y="3629"/>
                    </a:lnTo>
                    <a:lnTo>
                      <a:pt x="0" y="3572"/>
                    </a:lnTo>
                    <a:lnTo>
                      <a:pt x="8" y="3516"/>
                    </a:lnTo>
                    <a:lnTo>
                      <a:pt x="28" y="3462"/>
                    </a:lnTo>
                    <a:lnTo>
                      <a:pt x="58" y="3413"/>
                    </a:lnTo>
                    <a:lnTo>
                      <a:pt x="95" y="3367"/>
                    </a:lnTo>
                    <a:lnTo>
                      <a:pt x="1478" y="1986"/>
                    </a:lnTo>
                    <a:lnTo>
                      <a:pt x="1518" y="1953"/>
                    </a:lnTo>
                    <a:lnTo>
                      <a:pt x="1562" y="1927"/>
                    </a:lnTo>
                    <a:lnTo>
                      <a:pt x="1610" y="1907"/>
                    </a:lnTo>
                    <a:lnTo>
                      <a:pt x="1659" y="1893"/>
                    </a:lnTo>
                    <a:lnTo>
                      <a:pt x="1713" y="1889"/>
                    </a:lnTo>
                    <a:lnTo>
                      <a:pt x="1765" y="1893"/>
                    </a:lnTo>
                    <a:lnTo>
                      <a:pt x="1815" y="1907"/>
                    </a:lnTo>
                    <a:lnTo>
                      <a:pt x="1862" y="1927"/>
                    </a:lnTo>
                    <a:lnTo>
                      <a:pt x="1906" y="1953"/>
                    </a:lnTo>
                    <a:lnTo>
                      <a:pt x="1946" y="1986"/>
                    </a:lnTo>
                    <a:lnTo>
                      <a:pt x="2987" y="3023"/>
                    </a:lnTo>
                    <a:lnTo>
                      <a:pt x="5299" y="713"/>
                    </a:lnTo>
                    <a:lnTo>
                      <a:pt x="5098" y="514"/>
                    </a:lnTo>
                    <a:lnTo>
                      <a:pt x="5002" y="417"/>
                    </a:lnTo>
                    <a:lnTo>
                      <a:pt x="4988" y="403"/>
                    </a:lnTo>
                    <a:lnTo>
                      <a:pt x="4972" y="385"/>
                    </a:lnTo>
                    <a:lnTo>
                      <a:pt x="4956" y="366"/>
                    </a:lnTo>
                    <a:lnTo>
                      <a:pt x="4942" y="342"/>
                    </a:lnTo>
                    <a:lnTo>
                      <a:pt x="4930" y="316"/>
                    </a:lnTo>
                    <a:lnTo>
                      <a:pt x="4922" y="286"/>
                    </a:lnTo>
                    <a:lnTo>
                      <a:pt x="4922" y="252"/>
                    </a:lnTo>
                    <a:lnTo>
                      <a:pt x="4926" y="217"/>
                    </a:lnTo>
                    <a:lnTo>
                      <a:pt x="4940" y="177"/>
                    </a:lnTo>
                    <a:lnTo>
                      <a:pt x="4960" y="143"/>
                    </a:lnTo>
                    <a:lnTo>
                      <a:pt x="4982" y="115"/>
                    </a:lnTo>
                    <a:lnTo>
                      <a:pt x="5012" y="91"/>
                    </a:lnTo>
                    <a:lnTo>
                      <a:pt x="5042" y="75"/>
                    </a:lnTo>
                    <a:lnTo>
                      <a:pt x="5074" y="66"/>
                    </a:lnTo>
                    <a:lnTo>
                      <a:pt x="5104" y="60"/>
                    </a:lnTo>
                    <a:lnTo>
                      <a:pt x="5133" y="56"/>
                    </a:lnTo>
                    <a:lnTo>
                      <a:pt x="5159" y="56"/>
                    </a:lnTo>
                    <a:lnTo>
                      <a:pt x="5732" y="28"/>
                    </a:lnTo>
                    <a:lnTo>
                      <a:pt x="6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spTree>
    <p:extLst>
      <p:ext uri="{BB962C8B-B14F-4D97-AF65-F5344CB8AC3E}">
        <p14:creationId xmlns:p14="http://schemas.microsoft.com/office/powerpoint/2010/main" val="219963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3FEB3-8AA8-4EF5-9224-97AFA4AEC868}"/>
              </a:ext>
            </a:extLst>
          </p:cNvPr>
          <p:cNvSpPr>
            <a:spLocks noGrp="1"/>
          </p:cNvSpPr>
          <p:nvPr>
            <p:ph idx="1"/>
          </p:nvPr>
        </p:nvSpPr>
        <p:spPr>
          <a:xfrm>
            <a:off x="541025" y="1954511"/>
            <a:ext cx="10972800" cy="4553346"/>
          </a:xfrm>
        </p:spPr>
        <p:txBody>
          <a:bodyPr>
            <a:normAutofit/>
          </a:bodyPr>
          <a:lstStyle/>
          <a:p>
            <a:pPr marL="576072" indent="-457200"/>
            <a:r>
              <a:rPr lang="en-US"/>
              <a:t>We will review key questions pertaining to the cost growth benchmark with you and will relay your perspective back to the Technical Team prior to it finalizing any recommendation.</a:t>
            </a:r>
          </a:p>
          <a:p>
            <a:pPr marL="118872" indent="0">
              <a:buNone/>
            </a:pPr>
            <a:endParaRPr lang="en-US" sz="1400"/>
          </a:p>
          <a:p>
            <a:pPr marL="576072" indent="-457200"/>
            <a:r>
              <a:rPr lang="en-US"/>
              <a:t>We will provide you with a synopsis of the preliminary discussions had by the Technical Team to help inform your understanding of the topics and the Technical Team’s rationale for preliminary recommendations.</a:t>
            </a:r>
          </a:p>
          <a:p>
            <a:pPr marL="576072" indent="-457200"/>
            <a:endParaRPr lang="en-US" sz="1100"/>
          </a:p>
          <a:p>
            <a:pPr marL="576072" indent="-457200"/>
            <a:endParaRPr lang="en-US"/>
          </a:p>
          <a:p>
            <a:pPr marL="576072" indent="-457200"/>
            <a:endParaRPr lang="en-US"/>
          </a:p>
        </p:txBody>
      </p:sp>
      <p:sp>
        <p:nvSpPr>
          <p:cNvPr id="4" name="Slide Number Placeholder 3">
            <a:extLst>
              <a:ext uri="{FF2B5EF4-FFF2-40B4-BE49-F238E27FC236}">
                <a16:creationId xmlns:a16="http://schemas.microsoft.com/office/drawing/2014/main" id="{660D519C-3F02-4A8C-9D46-6898D8C31BD9}"/>
              </a:ext>
            </a:extLst>
          </p:cNvPr>
          <p:cNvSpPr>
            <a:spLocks noGrp="1"/>
          </p:cNvSpPr>
          <p:nvPr>
            <p:ph type="sldNum" sz="quarter" idx="12"/>
          </p:nvPr>
        </p:nvSpPr>
        <p:spPr/>
        <p:txBody>
          <a:bodyPr/>
          <a:lstStyle/>
          <a:p>
            <a:fld id="{401CF334-2D5C-4859-84A6-CA7E6E43FAEB}" type="slidenum">
              <a:rPr lang="en-US" smtClean="0"/>
              <a:t>19</a:t>
            </a:fld>
            <a:endParaRPr lang="en-US"/>
          </a:p>
        </p:txBody>
      </p:sp>
      <p:sp>
        <p:nvSpPr>
          <p:cNvPr id="6" name="Freeform 14">
            <a:extLst>
              <a:ext uri="{FF2B5EF4-FFF2-40B4-BE49-F238E27FC236}">
                <a16:creationId xmlns:a16="http://schemas.microsoft.com/office/drawing/2014/main" id="{7C56EC9D-E43E-4DA6-AC2B-DFC41A9B2C0A}"/>
              </a:ext>
            </a:extLst>
          </p:cNvPr>
          <p:cNvSpPr>
            <a:spLocks/>
          </p:cNvSpPr>
          <p:nvPr/>
        </p:nvSpPr>
        <p:spPr bwMode="auto">
          <a:xfrm>
            <a:off x="9694812" y="547479"/>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1">
                  <a:lumMod val="72000"/>
                  <a:lumOff val="28000"/>
                </a:schemeClr>
              </a:gs>
              <a:gs pos="100000">
                <a:schemeClr val="accent1">
                  <a:lumMod val="75000"/>
                </a:schemeClr>
              </a:gs>
            </a:gsLst>
            <a:lin ang="10800000" scaled="1"/>
            <a:tileRect/>
          </a:gradFill>
          <a:ln w="28575">
            <a:gradFill flip="none" rotWithShape="1">
              <a:gsLst>
                <a:gs pos="0">
                  <a:schemeClr val="accent1"/>
                </a:gs>
                <a:gs pos="100000">
                  <a:schemeClr val="accent1">
                    <a:lumMod val="75000"/>
                  </a:schemeClr>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Rectangle 6">
            <a:extLst>
              <a:ext uri="{FF2B5EF4-FFF2-40B4-BE49-F238E27FC236}">
                <a16:creationId xmlns:a16="http://schemas.microsoft.com/office/drawing/2014/main" id="{8DA875ED-72D4-4AD0-A3EF-6989EA0435E4}"/>
              </a:ext>
            </a:extLst>
          </p:cNvPr>
          <p:cNvSpPr/>
          <p:nvPr/>
        </p:nvSpPr>
        <p:spPr>
          <a:xfrm>
            <a:off x="0" y="492065"/>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9D39093C-C04F-4EB7-BB3D-A8F1C4CA1C16}"/>
              </a:ext>
            </a:extLst>
          </p:cNvPr>
          <p:cNvSpPr txBox="1"/>
          <p:nvPr/>
        </p:nvSpPr>
        <p:spPr>
          <a:xfrm>
            <a:off x="678175" y="301351"/>
            <a:ext cx="813043" cy="1877437"/>
          </a:xfrm>
          <a:prstGeom prst="rect">
            <a:avLst/>
          </a:prstGeom>
          <a:noFill/>
        </p:spPr>
        <p:txBody>
          <a:bodyPr wrap="none" rtlCol="0">
            <a:spAutoFit/>
          </a:bodyPr>
          <a:lstStyle/>
          <a:p>
            <a:pPr marL="0" lvl="1"/>
            <a:r>
              <a:rPr lang="en-GB" sz="8800" b="1">
                <a:solidFill>
                  <a:schemeClr val="accent1"/>
                </a:solidFill>
                <a:latin typeface="Arial" pitchFamily="34" charset="0"/>
                <a:cs typeface="Arial" pitchFamily="34" charset="0"/>
              </a:rPr>
              <a:t>1</a:t>
            </a:r>
            <a:endParaRPr lang="en-IN" sz="8800" b="1">
              <a:solidFill>
                <a:schemeClr val="accent1"/>
              </a:solidFill>
              <a:latin typeface="Arial" pitchFamily="34" charset="0"/>
              <a:cs typeface="Arial" pitchFamily="34" charset="0"/>
            </a:endParaRPr>
          </a:p>
          <a:p>
            <a:endParaRPr lang="en-IN" sz="2800"/>
          </a:p>
        </p:txBody>
      </p:sp>
      <p:sp>
        <p:nvSpPr>
          <p:cNvPr id="9" name="TextBox 8">
            <a:extLst>
              <a:ext uri="{FF2B5EF4-FFF2-40B4-BE49-F238E27FC236}">
                <a16:creationId xmlns:a16="http://schemas.microsoft.com/office/drawing/2014/main" id="{89565AD9-5DE9-49AC-8AAB-E50EF8BF6AA1}"/>
              </a:ext>
            </a:extLst>
          </p:cNvPr>
          <p:cNvSpPr txBox="1"/>
          <p:nvPr/>
        </p:nvSpPr>
        <p:spPr>
          <a:xfrm>
            <a:off x="2642420" y="765111"/>
            <a:ext cx="1364476"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Cost Growth </a:t>
            </a:r>
          </a:p>
          <a:p>
            <a:pPr algn="ctr"/>
            <a:r>
              <a:rPr lang="en-GB">
                <a:solidFill>
                  <a:schemeClr val="tx1">
                    <a:lumMod val="75000"/>
                    <a:lumOff val="25000"/>
                  </a:schemeClr>
                </a:solidFill>
                <a:latin typeface="Impact" pitchFamily="34" charset="0"/>
                <a:cs typeface="Arial" pitchFamily="34" charset="0"/>
              </a:rPr>
              <a:t>Benchmark</a:t>
            </a:r>
            <a:endParaRPr lang="en-IN">
              <a:solidFill>
                <a:schemeClr val="tx1">
                  <a:lumMod val="75000"/>
                  <a:lumOff val="25000"/>
                </a:schemeClr>
              </a:solidFill>
              <a:latin typeface="Impact" pitchFamily="34" charset="0"/>
              <a:cs typeface="Arial" pitchFamily="34" charset="0"/>
            </a:endParaRPr>
          </a:p>
        </p:txBody>
      </p:sp>
      <p:sp>
        <p:nvSpPr>
          <p:cNvPr id="10" name="Rectangle 9">
            <a:extLst>
              <a:ext uri="{FF2B5EF4-FFF2-40B4-BE49-F238E27FC236}">
                <a16:creationId xmlns:a16="http://schemas.microsoft.com/office/drawing/2014/main" id="{8DDCCFB2-D9DA-4826-A733-E9A93BE4AB4C}"/>
              </a:ext>
            </a:extLst>
          </p:cNvPr>
          <p:cNvSpPr/>
          <p:nvPr/>
        </p:nvSpPr>
        <p:spPr>
          <a:xfrm>
            <a:off x="4417266" y="586691"/>
            <a:ext cx="4867176"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SAB is to advise the Technical Team as it develops recommendations for a cost growth benchmark that covers all payers and all populations for 2021-2025.</a:t>
            </a:r>
          </a:p>
        </p:txBody>
      </p:sp>
      <p:grpSp>
        <p:nvGrpSpPr>
          <p:cNvPr id="2" name="Group 1">
            <a:extLst>
              <a:ext uri="{FF2B5EF4-FFF2-40B4-BE49-F238E27FC236}">
                <a16:creationId xmlns:a16="http://schemas.microsoft.com/office/drawing/2014/main" id="{B3D2A608-2E0D-4619-A641-AE065EFC7553}"/>
              </a:ext>
            </a:extLst>
          </p:cNvPr>
          <p:cNvGrpSpPr/>
          <p:nvPr/>
        </p:nvGrpSpPr>
        <p:grpSpPr>
          <a:xfrm>
            <a:off x="1647536" y="782667"/>
            <a:ext cx="605476" cy="605476"/>
            <a:chOff x="1607247" y="1400868"/>
            <a:chExt cx="605476" cy="605476"/>
          </a:xfrm>
        </p:grpSpPr>
        <p:sp>
          <p:nvSpPr>
            <p:cNvPr id="11" name="Oval 10">
              <a:extLst>
                <a:ext uri="{FF2B5EF4-FFF2-40B4-BE49-F238E27FC236}">
                  <a16:creationId xmlns:a16="http://schemas.microsoft.com/office/drawing/2014/main" id="{1D0D6F2E-FB5A-4EFF-8A91-BA78DD6F8A6D}"/>
                </a:ext>
              </a:extLst>
            </p:cNvPr>
            <p:cNvSpPr/>
            <p:nvPr/>
          </p:nvSpPr>
          <p:spPr>
            <a:xfrm>
              <a:off x="1607247" y="1400868"/>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a:extLst>
                <a:ext uri="{FF2B5EF4-FFF2-40B4-BE49-F238E27FC236}">
                  <a16:creationId xmlns:a16="http://schemas.microsoft.com/office/drawing/2014/main" id="{FADB0EF6-1E0C-4865-A955-69DF9BCA61A8}"/>
                </a:ext>
              </a:extLst>
            </p:cNvPr>
            <p:cNvGrpSpPr/>
            <p:nvPr/>
          </p:nvGrpSpPr>
          <p:grpSpPr>
            <a:xfrm>
              <a:off x="1746774" y="1561886"/>
              <a:ext cx="334190" cy="283430"/>
              <a:chOff x="-1320800" y="1363663"/>
              <a:chExt cx="5205413" cy="4414838"/>
            </a:xfrm>
            <a:solidFill>
              <a:schemeClr val="bg1"/>
            </a:solidFill>
          </p:grpSpPr>
          <p:sp>
            <p:nvSpPr>
              <p:cNvPr id="13" name="Freeform 6">
                <a:extLst>
                  <a:ext uri="{FF2B5EF4-FFF2-40B4-BE49-F238E27FC236}">
                    <a16:creationId xmlns:a16="http://schemas.microsoft.com/office/drawing/2014/main" id="{9F18814A-6D19-42B5-A7B2-57DC233DC8B7}"/>
                  </a:ext>
                </a:extLst>
              </p:cNvPr>
              <p:cNvSpPr>
                <a:spLocks/>
              </p:cNvSpPr>
              <p:nvPr/>
            </p:nvSpPr>
            <p:spPr bwMode="auto">
              <a:xfrm>
                <a:off x="-968375" y="4203701"/>
                <a:ext cx="839788" cy="1574800"/>
              </a:xfrm>
              <a:custGeom>
                <a:avLst/>
                <a:gdLst>
                  <a:gd name="T0" fmla="*/ 1058 w 1058"/>
                  <a:gd name="T1" fmla="*/ 0 h 1984"/>
                  <a:gd name="T2" fmla="*/ 1058 w 1058"/>
                  <a:gd name="T3" fmla="*/ 1867 h 1984"/>
                  <a:gd name="T4" fmla="*/ 1054 w 1058"/>
                  <a:gd name="T5" fmla="*/ 1899 h 1984"/>
                  <a:gd name="T6" fmla="*/ 1042 w 1058"/>
                  <a:gd name="T7" fmla="*/ 1927 h 1984"/>
                  <a:gd name="T8" fmla="*/ 1022 w 1058"/>
                  <a:gd name="T9" fmla="*/ 1950 h 1984"/>
                  <a:gd name="T10" fmla="*/ 999 w 1058"/>
                  <a:gd name="T11" fmla="*/ 1968 h 1984"/>
                  <a:gd name="T12" fmla="*/ 971 w 1058"/>
                  <a:gd name="T13" fmla="*/ 1980 h 1984"/>
                  <a:gd name="T14" fmla="*/ 939 w 1058"/>
                  <a:gd name="T15" fmla="*/ 1984 h 1984"/>
                  <a:gd name="T16" fmla="*/ 117 w 1058"/>
                  <a:gd name="T17" fmla="*/ 1984 h 1984"/>
                  <a:gd name="T18" fmla="*/ 85 w 1058"/>
                  <a:gd name="T19" fmla="*/ 1980 h 1984"/>
                  <a:gd name="T20" fmla="*/ 57 w 1058"/>
                  <a:gd name="T21" fmla="*/ 1968 h 1984"/>
                  <a:gd name="T22" fmla="*/ 34 w 1058"/>
                  <a:gd name="T23" fmla="*/ 1950 h 1984"/>
                  <a:gd name="T24" fmla="*/ 16 w 1058"/>
                  <a:gd name="T25" fmla="*/ 1927 h 1984"/>
                  <a:gd name="T26" fmla="*/ 4 w 1058"/>
                  <a:gd name="T27" fmla="*/ 1899 h 1984"/>
                  <a:gd name="T28" fmla="*/ 0 w 1058"/>
                  <a:gd name="T29" fmla="*/ 1867 h 1984"/>
                  <a:gd name="T30" fmla="*/ 0 w 1058"/>
                  <a:gd name="T31" fmla="*/ 804 h 1984"/>
                  <a:gd name="T32" fmla="*/ 85 w 1058"/>
                  <a:gd name="T33" fmla="*/ 794 h 1984"/>
                  <a:gd name="T34" fmla="*/ 167 w 1058"/>
                  <a:gd name="T35" fmla="*/ 772 h 1984"/>
                  <a:gd name="T36" fmla="*/ 248 w 1058"/>
                  <a:gd name="T37" fmla="*/ 743 h 1984"/>
                  <a:gd name="T38" fmla="*/ 324 w 1058"/>
                  <a:gd name="T39" fmla="*/ 703 h 1984"/>
                  <a:gd name="T40" fmla="*/ 396 w 1058"/>
                  <a:gd name="T41" fmla="*/ 653 h 1984"/>
                  <a:gd name="T42" fmla="*/ 461 w 1058"/>
                  <a:gd name="T43" fmla="*/ 596 h 1984"/>
                  <a:gd name="T44" fmla="*/ 1058 w 1058"/>
                  <a:gd name="T45" fmla="*/ 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8" h="1984">
                    <a:moveTo>
                      <a:pt x="1058" y="0"/>
                    </a:moveTo>
                    <a:lnTo>
                      <a:pt x="1058" y="1867"/>
                    </a:lnTo>
                    <a:lnTo>
                      <a:pt x="1054" y="1899"/>
                    </a:lnTo>
                    <a:lnTo>
                      <a:pt x="1042" y="1927"/>
                    </a:lnTo>
                    <a:lnTo>
                      <a:pt x="1022" y="1950"/>
                    </a:lnTo>
                    <a:lnTo>
                      <a:pt x="999" y="1968"/>
                    </a:lnTo>
                    <a:lnTo>
                      <a:pt x="971" y="1980"/>
                    </a:lnTo>
                    <a:lnTo>
                      <a:pt x="939" y="1984"/>
                    </a:lnTo>
                    <a:lnTo>
                      <a:pt x="117" y="1984"/>
                    </a:lnTo>
                    <a:lnTo>
                      <a:pt x="85" y="1980"/>
                    </a:lnTo>
                    <a:lnTo>
                      <a:pt x="57" y="1968"/>
                    </a:lnTo>
                    <a:lnTo>
                      <a:pt x="34" y="1950"/>
                    </a:lnTo>
                    <a:lnTo>
                      <a:pt x="16" y="1927"/>
                    </a:lnTo>
                    <a:lnTo>
                      <a:pt x="4" y="1899"/>
                    </a:lnTo>
                    <a:lnTo>
                      <a:pt x="0" y="1867"/>
                    </a:lnTo>
                    <a:lnTo>
                      <a:pt x="0" y="804"/>
                    </a:lnTo>
                    <a:lnTo>
                      <a:pt x="85" y="794"/>
                    </a:lnTo>
                    <a:lnTo>
                      <a:pt x="167" y="772"/>
                    </a:lnTo>
                    <a:lnTo>
                      <a:pt x="248" y="743"/>
                    </a:lnTo>
                    <a:lnTo>
                      <a:pt x="324" y="703"/>
                    </a:lnTo>
                    <a:lnTo>
                      <a:pt x="396" y="653"/>
                    </a:lnTo>
                    <a:lnTo>
                      <a:pt x="461" y="596"/>
                    </a:lnTo>
                    <a:lnTo>
                      <a:pt x="10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F583A588-1530-44A3-A73B-FD57A91546FD}"/>
                  </a:ext>
                </a:extLst>
              </p:cNvPr>
              <p:cNvSpPr>
                <a:spLocks/>
              </p:cNvSpPr>
              <p:nvPr/>
            </p:nvSpPr>
            <p:spPr bwMode="auto">
              <a:xfrm>
                <a:off x="196850" y="4192588"/>
                <a:ext cx="839788" cy="1585913"/>
              </a:xfrm>
              <a:custGeom>
                <a:avLst/>
                <a:gdLst>
                  <a:gd name="T0" fmla="*/ 0 w 1059"/>
                  <a:gd name="T1" fmla="*/ 0 h 1998"/>
                  <a:gd name="T2" fmla="*/ 565 w 1059"/>
                  <a:gd name="T3" fmla="*/ 564 h 1998"/>
                  <a:gd name="T4" fmla="*/ 623 w 1059"/>
                  <a:gd name="T5" fmla="*/ 616 h 1998"/>
                  <a:gd name="T6" fmla="*/ 687 w 1059"/>
                  <a:gd name="T7" fmla="*/ 661 h 1998"/>
                  <a:gd name="T8" fmla="*/ 756 w 1059"/>
                  <a:gd name="T9" fmla="*/ 701 h 1998"/>
                  <a:gd name="T10" fmla="*/ 828 w 1059"/>
                  <a:gd name="T11" fmla="*/ 731 h 1998"/>
                  <a:gd name="T12" fmla="*/ 901 w 1059"/>
                  <a:gd name="T13" fmla="*/ 753 h 1998"/>
                  <a:gd name="T14" fmla="*/ 979 w 1059"/>
                  <a:gd name="T15" fmla="*/ 767 h 1998"/>
                  <a:gd name="T16" fmla="*/ 1059 w 1059"/>
                  <a:gd name="T17" fmla="*/ 772 h 1998"/>
                  <a:gd name="T18" fmla="*/ 1059 w 1059"/>
                  <a:gd name="T19" fmla="*/ 1881 h 1998"/>
                  <a:gd name="T20" fmla="*/ 1055 w 1059"/>
                  <a:gd name="T21" fmla="*/ 1913 h 1998"/>
                  <a:gd name="T22" fmla="*/ 1043 w 1059"/>
                  <a:gd name="T23" fmla="*/ 1941 h 1998"/>
                  <a:gd name="T24" fmla="*/ 1025 w 1059"/>
                  <a:gd name="T25" fmla="*/ 1964 h 1998"/>
                  <a:gd name="T26" fmla="*/ 999 w 1059"/>
                  <a:gd name="T27" fmla="*/ 1982 h 1998"/>
                  <a:gd name="T28" fmla="*/ 971 w 1059"/>
                  <a:gd name="T29" fmla="*/ 1994 h 1998"/>
                  <a:gd name="T30" fmla="*/ 941 w 1059"/>
                  <a:gd name="T31" fmla="*/ 1998 h 1998"/>
                  <a:gd name="T32" fmla="*/ 117 w 1059"/>
                  <a:gd name="T33" fmla="*/ 1998 h 1998"/>
                  <a:gd name="T34" fmla="*/ 86 w 1059"/>
                  <a:gd name="T35" fmla="*/ 1994 h 1998"/>
                  <a:gd name="T36" fmla="*/ 58 w 1059"/>
                  <a:gd name="T37" fmla="*/ 1982 h 1998"/>
                  <a:gd name="T38" fmla="*/ 34 w 1059"/>
                  <a:gd name="T39" fmla="*/ 1964 h 1998"/>
                  <a:gd name="T40" fmla="*/ 16 w 1059"/>
                  <a:gd name="T41" fmla="*/ 1941 h 1998"/>
                  <a:gd name="T42" fmla="*/ 4 w 1059"/>
                  <a:gd name="T43" fmla="*/ 1913 h 1998"/>
                  <a:gd name="T44" fmla="*/ 0 w 1059"/>
                  <a:gd name="T45" fmla="*/ 1881 h 1998"/>
                  <a:gd name="T46" fmla="*/ 0 w 1059"/>
                  <a:gd name="T47"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9" h="1998">
                    <a:moveTo>
                      <a:pt x="0" y="0"/>
                    </a:moveTo>
                    <a:lnTo>
                      <a:pt x="565" y="564"/>
                    </a:lnTo>
                    <a:lnTo>
                      <a:pt x="623" y="616"/>
                    </a:lnTo>
                    <a:lnTo>
                      <a:pt x="687" y="661"/>
                    </a:lnTo>
                    <a:lnTo>
                      <a:pt x="756" y="701"/>
                    </a:lnTo>
                    <a:lnTo>
                      <a:pt x="828" y="731"/>
                    </a:lnTo>
                    <a:lnTo>
                      <a:pt x="901" y="753"/>
                    </a:lnTo>
                    <a:lnTo>
                      <a:pt x="979" y="767"/>
                    </a:lnTo>
                    <a:lnTo>
                      <a:pt x="1059" y="772"/>
                    </a:lnTo>
                    <a:lnTo>
                      <a:pt x="1059" y="1881"/>
                    </a:lnTo>
                    <a:lnTo>
                      <a:pt x="1055" y="1913"/>
                    </a:lnTo>
                    <a:lnTo>
                      <a:pt x="1043" y="1941"/>
                    </a:lnTo>
                    <a:lnTo>
                      <a:pt x="1025" y="1964"/>
                    </a:lnTo>
                    <a:lnTo>
                      <a:pt x="999" y="1982"/>
                    </a:lnTo>
                    <a:lnTo>
                      <a:pt x="971" y="1994"/>
                    </a:lnTo>
                    <a:lnTo>
                      <a:pt x="941" y="1998"/>
                    </a:lnTo>
                    <a:lnTo>
                      <a:pt x="117" y="1998"/>
                    </a:lnTo>
                    <a:lnTo>
                      <a:pt x="86" y="1994"/>
                    </a:lnTo>
                    <a:lnTo>
                      <a:pt x="58" y="1982"/>
                    </a:lnTo>
                    <a:lnTo>
                      <a:pt x="34" y="1964"/>
                    </a:lnTo>
                    <a:lnTo>
                      <a:pt x="16" y="1941"/>
                    </a:lnTo>
                    <a:lnTo>
                      <a:pt x="4" y="1913"/>
                    </a:lnTo>
                    <a:lnTo>
                      <a:pt x="0" y="18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8">
                <a:extLst>
                  <a:ext uri="{FF2B5EF4-FFF2-40B4-BE49-F238E27FC236}">
                    <a16:creationId xmlns:a16="http://schemas.microsoft.com/office/drawing/2014/main" id="{50AC7C04-A953-4CE9-A2EB-780D5E95A80E}"/>
                  </a:ext>
                </a:extLst>
              </p:cNvPr>
              <p:cNvSpPr>
                <a:spLocks/>
              </p:cNvSpPr>
              <p:nvPr/>
            </p:nvSpPr>
            <p:spPr bwMode="auto">
              <a:xfrm>
                <a:off x="1362075" y="3892551"/>
                <a:ext cx="839788" cy="1885950"/>
              </a:xfrm>
              <a:custGeom>
                <a:avLst/>
                <a:gdLst>
                  <a:gd name="T0" fmla="*/ 1059 w 1059"/>
                  <a:gd name="T1" fmla="*/ 0 h 2376"/>
                  <a:gd name="T2" fmla="*/ 1059 w 1059"/>
                  <a:gd name="T3" fmla="*/ 2259 h 2376"/>
                  <a:gd name="T4" fmla="*/ 1055 w 1059"/>
                  <a:gd name="T5" fmla="*/ 2291 h 2376"/>
                  <a:gd name="T6" fmla="*/ 1043 w 1059"/>
                  <a:gd name="T7" fmla="*/ 2319 h 2376"/>
                  <a:gd name="T8" fmla="*/ 1025 w 1059"/>
                  <a:gd name="T9" fmla="*/ 2342 h 2376"/>
                  <a:gd name="T10" fmla="*/ 1001 w 1059"/>
                  <a:gd name="T11" fmla="*/ 2360 h 2376"/>
                  <a:gd name="T12" fmla="*/ 973 w 1059"/>
                  <a:gd name="T13" fmla="*/ 2372 h 2376"/>
                  <a:gd name="T14" fmla="*/ 942 w 1059"/>
                  <a:gd name="T15" fmla="*/ 2376 h 2376"/>
                  <a:gd name="T16" fmla="*/ 120 w 1059"/>
                  <a:gd name="T17" fmla="*/ 2376 h 2376"/>
                  <a:gd name="T18" fmla="*/ 88 w 1059"/>
                  <a:gd name="T19" fmla="*/ 2372 h 2376"/>
                  <a:gd name="T20" fmla="*/ 58 w 1059"/>
                  <a:gd name="T21" fmla="*/ 2360 h 2376"/>
                  <a:gd name="T22" fmla="*/ 34 w 1059"/>
                  <a:gd name="T23" fmla="*/ 2342 h 2376"/>
                  <a:gd name="T24" fmla="*/ 16 w 1059"/>
                  <a:gd name="T25" fmla="*/ 2319 h 2376"/>
                  <a:gd name="T26" fmla="*/ 4 w 1059"/>
                  <a:gd name="T27" fmla="*/ 2291 h 2376"/>
                  <a:gd name="T28" fmla="*/ 0 w 1059"/>
                  <a:gd name="T29" fmla="*/ 2259 h 2376"/>
                  <a:gd name="T30" fmla="*/ 0 w 1059"/>
                  <a:gd name="T31" fmla="*/ 1035 h 2376"/>
                  <a:gd name="T32" fmla="*/ 62 w 1059"/>
                  <a:gd name="T33" fmla="*/ 992 h 2376"/>
                  <a:gd name="T34" fmla="*/ 118 w 1059"/>
                  <a:gd name="T35" fmla="*/ 940 h 2376"/>
                  <a:gd name="T36" fmla="*/ 1059 w 1059"/>
                  <a:gd name="T37" fmla="*/ 0 h 2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9" h="2376">
                    <a:moveTo>
                      <a:pt x="1059" y="0"/>
                    </a:moveTo>
                    <a:lnTo>
                      <a:pt x="1059" y="2259"/>
                    </a:lnTo>
                    <a:lnTo>
                      <a:pt x="1055" y="2291"/>
                    </a:lnTo>
                    <a:lnTo>
                      <a:pt x="1043" y="2319"/>
                    </a:lnTo>
                    <a:lnTo>
                      <a:pt x="1025" y="2342"/>
                    </a:lnTo>
                    <a:lnTo>
                      <a:pt x="1001" y="2360"/>
                    </a:lnTo>
                    <a:lnTo>
                      <a:pt x="973" y="2372"/>
                    </a:lnTo>
                    <a:lnTo>
                      <a:pt x="942" y="2376"/>
                    </a:lnTo>
                    <a:lnTo>
                      <a:pt x="120" y="2376"/>
                    </a:lnTo>
                    <a:lnTo>
                      <a:pt x="88" y="2372"/>
                    </a:lnTo>
                    <a:lnTo>
                      <a:pt x="58" y="2360"/>
                    </a:lnTo>
                    <a:lnTo>
                      <a:pt x="34" y="2342"/>
                    </a:lnTo>
                    <a:lnTo>
                      <a:pt x="16" y="2319"/>
                    </a:lnTo>
                    <a:lnTo>
                      <a:pt x="4" y="2291"/>
                    </a:lnTo>
                    <a:lnTo>
                      <a:pt x="0" y="2259"/>
                    </a:lnTo>
                    <a:lnTo>
                      <a:pt x="0" y="1035"/>
                    </a:lnTo>
                    <a:lnTo>
                      <a:pt x="62" y="992"/>
                    </a:lnTo>
                    <a:lnTo>
                      <a:pt x="118" y="940"/>
                    </a:lnTo>
                    <a:lnTo>
                      <a:pt x="10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9">
                <a:extLst>
                  <a:ext uri="{FF2B5EF4-FFF2-40B4-BE49-F238E27FC236}">
                    <a16:creationId xmlns:a16="http://schemas.microsoft.com/office/drawing/2014/main" id="{6D0F348F-4700-4382-BF24-6C1E647FE556}"/>
                  </a:ext>
                </a:extLst>
              </p:cNvPr>
              <p:cNvSpPr>
                <a:spLocks/>
              </p:cNvSpPr>
              <p:nvPr/>
            </p:nvSpPr>
            <p:spPr bwMode="auto">
              <a:xfrm>
                <a:off x="2527300" y="2790826"/>
                <a:ext cx="842963" cy="2987675"/>
              </a:xfrm>
              <a:custGeom>
                <a:avLst/>
                <a:gdLst>
                  <a:gd name="T0" fmla="*/ 981 w 1060"/>
                  <a:gd name="T1" fmla="*/ 0 h 3764"/>
                  <a:gd name="T2" fmla="*/ 999 w 1060"/>
                  <a:gd name="T3" fmla="*/ 16 h 3764"/>
                  <a:gd name="T4" fmla="*/ 1015 w 1060"/>
                  <a:gd name="T5" fmla="*/ 32 h 3764"/>
                  <a:gd name="T6" fmla="*/ 1035 w 1060"/>
                  <a:gd name="T7" fmla="*/ 51 h 3764"/>
                  <a:gd name="T8" fmla="*/ 1060 w 1060"/>
                  <a:gd name="T9" fmla="*/ 73 h 3764"/>
                  <a:gd name="T10" fmla="*/ 1060 w 1060"/>
                  <a:gd name="T11" fmla="*/ 3647 h 3764"/>
                  <a:gd name="T12" fmla="*/ 1056 w 1060"/>
                  <a:gd name="T13" fmla="*/ 3679 h 3764"/>
                  <a:gd name="T14" fmla="*/ 1042 w 1060"/>
                  <a:gd name="T15" fmla="*/ 3707 h 3764"/>
                  <a:gd name="T16" fmla="*/ 1025 w 1060"/>
                  <a:gd name="T17" fmla="*/ 3730 h 3764"/>
                  <a:gd name="T18" fmla="*/ 1001 w 1060"/>
                  <a:gd name="T19" fmla="*/ 3748 h 3764"/>
                  <a:gd name="T20" fmla="*/ 973 w 1060"/>
                  <a:gd name="T21" fmla="*/ 3760 h 3764"/>
                  <a:gd name="T22" fmla="*/ 941 w 1060"/>
                  <a:gd name="T23" fmla="*/ 3764 h 3764"/>
                  <a:gd name="T24" fmla="*/ 119 w 1060"/>
                  <a:gd name="T25" fmla="*/ 3764 h 3764"/>
                  <a:gd name="T26" fmla="*/ 87 w 1060"/>
                  <a:gd name="T27" fmla="*/ 3760 h 3764"/>
                  <a:gd name="T28" fmla="*/ 60 w 1060"/>
                  <a:gd name="T29" fmla="*/ 3748 h 3764"/>
                  <a:gd name="T30" fmla="*/ 36 w 1060"/>
                  <a:gd name="T31" fmla="*/ 3730 h 3764"/>
                  <a:gd name="T32" fmla="*/ 16 w 1060"/>
                  <a:gd name="T33" fmla="*/ 3707 h 3764"/>
                  <a:gd name="T34" fmla="*/ 4 w 1060"/>
                  <a:gd name="T35" fmla="*/ 3679 h 3764"/>
                  <a:gd name="T36" fmla="*/ 0 w 1060"/>
                  <a:gd name="T37" fmla="*/ 3647 h 3764"/>
                  <a:gd name="T38" fmla="*/ 0 w 1060"/>
                  <a:gd name="T39" fmla="*/ 977 h 3764"/>
                  <a:gd name="T40" fmla="*/ 981 w 1060"/>
                  <a:gd name="T41"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0" h="3764">
                    <a:moveTo>
                      <a:pt x="981" y="0"/>
                    </a:moveTo>
                    <a:lnTo>
                      <a:pt x="999" y="16"/>
                    </a:lnTo>
                    <a:lnTo>
                      <a:pt x="1015" y="32"/>
                    </a:lnTo>
                    <a:lnTo>
                      <a:pt x="1035" y="51"/>
                    </a:lnTo>
                    <a:lnTo>
                      <a:pt x="1060" y="73"/>
                    </a:lnTo>
                    <a:lnTo>
                      <a:pt x="1060" y="3647"/>
                    </a:lnTo>
                    <a:lnTo>
                      <a:pt x="1056" y="3679"/>
                    </a:lnTo>
                    <a:lnTo>
                      <a:pt x="1042" y="3707"/>
                    </a:lnTo>
                    <a:lnTo>
                      <a:pt x="1025" y="3730"/>
                    </a:lnTo>
                    <a:lnTo>
                      <a:pt x="1001" y="3748"/>
                    </a:lnTo>
                    <a:lnTo>
                      <a:pt x="973" y="3760"/>
                    </a:lnTo>
                    <a:lnTo>
                      <a:pt x="941" y="3764"/>
                    </a:lnTo>
                    <a:lnTo>
                      <a:pt x="119" y="3764"/>
                    </a:lnTo>
                    <a:lnTo>
                      <a:pt x="87" y="3760"/>
                    </a:lnTo>
                    <a:lnTo>
                      <a:pt x="60" y="3748"/>
                    </a:lnTo>
                    <a:lnTo>
                      <a:pt x="36" y="3730"/>
                    </a:lnTo>
                    <a:lnTo>
                      <a:pt x="16" y="3707"/>
                    </a:lnTo>
                    <a:lnTo>
                      <a:pt x="4" y="3679"/>
                    </a:lnTo>
                    <a:lnTo>
                      <a:pt x="0" y="3647"/>
                    </a:lnTo>
                    <a:lnTo>
                      <a:pt x="0" y="977"/>
                    </a:lnTo>
                    <a:lnTo>
                      <a:pt x="9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10">
                <a:extLst>
                  <a:ext uri="{FF2B5EF4-FFF2-40B4-BE49-F238E27FC236}">
                    <a16:creationId xmlns:a16="http://schemas.microsoft.com/office/drawing/2014/main" id="{0603E2E5-1A0D-4E0F-B1DD-0AD43F7ED40F}"/>
                  </a:ext>
                </a:extLst>
              </p:cNvPr>
              <p:cNvSpPr>
                <a:spLocks/>
              </p:cNvSpPr>
              <p:nvPr/>
            </p:nvSpPr>
            <p:spPr bwMode="auto">
              <a:xfrm>
                <a:off x="-1320800" y="1363663"/>
                <a:ext cx="5205413" cy="3168650"/>
              </a:xfrm>
              <a:custGeom>
                <a:avLst/>
                <a:gdLst>
                  <a:gd name="T0" fmla="*/ 6327 w 6558"/>
                  <a:gd name="T1" fmla="*/ 0 h 3993"/>
                  <a:gd name="T2" fmla="*/ 6429 w 6558"/>
                  <a:gd name="T3" fmla="*/ 16 h 3993"/>
                  <a:gd name="T4" fmla="*/ 6502 w 6558"/>
                  <a:gd name="T5" fmla="*/ 64 h 3993"/>
                  <a:gd name="T6" fmla="*/ 6546 w 6558"/>
                  <a:gd name="T7" fmla="*/ 141 h 3993"/>
                  <a:gd name="T8" fmla="*/ 6558 w 6558"/>
                  <a:gd name="T9" fmla="*/ 246 h 3993"/>
                  <a:gd name="T10" fmla="*/ 6504 w 6558"/>
                  <a:gd name="T11" fmla="*/ 1363 h 3993"/>
                  <a:gd name="T12" fmla="*/ 6494 w 6558"/>
                  <a:gd name="T13" fmla="*/ 1438 h 3993"/>
                  <a:gd name="T14" fmla="*/ 6463 w 6558"/>
                  <a:gd name="T15" fmla="*/ 1516 h 3993"/>
                  <a:gd name="T16" fmla="*/ 6407 w 6558"/>
                  <a:gd name="T17" fmla="*/ 1575 h 3993"/>
                  <a:gd name="T18" fmla="*/ 6345 w 6558"/>
                  <a:gd name="T19" fmla="*/ 1609 h 3993"/>
                  <a:gd name="T20" fmla="*/ 6281 w 6558"/>
                  <a:gd name="T21" fmla="*/ 1619 h 3993"/>
                  <a:gd name="T22" fmla="*/ 6216 w 6558"/>
                  <a:gd name="T23" fmla="*/ 1605 h 3993"/>
                  <a:gd name="T24" fmla="*/ 6164 w 6558"/>
                  <a:gd name="T25" fmla="*/ 1573 h 3993"/>
                  <a:gd name="T26" fmla="*/ 6124 w 6558"/>
                  <a:gd name="T27" fmla="*/ 1536 h 3993"/>
                  <a:gd name="T28" fmla="*/ 3219 w 6558"/>
                  <a:gd name="T29" fmla="*/ 3848 h 3993"/>
                  <a:gd name="T30" fmla="*/ 3136 w 6558"/>
                  <a:gd name="T31" fmla="*/ 3909 h 3993"/>
                  <a:gd name="T32" fmla="*/ 3038 w 6558"/>
                  <a:gd name="T33" fmla="*/ 3941 h 3993"/>
                  <a:gd name="T34" fmla="*/ 2933 w 6558"/>
                  <a:gd name="T35" fmla="*/ 3941 h 3993"/>
                  <a:gd name="T36" fmla="*/ 2835 w 6558"/>
                  <a:gd name="T37" fmla="*/ 3909 h 3993"/>
                  <a:gd name="T38" fmla="*/ 2752 w 6558"/>
                  <a:gd name="T39" fmla="*/ 3848 h 3993"/>
                  <a:gd name="T40" fmla="*/ 625 w 6558"/>
                  <a:gd name="T41" fmla="*/ 3895 h 3993"/>
                  <a:gd name="T42" fmla="*/ 541 w 6558"/>
                  <a:gd name="T43" fmla="*/ 3957 h 3993"/>
                  <a:gd name="T44" fmla="*/ 444 w 6558"/>
                  <a:gd name="T45" fmla="*/ 3989 h 3993"/>
                  <a:gd name="T46" fmla="*/ 338 w 6558"/>
                  <a:gd name="T47" fmla="*/ 3989 h 3993"/>
                  <a:gd name="T48" fmla="*/ 241 w 6558"/>
                  <a:gd name="T49" fmla="*/ 3957 h 3993"/>
                  <a:gd name="T50" fmla="*/ 157 w 6558"/>
                  <a:gd name="T51" fmla="*/ 3895 h 3993"/>
                  <a:gd name="T52" fmla="*/ 58 w 6558"/>
                  <a:gd name="T53" fmla="*/ 3788 h 3993"/>
                  <a:gd name="T54" fmla="*/ 8 w 6558"/>
                  <a:gd name="T55" fmla="*/ 3685 h 3993"/>
                  <a:gd name="T56" fmla="*/ 0 w 6558"/>
                  <a:gd name="T57" fmla="*/ 3572 h 3993"/>
                  <a:gd name="T58" fmla="*/ 28 w 6558"/>
                  <a:gd name="T59" fmla="*/ 3462 h 3993"/>
                  <a:gd name="T60" fmla="*/ 95 w 6558"/>
                  <a:gd name="T61" fmla="*/ 3367 h 3993"/>
                  <a:gd name="T62" fmla="*/ 1518 w 6558"/>
                  <a:gd name="T63" fmla="*/ 1953 h 3993"/>
                  <a:gd name="T64" fmla="*/ 1610 w 6558"/>
                  <a:gd name="T65" fmla="*/ 1907 h 3993"/>
                  <a:gd name="T66" fmla="*/ 1713 w 6558"/>
                  <a:gd name="T67" fmla="*/ 1889 h 3993"/>
                  <a:gd name="T68" fmla="*/ 1815 w 6558"/>
                  <a:gd name="T69" fmla="*/ 1907 h 3993"/>
                  <a:gd name="T70" fmla="*/ 1906 w 6558"/>
                  <a:gd name="T71" fmla="*/ 1953 h 3993"/>
                  <a:gd name="T72" fmla="*/ 2987 w 6558"/>
                  <a:gd name="T73" fmla="*/ 3023 h 3993"/>
                  <a:gd name="T74" fmla="*/ 5098 w 6558"/>
                  <a:gd name="T75" fmla="*/ 514 h 3993"/>
                  <a:gd name="T76" fmla="*/ 4988 w 6558"/>
                  <a:gd name="T77" fmla="*/ 403 h 3993"/>
                  <a:gd name="T78" fmla="*/ 4956 w 6558"/>
                  <a:gd name="T79" fmla="*/ 366 h 3993"/>
                  <a:gd name="T80" fmla="*/ 4930 w 6558"/>
                  <a:gd name="T81" fmla="*/ 316 h 3993"/>
                  <a:gd name="T82" fmla="*/ 4922 w 6558"/>
                  <a:gd name="T83" fmla="*/ 252 h 3993"/>
                  <a:gd name="T84" fmla="*/ 4940 w 6558"/>
                  <a:gd name="T85" fmla="*/ 177 h 3993"/>
                  <a:gd name="T86" fmla="*/ 4982 w 6558"/>
                  <a:gd name="T87" fmla="*/ 115 h 3993"/>
                  <a:gd name="T88" fmla="*/ 5042 w 6558"/>
                  <a:gd name="T89" fmla="*/ 75 h 3993"/>
                  <a:gd name="T90" fmla="*/ 5104 w 6558"/>
                  <a:gd name="T91" fmla="*/ 60 h 3993"/>
                  <a:gd name="T92" fmla="*/ 5159 w 6558"/>
                  <a:gd name="T93" fmla="*/ 56 h 3993"/>
                  <a:gd name="T94" fmla="*/ 6307 w 6558"/>
                  <a:gd name="T95" fmla="*/ 0 h 3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58" h="3993">
                    <a:moveTo>
                      <a:pt x="6307" y="0"/>
                    </a:moveTo>
                    <a:lnTo>
                      <a:pt x="6327" y="0"/>
                    </a:lnTo>
                    <a:lnTo>
                      <a:pt x="6381" y="4"/>
                    </a:lnTo>
                    <a:lnTo>
                      <a:pt x="6429" y="16"/>
                    </a:lnTo>
                    <a:lnTo>
                      <a:pt x="6468" y="36"/>
                    </a:lnTo>
                    <a:lnTo>
                      <a:pt x="6502" y="64"/>
                    </a:lnTo>
                    <a:lnTo>
                      <a:pt x="6528" y="99"/>
                    </a:lnTo>
                    <a:lnTo>
                      <a:pt x="6546" y="141"/>
                    </a:lnTo>
                    <a:lnTo>
                      <a:pt x="6556" y="191"/>
                    </a:lnTo>
                    <a:lnTo>
                      <a:pt x="6558" y="246"/>
                    </a:lnTo>
                    <a:lnTo>
                      <a:pt x="6540" y="618"/>
                    </a:lnTo>
                    <a:lnTo>
                      <a:pt x="6504" y="1363"/>
                    </a:lnTo>
                    <a:lnTo>
                      <a:pt x="6502" y="1398"/>
                    </a:lnTo>
                    <a:lnTo>
                      <a:pt x="6494" y="1438"/>
                    </a:lnTo>
                    <a:lnTo>
                      <a:pt x="6482" y="1478"/>
                    </a:lnTo>
                    <a:lnTo>
                      <a:pt x="6463" y="1516"/>
                    </a:lnTo>
                    <a:lnTo>
                      <a:pt x="6433" y="1551"/>
                    </a:lnTo>
                    <a:lnTo>
                      <a:pt x="6407" y="1575"/>
                    </a:lnTo>
                    <a:lnTo>
                      <a:pt x="6377" y="1593"/>
                    </a:lnTo>
                    <a:lnTo>
                      <a:pt x="6345" y="1609"/>
                    </a:lnTo>
                    <a:lnTo>
                      <a:pt x="6313" y="1617"/>
                    </a:lnTo>
                    <a:lnTo>
                      <a:pt x="6281" y="1619"/>
                    </a:lnTo>
                    <a:lnTo>
                      <a:pt x="6248" y="1615"/>
                    </a:lnTo>
                    <a:lnTo>
                      <a:pt x="6216" y="1605"/>
                    </a:lnTo>
                    <a:lnTo>
                      <a:pt x="6188" y="1591"/>
                    </a:lnTo>
                    <a:lnTo>
                      <a:pt x="6164" y="1573"/>
                    </a:lnTo>
                    <a:lnTo>
                      <a:pt x="6142" y="1553"/>
                    </a:lnTo>
                    <a:lnTo>
                      <a:pt x="6124" y="1536"/>
                    </a:lnTo>
                    <a:lnTo>
                      <a:pt x="5830" y="1244"/>
                    </a:lnTo>
                    <a:lnTo>
                      <a:pt x="3219" y="3848"/>
                    </a:lnTo>
                    <a:lnTo>
                      <a:pt x="3180" y="3882"/>
                    </a:lnTo>
                    <a:lnTo>
                      <a:pt x="3136" y="3909"/>
                    </a:lnTo>
                    <a:lnTo>
                      <a:pt x="3088" y="3927"/>
                    </a:lnTo>
                    <a:lnTo>
                      <a:pt x="3038" y="3941"/>
                    </a:lnTo>
                    <a:lnTo>
                      <a:pt x="2987" y="3945"/>
                    </a:lnTo>
                    <a:lnTo>
                      <a:pt x="2933" y="3941"/>
                    </a:lnTo>
                    <a:lnTo>
                      <a:pt x="2883" y="3927"/>
                    </a:lnTo>
                    <a:lnTo>
                      <a:pt x="2835" y="3909"/>
                    </a:lnTo>
                    <a:lnTo>
                      <a:pt x="2792" y="3882"/>
                    </a:lnTo>
                    <a:lnTo>
                      <a:pt x="2752" y="3848"/>
                    </a:lnTo>
                    <a:lnTo>
                      <a:pt x="1713" y="2811"/>
                    </a:lnTo>
                    <a:lnTo>
                      <a:pt x="625" y="3895"/>
                    </a:lnTo>
                    <a:lnTo>
                      <a:pt x="585" y="3929"/>
                    </a:lnTo>
                    <a:lnTo>
                      <a:pt x="541" y="3957"/>
                    </a:lnTo>
                    <a:lnTo>
                      <a:pt x="493" y="3977"/>
                    </a:lnTo>
                    <a:lnTo>
                      <a:pt x="444" y="3989"/>
                    </a:lnTo>
                    <a:lnTo>
                      <a:pt x="392" y="3993"/>
                    </a:lnTo>
                    <a:lnTo>
                      <a:pt x="338" y="3989"/>
                    </a:lnTo>
                    <a:lnTo>
                      <a:pt x="288" y="3977"/>
                    </a:lnTo>
                    <a:lnTo>
                      <a:pt x="241" y="3957"/>
                    </a:lnTo>
                    <a:lnTo>
                      <a:pt x="197" y="3929"/>
                    </a:lnTo>
                    <a:lnTo>
                      <a:pt x="157" y="3895"/>
                    </a:lnTo>
                    <a:lnTo>
                      <a:pt x="95" y="3834"/>
                    </a:lnTo>
                    <a:lnTo>
                      <a:pt x="58" y="3788"/>
                    </a:lnTo>
                    <a:lnTo>
                      <a:pt x="28" y="3739"/>
                    </a:lnTo>
                    <a:lnTo>
                      <a:pt x="8" y="3685"/>
                    </a:lnTo>
                    <a:lnTo>
                      <a:pt x="0" y="3629"/>
                    </a:lnTo>
                    <a:lnTo>
                      <a:pt x="0" y="3572"/>
                    </a:lnTo>
                    <a:lnTo>
                      <a:pt x="8" y="3516"/>
                    </a:lnTo>
                    <a:lnTo>
                      <a:pt x="28" y="3462"/>
                    </a:lnTo>
                    <a:lnTo>
                      <a:pt x="58" y="3413"/>
                    </a:lnTo>
                    <a:lnTo>
                      <a:pt x="95" y="3367"/>
                    </a:lnTo>
                    <a:lnTo>
                      <a:pt x="1478" y="1986"/>
                    </a:lnTo>
                    <a:lnTo>
                      <a:pt x="1518" y="1953"/>
                    </a:lnTo>
                    <a:lnTo>
                      <a:pt x="1562" y="1927"/>
                    </a:lnTo>
                    <a:lnTo>
                      <a:pt x="1610" y="1907"/>
                    </a:lnTo>
                    <a:lnTo>
                      <a:pt x="1659" y="1893"/>
                    </a:lnTo>
                    <a:lnTo>
                      <a:pt x="1713" y="1889"/>
                    </a:lnTo>
                    <a:lnTo>
                      <a:pt x="1765" y="1893"/>
                    </a:lnTo>
                    <a:lnTo>
                      <a:pt x="1815" y="1907"/>
                    </a:lnTo>
                    <a:lnTo>
                      <a:pt x="1862" y="1927"/>
                    </a:lnTo>
                    <a:lnTo>
                      <a:pt x="1906" y="1953"/>
                    </a:lnTo>
                    <a:lnTo>
                      <a:pt x="1946" y="1986"/>
                    </a:lnTo>
                    <a:lnTo>
                      <a:pt x="2987" y="3023"/>
                    </a:lnTo>
                    <a:lnTo>
                      <a:pt x="5299" y="713"/>
                    </a:lnTo>
                    <a:lnTo>
                      <a:pt x="5098" y="514"/>
                    </a:lnTo>
                    <a:lnTo>
                      <a:pt x="5002" y="417"/>
                    </a:lnTo>
                    <a:lnTo>
                      <a:pt x="4988" y="403"/>
                    </a:lnTo>
                    <a:lnTo>
                      <a:pt x="4972" y="385"/>
                    </a:lnTo>
                    <a:lnTo>
                      <a:pt x="4956" y="366"/>
                    </a:lnTo>
                    <a:lnTo>
                      <a:pt x="4942" y="342"/>
                    </a:lnTo>
                    <a:lnTo>
                      <a:pt x="4930" y="316"/>
                    </a:lnTo>
                    <a:lnTo>
                      <a:pt x="4922" y="286"/>
                    </a:lnTo>
                    <a:lnTo>
                      <a:pt x="4922" y="252"/>
                    </a:lnTo>
                    <a:lnTo>
                      <a:pt x="4926" y="217"/>
                    </a:lnTo>
                    <a:lnTo>
                      <a:pt x="4940" y="177"/>
                    </a:lnTo>
                    <a:lnTo>
                      <a:pt x="4960" y="143"/>
                    </a:lnTo>
                    <a:lnTo>
                      <a:pt x="4982" y="115"/>
                    </a:lnTo>
                    <a:lnTo>
                      <a:pt x="5012" y="91"/>
                    </a:lnTo>
                    <a:lnTo>
                      <a:pt x="5042" y="75"/>
                    </a:lnTo>
                    <a:lnTo>
                      <a:pt x="5074" y="66"/>
                    </a:lnTo>
                    <a:lnTo>
                      <a:pt x="5104" y="60"/>
                    </a:lnTo>
                    <a:lnTo>
                      <a:pt x="5133" y="56"/>
                    </a:lnTo>
                    <a:lnTo>
                      <a:pt x="5159" y="56"/>
                    </a:lnTo>
                    <a:lnTo>
                      <a:pt x="5732" y="28"/>
                    </a:lnTo>
                    <a:lnTo>
                      <a:pt x="6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spTree>
    <p:extLst>
      <p:ext uri="{BB962C8B-B14F-4D97-AF65-F5344CB8AC3E}">
        <p14:creationId xmlns:p14="http://schemas.microsoft.com/office/powerpoint/2010/main" val="362615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A85994-DD68-4BE8-873F-F7175D686D98}"/>
              </a:ext>
            </a:extLst>
          </p:cNvPr>
          <p:cNvSpPr>
            <a:spLocks noGrp="1"/>
          </p:cNvSpPr>
          <p:nvPr>
            <p:ph type="sldNum" sz="quarter" idx="12"/>
          </p:nvPr>
        </p:nvSpPr>
        <p:spPr/>
        <p:txBody>
          <a:bodyPr/>
          <a:lstStyle/>
          <a:p>
            <a:fld id="{401CF334-2D5C-4859-84A6-CA7E6E43FAEB}" type="slidenum">
              <a:rPr lang="en-US" smtClean="0"/>
              <a:t>2</a:t>
            </a:fld>
            <a:endParaRPr lang="en-US"/>
          </a:p>
        </p:txBody>
      </p:sp>
      <p:graphicFrame>
        <p:nvGraphicFramePr>
          <p:cNvPr id="5" name="Table 5">
            <a:extLst>
              <a:ext uri="{FF2B5EF4-FFF2-40B4-BE49-F238E27FC236}">
                <a16:creationId xmlns:a16="http://schemas.microsoft.com/office/drawing/2014/main" id="{6CDF4A4E-A932-4B5C-8DAA-90B491DE0B4F}"/>
              </a:ext>
            </a:extLst>
          </p:cNvPr>
          <p:cNvGraphicFramePr>
            <a:graphicFrameLocks noGrp="1"/>
          </p:cNvGraphicFramePr>
          <p:nvPr>
            <p:extLst>
              <p:ext uri="{D42A27DB-BD31-4B8C-83A1-F6EECF244321}">
                <p14:modId xmlns:p14="http://schemas.microsoft.com/office/powerpoint/2010/main" val="3017914538"/>
              </p:ext>
            </p:extLst>
          </p:nvPr>
        </p:nvGraphicFramePr>
        <p:xfrm>
          <a:off x="1131141" y="485593"/>
          <a:ext cx="9499304" cy="5580785"/>
        </p:xfrm>
        <a:graphic>
          <a:graphicData uri="http://schemas.openxmlformats.org/drawingml/2006/table">
            <a:tbl>
              <a:tblPr firstRow="1" bandRow="1">
                <a:tableStyleId>{3B4B98B0-60AC-42C2-AFA5-B58CD77FA1E5}</a:tableStyleId>
              </a:tblPr>
              <a:tblGrid>
                <a:gridCol w="2631935">
                  <a:extLst>
                    <a:ext uri="{9D8B030D-6E8A-4147-A177-3AD203B41FA5}">
                      <a16:colId xmlns:a16="http://schemas.microsoft.com/office/drawing/2014/main" val="2806908129"/>
                    </a:ext>
                  </a:extLst>
                </a:gridCol>
                <a:gridCol w="6867369">
                  <a:extLst>
                    <a:ext uri="{9D8B030D-6E8A-4147-A177-3AD203B41FA5}">
                      <a16:colId xmlns:a16="http://schemas.microsoft.com/office/drawing/2014/main" val="2401627006"/>
                    </a:ext>
                  </a:extLst>
                </a:gridCol>
              </a:tblGrid>
              <a:tr h="461975">
                <a:tc gridSpan="2">
                  <a:txBody>
                    <a:bodyPr/>
                    <a:lstStyle/>
                    <a:p>
                      <a:pPr algn="ctr"/>
                      <a:r>
                        <a:rPr lang="en-US" sz="4000">
                          <a:solidFill>
                            <a:schemeClr val="tx2"/>
                          </a:solidFill>
                          <a:latin typeface="Cambria"/>
                        </a:rPr>
                        <a:t>Agenda</a:t>
                      </a:r>
                    </a:p>
                  </a:txBody>
                  <a:tcPr/>
                </a:tc>
                <a:tc hMerge="1">
                  <a:txBody>
                    <a:bodyPr/>
                    <a:lstStyle/>
                    <a:p>
                      <a:endParaRPr lang="en-US">
                        <a:latin typeface="Cambria"/>
                      </a:endParaRPr>
                    </a:p>
                  </a:txBody>
                  <a:tcPr/>
                </a:tc>
                <a:extLst>
                  <a:ext uri="{0D108BD9-81ED-4DB2-BD59-A6C34878D82A}">
                    <a16:rowId xmlns:a16="http://schemas.microsoft.com/office/drawing/2014/main" val="2934649057"/>
                  </a:ext>
                </a:extLst>
              </a:tr>
              <a:tr h="461975">
                <a:tc>
                  <a:txBody>
                    <a:bodyPr/>
                    <a:lstStyle/>
                    <a:p>
                      <a:pPr lvl="0">
                        <a:buNone/>
                      </a:pPr>
                      <a:r>
                        <a:rPr lang="en-US" sz="2400" b="0" u="sng">
                          <a:solidFill>
                            <a:schemeClr val="tx2"/>
                          </a:solidFill>
                          <a:latin typeface="Cambria"/>
                        </a:rPr>
                        <a:t>Time</a:t>
                      </a:r>
                    </a:p>
                  </a:txBody>
                  <a:tcPr/>
                </a:tc>
                <a:tc>
                  <a:txBody>
                    <a:bodyPr/>
                    <a:lstStyle/>
                    <a:p>
                      <a:r>
                        <a:rPr lang="en-US" sz="2400" b="0" u="sng">
                          <a:solidFill>
                            <a:schemeClr val="tx2"/>
                          </a:solidFill>
                          <a:latin typeface="Cambria"/>
                        </a:rPr>
                        <a:t>Topic</a:t>
                      </a:r>
                    </a:p>
                  </a:txBody>
                  <a:tcPr/>
                </a:tc>
                <a:extLst>
                  <a:ext uri="{0D108BD9-81ED-4DB2-BD59-A6C34878D82A}">
                    <a16:rowId xmlns:a16="http://schemas.microsoft.com/office/drawing/2014/main" val="1533348664"/>
                  </a:ext>
                </a:extLst>
              </a:tr>
              <a:tr h="461975">
                <a:tc>
                  <a:txBody>
                    <a:bodyPr/>
                    <a:lstStyle/>
                    <a:p>
                      <a:r>
                        <a:rPr lang="en-US" sz="2400" b="0">
                          <a:solidFill>
                            <a:schemeClr val="tx2"/>
                          </a:solidFill>
                          <a:latin typeface="Cambria"/>
                        </a:rPr>
                        <a:t>4:00 p.m.</a:t>
                      </a:r>
                    </a:p>
                  </a:txBody>
                  <a:tcPr/>
                </a:tc>
                <a:tc>
                  <a:txBody>
                    <a:bodyPr/>
                    <a:lstStyle/>
                    <a:p>
                      <a:r>
                        <a:rPr lang="en-US" sz="2400" b="0">
                          <a:solidFill>
                            <a:schemeClr val="tx2"/>
                          </a:solidFill>
                          <a:latin typeface="Cambria"/>
                        </a:rPr>
                        <a:t>Call to Order and Introductions</a:t>
                      </a:r>
                    </a:p>
                  </a:txBody>
                  <a:tcPr/>
                </a:tc>
                <a:extLst>
                  <a:ext uri="{0D108BD9-81ED-4DB2-BD59-A6C34878D82A}">
                    <a16:rowId xmlns:a16="http://schemas.microsoft.com/office/drawing/2014/main" val="990134410"/>
                  </a:ext>
                </a:extLst>
              </a:tr>
              <a:tr h="461975">
                <a:tc>
                  <a:txBody>
                    <a:bodyPr/>
                    <a:lstStyle/>
                    <a:p>
                      <a:r>
                        <a:rPr lang="en-US" sz="2400" b="0">
                          <a:solidFill>
                            <a:schemeClr val="tx2"/>
                          </a:solidFill>
                          <a:latin typeface="Cambria"/>
                        </a:rPr>
                        <a:t>4:05 p.m. </a:t>
                      </a:r>
                    </a:p>
                  </a:txBody>
                  <a:tcPr/>
                </a:tc>
                <a:tc>
                  <a:txBody>
                    <a:bodyPr/>
                    <a:lstStyle/>
                    <a:p>
                      <a:r>
                        <a:rPr lang="en-US" sz="2400" b="0">
                          <a:solidFill>
                            <a:schemeClr val="tx2"/>
                          </a:solidFill>
                          <a:latin typeface="Cambria"/>
                        </a:rPr>
                        <a:t>Public Comment</a:t>
                      </a:r>
                    </a:p>
                  </a:txBody>
                  <a:tcPr/>
                </a:tc>
                <a:extLst>
                  <a:ext uri="{0D108BD9-81ED-4DB2-BD59-A6C34878D82A}">
                    <a16:rowId xmlns:a16="http://schemas.microsoft.com/office/drawing/2014/main" val="1897463981"/>
                  </a:ext>
                </a:extLst>
              </a:tr>
              <a:tr h="461975">
                <a:tc>
                  <a:txBody>
                    <a:bodyPr/>
                    <a:lstStyle/>
                    <a:p>
                      <a:r>
                        <a:rPr lang="en-US" sz="2400" b="0">
                          <a:solidFill>
                            <a:schemeClr val="tx2"/>
                          </a:solidFill>
                          <a:latin typeface="Cambria"/>
                        </a:rPr>
                        <a:t>4:15 p.m.</a:t>
                      </a:r>
                    </a:p>
                  </a:txBody>
                  <a:tcPr/>
                </a:tc>
                <a:tc>
                  <a:txBody>
                    <a:bodyPr/>
                    <a:lstStyle/>
                    <a:p>
                      <a:r>
                        <a:rPr lang="en-US" sz="2400" b="0">
                          <a:solidFill>
                            <a:schemeClr val="tx2"/>
                          </a:solidFill>
                          <a:latin typeface="Cambria"/>
                        </a:rPr>
                        <a:t>Governor Lamont’s Charge</a:t>
                      </a:r>
                    </a:p>
                  </a:txBody>
                  <a:tcPr/>
                </a:tc>
                <a:extLst>
                  <a:ext uri="{0D108BD9-81ED-4DB2-BD59-A6C34878D82A}">
                    <a16:rowId xmlns:a16="http://schemas.microsoft.com/office/drawing/2014/main" val="3865295110"/>
                  </a:ext>
                </a:extLst>
              </a:tr>
              <a:tr h="461975">
                <a:tc>
                  <a:txBody>
                    <a:bodyPr/>
                    <a:lstStyle/>
                    <a:p>
                      <a:r>
                        <a:rPr lang="en-US" sz="2400" b="0">
                          <a:solidFill>
                            <a:schemeClr val="tx2"/>
                          </a:solidFill>
                          <a:latin typeface="Cambria"/>
                        </a:rPr>
                        <a:t>4:25 p.m.</a:t>
                      </a:r>
                    </a:p>
                  </a:txBody>
                  <a:tcPr/>
                </a:tc>
                <a:tc>
                  <a:txBody>
                    <a:bodyPr/>
                    <a:lstStyle/>
                    <a:p>
                      <a:r>
                        <a:rPr lang="en-US" sz="2400" b="0">
                          <a:solidFill>
                            <a:schemeClr val="tx2"/>
                          </a:solidFill>
                          <a:latin typeface="Cambria"/>
                        </a:rPr>
                        <a:t>Charter and Bylaws</a:t>
                      </a:r>
                    </a:p>
                  </a:txBody>
                  <a:tcPr/>
                </a:tc>
                <a:extLst>
                  <a:ext uri="{0D108BD9-81ED-4DB2-BD59-A6C34878D82A}">
                    <a16:rowId xmlns:a16="http://schemas.microsoft.com/office/drawing/2014/main" val="1507699785"/>
                  </a:ext>
                </a:extLst>
              </a:tr>
              <a:tr h="461975">
                <a:tc>
                  <a:txBody>
                    <a:bodyPr/>
                    <a:lstStyle/>
                    <a:p>
                      <a:pPr lvl="0">
                        <a:buNone/>
                      </a:pPr>
                      <a:r>
                        <a:rPr lang="en-US" sz="2400" b="0">
                          <a:solidFill>
                            <a:schemeClr val="tx2"/>
                          </a:solidFill>
                          <a:latin typeface="Cambria"/>
                        </a:rPr>
                        <a:t>4:55 p.m.</a:t>
                      </a:r>
                    </a:p>
                  </a:txBody>
                  <a:tcPr/>
                </a:tc>
                <a:tc>
                  <a:txBody>
                    <a:bodyPr/>
                    <a:lstStyle/>
                    <a:p>
                      <a:pPr lvl="0">
                        <a:buNone/>
                      </a:pPr>
                      <a:r>
                        <a:rPr lang="en-US" sz="2400" b="0">
                          <a:solidFill>
                            <a:schemeClr val="tx2"/>
                          </a:solidFill>
                          <a:latin typeface="Cambria"/>
                        </a:rPr>
                        <a:t>Role of Stakeholder Advisory Board in the Development of Connecticut’s Program</a:t>
                      </a:r>
                    </a:p>
                  </a:txBody>
                  <a:tcPr/>
                </a:tc>
                <a:extLst>
                  <a:ext uri="{0D108BD9-81ED-4DB2-BD59-A6C34878D82A}">
                    <a16:rowId xmlns:a16="http://schemas.microsoft.com/office/drawing/2014/main" val="2422078922"/>
                  </a:ext>
                </a:extLst>
              </a:tr>
              <a:tr h="461975">
                <a:tc>
                  <a:txBody>
                    <a:bodyPr/>
                    <a:lstStyle/>
                    <a:p>
                      <a:r>
                        <a:rPr lang="en-US" sz="2400" b="0">
                          <a:solidFill>
                            <a:schemeClr val="tx2"/>
                          </a:solidFill>
                          <a:latin typeface="Cambria"/>
                        </a:rPr>
                        <a:t>5:05 p.m.</a:t>
                      </a:r>
                    </a:p>
                  </a:txBody>
                  <a:tcPr/>
                </a:tc>
                <a:tc>
                  <a:txBody>
                    <a:bodyPr/>
                    <a:lstStyle/>
                    <a:p>
                      <a:r>
                        <a:rPr lang="en-US" sz="2400" b="0">
                          <a:solidFill>
                            <a:schemeClr val="tx2"/>
                          </a:solidFill>
                          <a:latin typeface="Cambria"/>
                        </a:rPr>
                        <a:t>Health Care Cost Growth Benchmark: Key Concepts and Context for Connecticut</a:t>
                      </a:r>
                    </a:p>
                  </a:txBody>
                  <a:tcPr/>
                </a:tc>
                <a:extLst>
                  <a:ext uri="{0D108BD9-81ED-4DB2-BD59-A6C34878D82A}">
                    <a16:rowId xmlns:a16="http://schemas.microsoft.com/office/drawing/2014/main" val="1802651848"/>
                  </a:ext>
                </a:extLst>
              </a:tr>
              <a:tr h="461975">
                <a:tc>
                  <a:txBody>
                    <a:bodyPr/>
                    <a:lstStyle/>
                    <a:p>
                      <a:pPr lvl="0">
                        <a:buNone/>
                      </a:pPr>
                      <a:r>
                        <a:rPr lang="en-US" sz="2400" b="0">
                          <a:solidFill>
                            <a:schemeClr val="tx2"/>
                          </a:solidFill>
                          <a:latin typeface="Cambria"/>
                        </a:rPr>
                        <a:t>5:25 p.m.</a:t>
                      </a:r>
                    </a:p>
                  </a:txBody>
                  <a:tcPr/>
                </a:tc>
                <a:tc>
                  <a:txBody>
                    <a:bodyPr/>
                    <a:lstStyle/>
                    <a:p>
                      <a:pPr lvl="0">
                        <a:buNone/>
                      </a:pPr>
                      <a:r>
                        <a:rPr lang="en-US" sz="2400" b="0">
                          <a:solidFill>
                            <a:schemeClr val="tx2"/>
                          </a:solidFill>
                          <a:latin typeface="Cambria"/>
                        </a:rPr>
                        <a:t>Wrap-up &amp; Next Steps</a:t>
                      </a:r>
                    </a:p>
                  </a:txBody>
                  <a:tcPr/>
                </a:tc>
                <a:extLst>
                  <a:ext uri="{0D108BD9-81ED-4DB2-BD59-A6C34878D82A}">
                    <a16:rowId xmlns:a16="http://schemas.microsoft.com/office/drawing/2014/main" val="2070632888"/>
                  </a:ext>
                </a:extLst>
              </a:tr>
              <a:tr h="461975">
                <a:tc>
                  <a:txBody>
                    <a:bodyPr/>
                    <a:lstStyle/>
                    <a:p>
                      <a:pPr lvl="0">
                        <a:buNone/>
                      </a:pPr>
                      <a:r>
                        <a:rPr lang="en-US" sz="2400" b="0">
                          <a:solidFill>
                            <a:schemeClr val="tx2"/>
                          </a:solidFill>
                          <a:latin typeface="Cambria"/>
                        </a:rPr>
                        <a:t>5:30 p.m. </a:t>
                      </a:r>
                    </a:p>
                  </a:txBody>
                  <a:tcPr/>
                </a:tc>
                <a:tc>
                  <a:txBody>
                    <a:bodyPr/>
                    <a:lstStyle/>
                    <a:p>
                      <a:pPr lvl="0">
                        <a:buNone/>
                      </a:pPr>
                      <a:r>
                        <a:rPr lang="en-US" sz="2400" b="0">
                          <a:solidFill>
                            <a:schemeClr val="tx2"/>
                          </a:solidFill>
                          <a:latin typeface="Cambria"/>
                        </a:rPr>
                        <a:t>Adjourn</a:t>
                      </a:r>
                    </a:p>
                  </a:txBody>
                  <a:tcPr/>
                </a:tc>
                <a:extLst>
                  <a:ext uri="{0D108BD9-81ED-4DB2-BD59-A6C34878D82A}">
                    <a16:rowId xmlns:a16="http://schemas.microsoft.com/office/drawing/2014/main" val="2507123352"/>
                  </a:ext>
                </a:extLst>
              </a:tr>
            </a:tbl>
          </a:graphicData>
        </a:graphic>
      </p:graphicFrame>
    </p:spTree>
    <p:extLst>
      <p:ext uri="{BB962C8B-B14F-4D97-AF65-F5344CB8AC3E}">
        <p14:creationId xmlns:p14="http://schemas.microsoft.com/office/powerpoint/2010/main" val="17685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3FEB3-8AA8-4EF5-9224-97AFA4AEC868}"/>
              </a:ext>
            </a:extLst>
          </p:cNvPr>
          <p:cNvSpPr>
            <a:spLocks noGrp="1"/>
          </p:cNvSpPr>
          <p:nvPr>
            <p:ph idx="1"/>
          </p:nvPr>
        </p:nvSpPr>
        <p:spPr>
          <a:xfrm>
            <a:off x="609600" y="1735074"/>
            <a:ext cx="10972800" cy="4919106"/>
          </a:xfrm>
        </p:spPr>
        <p:txBody>
          <a:bodyPr>
            <a:normAutofit/>
          </a:bodyPr>
          <a:lstStyle/>
          <a:p>
            <a:pPr marL="576072" indent="-457200"/>
            <a:r>
              <a:rPr lang="en-US"/>
              <a:t>The SAB will need to weigh in on two aspects of the primary care target:</a:t>
            </a:r>
          </a:p>
          <a:p>
            <a:pPr marL="576072" indent="-457200"/>
            <a:endParaRPr lang="en-US" sz="1400"/>
          </a:p>
          <a:p>
            <a:pPr marL="925830" lvl="1" indent="-514350">
              <a:buFont typeface="+mj-lt"/>
              <a:buAutoNum type="arabicPeriod"/>
            </a:pPr>
            <a:r>
              <a:rPr lang="en-US" b="1"/>
              <a:t>How is primary care defined and how will spending on primary care be measured?</a:t>
            </a:r>
          </a:p>
          <a:p>
            <a:pPr lvl="2"/>
            <a:r>
              <a:rPr lang="en-US"/>
              <a:t>The SAB will weigh in on key questions related to defining what services should be considered primary care.</a:t>
            </a:r>
          </a:p>
          <a:p>
            <a:pPr marL="704088" lvl="2" indent="0">
              <a:buNone/>
            </a:pPr>
            <a:endParaRPr lang="en-US" sz="1200"/>
          </a:p>
          <a:p>
            <a:pPr marL="925830" lvl="1" indent="-514350">
              <a:buFont typeface="+mj-lt"/>
              <a:buAutoNum type="arabicPeriod"/>
            </a:pPr>
            <a:r>
              <a:rPr lang="en-US" b="1"/>
              <a:t>What incremental primary care spend targets should lead up to 10% by 2025, and how should they be determined?</a:t>
            </a:r>
          </a:p>
          <a:p>
            <a:pPr lvl="2"/>
            <a:r>
              <a:rPr lang="en-US"/>
              <a:t>The SAB will review preliminary recommendations made by the Technical Team and weigh in on incremental targets.</a:t>
            </a:r>
          </a:p>
          <a:p>
            <a:pPr marL="925830" lvl="1" indent="-514350">
              <a:buFont typeface="+mj-lt"/>
              <a:buAutoNum type="arabicPeriod"/>
            </a:pPr>
            <a:endParaRPr lang="en-US" b="1"/>
          </a:p>
          <a:p>
            <a:pPr marL="576072" indent="-457200"/>
            <a:endParaRPr lang="en-US"/>
          </a:p>
        </p:txBody>
      </p:sp>
      <p:sp>
        <p:nvSpPr>
          <p:cNvPr id="4" name="Slide Number Placeholder 3">
            <a:extLst>
              <a:ext uri="{FF2B5EF4-FFF2-40B4-BE49-F238E27FC236}">
                <a16:creationId xmlns:a16="http://schemas.microsoft.com/office/drawing/2014/main" id="{660D519C-3F02-4A8C-9D46-6898D8C31BD9}"/>
              </a:ext>
            </a:extLst>
          </p:cNvPr>
          <p:cNvSpPr>
            <a:spLocks noGrp="1"/>
          </p:cNvSpPr>
          <p:nvPr>
            <p:ph type="sldNum" sz="quarter" idx="12"/>
          </p:nvPr>
        </p:nvSpPr>
        <p:spPr/>
        <p:txBody>
          <a:bodyPr/>
          <a:lstStyle/>
          <a:p>
            <a:fld id="{401CF334-2D5C-4859-84A6-CA7E6E43FAEB}" type="slidenum">
              <a:rPr lang="en-US" smtClean="0"/>
              <a:t>20</a:t>
            </a:fld>
            <a:endParaRPr lang="en-US"/>
          </a:p>
        </p:txBody>
      </p:sp>
      <p:sp>
        <p:nvSpPr>
          <p:cNvPr id="11" name="Freeform 14">
            <a:extLst>
              <a:ext uri="{FF2B5EF4-FFF2-40B4-BE49-F238E27FC236}">
                <a16:creationId xmlns:a16="http://schemas.microsoft.com/office/drawing/2014/main" id="{CAB73504-7927-4965-9A40-1FAC05E657EF}"/>
              </a:ext>
            </a:extLst>
          </p:cNvPr>
          <p:cNvSpPr>
            <a:spLocks/>
          </p:cNvSpPr>
          <p:nvPr/>
        </p:nvSpPr>
        <p:spPr bwMode="auto">
          <a:xfrm>
            <a:off x="9694812" y="569580"/>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2">
                  <a:lumMod val="60000"/>
                  <a:lumOff val="40000"/>
                </a:schemeClr>
              </a:gs>
              <a:gs pos="100000">
                <a:schemeClr val="accent2"/>
              </a:gs>
            </a:gsLst>
            <a:lin ang="10800000" scaled="1"/>
            <a:tileRect/>
          </a:gradFill>
          <a:ln w="28575">
            <a:gradFill flip="none" rotWithShape="1">
              <a:gsLst>
                <a:gs pos="0">
                  <a:schemeClr val="accent2">
                    <a:lumMod val="60000"/>
                    <a:lumOff val="40000"/>
                  </a:schemeClr>
                </a:gs>
                <a:gs pos="100000">
                  <a:schemeClr val="accent2"/>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Rectangle 11">
            <a:extLst>
              <a:ext uri="{FF2B5EF4-FFF2-40B4-BE49-F238E27FC236}">
                <a16:creationId xmlns:a16="http://schemas.microsoft.com/office/drawing/2014/main" id="{E768C973-DE19-4D0E-876A-4B073547588D}"/>
              </a:ext>
            </a:extLst>
          </p:cNvPr>
          <p:cNvSpPr/>
          <p:nvPr/>
        </p:nvSpPr>
        <p:spPr>
          <a:xfrm>
            <a:off x="0" y="516919"/>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DF06CEBB-6762-448F-B6B2-302F6A837492}"/>
              </a:ext>
            </a:extLst>
          </p:cNvPr>
          <p:cNvSpPr txBox="1"/>
          <p:nvPr/>
        </p:nvSpPr>
        <p:spPr>
          <a:xfrm>
            <a:off x="678175" y="332493"/>
            <a:ext cx="813043" cy="1877437"/>
          </a:xfrm>
          <a:prstGeom prst="rect">
            <a:avLst/>
          </a:prstGeom>
          <a:noFill/>
        </p:spPr>
        <p:txBody>
          <a:bodyPr wrap="none" rtlCol="0">
            <a:spAutoFit/>
          </a:bodyPr>
          <a:lstStyle/>
          <a:p>
            <a:pPr marL="0" lvl="1"/>
            <a:r>
              <a:rPr lang="en-GB" sz="8800" b="1">
                <a:solidFill>
                  <a:schemeClr val="accent2"/>
                </a:solidFill>
                <a:latin typeface="Arial" pitchFamily="34" charset="0"/>
                <a:cs typeface="Arial" pitchFamily="34" charset="0"/>
              </a:rPr>
              <a:t>2</a:t>
            </a:r>
            <a:endParaRPr lang="en-IN" sz="8800" b="1">
              <a:solidFill>
                <a:schemeClr val="accent2"/>
              </a:solidFill>
              <a:latin typeface="Arial" pitchFamily="34" charset="0"/>
              <a:cs typeface="Arial" pitchFamily="34" charset="0"/>
            </a:endParaRPr>
          </a:p>
          <a:p>
            <a:endParaRPr lang="en-IN" sz="2800"/>
          </a:p>
        </p:txBody>
      </p:sp>
      <p:sp>
        <p:nvSpPr>
          <p:cNvPr id="14" name="TextBox 13">
            <a:extLst>
              <a:ext uri="{FF2B5EF4-FFF2-40B4-BE49-F238E27FC236}">
                <a16:creationId xmlns:a16="http://schemas.microsoft.com/office/drawing/2014/main" id="{519FA1AE-3AE9-471B-8961-E2F5484F6554}"/>
              </a:ext>
            </a:extLst>
          </p:cNvPr>
          <p:cNvSpPr txBox="1"/>
          <p:nvPr/>
        </p:nvSpPr>
        <p:spPr>
          <a:xfrm>
            <a:off x="2594652" y="658562"/>
            <a:ext cx="1460015"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Primary Care </a:t>
            </a:r>
          </a:p>
          <a:p>
            <a:pPr algn="ctr"/>
            <a:r>
              <a:rPr lang="en-GB">
                <a:solidFill>
                  <a:schemeClr val="tx1">
                    <a:lumMod val="75000"/>
                    <a:lumOff val="25000"/>
                  </a:schemeClr>
                </a:solidFill>
                <a:latin typeface="Impact" pitchFamily="34" charset="0"/>
                <a:cs typeface="Arial" pitchFamily="34" charset="0"/>
              </a:rPr>
              <a:t>Target</a:t>
            </a:r>
            <a:endParaRPr lang="en-IN">
              <a:solidFill>
                <a:schemeClr val="tx1">
                  <a:lumMod val="75000"/>
                  <a:lumOff val="25000"/>
                </a:schemeClr>
              </a:solidFill>
              <a:latin typeface="Impact" pitchFamily="34" charset="0"/>
              <a:cs typeface="Arial" pitchFamily="34" charset="0"/>
            </a:endParaRPr>
          </a:p>
        </p:txBody>
      </p:sp>
      <p:sp>
        <p:nvSpPr>
          <p:cNvPr id="15" name="Oval 14">
            <a:extLst>
              <a:ext uri="{FF2B5EF4-FFF2-40B4-BE49-F238E27FC236}">
                <a16:creationId xmlns:a16="http://schemas.microsoft.com/office/drawing/2014/main" id="{F9415AF4-C88A-468A-99A4-E59C92B1C05F}"/>
              </a:ext>
            </a:extLst>
          </p:cNvPr>
          <p:cNvSpPr/>
          <p:nvPr/>
        </p:nvSpPr>
        <p:spPr>
          <a:xfrm>
            <a:off x="1610281" y="670572"/>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CD57E14E-589E-438C-B590-6939FF812EE0}"/>
              </a:ext>
            </a:extLst>
          </p:cNvPr>
          <p:cNvSpPr/>
          <p:nvPr/>
        </p:nvSpPr>
        <p:spPr>
          <a:xfrm>
            <a:off x="4269677" y="555621"/>
            <a:ext cx="5388161"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SAB is advise the Technical Team to develop recommendations for getting to a 10% primary care target that applies to all payers and populations as a share of total health care expenditures for CY 2021-2025.</a:t>
            </a:r>
          </a:p>
        </p:txBody>
      </p:sp>
      <p:sp>
        <p:nvSpPr>
          <p:cNvPr id="17" name="Freeform 28">
            <a:extLst>
              <a:ext uri="{FF2B5EF4-FFF2-40B4-BE49-F238E27FC236}">
                <a16:creationId xmlns:a16="http://schemas.microsoft.com/office/drawing/2014/main" id="{041E541D-41C5-45E8-8286-D73FE44A73BE}"/>
              </a:ext>
            </a:extLst>
          </p:cNvPr>
          <p:cNvSpPr>
            <a:spLocks noEditPoints="1"/>
          </p:cNvSpPr>
          <p:nvPr/>
        </p:nvSpPr>
        <p:spPr bwMode="auto">
          <a:xfrm>
            <a:off x="1747681" y="799429"/>
            <a:ext cx="364460" cy="364596"/>
          </a:xfrm>
          <a:custGeom>
            <a:avLst/>
            <a:gdLst>
              <a:gd name="T0" fmla="*/ 58 w 351"/>
              <a:gd name="T1" fmla="*/ 248 h 410"/>
              <a:gd name="T2" fmla="*/ 132 w 351"/>
              <a:gd name="T3" fmla="*/ 258 h 410"/>
              <a:gd name="T4" fmla="*/ 187 w 351"/>
              <a:gd name="T5" fmla="*/ 209 h 410"/>
              <a:gd name="T6" fmla="*/ 132 w 351"/>
              <a:gd name="T7" fmla="*/ 244 h 410"/>
              <a:gd name="T8" fmla="*/ 58 w 351"/>
              <a:gd name="T9" fmla="*/ 235 h 410"/>
              <a:gd name="T10" fmla="*/ 69 w 351"/>
              <a:gd name="T11" fmla="*/ 0 h 410"/>
              <a:gd name="T12" fmla="*/ 88 w 351"/>
              <a:gd name="T13" fmla="*/ 4 h 410"/>
              <a:gd name="T14" fmla="*/ 92 w 351"/>
              <a:gd name="T15" fmla="*/ 46 h 410"/>
              <a:gd name="T16" fmla="*/ 85 w 351"/>
              <a:gd name="T17" fmla="*/ 55 h 410"/>
              <a:gd name="T18" fmla="*/ 63 w 351"/>
              <a:gd name="T19" fmla="*/ 55 h 410"/>
              <a:gd name="T20" fmla="*/ 58 w 351"/>
              <a:gd name="T21" fmla="*/ 46 h 410"/>
              <a:gd name="T22" fmla="*/ 25 w 351"/>
              <a:gd name="T23" fmla="*/ 68 h 410"/>
              <a:gd name="T24" fmla="*/ 25 w 351"/>
              <a:gd name="T25" fmla="*/ 170 h 410"/>
              <a:gd name="T26" fmla="*/ 60 w 351"/>
              <a:gd name="T27" fmla="*/ 212 h 410"/>
              <a:gd name="T28" fmla="*/ 130 w 351"/>
              <a:gd name="T29" fmla="*/ 223 h 410"/>
              <a:gd name="T30" fmla="*/ 180 w 351"/>
              <a:gd name="T31" fmla="*/ 182 h 410"/>
              <a:gd name="T32" fmla="*/ 192 w 351"/>
              <a:gd name="T33" fmla="*/ 89 h 410"/>
              <a:gd name="T34" fmla="*/ 160 w 351"/>
              <a:gd name="T35" fmla="*/ 43 h 410"/>
              <a:gd name="T36" fmla="*/ 157 w 351"/>
              <a:gd name="T37" fmla="*/ 53 h 410"/>
              <a:gd name="T38" fmla="*/ 138 w 351"/>
              <a:gd name="T39" fmla="*/ 57 h 410"/>
              <a:gd name="T40" fmla="*/ 127 w 351"/>
              <a:gd name="T41" fmla="*/ 50 h 410"/>
              <a:gd name="T42" fmla="*/ 127 w 351"/>
              <a:gd name="T43" fmla="*/ 7 h 410"/>
              <a:gd name="T44" fmla="*/ 138 w 351"/>
              <a:gd name="T45" fmla="*/ 0 h 410"/>
              <a:gd name="T46" fmla="*/ 157 w 351"/>
              <a:gd name="T47" fmla="*/ 4 h 410"/>
              <a:gd name="T48" fmla="*/ 160 w 351"/>
              <a:gd name="T49" fmla="*/ 20 h 410"/>
              <a:gd name="T50" fmla="*/ 210 w 351"/>
              <a:gd name="T51" fmla="*/ 66 h 410"/>
              <a:gd name="T52" fmla="*/ 208 w 351"/>
              <a:gd name="T53" fmla="*/ 209 h 410"/>
              <a:gd name="T54" fmla="*/ 148 w 351"/>
              <a:gd name="T55" fmla="*/ 276 h 410"/>
              <a:gd name="T56" fmla="*/ 122 w 351"/>
              <a:gd name="T57" fmla="*/ 327 h 410"/>
              <a:gd name="T58" fmla="*/ 178 w 351"/>
              <a:gd name="T59" fmla="*/ 384 h 410"/>
              <a:gd name="T60" fmla="*/ 259 w 351"/>
              <a:gd name="T61" fmla="*/ 371 h 410"/>
              <a:gd name="T62" fmla="*/ 296 w 351"/>
              <a:gd name="T63" fmla="*/ 299 h 410"/>
              <a:gd name="T64" fmla="*/ 268 w 351"/>
              <a:gd name="T65" fmla="*/ 64 h 410"/>
              <a:gd name="T66" fmla="*/ 275 w 351"/>
              <a:gd name="T67" fmla="*/ 13 h 410"/>
              <a:gd name="T68" fmla="*/ 325 w 351"/>
              <a:gd name="T69" fmla="*/ 4 h 410"/>
              <a:gd name="T70" fmla="*/ 351 w 351"/>
              <a:gd name="T71" fmla="*/ 45 h 410"/>
              <a:gd name="T72" fmla="*/ 318 w 351"/>
              <a:gd name="T73" fmla="*/ 89 h 410"/>
              <a:gd name="T74" fmla="*/ 303 w 351"/>
              <a:gd name="T75" fmla="*/ 355 h 410"/>
              <a:gd name="T76" fmla="*/ 236 w 351"/>
              <a:gd name="T77" fmla="*/ 405 h 410"/>
              <a:gd name="T78" fmla="*/ 152 w 351"/>
              <a:gd name="T79" fmla="*/ 394 h 410"/>
              <a:gd name="T80" fmla="*/ 100 w 351"/>
              <a:gd name="T81" fmla="*/ 329 h 410"/>
              <a:gd name="T82" fmla="*/ 65 w 351"/>
              <a:gd name="T83" fmla="*/ 276 h 410"/>
              <a:gd name="T84" fmla="*/ 3 w 351"/>
              <a:gd name="T85" fmla="*/ 209 h 410"/>
              <a:gd name="T86" fmla="*/ 3 w 351"/>
              <a:gd name="T87" fmla="*/ 64 h 410"/>
              <a:gd name="T88" fmla="*/ 58 w 351"/>
              <a:gd name="T89" fmla="*/ 20 h 410"/>
              <a:gd name="T90" fmla="*/ 62 w 351"/>
              <a:gd name="T91" fmla="*/ 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410">
                <a:moveTo>
                  <a:pt x="26" y="209"/>
                </a:moveTo>
                <a:lnTo>
                  <a:pt x="39" y="230"/>
                </a:lnTo>
                <a:lnTo>
                  <a:pt x="58" y="248"/>
                </a:lnTo>
                <a:lnTo>
                  <a:pt x="79" y="258"/>
                </a:lnTo>
                <a:lnTo>
                  <a:pt x="106" y="264"/>
                </a:lnTo>
                <a:lnTo>
                  <a:pt x="132" y="258"/>
                </a:lnTo>
                <a:lnTo>
                  <a:pt x="155" y="248"/>
                </a:lnTo>
                <a:lnTo>
                  <a:pt x="173" y="230"/>
                </a:lnTo>
                <a:lnTo>
                  <a:pt x="187" y="209"/>
                </a:lnTo>
                <a:lnTo>
                  <a:pt x="171" y="223"/>
                </a:lnTo>
                <a:lnTo>
                  <a:pt x="153" y="235"/>
                </a:lnTo>
                <a:lnTo>
                  <a:pt x="132" y="244"/>
                </a:lnTo>
                <a:lnTo>
                  <a:pt x="106" y="248"/>
                </a:lnTo>
                <a:lnTo>
                  <a:pt x="81" y="244"/>
                </a:lnTo>
                <a:lnTo>
                  <a:pt x="58" y="235"/>
                </a:lnTo>
                <a:lnTo>
                  <a:pt x="40" y="223"/>
                </a:lnTo>
                <a:lnTo>
                  <a:pt x="26" y="209"/>
                </a:lnTo>
                <a:close/>
                <a:moveTo>
                  <a:pt x="69" y="0"/>
                </a:moveTo>
                <a:lnTo>
                  <a:pt x="81" y="0"/>
                </a:lnTo>
                <a:lnTo>
                  <a:pt x="85" y="0"/>
                </a:lnTo>
                <a:lnTo>
                  <a:pt x="88" y="4"/>
                </a:lnTo>
                <a:lnTo>
                  <a:pt x="92" y="7"/>
                </a:lnTo>
                <a:lnTo>
                  <a:pt x="92" y="11"/>
                </a:lnTo>
                <a:lnTo>
                  <a:pt x="92" y="46"/>
                </a:lnTo>
                <a:lnTo>
                  <a:pt x="92" y="50"/>
                </a:lnTo>
                <a:lnTo>
                  <a:pt x="88" y="53"/>
                </a:lnTo>
                <a:lnTo>
                  <a:pt x="85" y="55"/>
                </a:lnTo>
                <a:lnTo>
                  <a:pt x="81" y="57"/>
                </a:lnTo>
                <a:lnTo>
                  <a:pt x="69" y="57"/>
                </a:lnTo>
                <a:lnTo>
                  <a:pt x="63" y="55"/>
                </a:lnTo>
                <a:lnTo>
                  <a:pt x="62" y="53"/>
                </a:lnTo>
                <a:lnTo>
                  <a:pt x="58" y="50"/>
                </a:lnTo>
                <a:lnTo>
                  <a:pt x="58" y="46"/>
                </a:lnTo>
                <a:lnTo>
                  <a:pt x="58" y="41"/>
                </a:lnTo>
                <a:lnTo>
                  <a:pt x="39" y="50"/>
                </a:lnTo>
                <a:lnTo>
                  <a:pt x="25" y="68"/>
                </a:lnTo>
                <a:lnTo>
                  <a:pt x="19" y="89"/>
                </a:lnTo>
                <a:lnTo>
                  <a:pt x="19" y="161"/>
                </a:lnTo>
                <a:lnTo>
                  <a:pt x="25" y="170"/>
                </a:lnTo>
                <a:lnTo>
                  <a:pt x="32" y="182"/>
                </a:lnTo>
                <a:lnTo>
                  <a:pt x="44" y="198"/>
                </a:lnTo>
                <a:lnTo>
                  <a:pt x="60" y="212"/>
                </a:lnTo>
                <a:lnTo>
                  <a:pt x="81" y="223"/>
                </a:lnTo>
                <a:lnTo>
                  <a:pt x="106" y="226"/>
                </a:lnTo>
                <a:lnTo>
                  <a:pt x="130" y="223"/>
                </a:lnTo>
                <a:lnTo>
                  <a:pt x="152" y="212"/>
                </a:lnTo>
                <a:lnTo>
                  <a:pt x="168" y="198"/>
                </a:lnTo>
                <a:lnTo>
                  <a:pt x="180" y="182"/>
                </a:lnTo>
                <a:lnTo>
                  <a:pt x="189" y="170"/>
                </a:lnTo>
                <a:lnTo>
                  <a:pt x="192" y="161"/>
                </a:lnTo>
                <a:lnTo>
                  <a:pt x="192" y="89"/>
                </a:lnTo>
                <a:lnTo>
                  <a:pt x="189" y="69"/>
                </a:lnTo>
                <a:lnTo>
                  <a:pt x="176" y="53"/>
                </a:lnTo>
                <a:lnTo>
                  <a:pt x="160" y="43"/>
                </a:lnTo>
                <a:lnTo>
                  <a:pt x="160" y="46"/>
                </a:lnTo>
                <a:lnTo>
                  <a:pt x="160" y="50"/>
                </a:lnTo>
                <a:lnTo>
                  <a:pt x="157" y="53"/>
                </a:lnTo>
                <a:lnTo>
                  <a:pt x="155" y="55"/>
                </a:lnTo>
                <a:lnTo>
                  <a:pt x="150" y="57"/>
                </a:lnTo>
                <a:lnTo>
                  <a:pt x="138" y="57"/>
                </a:lnTo>
                <a:lnTo>
                  <a:pt x="134" y="55"/>
                </a:lnTo>
                <a:lnTo>
                  <a:pt x="130" y="53"/>
                </a:lnTo>
                <a:lnTo>
                  <a:pt x="127" y="50"/>
                </a:lnTo>
                <a:lnTo>
                  <a:pt x="127" y="46"/>
                </a:lnTo>
                <a:lnTo>
                  <a:pt x="127" y="11"/>
                </a:lnTo>
                <a:lnTo>
                  <a:pt x="127" y="7"/>
                </a:lnTo>
                <a:lnTo>
                  <a:pt x="130" y="4"/>
                </a:lnTo>
                <a:lnTo>
                  <a:pt x="134" y="0"/>
                </a:lnTo>
                <a:lnTo>
                  <a:pt x="138" y="0"/>
                </a:lnTo>
                <a:lnTo>
                  <a:pt x="150" y="0"/>
                </a:lnTo>
                <a:lnTo>
                  <a:pt x="155" y="0"/>
                </a:lnTo>
                <a:lnTo>
                  <a:pt x="157" y="4"/>
                </a:lnTo>
                <a:lnTo>
                  <a:pt x="160" y="7"/>
                </a:lnTo>
                <a:lnTo>
                  <a:pt x="160" y="11"/>
                </a:lnTo>
                <a:lnTo>
                  <a:pt x="160" y="20"/>
                </a:lnTo>
                <a:lnTo>
                  <a:pt x="182" y="30"/>
                </a:lnTo>
                <a:lnTo>
                  <a:pt x="198" y="46"/>
                </a:lnTo>
                <a:lnTo>
                  <a:pt x="210" y="66"/>
                </a:lnTo>
                <a:lnTo>
                  <a:pt x="213" y="89"/>
                </a:lnTo>
                <a:lnTo>
                  <a:pt x="213" y="177"/>
                </a:lnTo>
                <a:lnTo>
                  <a:pt x="208" y="209"/>
                </a:lnTo>
                <a:lnTo>
                  <a:pt x="194" y="237"/>
                </a:lnTo>
                <a:lnTo>
                  <a:pt x="175" y="260"/>
                </a:lnTo>
                <a:lnTo>
                  <a:pt x="148" y="276"/>
                </a:lnTo>
                <a:lnTo>
                  <a:pt x="116" y="283"/>
                </a:lnTo>
                <a:lnTo>
                  <a:pt x="116" y="299"/>
                </a:lnTo>
                <a:lnTo>
                  <a:pt x="122" y="327"/>
                </a:lnTo>
                <a:lnTo>
                  <a:pt x="134" y="352"/>
                </a:lnTo>
                <a:lnTo>
                  <a:pt x="153" y="371"/>
                </a:lnTo>
                <a:lnTo>
                  <a:pt x="178" y="384"/>
                </a:lnTo>
                <a:lnTo>
                  <a:pt x="206" y="389"/>
                </a:lnTo>
                <a:lnTo>
                  <a:pt x="235" y="384"/>
                </a:lnTo>
                <a:lnTo>
                  <a:pt x="259" y="371"/>
                </a:lnTo>
                <a:lnTo>
                  <a:pt x="281" y="352"/>
                </a:lnTo>
                <a:lnTo>
                  <a:pt x="293" y="327"/>
                </a:lnTo>
                <a:lnTo>
                  <a:pt x="296" y="299"/>
                </a:lnTo>
                <a:lnTo>
                  <a:pt x="296" y="89"/>
                </a:lnTo>
                <a:lnTo>
                  <a:pt x="279" y="80"/>
                </a:lnTo>
                <a:lnTo>
                  <a:pt x="268" y="64"/>
                </a:lnTo>
                <a:lnTo>
                  <a:pt x="263" y="45"/>
                </a:lnTo>
                <a:lnTo>
                  <a:pt x="266" y="27"/>
                </a:lnTo>
                <a:lnTo>
                  <a:pt x="275" y="13"/>
                </a:lnTo>
                <a:lnTo>
                  <a:pt x="289" y="4"/>
                </a:lnTo>
                <a:lnTo>
                  <a:pt x="307" y="0"/>
                </a:lnTo>
                <a:lnTo>
                  <a:pt x="325" y="4"/>
                </a:lnTo>
                <a:lnTo>
                  <a:pt x="339" y="13"/>
                </a:lnTo>
                <a:lnTo>
                  <a:pt x="348" y="27"/>
                </a:lnTo>
                <a:lnTo>
                  <a:pt x="351" y="45"/>
                </a:lnTo>
                <a:lnTo>
                  <a:pt x="348" y="64"/>
                </a:lnTo>
                <a:lnTo>
                  <a:pt x="335" y="80"/>
                </a:lnTo>
                <a:lnTo>
                  <a:pt x="318" y="89"/>
                </a:lnTo>
                <a:lnTo>
                  <a:pt x="318" y="299"/>
                </a:lnTo>
                <a:lnTo>
                  <a:pt x="314" y="329"/>
                </a:lnTo>
                <a:lnTo>
                  <a:pt x="303" y="355"/>
                </a:lnTo>
                <a:lnTo>
                  <a:pt x="286" y="377"/>
                </a:lnTo>
                <a:lnTo>
                  <a:pt x="263" y="394"/>
                </a:lnTo>
                <a:lnTo>
                  <a:pt x="236" y="405"/>
                </a:lnTo>
                <a:lnTo>
                  <a:pt x="206" y="410"/>
                </a:lnTo>
                <a:lnTo>
                  <a:pt x="178" y="405"/>
                </a:lnTo>
                <a:lnTo>
                  <a:pt x="152" y="394"/>
                </a:lnTo>
                <a:lnTo>
                  <a:pt x="129" y="377"/>
                </a:lnTo>
                <a:lnTo>
                  <a:pt x="111" y="355"/>
                </a:lnTo>
                <a:lnTo>
                  <a:pt x="100" y="329"/>
                </a:lnTo>
                <a:lnTo>
                  <a:pt x="95" y="299"/>
                </a:lnTo>
                <a:lnTo>
                  <a:pt x="95" y="283"/>
                </a:lnTo>
                <a:lnTo>
                  <a:pt x="65" y="276"/>
                </a:lnTo>
                <a:lnTo>
                  <a:pt x="39" y="260"/>
                </a:lnTo>
                <a:lnTo>
                  <a:pt x="17" y="237"/>
                </a:lnTo>
                <a:lnTo>
                  <a:pt x="3" y="209"/>
                </a:lnTo>
                <a:lnTo>
                  <a:pt x="0" y="177"/>
                </a:lnTo>
                <a:lnTo>
                  <a:pt x="0" y="89"/>
                </a:lnTo>
                <a:lnTo>
                  <a:pt x="3" y="64"/>
                </a:lnTo>
                <a:lnTo>
                  <a:pt x="16" y="43"/>
                </a:lnTo>
                <a:lnTo>
                  <a:pt x="35" y="27"/>
                </a:lnTo>
                <a:lnTo>
                  <a:pt x="58" y="20"/>
                </a:lnTo>
                <a:lnTo>
                  <a:pt x="58" y="11"/>
                </a:lnTo>
                <a:lnTo>
                  <a:pt x="58" y="7"/>
                </a:lnTo>
                <a:lnTo>
                  <a:pt x="62" y="4"/>
                </a:lnTo>
                <a:lnTo>
                  <a:pt x="63" y="0"/>
                </a:lnTo>
                <a:lnTo>
                  <a:pt x="6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5122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3FEB3-8AA8-4EF5-9224-97AFA4AEC868}"/>
              </a:ext>
            </a:extLst>
          </p:cNvPr>
          <p:cNvSpPr>
            <a:spLocks noGrp="1"/>
          </p:cNvSpPr>
          <p:nvPr>
            <p:ph idx="1"/>
          </p:nvPr>
        </p:nvSpPr>
        <p:spPr>
          <a:xfrm>
            <a:off x="609600" y="2074364"/>
            <a:ext cx="10972800" cy="4553346"/>
          </a:xfrm>
        </p:spPr>
        <p:txBody>
          <a:bodyPr>
            <a:normAutofit/>
          </a:bodyPr>
          <a:lstStyle/>
          <a:p>
            <a:pPr marL="633222" indent="-514350"/>
            <a:r>
              <a:rPr lang="en-US"/>
              <a:t>Currently, work to understand Connecticut’s primary care spending by payer type is being performed by the New England States Consortium Systems Organization (NESCSO).  We will share information on studies to help inform your feedback.</a:t>
            </a:r>
          </a:p>
        </p:txBody>
      </p:sp>
      <p:sp>
        <p:nvSpPr>
          <p:cNvPr id="4" name="Slide Number Placeholder 3">
            <a:extLst>
              <a:ext uri="{FF2B5EF4-FFF2-40B4-BE49-F238E27FC236}">
                <a16:creationId xmlns:a16="http://schemas.microsoft.com/office/drawing/2014/main" id="{660D519C-3F02-4A8C-9D46-6898D8C31BD9}"/>
              </a:ext>
            </a:extLst>
          </p:cNvPr>
          <p:cNvSpPr>
            <a:spLocks noGrp="1"/>
          </p:cNvSpPr>
          <p:nvPr>
            <p:ph type="sldNum" sz="quarter" idx="12"/>
          </p:nvPr>
        </p:nvSpPr>
        <p:spPr/>
        <p:txBody>
          <a:bodyPr/>
          <a:lstStyle/>
          <a:p>
            <a:fld id="{401CF334-2D5C-4859-84A6-CA7E6E43FAEB}" type="slidenum">
              <a:rPr lang="en-US" smtClean="0"/>
              <a:t>21</a:t>
            </a:fld>
            <a:endParaRPr lang="en-US"/>
          </a:p>
        </p:txBody>
      </p:sp>
      <p:sp>
        <p:nvSpPr>
          <p:cNvPr id="11" name="Freeform 14">
            <a:extLst>
              <a:ext uri="{FF2B5EF4-FFF2-40B4-BE49-F238E27FC236}">
                <a16:creationId xmlns:a16="http://schemas.microsoft.com/office/drawing/2014/main" id="{CAB73504-7927-4965-9A40-1FAC05E657EF}"/>
              </a:ext>
            </a:extLst>
          </p:cNvPr>
          <p:cNvSpPr>
            <a:spLocks/>
          </p:cNvSpPr>
          <p:nvPr/>
        </p:nvSpPr>
        <p:spPr bwMode="auto">
          <a:xfrm>
            <a:off x="9694812" y="569580"/>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2">
                  <a:lumMod val="60000"/>
                  <a:lumOff val="40000"/>
                </a:schemeClr>
              </a:gs>
              <a:gs pos="100000">
                <a:schemeClr val="accent2"/>
              </a:gs>
            </a:gsLst>
            <a:lin ang="10800000" scaled="1"/>
            <a:tileRect/>
          </a:gradFill>
          <a:ln w="28575">
            <a:gradFill flip="none" rotWithShape="1">
              <a:gsLst>
                <a:gs pos="0">
                  <a:schemeClr val="accent2">
                    <a:lumMod val="60000"/>
                    <a:lumOff val="40000"/>
                  </a:schemeClr>
                </a:gs>
                <a:gs pos="100000">
                  <a:schemeClr val="accent2"/>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Rectangle 11">
            <a:extLst>
              <a:ext uri="{FF2B5EF4-FFF2-40B4-BE49-F238E27FC236}">
                <a16:creationId xmlns:a16="http://schemas.microsoft.com/office/drawing/2014/main" id="{E768C973-DE19-4D0E-876A-4B073547588D}"/>
              </a:ext>
            </a:extLst>
          </p:cNvPr>
          <p:cNvSpPr/>
          <p:nvPr/>
        </p:nvSpPr>
        <p:spPr>
          <a:xfrm>
            <a:off x="0" y="516919"/>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DF06CEBB-6762-448F-B6B2-302F6A837492}"/>
              </a:ext>
            </a:extLst>
          </p:cNvPr>
          <p:cNvSpPr txBox="1"/>
          <p:nvPr/>
        </p:nvSpPr>
        <p:spPr>
          <a:xfrm>
            <a:off x="678175" y="332493"/>
            <a:ext cx="813043" cy="1877437"/>
          </a:xfrm>
          <a:prstGeom prst="rect">
            <a:avLst/>
          </a:prstGeom>
          <a:noFill/>
        </p:spPr>
        <p:txBody>
          <a:bodyPr wrap="none" rtlCol="0">
            <a:spAutoFit/>
          </a:bodyPr>
          <a:lstStyle/>
          <a:p>
            <a:pPr marL="0" lvl="1"/>
            <a:r>
              <a:rPr lang="en-GB" sz="8800" b="1">
                <a:solidFill>
                  <a:schemeClr val="accent2"/>
                </a:solidFill>
                <a:latin typeface="Arial" pitchFamily="34" charset="0"/>
                <a:cs typeface="Arial" pitchFamily="34" charset="0"/>
              </a:rPr>
              <a:t>2</a:t>
            </a:r>
            <a:endParaRPr lang="en-IN" sz="8800" b="1">
              <a:solidFill>
                <a:schemeClr val="accent2"/>
              </a:solidFill>
              <a:latin typeface="Arial" pitchFamily="34" charset="0"/>
              <a:cs typeface="Arial" pitchFamily="34" charset="0"/>
            </a:endParaRPr>
          </a:p>
          <a:p>
            <a:endParaRPr lang="en-IN" sz="2800"/>
          </a:p>
        </p:txBody>
      </p:sp>
      <p:sp>
        <p:nvSpPr>
          <p:cNvPr id="14" name="TextBox 13">
            <a:extLst>
              <a:ext uri="{FF2B5EF4-FFF2-40B4-BE49-F238E27FC236}">
                <a16:creationId xmlns:a16="http://schemas.microsoft.com/office/drawing/2014/main" id="{519FA1AE-3AE9-471B-8961-E2F5484F6554}"/>
              </a:ext>
            </a:extLst>
          </p:cNvPr>
          <p:cNvSpPr txBox="1"/>
          <p:nvPr/>
        </p:nvSpPr>
        <p:spPr>
          <a:xfrm>
            <a:off x="2594652" y="658562"/>
            <a:ext cx="1460015"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Primary Care </a:t>
            </a:r>
          </a:p>
          <a:p>
            <a:pPr algn="ctr"/>
            <a:r>
              <a:rPr lang="en-GB">
                <a:solidFill>
                  <a:schemeClr val="tx1">
                    <a:lumMod val="75000"/>
                    <a:lumOff val="25000"/>
                  </a:schemeClr>
                </a:solidFill>
                <a:latin typeface="Impact" pitchFamily="34" charset="0"/>
                <a:cs typeface="Arial" pitchFamily="34" charset="0"/>
              </a:rPr>
              <a:t>Target</a:t>
            </a:r>
            <a:endParaRPr lang="en-IN">
              <a:solidFill>
                <a:schemeClr val="tx1">
                  <a:lumMod val="75000"/>
                  <a:lumOff val="25000"/>
                </a:schemeClr>
              </a:solidFill>
              <a:latin typeface="Impact" pitchFamily="34" charset="0"/>
              <a:cs typeface="Arial" pitchFamily="34" charset="0"/>
            </a:endParaRPr>
          </a:p>
        </p:txBody>
      </p:sp>
      <p:sp>
        <p:nvSpPr>
          <p:cNvPr id="15" name="Oval 14">
            <a:extLst>
              <a:ext uri="{FF2B5EF4-FFF2-40B4-BE49-F238E27FC236}">
                <a16:creationId xmlns:a16="http://schemas.microsoft.com/office/drawing/2014/main" id="{F9415AF4-C88A-468A-99A4-E59C92B1C05F}"/>
              </a:ext>
            </a:extLst>
          </p:cNvPr>
          <p:cNvSpPr/>
          <p:nvPr/>
        </p:nvSpPr>
        <p:spPr>
          <a:xfrm>
            <a:off x="1610281" y="670572"/>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CD57E14E-589E-438C-B590-6939FF812EE0}"/>
              </a:ext>
            </a:extLst>
          </p:cNvPr>
          <p:cNvSpPr/>
          <p:nvPr/>
        </p:nvSpPr>
        <p:spPr>
          <a:xfrm>
            <a:off x="4239157" y="565954"/>
            <a:ext cx="5429104"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SAB is advise the Technical Team to develop recommendations for getting to a 10% primary care target that applies to all payers and populations as a share of total health care expenditures for CY 2021-2025.</a:t>
            </a:r>
          </a:p>
        </p:txBody>
      </p:sp>
      <p:sp>
        <p:nvSpPr>
          <p:cNvPr id="17" name="Freeform 28">
            <a:extLst>
              <a:ext uri="{FF2B5EF4-FFF2-40B4-BE49-F238E27FC236}">
                <a16:creationId xmlns:a16="http://schemas.microsoft.com/office/drawing/2014/main" id="{041E541D-41C5-45E8-8286-D73FE44A73BE}"/>
              </a:ext>
            </a:extLst>
          </p:cNvPr>
          <p:cNvSpPr>
            <a:spLocks noEditPoints="1"/>
          </p:cNvSpPr>
          <p:nvPr/>
        </p:nvSpPr>
        <p:spPr bwMode="auto">
          <a:xfrm>
            <a:off x="1747681" y="799429"/>
            <a:ext cx="364460" cy="364596"/>
          </a:xfrm>
          <a:custGeom>
            <a:avLst/>
            <a:gdLst>
              <a:gd name="T0" fmla="*/ 58 w 351"/>
              <a:gd name="T1" fmla="*/ 248 h 410"/>
              <a:gd name="T2" fmla="*/ 132 w 351"/>
              <a:gd name="T3" fmla="*/ 258 h 410"/>
              <a:gd name="T4" fmla="*/ 187 w 351"/>
              <a:gd name="T5" fmla="*/ 209 h 410"/>
              <a:gd name="T6" fmla="*/ 132 w 351"/>
              <a:gd name="T7" fmla="*/ 244 h 410"/>
              <a:gd name="T8" fmla="*/ 58 w 351"/>
              <a:gd name="T9" fmla="*/ 235 h 410"/>
              <a:gd name="T10" fmla="*/ 69 w 351"/>
              <a:gd name="T11" fmla="*/ 0 h 410"/>
              <a:gd name="T12" fmla="*/ 88 w 351"/>
              <a:gd name="T13" fmla="*/ 4 h 410"/>
              <a:gd name="T14" fmla="*/ 92 w 351"/>
              <a:gd name="T15" fmla="*/ 46 h 410"/>
              <a:gd name="T16" fmla="*/ 85 w 351"/>
              <a:gd name="T17" fmla="*/ 55 h 410"/>
              <a:gd name="T18" fmla="*/ 63 w 351"/>
              <a:gd name="T19" fmla="*/ 55 h 410"/>
              <a:gd name="T20" fmla="*/ 58 w 351"/>
              <a:gd name="T21" fmla="*/ 46 h 410"/>
              <a:gd name="T22" fmla="*/ 25 w 351"/>
              <a:gd name="T23" fmla="*/ 68 h 410"/>
              <a:gd name="T24" fmla="*/ 25 w 351"/>
              <a:gd name="T25" fmla="*/ 170 h 410"/>
              <a:gd name="T26" fmla="*/ 60 w 351"/>
              <a:gd name="T27" fmla="*/ 212 h 410"/>
              <a:gd name="T28" fmla="*/ 130 w 351"/>
              <a:gd name="T29" fmla="*/ 223 h 410"/>
              <a:gd name="T30" fmla="*/ 180 w 351"/>
              <a:gd name="T31" fmla="*/ 182 h 410"/>
              <a:gd name="T32" fmla="*/ 192 w 351"/>
              <a:gd name="T33" fmla="*/ 89 h 410"/>
              <a:gd name="T34" fmla="*/ 160 w 351"/>
              <a:gd name="T35" fmla="*/ 43 h 410"/>
              <a:gd name="T36" fmla="*/ 157 w 351"/>
              <a:gd name="T37" fmla="*/ 53 h 410"/>
              <a:gd name="T38" fmla="*/ 138 w 351"/>
              <a:gd name="T39" fmla="*/ 57 h 410"/>
              <a:gd name="T40" fmla="*/ 127 w 351"/>
              <a:gd name="T41" fmla="*/ 50 h 410"/>
              <a:gd name="T42" fmla="*/ 127 w 351"/>
              <a:gd name="T43" fmla="*/ 7 h 410"/>
              <a:gd name="T44" fmla="*/ 138 w 351"/>
              <a:gd name="T45" fmla="*/ 0 h 410"/>
              <a:gd name="T46" fmla="*/ 157 w 351"/>
              <a:gd name="T47" fmla="*/ 4 h 410"/>
              <a:gd name="T48" fmla="*/ 160 w 351"/>
              <a:gd name="T49" fmla="*/ 20 h 410"/>
              <a:gd name="T50" fmla="*/ 210 w 351"/>
              <a:gd name="T51" fmla="*/ 66 h 410"/>
              <a:gd name="T52" fmla="*/ 208 w 351"/>
              <a:gd name="T53" fmla="*/ 209 h 410"/>
              <a:gd name="T54" fmla="*/ 148 w 351"/>
              <a:gd name="T55" fmla="*/ 276 h 410"/>
              <a:gd name="T56" fmla="*/ 122 w 351"/>
              <a:gd name="T57" fmla="*/ 327 h 410"/>
              <a:gd name="T58" fmla="*/ 178 w 351"/>
              <a:gd name="T59" fmla="*/ 384 h 410"/>
              <a:gd name="T60" fmla="*/ 259 w 351"/>
              <a:gd name="T61" fmla="*/ 371 h 410"/>
              <a:gd name="T62" fmla="*/ 296 w 351"/>
              <a:gd name="T63" fmla="*/ 299 h 410"/>
              <a:gd name="T64" fmla="*/ 268 w 351"/>
              <a:gd name="T65" fmla="*/ 64 h 410"/>
              <a:gd name="T66" fmla="*/ 275 w 351"/>
              <a:gd name="T67" fmla="*/ 13 h 410"/>
              <a:gd name="T68" fmla="*/ 325 w 351"/>
              <a:gd name="T69" fmla="*/ 4 h 410"/>
              <a:gd name="T70" fmla="*/ 351 w 351"/>
              <a:gd name="T71" fmla="*/ 45 h 410"/>
              <a:gd name="T72" fmla="*/ 318 w 351"/>
              <a:gd name="T73" fmla="*/ 89 h 410"/>
              <a:gd name="T74" fmla="*/ 303 w 351"/>
              <a:gd name="T75" fmla="*/ 355 h 410"/>
              <a:gd name="T76" fmla="*/ 236 w 351"/>
              <a:gd name="T77" fmla="*/ 405 h 410"/>
              <a:gd name="T78" fmla="*/ 152 w 351"/>
              <a:gd name="T79" fmla="*/ 394 h 410"/>
              <a:gd name="T80" fmla="*/ 100 w 351"/>
              <a:gd name="T81" fmla="*/ 329 h 410"/>
              <a:gd name="T82" fmla="*/ 65 w 351"/>
              <a:gd name="T83" fmla="*/ 276 h 410"/>
              <a:gd name="T84" fmla="*/ 3 w 351"/>
              <a:gd name="T85" fmla="*/ 209 h 410"/>
              <a:gd name="T86" fmla="*/ 3 w 351"/>
              <a:gd name="T87" fmla="*/ 64 h 410"/>
              <a:gd name="T88" fmla="*/ 58 w 351"/>
              <a:gd name="T89" fmla="*/ 20 h 410"/>
              <a:gd name="T90" fmla="*/ 62 w 351"/>
              <a:gd name="T91" fmla="*/ 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410">
                <a:moveTo>
                  <a:pt x="26" y="209"/>
                </a:moveTo>
                <a:lnTo>
                  <a:pt x="39" y="230"/>
                </a:lnTo>
                <a:lnTo>
                  <a:pt x="58" y="248"/>
                </a:lnTo>
                <a:lnTo>
                  <a:pt x="79" y="258"/>
                </a:lnTo>
                <a:lnTo>
                  <a:pt x="106" y="264"/>
                </a:lnTo>
                <a:lnTo>
                  <a:pt x="132" y="258"/>
                </a:lnTo>
                <a:lnTo>
                  <a:pt x="155" y="248"/>
                </a:lnTo>
                <a:lnTo>
                  <a:pt x="173" y="230"/>
                </a:lnTo>
                <a:lnTo>
                  <a:pt x="187" y="209"/>
                </a:lnTo>
                <a:lnTo>
                  <a:pt x="171" y="223"/>
                </a:lnTo>
                <a:lnTo>
                  <a:pt x="153" y="235"/>
                </a:lnTo>
                <a:lnTo>
                  <a:pt x="132" y="244"/>
                </a:lnTo>
                <a:lnTo>
                  <a:pt x="106" y="248"/>
                </a:lnTo>
                <a:lnTo>
                  <a:pt x="81" y="244"/>
                </a:lnTo>
                <a:lnTo>
                  <a:pt x="58" y="235"/>
                </a:lnTo>
                <a:lnTo>
                  <a:pt x="40" y="223"/>
                </a:lnTo>
                <a:lnTo>
                  <a:pt x="26" y="209"/>
                </a:lnTo>
                <a:close/>
                <a:moveTo>
                  <a:pt x="69" y="0"/>
                </a:moveTo>
                <a:lnTo>
                  <a:pt x="81" y="0"/>
                </a:lnTo>
                <a:lnTo>
                  <a:pt x="85" y="0"/>
                </a:lnTo>
                <a:lnTo>
                  <a:pt x="88" y="4"/>
                </a:lnTo>
                <a:lnTo>
                  <a:pt x="92" y="7"/>
                </a:lnTo>
                <a:lnTo>
                  <a:pt x="92" y="11"/>
                </a:lnTo>
                <a:lnTo>
                  <a:pt x="92" y="46"/>
                </a:lnTo>
                <a:lnTo>
                  <a:pt x="92" y="50"/>
                </a:lnTo>
                <a:lnTo>
                  <a:pt x="88" y="53"/>
                </a:lnTo>
                <a:lnTo>
                  <a:pt x="85" y="55"/>
                </a:lnTo>
                <a:lnTo>
                  <a:pt x="81" y="57"/>
                </a:lnTo>
                <a:lnTo>
                  <a:pt x="69" y="57"/>
                </a:lnTo>
                <a:lnTo>
                  <a:pt x="63" y="55"/>
                </a:lnTo>
                <a:lnTo>
                  <a:pt x="62" y="53"/>
                </a:lnTo>
                <a:lnTo>
                  <a:pt x="58" y="50"/>
                </a:lnTo>
                <a:lnTo>
                  <a:pt x="58" y="46"/>
                </a:lnTo>
                <a:lnTo>
                  <a:pt x="58" y="41"/>
                </a:lnTo>
                <a:lnTo>
                  <a:pt x="39" y="50"/>
                </a:lnTo>
                <a:lnTo>
                  <a:pt x="25" y="68"/>
                </a:lnTo>
                <a:lnTo>
                  <a:pt x="19" y="89"/>
                </a:lnTo>
                <a:lnTo>
                  <a:pt x="19" y="161"/>
                </a:lnTo>
                <a:lnTo>
                  <a:pt x="25" y="170"/>
                </a:lnTo>
                <a:lnTo>
                  <a:pt x="32" y="182"/>
                </a:lnTo>
                <a:lnTo>
                  <a:pt x="44" y="198"/>
                </a:lnTo>
                <a:lnTo>
                  <a:pt x="60" y="212"/>
                </a:lnTo>
                <a:lnTo>
                  <a:pt x="81" y="223"/>
                </a:lnTo>
                <a:lnTo>
                  <a:pt x="106" y="226"/>
                </a:lnTo>
                <a:lnTo>
                  <a:pt x="130" y="223"/>
                </a:lnTo>
                <a:lnTo>
                  <a:pt x="152" y="212"/>
                </a:lnTo>
                <a:lnTo>
                  <a:pt x="168" y="198"/>
                </a:lnTo>
                <a:lnTo>
                  <a:pt x="180" y="182"/>
                </a:lnTo>
                <a:lnTo>
                  <a:pt x="189" y="170"/>
                </a:lnTo>
                <a:lnTo>
                  <a:pt x="192" y="161"/>
                </a:lnTo>
                <a:lnTo>
                  <a:pt x="192" y="89"/>
                </a:lnTo>
                <a:lnTo>
                  <a:pt x="189" y="69"/>
                </a:lnTo>
                <a:lnTo>
                  <a:pt x="176" y="53"/>
                </a:lnTo>
                <a:lnTo>
                  <a:pt x="160" y="43"/>
                </a:lnTo>
                <a:lnTo>
                  <a:pt x="160" y="46"/>
                </a:lnTo>
                <a:lnTo>
                  <a:pt x="160" y="50"/>
                </a:lnTo>
                <a:lnTo>
                  <a:pt x="157" y="53"/>
                </a:lnTo>
                <a:lnTo>
                  <a:pt x="155" y="55"/>
                </a:lnTo>
                <a:lnTo>
                  <a:pt x="150" y="57"/>
                </a:lnTo>
                <a:lnTo>
                  <a:pt x="138" y="57"/>
                </a:lnTo>
                <a:lnTo>
                  <a:pt x="134" y="55"/>
                </a:lnTo>
                <a:lnTo>
                  <a:pt x="130" y="53"/>
                </a:lnTo>
                <a:lnTo>
                  <a:pt x="127" y="50"/>
                </a:lnTo>
                <a:lnTo>
                  <a:pt x="127" y="46"/>
                </a:lnTo>
                <a:lnTo>
                  <a:pt x="127" y="11"/>
                </a:lnTo>
                <a:lnTo>
                  <a:pt x="127" y="7"/>
                </a:lnTo>
                <a:lnTo>
                  <a:pt x="130" y="4"/>
                </a:lnTo>
                <a:lnTo>
                  <a:pt x="134" y="0"/>
                </a:lnTo>
                <a:lnTo>
                  <a:pt x="138" y="0"/>
                </a:lnTo>
                <a:lnTo>
                  <a:pt x="150" y="0"/>
                </a:lnTo>
                <a:lnTo>
                  <a:pt x="155" y="0"/>
                </a:lnTo>
                <a:lnTo>
                  <a:pt x="157" y="4"/>
                </a:lnTo>
                <a:lnTo>
                  <a:pt x="160" y="7"/>
                </a:lnTo>
                <a:lnTo>
                  <a:pt x="160" y="11"/>
                </a:lnTo>
                <a:lnTo>
                  <a:pt x="160" y="20"/>
                </a:lnTo>
                <a:lnTo>
                  <a:pt x="182" y="30"/>
                </a:lnTo>
                <a:lnTo>
                  <a:pt x="198" y="46"/>
                </a:lnTo>
                <a:lnTo>
                  <a:pt x="210" y="66"/>
                </a:lnTo>
                <a:lnTo>
                  <a:pt x="213" y="89"/>
                </a:lnTo>
                <a:lnTo>
                  <a:pt x="213" y="177"/>
                </a:lnTo>
                <a:lnTo>
                  <a:pt x="208" y="209"/>
                </a:lnTo>
                <a:lnTo>
                  <a:pt x="194" y="237"/>
                </a:lnTo>
                <a:lnTo>
                  <a:pt x="175" y="260"/>
                </a:lnTo>
                <a:lnTo>
                  <a:pt x="148" y="276"/>
                </a:lnTo>
                <a:lnTo>
                  <a:pt x="116" y="283"/>
                </a:lnTo>
                <a:lnTo>
                  <a:pt x="116" y="299"/>
                </a:lnTo>
                <a:lnTo>
                  <a:pt x="122" y="327"/>
                </a:lnTo>
                <a:lnTo>
                  <a:pt x="134" y="352"/>
                </a:lnTo>
                <a:lnTo>
                  <a:pt x="153" y="371"/>
                </a:lnTo>
                <a:lnTo>
                  <a:pt x="178" y="384"/>
                </a:lnTo>
                <a:lnTo>
                  <a:pt x="206" y="389"/>
                </a:lnTo>
                <a:lnTo>
                  <a:pt x="235" y="384"/>
                </a:lnTo>
                <a:lnTo>
                  <a:pt x="259" y="371"/>
                </a:lnTo>
                <a:lnTo>
                  <a:pt x="281" y="352"/>
                </a:lnTo>
                <a:lnTo>
                  <a:pt x="293" y="327"/>
                </a:lnTo>
                <a:lnTo>
                  <a:pt x="296" y="299"/>
                </a:lnTo>
                <a:lnTo>
                  <a:pt x="296" y="89"/>
                </a:lnTo>
                <a:lnTo>
                  <a:pt x="279" y="80"/>
                </a:lnTo>
                <a:lnTo>
                  <a:pt x="268" y="64"/>
                </a:lnTo>
                <a:lnTo>
                  <a:pt x="263" y="45"/>
                </a:lnTo>
                <a:lnTo>
                  <a:pt x="266" y="27"/>
                </a:lnTo>
                <a:lnTo>
                  <a:pt x="275" y="13"/>
                </a:lnTo>
                <a:lnTo>
                  <a:pt x="289" y="4"/>
                </a:lnTo>
                <a:lnTo>
                  <a:pt x="307" y="0"/>
                </a:lnTo>
                <a:lnTo>
                  <a:pt x="325" y="4"/>
                </a:lnTo>
                <a:lnTo>
                  <a:pt x="339" y="13"/>
                </a:lnTo>
                <a:lnTo>
                  <a:pt x="348" y="27"/>
                </a:lnTo>
                <a:lnTo>
                  <a:pt x="351" y="45"/>
                </a:lnTo>
                <a:lnTo>
                  <a:pt x="348" y="64"/>
                </a:lnTo>
                <a:lnTo>
                  <a:pt x="335" y="80"/>
                </a:lnTo>
                <a:lnTo>
                  <a:pt x="318" y="89"/>
                </a:lnTo>
                <a:lnTo>
                  <a:pt x="318" y="299"/>
                </a:lnTo>
                <a:lnTo>
                  <a:pt x="314" y="329"/>
                </a:lnTo>
                <a:lnTo>
                  <a:pt x="303" y="355"/>
                </a:lnTo>
                <a:lnTo>
                  <a:pt x="286" y="377"/>
                </a:lnTo>
                <a:lnTo>
                  <a:pt x="263" y="394"/>
                </a:lnTo>
                <a:lnTo>
                  <a:pt x="236" y="405"/>
                </a:lnTo>
                <a:lnTo>
                  <a:pt x="206" y="410"/>
                </a:lnTo>
                <a:lnTo>
                  <a:pt x="178" y="405"/>
                </a:lnTo>
                <a:lnTo>
                  <a:pt x="152" y="394"/>
                </a:lnTo>
                <a:lnTo>
                  <a:pt x="129" y="377"/>
                </a:lnTo>
                <a:lnTo>
                  <a:pt x="111" y="355"/>
                </a:lnTo>
                <a:lnTo>
                  <a:pt x="100" y="329"/>
                </a:lnTo>
                <a:lnTo>
                  <a:pt x="95" y="299"/>
                </a:lnTo>
                <a:lnTo>
                  <a:pt x="95" y="283"/>
                </a:lnTo>
                <a:lnTo>
                  <a:pt x="65" y="276"/>
                </a:lnTo>
                <a:lnTo>
                  <a:pt x="39" y="260"/>
                </a:lnTo>
                <a:lnTo>
                  <a:pt x="17" y="237"/>
                </a:lnTo>
                <a:lnTo>
                  <a:pt x="3" y="209"/>
                </a:lnTo>
                <a:lnTo>
                  <a:pt x="0" y="177"/>
                </a:lnTo>
                <a:lnTo>
                  <a:pt x="0" y="89"/>
                </a:lnTo>
                <a:lnTo>
                  <a:pt x="3" y="64"/>
                </a:lnTo>
                <a:lnTo>
                  <a:pt x="16" y="43"/>
                </a:lnTo>
                <a:lnTo>
                  <a:pt x="35" y="27"/>
                </a:lnTo>
                <a:lnTo>
                  <a:pt x="58" y="20"/>
                </a:lnTo>
                <a:lnTo>
                  <a:pt x="58" y="11"/>
                </a:lnTo>
                <a:lnTo>
                  <a:pt x="58" y="7"/>
                </a:lnTo>
                <a:lnTo>
                  <a:pt x="62" y="4"/>
                </a:lnTo>
                <a:lnTo>
                  <a:pt x="63" y="0"/>
                </a:lnTo>
                <a:lnTo>
                  <a:pt x="6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8614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1ACF8-7CA1-4638-B6AC-839DA217FD24}"/>
              </a:ext>
            </a:extLst>
          </p:cNvPr>
          <p:cNvSpPr>
            <a:spLocks noGrp="1"/>
          </p:cNvSpPr>
          <p:nvPr>
            <p:ph idx="1"/>
          </p:nvPr>
        </p:nvSpPr>
        <p:spPr>
          <a:xfrm>
            <a:off x="678175" y="2002006"/>
            <a:ext cx="10972800" cy="4836393"/>
          </a:xfrm>
          <a:solidFill>
            <a:schemeClr val="bg1"/>
          </a:solidFill>
        </p:spPr>
        <p:txBody>
          <a:bodyPr>
            <a:normAutofit fontScale="92500" lnSpcReduction="10000"/>
          </a:bodyPr>
          <a:lstStyle/>
          <a:p>
            <a:r>
              <a:rPr lang="en-US"/>
              <a:t>The Data Use Strategy is a complementary strategy that will be moving forward parallel to the establishment of the Cost Growth Benchmark and Primary Care Targets.</a:t>
            </a:r>
          </a:p>
          <a:p>
            <a:endParaRPr lang="en-US" sz="1100"/>
          </a:p>
          <a:p>
            <a:r>
              <a:rPr lang="en-US"/>
              <a:t>Bailit Health’s partner, Mathematica, will be developing recommendations and will work with UConn AIMS and OHS on how to utilize the APCD to analyze cost and cost growth drivers so that performance against the cost growth benchmarks, primary care targets and eventual quality benchmarks can be understood.</a:t>
            </a:r>
          </a:p>
          <a:p>
            <a:endParaRPr lang="en-US" sz="1100"/>
          </a:p>
          <a:p>
            <a:r>
              <a:rPr lang="en-US"/>
              <a:t>The SAB will review preliminary recommendations for the types of analyses that could be routinely produced, and how those analyses might support insurers, providers, consumers, purchasers and policymakers to take action before the Technical Team finalizes its recommendations.</a:t>
            </a:r>
          </a:p>
          <a:p>
            <a:pPr marL="109728" indent="0">
              <a:buNone/>
            </a:pPr>
            <a:endParaRPr lang="en-US" sz="1100"/>
          </a:p>
        </p:txBody>
      </p:sp>
      <p:sp>
        <p:nvSpPr>
          <p:cNvPr id="4" name="Slide Number Placeholder 3">
            <a:extLst>
              <a:ext uri="{FF2B5EF4-FFF2-40B4-BE49-F238E27FC236}">
                <a16:creationId xmlns:a16="http://schemas.microsoft.com/office/drawing/2014/main" id="{BE336C38-0148-4953-9ACA-E65D6E692898}"/>
              </a:ext>
            </a:extLst>
          </p:cNvPr>
          <p:cNvSpPr>
            <a:spLocks noGrp="1"/>
          </p:cNvSpPr>
          <p:nvPr>
            <p:ph type="sldNum" sz="quarter" idx="12"/>
          </p:nvPr>
        </p:nvSpPr>
        <p:spPr/>
        <p:txBody>
          <a:bodyPr/>
          <a:lstStyle/>
          <a:p>
            <a:fld id="{401CF334-2D5C-4859-84A6-CA7E6E43FAEB}" type="slidenum">
              <a:rPr lang="en-US" smtClean="0"/>
              <a:t>22</a:t>
            </a:fld>
            <a:endParaRPr lang="en-US"/>
          </a:p>
        </p:txBody>
      </p:sp>
      <p:sp>
        <p:nvSpPr>
          <p:cNvPr id="5" name="Freeform 14">
            <a:extLst>
              <a:ext uri="{FF2B5EF4-FFF2-40B4-BE49-F238E27FC236}">
                <a16:creationId xmlns:a16="http://schemas.microsoft.com/office/drawing/2014/main" id="{98DB743F-B74A-4F88-8CB8-68496C0EFD78}"/>
              </a:ext>
            </a:extLst>
          </p:cNvPr>
          <p:cNvSpPr>
            <a:spLocks/>
          </p:cNvSpPr>
          <p:nvPr/>
        </p:nvSpPr>
        <p:spPr bwMode="auto">
          <a:xfrm>
            <a:off x="9694812" y="52652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3">
                  <a:lumMod val="60000"/>
                  <a:lumOff val="40000"/>
                </a:schemeClr>
              </a:gs>
              <a:gs pos="100000">
                <a:schemeClr val="accent3"/>
              </a:gs>
            </a:gsLst>
            <a:lin ang="10800000" scaled="1"/>
            <a:tileRect/>
          </a:gradFill>
          <a:ln w="28575">
            <a:gradFill flip="none" rotWithShape="1">
              <a:gsLst>
                <a:gs pos="0">
                  <a:schemeClr val="accent3">
                    <a:lumMod val="60000"/>
                    <a:lumOff val="40000"/>
                  </a:schemeClr>
                </a:gs>
                <a:gs pos="100000">
                  <a:schemeClr val="accent3"/>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 name="Rectangle 5">
            <a:extLst>
              <a:ext uri="{FF2B5EF4-FFF2-40B4-BE49-F238E27FC236}">
                <a16:creationId xmlns:a16="http://schemas.microsoft.com/office/drawing/2014/main" id="{E9AF9F6F-5F6F-4354-B370-371D5E823B7E}"/>
              </a:ext>
            </a:extLst>
          </p:cNvPr>
          <p:cNvSpPr/>
          <p:nvPr/>
        </p:nvSpPr>
        <p:spPr>
          <a:xfrm>
            <a:off x="0" y="476616"/>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96C489C7-003B-4A39-931B-5E040529D14A}"/>
              </a:ext>
            </a:extLst>
          </p:cNvPr>
          <p:cNvSpPr txBox="1"/>
          <p:nvPr/>
        </p:nvSpPr>
        <p:spPr>
          <a:xfrm>
            <a:off x="678175" y="286533"/>
            <a:ext cx="813043" cy="1877437"/>
          </a:xfrm>
          <a:prstGeom prst="rect">
            <a:avLst/>
          </a:prstGeom>
          <a:noFill/>
        </p:spPr>
        <p:txBody>
          <a:bodyPr wrap="none" rtlCol="0">
            <a:spAutoFit/>
          </a:bodyPr>
          <a:lstStyle/>
          <a:p>
            <a:pPr marL="0" lvl="1"/>
            <a:r>
              <a:rPr lang="en-GB" sz="8800" b="1">
                <a:solidFill>
                  <a:schemeClr val="accent3"/>
                </a:solidFill>
                <a:latin typeface="Arial" pitchFamily="34" charset="0"/>
                <a:cs typeface="Arial" pitchFamily="34" charset="0"/>
              </a:rPr>
              <a:t>3</a:t>
            </a:r>
            <a:endParaRPr lang="en-IN" sz="8800" b="1">
              <a:solidFill>
                <a:schemeClr val="accent3"/>
              </a:solidFill>
              <a:latin typeface="Arial" pitchFamily="34" charset="0"/>
              <a:cs typeface="Arial" pitchFamily="34" charset="0"/>
            </a:endParaRPr>
          </a:p>
          <a:p>
            <a:endParaRPr lang="en-IN" sz="2800">
              <a:solidFill>
                <a:schemeClr val="accent3"/>
              </a:solidFill>
            </a:endParaRPr>
          </a:p>
        </p:txBody>
      </p:sp>
      <p:sp>
        <p:nvSpPr>
          <p:cNvPr id="8" name="TextBox 7">
            <a:extLst>
              <a:ext uri="{FF2B5EF4-FFF2-40B4-BE49-F238E27FC236}">
                <a16:creationId xmlns:a16="http://schemas.microsoft.com/office/drawing/2014/main" id="{F262B403-1DFE-4644-87AC-0E92B2184ADA}"/>
              </a:ext>
            </a:extLst>
          </p:cNvPr>
          <p:cNvSpPr txBox="1"/>
          <p:nvPr/>
        </p:nvSpPr>
        <p:spPr>
          <a:xfrm>
            <a:off x="2731241" y="635310"/>
            <a:ext cx="1051891"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Data Use </a:t>
            </a:r>
          </a:p>
          <a:p>
            <a:pPr algn="ctr"/>
            <a:r>
              <a:rPr lang="en-GB">
                <a:solidFill>
                  <a:schemeClr val="tx1">
                    <a:lumMod val="75000"/>
                    <a:lumOff val="25000"/>
                  </a:schemeClr>
                </a:solidFill>
                <a:latin typeface="Impact" pitchFamily="34" charset="0"/>
                <a:cs typeface="Arial" pitchFamily="34" charset="0"/>
              </a:rPr>
              <a:t>Strategy</a:t>
            </a:r>
            <a:endParaRPr lang="en-IN">
              <a:solidFill>
                <a:schemeClr val="tx1">
                  <a:lumMod val="75000"/>
                  <a:lumOff val="25000"/>
                </a:schemeClr>
              </a:solidFill>
              <a:latin typeface="Impact" pitchFamily="34" charset="0"/>
              <a:cs typeface="Arial" pitchFamily="34" charset="0"/>
            </a:endParaRPr>
          </a:p>
        </p:txBody>
      </p:sp>
      <p:sp>
        <p:nvSpPr>
          <p:cNvPr id="9" name="Oval 8">
            <a:extLst>
              <a:ext uri="{FF2B5EF4-FFF2-40B4-BE49-F238E27FC236}">
                <a16:creationId xmlns:a16="http://schemas.microsoft.com/office/drawing/2014/main" id="{EF24FB30-2794-4ABB-AF56-B21F972227B6}"/>
              </a:ext>
            </a:extLst>
          </p:cNvPr>
          <p:cNvSpPr/>
          <p:nvPr/>
        </p:nvSpPr>
        <p:spPr>
          <a:xfrm>
            <a:off x="1605659" y="617098"/>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BEB05814-D8A2-469E-AB5C-521B55242811}"/>
              </a:ext>
            </a:extLst>
          </p:cNvPr>
          <p:cNvSpPr/>
          <p:nvPr/>
        </p:nvSpPr>
        <p:spPr>
          <a:xfrm>
            <a:off x="4434536" y="554020"/>
            <a:ext cx="4608512"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This is a complementary strategy that leverages the state’s APCD to </a:t>
            </a:r>
            <a:r>
              <a:rPr lang="en-IN" sz="1600" err="1">
                <a:solidFill>
                  <a:schemeClr val="bg1">
                    <a:lumMod val="50000"/>
                  </a:schemeClr>
                </a:solidFill>
                <a:latin typeface="Arial" pitchFamily="34" charset="0"/>
                <a:cs typeface="Arial" pitchFamily="34" charset="0"/>
              </a:rPr>
              <a:t>analyze</a:t>
            </a:r>
            <a:r>
              <a:rPr lang="en-IN" sz="1600">
                <a:solidFill>
                  <a:schemeClr val="bg1">
                    <a:lumMod val="50000"/>
                  </a:schemeClr>
                </a:solidFill>
                <a:latin typeface="Arial" pitchFamily="34" charset="0"/>
                <a:cs typeface="Arial" pitchFamily="34" charset="0"/>
              </a:rPr>
              <a:t> cost and cost growth drivers. The SAB will provide the Technical Team with input into this strategy.</a:t>
            </a:r>
          </a:p>
        </p:txBody>
      </p:sp>
      <p:sp>
        <p:nvSpPr>
          <p:cNvPr id="11" name="Freeform 21">
            <a:extLst>
              <a:ext uri="{FF2B5EF4-FFF2-40B4-BE49-F238E27FC236}">
                <a16:creationId xmlns:a16="http://schemas.microsoft.com/office/drawing/2014/main" id="{480F6BFA-694E-49B0-AB3E-88B8CBBA4D8B}"/>
              </a:ext>
            </a:extLst>
          </p:cNvPr>
          <p:cNvSpPr>
            <a:spLocks noEditPoints="1"/>
          </p:cNvSpPr>
          <p:nvPr/>
        </p:nvSpPr>
        <p:spPr bwMode="auto">
          <a:xfrm>
            <a:off x="1745186" y="766647"/>
            <a:ext cx="334291" cy="334088"/>
          </a:xfrm>
          <a:custGeom>
            <a:avLst/>
            <a:gdLst>
              <a:gd name="T0" fmla="*/ 2764 w 6560"/>
              <a:gd name="T1" fmla="*/ 2324 h 6556"/>
              <a:gd name="T2" fmla="*/ 2324 w 6560"/>
              <a:gd name="T3" fmla="*/ 2765 h 6556"/>
              <a:gd name="T4" fmla="*/ 2196 w 6560"/>
              <a:gd name="T5" fmla="*/ 3397 h 6556"/>
              <a:gd name="T6" fmla="*/ 2441 w 6560"/>
              <a:gd name="T7" fmla="*/ 3981 h 6556"/>
              <a:gd name="T8" fmla="*/ 2960 w 6560"/>
              <a:gd name="T9" fmla="*/ 4330 h 6556"/>
              <a:gd name="T10" fmla="*/ 3610 w 6560"/>
              <a:gd name="T11" fmla="*/ 4330 h 6556"/>
              <a:gd name="T12" fmla="*/ 4129 w 6560"/>
              <a:gd name="T13" fmla="*/ 3981 h 6556"/>
              <a:gd name="T14" fmla="*/ 4374 w 6560"/>
              <a:gd name="T15" fmla="*/ 3397 h 6556"/>
              <a:gd name="T16" fmla="*/ 4246 w 6560"/>
              <a:gd name="T17" fmla="*/ 2765 h 6556"/>
              <a:gd name="T18" fmla="*/ 3806 w 6560"/>
              <a:gd name="T19" fmla="*/ 2324 h 6556"/>
              <a:gd name="T20" fmla="*/ 3293 w 6560"/>
              <a:gd name="T21" fmla="*/ 0 h 6556"/>
              <a:gd name="T22" fmla="*/ 3792 w 6560"/>
              <a:gd name="T23" fmla="*/ 102 h 6556"/>
              <a:gd name="T24" fmla="*/ 3849 w 6560"/>
              <a:gd name="T25" fmla="*/ 456 h 6556"/>
              <a:gd name="T26" fmla="*/ 4123 w 6560"/>
              <a:gd name="T27" fmla="*/ 845 h 6556"/>
              <a:gd name="T28" fmla="*/ 4581 w 6560"/>
              <a:gd name="T29" fmla="*/ 975 h 6556"/>
              <a:gd name="T30" fmla="*/ 5026 w 6560"/>
              <a:gd name="T31" fmla="*/ 797 h 6556"/>
              <a:gd name="T32" fmla="*/ 5262 w 6560"/>
              <a:gd name="T33" fmla="*/ 688 h 6556"/>
              <a:gd name="T34" fmla="*/ 5852 w 6560"/>
              <a:gd name="T35" fmla="*/ 1246 h 6556"/>
              <a:gd name="T36" fmla="*/ 5858 w 6560"/>
              <a:gd name="T37" fmla="*/ 1463 h 6556"/>
              <a:gd name="T38" fmla="*/ 5623 w 6560"/>
              <a:gd name="T39" fmla="*/ 1832 h 6556"/>
              <a:gd name="T40" fmla="*/ 5649 w 6560"/>
              <a:gd name="T41" fmla="*/ 2304 h 6556"/>
              <a:gd name="T42" fmla="*/ 5992 w 6560"/>
              <a:gd name="T43" fmla="*/ 2673 h 6556"/>
              <a:gd name="T44" fmla="*/ 6408 w 6560"/>
              <a:gd name="T45" fmla="*/ 2769 h 6556"/>
              <a:gd name="T46" fmla="*/ 6554 w 6560"/>
              <a:gd name="T47" fmla="*/ 3102 h 6556"/>
              <a:gd name="T48" fmla="*/ 6486 w 6560"/>
              <a:gd name="T49" fmla="*/ 3765 h 6556"/>
              <a:gd name="T50" fmla="*/ 6219 w 6560"/>
              <a:gd name="T51" fmla="*/ 3825 h 6556"/>
              <a:gd name="T52" fmla="*/ 5774 w 6560"/>
              <a:gd name="T53" fmla="*/ 4050 h 6556"/>
              <a:gd name="T54" fmla="*/ 5579 w 6560"/>
              <a:gd name="T55" fmla="*/ 4501 h 6556"/>
              <a:gd name="T56" fmla="*/ 5708 w 6560"/>
              <a:gd name="T57" fmla="*/ 4957 h 6556"/>
              <a:gd name="T58" fmla="*/ 5878 w 6560"/>
              <a:gd name="T59" fmla="*/ 5221 h 6556"/>
              <a:gd name="T60" fmla="*/ 5451 w 6560"/>
              <a:gd name="T61" fmla="*/ 5735 h 6556"/>
              <a:gd name="T62" fmla="*/ 5124 w 6560"/>
              <a:gd name="T63" fmla="*/ 5878 h 6556"/>
              <a:gd name="T64" fmla="*/ 4797 w 6560"/>
              <a:gd name="T65" fmla="*/ 5657 h 6556"/>
              <a:gd name="T66" fmla="*/ 4322 w 6560"/>
              <a:gd name="T67" fmla="*/ 5623 h 6556"/>
              <a:gd name="T68" fmla="*/ 3913 w 6560"/>
              <a:gd name="T69" fmla="*/ 5928 h 6556"/>
              <a:gd name="T70" fmla="*/ 3796 w 6560"/>
              <a:gd name="T71" fmla="*/ 6389 h 6556"/>
              <a:gd name="T72" fmla="*/ 3636 w 6560"/>
              <a:gd name="T73" fmla="*/ 6536 h 6556"/>
              <a:gd name="T74" fmla="*/ 2822 w 6560"/>
              <a:gd name="T75" fmla="*/ 6508 h 6556"/>
              <a:gd name="T76" fmla="*/ 2737 w 6560"/>
              <a:gd name="T77" fmla="*/ 6259 h 6556"/>
              <a:gd name="T78" fmla="*/ 2557 w 6560"/>
              <a:gd name="T79" fmla="*/ 5821 h 6556"/>
              <a:gd name="T80" fmla="*/ 2140 w 6560"/>
              <a:gd name="T81" fmla="*/ 5587 h 6556"/>
              <a:gd name="T82" fmla="*/ 1665 w 6560"/>
              <a:gd name="T83" fmla="*/ 5669 h 6556"/>
              <a:gd name="T84" fmla="*/ 1374 w 6560"/>
              <a:gd name="T85" fmla="*/ 5872 h 6556"/>
              <a:gd name="T86" fmla="*/ 951 w 6560"/>
              <a:gd name="T87" fmla="*/ 5587 h 6556"/>
              <a:gd name="T88" fmla="*/ 670 w 6560"/>
              <a:gd name="T89" fmla="*/ 5165 h 6556"/>
              <a:gd name="T90" fmla="*/ 876 w 6560"/>
              <a:gd name="T91" fmla="*/ 4872 h 6556"/>
              <a:gd name="T92" fmla="*/ 955 w 6560"/>
              <a:gd name="T93" fmla="*/ 4409 h 6556"/>
              <a:gd name="T94" fmla="*/ 706 w 6560"/>
              <a:gd name="T95" fmla="*/ 3971 h 6556"/>
              <a:gd name="T96" fmla="*/ 235 w 6560"/>
              <a:gd name="T97" fmla="*/ 3803 h 6556"/>
              <a:gd name="T98" fmla="*/ 30 w 6560"/>
              <a:gd name="T99" fmla="*/ 3680 h 6556"/>
              <a:gd name="T100" fmla="*/ 30 w 6560"/>
              <a:gd name="T101" fmla="*/ 2858 h 6556"/>
              <a:gd name="T102" fmla="*/ 211 w 6560"/>
              <a:gd name="T103" fmla="*/ 2737 h 6556"/>
              <a:gd name="T104" fmla="*/ 718 w 6560"/>
              <a:gd name="T105" fmla="*/ 2565 h 6556"/>
              <a:gd name="T106" fmla="*/ 971 w 6560"/>
              <a:gd name="T107" fmla="*/ 2135 h 6556"/>
              <a:gd name="T108" fmla="*/ 894 w 6560"/>
              <a:gd name="T109" fmla="*/ 1668 h 6556"/>
              <a:gd name="T110" fmla="*/ 684 w 6560"/>
              <a:gd name="T111" fmla="*/ 1373 h 6556"/>
              <a:gd name="T112" fmla="*/ 971 w 6560"/>
              <a:gd name="T113" fmla="*/ 949 h 6556"/>
              <a:gd name="T114" fmla="*/ 1400 w 6560"/>
              <a:gd name="T115" fmla="*/ 666 h 6556"/>
              <a:gd name="T116" fmla="*/ 1689 w 6560"/>
              <a:gd name="T117" fmla="*/ 867 h 6556"/>
              <a:gd name="T118" fmla="*/ 2160 w 6560"/>
              <a:gd name="T119" fmla="*/ 949 h 6556"/>
              <a:gd name="T120" fmla="*/ 2573 w 6560"/>
              <a:gd name="T121" fmla="*/ 724 h 6556"/>
              <a:gd name="T122" fmla="*/ 2758 w 6560"/>
              <a:gd name="T123" fmla="*/ 291 h 6556"/>
              <a:gd name="T124" fmla="*/ 2850 w 6560"/>
              <a:gd name="T125" fmla="*/ 46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85" y="2193"/>
                </a:moveTo>
                <a:lnTo>
                  <a:pt x="3173" y="2197"/>
                </a:lnTo>
                <a:lnTo>
                  <a:pt x="3066" y="2215"/>
                </a:lnTo>
                <a:lnTo>
                  <a:pt x="2960" y="2240"/>
                </a:lnTo>
                <a:lnTo>
                  <a:pt x="2860" y="2278"/>
                </a:lnTo>
                <a:lnTo>
                  <a:pt x="2764" y="2324"/>
                </a:lnTo>
                <a:lnTo>
                  <a:pt x="2675" y="2378"/>
                </a:lnTo>
                <a:lnTo>
                  <a:pt x="2589" y="2442"/>
                </a:lnTo>
                <a:lnTo>
                  <a:pt x="2511" y="2512"/>
                </a:lnTo>
                <a:lnTo>
                  <a:pt x="2441" y="2589"/>
                </a:lnTo>
                <a:lnTo>
                  <a:pt x="2377" y="2675"/>
                </a:lnTo>
                <a:lnTo>
                  <a:pt x="2324" y="2765"/>
                </a:lnTo>
                <a:lnTo>
                  <a:pt x="2278" y="2860"/>
                </a:lnTo>
                <a:lnTo>
                  <a:pt x="2240" y="2960"/>
                </a:lnTo>
                <a:lnTo>
                  <a:pt x="2214" y="3066"/>
                </a:lnTo>
                <a:lnTo>
                  <a:pt x="2196" y="3173"/>
                </a:lnTo>
                <a:lnTo>
                  <a:pt x="2190" y="3285"/>
                </a:lnTo>
                <a:lnTo>
                  <a:pt x="2196" y="3397"/>
                </a:lnTo>
                <a:lnTo>
                  <a:pt x="2214" y="3504"/>
                </a:lnTo>
                <a:lnTo>
                  <a:pt x="2240" y="3610"/>
                </a:lnTo>
                <a:lnTo>
                  <a:pt x="2278" y="3710"/>
                </a:lnTo>
                <a:lnTo>
                  <a:pt x="2324" y="3805"/>
                </a:lnTo>
                <a:lnTo>
                  <a:pt x="2377" y="3897"/>
                </a:lnTo>
                <a:lnTo>
                  <a:pt x="2441" y="3981"/>
                </a:lnTo>
                <a:lnTo>
                  <a:pt x="2511" y="4058"/>
                </a:lnTo>
                <a:lnTo>
                  <a:pt x="2589" y="4128"/>
                </a:lnTo>
                <a:lnTo>
                  <a:pt x="2675" y="4192"/>
                </a:lnTo>
                <a:lnTo>
                  <a:pt x="2764" y="4246"/>
                </a:lnTo>
                <a:lnTo>
                  <a:pt x="2860" y="4292"/>
                </a:lnTo>
                <a:lnTo>
                  <a:pt x="2960" y="4330"/>
                </a:lnTo>
                <a:lnTo>
                  <a:pt x="3066" y="4355"/>
                </a:lnTo>
                <a:lnTo>
                  <a:pt x="3173" y="4373"/>
                </a:lnTo>
                <a:lnTo>
                  <a:pt x="3285" y="4379"/>
                </a:lnTo>
                <a:lnTo>
                  <a:pt x="3397" y="4373"/>
                </a:lnTo>
                <a:lnTo>
                  <a:pt x="3504" y="4355"/>
                </a:lnTo>
                <a:lnTo>
                  <a:pt x="3610" y="4330"/>
                </a:lnTo>
                <a:lnTo>
                  <a:pt x="3710" y="4292"/>
                </a:lnTo>
                <a:lnTo>
                  <a:pt x="3806" y="4246"/>
                </a:lnTo>
                <a:lnTo>
                  <a:pt x="3895" y="4192"/>
                </a:lnTo>
                <a:lnTo>
                  <a:pt x="3981" y="4128"/>
                </a:lnTo>
                <a:lnTo>
                  <a:pt x="4059" y="4058"/>
                </a:lnTo>
                <a:lnTo>
                  <a:pt x="4129" y="3981"/>
                </a:lnTo>
                <a:lnTo>
                  <a:pt x="4193" y="3897"/>
                </a:lnTo>
                <a:lnTo>
                  <a:pt x="4246" y="3805"/>
                </a:lnTo>
                <a:lnTo>
                  <a:pt x="4292" y="3710"/>
                </a:lnTo>
                <a:lnTo>
                  <a:pt x="4330" y="3610"/>
                </a:lnTo>
                <a:lnTo>
                  <a:pt x="4356" y="3504"/>
                </a:lnTo>
                <a:lnTo>
                  <a:pt x="4374" y="3397"/>
                </a:lnTo>
                <a:lnTo>
                  <a:pt x="4378" y="3285"/>
                </a:lnTo>
                <a:lnTo>
                  <a:pt x="4374" y="3173"/>
                </a:lnTo>
                <a:lnTo>
                  <a:pt x="4356" y="3066"/>
                </a:lnTo>
                <a:lnTo>
                  <a:pt x="4330" y="2960"/>
                </a:lnTo>
                <a:lnTo>
                  <a:pt x="4292" y="2860"/>
                </a:lnTo>
                <a:lnTo>
                  <a:pt x="4246" y="2765"/>
                </a:lnTo>
                <a:lnTo>
                  <a:pt x="4193" y="2675"/>
                </a:lnTo>
                <a:lnTo>
                  <a:pt x="4129" y="2589"/>
                </a:lnTo>
                <a:lnTo>
                  <a:pt x="4059" y="2512"/>
                </a:lnTo>
                <a:lnTo>
                  <a:pt x="3981" y="2442"/>
                </a:lnTo>
                <a:lnTo>
                  <a:pt x="3895" y="2378"/>
                </a:lnTo>
                <a:lnTo>
                  <a:pt x="3806" y="2324"/>
                </a:lnTo>
                <a:lnTo>
                  <a:pt x="3710" y="2278"/>
                </a:lnTo>
                <a:lnTo>
                  <a:pt x="3610" y="2240"/>
                </a:lnTo>
                <a:lnTo>
                  <a:pt x="3504" y="2215"/>
                </a:lnTo>
                <a:lnTo>
                  <a:pt x="3397" y="2197"/>
                </a:lnTo>
                <a:lnTo>
                  <a:pt x="3285" y="2193"/>
                </a:lnTo>
                <a:close/>
                <a:moveTo>
                  <a:pt x="3293" y="0"/>
                </a:moveTo>
                <a:lnTo>
                  <a:pt x="3476" y="6"/>
                </a:lnTo>
                <a:lnTo>
                  <a:pt x="3662" y="22"/>
                </a:lnTo>
                <a:lnTo>
                  <a:pt x="3702" y="32"/>
                </a:lnTo>
                <a:lnTo>
                  <a:pt x="3736" y="48"/>
                </a:lnTo>
                <a:lnTo>
                  <a:pt x="3768" y="72"/>
                </a:lnTo>
                <a:lnTo>
                  <a:pt x="3792" y="102"/>
                </a:lnTo>
                <a:lnTo>
                  <a:pt x="3810" y="136"/>
                </a:lnTo>
                <a:lnTo>
                  <a:pt x="3820" y="173"/>
                </a:lnTo>
                <a:lnTo>
                  <a:pt x="3822" y="213"/>
                </a:lnTo>
                <a:lnTo>
                  <a:pt x="3822" y="297"/>
                </a:lnTo>
                <a:lnTo>
                  <a:pt x="3831" y="379"/>
                </a:lnTo>
                <a:lnTo>
                  <a:pt x="3849" y="456"/>
                </a:lnTo>
                <a:lnTo>
                  <a:pt x="3877" y="532"/>
                </a:lnTo>
                <a:lnTo>
                  <a:pt x="3911" y="606"/>
                </a:lnTo>
                <a:lnTo>
                  <a:pt x="3953" y="674"/>
                </a:lnTo>
                <a:lnTo>
                  <a:pt x="4003" y="736"/>
                </a:lnTo>
                <a:lnTo>
                  <a:pt x="4059" y="793"/>
                </a:lnTo>
                <a:lnTo>
                  <a:pt x="4123" y="845"/>
                </a:lnTo>
                <a:lnTo>
                  <a:pt x="4191" y="889"/>
                </a:lnTo>
                <a:lnTo>
                  <a:pt x="4266" y="925"/>
                </a:lnTo>
                <a:lnTo>
                  <a:pt x="4342" y="951"/>
                </a:lnTo>
                <a:lnTo>
                  <a:pt x="4420" y="969"/>
                </a:lnTo>
                <a:lnTo>
                  <a:pt x="4500" y="977"/>
                </a:lnTo>
                <a:lnTo>
                  <a:pt x="4581" y="975"/>
                </a:lnTo>
                <a:lnTo>
                  <a:pt x="4663" y="965"/>
                </a:lnTo>
                <a:lnTo>
                  <a:pt x="4743" y="947"/>
                </a:lnTo>
                <a:lnTo>
                  <a:pt x="4819" y="921"/>
                </a:lnTo>
                <a:lnTo>
                  <a:pt x="4893" y="887"/>
                </a:lnTo>
                <a:lnTo>
                  <a:pt x="4962" y="845"/>
                </a:lnTo>
                <a:lnTo>
                  <a:pt x="5026" y="797"/>
                </a:lnTo>
                <a:lnTo>
                  <a:pt x="5084" y="742"/>
                </a:lnTo>
                <a:lnTo>
                  <a:pt x="5114" y="716"/>
                </a:lnTo>
                <a:lnTo>
                  <a:pt x="5148" y="696"/>
                </a:lnTo>
                <a:lnTo>
                  <a:pt x="5186" y="686"/>
                </a:lnTo>
                <a:lnTo>
                  <a:pt x="5224" y="682"/>
                </a:lnTo>
                <a:lnTo>
                  <a:pt x="5262" y="688"/>
                </a:lnTo>
                <a:lnTo>
                  <a:pt x="5299" y="700"/>
                </a:lnTo>
                <a:lnTo>
                  <a:pt x="5333" y="722"/>
                </a:lnTo>
                <a:lnTo>
                  <a:pt x="5473" y="841"/>
                </a:lnTo>
                <a:lnTo>
                  <a:pt x="5607" y="969"/>
                </a:lnTo>
                <a:lnTo>
                  <a:pt x="5732" y="1102"/>
                </a:lnTo>
                <a:lnTo>
                  <a:pt x="5852" y="1246"/>
                </a:lnTo>
                <a:lnTo>
                  <a:pt x="5874" y="1280"/>
                </a:lnTo>
                <a:lnTo>
                  <a:pt x="5886" y="1316"/>
                </a:lnTo>
                <a:lnTo>
                  <a:pt x="5892" y="1353"/>
                </a:lnTo>
                <a:lnTo>
                  <a:pt x="5888" y="1393"/>
                </a:lnTo>
                <a:lnTo>
                  <a:pt x="5878" y="1429"/>
                </a:lnTo>
                <a:lnTo>
                  <a:pt x="5858" y="1463"/>
                </a:lnTo>
                <a:lnTo>
                  <a:pt x="5832" y="1493"/>
                </a:lnTo>
                <a:lnTo>
                  <a:pt x="5774" y="1553"/>
                </a:lnTo>
                <a:lnTo>
                  <a:pt x="5724" y="1617"/>
                </a:lnTo>
                <a:lnTo>
                  <a:pt x="5682" y="1684"/>
                </a:lnTo>
                <a:lnTo>
                  <a:pt x="5649" y="1756"/>
                </a:lnTo>
                <a:lnTo>
                  <a:pt x="5623" y="1832"/>
                </a:lnTo>
                <a:lnTo>
                  <a:pt x="5607" y="1910"/>
                </a:lnTo>
                <a:lnTo>
                  <a:pt x="5597" y="1989"/>
                </a:lnTo>
                <a:lnTo>
                  <a:pt x="5597" y="2069"/>
                </a:lnTo>
                <a:lnTo>
                  <a:pt x="5605" y="2147"/>
                </a:lnTo>
                <a:lnTo>
                  <a:pt x="5623" y="2227"/>
                </a:lnTo>
                <a:lnTo>
                  <a:pt x="5649" y="2304"/>
                </a:lnTo>
                <a:lnTo>
                  <a:pt x="5686" y="2382"/>
                </a:lnTo>
                <a:lnTo>
                  <a:pt x="5734" y="2456"/>
                </a:lnTo>
                <a:lnTo>
                  <a:pt x="5788" y="2522"/>
                </a:lnTo>
                <a:lnTo>
                  <a:pt x="5850" y="2579"/>
                </a:lnTo>
                <a:lnTo>
                  <a:pt x="5918" y="2631"/>
                </a:lnTo>
                <a:lnTo>
                  <a:pt x="5992" y="2673"/>
                </a:lnTo>
                <a:lnTo>
                  <a:pt x="6069" y="2707"/>
                </a:lnTo>
                <a:lnTo>
                  <a:pt x="6153" y="2733"/>
                </a:lnTo>
                <a:lnTo>
                  <a:pt x="6239" y="2747"/>
                </a:lnTo>
                <a:lnTo>
                  <a:pt x="6329" y="2753"/>
                </a:lnTo>
                <a:lnTo>
                  <a:pt x="6369" y="2757"/>
                </a:lnTo>
                <a:lnTo>
                  <a:pt x="6408" y="2769"/>
                </a:lnTo>
                <a:lnTo>
                  <a:pt x="6446" y="2787"/>
                </a:lnTo>
                <a:lnTo>
                  <a:pt x="6480" y="2813"/>
                </a:lnTo>
                <a:lnTo>
                  <a:pt x="6508" y="2842"/>
                </a:lnTo>
                <a:lnTo>
                  <a:pt x="6528" y="2876"/>
                </a:lnTo>
                <a:lnTo>
                  <a:pt x="6538" y="2914"/>
                </a:lnTo>
                <a:lnTo>
                  <a:pt x="6554" y="3102"/>
                </a:lnTo>
                <a:lnTo>
                  <a:pt x="6560" y="3287"/>
                </a:lnTo>
                <a:lnTo>
                  <a:pt x="6554" y="3474"/>
                </a:lnTo>
                <a:lnTo>
                  <a:pt x="6538" y="3660"/>
                </a:lnTo>
                <a:lnTo>
                  <a:pt x="6528" y="3700"/>
                </a:lnTo>
                <a:lnTo>
                  <a:pt x="6510" y="3735"/>
                </a:lnTo>
                <a:lnTo>
                  <a:pt x="6486" y="3765"/>
                </a:lnTo>
                <a:lnTo>
                  <a:pt x="6456" y="3791"/>
                </a:lnTo>
                <a:lnTo>
                  <a:pt x="6422" y="3809"/>
                </a:lnTo>
                <a:lnTo>
                  <a:pt x="6384" y="3819"/>
                </a:lnTo>
                <a:lnTo>
                  <a:pt x="6345" y="3821"/>
                </a:lnTo>
                <a:lnTo>
                  <a:pt x="6305" y="3819"/>
                </a:lnTo>
                <a:lnTo>
                  <a:pt x="6219" y="3825"/>
                </a:lnTo>
                <a:lnTo>
                  <a:pt x="6135" y="3839"/>
                </a:lnTo>
                <a:lnTo>
                  <a:pt x="6053" y="3865"/>
                </a:lnTo>
                <a:lnTo>
                  <a:pt x="5976" y="3899"/>
                </a:lnTo>
                <a:lnTo>
                  <a:pt x="5902" y="3941"/>
                </a:lnTo>
                <a:lnTo>
                  <a:pt x="5834" y="3993"/>
                </a:lnTo>
                <a:lnTo>
                  <a:pt x="5774" y="4050"/>
                </a:lnTo>
                <a:lnTo>
                  <a:pt x="5718" y="4116"/>
                </a:lnTo>
                <a:lnTo>
                  <a:pt x="5672" y="4186"/>
                </a:lnTo>
                <a:lnTo>
                  <a:pt x="5635" y="4264"/>
                </a:lnTo>
                <a:lnTo>
                  <a:pt x="5607" y="4341"/>
                </a:lnTo>
                <a:lnTo>
                  <a:pt x="5589" y="4421"/>
                </a:lnTo>
                <a:lnTo>
                  <a:pt x="5579" y="4501"/>
                </a:lnTo>
                <a:lnTo>
                  <a:pt x="5579" y="4583"/>
                </a:lnTo>
                <a:lnTo>
                  <a:pt x="5589" y="4662"/>
                </a:lnTo>
                <a:lnTo>
                  <a:pt x="5605" y="4740"/>
                </a:lnTo>
                <a:lnTo>
                  <a:pt x="5633" y="4816"/>
                </a:lnTo>
                <a:lnTo>
                  <a:pt x="5666" y="4888"/>
                </a:lnTo>
                <a:lnTo>
                  <a:pt x="5708" y="4957"/>
                </a:lnTo>
                <a:lnTo>
                  <a:pt x="5760" y="5021"/>
                </a:lnTo>
                <a:lnTo>
                  <a:pt x="5818" y="5081"/>
                </a:lnTo>
                <a:lnTo>
                  <a:pt x="5844" y="5111"/>
                </a:lnTo>
                <a:lnTo>
                  <a:pt x="5864" y="5147"/>
                </a:lnTo>
                <a:lnTo>
                  <a:pt x="5874" y="5183"/>
                </a:lnTo>
                <a:lnTo>
                  <a:pt x="5878" y="5221"/>
                </a:lnTo>
                <a:lnTo>
                  <a:pt x="5872" y="5260"/>
                </a:lnTo>
                <a:lnTo>
                  <a:pt x="5860" y="5296"/>
                </a:lnTo>
                <a:lnTo>
                  <a:pt x="5838" y="5330"/>
                </a:lnTo>
                <a:lnTo>
                  <a:pt x="5716" y="5474"/>
                </a:lnTo>
                <a:lnTo>
                  <a:pt x="5587" y="5607"/>
                </a:lnTo>
                <a:lnTo>
                  <a:pt x="5451" y="5735"/>
                </a:lnTo>
                <a:lnTo>
                  <a:pt x="5307" y="5854"/>
                </a:lnTo>
                <a:lnTo>
                  <a:pt x="5274" y="5876"/>
                </a:lnTo>
                <a:lnTo>
                  <a:pt x="5236" y="5888"/>
                </a:lnTo>
                <a:lnTo>
                  <a:pt x="5198" y="5894"/>
                </a:lnTo>
                <a:lnTo>
                  <a:pt x="5160" y="5890"/>
                </a:lnTo>
                <a:lnTo>
                  <a:pt x="5124" y="5878"/>
                </a:lnTo>
                <a:lnTo>
                  <a:pt x="5090" y="5860"/>
                </a:lnTo>
                <a:lnTo>
                  <a:pt x="5060" y="5834"/>
                </a:lnTo>
                <a:lnTo>
                  <a:pt x="5002" y="5779"/>
                </a:lnTo>
                <a:lnTo>
                  <a:pt x="4938" y="5731"/>
                </a:lnTo>
                <a:lnTo>
                  <a:pt x="4871" y="5689"/>
                </a:lnTo>
                <a:lnTo>
                  <a:pt x="4797" y="5657"/>
                </a:lnTo>
                <a:lnTo>
                  <a:pt x="4721" y="5629"/>
                </a:lnTo>
                <a:lnTo>
                  <a:pt x="4641" y="5611"/>
                </a:lnTo>
                <a:lnTo>
                  <a:pt x="4561" y="5601"/>
                </a:lnTo>
                <a:lnTo>
                  <a:pt x="4480" y="5601"/>
                </a:lnTo>
                <a:lnTo>
                  <a:pt x="4400" y="5607"/>
                </a:lnTo>
                <a:lnTo>
                  <a:pt x="4322" y="5623"/>
                </a:lnTo>
                <a:lnTo>
                  <a:pt x="4246" y="5649"/>
                </a:lnTo>
                <a:lnTo>
                  <a:pt x="4167" y="5689"/>
                </a:lnTo>
                <a:lnTo>
                  <a:pt x="4093" y="5737"/>
                </a:lnTo>
                <a:lnTo>
                  <a:pt x="4025" y="5793"/>
                </a:lnTo>
                <a:lnTo>
                  <a:pt x="3965" y="5856"/>
                </a:lnTo>
                <a:lnTo>
                  <a:pt x="3913" y="5928"/>
                </a:lnTo>
                <a:lnTo>
                  <a:pt x="3871" y="6004"/>
                </a:lnTo>
                <a:lnTo>
                  <a:pt x="3837" y="6086"/>
                </a:lnTo>
                <a:lnTo>
                  <a:pt x="3814" y="6169"/>
                </a:lnTo>
                <a:lnTo>
                  <a:pt x="3800" y="6257"/>
                </a:lnTo>
                <a:lnTo>
                  <a:pt x="3798" y="6349"/>
                </a:lnTo>
                <a:lnTo>
                  <a:pt x="3796" y="6389"/>
                </a:lnTo>
                <a:lnTo>
                  <a:pt x="3784" y="6424"/>
                </a:lnTo>
                <a:lnTo>
                  <a:pt x="3766" y="6458"/>
                </a:lnTo>
                <a:lnTo>
                  <a:pt x="3740" y="6488"/>
                </a:lnTo>
                <a:lnTo>
                  <a:pt x="3710" y="6510"/>
                </a:lnTo>
                <a:lnTo>
                  <a:pt x="3674" y="6528"/>
                </a:lnTo>
                <a:lnTo>
                  <a:pt x="3636" y="6536"/>
                </a:lnTo>
                <a:lnTo>
                  <a:pt x="3457" y="6550"/>
                </a:lnTo>
                <a:lnTo>
                  <a:pt x="3275" y="6556"/>
                </a:lnTo>
                <a:lnTo>
                  <a:pt x="3086" y="6550"/>
                </a:lnTo>
                <a:lnTo>
                  <a:pt x="2898" y="6534"/>
                </a:lnTo>
                <a:lnTo>
                  <a:pt x="2858" y="6524"/>
                </a:lnTo>
                <a:lnTo>
                  <a:pt x="2822" y="6508"/>
                </a:lnTo>
                <a:lnTo>
                  <a:pt x="2792" y="6484"/>
                </a:lnTo>
                <a:lnTo>
                  <a:pt x="2768" y="6454"/>
                </a:lnTo>
                <a:lnTo>
                  <a:pt x="2750" y="6421"/>
                </a:lnTo>
                <a:lnTo>
                  <a:pt x="2738" y="6383"/>
                </a:lnTo>
                <a:lnTo>
                  <a:pt x="2737" y="6343"/>
                </a:lnTo>
                <a:lnTo>
                  <a:pt x="2737" y="6259"/>
                </a:lnTo>
                <a:lnTo>
                  <a:pt x="2729" y="6177"/>
                </a:lnTo>
                <a:lnTo>
                  <a:pt x="2709" y="6100"/>
                </a:lnTo>
                <a:lnTo>
                  <a:pt x="2683" y="6024"/>
                </a:lnTo>
                <a:lnTo>
                  <a:pt x="2649" y="5950"/>
                </a:lnTo>
                <a:lnTo>
                  <a:pt x="2605" y="5882"/>
                </a:lnTo>
                <a:lnTo>
                  <a:pt x="2557" y="5821"/>
                </a:lnTo>
                <a:lnTo>
                  <a:pt x="2499" y="5763"/>
                </a:lnTo>
                <a:lnTo>
                  <a:pt x="2437" y="5711"/>
                </a:lnTo>
                <a:lnTo>
                  <a:pt x="2368" y="5667"/>
                </a:lnTo>
                <a:lnTo>
                  <a:pt x="2294" y="5631"/>
                </a:lnTo>
                <a:lnTo>
                  <a:pt x="2218" y="5605"/>
                </a:lnTo>
                <a:lnTo>
                  <a:pt x="2140" y="5587"/>
                </a:lnTo>
                <a:lnTo>
                  <a:pt x="2058" y="5581"/>
                </a:lnTo>
                <a:lnTo>
                  <a:pt x="1979" y="5581"/>
                </a:lnTo>
                <a:lnTo>
                  <a:pt x="1897" y="5591"/>
                </a:lnTo>
                <a:lnTo>
                  <a:pt x="1817" y="5609"/>
                </a:lnTo>
                <a:lnTo>
                  <a:pt x="1739" y="5635"/>
                </a:lnTo>
                <a:lnTo>
                  <a:pt x="1665" y="5669"/>
                </a:lnTo>
                <a:lnTo>
                  <a:pt x="1596" y="5711"/>
                </a:lnTo>
                <a:lnTo>
                  <a:pt x="1534" y="5759"/>
                </a:lnTo>
                <a:lnTo>
                  <a:pt x="1476" y="5815"/>
                </a:lnTo>
                <a:lnTo>
                  <a:pt x="1446" y="5842"/>
                </a:lnTo>
                <a:lnTo>
                  <a:pt x="1410" y="5860"/>
                </a:lnTo>
                <a:lnTo>
                  <a:pt x="1374" y="5872"/>
                </a:lnTo>
                <a:lnTo>
                  <a:pt x="1334" y="5874"/>
                </a:lnTo>
                <a:lnTo>
                  <a:pt x="1296" y="5870"/>
                </a:lnTo>
                <a:lnTo>
                  <a:pt x="1261" y="5856"/>
                </a:lnTo>
                <a:lnTo>
                  <a:pt x="1227" y="5834"/>
                </a:lnTo>
                <a:lnTo>
                  <a:pt x="1085" y="5715"/>
                </a:lnTo>
                <a:lnTo>
                  <a:pt x="951" y="5587"/>
                </a:lnTo>
                <a:lnTo>
                  <a:pt x="826" y="5452"/>
                </a:lnTo>
                <a:lnTo>
                  <a:pt x="708" y="5310"/>
                </a:lnTo>
                <a:lnTo>
                  <a:pt x="686" y="5276"/>
                </a:lnTo>
                <a:lnTo>
                  <a:pt x="672" y="5240"/>
                </a:lnTo>
                <a:lnTo>
                  <a:pt x="668" y="5203"/>
                </a:lnTo>
                <a:lnTo>
                  <a:pt x="670" y="5165"/>
                </a:lnTo>
                <a:lnTo>
                  <a:pt x="682" y="5127"/>
                </a:lnTo>
                <a:lnTo>
                  <a:pt x="700" y="5093"/>
                </a:lnTo>
                <a:lnTo>
                  <a:pt x="728" y="5063"/>
                </a:lnTo>
                <a:lnTo>
                  <a:pt x="784" y="5003"/>
                </a:lnTo>
                <a:lnTo>
                  <a:pt x="834" y="4939"/>
                </a:lnTo>
                <a:lnTo>
                  <a:pt x="876" y="4872"/>
                </a:lnTo>
                <a:lnTo>
                  <a:pt x="910" y="4800"/>
                </a:lnTo>
                <a:lnTo>
                  <a:pt x="935" y="4724"/>
                </a:lnTo>
                <a:lnTo>
                  <a:pt x="953" y="4646"/>
                </a:lnTo>
                <a:lnTo>
                  <a:pt x="963" y="4569"/>
                </a:lnTo>
                <a:lnTo>
                  <a:pt x="963" y="4489"/>
                </a:lnTo>
                <a:lnTo>
                  <a:pt x="955" y="4409"/>
                </a:lnTo>
                <a:lnTo>
                  <a:pt x="937" y="4330"/>
                </a:lnTo>
                <a:lnTo>
                  <a:pt x="910" y="4252"/>
                </a:lnTo>
                <a:lnTo>
                  <a:pt x="872" y="4172"/>
                </a:lnTo>
                <a:lnTo>
                  <a:pt x="824" y="4098"/>
                </a:lnTo>
                <a:lnTo>
                  <a:pt x="768" y="4031"/>
                </a:lnTo>
                <a:lnTo>
                  <a:pt x="706" y="3971"/>
                </a:lnTo>
                <a:lnTo>
                  <a:pt x="636" y="3921"/>
                </a:lnTo>
                <a:lnTo>
                  <a:pt x="562" y="3877"/>
                </a:lnTo>
                <a:lnTo>
                  <a:pt x="485" y="3845"/>
                </a:lnTo>
                <a:lnTo>
                  <a:pt x="405" y="3821"/>
                </a:lnTo>
                <a:lnTo>
                  <a:pt x="321" y="3807"/>
                </a:lnTo>
                <a:lnTo>
                  <a:pt x="235" y="3803"/>
                </a:lnTo>
                <a:lnTo>
                  <a:pt x="195" y="3799"/>
                </a:lnTo>
                <a:lnTo>
                  <a:pt x="154" y="3787"/>
                </a:lnTo>
                <a:lnTo>
                  <a:pt x="116" y="3769"/>
                </a:lnTo>
                <a:lnTo>
                  <a:pt x="80" y="3745"/>
                </a:lnTo>
                <a:lnTo>
                  <a:pt x="52" y="3716"/>
                </a:lnTo>
                <a:lnTo>
                  <a:pt x="30" y="3680"/>
                </a:lnTo>
                <a:lnTo>
                  <a:pt x="20" y="3642"/>
                </a:lnTo>
                <a:lnTo>
                  <a:pt x="6" y="3456"/>
                </a:lnTo>
                <a:lnTo>
                  <a:pt x="0" y="3269"/>
                </a:lnTo>
                <a:lnTo>
                  <a:pt x="6" y="3082"/>
                </a:lnTo>
                <a:lnTo>
                  <a:pt x="22" y="2896"/>
                </a:lnTo>
                <a:lnTo>
                  <a:pt x="30" y="2858"/>
                </a:lnTo>
                <a:lnTo>
                  <a:pt x="46" y="2823"/>
                </a:lnTo>
                <a:lnTo>
                  <a:pt x="68" y="2793"/>
                </a:lnTo>
                <a:lnTo>
                  <a:pt x="98" y="2769"/>
                </a:lnTo>
                <a:lnTo>
                  <a:pt x="130" y="2751"/>
                </a:lnTo>
                <a:lnTo>
                  <a:pt x="170" y="2739"/>
                </a:lnTo>
                <a:lnTo>
                  <a:pt x="211" y="2737"/>
                </a:lnTo>
                <a:lnTo>
                  <a:pt x="307" y="2731"/>
                </a:lnTo>
                <a:lnTo>
                  <a:pt x="397" y="2715"/>
                </a:lnTo>
                <a:lnTo>
                  <a:pt x="485" y="2691"/>
                </a:lnTo>
                <a:lnTo>
                  <a:pt x="568" y="2657"/>
                </a:lnTo>
                <a:lnTo>
                  <a:pt x="646" y="2615"/>
                </a:lnTo>
                <a:lnTo>
                  <a:pt x="718" y="2565"/>
                </a:lnTo>
                <a:lnTo>
                  <a:pt x="782" y="2508"/>
                </a:lnTo>
                <a:lnTo>
                  <a:pt x="838" y="2442"/>
                </a:lnTo>
                <a:lnTo>
                  <a:pt x="886" y="2370"/>
                </a:lnTo>
                <a:lnTo>
                  <a:pt x="925" y="2292"/>
                </a:lnTo>
                <a:lnTo>
                  <a:pt x="953" y="2215"/>
                </a:lnTo>
                <a:lnTo>
                  <a:pt x="971" y="2135"/>
                </a:lnTo>
                <a:lnTo>
                  <a:pt x="979" y="2055"/>
                </a:lnTo>
                <a:lnTo>
                  <a:pt x="979" y="1975"/>
                </a:lnTo>
                <a:lnTo>
                  <a:pt x="971" y="1896"/>
                </a:lnTo>
                <a:lnTo>
                  <a:pt x="953" y="1816"/>
                </a:lnTo>
                <a:lnTo>
                  <a:pt x="927" y="1740"/>
                </a:lnTo>
                <a:lnTo>
                  <a:pt x="894" y="1668"/>
                </a:lnTo>
                <a:lnTo>
                  <a:pt x="850" y="1599"/>
                </a:lnTo>
                <a:lnTo>
                  <a:pt x="800" y="1535"/>
                </a:lnTo>
                <a:lnTo>
                  <a:pt x="742" y="1475"/>
                </a:lnTo>
                <a:lnTo>
                  <a:pt x="714" y="1445"/>
                </a:lnTo>
                <a:lnTo>
                  <a:pt x="696" y="1411"/>
                </a:lnTo>
                <a:lnTo>
                  <a:pt x="684" y="1373"/>
                </a:lnTo>
                <a:lnTo>
                  <a:pt x="682" y="1336"/>
                </a:lnTo>
                <a:lnTo>
                  <a:pt x="686" y="1298"/>
                </a:lnTo>
                <a:lnTo>
                  <a:pt x="700" y="1260"/>
                </a:lnTo>
                <a:lnTo>
                  <a:pt x="722" y="1226"/>
                </a:lnTo>
                <a:lnTo>
                  <a:pt x="844" y="1084"/>
                </a:lnTo>
                <a:lnTo>
                  <a:pt x="971" y="949"/>
                </a:lnTo>
                <a:lnTo>
                  <a:pt x="1109" y="821"/>
                </a:lnTo>
                <a:lnTo>
                  <a:pt x="1253" y="702"/>
                </a:lnTo>
                <a:lnTo>
                  <a:pt x="1286" y="680"/>
                </a:lnTo>
                <a:lnTo>
                  <a:pt x="1322" y="668"/>
                </a:lnTo>
                <a:lnTo>
                  <a:pt x="1362" y="664"/>
                </a:lnTo>
                <a:lnTo>
                  <a:pt x="1400" y="666"/>
                </a:lnTo>
                <a:lnTo>
                  <a:pt x="1436" y="678"/>
                </a:lnTo>
                <a:lnTo>
                  <a:pt x="1470" y="696"/>
                </a:lnTo>
                <a:lnTo>
                  <a:pt x="1500" y="722"/>
                </a:lnTo>
                <a:lnTo>
                  <a:pt x="1558" y="777"/>
                </a:lnTo>
                <a:lnTo>
                  <a:pt x="1620" y="825"/>
                </a:lnTo>
                <a:lnTo>
                  <a:pt x="1689" y="867"/>
                </a:lnTo>
                <a:lnTo>
                  <a:pt x="1763" y="901"/>
                </a:lnTo>
                <a:lnTo>
                  <a:pt x="1839" y="927"/>
                </a:lnTo>
                <a:lnTo>
                  <a:pt x="1919" y="945"/>
                </a:lnTo>
                <a:lnTo>
                  <a:pt x="1999" y="955"/>
                </a:lnTo>
                <a:lnTo>
                  <a:pt x="2080" y="955"/>
                </a:lnTo>
                <a:lnTo>
                  <a:pt x="2160" y="949"/>
                </a:lnTo>
                <a:lnTo>
                  <a:pt x="2238" y="933"/>
                </a:lnTo>
                <a:lnTo>
                  <a:pt x="2312" y="907"/>
                </a:lnTo>
                <a:lnTo>
                  <a:pt x="2385" y="871"/>
                </a:lnTo>
                <a:lnTo>
                  <a:pt x="2453" y="829"/>
                </a:lnTo>
                <a:lnTo>
                  <a:pt x="2517" y="779"/>
                </a:lnTo>
                <a:lnTo>
                  <a:pt x="2573" y="724"/>
                </a:lnTo>
                <a:lnTo>
                  <a:pt x="2623" y="662"/>
                </a:lnTo>
                <a:lnTo>
                  <a:pt x="2667" y="594"/>
                </a:lnTo>
                <a:lnTo>
                  <a:pt x="2701" y="524"/>
                </a:lnTo>
                <a:lnTo>
                  <a:pt x="2729" y="448"/>
                </a:lnTo>
                <a:lnTo>
                  <a:pt x="2748" y="371"/>
                </a:lnTo>
                <a:lnTo>
                  <a:pt x="2758" y="291"/>
                </a:lnTo>
                <a:lnTo>
                  <a:pt x="2760" y="207"/>
                </a:lnTo>
                <a:lnTo>
                  <a:pt x="2764" y="167"/>
                </a:lnTo>
                <a:lnTo>
                  <a:pt x="2774" y="132"/>
                </a:lnTo>
                <a:lnTo>
                  <a:pt x="2794" y="98"/>
                </a:lnTo>
                <a:lnTo>
                  <a:pt x="2818" y="68"/>
                </a:lnTo>
                <a:lnTo>
                  <a:pt x="2850" y="46"/>
                </a:lnTo>
                <a:lnTo>
                  <a:pt x="2884" y="30"/>
                </a:lnTo>
                <a:lnTo>
                  <a:pt x="2924" y="20"/>
                </a:lnTo>
                <a:lnTo>
                  <a:pt x="3107" y="6"/>
                </a:lnTo>
                <a:lnTo>
                  <a:pt x="329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398750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1ACF8-7CA1-4638-B6AC-839DA217FD24}"/>
              </a:ext>
            </a:extLst>
          </p:cNvPr>
          <p:cNvSpPr>
            <a:spLocks noGrp="1"/>
          </p:cNvSpPr>
          <p:nvPr>
            <p:ph idx="1"/>
          </p:nvPr>
        </p:nvSpPr>
        <p:spPr>
          <a:xfrm>
            <a:off x="96116" y="1704268"/>
            <a:ext cx="11849141" cy="4975569"/>
          </a:xfrm>
        </p:spPr>
        <p:txBody>
          <a:bodyPr>
            <a:normAutofit fontScale="92500" lnSpcReduction="10000"/>
          </a:bodyPr>
          <a:lstStyle/>
          <a:p>
            <a:r>
              <a:rPr lang="en-US"/>
              <a:t>Bailit Health will coordinate with the Quality Council to convey the SAB’s input into the development of annual health care quality benchmarks for health care entities and payers that:</a:t>
            </a:r>
          </a:p>
          <a:p>
            <a:pPr lvl="1"/>
            <a:r>
              <a:rPr lang="en-US"/>
              <a:t>Report on a standard set;</a:t>
            </a:r>
          </a:p>
          <a:p>
            <a:pPr lvl="1"/>
            <a:r>
              <a:rPr lang="en-US"/>
              <a:t>Include measures concerning clinical health outcomes, over- and under-utilization and patient safety, and </a:t>
            </a:r>
          </a:p>
          <a:p>
            <a:pPr lvl="1"/>
            <a:r>
              <a:rPr lang="en-US"/>
              <a:t>Consider subpopulations</a:t>
            </a:r>
          </a:p>
          <a:p>
            <a:pPr lvl="1"/>
            <a:endParaRPr lang="en-US" sz="1200"/>
          </a:p>
          <a:p>
            <a:r>
              <a:rPr lang="en-US"/>
              <a:t>This work will also be coordinated with the work under EO #6 to develop a public transparency strategy for Medicaid cost and quality reporting.</a:t>
            </a:r>
          </a:p>
          <a:p>
            <a:endParaRPr lang="en-US" sz="1300"/>
          </a:p>
          <a:p>
            <a:r>
              <a:rPr lang="en-US"/>
              <a:t>The Technical Team will separately provide input on what core measures to include for primary care, specialty care, and hospital performance, and key considerations for setting the benchmarks.</a:t>
            </a:r>
          </a:p>
          <a:p>
            <a:endParaRPr lang="en-US" sz="1100"/>
          </a:p>
        </p:txBody>
      </p:sp>
      <p:sp>
        <p:nvSpPr>
          <p:cNvPr id="4" name="Slide Number Placeholder 3">
            <a:extLst>
              <a:ext uri="{FF2B5EF4-FFF2-40B4-BE49-F238E27FC236}">
                <a16:creationId xmlns:a16="http://schemas.microsoft.com/office/drawing/2014/main" id="{BE336C38-0148-4953-9ACA-E65D6E692898}"/>
              </a:ext>
            </a:extLst>
          </p:cNvPr>
          <p:cNvSpPr>
            <a:spLocks noGrp="1"/>
          </p:cNvSpPr>
          <p:nvPr>
            <p:ph type="sldNum" sz="quarter" idx="12"/>
          </p:nvPr>
        </p:nvSpPr>
        <p:spPr/>
        <p:txBody>
          <a:bodyPr/>
          <a:lstStyle/>
          <a:p>
            <a:fld id="{401CF334-2D5C-4859-84A6-CA7E6E43FAEB}" type="slidenum">
              <a:rPr lang="en-US" smtClean="0"/>
              <a:t>23</a:t>
            </a:fld>
            <a:endParaRPr lang="en-US"/>
          </a:p>
        </p:txBody>
      </p:sp>
      <p:sp>
        <p:nvSpPr>
          <p:cNvPr id="5" name="Freeform 14">
            <a:extLst>
              <a:ext uri="{FF2B5EF4-FFF2-40B4-BE49-F238E27FC236}">
                <a16:creationId xmlns:a16="http://schemas.microsoft.com/office/drawing/2014/main" id="{98DB743F-B74A-4F88-8CB8-68496C0EFD78}"/>
              </a:ext>
            </a:extLst>
          </p:cNvPr>
          <p:cNvSpPr>
            <a:spLocks/>
          </p:cNvSpPr>
          <p:nvPr/>
        </p:nvSpPr>
        <p:spPr bwMode="auto">
          <a:xfrm>
            <a:off x="9694812" y="52652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0" scaled="1"/>
            <a:tileRect/>
          </a:gradFill>
          <a:ln w="28575">
            <a:gradFill flip="none" rotWithShape="1">
              <a:gsLst>
                <a:gs pos="50000">
                  <a:srgbClr val="92D050"/>
                </a:gs>
                <a:gs pos="0">
                  <a:schemeClr val="accent4"/>
                </a:gs>
                <a:gs pos="100000">
                  <a:schemeClr val="accent4"/>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 name="Rectangle 5">
            <a:extLst>
              <a:ext uri="{FF2B5EF4-FFF2-40B4-BE49-F238E27FC236}">
                <a16:creationId xmlns:a16="http://schemas.microsoft.com/office/drawing/2014/main" id="{E9AF9F6F-5F6F-4354-B370-371D5E823B7E}"/>
              </a:ext>
            </a:extLst>
          </p:cNvPr>
          <p:cNvSpPr/>
          <p:nvPr/>
        </p:nvSpPr>
        <p:spPr>
          <a:xfrm>
            <a:off x="0" y="476616"/>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96C489C7-003B-4A39-931B-5E040529D14A}"/>
              </a:ext>
            </a:extLst>
          </p:cNvPr>
          <p:cNvSpPr txBox="1"/>
          <p:nvPr/>
        </p:nvSpPr>
        <p:spPr>
          <a:xfrm>
            <a:off x="678175" y="286533"/>
            <a:ext cx="813043" cy="1877437"/>
          </a:xfrm>
          <a:prstGeom prst="rect">
            <a:avLst/>
          </a:prstGeom>
          <a:noFill/>
        </p:spPr>
        <p:txBody>
          <a:bodyPr wrap="none" rtlCol="0">
            <a:spAutoFit/>
          </a:bodyPr>
          <a:lstStyle/>
          <a:p>
            <a:pPr marL="0" lvl="1"/>
            <a:r>
              <a:rPr lang="en-GB" sz="8800" b="1">
                <a:solidFill>
                  <a:schemeClr val="accent4"/>
                </a:solidFill>
                <a:latin typeface="Arial" pitchFamily="34" charset="0"/>
                <a:cs typeface="Arial" pitchFamily="34" charset="0"/>
              </a:rPr>
              <a:t>4</a:t>
            </a:r>
            <a:endParaRPr lang="en-IN" sz="8800" b="1">
              <a:solidFill>
                <a:schemeClr val="accent4"/>
              </a:solidFill>
              <a:latin typeface="Arial" pitchFamily="34" charset="0"/>
              <a:cs typeface="Arial" pitchFamily="34" charset="0"/>
            </a:endParaRPr>
          </a:p>
          <a:p>
            <a:endParaRPr lang="en-IN" sz="2800">
              <a:solidFill>
                <a:schemeClr val="accent3"/>
              </a:solidFill>
            </a:endParaRPr>
          </a:p>
        </p:txBody>
      </p:sp>
      <p:sp>
        <p:nvSpPr>
          <p:cNvPr id="8" name="TextBox 7">
            <a:extLst>
              <a:ext uri="{FF2B5EF4-FFF2-40B4-BE49-F238E27FC236}">
                <a16:creationId xmlns:a16="http://schemas.microsoft.com/office/drawing/2014/main" id="{F262B403-1DFE-4644-87AC-0E92B2184ADA}"/>
              </a:ext>
            </a:extLst>
          </p:cNvPr>
          <p:cNvSpPr txBox="1"/>
          <p:nvPr/>
        </p:nvSpPr>
        <p:spPr>
          <a:xfrm>
            <a:off x="2565332" y="635310"/>
            <a:ext cx="1383712"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Quality</a:t>
            </a:r>
          </a:p>
          <a:p>
            <a:pPr algn="ctr"/>
            <a:r>
              <a:rPr lang="en-GB">
                <a:solidFill>
                  <a:schemeClr val="tx1">
                    <a:lumMod val="75000"/>
                    <a:lumOff val="25000"/>
                  </a:schemeClr>
                </a:solidFill>
                <a:latin typeface="Impact" pitchFamily="34" charset="0"/>
                <a:cs typeface="Arial" pitchFamily="34" charset="0"/>
              </a:rPr>
              <a:t>Benchmarks</a:t>
            </a:r>
            <a:endParaRPr lang="en-IN">
              <a:solidFill>
                <a:schemeClr val="tx1">
                  <a:lumMod val="75000"/>
                  <a:lumOff val="25000"/>
                </a:schemeClr>
              </a:solidFill>
              <a:latin typeface="Impact" pitchFamily="34" charset="0"/>
              <a:cs typeface="Arial" pitchFamily="34" charset="0"/>
            </a:endParaRPr>
          </a:p>
        </p:txBody>
      </p:sp>
      <p:sp>
        <p:nvSpPr>
          <p:cNvPr id="9" name="Oval 8">
            <a:extLst>
              <a:ext uri="{FF2B5EF4-FFF2-40B4-BE49-F238E27FC236}">
                <a16:creationId xmlns:a16="http://schemas.microsoft.com/office/drawing/2014/main" id="{EF24FB30-2794-4ABB-AF56-B21F972227B6}"/>
              </a:ext>
            </a:extLst>
          </p:cNvPr>
          <p:cNvSpPr/>
          <p:nvPr/>
        </p:nvSpPr>
        <p:spPr>
          <a:xfrm>
            <a:off x="1605659" y="617098"/>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BEB05814-D8A2-469E-AB5C-521B55242811}"/>
              </a:ext>
            </a:extLst>
          </p:cNvPr>
          <p:cNvSpPr/>
          <p:nvPr/>
        </p:nvSpPr>
        <p:spPr>
          <a:xfrm>
            <a:off x="4434536" y="554020"/>
            <a:ext cx="4608512"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Beginning in CY 2022, quality benchmarks are to be applied to all public and private payers.  This work will be coordinated through OHS, DSS and the OHS Quality Council.</a:t>
            </a:r>
          </a:p>
        </p:txBody>
      </p:sp>
      <p:grpSp>
        <p:nvGrpSpPr>
          <p:cNvPr id="13" name="Group 12">
            <a:extLst>
              <a:ext uri="{FF2B5EF4-FFF2-40B4-BE49-F238E27FC236}">
                <a16:creationId xmlns:a16="http://schemas.microsoft.com/office/drawing/2014/main" id="{4454253B-D715-49B5-B595-59BE8C4FB3AD}"/>
              </a:ext>
            </a:extLst>
          </p:cNvPr>
          <p:cNvGrpSpPr/>
          <p:nvPr/>
        </p:nvGrpSpPr>
        <p:grpSpPr>
          <a:xfrm>
            <a:off x="1741251" y="810225"/>
            <a:ext cx="334292" cy="219229"/>
            <a:chOff x="6243638" y="2000251"/>
            <a:chExt cx="5207000" cy="3414713"/>
          </a:xfrm>
          <a:solidFill>
            <a:schemeClr val="bg1"/>
          </a:solidFill>
        </p:grpSpPr>
        <p:sp>
          <p:nvSpPr>
            <p:cNvPr id="14" name="Freeform 26">
              <a:extLst>
                <a:ext uri="{FF2B5EF4-FFF2-40B4-BE49-F238E27FC236}">
                  <a16:creationId xmlns:a16="http://schemas.microsoft.com/office/drawing/2014/main" id="{7AC343C6-6A9C-4CC6-A2A0-954DC56789B5}"/>
                </a:ext>
              </a:extLst>
            </p:cNvPr>
            <p:cNvSpPr>
              <a:spLocks noEditPoints="1"/>
            </p:cNvSpPr>
            <p:nvPr/>
          </p:nvSpPr>
          <p:spPr bwMode="auto">
            <a:xfrm>
              <a:off x="6243638" y="4902201"/>
              <a:ext cx="5207000" cy="512763"/>
            </a:xfrm>
            <a:custGeom>
              <a:avLst/>
              <a:gdLst>
                <a:gd name="T0" fmla="*/ 2792 w 6560"/>
                <a:gd name="T1" fmla="*/ 435 h 645"/>
                <a:gd name="T2" fmla="*/ 3768 w 6560"/>
                <a:gd name="T3" fmla="*/ 210 h 645"/>
                <a:gd name="T4" fmla="*/ 34 w 6560"/>
                <a:gd name="T5" fmla="*/ 0 h 645"/>
                <a:gd name="T6" fmla="*/ 6534 w 6560"/>
                <a:gd name="T7" fmla="*/ 0 h 645"/>
                <a:gd name="T8" fmla="*/ 6546 w 6560"/>
                <a:gd name="T9" fmla="*/ 6 h 645"/>
                <a:gd name="T10" fmla="*/ 6556 w 6560"/>
                <a:gd name="T11" fmla="*/ 19 h 645"/>
                <a:gd name="T12" fmla="*/ 6560 w 6560"/>
                <a:gd name="T13" fmla="*/ 37 h 645"/>
                <a:gd name="T14" fmla="*/ 6556 w 6560"/>
                <a:gd name="T15" fmla="*/ 53 h 645"/>
                <a:gd name="T16" fmla="*/ 6546 w 6560"/>
                <a:gd name="T17" fmla="*/ 93 h 645"/>
                <a:gd name="T18" fmla="*/ 6526 w 6560"/>
                <a:gd name="T19" fmla="*/ 151 h 645"/>
                <a:gd name="T20" fmla="*/ 6492 w 6560"/>
                <a:gd name="T21" fmla="*/ 222 h 645"/>
                <a:gd name="T22" fmla="*/ 6445 w 6560"/>
                <a:gd name="T23" fmla="*/ 301 h 645"/>
                <a:gd name="T24" fmla="*/ 6379 w 6560"/>
                <a:gd name="T25" fmla="*/ 385 h 645"/>
                <a:gd name="T26" fmla="*/ 6293 w 6560"/>
                <a:gd name="T27" fmla="*/ 464 h 645"/>
                <a:gd name="T28" fmla="*/ 6186 w 6560"/>
                <a:gd name="T29" fmla="*/ 534 h 645"/>
                <a:gd name="T30" fmla="*/ 6053 w 6560"/>
                <a:gd name="T31" fmla="*/ 591 h 645"/>
                <a:gd name="T32" fmla="*/ 5891 w 6560"/>
                <a:gd name="T33" fmla="*/ 631 h 645"/>
                <a:gd name="T34" fmla="*/ 5700 w 6560"/>
                <a:gd name="T35" fmla="*/ 645 h 645"/>
                <a:gd name="T36" fmla="*/ 760 w 6560"/>
                <a:gd name="T37" fmla="*/ 641 h 645"/>
                <a:gd name="T38" fmla="*/ 583 w 6560"/>
                <a:gd name="T39" fmla="*/ 613 h 645"/>
                <a:gd name="T40" fmla="*/ 438 w 6560"/>
                <a:gd name="T41" fmla="*/ 566 h 645"/>
                <a:gd name="T42" fmla="*/ 316 w 6560"/>
                <a:gd name="T43" fmla="*/ 500 h 645"/>
                <a:gd name="T44" fmla="*/ 221 w 6560"/>
                <a:gd name="T45" fmla="*/ 425 h 645"/>
                <a:gd name="T46" fmla="*/ 145 w 6560"/>
                <a:gd name="T47" fmla="*/ 343 h 645"/>
                <a:gd name="T48" fmla="*/ 90 w 6560"/>
                <a:gd name="T49" fmla="*/ 262 h 645"/>
                <a:gd name="T50" fmla="*/ 50 w 6560"/>
                <a:gd name="T51" fmla="*/ 186 h 645"/>
                <a:gd name="T52" fmla="*/ 22 w 6560"/>
                <a:gd name="T53" fmla="*/ 121 h 645"/>
                <a:gd name="T54" fmla="*/ 8 w 6560"/>
                <a:gd name="T55" fmla="*/ 71 h 645"/>
                <a:gd name="T56" fmla="*/ 2 w 6560"/>
                <a:gd name="T57" fmla="*/ 43 h 645"/>
                <a:gd name="T58" fmla="*/ 0 w 6560"/>
                <a:gd name="T59" fmla="*/ 31 h 645"/>
                <a:gd name="T60" fmla="*/ 4 w 6560"/>
                <a:gd name="T61" fmla="*/ 17 h 645"/>
                <a:gd name="T62" fmla="*/ 16 w 6560"/>
                <a:gd name="T63" fmla="*/ 6 h 645"/>
                <a:gd name="T64" fmla="*/ 34 w 6560"/>
                <a:gd name="T65"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60" h="645">
                  <a:moveTo>
                    <a:pt x="2792" y="210"/>
                  </a:moveTo>
                  <a:lnTo>
                    <a:pt x="2792" y="435"/>
                  </a:lnTo>
                  <a:lnTo>
                    <a:pt x="3768" y="435"/>
                  </a:lnTo>
                  <a:lnTo>
                    <a:pt x="3768" y="210"/>
                  </a:lnTo>
                  <a:lnTo>
                    <a:pt x="2792" y="210"/>
                  </a:lnTo>
                  <a:close/>
                  <a:moveTo>
                    <a:pt x="34" y="0"/>
                  </a:moveTo>
                  <a:lnTo>
                    <a:pt x="6526" y="0"/>
                  </a:lnTo>
                  <a:lnTo>
                    <a:pt x="6534" y="0"/>
                  </a:lnTo>
                  <a:lnTo>
                    <a:pt x="6540" y="4"/>
                  </a:lnTo>
                  <a:lnTo>
                    <a:pt x="6546" y="6"/>
                  </a:lnTo>
                  <a:lnTo>
                    <a:pt x="6552" y="11"/>
                  </a:lnTo>
                  <a:lnTo>
                    <a:pt x="6556" y="19"/>
                  </a:lnTo>
                  <a:lnTo>
                    <a:pt x="6560" y="29"/>
                  </a:lnTo>
                  <a:lnTo>
                    <a:pt x="6560" y="37"/>
                  </a:lnTo>
                  <a:lnTo>
                    <a:pt x="6558" y="43"/>
                  </a:lnTo>
                  <a:lnTo>
                    <a:pt x="6556" y="53"/>
                  </a:lnTo>
                  <a:lnTo>
                    <a:pt x="6552" y="71"/>
                  </a:lnTo>
                  <a:lnTo>
                    <a:pt x="6546" y="93"/>
                  </a:lnTo>
                  <a:lnTo>
                    <a:pt x="6536" y="121"/>
                  </a:lnTo>
                  <a:lnTo>
                    <a:pt x="6526" y="151"/>
                  </a:lnTo>
                  <a:lnTo>
                    <a:pt x="6510" y="186"/>
                  </a:lnTo>
                  <a:lnTo>
                    <a:pt x="6492" y="222"/>
                  </a:lnTo>
                  <a:lnTo>
                    <a:pt x="6470" y="262"/>
                  </a:lnTo>
                  <a:lnTo>
                    <a:pt x="6445" y="301"/>
                  </a:lnTo>
                  <a:lnTo>
                    <a:pt x="6415" y="343"/>
                  </a:lnTo>
                  <a:lnTo>
                    <a:pt x="6379" y="385"/>
                  </a:lnTo>
                  <a:lnTo>
                    <a:pt x="6339" y="425"/>
                  </a:lnTo>
                  <a:lnTo>
                    <a:pt x="6293" y="464"/>
                  </a:lnTo>
                  <a:lnTo>
                    <a:pt x="6244" y="500"/>
                  </a:lnTo>
                  <a:lnTo>
                    <a:pt x="6186" y="534"/>
                  </a:lnTo>
                  <a:lnTo>
                    <a:pt x="6122" y="566"/>
                  </a:lnTo>
                  <a:lnTo>
                    <a:pt x="6053" y="591"/>
                  </a:lnTo>
                  <a:lnTo>
                    <a:pt x="5975" y="613"/>
                  </a:lnTo>
                  <a:lnTo>
                    <a:pt x="5891" y="631"/>
                  </a:lnTo>
                  <a:lnTo>
                    <a:pt x="5800" y="641"/>
                  </a:lnTo>
                  <a:lnTo>
                    <a:pt x="5700" y="645"/>
                  </a:lnTo>
                  <a:lnTo>
                    <a:pt x="860" y="645"/>
                  </a:lnTo>
                  <a:lnTo>
                    <a:pt x="760" y="641"/>
                  </a:lnTo>
                  <a:lnTo>
                    <a:pt x="669" y="631"/>
                  </a:lnTo>
                  <a:lnTo>
                    <a:pt x="583" y="613"/>
                  </a:lnTo>
                  <a:lnTo>
                    <a:pt x="507" y="591"/>
                  </a:lnTo>
                  <a:lnTo>
                    <a:pt x="438" y="566"/>
                  </a:lnTo>
                  <a:lnTo>
                    <a:pt x="374" y="534"/>
                  </a:lnTo>
                  <a:lnTo>
                    <a:pt x="316" y="500"/>
                  </a:lnTo>
                  <a:lnTo>
                    <a:pt x="267" y="464"/>
                  </a:lnTo>
                  <a:lnTo>
                    <a:pt x="221" y="425"/>
                  </a:lnTo>
                  <a:lnTo>
                    <a:pt x="181" y="385"/>
                  </a:lnTo>
                  <a:lnTo>
                    <a:pt x="145" y="343"/>
                  </a:lnTo>
                  <a:lnTo>
                    <a:pt x="115" y="301"/>
                  </a:lnTo>
                  <a:lnTo>
                    <a:pt x="90" y="262"/>
                  </a:lnTo>
                  <a:lnTo>
                    <a:pt x="68" y="222"/>
                  </a:lnTo>
                  <a:lnTo>
                    <a:pt x="50" y="186"/>
                  </a:lnTo>
                  <a:lnTo>
                    <a:pt x="34" y="151"/>
                  </a:lnTo>
                  <a:lnTo>
                    <a:pt x="22" y="121"/>
                  </a:lnTo>
                  <a:lnTo>
                    <a:pt x="14" y="93"/>
                  </a:lnTo>
                  <a:lnTo>
                    <a:pt x="8" y="71"/>
                  </a:lnTo>
                  <a:lnTo>
                    <a:pt x="4" y="53"/>
                  </a:lnTo>
                  <a:lnTo>
                    <a:pt x="2" y="43"/>
                  </a:lnTo>
                  <a:lnTo>
                    <a:pt x="0" y="37"/>
                  </a:lnTo>
                  <a:lnTo>
                    <a:pt x="0" y="31"/>
                  </a:lnTo>
                  <a:lnTo>
                    <a:pt x="2" y="23"/>
                  </a:lnTo>
                  <a:lnTo>
                    <a:pt x="4" y="17"/>
                  </a:lnTo>
                  <a:lnTo>
                    <a:pt x="8" y="11"/>
                  </a:lnTo>
                  <a:lnTo>
                    <a:pt x="16" y="6"/>
                  </a:lnTo>
                  <a:lnTo>
                    <a:pt x="24" y="2"/>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27">
              <a:extLst>
                <a:ext uri="{FF2B5EF4-FFF2-40B4-BE49-F238E27FC236}">
                  <a16:creationId xmlns:a16="http://schemas.microsoft.com/office/drawing/2014/main" id="{F50D63BC-1F6C-47F4-8C6F-FDB196B0D14F}"/>
                </a:ext>
              </a:extLst>
            </p:cNvPr>
            <p:cNvSpPr>
              <a:spLocks noEditPoints="1"/>
            </p:cNvSpPr>
            <p:nvPr/>
          </p:nvSpPr>
          <p:spPr bwMode="auto">
            <a:xfrm>
              <a:off x="6699251" y="2000251"/>
              <a:ext cx="4295775" cy="2717800"/>
            </a:xfrm>
            <a:custGeom>
              <a:avLst/>
              <a:gdLst>
                <a:gd name="T0" fmla="*/ 472 w 5414"/>
                <a:gd name="T1" fmla="*/ 471 h 3424"/>
                <a:gd name="T2" fmla="*/ 472 w 5414"/>
                <a:gd name="T3" fmla="*/ 2953 h 3424"/>
                <a:gd name="T4" fmla="*/ 4942 w 5414"/>
                <a:gd name="T5" fmla="*/ 2953 h 3424"/>
                <a:gd name="T6" fmla="*/ 4942 w 5414"/>
                <a:gd name="T7" fmla="*/ 471 h 3424"/>
                <a:gd name="T8" fmla="*/ 472 w 5414"/>
                <a:gd name="T9" fmla="*/ 471 h 3424"/>
                <a:gd name="T10" fmla="*/ 135 w 5414"/>
                <a:gd name="T11" fmla="*/ 0 h 3424"/>
                <a:gd name="T12" fmla="*/ 5279 w 5414"/>
                <a:gd name="T13" fmla="*/ 0 h 3424"/>
                <a:gd name="T14" fmla="*/ 5315 w 5414"/>
                <a:gd name="T15" fmla="*/ 6 h 3424"/>
                <a:gd name="T16" fmla="*/ 5346 w 5414"/>
                <a:gd name="T17" fmla="*/ 20 h 3424"/>
                <a:gd name="T18" fmla="*/ 5374 w 5414"/>
                <a:gd name="T19" fmla="*/ 40 h 3424"/>
                <a:gd name="T20" fmla="*/ 5396 w 5414"/>
                <a:gd name="T21" fmla="*/ 67 h 3424"/>
                <a:gd name="T22" fmla="*/ 5408 w 5414"/>
                <a:gd name="T23" fmla="*/ 99 h 3424"/>
                <a:gd name="T24" fmla="*/ 5414 w 5414"/>
                <a:gd name="T25" fmla="*/ 135 h 3424"/>
                <a:gd name="T26" fmla="*/ 5414 w 5414"/>
                <a:gd name="T27" fmla="*/ 3289 h 3424"/>
                <a:gd name="T28" fmla="*/ 5408 w 5414"/>
                <a:gd name="T29" fmla="*/ 3325 h 3424"/>
                <a:gd name="T30" fmla="*/ 5396 w 5414"/>
                <a:gd name="T31" fmla="*/ 3357 h 3424"/>
                <a:gd name="T32" fmla="*/ 5374 w 5414"/>
                <a:gd name="T33" fmla="*/ 3384 h 3424"/>
                <a:gd name="T34" fmla="*/ 5346 w 5414"/>
                <a:gd name="T35" fmla="*/ 3404 h 3424"/>
                <a:gd name="T36" fmla="*/ 5315 w 5414"/>
                <a:gd name="T37" fmla="*/ 3418 h 3424"/>
                <a:gd name="T38" fmla="*/ 5279 w 5414"/>
                <a:gd name="T39" fmla="*/ 3424 h 3424"/>
                <a:gd name="T40" fmla="*/ 135 w 5414"/>
                <a:gd name="T41" fmla="*/ 3424 h 3424"/>
                <a:gd name="T42" fmla="*/ 100 w 5414"/>
                <a:gd name="T43" fmla="*/ 3418 h 3424"/>
                <a:gd name="T44" fmla="*/ 68 w 5414"/>
                <a:gd name="T45" fmla="*/ 3404 h 3424"/>
                <a:gd name="T46" fmla="*/ 40 w 5414"/>
                <a:gd name="T47" fmla="*/ 3384 h 3424"/>
                <a:gd name="T48" fmla="*/ 18 w 5414"/>
                <a:gd name="T49" fmla="*/ 3357 h 3424"/>
                <a:gd name="T50" fmla="*/ 4 w 5414"/>
                <a:gd name="T51" fmla="*/ 3325 h 3424"/>
                <a:gd name="T52" fmla="*/ 0 w 5414"/>
                <a:gd name="T53" fmla="*/ 3289 h 3424"/>
                <a:gd name="T54" fmla="*/ 0 w 5414"/>
                <a:gd name="T55" fmla="*/ 135 h 3424"/>
                <a:gd name="T56" fmla="*/ 4 w 5414"/>
                <a:gd name="T57" fmla="*/ 99 h 3424"/>
                <a:gd name="T58" fmla="*/ 18 w 5414"/>
                <a:gd name="T59" fmla="*/ 67 h 3424"/>
                <a:gd name="T60" fmla="*/ 40 w 5414"/>
                <a:gd name="T61" fmla="*/ 40 h 3424"/>
                <a:gd name="T62" fmla="*/ 68 w 5414"/>
                <a:gd name="T63" fmla="*/ 20 h 3424"/>
                <a:gd name="T64" fmla="*/ 100 w 5414"/>
                <a:gd name="T65" fmla="*/ 6 h 3424"/>
                <a:gd name="T66" fmla="*/ 135 w 5414"/>
                <a:gd name="T67" fmla="*/ 0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14" h="3424">
                  <a:moveTo>
                    <a:pt x="472" y="471"/>
                  </a:moveTo>
                  <a:lnTo>
                    <a:pt x="472" y="2953"/>
                  </a:lnTo>
                  <a:lnTo>
                    <a:pt x="4942" y="2953"/>
                  </a:lnTo>
                  <a:lnTo>
                    <a:pt x="4942" y="471"/>
                  </a:lnTo>
                  <a:lnTo>
                    <a:pt x="472" y="471"/>
                  </a:lnTo>
                  <a:close/>
                  <a:moveTo>
                    <a:pt x="135" y="0"/>
                  </a:moveTo>
                  <a:lnTo>
                    <a:pt x="5279" y="0"/>
                  </a:lnTo>
                  <a:lnTo>
                    <a:pt x="5315" y="6"/>
                  </a:lnTo>
                  <a:lnTo>
                    <a:pt x="5346" y="20"/>
                  </a:lnTo>
                  <a:lnTo>
                    <a:pt x="5374" y="40"/>
                  </a:lnTo>
                  <a:lnTo>
                    <a:pt x="5396" y="67"/>
                  </a:lnTo>
                  <a:lnTo>
                    <a:pt x="5408" y="99"/>
                  </a:lnTo>
                  <a:lnTo>
                    <a:pt x="5414" y="135"/>
                  </a:lnTo>
                  <a:lnTo>
                    <a:pt x="5414" y="3289"/>
                  </a:lnTo>
                  <a:lnTo>
                    <a:pt x="5408" y="3325"/>
                  </a:lnTo>
                  <a:lnTo>
                    <a:pt x="5396" y="3357"/>
                  </a:lnTo>
                  <a:lnTo>
                    <a:pt x="5374" y="3384"/>
                  </a:lnTo>
                  <a:lnTo>
                    <a:pt x="5346" y="3404"/>
                  </a:lnTo>
                  <a:lnTo>
                    <a:pt x="5315" y="3418"/>
                  </a:lnTo>
                  <a:lnTo>
                    <a:pt x="5279" y="3424"/>
                  </a:lnTo>
                  <a:lnTo>
                    <a:pt x="135" y="3424"/>
                  </a:lnTo>
                  <a:lnTo>
                    <a:pt x="100" y="3418"/>
                  </a:lnTo>
                  <a:lnTo>
                    <a:pt x="68" y="3404"/>
                  </a:lnTo>
                  <a:lnTo>
                    <a:pt x="40" y="3384"/>
                  </a:lnTo>
                  <a:lnTo>
                    <a:pt x="18" y="3357"/>
                  </a:lnTo>
                  <a:lnTo>
                    <a:pt x="4" y="3325"/>
                  </a:lnTo>
                  <a:lnTo>
                    <a:pt x="0" y="3289"/>
                  </a:lnTo>
                  <a:lnTo>
                    <a:pt x="0" y="135"/>
                  </a:lnTo>
                  <a:lnTo>
                    <a:pt x="4" y="99"/>
                  </a:lnTo>
                  <a:lnTo>
                    <a:pt x="18" y="67"/>
                  </a:lnTo>
                  <a:lnTo>
                    <a:pt x="40" y="40"/>
                  </a:lnTo>
                  <a:lnTo>
                    <a:pt x="68" y="20"/>
                  </a:lnTo>
                  <a:lnTo>
                    <a:pt x="100" y="6"/>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66643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42E135-7574-45E3-9246-D34ED0770EE1}"/>
              </a:ext>
            </a:extLst>
          </p:cNvPr>
          <p:cNvSpPr>
            <a:spLocks noGrp="1"/>
          </p:cNvSpPr>
          <p:nvPr>
            <p:ph type="title"/>
          </p:nvPr>
        </p:nvSpPr>
        <p:spPr/>
        <p:txBody>
          <a:bodyPr/>
          <a:lstStyle/>
          <a:p>
            <a:r>
              <a:rPr lang="en-US">
                <a:latin typeface="Cambria"/>
              </a:rPr>
              <a:t>Review of Proposed Charter and Bylaws</a:t>
            </a:r>
          </a:p>
        </p:txBody>
      </p:sp>
      <p:sp>
        <p:nvSpPr>
          <p:cNvPr id="4" name="Slide Number Placeholder 3">
            <a:extLst>
              <a:ext uri="{FF2B5EF4-FFF2-40B4-BE49-F238E27FC236}">
                <a16:creationId xmlns:a16="http://schemas.microsoft.com/office/drawing/2014/main" id="{4ABB0CE0-C383-4558-8E29-757AED17AB4E}"/>
              </a:ext>
            </a:extLst>
          </p:cNvPr>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5645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E8C5-13EA-4CE0-915F-EE69F41414D9}"/>
              </a:ext>
            </a:extLst>
          </p:cNvPr>
          <p:cNvSpPr>
            <a:spLocks noGrp="1"/>
          </p:cNvSpPr>
          <p:nvPr>
            <p:ph type="title"/>
          </p:nvPr>
        </p:nvSpPr>
        <p:spPr/>
        <p:txBody>
          <a:bodyPr/>
          <a:lstStyle/>
          <a:p>
            <a:r>
              <a:rPr lang="en-US"/>
              <a:t>Objectives of Stakeholder Advisory Board</a:t>
            </a:r>
          </a:p>
        </p:txBody>
      </p:sp>
      <p:sp>
        <p:nvSpPr>
          <p:cNvPr id="3" name="Content Placeholder 2">
            <a:extLst>
              <a:ext uri="{FF2B5EF4-FFF2-40B4-BE49-F238E27FC236}">
                <a16:creationId xmlns:a16="http://schemas.microsoft.com/office/drawing/2014/main" id="{0690691A-45C5-4ED9-8E13-20DC5D0326CE}"/>
              </a:ext>
            </a:extLst>
          </p:cNvPr>
          <p:cNvSpPr>
            <a:spLocks noGrp="1"/>
          </p:cNvSpPr>
          <p:nvPr>
            <p:ph idx="1"/>
          </p:nvPr>
        </p:nvSpPr>
        <p:spPr/>
        <p:txBody>
          <a:bodyPr>
            <a:normAutofit fontScale="92500" lnSpcReduction="20000"/>
          </a:bodyPr>
          <a:lstStyle/>
          <a:p>
            <a:pPr marL="109728" indent="0">
              <a:buNone/>
            </a:pPr>
            <a:r>
              <a:rPr lang="en-US" sz="3000"/>
              <a:t>The Stakeholder Advisory Board will ensure that additional stakeholders from across the healthcare landscape, from consumers to providers, employers and the healthcare industry have input and feedback into the development of:</a:t>
            </a:r>
          </a:p>
          <a:p>
            <a:endParaRPr lang="en-US" sz="800"/>
          </a:p>
          <a:p>
            <a:pPr lvl="1"/>
            <a:r>
              <a:rPr lang="en-US"/>
              <a:t>Annual cost growth benchmark across all payers and populations for CYs 2021-2025, including ensuring that the cost growth benchmark does not cause any unintended consequences or exacerbate existing health inequities.</a:t>
            </a:r>
          </a:p>
          <a:p>
            <a:pPr lvl="1"/>
            <a:r>
              <a:rPr lang="en-US"/>
              <a:t>Primary care spending targets across all payers and populations as a share of total health care expenditures for CYs 2021-2025 to reach a target of 10% by 2025.</a:t>
            </a:r>
          </a:p>
          <a:p>
            <a:pPr lvl="1"/>
            <a:r>
              <a:rPr lang="en-US"/>
              <a:t>A strategy to use the state’s APCD to analyze cost and cost growth drivers.</a:t>
            </a:r>
          </a:p>
          <a:p>
            <a:pPr lvl="1"/>
            <a:r>
              <a:rPr lang="en-US"/>
              <a:t>Annual quality benchmarks effective for CY22, </a:t>
            </a:r>
            <a:r>
              <a:rPr lang="en-US">
                <a:solidFill>
                  <a:srgbClr val="0069A7"/>
                </a:solidFill>
              </a:rPr>
              <a:t>and analysis of </a:t>
            </a:r>
            <a:r>
              <a:rPr lang="en-US"/>
              <a:t>the impact of cost growth benchmarks and primary care targets on quality and equity.</a:t>
            </a:r>
          </a:p>
          <a:p>
            <a:pPr marL="411480" lvl="1" indent="0">
              <a:buNone/>
            </a:pPr>
            <a:endParaRPr lang="en-US"/>
          </a:p>
          <a:p>
            <a:pPr marL="411480" lvl="1" indent="0">
              <a:buNone/>
            </a:pPr>
            <a:endParaRPr lang="en-US"/>
          </a:p>
          <a:p>
            <a:pPr lvl="1"/>
            <a:endParaRPr lang="en-US"/>
          </a:p>
        </p:txBody>
      </p:sp>
      <p:sp>
        <p:nvSpPr>
          <p:cNvPr id="4" name="Slide Number Placeholder 3">
            <a:extLst>
              <a:ext uri="{FF2B5EF4-FFF2-40B4-BE49-F238E27FC236}">
                <a16:creationId xmlns:a16="http://schemas.microsoft.com/office/drawing/2014/main" id="{D1CC1C2F-3D0C-43CF-840E-2F41204646C5}"/>
              </a:ext>
            </a:extLst>
          </p:cNvPr>
          <p:cNvSpPr>
            <a:spLocks noGrp="1"/>
          </p:cNvSpPr>
          <p:nvPr>
            <p:ph type="sldNum" sz="quarter" idx="12"/>
          </p:nvPr>
        </p:nvSpPr>
        <p:spPr/>
        <p:txBody>
          <a:bodyPr/>
          <a:lstStyle/>
          <a:p>
            <a:fld id="{401CF334-2D5C-4859-84A6-CA7E6E43FAEB}" type="slidenum">
              <a:rPr lang="en-US" smtClean="0"/>
              <a:t>25</a:t>
            </a:fld>
            <a:endParaRPr lang="en-US"/>
          </a:p>
        </p:txBody>
      </p:sp>
    </p:spTree>
    <p:extLst>
      <p:ext uri="{BB962C8B-B14F-4D97-AF65-F5344CB8AC3E}">
        <p14:creationId xmlns:p14="http://schemas.microsoft.com/office/powerpoint/2010/main" val="422749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CF98-4679-4C22-9A21-63F007366E20}"/>
              </a:ext>
            </a:extLst>
          </p:cNvPr>
          <p:cNvSpPr>
            <a:spLocks noGrp="1"/>
          </p:cNvSpPr>
          <p:nvPr>
            <p:ph type="title"/>
          </p:nvPr>
        </p:nvSpPr>
        <p:spPr>
          <a:xfrm>
            <a:off x="609600" y="451230"/>
            <a:ext cx="10972800" cy="1066800"/>
          </a:xfrm>
        </p:spPr>
        <p:txBody>
          <a:bodyPr/>
          <a:lstStyle/>
          <a:p>
            <a:r>
              <a:rPr lang="en-US"/>
              <a:t>Achieving the Objectives</a:t>
            </a:r>
          </a:p>
        </p:txBody>
      </p:sp>
      <p:sp>
        <p:nvSpPr>
          <p:cNvPr id="3" name="Content Placeholder 2">
            <a:extLst>
              <a:ext uri="{FF2B5EF4-FFF2-40B4-BE49-F238E27FC236}">
                <a16:creationId xmlns:a16="http://schemas.microsoft.com/office/drawing/2014/main" id="{ADB5F67F-3982-4A45-9FA1-D71218A4AD78}"/>
              </a:ext>
            </a:extLst>
          </p:cNvPr>
          <p:cNvSpPr>
            <a:spLocks noGrp="1"/>
          </p:cNvSpPr>
          <p:nvPr>
            <p:ph idx="1"/>
          </p:nvPr>
        </p:nvSpPr>
        <p:spPr>
          <a:xfrm>
            <a:off x="336644" y="1443672"/>
            <a:ext cx="10861239" cy="4963098"/>
          </a:xfrm>
        </p:spPr>
        <p:txBody>
          <a:bodyPr>
            <a:normAutofit fontScale="92500" lnSpcReduction="10000"/>
          </a:bodyPr>
          <a:lstStyle/>
          <a:p>
            <a:pPr marL="109728" lvl="0" indent="0">
              <a:buNone/>
            </a:pPr>
            <a:r>
              <a:rPr lang="en-US" sz="3000"/>
              <a:t>The SAB will provide input to inform OHS, the Cost Growth Benchmark Technical Team and the Quality Council.  Further, it will:</a:t>
            </a:r>
          </a:p>
          <a:p>
            <a:pPr lvl="0"/>
            <a:endParaRPr lang="en-US" sz="600"/>
          </a:p>
          <a:p>
            <a:pPr lvl="1"/>
            <a:r>
              <a:rPr lang="en-US" sz="2800"/>
              <a:t>Convene four times between May and September.</a:t>
            </a:r>
          </a:p>
          <a:p>
            <a:pPr lvl="1"/>
            <a:r>
              <a:rPr lang="en-US" sz="2800"/>
              <a:t>Provide input relating to the Benchmarks and Targets.</a:t>
            </a:r>
          </a:p>
          <a:p>
            <a:pPr lvl="1"/>
            <a:r>
              <a:rPr lang="en-US" sz="2800"/>
              <a:t>Identify unintended consequences of the Cost Growth Benchmark and relay potential solutions to unintended consequences to the Technical Team.</a:t>
            </a:r>
          </a:p>
          <a:p>
            <a:pPr lvl="1"/>
            <a:r>
              <a:rPr lang="en-US" sz="2800"/>
              <a:t>Identify existing health inequities that could be exacerbated by the Cost Growth Benchmark and relay potential solutions to unintended consequences to the Technical Team.</a:t>
            </a:r>
          </a:p>
          <a:p>
            <a:pPr lvl="1"/>
            <a:r>
              <a:rPr lang="en-US" sz="2800"/>
              <a:t>Provide input to the Technical Team on the State’s strategy to utilize the APCD to analyze cost and cost growth drivers.</a:t>
            </a:r>
          </a:p>
        </p:txBody>
      </p:sp>
      <p:sp>
        <p:nvSpPr>
          <p:cNvPr id="4" name="Slide Number Placeholder 3">
            <a:extLst>
              <a:ext uri="{FF2B5EF4-FFF2-40B4-BE49-F238E27FC236}">
                <a16:creationId xmlns:a16="http://schemas.microsoft.com/office/drawing/2014/main" id="{ED372603-00D7-4806-9B33-EE92C0382068}"/>
              </a:ext>
            </a:extLst>
          </p:cNvPr>
          <p:cNvSpPr>
            <a:spLocks noGrp="1"/>
          </p:cNvSpPr>
          <p:nvPr>
            <p:ph type="sldNum" sz="quarter" idx="12"/>
          </p:nvPr>
        </p:nvSpPr>
        <p:spPr/>
        <p:txBody>
          <a:bodyPr/>
          <a:lstStyle/>
          <a:p>
            <a:fld id="{401CF334-2D5C-4859-84A6-CA7E6E43FAEB}" type="slidenum">
              <a:rPr lang="en-US" smtClean="0"/>
              <a:t>26</a:t>
            </a:fld>
            <a:endParaRPr lang="en-US"/>
          </a:p>
        </p:txBody>
      </p:sp>
    </p:spTree>
    <p:extLst>
      <p:ext uri="{BB962C8B-B14F-4D97-AF65-F5344CB8AC3E}">
        <p14:creationId xmlns:p14="http://schemas.microsoft.com/office/powerpoint/2010/main" val="92775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F98A-F5B0-4675-AE0C-8D8051690CC8}"/>
              </a:ext>
            </a:extLst>
          </p:cNvPr>
          <p:cNvSpPr>
            <a:spLocks noGrp="1"/>
          </p:cNvSpPr>
          <p:nvPr>
            <p:ph type="title"/>
          </p:nvPr>
        </p:nvSpPr>
        <p:spPr/>
        <p:txBody>
          <a:bodyPr/>
          <a:lstStyle/>
          <a:p>
            <a:r>
              <a:rPr lang="en-US">
                <a:latin typeface="Cambria"/>
              </a:rPr>
              <a:t>Next Steps for Charter and Bylaws</a:t>
            </a:r>
            <a:endParaRPr lang="en-US"/>
          </a:p>
        </p:txBody>
      </p:sp>
      <p:sp>
        <p:nvSpPr>
          <p:cNvPr id="3" name="Content Placeholder 2">
            <a:extLst>
              <a:ext uri="{FF2B5EF4-FFF2-40B4-BE49-F238E27FC236}">
                <a16:creationId xmlns:a16="http://schemas.microsoft.com/office/drawing/2014/main" id="{2872C6C1-02D2-4473-A983-89D8752FA390}"/>
              </a:ext>
            </a:extLst>
          </p:cNvPr>
          <p:cNvSpPr>
            <a:spLocks noGrp="1"/>
          </p:cNvSpPr>
          <p:nvPr>
            <p:ph idx="1"/>
          </p:nvPr>
        </p:nvSpPr>
        <p:spPr/>
        <p:txBody>
          <a:bodyPr/>
          <a:lstStyle/>
          <a:p>
            <a:r>
              <a:rPr lang="en-US"/>
              <a:t>We will incorporate feedback given during today’s meeting into a final draft of the Charter and Bylaws.</a:t>
            </a:r>
          </a:p>
          <a:p>
            <a:endParaRPr lang="en-US" sz="1400"/>
          </a:p>
          <a:p>
            <a:r>
              <a:rPr lang="en-US"/>
              <a:t>We will share an edited draft prior to the next meeting and then vote upon it when we next meet.</a:t>
            </a:r>
          </a:p>
          <a:p>
            <a:endParaRPr lang="en-US"/>
          </a:p>
        </p:txBody>
      </p:sp>
      <p:sp>
        <p:nvSpPr>
          <p:cNvPr id="4" name="Slide Number Placeholder 3">
            <a:extLst>
              <a:ext uri="{FF2B5EF4-FFF2-40B4-BE49-F238E27FC236}">
                <a16:creationId xmlns:a16="http://schemas.microsoft.com/office/drawing/2014/main" id="{7C0DD1AF-2E6E-4142-A43E-03A844FDAE4E}"/>
              </a:ext>
            </a:extLst>
          </p:cNvPr>
          <p:cNvSpPr>
            <a:spLocks noGrp="1"/>
          </p:cNvSpPr>
          <p:nvPr>
            <p:ph type="sldNum" sz="quarter" idx="12"/>
          </p:nvPr>
        </p:nvSpPr>
        <p:spPr/>
        <p:txBody>
          <a:bodyPr/>
          <a:lstStyle/>
          <a:p>
            <a:fld id="{401CF334-2D5C-4859-84A6-CA7E6E43FAEB}" type="slidenum">
              <a:rPr lang="en-US" smtClean="0"/>
              <a:t>27</a:t>
            </a:fld>
            <a:endParaRPr lang="en-US"/>
          </a:p>
        </p:txBody>
      </p:sp>
    </p:spTree>
    <p:extLst>
      <p:ext uri="{BB962C8B-B14F-4D97-AF65-F5344CB8AC3E}">
        <p14:creationId xmlns:p14="http://schemas.microsoft.com/office/powerpoint/2010/main" val="220730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42E135-7574-45E3-9246-D34ED0770EE1}"/>
              </a:ext>
            </a:extLst>
          </p:cNvPr>
          <p:cNvSpPr>
            <a:spLocks noGrp="1"/>
          </p:cNvSpPr>
          <p:nvPr>
            <p:ph type="title"/>
          </p:nvPr>
        </p:nvSpPr>
        <p:spPr/>
        <p:txBody>
          <a:bodyPr/>
          <a:lstStyle/>
          <a:p>
            <a:r>
              <a:rPr lang="en-US">
                <a:latin typeface="Cambria"/>
              </a:rPr>
              <a:t>Health Care Cost Growth Benchmark</a:t>
            </a:r>
          </a:p>
        </p:txBody>
      </p:sp>
      <p:sp>
        <p:nvSpPr>
          <p:cNvPr id="2" name="Text Placeholder 1">
            <a:extLst>
              <a:ext uri="{FF2B5EF4-FFF2-40B4-BE49-F238E27FC236}">
                <a16:creationId xmlns:a16="http://schemas.microsoft.com/office/drawing/2014/main" id="{1FF0E39C-02A6-4DD6-827F-939007B06D9B}"/>
              </a:ext>
            </a:extLst>
          </p:cNvPr>
          <p:cNvSpPr>
            <a:spLocks noGrp="1"/>
          </p:cNvSpPr>
          <p:nvPr>
            <p:ph type="body" idx="1"/>
          </p:nvPr>
        </p:nvSpPr>
        <p:spPr/>
        <p:txBody>
          <a:bodyPr/>
          <a:lstStyle/>
          <a:p>
            <a:r>
              <a:rPr lang="en-US"/>
              <a:t>Key Concepts and Experience to Date</a:t>
            </a:r>
          </a:p>
        </p:txBody>
      </p:sp>
      <p:sp>
        <p:nvSpPr>
          <p:cNvPr id="4" name="Slide Number Placeholder 3">
            <a:extLst>
              <a:ext uri="{FF2B5EF4-FFF2-40B4-BE49-F238E27FC236}">
                <a16:creationId xmlns:a16="http://schemas.microsoft.com/office/drawing/2014/main" id="{4ABB0CE0-C383-4558-8E29-757AED17AB4E}"/>
              </a:ext>
            </a:extLst>
          </p:cNvPr>
          <p:cNvSpPr>
            <a:spLocks noGrp="1"/>
          </p:cNvSpPr>
          <p:nvPr>
            <p:ph type="sldNum" sz="quarter" idx="12"/>
          </p:nvPr>
        </p:nvSpPr>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367601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2E81-6B47-4CDB-AF45-B68222EFE835}"/>
              </a:ext>
            </a:extLst>
          </p:cNvPr>
          <p:cNvSpPr>
            <a:spLocks noGrp="1"/>
          </p:cNvSpPr>
          <p:nvPr>
            <p:ph type="title"/>
          </p:nvPr>
        </p:nvSpPr>
        <p:spPr/>
        <p:txBody>
          <a:bodyPr/>
          <a:lstStyle/>
          <a:p>
            <a:r>
              <a:rPr lang="en-US"/>
              <a:t>What Is a Cost Growth Benchmark?</a:t>
            </a:r>
          </a:p>
        </p:txBody>
      </p:sp>
      <p:sp>
        <p:nvSpPr>
          <p:cNvPr id="3" name="Content Placeholder 2">
            <a:extLst>
              <a:ext uri="{FF2B5EF4-FFF2-40B4-BE49-F238E27FC236}">
                <a16:creationId xmlns:a16="http://schemas.microsoft.com/office/drawing/2014/main" id="{F969886F-8D18-4201-A400-79887258A853}"/>
              </a:ext>
            </a:extLst>
          </p:cNvPr>
          <p:cNvSpPr>
            <a:spLocks noGrp="1"/>
          </p:cNvSpPr>
          <p:nvPr>
            <p:ph sz="half" idx="1"/>
          </p:nvPr>
        </p:nvSpPr>
        <p:spPr/>
        <p:txBody>
          <a:bodyPr>
            <a:normAutofit lnSpcReduction="10000"/>
          </a:bodyPr>
          <a:lstStyle/>
          <a:p>
            <a:r>
              <a:rPr lang="en-US"/>
              <a:t>January to add “bullseye” slide.</a:t>
            </a:r>
          </a:p>
        </p:txBody>
      </p:sp>
      <p:sp>
        <p:nvSpPr>
          <p:cNvPr id="5" name="Content Placeholder 4">
            <a:extLst>
              <a:ext uri="{FF2B5EF4-FFF2-40B4-BE49-F238E27FC236}">
                <a16:creationId xmlns:a16="http://schemas.microsoft.com/office/drawing/2014/main" id="{2A05FA11-CB43-45CE-B8B4-B5EA4DF2F5EF}"/>
              </a:ext>
            </a:extLst>
          </p:cNvPr>
          <p:cNvSpPr>
            <a:spLocks noGrp="1"/>
          </p:cNvSpPr>
          <p:nvPr>
            <p:ph sz="half" idx="2"/>
          </p:nvPr>
        </p:nvSpPr>
        <p:spPr/>
        <p:txBody>
          <a:bodyPr>
            <a:normAutofit lnSpcReduction="10000"/>
          </a:bodyPr>
          <a:lstStyle/>
          <a:p>
            <a:pPr marL="109728" indent="0">
              <a:spcAft>
                <a:spcPts val="1200"/>
              </a:spcAft>
              <a:buNone/>
            </a:pPr>
            <a:r>
              <a:rPr lang="en-US" sz="3200"/>
              <a:t>A health care cost growth benchmark is a per annum rate-of-growth benchmark for health care spending in the state.</a:t>
            </a:r>
          </a:p>
          <a:p>
            <a:pPr marL="109728" indent="0">
              <a:spcAft>
                <a:spcPts val="1200"/>
              </a:spcAft>
              <a:buNone/>
            </a:pPr>
            <a:r>
              <a:rPr lang="en-US" sz="3200"/>
              <a:t>When implemented, Connecticut will one of five states to have a statewide cost growth benchmark.</a:t>
            </a:r>
          </a:p>
        </p:txBody>
      </p:sp>
      <p:sp>
        <p:nvSpPr>
          <p:cNvPr id="4" name="Slide Number Placeholder 3">
            <a:extLst>
              <a:ext uri="{FF2B5EF4-FFF2-40B4-BE49-F238E27FC236}">
                <a16:creationId xmlns:a16="http://schemas.microsoft.com/office/drawing/2014/main" id="{272D0227-9FED-4B58-A38C-7E8A35698CD8}"/>
              </a:ext>
            </a:extLst>
          </p:cNvPr>
          <p:cNvSpPr>
            <a:spLocks noGrp="1"/>
          </p:cNvSpPr>
          <p:nvPr>
            <p:ph type="sldNum" sz="quarter" idx="12"/>
          </p:nvPr>
        </p:nvSpPr>
        <p:spPr/>
        <p:txBody>
          <a:bodyPr/>
          <a:lstStyle/>
          <a:p>
            <a:fld id="{401CF334-2D5C-4859-84A6-CA7E6E43FAEB}" type="slidenum">
              <a:rPr lang="en-US" smtClean="0"/>
              <a:t>29</a:t>
            </a:fld>
            <a:endParaRPr lang="en-US"/>
          </a:p>
        </p:txBody>
      </p:sp>
      <p:pic>
        <p:nvPicPr>
          <p:cNvPr id="6" name="Picture 5" descr="A close up of a sign&#10;&#10;Description generated with high confidence">
            <a:extLst>
              <a:ext uri="{FF2B5EF4-FFF2-40B4-BE49-F238E27FC236}">
                <a16:creationId xmlns:a16="http://schemas.microsoft.com/office/drawing/2014/main" id="{2D3DC1A1-AF5F-41C6-BF92-4F0AEFFA84E3}"/>
              </a:ext>
            </a:extLst>
          </p:cNvPr>
          <p:cNvPicPr>
            <a:picLocks noChangeAspect="1"/>
          </p:cNvPicPr>
          <p:nvPr/>
        </p:nvPicPr>
        <p:blipFill>
          <a:blip r:embed="rId2"/>
          <a:stretch>
            <a:fillRect/>
          </a:stretch>
        </p:blipFill>
        <p:spPr>
          <a:xfrm>
            <a:off x="402881" y="1748762"/>
            <a:ext cx="5770918" cy="4328188"/>
          </a:xfrm>
          <a:prstGeom prst="rect">
            <a:avLst/>
          </a:prstGeom>
        </p:spPr>
      </p:pic>
    </p:spTree>
    <p:extLst>
      <p:ext uri="{BB962C8B-B14F-4D97-AF65-F5344CB8AC3E}">
        <p14:creationId xmlns:p14="http://schemas.microsoft.com/office/powerpoint/2010/main" val="42594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494F-5E2A-422C-9322-0EEB1E8E44DF}"/>
              </a:ext>
            </a:extLst>
          </p:cNvPr>
          <p:cNvSpPr>
            <a:spLocks noGrp="1"/>
          </p:cNvSpPr>
          <p:nvPr>
            <p:ph type="title"/>
          </p:nvPr>
        </p:nvSpPr>
        <p:spPr/>
        <p:txBody>
          <a:bodyPr>
            <a:normAutofit/>
          </a:bodyPr>
          <a:lstStyle/>
          <a:p>
            <a:r>
              <a:rPr lang="en-US" b="1">
                <a:latin typeface="Cambria"/>
              </a:rPr>
              <a:t>Call to Order and Introductions</a:t>
            </a:r>
            <a:endParaRPr lang="en-US"/>
          </a:p>
        </p:txBody>
      </p:sp>
      <p:sp>
        <p:nvSpPr>
          <p:cNvPr id="4" name="Slide Number Placeholder 3">
            <a:extLst>
              <a:ext uri="{FF2B5EF4-FFF2-40B4-BE49-F238E27FC236}">
                <a16:creationId xmlns:a16="http://schemas.microsoft.com/office/drawing/2014/main" id="{66E9C4AB-7849-40E9-B143-D9D93FEFD24C}"/>
              </a:ext>
            </a:extLst>
          </p:cNvPr>
          <p:cNvSpPr>
            <a:spLocks noGrp="1"/>
          </p:cNvSpPr>
          <p:nvPr>
            <p:ph type="sldNum" sz="quarter" idx="12"/>
          </p:nvPr>
        </p:nvSpPr>
        <p:spPr/>
        <p:txBody>
          <a:bodyPr/>
          <a:lstStyle/>
          <a:p>
            <a:fld id="{401CF334-2D5C-4859-84A6-CA7E6E43FAEB}" type="slidenum">
              <a:rPr lang="en-US" smtClean="0"/>
              <a:t>3</a:t>
            </a:fld>
            <a:endParaRPr lang="en-US"/>
          </a:p>
        </p:txBody>
      </p:sp>
    </p:spTree>
    <p:extLst>
      <p:ext uri="{BB962C8B-B14F-4D97-AF65-F5344CB8AC3E}">
        <p14:creationId xmlns:p14="http://schemas.microsoft.com/office/powerpoint/2010/main" val="132452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6FB7-5412-457F-8D3E-1C7188CD1AA9}"/>
              </a:ext>
            </a:extLst>
          </p:cNvPr>
          <p:cNvSpPr>
            <a:spLocks noGrp="1"/>
          </p:cNvSpPr>
          <p:nvPr>
            <p:ph type="title"/>
          </p:nvPr>
        </p:nvSpPr>
        <p:spPr/>
        <p:txBody>
          <a:bodyPr>
            <a:normAutofit fontScale="90000"/>
          </a:bodyPr>
          <a:lstStyle/>
          <a:p>
            <a:r>
              <a:rPr lang="en-US"/>
              <a:t>What Other States Have a Cost Growth Benchmark?</a:t>
            </a:r>
          </a:p>
        </p:txBody>
      </p:sp>
      <p:sp>
        <p:nvSpPr>
          <p:cNvPr id="3" name="Content Placeholder 2">
            <a:extLst>
              <a:ext uri="{FF2B5EF4-FFF2-40B4-BE49-F238E27FC236}">
                <a16:creationId xmlns:a16="http://schemas.microsoft.com/office/drawing/2014/main" id="{5E3E1ADB-7D1D-4F72-B07E-567E08387C2A}"/>
              </a:ext>
            </a:extLst>
          </p:cNvPr>
          <p:cNvSpPr>
            <a:spLocks noGrp="1"/>
          </p:cNvSpPr>
          <p:nvPr>
            <p:ph idx="1"/>
          </p:nvPr>
        </p:nvSpPr>
        <p:spPr>
          <a:xfrm>
            <a:off x="609600" y="1602504"/>
            <a:ext cx="10972800" cy="4553346"/>
          </a:xfrm>
        </p:spPr>
        <p:txBody>
          <a:bodyPr/>
          <a:lstStyle/>
          <a:p>
            <a:r>
              <a:rPr lang="en-US"/>
              <a:t>Connecticut’s health care cost growth benchmark needs to be designed by and for the people of Connecticut.</a:t>
            </a:r>
          </a:p>
          <a:p>
            <a:r>
              <a:rPr lang="en-US"/>
              <a:t>It is, however, informative to understand how other states have established (or are establishing) cost growth benchmarks.</a:t>
            </a:r>
          </a:p>
        </p:txBody>
      </p:sp>
      <p:sp>
        <p:nvSpPr>
          <p:cNvPr id="4" name="Slide Number Placeholder 3">
            <a:extLst>
              <a:ext uri="{FF2B5EF4-FFF2-40B4-BE49-F238E27FC236}">
                <a16:creationId xmlns:a16="http://schemas.microsoft.com/office/drawing/2014/main" id="{53E05870-B0F9-4875-9804-8C7EDD4C3271}"/>
              </a:ext>
            </a:extLst>
          </p:cNvPr>
          <p:cNvSpPr>
            <a:spLocks noGrp="1"/>
          </p:cNvSpPr>
          <p:nvPr>
            <p:ph type="sldNum" sz="quarter" idx="12"/>
          </p:nvPr>
        </p:nvSpPr>
        <p:spPr/>
        <p:txBody>
          <a:bodyPr/>
          <a:lstStyle/>
          <a:p>
            <a:fld id="{401CF334-2D5C-4859-84A6-CA7E6E43FAEB}" type="slidenum">
              <a:rPr lang="en-US" smtClean="0"/>
              <a:t>30</a:t>
            </a:fld>
            <a:endParaRPr lang="en-US"/>
          </a:p>
        </p:txBody>
      </p:sp>
      <p:graphicFrame>
        <p:nvGraphicFramePr>
          <p:cNvPr id="5" name="Content Placeholder 4">
            <a:extLst>
              <a:ext uri="{FF2B5EF4-FFF2-40B4-BE49-F238E27FC236}">
                <a16:creationId xmlns:a16="http://schemas.microsoft.com/office/drawing/2014/main" id="{956B0238-9D0D-46F2-A771-BB36ECAE7763}"/>
              </a:ext>
            </a:extLst>
          </p:cNvPr>
          <p:cNvGraphicFramePr>
            <a:graphicFrameLocks/>
          </p:cNvGraphicFramePr>
          <p:nvPr>
            <p:extLst>
              <p:ext uri="{D42A27DB-BD31-4B8C-83A1-F6EECF244321}">
                <p14:modId xmlns:p14="http://schemas.microsoft.com/office/powerpoint/2010/main" val="675260039"/>
              </p:ext>
            </p:extLst>
          </p:nvPr>
        </p:nvGraphicFramePr>
        <p:xfrm>
          <a:off x="609600" y="2814006"/>
          <a:ext cx="10972800" cy="455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77A46212-A13E-417F-B7AF-FB62D273B3A4}"/>
              </a:ext>
            </a:extLst>
          </p:cNvPr>
          <p:cNvGrpSpPr/>
          <p:nvPr/>
        </p:nvGrpSpPr>
        <p:grpSpPr>
          <a:xfrm>
            <a:off x="609600" y="3658559"/>
            <a:ext cx="11070836" cy="2497291"/>
            <a:chOff x="376097" y="2313476"/>
            <a:chExt cx="11601415" cy="3334629"/>
          </a:xfrm>
        </p:grpSpPr>
        <p:cxnSp>
          <p:nvCxnSpPr>
            <p:cNvPr id="7" name="Straight Connector 6">
              <a:extLst>
                <a:ext uri="{FF2B5EF4-FFF2-40B4-BE49-F238E27FC236}">
                  <a16:creationId xmlns:a16="http://schemas.microsoft.com/office/drawing/2014/main" id="{DE18653D-C222-42D2-BBEE-4CFBBAA612DB}"/>
                </a:ext>
              </a:extLst>
            </p:cNvPr>
            <p:cNvCxnSpPr>
              <a:cxnSpLocks/>
            </p:cNvCxnSpPr>
            <p:nvPr/>
          </p:nvCxnSpPr>
          <p:spPr>
            <a:xfrm>
              <a:off x="1121160" y="2988440"/>
              <a:ext cx="0" cy="714877"/>
            </a:xfrm>
            <a:prstGeom prst="line">
              <a:avLst/>
            </a:prstGeom>
            <a:ln w="38100" cap="rnd">
              <a:head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F68CDFC-AC8B-4FA1-AEBD-20A3633E137F}"/>
                </a:ext>
              </a:extLst>
            </p:cNvPr>
            <p:cNvCxnSpPr>
              <a:cxnSpLocks/>
            </p:cNvCxnSpPr>
            <p:nvPr/>
          </p:nvCxnSpPr>
          <p:spPr>
            <a:xfrm>
              <a:off x="8848405" y="2856915"/>
              <a:ext cx="0" cy="846405"/>
            </a:xfrm>
            <a:prstGeom prst="line">
              <a:avLst/>
            </a:prstGeom>
            <a:ln w="38100" cap="rnd">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D2B001-C749-4C40-9B17-9D52810EAA2B}"/>
                </a:ext>
              </a:extLst>
            </p:cNvPr>
            <p:cNvCxnSpPr>
              <a:cxnSpLocks/>
            </p:cNvCxnSpPr>
            <p:nvPr/>
          </p:nvCxnSpPr>
          <p:spPr>
            <a:xfrm>
              <a:off x="11226388" y="2856913"/>
              <a:ext cx="0" cy="846404"/>
            </a:xfrm>
            <a:prstGeom prst="line">
              <a:avLst/>
            </a:prstGeom>
            <a:ln w="38100" cap="rnd">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94AE18-EF35-4B7B-93E1-581CC91C7CF7}"/>
                </a:ext>
              </a:extLst>
            </p:cNvPr>
            <p:cNvCxnSpPr>
              <a:cxnSpLocks/>
            </p:cNvCxnSpPr>
            <p:nvPr/>
          </p:nvCxnSpPr>
          <p:spPr>
            <a:xfrm flipV="1">
              <a:off x="11226388" y="4612727"/>
              <a:ext cx="0" cy="666046"/>
            </a:xfrm>
            <a:prstGeom prst="line">
              <a:avLst/>
            </a:prstGeom>
            <a:ln w="38100" cap="rnd">
              <a:headEnd type="ova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526318-C2C1-4D3F-A78C-384B1F8C6638}"/>
                </a:ext>
              </a:extLst>
            </p:cNvPr>
            <p:cNvSpPr txBox="1"/>
            <p:nvPr/>
          </p:nvSpPr>
          <p:spPr>
            <a:xfrm>
              <a:off x="10481326" y="5278773"/>
              <a:ext cx="1490124" cy="369332"/>
            </a:xfrm>
            <a:prstGeom prst="rect">
              <a:avLst/>
            </a:prstGeom>
            <a:noFill/>
          </p:spPr>
          <p:txBody>
            <a:bodyPr wrap="square" rtlCol="0">
              <a:spAutoFit/>
            </a:bodyPr>
            <a:lstStyle/>
            <a:p>
              <a:r>
                <a:rPr lang="en-US"/>
                <a:t>Connecticut</a:t>
              </a:r>
            </a:p>
          </p:txBody>
        </p:sp>
        <p:sp>
          <p:nvSpPr>
            <p:cNvPr id="12" name="TextBox 11">
              <a:extLst>
                <a:ext uri="{FF2B5EF4-FFF2-40B4-BE49-F238E27FC236}">
                  <a16:creationId xmlns:a16="http://schemas.microsoft.com/office/drawing/2014/main" id="{327C1549-F8EB-4FC1-B95D-11C08707E4EB}"/>
                </a:ext>
              </a:extLst>
            </p:cNvPr>
            <p:cNvSpPr txBox="1"/>
            <p:nvPr/>
          </p:nvSpPr>
          <p:spPr>
            <a:xfrm>
              <a:off x="10487388" y="2313476"/>
              <a:ext cx="1490124" cy="493168"/>
            </a:xfrm>
            <a:prstGeom prst="rect">
              <a:avLst/>
            </a:prstGeom>
            <a:noFill/>
          </p:spPr>
          <p:txBody>
            <a:bodyPr wrap="square" rtlCol="0">
              <a:spAutoFit/>
            </a:bodyPr>
            <a:lstStyle/>
            <a:p>
              <a:pPr algn="ctr"/>
              <a:r>
                <a:rPr lang="en-US"/>
                <a:t>Oregon*</a:t>
              </a:r>
            </a:p>
          </p:txBody>
        </p:sp>
        <p:sp>
          <p:nvSpPr>
            <p:cNvPr id="13" name="TextBox 12">
              <a:extLst>
                <a:ext uri="{FF2B5EF4-FFF2-40B4-BE49-F238E27FC236}">
                  <a16:creationId xmlns:a16="http://schemas.microsoft.com/office/drawing/2014/main" id="{0AB7ABCA-123A-4E24-BA31-7EA2704AF8CC}"/>
                </a:ext>
              </a:extLst>
            </p:cNvPr>
            <p:cNvSpPr txBox="1"/>
            <p:nvPr/>
          </p:nvSpPr>
          <p:spPr>
            <a:xfrm>
              <a:off x="8103343" y="2325258"/>
              <a:ext cx="1490124" cy="369332"/>
            </a:xfrm>
            <a:prstGeom prst="rect">
              <a:avLst/>
            </a:prstGeom>
            <a:noFill/>
          </p:spPr>
          <p:txBody>
            <a:bodyPr wrap="square" rtlCol="0">
              <a:spAutoFit/>
            </a:bodyPr>
            <a:lstStyle/>
            <a:p>
              <a:pPr algn="ctr"/>
              <a:r>
                <a:rPr lang="en-US"/>
                <a:t>Rhode Island </a:t>
              </a:r>
            </a:p>
          </p:txBody>
        </p:sp>
        <p:sp>
          <p:nvSpPr>
            <p:cNvPr id="14" name="TextBox 13">
              <a:extLst>
                <a:ext uri="{FF2B5EF4-FFF2-40B4-BE49-F238E27FC236}">
                  <a16:creationId xmlns:a16="http://schemas.microsoft.com/office/drawing/2014/main" id="{4620C9FC-0718-4948-8096-696F2C159D55}"/>
                </a:ext>
              </a:extLst>
            </p:cNvPr>
            <p:cNvSpPr txBox="1"/>
            <p:nvPr/>
          </p:nvSpPr>
          <p:spPr>
            <a:xfrm>
              <a:off x="8181223" y="5278773"/>
              <a:ext cx="1490124" cy="369332"/>
            </a:xfrm>
            <a:prstGeom prst="rect">
              <a:avLst/>
            </a:prstGeom>
            <a:noFill/>
          </p:spPr>
          <p:txBody>
            <a:bodyPr wrap="square" rtlCol="0">
              <a:spAutoFit/>
            </a:bodyPr>
            <a:lstStyle/>
            <a:p>
              <a:pPr algn="ctr"/>
              <a:r>
                <a:rPr lang="en-US"/>
                <a:t>Delaware</a:t>
              </a:r>
            </a:p>
          </p:txBody>
        </p:sp>
        <p:cxnSp>
          <p:nvCxnSpPr>
            <p:cNvPr id="15" name="Straight Connector 14">
              <a:extLst>
                <a:ext uri="{FF2B5EF4-FFF2-40B4-BE49-F238E27FC236}">
                  <a16:creationId xmlns:a16="http://schemas.microsoft.com/office/drawing/2014/main" id="{E58A3FD9-2ACA-4753-9830-CD2E7DE89113}"/>
                </a:ext>
              </a:extLst>
            </p:cNvPr>
            <p:cNvCxnSpPr>
              <a:cxnSpLocks/>
            </p:cNvCxnSpPr>
            <p:nvPr/>
          </p:nvCxnSpPr>
          <p:spPr>
            <a:xfrm flipV="1">
              <a:off x="8906650" y="4612727"/>
              <a:ext cx="0" cy="666046"/>
            </a:xfrm>
            <a:prstGeom prst="line">
              <a:avLst/>
            </a:prstGeom>
            <a:ln w="38100" cap="rnd">
              <a:headEnd type="ova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3D0B48B-19FD-461D-A3B0-42E11CBD9949}"/>
                </a:ext>
              </a:extLst>
            </p:cNvPr>
            <p:cNvSpPr txBox="1"/>
            <p:nvPr/>
          </p:nvSpPr>
          <p:spPr>
            <a:xfrm>
              <a:off x="376097" y="2433837"/>
              <a:ext cx="1678479" cy="369332"/>
            </a:xfrm>
            <a:prstGeom prst="rect">
              <a:avLst/>
            </a:prstGeom>
            <a:noFill/>
          </p:spPr>
          <p:txBody>
            <a:bodyPr wrap="square" rtlCol="0">
              <a:spAutoFit/>
            </a:bodyPr>
            <a:lstStyle/>
            <a:p>
              <a:pPr algn="ctr"/>
              <a:r>
                <a:rPr lang="en-US"/>
                <a:t>Massachusetts</a:t>
              </a:r>
            </a:p>
          </p:txBody>
        </p:sp>
      </p:grpSp>
      <p:sp>
        <p:nvSpPr>
          <p:cNvPr id="17" name="TextBox 16">
            <a:extLst>
              <a:ext uri="{FF2B5EF4-FFF2-40B4-BE49-F238E27FC236}">
                <a16:creationId xmlns:a16="http://schemas.microsoft.com/office/drawing/2014/main" id="{2DF66269-C9B8-4336-BF32-09E6B6332B42}"/>
              </a:ext>
            </a:extLst>
          </p:cNvPr>
          <p:cNvSpPr txBox="1"/>
          <p:nvPr/>
        </p:nvSpPr>
        <p:spPr>
          <a:xfrm>
            <a:off x="304799" y="6471300"/>
            <a:ext cx="6845720" cy="369332"/>
          </a:xfrm>
          <a:prstGeom prst="rect">
            <a:avLst/>
          </a:prstGeom>
          <a:noFill/>
        </p:spPr>
        <p:txBody>
          <a:bodyPr wrap="none" rtlCol="0">
            <a:spAutoFit/>
          </a:bodyPr>
          <a:lstStyle/>
          <a:p>
            <a:r>
              <a:rPr lang="en-US"/>
              <a:t>*Due to the COVID-19 pandemic, Oregon may start its program in 2022.</a:t>
            </a:r>
          </a:p>
        </p:txBody>
      </p:sp>
    </p:spTree>
    <p:extLst>
      <p:ext uri="{BB962C8B-B14F-4D97-AF65-F5344CB8AC3E}">
        <p14:creationId xmlns:p14="http://schemas.microsoft.com/office/powerpoint/2010/main" val="347558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4B4DD1-B272-4722-B9B8-2179972F7EEE}"/>
              </a:ext>
            </a:extLst>
          </p:cNvPr>
          <p:cNvSpPr>
            <a:spLocks noGrp="1"/>
          </p:cNvSpPr>
          <p:nvPr>
            <p:ph type="title"/>
          </p:nvPr>
        </p:nvSpPr>
        <p:spPr/>
        <p:txBody>
          <a:bodyPr/>
          <a:lstStyle/>
          <a:p>
            <a:r>
              <a:rPr lang="en-US"/>
              <a:t>Logic Model for Cost Growth Benchmarks</a:t>
            </a:r>
          </a:p>
        </p:txBody>
      </p:sp>
      <p:sp>
        <p:nvSpPr>
          <p:cNvPr id="7" name="Content Placeholder 6">
            <a:extLst>
              <a:ext uri="{FF2B5EF4-FFF2-40B4-BE49-F238E27FC236}">
                <a16:creationId xmlns:a16="http://schemas.microsoft.com/office/drawing/2014/main" id="{DF897140-1595-44FE-9753-A45CED4DBB30}"/>
              </a:ext>
            </a:extLst>
          </p:cNvPr>
          <p:cNvSpPr>
            <a:spLocks noGrp="1"/>
          </p:cNvSpPr>
          <p:nvPr>
            <p:ph idx="1"/>
          </p:nvPr>
        </p:nvSpPr>
        <p:spPr>
          <a:xfrm>
            <a:off x="609600" y="1735074"/>
            <a:ext cx="10972800" cy="4695706"/>
          </a:xfrm>
        </p:spPr>
        <p:txBody>
          <a:bodyPr>
            <a:normAutofit/>
          </a:bodyPr>
          <a:lstStyle/>
          <a:p>
            <a:r>
              <a:rPr lang="en-US"/>
              <a:t>Plans, providers and the State will take action to ensure the target is not exceeded, motivated, in part, by the planned performance transparency and potential Performance Improvement Plans, and supported by improved cost and utilization information from OHS.</a:t>
            </a:r>
          </a:p>
          <a:p>
            <a:endParaRPr lang="en-US" sz="500"/>
          </a:p>
          <a:p>
            <a:pPr lvl="1"/>
            <a:r>
              <a:rPr lang="en-US"/>
              <a:t>OHS will annually report on state-level performance against the target, but also on performance at the health insurance market, insurer and large provider levels.</a:t>
            </a:r>
          </a:p>
          <a:p>
            <a:endParaRPr lang="en-US" sz="500"/>
          </a:p>
          <a:p>
            <a:pPr lvl="1"/>
            <a:r>
              <a:rPr lang="en-US"/>
              <a:t>OHS will provide better public information on costs and cost drivers through the strategy, using Connecticut’s All-Payer Claims Database (APCD) to inform and align policy efforts and stakeholder action.</a:t>
            </a:r>
          </a:p>
        </p:txBody>
      </p:sp>
      <p:sp>
        <p:nvSpPr>
          <p:cNvPr id="5" name="Slide Number Placeholder 4">
            <a:extLst>
              <a:ext uri="{FF2B5EF4-FFF2-40B4-BE49-F238E27FC236}">
                <a16:creationId xmlns:a16="http://schemas.microsoft.com/office/drawing/2014/main" id="{1876AE03-BB8D-4238-A108-E146C72199B3}"/>
              </a:ext>
            </a:extLst>
          </p:cNvPr>
          <p:cNvSpPr>
            <a:spLocks noGrp="1"/>
          </p:cNvSpPr>
          <p:nvPr>
            <p:ph type="sldNum" sz="quarter" idx="12"/>
          </p:nvPr>
        </p:nvSpPr>
        <p:spPr/>
        <p:txBody>
          <a:bodyPr/>
          <a:lstStyle/>
          <a:p>
            <a:fld id="{401CF334-2D5C-4859-84A6-CA7E6E43FAEB}" type="slidenum">
              <a:rPr lang="en-US" smtClean="0"/>
              <a:t>31</a:t>
            </a:fld>
            <a:endParaRPr lang="en-US"/>
          </a:p>
        </p:txBody>
      </p:sp>
    </p:spTree>
    <p:extLst>
      <p:ext uri="{BB962C8B-B14F-4D97-AF65-F5344CB8AC3E}">
        <p14:creationId xmlns:p14="http://schemas.microsoft.com/office/powerpoint/2010/main" val="411018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BC35-7A15-42A2-B884-49B250B7E383}"/>
              </a:ext>
            </a:extLst>
          </p:cNvPr>
          <p:cNvSpPr>
            <a:spLocks noGrp="1"/>
          </p:cNvSpPr>
          <p:nvPr>
            <p:ph type="title"/>
          </p:nvPr>
        </p:nvSpPr>
        <p:spPr/>
        <p:txBody>
          <a:bodyPr/>
          <a:lstStyle/>
          <a:p>
            <a:r>
              <a:rPr lang="en-US"/>
              <a:t>What Does a Cost Growth Benchmark Measure?</a:t>
            </a:r>
          </a:p>
        </p:txBody>
      </p:sp>
      <p:sp>
        <p:nvSpPr>
          <p:cNvPr id="3" name="Content Placeholder 2">
            <a:extLst>
              <a:ext uri="{FF2B5EF4-FFF2-40B4-BE49-F238E27FC236}">
                <a16:creationId xmlns:a16="http://schemas.microsoft.com/office/drawing/2014/main" id="{C658CE3A-38E7-4E03-8891-96B9E3221DC8}"/>
              </a:ext>
            </a:extLst>
          </p:cNvPr>
          <p:cNvSpPr>
            <a:spLocks noGrp="1"/>
          </p:cNvSpPr>
          <p:nvPr>
            <p:ph idx="1"/>
          </p:nvPr>
        </p:nvSpPr>
        <p:spPr/>
        <p:txBody>
          <a:bodyPr>
            <a:normAutofit fontScale="92500" lnSpcReduction="10000"/>
          </a:bodyPr>
          <a:lstStyle/>
          <a:p>
            <a:r>
              <a:rPr lang="en-US" sz="3000"/>
              <a:t>In the states with benchmarks, the benchmark measures Total Health Care Expenditures (THCE) – which is a measure of spending by and for state residents from public and private sources.</a:t>
            </a:r>
          </a:p>
          <a:p>
            <a:endParaRPr lang="en-US" sz="1300"/>
          </a:p>
          <a:p>
            <a:r>
              <a:rPr lang="en-US" sz="3000"/>
              <a:t>THCE consists of: </a:t>
            </a:r>
          </a:p>
          <a:p>
            <a:pPr lvl="1"/>
            <a:r>
              <a:rPr lang="en-US" b="1"/>
              <a:t>Total Medical Expense </a:t>
            </a:r>
            <a:r>
              <a:rPr lang="en-US"/>
              <a:t>(TME) spending on all medical services for all state residents regardless of where care was provided, including non-claims-related payments to providers</a:t>
            </a:r>
          </a:p>
          <a:p>
            <a:pPr lvl="1"/>
            <a:r>
              <a:rPr lang="en-US" b="1"/>
              <a:t>Patient cost sharing </a:t>
            </a:r>
            <a:r>
              <a:rPr lang="en-US"/>
              <a:t>(e.g., copay, deductible, co-insurance)</a:t>
            </a:r>
          </a:p>
          <a:p>
            <a:pPr lvl="1"/>
            <a:r>
              <a:rPr lang="en-US" b="1"/>
              <a:t>Net Cost of Private Health Insurance </a:t>
            </a:r>
            <a:r>
              <a:rPr lang="en-US"/>
              <a:t>(NCHPI), a measure of the costs to state residents associated with the administration of private health insurance (including Medicare Advantage plans)</a:t>
            </a:r>
          </a:p>
        </p:txBody>
      </p:sp>
      <p:sp>
        <p:nvSpPr>
          <p:cNvPr id="4" name="Slide Number Placeholder 3">
            <a:extLst>
              <a:ext uri="{FF2B5EF4-FFF2-40B4-BE49-F238E27FC236}">
                <a16:creationId xmlns:a16="http://schemas.microsoft.com/office/drawing/2014/main" id="{B2DA4462-29E8-42E5-9C03-3A6B38A11038}"/>
              </a:ext>
            </a:extLst>
          </p:cNvPr>
          <p:cNvSpPr>
            <a:spLocks noGrp="1"/>
          </p:cNvSpPr>
          <p:nvPr>
            <p:ph type="sldNum" sz="quarter" idx="12"/>
          </p:nvPr>
        </p:nvSpPr>
        <p:spPr/>
        <p:txBody>
          <a:bodyPr/>
          <a:lstStyle/>
          <a:p>
            <a:fld id="{401CF334-2D5C-4859-84A6-CA7E6E43FAEB}" type="slidenum">
              <a:rPr lang="en-US" smtClean="0"/>
              <a:t>32</a:t>
            </a:fld>
            <a:endParaRPr lang="en-US"/>
          </a:p>
        </p:txBody>
      </p:sp>
    </p:spTree>
    <p:extLst>
      <p:ext uri="{BB962C8B-B14F-4D97-AF65-F5344CB8AC3E}">
        <p14:creationId xmlns:p14="http://schemas.microsoft.com/office/powerpoint/2010/main" val="154067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BC35-7A15-42A2-B884-49B250B7E383}"/>
              </a:ext>
            </a:extLst>
          </p:cNvPr>
          <p:cNvSpPr>
            <a:spLocks noGrp="1"/>
          </p:cNvSpPr>
          <p:nvPr>
            <p:ph type="title"/>
          </p:nvPr>
        </p:nvSpPr>
        <p:spPr/>
        <p:txBody>
          <a:bodyPr/>
          <a:lstStyle/>
          <a:p>
            <a:r>
              <a:rPr lang="en-US"/>
              <a:t>What Does a Cost Growth Benchmark Measure?</a:t>
            </a:r>
          </a:p>
        </p:txBody>
      </p:sp>
      <p:sp>
        <p:nvSpPr>
          <p:cNvPr id="3" name="Content Placeholder 2">
            <a:extLst>
              <a:ext uri="{FF2B5EF4-FFF2-40B4-BE49-F238E27FC236}">
                <a16:creationId xmlns:a16="http://schemas.microsoft.com/office/drawing/2014/main" id="{C658CE3A-38E7-4E03-8891-96B9E3221DC8}"/>
              </a:ext>
            </a:extLst>
          </p:cNvPr>
          <p:cNvSpPr>
            <a:spLocks noGrp="1"/>
          </p:cNvSpPr>
          <p:nvPr>
            <p:ph idx="1"/>
          </p:nvPr>
        </p:nvSpPr>
        <p:spPr/>
        <p:txBody>
          <a:bodyPr>
            <a:normAutofit lnSpcReduction="10000"/>
          </a:bodyPr>
          <a:lstStyle/>
          <a:p>
            <a:r>
              <a:rPr lang="en-US"/>
              <a:t>THCE does </a:t>
            </a:r>
            <a:r>
              <a:rPr lang="en-US" i="1"/>
              <a:t>not</a:t>
            </a:r>
            <a:r>
              <a:rPr lang="en-US"/>
              <a:t> include:</a:t>
            </a:r>
          </a:p>
          <a:p>
            <a:pPr marL="925830" lvl="1" indent="-514350">
              <a:buAutoNum type="arabicPeriod"/>
            </a:pPr>
            <a:r>
              <a:rPr lang="en-US"/>
              <a:t>Non-medical spending made by payers (e.g., gym membership)</a:t>
            </a:r>
          </a:p>
          <a:p>
            <a:pPr marL="925830" lvl="1" indent="-514350">
              <a:buAutoNum type="arabicPeriod"/>
            </a:pPr>
            <a:r>
              <a:rPr lang="en-US"/>
              <a:t>Vision or dental care not otherwise covered by a medical plan</a:t>
            </a:r>
          </a:p>
          <a:p>
            <a:pPr marL="925830" lvl="1" indent="-514350">
              <a:buAutoNum type="arabicPeriod"/>
            </a:pPr>
            <a:r>
              <a:rPr lang="en-US"/>
              <a:t>Costs incurred by providers, but not reimbursed by payers (e.g., costs for treating uninsured residents)</a:t>
            </a:r>
          </a:p>
          <a:p>
            <a:pPr marL="925830" lvl="1" indent="-514350">
              <a:buAutoNum type="arabicPeriod"/>
            </a:pPr>
            <a:endParaRPr lang="en-US" sz="1300"/>
          </a:p>
          <a:p>
            <a:pPr marL="118872" indent="0">
              <a:buNone/>
            </a:pPr>
            <a:r>
              <a:rPr lang="en-US"/>
              <a:t>While this is how the other states have defined THCE, there are many nuances of health care spending measurement that will be discussed by the Technical Team and reviewed by the Stakeholder Advisory Board which may or may not result in a different definition of THCE for CT.</a:t>
            </a:r>
          </a:p>
        </p:txBody>
      </p:sp>
      <p:sp>
        <p:nvSpPr>
          <p:cNvPr id="4" name="Slide Number Placeholder 3">
            <a:extLst>
              <a:ext uri="{FF2B5EF4-FFF2-40B4-BE49-F238E27FC236}">
                <a16:creationId xmlns:a16="http://schemas.microsoft.com/office/drawing/2014/main" id="{B2DA4462-29E8-42E5-9C03-3A6B38A11038}"/>
              </a:ext>
            </a:extLst>
          </p:cNvPr>
          <p:cNvSpPr>
            <a:spLocks noGrp="1"/>
          </p:cNvSpPr>
          <p:nvPr>
            <p:ph type="sldNum" sz="quarter" idx="12"/>
          </p:nvPr>
        </p:nvSpPr>
        <p:spPr/>
        <p:txBody>
          <a:bodyPr/>
          <a:lstStyle/>
          <a:p>
            <a:fld id="{401CF334-2D5C-4859-84A6-CA7E6E43FAEB}" type="slidenum">
              <a:rPr lang="en-US" smtClean="0"/>
              <a:t>33</a:t>
            </a:fld>
            <a:endParaRPr lang="en-US"/>
          </a:p>
        </p:txBody>
      </p:sp>
    </p:spTree>
    <p:extLst>
      <p:ext uri="{BB962C8B-B14F-4D97-AF65-F5344CB8AC3E}">
        <p14:creationId xmlns:p14="http://schemas.microsoft.com/office/powerpoint/2010/main" val="171846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4E03-330B-4066-BF6D-D8FFFF306D13}"/>
              </a:ext>
            </a:extLst>
          </p:cNvPr>
          <p:cNvSpPr>
            <a:spLocks noGrp="1"/>
          </p:cNvSpPr>
          <p:nvPr>
            <p:ph type="title"/>
          </p:nvPr>
        </p:nvSpPr>
        <p:spPr/>
        <p:txBody>
          <a:bodyPr>
            <a:normAutofit fontScale="90000"/>
          </a:bodyPr>
          <a:lstStyle/>
          <a:p>
            <a:r>
              <a:rPr lang="en-US"/>
              <a:t>How Have Other States Implemented Cost Growth Benchmarks?</a:t>
            </a:r>
          </a:p>
        </p:txBody>
      </p:sp>
      <p:sp>
        <p:nvSpPr>
          <p:cNvPr id="3" name="Content Placeholder 2">
            <a:extLst>
              <a:ext uri="{FF2B5EF4-FFF2-40B4-BE49-F238E27FC236}">
                <a16:creationId xmlns:a16="http://schemas.microsoft.com/office/drawing/2014/main" id="{395E8DB8-927F-48A0-B763-FEE4834B4045}"/>
              </a:ext>
            </a:extLst>
          </p:cNvPr>
          <p:cNvSpPr>
            <a:spLocks noGrp="1"/>
          </p:cNvSpPr>
          <p:nvPr>
            <p:ph idx="1"/>
          </p:nvPr>
        </p:nvSpPr>
        <p:spPr>
          <a:xfrm>
            <a:off x="609600" y="1930055"/>
            <a:ext cx="10972800" cy="4680716"/>
          </a:xfrm>
        </p:spPr>
        <p:txBody>
          <a:bodyPr>
            <a:normAutofit fontScale="92500" lnSpcReduction="10000"/>
          </a:bodyPr>
          <a:lstStyle/>
          <a:p>
            <a:r>
              <a:rPr lang="en-US" sz="3000"/>
              <a:t>Massachusetts enacted its cost growth benchmark as part of a legislative package of health care reforms in 2012.</a:t>
            </a:r>
          </a:p>
          <a:p>
            <a:endParaRPr lang="en-US" sz="900"/>
          </a:p>
          <a:p>
            <a:r>
              <a:rPr lang="en-US" sz="3000"/>
              <a:t>Delaware and Rhode Island enacted cost growth benchmarks through executive order in 2018 and 2019, respectively.</a:t>
            </a:r>
          </a:p>
          <a:p>
            <a:pPr lvl="1"/>
            <a:r>
              <a:rPr lang="en-US"/>
              <a:t>In Rhode Island, prior to the executive order the major insurers and the largest providers signed a compact in 2018 agreeing to meet the target.</a:t>
            </a:r>
          </a:p>
          <a:p>
            <a:endParaRPr lang="en-US" sz="900"/>
          </a:p>
          <a:p>
            <a:r>
              <a:rPr lang="en-US" sz="3000"/>
              <a:t>Oregon passed legislation calling for a committee of stakeholders to design a cost growth benchmark program and began meeting in late 2019.</a:t>
            </a:r>
          </a:p>
          <a:p>
            <a:pPr lvl="1"/>
            <a:r>
              <a:rPr lang="en-US"/>
              <a:t>Washington passed similar legislation in 2020, but has yet to establish its stakeholder committee.</a:t>
            </a:r>
          </a:p>
        </p:txBody>
      </p:sp>
      <p:sp>
        <p:nvSpPr>
          <p:cNvPr id="4" name="Slide Number Placeholder 3">
            <a:extLst>
              <a:ext uri="{FF2B5EF4-FFF2-40B4-BE49-F238E27FC236}">
                <a16:creationId xmlns:a16="http://schemas.microsoft.com/office/drawing/2014/main" id="{31F6D417-9ADB-430C-A714-B983EC817883}"/>
              </a:ext>
            </a:extLst>
          </p:cNvPr>
          <p:cNvSpPr>
            <a:spLocks noGrp="1"/>
          </p:cNvSpPr>
          <p:nvPr>
            <p:ph type="sldNum" sz="quarter" idx="12"/>
          </p:nvPr>
        </p:nvSpPr>
        <p:spPr/>
        <p:txBody>
          <a:bodyPr/>
          <a:lstStyle/>
          <a:p>
            <a:fld id="{401CF334-2D5C-4859-84A6-CA7E6E43FAEB}" type="slidenum">
              <a:rPr lang="en-US" smtClean="0"/>
              <a:t>34</a:t>
            </a:fld>
            <a:endParaRPr lang="en-US"/>
          </a:p>
        </p:txBody>
      </p:sp>
    </p:spTree>
    <p:extLst>
      <p:ext uri="{BB962C8B-B14F-4D97-AF65-F5344CB8AC3E}">
        <p14:creationId xmlns:p14="http://schemas.microsoft.com/office/powerpoint/2010/main" val="216844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D3D6-2181-44AB-9329-380708242D93}"/>
              </a:ext>
            </a:extLst>
          </p:cNvPr>
          <p:cNvSpPr>
            <a:spLocks noGrp="1"/>
          </p:cNvSpPr>
          <p:nvPr>
            <p:ph type="title"/>
          </p:nvPr>
        </p:nvSpPr>
        <p:spPr/>
        <p:txBody>
          <a:bodyPr>
            <a:normAutofit fontScale="90000"/>
          </a:bodyPr>
          <a:lstStyle/>
          <a:p>
            <a:r>
              <a:rPr lang="en-US"/>
              <a:t>Massachusetts’ Cost Growth Benchmark Experience</a:t>
            </a:r>
          </a:p>
        </p:txBody>
      </p:sp>
      <p:sp>
        <p:nvSpPr>
          <p:cNvPr id="4" name="Content Placeholder 3">
            <a:extLst>
              <a:ext uri="{FF2B5EF4-FFF2-40B4-BE49-F238E27FC236}">
                <a16:creationId xmlns:a16="http://schemas.microsoft.com/office/drawing/2014/main" id="{C91EABEC-7F2F-4F73-9916-6FDDDB491FF4}"/>
              </a:ext>
            </a:extLst>
          </p:cNvPr>
          <p:cNvSpPr>
            <a:spLocks noGrp="1"/>
          </p:cNvSpPr>
          <p:nvPr>
            <p:ph sz="half" idx="2"/>
          </p:nvPr>
        </p:nvSpPr>
        <p:spPr>
          <a:xfrm>
            <a:off x="8972550" y="1735075"/>
            <a:ext cx="2609850" cy="4341875"/>
          </a:xfrm>
        </p:spPr>
        <p:txBody>
          <a:bodyPr/>
          <a:lstStyle/>
          <a:p>
            <a:pPr marL="109728" indent="0">
              <a:buNone/>
            </a:pPr>
            <a:r>
              <a:rPr lang="en-US"/>
              <a:t>From 2012 to 2018, annual health care spending growth averaged 3.38%, below the state benchmark.</a:t>
            </a:r>
          </a:p>
          <a:p>
            <a:pPr marL="109728" indent="0">
              <a:buNone/>
            </a:pPr>
            <a:endParaRPr lang="en-US"/>
          </a:p>
          <a:p>
            <a:pPr marL="109728" indent="0">
              <a:buNone/>
            </a:pPr>
            <a:r>
              <a:rPr lang="en-US"/>
              <a:t>Commercial spending growth in Massachusetts has been below the national rate every year since 2013.</a:t>
            </a:r>
          </a:p>
          <a:p>
            <a:pPr marL="109728" indent="0">
              <a:buNone/>
            </a:pPr>
            <a:endParaRPr lang="en-US"/>
          </a:p>
          <a:p>
            <a:pPr marL="109728" indent="0">
              <a:buNone/>
            </a:pPr>
            <a:endParaRPr lang="en-US"/>
          </a:p>
        </p:txBody>
      </p:sp>
      <p:sp>
        <p:nvSpPr>
          <p:cNvPr id="5" name="Slide Number Placeholder 4">
            <a:extLst>
              <a:ext uri="{FF2B5EF4-FFF2-40B4-BE49-F238E27FC236}">
                <a16:creationId xmlns:a16="http://schemas.microsoft.com/office/drawing/2014/main" id="{DCDFB9B6-46AB-4300-899D-5C12F57E4BA2}"/>
              </a:ext>
            </a:extLst>
          </p:cNvPr>
          <p:cNvSpPr>
            <a:spLocks noGrp="1"/>
          </p:cNvSpPr>
          <p:nvPr>
            <p:ph type="sldNum" sz="quarter" idx="12"/>
          </p:nvPr>
        </p:nvSpPr>
        <p:spPr/>
        <p:txBody>
          <a:bodyPr/>
          <a:lstStyle/>
          <a:p>
            <a:fld id="{401CF334-2D5C-4859-84A6-CA7E6E43FAEB}" type="slidenum">
              <a:rPr lang="en-US" smtClean="0"/>
              <a:t>35</a:t>
            </a:fld>
            <a:endParaRPr lang="en-US"/>
          </a:p>
        </p:txBody>
      </p:sp>
      <p:pic>
        <p:nvPicPr>
          <p:cNvPr id="13" name="Picture 12">
            <a:extLst>
              <a:ext uri="{FF2B5EF4-FFF2-40B4-BE49-F238E27FC236}">
                <a16:creationId xmlns:a16="http://schemas.microsoft.com/office/drawing/2014/main" id="{D383C04D-85EE-4775-8542-E49D87ADC28F}"/>
              </a:ext>
            </a:extLst>
          </p:cNvPr>
          <p:cNvPicPr>
            <a:picLocks noChangeAspect="1"/>
          </p:cNvPicPr>
          <p:nvPr/>
        </p:nvPicPr>
        <p:blipFill>
          <a:blip r:embed="rId2"/>
          <a:stretch>
            <a:fillRect/>
          </a:stretch>
        </p:blipFill>
        <p:spPr>
          <a:xfrm>
            <a:off x="587777" y="1438276"/>
            <a:ext cx="8290214" cy="5264656"/>
          </a:xfrm>
          <a:prstGeom prst="rect">
            <a:avLst/>
          </a:prstGeom>
        </p:spPr>
      </p:pic>
      <p:sp>
        <p:nvSpPr>
          <p:cNvPr id="6" name="TextBox 5">
            <a:extLst>
              <a:ext uri="{FF2B5EF4-FFF2-40B4-BE49-F238E27FC236}">
                <a16:creationId xmlns:a16="http://schemas.microsoft.com/office/drawing/2014/main" id="{7D4418FC-222D-4A05-A408-450E478BD29E}"/>
              </a:ext>
            </a:extLst>
          </p:cNvPr>
          <p:cNvSpPr txBox="1"/>
          <p:nvPr/>
        </p:nvSpPr>
        <p:spPr>
          <a:xfrm>
            <a:off x="4259698" y="2320410"/>
            <a:ext cx="2048256" cy="369332"/>
          </a:xfrm>
          <a:prstGeom prst="rect">
            <a:avLst/>
          </a:prstGeom>
          <a:solidFill>
            <a:srgbClr val="EE8F1C"/>
          </a:solidFill>
        </p:spPr>
        <p:txBody>
          <a:bodyPr wrap="square" rtlCol="0">
            <a:spAutoFit/>
          </a:bodyPr>
          <a:lstStyle/>
          <a:p>
            <a:pPr algn="ctr"/>
            <a:r>
              <a:rPr lang="en-US">
                <a:solidFill>
                  <a:schemeClr val="bg1"/>
                </a:solidFill>
              </a:rPr>
              <a:t>Target established</a:t>
            </a:r>
          </a:p>
        </p:txBody>
      </p:sp>
    </p:spTree>
    <p:extLst>
      <p:ext uri="{BB962C8B-B14F-4D97-AF65-F5344CB8AC3E}">
        <p14:creationId xmlns:p14="http://schemas.microsoft.com/office/powerpoint/2010/main" val="71714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3160-CE84-4E40-92B5-CA5CA3E0468C}"/>
              </a:ext>
            </a:extLst>
          </p:cNvPr>
          <p:cNvSpPr>
            <a:spLocks noGrp="1"/>
          </p:cNvSpPr>
          <p:nvPr>
            <p:ph type="title"/>
          </p:nvPr>
        </p:nvSpPr>
        <p:spPr/>
        <p:txBody>
          <a:bodyPr>
            <a:normAutofit fontScale="90000"/>
          </a:bodyPr>
          <a:lstStyle/>
          <a:p>
            <a:r>
              <a:rPr lang="en-US"/>
              <a:t>Policy Experts’ Assessment of the Benchmark Program’s Impact</a:t>
            </a:r>
          </a:p>
        </p:txBody>
      </p:sp>
      <p:sp>
        <p:nvSpPr>
          <p:cNvPr id="4" name="Content Placeholder 3">
            <a:extLst>
              <a:ext uri="{FF2B5EF4-FFF2-40B4-BE49-F238E27FC236}">
                <a16:creationId xmlns:a16="http://schemas.microsoft.com/office/drawing/2014/main" id="{CFB72014-F176-4C95-B73E-7F77AB2F8DD8}"/>
              </a:ext>
            </a:extLst>
          </p:cNvPr>
          <p:cNvSpPr>
            <a:spLocks noGrp="1"/>
          </p:cNvSpPr>
          <p:nvPr>
            <p:ph sz="half" idx="2"/>
          </p:nvPr>
        </p:nvSpPr>
        <p:spPr>
          <a:xfrm>
            <a:off x="2653991" y="2024539"/>
            <a:ext cx="8928410" cy="4341875"/>
          </a:xfrm>
        </p:spPr>
        <p:txBody>
          <a:bodyPr>
            <a:normAutofit lnSpcReduction="10000"/>
          </a:bodyPr>
          <a:lstStyle/>
          <a:p>
            <a:r>
              <a:rPr lang="en-US" sz="2400"/>
              <a:t>“Payer and provider rate negotiations are now conducted in light of the 3.6% target.”</a:t>
            </a:r>
          </a:p>
          <a:p>
            <a:pPr lvl="1">
              <a:spcAft>
                <a:spcPts val="1800"/>
              </a:spcAft>
              <a:buClr>
                <a:schemeClr val="tx2"/>
              </a:buClr>
              <a:buFont typeface="Georgia" panose="02040502050405020303" pitchFamily="18" charset="0"/>
              <a:buChar char="─"/>
            </a:pPr>
            <a:r>
              <a:rPr lang="en-US" sz="2300" i="1"/>
              <a:t>State Auditor study</a:t>
            </a:r>
          </a:p>
          <a:p>
            <a:r>
              <a:rPr lang="en-US" sz="2400"/>
              <a:t>“With an expected utilization increase of about 2%, payers and providers generally agree on annual price increases of about 1.5%.”</a:t>
            </a:r>
          </a:p>
          <a:p>
            <a:pPr lvl="1">
              <a:spcAft>
                <a:spcPts val="1800"/>
              </a:spcAft>
              <a:buClr>
                <a:schemeClr val="tx2"/>
              </a:buClr>
              <a:buFont typeface="Georgia" panose="02040502050405020303" pitchFamily="18" charset="0"/>
              <a:buChar char="─"/>
            </a:pPr>
            <a:r>
              <a:rPr lang="en-US" sz="2300" i="1"/>
              <a:t>David Cutler, HPC member</a:t>
            </a:r>
          </a:p>
          <a:p>
            <a:r>
              <a:rPr lang="en-US" sz="2400"/>
              <a:t>“The [cost growth benchmark] does mean something… It’s more than just a symbol, it becomes an operational component of how our health system works.”</a:t>
            </a:r>
          </a:p>
          <a:p>
            <a:pPr lvl="1">
              <a:buClr>
                <a:schemeClr val="tx2"/>
              </a:buClr>
              <a:buFont typeface="Georgia" panose="02040502050405020303" pitchFamily="18" charset="0"/>
              <a:buChar char="─"/>
            </a:pPr>
            <a:r>
              <a:rPr lang="en-US" sz="2300" i="1"/>
              <a:t>Stuart Altman, HPC Chair</a:t>
            </a:r>
            <a:r>
              <a:rPr lang="en-US" sz="2300"/>
              <a:t> </a:t>
            </a:r>
          </a:p>
        </p:txBody>
      </p:sp>
      <p:sp>
        <p:nvSpPr>
          <p:cNvPr id="5" name="Slide Number Placeholder 4">
            <a:extLst>
              <a:ext uri="{FF2B5EF4-FFF2-40B4-BE49-F238E27FC236}">
                <a16:creationId xmlns:a16="http://schemas.microsoft.com/office/drawing/2014/main" id="{067E6D6F-1080-4ADB-8F7C-140F7E6CC985}"/>
              </a:ext>
            </a:extLst>
          </p:cNvPr>
          <p:cNvSpPr>
            <a:spLocks noGrp="1"/>
          </p:cNvSpPr>
          <p:nvPr>
            <p:ph type="sldNum" sz="quarter" idx="12"/>
          </p:nvPr>
        </p:nvSpPr>
        <p:spPr/>
        <p:txBody>
          <a:bodyPr/>
          <a:lstStyle/>
          <a:p>
            <a:fld id="{401CF334-2D5C-4859-84A6-CA7E6E43FAEB}" type="slidenum">
              <a:rPr lang="en-US" smtClean="0"/>
              <a:t>36</a:t>
            </a:fld>
            <a:endParaRPr lang="en-US"/>
          </a:p>
        </p:txBody>
      </p:sp>
      <p:pic>
        <p:nvPicPr>
          <p:cNvPr id="2054" name="Picture 6">
            <a:extLst>
              <a:ext uri="{FF2B5EF4-FFF2-40B4-BE49-F238E27FC236}">
                <a16:creationId xmlns:a16="http://schemas.microsoft.com/office/drawing/2014/main" id="{BD42402F-841F-482A-8954-A74FB0ED79E7}"/>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56730" y="2560685"/>
            <a:ext cx="2197261" cy="255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7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9A85-C879-48B4-82D1-079131CC90E4}"/>
              </a:ext>
            </a:extLst>
          </p:cNvPr>
          <p:cNvSpPr>
            <a:spLocks noGrp="1"/>
          </p:cNvSpPr>
          <p:nvPr>
            <p:ph type="title"/>
          </p:nvPr>
        </p:nvSpPr>
        <p:spPr/>
        <p:txBody>
          <a:bodyPr/>
          <a:lstStyle/>
          <a:p>
            <a:r>
              <a:rPr lang="en-US">
                <a:latin typeface="Cambria"/>
              </a:rPr>
              <a:t>To Ask a Question...Raise your Hand!</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CDB1F4DF-997F-4107-9ACC-BA19DC5918C2}"/>
              </a:ext>
            </a:extLst>
          </p:cNvPr>
          <p:cNvPicPr>
            <a:picLocks noGrp="1" noChangeAspect="1"/>
          </p:cNvPicPr>
          <p:nvPr>
            <p:ph idx="1"/>
          </p:nvPr>
        </p:nvPicPr>
        <p:blipFill>
          <a:blip r:embed="rId2"/>
          <a:stretch>
            <a:fillRect/>
          </a:stretch>
        </p:blipFill>
        <p:spPr>
          <a:xfrm>
            <a:off x="2859735" y="1548169"/>
            <a:ext cx="5236076" cy="4754628"/>
          </a:xfrm>
        </p:spPr>
      </p:pic>
      <p:sp>
        <p:nvSpPr>
          <p:cNvPr id="4" name="Slide Number Placeholder 3">
            <a:extLst>
              <a:ext uri="{FF2B5EF4-FFF2-40B4-BE49-F238E27FC236}">
                <a16:creationId xmlns:a16="http://schemas.microsoft.com/office/drawing/2014/main" id="{49E95312-E121-4BD3-BE32-A3E428FB1DC1}"/>
              </a:ext>
            </a:extLst>
          </p:cNvPr>
          <p:cNvSpPr>
            <a:spLocks noGrp="1"/>
          </p:cNvSpPr>
          <p:nvPr>
            <p:ph type="sldNum" sz="quarter" idx="12"/>
          </p:nvPr>
        </p:nvSpPr>
        <p:spPr/>
        <p:txBody>
          <a:bodyPr/>
          <a:lstStyle/>
          <a:p>
            <a:fld id="{401CF334-2D5C-4859-84A6-CA7E6E43FAEB}" type="slidenum">
              <a:rPr lang="en-US" smtClean="0"/>
              <a:t>37</a:t>
            </a:fld>
            <a:endParaRPr lang="en-US"/>
          </a:p>
        </p:txBody>
      </p:sp>
      <p:sp>
        <p:nvSpPr>
          <p:cNvPr id="6" name="Arrow: Right 5">
            <a:extLst>
              <a:ext uri="{FF2B5EF4-FFF2-40B4-BE49-F238E27FC236}">
                <a16:creationId xmlns:a16="http://schemas.microsoft.com/office/drawing/2014/main" id="{B5EFD808-A30F-4E41-8CFE-FEEA947A60A0}"/>
              </a:ext>
            </a:extLst>
          </p:cNvPr>
          <p:cNvSpPr/>
          <p:nvPr/>
        </p:nvSpPr>
        <p:spPr>
          <a:xfrm rot="1387837">
            <a:off x="2354767" y="4104369"/>
            <a:ext cx="1009935"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7B1"/>
              </a:solidFill>
            </a:endParaRPr>
          </a:p>
        </p:txBody>
      </p:sp>
    </p:spTree>
    <p:extLst>
      <p:ext uri="{BB962C8B-B14F-4D97-AF65-F5344CB8AC3E}">
        <p14:creationId xmlns:p14="http://schemas.microsoft.com/office/powerpoint/2010/main" val="41185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42E135-7574-45E3-9246-D34ED0770EE1}"/>
              </a:ext>
            </a:extLst>
          </p:cNvPr>
          <p:cNvSpPr>
            <a:spLocks noGrp="1"/>
          </p:cNvSpPr>
          <p:nvPr>
            <p:ph type="title"/>
          </p:nvPr>
        </p:nvSpPr>
        <p:spPr/>
        <p:txBody>
          <a:bodyPr/>
          <a:lstStyle/>
          <a:p>
            <a:r>
              <a:rPr lang="en-US">
                <a:latin typeface="Cambria"/>
              </a:rPr>
              <a:t>Stakeholder Engagement Plan</a:t>
            </a:r>
          </a:p>
        </p:txBody>
      </p:sp>
      <p:sp>
        <p:nvSpPr>
          <p:cNvPr id="4" name="Slide Number Placeholder 3">
            <a:extLst>
              <a:ext uri="{FF2B5EF4-FFF2-40B4-BE49-F238E27FC236}">
                <a16:creationId xmlns:a16="http://schemas.microsoft.com/office/drawing/2014/main" id="{4ABB0CE0-C383-4558-8E29-757AED17AB4E}"/>
              </a:ext>
            </a:extLst>
          </p:cNvPr>
          <p:cNvSpPr>
            <a:spLocks noGrp="1"/>
          </p:cNvSpPr>
          <p:nvPr>
            <p:ph type="sldNum" sz="quarter" idx="12"/>
          </p:nvPr>
        </p:nvSpPr>
        <p:spPr/>
        <p:txBody>
          <a:bodyPr/>
          <a:lstStyle/>
          <a:p>
            <a:fld id="{401CF334-2D5C-4859-84A6-CA7E6E43FAEB}" type="slidenum">
              <a:rPr lang="en-US" smtClean="0"/>
              <a:t>38</a:t>
            </a:fld>
            <a:endParaRPr lang="en-US"/>
          </a:p>
        </p:txBody>
      </p:sp>
    </p:spTree>
    <p:extLst>
      <p:ext uri="{BB962C8B-B14F-4D97-AF65-F5344CB8AC3E}">
        <p14:creationId xmlns:p14="http://schemas.microsoft.com/office/powerpoint/2010/main" val="273064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Stakeholder Engagement Plan: Objectives</a:t>
            </a:r>
          </a:p>
        </p:txBody>
      </p:sp>
      <p:sp>
        <p:nvSpPr>
          <p:cNvPr id="4" name="Content Placeholder 3">
            <a:extLst>
              <a:ext uri="{FF2B5EF4-FFF2-40B4-BE49-F238E27FC236}">
                <a16:creationId xmlns:a16="http://schemas.microsoft.com/office/drawing/2014/main" id="{DDB570AE-48E6-421A-B74E-1D4F00584CDC}"/>
              </a:ext>
            </a:extLst>
          </p:cNvPr>
          <p:cNvSpPr>
            <a:spLocks noGrp="1"/>
          </p:cNvSpPr>
          <p:nvPr>
            <p:ph idx="1"/>
          </p:nvPr>
        </p:nvSpPr>
        <p:spPr/>
        <p:txBody>
          <a:bodyPr>
            <a:normAutofit lnSpcReduction="10000"/>
          </a:bodyPr>
          <a:lstStyle/>
          <a:p>
            <a:pPr marL="514350" indent="-514350">
              <a:buFont typeface="+mj-lt"/>
              <a:buAutoNum type="arabicPeriod"/>
            </a:pPr>
            <a:r>
              <a:rPr lang="en-US" u="sng"/>
              <a:t>Gather input</a:t>
            </a:r>
            <a:r>
              <a:rPr lang="en-US"/>
              <a:t> from key stakeholders, beyond Stakeholder Advisory Board members, to inform work of the Technical Team during its initial formative phase: May to September 2020. </a:t>
            </a:r>
          </a:p>
          <a:p>
            <a:pPr marL="514350" indent="-514350">
              <a:buFont typeface="+mj-lt"/>
              <a:buAutoNum type="arabicPeriod"/>
            </a:pPr>
            <a:endParaRPr lang="en-US" sz="700"/>
          </a:p>
          <a:p>
            <a:pPr marL="514350" indent="-514350">
              <a:buFont typeface="+mj-lt"/>
              <a:buAutoNum type="arabicPeriod"/>
            </a:pPr>
            <a:r>
              <a:rPr lang="en-US" u="sng"/>
              <a:t>Analyze stakeholder input</a:t>
            </a:r>
            <a:r>
              <a:rPr lang="en-US"/>
              <a:t> to identify potential implementation concerns, challenges and unintended consequences.</a:t>
            </a:r>
          </a:p>
          <a:p>
            <a:pPr marL="514350" indent="-514350">
              <a:buFont typeface="+mj-lt"/>
              <a:buAutoNum type="arabicPeriod"/>
            </a:pPr>
            <a:endParaRPr lang="en-US" sz="700"/>
          </a:p>
          <a:p>
            <a:pPr marL="514350" indent="-514350">
              <a:buFont typeface="+mj-lt"/>
              <a:buAutoNum type="arabicPeriod"/>
            </a:pPr>
            <a:r>
              <a:rPr lang="en-US"/>
              <a:t>After the annual cost growth benchmark and primary care targets are established, </a:t>
            </a:r>
            <a:r>
              <a:rPr lang="en-US" u="sng"/>
              <a:t>educate key stakeholders</a:t>
            </a:r>
            <a:r>
              <a:rPr lang="en-US"/>
              <a:t> about what they mean and their impact. </a:t>
            </a:r>
          </a:p>
          <a:p>
            <a:pPr marL="514350" indent="-514350">
              <a:buFont typeface="+mj-lt"/>
              <a:buAutoNum type="arabicPeriod"/>
            </a:pPr>
            <a:endParaRPr lang="en-US" sz="700"/>
          </a:p>
          <a:p>
            <a:pPr marL="514350" indent="-514350">
              <a:buFont typeface="+mj-lt"/>
              <a:buAutoNum type="arabicPeriod"/>
            </a:pPr>
            <a:r>
              <a:rPr lang="en-US" u="sng"/>
              <a:t>Gather input</a:t>
            </a:r>
            <a:r>
              <a:rPr lang="en-US"/>
              <a:t> from key stakeholders related to the development of quality benchmarks for CY 2022. </a:t>
            </a:r>
          </a:p>
          <a:p>
            <a:pPr marL="109728" indent="0">
              <a:buNone/>
            </a:pPr>
            <a:endParaRPr lang="en-US"/>
          </a:p>
        </p:txBody>
      </p:sp>
      <p:sp>
        <p:nvSpPr>
          <p:cNvPr id="3" name="Slide Number Placeholder 2"/>
          <p:cNvSpPr>
            <a:spLocks noGrp="1"/>
          </p:cNvSpPr>
          <p:nvPr>
            <p:ph type="sldNum" sz="quarter" idx="12"/>
          </p:nvPr>
        </p:nvSpPr>
        <p:spPr/>
        <p:txBody>
          <a:bodyPr/>
          <a:lstStyle/>
          <a:p>
            <a:fld id="{401CF334-2D5C-4859-84A6-CA7E6E43FAEB}" type="slidenum">
              <a:rPr lang="en-US" smtClean="0"/>
              <a:t>39</a:t>
            </a:fld>
            <a:endParaRPr lang="en-US"/>
          </a:p>
        </p:txBody>
      </p:sp>
    </p:spTree>
    <p:extLst>
      <p:ext uri="{BB962C8B-B14F-4D97-AF65-F5344CB8AC3E}">
        <p14:creationId xmlns:p14="http://schemas.microsoft.com/office/powerpoint/2010/main" val="140666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5EC5-815B-475D-8CAF-5C6985919AEB}"/>
              </a:ext>
            </a:extLst>
          </p:cNvPr>
          <p:cNvSpPr>
            <a:spLocks noGrp="1"/>
          </p:cNvSpPr>
          <p:nvPr>
            <p:ph type="title"/>
          </p:nvPr>
        </p:nvSpPr>
        <p:spPr/>
        <p:txBody>
          <a:bodyPr/>
          <a:lstStyle/>
          <a:p>
            <a:r>
              <a:rPr lang="en-US"/>
              <a:t>Stakeholder Advisory Board Members</a:t>
            </a:r>
          </a:p>
        </p:txBody>
      </p:sp>
      <p:sp>
        <p:nvSpPr>
          <p:cNvPr id="7" name="Content Placeholder 6">
            <a:extLst>
              <a:ext uri="{FF2B5EF4-FFF2-40B4-BE49-F238E27FC236}">
                <a16:creationId xmlns:a16="http://schemas.microsoft.com/office/drawing/2014/main" id="{67E7E87B-B637-4201-B54C-839FCBDC5EE6}"/>
              </a:ext>
            </a:extLst>
          </p:cNvPr>
          <p:cNvSpPr>
            <a:spLocks noGrp="1"/>
          </p:cNvSpPr>
          <p:nvPr>
            <p:ph sz="half" idx="1"/>
          </p:nvPr>
        </p:nvSpPr>
        <p:spPr>
          <a:xfrm>
            <a:off x="609600" y="1735075"/>
            <a:ext cx="3118338" cy="5122925"/>
          </a:xfrm>
        </p:spPr>
        <p:txBody>
          <a:bodyPr>
            <a:normAutofit fontScale="77500" lnSpcReduction="20000"/>
          </a:bodyPr>
          <a:lstStyle/>
          <a:p>
            <a:r>
              <a:rPr lang="en-US"/>
              <a:t>Vicki Veltri</a:t>
            </a:r>
          </a:p>
          <a:p>
            <a:r>
              <a:rPr lang="en-US"/>
              <a:t>Reginald Eadie</a:t>
            </a:r>
          </a:p>
          <a:p>
            <a:r>
              <a:rPr lang="en-US"/>
              <a:t>Kathleen </a:t>
            </a:r>
            <a:r>
              <a:rPr lang="en-US" err="1"/>
              <a:t>Silard</a:t>
            </a:r>
            <a:endParaRPr lang="en-US"/>
          </a:p>
          <a:p>
            <a:r>
              <a:rPr lang="en-US"/>
              <a:t>Janice Henry</a:t>
            </a:r>
          </a:p>
          <a:p>
            <a:r>
              <a:rPr lang="en-US"/>
              <a:t>Robert </a:t>
            </a:r>
            <a:r>
              <a:rPr lang="en-US" err="1"/>
              <a:t>Kosior</a:t>
            </a:r>
            <a:endParaRPr lang="en-US"/>
          </a:p>
          <a:p>
            <a:r>
              <a:rPr lang="en-US"/>
              <a:t>Richard Searles</a:t>
            </a:r>
          </a:p>
          <a:p>
            <a:r>
              <a:rPr lang="en-US"/>
              <a:t>Ken </a:t>
            </a:r>
            <a:r>
              <a:rPr lang="en-US" err="1"/>
              <a:t>Lalime</a:t>
            </a:r>
            <a:endParaRPr lang="en-US"/>
          </a:p>
          <a:p>
            <a:r>
              <a:rPr lang="en-US"/>
              <a:t>Margaret </a:t>
            </a:r>
            <a:r>
              <a:rPr lang="en-US" err="1"/>
              <a:t>Flinter</a:t>
            </a:r>
            <a:endParaRPr lang="en-US"/>
          </a:p>
          <a:p>
            <a:r>
              <a:rPr lang="en-US"/>
              <a:t>Karen Gee</a:t>
            </a:r>
          </a:p>
          <a:p>
            <a:r>
              <a:rPr lang="en-US"/>
              <a:t>Marie Smith</a:t>
            </a:r>
          </a:p>
          <a:p>
            <a:r>
              <a:rPr lang="en-US" err="1"/>
              <a:t>Tekisha</a:t>
            </a:r>
            <a:r>
              <a:rPr lang="en-US"/>
              <a:t> Everette</a:t>
            </a:r>
          </a:p>
          <a:p>
            <a:r>
              <a:rPr lang="en-US" err="1"/>
              <a:t>Pareesa</a:t>
            </a:r>
            <a:r>
              <a:rPr lang="en-US"/>
              <a:t> </a:t>
            </a:r>
            <a:r>
              <a:rPr lang="en-US" err="1"/>
              <a:t>Charmchi</a:t>
            </a:r>
            <a:r>
              <a:rPr lang="en-US"/>
              <a:t> Goodwin</a:t>
            </a:r>
          </a:p>
          <a:p>
            <a:r>
              <a:rPr lang="en-US"/>
              <a:t>Howard Forman</a:t>
            </a:r>
          </a:p>
          <a:p>
            <a:r>
              <a:rPr lang="en-US"/>
              <a:t>Nancy Yedlin</a:t>
            </a:r>
          </a:p>
          <a:p>
            <a:r>
              <a:rPr lang="en-US"/>
              <a:t>Fiona </a:t>
            </a:r>
            <a:r>
              <a:rPr lang="en-US" err="1"/>
              <a:t>Mohring</a:t>
            </a:r>
            <a:endParaRPr lang="en-US"/>
          </a:p>
          <a:p>
            <a:r>
              <a:rPr lang="en-US"/>
              <a:t>Lori Pasqualini</a:t>
            </a:r>
          </a:p>
          <a:p>
            <a:r>
              <a:rPr lang="en-US"/>
              <a:t>Sal Luciano</a:t>
            </a:r>
          </a:p>
          <a:p>
            <a:r>
              <a:rPr lang="en-US"/>
              <a:t>Kathy Flaherty</a:t>
            </a:r>
          </a:p>
          <a:p>
            <a:r>
              <a:rPr lang="en-US"/>
              <a:t>Hector Glynn</a:t>
            </a:r>
          </a:p>
          <a:p>
            <a:r>
              <a:rPr lang="en-US"/>
              <a:t>Rick Melita</a:t>
            </a:r>
          </a:p>
        </p:txBody>
      </p:sp>
      <p:sp>
        <p:nvSpPr>
          <p:cNvPr id="8" name="Content Placeholder 7">
            <a:extLst>
              <a:ext uri="{FF2B5EF4-FFF2-40B4-BE49-F238E27FC236}">
                <a16:creationId xmlns:a16="http://schemas.microsoft.com/office/drawing/2014/main" id="{606F0844-AD31-472A-ACCD-A9538B4C3E3A}"/>
              </a:ext>
            </a:extLst>
          </p:cNvPr>
          <p:cNvSpPr>
            <a:spLocks noGrp="1"/>
          </p:cNvSpPr>
          <p:nvPr>
            <p:ph sz="half" idx="2"/>
          </p:nvPr>
        </p:nvSpPr>
        <p:spPr>
          <a:xfrm>
            <a:off x="3470031" y="1735075"/>
            <a:ext cx="7948246" cy="4919105"/>
          </a:xfrm>
        </p:spPr>
        <p:txBody>
          <a:bodyPr>
            <a:normAutofit fontScale="77500" lnSpcReduction="20000"/>
          </a:bodyPr>
          <a:lstStyle/>
          <a:p>
            <a:pPr marL="109728" indent="0">
              <a:buNone/>
            </a:pPr>
            <a:r>
              <a:rPr lang="en-US"/>
              <a:t>Office of Health Strategy </a:t>
            </a:r>
            <a:r>
              <a:rPr lang="en-US" i="1"/>
              <a:t>(Chair)</a:t>
            </a:r>
          </a:p>
          <a:p>
            <a:pPr marL="109728" indent="0">
              <a:buNone/>
            </a:pPr>
            <a:r>
              <a:rPr lang="en-US"/>
              <a:t>Trinity Health of New England</a:t>
            </a:r>
          </a:p>
          <a:p>
            <a:pPr marL="109728" indent="0">
              <a:buNone/>
            </a:pPr>
            <a:r>
              <a:rPr lang="en-US"/>
              <a:t>Stamford Health</a:t>
            </a:r>
          </a:p>
          <a:p>
            <a:pPr marL="109728" indent="0">
              <a:buNone/>
            </a:pPr>
            <a:r>
              <a:rPr lang="en-US"/>
              <a:t>Anthem Blue Cross and Blue Shield of CT</a:t>
            </a:r>
          </a:p>
          <a:p>
            <a:pPr marL="109728" indent="0">
              <a:buNone/>
            </a:pPr>
            <a:r>
              <a:rPr lang="en-US" err="1"/>
              <a:t>ConnectiCare</a:t>
            </a:r>
            <a:endParaRPr lang="en-US"/>
          </a:p>
          <a:p>
            <a:pPr marL="109728" indent="0">
              <a:buNone/>
            </a:pPr>
            <a:r>
              <a:rPr lang="en-US"/>
              <a:t>Merritt Healthcare Solutions</a:t>
            </a:r>
          </a:p>
          <a:p>
            <a:pPr marL="109728" indent="0">
              <a:buNone/>
            </a:pPr>
            <a:r>
              <a:rPr lang="en-US"/>
              <a:t>Community Health Center Association of Connecticut</a:t>
            </a:r>
          </a:p>
          <a:p>
            <a:pPr marL="109728" indent="0">
              <a:buNone/>
            </a:pPr>
            <a:r>
              <a:rPr lang="en-US"/>
              <a:t>Community Health Center, Inc.</a:t>
            </a:r>
          </a:p>
          <a:p>
            <a:pPr marL="109728" indent="0">
              <a:buNone/>
            </a:pPr>
            <a:r>
              <a:rPr lang="en-US" err="1"/>
              <a:t>OptumCare</a:t>
            </a:r>
            <a:r>
              <a:rPr lang="en-US"/>
              <a:t> Network of Connecticut</a:t>
            </a:r>
          </a:p>
          <a:p>
            <a:pPr marL="109728" indent="0">
              <a:buNone/>
            </a:pPr>
            <a:r>
              <a:rPr lang="en-US"/>
              <a:t>UConn School of Pharmacy</a:t>
            </a:r>
          </a:p>
          <a:p>
            <a:pPr marL="109728" indent="0">
              <a:buNone/>
            </a:pPr>
            <a:r>
              <a:rPr lang="en-US"/>
              <a:t>Health Equity Solutions</a:t>
            </a:r>
          </a:p>
          <a:p>
            <a:pPr marL="109728" indent="0">
              <a:buNone/>
            </a:pPr>
            <a:r>
              <a:rPr lang="en-US"/>
              <a:t>Connecticut Oral Health Initiative</a:t>
            </a:r>
          </a:p>
          <a:p>
            <a:pPr marL="109728" indent="0">
              <a:buNone/>
            </a:pPr>
            <a:r>
              <a:rPr lang="en-US"/>
              <a:t>Yale University</a:t>
            </a:r>
          </a:p>
          <a:p>
            <a:pPr marL="109728" indent="0">
              <a:buNone/>
            </a:pPr>
            <a:r>
              <a:rPr lang="en-US" err="1"/>
              <a:t>Donaghue</a:t>
            </a:r>
            <a:r>
              <a:rPr lang="en-US"/>
              <a:t> Foundation</a:t>
            </a:r>
          </a:p>
          <a:p>
            <a:pPr marL="109728" indent="0">
              <a:buNone/>
            </a:pPr>
            <a:r>
              <a:rPr lang="en-US"/>
              <a:t>Stanley Black &amp; Decker</a:t>
            </a:r>
          </a:p>
          <a:p>
            <a:pPr marL="109728" indent="0">
              <a:buNone/>
            </a:pPr>
            <a:r>
              <a:rPr lang="en-US"/>
              <a:t>Ability Beyond</a:t>
            </a:r>
          </a:p>
          <a:p>
            <a:pPr marL="109728" indent="0">
              <a:buNone/>
            </a:pPr>
            <a:r>
              <a:rPr lang="en-US"/>
              <a:t>Connecticut AFL-CIO</a:t>
            </a:r>
          </a:p>
          <a:p>
            <a:pPr marL="109728" indent="0">
              <a:buNone/>
            </a:pPr>
            <a:r>
              <a:rPr lang="en-US"/>
              <a:t>Connecticut Legal Rights Project</a:t>
            </a:r>
          </a:p>
          <a:p>
            <a:pPr marL="109728" indent="0">
              <a:buNone/>
            </a:pPr>
            <a:r>
              <a:rPr lang="en-US"/>
              <a:t>The Village for Families and Children</a:t>
            </a:r>
          </a:p>
          <a:p>
            <a:pPr marL="109728" indent="0">
              <a:buNone/>
            </a:pPr>
            <a:r>
              <a:rPr lang="en-US"/>
              <a:t>SEIU  Connecticut State Council</a:t>
            </a:r>
          </a:p>
          <a:p>
            <a:pPr marL="109728" indent="0">
              <a:buNone/>
            </a:pPr>
            <a:endParaRPr lang="en-US"/>
          </a:p>
        </p:txBody>
      </p:sp>
      <p:sp>
        <p:nvSpPr>
          <p:cNvPr id="4" name="Slide Number Placeholder 3">
            <a:extLst>
              <a:ext uri="{FF2B5EF4-FFF2-40B4-BE49-F238E27FC236}">
                <a16:creationId xmlns:a16="http://schemas.microsoft.com/office/drawing/2014/main" id="{9CD3D85A-B151-4A74-8D3C-35661B75E3B1}"/>
              </a:ext>
            </a:extLst>
          </p:cNvPr>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219436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Stakeholder Engagement: Two Phases</a:t>
            </a:r>
          </a:p>
        </p:txBody>
      </p:sp>
      <p:sp>
        <p:nvSpPr>
          <p:cNvPr id="3" name="Content Placeholder 2"/>
          <p:cNvSpPr>
            <a:spLocks noGrp="1"/>
          </p:cNvSpPr>
          <p:nvPr>
            <p:ph idx="1"/>
          </p:nvPr>
        </p:nvSpPr>
        <p:spPr>
          <a:xfrm>
            <a:off x="609600" y="1695450"/>
            <a:ext cx="11207262" cy="4764420"/>
          </a:xfrm>
        </p:spPr>
        <p:txBody>
          <a:bodyPr>
            <a:normAutofit lnSpcReduction="10000"/>
          </a:bodyPr>
          <a:lstStyle/>
          <a:p>
            <a:pPr marL="109728" indent="0">
              <a:buNone/>
            </a:pPr>
            <a:r>
              <a:rPr lang="en-US" b="1" u="sng"/>
              <a:t>Phase I</a:t>
            </a:r>
          </a:p>
          <a:p>
            <a:r>
              <a:rPr lang="en-US"/>
              <a:t>Outreach to engage stakeholders and solicit their input on the health care cost growth benchmark and primary care target during their formative stages from May to September 2020.  </a:t>
            </a:r>
          </a:p>
          <a:p>
            <a:pPr marL="667512" lvl="2" indent="0">
              <a:buNone/>
            </a:pPr>
            <a:r>
              <a:rPr lang="en-US"/>
              <a:t>…during this phase, we will also collect input from stakeholders on the State’s quality benchmarks development initiative.</a:t>
            </a:r>
          </a:p>
          <a:p>
            <a:pPr marL="667512" lvl="2" indent="0">
              <a:buNone/>
            </a:pPr>
            <a:endParaRPr lang="en-US" sz="1400"/>
          </a:p>
          <a:p>
            <a:pPr marL="109728" indent="0">
              <a:buNone/>
            </a:pPr>
            <a:r>
              <a:rPr lang="en-US" b="1" u="sng"/>
              <a:t>Phase II</a:t>
            </a:r>
          </a:p>
          <a:p>
            <a:r>
              <a:rPr lang="en-US"/>
              <a:t>Starting in October 2020, focus on communication and education related to the state’s cost growth benchmark, primary care target, and quality benchmarks, while also gathering input on quality benchmarks</a:t>
            </a:r>
          </a:p>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40</a:t>
            </a:fld>
            <a:endParaRPr lang="en-US"/>
          </a:p>
        </p:txBody>
      </p:sp>
    </p:spTree>
    <p:extLst>
      <p:ext uri="{BB962C8B-B14F-4D97-AF65-F5344CB8AC3E}">
        <p14:creationId xmlns:p14="http://schemas.microsoft.com/office/powerpoint/2010/main" val="51721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Broad Range of Stakeholders</a:t>
            </a:r>
          </a:p>
        </p:txBody>
      </p:sp>
      <p:sp>
        <p:nvSpPr>
          <p:cNvPr id="3" name="Content Placeholder 2"/>
          <p:cNvSpPr>
            <a:spLocks noGrp="1"/>
          </p:cNvSpPr>
          <p:nvPr>
            <p:ph idx="1"/>
          </p:nvPr>
        </p:nvSpPr>
        <p:spPr/>
        <p:txBody>
          <a:bodyPr vert="horz" anchor="t">
            <a:normAutofit/>
          </a:bodyPr>
          <a:lstStyle/>
          <a:p>
            <a:pPr marL="109220" indent="0">
              <a:buNone/>
            </a:pPr>
            <a:r>
              <a:rPr lang="en-US" sz="3000"/>
              <a:t>Phase I and Phase II activities will be aimed at a broad range of stakeholders:</a:t>
            </a:r>
            <a:endParaRPr lang="en-US"/>
          </a:p>
          <a:p>
            <a:pPr marL="109220" indent="0">
              <a:buNone/>
            </a:pPr>
            <a:endParaRPr lang="en-US" sz="1400">
              <a:ea typeface="Cambria" panose="02040503050406030204" pitchFamily="18" charset="0"/>
            </a:endParaRPr>
          </a:p>
          <a:p>
            <a:pPr indent="-255905"/>
            <a:r>
              <a:rPr lang="en-US"/>
              <a:t>Consumers and consumer advocates</a:t>
            </a:r>
            <a:endParaRPr lang="en-US">
              <a:ea typeface="Cambria" panose="02040503050406030204" pitchFamily="18" charset="0"/>
            </a:endParaRPr>
          </a:p>
          <a:p>
            <a:pPr indent="-255905"/>
            <a:r>
              <a:rPr lang="en-US">
                <a:latin typeface="Cambria"/>
                <a:ea typeface="Cambria"/>
              </a:rPr>
              <a:t>Health care providers</a:t>
            </a:r>
          </a:p>
          <a:p>
            <a:pPr indent="-255905"/>
            <a:r>
              <a:rPr lang="en-US"/>
              <a:t>Self-insured and fully-insured employers and employer associations</a:t>
            </a:r>
            <a:endParaRPr lang="en-US">
              <a:ea typeface="Cambria" panose="02040503050406030204" pitchFamily="18" charset="0"/>
            </a:endParaRPr>
          </a:p>
          <a:p>
            <a:pPr indent="-255905"/>
            <a:r>
              <a:rPr lang="en-US"/>
              <a:t>Health plans</a:t>
            </a:r>
            <a:endParaRPr lang="en-US">
              <a:ea typeface="Cambria" panose="02040503050406030204" pitchFamily="18" charset="0"/>
            </a:endParaRPr>
          </a:p>
          <a:p>
            <a:pPr indent="-255905"/>
            <a:r>
              <a:rPr lang="en-US"/>
              <a:t>Organized labor leaders</a:t>
            </a:r>
            <a:endParaRPr lang="en-US">
              <a:ea typeface="Cambria" panose="02040503050406030204" pitchFamily="18" charset="0"/>
            </a:endParaRPr>
          </a:p>
          <a:p>
            <a:pPr indent="-255905"/>
            <a:r>
              <a:rPr lang="en-US"/>
              <a:t>Benefit consultants</a:t>
            </a:r>
            <a:endParaRPr lang="en-US">
              <a:ea typeface="Cambria" panose="02040503050406030204" pitchFamily="18" charset="0"/>
            </a:endParaRPr>
          </a:p>
          <a:p>
            <a:pPr indent="-255905"/>
            <a:r>
              <a:rPr lang="en-US"/>
              <a:t>Legislators</a:t>
            </a:r>
            <a:endParaRPr lang="en-US">
              <a:ea typeface="Cambria" panose="02040503050406030204" pitchFamily="18" charset="0"/>
            </a:endParaRPr>
          </a:p>
          <a:p>
            <a:pPr indent="-255905"/>
            <a:endParaRPr lang="en-US">
              <a:ea typeface="Cambria" panose="02040503050406030204" pitchFamily="18" charset="0"/>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t>41</a:t>
            </a:fld>
            <a:endParaRPr lang="en-US"/>
          </a:p>
        </p:txBody>
      </p:sp>
    </p:spTree>
    <p:extLst>
      <p:ext uri="{BB962C8B-B14F-4D97-AF65-F5344CB8AC3E}">
        <p14:creationId xmlns:p14="http://schemas.microsoft.com/office/powerpoint/2010/main" val="344969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Advisory Board Role with Stakeholder Engagement</a:t>
            </a:r>
          </a:p>
        </p:txBody>
      </p:sp>
      <p:sp>
        <p:nvSpPr>
          <p:cNvPr id="3" name="Content Placeholder 2"/>
          <p:cNvSpPr>
            <a:spLocks noGrp="1"/>
          </p:cNvSpPr>
          <p:nvPr>
            <p:ph idx="1"/>
          </p:nvPr>
        </p:nvSpPr>
        <p:spPr/>
        <p:txBody>
          <a:bodyPr>
            <a:normAutofit/>
          </a:bodyPr>
          <a:lstStyle/>
          <a:p>
            <a:r>
              <a:rPr lang="en-US"/>
              <a:t>OHS and the Stakeholder Advisory Board will help identify any additional stakeholders whose input is needed, and also the most efficient means of collecting that input. </a:t>
            </a:r>
          </a:p>
          <a:p>
            <a:pPr lvl="1"/>
            <a:r>
              <a:rPr lang="en-US"/>
              <a:t>Please send your suggestions for additional stakeholders whose input is needed to Margaret Trinity at </a:t>
            </a:r>
            <a:r>
              <a:rPr lang="en-US" b="1"/>
              <a:t>mtrinity@bailit-health.com</a:t>
            </a:r>
          </a:p>
          <a:p>
            <a:endParaRPr lang="en-US" sz="1200"/>
          </a:p>
          <a:p>
            <a:r>
              <a:rPr lang="en-US"/>
              <a:t>OHS and the Stakeholder Advisory Board will help determine the best means of soliciting input from each stakeholder group.</a:t>
            </a:r>
          </a:p>
          <a:p>
            <a:pPr lvl="1"/>
            <a:endParaRPr lang="en-US" sz="1200"/>
          </a:p>
          <a:p>
            <a:r>
              <a:rPr lang="en-US"/>
              <a:t>Each Stakeholder Advisory Board meeting will include updates on stakeholder engagement activities. </a:t>
            </a:r>
          </a:p>
        </p:txBody>
      </p:sp>
      <p:sp>
        <p:nvSpPr>
          <p:cNvPr id="4" name="Slide Number Placeholder 3"/>
          <p:cNvSpPr>
            <a:spLocks noGrp="1"/>
          </p:cNvSpPr>
          <p:nvPr>
            <p:ph type="sldNum" sz="quarter" idx="12"/>
          </p:nvPr>
        </p:nvSpPr>
        <p:spPr/>
        <p:txBody>
          <a:bodyPr/>
          <a:lstStyle/>
          <a:p>
            <a:fld id="{401CF334-2D5C-4859-84A6-CA7E6E43FAEB}" type="slidenum">
              <a:rPr lang="en-US" smtClean="0"/>
              <a:t>42</a:t>
            </a:fld>
            <a:endParaRPr lang="en-US"/>
          </a:p>
        </p:txBody>
      </p:sp>
    </p:spTree>
    <p:extLst>
      <p:ext uri="{BB962C8B-B14F-4D97-AF65-F5344CB8AC3E}">
        <p14:creationId xmlns:p14="http://schemas.microsoft.com/office/powerpoint/2010/main" val="357664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CE97-7E9E-443E-8019-A6CCC34A5273}"/>
              </a:ext>
            </a:extLst>
          </p:cNvPr>
          <p:cNvSpPr>
            <a:spLocks noGrp="1"/>
          </p:cNvSpPr>
          <p:nvPr>
            <p:ph type="title"/>
          </p:nvPr>
        </p:nvSpPr>
        <p:spPr>
          <a:xfrm>
            <a:off x="711959" y="369627"/>
            <a:ext cx="10972800" cy="1069848"/>
          </a:xfrm>
        </p:spPr>
        <p:txBody>
          <a:bodyPr/>
          <a:lstStyle/>
          <a:p>
            <a:r>
              <a:rPr lang="en-US">
                <a:latin typeface="Cambria"/>
              </a:rPr>
              <a:t>Plan of Meetings</a:t>
            </a:r>
            <a:endParaRPr lang="en-US" sz="2400"/>
          </a:p>
        </p:txBody>
      </p:sp>
      <p:sp>
        <p:nvSpPr>
          <p:cNvPr id="2" name="Slide Number Placeholder 1">
            <a:extLst>
              <a:ext uri="{FF2B5EF4-FFF2-40B4-BE49-F238E27FC236}">
                <a16:creationId xmlns:a16="http://schemas.microsoft.com/office/drawing/2014/main" id="{8E0CA1A3-FF3B-4672-98C5-2DD4D1603011}"/>
              </a:ext>
            </a:extLst>
          </p:cNvPr>
          <p:cNvSpPr>
            <a:spLocks noGrp="1"/>
          </p:cNvSpPr>
          <p:nvPr>
            <p:ph type="sldNum" sz="quarter" idx="12"/>
          </p:nvPr>
        </p:nvSpPr>
        <p:spPr/>
        <p:txBody>
          <a:bodyPr/>
          <a:lstStyle/>
          <a:p>
            <a:fld id="{401CF334-2D5C-4859-84A6-CA7E6E43FAEB}" type="slidenum">
              <a:rPr lang="en-US" smtClean="0"/>
              <a:t>43</a:t>
            </a:fld>
            <a:endParaRPr lang="en-US"/>
          </a:p>
        </p:txBody>
      </p:sp>
      <p:graphicFrame>
        <p:nvGraphicFramePr>
          <p:cNvPr id="3" name="Table 3">
            <a:extLst>
              <a:ext uri="{FF2B5EF4-FFF2-40B4-BE49-F238E27FC236}">
                <a16:creationId xmlns:a16="http://schemas.microsoft.com/office/drawing/2014/main" id="{11D59A9A-AA96-4C33-9E54-0428632DAFFB}"/>
              </a:ext>
            </a:extLst>
          </p:cNvPr>
          <p:cNvGraphicFramePr>
            <a:graphicFrameLocks noGrp="1"/>
          </p:cNvGraphicFramePr>
          <p:nvPr>
            <p:extLst>
              <p:ext uri="{D42A27DB-BD31-4B8C-83A1-F6EECF244321}">
                <p14:modId xmlns:p14="http://schemas.microsoft.com/office/powerpoint/2010/main" val="4214959722"/>
              </p:ext>
            </p:extLst>
          </p:nvPr>
        </p:nvGraphicFramePr>
        <p:xfrm>
          <a:off x="276226" y="1376149"/>
          <a:ext cx="11639424" cy="5334000"/>
        </p:xfrm>
        <a:graphic>
          <a:graphicData uri="http://schemas.openxmlformats.org/drawingml/2006/table">
            <a:tbl>
              <a:tblPr firstRow="1" bandRow="1">
                <a:tableStyleId>{3B4B98B0-60AC-42C2-AFA5-B58CD77FA1E5}</a:tableStyleId>
              </a:tblPr>
              <a:tblGrid>
                <a:gridCol w="1673760">
                  <a:extLst>
                    <a:ext uri="{9D8B030D-6E8A-4147-A177-3AD203B41FA5}">
                      <a16:colId xmlns:a16="http://schemas.microsoft.com/office/drawing/2014/main" val="2168099611"/>
                    </a:ext>
                  </a:extLst>
                </a:gridCol>
                <a:gridCol w="1145754">
                  <a:extLst>
                    <a:ext uri="{9D8B030D-6E8A-4147-A177-3AD203B41FA5}">
                      <a16:colId xmlns:a16="http://schemas.microsoft.com/office/drawing/2014/main" val="4077706740"/>
                    </a:ext>
                  </a:extLst>
                </a:gridCol>
                <a:gridCol w="8819910">
                  <a:extLst>
                    <a:ext uri="{9D8B030D-6E8A-4147-A177-3AD203B41FA5}">
                      <a16:colId xmlns:a16="http://schemas.microsoft.com/office/drawing/2014/main" val="2459246218"/>
                    </a:ext>
                  </a:extLst>
                </a:gridCol>
              </a:tblGrid>
              <a:tr h="386826">
                <a:tc>
                  <a:txBody>
                    <a:bodyPr/>
                    <a:lstStyle/>
                    <a:p>
                      <a:r>
                        <a:rPr lang="en-US" sz="2000">
                          <a:latin typeface="Cambria"/>
                        </a:rPr>
                        <a:t>Meeting #</a:t>
                      </a:r>
                    </a:p>
                  </a:txBody>
                  <a:tcPr/>
                </a:tc>
                <a:tc>
                  <a:txBody>
                    <a:bodyPr/>
                    <a:lstStyle/>
                    <a:p>
                      <a:r>
                        <a:rPr lang="en-US" sz="2000">
                          <a:latin typeface="Cambria"/>
                        </a:rPr>
                        <a:t>Date</a:t>
                      </a:r>
                    </a:p>
                  </a:txBody>
                  <a:tcPr/>
                </a:tc>
                <a:tc>
                  <a:txBody>
                    <a:bodyPr/>
                    <a:lstStyle/>
                    <a:p>
                      <a:pPr marL="0" indent="0">
                        <a:buNone/>
                      </a:pPr>
                      <a:r>
                        <a:rPr lang="en-US" sz="2000">
                          <a:latin typeface="Cambria"/>
                        </a:rPr>
                        <a:t>Meeting Goals</a:t>
                      </a:r>
                    </a:p>
                  </a:txBody>
                  <a:tcPr/>
                </a:tc>
                <a:extLst>
                  <a:ext uri="{0D108BD9-81ED-4DB2-BD59-A6C34878D82A}">
                    <a16:rowId xmlns:a16="http://schemas.microsoft.com/office/drawing/2014/main" val="1420050159"/>
                  </a:ext>
                </a:extLst>
              </a:tr>
              <a:tr h="386826">
                <a:tc>
                  <a:txBody>
                    <a:bodyPr/>
                    <a:lstStyle/>
                    <a:p>
                      <a:pPr algn="ctr"/>
                      <a:r>
                        <a:rPr lang="en-US" sz="2000">
                          <a:latin typeface="Cambria"/>
                        </a:rPr>
                        <a:t>1</a:t>
                      </a:r>
                    </a:p>
                  </a:txBody>
                  <a:tcPr/>
                </a:tc>
                <a:tc>
                  <a:txBody>
                    <a:bodyPr/>
                    <a:lstStyle/>
                    <a:p>
                      <a:r>
                        <a:rPr lang="en-US" sz="2000">
                          <a:latin typeface="Cambria"/>
                        </a:rPr>
                        <a:t>May 14</a:t>
                      </a:r>
                    </a:p>
                  </a:txBody>
                  <a:tcPr/>
                </a:tc>
                <a:tc>
                  <a:txBody>
                    <a:bodyPr/>
                    <a:lstStyle/>
                    <a:p>
                      <a:r>
                        <a:rPr lang="en-US" sz="2000">
                          <a:latin typeface="Cambria"/>
                        </a:rPr>
                        <a:t>Orientation to Governor Lamont’s charge</a:t>
                      </a:r>
                    </a:p>
                    <a:p>
                      <a:r>
                        <a:rPr lang="en-US" sz="2000">
                          <a:latin typeface="Cambria"/>
                        </a:rPr>
                        <a:t>Review charter and governing bylaws</a:t>
                      </a:r>
                    </a:p>
                    <a:p>
                      <a:r>
                        <a:rPr lang="en-US" sz="2000">
                          <a:latin typeface="Cambria"/>
                        </a:rPr>
                        <a:t>Review role of Stakeholder Advisory Board</a:t>
                      </a:r>
                    </a:p>
                    <a:p>
                      <a:r>
                        <a:rPr lang="en-US" sz="2000">
                          <a:latin typeface="Cambria"/>
                        </a:rPr>
                        <a:t>Review detailed plan of meetings</a:t>
                      </a:r>
                    </a:p>
                    <a:p>
                      <a:r>
                        <a:rPr lang="en-US" sz="2000">
                          <a:latin typeface="Cambria"/>
                        </a:rPr>
                        <a:t>Review key</a:t>
                      </a:r>
                      <a:r>
                        <a:rPr lang="en-US" sz="2000" baseline="0">
                          <a:latin typeface="Cambria"/>
                        </a:rPr>
                        <a:t> concepts and context</a:t>
                      </a:r>
                      <a:endParaRPr lang="en-US" sz="2000">
                        <a:latin typeface="Cambria"/>
                      </a:endParaRPr>
                    </a:p>
                  </a:txBody>
                  <a:tcPr/>
                </a:tc>
                <a:extLst>
                  <a:ext uri="{0D108BD9-81ED-4DB2-BD59-A6C34878D82A}">
                    <a16:rowId xmlns:a16="http://schemas.microsoft.com/office/drawing/2014/main" val="1323545585"/>
                  </a:ext>
                </a:extLst>
              </a:tr>
              <a:tr h="3868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latin typeface="Cambria"/>
                        </a:rPr>
                        <a:t>2</a:t>
                      </a:r>
                    </a:p>
                    <a:p>
                      <a:pPr algn="ctr"/>
                      <a:endParaRPr lang="en-US" sz="2000">
                        <a:latin typeface="Cambria"/>
                      </a:endParaRPr>
                    </a:p>
                  </a:txBody>
                  <a:tcPr/>
                </a:tc>
                <a:tc>
                  <a:txBody>
                    <a:bodyPr/>
                    <a:lstStyle/>
                    <a:p>
                      <a:r>
                        <a:rPr lang="en-US" sz="2000">
                          <a:latin typeface="Cambria"/>
                        </a:rPr>
                        <a:t>June,</a:t>
                      </a:r>
                    </a:p>
                    <a:p>
                      <a:pPr lvl="0">
                        <a:buNone/>
                      </a:pPr>
                      <a:r>
                        <a:rPr lang="en-US" sz="2000">
                          <a:latin typeface="Cambria"/>
                        </a:rPr>
                        <a:t>Date</a:t>
                      </a:r>
                    </a:p>
                    <a:p>
                      <a:pPr lvl="0">
                        <a:buNone/>
                      </a:pPr>
                      <a:r>
                        <a:rPr lang="en-US" sz="2000">
                          <a:latin typeface="Cambria"/>
                        </a:rPr>
                        <a:t>TBD</a:t>
                      </a:r>
                    </a:p>
                  </a:txBody>
                  <a:tcPr/>
                </a:tc>
                <a:tc>
                  <a:txBody>
                    <a:bodyPr/>
                    <a:lstStyle/>
                    <a:p>
                      <a:r>
                        <a:rPr lang="en-US" sz="2000">
                          <a:latin typeface="Cambria"/>
                        </a:rPr>
                        <a:t>Review and adopt revised charter and governing bylaws</a:t>
                      </a:r>
                    </a:p>
                    <a:p>
                      <a:r>
                        <a:rPr lang="en-US" sz="2000">
                          <a:latin typeface="Cambria"/>
                        </a:rPr>
                        <a:t>Discuss </a:t>
                      </a:r>
                      <a:r>
                        <a:rPr lang="en-US" sz="2000" baseline="0">
                          <a:latin typeface="Cambria"/>
                        </a:rPr>
                        <a:t>the measurement of total health care expenditures and cost growth benchmark methodology, and gather feedback to share with the Technical Team</a:t>
                      </a:r>
                    </a:p>
                  </a:txBody>
                  <a:tcPr/>
                </a:tc>
                <a:extLst>
                  <a:ext uri="{0D108BD9-81ED-4DB2-BD59-A6C34878D82A}">
                    <a16:rowId xmlns:a16="http://schemas.microsoft.com/office/drawing/2014/main" val="10002"/>
                  </a:ext>
                </a:extLst>
              </a:tr>
              <a:tr h="386826">
                <a:tc>
                  <a:txBody>
                    <a:bodyPr/>
                    <a:lstStyle/>
                    <a:p>
                      <a:pPr algn="ctr"/>
                      <a:r>
                        <a:rPr lang="en-US" sz="2000">
                          <a:latin typeface="Cambria"/>
                        </a:rPr>
                        <a:t>3</a:t>
                      </a:r>
                    </a:p>
                  </a:txBody>
                  <a:tcPr/>
                </a:tc>
                <a:tc>
                  <a:txBody>
                    <a:bodyPr/>
                    <a:lstStyle/>
                    <a:p>
                      <a:r>
                        <a:rPr lang="en-US" sz="2000">
                          <a:latin typeface="Cambria"/>
                        </a:rPr>
                        <a:t>July, Date TBD</a:t>
                      </a:r>
                    </a:p>
                  </a:txBody>
                  <a:tcPr/>
                </a:tc>
                <a:tc>
                  <a:txBody>
                    <a:bodyPr/>
                    <a:lstStyle/>
                    <a:p>
                      <a:r>
                        <a:rPr lang="en-US" sz="2000" baseline="0">
                          <a:latin typeface="Cambria"/>
                        </a:rPr>
                        <a:t>Review cost growth benchmark values</a:t>
                      </a:r>
                    </a:p>
                    <a:p>
                      <a:r>
                        <a:rPr lang="en-US" sz="2000" baseline="0">
                          <a:latin typeface="Cambria"/>
                        </a:rPr>
                        <a:t>Review primary care spending target activity in other states</a:t>
                      </a:r>
                    </a:p>
                    <a:p>
                      <a:r>
                        <a:rPr lang="en-US" sz="2000" baseline="0">
                          <a:latin typeface="Cambria"/>
                        </a:rPr>
                        <a:t>Review data use strategy goals and possible analyses</a:t>
                      </a:r>
                    </a:p>
                  </a:txBody>
                  <a:tcPr/>
                </a:tc>
                <a:extLst>
                  <a:ext uri="{0D108BD9-81ED-4DB2-BD59-A6C34878D82A}">
                    <a16:rowId xmlns:a16="http://schemas.microsoft.com/office/drawing/2014/main" val="538333975"/>
                  </a:ext>
                </a:extLst>
              </a:tr>
              <a:tr h="386826">
                <a:tc>
                  <a:txBody>
                    <a:bodyPr/>
                    <a:lstStyle/>
                    <a:p>
                      <a:pPr algn="ctr"/>
                      <a:r>
                        <a:rPr lang="en-US" sz="2000">
                          <a:latin typeface="Cambria"/>
                        </a:rPr>
                        <a:t>4</a:t>
                      </a:r>
                    </a:p>
                  </a:txBody>
                  <a:tcPr/>
                </a:tc>
                <a:tc>
                  <a:txBody>
                    <a:bodyPr/>
                    <a:lstStyle/>
                    <a:p>
                      <a:r>
                        <a:rPr lang="en-US" sz="2000">
                          <a:latin typeface="Cambria"/>
                        </a:rPr>
                        <a:t>August, Date TBD</a:t>
                      </a:r>
                    </a:p>
                  </a:txBody>
                  <a:tcPr/>
                </a:tc>
                <a:tc>
                  <a:txBody>
                    <a:bodyPr/>
                    <a:lstStyle/>
                    <a:p>
                      <a:r>
                        <a:rPr lang="en-US" sz="2000" baseline="0">
                          <a:latin typeface="Cambria"/>
                        </a:rPr>
                        <a:t>Discuss any unintended consequences of cost growth benchmark</a:t>
                      </a:r>
                    </a:p>
                    <a:p>
                      <a:r>
                        <a:rPr lang="en-US" sz="2000" baseline="0">
                          <a:latin typeface="Cambria"/>
                        </a:rPr>
                        <a:t>Discuss how to ensure cost growth benchmark does not exacerbate existing health inequities</a:t>
                      </a:r>
                    </a:p>
                    <a:p>
                      <a:r>
                        <a:rPr lang="en-US" sz="2000" baseline="0">
                          <a:latin typeface="Cambria"/>
                        </a:rPr>
                        <a:t>Provide input prior to last meeting of Technical Team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7448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F98A-F5B0-4675-AE0C-8D8051690CC8}"/>
              </a:ext>
            </a:extLst>
          </p:cNvPr>
          <p:cNvSpPr>
            <a:spLocks noGrp="1"/>
          </p:cNvSpPr>
          <p:nvPr>
            <p:ph type="title"/>
          </p:nvPr>
        </p:nvSpPr>
        <p:spPr/>
        <p:txBody>
          <a:bodyPr/>
          <a:lstStyle/>
          <a:p>
            <a:r>
              <a:rPr lang="en-US">
                <a:latin typeface="Cambria"/>
              </a:rPr>
              <a:t>Wrap-Up &amp; Next Steps </a:t>
            </a:r>
            <a:endParaRPr lang="en-US"/>
          </a:p>
        </p:txBody>
      </p:sp>
      <p:sp>
        <p:nvSpPr>
          <p:cNvPr id="4" name="Slide Number Placeholder 3">
            <a:extLst>
              <a:ext uri="{FF2B5EF4-FFF2-40B4-BE49-F238E27FC236}">
                <a16:creationId xmlns:a16="http://schemas.microsoft.com/office/drawing/2014/main" id="{7C0DD1AF-2E6E-4142-A43E-03A844FDAE4E}"/>
              </a:ext>
            </a:extLst>
          </p:cNvPr>
          <p:cNvSpPr>
            <a:spLocks noGrp="1"/>
          </p:cNvSpPr>
          <p:nvPr>
            <p:ph type="sldNum" sz="quarter" idx="12"/>
          </p:nvPr>
        </p:nvSpPr>
        <p:spPr/>
        <p:txBody>
          <a:bodyPr/>
          <a:lstStyle/>
          <a:p>
            <a:fld id="{401CF334-2D5C-4859-84A6-CA7E6E43FAEB}" type="slidenum">
              <a:rPr lang="en-US" dirty="0" smtClean="0"/>
              <a:t>44</a:t>
            </a:fld>
            <a:endParaRPr lang="en-US"/>
          </a:p>
        </p:txBody>
      </p:sp>
    </p:spTree>
    <p:extLst>
      <p:ext uri="{BB962C8B-B14F-4D97-AF65-F5344CB8AC3E}">
        <p14:creationId xmlns:p14="http://schemas.microsoft.com/office/powerpoint/2010/main" val="769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for Facilitating Discussion via WebEx</a:t>
            </a:r>
          </a:p>
        </p:txBody>
      </p:sp>
      <p:sp>
        <p:nvSpPr>
          <p:cNvPr id="3" name="Content Placeholder 2"/>
          <p:cNvSpPr>
            <a:spLocks noGrp="1"/>
          </p:cNvSpPr>
          <p:nvPr>
            <p:ph idx="1"/>
          </p:nvPr>
        </p:nvSpPr>
        <p:spPr/>
        <p:txBody>
          <a:bodyPr>
            <a:normAutofit fontScale="77500" lnSpcReduction="20000"/>
          </a:bodyPr>
          <a:lstStyle/>
          <a:p>
            <a:r>
              <a:rPr lang="en-US" sz="3600" dirty="0"/>
              <a:t>We are using the WebEx platform for today’s meeting.</a:t>
            </a:r>
          </a:p>
          <a:p>
            <a:r>
              <a:rPr lang="en-US" sz="3600" dirty="0"/>
              <a:t>Please mute your line to reduce background noise.</a:t>
            </a:r>
          </a:p>
          <a:p>
            <a:r>
              <a:rPr lang="en-US" sz="3600" dirty="0"/>
              <a:t>We invite members of the Stakeholder Advisory Board to use the “</a:t>
            </a:r>
            <a:r>
              <a:rPr lang="en-US" sz="3600" b="1" dirty="0"/>
              <a:t>raise</a:t>
            </a:r>
            <a:r>
              <a:rPr lang="en-US" sz="3600" dirty="0"/>
              <a:t> your </a:t>
            </a:r>
            <a:r>
              <a:rPr lang="en-US" sz="3600" b="1" dirty="0"/>
              <a:t>hand</a:t>
            </a:r>
            <a:r>
              <a:rPr lang="en-US" sz="3600" dirty="0"/>
              <a:t>” feature if you wish to be called upon. </a:t>
            </a:r>
          </a:p>
          <a:p>
            <a:pPr lvl="1"/>
            <a:r>
              <a:rPr lang="en-US" sz="3100" dirty="0"/>
              <a:t>Click on the </a:t>
            </a:r>
            <a:r>
              <a:rPr lang="en-US" sz="3100" b="1" dirty="0"/>
              <a:t>Raise Hand</a:t>
            </a:r>
            <a:r>
              <a:rPr lang="en-US" sz="3100" dirty="0"/>
              <a:t> button, which will place a small </a:t>
            </a:r>
            <a:r>
              <a:rPr lang="en-US" sz="3100" b="1" dirty="0"/>
              <a:t>hand</a:t>
            </a:r>
            <a:r>
              <a:rPr lang="en-US" sz="3100" dirty="0"/>
              <a:t> icon next to your name in the participant list. This will alert us that you wish to be called upon.</a:t>
            </a:r>
          </a:p>
          <a:p>
            <a:r>
              <a:rPr lang="en-US" sz="3600" dirty="0"/>
              <a:t>Please unmute your line when you wish to speak. </a:t>
            </a:r>
          </a:p>
          <a:p>
            <a:r>
              <a:rPr lang="en-US" sz="3600" dirty="0"/>
              <a:t>If you have a question or request, please enter it into the Q&amp;A box in the top right-hand panel. </a:t>
            </a:r>
          </a:p>
          <a:p>
            <a:pPr lvl="1"/>
            <a:r>
              <a:rPr lang="en-US" sz="3200" dirty="0"/>
              <a:t>Indicate if your request is for everyone, or for the Bailit Health moderator. </a:t>
            </a:r>
          </a:p>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5</a:t>
            </a:fld>
            <a:endParaRPr lang="en-US"/>
          </a:p>
        </p:txBody>
      </p:sp>
    </p:spTree>
    <p:extLst>
      <p:ext uri="{BB962C8B-B14F-4D97-AF65-F5344CB8AC3E}">
        <p14:creationId xmlns:p14="http://schemas.microsoft.com/office/powerpoint/2010/main" val="361697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725B-DBA1-428F-8C33-2F1F1F0CD981}"/>
              </a:ext>
            </a:extLst>
          </p:cNvPr>
          <p:cNvSpPr>
            <a:spLocks noGrp="1"/>
          </p:cNvSpPr>
          <p:nvPr>
            <p:ph type="title"/>
          </p:nvPr>
        </p:nvSpPr>
        <p:spPr/>
        <p:txBody>
          <a:bodyPr/>
          <a:lstStyle/>
          <a:p>
            <a:r>
              <a:rPr lang="en-US" dirty="0"/>
              <a:t>Process for Facilitating Discussion via WebEx</a:t>
            </a:r>
          </a:p>
        </p:txBody>
      </p:sp>
      <p:sp>
        <p:nvSpPr>
          <p:cNvPr id="4" name="Content Placeholder 3">
            <a:extLst>
              <a:ext uri="{FF2B5EF4-FFF2-40B4-BE49-F238E27FC236}">
                <a16:creationId xmlns:a16="http://schemas.microsoft.com/office/drawing/2014/main" id="{2B26BC7F-E7B0-4743-9CAF-9F2F5D4F1AE3}"/>
              </a:ext>
            </a:extLst>
          </p:cNvPr>
          <p:cNvSpPr>
            <a:spLocks noGrp="1"/>
          </p:cNvSpPr>
          <p:nvPr>
            <p:ph idx="1"/>
          </p:nvPr>
        </p:nvSpPr>
        <p:spPr/>
        <p:txBody>
          <a:bodyPr vert="horz" anchor="t">
            <a:noAutofit/>
          </a:bodyPr>
          <a:lstStyle/>
          <a:p>
            <a:pPr marL="0" indent="0">
              <a:spcAft>
                <a:spcPts val="600"/>
              </a:spcAft>
              <a:buClr>
                <a:schemeClr val="accent2">
                  <a:lumMod val="75000"/>
                </a:schemeClr>
              </a:buClr>
              <a:buNone/>
            </a:pPr>
            <a:r>
              <a:rPr lang="en-US" sz="2700" dirty="0">
                <a:latin typeface="Cambria"/>
              </a:rPr>
              <a:t>Because the Stakeholder Advisory Board is a large body, it is possible that during the meeting we will not be able to address all of the questions and requests entered into the chat box.   Those questions and requests that we cannot get to will receive a response in writing and posted with the meeting summary.</a:t>
            </a:r>
          </a:p>
        </p:txBody>
      </p:sp>
      <p:sp>
        <p:nvSpPr>
          <p:cNvPr id="3" name="Slide Number Placeholder 2">
            <a:extLst>
              <a:ext uri="{FF2B5EF4-FFF2-40B4-BE49-F238E27FC236}">
                <a16:creationId xmlns:a16="http://schemas.microsoft.com/office/drawing/2014/main" id="{C20738DB-3899-4209-8998-CA0834D400B9}"/>
              </a:ext>
            </a:extLst>
          </p:cNvPr>
          <p:cNvSpPr>
            <a:spLocks noGrp="1"/>
          </p:cNvSpPr>
          <p:nvPr>
            <p:ph type="sldNum" sz="quarter" idx="12"/>
          </p:nvPr>
        </p:nvSpPr>
        <p:spPr/>
        <p:txBody>
          <a:bodyPr/>
          <a:lstStyle/>
          <a:p>
            <a:fld id="{401CF334-2D5C-4859-84A6-CA7E6E43FAEB}" type="slidenum">
              <a:rPr lang="en-US" smtClean="0"/>
              <a:t>6</a:t>
            </a:fld>
            <a:endParaRPr lang="en-US"/>
          </a:p>
        </p:txBody>
      </p:sp>
    </p:spTree>
    <p:extLst>
      <p:ext uri="{BB962C8B-B14F-4D97-AF65-F5344CB8AC3E}">
        <p14:creationId xmlns:p14="http://schemas.microsoft.com/office/powerpoint/2010/main" val="291206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494F-5E2A-422C-9322-0EEB1E8E44DF}"/>
              </a:ext>
            </a:extLst>
          </p:cNvPr>
          <p:cNvSpPr>
            <a:spLocks noGrp="1"/>
          </p:cNvSpPr>
          <p:nvPr>
            <p:ph type="title"/>
          </p:nvPr>
        </p:nvSpPr>
        <p:spPr/>
        <p:txBody>
          <a:bodyPr/>
          <a:lstStyle/>
          <a:p>
            <a:r>
              <a:rPr lang="en-US" b="1">
                <a:latin typeface="Cambria"/>
              </a:rPr>
              <a:t>Public Comment</a:t>
            </a:r>
          </a:p>
        </p:txBody>
      </p:sp>
      <p:sp>
        <p:nvSpPr>
          <p:cNvPr id="4" name="Slide Number Placeholder 3">
            <a:extLst>
              <a:ext uri="{FF2B5EF4-FFF2-40B4-BE49-F238E27FC236}">
                <a16:creationId xmlns:a16="http://schemas.microsoft.com/office/drawing/2014/main" id="{66E9C4AB-7849-40E9-B143-D9D93FEFD24C}"/>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410706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448E1-8ED6-4517-B7DC-4EB6091ED127}"/>
              </a:ext>
            </a:extLst>
          </p:cNvPr>
          <p:cNvSpPr>
            <a:spLocks noGrp="1"/>
          </p:cNvSpPr>
          <p:nvPr>
            <p:ph type="title"/>
          </p:nvPr>
        </p:nvSpPr>
        <p:spPr/>
        <p:txBody>
          <a:bodyPr/>
          <a:lstStyle/>
          <a:p>
            <a:r>
              <a:rPr lang="en-US"/>
              <a:t>Governor Lamont’s Charge </a:t>
            </a:r>
          </a:p>
        </p:txBody>
      </p:sp>
      <p:sp>
        <p:nvSpPr>
          <p:cNvPr id="4" name="Slide Number Placeholder 3">
            <a:extLst>
              <a:ext uri="{FF2B5EF4-FFF2-40B4-BE49-F238E27FC236}">
                <a16:creationId xmlns:a16="http://schemas.microsoft.com/office/drawing/2014/main" id="{CA3EC6EF-1283-4D0C-A7D0-47E5A5F85241}"/>
              </a:ext>
            </a:extLst>
          </p:cNvPr>
          <p:cNvSpPr>
            <a:spLocks noGrp="1"/>
          </p:cNvSpPr>
          <p:nvPr>
            <p:ph type="sldNum" sz="quarter" idx="12"/>
          </p:nvPr>
        </p:nvSpPr>
        <p:spPr/>
        <p:txBody>
          <a:bodyPr/>
          <a:lstStyle/>
          <a:p>
            <a:fld id="{401CF334-2D5C-4859-84A6-CA7E6E43FAEB}" type="slidenum">
              <a:rPr lang="en-US" smtClean="0"/>
              <a:t>8</a:t>
            </a:fld>
            <a:endParaRPr lang="en-US"/>
          </a:p>
        </p:txBody>
      </p:sp>
    </p:spTree>
    <p:extLst>
      <p:ext uri="{BB962C8B-B14F-4D97-AF65-F5344CB8AC3E}">
        <p14:creationId xmlns:p14="http://schemas.microsoft.com/office/powerpoint/2010/main" val="20310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A5BF92-17A9-4BB6-9183-0E304A669C34}"/>
              </a:ext>
            </a:extLst>
          </p:cNvPr>
          <p:cNvSpPr>
            <a:spLocks noGrp="1"/>
          </p:cNvSpPr>
          <p:nvPr>
            <p:ph type="title"/>
          </p:nvPr>
        </p:nvSpPr>
        <p:spPr/>
        <p:txBody>
          <a:bodyPr/>
          <a:lstStyle/>
          <a:p>
            <a:r>
              <a:rPr lang="en-US"/>
              <a:t>Executive Order #5 Directs OHS to:</a:t>
            </a:r>
          </a:p>
        </p:txBody>
      </p:sp>
      <p:sp>
        <p:nvSpPr>
          <p:cNvPr id="6" name="Content Placeholder 5">
            <a:extLst>
              <a:ext uri="{FF2B5EF4-FFF2-40B4-BE49-F238E27FC236}">
                <a16:creationId xmlns:a16="http://schemas.microsoft.com/office/drawing/2014/main" id="{DB9EB095-141E-4255-887C-95D9AB24C59F}"/>
              </a:ext>
            </a:extLst>
          </p:cNvPr>
          <p:cNvSpPr>
            <a:spLocks noGrp="1"/>
          </p:cNvSpPr>
          <p:nvPr>
            <p:ph idx="1"/>
          </p:nvPr>
        </p:nvSpPr>
        <p:spPr/>
        <p:txBody>
          <a:bodyPr>
            <a:normAutofit lnSpcReduction="10000"/>
          </a:bodyPr>
          <a:lstStyle/>
          <a:p>
            <a:pPr marL="624078" indent="-514350">
              <a:buFont typeface="+mj-lt"/>
              <a:buAutoNum type="arabicPeriod"/>
            </a:pPr>
            <a:r>
              <a:rPr lang="en-US"/>
              <a:t>Develop annual health care cost growth benchmarks by December 2020 for CY 2021-2025.</a:t>
            </a:r>
          </a:p>
          <a:p>
            <a:pPr marL="624078" indent="-514350">
              <a:buFont typeface="+mj-lt"/>
              <a:buAutoNum type="arabicPeriod"/>
            </a:pPr>
            <a:r>
              <a:rPr lang="en-US"/>
              <a:t>Set targets for increased primary care spending as a percentage of total health care spending to reach 10% by 2025.</a:t>
            </a:r>
          </a:p>
          <a:p>
            <a:pPr marL="624078" indent="-514350">
              <a:buFont typeface="+mj-lt"/>
              <a:buAutoNum type="arabicPeriod"/>
            </a:pPr>
            <a:r>
              <a:rPr lang="en-US"/>
              <a:t>Develop quality benchmarks across all public and private payers beginning in 2022, including clinical quality measures, over/under utilization measures, and patient safety measures.</a:t>
            </a:r>
          </a:p>
          <a:p>
            <a:pPr marL="624078" indent="-514350">
              <a:buFont typeface="+mj-lt"/>
              <a:buAutoNum type="arabicPeriod"/>
            </a:pPr>
            <a:r>
              <a:rPr lang="en-US"/>
              <a:t>Monitor and report annually on health care spending growth across public and private payers.</a:t>
            </a:r>
          </a:p>
          <a:p>
            <a:pPr marL="624078" indent="-514350">
              <a:buFont typeface="+mj-lt"/>
              <a:buAutoNum type="arabicPeriod"/>
            </a:pPr>
            <a:r>
              <a:rPr lang="en-US"/>
              <a:t>Monitor accountable care organizations and the adoption of alternative payment models.</a:t>
            </a:r>
          </a:p>
          <a:p>
            <a:pPr marL="109728" indent="0">
              <a:buNone/>
            </a:pPr>
            <a:endParaRPr lang="en-US"/>
          </a:p>
        </p:txBody>
      </p:sp>
      <p:sp>
        <p:nvSpPr>
          <p:cNvPr id="4" name="Slide Number Placeholder 3">
            <a:extLst>
              <a:ext uri="{FF2B5EF4-FFF2-40B4-BE49-F238E27FC236}">
                <a16:creationId xmlns:a16="http://schemas.microsoft.com/office/drawing/2014/main" id="{56782324-9A52-48D6-A7A5-73C70AD16657}"/>
              </a:ext>
            </a:extLst>
          </p:cNvPr>
          <p:cNvSpPr>
            <a:spLocks noGrp="1"/>
          </p:cNvSpPr>
          <p:nvPr>
            <p:ph type="sldNum" sz="quarter" idx="12"/>
          </p:nvPr>
        </p:nvSpPr>
        <p:spPr/>
        <p:txBody>
          <a:bodyPr/>
          <a:lstStyle/>
          <a:p>
            <a:fld id="{401CF334-2D5C-4859-84A6-CA7E6E43FAEB}" type="slidenum">
              <a:rPr lang="en-US" smtClean="0"/>
              <a:t>9</a:t>
            </a:fld>
            <a:endParaRPr lang="en-US"/>
          </a:p>
        </p:txBody>
      </p:sp>
    </p:spTree>
    <p:extLst>
      <p:ext uri="{BB962C8B-B14F-4D97-AF65-F5344CB8AC3E}">
        <p14:creationId xmlns:p14="http://schemas.microsoft.com/office/powerpoint/2010/main" val="421568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OHS Colors">
      <a:dk1>
        <a:srgbClr val="00395C"/>
      </a:dk1>
      <a:lt1>
        <a:srgbClr val="FFFFFF"/>
      </a:lt1>
      <a:dk2>
        <a:srgbClr val="0069A7"/>
      </a:dk2>
      <a:lt2>
        <a:srgbClr val="E5F5FF"/>
      </a:lt2>
      <a:accent1>
        <a:srgbClr val="00395C"/>
      </a:accent1>
      <a:accent2>
        <a:srgbClr val="FFC000"/>
      </a:accent2>
      <a:accent3>
        <a:srgbClr val="C00000"/>
      </a:accent3>
      <a:accent4>
        <a:srgbClr val="92D050"/>
      </a:accent4>
      <a:accent5>
        <a:srgbClr val="00548E"/>
      </a:accent5>
      <a:accent6>
        <a:srgbClr val="FA004D"/>
      </a:accent6>
      <a:hlink>
        <a:srgbClr val="51C3F9"/>
      </a:hlink>
      <a:folHlink>
        <a:srgbClr val="8E366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Training presentation">
  <a:themeElements>
    <a:clrScheme name="OHS Colors">
      <a:dk1>
        <a:srgbClr val="00395C"/>
      </a:dk1>
      <a:lt1>
        <a:srgbClr val="FFFFFF"/>
      </a:lt1>
      <a:dk2>
        <a:srgbClr val="0069A7"/>
      </a:dk2>
      <a:lt2>
        <a:srgbClr val="E5F5FF"/>
      </a:lt2>
      <a:accent1>
        <a:srgbClr val="00395C"/>
      </a:accent1>
      <a:accent2>
        <a:srgbClr val="FFC000"/>
      </a:accent2>
      <a:accent3>
        <a:srgbClr val="C00000"/>
      </a:accent3>
      <a:accent4>
        <a:srgbClr val="92D050"/>
      </a:accent4>
      <a:accent5>
        <a:srgbClr val="00548E"/>
      </a:accent5>
      <a:accent6>
        <a:srgbClr val="FA004D"/>
      </a:accent6>
      <a:hlink>
        <a:srgbClr val="51C3F9"/>
      </a:hlink>
      <a:folHlink>
        <a:srgbClr val="8E366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CAD4CE2BC3A44A983A027F60757C3D" ma:contentTypeVersion="6" ma:contentTypeDescription="Create a new document." ma:contentTypeScope="" ma:versionID="a808c4c7633b61c3c963b198512231c8">
  <xsd:schema xmlns:xsd="http://www.w3.org/2001/XMLSchema" xmlns:xs="http://www.w3.org/2001/XMLSchema" xmlns:p="http://schemas.microsoft.com/office/2006/metadata/properties" xmlns:ns2="b58c3a01-6d6f-4f2f-b2dd-2f5e471462df" xmlns:ns3="d29a8555-db37-4257-91ea-e6d336cdedf2" targetNamespace="http://schemas.microsoft.com/office/2006/metadata/properties" ma:root="true" ma:fieldsID="ca98b0f9a284163004db47edba51d6d0" ns2:_="" ns3:_="">
    <xsd:import namespace="b58c3a01-6d6f-4f2f-b2dd-2f5e471462df"/>
    <xsd:import namespace="d29a8555-db37-4257-91ea-e6d336cde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c3a01-6d6f-4f2f-b2dd-2f5e47146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Megan Burns</DisplayName>
        <AccountId>17</AccountId>
        <AccountType/>
      </UserInfo>
    </SharedWithUsers>
  </documentManagement>
</p:properties>
</file>

<file path=customXml/itemProps1.xml><?xml version="1.0" encoding="utf-8"?>
<ds:datastoreItem xmlns:ds="http://schemas.openxmlformats.org/officeDocument/2006/customXml" ds:itemID="{AD526A6D-8B79-4D2C-BC01-D1B1F3ED754A}">
  <ds:schemaRefs>
    <ds:schemaRef ds:uri="b58c3a01-6d6f-4f2f-b2dd-2f5e471462df"/>
    <ds:schemaRef ds:uri="d29a8555-db37-4257-91ea-e6d336cde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DA7E19-EB6B-4847-90E9-BB8A95035AAF}">
  <ds:schemaRefs>
    <ds:schemaRef ds:uri="http://schemas.microsoft.com/sharepoint/v3/contenttype/forms"/>
  </ds:schemaRefs>
</ds:datastoreItem>
</file>

<file path=customXml/itemProps3.xml><?xml version="1.0" encoding="utf-8"?>
<ds:datastoreItem xmlns:ds="http://schemas.openxmlformats.org/officeDocument/2006/customXml" ds:itemID="{095A2981-3D66-4517-B6FF-D5C968261FFF}">
  <ds:schemaRefs>
    <ds:schemaRef ds:uri="http://purl.org/dc/terms/"/>
    <ds:schemaRef ds:uri="http://schemas.microsoft.com/office/2006/documentManagement/types"/>
    <ds:schemaRef ds:uri="http://schemas.microsoft.com/office/infopath/2007/PartnerControls"/>
    <ds:schemaRef ds:uri="http://purl.org/dc/elements/1.1/"/>
    <ds:schemaRef ds:uri="b58c3a01-6d6f-4f2f-b2dd-2f5e471462df"/>
    <ds:schemaRef ds:uri="http://schemas.openxmlformats.org/package/2006/metadata/core-properties"/>
    <ds:schemaRef ds:uri="http://schemas.microsoft.com/office/2006/metadata/properties"/>
    <ds:schemaRef ds:uri="d29a8555-db37-4257-91ea-e6d336cdedf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TotalTime>
  <Words>3632</Words>
  <Application>Microsoft Office PowerPoint</Application>
  <PresentationFormat>Widescreen</PresentationFormat>
  <Paragraphs>430</Paragraphs>
  <Slides>44</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Calibri</vt:lpstr>
      <vt:lpstr>Cambria</vt:lpstr>
      <vt:lpstr>Georgia</vt:lpstr>
      <vt:lpstr>Impact</vt:lpstr>
      <vt:lpstr>Wingdings 2</vt:lpstr>
      <vt:lpstr>Training presentation</vt:lpstr>
      <vt:lpstr>Training presentation</vt:lpstr>
      <vt:lpstr>Cost Growth Benchmark  Stakeholder Advisory Board Meeting #1 May 14, 2020</vt:lpstr>
      <vt:lpstr>PowerPoint Presentation</vt:lpstr>
      <vt:lpstr>Call to Order and Introductions</vt:lpstr>
      <vt:lpstr>Stakeholder Advisory Board Members</vt:lpstr>
      <vt:lpstr>Process for Facilitating Discussion via WebEx</vt:lpstr>
      <vt:lpstr>Process for Facilitating Discussion via WebEx</vt:lpstr>
      <vt:lpstr>Public Comment</vt:lpstr>
      <vt:lpstr>Governor Lamont’s Charge </vt:lpstr>
      <vt:lpstr>Executive Order #5 Directs OHS to:</vt:lpstr>
      <vt:lpstr>Connecticut is one of the states that spends the most on health care…</vt:lpstr>
      <vt:lpstr>Yet health care remains unaffordable to many</vt:lpstr>
      <vt:lpstr>Connecticut employer-sponsored insurance per capita spending grew 17% in five years</vt:lpstr>
      <vt:lpstr>National Healthcare Quality and Disparities Report</vt:lpstr>
      <vt:lpstr>Connecticut’s Cost Growth and Quality Benchmarks, and Primary Care Target Program</vt:lpstr>
      <vt:lpstr>PowerPoint Presentation</vt:lpstr>
      <vt:lpstr>Connecticut Benchmark Program:  Key Deliberating Bodies </vt:lpstr>
      <vt:lpstr>Technical Team Members</vt:lpstr>
      <vt:lpstr>PowerPoint Presentation</vt:lpstr>
      <vt:lpstr>PowerPoint Presentation</vt:lpstr>
      <vt:lpstr>PowerPoint Presentation</vt:lpstr>
      <vt:lpstr>PowerPoint Presentation</vt:lpstr>
      <vt:lpstr>PowerPoint Presentation</vt:lpstr>
      <vt:lpstr>PowerPoint Presentation</vt:lpstr>
      <vt:lpstr>Review of Proposed Charter and Bylaws</vt:lpstr>
      <vt:lpstr>Objectives of Stakeholder Advisory Board</vt:lpstr>
      <vt:lpstr>Achieving the Objectives</vt:lpstr>
      <vt:lpstr>Next Steps for Charter and Bylaws</vt:lpstr>
      <vt:lpstr>Health Care Cost Growth Benchmark</vt:lpstr>
      <vt:lpstr>What Is a Cost Growth Benchmark?</vt:lpstr>
      <vt:lpstr>What Other States Have a Cost Growth Benchmark?</vt:lpstr>
      <vt:lpstr>Logic Model for Cost Growth Benchmarks</vt:lpstr>
      <vt:lpstr>What Does a Cost Growth Benchmark Measure?</vt:lpstr>
      <vt:lpstr>What Does a Cost Growth Benchmark Measure?</vt:lpstr>
      <vt:lpstr>How Have Other States Implemented Cost Growth Benchmarks?</vt:lpstr>
      <vt:lpstr>Massachusetts’ Cost Growth Benchmark Experience</vt:lpstr>
      <vt:lpstr>Policy Experts’ Assessment of the Benchmark Program’s Impact</vt:lpstr>
      <vt:lpstr>To Ask a Question...Raise your Hand!</vt:lpstr>
      <vt:lpstr>Stakeholder Engagement Plan</vt:lpstr>
      <vt:lpstr>Stakeholder Engagement Plan: Objectives</vt:lpstr>
      <vt:lpstr>Stakeholder Engagement: Two Phases</vt:lpstr>
      <vt:lpstr>A Broad Range of Stakeholders</vt:lpstr>
      <vt:lpstr>Advisory Board Role with Stakeholder Engagement</vt:lpstr>
      <vt:lpstr>Plan of Meetings</vt:lpstr>
      <vt:lpstr>Wrap-Up &amp;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Growth Benchmark Technical Team Meeting #2 May 5, 2020</dc:title>
  <dc:creator>Megan Burns</dc:creator>
  <cp:lastModifiedBy>Capozzi, Mayda</cp:lastModifiedBy>
  <cp:revision>4</cp:revision>
  <cp:lastPrinted>2020-05-14T14:38:22Z</cp:lastPrinted>
  <dcterms:created xsi:type="dcterms:W3CDTF">2020-04-28T19:35:59Z</dcterms:created>
  <dcterms:modified xsi:type="dcterms:W3CDTF">2020-05-14T19:05:51Z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0x010100D2CAD4CE2BC3A44A983A027F60757C3D</vt:lpwstr>
  </property>
</Properties>
</file>