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39"/>
  </p:notesMasterIdLst>
  <p:handoutMasterIdLst>
    <p:handoutMasterId r:id="rId40"/>
  </p:handoutMasterIdLst>
  <p:sldIdLst>
    <p:sldId id="257" r:id="rId2"/>
    <p:sldId id="321" r:id="rId3"/>
    <p:sldId id="322" r:id="rId4"/>
    <p:sldId id="278" r:id="rId5"/>
    <p:sldId id="268" r:id="rId6"/>
    <p:sldId id="270" r:id="rId7"/>
    <p:sldId id="271" r:id="rId8"/>
    <p:sldId id="275" r:id="rId9"/>
    <p:sldId id="269" r:id="rId10"/>
    <p:sldId id="274" r:id="rId11"/>
    <p:sldId id="339" r:id="rId12"/>
    <p:sldId id="276" r:id="rId13"/>
    <p:sldId id="311" r:id="rId14"/>
    <p:sldId id="310" r:id="rId15"/>
    <p:sldId id="341" r:id="rId16"/>
    <p:sldId id="354" r:id="rId17"/>
    <p:sldId id="312" r:id="rId18"/>
    <p:sldId id="340" r:id="rId19"/>
    <p:sldId id="337" r:id="rId20"/>
    <p:sldId id="342" r:id="rId21"/>
    <p:sldId id="343" r:id="rId22"/>
    <p:sldId id="389" r:id="rId23"/>
    <p:sldId id="344" r:id="rId24"/>
    <p:sldId id="345" r:id="rId25"/>
    <p:sldId id="346" r:id="rId26"/>
    <p:sldId id="385" r:id="rId27"/>
    <p:sldId id="348" r:id="rId28"/>
    <p:sldId id="391" r:id="rId29"/>
    <p:sldId id="388" r:id="rId30"/>
    <p:sldId id="356" r:id="rId31"/>
    <p:sldId id="357" r:id="rId32"/>
    <p:sldId id="358" r:id="rId33"/>
    <p:sldId id="359" r:id="rId34"/>
    <p:sldId id="304" r:id="rId35"/>
    <p:sldId id="355" r:id="rId36"/>
    <p:sldId id="318" r:id="rId37"/>
    <p:sldId id="299" r:id="rId3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rris, Laura" initials="ML" lastIdx="2" clrIdx="0">
    <p:extLst>
      <p:ext uri="{19B8F6BF-5375-455C-9EA6-DF929625EA0E}">
        <p15:presenceInfo xmlns:p15="http://schemas.microsoft.com/office/powerpoint/2012/main" userId="S-1-5-21-746137067-854245398-682003330-2181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67B1"/>
    <a:srgbClr val="00395C"/>
    <a:srgbClr val="C1E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54" autoAdjust="0"/>
    <p:restoredTop sz="78969" autoAdjust="0"/>
  </p:normalViewPr>
  <p:slideViewPr>
    <p:cSldViewPr snapToGrid="0">
      <p:cViewPr varScale="1">
        <p:scale>
          <a:sx n="103" d="100"/>
          <a:sy n="103" d="100"/>
        </p:scale>
        <p:origin x="798" y="96"/>
      </p:cViewPr>
      <p:guideLst>
        <p:guide orient="horz" pos="2160"/>
        <p:guide pos="3840"/>
        <p:guide pos="7296"/>
        <p:guide orient="horz" pos="4128"/>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8796EA6-6F25-4F19-87BA-7ADCC16DAEFF}" type="datetimeFigureOut">
              <a:rPr lang="en-US" smtClean="0"/>
              <a:t>1/16/2020</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39C172E-A8B5-46F6-B05C-DFA3E2E0F207}" type="datetimeFigureOut">
              <a:rPr lang="en-US" smtClean="0"/>
              <a:t>1/16/2020</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Leslie</a:t>
            </a:r>
          </a:p>
        </p:txBody>
      </p:sp>
      <p:sp>
        <p:nvSpPr>
          <p:cNvPr id="4" name="Slide Number Placeholder 3"/>
          <p:cNvSpPr>
            <a:spLocks noGrp="1"/>
          </p:cNvSpPr>
          <p:nvPr>
            <p:ph type="sldNum" sz="quarter" idx="10"/>
          </p:nvPr>
        </p:nvSpPr>
        <p:spPr/>
        <p:txBody>
          <a:bodyPr/>
          <a:lstStyle/>
          <a:p>
            <a:fld id="{32674CE4-FBD8-4481-AEFB-CA53E599A745}" type="slidenum">
              <a:rPr lang="en-US" smtClean="0"/>
              <a:t>10</a:t>
            </a:fld>
            <a:endParaRPr lang="en-US" dirty="0"/>
          </a:p>
        </p:txBody>
      </p:sp>
    </p:spTree>
    <p:extLst>
      <p:ext uri="{BB962C8B-B14F-4D97-AF65-F5344CB8AC3E}">
        <p14:creationId xmlns:p14="http://schemas.microsoft.com/office/powerpoint/2010/main" val="633875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Leslie</a:t>
            </a:r>
          </a:p>
        </p:txBody>
      </p:sp>
      <p:sp>
        <p:nvSpPr>
          <p:cNvPr id="4" name="Slide Number Placeholder 3"/>
          <p:cNvSpPr>
            <a:spLocks noGrp="1"/>
          </p:cNvSpPr>
          <p:nvPr>
            <p:ph type="sldNum" sz="quarter" idx="10"/>
          </p:nvPr>
        </p:nvSpPr>
        <p:spPr/>
        <p:txBody>
          <a:bodyPr/>
          <a:lstStyle/>
          <a:p>
            <a:fld id="{32674CE4-FBD8-4481-AEFB-CA53E599A745}" type="slidenum">
              <a:rPr lang="en-US" smtClean="0"/>
              <a:t>11</a:t>
            </a:fld>
            <a:endParaRPr lang="en-US" dirty="0"/>
          </a:p>
        </p:txBody>
      </p:sp>
    </p:spTree>
    <p:extLst>
      <p:ext uri="{BB962C8B-B14F-4D97-AF65-F5344CB8AC3E}">
        <p14:creationId xmlns:p14="http://schemas.microsoft.com/office/powerpoint/2010/main" val="1807675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Steve</a:t>
            </a:r>
          </a:p>
        </p:txBody>
      </p:sp>
      <p:sp>
        <p:nvSpPr>
          <p:cNvPr id="4" name="Slide Number Placeholder 3"/>
          <p:cNvSpPr>
            <a:spLocks noGrp="1"/>
          </p:cNvSpPr>
          <p:nvPr>
            <p:ph type="sldNum" sz="quarter" idx="10"/>
          </p:nvPr>
        </p:nvSpPr>
        <p:spPr/>
        <p:txBody>
          <a:bodyPr/>
          <a:lstStyle/>
          <a:p>
            <a:fld id="{32674CE4-FBD8-4481-AEFB-CA53E599A745}" type="slidenum">
              <a:rPr lang="en-US" smtClean="0"/>
              <a:t>12</a:t>
            </a:fld>
            <a:endParaRPr lang="en-US" dirty="0"/>
          </a:p>
        </p:txBody>
      </p:sp>
    </p:spTree>
    <p:extLst>
      <p:ext uri="{BB962C8B-B14F-4D97-AF65-F5344CB8AC3E}">
        <p14:creationId xmlns:p14="http://schemas.microsoft.com/office/powerpoint/2010/main" val="24015029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Steve </a:t>
            </a:r>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13</a:t>
            </a:fld>
            <a:endParaRPr lang="en-US" dirty="0"/>
          </a:p>
        </p:txBody>
      </p:sp>
    </p:spTree>
    <p:extLst>
      <p:ext uri="{BB962C8B-B14F-4D97-AF65-F5344CB8AC3E}">
        <p14:creationId xmlns:p14="http://schemas.microsoft.com/office/powerpoint/2010/main" val="12292606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 </a:t>
            </a:r>
          </a:p>
        </p:txBody>
      </p:sp>
      <p:sp>
        <p:nvSpPr>
          <p:cNvPr id="4" name="Slide Number Placeholder 3"/>
          <p:cNvSpPr>
            <a:spLocks noGrp="1"/>
          </p:cNvSpPr>
          <p:nvPr>
            <p:ph type="sldNum" sz="quarter" idx="10"/>
          </p:nvPr>
        </p:nvSpPr>
        <p:spPr/>
        <p:txBody>
          <a:bodyPr/>
          <a:lstStyle/>
          <a:p>
            <a:fld id="{32674CE4-FBD8-4481-AEFB-CA53E599A745}" type="slidenum">
              <a:rPr lang="en-US" smtClean="0"/>
              <a:t>14</a:t>
            </a:fld>
            <a:endParaRPr lang="en-US" dirty="0"/>
          </a:p>
        </p:txBody>
      </p:sp>
    </p:spTree>
    <p:extLst>
      <p:ext uri="{BB962C8B-B14F-4D97-AF65-F5344CB8AC3E}">
        <p14:creationId xmlns:p14="http://schemas.microsoft.com/office/powerpoint/2010/main" val="24200801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a:t>
            </a:r>
          </a:p>
        </p:txBody>
      </p:sp>
      <p:sp>
        <p:nvSpPr>
          <p:cNvPr id="4" name="Slide Number Placeholder 3"/>
          <p:cNvSpPr>
            <a:spLocks noGrp="1"/>
          </p:cNvSpPr>
          <p:nvPr>
            <p:ph type="sldNum" sz="quarter" idx="5"/>
          </p:nvPr>
        </p:nvSpPr>
        <p:spPr/>
        <p:txBody>
          <a:bodyPr/>
          <a:lstStyle/>
          <a:p>
            <a:fld id="{32674CE4-FBD8-4481-AEFB-CA53E599A745}" type="slidenum">
              <a:rPr lang="en-US" smtClean="0"/>
              <a:t>15</a:t>
            </a:fld>
            <a:endParaRPr lang="en-US" dirty="0"/>
          </a:p>
        </p:txBody>
      </p:sp>
    </p:spTree>
    <p:extLst>
      <p:ext uri="{BB962C8B-B14F-4D97-AF65-F5344CB8AC3E}">
        <p14:creationId xmlns:p14="http://schemas.microsoft.com/office/powerpoint/2010/main" val="41150200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a:t>
            </a:r>
          </a:p>
        </p:txBody>
      </p:sp>
      <p:sp>
        <p:nvSpPr>
          <p:cNvPr id="4" name="Slide Number Placeholder 3"/>
          <p:cNvSpPr>
            <a:spLocks noGrp="1"/>
          </p:cNvSpPr>
          <p:nvPr>
            <p:ph type="sldNum" sz="quarter" idx="5"/>
          </p:nvPr>
        </p:nvSpPr>
        <p:spPr/>
        <p:txBody>
          <a:bodyPr/>
          <a:lstStyle/>
          <a:p>
            <a:fld id="{32674CE4-FBD8-4481-AEFB-CA53E599A745}" type="slidenum">
              <a:rPr lang="en-US" smtClean="0"/>
              <a:t>16</a:t>
            </a:fld>
            <a:endParaRPr lang="en-US" dirty="0"/>
          </a:p>
        </p:txBody>
      </p:sp>
    </p:spTree>
    <p:extLst>
      <p:ext uri="{BB962C8B-B14F-4D97-AF65-F5344CB8AC3E}">
        <p14:creationId xmlns:p14="http://schemas.microsoft.com/office/powerpoint/2010/main" val="4625978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a:t>
            </a:r>
          </a:p>
        </p:txBody>
      </p:sp>
      <p:sp>
        <p:nvSpPr>
          <p:cNvPr id="4" name="Slide Number Placeholder 3"/>
          <p:cNvSpPr>
            <a:spLocks noGrp="1"/>
          </p:cNvSpPr>
          <p:nvPr>
            <p:ph type="sldNum" sz="quarter" idx="10"/>
          </p:nvPr>
        </p:nvSpPr>
        <p:spPr/>
        <p:txBody>
          <a:bodyPr/>
          <a:lstStyle/>
          <a:p>
            <a:fld id="{32674CE4-FBD8-4481-AEFB-CA53E599A745}" type="slidenum">
              <a:rPr lang="en-US" smtClean="0"/>
              <a:t>17</a:t>
            </a:fld>
            <a:endParaRPr lang="en-US" dirty="0"/>
          </a:p>
        </p:txBody>
      </p:sp>
    </p:spTree>
    <p:extLst>
      <p:ext uri="{BB962C8B-B14F-4D97-AF65-F5344CB8AC3E}">
        <p14:creationId xmlns:p14="http://schemas.microsoft.com/office/powerpoint/2010/main" val="36018552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Lindsey-Summarize</a:t>
            </a:r>
          </a:p>
          <a:p>
            <a:endParaRPr lang="en-US" dirty="0"/>
          </a:p>
          <a:p>
            <a:r>
              <a:rPr lang="en-US" dirty="0"/>
              <a:t>The 5-2-1-0 is a national childhood obesity prevention campaign affiliated with Michelle Obama’s “Let’s Move!” Initiative. </a:t>
            </a:r>
          </a:p>
          <a:p>
            <a:endParaRPr lang="en-US" dirty="0"/>
          </a:p>
          <a:p>
            <a:r>
              <a:rPr lang="en-US" dirty="0"/>
              <a:t>The 5 refers to 5 or more servings of fruits and veggies, 2 hours or less of recreational screen time, 1 hour or more of physical activity, and 0 sweetened drinks daily. </a:t>
            </a:r>
          </a:p>
          <a:p>
            <a:endParaRPr lang="en-US" dirty="0"/>
          </a:p>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18</a:t>
            </a:fld>
            <a:endParaRPr lang="en-US" dirty="0"/>
          </a:p>
        </p:txBody>
      </p:sp>
    </p:spTree>
    <p:extLst>
      <p:ext uri="{BB962C8B-B14F-4D97-AF65-F5344CB8AC3E}">
        <p14:creationId xmlns:p14="http://schemas.microsoft.com/office/powerpoint/2010/main" val="10082505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Lindsey-Summarize</a:t>
            </a:r>
          </a:p>
        </p:txBody>
      </p:sp>
      <p:sp>
        <p:nvSpPr>
          <p:cNvPr id="4" name="Slide Number Placeholder 3"/>
          <p:cNvSpPr>
            <a:spLocks noGrp="1"/>
          </p:cNvSpPr>
          <p:nvPr>
            <p:ph type="sldNum" sz="quarter" idx="10"/>
          </p:nvPr>
        </p:nvSpPr>
        <p:spPr/>
        <p:txBody>
          <a:bodyPr/>
          <a:lstStyle/>
          <a:p>
            <a:fld id="{32674CE4-FBD8-4481-AEFB-CA53E599A745}" type="slidenum">
              <a:rPr lang="en-US" smtClean="0"/>
              <a:t>19</a:t>
            </a:fld>
            <a:endParaRPr lang="en-US" dirty="0"/>
          </a:p>
        </p:txBody>
      </p:sp>
    </p:spTree>
    <p:extLst>
      <p:ext uri="{BB962C8B-B14F-4D97-AF65-F5344CB8AC3E}">
        <p14:creationId xmlns:p14="http://schemas.microsoft.com/office/powerpoint/2010/main" val="3066301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p:txBody>
      </p:sp>
      <p:sp>
        <p:nvSpPr>
          <p:cNvPr id="4" name="Slide Number Placeholder 3"/>
          <p:cNvSpPr>
            <a:spLocks noGrp="1"/>
          </p:cNvSpPr>
          <p:nvPr>
            <p:ph type="sldNum" sz="quarter" idx="10"/>
          </p:nvPr>
        </p:nvSpPr>
        <p:spPr/>
        <p:txBody>
          <a:bodyPr/>
          <a:lstStyle/>
          <a:p>
            <a:fld id="{32674CE4-FBD8-4481-AEFB-CA53E599A745}" type="slidenum">
              <a:rPr lang="en-US" smtClean="0"/>
              <a:t>2</a:t>
            </a:fld>
            <a:endParaRPr lang="en-US" dirty="0"/>
          </a:p>
        </p:txBody>
      </p:sp>
    </p:spTree>
    <p:extLst>
      <p:ext uri="{BB962C8B-B14F-4D97-AF65-F5344CB8AC3E}">
        <p14:creationId xmlns:p14="http://schemas.microsoft.com/office/powerpoint/2010/main" val="57235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Lindsey-Summarize</a:t>
            </a:r>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20</a:t>
            </a:fld>
            <a:endParaRPr lang="en-US" dirty="0"/>
          </a:p>
        </p:txBody>
      </p:sp>
    </p:spTree>
    <p:extLst>
      <p:ext uri="{BB962C8B-B14F-4D97-AF65-F5344CB8AC3E}">
        <p14:creationId xmlns:p14="http://schemas.microsoft.com/office/powerpoint/2010/main" val="38591951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Lindsey-Summarize</a:t>
            </a:r>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21</a:t>
            </a:fld>
            <a:endParaRPr lang="en-US" dirty="0"/>
          </a:p>
        </p:txBody>
      </p:sp>
    </p:spTree>
    <p:extLst>
      <p:ext uri="{BB962C8B-B14F-4D97-AF65-F5344CB8AC3E}">
        <p14:creationId xmlns:p14="http://schemas.microsoft.com/office/powerpoint/2010/main" val="3886538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Ormand-Educate public with simple “talk.”</a:t>
            </a:r>
          </a:p>
        </p:txBody>
      </p:sp>
      <p:sp>
        <p:nvSpPr>
          <p:cNvPr id="4" name="Slide Number Placeholder 3"/>
          <p:cNvSpPr>
            <a:spLocks noGrp="1"/>
          </p:cNvSpPr>
          <p:nvPr>
            <p:ph type="sldNum" sz="quarter" idx="5"/>
          </p:nvPr>
        </p:nvSpPr>
        <p:spPr/>
        <p:txBody>
          <a:bodyPr/>
          <a:lstStyle/>
          <a:p>
            <a:fld id="{32674CE4-FBD8-4481-AEFB-CA53E599A745}" type="slidenum">
              <a:rPr lang="en-US" smtClean="0"/>
              <a:t>22</a:t>
            </a:fld>
            <a:endParaRPr lang="en-US" dirty="0"/>
          </a:p>
        </p:txBody>
      </p:sp>
    </p:spTree>
    <p:extLst>
      <p:ext uri="{BB962C8B-B14F-4D97-AF65-F5344CB8AC3E}">
        <p14:creationId xmlns:p14="http://schemas.microsoft.com/office/powerpoint/2010/main" val="14536632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Ormand</a:t>
            </a:r>
          </a:p>
        </p:txBody>
      </p:sp>
      <p:sp>
        <p:nvSpPr>
          <p:cNvPr id="4" name="Slide Number Placeholder 3"/>
          <p:cNvSpPr>
            <a:spLocks noGrp="1"/>
          </p:cNvSpPr>
          <p:nvPr>
            <p:ph type="sldNum" sz="quarter" idx="10"/>
          </p:nvPr>
        </p:nvSpPr>
        <p:spPr/>
        <p:txBody>
          <a:bodyPr/>
          <a:lstStyle/>
          <a:p>
            <a:fld id="{32674CE4-FBD8-4481-AEFB-CA53E599A745}" type="slidenum">
              <a:rPr lang="en-US" smtClean="0"/>
              <a:t>23</a:t>
            </a:fld>
            <a:endParaRPr lang="en-US" dirty="0"/>
          </a:p>
        </p:txBody>
      </p:sp>
    </p:spTree>
    <p:extLst>
      <p:ext uri="{BB962C8B-B14F-4D97-AF65-F5344CB8AC3E}">
        <p14:creationId xmlns:p14="http://schemas.microsoft.com/office/powerpoint/2010/main" val="27291084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Ormand-Summarize</a:t>
            </a:r>
          </a:p>
        </p:txBody>
      </p:sp>
      <p:sp>
        <p:nvSpPr>
          <p:cNvPr id="4" name="Slide Number Placeholder 3"/>
          <p:cNvSpPr>
            <a:spLocks noGrp="1"/>
          </p:cNvSpPr>
          <p:nvPr>
            <p:ph type="sldNum" sz="quarter" idx="10"/>
          </p:nvPr>
        </p:nvSpPr>
        <p:spPr/>
        <p:txBody>
          <a:bodyPr/>
          <a:lstStyle/>
          <a:p>
            <a:fld id="{32674CE4-FBD8-4481-AEFB-CA53E599A745}" type="slidenum">
              <a:rPr lang="en-US" smtClean="0"/>
              <a:t>24</a:t>
            </a:fld>
            <a:endParaRPr lang="en-US" dirty="0"/>
          </a:p>
        </p:txBody>
      </p:sp>
    </p:spTree>
    <p:extLst>
      <p:ext uri="{BB962C8B-B14F-4D97-AF65-F5344CB8AC3E}">
        <p14:creationId xmlns:p14="http://schemas.microsoft.com/office/powerpoint/2010/main" val="39239662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Ormand-Summarize</a:t>
            </a:r>
          </a:p>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25</a:t>
            </a:fld>
            <a:endParaRPr lang="en-US" dirty="0"/>
          </a:p>
        </p:txBody>
      </p:sp>
    </p:spTree>
    <p:extLst>
      <p:ext uri="{BB962C8B-B14F-4D97-AF65-F5344CB8AC3E}">
        <p14:creationId xmlns:p14="http://schemas.microsoft.com/office/powerpoint/2010/main" val="4056119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Ormand-Summarize</a:t>
            </a:r>
          </a:p>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26</a:t>
            </a:fld>
            <a:endParaRPr lang="en-US" dirty="0"/>
          </a:p>
        </p:txBody>
      </p:sp>
    </p:spTree>
    <p:extLst>
      <p:ext uri="{BB962C8B-B14F-4D97-AF65-F5344CB8AC3E}">
        <p14:creationId xmlns:p14="http://schemas.microsoft.com/office/powerpoint/2010/main" val="38857342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Ormand-Summarize</a:t>
            </a:r>
          </a:p>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27</a:t>
            </a:fld>
            <a:endParaRPr lang="en-US" dirty="0"/>
          </a:p>
        </p:txBody>
      </p:sp>
    </p:spTree>
    <p:extLst>
      <p:ext uri="{BB962C8B-B14F-4D97-AF65-F5344CB8AC3E}">
        <p14:creationId xmlns:p14="http://schemas.microsoft.com/office/powerpoint/2010/main" val="479557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Ormand-Summarize</a:t>
            </a:r>
          </a:p>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28</a:t>
            </a:fld>
            <a:endParaRPr lang="en-US" dirty="0"/>
          </a:p>
        </p:txBody>
      </p:sp>
    </p:spTree>
    <p:extLst>
      <p:ext uri="{BB962C8B-B14F-4D97-AF65-F5344CB8AC3E}">
        <p14:creationId xmlns:p14="http://schemas.microsoft.com/office/powerpoint/2010/main" val="1062802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Ormand-Summarize</a:t>
            </a:r>
          </a:p>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29</a:t>
            </a:fld>
            <a:endParaRPr lang="en-US" dirty="0"/>
          </a:p>
        </p:txBody>
      </p:sp>
    </p:spTree>
    <p:extLst>
      <p:ext uri="{BB962C8B-B14F-4D97-AF65-F5344CB8AC3E}">
        <p14:creationId xmlns:p14="http://schemas.microsoft.com/office/powerpoint/2010/main" val="3534607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p:txBody>
      </p:sp>
      <p:sp>
        <p:nvSpPr>
          <p:cNvPr id="4" name="Slide Number Placeholder 3"/>
          <p:cNvSpPr>
            <a:spLocks noGrp="1"/>
          </p:cNvSpPr>
          <p:nvPr>
            <p:ph type="sldNum" sz="quarter" idx="10"/>
          </p:nvPr>
        </p:nvSpPr>
        <p:spPr/>
        <p:txBody>
          <a:bodyPr/>
          <a:lstStyle/>
          <a:p>
            <a:fld id="{32674CE4-FBD8-4481-AEFB-CA53E599A745}" type="slidenum">
              <a:rPr lang="en-US" smtClean="0"/>
              <a:t>3</a:t>
            </a:fld>
            <a:endParaRPr lang="en-US" dirty="0"/>
          </a:p>
        </p:txBody>
      </p:sp>
    </p:spTree>
    <p:extLst>
      <p:ext uri="{BB962C8B-B14F-4D97-AF65-F5344CB8AC3E}">
        <p14:creationId xmlns:p14="http://schemas.microsoft.com/office/powerpoint/2010/main" val="2599434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a:t>
            </a:r>
          </a:p>
        </p:txBody>
      </p:sp>
      <p:sp>
        <p:nvSpPr>
          <p:cNvPr id="4" name="Slide Number Placeholder 3"/>
          <p:cNvSpPr>
            <a:spLocks noGrp="1"/>
          </p:cNvSpPr>
          <p:nvPr>
            <p:ph type="sldNum" sz="quarter" idx="5"/>
          </p:nvPr>
        </p:nvSpPr>
        <p:spPr/>
        <p:txBody>
          <a:bodyPr/>
          <a:lstStyle/>
          <a:p>
            <a:fld id="{32674CE4-FBD8-4481-AEFB-CA53E599A745}" type="slidenum">
              <a:rPr lang="en-US" smtClean="0"/>
              <a:t>30</a:t>
            </a:fld>
            <a:endParaRPr lang="en-US" dirty="0"/>
          </a:p>
        </p:txBody>
      </p:sp>
    </p:spTree>
    <p:extLst>
      <p:ext uri="{BB962C8B-B14F-4D97-AF65-F5344CB8AC3E}">
        <p14:creationId xmlns:p14="http://schemas.microsoft.com/office/powerpoint/2010/main" val="516637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a:t>
            </a:r>
          </a:p>
        </p:txBody>
      </p:sp>
      <p:sp>
        <p:nvSpPr>
          <p:cNvPr id="4" name="Slide Number Placeholder 3"/>
          <p:cNvSpPr>
            <a:spLocks noGrp="1"/>
          </p:cNvSpPr>
          <p:nvPr>
            <p:ph type="sldNum" sz="quarter" idx="5"/>
          </p:nvPr>
        </p:nvSpPr>
        <p:spPr/>
        <p:txBody>
          <a:bodyPr/>
          <a:lstStyle/>
          <a:p>
            <a:fld id="{32674CE4-FBD8-4481-AEFB-CA53E599A745}" type="slidenum">
              <a:rPr lang="en-US" smtClean="0"/>
              <a:t>31</a:t>
            </a:fld>
            <a:endParaRPr lang="en-US" dirty="0"/>
          </a:p>
        </p:txBody>
      </p:sp>
    </p:spTree>
    <p:extLst>
      <p:ext uri="{BB962C8B-B14F-4D97-AF65-F5344CB8AC3E}">
        <p14:creationId xmlns:p14="http://schemas.microsoft.com/office/powerpoint/2010/main" val="5913173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a:t>
            </a:r>
          </a:p>
        </p:txBody>
      </p:sp>
      <p:sp>
        <p:nvSpPr>
          <p:cNvPr id="4" name="Slide Number Placeholder 3"/>
          <p:cNvSpPr>
            <a:spLocks noGrp="1"/>
          </p:cNvSpPr>
          <p:nvPr>
            <p:ph type="sldNum" sz="quarter" idx="5"/>
          </p:nvPr>
        </p:nvSpPr>
        <p:spPr/>
        <p:txBody>
          <a:bodyPr/>
          <a:lstStyle/>
          <a:p>
            <a:fld id="{32674CE4-FBD8-4481-AEFB-CA53E599A745}" type="slidenum">
              <a:rPr lang="en-US" smtClean="0"/>
              <a:t>32</a:t>
            </a:fld>
            <a:endParaRPr lang="en-US" dirty="0"/>
          </a:p>
        </p:txBody>
      </p:sp>
    </p:spTree>
    <p:extLst>
      <p:ext uri="{BB962C8B-B14F-4D97-AF65-F5344CB8AC3E}">
        <p14:creationId xmlns:p14="http://schemas.microsoft.com/office/powerpoint/2010/main" val="42140226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Lindsey</a:t>
            </a:r>
          </a:p>
        </p:txBody>
      </p:sp>
      <p:sp>
        <p:nvSpPr>
          <p:cNvPr id="4" name="Slide Number Placeholder 3"/>
          <p:cNvSpPr>
            <a:spLocks noGrp="1"/>
          </p:cNvSpPr>
          <p:nvPr>
            <p:ph type="sldNum" sz="quarter" idx="5"/>
          </p:nvPr>
        </p:nvSpPr>
        <p:spPr/>
        <p:txBody>
          <a:bodyPr/>
          <a:lstStyle/>
          <a:p>
            <a:fld id="{32674CE4-FBD8-4481-AEFB-CA53E599A745}" type="slidenum">
              <a:rPr lang="en-US" smtClean="0"/>
              <a:t>33</a:t>
            </a:fld>
            <a:endParaRPr lang="en-US" dirty="0"/>
          </a:p>
        </p:txBody>
      </p:sp>
    </p:spTree>
    <p:extLst>
      <p:ext uri="{BB962C8B-B14F-4D97-AF65-F5344CB8AC3E}">
        <p14:creationId xmlns:p14="http://schemas.microsoft.com/office/powerpoint/2010/main" val="35945657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Steve</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34</a:t>
            </a:fld>
            <a:endParaRPr lang="en-US" dirty="0"/>
          </a:p>
        </p:txBody>
      </p:sp>
    </p:spTree>
    <p:extLst>
      <p:ext uri="{BB962C8B-B14F-4D97-AF65-F5344CB8AC3E}">
        <p14:creationId xmlns:p14="http://schemas.microsoft.com/office/powerpoint/2010/main" val="36154123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Steve</a:t>
            </a:r>
          </a:p>
        </p:txBody>
      </p:sp>
      <p:sp>
        <p:nvSpPr>
          <p:cNvPr id="4" name="Slide Number Placeholder 3"/>
          <p:cNvSpPr>
            <a:spLocks noGrp="1"/>
          </p:cNvSpPr>
          <p:nvPr>
            <p:ph type="sldNum" sz="quarter" idx="5"/>
          </p:nvPr>
        </p:nvSpPr>
        <p:spPr/>
        <p:txBody>
          <a:bodyPr/>
          <a:lstStyle/>
          <a:p>
            <a:fld id="{32674CE4-FBD8-4481-AEFB-CA53E599A745}" type="slidenum">
              <a:rPr lang="en-US" smtClean="0"/>
              <a:t>35</a:t>
            </a:fld>
            <a:endParaRPr lang="en-US" dirty="0"/>
          </a:p>
        </p:txBody>
      </p:sp>
    </p:spTree>
    <p:extLst>
      <p:ext uri="{BB962C8B-B14F-4D97-AF65-F5344CB8AC3E}">
        <p14:creationId xmlns:p14="http://schemas.microsoft.com/office/powerpoint/2010/main" val="423976479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Leslie to create survey</a:t>
            </a:r>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36</a:t>
            </a:fld>
            <a:endParaRPr lang="en-US" dirty="0"/>
          </a:p>
        </p:txBody>
      </p:sp>
    </p:spTree>
    <p:extLst>
      <p:ext uri="{BB962C8B-B14F-4D97-AF65-F5344CB8AC3E}">
        <p14:creationId xmlns:p14="http://schemas.microsoft.com/office/powerpoint/2010/main" val="547401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Steve</a:t>
            </a:r>
          </a:p>
        </p:txBody>
      </p:sp>
      <p:sp>
        <p:nvSpPr>
          <p:cNvPr id="4" name="Slide Number Placeholder 3"/>
          <p:cNvSpPr>
            <a:spLocks noGrp="1"/>
          </p:cNvSpPr>
          <p:nvPr>
            <p:ph type="sldNum" sz="quarter" idx="10"/>
          </p:nvPr>
        </p:nvSpPr>
        <p:spPr/>
        <p:txBody>
          <a:bodyPr/>
          <a:lstStyle/>
          <a:p>
            <a:fld id="{32674CE4-FBD8-4481-AEFB-CA53E599A745}" type="slidenum">
              <a:rPr lang="en-US" smtClean="0"/>
              <a:t>4</a:t>
            </a:fld>
            <a:endParaRPr lang="en-US" dirty="0"/>
          </a:p>
        </p:txBody>
      </p:sp>
    </p:spTree>
    <p:extLst>
      <p:ext uri="{BB962C8B-B14F-4D97-AF65-F5344CB8AC3E}">
        <p14:creationId xmlns:p14="http://schemas.microsoft.com/office/powerpoint/2010/main" val="2374542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Leslie</a:t>
            </a:r>
          </a:p>
        </p:txBody>
      </p:sp>
      <p:sp>
        <p:nvSpPr>
          <p:cNvPr id="4" name="Slide Number Placeholder 3"/>
          <p:cNvSpPr>
            <a:spLocks noGrp="1"/>
          </p:cNvSpPr>
          <p:nvPr>
            <p:ph type="sldNum" sz="quarter" idx="10"/>
          </p:nvPr>
        </p:nvSpPr>
        <p:spPr/>
        <p:txBody>
          <a:bodyPr/>
          <a:lstStyle/>
          <a:p>
            <a:fld id="{32674CE4-FBD8-4481-AEFB-CA53E599A745}" type="slidenum">
              <a:rPr lang="en-US" smtClean="0"/>
              <a:t>5</a:t>
            </a:fld>
            <a:endParaRPr lang="en-US" dirty="0"/>
          </a:p>
        </p:txBody>
      </p:sp>
    </p:spTree>
    <p:extLst>
      <p:ext uri="{BB962C8B-B14F-4D97-AF65-F5344CB8AC3E}">
        <p14:creationId xmlns:p14="http://schemas.microsoft.com/office/powerpoint/2010/main" val="94302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Leslie</a:t>
            </a:r>
          </a:p>
        </p:txBody>
      </p:sp>
      <p:sp>
        <p:nvSpPr>
          <p:cNvPr id="4" name="Slide Number Placeholder 3"/>
          <p:cNvSpPr>
            <a:spLocks noGrp="1"/>
          </p:cNvSpPr>
          <p:nvPr>
            <p:ph type="sldNum" sz="quarter" idx="10"/>
          </p:nvPr>
        </p:nvSpPr>
        <p:spPr/>
        <p:txBody>
          <a:bodyPr/>
          <a:lstStyle/>
          <a:p>
            <a:fld id="{32674CE4-FBD8-4481-AEFB-CA53E599A745}" type="slidenum">
              <a:rPr lang="en-US" smtClean="0"/>
              <a:t>6</a:t>
            </a:fld>
            <a:endParaRPr lang="en-US" dirty="0"/>
          </a:p>
        </p:txBody>
      </p:sp>
    </p:spTree>
    <p:extLst>
      <p:ext uri="{BB962C8B-B14F-4D97-AF65-F5344CB8AC3E}">
        <p14:creationId xmlns:p14="http://schemas.microsoft.com/office/powerpoint/2010/main" val="3125279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Leslie</a:t>
            </a:r>
          </a:p>
        </p:txBody>
      </p:sp>
      <p:sp>
        <p:nvSpPr>
          <p:cNvPr id="4" name="Slide Number Placeholder 3"/>
          <p:cNvSpPr>
            <a:spLocks noGrp="1"/>
          </p:cNvSpPr>
          <p:nvPr>
            <p:ph type="sldNum" sz="quarter" idx="10"/>
          </p:nvPr>
        </p:nvSpPr>
        <p:spPr/>
        <p:txBody>
          <a:bodyPr/>
          <a:lstStyle/>
          <a:p>
            <a:fld id="{32674CE4-FBD8-4481-AEFB-CA53E599A745}" type="slidenum">
              <a:rPr lang="en-US" smtClean="0"/>
              <a:t>7</a:t>
            </a:fld>
            <a:endParaRPr lang="en-US" dirty="0"/>
          </a:p>
        </p:txBody>
      </p:sp>
    </p:spTree>
    <p:extLst>
      <p:ext uri="{BB962C8B-B14F-4D97-AF65-F5344CB8AC3E}">
        <p14:creationId xmlns:p14="http://schemas.microsoft.com/office/powerpoint/2010/main" val="1636916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Leslie</a:t>
            </a:r>
          </a:p>
        </p:txBody>
      </p:sp>
      <p:sp>
        <p:nvSpPr>
          <p:cNvPr id="4" name="Slide Number Placeholder 3"/>
          <p:cNvSpPr>
            <a:spLocks noGrp="1"/>
          </p:cNvSpPr>
          <p:nvPr>
            <p:ph type="sldNum" sz="quarter" idx="10"/>
          </p:nvPr>
        </p:nvSpPr>
        <p:spPr/>
        <p:txBody>
          <a:bodyPr/>
          <a:lstStyle/>
          <a:p>
            <a:fld id="{32674CE4-FBD8-4481-AEFB-CA53E599A745}" type="slidenum">
              <a:rPr lang="en-US" smtClean="0"/>
              <a:t>8</a:t>
            </a:fld>
            <a:endParaRPr lang="en-US" dirty="0"/>
          </a:p>
        </p:txBody>
      </p:sp>
    </p:spTree>
    <p:extLst>
      <p:ext uri="{BB962C8B-B14F-4D97-AF65-F5344CB8AC3E}">
        <p14:creationId xmlns:p14="http://schemas.microsoft.com/office/powerpoint/2010/main" val="329124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Leslie</a:t>
            </a:r>
          </a:p>
        </p:txBody>
      </p:sp>
      <p:sp>
        <p:nvSpPr>
          <p:cNvPr id="4" name="Slide Number Placeholder 3"/>
          <p:cNvSpPr>
            <a:spLocks noGrp="1"/>
          </p:cNvSpPr>
          <p:nvPr>
            <p:ph type="sldNum" sz="quarter" idx="10"/>
          </p:nvPr>
        </p:nvSpPr>
        <p:spPr/>
        <p:txBody>
          <a:bodyPr/>
          <a:lstStyle/>
          <a:p>
            <a:fld id="{32674CE4-FBD8-4481-AEFB-CA53E599A745}" type="slidenum">
              <a:rPr lang="en-US" smtClean="0"/>
              <a:t>9</a:t>
            </a:fld>
            <a:endParaRPr lang="en-US" dirty="0"/>
          </a:p>
        </p:txBody>
      </p:sp>
    </p:spTree>
    <p:extLst>
      <p:ext uri="{BB962C8B-B14F-4D97-AF65-F5344CB8AC3E}">
        <p14:creationId xmlns:p14="http://schemas.microsoft.com/office/powerpoint/2010/main" val="1244699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10137913" y="0"/>
            <a:ext cx="1630017" cy="2469165"/>
          </a:xfrm>
          <a:prstGeom prst="rect">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6" name="Rectangle 5"/>
          <p:cNvSpPr/>
          <p:nvPr userDrawn="1"/>
        </p:nvSpPr>
        <p:spPr>
          <a:xfrm>
            <a:off x="9644932" y="1"/>
            <a:ext cx="2547068" cy="2270198"/>
          </a:xfrm>
          <a:prstGeom prst="rect">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24481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hasCustomPrompt="1"/>
          </p:nvPr>
        </p:nvSpPr>
        <p:spPr>
          <a:xfrm>
            <a:off x="609600" y="2389009"/>
            <a:ext cx="11277600" cy="1470025"/>
          </a:xfrm>
        </p:spPr>
        <p:txBody>
          <a:bodyPr anchor="b">
            <a:normAutofit/>
          </a:bodyPr>
          <a:lstStyle>
            <a:lvl1pPr>
              <a:defRPr sz="4800">
                <a:solidFill>
                  <a:schemeClr val="bg1"/>
                </a:solidFill>
                <a:latin typeface="Cambria" panose="02040503050406030204" pitchFamily="18" charset="0"/>
              </a:defRPr>
            </a:lvl1pPr>
          </a:lstStyle>
          <a:p>
            <a:r>
              <a:rPr kumimoji="0" lang="en-US" dirty="0"/>
              <a:t>Title</a:t>
            </a:r>
          </a:p>
        </p:txBody>
      </p:sp>
      <p:sp>
        <p:nvSpPr>
          <p:cNvPr id="9" name="Subtitle 8"/>
          <p:cNvSpPr>
            <a:spLocks noGrp="1"/>
          </p:cNvSpPr>
          <p:nvPr>
            <p:ph type="subTitle" idx="1" hasCustomPrompt="1"/>
          </p:nvPr>
        </p:nvSpPr>
        <p:spPr>
          <a:xfrm>
            <a:off x="609600" y="3929434"/>
            <a:ext cx="6604000" cy="1752600"/>
          </a:xfrm>
        </p:spPr>
        <p:txBody>
          <a:bodyPr/>
          <a:lstStyle>
            <a:lvl1pPr marL="64008" indent="0" algn="l">
              <a:buNone/>
              <a:defRPr sz="2400">
                <a:solidFill>
                  <a:schemeClr val="tx2"/>
                </a:solidFill>
                <a:latin typeface="Cambria" panose="02040503050406030204"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Month 00, 20XX</a:t>
            </a:r>
          </a:p>
          <a:p>
            <a:r>
              <a:rPr kumimoji="0" lang="en-US" dirty="0"/>
              <a:t>Presented by: </a:t>
            </a:r>
          </a:p>
        </p:txBody>
      </p:sp>
      <p:pic>
        <p:nvPicPr>
          <p:cNvPr id="2" name="Picture 1"/>
          <p:cNvPicPr>
            <a:picLocks noChangeAspect="1"/>
          </p:cNvPicPr>
          <p:nvPr userDrawn="1"/>
        </p:nvPicPr>
        <p:blipFill>
          <a:blip r:embed="rId2"/>
          <a:stretch>
            <a:fillRect/>
          </a:stretch>
        </p:blipFill>
        <p:spPr>
          <a:xfrm>
            <a:off x="9134319" y="5325675"/>
            <a:ext cx="2858477" cy="1285004"/>
          </a:xfrm>
          <a:prstGeom prst="rect">
            <a:avLst/>
          </a:prstGeom>
        </p:spPr>
      </p:pic>
      <p:sp>
        <p:nvSpPr>
          <p:cNvPr id="4" name="Rectangle 3"/>
          <p:cNvSpPr/>
          <p:nvPr userDrawn="1"/>
        </p:nvSpPr>
        <p:spPr>
          <a:xfrm>
            <a:off x="11297919" y="0"/>
            <a:ext cx="894079" cy="2495031"/>
          </a:xfrm>
          <a:prstGeom prst="rect">
            <a:avLst/>
          </a:prstGeom>
          <a:solidFill>
            <a:srgbClr val="FFFFFF">
              <a:alpha val="2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userDrawn="1"/>
        </p:nvSpPr>
        <p:spPr>
          <a:xfrm>
            <a:off x="9382539" y="0"/>
            <a:ext cx="2809462" cy="1957460"/>
          </a:xfrm>
          <a:prstGeom prst="rect">
            <a:avLst/>
          </a:prstGeom>
          <a:solidFill>
            <a:srgbClr val="FFFFFF">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9835343" y="0"/>
            <a:ext cx="2356656" cy="1637969"/>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9215562" y="0"/>
            <a:ext cx="2976437" cy="696807"/>
          </a:xfrm>
          <a:prstGeom prst="rect">
            <a:avLst/>
          </a:prstGeom>
          <a:solidFill>
            <a:srgbClr val="FFFFFF">
              <a:alpha val="5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10233329" y="-9087"/>
            <a:ext cx="1958670" cy="1352857"/>
          </a:xfrm>
          <a:prstGeom prst="rect">
            <a:avLst/>
          </a:prstGeom>
          <a:solidFill>
            <a:srgbClr val="FFFFFF">
              <a:alpha val="2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userDrawn="1"/>
        </p:nvSpPr>
        <p:spPr>
          <a:xfrm>
            <a:off x="10448014" y="-9087"/>
            <a:ext cx="1743985" cy="2126886"/>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a:extLst>
              <a:ext uri="{FF2B5EF4-FFF2-40B4-BE49-F238E27FC236}">
                <a16:creationId xmlns:a16="http://schemas.microsoft.com/office/drawing/2014/main" id="{F6EEF835-929C-4095-8623-B76A4E88C142}"/>
              </a:ext>
            </a:extLst>
          </p:cNvPr>
          <p:cNvSpPr>
            <a:spLocks noGrp="1"/>
          </p:cNvSpPr>
          <p:nvPr>
            <p:ph type="sldNum" sz="quarter" idx="10"/>
          </p:nvPr>
        </p:nvSpPr>
        <p:spPr>
          <a:xfrm>
            <a:off x="5317780" y="6427799"/>
            <a:ext cx="560183" cy="365760"/>
          </a:xfrm>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803790"/>
            <a:ext cx="10972800" cy="106680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910214"/>
            <a:ext cx="10972800" cy="4325112"/>
          </a:xfrm>
        </p:spPr>
        <p:txBody>
          <a:bodyPr vert="eaVert"/>
          <a:lstStyle>
            <a:lvl1pPr>
              <a:defRPr/>
            </a:lvl1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833286"/>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833286"/>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Slide Number Placeholder 5"/>
          <p:cNvSpPr>
            <a:spLocks noGrp="1"/>
          </p:cNvSpPr>
          <p:nvPr>
            <p:ph type="sldNum" sz="quarter" idx="12"/>
          </p:nvPr>
        </p:nvSpPr>
        <p:spPr>
          <a:xfrm>
            <a:off x="11582400" y="6288420"/>
            <a:ext cx="513484"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dirty="0"/>
              <a:t>Click to edit Master title style</a:t>
            </a:r>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789048"/>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1891018"/>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354567"/>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1891018"/>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291073" y="2354567"/>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924994"/>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1833751"/>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userDrawn="1"/>
        </p:nvSpPr>
        <p:spPr>
          <a:xfrm>
            <a:off x="1" y="366819"/>
            <a:ext cx="12190122" cy="91061"/>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dirty="0"/>
              <a:t>Click to edit Master title style</a:t>
            </a:r>
          </a:p>
        </p:txBody>
      </p:sp>
      <p:sp>
        <p:nvSpPr>
          <p:cNvPr id="13" name="Text Placeholder 12"/>
          <p:cNvSpPr>
            <a:spLocks noGrp="1"/>
          </p:cNvSpPr>
          <p:nvPr>
            <p:ph type="body" idx="1"/>
          </p:nvPr>
        </p:nvSpPr>
        <p:spPr>
          <a:xfrm>
            <a:off x="609600" y="2224611"/>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Slide Number Placeholder 22"/>
          <p:cNvSpPr>
            <a:spLocks noGrp="1"/>
          </p:cNvSpPr>
          <p:nvPr>
            <p:ph type="sldNum" sz="quarter" idx="4"/>
          </p:nvPr>
        </p:nvSpPr>
        <p:spPr>
          <a:xfrm>
            <a:off x="5814970" y="6458283"/>
            <a:ext cx="560183" cy="365760"/>
          </a:xfrm>
          <a:prstGeom prst="rect">
            <a:avLst/>
          </a:prstGeom>
        </p:spPr>
        <p:txBody>
          <a:bodyPr vert="horz" anchor="b"/>
          <a:lstStyle>
            <a:lvl1pPr algn="ctr" eaLnBrk="1" latinLnBrk="0" hangingPunct="1">
              <a:defRPr kumimoji="0" sz="1400" b="1">
                <a:solidFill>
                  <a:srgbClr val="0067B1"/>
                </a:solidFill>
                <a:latin typeface="Cambria" panose="02040503050406030204" pitchFamily="18" charset="0"/>
                <a:ea typeface="Cambria" panose="02040503050406030204" pitchFamily="18" charset="0"/>
              </a:defRPr>
            </a:lvl1pPr>
          </a:lstStyle>
          <a:p>
            <a:fld id="{401CF334-2D5C-4859-84A6-CA7E6E43FAEB}" type="slidenum">
              <a:rPr lang="en-US" smtClean="0"/>
              <a:pPr/>
              <a:t>‹#›</a:t>
            </a:fld>
            <a:endParaRPr lang="en-US" dirty="0"/>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294105" y="6366843"/>
            <a:ext cx="817023" cy="365760"/>
          </a:xfrm>
          <a:prstGeom prst="rect">
            <a:avLst/>
          </a:prstGeom>
        </p:spPr>
      </p:pic>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rtl="0" eaLnBrk="1" latinLnBrk="0" hangingPunct="1">
        <a:spcBef>
          <a:spcPct val="0"/>
        </a:spcBef>
        <a:buNone/>
        <a:defRPr kumimoji="0" sz="4000" kern="1200">
          <a:solidFill>
            <a:schemeClr val="tx2"/>
          </a:solidFill>
          <a:latin typeface="Cambria" panose="02040503050406030204" pitchFamily="18" charset="0"/>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Cambria" panose="02040503050406030204" pitchFamily="18" charset="0"/>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Cambria" panose="02040503050406030204" pitchFamily="18" charset="0"/>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Cambria" panose="02040503050406030204" pitchFamily="18" charset="0"/>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Cambria" panose="02040503050406030204" pitchFamily="18" charset="0"/>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Cambria" panose="02040503050406030204" pitchFamily="18" charset="0"/>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dphconwebportal.ct.gov/Report" TargetMode="External"/><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https://dphconwebportal.ct.gov/Report" TargetMode="External"/><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dphconwebportal.ct.gov/Report" TargetMode="External"/><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hyperlink" Target="https://dphconwebportal.ct.gov/Report" TargetMode="Externa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https://dphconwebportal.ct.gov/Report" TargetMode="External"/><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dphconwebportal.ct.gov/Repor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dphconwebportal.ct.gov/Report"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mailto:leslie.greer@ct.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concomment@ct.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56032" y="1886356"/>
            <a:ext cx="12192000" cy="1542644"/>
          </a:xfrm>
        </p:spPr>
        <p:txBody>
          <a:bodyPr>
            <a:normAutofit/>
          </a:bodyPr>
          <a:lstStyle/>
          <a:p>
            <a:r>
              <a:rPr lang="en-US" sz="4400" dirty="0">
                <a:ea typeface="Cambria" panose="02040503050406030204" pitchFamily="18" charset="0"/>
                <a:cs typeface="Calibri" panose="020F0502020204030204" pitchFamily="34" charset="0"/>
              </a:rPr>
              <a:t>Charlotte Hungerford Community CON </a:t>
            </a:r>
            <a:br>
              <a:rPr lang="en-US" sz="4400" dirty="0">
                <a:ea typeface="Cambria" panose="02040503050406030204" pitchFamily="18" charset="0"/>
                <a:cs typeface="Calibri" panose="020F0502020204030204" pitchFamily="34" charset="0"/>
              </a:rPr>
            </a:br>
            <a:r>
              <a:rPr lang="en-US" sz="4400" dirty="0">
                <a:ea typeface="Cambria" panose="02040503050406030204" pitchFamily="18" charset="0"/>
                <a:cs typeface="Calibri" panose="020F0502020204030204" pitchFamily="34" charset="0"/>
              </a:rPr>
              <a:t>Community Forum </a:t>
            </a:r>
          </a:p>
        </p:txBody>
      </p:sp>
      <p:sp>
        <p:nvSpPr>
          <p:cNvPr id="3" name="Subtitle 2"/>
          <p:cNvSpPr>
            <a:spLocks noGrp="1"/>
          </p:cNvSpPr>
          <p:nvPr>
            <p:ph type="subTitle" idx="1"/>
          </p:nvPr>
        </p:nvSpPr>
        <p:spPr>
          <a:xfrm>
            <a:off x="404051" y="3622017"/>
            <a:ext cx="9219611" cy="3235983"/>
          </a:xfrm>
        </p:spPr>
        <p:txBody>
          <a:bodyPr>
            <a:normAutofit fontScale="92500" lnSpcReduction="10000"/>
          </a:bodyPr>
          <a:lstStyle/>
          <a:p>
            <a:endParaRPr lang="en-US" dirty="0">
              <a:latin typeface="Cambria" panose="02040503050406030204" pitchFamily="18" charset="0"/>
            </a:endParaRPr>
          </a:p>
          <a:p>
            <a:r>
              <a:rPr lang="en-US" dirty="0">
                <a:ea typeface="Cambria" panose="02040503050406030204" pitchFamily="18" charset="0"/>
                <a:cs typeface="Calibri" panose="020F0502020204030204" pitchFamily="34" charset="0"/>
              </a:rPr>
              <a:t>January 16, 2020</a:t>
            </a:r>
            <a:br>
              <a:rPr lang="en-US" dirty="0">
                <a:ea typeface="Cambria" panose="02040503050406030204" pitchFamily="18" charset="0"/>
                <a:cs typeface="Calibri" panose="020F0502020204030204" pitchFamily="34" charset="0"/>
              </a:rPr>
            </a:br>
            <a:endParaRPr lang="en-US" dirty="0">
              <a:ea typeface="Cambria" panose="02040503050406030204" pitchFamily="18" charset="0"/>
              <a:cs typeface="Calibri" panose="020F0502020204030204" pitchFamily="34" charset="0"/>
            </a:endParaRPr>
          </a:p>
          <a:p>
            <a:r>
              <a:rPr lang="en-US" dirty="0">
                <a:ea typeface="Cambria" panose="02040503050406030204" pitchFamily="18" charset="0"/>
                <a:cs typeface="Calibri" panose="020F0502020204030204" pitchFamily="34" charset="0"/>
              </a:rPr>
              <a:t>Presenters: </a:t>
            </a:r>
          </a:p>
          <a:p>
            <a:r>
              <a:rPr lang="en-US" dirty="0">
                <a:ea typeface="Cambria" panose="02040503050406030204" pitchFamily="18" charset="0"/>
                <a:cs typeface="Calibri" panose="020F0502020204030204" pitchFamily="34" charset="0"/>
              </a:rPr>
              <a:t>Laura J. Morris, MPH, Director of Consumer Engagement</a:t>
            </a:r>
          </a:p>
          <a:p>
            <a:r>
              <a:rPr lang="en-US" dirty="0">
                <a:ea typeface="Cambria" panose="02040503050406030204" pitchFamily="18" charset="0"/>
                <a:cs typeface="Calibri" panose="020F0502020204030204" pitchFamily="34" charset="0"/>
              </a:rPr>
              <a:t>Steven W. Lazarus, Operations Manager</a:t>
            </a:r>
          </a:p>
          <a:p>
            <a:r>
              <a:rPr lang="en-US" dirty="0">
                <a:ea typeface="Cambria" panose="02040503050406030204" pitchFamily="18" charset="0"/>
                <a:cs typeface="Calibri" panose="020F0502020204030204" pitchFamily="34" charset="0"/>
              </a:rPr>
              <a:t>Leslie Greer, Community Outreach Coordinator</a:t>
            </a:r>
          </a:p>
          <a:p>
            <a:r>
              <a:rPr lang="en-US" dirty="0">
                <a:ea typeface="Cambria" panose="02040503050406030204" pitchFamily="18" charset="0"/>
                <a:cs typeface="Calibri" panose="020F0502020204030204" pitchFamily="34" charset="0"/>
              </a:rPr>
              <a:t>Ormand Clarke, Ph.D., MPH, Healthcare Analyst (Compliance)</a:t>
            </a:r>
          </a:p>
          <a:p>
            <a:r>
              <a:rPr lang="en-US" dirty="0">
                <a:ea typeface="Cambria" panose="02040503050406030204" pitchFamily="18" charset="0"/>
                <a:cs typeface="Calibri" panose="020F0502020204030204" pitchFamily="34" charset="0"/>
              </a:rPr>
              <a:t>Lindsey Donston, MPA, Healthcare Analyst (Compliance)</a:t>
            </a:r>
          </a:p>
          <a:p>
            <a:endParaRPr lang="en-US" dirty="0">
              <a:latin typeface="Cambria" panose="02040503050406030204" pitchFamily="18" charset="0"/>
            </a:endParaRPr>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904" y="696798"/>
            <a:ext cx="10972800" cy="914400"/>
          </a:xfrm>
        </p:spPr>
        <p:txBody>
          <a:bodyPr>
            <a:noAutofit/>
          </a:bodyPr>
          <a:lstStyle/>
          <a:p>
            <a:pPr algn="ctr"/>
            <a:r>
              <a:rPr lang="en-US" sz="3500" b="1" dirty="0">
                <a:solidFill>
                  <a:srgbClr val="00395C"/>
                </a:solidFill>
                <a:ea typeface="Cambria" panose="02040503050406030204" pitchFamily="18" charset="0"/>
                <a:cs typeface="Calibri" panose="020F0502020204030204" pitchFamily="34" charset="0"/>
              </a:rPr>
              <a:t>OHS’ Current Efforts to Engage Public/Consumers/Community</a:t>
            </a:r>
            <a:br>
              <a:rPr lang="en-US" sz="3500" b="1" dirty="0">
                <a:solidFill>
                  <a:srgbClr val="00395C"/>
                </a:solidFill>
                <a:ea typeface="Cambria" panose="02040503050406030204" pitchFamily="18" charset="0"/>
                <a:cs typeface="Calibri" panose="020F0502020204030204" pitchFamily="34" charset="0"/>
              </a:rPr>
            </a:br>
            <a:r>
              <a:rPr lang="en-US" sz="2800" b="1" dirty="0">
                <a:solidFill>
                  <a:srgbClr val="00395C"/>
                </a:solidFill>
                <a:ea typeface="Cambria" panose="02040503050406030204" pitchFamily="18" charset="0"/>
                <a:cs typeface="Calibri" panose="020F0502020204030204" pitchFamily="34" charset="0"/>
              </a:rPr>
              <a:t>(Cont’d)</a:t>
            </a:r>
            <a:endParaRPr lang="en-US" sz="2800" dirty="0">
              <a:solidFill>
                <a:srgbClr val="00395C"/>
              </a:solidFill>
              <a:ea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609600" y="2023841"/>
            <a:ext cx="10972800" cy="4325112"/>
          </a:xfrm>
        </p:spPr>
        <p:txBody>
          <a:bodyPr>
            <a:normAutofit/>
          </a:bodyPr>
          <a:lstStyle/>
          <a:p>
            <a:r>
              <a:rPr lang="en-US" sz="2600" dirty="0">
                <a:ea typeface="Cambria" panose="02040503050406030204" pitchFamily="18" charset="0"/>
                <a:cs typeface="Calibri" panose="020F0502020204030204" pitchFamily="34" charset="0"/>
              </a:rPr>
              <a:t>Some examples of public engagement’s effects on CONs:</a:t>
            </a:r>
          </a:p>
          <a:p>
            <a:pPr lvl="1"/>
            <a:endParaRPr lang="en-US" dirty="0">
              <a:ea typeface="Cambria" panose="02040503050406030204" pitchFamily="18" charset="0"/>
              <a:cs typeface="Calibri" panose="020F0502020204030204" pitchFamily="34" charset="0"/>
            </a:endParaRPr>
          </a:p>
          <a:p>
            <a:pPr lvl="1">
              <a:buFont typeface="Wingdings" panose="05000000000000000000" pitchFamily="2" charset="2"/>
              <a:buChar char="Ø"/>
            </a:pPr>
            <a:r>
              <a:rPr lang="en-US" dirty="0">
                <a:ea typeface="Cambria" panose="02040503050406030204" pitchFamily="18" charset="0"/>
                <a:cs typeface="Calibri" panose="020F0502020204030204" pitchFamily="34" charset="0"/>
              </a:rPr>
              <a:t> Development of portals since Sept 2017 </a:t>
            </a:r>
            <a:r>
              <a:rPr lang="en-US" sz="2000" dirty="0">
                <a:ea typeface="Cambria" panose="02040503050406030204" pitchFamily="18" charset="0"/>
                <a:cs typeface="Calibri" panose="020F0502020204030204" pitchFamily="34" charset="0"/>
              </a:rPr>
              <a:t>(CON, HRS, Notifications/Filings)</a:t>
            </a:r>
          </a:p>
          <a:p>
            <a:pPr lvl="1">
              <a:buFont typeface="Wingdings" panose="05000000000000000000" pitchFamily="2" charset="2"/>
              <a:buChar char="Ø"/>
            </a:pPr>
            <a:endParaRPr lang="en-US" dirty="0">
              <a:ea typeface="Cambria" panose="02040503050406030204" pitchFamily="18" charset="0"/>
              <a:cs typeface="Calibri" panose="020F0502020204030204" pitchFamily="34" charset="0"/>
            </a:endParaRPr>
          </a:p>
          <a:p>
            <a:pPr lvl="1" defTabSz="687388">
              <a:buFont typeface="Wingdings" panose="05000000000000000000" pitchFamily="2" charset="2"/>
              <a:buChar char="Ø"/>
            </a:pPr>
            <a:r>
              <a:rPr lang="en-US" dirty="0">
                <a:ea typeface="Cambria" panose="02040503050406030204" pitchFamily="18" charset="0"/>
                <a:cs typeface="Calibri" panose="020F0502020204030204" pitchFamily="34" charset="0"/>
              </a:rPr>
              <a:t> Hearings starting later in the day </a:t>
            </a:r>
            <a:r>
              <a:rPr lang="en-US" i="1" dirty="0">
                <a:ea typeface="Cambria" panose="02040503050406030204" pitchFamily="18" charset="0"/>
                <a:cs typeface="Calibri" panose="020F0502020204030204" pitchFamily="34" charset="0"/>
              </a:rPr>
              <a:t>and</a:t>
            </a:r>
            <a:r>
              <a:rPr lang="en-US" dirty="0">
                <a:ea typeface="Cambria" panose="02040503050406030204" pitchFamily="18" charset="0"/>
                <a:cs typeface="Calibri" panose="020F0502020204030204" pitchFamily="34" charset="0"/>
              </a:rPr>
              <a:t> OHS hearing staff present at least	until 6 pm</a:t>
            </a:r>
          </a:p>
          <a:p>
            <a:pPr lvl="1" defTabSz="687388">
              <a:buFont typeface="Wingdings" panose="05000000000000000000" pitchFamily="2" charset="2"/>
              <a:buChar char="Ø"/>
            </a:pPr>
            <a:endParaRPr lang="en-US" dirty="0">
              <a:ea typeface="Cambria" panose="02040503050406030204" pitchFamily="18" charset="0"/>
              <a:cs typeface="Calibri" panose="020F0502020204030204" pitchFamily="34" charset="0"/>
            </a:endParaRPr>
          </a:p>
          <a:p>
            <a:pPr lvl="1">
              <a:buFont typeface="Wingdings" panose="05000000000000000000" pitchFamily="2" charset="2"/>
              <a:buChar char="Ø"/>
            </a:pPr>
            <a:r>
              <a:rPr lang="en-US" dirty="0">
                <a:ea typeface="Cambria" panose="02040503050406030204" pitchFamily="18" charset="0"/>
                <a:cs typeface="Calibri" panose="020F0502020204030204" pitchFamily="34" charset="0"/>
              </a:rPr>
              <a:t> Hearings being adjourned (not closed the day of) to provide ample time for comments on record</a:t>
            </a:r>
          </a:p>
          <a:p>
            <a:endParaRPr lang="en-US" dirty="0"/>
          </a:p>
        </p:txBody>
      </p:sp>
    </p:spTree>
    <p:extLst>
      <p:ext uri="{BB962C8B-B14F-4D97-AF65-F5344CB8AC3E}">
        <p14:creationId xmlns:p14="http://schemas.microsoft.com/office/powerpoint/2010/main" val="1146945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34848" y="453525"/>
            <a:ext cx="10972800" cy="914400"/>
          </a:xfrm>
        </p:spPr>
        <p:txBody>
          <a:bodyPr>
            <a:noAutofit/>
          </a:bodyPr>
          <a:lstStyle/>
          <a:p>
            <a:pPr algn="ctr"/>
            <a:r>
              <a:rPr lang="en-US" sz="3500" b="1" dirty="0">
                <a:solidFill>
                  <a:srgbClr val="00395C"/>
                </a:solidFill>
              </a:rPr>
              <a:t>Charlotte Hungerford’s Community Highlighted Concerns  </a:t>
            </a:r>
          </a:p>
        </p:txBody>
      </p:sp>
      <p:sp>
        <p:nvSpPr>
          <p:cNvPr id="2" name="Slide Number Placeholder 1"/>
          <p:cNvSpPr>
            <a:spLocks noGrp="1"/>
          </p:cNvSpPr>
          <p:nvPr>
            <p:ph type="sldNum" sz="quarter" idx="12"/>
          </p:nvPr>
        </p:nvSpPr>
        <p:spPr/>
        <p:txBody>
          <a:bodyPr/>
          <a:lstStyle/>
          <a:p>
            <a:endParaRPr lang="en-US" dirty="0"/>
          </a:p>
        </p:txBody>
      </p:sp>
      <p:sp>
        <p:nvSpPr>
          <p:cNvPr id="4" name="Rectangle 3">
            <a:extLst>
              <a:ext uri="{FF2B5EF4-FFF2-40B4-BE49-F238E27FC236}">
                <a16:creationId xmlns:a16="http://schemas.microsoft.com/office/drawing/2014/main" id="{928C97E3-FCA2-4C70-8D18-7BCE1E42366F}"/>
              </a:ext>
            </a:extLst>
          </p:cNvPr>
          <p:cNvSpPr/>
          <p:nvPr/>
        </p:nvSpPr>
        <p:spPr>
          <a:xfrm>
            <a:off x="434849" y="1595535"/>
            <a:ext cx="5360043" cy="4342407"/>
          </a:xfrm>
          <a:prstGeom prst="rect">
            <a:avLst/>
          </a:prstGeom>
        </p:spPr>
        <p:txBody>
          <a:bodyPr wrap="square">
            <a:spAutoFit/>
          </a:bodyPr>
          <a:lstStyle/>
          <a:p>
            <a:pPr marL="457200" marR="0" lvl="0" indent="-457200" algn="just">
              <a:lnSpc>
                <a:spcPct val="107000"/>
              </a:lnSpc>
              <a:spcBef>
                <a:spcPts val="0"/>
              </a:spcBef>
              <a:spcAft>
                <a:spcPts val="0"/>
              </a:spcAft>
              <a:buClr>
                <a:schemeClr val="accent3">
                  <a:lumMod val="75000"/>
                </a:schemeClr>
              </a:buClr>
              <a:buFont typeface="Arial" panose="020B0604020202020204" pitchFamily="34" charset="0"/>
              <a:buChar char="•"/>
            </a:pPr>
            <a:r>
              <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rPr>
              <a:t>What impact consolidation has on cost, quality and access to care for the community</a:t>
            </a:r>
          </a:p>
          <a:p>
            <a:pPr marR="0" lvl="0" algn="just">
              <a:lnSpc>
                <a:spcPct val="107000"/>
              </a:lnSpc>
              <a:spcBef>
                <a:spcPts val="0"/>
              </a:spcBef>
              <a:spcAft>
                <a:spcPts val="0"/>
              </a:spcAft>
              <a:buClr>
                <a:schemeClr val="accent3">
                  <a:lumMod val="75000"/>
                </a:schemeClr>
              </a:buClr>
            </a:pPr>
            <a:endPar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endParaRPr>
          </a:p>
          <a:p>
            <a:pPr marL="457200" marR="0" lvl="0" indent="-457200" algn="just">
              <a:lnSpc>
                <a:spcPct val="107000"/>
              </a:lnSpc>
              <a:spcBef>
                <a:spcPts val="0"/>
              </a:spcBef>
              <a:spcAft>
                <a:spcPts val="0"/>
              </a:spcAft>
              <a:buClr>
                <a:schemeClr val="accent3">
                  <a:lumMod val="75000"/>
                </a:schemeClr>
              </a:buClr>
              <a:buFont typeface="Arial" panose="020B0604020202020204" pitchFamily="34" charset="0"/>
              <a:buChar char="•"/>
            </a:pPr>
            <a:r>
              <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rPr>
              <a:t>Community involvement</a:t>
            </a:r>
          </a:p>
          <a:p>
            <a:pPr marR="0" lvl="0" algn="just">
              <a:lnSpc>
                <a:spcPct val="107000"/>
              </a:lnSpc>
              <a:spcBef>
                <a:spcPts val="0"/>
              </a:spcBef>
              <a:spcAft>
                <a:spcPts val="0"/>
              </a:spcAft>
              <a:buClr>
                <a:schemeClr val="accent3">
                  <a:lumMod val="75000"/>
                </a:schemeClr>
              </a:buClr>
            </a:pPr>
            <a:endPar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endParaRPr>
          </a:p>
          <a:p>
            <a:pPr marL="457200" marR="0" lvl="0" indent="-457200" algn="just">
              <a:lnSpc>
                <a:spcPct val="107000"/>
              </a:lnSpc>
              <a:spcBef>
                <a:spcPts val="0"/>
              </a:spcBef>
              <a:spcAft>
                <a:spcPts val="0"/>
              </a:spcAft>
              <a:buClr>
                <a:schemeClr val="accent3">
                  <a:lumMod val="75000"/>
                </a:schemeClr>
              </a:buClr>
              <a:buFont typeface="Arial" panose="020B0604020202020204" pitchFamily="34" charset="0"/>
              <a:buChar char="•"/>
            </a:pPr>
            <a:r>
              <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rPr>
              <a:t>OHS to hold hospital accountable for conditions in decision</a:t>
            </a:r>
          </a:p>
          <a:p>
            <a:pPr marR="0" lvl="0" algn="just">
              <a:lnSpc>
                <a:spcPct val="107000"/>
              </a:lnSpc>
              <a:spcBef>
                <a:spcPts val="0"/>
              </a:spcBef>
              <a:spcAft>
                <a:spcPts val="0"/>
              </a:spcAft>
              <a:buClr>
                <a:schemeClr val="accent3">
                  <a:lumMod val="75000"/>
                </a:schemeClr>
              </a:buClr>
            </a:pPr>
            <a:endPar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endParaRPr>
          </a:p>
          <a:p>
            <a:pPr marL="457200" marR="0" lvl="0" indent="-457200" algn="just">
              <a:lnSpc>
                <a:spcPct val="107000"/>
              </a:lnSpc>
              <a:spcBef>
                <a:spcPts val="0"/>
              </a:spcBef>
              <a:spcAft>
                <a:spcPts val="0"/>
              </a:spcAft>
              <a:buClr>
                <a:schemeClr val="accent3">
                  <a:lumMod val="75000"/>
                </a:schemeClr>
              </a:buClr>
              <a:buFont typeface="Arial" panose="020B0604020202020204" pitchFamily="34" charset="0"/>
              <a:buChar char="•"/>
            </a:pPr>
            <a:r>
              <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rPr>
              <a:t>Community representation</a:t>
            </a:r>
          </a:p>
        </p:txBody>
      </p:sp>
      <p:sp>
        <p:nvSpPr>
          <p:cNvPr id="3" name="TextBox 2">
            <a:extLst>
              <a:ext uri="{FF2B5EF4-FFF2-40B4-BE49-F238E27FC236}">
                <a16:creationId xmlns:a16="http://schemas.microsoft.com/office/drawing/2014/main" id="{CC279216-B871-4174-BDF2-C4FEA56CA17B}"/>
              </a:ext>
            </a:extLst>
          </p:cNvPr>
          <p:cNvSpPr txBox="1"/>
          <p:nvPr/>
        </p:nvSpPr>
        <p:spPr>
          <a:xfrm>
            <a:off x="6397109" y="1595534"/>
            <a:ext cx="5010539" cy="4770537"/>
          </a:xfrm>
          <a:prstGeom prst="rect">
            <a:avLst/>
          </a:prstGeom>
          <a:noFill/>
        </p:spPr>
        <p:txBody>
          <a:bodyPr wrap="square" rtlCol="0">
            <a:spAutoFit/>
          </a:bodyPr>
          <a:lstStyle/>
          <a:p>
            <a:pPr marL="457200" marR="0" lvl="0" indent="-457200" algn="just">
              <a:lnSpc>
                <a:spcPct val="107000"/>
              </a:lnSpc>
              <a:spcBef>
                <a:spcPts val="0"/>
              </a:spcBef>
              <a:spcAft>
                <a:spcPts val="0"/>
              </a:spcAft>
              <a:buClr>
                <a:schemeClr val="accent3">
                  <a:lumMod val="75000"/>
                </a:schemeClr>
              </a:buClr>
              <a:buFont typeface="Arial" panose="020B0604020202020204" pitchFamily="34" charset="0"/>
              <a:buChar char="•"/>
            </a:pPr>
            <a:r>
              <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rPr>
              <a:t>Hold public forums in Torrington</a:t>
            </a:r>
          </a:p>
          <a:p>
            <a:pPr marR="0" lvl="0" algn="just">
              <a:lnSpc>
                <a:spcPct val="107000"/>
              </a:lnSpc>
              <a:spcBef>
                <a:spcPts val="0"/>
              </a:spcBef>
              <a:spcAft>
                <a:spcPts val="0"/>
              </a:spcAft>
              <a:buClr>
                <a:schemeClr val="accent3">
                  <a:lumMod val="75000"/>
                </a:schemeClr>
              </a:buClr>
            </a:pPr>
            <a:endPar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endParaRPr>
          </a:p>
          <a:p>
            <a:pPr marL="457200" marR="0" lvl="0" indent="-457200">
              <a:lnSpc>
                <a:spcPct val="107000"/>
              </a:lnSpc>
              <a:spcBef>
                <a:spcPts val="0"/>
              </a:spcBef>
              <a:spcAft>
                <a:spcPts val="0"/>
              </a:spcAft>
              <a:buClr>
                <a:schemeClr val="accent3">
                  <a:lumMod val="75000"/>
                </a:schemeClr>
              </a:buClr>
              <a:buFont typeface="Arial" panose="020B0604020202020204" pitchFamily="34" charset="0"/>
              <a:buChar char="•"/>
            </a:pPr>
            <a:r>
              <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rPr>
              <a:t>Commit financial resources to implementation of the Community Health Improvement Plan to meet public health needs identified in CHNA</a:t>
            </a:r>
          </a:p>
          <a:p>
            <a:pPr marR="0" lvl="0" algn="just">
              <a:lnSpc>
                <a:spcPct val="107000"/>
              </a:lnSpc>
              <a:spcBef>
                <a:spcPts val="0"/>
              </a:spcBef>
              <a:spcAft>
                <a:spcPts val="0"/>
              </a:spcAft>
              <a:buClr>
                <a:schemeClr val="accent3">
                  <a:lumMod val="75000"/>
                </a:schemeClr>
              </a:buClr>
            </a:pPr>
            <a:endPar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endParaRPr>
          </a:p>
          <a:p>
            <a:pPr marL="457200" marR="0" lvl="0" indent="-457200" algn="just">
              <a:lnSpc>
                <a:spcPct val="107000"/>
              </a:lnSpc>
              <a:spcBef>
                <a:spcPts val="0"/>
              </a:spcBef>
              <a:spcAft>
                <a:spcPts val="0"/>
              </a:spcAft>
              <a:buClr>
                <a:schemeClr val="accent3">
                  <a:lumMod val="75000"/>
                </a:schemeClr>
              </a:buClr>
              <a:buFont typeface="Arial" panose="020B0604020202020204" pitchFamily="34" charset="0"/>
              <a:buChar char="•"/>
            </a:pPr>
            <a:r>
              <a:rPr lang="en-US" sz="2600" dirty="0">
                <a:solidFill>
                  <a:schemeClr val="tx2"/>
                </a:solidFill>
                <a:latin typeface="Cambria" panose="02040503050406030204" pitchFamily="18" charset="0"/>
                <a:ea typeface="Cambria" panose="02040503050406030204" pitchFamily="18" charset="0"/>
                <a:cs typeface="Times New Roman" panose="02020603050405020304" pitchFamily="18" charset="0"/>
              </a:rPr>
              <a:t>Termination of services</a:t>
            </a:r>
          </a:p>
        </p:txBody>
      </p:sp>
    </p:spTree>
    <p:extLst>
      <p:ext uri="{BB962C8B-B14F-4D97-AF65-F5344CB8AC3E}">
        <p14:creationId xmlns:p14="http://schemas.microsoft.com/office/powerpoint/2010/main" val="745842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83636"/>
            <a:ext cx="10972800" cy="841311"/>
          </a:xfrm>
        </p:spPr>
        <p:txBody>
          <a:bodyPr>
            <a:noAutofit/>
          </a:bodyPr>
          <a:lstStyle/>
          <a:p>
            <a:pPr algn="ctr"/>
            <a:r>
              <a:rPr lang="en-US" sz="3500" b="1" dirty="0">
                <a:solidFill>
                  <a:srgbClr val="00395C"/>
                </a:solidFill>
                <a:ea typeface="Cambria" panose="02040503050406030204" pitchFamily="18" charset="0"/>
                <a:cs typeface="Calibri" panose="020F0502020204030204" pitchFamily="34" charset="0"/>
              </a:rPr>
              <a:t>Examples of OHS Conditions (Community Related)</a:t>
            </a:r>
            <a:endParaRPr lang="en-US" sz="3500" dirty="0">
              <a:solidFill>
                <a:srgbClr val="00395C"/>
              </a:solidFill>
              <a:ea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609600" y="1418254"/>
            <a:ext cx="10972800" cy="4646644"/>
          </a:xfrm>
        </p:spPr>
        <p:txBody>
          <a:bodyPr>
            <a:noAutofit/>
          </a:bodyPr>
          <a:lstStyle/>
          <a:p>
            <a:pPr lvl="1" algn="just">
              <a:buClr>
                <a:schemeClr val="accent3">
                  <a:lumMod val="75000"/>
                </a:schemeClr>
              </a:buClr>
              <a:buFont typeface="Arial" panose="020B0604020202020204" pitchFamily="34" charset="0"/>
              <a:buChar char="•"/>
            </a:pPr>
            <a:r>
              <a:rPr lang="en-US" dirty="0">
                <a:ea typeface="Cambria" panose="02040503050406030204" pitchFamily="18" charset="0"/>
                <a:cs typeface="Calibri" panose="020F0502020204030204" pitchFamily="34" charset="0"/>
              </a:rPr>
              <a:t>In certain CON decisions, here are some examples of the conditions included in the Agreed Settlements:</a:t>
            </a:r>
          </a:p>
          <a:p>
            <a:pPr marL="411480" lvl="1" indent="0" algn="just">
              <a:buNone/>
            </a:pPr>
            <a:endParaRPr lang="en-US" dirty="0">
              <a:ea typeface="Cambria" panose="02040503050406030204" pitchFamily="18" charset="0"/>
              <a:cs typeface="Calibri" panose="020F0502020204030204" pitchFamily="34" charset="0"/>
            </a:endParaRPr>
          </a:p>
          <a:p>
            <a:pPr lvl="2" algn="just">
              <a:buClr>
                <a:schemeClr val="accent2">
                  <a:lumMod val="75000"/>
                </a:schemeClr>
              </a:buClr>
              <a:buFont typeface="Wingdings" panose="05000000000000000000" pitchFamily="2" charset="2"/>
              <a:buChar char="Ø"/>
            </a:pPr>
            <a:r>
              <a:rPr lang="en-US" sz="2200" dirty="0">
                <a:ea typeface="Cambria" panose="02040503050406030204" pitchFamily="18" charset="0"/>
                <a:cs typeface="Calibri" panose="020F0502020204030204" pitchFamily="34" charset="0"/>
              </a:rPr>
              <a:t> Public forums</a:t>
            </a:r>
          </a:p>
          <a:p>
            <a:pPr lvl="2" algn="just">
              <a:buClr>
                <a:schemeClr val="accent2">
                  <a:lumMod val="75000"/>
                </a:schemeClr>
              </a:buClr>
              <a:buFont typeface="Wingdings" panose="05000000000000000000" pitchFamily="2" charset="2"/>
              <a:buChar char="Ø"/>
            </a:pPr>
            <a:r>
              <a:rPr lang="en-US" sz="2200" dirty="0">
                <a:ea typeface="Cambria" panose="02040503050406030204" pitchFamily="18" charset="0"/>
                <a:cs typeface="Calibri" panose="020F0502020204030204" pitchFamily="34" charset="0"/>
              </a:rPr>
              <a:t> Community member on local boards</a:t>
            </a:r>
          </a:p>
          <a:p>
            <a:pPr lvl="2" algn="just">
              <a:buClr>
                <a:schemeClr val="accent2">
                  <a:lumMod val="75000"/>
                </a:schemeClr>
              </a:buClr>
              <a:buFont typeface="Wingdings" panose="05000000000000000000" pitchFamily="2" charset="2"/>
              <a:buChar char="Ø"/>
            </a:pPr>
            <a:r>
              <a:rPr lang="en-US" sz="2200" dirty="0">
                <a:ea typeface="Cambria" panose="02040503050406030204" pitchFamily="18" charset="0"/>
                <a:cs typeface="Calibri" panose="020F0502020204030204" pitchFamily="34" charset="0"/>
              </a:rPr>
              <a:t> Independent monitors</a:t>
            </a:r>
          </a:p>
          <a:p>
            <a:pPr lvl="2" algn="just">
              <a:buClr>
                <a:schemeClr val="accent2">
                  <a:lumMod val="75000"/>
                </a:schemeClr>
              </a:buClr>
              <a:buFont typeface="Wingdings" panose="05000000000000000000" pitchFamily="2" charset="2"/>
              <a:buChar char="Ø"/>
            </a:pPr>
            <a:r>
              <a:rPr lang="en-US" sz="2200" dirty="0">
                <a:ea typeface="Cambria" panose="02040503050406030204" pitchFamily="18" charset="0"/>
                <a:cs typeface="Calibri" panose="020F0502020204030204" pitchFamily="34" charset="0"/>
              </a:rPr>
              <a:t> Cost and Market Impact Review</a:t>
            </a:r>
          </a:p>
          <a:p>
            <a:pPr lvl="2" algn="just">
              <a:buClr>
                <a:schemeClr val="accent2">
                  <a:lumMod val="75000"/>
                </a:schemeClr>
              </a:buClr>
              <a:buFont typeface="Wingdings" panose="05000000000000000000" pitchFamily="2" charset="2"/>
              <a:buChar char="Ø"/>
            </a:pPr>
            <a:r>
              <a:rPr lang="en-US" sz="2200" dirty="0">
                <a:ea typeface="Cambria" panose="02040503050406030204" pitchFamily="18" charset="0"/>
                <a:cs typeface="Calibri" panose="020F0502020204030204" pitchFamily="34" charset="0"/>
              </a:rPr>
              <a:t> Requirement to develop and participate in local Community Health Needs Assessments/Reports</a:t>
            </a:r>
          </a:p>
          <a:p>
            <a:pPr lvl="2" algn="just">
              <a:buClr>
                <a:schemeClr val="accent2">
                  <a:lumMod val="75000"/>
                </a:schemeClr>
              </a:buClr>
              <a:buFont typeface="Wingdings" panose="05000000000000000000" pitchFamily="2" charset="2"/>
              <a:buChar char="Ø"/>
            </a:pPr>
            <a:r>
              <a:rPr lang="en-US" sz="2200" dirty="0">
                <a:ea typeface="Cambria" panose="02040503050406030204" pitchFamily="18" charset="0"/>
                <a:cs typeface="Calibri" panose="020F0502020204030204" pitchFamily="34" charset="0"/>
              </a:rPr>
              <a:t> Requiring an increase in Hospital Community Benefits </a:t>
            </a:r>
          </a:p>
        </p:txBody>
      </p:sp>
    </p:spTree>
    <p:extLst>
      <p:ext uri="{BB962C8B-B14F-4D97-AF65-F5344CB8AC3E}">
        <p14:creationId xmlns:p14="http://schemas.microsoft.com/office/powerpoint/2010/main" val="2225253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175" y="443204"/>
            <a:ext cx="10972800" cy="1066800"/>
          </a:xfrm>
        </p:spPr>
        <p:txBody>
          <a:bodyPr>
            <a:noAutofit/>
          </a:bodyPr>
          <a:lstStyle/>
          <a:p>
            <a:pPr algn="ctr"/>
            <a:br>
              <a:rPr lang="en-US" b="1" dirty="0">
                <a:solidFill>
                  <a:srgbClr val="00395C"/>
                </a:solidFill>
                <a:ea typeface="Cambria" panose="02040503050406030204" pitchFamily="18" charset="0"/>
                <a:cs typeface="Calibri" panose="020F0502020204030204" pitchFamily="34" charset="0"/>
              </a:rPr>
            </a:br>
            <a:r>
              <a:rPr lang="en-US" b="1" dirty="0">
                <a:solidFill>
                  <a:srgbClr val="00395C"/>
                </a:solidFill>
                <a:ea typeface="Cambria" panose="02040503050406030204" pitchFamily="18" charset="0"/>
                <a:cs typeface="Calibri" panose="020F0502020204030204" pitchFamily="34" charset="0"/>
              </a:rPr>
              <a:t>Conditions of the Charlotte Hungerford &amp; Hartford HealthCare Agreed Settlement</a:t>
            </a:r>
            <a:br>
              <a:rPr lang="en-US" b="1" dirty="0">
                <a:solidFill>
                  <a:srgbClr val="00395C"/>
                </a:solidFill>
                <a:ea typeface="Cambria" panose="02040503050406030204" pitchFamily="18" charset="0"/>
                <a:cs typeface="Calibri" panose="020F0502020204030204" pitchFamily="34" charset="0"/>
              </a:rPr>
            </a:br>
            <a:endParaRPr lang="en-US" sz="3500" b="1" dirty="0">
              <a:solidFill>
                <a:srgbClr val="00395C"/>
              </a:solidFill>
              <a:ea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541175" y="1692543"/>
            <a:ext cx="10972800" cy="4605620"/>
          </a:xfrm>
        </p:spPr>
        <p:txBody>
          <a:bodyPr>
            <a:normAutofit/>
          </a:bodyPr>
          <a:lstStyle/>
          <a:p>
            <a:pPr marL="109728" indent="0">
              <a:buNone/>
            </a:pPr>
            <a:endParaRPr lang="en-US" u="sng" dirty="0"/>
          </a:p>
          <a:p>
            <a:r>
              <a:rPr lang="en-US" sz="2600" dirty="0">
                <a:ea typeface="Cambria" panose="02040503050406030204" pitchFamily="18" charset="0"/>
                <a:cs typeface="Calibri" panose="020F0502020204030204" pitchFamily="34" charset="0"/>
              </a:rPr>
              <a:t>Conditions cover the follow areas:</a:t>
            </a:r>
          </a:p>
          <a:p>
            <a:pPr lvl="1">
              <a:buFont typeface="Wingdings" panose="05000000000000000000" pitchFamily="2" charset="2"/>
              <a:buChar char="Ø"/>
            </a:pPr>
            <a:r>
              <a:rPr lang="en-US" sz="2200" dirty="0">
                <a:ea typeface="Cambria" panose="02040503050406030204" pitchFamily="18" charset="0"/>
                <a:cs typeface="Calibri" panose="020F0502020204030204" pitchFamily="34" charset="0"/>
              </a:rPr>
              <a:t> </a:t>
            </a:r>
            <a:r>
              <a:rPr lang="en-US" dirty="0">
                <a:ea typeface="Cambria" panose="02040503050406030204" pitchFamily="18" charset="0"/>
                <a:cs typeface="Calibri" panose="020F0502020204030204" pitchFamily="34" charset="0"/>
              </a:rPr>
              <a:t>Standard Conditions </a:t>
            </a:r>
            <a:r>
              <a:rPr lang="en-US" sz="2000" dirty="0">
                <a:ea typeface="Cambria" panose="02040503050406030204" pitchFamily="18" charset="0"/>
                <a:cs typeface="Calibri" panose="020F0502020204030204" pitchFamily="34" charset="0"/>
              </a:rPr>
              <a:t>(submit closing docs., legal agreements etc.)</a:t>
            </a:r>
          </a:p>
          <a:p>
            <a:pPr lvl="1">
              <a:buFont typeface="Wingdings" panose="05000000000000000000" pitchFamily="2" charset="2"/>
              <a:buChar char="Ø"/>
            </a:pPr>
            <a:r>
              <a:rPr lang="en-US" dirty="0">
                <a:ea typeface="Cambria" panose="02040503050406030204" pitchFamily="18" charset="0"/>
                <a:cs typeface="Calibri" panose="020F0502020204030204" pitchFamily="34" charset="0"/>
              </a:rPr>
              <a:t> Inclusion of community member</a:t>
            </a:r>
          </a:p>
          <a:p>
            <a:pPr lvl="1">
              <a:buFont typeface="Wingdings" panose="05000000000000000000" pitchFamily="2" charset="2"/>
              <a:buChar char="Ø"/>
            </a:pPr>
            <a:r>
              <a:rPr lang="en-US" dirty="0">
                <a:ea typeface="Cambria" panose="02040503050406030204" pitchFamily="18" charset="0"/>
                <a:cs typeface="Calibri" panose="020F0502020204030204" pitchFamily="34" charset="0"/>
              </a:rPr>
              <a:t> Joint board meetings &amp; public forums</a:t>
            </a:r>
          </a:p>
          <a:p>
            <a:pPr lvl="1">
              <a:buFont typeface="Wingdings" panose="05000000000000000000" pitchFamily="2" charset="2"/>
              <a:buChar char="Ø"/>
            </a:pPr>
            <a:r>
              <a:rPr lang="en-US" dirty="0">
                <a:ea typeface="Cambria" panose="02040503050406030204" pitchFamily="18" charset="0"/>
                <a:cs typeface="Calibri" panose="020F0502020204030204" pitchFamily="34" charset="0"/>
              </a:rPr>
              <a:t> Independent Monitor</a:t>
            </a:r>
          </a:p>
          <a:p>
            <a:pPr lvl="1">
              <a:buFont typeface="Wingdings" panose="05000000000000000000" pitchFamily="2" charset="2"/>
              <a:buChar char="Ø"/>
            </a:pPr>
            <a:r>
              <a:rPr lang="en-US" dirty="0">
                <a:ea typeface="Cambria" panose="02040503050406030204" pitchFamily="18" charset="0"/>
                <a:cs typeface="Calibri" panose="020F0502020204030204" pitchFamily="34" charset="0"/>
              </a:rPr>
              <a:t> Data and data analysis</a:t>
            </a:r>
            <a:r>
              <a:rPr lang="en-US" sz="2000" dirty="0">
                <a:ea typeface="Cambria" panose="02040503050406030204" pitchFamily="18" charset="0"/>
                <a:cs typeface="Calibri" panose="020F0502020204030204" pitchFamily="34" charset="0"/>
              </a:rPr>
              <a:t> (Related to Cost, Quality, Utilization, Financials)</a:t>
            </a:r>
          </a:p>
          <a:p>
            <a:pPr lvl="1">
              <a:buFont typeface="Wingdings" panose="05000000000000000000" pitchFamily="2" charset="2"/>
              <a:buChar char="Ø"/>
            </a:pPr>
            <a:r>
              <a:rPr lang="en-US" dirty="0">
                <a:ea typeface="Cambria" panose="02040503050406030204" pitchFamily="18" charset="0"/>
                <a:cs typeface="Calibri" panose="020F0502020204030204" pitchFamily="34" charset="0"/>
              </a:rPr>
              <a:t> Services and strategic planning</a:t>
            </a:r>
          </a:p>
          <a:p>
            <a:pPr lvl="1">
              <a:buFont typeface="Wingdings" panose="05000000000000000000" pitchFamily="2" charset="2"/>
              <a:buChar char="Ø"/>
            </a:pPr>
            <a:r>
              <a:rPr lang="en-US" dirty="0">
                <a:ea typeface="Cambria" panose="02040503050406030204" pitchFamily="18" charset="0"/>
                <a:cs typeface="Calibri" panose="020F0502020204030204" pitchFamily="34" charset="0"/>
              </a:rPr>
              <a:t> Community benefits</a:t>
            </a:r>
          </a:p>
          <a:p>
            <a:endParaRPr lang="en-US" dirty="0"/>
          </a:p>
          <a:p>
            <a:endParaRPr lang="en-US" dirty="0"/>
          </a:p>
        </p:txBody>
      </p:sp>
    </p:spTree>
    <p:extLst>
      <p:ext uri="{BB962C8B-B14F-4D97-AF65-F5344CB8AC3E}">
        <p14:creationId xmlns:p14="http://schemas.microsoft.com/office/powerpoint/2010/main" val="2726422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864" y="470246"/>
            <a:ext cx="10972800" cy="978300"/>
          </a:xfrm>
        </p:spPr>
        <p:txBody>
          <a:bodyPr>
            <a:noAutofit/>
          </a:bodyPr>
          <a:lstStyle/>
          <a:p>
            <a:pPr algn="ctr"/>
            <a:r>
              <a:rPr lang="en-US" sz="3500" b="1" dirty="0">
                <a:solidFill>
                  <a:srgbClr val="00395C"/>
                </a:solidFill>
                <a:ea typeface="Cambria" panose="02040503050406030204" pitchFamily="18" charset="0"/>
                <a:cs typeface="Calibri" panose="020F0502020204030204" pitchFamily="34" charset="0"/>
              </a:rPr>
              <a:t>Community Health Needs Assessments (CHNAs)</a:t>
            </a:r>
          </a:p>
        </p:txBody>
      </p:sp>
      <p:sp>
        <p:nvSpPr>
          <p:cNvPr id="5" name="Content Placeholder 4">
            <a:extLst>
              <a:ext uri="{FF2B5EF4-FFF2-40B4-BE49-F238E27FC236}">
                <a16:creationId xmlns:a16="http://schemas.microsoft.com/office/drawing/2014/main" id="{292B91F5-0C1D-47D8-A694-C99B2E89A43A}"/>
              </a:ext>
            </a:extLst>
          </p:cNvPr>
          <p:cNvSpPr>
            <a:spLocks noGrp="1"/>
          </p:cNvSpPr>
          <p:nvPr>
            <p:ph idx="1"/>
          </p:nvPr>
        </p:nvSpPr>
        <p:spPr>
          <a:xfrm>
            <a:off x="609600" y="1497500"/>
            <a:ext cx="10972800" cy="4289780"/>
          </a:xfrm>
        </p:spPr>
        <p:txBody>
          <a:bodyPr>
            <a:normAutofit fontScale="92500" lnSpcReduction="10000"/>
          </a:bodyPr>
          <a:lstStyle/>
          <a:p>
            <a:pPr algn="just"/>
            <a:r>
              <a:rPr lang="en-US" dirty="0"/>
              <a:t>Under the Patient Protection and Affordable Care Act (PPACA), tax-exempt 501 (c)(3) hospitals are now required to conduct a CHNA every 3 years and draft a subsequent implementation strategy (often referred to as a Community Health Improvement Plan (CHIP))</a:t>
            </a:r>
          </a:p>
          <a:p>
            <a:pPr marL="109728" indent="0" algn="just">
              <a:buNone/>
            </a:pPr>
            <a:endParaRPr lang="en-US" dirty="0"/>
          </a:p>
          <a:p>
            <a:pPr algn="just"/>
            <a:r>
              <a:rPr lang="en-US" dirty="0"/>
              <a:t>Hospitals must report on their IRS Form 990 Schedule H a description of how the organization is addressing the needs identified in the CHNA as well as those needs that are not being addressed and the reasons why</a:t>
            </a:r>
          </a:p>
          <a:p>
            <a:pPr algn="just"/>
            <a:endParaRPr lang="en-US" dirty="0"/>
          </a:p>
          <a:p>
            <a:pPr algn="just"/>
            <a:r>
              <a:rPr lang="en-US" dirty="0"/>
              <a:t> A $50,000 penalty may be imposed for a hospital that fails to meet the CHNA requirements for a taxable year</a:t>
            </a:r>
          </a:p>
        </p:txBody>
      </p:sp>
    </p:spTree>
    <p:extLst>
      <p:ext uri="{BB962C8B-B14F-4D97-AF65-F5344CB8AC3E}">
        <p14:creationId xmlns:p14="http://schemas.microsoft.com/office/powerpoint/2010/main" val="1376650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AA6A2-FCD9-434D-95B4-648F4E47C30C}"/>
              </a:ext>
            </a:extLst>
          </p:cNvPr>
          <p:cNvSpPr>
            <a:spLocks noGrp="1"/>
          </p:cNvSpPr>
          <p:nvPr>
            <p:ph type="title"/>
          </p:nvPr>
        </p:nvSpPr>
        <p:spPr>
          <a:xfrm>
            <a:off x="609600" y="461865"/>
            <a:ext cx="10972800" cy="1066800"/>
          </a:xfrm>
        </p:spPr>
        <p:txBody>
          <a:bodyPr>
            <a:normAutofit/>
          </a:bodyPr>
          <a:lstStyle/>
          <a:p>
            <a:pPr algn="ctr"/>
            <a:r>
              <a:rPr lang="en-US" sz="3500" b="1" dirty="0">
                <a:solidFill>
                  <a:srgbClr val="00395C"/>
                </a:solidFill>
              </a:rPr>
              <a:t>Charlotte Hungerford Hospital’s 2018 CHNA</a:t>
            </a:r>
          </a:p>
        </p:txBody>
      </p:sp>
      <p:sp>
        <p:nvSpPr>
          <p:cNvPr id="3" name="Content Placeholder 2">
            <a:extLst>
              <a:ext uri="{FF2B5EF4-FFF2-40B4-BE49-F238E27FC236}">
                <a16:creationId xmlns:a16="http://schemas.microsoft.com/office/drawing/2014/main" id="{8B1392CE-9D00-4985-B2E6-136739D9DD5B}"/>
              </a:ext>
            </a:extLst>
          </p:cNvPr>
          <p:cNvSpPr>
            <a:spLocks noGrp="1"/>
          </p:cNvSpPr>
          <p:nvPr>
            <p:ph idx="1"/>
          </p:nvPr>
        </p:nvSpPr>
        <p:spPr>
          <a:xfrm>
            <a:off x="609600" y="1528664"/>
            <a:ext cx="10972800" cy="4302969"/>
          </a:xfrm>
        </p:spPr>
        <p:txBody>
          <a:bodyPr>
            <a:normAutofit/>
          </a:bodyPr>
          <a:lstStyle/>
          <a:p>
            <a:pPr algn="just"/>
            <a:r>
              <a:rPr lang="en-US" i="1" dirty="0"/>
              <a:t>Percival Health Advisors</a:t>
            </a:r>
            <a:r>
              <a:rPr lang="en-US" dirty="0"/>
              <a:t>, a healthcare advisory firm, was contracted to conduct the 2018 CHNA in conjunction with Hartford HealthCare, its Northwest Region Board, and multiple community health partners</a:t>
            </a:r>
          </a:p>
          <a:p>
            <a:pPr algn="just"/>
            <a:endParaRPr lang="en-US" dirty="0"/>
          </a:p>
          <a:p>
            <a:pPr algn="just"/>
            <a:r>
              <a:rPr lang="en-US" dirty="0"/>
              <a:t>The CHNA took a close look at social determinants of health, including poverty, housing, transportation, education, fresh food availability and neighborhood safety</a:t>
            </a:r>
          </a:p>
          <a:p>
            <a:pPr algn="just"/>
            <a:endParaRPr lang="en-US" dirty="0"/>
          </a:p>
          <a:p>
            <a:pPr marL="109728" indent="0">
              <a:buNone/>
            </a:pPr>
            <a:endParaRPr lang="en-US" dirty="0"/>
          </a:p>
          <a:p>
            <a:pPr marL="109728" indent="0">
              <a:buNone/>
            </a:pPr>
            <a:endParaRPr lang="en-US" dirty="0"/>
          </a:p>
        </p:txBody>
      </p:sp>
    </p:spTree>
    <p:extLst>
      <p:ext uri="{BB962C8B-B14F-4D97-AF65-F5344CB8AC3E}">
        <p14:creationId xmlns:p14="http://schemas.microsoft.com/office/powerpoint/2010/main" val="1255876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C2278-2C5C-4082-B412-0509BDE501BD}"/>
              </a:ext>
            </a:extLst>
          </p:cNvPr>
          <p:cNvSpPr>
            <a:spLocks noGrp="1"/>
          </p:cNvSpPr>
          <p:nvPr>
            <p:ph type="title"/>
          </p:nvPr>
        </p:nvSpPr>
        <p:spPr>
          <a:xfrm>
            <a:off x="488302" y="452534"/>
            <a:ext cx="10972800" cy="1066800"/>
          </a:xfrm>
        </p:spPr>
        <p:txBody>
          <a:bodyPr>
            <a:normAutofit/>
          </a:bodyPr>
          <a:lstStyle/>
          <a:p>
            <a:pPr algn="ctr"/>
            <a:r>
              <a:rPr lang="en-US" sz="3500" b="1" dirty="0">
                <a:solidFill>
                  <a:srgbClr val="002060"/>
                </a:solidFill>
              </a:rPr>
              <a:t>Charlotte Hungerford’s CHNA Service Area</a:t>
            </a:r>
          </a:p>
        </p:txBody>
      </p:sp>
      <p:pic>
        <p:nvPicPr>
          <p:cNvPr id="6" name="Content Placeholder 5">
            <a:extLst>
              <a:ext uri="{FF2B5EF4-FFF2-40B4-BE49-F238E27FC236}">
                <a16:creationId xmlns:a16="http://schemas.microsoft.com/office/drawing/2014/main" id="{31069679-3B44-40AD-A24A-8236BFC40D4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974702" y="1305874"/>
            <a:ext cx="4348808" cy="5348306"/>
          </a:xfrm>
        </p:spPr>
      </p:pic>
      <p:sp>
        <p:nvSpPr>
          <p:cNvPr id="7" name="TextBox 6">
            <a:extLst>
              <a:ext uri="{FF2B5EF4-FFF2-40B4-BE49-F238E27FC236}">
                <a16:creationId xmlns:a16="http://schemas.microsoft.com/office/drawing/2014/main" id="{37CB5915-B9EF-4FFA-A573-05C4E92E168D}"/>
              </a:ext>
            </a:extLst>
          </p:cNvPr>
          <p:cNvSpPr txBox="1"/>
          <p:nvPr/>
        </p:nvSpPr>
        <p:spPr>
          <a:xfrm>
            <a:off x="929951" y="1305874"/>
            <a:ext cx="4603102" cy="4385816"/>
          </a:xfrm>
          <a:prstGeom prst="rect">
            <a:avLst/>
          </a:prstGeom>
          <a:noFill/>
        </p:spPr>
        <p:txBody>
          <a:bodyPr wrap="square" rtlCol="0">
            <a:spAutoFit/>
          </a:bodyPr>
          <a:lstStyle/>
          <a:p>
            <a:pPr marL="285750" indent="-285750" algn="just">
              <a:buClr>
                <a:schemeClr val="accent3">
                  <a:lumMod val="75000"/>
                </a:schemeClr>
              </a:buClr>
              <a:buFont typeface="Arial" panose="020B0604020202020204" pitchFamily="34" charset="0"/>
              <a:buChar char="•"/>
            </a:pPr>
            <a:r>
              <a:rPr lang="en-US" sz="1500" dirty="0">
                <a:solidFill>
                  <a:schemeClr val="tx2"/>
                </a:solidFill>
                <a:latin typeface="Cambria" panose="02040503050406030204" pitchFamily="18" charset="0"/>
                <a:ea typeface="Cambria" panose="02040503050406030204" pitchFamily="18" charset="0"/>
              </a:rPr>
              <a:t>Between February and May 2018, focus groups, community forums and interviews were conducted with the Hospital, Hartford HealthCare representatives and community health partners in order to identify the top community health issues within the service area.</a:t>
            </a:r>
          </a:p>
          <a:p>
            <a:pPr marL="285750" indent="-285750" algn="just">
              <a:buClr>
                <a:schemeClr val="accent3">
                  <a:lumMod val="75000"/>
                </a:schemeClr>
              </a:buClr>
              <a:buFont typeface="Arial" panose="020B0604020202020204" pitchFamily="34" charset="0"/>
              <a:buChar char="•"/>
            </a:pPr>
            <a:endParaRPr lang="en-US" sz="1500" dirty="0">
              <a:solidFill>
                <a:schemeClr val="tx2"/>
              </a:solidFill>
              <a:latin typeface="Cambria" panose="02040503050406030204" pitchFamily="18" charset="0"/>
              <a:ea typeface="Cambria" panose="02040503050406030204" pitchFamily="18" charset="0"/>
            </a:endParaRPr>
          </a:p>
          <a:p>
            <a:pPr marL="285750" indent="-285750" algn="just">
              <a:buClr>
                <a:schemeClr val="accent3">
                  <a:lumMod val="75000"/>
                </a:schemeClr>
              </a:buClr>
              <a:buFont typeface="Arial" panose="020B0604020202020204" pitchFamily="34" charset="0"/>
              <a:buChar char="•"/>
            </a:pPr>
            <a:r>
              <a:rPr lang="en-US" sz="1500" dirty="0">
                <a:solidFill>
                  <a:schemeClr val="tx2"/>
                </a:solidFill>
                <a:latin typeface="Cambria" panose="02040503050406030204" pitchFamily="18" charset="0"/>
                <a:ea typeface="Cambria" panose="02040503050406030204" pitchFamily="18" charset="0"/>
              </a:rPr>
              <a:t>19 zip codes were included in the primary service area:</a:t>
            </a:r>
          </a:p>
          <a:p>
            <a:pPr marL="285750" indent="-285750">
              <a:buClr>
                <a:schemeClr val="accent3">
                  <a:lumMod val="75000"/>
                </a:schemeClr>
              </a:buClr>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285750" indent="-285750">
              <a:buClr>
                <a:schemeClr val="accent3">
                  <a:lumMod val="75000"/>
                </a:schemeClr>
              </a:buClr>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285750" indent="-285750">
              <a:buClr>
                <a:schemeClr val="accent3">
                  <a:lumMod val="75000"/>
                </a:schemeClr>
              </a:buClr>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285750" indent="-285750">
              <a:buClr>
                <a:schemeClr val="accent3">
                  <a:lumMod val="75000"/>
                </a:schemeClr>
              </a:buClr>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285750" indent="-285750">
              <a:buClr>
                <a:schemeClr val="accent3">
                  <a:lumMod val="75000"/>
                </a:schemeClr>
              </a:buClr>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285750" indent="-285750">
              <a:buClr>
                <a:schemeClr val="accent3">
                  <a:lumMod val="75000"/>
                </a:schemeClr>
              </a:buClr>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285750" indent="-285750">
              <a:buClr>
                <a:schemeClr val="accent3">
                  <a:lumMod val="75000"/>
                </a:schemeClr>
              </a:buClr>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285750" indent="-285750">
              <a:buClr>
                <a:schemeClr val="accent3">
                  <a:lumMod val="75000"/>
                </a:schemeClr>
              </a:buClr>
              <a:buFont typeface="Arial" panose="020B0604020202020204" pitchFamily="34" charset="0"/>
              <a:buChar char="•"/>
            </a:pPr>
            <a:endParaRPr lang="en-US" dirty="0">
              <a:latin typeface="Cambria" panose="02040503050406030204" pitchFamily="18" charset="0"/>
              <a:ea typeface="Cambria" panose="02040503050406030204" pitchFamily="18" charset="0"/>
            </a:endParaRPr>
          </a:p>
        </p:txBody>
      </p:sp>
      <p:pic>
        <p:nvPicPr>
          <p:cNvPr id="10" name="Picture 9">
            <a:extLst>
              <a:ext uri="{FF2B5EF4-FFF2-40B4-BE49-F238E27FC236}">
                <a16:creationId xmlns:a16="http://schemas.microsoft.com/office/drawing/2014/main" id="{DEB89D45-7CEE-4CAA-847D-681A593A6D1C}"/>
              </a:ext>
            </a:extLst>
          </p:cNvPr>
          <p:cNvPicPr>
            <a:picLocks noChangeAspect="1"/>
          </p:cNvPicPr>
          <p:nvPr/>
        </p:nvPicPr>
        <p:blipFill>
          <a:blip r:embed="rId4"/>
          <a:stretch>
            <a:fillRect/>
          </a:stretch>
        </p:blipFill>
        <p:spPr>
          <a:xfrm>
            <a:off x="2090058" y="3501976"/>
            <a:ext cx="2121936" cy="3168169"/>
          </a:xfrm>
          <a:prstGeom prst="rect">
            <a:avLst/>
          </a:prstGeom>
        </p:spPr>
      </p:pic>
    </p:spTree>
    <p:extLst>
      <p:ext uri="{BB962C8B-B14F-4D97-AF65-F5344CB8AC3E}">
        <p14:creationId xmlns:p14="http://schemas.microsoft.com/office/powerpoint/2010/main" val="3548754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2"/>
          <p:cNvSpPr txBox="1">
            <a:spLocks/>
          </p:cNvSpPr>
          <p:nvPr/>
        </p:nvSpPr>
        <p:spPr>
          <a:xfrm>
            <a:off x="612346" y="460212"/>
            <a:ext cx="10967308" cy="1171254"/>
          </a:xfrm>
          <a:prstGeom prst="rect">
            <a:avLst/>
          </a:prstGeom>
          <a:solidFill>
            <a:schemeClr val="bg1">
              <a:alpha val="25000"/>
            </a:schemeClr>
          </a:solidFill>
          <a:ln w="12700">
            <a:noFill/>
          </a:ln>
        </p:spPr>
        <p:txBody>
          <a:bodyPr vert="horz" anchor="ctr">
            <a:noAutofit/>
          </a:bodyPr>
          <a:lstStyle>
            <a:lvl1pPr marL="45720" indent="0" algn="l" rtl="0" eaLnBrk="1" latinLnBrk="0" hangingPunct="1">
              <a:spcBef>
                <a:spcPts val="300"/>
              </a:spcBef>
              <a:buClr>
                <a:schemeClr val="accent3">
                  <a:lumMod val="75000"/>
                </a:schemeClr>
              </a:buClr>
              <a:buFont typeface="Georgia"/>
              <a:buNone/>
              <a:defRPr kumimoji="0" sz="1900" b="1" kern="1200">
                <a:solidFill>
                  <a:schemeClr val="tx1">
                    <a:tint val="95000"/>
                  </a:schemeClr>
                </a:solidFill>
                <a:latin typeface="Cambria" panose="02040503050406030204" pitchFamily="18" charset="0"/>
                <a:ea typeface="+mn-ea"/>
                <a:cs typeface="+mn-cs"/>
              </a:defRPr>
            </a:lvl1pPr>
            <a:lvl2pPr marL="658368" indent="-246888" algn="l" rtl="0" eaLnBrk="1" latinLnBrk="0" hangingPunct="1">
              <a:spcBef>
                <a:spcPts val="300"/>
              </a:spcBef>
              <a:buClr>
                <a:schemeClr val="accent2">
                  <a:lumMod val="75000"/>
                </a:schemeClr>
              </a:buClr>
              <a:buFont typeface="Georgia"/>
              <a:buNone/>
              <a:defRPr kumimoji="0" sz="2000" b="1" kern="1200">
                <a:solidFill>
                  <a:schemeClr val="tx2"/>
                </a:solidFill>
                <a:latin typeface="Cambria" panose="02040503050406030204" pitchFamily="18" charset="0"/>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None/>
              <a:defRPr kumimoji="0" sz="1800" b="1" kern="1200">
                <a:solidFill>
                  <a:schemeClr val="tx2"/>
                </a:solidFill>
                <a:latin typeface="Cambria" panose="02040503050406030204" pitchFamily="18" charset="0"/>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None/>
              <a:defRPr kumimoji="0" sz="1600" b="1" kern="1200">
                <a:solidFill>
                  <a:schemeClr val="tx2"/>
                </a:solidFill>
                <a:latin typeface="Cambria" panose="02040503050406030204" pitchFamily="18" charset="0"/>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None/>
              <a:defRPr kumimoji="0" sz="1600" b="1" kern="1200">
                <a:solidFill>
                  <a:schemeClr val="tx2"/>
                </a:solidFill>
                <a:latin typeface="Cambria" panose="02040503050406030204" pitchFamily="18" charset="0"/>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a:lstStyle>
          <a:p>
            <a:pPr algn="ctr"/>
            <a:endParaRPr lang="en-US" dirty="0"/>
          </a:p>
          <a:p>
            <a:pPr algn="ctr"/>
            <a:endParaRPr lang="en-US" dirty="0"/>
          </a:p>
          <a:p>
            <a:pPr algn="ctr"/>
            <a:r>
              <a:rPr lang="en-US" sz="3500" dirty="0">
                <a:solidFill>
                  <a:srgbClr val="002060"/>
                </a:solidFill>
              </a:rPr>
              <a:t>2018 CHNA Key Findings and Priorities</a:t>
            </a:r>
          </a:p>
          <a:p>
            <a:pPr algn="ctr"/>
            <a:endParaRPr lang="en-US" dirty="0"/>
          </a:p>
          <a:p>
            <a:pPr algn="ctr"/>
            <a:endParaRPr lang="en-US" sz="2800" dirty="0"/>
          </a:p>
        </p:txBody>
      </p:sp>
      <p:sp>
        <p:nvSpPr>
          <p:cNvPr id="3" name="Content Placeholder 2">
            <a:extLst>
              <a:ext uri="{FF2B5EF4-FFF2-40B4-BE49-F238E27FC236}">
                <a16:creationId xmlns:a16="http://schemas.microsoft.com/office/drawing/2014/main" id="{ADBA21FF-4F78-4353-9873-C144CDB5E2FE}"/>
              </a:ext>
            </a:extLst>
          </p:cNvPr>
          <p:cNvSpPr>
            <a:spLocks noGrp="1"/>
          </p:cNvSpPr>
          <p:nvPr>
            <p:ph sz="quarter" idx="2"/>
          </p:nvPr>
        </p:nvSpPr>
        <p:spPr>
          <a:xfrm>
            <a:off x="508000" y="1631467"/>
            <a:ext cx="5388864" cy="4508076"/>
          </a:xfrm>
        </p:spPr>
        <p:txBody>
          <a:bodyPr>
            <a:normAutofit/>
          </a:bodyPr>
          <a:lstStyle/>
          <a:p>
            <a:r>
              <a:rPr lang="en-US" sz="2600" dirty="0"/>
              <a:t>Lack of resources </a:t>
            </a:r>
          </a:p>
          <a:p>
            <a:pPr marL="109728" indent="0">
              <a:buNone/>
            </a:pPr>
            <a:endParaRPr lang="en-US" sz="2600" dirty="0"/>
          </a:p>
          <a:p>
            <a:r>
              <a:rPr lang="en-US" sz="2600" dirty="0"/>
              <a:t>Widespread opioid and substance abuse issues across all income levels</a:t>
            </a:r>
          </a:p>
          <a:p>
            <a:pPr marL="109728" indent="0">
              <a:buNone/>
            </a:pPr>
            <a:endParaRPr lang="en-US" sz="2600" dirty="0"/>
          </a:p>
          <a:p>
            <a:r>
              <a:rPr lang="en-US" sz="2600" dirty="0"/>
              <a:t>Transportation barriers</a:t>
            </a:r>
          </a:p>
          <a:p>
            <a:pPr marL="109728" indent="0">
              <a:buNone/>
            </a:pPr>
            <a:endParaRPr lang="en-US" dirty="0"/>
          </a:p>
        </p:txBody>
      </p:sp>
      <p:sp>
        <p:nvSpPr>
          <p:cNvPr id="7" name="Content Placeholder 6">
            <a:extLst>
              <a:ext uri="{FF2B5EF4-FFF2-40B4-BE49-F238E27FC236}">
                <a16:creationId xmlns:a16="http://schemas.microsoft.com/office/drawing/2014/main" id="{29CBD469-6BBF-45B4-9A0C-019277E74A55}"/>
              </a:ext>
            </a:extLst>
          </p:cNvPr>
          <p:cNvSpPr>
            <a:spLocks noGrp="1"/>
          </p:cNvSpPr>
          <p:nvPr>
            <p:ph sz="quarter" idx="4"/>
          </p:nvPr>
        </p:nvSpPr>
        <p:spPr>
          <a:xfrm>
            <a:off x="6086275" y="1631466"/>
            <a:ext cx="5389033" cy="4508075"/>
          </a:xfrm>
        </p:spPr>
        <p:txBody>
          <a:bodyPr>
            <a:normAutofit/>
          </a:bodyPr>
          <a:lstStyle/>
          <a:p>
            <a:r>
              <a:rPr lang="en-US" sz="2600" dirty="0"/>
              <a:t>Access to care</a:t>
            </a:r>
          </a:p>
          <a:p>
            <a:pPr marL="109728" indent="0">
              <a:buNone/>
            </a:pPr>
            <a:endParaRPr lang="en-US" sz="2600" dirty="0"/>
          </a:p>
          <a:p>
            <a:r>
              <a:rPr lang="en-US" sz="2600" dirty="0"/>
              <a:t>Access to healthy food, especially for children</a:t>
            </a:r>
          </a:p>
          <a:p>
            <a:pPr marL="109728" indent="0">
              <a:buNone/>
            </a:pPr>
            <a:endParaRPr lang="en-US" sz="2600" dirty="0"/>
          </a:p>
          <a:p>
            <a:r>
              <a:rPr lang="en-US" sz="2600" dirty="0"/>
              <a:t>Lack of coordination between providers and community-based organizations </a:t>
            </a:r>
          </a:p>
          <a:p>
            <a:pPr marL="109728" indent="0">
              <a:buNone/>
            </a:pPr>
            <a:endParaRPr lang="en-US" dirty="0"/>
          </a:p>
        </p:txBody>
      </p:sp>
    </p:spTree>
    <p:extLst>
      <p:ext uri="{BB962C8B-B14F-4D97-AF65-F5344CB8AC3E}">
        <p14:creationId xmlns:p14="http://schemas.microsoft.com/office/powerpoint/2010/main" val="4165290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303B1-B6CD-413F-87C6-E0446B91674A}"/>
              </a:ext>
            </a:extLst>
          </p:cNvPr>
          <p:cNvSpPr>
            <a:spLocks noGrp="1"/>
          </p:cNvSpPr>
          <p:nvPr>
            <p:ph type="title"/>
          </p:nvPr>
        </p:nvSpPr>
        <p:spPr>
          <a:xfrm>
            <a:off x="508000" y="423050"/>
            <a:ext cx="11176000" cy="1069848"/>
          </a:xfrm>
        </p:spPr>
        <p:txBody>
          <a:bodyPr>
            <a:normAutofit/>
          </a:bodyPr>
          <a:lstStyle/>
          <a:p>
            <a:pPr algn="ctr"/>
            <a:r>
              <a:rPr lang="en-US" sz="3500" b="1" dirty="0">
                <a:solidFill>
                  <a:srgbClr val="002060"/>
                </a:solidFill>
              </a:rPr>
              <a:t>2018 CHIP Key Tactics to Implement</a:t>
            </a:r>
          </a:p>
        </p:txBody>
      </p:sp>
      <p:sp>
        <p:nvSpPr>
          <p:cNvPr id="6" name="Content Placeholder 5">
            <a:extLst>
              <a:ext uri="{FF2B5EF4-FFF2-40B4-BE49-F238E27FC236}">
                <a16:creationId xmlns:a16="http://schemas.microsoft.com/office/drawing/2014/main" id="{838032A8-0C69-4792-8D88-8FF1C0E17E5B}"/>
              </a:ext>
            </a:extLst>
          </p:cNvPr>
          <p:cNvSpPr>
            <a:spLocks noGrp="1"/>
          </p:cNvSpPr>
          <p:nvPr>
            <p:ph sz="quarter" idx="4"/>
          </p:nvPr>
        </p:nvSpPr>
        <p:spPr>
          <a:xfrm>
            <a:off x="6146667" y="1492898"/>
            <a:ext cx="5647227" cy="5029200"/>
          </a:xfrm>
        </p:spPr>
        <p:txBody>
          <a:bodyPr>
            <a:normAutofit/>
          </a:bodyPr>
          <a:lstStyle/>
          <a:p>
            <a:pPr>
              <a:buFont typeface="Arial" panose="020B0604020202020204" pitchFamily="34" charset="0"/>
              <a:buChar char="•"/>
            </a:pPr>
            <a:r>
              <a:rPr lang="en-US" b="1" dirty="0"/>
              <a:t>Improve Community Behavioral Health</a:t>
            </a:r>
          </a:p>
          <a:p>
            <a:pPr lvl="1">
              <a:buFont typeface="Wingdings" panose="05000000000000000000" pitchFamily="2" charset="2"/>
              <a:buChar char="Ø"/>
            </a:pPr>
            <a:r>
              <a:rPr lang="en-US" sz="1600" dirty="0"/>
              <a:t>Embed behavioral health services in primary care</a:t>
            </a:r>
          </a:p>
          <a:p>
            <a:pPr lvl="1">
              <a:buFont typeface="Wingdings" panose="05000000000000000000" pitchFamily="2" charset="2"/>
              <a:buChar char="Ø"/>
            </a:pPr>
            <a:r>
              <a:rPr lang="en-US" sz="1600" dirty="0"/>
              <a:t>Recruit more mental health providers</a:t>
            </a:r>
          </a:p>
          <a:p>
            <a:pPr lvl="1">
              <a:buFont typeface="Wingdings" panose="05000000000000000000" pitchFamily="2" charset="2"/>
              <a:buChar char="Ø"/>
            </a:pPr>
            <a:r>
              <a:rPr lang="en-US" sz="1600" dirty="0"/>
              <a:t>Implement Recovery Coach program in Emergency Department</a:t>
            </a:r>
          </a:p>
          <a:p>
            <a:pPr lvl="1">
              <a:buFont typeface="Wingdings" panose="05000000000000000000" pitchFamily="2" charset="2"/>
              <a:buChar char="Ø"/>
            </a:pPr>
            <a:r>
              <a:rPr lang="en-US" sz="1600" dirty="0"/>
              <a:t>Build on tobacco prevention and cessation programs</a:t>
            </a:r>
          </a:p>
          <a:p>
            <a:pPr lvl="1">
              <a:buFont typeface="Wingdings" panose="05000000000000000000" pitchFamily="2" charset="2"/>
              <a:buChar char="Ø"/>
            </a:pPr>
            <a:r>
              <a:rPr lang="en-US" sz="1600" dirty="0"/>
              <a:t>Continued development of Opioid Task Force</a:t>
            </a:r>
          </a:p>
          <a:p>
            <a:pPr marL="109728" indent="0">
              <a:buNone/>
            </a:pPr>
            <a:endParaRPr lang="en-US" sz="1600" dirty="0"/>
          </a:p>
          <a:p>
            <a:pPr marL="109728" indent="0">
              <a:buNone/>
            </a:pPr>
            <a:endParaRPr lang="en-US" sz="1600" dirty="0"/>
          </a:p>
          <a:p>
            <a:pPr>
              <a:buFont typeface="Arial" panose="020B0604020202020204" pitchFamily="34" charset="0"/>
              <a:buChar char="•"/>
            </a:pPr>
            <a:r>
              <a:rPr lang="en-US" b="1" dirty="0"/>
              <a:t>Reduce the Burden of Chronic Disease</a:t>
            </a:r>
          </a:p>
          <a:p>
            <a:pPr lvl="1">
              <a:buFont typeface="Wingdings" panose="05000000000000000000" pitchFamily="2" charset="2"/>
              <a:buChar char="Ø"/>
            </a:pPr>
            <a:r>
              <a:rPr lang="en-US" sz="1600" dirty="0"/>
              <a:t>Congestive Heart Failure (CHF) discharge programs and CHF clinic</a:t>
            </a:r>
          </a:p>
          <a:p>
            <a:pPr lvl="1">
              <a:buFont typeface="Wingdings" panose="05000000000000000000" pitchFamily="2" charset="2"/>
              <a:buChar char="Ø"/>
            </a:pPr>
            <a:r>
              <a:rPr lang="en-US" sz="1600" dirty="0"/>
              <a:t>Growth in diabetes programs</a:t>
            </a:r>
          </a:p>
          <a:p>
            <a:pPr lvl="1">
              <a:buFont typeface="Wingdings" panose="05000000000000000000" pitchFamily="2" charset="2"/>
              <a:buChar char="Ø"/>
            </a:pPr>
            <a:r>
              <a:rPr lang="en-US" sz="1600" dirty="0"/>
              <a:t>Leverage CHW dietician</a:t>
            </a:r>
          </a:p>
          <a:p>
            <a:pPr lvl="1">
              <a:buFont typeface="Wingdings" panose="05000000000000000000" pitchFamily="2" charset="2"/>
              <a:buChar char="Ø"/>
            </a:pPr>
            <a:r>
              <a:rPr lang="en-US" sz="1600" dirty="0"/>
              <a:t>Coordination of care at primary access points</a:t>
            </a:r>
          </a:p>
          <a:p>
            <a:pPr lvl="1">
              <a:buFont typeface="Wingdings" panose="05000000000000000000" pitchFamily="2" charset="2"/>
              <a:buChar char="Ø"/>
            </a:pPr>
            <a:r>
              <a:rPr lang="en-US" sz="1600" dirty="0"/>
              <a:t>Promote screening and team-based approaches to care</a:t>
            </a:r>
          </a:p>
        </p:txBody>
      </p:sp>
      <p:sp>
        <p:nvSpPr>
          <p:cNvPr id="9" name="TextBox 8">
            <a:extLst>
              <a:ext uri="{FF2B5EF4-FFF2-40B4-BE49-F238E27FC236}">
                <a16:creationId xmlns:a16="http://schemas.microsoft.com/office/drawing/2014/main" id="{14FD368E-45F9-4755-A6AF-22831242AA65}"/>
              </a:ext>
            </a:extLst>
          </p:cNvPr>
          <p:cNvSpPr txBox="1"/>
          <p:nvPr/>
        </p:nvSpPr>
        <p:spPr>
          <a:xfrm>
            <a:off x="727788" y="1492898"/>
            <a:ext cx="5389033" cy="5478423"/>
          </a:xfrm>
          <a:prstGeom prst="rect">
            <a:avLst/>
          </a:prstGeom>
          <a:noFill/>
        </p:spPr>
        <p:txBody>
          <a:bodyPr wrap="square" rtlCol="0">
            <a:spAutoFit/>
          </a:bodyPr>
          <a:lstStyle/>
          <a:p>
            <a:pPr marL="342900" indent="-342900" algn="just">
              <a:buClr>
                <a:schemeClr val="accent3">
                  <a:lumMod val="75000"/>
                </a:schemeClr>
              </a:buClr>
              <a:buFont typeface="Arial" panose="020B0604020202020204" pitchFamily="34" charset="0"/>
              <a:buChar char="•"/>
            </a:pPr>
            <a:r>
              <a:rPr lang="en-US" sz="2000" b="1" dirty="0">
                <a:solidFill>
                  <a:srgbClr val="0067B1"/>
                </a:solidFill>
                <a:latin typeface="Cambria" panose="02040503050406030204" pitchFamily="18" charset="0"/>
                <a:ea typeface="Cambria" panose="02040503050406030204" pitchFamily="18" charset="0"/>
              </a:rPr>
              <a:t>Promote Healthy Behaviors and Lifestyle</a:t>
            </a:r>
          </a:p>
          <a:p>
            <a:pPr marL="742950" lvl="1" indent="-285750" algn="just">
              <a:buClr>
                <a:schemeClr val="accent2">
                  <a:lumMod val="75000"/>
                </a:schemeClr>
              </a:buClr>
              <a:buFont typeface="Wingdings" panose="05000000000000000000" pitchFamily="2" charset="2"/>
              <a:buChar char="Ø"/>
            </a:pPr>
            <a:r>
              <a:rPr lang="en-US" sz="1600" dirty="0">
                <a:solidFill>
                  <a:srgbClr val="0067B1"/>
                </a:solidFill>
                <a:latin typeface="Cambria" panose="02040503050406030204" pitchFamily="18" charset="0"/>
                <a:ea typeface="Cambria" panose="02040503050406030204" pitchFamily="18" charset="0"/>
              </a:rPr>
              <a:t>Screen for healthy food need identification in communities and provide assessment</a:t>
            </a:r>
          </a:p>
          <a:p>
            <a:pPr marL="742950" lvl="1" indent="-285750" algn="just">
              <a:buClr>
                <a:schemeClr val="accent2">
                  <a:lumMod val="75000"/>
                </a:schemeClr>
              </a:buClr>
              <a:buFont typeface="Wingdings" panose="05000000000000000000" pitchFamily="2" charset="2"/>
              <a:buChar char="Ø"/>
            </a:pPr>
            <a:r>
              <a:rPr lang="en-US" sz="1600" dirty="0">
                <a:solidFill>
                  <a:srgbClr val="0067B1"/>
                </a:solidFill>
                <a:latin typeface="Cambria" panose="02040503050406030204" pitchFamily="18" charset="0"/>
                <a:ea typeface="Cambria" panose="02040503050406030204" pitchFamily="18" charset="0"/>
              </a:rPr>
              <a:t>Continue the 5-2-1-0 initiative at schools, workplaces, public spaces, etc.</a:t>
            </a:r>
          </a:p>
          <a:p>
            <a:pPr marL="742950" lvl="1" indent="-285750" algn="just">
              <a:buClr>
                <a:schemeClr val="accent2">
                  <a:lumMod val="75000"/>
                </a:schemeClr>
              </a:buClr>
              <a:buFont typeface="Wingdings" panose="05000000000000000000" pitchFamily="2" charset="2"/>
              <a:buChar char="Ø"/>
            </a:pPr>
            <a:r>
              <a:rPr lang="en-US" sz="1600" dirty="0">
                <a:solidFill>
                  <a:srgbClr val="0067B1"/>
                </a:solidFill>
                <a:latin typeface="Cambria" panose="02040503050406030204" pitchFamily="18" charset="0"/>
                <a:ea typeface="Cambria" panose="02040503050406030204" pitchFamily="18" charset="0"/>
              </a:rPr>
              <a:t>Provide voucher/prescription programs for fruits and vegetables</a:t>
            </a:r>
          </a:p>
          <a:p>
            <a:pPr marL="742950" lvl="1" indent="-285750" algn="just">
              <a:buClr>
                <a:schemeClr val="accent2">
                  <a:lumMod val="75000"/>
                </a:schemeClr>
              </a:buClr>
              <a:buFont typeface="Wingdings" panose="05000000000000000000" pitchFamily="2" charset="2"/>
              <a:buChar char="Ø"/>
            </a:pPr>
            <a:r>
              <a:rPr lang="en-US" sz="1600" dirty="0">
                <a:solidFill>
                  <a:srgbClr val="0067B1"/>
                </a:solidFill>
                <a:latin typeface="Cambria" panose="02040503050406030204" pitchFamily="18" charset="0"/>
                <a:ea typeface="Cambria" panose="02040503050406030204" pitchFamily="18" charset="0"/>
              </a:rPr>
              <a:t>Further partnerships with food pantries.</a:t>
            </a:r>
          </a:p>
          <a:p>
            <a:pPr marL="742950" lvl="1" indent="-285750" algn="just">
              <a:buClr>
                <a:schemeClr val="accent2">
                  <a:lumMod val="75000"/>
                </a:schemeClr>
              </a:buClr>
              <a:buFont typeface="Wingdings" panose="05000000000000000000" pitchFamily="2" charset="2"/>
              <a:buChar char="Ø"/>
            </a:pPr>
            <a:r>
              <a:rPr lang="en-US" sz="1600" dirty="0">
                <a:solidFill>
                  <a:srgbClr val="0067B1"/>
                </a:solidFill>
                <a:latin typeface="Cambria" panose="02040503050406030204" pitchFamily="18" charset="0"/>
                <a:ea typeface="Cambria" panose="02040503050406030204" pitchFamily="18" charset="0"/>
              </a:rPr>
              <a:t>Use mobile food programs</a:t>
            </a:r>
          </a:p>
          <a:p>
            <a:pPr marL="742950" lvl="1" indent="-285750" algn="just">
              <a:buClr>
                <a:schemeClr val="accent2">
                  <a:lumMod val="75000"/>
                </a:schemeClr>
              </a:buClr>
              <a:buFont typeface="Wingdings" panose="05000000000000000000" pitchFamily="2" charset="2"/>
              <a:buChar char="Ø"/>
            </a:pPr>
            <a:endParaRPr lang="en-US" sz="2000" dirty="0">
              <a:solidFill>
                <a:srgbClr val="0067B1"/>
              </a:solidFill>
              <a:latin typeface="Cambria" panose="02040503050406030204" pitchFamily="18" charset="0"/>
              <a:ea typeface="Cambria" panose="02040503050406030204" pitchFamily="18" charset="0"/>
            </a:endParaRPr>
          </a:p>
          <a:p>
            <a:pPr marL="342900" indent="-342900" algn="just">
              <a:buClr>
                <a:schemeClr val="accent3">
                  <a:lumMod val="75000"/>
                </a:schemeClr>
              </a:buClr>
              <a:buFont typeface="Arial" panose="020B0604020202020204" pitchFamily="34" charset="0"/>
              <a:buChar char="•"/>
            </a:pPr>
            <a:r>
              <a:rPr lang="en-US" sz="2000" b="1" dirty="0">
                <a:solidFill>
                  <a:srgbClr val="0067B1"/>
                </a:solidFill>
                <a:latin typeface="Cambria" panose="02040503050406030204" pitchFamily="18" charset="0"/>
                <a:ea typeface="Cambria" panose="02040503050406030204" pitchFamily="18" charset="0"/>
              </a:rPr>
              <a:t>Enhance Coordination of Services</a:t>
            </a:r>
            <a:endParaRPr lang="en-US" sz="2000" b="1" dirty="0">
              <a:latin typeface="Cambria" panose="02040503050406030204" pitchFamily="18" charset="0"/>
              <a:ea typeface="Cambria" panose="02040503050406030204" pitchFamily="18" charset="0"/>
            </a:endParaRPr>
          </a:p>
          <a:p>
            <a:pPr marL="742950" lvl="1" indent="-285750" algn="just">
              <a:buClr>
                <a:schemeClr val="accent2">
                  <a:lumMod val="75000"/>
                </a:schemeClr>
              </a:buClr>
              <a:buFont typeface="Wingdings" panose="05000000000000000000" pitchFamily="2" charset="2"/>
              <a:buChar char="Ø"/>
            </a:pPr>
            <a:r>
              <a:rPr lang="en-US" sz="1600" dirty="0">
                <a:solidFill>
                  <a:srgbClr val="0067B1"/>
                </a:solidFill>
                <a:latin typeface="Cambria" panose="02040503050406030204" pitchFamily="18" charset="0"/>
                <a:ea typeface="Cambria" panose="02040503050406030204" pitchFamily="18" charset="0"/>
              </a:rPr>
              <a:t>Link healthcare providers with community-based organizations</a:t>
            </a:r>
          </a:p>
          <a:p>
            <a:pPr marL="742950" lvl="1" indent="-285750" algn="just">
              <a:buClr>
                <a:schemeClr val="accent2">
                  <a:lumMod val="75000"/>
                </a:schemeClr>
              </a:buClr>
              <a:buFont typeface="Wingdings" panose="05000000000000000000" pitchFamily="2" charset="2"/>
              <a:buChar char="Ø"/>
            </a:pPr>
            <a:r>
              <a:rPr lang="en-US" sz="1600" dirty="0">
                <a:solidFill>
                  <a:srgbClr val="0067B1"/>
                </a:solidFill>
                <a:latin typeface="Cambria" panose="02040503050406030204" pitchFamily="18" charset="0"/>
                <a:ea typeface="Cambria" panose="02040503050406030204" pitchFamily="18" charset="0"/>
              </a:rPr>
              <a:t>Improve IT resources to better measurement outcomes</a:t>
            </a:r>
          </a:p>
          <a:p>
            <a:pPr marL="742950" lvl="1" indent="-285750" algn="just">
              <a:buClr>
                <a:schemeClr val="accent2">
                  <a:lumMod val="75000"/>
                </a:schemeClr>
              </a:buClr>
              <a:buFont typeface="Wingdings" panose="05000000000000000000" pitchFamily="2" charset="2"/>
              <a:buChar char="Ø"/>
            </a:pPr>
            <a:r>
              <a:rPr lang="en-US" sz="1600" dirty="0">
                <a:solidFill>
                  <a:srgbClr val="0067B1"/>
                </a:solidFill>
                <a:latin typeface="Cambria" panose="02040503050406030204" pitchFamily="18" charset="0"/>
                <a:ea typeface="Cambria" panose="02040503050406030204" pitchFamily="18" charset="0"/>
              </a:rPr>
              <a:t>Develop a playbook for infrastructure, dashboard of health, governance, etc.</a:t>
            </a:r>
          </a:p>
          <a:p>
            <a:pPr marL="742950" lvl="1" indent="-285750" algn="just">
              <a:buClr>
                <a:schemeClr val="accent2">
                  <a:lumMod val="75000"/>
                </a:schemeClr>
              </a:buClr>
              <a:buFont typeface="Wingdings" panose="05000000000000000000" pitchFamily="2" charset="2"/>
              <a:buChar char="Ø"/>
            </a:pPr>
            <a:r>
              <a:rPr lang="en-US" sz="1600" dirty="0">
                <a:solidFill>
                  <a:srgbClr val="0067B1"/>
                </a:solidFill>
                <a:latin typeface="Cambria" panose="02040503050406030204" pitchFamily="18" charset="0"/>
                <a:ea typeface="Cambria" panose="02040503050406030204" pitchFamily="18" charset="0"/>
              </a:rPr>
              <a:t>Implement new or increased use of Community Health Workers (CHW)</a:t>
            </a:r>
          </a:p>
          <a:p>
            <a:pPr marL="742950" lvl="1" indent="-285750" algn="just">
              <a:buClr>
                <a:schemeClr val="accent2">
                  <a:lumMod val="75000"/>
                </a:schemeClr>
              </a:buClr>
              <a:buFont typeface="Wingdings" panose="05000000000000000000" pitchFamily="2" charset="2"/>
              <a:buChar char="Ø"/>
            </a:pPr>
            <a:endParaRPr lang="en-US" sz="1600" dirty="0"/>
          </a:p>
          <a:p>
            <a:endParaRPr lang="en-US" dirty="0"/>
          </a:p>
        </p:txBody>
      </p:sp>
    </p:spTree>
    <p:extLst>
      <p:ext uri="{BB962C8B-B14F-4D97-AF65-F5344CB8AC3E}">
        <p14:creationId xmlns:p14="http://schemas.microsoft.com/office/powerpoint/2010/main" val="1542700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101E827-4B5F-46C0-92B5-7160EDB52E3C}"/>
              </a:ext>
            </a:extLst>
          </p:cNvPr>
          <p:cNvSpPr>
            <a:spLocks noGrp="1"/>
          </p:cNvSpPr>
          <p:nvPr>
            <p:ph type="title"/>
          </p:nvPr>
        </p:nvSpPr>
        <p:spPr>
          <a:xfrm>
            <a:off x="508000" y="481138"/>
            <a:ext cx="11176000" cy="1069848"/>
          </a:xfrm>
        </p:spPr>
        <p:txBody>
          <a:bodyPr>
            <a:noAutofit/>
          </a:bodyPr>
          <a:lstStyle/>
          <a:p>
            <a:pPr algn="ctr"/>
            <a:r>
              <a:rPr lang="en-US" sz="3500" b="1" dirty="0">
                <a:solidFill>
                  <a:srgbClr val="002060"/>
                </a:solidFill>
              </a:rPr>
              <a:t>How did Charlotte Hungerford Address the Needs Identified in the 2015 CHNA?</a:t>
            </a:r>
          </a:p>
        </p:txBody>
      </p:sp>
      <p:sp>
        <p:nvSpPr>
          <p:cNvPr id="6" name="TextBox 5">
            <a:extLst>
              <a:ext uri="{FF2B5EF4-FFF2-40B4-BE49-F238E27FC236}">
                <a16:creationId xmlns:a16="http://schemas.microsoft.com/office/drawing/2014/main" id="{814F662A-A74D-492A-A418-24A9712F8580}"/>
              </a:ext>
            </a:extLst>
          </p:cNvPr>
          <p:cNvSpPr txBox="1"/>
          <p:nvPr/>
        </p:nvSpPr>
        <p:spPr>
          <a:xfrm>
            <a:off x="699796" y="1940767"/>
            <a:ext cx="5396204" cy="4985980"/>
          </a:xfrm>
          <a:prstGeom prst="rect">
            <a:avLst/>
          </a:prstGeom>
          <a:noFill/>
        </p:spPr>
        <p:txBody>
          <a:bodyPr wrap="square" rtlCol="0">
            <a:spAutoFit/>
          </a:bodyPr>
          <a:lstStyle/>
          <a:p>
            <a:pPr marL="742950" lvl="1" indent="-285750">
              <a:buClr>
                <a:schemeClr val="accent2">
                  <a:lumMod val="75000"/>
                </a:schemeClr>
              </a:buClr>
              <a:buFont typeface="Wingdings" panose="05000000000000000000" pitchFamily="2" charset="2"/>
              <a:buChar char="Ø"/>
            </a:pPr>
            <a:endParaRPr lang="en-US" dirty="0">
              <a:solidFill>
                <a:srgbClr val="0067B1"/>
              </a:solidFill>
              <a:latin typeface="Cambria" panose="02040503050406030204" pitchFamily="18" charset="0"/>
              <a:ea typeface="Cambria" panose="02040503050406030204" pitchFamily="18" charset="0"/>
            </a:endParaRPr>
          </a:p>
          <a:p>
            <a:pPr marL="742950" lvl="1" indent="-285750">
              <a:buClr>
                <a:schemeClr val="accent2">
                  <a:lumMod val="75000"/>
                </a:schemeClr>
              </a:buClr>
              <a:buFont typeface="Wingdings" panose="05000000000000000000" pitchFamily="2" charset="2"/>
              <a:buChar char="Ø"/>
            </a:pPr>
            <a:r>
              <a:rPr lang="en-US" b="1" dirty="0">
                <a:solidFill>
                  <a:srgbClr val="0067B1"/>
                </a:solidFill>
                <a:latin typeface="Cambria" panose="02040503050406030204" pitchFamily="18" charset="0"/>
                <a:ea typeface="Cambria" panose="02040503050406030204" pitchFamily="18" charset="0"/>
              </a:rPr>
              <a:t>Decrease overall tobacco use and smoking during pregnancy</a:t>
            </a:r>
          </a:p>
          <a:p>
            <a:pPr marL="1200150" lvl="2" indent="-285750">
              <a:buClr>
                <a:schemeClr val="accent3">
                  <a:lumMod val="75000"/>
                </a:schemeClr>
              </a:buClr>
              <a:buFont typeface="Arial" panose="020B0604020202020204" pitchFamily="34" charset="0"/>
              <a:buChar char="•"/>
            </a:pPr>
            <a:r>
              <a:rPr lang="en-US" sz="1600" u="sng" dirty="0">
                <a:solidFill>
                  <a:srgbClr val="0067B1"/>
                </a:solidFill>
                <a:latin typeface="Cambria" panose="02040503050406030204" pitchFamily="18" charset="0"/>
                <a:ea typeface="Cambria" panose="02040503050406030204" pitchFamily="18" charset="0"/>
              </a:rPr>
              <a:t>Strategies</a:t>
            </a:r>
            <a:r>
              <a:rPr lang="en-US" sz="1600" dirty="0">
                <a:solidFill>
                  <a:srgbClr val="0067B1"/>
                </a:solidFill>
                <a:latin typeface="Cambria" panose="02040503050406030204" pitchFamily="18" charset="0"/>
                <a:ea typeface="Cambria" panose="02040503050406030204" pitchFamily="18" charset="0"/>
              </a:rPr>
              <a:t>:</a:t>
            </a:r>
          </a:p>
          <a:p>
            <a:pPr marL="1657350" lvl="3" indent="-285750">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Offer “Freedom from Smoking” at no charge to public</a:t>
            </a:r>
          </a:p>
          <a:p>
            <a:pPr marL="1657350" lvl="3" indent="-285750">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Promote tobacco prevention activities community-wide</a:t>
            </a:r>
          </a:p>
          <a:p>
            <a:pPr marL="1657350" lvl="3" indent="-285750">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Worksite policy and signage assistance </a:t>
            </a:r>
          </a:p>
          <a:p>
            <a:pPr marL="1200150" lvl="2" indent="-285750">
              <a:buClr>
                <a:schemeClr val="accent3">
                  <a:lumMod val="75000"/>
                </a:schemeClr>
              </a:buClr>
              <a:buFont typeface="Arial" panose="020B0604020202020204" pitchFamily="34" charset="0"/>
              <a:buChar char="•"/>
            </a:pPr>
            <a:r>
              <a:rPr lang="en-US" sz="1600" u="sng" dirty="0">
                <a:solidFill>
                  <a:srgbClr val="0067B1"/>
                </a:solidFill>
                <a:latin typeface="Cambria" panose="02040503050406030204" pitchFamily="18" charset="0"/>
                <a:ea typeface="Cambria" panose="02040503050406030204" pitchFamily="18" charset="0"/>
              </a:rPr>
              <a:t>Results</a:t>
            </a:r>
            <a:r>
              <a:rPr lang="en-US" dirty="0">
                <a:solidFill>
                  <a:srgbClr val="0067B1"/>
                </a:solidFill>
                <a:latin typeface="Cambria" panose="02040503050406030204" pitchFamily="18" charset="0"/>
                <a:ea typeface="Cambria" panose="02040503050406030204" pitchFamily="18" charset="0"/>
              </a:rPr>
              <a:t>:</a:t>
            </a:r>
          </a:p>
          <a:p>
            <a:pPr marL="1657350" lvl="3" indent="-285750">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Assisting NWCC in become a smoke-free campus by 2019 with worksite signage </a:t>
            </a:r>
          </a:p>
          <a:p>
            <a:pPr marL="1657350" lvl="3" indent="-285750">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Free smoking cessation classes offered October 2017, January 2018 and April 2018 with 9 out of 15 participants becoming smoke-free.</a:t>
            </a:r>
          </a:p>
          <a:p>
            <a:pPr lvl="3">
              <a:buClr>
                <a:schemeClr val="accent3">
                  <a:lumMod val="75000"/>
                </a:schemeClr>
              </a:buClr>
            </a:pPr>
            <a:endParaRPr lang="en-US" dirty="0">
              <a:solidFill>
                <a:srgbClr val="0067B1"/>
              </a:solidFill>
              <a:latin typeface="Cambria" panose="02040503050406030204" pitchFamily="18" charset="0"/>
              <a:ea typeface="Cambria" panose="02040503050406030204" pitchFamily="18" charset="0"/>
            </a:endParaRPr>
          </a:p>
          <a:p>
            <a:endParaRPr lang="en-US" dirty="0">
              <a:solidFill>
                <a:srgbClr val="0067B1"/>
              </a:solidFill>
              <a:latin typeface="Cambria" panose="02040503050406030204" pitchFamily="18" charset="0"/>
              <a:ea typeface="Cambria" panose="02040503050406030204" pitchFamily="18" charset="0"/>
            </a:endParaRPr>
          </a:p>
          <a:p>
            <a:endParaRPr lang="en-US" dirty="0"/>
          </a:p>
        </p:txBody>
      </p:sp>
      <p:sp>
        <p:nvSpPr>
          <p:cNvPr id="7" name="TextBox 6">
            <a:extLst>
              <a:ext uri="{FF2B5EF4-FFF2-40B4-BE49-F238E27FC236}">
                <a16:creationId xmlns:a16="http://schemas.microsoft.com/office/drawing/2014/main" id="{2F3A8E6B-EEC4-4A85-B933-31BF62A2B751}"/>
              </a:ext>
            </a:extLst>
          </p:cNvPr>
          <p:cNvSpPr txBox="1"/>
          <p:nvPr/>
        </p:nvSpPr>
        <p:spPr>
          <a:xfrm>
            <a:off x="6096000" y="1940767"/>
            <a:ext cx="5753878" cy="4647426"/>
          </a:xfrm>
          <a:prstGeom prst="rect">
            <a:avLst/>
          </a:prstGeom>
          <a:noFill/>
        </p:spPr>
        <p:txBody>
          <a:bodyPr wrap="square" rtlCol="0">
            <a:spAutoFit/>
          </a:bodyPr>
          <a:lstStyle/>
          <a:p>
            <a:endParaRPr lang="en-US" dirty="0">
              <a:latin typeface="Cambria" panose="02040503050406030204" pitchFamily="18" charset="0"/>
              <a:ea typeface="Cambria" panose="02040503050406030204" pitchFamily="18" charset="0"/>
            </a:endParaRPr>
          </a:p>
          <a:p>
            <a:pPr marL="285750" indent="-285750">
              <a:buClr>
                <a:schemeClr val="accent2">
                  <a:lumMod val="75000"/>
                </a:schemeClr>
              </a:buClr>
              <a:buFont typeface="Wingdings" panose="05000000000000000000" pitchFamily="2" charset="2"/>
              <a:buChar char="Ø"/>
            </a:pPr>
            <a:r>
              <a:rPr lang="en-US" b="1" dirty="0">
                <a:solidFill>
                  <a:srgbClr val="0067B1"/>
                </a:solidFill>
                <a:latin typeface="Cambria" panose="02040503050406030204" pitchFamily="18" charset="0"/>
                <a:ea typeface="Cambria" panose="02040503050406030204" pitchFamily="18" charset="0"/>
              </a:rPr>
              <a:t>Increase physical activity and healthy eating habits in children and adults</a:t>
            </a:r>
            <a:endParaRPr lang="en-US" sz="1600" b="1" dirty="0">
              <a:solidFill>
                <a:srgbClr val="0067B1"/>
              </a:solidFill>
              <a:latin typeface="Cambria" panose="02040503050406030204" pitchFamily="18" charset="0"/>
              <a:ea typeface="Cambria" panose="02040503050406030204" pitchFamily="18" charset="0"/>
            </a:endParaRPr>
          </a:p>
          <a:p>
            <a:pPr marL="742950" lvl="1" indent="-285750">
              <a:buClr>
                <a:schemeClr val="accent3">
                  <a:lumMod val="75000"/>
                </a:schemeClr>
              </a:buClr>
              <a:buFont typeface="Arial" panose="020B0604020202020204" pitchFamily="34" charset="0"/>
              <a:buChar char="•"/>
            </a:pPr>
            <a:r>
              <a:rPr lang="en-US" sz="1600" u="sng" dirty="0">
                <a:solidFill>
                  <a:srgbClr val="0067B1"/>
                </a:solidFill>
                <a:latin typeface="Cambria" panose="02040503050406030204" pitchFamily="18" charset="0"/>
                <a:ea typeface="Cambria" panose="02040503050406030204" pitchFamily="18" charset="0"/>
              </a:rPr>
              <a:t>Strategies:</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Families Fit Together program: Overweight/obese children referred to the program received a Registered Dietician, YMCA personal trainer, clinician, cooking classes, etc.</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Promote 5-2-1-0 Let’s Go! in the workplace</a:t>
            </a:r>
          </a:p>
          <a:p>
            <a:pPr marL="742950" lvl="1" indent="-285750" algn="just">
              <a:buClr>
                <a:schemeClr val="accent3">
                  <a:lumMod val="75000"/>
                </a:schemeClr>
              </a:buClr>
              <a:buFont typeface="Arial" panose="020B0604020202020204" pitchFamily="34" charset="0"/>
              <a:buChar char="•"/>
            </a:pPr>
            <a:r>
              <a:rPr lang="en-US" sz="1600" u="sng" dirty="0">
                <a:solidFill>
                  <a:srgbClr val="0067B1"/>
                </a:solidFill>
                <a:latin typeface="Cambria" panose="02040503050406030204" pitchFamily="18" charset="0"/>
                <a:ea typeface="Cambria" panose="02040503050406030204" pitchFamily="18" charset="0"/>
              </a:rPr>
              <a:t>Results</a:t>
            </a:r>
            <a:r>
              <a:rPr lang="en-US" sz="1600" dirty="0">
                <a:solidFill>
                  <a:srgbClr val="0067B1"/>
                </a:solidFill>
                <a:latin typeface="Cambria" panose="02040503050406030204" pitchFamily="18" charset="0"/>
                <a:ea typeface="Cambria" panose="02040503050406030204" pitchFamily="18" charset="0"/>
              </a:rPr>
              <a:t>:</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17 families and 34 children completed the Families Fit Together program. </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20 area businesses implemented the Fit Together workplace wellness toolkit</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In FY2018, CHH provided $5,000 of outreach and sponsorship to promote local events that encourage healthy activities and lifestyles.</a:t>
            </a:r>
          </a:p>
          <a:p>
            <a:endParaRPr lang="en-US" dirty="0"/>
          </a:p>
        </p:txBody>
      </p:sp>
      <p:sp>
        <p:nvSpPr>
          <p:cNvPr id="8" name="TextBox 7">
            <a:extLst>
              <a:ext uri="{FF2B5EF4-FFF2-40B4-BE49-F238E27FC236}">
                <a16:creationId xmlns:a16="http://schemas.microsoft.com/office/drawing/2014/main" id="{ABFDEBB6-935C-44BE-8457-09573E03013D}"/>
              </a:ext>
            </a:extLst>
          </p:cNvPr>
          <p:cNvSpPr txBox="1"/>
          <p:nvPr/>
        </p:nvSpPr>
        <p:spPr>
          <a:xfrm>
            <a:off x="1539551" y="1602213"/>
            <a:ext cx="8966718" cy="461665"/>
          </a:xfrm>
          <a:prstGeom prst="rect">
            <a:avLst/>
          </a:prstGeom>
          <a:noFill/>
        </p:spPr>
        <p:txBody>
          <a:bodyPr wrap="square" rtlCol="0">
            <a:spAutoFit/>
          </a:bodyPr>
          <a:lstStyle/>
          <a:p>
            <a:pPr marL="342900" indent="-342900" algn="ctr">
              <a:buClr>
                <a:schemeClr val="accent3">
                  <a:lumMod val="75000"/>
                </a:schemeClr>
              </a:buClr>
              <a:buFont typeface="Arial" panose="020B0604020202020204" pitchFamily="34" charset="0"/>
              <a:buChar char="•"/>
            </a:pPr>
            <a:r>
              <a:rPr lang="en-US" sz="2400" b="1" dirty="0">
                <a:solidFill>
                  <a:srgbClr val="0067B1"/>
                </a:solidFill>
                <a:latin typeface="Cambria" panose="02040503050406030204" pitchFamily="18" charset="0"/>
                <a:ea typeface="Cambria" panose="02040503050406030204" pitchFamily="18" charset="0"/>
              </a:rPr>
              <a:t>Promote Healthy Behaviors and Lifestyles</a:t>
            </a:r>
          </a:p>
        </p:txBody>
      </p:sp>
    </p:spTree>
    <p:extLst>
      <p:ext uri="{BB962C8B-B14F-4D97-AF65-F5344CB8AC3E}">
        <p14:creationId xmlns:p14="http://schemas.microsoft.com/office/powerpoint/2010/main" val="409642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2473966" y="3810592"/>
            <a:ext cx="7244068" cy="2920153"/>
          </a:xfrm>
          <a:prstGeom prst="rect">
            <a:avLst/>
          </a:prstGeom>
        </p:spPr>
      </p:pic>
      <p:sp>
        <p:nvSpPr>
          <p:cNvPr id="5" name="Text Box 2"/>
          <p:cNvSpPr txBox="1">
            <a:spLocks noGrp="1" noChangeArrowheads="1"/>
          </p:cNvSpPr>
          <p:nvPr>
            <p:ph idx="1"/>
          </p:nvPr>
        </p:nvSpPr>
        <p:spPr bwMode="auto">
          <a:xfrm>
            <a:off x="609600" y="945557"/>
            <a:ext cx="10972800" cy="4325112"/>
          </a:xfrm>
          <a:prstGeom prst="rect">
            <a:avLst/>
          </a:prstGeom>
          <a:noFill/>
          <a:ln w="9525">
            <a:noFill/>
            <a:miter lim="800000"/>
            <a:headEnd/>
            <a:tailEnd/>
          </a:ln>
        </p:spPr>
        <p:txBody>
          <a:bodyPr rot="0" vert="horz" wrap="square" lIns="91440" tIns="45720" rIns="91440" bIns="45720" anchor="t" anchorCtr="0">
            <a:noAutofit/>
          </a:bodyPr>
          <a:lstStyle/>
          <a:p>
            <a:pPr marL="0" marR="0" indent="0" algn="ctr">
              <a:lnSpc>
                <a:spcPct val="120000"/>
              </a:lnSpc>
              <a:spcBef>
                <a:spcPts val="200"/>
              </a:spcBef>
              <a:spcAft>
                <a:spcPts val="0"/>
              </a:spcAft>
              <a:buNone/>
            </a:pPr>
            <a:r>
              <a:rPr lang="en-US" sz="3200" b="1" i="1" kern="1000" dirty="0">
                <a:solidFill>
                  <a:srgbClr val="0069A7"/>
                </a:solidFill>
                <a:effectLst/>
                <a:ea typeface="Cambria" panose="02040503050406030204" pitchFamily="18" charset="0"/>
                <a:cs typeface="Times New Roman" panose="02020603050405020304" pitchFamily="18" charset="0"/>
              </a:rPr>
              <a:t>The mission of Connecticut’s Office of Health Strategy is to implement comprehensive, data driven strategies that promote equal access to high-quality healthcare, control costs, and ensure better health outcomes for the people of Connecticut.</a:t>
            </a:r>
            <a:endParaRPr lang="en-US" sz="3200" b="1" i="1" kern="1000" dirty="0">
              <a:solidFill>
                <a:srgbClr val="595959"/>
              </a:solidFill>
              <a:effectLs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525223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101E827-4B5F-46C0-92B5-7160EDB52E3C}"/>
              </a:ext>
            </a:extLst>
          </p:cNvPr>
          <p:cNvSpPr>
            <a:spLocks noGrp="1"/>
          </p:cNvSpPr>
          <p:nvPr>
            <p:ph type="title"/>
          </p:nvPr>
        </p:nvSpPr>
        <p:spPr>
          <a:xfrm>
            <a:off x="508000" y="481138"/>
            <a:ext cx="11176000" cy="1069848"/>
          </a:xfrm>
        </p:spPr>
        <p:txBody>
          <a:bodyPr>
            <a:noAutofit/>
          </a:bodyPr>
          <a:lstStyle/>
          <a:p>
            <a:pPr algn="ctr"/>
            <a:r>
              <a:rPr lang="en-US" sz="3500" b="1" dirty="0">
                <a:solidFill>
                  <a:srgbClr val="002060"/>
                </a:solidFill>
              </a:rPr>
              <a:t>How did Charlotte Hungerford Address the Needs Identified in the 2015 CHNA? </a:t>
            </a:r>
            <a:r>
              <a:rPr lang="en-US" sz="3200" b="1" dirty="0">
                <a:solidFill>
                  <a:srgbClr val="002060"/>
                </a:solidFill>
              </a:rPr>
              <a:t>(Cont’d.)</a:t>
            </a:r>
          </a:p>
        </p:txBody>
      </p:sp>
      <p:sp>
        <p:nvSpPr>
          <p:cNvPr id="6" name="TextBox 5">
            <a:extLst>
              <a:ext uri="{FF2B5EF4-FFF2-40B4-BE49-F238E27FC236}">
                <a16:creationId xmlns:a16="http://schemas.microsoft.com/office/drawing/2014/main" id="{814F662A-A74D-492A-A418-24A9712F8580}"/>
              </a:ext>
            </a:extLst>
          </p:cNvPr>
          <p:cNvSpPr txBox="1"/>
          <p:nvPr/>
        </p:nvSpPr>
        <p:spPr>
          <a:xfrm>
            <a:off x="195942" y="1940766"/>
            <a:ext cx="3657600" cy="4572000"/>
          </a:xfrm>
          <a:prstGeom prst="rect">
            <a:avLst/>
          </a:prstGeom>
          <a:noFill/>
        </p:spPr>
        <p:txBody>
          <a:bodyPr wrap="square" rtlCol="0">
            <a:spAutoFit/>
          </a:bodyPr>
          <a:lstStyle/>
          <a:p>
            <a:pPr marL="742950" lvl="1" indent="-285750" algn="just">
              <a:buClr>
                <a:schemeClr val="accent2">
                  <a:lumMod val="75000"/>
                </a:schemeClr>
              </a:buClr>
              <a:buFont typeface="Wingdings" panose="05000000000000000000" pitchFamily="2" charset="2"/>
              <a:buChar char="Ø"/>
            </a:pPr>
            <a:endParaRPr lang="en-US" dirty="0">
              <a:solidFill>
                <a:srgbClr val="0067B1"/>
              </a:solidFill>
              <a:latin typeface="Cambria" panose="02040503050406030204" pitchFamily="18" charset="0"/>
              <a:ea typeface="Cambria" panose="02040503050406030204" pitchFamily="18" charset="0"/>
            </a:endParaRPr>
          </a:p>
          <a:p>
            <a:pPr marL="285750" indent="-285750" algn="just">
              <a:buClr>
                <a:schemeClr val="accent2">
                  <a:lumMod val="75000"/>
                </a:schemeClr>
              </a:buClr>
              <a:buFont typeface="Wingdings" panose="05000000000000000000" pitchFamily="2" charset="2"/>
              <a:buChar char="Ø"/>
            </a:pPr>
            <a:r>
              <a:rPr lang="en-US" sz="1600" b="1" dirty="0">
                <a:solidFill>
                  <a:srgbClr val="0067B1"/>
                </a:solidFill>
                <a:latin typeface="Cambria" panose="02040503050406030204" pitchFamily="18" charset="0"/>
                <a:ea typeface="Cambria" panose="02040503050406030204" pitchFamily="18" charset="0"/>
              </a:rPr>
              <a:t>Lower incidence and severity of cardiovascular disease</a:t>
            </a:r>
          </a:p>
          <a:p>
            <a:pPr marL="742950" lvl="1" indent="-285750" algn="just">
              <a:buClr>
                <a:schemeClr val="accent3">
                  <a:lumMod val="75000"/>
                </a:schemeClr>
              </a:buClr>
              <a:buFont typeface="Arial" panose="020B0604020202020204" pitchFamily="34" charset="0"/>
              <a:buChar char="•"/>
            </a:pPr>
            <a:r>
              <a:rPr lang="en-US" sz="1400" u="sng" dirty="0">
                <a:solidFill>
                  <a:srgbClr val="0067B1"/>
                </a:solidFill>
                <a:latin typeface="Cambria" panose="02040503050406030204" pitchFamily="18" charset="0"/>
                <a:ea typeface="Cambria" panose="02040503050406030204" pitchFamily="18" charset="0"/>
              </a:rPr>
              <a:t>Strategies</a:t>
            </a:r>
            <a:r>
              <a:rPr lang="en-US" sz="1400" dirty="0">
                <a:solidFill>
                  <a:srgbClr val="0067B1"/>
                </a:solidFill>
                <a:latin typeface="Cambria" panose="02040503050406030204" pitchFamily="18" charset="0"/>
                <a:ea typeface="Cambria" panose="02040503050406030204" pitchFamily="18" charset="0"/>
              </a:rPr>
              <a:t>:</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Efforts to improve access to preventative and primary care</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Tobacco prevention, Fit Together and other programs targeted towards tobacco use, obesity, diabetes, etc.</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CHF discharge programs </a:t>
            </a:r>
          </a:p>
          <a:p>
            <a:pPr marL="742950" lvl="1" indent="-285750" algn="just">
              <a:buClr>
                <a:schemeClr val="accent3">
                  <a:lumMod val="75000"/>
                </a:schemeClr>
              </a:buClr>
              <a:buFont typeface="Arial" panose="020B0604020202020204" pitchFamily="34" charset="0"/>
              <a:buChar char="•"/>
            </a:pPr>
            <a:r>
              <a:rPr lang="en-US" sz="1400" u="sng" dirty="0">
                <a:solidFill>
                  <a:srgbClr val="0067B1"/>
                </a:solidFill>
                <a:latin typeface="Cambria" panose="02040503050406030204" pitchFamily="18" charset="0"/>
                <a:ea typeface="Cambria" panose="02040503050406030204" pitchFamily="18" charset="0"/>
              </a:rPr>
              <a:t>Results</a:t>
            </a:r>
            <a:r>
              <a:rPr lang="en-US" sz="1400" dirty="0">
                <a:solidFill>
                  <a:srgbClr val="0067B1"/>
                </a:solidFill>
                <a:latin typeface="Cambria" panose="02040503050406030204" pitchFamily="18" charset="0"/>
                <a:ea typeface="Cambria" panose="02040503050406030204" pitchFamily="18" charset="0"/>
              </a:rPr>
              <a:t>:</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Developed and sponsored a 3-part series targeting topics related to women and heart disease in Spring 2018</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CHH case managers refer CHF patients to Cardiovascular Medicine’s CHF Clinic</a:t>
            </a:r>
          </a:p>
        </p:txBody>
      </p:sp>
      <p:sp>
        <p:nvSpPr>
          <p:cNvPr id="7" name="TextBox 6">
            <a:extLst>
              <a:ext uri="{FF2B5EF4-FFF2-40B4-BE49-F238E27FC236}">
                <a16:creationId xmlns:a16="http://schemas.microsoft.com/office/drawing/2014/main" id="{2F3A8E6B-EEC4-4A85-B933-31BF62A2B751}"/>
              </a:ext>
            </a:extLst>
          </p:cNvPr>
          <p:cNvSpPr txBox="1"/>
          <p:nvPr/>
        </p:nvSpPr>
        <p:spPr>
          <a:xfrm>
            <a:off x="4287222" y="1940767"/>
            <a:ext cx="3657600" cy="4572000"/>
          </a:xfrm>
          <a:prstGeom prst="rect">
            <a:avLst/>
          </a:prstGeom>
          <a:noFill/>
        </p:spPr>
        <p:txBody>
          <a:bodyPr wrap="square" rtlCol="0">
            <a:spAutoFit/>
          </a:bodyPr>
          <a:lstStyle/>
          <a:p>
            <a:endParaRPr lang="en-US" dirty="0">
              <a:latin typeface="Cambria" panose="02040503050406030204" pitchFamily="18" charset="0"/>
              <a:ea typeface="Cambria" panose="02040503050406030204" pitchFamily="18" charset="0"/>
            </a:endParaRPr>
          </a:p>
          <a:p>
            <a:pPr marL="285750" indent="-285750" algn="just">
              <a:buClr>
                <a:schemeClr val="accent2">
                  <a:lumMod val="75000"/>
                </a:schemeClr>
              </a:buClr>
              <a:buFont typeface="Wingdings" panose="05000000000000000000" pitchFamily="2" charset="2"/>
              <a:buChar char="Ø"/>
            </a:pPr>
            <a:r>
              <a:rPr lang="en-US" sz="1600" b="1" dirty="0">
                <a:solidFill>
                  <a:srgbClr val="0067B1"/>
                </a:solidFill>
                <a:latin typeface="Cambria" panose="02040503050406030204" pitchFamily="18" charset="0"/>
                <a:ea typeface="Cambria" panose="02040503050406030204" pitchFamily="18" charset="0"/>
              </a:rPr>
              <a:t>Lower rate of diabetes and in turn lower rate of cardiovascular disease and related conditions</a:t>
            </a:r>
          </a:p>
          <a:p>
            <a:pPr marL="742950" lvl="1" indent="-285750" algn="just">
              <a:buClr>
                <a:schemeClr val="accent3">
                  <a:lumMod val="75000"/>
                </a:schemeClr>
              </a:buClr>
              <a:buFont typeface="Arial" panose="020B0604020202020204" pitchFamily="34" charset="0"/>
              <a:buChar char="•"/>
            </a:pPr>
            <a:r>
              <a:rPr lang="en-US" sz="1400" u="sng" dirty="0">
                <a:solidFill>
                  <a:srgbClr val="0067B1"/>
                </a:solidFill>
                <a:latin typeface="Cambria" panose="02040503050406030204" pitchFamily="18" charset="0"/>
                <a:ea typeface="Cambria" panose="02040503050406030204" pitchFamily="18" charset="0"/>
              </a:rPr>
              <a:t>Strategies:</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Developed a pre-diabetes program with the local YMCA for adults</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Diabetes Center established to provide trainings and classes to better manage the disease</a:t>
            </a:r>
          </a:p>
          <a:p>
            <a:pPr marL="742950" lvl="1" indent="-285750" algn="just">
              <a:buClr>
                <a:schemeClr val="accent3">
                  <a:lumMod val="75000"/>
                </a:schemeClr>
              </a:buClr>
              <a:buFont typeface="Arial" panose="020B0604020202020204" pitchFamily="34" charset="0"/>
              <a:buChar char="•"/>
            </a:pPr>
            <a:r>
              <a:rPr lang="en-US" sz="1400" u="sng" dirty="0">
                <a:solidFill>
                  <a:srgbClr val="0067B1"/>
                </a:solidFill>
                <a:latin typeface="Cambria" panose="02040503050406030204" pitchFamily="18" charset="0"/>
                <a:ea typeface="Cambria" panose="02040503050406030204" pitchFamily="18" charset="0"/>
              </a:rPr>
              <a:t>Results</a:t>
            </a:r>
            <a:r>
              <a:rPr lang="en-US" sz="1400" dirty="0">
                <a:solidFill>
                  <a:srgbClr val="0067B1"/>
                </a:solidFill>
                <a:latin typeface="Cambria" panose="02040503050406030204" pitchFamily="18" charset="0"/>
                <a:ea typeface="Cambria" panose="02040503050406030204" pitchFamily="18" charset="0"/>
              </a:rPr>
              <a:t>:</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Through the Diabetes Center, a Diabetes Boot Camp was launched</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Annual Diabetes Update presentation was given in November 2018 free to the community</a:t>
            </a:r>
          </a:p>
          <a:p>
            <a:endParaRPr lang="en-US" dirty="0"/>
          </a:p>
        </p:txBody>
      </p:sp>
      <p:sp>
        <p:nvSpPr>
          <p:cNvPr id="8" name="TextBox 7">
            <a:extLst>
              <a:ext uri="{FF2B5EF4-FFF2-40B4-BE49-F238E27FC236}">
                <a16:creationId xmlns:a16="http://schemas.microsoft.com/office/drawing/2014/main" id="{ABFDEBB6-935C-44BE-8457-09573E03013D}"/>
              </a:ext>
            </a:extLst>
          </p:cNvPr>
          <p:cNvSpPr txBox="1"/>
          <p:nvPr/>
        </p:nvSpPr>
        <p:spPr>
          <a:xfrm>
            <a:off x="1612641" y="1550986"/>
            <a:ext cx="8966718" cy="461665"/>
          </a:xfrm>
          <a:prstGeom prst="rect">
            <a:avLst/>
          </a:prstGeom>
          <a:noFill/>
        </p:spPr>
        <p:txBody>
          <a:bodyPr wrap="square" rtlCol="0">
            <a:spAutoFit/>
          </a:bodyPr>
          <a:lstStyle/>
          <a:p>
            <a:pPr marL="342900" indent="-342900" algn="ctr">
              <a:buClr>
                <a:schemeClr val="accent3">
                  <a:lumMod val="75000"/>
                </a:schemeClr>
              </a:buClr>
              <a:buFont typeface="Arial" panose="020B0604020202020204" pitchFamily="34" charset="0"/>
              <a:buChar char="•"/>
            </a:pPr>
            <a:r>
              <a:rPr lang="en-US" sz="2400" b="1" dirty="0">
                <a:solidFill>
                  <a:srgbClr val="0067B1"/>
                </a:solidFill>
                <a:latin typeface="Cambria" panose="02040503050406030204" pitchFamily="18" charset="0"/>
                <a:ea typeface="Cambria" panose="02040503050406030204" pitchFamily="18" charset="0"/>
              </a:rPr>
              <a:t>Reduce the Burden of Chronic Disease</a:t>
            </a:r>
          </a:p>
        </p:txBody>
      </p:sp>
      <p:sp>
        <p:nvSpPr>
          <p:cNvPr id="3" name="TextBox 2">
            <a:extLst>
              <a:ext uri="{FF2B5EF4-FFF2-40B4-BE49-F238E27FC236}">
                <a16:creationId xmlns:a16="http://schemas.microsoft.com/office/drawing/2014/main" id="{016F4C26-CADB-4F61-AB4C-AE687B9FA090}"/>
              </a:ext>
            </a:extLst>
          </p:cNvPr>
          <p:cNvSpPr txBox="1"/>
          <p:nvPr/>
        </p:nvSpPr>
        <p:spPr>
          <a:xfrm>
            <a:off x="8338458" y="2220041"/>
            <a:ext cx="3657600" cy="4247317"/>
          </a:xfrm>
          <a:prstGeom prst="rect">
            <a:avLst/>
          </a:prstGeom>
          <a:noFill/>
        </p:spPr>
        <p:txBody>
          <a:bodyPr wrap="square" rtlCol="0">
            <a:spAutoFit/>
          </a:bodyPr>
          <a:lstStyle/>
          <a:p>
            <a:pPr marL="285750" indent="-285750">
              <a:buClr>
                <a:schemeClr val="accent2">
                  <a:lumMod val="75000"/>
                </a:schemeClr>
              </a:buClr>
              <a:buFont typeface="Wingdings" panose="05000000000000000000" pitchFamily="2" charset="2"/>
              <a:buChar char="Ø"/>
            </a:pPr>
            <a:r>
              <a:rPr lang="en-US" sz="1600" b="1" dirty="0">
                <a:solidFill>
                  <a:srgbClr val="0067B1"/>
                </a:solidFill>
                <a:latin typeface="Cambria" panose="02040503050406030204" pitchFamily="18" charset="0"/>
                <a:ea typeface="Cambria" panose="02040503050406030204" pitchFamily="18" charset="0"/>
              </a:rPr>
              <a:t>Improve management of chronic diseases</a:t>
            </a:r>
          </a:p>
          <a:p>
            <a:pPr marL="742950" lvl="1" indent="-285750" algn="just">
              <a:buClr>
                <a:schemeClr val="accent3">
                  <a:lumMod val="75000"/>
                </a:schemeClr>
              </a:buClr>
              <a:buFont typeface="Arial" panose="020B0604020202020204" pitchFamily="34" charset="0"/>
              <a:buChar char="•"/>
            </a:pPr>
            <a:r>
              <a:rPr lang="en-US" sz="1400" u="sng" dirty="0">
                <a:solidFill>
                  <a:srgbClr val="0067B1"/>
                </a:solidFill>
                <a:latin typeface="Cambria" panose="02040503050406030204" pitchFamily="18" charset="0"/>
                <a:ea typeface="Cambria" panose="02040503050406030204" pitchFamily="18" charset="0"/>
              </a:rPr>
              <a:t>Strategies:</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Co-sponsoring chronic conditions self-management program</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Case management education initiatives for in-patient population</a:t>
            </a:r>
          </a:p>
          <a:p>
            <a:pPr marL="742950" lvl="1" indent="-285750" algn="just">
              <a:buClr>
                <a:schemeClr val="accent3">
                  <a:lumMod val="75000"/>
                </a:schemeClr>
              </a:buClr>
              <a:buFont typeface="Arial" panose="020B0604020202020204" pitchFamily="34" charset="0"/>
              <a:buChar char="•"/>
            </a:pPr>
            <a:r>
              <a:rPr lang="en-US" sz="1400" u="sng" dirty="0">
                <a:solidFill>
                  <a:srgbClr val="0067B1"/>
                </a:solidFill>
                <a:latin typeface="Cambria" panose="02040503050406030204" pitchFamily="18" charset="0"/>
                <a:ea typeface="Cambria" panose="02040503050406030204" pitchFamily="18" charset="0"/>
              </a:rPr>
              <a:t>Results:</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Pulmonary Fibrosis Support Group</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Alzheimer’s Support Group</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Parkinson’s Support Group</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ALS Support Group</a:t>
            </a:r>
          </a:p>
          <a:p>
            <a:pPr marL="1200150" lvl="2" indent="-285750" algn="just">
              <a:buClr>
                <a:schemeClr val="accent2">
                  <a:lumMod val="75000"/>
                </a:schemeClr>
              </a:buClr>
              <a:buFont typeface="Wingdings" panose="05000000000000000000" pitchFamily="2" charset="2"/>
              <a:buChar char="ü"/>
            </a:pPr>
            <a:r>
              <a:rPr lang="en-US" sz="1400" dirty="0">
                <a:solidFill>
                  <a:srgbClr val="0067B1"/>
                </a:solidFill>
                <a:latin typeface="Cambria" panose="02040503050406030204" pitchFamily="18" charset="0"/>
                <a:ea typeface="Cambria" panose="02040503050406030204" pitchFamily="18" charset="0"/>
              </a:rPr>
              <a:t>CHH Case Managers provided a Lung Talk educational program for inpatient population with COPD.</a:t>
            </a:r>
          </a:p>
        </p:txBody>
      </p:sp>
    </p:spTree>
    <p:extLst>
      <p:ext uri="{BB962C8B-B14F-4D97-AF65-F5344CB8AC3E}">
        <p14:creationId xmlns:p14="http://schemas.microsoft.com/office/powerpoint/2010/main" val="412426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101E827-4B5F-46C0-92B5-7160EDB52E3C}"/>
              </a:ext>
            </a:extLst>
          </p:cNvPr>
          <p:cNvSpPr>
            <a:spLocks noGrp="1"/>
          </p:cNvSpPr>
          <p:nvPr>
            <p:ph type="title"/>
          </p:nvPr>
        </p:nvSpPr>
        <p:spPr>
          <a:xfrm>
            <a:off x="508000" y="481138"/>
            <a:ext cx="11176000" cy="1069848"/>
          </a:xfrm>
        </p:spPr>
        <p:txBody>
          <a:bodyPr>
            <a:noAutofit/>
          </a:bodyPr>
          <a:lstStyle/>
          <a:p>
            <a:pPr algn="ctr"/>
            <a:r>
              <a:rPr lang="en-US" sz="3500" b="1" dirty="0">
                <a:solidFill>
                  <a:srgbClr val="002060"/>
                </a:solidFill>
              </a:rPr>
              <a:t>How did Charlotte Hungerford Address the Needs Identified in the 2015 CHNA? </a:t>
            </a:r>
            <a:r>
              <a:rPr lang="en-US" sz="3200" b="1" dirty="0">
                <a:solidFill>
                  <a:srgbClr val="002060"/>
                </a:solidFill>
              </a:rPr>
              <a:t>(Cont’d.)</a:t>
            </a:r>
          </a:p>
        </p:txBody>
      </p:sp>
      <p:sp>
        <p:nvSpPr>
          <p:cNvPr id="6" name="TextBox 5">
            <a:extLst>
              <a:ext uri="{FF2B5EF4-FFF2-40B4-BE49-F238E27FC236}">
                <a16:creationId xmlns:a16="http://schemas.microsoft.com/office/drawing/2014/main" id="{814F662A-A74D-492A-A418-24A9712F8580}"/>
              </a:ext>
            </a:extLst>
          </p:cNvPr>
          <p:cNvSpPr txBox="1"/>
          <p:nvPr/>
        </p:nvSpPr>
        <p:spPr>
          <a:xfrm>
            <a:off x="339364" y="1940766"/>
            <a:ext cx="5756635" cy="4585871"/>
          </a:xfrm>
          <a:prstGeom prst="rect">
            <a:avLst/>
          </a:prstGeom>
          <a:noFill/>
        </p:spPr>
        <p:txBody>
          <a:bodyPr wrap="square" rtlCol="0">
            <a:spAutoFit/>
          </a:bodyPr>
          <a:lstStyle/>
          <a:p>
            <a:pPr marL="742950" lvl="1" indent="-285750" algn="just">
              <a:buClr>
                <a:schemeClr val="accent2">
                  <a:lumMod val="75000"/>
                </a:schemeClr>
              </a:buClr>
              <a:buFont typeface="Wingdings" panose="05000000000000000000" pitchFamily="2" charset="2"/>
              <a:buChar char="Ø"/>
            </a:pPr>
            <a:endParaRPr lang="en-US" dirty="0">
              <a:solidFill>
                <a:srgbClr val="0067B1"/>
              </a:solidFill>
              <a:latin typeface="Cambria" panose="02040503050406030204" pitchFamily="18" charset="0"/>
              <a:ea typeface="Cambria" panose="02040503050406030204" pitchFamily="18" charset="0"/>
            </a:endParaRPr>
          </a:p>
          <a:p>
            <a:pPr marL="285750" indent="-285750" algn="just">
              <a:buClr>
                <a:schemeClr val="accent2">
                  <a:lumMod val="75000"/>
                </a:schemeClr>
              </a:buClr>
              <a:buFont typeface="Wingdings" panose="05000000000000000000" pitchFamily="2" charset="2"/>
              <a:buChar char="Ø"/>
            </a:pPr>
            <a:r>
              <a:rPr lang="en-US" b="1" dirty="0">
                <a:solidFill>
                  <a:srgbClr val="0067B1"/>
                </a:solidFill>
                <a:latin typeface="Cambria" panose="02040503050406030204" pitchFamily="18" charset="0"/>
                <a:ea typeface="Cambria" panose="02040503050406030204" pitchFamily="18" charset="0"/>
              </a:rPr>
              <a:t>Improve access to primary and preventative care</a:t>
            </a:r>
          </a:p>
          <a:p>
            <a:pPr marL="742950" lvl="1" indent="-285750" algn="just">
              <a:buClr>
                <a:schemeClr val="accent3">
                  <a:lumMod val="75000"/>
                </a:schemeClr>
              </a:buClr>
              <a:buFont typeface="Arial" panose="020B0604020202020204" pitchFamily="34" charset="0"/>
              <a:buChar char="•"/>
            </a:pPr>
            <a:r>
              <a:rPr lang="en-US" sz="1600" u="sng" dirty="0">
                <a:solidFill>
                  <a:srgbClr val="0067B1"/>
                </a:solidFill>
                <a:latin typeface="Cambria" panose="02040503050406030204" pitchFamily="18" charset="0"/>
                <a:ea typeface="Cambria" panose="02040503050406030204" pitchFamily="18" charset="0"/>
              </a:rPr>
              <a:t>Strategies</a:t>
            </a:r>
            <a:r>
              <a:rPr lang="en-US" sz="1600" dirty="0">
                <a:solidFill>
                  <a:srgbClr val="0067B1"/>
                </a:solidFill>
                <a:latin typeface="Cambria" panose="02040503050406030204" pitchFamily="18" charset="0"/>
                <a:ea typeface="Cambria" panose="02040503050406030204" pitchFamily="18" charset="0"/>
              </a:rPr>
              <a:t>:</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Affiliation with Hartford HealthCare</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Working with local Federally Qualified Health Center (FQHC) on expanding a clinical model for the expansion of behavioral and primary care services in NWCT</a:t>
            </a:r>
          </a:p>
          <a:p>
            <a:pPr marL="742950" lvl="1" indent="-285750" algn="just">
              <a:buClr>
                <a:schemeClr val="accent3">
                  <a:lumMod val="75000"/>
                </a:schemeClr>
              </a:buClr>
              <a:buFont typeface="Arial" panose="020B0604020202020204" pitchFamily="34" charset="0"/>
              <a:buChar char="•"/>
            </a:pPr>
            <a:r>
              <a:rPr lang="en-US" sz="1600" u="sng" dirty="0">
                <a:solidFill>
                  <a:srgbClr val="0067B1"/>
                </a:solidFill>
                <a:latin typeface="Cambria" panose="02040503050406030204" pitchFamily="18" charset="0"/>
                <a:ea typeface="Cambria" panose="02040503050406030204" pitchFamily="18" charset="0"/>
              </a:rPr>
              <a:t>Results</a:t>
            </a:r>
            <a:r>
              <a:rPr lang="en-US" sz="1600" dirty="0">
                <a:solidFill>
                  <a:srgbClr val="0067B1"/>
                </a:solidFill>
                <a:latin typeface="Cambria" panose="02040503050406030204" pitchFamily="18" charset="0"/>
                <a:ea typeface="Cambria" panose="02040503050406030204" pitchFamily="18" charset="0"/>
              </a:rPr>
              <a:t>:</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In 2017, a Registered Dietician began in Thomaston Office. In 2018, two full-time physicians joined the office.</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In 2018 a full-time APRN joined the office in Canaan.</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In 2018 a full-time physician joined the Winsted office</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HHC Center for Health Aging opened in Summer 2018</a:t>
            </a:r>
          </a:p>
        </p:txBody>
      </p:sp>
      <p:sp>
        <p:nvSpPr>
          <p:cNvPr id="7" name="TextBox 6">
            <a:extLst>
              <a:ext uri="{FF2B5EF4-FFF2-40B4-BE49-F238E27FC236}">
                <a16:creationId xmlns:a16="http://schemas.microsoft.com/office/drawing/2014/main" id="{2F3A8E6B-EEC4-4A85-B933-31BF62A2B751}"/>
              </a:ext>
            </a:extLst>
          </p:cNvPr>
          <p:cNvSpPr txBox="1"/>
          <p:nvPr/>
        </p:nvSpPr>
        <p:spPr>
          <a:xfrm>
            <a:off x="6096000" y="1936024"/>
            <a:ext cx="5588000" cy="3877985"/>
          </a:xfrm>
          <a:prstGeom prst="rect">
            <a:avLst/>
          </a:prstGeom>
          <a:noFill/>
        </p:spPr>
        <p:txBody>
          <a:bodyPr wrap="square" rtlCol="0">
            <a:spAutoFit/>
          </a:bodyPr>
          <a:lstStyle/>
          <a:p>
            <a:endParaRPr lang="en-US" dirty="0">
              <a:latin typeface="Cambria" panose="02040503050406030204" pitchFamily="18" charset="0"/>
              <a:ea typeface="Cambria" panose="02040503050406030204" pitchFamily="18" charset="0"/>
            </a:endParaRPr>
          </a:p>
          <a:p>
            <a:pPr marL="285750" indent="-285750" algn="just">
              <a:buClr>
                <a:schemeClr val="accent2">
                  <a:lumMod val="75000"/>
                </a:schemeClr>
              </a:buClr>
              <a:buFont typeface="Wingdings" panose="05000000000000000000" pitchFamily="2" charset="2"/>
              <a:buChar char="Ø"/>
            </a:pPr>
            <a:r>
              <a:rPr lang="en-US" b="1" dirty="0">
                <a:solidFill>
                  <a:srgbClr val="0067B1"/>
                </a:solidFill>
                <a:latin typeface="Cambria" panose="02040503050406030204" pitchFamily="18" charset="0"/>
                <a:ea typeface="Cambria" panose="02040503050406030204" pitchFamily="18" charset="0"/>
              </a:rPr>
              <a:t>Increase ratio of mental health providers</a:t>
            </a:r>
          </a:p>
          <a:p>
            <a:pPr marL="742950" lvl="1" indent="-285750" algn="just">
              <a:buClr>
                <a:schemeClr val="accent3">
                  <a:lumMod val="75000"/>
                </a:schemeClr>
              </a:buClr>
              <a:buFont typeface="Arial" panose="020B0604020202020204" pitchFamily="34" charset="0"/>
              <a:buChar char="•"/>
            </a:pPr>
            <a:r>
              <a:rPr lang="en-US" sz="1600" u="sng" dirty="0">
                <a:solidFill>
                  <a:srgbClr val="0067B1"/>
                </a:solidFill>
                <a:latin typeface="Cambria" panose="02040503050406030204" pitchFamily="18" charset="0"/>
                <a:ea typeface="Cambria" panose="02040503050406030204" pitchFamily="18" charset="0"/>
              </a:rPr>
              <a:t>Strategies:</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Expanded the use of telepsych and non-physician providers to address need </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Explored FQHC relationship to understand need for outpatient psychology, substance abuse and other programs</a:t>
            </a:r>
          </a:p>
          <a:p>
            <a:pPr marL="742950" lvl="1" indent="-285750" algn="just">
              <a:buClr>
                <a:schemeClr val="accent3">
                  <a:lumMod val="75000"/>
                </a:schemeClr>
              </a:buClr>
              <a:buFont typeface="Arial" panose="020B0604020202020204" pitchFamily="34" charset="0"/>
              <a:buChar char="•"/>
            </a:pPr>
            <a:r>
              <a:rPr lang="en-US" sz="1600" u="sng" dirty="0">
                <a:solidFill>
                  <a:srgbClr val="0067B1"/>
                </a:solidFill>
                <a:latin typeface="Cambria" panose="02040503050406030204" pitchFamily="18" charset="0"/>
                <a:ea typeface="Cambria" panose="02040503050406030204" pitchFamily="18" charset="0"/>
              </a:rPr>
              <a:t>Results</a:t>
            </a:r>
            <a:r>
              <a:rPr lang="en-US" sz="1600" dirty="0">
                <a:solidFill>
                  <a:srgbClr val="0067B1"/>
                </a:solidFill>
                <a:latin typeface="Cambria" panose="02040503050406030204" pitchFamily="18" charset="0"/>
                <a:ea typeface="Cambria" panose="02040503050406030204" pitchFamily="18" charset="0"/>
              </a:rPr>
              <a:t>:</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Ongoing use of </a:t>
            </a:r>
            <a:r>
              <a:rPr lang="en-US" sz="1600" dirty="0" err="1">
                <a:solidFill>
                  <a:srgbClr val="0067B1"/>
                </a:solidFill>
                <a:latin typeface="Cambria" panose="02040503050406030204" pitchFamily="18" charset="0"/>
                <a:ea typeface="Cambria" panose="02040503050406030204" pitchFamily="18" charset="0"/>
              </a:rPr>
              <a:t>telepysch</a:t>
            </a:r>
            <a:r>
              <a:rPr lang="en-US" sz="1600" dirty="0">
                <a:solidFill>
                  <a:srgbClr val="0067B1"/>
                </a:solidFill>
                <a:latin typeface="Cambria" panose="02040503050406030204" pitchFamily="18" charset="0"/>
                <a:ea typeface="Cambria" panose="02040503050406030204" pitchFamily="18" charset="0"/>
              </a:rPr>
              <a:t> and non-physician providers and recruitment for psychiatrist replacement</a:t>
            </a:r>
          </a:p>
          <a:p>
            <a:pPr marL="1200150" lvl="2" indent="-285750" algn="just">
              <a:buClr>
                <a:schemeClr val="accent2">
                  <a:lumMod val="75000"/>
                </a:schemeClr>
              </a:buClr>
              <a:buFont typeface="Wingdings" panose="05000000000000000000" pitchFamily="2" charset="2"/>
              <a:buChar char="ü"/>
            </a:pPr>
            <a:r>
              <a:rPr lang="en-US" sz="1600" dirty="0">
                <a:solidFill>
                  <a:srgbClr val="0067B1"/>
                </a:solidFill>
                <a:latin typeface="Cambria" panose="02040503050406030204" pitchFamily="18" charset="0"/>
                <a:ea typeface="Cambria" panose="02040503050406030204" pitchFamily="18" charset="0"/>
              </a:rPr>
              <a:t>CHH contract for behavioral health staffing to FQHCs.</a:t>
            </a:r>
          </a:p>
          <a:p>
            <a:endParaRPr lang="en-US" dirty="0"/>
          </a:p>
        </p:txBody>
      </p:sp>
      <p:sp>
        <p:nvSpPr>
          <p:cNvPr id="8" name="TextBox 7">
            <a:extLst>
              <a:ext uri="{FF2B5EF4-FFF2-40B4-BE49-F238E27FC236}">
                <a16:creationId xmlns:a16="http://schemas.microsoft.com/office/drawing/2014/main" id="{ABFDEBB6-935C-44BE-8457-09573E03013D}"/>
              </a:ext>
            </a:extLst>
          </p:cNvPr>
          <p:cNvSpPr txBox="1"/>
          <p:nvPr/>
        </p:nvSpPr>
        <p:spPr>
          <a:xfrm>
            <a:off x="1612641" y="1550986"/>
            <a:ext cx="8966718" cy="461665"/>
          </a:xfrm>
          <a:prstGeom prst="rect">
            <a:avLst/>
          </a:prstGeom>
          <a:noFill/>
        </p:spPr>
        <p:txBody>
          <a:bodyPr wrap="square" rtlCol="0">
            <a:spAutoFit/>
          </a:bodyPr>
          <a:lstStyle/>
          <a:p>
            <a:pPr marL="342900" indent="-342900" algn="ctr">
              <a:buClr>
                <a:schemeClr val="accent3">
                  <a:lumMod val="75000"/>
                </a:schemeClr>
              </a:buClr>
              <a:buFont typeface="Arial" panose="020B0604020202020204" pitchFamily="34" charset="0"/>
              <a:buChar char="•"/>
            </a:pPr>
            <a:r>
              <a:rPr lang="en-US" sz="2400" b="1" dirty="0">
                <a:solidFill>
                  <a:srgbClr val="0067B1"/>
                </a:solidFill>
                <a:latin typeface="Cambria" panose="02040503050406030204" pitchFamily="18" charset="0"/>
                <a:ea typeface="Cambria" panose="02040503050406030204" pitchFamily="18" charset="0"/>
              </a:rPr>
              <a:t>Improve Access to Care</a:t>
            </a:r>
          </a:p>
        </p:txBody>
      </p:sp>
    </p:spTree>
    <p:extLst>
      <p:ext uri="{BB962C8B-B14F-4D97-AF65-F5344CB8AC3E}">
        <p14:creationId xmlns:p14="http://schemas.microsoft.com/office/powerpoint/2010/main" val="188985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62798"/>
            <a:ext cx="10972800" cy="650928"/>
          </a:xfrm>
        </p:spPr>
        <p:txBody>
          <a:bodyPr>
            <a:normAutofit/>
          </a:bodyPr>
          <a:lstStyle/>
          <a:p>
            <a:pPr algn="ctr"/>
            <a:r>
              <a:rPr lang="en-US" sz="3500" b="1" dirty="0">
                <a:solidFill>
                  <a:schemeClr val="accent1"/>
                </a:solidFill>
              </a:rPr>
              <a:t>Community Building/Benefits</a:t>
            </a:r>
          </a:p>
        </p:txBody>
      </p:sp>
      <p:sp>
        <p:nvSpPr>
          <p:cNvPr id="3" name="Content Placeholder 2"/>
          <p:cNvSpPr>
            <a:spLocks noGrp="1"/>
          </p:cNvSpPr>
          <p:nvPr>
            <p:ph idx="1"/>
          </p:nvPr>
        </p:nvSpPr>
        <p:spPr>
          <a:xfrm>
            <a:off x="609600" y="1193370"/>
            <a:ext cx="10972800" cy="5381166"/>
          </a:xfrm>
        </p:spPr>
        <p:txBody>
          <a:bodyPr>
            <a:normAutofit/>
          </a:bodyPr>
          <a:lstStyle/>
          <a:p>
            <a:pPr marL="109728" indent="0">
              <a:buNone/>
            </a:pPr>
            <a:endParaRPr lang="en-US" b="1" dirty="0"/>
          </a:p>
          <a:p>
            <a:pPr algn="just">
              <a:buFont typeface="Arial" panose="020B0604020202020204" pitchFamily="34" charset="0"/>
              <a:buChar char="•"/>
            </a:pPr>
            <a:r>
              <a:rPr lang="en-US" b="1" dirty="0"/>
              <a:t>Community Benefits</a:t>
            </a:r>
            <a:r>
              <a:rPr lang="en-US" dirty="0"/>
              <a:t>: Cost of specific programs or activities that provide treatment and/or promote health and healing as a response to identified community needs. </a:t>
            </a:r>
          </a:p>
          <a:p>
            <a:pPr algn="just">
              <a:buFont typeface="Arial" panose="020B0604020202020204" pitchFamily="34" charset="0"/>
              <a:buChar char="•"/>
            </a:pPr>
            <a:endParaRPr lang="en-US" dirty="0"/>
          </a:p>
          <a:p>
            <a:pPr algn="just">
              <a:buFont typeface="Arial" panose="020B0604020202020204" pitchFamily="34" charset="0"/>
              <a:buChar char="•"/>
            </a:pPr>
            <a:r>
              <a:rPr lang="en-US" b="1" dirty="0"/>
              <a:t>Community Building: </a:t>
            </a:r>
            <a:r>
              <a:rPr lang="en-US" dirty="0"/>
              <a:t>costs of the hospital’s activities that it engaged in during the tax year to protect or improve the community's health or safety. </a:t>
            </a:r>
            <a:r>
              <a:rPr lang="en-US" sz="2000" dirty="0"/>
              <a:t>(Physical improvements and housing, economic development, community support, environmental improvements, leadership development, coalition building, community health improvement advocacy and workforce development).</a:t>
            </a:r>
          </a:p>
          <a:p>
            <a:pPr marL="109728" indent="0">
              <a:buNone/>
            </a:pPr>
            <a:endParaRPr lang="en-US" dirty="0"/>
          </a:p>
          <a:p>
            <a:pPr marL="109728" indent="0">
              <a:buNone/>
            </a:pPr>
            <a:endParaRPr lang="en-US" dirty="0"/>
          </a:p>
        </p:txBody>
      </p:sp>
    </p:spTree>
    <p:extLst>
      <p:ext uri="{BB962C8B-B14F-4D97-AF65-F5344CB8AC3E}">
        <p14:creationId xmlns:p14="http://schemas.microsoft.com/office/powerpoint/2010/main" val="2780160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337" y="444624"/>
            <a:ext cx="11061325" cy="962107"/>
          </a:xfrm>
          <a:solidFill>
            <a:schemeClr val="bg1"/>
          </a:solidFill>
        </p:spPr>
        <p:txBody>
          <a:bodyPr>
            <a:noAutofit/>
          </a:bodyPr>
          <a:lstStyle/>
          <a:p>
            <a:pPr algn="ctr"/>
            <a:r>
              <a:rPr lang="en-US" sz="3500" b="1" dirty="0">
                <a:solidFill>
                  <a:schemeClr val="accent1"/>
                </a:solidFill>
              </a:rPr>
              <a:t>Grand Total Community Benefits &amp; Community Building</a:t>
            </a:r>
            <a:r>
              <a:rPr lang="en-US" sz="3500" dirty="0">
                <a:solidFill>
                  <a:schemeClr val="accent1"/>
                </a:solidFill>
              </a:rPr>
              <a:t>	</a:t>
            </a:r>
          </a:p>
        </p:txBody>
      </p:sp>
      <p:sp>
        <p:nvSpPr>
          <p:cNvPr id="14" name="Content Placeholder 13"/>
          <p:cNvSpPr>
            <a:spLocks noGrp="1"/>
          </p:cNvSpPr>
          <p:nvPr>
            <p:ph sz="quarter" idx="4"/>
          </p:nvPr>
        </p:nvSpPr>
        <p:spPr>
          <a:xfrm>
            <a:off x="898215" y="1780248"/>
            <a:ext cx="10781891" cy="4266325"/>
          </a:xfrm>
        </p:spPr>
        <p:txBody>
          <a:bodyPr>
            <a:normAutofit fontScale="55000" lnSpcReduction="20000"/>
          </a:bodyPr>
          <a:lstStyle/>
          <a:p>
            <a:pPr marL="109728" indent="0" algn="ctr">
              <a:buNone/>
            </a:pPr>
            <a:endParaRPr lang="en-US" sz="3000" dirty="0"/>
          </a:p>
          <a:p>
            <a:pPr>
              <a:buFont typeface="Arial" panose="020B0604020202020204" pitchFamily="34" charset="0"/>
              <a:buChar char="•"/>
            </a:pPr>
            <a:r>
              <a:rPr lang="en-US" sz="6500" dirty="0">
                <a:ea typeface="Cambria" panose="02040503050406030204" pitchFamily="18" charset="0"/>
              </a:rPr>
              <a:t>FY 2016: $49,175, 466</a:t>
            </a:r>
          </a:p>
          <a:p>
            <a:pPr marL="109728" indent="0">
              <a:buNone/>
            </a:pPr>
            <a:r>
              <a:rPr lang="en-US" sz="2300" dirty="0">
                <a:ea typeface="Cambria" panose="02040503050406030204" pitchFamily="18" charset="0"/>
              </a:rPr>
              <a:t>      </a:t>
            </a:r>
            <a:r>
              <a:rPr lang="en-US" sz="1500" dirty="0">
                <a:ea typeface="Cambria" panose="02040503050406030204" pitchFamily="18" charset="0"/>
              </a:rPr>
              <a:t>(</a:t>
            </a:r>
            <a:r>
              <a:rPr lang="en-US" sz="2500" dirty="0">
                <a:ea typeface="Cambria" panose="02040503050406030204" pitchFamily="18" charset="0"/>
              </a:rPr>
              <a:t>Charlotte Hungerford Hospital’s (2016) Schedule H Form 990 filing).</a:t>
            </a:r>
          </a:p>
          <a:p>
            <a:pPr algn="ctr">
              <a:buFont typeface="Arial" panose="020B0604020202020204" pitchFamily="34" charset="0"/>
              <a:buChar char="•"/>
            </a:pPr>
            <a:endParaRPr lang="en-US" sz="3300" dirty="0">
              <a:ea typeface="Cambria" panose="02040503050406030204" pitchFamily="18" charset="0"/>
            </a:endParaRPr>
          </a:p>
          <a:p>
            <a:pPr>
              <a:buFont typeface="Arial" panose="020B0604020202020204" pitchFamily="34" charset="0"/>
              <a:buChar char="•"/>
            </a:pPr>
            <a:r>
              <a:rPr lang="en-US" sz="5100" dirty="0">
                <a:ea typeface="Cambria" panose="02040503050406030204" pitchFamily="18" charset="0"/>
              </a:rPr>
              <a:t>FY 2017: $54,870, 841</a:t>
            </a:r>
          </a:p>
          <a:p>
            <a:pPr marL="109728" indent="0">
              <a:buNone/>
            </a:pPr>
            <a:r>
              <a:rPr lang="en-US" sz="2500" dirty="0">
                <a:ea typeface="Cambria" panose="02040503050406030204" pitchFamily="18" charset="0"/>
              </a:rPr>
              <a:t>   (Charlotte Hungerford Hospital’s (2016) Schedule H Form 990 filing).</a:t>
            </a:r>
          </a:p>
          <a:p>
            <a:pPr marL="109728" indent="0">
              <a:buNone/>
            </a:pPr>
            <a:endParaRPr lang="en-US" sz="3300" dirty="0">
              <a:solidFill>
                <a:srgbClr val="FF0000"/>
              </a:solidFill>
              <a:ea typeface="Cambria" panose="02040503050406030204" pitchFamily="18" charset="0"/>
            </a:endParaRPr>
          </a:p>
          <a:p>
            <a:pPr marL="109728" indent="0" algn="ctr">
              <a:buNone/>
            </a:pPr>
            <a:r>
              <a:rPr lang="en-US" sz="4000" dirty="0">
                <a:solidFill>
                  <a:schemeClr val="accent3">
                    <a:lumMod val="75000"/>
                  </a:schemeClr>
                </a:solidFill>
                <a:ea typeface="Cambria" panose="02040503050406030204" pitchFamily="18" charset="0"/>
              </a:rPr>
              <a:t>*</a:t>
            </a:r>
            <a:r>
              <a:rPr lang="en-US" sz="4000" dirty="0">
                <a:ea typeface="Cambria" panose="02040503050406030204" pitchFamily="18" charset="0"/>
              </a:rPr>
              <a:t>Increase of $5,695,375 between FY 2016 &amp; 2017 </a:t>
            </a:r>
          </a:p>
          <a:p>
            <a:pPr>
              <a:buFont typeface="Arial" panose="020B0604020202020204" pitchFamily="34" charset="0"/>
              <a:buChar char="•"/>
            </a:pPr>
            <a:endParaRPr lang="en-US" sz="3300" dirty="0">
              <a:ea typeface="Cambria" panose="02040503050406030204" pitchFamily="18" charset="0"/>
            </a:endParaRPr>
          </a:p>
          <a:p>
            <a:pPr>
              <a:buFont typeface="Arial" panose="020B0604020202020204" pitchFamily="34" charset="0"/>
              <a:buChar char="•"/>
            </a:pPr>
            <a:r>
              <a:rPr lang="en-US" sz="5100" dirty="0">
                <a:ea typeface="Cambria" panose="02040503050406030204" pitchFamily="18" charset="0"/>
              </a:rPr>
              <a:t>$12,429 invested in community building efforts</a:t>
            </a:r>
          </a:p>
          <a:p>
            <a:pPr marL="109728" indent="0">
              <a:buNone/>
            </a:pPr>
            <a:r>
              <a:rPr lang="en-US" sz="2500" dirty="0">
                <a:ea typeface="Cambria" panose="02040503050406030204" pitchFamily="18" charset="0"/>
              </a:rPr>
              <a:t>       (Charlotte Hungerford Hospital’s (2016) Schedule H Form 990 filing).</a:t>
            </a:r>
          </a:p>
          <a:p>
            <a:pPr marL="109728" indent="0">
              <a:buNone/>
            </a:pPr>
            <a:endParaRPr lang="en-US" sz="2500" dirty="0">
              <a:ea typeface="Cambria" panose="02040503050406030204" pitchFamily="18" charset="0"/>
            </a:endParaRPr>
          </a:p>
          <a:p>
            <a:pPr marL="109728" indent="0" algn="ctr">
              <a:buNone/>
            </a:pPr>
            <a:endParaRPr lang="en-US" sz="3300" dirty="0">
              <a:solidFill>
                <a:srgbClr val="FF0000"/>
              </a:solidFill>
              <a:ea typeface="Cambria" panose="02040503050406030204" pitchFamily="18" charset="0"/>
            </a:endParaRPr>
          </a:p>
          <a:p>
            <a:pPr marL="109728" indent="0" algn="ctr">
              <a:buNone/>
            </a:pPr>
            <a:r>
              <a:rPr lang="en-US" sz="5800" b="1" dirty="0">
                <a:solidFill>
                  <a:schemeClr val="accent3">
                    <a:lumMod val="75000"/>
                  </a:schemeClr>
                </a:solidFill>
                <a:ea typeface="Cambria" panose="02040503050406030204" pitchFamily="18" charset="0"/>
                <a:cs typeface="Calibri" panose="020F0502020204030204" pitchFamily="34" charset="0"/>
              </a:rPr>
              <a:t>*</a:t>
            </a:r>
            <a:r>
              <a:rPr lang="en-US" sz="5800" b="1" dirty="0">
                <a:ea typeface="Cambria" panose="02040503050406030204" pitchFamily="18" charset="0"/>
                <a:cs typeface="Calibri" panose="020F0502020204030204" pitchFamily="34" charset="0"/>
              </a:rPr>
              <a:t> </a:t>
            </a:r>
            <a:r>
              <a:rPr lang="en-US" sz="3600" b="1" dirty="0">
                <a:ea typeface="Cambria" panose="02040503050406030204" pitchFamily="18" charset="0"/>
                <a:cs typeface="Calibri" panose="020F0502020204030204" pitchFamily="34" charset="0"/>
              </a:rPr>
              <a:t>Note: </a:t>
            </a:r>
            <a:r>
              <a:rPr lang="en-US" sz="3600" dirty="0">
                <a:ea typeface="Cambria" panose="02040503050406030204" pitchFamily="18" charset="0"/>
                <a:cs typeface="Calibri" panose="020F0502020204030204" pitchFamily="34" charset="0"/>
              </a:rPr>
              <a:t>The 2018 IRS Filing 990 is due August 2020.</a:t>
            </a:r>
          </a:p>
          <a:p>
            <a:pPr marL="109728" indent="0">
              <a:buNone/>
            </a:pPr>
            <a:endParaRPr lang="en-US" dirty="0"/>
          </a:p>
        </p:txBody>
      </p:sp>
    </p:spTree>
    <p:extLst>
      <p:ext uri="{BB962C8B-B14F-4D97-AF65-F5344CB8AC3E}">
        <p14:creationId xmlns:p14="http://schemas.microsoft.com/office/powerpoint/2010/main" val="1030105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96389"/>
            <a:ext cx="11887200" cy="1006275"/>
          </a:xfrm>
        </p:spPr>
        <p:txBody>
          <a:bodyPr>
            <a:noAutofit/>
          </a:bodyPr>
          <a:lstStyle/>
          <a:p>
            <a:pPr algn="ctr"/>
            <a:r>
              <a:rPr lang="en-US" sz="3500" b="1" dirty="0">
                <a:solidFill>
                  <a:schemeClr val="accent1"/>
                </a:solidFill>
                <a:ea typeface="Cambria" panose="02040503050406030204" pitchFamily="18" charset="0"/>
                <a:cs typeface="Times New Roman" panose="02020603050405020304" pitchFamily="18" charset="0"/>
              </a:rPr>
              <a:t>Year 1 (2018) CHIP Strategies </a:t>
            </a:r>
          </a:p>
        </p:txBody>
      </p:sp>
      <p:sp>
        <p:nvSpPr>
          <p:cNvPr id="3" name="Content Placeholder 2"/>
          <p:cNvSpPr>
            <a:spLocks noGrp="1"/>
          </p:cNvSpPr>
          <p:nvPr>
            <p:ph idx="1"/>
          </p:nvPr>
        </p:nvSpPr>
        <p:spPr>
          <a:xfrm>
            <a:off x="609600" y="1502664"/>
            <a:ext cx="10972800" cy="4785756"/>
          </a:xfrm>
        </p:spPr>
        <p:txBody>
          <a:bodyPr>
            <a:normAutofit/>
          </a:bodyPr>
          <a:lstStyle/>
          <a:p>
            <a:pPr>
              <a:buFont typeface="Arial" panose="020B0604020202020204" pitchFamily="34" charset="0"/>
              <a:buChar char="•"/>
            </a:pPr>
            <a:r>
              <a:rPr lang="en-US" dirty="0"/>
              <a:t>Promote Healthy Behaviors and Lifestyles</a:t>
            </a:r>
          </a:p>
          <a:p>
            <a:pPr marL="109728" indent="0">
              <a:buNone/>
            </a:pPr>
            <a:r>
              <a:rPr lang="en-US" dirty="0"/>
              <a:t>       	                              </a:t>
            </a:r>
          </a:p>
          <a:p>
            <a:pPr>
              <a:buFont typeface="Arial" panose="020B0604020202020204" pitchFamily="34" charset="0"/>
              <a:buChar char="•"/>
            </a:pPr>
            <a:r>
              <a:rPr lang="en-US" dirty="0"/>
              <a:t>Reduce the Burden of Chronic Disease</a:t>
            </a:r>
          </a:p>
          <a:p>
            <a:pPr>
              <a:buFont typeface="Arial" panose="020B0604020202020204" pitchFamily="34" charset="0"/>
              <a:buChar char="•"/>
            </a:pPr>
            <a:endParaRPr lang="en-US" dirty="0"/>
          </a:p>
          <a:p>
            <a:pPr>
              <a:buFont typeface="Arial" panose="020B0604020202020204" pitchFamily="34" charset="0"/>
              <a:buChar char="•"/>
            </a:pPr>
            <a:r>
              <a:rPr lang="en-US" dirty="0"/>
              <a:t>Improve Coordination of Services and Access to Care</a:t>
            </a:r>
          </a:p>
          <a:p>
            <a:pPr>
              <a:buFont typeface="Arial" panose="020B0604020202020204" pitchFamily="34" charset="0"/>
              <a:buChar char="•"/>
            </a:pPr>
            <a:endParaRPr lang="en-US" dirty="0"/>
          </a:p>
          <a:p>
            <a:pPr>
              <a:buFont typeface="Arial" panose="020B0604020202020204" pitchFamily="34" charset="0"/>
              <a:buChar char="•"/>
            </a:pPr>
            <a:r>
              <a:rPr lang="en-US" dirty="0"/>
              <a:t>Enhance Community-based Behavioral Health Services</a:t>
            </a:r>
          </a:p>
          <a:p>
            <a:pPr>
              <a:buFont typeface="Arial" panose="020B0604020202020204" pitchFamily="34" charset="0"/>
              <a:buChar char="•"/>
            </a:pPr>
            <a:endParaRPr lang="en-US" dirty="0"/>
          </a:p>
          <a:p>
            <a:pPr>
              <a:buFont typeface="Arial" panose="020B0604020202020204" pitchFamily="34" charset="0"/>
              <a:buChar char="•"/>
            </a:pPr>
            <a:r>
              <a:rPr lang="en-US" dirty="0"/>
              <a:t>Other Activities</a:t>
            </a:r>
          </a:p>
        </p:txBody>
      </p:sp>
    </p:spTree>
    <p:extLst>
      <p:ext uri="{BB962C8B-B14F-4D97-AF65-F5344CB8AC3E}">
        <p14:creationId xmlns:p14="http://schemas.microsoft.com/office/powerpoint/2010/main" val="2817777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294967295"/>
          </p:nvPr>
        </p:nvSpPr>
        <p:spPr>
          <a:xfrm>
            <a:off x="5814970" y="6458283"/>
            <a:ext cx="560183" cy="365760"/>
          </a:xfrm>
        </p:spPr>
        <p:txBody>
          <a:bodyPr/>
          <a:lstStyle/>
          <a:p>
            <a:endParaRPr lang="en-US" dirty="0"/>
          </a:p>
        </p:txBody>
      </p:sp>
      <p:sp>
        <p:nvSpPr>
          <p:cNvPr id="8" name="Content Placeholder 2"/>
          <p:cNvSpPr>
            <a:spLocks noGrp="1"/>
          </p:cNvSpPr>
          <p:nvPr>
            <p:ph sz="quarter" idx="2"/>
          </p:nvPr>
        </p:nvSpPr>
        <p:spPr>
          <a:xfrm>
            <a:off x="206206" y="1264092"/>
            <a:ext cx="9534954" cy="5110581"/>
          </a:xfrm>
        </p:spPr>
        <p:txBody>
          <a:bodyPr>
            <a:normAutofit fontScale="92500"/>
          </a:bodyPr>
          <a:lstStyle/>
          <a:p>
            <a:r>
              <a:rPr lang="en-US" sz="2800" dirty="0"/>
              <a:t>Offer "Freedom from Smoking" classes</a:t>
            </a:r>
          </a:p>
          <a:p>
            <a:pPr marL="109728" indent="0">
              <a:buNone/>
            </a:pPr>
            <a:endParaRPr lang="en-US" sz="2800" dirty="0"/>
          </a:p>
          <a:p>
            <a:r>
              <a:rPr lang="en-US" sz="2800" dirty="0"/>
              <a:t>Conduct community-based education &amp; public awareness </a:t>
            </a:r>
          </a:p>
          <a:p>
            <a:pPr marL="109728" indent="0">
              <a:buNone/>
            </a:pPr>
            <a:r>
              <a:rPr lang="en-US" sz="2800" dirty="0"/>
              <a:t>   activities on harmful effects of tobacco use</a:t>
            </a:r>
          </a:p>
          <a:p>
            <a:pPr marL="109728" indent="0">
              <a:buNone/>
            </a:pPr>
            <a:endParaRPr lang="en-US" sz="2800" dirty="0"/>
          </a:p>
          <a:p>
            <a:r>
              <a:rPr lang="en-US" sz="2800" dirty="0"/>
              <a:t>Increase the number of individuals receiving glucose screening</a:t>
            </a:r>
          </a:p>
          <a:p>
            <a:pPr marL="109728" indent="0">
              <a:buNone/>
            </a:pPr>
            <a:endParaRPr lang="en-US" sz="2800" dirty="0"/>
          </a:p>
          <a:p>
            <a:r>
              <a:rPr lang="en-US" sz="2800" dirty="0"/>
              <a:t>Increase physical activity and healthy eating habits</a:t>
            </a:r>
          </a:p>
          <a:p>
            <a:pPr marL="109728" indent="0">
              <a:buNone/>
            </a:pPr>
            <a:endParaRPr lang="en-US" sz="2800" dirty="0"/>
          </a:p>
          <a:p>
            <a:r>
              <a:rPr lang="en-US" sz="2800" dirty="0"/>
              <a:t>Access to healthy foods for school-aged children</a:t>
            </a:r>
          </a:p>
          <a:p>
            <a:pPr marL="109728" indent="0">
              <a:buNone/>
            </a:pPr>
            <a:endParaRPr lang="en-US" sz="1300" dirty="0"/>
          </a:p>
          <a:p>
            <a:pPr marL="109728" indent="0">
              <a:buNone/>
            </a:pPr>
            <a:r>
              <a:rPr lang="en-US" sz="1300" dirty="0"/>
              <a:t>Charlotte Hungerford Hospital. (2018). Community benefits/community building activities spending crosswalk. Open to public access at </a:t>
            </a:r>
            <a:r>
              <a:rPr lang="en-US" sz="1300" u="sng" dirty="0">
                <a:hlinkClick r:id="rId3"/>
              </a:rPr>
              <a:t>https://dphconwebportal.ct.gov/Report</a:t>
            </a:r>
            <a:endParaRPr lang="en-US" sz="1300" dirty="0"/>
          </a:p>
          <a:p>
            <a:endParaRPr lang="en-US" sz="2800" dirty="0"/>
          </a:p>
        </p:txBody>
      </p:sp>
      <p:sp>
        <p:nvSpPr>
          <p:cNvPr id="10" name="Title 1"/>
          <p:cNvSpPr>
            <a:spLocks noGrp="1"/>
          </p:cNvSpPr>
          <p:nvPr>
            <p:ph type="title"/>
          </p:nvPr>
        </p:nvSpPr>
        <p:spPr>
          <a:xfrm>
            <a:off x="104503" y="483326"/>
            <a:ext cx="11756571" cy="613954"/>
          </a:xfrm>
        </p:spPr>
        <p:txBody>
          <a:bodyPr>
            <a:noAutofit/>
          </a:bodyPr>
          <a:lstStyle/>
          <a:p>
            <a:pPr algn="ctr"/>
            <a:r>
              <a:rPr lang="en-US" sz="3500" b="1" dirty="0">
                <a:ea typeface="Cambria" panose="02040503050406030204" pitchFamily="18" charset="0"/>
                <a:cs typeface="Times New Roman" panose="02020603050405020304" pitchFamily="18" charset="0"/>
              </a:rPr>
              <a:t>Strategy #1: Promote Healthy Behaviors and Lifestyles</a:t>
            </a:r>
          </a:p>
        </p:txBody>
      </p:sp>
      <p:sp>
        <p:nvSpPr>
          <p:cNvPr id="13" name="Content Placeholder 3"/>
          <p:cNvSpPr>
            <a:spLocks noGrp="1"/>
          </p:cNvSpPr>
          <p:nvPr>
            <p:ph sz="half" idx="2"/>
          </p:nvPr>
        </p:nvSpPr>
        <p:spPr>
          <a:xfrm>
            <a:off x="9741160" y="1241014"/>
            <a:ext cx="1619793" cy="5217269"/>
          </a:xfrm>
          <a:solidFill>
            <a:schemeClr val="bg1"/>
          </a:solidFill>
          <a:ln>
            <a:noFill/>
          </a:ln>
        </p:spPr>
        <p:txBody>
          <a:bodyPr>
            <a:normAutofit fontScale="70000" lnSpcReduction="20000"/>
          </a:bodyPr>
          <a:lstStyle/>
          <a:p>
            <a:pPr marL="109728" indent="0" algn="ctr">
              <a:buNone/>
            </a:pPr>
            <a:r>
              <a:rPr lang="en-US" sz="3600" b="1" dirty="0"/>
              <a:t>$5,500</a:t>
            </a:r>
          </a:p>
          <a:p>
            <a:pPr marL="109728" indent="0" algn="ctr">
              <a:buNone/>
            </a:pPr>
            <a:r>
              <a:rPr lang="en-US" sz="3600" b="1" dirty="0"/>
              <a:t>	</a:t>
            </a:r>
          </a:p>
          <a:p>
            <a:pPr marL="109728" indent="0" algn="ctr">
              <a:buNone/>
            </a:pPr>
            <a:endParaRPr lang="en-US" sz="3600" b="1" dirty="0"/>
          </a:p>
          <a:p>
            <a:pPr marL="109728" indent="0" algn="ctr">
              <a:buNone/>
            </a:pPr>
            <a:r>
              <a:rPr lang="en-US" sz="3600" b="1" dirty="0"/>
              <a:t>$6,000		  </a:t>
            </a:r>
          </a:p>
          <a:p>
            <a:pPr marL="109728" indent="0" algn="ctr">
              <a:buNone/>
            </a:pPr>
            <a:endParaRPr lang="en-US" sz="3600" b="1" dirty="0"/>
          </a:p>
          <a:p>
            <a:pPr marL="109728" indent="0" algn="ctr">
              <a:buNone/>
            </a:pPr>
            <a:r>
              <a:rPr lang="en-US" sz="3600" b="1" dirty="0"/>
              <a:t>$4,060</a:t>
            </a:r>
          </a:p>
          <a:p>
            <a:pPr marL="109728" indent="0" algn="ctr">
              <a:buNone/>
            </a:pPr>
            <a:endParaRPr lang="en-US" sz="3600" b="1" dirty="0"/>
          </a:p>
          <a:p>
            <a:pPr marL="109728" indent="0" algn="ctr">
              <a:buNone/>
            </a:pPr>
            <a:r>
              <a:rPr lang="en-US" sz="3600" b="1" dirty="0"/>
              <a:t>  </a:t>
            </a:r>
          </a:p>
          <a:p>
            <a:pPr marL="109728" indent="0" algn="ctr">
              <a:buNone/>
            </a:pPr>
            <a:r>
              <a:rPr lang="en-US" sz="3600" b="1" dirty="0"/>
              <a:t>$575</a:t>
            </a:r>
          </a:p>
          <a:p>
            <a:pPr marL="109728" indent="0" algn="ctr">
              <a:buNone/>
            </a:pPr>
            <a:endParaRPr lang="en-US" sz="3600" b="1" dirty="0"/>
          </a:p>
          <a:p>
            <a:pPr marL="109728" indent="0" algn="ctr">
              <a:buNone/>
            </a:pPr>
            <a:r>
              <a:rPr lang="en-US" sz="3600" b="1" dirty="0"/>
              <a:t>   </a:t>
            </a:r>
          </a:p>
          <a:p>
            <a:pPr marL="109728" indent="0" algn="ctr">
              <a:buNone/>
            </a:pPr>
            <a:r>
              <a:rPr lang="en-US" sz="4000" b="1" dirty="0"/>
              <a:t>$250</a:t>
            </a:r>
            <a:r>
              <a:rPr lang="en-US" sz="4000" dirty="0"/>
              <a:t>	</a:t>
            </a:r>
          </a:p>
        </p:txBody>
      </p:sp>
    </p:spTree>
    <p:extLst>
      <p:ext uri="{BB962C8B-B14F-4D97-AF65-F5344CB8AC3E}">
        <p14:creationId xmlns:p14="http://schemas.microsoft.com/office/powerpoint/2010/main" val="894318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sz="quarter" idx="2"/>
          </p:nvPr>
        </p:nvSpPr>
        <p:spPr>
          <a:xfrm>
            <a:off x="257524" y="1256650"/>
            <a:ext cx="9483635" cy="5042263"/>
          </a:xfrm>
        </p:spPr>
        <p:txBody>
          <a:bodyPr>
            <a:normAutofit/>
          </a:bodyPr>
          <a:lstStyle/>
          <a:p>
            <a:endParaRPr lang="en-US" sz="3200" dirty="0"/>
          </a:p>
          <a:p>
            <a:r>
              <a:rPr lang="en-US" sz="2800" dirty="0"/>
              <a:t>Provided increased access to CVD medication devices</a:t>
            </a:r>
          </a:p>
          <a:p>
            <a:pPr marL="109728" indent="0">
              <a:buNone/>
            </a:pPr>
            <a:r>
              <a:rPr lang="en-US" dirty="0"/>
              <a:t>     (Offered new med co-pay assistance)</a:t>
            </a:r>
          </a:p>
          <a:p>
            <a:pPr marL="109728" indent="0">
              <a:buNone/>
            </a:pPr>
            <a:endParaRPr lang="en-US" sz="2800" dirty="0"/>
          </a:p>
          <a:p>
            <a:pPr marL="109728" indent="0">
              <a:buNone/>
            </a:pPr>
            <a:endParaRPr lang="en-US" sz="2800" dirty="0"/>
          </a:p>
          <a:p>
            <a:r>
              <a:rPr lang="en-US" sz="2800" dirty="0"/>
              <a:t>Increased participation in chronic disease management programs</a:t>
            </a:r>
          </a:p>
          <a:p>
            <a:pPr marL="109728" indent="0">
              <a:buNone/>
            </a:pPr>
            <a:r>
              <a:rPr lang="en-US" sz="2800" dirty="0"/>
              <a:t>   </a:t>
            </a:r>
            <a:r>
              <a:rPr lang="en-US" dirty="0"/>
              <a:t>(Sponsored Diabetes Boot Camp for patients)   </a:t>
            </a:r>
          </a:p>
          <a:p>
            <a:pPr marL="109728" indent="0">
              <a:buNone/>
            </a:pPr>
            <a:endParaRPr lang="en-US" sz="1500" dirty="0"/>
          </a:p>
          <a:p>
            <a:pPr marL="109728" indent="0">
              <a:buNone/>
            </a:pPr>
            <a:endParaRPr lang="en-US" sz="1500" dirty="0"/>
          </a:p>
          <a:p>
            <a:pPr marL="109728" indent="0">
              <a:buNone/>
            </a:pPr>
            <a:r>
              <a:rPr lang="en-US" sz="1500" dirty="0"/>
              <a:t>Charlotte Hungerford Hospital. (2018). Community benefits/community building activities spending crosswalk. Open to public access at </a:t>
            </a:r>
            <a:r>
              <a:rPr lang="en-US" sz="1500" u="sng" dirty="0">
                <a:hlinkClick r:id="rId3"/>
              </a:rPr>
              <a:t>https://dphconwebportal.ct.gov/Report</a:t>
            </a:r>
            <a:endParaRPr lang="en-US" sz="1500" dirty="0"/>
          </a:p>
          <a:p>
            <a:pPr marL="109728" indent="0">
              <a:buNone/>
            </a:pPr>
            <a:endParaRPr lang="en-US" sz="3200" dirty="0"/>
          </a:p>
        </p:txBody>
      </p:sp>
      <p:sp>
        <p:nvSpPr>
          <p:cNvPr id="10" name="Title 1"/>
          <p:cNvSpPr>
            <a:spLocks noGrp="1"/>
          </p:cNvSpPr>
          <p:nvPr>
            <p:ph type="title"/>
          </p:nvPr>
        </p:nvSpPr>
        <p:spPr>
          <a:xfrm>
            <a:off x="104503" y="483326"/>
            <a:ext cx="11756571" cy="613954"/>
          </a:xfrm>
        </p:spPr>
        <p:txBody>
          <a:bodyPr>
            <a:noAutofit/>
          </a:bodyPr>
          <a:lstStyle/>
          <a:p>
            <a:pPr algn="ctr"/>
            <a:r>
              <a:rPr lang="en-US" sz="3500" b="1" dirty="0">
                <a:solidFill>
                  <a:schemeClr val="accent1"/>
                </a:solidFill>
                <a:ea typeface="Cambria" panose="02040503050406030204" pitchFamily="18" charset="0"/>
                <a:cs typeface="Times New Roman" panose="02020603050405020304" pitchFamily="18" charset="0"/>
              </a:rPr>
              <a:t>Strategy #2: Reduce the Burden of Chronic Disease</a:t>
            </a:r>
          </a:p>
        </p:txBody>
      </p:sp>
      <p:sp>
        <p:nvSpPr>
          <p:cNvPr id="5" name="Content Placeholder 3"/>
          <p:cNvSpPr>
            <a:spLocks noGrp="1"/>
          </p:cNvSpPr>
          <p:nvPr>
            <p:ph sz="half" idx="2"/>
          </p:nvPr>
        </p:nvSpPr>
        <p:spPr>
          <a:xfrm>
            <a:off x="9573208" y="1397729"/>
            <a:ext cx="1774683" cy="4901184"/>
          </a:xfrm>
          <a:solidFill>
            <a:srgbClr val="FFFFFF"/>
          </a:solidFill>
          <a:ln>
            <a:noFill/>
          </a:ln>
        </p:spPr>
        <p:txBody>
          <a:bodyPr>
            <a:normAutofit/>
          </a:bodyPr>
          <a:lstStyle/>
          <a:p>
            <a:pPr marL="109728" indent="0" algn="ctr">
              <a:buNone/>
            </a:pPr>
            <a:endParaRPr lang="en-US" dirty="0"/>
          </a:p>
          <a:p>
            <a:pPr marL="109728" indent="0" algn="ctr">
              <a:buNone/>
            </a:pPr>
            <a:r>
              <a:rPr lang="en-US" sz="2800" b="1" dirty="0"/>
              <a:t>$2,500</a:t>
            </a:r>
          </a:p>
          <a:p>
            <a:pPr marL="109728" indent="0" algn="ctr">
              <a:buNone/>
            </a:pPr>
            <a:r>
              <a:rPr lang="en-US" sz="2800" b="1" dirty="0"/>
              <a:t>	</a:t>
            </a:r>
          </a:p>
          <a:p>
            <a:pPr marL="109728" indent="0" algn="ctr">
              <a:buNone/>
            </a:pPr>
            <a:endParaRPr lang="en-US" sz="2800" b="1" dirty="0"/>
          </a:p>
          <a:p>
            <a:pPr marL="109728" indent="0" algn="ctr">
              <a:buNone/>
            </a:pPr>
            <a:endParaRPr lang="en-US" sz="2800" b="1" dirty="0"/>
          </a:p>
          <a:p>
            <a:pPr marL="109728" indent="0" algn="ctr">
              <a:buNone/>
            </a:pPr>
            <a:endParaRPr lang="en-US" sz="2800" b="1" dirty="0"/>
          </a:p>
          <a:p>
            <a:pPr marL="109728" indent="0" algn="ctr">
              <a:buNone/>
            </a:pPr>
            <a:r>
              <a:rPr lang="en-US" sz="2800" b="1" dirty="0"/>
              <a:t>$N/A</a:t>
            </a:r>
          </a:p>
          <a:p>
            <a:pPr marL="109728" indent="0" algn="ctr">
              <a:buNone/>
            </a:pPr>
            <a:r>
              <a:rPr lang="en-US" b="1" dirty="0"/>
              <a:t>(IRS filings)          </a:t>
            </a:r>
          </a:p>
          <a:p>
            <a:pPr marL="109728" indent="0" algn="r">
              <a:buNone/>
            </a:pPr>
            <a:r>
              <a:rPr lang="en-US" sz="2800" b="1" dirty="0"/>
              <a:t>	</a:t>
            </a:r>
          </a:p>
        </p:txBody>
      </p:sp>
    </p:spTree>
    <p:extLst>
      <p:ext uri="{BB962C8B-B14F-4D97-AF65-F5344CB8AC3E}">
        <p14:creationId xmlns:p14="http://schemas.microsoft.com/office/powerpoint/2010/main" val="525869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294967295"/>
          </p:nvPr>
        </p:nvSpPr>
        <p:spPr>
          <a:xfrm>
            <a:off x="5814970" y="6458283"/>
            <a:ext cx="560183" cy="365760"/>
          </a:xfrm>
        </p:spPr>
        <p:txBody>
          <a:bodyPr/>
          <a:lstStyle/>
          <a:p>
            <a:fld id="{401CF334-2D5C-4859-84A6-CA7E6E43FAEB}" type="slidenum">
              <a:rPr lang="en-US" smtClean="0"/>
              <a:t>27</a:t>
            </a:fld>
            <a:endParaRPr lang="en-US" dirty="0"/>
          </a:p>
        </p:txBody>
      </p:sp>
      <p:sp>
        <p:nvSpPr>
          <p:cNvPr id="8" name="Content Placeholder 2"/>
          <p:cNvSpPr>
            <a:spLocks noGrp="1"/>
          </p:cNvSpPr>
          <p:nvPr>
            <p:ph sz="quarter" idx="2"/>
          </p:nvPr>
        </p:nvSpPr>
        <p:spPr>
          <a:xfrm>
            <a:off x="248194" y="1452593"/>
            <a:ext cx="9166394" cy="5188569"/>
          </a:xfrm>
        </p:spPr>
        <p:txBody>
          <a:bodyPr>
            <a:normAutofit fontScale="92500" lnSpcReduction="20000"/>
          </a:bodyPr>
          <a:lstStyle/>
          <a:p>
            <a:r>
              <a:rPr lang="en-US" sz="3000" dirty="0"/>
              <a:t>Improve access to primary and preventative care</a:t>
            </a:r>
          </a:p>
          <a:p>
            <a:endParaRPr lang="en-US" sz="3000" dirty="0"/>
          </a:p>
          <a:p>
            <a:r>
              <a:rPr lang="en-US" sz="3000" dirty="0"/>
              <a:t>Preventive health screenings at Center for Healthy </a:t>
            </a:r>
          </a:p>
          <a:p>
            <a:pPr marL="109728" indent="0">
              <a:buNone/>
            </a:pPr>
            <a:r>
              <a:rPr lang="en-US" sz="3000" dirty="0"/>
              <a:t>   Aging                       </a:t>
            </a:r>
          </a:p>
          <a:p>
            <a:pPr marL="109728" indent="0">
              <a:buNone/>
            </a:pPr>
            <a:endParaRPr lang="en-US" sz="3000" dirty="0"/>
          </a:p>
          <a:p>
            <a:r>
              <a:rPr lang="en-US" sz="3000" dirty="0"/>
              <a:t>Improve access and resources addressing social </a:t>
            </a:r>
          </a:p>
          <a:p>
            <a:pPr marL="109728" indent="0">
              <a:buNone/>
            </a:pPr>
            <a:r>
              <a:rPr lang="en-US" sz="3000" dirty="0"/>
              <a:t>   determinants of health</a:t>
            </a:r>
          </a:p>
          <a:p>
            <a:pPr marL="109728" indent="0">
              <a:buNone/>
            </a:pPr>
            <a:endParaRPr lang="en-US" sz="3000" dirty="0"/>
          </a:p>
          <a:p>
            <a:r>
              <a:rPr lang="en-US" sz="3000" dirty="0"/>
              <a:t>Support staff medical interpreter training</a:t>
            </a:r>
          </a:p>
          <a:p>
            <a:pPr marL="109728" indent="0">
              <a:buNone/>
            </a:pPr>
            <a:endParaRPr lang="en-US" sz="3000" dirty="0"/>
          </a:p>
          <a:p>
            <a:r>
              <a:rPr lang="en-US" sz="3000" dirty="0"/>
              <a:t>Maintain assistance to support groups</a:t>
            </a:r>
          </a:p>
          <a:p>
            <a:pPr marL="109728" indent="0">
              <a:buNone/>
            </a:pPr>
            <a:endParaRPr lang="en-US" sz="1800" dirty="0"/>
          </a:p>
          <a:p>
            <a:pPr marL="109728" indent="0">
              <a:buNone/>
            </a:pPr>
            <a:endParaRPr lang="en-US" sz="1800" dirty="0"/>
          </a:p>
          <a:p>
            <a:pPr marL="109728" indent="0">
              <a:buNone/>
            </a:pPr>
            <a:r>
              <a:rPr lang="en-US" sz="1800" dirty="0"/>
              <a:t>Charlotte Hungerford Hospital. (2018). Community benefits/community building activities spending crosswalk. Open to public access at </a:t>
            </a:r>
            <a:r>
              <a:rPr lang="en-US" sz="1800" u="sng" dirty="0">
                <a:hlinkClick r:id="rId3"/>
              </a:rPr>
              <a:t>https://dphconwebportal.ct.gov/Report</a:t>
            </a:r>
            <a:endParaRPr lang="en-US" sz="1800" dirty="0"/>
          </a:p>
          <a:p>
            <a:endParaRPr lang="en-US" sz="3000" dirty="0"/>
          </a:p>
          <a:p>
            <a:endParaRPr lang="en-US" sz="3200" dirty="0"/>
          </a:p>
        </p:txBody>
      </p:sp>
      <p:sp>
        <p:nvSpPr>
          <p:cNvPr id="10" name="Title 1"/>
          <p:cNvSpPr>
            <a:spLocks noGrp="1"/>
          </p:cNvSpPr>
          <p:nvPr>
            <p:ph type="title"/>
          </p:nvPr>
        </p:nvSpPr>
        <p:spPr>
          <a:xfrm>
            <a:off x="104503" y="575733"/>
            <a:ext cx="11756571" cy="613954"/>
          </a:xfrm>
        </p:spPr>
        <p:txBody>
          <a:bodyPr>
            <a:noAutofit/>
          </a:bodyPr>
          <a:lstStyle/>
          <a:p>
            <a:pPr algn="ctr"/>
            <a:r>
              <a:rPr lang="en-US" sz="3500" b="1" dirty="0">
                <a:ea typeface="Cambria" panose="02040503050406030204" pitchFamily="18" charset="0"/>
                <a:cs typeface="Times New Roman" panose="02020603050405020304" pitchFamily="18" charset="0"/>
              </a:rPr>
              <a:t>Strategy #3: Improve Coordination of Services and Access to Care</a:t>
            </a:r>
          </a:p>
        </p:txBody>
      </p:sp>
      <p:sp>
        <p:nvSpPr>
          <p:cNvPr id="5" name="Content Placeholder 3"/>
          <p:cNvSpPr>
            <a:spLocks noGrp="1"/>
          </p:cNvSpPr>
          <p:nvPr>
            <p:ph sz="half" idx="2"/>
          </p:nvPr>
        </p:nvSpPr>
        <p:spPr>
          <a:xfrm>
            <a:off x="9535886" y="1576509"/>
            <a:ext cx="1739101" cy="5064654"/>
          </a:xfrm>
          <a:solidFill>
            <a:srgbClr val="FFFFFF"/>
          </a:solidFill>
          <a:ln>
            <a:noFill/>
          </a:ln>
        </p:spPr>
        <p:txBody>
          <a:bodyPr>
            <a:noAutofit/>
          </a:bodyPr>
          <a:lstStyle/>
          <a:p>
            <a:pPr marL="109728" indent="0" algn="ctr">
              <a:buNone/>
            </a:pPr>
            <a:r>
              <a:rPr lang="en-US" sz="2800" b="1" dirty="0"/>
              <a:t>$N/A</a:t>
            </a:r>
          </a:p>
          <a:p>
            <a:pPr marL="109728" indent="0" algn="ctr">
              <a:buNone/>
            </a:pPr>
            <a:endParaRPr lang="en-US" sz="2800" b="1" dirty="0"/>
          </a:p>
          <a:p>
            <a:pPr marL="109728" indent="0" algn="ctr">
              <a:buNone/>
            </a:pPr>
            <a:r>
              <a:rPr lang="en-US" sz="2800" b="1" dirty="0"/>
              <a:t>$620	</a:t>
            </a:r>
          </a:p>
          <a:p>
            <a:pPr marL="109728" indent="0" algn="ctr">
              <a:buNone/>
            </a:pPr>
            <a:endParaRPr lang="en-US" sz="2800" b="1" dirty="0"/>
          </a:p>
          <a:p>
            <a:pPr marL="109728" indent="0" algn="ctr">
              <a:buNone/>
            </a:pPr>
            <a:r>
              <a:rPr lang="en-US" sz="2800" b="1" dirty="0"/>
              <a:t>$780+</a:t>
            </a:r>
          </a:p>
          <a:p>
            <a:pPr marL="109728" indent="0" algn="ctr">
              <a:buNone/>
            </a:pPr>
            <a:endParaRPr lang="en-US" sz="2800" b="1" dirty="0"/>
          </a:p>
          <a:p>
            <a:pPr marL="109728" indent="0" algn="ctr">
              <a:buNone/>
            </a:pPr>
            <a:r>
              <a:rPr lang="en-US" sz="2800" b="1" dirty="0"/>
              <a:t>$1,400</a:t>
            </a:r>
          </a:p>
          <a:p>
            <a:pPr algn="ctr"/>
            <a:endParaRPr lang="en-US" sz="2800" b="1" dirty="0"/>
          </a:p>
          <a:p>
            <a:pPr marL="109728" indent="0" algn="ctr">
              <a:buNone/>
            </a:pPr>
            <a:r>
              <a:rPr lang="en-US" sz="2800" b="1" dirty="0"/>
              <a:t>$18,50</a:t>
            </a:r>
            <a:r>
              <a:rPr lang="en-US" sz="2800" b="1" dirty="0">
                <a:solidFill>
                  <a:schemeClr val="accent1">
                    <a:lumMod val="90000"/>
                    <a:lumOff val="10000"/>
                  </a:schemeClr>
                </a:solidFill>
              </a:rPr>
              <a:t>0</a:t>
            </a:r>
            <a:r>
              <a:rPr lang="en-US" sz="2800" b="1" dirty="0"/>
              <a:t>	</a:t>
            </a:r>
          </a:p>
        </p:txBody>
      </p:sp>
    </p:spTree>
    <p:extLst>
      <p:ext uri="{BB962C8B-B14F-4D97-AF65-F5344CB8AC3E}">
        <p14:creationId xmlns:p14="http://schemas.microsoft.com/office/powerpoint/2010/main" val="3866436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D78F5-2776-43C3-BBFD-ABD2F7183AB7}"/>
              </a:ext>
            </a:extLst>
          </p:cNvPr>
          <p:cNvSpPr>
            <a:spLocks noGrp="1"/>
          </p:cNvSpPr>
          <p:nvPr>
            <p:ph type="title"/>
          </p:nvPr>
        </p:nvSpPr>
        <p:spPr>
          <a:xfrm>
            <a:off x="561974" y="647699"/>
            <a:ext cx="10972800" cy="662117"/>
          </a:xfrm>
        </p:spPr>
        <p:txBody>
          <a:bodyPr>
            <a:normAutofit fontScale="90000"/>
          </a:bodyPr>
          <a:lstStyle/>
          <a:p>
            <a:pPr algn="ctr"/>
            <a:br>
              <a:rPr lang="en-US" sz="3600" b="1" dirty="0"/>
            </a:br>
            <a:r>
              <a:rPr lang="en-US" sz="3600" b="1" dirty="0"/>
              <a:t>Strategy #4: Enhance Community-based Behavioral Health Services</a:t>
            </a:r>
            <a:br>
              <a:rPr lang="en-US" sz="5400" dirty="0"/>
            </a:br>
            <a:endParaRPr lang="en-US" dirty="0"/>
          </a:p>
        </p:txBody>
      </p:sp>
      <p:sp>
        <p:nvSpPr>
          <p:cNvPr id="3" name="Content Placeholder 2">
            <a:extLst>
              <a:ext uri="{FF2B5EF4-FFF2-40B4-BE49-F238E27FC236}">
                <a16:creationId xmlns:a16="http://schemas.microsoft.com/office/drawing/2014/main" id="{F0D449D4-54CD-404F-B72D-3142A7ADC028}"/>
              </a:ext>
            </a:extLst>
          </p:cNvPr>
          <p:cNvSpPr>
            <a:spLocks noGrp="1"/>
          </p:cNvSpPr>
          <p:nvPr>
            <p:ph sz="half" idx="1"/>
          </p:nvPr>
        </p:nvSpPr>
        <p:spPr>
          <a:xfrm>
            <a:off x="228601" y="1309817"/>
            <a:ext cx="9102012" cy="5148466"/>
          </a:xfrm>
        </p:spPr>
        <p:txBody>
          <a:bodyPr>
            <a:normAutofit lnSpcReduction="10000"/>
          </a:bodyPr>
          <a:lstStyle/>
          <a:p>
            <a:endParaRPr lang="en-US" sz="3000" dirty="0"/>
          </a:p>
          <a:p>
            <a:r>
              <a:rPr lang="en-US" sz="2800" dirty="0"/>
              <a:t>Decrease accidental drug intoxification and heroin-related deaths year over year</a:t>
            </a:r>
          </a:p>
          <a:p>
            <a:pPr marL="109728" indent="0">
              <a:buNone/>
            </a:pPr>
            <a:endParaRPr lang="en-US" sz="2800" dirty="0"/>
          </a:p>
          <a:p>
            <a:r>
              <a:rPr lang="en-US" sz="2800" dirty="0"/>
              <a:t>Increase per capita ratio of mental health providers</a:t>
            </a:r>
          </a:p>
          <a:p>
            <a:pPr marL="109728" indent="0">
              <a:buNone/>
            </a:pPr>
            <a:endParaRPr lang="en-US" sz="2800" b="1" dirty="0">
              <a:solidFill>
                <a:srgbClr val="FF0000"/>
              </a:solidFill>
              <a:latin typeface="Times New Roman" panose="02020603050405020304" pitchFamily="18" charset="0"/>
              <a:cs typeface="Times New Roman" panose="02020603050405020304" pitchFamily="18" charset="0"/>
            </a:endParaRPr>
          </a:p>
          <a:p>
            <a:pPr marL="109728" indent="0">
              <a:buNone/>
            </a:pPr>
            <a:r>
              <a:rPr lang="en-US" sz="2800" b="1" dirty="0">
                <a:solidFill>
                  <a:schemeClr val="accent2">
                    <a:lumMod val="75000"/>
                  </a:schemeClr>
                </a:solidFill>
                <a:latin typeface="Times New Roman" panose="02020603050405020304" pitchFamily="18" charset="0"/>
                <a:cs typeface="Times New Roman" panose="02020603050405020304" pitchFamily="18" charset="0"/>
              </a:rPr>
              <a:t>Total Expenditure on Year 1 Strategic Areas 1-4 </a:t>
            </a:r>
            <a:r>
              <a:rPr lang="en-US" sz="2800" b="1" dirty="0">
                <a:solidFill>
                  <a:srgbClr val="FF0000"/>
                </a:solidFill>
                <a:latin typeface="Times New Roman" panose="02020603050405020304" pitchFamily="18" charset="0"/>
                <a:cs typeface="Times New Roman" panose="02020603050405020304" pitchFamily="18" charset="0"/>
              </a:rPr>
              <a:t>	</a:t>
            </a:r>
          </a:p>
          <a:p>
            <a:pPr marL="109728" indent="0">
              <a:buNone/>
            </a:pPr>
            <a:r>
              <a:rPr lang="en-US" sz="3000" b="1" dirty="0">
                <a:solidFill>
                  <a:srgbClr val="FF0000"/>
                </a:solidFill>
                <a:latin typeface="Times New Roman" panose="02020603050405020304" pitchFamily="18" charset="0"/>
                <a:cs typeface="Times New Roman" panose="02020603050405020304" pitchFamily="18" charset="0"/>
              </a:rPr>
              <a:t>		</a:t>
            </a:r>
          </a:p>
          <a:p>
            <a:r>
              <a:rPr lang="en-US" b="1" dirty="0">
                <a:ea typeface="Cambria" panose="02040503050406030204" pitchFamily="18" charset="0"/>
                <a:cs typeface="Times New Roman" panose="02020603050405020304" pitchFamily="18" charset="0"/>
              </a:rPr>
              <a:t>Note: </a:t>
            </a:r>
            <a:r>
              <a:rPr lang="en-US" dirty="0">
                <a:ea typeface="Cambria" panose="02040503050406030204" pitchFamily="18" charset="0"/>
                <a:cs typeface="Times New Roman" panose="02020603050405020304" pitchFamily="18" charset="0"/>
              </a:rPr>
              <a:t>The 2019 Community Benefits/Community Building Initiatives report is due January 31, 2020.</a:t>
            </a:r>
          </a:p>
          <a:p>
            <a:pPr marL="109728" indent="0">
              <a:buNone/>
            </a:pPr>
            <a:endParaRPr lang="en-US" sz="1400" dirty="0"/>
          </a:p>
          <a:p>
            <a:pPr marL="109728" indent="0">
              <a:buNone/>
            </a:pPr>
            <a:r>
              <a:rPr lang="en-US" sz="1400" dirty="0"/>
              <a:t>Charlotte Hungerford Hospital. (2018). Community benefits/community building activities spending crosswalk. Open to public access at </a:t>
            </a:r>
            <a:r>
              <a:rPr lang="en-US" sz="1400" u="sng" dirty="0">
                <a:hlinkClick r:id="rId3"/>
              </a:rPr>
              <a:t>https://dphconwebportal.ct.gov/Report</a:t>
            </a:r>
            <a:endParaRPr lang="en-US" sz="1400" dirty="0"/>
          </a:p>
          <a:p>
            <a:endParaRPr lang="en-US" dirty="0">
              <a:ea typeface="Cambria" panose="02040503050406030204" pitchFamily="18" charset="0"/>
              <a:cs typeface="Times New Roman" panose="02020603050405020304" pitchFamily="18" charset="0"/>
            </a:endParaRPr>
          </a:p>
          <a:p>
            <a:endParaRPr lang="en-US" dirty="0"/>
          </a:p>
        </p:txBody>
      </p:sp>
      <p:sp>
        <p:nvSpPr>
          <p:cNvPr id="4" name="Content Placeholder 3">
            <a:extLst>
              <a:ext uri="{FF2B5EF4-FFF2-40B4-BE49-F238E27FC236}">
                <a16:creationId xmlns:a16="http://schemas.microsoft.com/office/drawing/2014/main" id="{A478EE5F-7FD5-47D4-99A8-C3FAF93C1EC7}"/>
              </a:ext>
            </a:extLst>
          </p:cNvPr>
          <p:cNvSpPr>
            <a:spLocks noGrp="1"/>
          </p:cNvSpPr>
          <p:nvPr>
            <p:ph sz="half" idx="2"/>
          </p:nvPr>
        </p:nvSpPr>
        <p:spPr>
          <a:xfrm>
            <a:off x="9617845" y="1309816"/>
            <a:ext cx="1629696" cy="5148467"/>
          </a:xfrm>
          <a:solidFill>
            <a:srgbClr val="FFFFFF"/>
          </a:solidFill>
        </p:spPr>
        <p:txBody>
          <a:bodyPr>
            <a:normAutofit lnSpcReduction="10000"/>
          </a:bodyPr>
          <a:lstStyle/>
          <a:p>
            <a:pPr marL="109728" indent="0" algn="r">
              <a:buNone/>
            </a:pPr>
            <a:endParaRPr lang="en-US" sz="2800" dirty="0"/>
          </a:p>
          <a:p>
            <a:pPr marL="109728" indent="0" algn="ctr">
              <a:buNone/>
            </a:pPr>
            <a:r>
              <a:rPr lang="en-US" sz="2800" b="1" dirty="0"/>
              <a:t>$2,700</a:t>
            </a:r>
          </a:p>
          <a:p>
            <a:pPr marL="109728" indent="0" algn="ctr">
              <a:buNone/>
            </a:pPr>
            <a:endParaRPr lang="en-US" sz="2800" b="1" dirty="0"/>
          </a:p>
          <a:p>
            <a:pPr marL="109728" indent="0" algn="ctr">
              <a:buNone/>
            </a:pPr>
            <a:endParaRPr lang="en-US" sz="2800" b="1" dirty="0"/>
          </a:p>
          <a:p>
            <a:pPr marL="109728" indent="0" algn="ctr">
              <a:buNone/>
            </a:pPr>
            <a:r>
              <a:rPr lang="en-US" sz="2800" b="1" dirty="0"/>
              <a:t>$34,000</a:t>
            </a:r>
          </a:p>
          <a:p>
            <a:pPr marL="109728" indent="0" algn="ctr">
              <a:buNone/>
            </a:pPr>
            <a:endParaRPr lang="en-US" sz="2800" b="1" dirty="0"/>
          </a:p>
          <a:p>
            <a:pPr marL="109728" indent="0" algn="ctr">
              <a:buNone/>
            </a:pPr>
            <a:r>
              <a:rPr lang="en-US" sz="2800" b="1" dirty="0">
                <a:solidFill>
                  <a:schemeClr val="accent2">
                    <a:lumMod val="75000"/>
                  </a:schemeClr>
                </a:solidFill>
                <a:latin typeface="Times New Roman" panose="02020603050405020304" pitchFamily="18" charset="0"/>
                <a:cs typeface="Times New Roman" panose="02020603050405020304" pitchFamily="18" charset="0"/>
              </a:rPr>
              <a:t>$62, 385</a:t>
            </a:r>
            <a:endParaRPr lang="en-US" sz="2800" b="1" dirty="0">
              <a:solidFill>
                <a:schemeClr val="accent2">
                  <a:lumMod val="75000"/>
                </a:schemeClr>
              </a:solidFill>
            </a:endParaRPr>
          </a:p>
        </p:txBody>
      </p:sp>
      <p:sp>
        <p:nvSpPr>
          <p:cNvPr id="6" name="Arrow: Right 5">
            <a:extLst>
              <a:ext uri="{FF2B5EF4-FFF2-40B4-BE49-F238E27FC236}">
                <a16:creationId xmlns:a16="http://schemas.microsoft.com/office/drawing/2014/main" id="{211E1295-7661-42E5-83DE-47C5B84A63B6}"/>
              </a:ext>
            </a:extLst>
          </p:cNvPr>
          <p:cNvSpPr/>
          <p:nvPr/>
        </p:nvSpPr>
        <p:spPr>
          <a:xfrm>
            <a:off x="8582683" y="3884049"/>
            <a:ext cx="641065" cy="442070"/>
          </a:xfrm>
          <a:prstGeom prst="rightArrow">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71055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sz="quarter" idx="2"/>
          </p:nvPr>
        </p:nvSpPr>
        <p:spPr>
          <a:xfrm>
            <a:off x="202910" y="990164"/>
            <a:ext cx="11801853" cy="5664015"/>
          </a:xfrm>
        </p:spPr>
        <p:txBody>
          <a:bodyPr>
            <a:normAutofit fontScale="25000" lnSpcReduction="20000"/>
          </a:bodyPr>
          <a:lstStyle/>
          <a:p>
            <a:endParaRPr lang="en-US" sz="3300" dirty="0"/>
          </a:p>
          <a:p>
            <a:r>
              <a:rPr lang="en-US" sz="9800" dirty="0"/>
              <a:t>Child Abuse Investigation  Programming &amp; Awareness Training </a:t>
            </a:r>
          </a:p>
          <a:p>
            <a:pPr marL="109728" indent="0">
              <a:buNone/>
            </a:pPr>
            <a:r>
              <a:rPr lang="en-US" sz="9800" dirty="0"/>
              <a:t>   </a:t>
            </a:r>
          </a:p>
          <a:p>
            <a:r>
              <a:rPr lang="en-US" sz="9800" dirty="0"/>
              <a:t>Community Benefit Operations -marketing and community </a:t>
            </a:r>
          </a:p>
          <a:p>
            <a:pPr marL="109728" indent="0">
              <a:buNone/>
            </a:pPr>
            <a:r>
              <a:rPr lang="en-US" sz="9800" dirty="0"/>
              <a:t>    relations staff time</a:t>
            </a:r>
          </a:p>
          <a:p>
            <a:pPr marL="109728" indent="0">
              <a:buNone/>
            </a:pPr>
            <a:endParaRPr lang="en-US" sz="9800" dirty="0"/>
          </a:p>
          <a:p>
            <a:r>
              <a:rPr lang="en-US" sz="9800" dirty="0"/>
              <a:t>Children Youth and Family Center Family/Caregiver Event</a:t>
            </a:r>
          </a:p>
          <a:p>
            <a:pPr marL="109728" indent="0">
              <a:buNone/>
            </a:pPr>
            <a:endParaRPr lang="en-US" sz="9800" dirty="0"/>
          </a:p>
          <a:p>
            <a:r>
              <a:rPr lang="en-US" sz="9800" dirty="0"/>
              <a:t>EMS Trainings</a:t>
            </a:r>
          </a:p>
          <a:p>
            <a:pPr marL="109728" indent="0">
              <a:buNone/>
            </a:pPr>
            <a:endParaRPr lang="en-US" sz="9800" dirty="0"/>
          </a:p>
          <a:p>
            <a:r>
              <a:rPr lang="en-US" sz="9800" dirty="0"/>
              <a:t>Health Fairs, Workshops, Doc Talks,  &amp; Health Screenings</a:t>
            </a:r>
          </a:p>
          <a:p>
            <a:pPr marL="109728" indent="0">
              <a:buNone/>
            </a:pPr>
            <a:endParaRPr lang="en-US" sz="9800" dirty="0"/>
          </a:p>
          <a:p>
            <a:r>
              <a:rPr lang="en-US" sz="9800" dirty="0"/>
              <a:t>Nursing Education Professional Development</a:t>
            </a:r>
          </a:p>
          <a:p>
            <a:endParaRPr lang="en-US" sz="3600" b="1" dirty="0">
              <a:solidFill>
                <a:srgbClr val="FF0000"/>
              </a:solidFill>
              <a:latin typeface="Times New Roman" panose="02020603050405020304" pitchFamily="18" charset="0"/>
              <a:cs typeface="Times New Roman" panose="02020603050405020304" pitchFamily="18" charset="0"/>
            </a:endParaRPr>
          </a:p>
          <a:p>
            <a:endParaRPr lang="en-US" sz="3600" b="1" dirty="0">
              <a:solidFill>
                <a:srgbClr val="FF0000"/>
              </a:solidFill>
              <a:latin typeface="Times New Roman" panose="02020603050405020304" pitchFamily="18" charset="0"/>
              <a:cs typeface="Times New Roman" panose="02020603050405020304" pitchFamily="18" charset="0"/>
            </a:endParaRPr>
          </a:p>
          <a:p>
            <a:pPr marL="109728" indent="0">
              <a:buNone/>
            </a:pPr>
            <a:r>
              <a:rPr lang="en-US" sz="9600" b="1" dirty="0">
                <a:solidFill>
                  <a:schemeClr val="accent2">
                    <a:lumMod val="75000"/>
                  </a:schemeClr>
                </a:solidFill>
                <a:latin typeface="Times New Roman" panose="02020603050405020304" pitchFamily="18" charset="0"/>
                <a:cs typeface="Times New Roman" panose="02020603050405020304" pitchFamily="18" charset="0"/>
              </a:rPr>
              <a:t>Grand Total Year 1 Strategic Areas 1-4 &amp; Activities &amp; Sponsorships </a:t>
            </a:r>
            <a:endParaRPr lang="en-US" sz="3300" dirty="0">
              <a:solidFill>
                <a:schemeClr val="accent2">
                  <a:lumMod val="75000"/>
                </a:schemeClr>
              </a:solidFill>
            </a:endParaRPr>
          </a:p>
          <a:p>
            <a:pPr marL="109728" indent="0">
              <a:buNone/>
            </a:pPr>
            <a:endParaRPr lang="en-US" sz="5600" dirty="0"/>
          </a:p>
          <a:p>
            <a:pPr marL="109728" indent="0">
              <a:buNone/>
            </a:pPr>
            <a:r>
              <a:rPr lang="en-US" sz="5600" dirty="0"/>
              <a:t>Charlotte Hungerford Hospital. (2018). Community benefits/community building activities spending crosswalk. Open to public access at </a:t>
            </a:r>
            <a:r>
              <a:rPr lang="en-US" sz="5600" u="sng" dirty="0">
                <a:hlinkClick r:id="rId3"/>
              </a:rPr>
              <a:t>https://dphconwebportal.ct.gov/Report</a:t>
            </a:r>
            <a:endParaRPr lang="en-US" sz="5600" dirty="0"/>
          </a:p>
          <a:p>
            <a:endParaRPr lang="en-US" sz="3200" dirty="0"/>
          </a:p>
        </p:txBody>
      </p:sp>
      <p:sp>
        <p:nvSpPr>
          <p:cNvPr id="10" name="Title 1"/>
          <p:cNvSpPr>
            <a:spLocks noGrp="1"/>
          </p:cNvSpPr>
          <p:nvPr>
            <p:ph type="title"/>
          </p:nvPr>
        </p:nvSpPr>
        <p:spPr>
          <a:xfrm>
            <a:off x="104503" y="483326"/>
            <a:ext cx="11756571" cy="506839"/>
          </a:xfrm>
        </p:spPr>
        <p:txBody>
          <a:bodyPr>
            <a:noAutofit/>
          </a:bodyPr>
          <a:lstStyle/>
          <a:p>
            <a:pPr algn="ctr"/>
            <a:r>
              <a:rPr lang="en-US" sz="3200" b="1" dirty="0">
                <a:solidFill>
                  <a:schemeClr val="accent1"/>
                </a:solidFill>
                <a:ea typeface="Cambria" panose="02040503050406030204" pitchFamily="18" charset="0"/>
                <a:cs typeface="Times New Roman" panose="02020603050405020304" pitchFamily="18" charset="0"/>
              </a:rPr>
              <a:t>Other Activities &amp; Sponsorships</a:t>
            </a:r>
          </a:p>
        </p:txBody>
      </p:sp>
      <p:sp>
        <p:nvSpPr>
          <p:cNvPr id="6" name="Content Placeholder 3"/>
          <p:cNvSpPr>
            <a:spLocks noGrp="1"/>
          </p:cNvSpPr>
          <p:nvPr>
            <p:ph sz="half" idx="2"/>
          </p:nvPr>
        </p:nvSpPr>
        <p:spPr>
          <a:xfrm>
            <a:off x="10275376" y="990164"/>
            <a:ext cx="1729387" cy="5069674"/>
          </a:xfrm>
          <a:solidFill>
            <a:schemeClr val="bg1"/>
          </a:solidFill>
        </p:spPr>
        <p:txBody>
          <a:bodyPr>
            <a:normAutofit fontScale="25000" lnSpcReduction="20000"/>
          </a:bodyPr>
          <a:lstStyle/>
          <a:p>
            <a:pPr marL="109728" indent="0">
              <a:buNone/>
            </a:pPr>
            <a:r>
              <a:rPr lang="en-US" sz="4500" dirty="0"/>
              <a:t>  </a:t>
            </a:r>
          </a:p>
          <a:p>
            <a:pPr marL="109728" indent="0" algn="ctr">
              <a:buNone/>
            </a:pPr>
            <a:r>
              <a:rPr lang="en-US" sz="9600" b="1" dirty="0"/>
              <a:t>$3,456	</a:t>
            </a:r>
          </a:p>
          <a:p>
            <a:pPr marL="109728" indent="0" algn="ctr">
              <a:buNone/>
            </a:pPr>
            <a:r>
              <a:rPr lang="en-US" sz="9600" b="1" dirty="0"/>
              <a:t>$4,156		  </a:t>
            </a:r>
          </a:p>
          <a:p>
            <a:pPr marL="109728" indent="0" algn="ctr">
              <a:buNone/>
            </a:pPr>
            <a:r>
              <a:rPr lang="en-US" sz="9600" b="1" dirty="0"/>
              <a:t>$10,770</a:t>
            </a:r>
          </a:p>
          <a:p>
            <a:pPr marL="109728" indent="0" algn="ctr">
              <a:buNone/>
            </a:pPr>
            <a:endParaRPr lang="en-US" sz="16000" b="1" dirty="0"/>
          </a:p>
          <a:p>
            <a:pPr marL="109728" indent="0" algn="ctr">
              <a:buNone/>
            </a:pPr>
            <a:r>
              <a:rPr lang="en-US" sz="9600" b="1" dirty="0"/>
              <a:t>   $3,775</a:t>
            </a:r>
          </a:p>
          <a:p>
            <a:pPr marL="109728" indent="0" algn="ctr">
              <a:buNone/>
            </a:pPr>
            <a:endParaRPr lang="en-US" sz="9600" b="1" dirty="0"/>
          </a:p>
          <a:p>
            <a:pPr marL="109728" indent="0" algn="ctr">
              <a:buNone/>
            </a:pPr>
            <a:r>
              <a:rPr lang="en-US" sz="9600" b="1" dirty="0"/>
              <a:t>$10,188</a:t>
            </a:r>
          </a:p>
          <a:p>
            <a:pPr marL="109728" indent="0" algn="ctr">
              <a:buNone/>
            </a:pPr>
            <a:endParaRPr lang="en-US" sz="9600" b="1" dirty="0"/>
          </a:p>
          <a:p>
            <a:pPr marL="109728" indent="0" algn="ctr">
              <a:buNone/>
            </a:pPr>
            <a:r>
              <a:rPr lang="en-US" sz="9600" b="1" dirty="0"/>
              <a:t>$4,887</a:t>
            </a:r>
          </a:p>
          <a:p>
            <a:pPr marL="109728" indent="0" algn="ctr">
              <a:buNone/>
            </a:pPr>
            <a:endParaRPr lang="en-US" sz="4500" b="1" dirty="0"/>
          </a:p>
          <a:p>
            <a:pPr marL="109728" indent="0" algn="ctr">
              <a:buNone/>
            </a:pPr>
            <a:endParaRPr lang="en-US" sz="4500" b="1" dirty="0"/>
          </a:p>
          <a:p>
            <a:pPr marL="109728" indent="0" algn="ctr">
              <a:buNone/>
            </a:pPr>
            <a:r>
              <a:rPr lang="en-US" sz="9600" b="1" dirty="0">
                <a:solidFill>
                  <a:schemeClr val="accent2">
                    <a:lumMod val="75000"/>
                  </a:schemeClr>
                </a:solidFill>
              </a:rPr>
              <a:t>$99,617</a:t>
            </a:r>
            <a:r>
              <a:rPr lang="en-US" sz="9600" dirty="0"/>
              <a:t>	</a:t>
            </a:r>
          </a:p>
        </p:txBody>
      </p:sp>
      <p:sp>
        <p:nvSpPr>
          <p:cNvPr id="9" name="Arrow: Right 8">
            <a:extLst>
              <a:ext uri="{FF2B5EF4-FFF2-40B4-BE49-F238E27FC236}">
                <a16:creationId xmlns:a16="http://schemas.microsoft.com/office/drawing/2014/main" id="{E8FB1778-4BFB-45B8-8BEB-5A8EFC9434CB}"/>
              </a:ext>
            </a:extLst>
          </p:cNvPr>
          <p:cNvSpPr/>
          <p:nvPr/>
        </p:nvSpPr>
        <p:spPr>
          <a:xfrm>
            <a:off x="9653149" y="5429339"/>
            <a:ext cx="573024" cy="630499"/>
          </a:xfrm>
          <a:prstGeom prst="rightArrow">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52676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172717" y="702732"/>
            <a:ext cx="9402150" cy="5777225"/>
          </a:xfrm>
          <a:prstGeom prst="rect">
            <a:avLst/>
          </a:prstGeom>
        </p:spPr>
      </p:pic>
      <p:sp>
        <p:nvSpPr>
          <p:cNvPr id="2" name="Title 1"/>
          <p:cNvSpPr>
            <a:spLocks noGrp="1"/>
          </p:cNvSpPr>
          <p:nvPr>
            <p:ph type="title"/>
          </p:nvPr>
        </p:nvSpPr>
        <p:spPr>
          <a:xfrm>
            <a:off x="567267" y="1274231"/>
            <a:ext cx="3220962" cy="1066800"/>
          </a:xfrm>
          <a:solidFill>
            <a:srgbClr val="FFFFFF">
              <a:alpha val="69804"/>
            </a:srgbClr>
          </a:solidFill>
        </p:spPr>
        <p:txBody>
          <a:bodyPr>
            <a:noAutofit/>
          </a:bodyPr>
          <a:lstStyle/>
          <a:p>
            <a:r>
              <a:rPr lang="en-US" sz="4800" b="1" dirty="0">
                <a:solidFill>
                  <a:schemeClr val="accent1"/>
                </a:solidFill>
              </a:rPr>
              <a:t>Our Vision</a:t>
            </a:r>
          </a:p>
        </p:txBody>
      </p:sp>
      <p:sp>
        <p:nvSpPr>
          <p:cNvPr id="3" name="Content Placeholder 2"/>
          <p:cNvSpPr>
            <a:spLocks noGrp="1"/>
          </p:cNvSpPr>
          <p:nvPr>
            <p:ph idx="1"/>
          </p:nvPr>
        </p:nvSpPr>
        <p:spPr>
          <a:xfrm>
            <a:off x="829734" y="3066411"/>
            <a:ext cx="10617200" cy="1278467"/>
          </a:xfrm>
          <a:solidFill>
            <a:srgbClr val="FFFFFF">
              <a:alpha val="69804"/>
            </a:srgbClr>
          </a:solidFill>
        </p:spPr>
        <p:txBody>
          <a:bodyPr>
            <a:normAutofit/>
          </a:bodyPr>
          <a:lstStyle/>
          <a:p>
            <a:pPr marL="0" indent="0" algn="ctr">
              <a:buNone/>
            </a:pPr>
            <a:r>
              <a:rPr lang="en-US" sz="2400" b="1" dirty="0">
                <a:solidFill>
                  <a:schemeClr val="accent1"/>
                </a:solidFill>
              </a:rPr>
              <a:t>Working together, we can find the best solutions to the challenges we face in health and healthcare—cost, access, quality, equity—and present those options to our state policymakers and stakeholders. </a:t>
            </a:r>
          </a:p>
        </p:txBody>
      </p:sp>
      <p:sp>
        <p:nvSpPr>
          <p:cNvPr id="6" name="Rectangle 5"/>
          <p:cNvSpPr/>
          <p:nvPr/>
        </p:nvSpPr>
        <p:spPr>
          <a:xfrm>
            <a:off x="2965196" y="2486389"/>
            <a:ext cx="6193875" cy="646331"/>
          </a:xfrm>
          <a:prstGeom prst="rect">
            <a:avLst/>
          </a:prstGeom>
          <a:solidFill>
            <a:srgbClr val="FFFFFF">
              <a:alpha val="69804"/>
            </a:srgbClr>
          </a:solidFill>
        </p:spPr>
        <p:txBody>
          <a:bodyPr wrap="none">
            <a:spAutoFit/>
          </a:bodyPr>
          <a:lstStyle/>
          <a:p>
            <a:pPr lvl="0" algn="ctr">
              <a:spcBef>
                <a:spcPts val="300"/>
              </a:spcBef>
              <a:buClr>
                <a:srgbClr val="C00000">
                  <a:lumMod val="75000"/>
                </a:srgbClr>
              </a:buClr>
            </a:pPr>
            <a:r>
              <a:rPr lang="en-US" sz="3600" b="1" i="1" dirty="0">
                <a:solidFill>
                  <a:schemeClr val="accent1"/>
                </a:solidFill>
                <a:latin typeface="Cambria" panose="02040503050406030204" pitchFamily="18" charset="0"/>
              </a:rPr>
              <a:t>We are looking to the future.</a:t>
            </a:r>
          </a:p>
        </p:txBody>
      </p:sp>
    </p:spTree>
    <p:extLst>
      <p:ext uri="{BB962C8B-B14F-4D97-AF65-F5344CB8AC3E}">
        <p14:creationId xmlns:p14="http://schemas.microsoft.com/office/powerpoint/2010/main" val="2905972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3015A-C5E0-4C77-A744-2ACCE3823C22}"/>
              </a:ext>
            </a:extLst>
          </p:cNvPr>
          <p:cNvSpPr>
            <a:spLocks noGrp="1"/>
          </p:cNvSpPr>
          <p:nvPr>
            <p:ph type="title"/>
          </p:nvPr>
        </p:nvSpPr>
        <p:spPr>
          <a:xfrm>
            <a:off x="609600" y="465241"/>
            <a:ext cx="10972800" cy="1066800"/>
          </a:xfrm>
        </p:spPr>
        <p:txBody>
          <a:bodyPr>
            <a:normAutofit/>
          </a:bodyPr>
          <a:lstStyle/>
          <a:p>
            <a:pPr algn="ctr"/>
            <a:r>
              <a:rPr lang="en-US" sz="3500" b="1" dirty="0">
                <a:solidFill>
                  <a:srgbClr val="002060"/>
                </a:solidFill>
              </a:rPr>
              <a:t>Capital Investments</a:t>
            </a:r>
          </a:p>
        </p:txBody>
      </p:sp>
      <p:sp>
        <p:nvSpPr>
          <p:cNvPr id="3" name="Content Placeholder 2">
            <a:extLst>
              <a:ext uri="{FF2B5EF4-FFF2-40B4-BE49-F238E27FC236}">
                <a16:creationId xmlns:a16="http://schemas.microsoft.com/office/drawing/2014/main" id="{DFECD418-AE6A-4FC4-BA58-1743905C560C}"/>
              </a:ext>
            </a:extLst>
          </p:cNvPr>
          <p:cNvSpPr>
            <a:spLocks noGrp="1"/>
          </p:cNvSpPr>
          <p:nvPr>
            <p:ph idx="1"/>
          </p:nvPr>
        </p:nvSpPr>
        <p:spPr>
          <a:xfrm>
            <a:off x="609600" y="1457396"/>
            <a:ext cx="10972800" cy="5196784"/>
          </a:xfrm>
        </p:spPr>
        <p:txBody>
          <a:bodyPr>
            <a:normAutofit lnSpcReduction="10000"/>
          </a:bodyPr>
          <a:lstStyle/>
          <a:p>
            <a:pPr algn="just"/>
            <a:r>
              <a:rPr lang="en-US" sz="2600" dirty="0"/>
              <a:t>Under the Affiliation Agreement, Hartford HealthCare will provide up to $73 million in investments for the benefit of Charlotte Hungerford.</a:t>
            </a:r>
          </a:p>
          <a:p>
            <a:pPr marL="109728" indent="0" algn="just">
              <a:buNone/>
            </a:pPr>
            <a:endParaRPr lang="en-US" sz="2600" dirty="0"/>
          </a:p>
          <a:p>
            <a:pPr algn="just"/>
            <a:r>
              <a:rPr lang="en-US" sz="2600" dirty="0"/>
              <a:t>Over 7 years, $50 million will be used to fund required maintenance and capital projects identified in the Strategic Plan.</a:t>
            </a:r>
          </a:p>
          <a:p>
            <a:pPr marL="109728" indent="0" algn="just">
              <a:buNone/>
            </a:pPr>
            <a:endParaRPr lang="en-US" sz="2600" dirty="0"/>
          </a:p>
          <a:p>
            <a:pPr algn="just"/>
            <a:r>
              <a:rPr lang="en-US" sz="2600" dirty="0"/>
              <a:t>At least $20 million (of the $50 million capital investment for infrastructure) will be invested within the first 4 years of the affiliation to fund ED renovations, outpatient facility upgrades, infrastructure development and physical plant improvements.</a:t>
            </a:r>
          </a:p>
          <a:p>
            <a:pPr algn="just"/>
            <a:endParaRPr lang="en-US" sz="2600" dirty="0"/>
          </a:p>
          <a:p>
            <a:pPr algn="just"/>
            <a:r>
              <a:rPr lang="en-US" sz="2600" dirty="0"/>
              <a:t>Hartford HealthCare will also provide an additional $3 million to support medical staff development and recruitment efforts.</a:t>
            </a:r>
          </a:p>
        </p:txBody>
      </p:sp>
    </p:spTree>
    <p:extLst>
      <p:ext uri="{BB962C8B-B14F-4D97-AF65-F5344CB8AC3E}">
        <p14:creationId xmlns:p14="http://schemas.microsoft.com/office/powerpoint/2010/main" val="2176931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6DF25-1F4E-4154-A997-696ECE1F7BD2}"/>
              </a:ext>
            </a:extLst>
          </p:cNvPr>
          <p:cNvSpPr>
            <a:spLocks noGrp="1"/>
          </p:cNvSpPr>
          <p:nvPr>
            <p:ph type="title"/>
          </p:nvPr>
        </p:nvSpPr>
        <p:spPr>
          <a:xfrm>
            <a:off x="609600" y="471195"/>
            <a:ext cx="10972800" cy="1066800"/>
          </a:xfrm>
        </p:spPr>
        <p:txBody>
          <a:bodyPr>
            <a:normAutofit/>
          </a:bodyPr>
          <a:lstStyle/>
          <a:p>
            <a:pPr algn="ctr"/>
            <a:r>
              <a:rPr lang="en-US" b="1" dirty="0">
                <a:solidFill>
                  <a:srgbClr val="002060"/>
                </a:solidFill>
              </a:rPr>
              <a:t>Capital Investments </a:t>
            </a:r>
            <a:r>
              <a:rPr lang="en-US" sz="3600" b="1" dirty="0">
                <a:solidFill>
                  <a:srgbClr val="002060"/>
                </a:solidFill>
              </a:rPr>
              <a:t>(Cont’d)</a:t>
            </a:r>
            <a:endParaRPr lang="en-US" sz="3600" dirty="0"/>
          </a:p>
        </p:txBody>
      </p:sp>
      <p:sp>
        <p:nvSpPr>
          <p:cNvPr id="3" name="Content Placeholder 2">
            <a:extLst>
              <a:ext uri="{FF2B5EF4-FFF2-40B4-BE49-F238E27FC236}">
                <a16:creationId xmlns:a16="http://schemas.microsoft.com/office/drawing/2014/main" id="{34335ADA-50EF-48A3-8BEA-E19E0381E25F}"/>
              </a:ext>
            </a:extLst>
          </p:cNvPr>
          <p:cNvSpPr>
            <a:spLocks noGrp="1"/>
          </p:cNvSpPr>
          <p:nvPr>
            <p:ph idx="1"/>
          </p:nvPr>
        </p:nvSpPr>
        <p:spPr>
          <a:xfrm>
            <a:off x="609600" y="1431509"/>
            <a:ext cx="10972800" cy="4325112"/>
          </a:xfrm>
        </p:spPr>
        <p:txBody>
          <a:bodyPr/>
          <a:lstStyle/>
          <a:p>
            <a:r>
              <a:rPr lang="en-US" dirty="0"/>
              <a:t>These are the capital investments made to date:</a:t>
            </a:r>
          </a:p>
          <a:p>
            <a:endParaRPr lang="en-US" dirty="0"/>
          </a:p>
        </p:txBody>
      </p:sp>
      <p:graphicFrame>
        <p:nvGraphicFramePr>
          <p:cNvPr id="5" name="Table 5">
            <a:extLst>
              <a:ext uri="{FF2B5EF4-FFF2-40B4-BE49-F238E27FC236}">
                <a16:creationId xmlns:a16="http://schemas.microsoft.com/office/drawing/2014/main" id="{5DEB27F4-99DD-43FC-9C98-84CCD2804B14}"/>
              </a:ext>
            </a:extLst>
          </p:cNvPr>
          <p:cNvGraphicFramePr>
            <a:graphicFrameLocks noGrp="1"/>
          </p:cNvGraphicFramePr>
          <p:nvPr>
            <p:extLst>
              <p:ext uri="{D42A27DB-BD31-4B8C-83A1-F6EECF244321}">
                <p14:modId xmlns:p14="http://schemas.microsoft.com/office/powerpoint/2010/main" val="1432192297"/>
              </p:ext>
            </p:extLst>
          </p:nvPr>
        </p:nvGraphicFramePr>
        <p:xfrm>
          <a:off x="1071465" y="2118049"/>
          <a:ext cx="10049070" cy="3166411"/>
        </p:xfrm>
        <a:graphic>
          <a:graphicData uri="http://schemas.openxmlformats.org/drawingml/2006/table">
            <a:tbl>
              <a:tblPr firstRow="1" bandRow="1">
                <a:tableStyleId>{68D230F3-CF80-4859-8CE7-A43EE81993B5}</a:tableStyleId>
              </a:tblPr>
              <a:tblGrid>
                <a:gridCol w="2009814">
                  <a:extLst>
                    <a:ext uri="{9D8B030D-6E8A-4147-A177-3AD203B41FA5}">
                      <a16:colId xmlns:a16="http://schemas.microsoft.com/office/drawing/2014/main" val="699615230"/>
                    </a:ext>
                  </a:extLst>
                </a:gridCol>
                <a:gridCol w="2009814">
                  <a:extLst>
                    <a:ext uri="{9D8B030D-6E8A-4147-A177-3AD203B41FA5}">
                      <a16:colId xmlns:a16="http://schemas.microsoft.com/office/drawing/2014/main" val="2011080319"/>
                    </a:ext>
                  </a:extLst>
                </a:gridCol>
                <a:gridCol w="1392127">
                  <a:extLst>
                    <a:ext uri="{9D8B030D-6E8A-4147-A177-3AD203B41FA5}">
                      <a16:colId xmlns:a16="http://schemas.microsoft.com/office/drawing/2014/main" val="1940587403"/>
                    </a:ext>
                  </a:extLst>
                </a:gridCol>
                <a:gridCol w="2752531">
                  <a:extLst>
                    <a:ext uri="{9D8B030D-6E8A-4147-A177-3AD203B41FA5}">
                      <a16:colId xmlns:a16="http://schemas.microsoft.com/office/drawing/2014/main" val="4078572867"/>
                    </a:ext>
                  </a:extLst>
                </a:gridCol>
                <a:gridCol w="1884784">
                  <a:extLst>
                    <a:ext uri="{9D8B030D-6E8A-4147-A177-3AD203B41FA5}">
                      <a16:colId xmlns:a16="http://schemas.microsoft.com/office/drawing/2014/main" val="2167078441"/>
                    </a:ext>
                  </a:extLst>
                </a:gridCol>
              </a:tblGrid>
              <a:tr h="356095">
                <a:tc>
                  <a:txBody>
                    <a:bodyPr/>
                    <a:lstStyle/>
                    <a:p>
                      <a:pPr algn="ctr"/>
                      <a:r>
                        <a:rPr lang="en-US" dirty="0">
                          <a:solidFill>
                            <a:srgbClr val="002060"/>
                          </a:solidFill>
                          <a:latin typeface="Cambria" panose="02040503050406030204" pitchFamily="18" charset="0"/>
                          <a:ea typeface="Cambria" panose="02040503050406030204" pitchFamily="18" charset="0"/>
                        </a:rPr>
                        <a:t>Project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dirty="0">
                          <a:solidFill>
                            <a:srgbClr val="002060"/>
                          </a:solidFill>
                          <a:latin typeface="Cambria" panose="02040503050406030204" pitchFamily="18" charset="0"/>
                          <a:ea typeface="Cambria" panose="02040503050406030204" pitchFamily="18" charset="0"/>
                        </a:rPr>
                        <a:t>Fiscal Year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dirty="0">
                          <a:solidFill>
                            <a:srgbClr val="002060"/>
                          </a:solidFill>
                          <a:latin typeface="Cambria" panose="02040503050406030204" pitchFamily="18" charset="0"/>
                          <a:ea typeface="Cambria" panose="02040503050406030204" pitchFamily="18" charset="0"/>
                        </a:rPr>
                        <a:t>Amount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dirty="0">
                          <a:solidFill>
                            <a:srgbClr val="002060"/>
                          </a:solidFill>
                          <a:latin typeface="Cambria" panose="02040503050406030204" pitchFamily="18" charset="0"/>
                          <a:ea typeface="Cambria" panose="02040503050406030204" pitchFamily="18" charset="0"/>
                        </a:rPr>
                        <a:t>Why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dirty="0">
                          <a:solidFill>
                            <a:srgbClr val="002060"/>
                          </a:solidFill>
                          <a:latin typeface="Cambria" panose="02040503050406030204" pitchFamily="18" charset="0"/>
                          <a:ea typeface="Cambria" panose="02040503050406030204" pitchFamily="18" charset="0"/>
                        </a:rPr>
                        <a:t>Funding Source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898420068"/>
                  </a:ext>
                </a:extLst>
              </a:tr>
              <a:tr h="788971">
                <a:tc>
                  <a:txBody>
                    <a:bodyPr/>
                    <a:lstStyle/>
                    <a:p>
                      <a:pPr algn="ctr"/>
                      <a:r>
                        <a:rPr lang="en-US" sz="1600" b="1" dirty="0">
                          <a:latin typeface="Cambria" panose="02040503050406030204" pitchFamily="18" charset="0"/>
                          <a:ea typeface="Cambria" panose="02040503050406030204" pitchFamily="18" charset="0"/>
                        </a:rPr>
                        <a:t>Endoscopy Center of NWCT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latin typeface="Cambria" panose="02040503050406030204" pitchFamily="18" charset="0"/>
                          <a:ea typeface="Cambria" panose="02040503050406030204" pitchFamily="18" charset="0"/>
                        </a:rPr>
                        <a:t>FY2018 Capital 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latin typeface="Cambria" panose="02040503050406030204" pitchFamily="18" charset="0"/>
                          <a:ea typeface="Cambria" panose="02040503050406030204" pitchFamily="18" charset="0"/>
                        </a:rPr>
                        <a:t>$3,340,000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latin typeface="Cambria" panose="02040503050406030204" pitchFamily="18" charset="0"/>
                          <a:ea typeface="Cambria" panose="02040503050406030204" pitchFamily="18" charset="0"/>
                        </a:rPr>
                        <a:t>To better collaborate and coordinate GI services in NWCT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latin typeface="Cambria" panose="02040503050406030204" pitchFamily="18" charset="0"/>
                          <a:ea typeface="Cambria" panose="02040503050406030204" pitchFamily="18" charset="0"/>
                        </a:rPr>
                        <a:t>HHC Operating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2107598"/>
                  </a:ext>
                </a:extLst>
              </a:tr>
              <a:tr h="788971">
                <a:tc>
                  <a:txBody>
                    <a:bodyPr/>
                    <a:lstStyle/>
                    <a:p>
                      <a:pPr algn="ctr"/>
                      <a:r>
                        <a:rPr lang="en-US" sz="1600" b="1" dirty="0">
                          <a:latin typeface="Cambria" panose="02040503050406030204" pitchFamily="18" charset="0"/>
                          <a:ea typeface="Cambria" panose="02040503050406030204" pitchFamily="18" charset="0"/>
                        </a:rPr>
                        <a:t>Primary Care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FY2019 Medical Staff Development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$339,515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Increased access to Primary Care in multiple areas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HHC Operating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305989071"/>
                  </a:ext>
                </a:extLst>
              </a:tr>
              <a:tr h="788971">
                <a:tc>
                  <a:txBody>
                    <a:bodyPr/>
                    <a:lstStyle/>
                    <a:p>
                      <a:pPr algn="ctr"/>
                      <a:r>
                        <a:rPr lang="en-US" sz="1600" b="1" dirty="0">
                          <a:latin typeface="Cambria" panose="02040503050406030204" pitchFamily="18" charset="0"/>
                          <a:ea typeface="Cambria" panose="02040503050406030204" pitchFamily="18" charset="0"/>
                        </a:rPr>
                        <a:t>Pediatric Office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latin typeface="Cambria" panose="02040503050406030204" pitchFamily="18" charset="0"/>
                          <a:ea typeface="Cambria" panose="02040503050406030204" pitchFamily="18" charset="0"/>
                        </a:rPr>
                        <a:t>FY2019 Medical Staff Development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latin typeface="Cambria" panose="02040503050406030204" pitchFamily="18" charset="0"/>
                          <a:ea typeface="Cambria" panose="02040503050406030204" pitchFamily="18" charset="0"/>
                        </a:rPr>
                        <a:t>$111,432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latin typeface="Cambria" panose="02040503050406030204" pitchFamily="18" charset="0"/>
                          <a:ea typeface="Cambria" panose="02040503050406030204" pitchFamily="18" charset="0"/>
                        </a:rPr>
                        <a:t>To secure Pediatric coverage in support of acute care services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latin typeface="Cambria" panose="02040503050406030204" pitchFamily="18" charset="0"/>
                          <a:ea typeface="Cambria" panose="02040503050406030204" pitchFamily="18" charset="0"/>
                        </a:rPr>
                        <a:t>HHC Operating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00527623"/>
                  </a:ext>
                </a:extLst>
              </a:tr>
              <a:tr h="356095">
                <a:tc>
                  <a:txBody>
                    <a:bodyPr/>
                    <a:lstStyle/>
                    <a:p>
                      <a:pPr algn="ctr"/>
                      <a:r>
                        <a:rPr lang="en-US" b="1" dirty="0">
                          <a:latin typeface="Cambria" panose="02040503050406030204" pitchFamily="18" charset="0"/>
                          <a:ea typeface="Cambria" panose="02040503050406030204" pitchFamily="18" charset="0"/>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b="1" dirty="0">
                        <a:latin typeface="Cambria" panose="02040503050406030204" pitchFamily="18" charset="0"/>
                        <a:ea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b="1" dirty="0">
                          <a:latin typeface="Cambria" panose="02040503050406030204" pitchFamily="18" charset="0"/>
                          <a:ea typeface="Cambria" panose="02040503050406030204" pitchFamily="18" charset="0"/>
                        </a:rPr>
                        <a:t>$3,790,947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44010249"/>
                  </a:ext>
                </a:extLst>
              </a:tr>
            </a:tbl>
          </a:graphicData>
        </a:graphic>
      </p:graphicFrame>
      <p:sp>
        <p:nvSpPr>
          <p:cNvPr id="8" name="TextBox 7">
            <a:extLst>
              <a:ext uri="{FF2B5EF4-FFF2-40B4-BE49-F238E27FC236}">
                <a16:creationId xmlns:a16="http://schemas.microsoft.com/office/drawing/2014/main" id="{AB66AF1A-1D9E-46C6-8B91-BBBD7184FD07}"/>
              </a:ext>
            </a:extLst>
          </p:cNvPr>
          <p:cNvSpPr txBox="1"/>
          <p:nvPr/>
        </p:nvSpPr>
        <p:spPr>
          <a:xfrm>
            <a:off x="3338804" y="5257214"/>
            <a:ext cx="5514392" cy="307777"/>
          </a:xfrm>
          <a:prstGeom prst="rect">
            <a:avLst/>
          </a:prstGeom>
          <a:noFill/>
        </p:spPr>
        <p:txBody>
          <a:bodyPr wrap="square" rtlCol="0">
            <a:spAutoFit/>
          </a:bodyPr>
          <a:lstStyle/>
          <a:p>
            <a:pPr algn="ctr"/>
            <a:r>
              <a:rPr lang="en-US" sz="1400" dirty="0">
                <a:solidFill>
                  <a:schemeClr val="accent3">
                    <a:lumMod val="75000"/>
                  </a:schemeClr>
                </a:solidFill>
                <a:latin typeface="Cambria" panose="02040503050406030204" pitchFamily="18" charset="0"/>
                <a:ea typeface="Cambria" panose="02040503050406030204" pitchFamily="18" charset="0"/>
              </a:rPr>
              <a:t>*</a:t>
            </a:r>
            <a:r>
              <a:rPr lang="en-US" sz="1400" dirty="0">
                <a:solidFill>
                  <a:schemeClr val="tx2"/>
                </a:solidFill>
                <a:latin typeface="Cambria" panose="02040503050406030204" pitchFamily="18" charset="0"/>
                <a:ea typeface="Cambria" panose="02040503050406030204" pitchFamily="18" charset="0"/>
              </a:rPr>
              <a:t> Next report due January 31, 2020</a:t>
            </a:r>
          </a:p>
        </p:txBody>
      </p:sp>
      <p:sp>
        <p:nvSpPr>
          <p:cNvPr id="4" name="TextBox 3">
            <a:extLst>
              <a:ext uri="{FF2B5EF4-FFF2-40B4-BE49-F238E27FC236}">
                <a16:creationId xmlns:a16="http://schemas.microsoft.com/office/drawing/2014/main" id="{D66E40F8-273C-4AEE-B9CD-5FDAE24EB0BD}"/>
              </a:ext>
            </a:extLst>
          </p:cNvPr>
          <p:cNvSpPr txBox="1"/>
          <p:nvPr/>
        </p:nvSpPr>
        <p:spPr>
          <a:xfrm>
            <a:off x="609600" y="5936565"/>
            <a:ext cx="9479902" cy="800219"/>
          </a:xfrm>
          <a:prstGeom prst="rect">
            <a:avLst/>
          </a:prstGeom>
          <a:noFill/>
        </p:spPr>
        <p:txBody>
          <a:bodyPr wrap="square" rtlCol="0">
            <a:spAutoFit/>
          </a:bodyPr>
          <a:lstStyle/>
          <a:p>
            <a:r>
              <a:rPr lang="en-US" sz="1400" dirty="0">
                <a:solidFill>
                  <a:schemeClr val="tx2"/>
                </a:solidFill>
                <a:latin typeface="Cambria" panose="02040503050406030204" pitchFamily="18" charset="0"/>
                <a:ea typeface="Cambria" panose="02040503050406030204" pitchFamily="18" charset="0"/>
              </a:rPr>
              <a:t>Charlotte Hungerford Hospital. (2018). Capital Investment Report. Open to public access at </a:t>
            </a:r>
            <a:r>
              <a:rPr lang="en-US" sz="1400" u="sng" dirty="0">
                <a:latin typeface="Cambria" panose="02040503050406030204" pitchFamily="18" charset="0"/>
                <a:ea typeface="Cambria" panose="02040503050406030204" pitchFamily="18" charset="0"/>
                <a:hlinkClick r:id="rId3"/>
              </a:rPr>
              <a:t>https://dphconwebportal.ct.gov/Report</a:t>
            </a:r>
            <a:endParaRPr lang="en-US" sz="1400"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670969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09352-25E0-4A1A-82AA-89F081AF8371}"/>
              </a:ext>
            </a:extLst>
          </p:cNvPr>
          <p:cNvSpPr>
            <a:spLocks noGrp="1"/>
          </p:cNvSpPr>
          <p:nvPr>
            <p:ph type="title"/>
          </p:nvPr>
        </p:nvSpPr>
        <p:spPr>
          <a:xfrm>
            <a:off x="609600" y="443205"/>
            <a:ext cx="10972800" cy="1066800"/>
          </a:xfrm>
        </p:spPr>
        <p:txBody>
          <a:bodyPr>
            <a:normAutofit/>
          </a:bodyPr>
          <a:lstStyle/>
          <a:p>
            <a:pPr algn="ctr"/>
            <a:r>
              <a:rPr lang="en-US" sz="3500" b="1" dirty="0">
                <a:solidFill>
                  <a:schemeClr val="accent1"/>
                </a:solidFill>
                <a:ea typeface="Cambria" panose="02040503050406030204" pitchFamily="18" charset="0"/>
              </a:rPr>
              <a:t>Cost Savings</a:t>
            </a:r>
          </a:p>
        </p:txBody>
      </p:sp>
      <p:sp>
        <p:nvSpPr>
          <p:cNvPr id="3" name="Content Placeholder 2">
            <a:extLst>
              <a:ext uri="{FF2B5EF4-FFF2-40B4-BE49-F238E27FC236}">
                <a16:creationId xmlns:a16="http://schemas.microsoft.com/office/drawing/2014/main" id="{AFB4219E-5C9A-449C-985E-4118FEBDB37A}"/>
              </a:ext>
            </a:extLst>
          </p:cNvPr>
          <p:cNvSpPr>
            <a:spLocks noGrp="1"/>
          </p:cNvSpPr>
          <p:nvPr>
            <p:ph idx="1"/>
          </p:nvPr>
        </p:nvSpPr>
        <p:spPr>
          <a:xfrm>
            <a:off x="609600" y="1315617"/>
            <a:ext cx="10972800" cy="3442996"/>
          </a:xfrm>
        </p:spPr>
        <p:txBody>
          <a:bodyPr>
            <a:normAutofit fontScale="85000" lnSpcReduction="10000"/>
          </a:bodyPr>
          <a:lstStyle/>
          <a:p>
            <a:pPr algn="just"/>
            <a:r>
              <a:rPr lang="en-US" sz="2600" dirty="0"/>
              <a:t>Stipulation 18(b) of the Agreed Settlement Order requires Hartford HealthCare and Charlotte Hungerford to provide a report of cost savings on a semi-annual basis.</a:t>
            </a:r>
          </a:p>
          <a:p>
            <a:pPr algn="just"/>
            <a:endParaRPr lang="en-US" sz="2600" dirty="0"/>
          </a:p>
          <a:p>
            <a:pPr algn="just"/>
            <a:r>
              <a:rPr lang="en-US" sz="2600" dirty="0"/>
              <a:t>The Hospital is required to submit cost savings for each expense category and the effect of the cost savings on the clinical quality of care.</a:t>
            </a:r>
          </a:p>
          <a:p>
            <a:pPr algn="just"/>
            <a:endParaRPr lang="en-US" sz="2600" dirty="0"/>
          </a:p>
          <a:p>
            <a:pPr algn="just"/>
            <a:r>
              <a:rPr lang="en-US" sz="2600" dirty="0"/>
              <a:t>Hartford HealthCare and Charlotte Hungerford expect cost savings of around $1 million per year beginning FY2019.</a:t>
            </a:r>
          </a:p>
          <a:p>
            <a:pPr algn="just"/>
            <a:endParaRPr lang="en-US" sz="2600" dirty="0"/>
          </a:p>
          <a:p>
            <a:pPr algn="just"/>
            <a:r>
              <a:rPr lang="en-US" sz="2600" dirty="0"/>
              <a:t>These are the expense categories OHS reviews:</a:t>
            </a:r>
          </a:p>
          <a:p>
            <a:endParaRPr lang="en-US" dirty="0"/>
          </a:p>
        </p:txBody>
      </p:sp>
      <p:sp>
        <p:nvSpPr>
          <p:cNvPr id="5" name="TextBox 4">
            <a:extLst>
              <a:ext uri="{FF2B5EF4-FFF2-40B4-BE49-F238E27FC236}">
                <a16:creationId xmlns:a16="http://schemas.microsoft.com/office/drawing/2014/main" id="{ABA3BD9E-A50D-44E8-BA20-790DE09366C4}"/>
              </a:ext>
            </a:extLst>
          </p:cNvPr>
          <p:cNvSpPr txBox="1"/>
          <p:nvPr/>
        </p:nvSpPr>
        <p:spPr>
          <a:xfrm>
            <a:off x="1377820" y="4811092"/>
            <a:ext cx="4718180" cy="1477328"/>
          </a:xfrm>
          <a:prstGeom prst="rect">
            <a:avLst/>
          </a:prstGeom>
          <a:noFill/>
        </p:spPr>
        <p:txBody>
          <a:bodyPr wrap="square" rtlCol="0">
            <a:spAutoFit/>
          </a:bodyPr>
          <a:lstStyle/>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Salaries and Wages</a:t>
            </a:r>
          </a:p>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Fringe Benefits</a:t>
            </a:r>
          </a:p>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Contractual Labor Fees</a:t>
            </a:r>
          </a:p>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Medical Supplies and Pharmaceutical Costs</a:t>
            </a:r>
          </a:p>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Depreciation and Amortization</a:t>
            </a:r>
          </a:p>
        </p:txBody>
      </p:sp>
      <p:sp>
        <p:nvSpPr>
          <p:cNvPr id="6" name="TextBox 5">
            <a:extLst>
              <a:ext uri="{FF2B5EF4-FFF2-40B4-BE49-F238E27FC236}">
                <a16:creationId xmlns:a16="http://schemas.microsoft.com/office/drawing/2014/main" id="{522208CA-88C7-4E26-9ED0-68EFEF127835}"/>
              </a:ext>
            </a:extLst>
          </p:cNvPr>
          <p:cNvSpPr txBox="1"/>
          <p:nvPr/>
        </p:nvSpPr>
        <p:spPr>
          <a:xfrm>
            <a:off x="6525208" y="4811092"/>
            <a:ext cx="4811486" cy="1477328"/>
          </a:xfrm>
          <a:prstGeom prst="rect">
            <a:avLst/>
          </a:prstGeom>
          <a:noFill/>
        </p:spPr>
        <p:txBody>
          <a:bodyPr wrap="square" rtlCol="0">
            <a:spAutoFit/>
          </a:bodyPr>
          <a:lstStyle/>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Interest Expense</a:t>
            </a:r>
          </a:p>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Malpractice Expense</a:t>
            </a:r>
          </a:p>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Utilities</a:t>
            </a:r>
          </a:p>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Business Expenses</a:t>
            </a:r>
          </a:p>
          <a:p>
            <a:pPr marL="285750" indent="-285750">
              <a:buClr>
                <a:schemeClr val="accent2">
                  <a:lumMod val="75000"/>
                </a:schemeClr>
              </a:buClr>
              <a:buFont typeface="Wingdings" panose="05000000000000000000" pitchFamily="2" charset="2"/>
              <a:buChar char="Ø"/>
            </a:pPr>
            <a:r>
              <a:rPr lang="en-US" dirty="0">
                <a:solidFill>
                  <a:schemeClr val="tx2"/>
                </a:solidFill>
                <a:latin typeface="Cambria" panose="02040503050406030204" pitchFamily="18" charset="0"/>
                <a:ea typeface="Cambria" panose="02040503050406030204" pitchFamily="18" charset="0"/>
              </a:rPr>
              <a:t>Other Operating Expenses</a:t>
            </a:r>
          </a:p>
        </p:txBody>
      </p:sp>
      <p:sp>
        <p:nvSpPr>
          <p:cNvPr id="4" name="TextBox 3">
            <a:extLst>
              <a:ext uri="{FF2B5EF4-FFF2-40B4-BE49-F238E27FC236}">
                <a16:creationId xmlns:a16="http://schemas.microsoft.com/office/drawing/2014/main" id="{532EE93F-FED2-4E67-9F76-E73CE5D6C3DA}"/>
              </a:ext>
            </a:extLst>
          </p:cNvPr>
          <p:cNvSpPr txBox="1"/>
          <p:nvPr/>
        </p:nvSpPr>
        <p:spPr>
          <a:xfrm>
            <a:off x="609600" y="6331156"/>
            <a:ext cx="9060024" cy="800219"/>
          </a:xfrm>
          <a:prstGeom prst="rect">
            <a:avLst/>
          </a:prstGeom>
          <a:noFill/>
        </p:spPr>
        <p:txBody>
          <a:bodyPr wrap="square" rtlCol="0">
            <a:spAutoFit/>
          </a:bodyPr>
          <a:lstStyle/>
          <a:p>
            <a:r>
              <a:rPr lang="en-US" sz="1400" dirty="0">
                <a:solidFill>
                  <a:schemeClr val="tx2"/>
                </a:solidFill>
                <a:latin typeface="Cambria" panose="02040503050406030204" pitchFamily="18" charset="0"/>
                <a:ea typeface="Cambria" panose="02040503050406030204" pitchFamily="18" charset="0"/>
              </a:rPr>
              <a:t>Charlotte Hungerford Hospital. (2018). Cost Savings Report. Open to public access at </a:t>
            </a:r>
            <a:r>
              <a:rPr lang="en-US" sz="1400" u="sng" dirty="0">
                <a:latin typeface="Cambria" panose="02040503050406030204" pitchFamily="18" charset="0"/>
                <a:ea typeface="Cambria" panose="02040503050406030204" pitchFamily="18" charset="0"/>
                <a:hlinkClick r:id="rId3"/>
              </a:rPr>
              <a:t>https://dphconwebportal.ct.gov/Report</a:t>
            </a:r>
            <a:endParaRPr lang="en-US" sz="1400"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2047086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D552C-E6AB-49D3-A731-864AF5A0EF56}"/>
              </a:ext>
            </a:extLst>
          </p:cNvPr>
          <p:cNvSpPr>
            <a:spLocks noGrp="1"/>
          </p:cNvSpPr>
          <p:nvPr>
            <p:ph type="title"/>
          </p:nvPr>
        </p:nvSpPr>
        <p:spPr>
          <a:xfrm>
            <a:off x="609600" y="452535"/>
            <a:ext cx="10972800" cy="1066800"/>
          </a:xfrm>
        </p:spPr>
        <p:txBody>
          <a:bodyPr>
            <a:normAutofit/>
          </a:bodyPr>
          <a:lstStyle/>
          <a:p>
            <a:pPr algn="ctr"/>
            <a:r>
              <a:rPr lang="en-US" sz="3500" b="1" dirty="0">
                <a:solidFill>
                  <a:schemeClr val="accent1"/>
                </a:solidFill>
              </a:rPr>
              <a:t>Cost Savings (cont’d)</a:t>
            </a:r>
          </a:p>
        </p:txBody>
      </p:sp>
      <p:graphicFrame>
        <p:nvGraphicFramePr>
          <p:cNvPr id="5" name="Table 5">
            <a:extLst>
              <a:ext uri="{FF2B5EF4-FFF2-40B4-BE49-F238E27FC236}">
                <a16:creationId xmlns:a16="http://schemas.microsoft.com/office/drawing/2014/main" id="{7B15F2D4-E284-4149-9CDC-45EFFE3017A7}"/>
              </a:ext>
            </a:extLst>
          </p:cNvPr>
          <p:cNvGraphicFramePr>
            <a:graphicFrameLocks noGrp="1"/>
          </p:cNvGraphicFramePr>
          <p:nvPr>
            <p:ph idx="1"/>
            <p:extLst>
              <p:ext uri="{D42A27DB-BD31-4B8C-83A1-F6EECF244321}">
                <p14:modId xmlns:p14="http://schemas.microsoft.com/office/powerpoint/2010/main" val="1413736761"/>
              </p:ext>
            </p:extLst>
          </p:nvPr>
        </p:nvGraphicFramePr>
        <p:xfrm>
          <a:off x="1064443" y="1359974"/>
          <a:ext cx="10063114" cy="4862611"/>
        </p:xfrm>
        <a:graphic>
          <a:graphicData uri="http://schemas.openxmlformats.org/drawingml/2006/table">
            <a:tbl>
              <a:tblPr firstRow="1" bandRow="1">
                <a:tableStyleId>{3B4B98B0-60AC-42C2-AFA5-B58CD77FA1E5}</a:tableStyleId>
              </a:tblPr>
              <a:tblGrid>
                <a:gridCol w="4300147">
                  <a:extLst>
                    <a:ext uri="{9D8B030D-6E8A-4147-A177-3AD203B41FA5}">
                      <a16:colId xmlns:a16="http://schemas.microsoft.com/office/drawing/2014/main" val="3325405965"/>
                    </a:ext>
                  </a:extLst>
                </a:gridCol>
                <a:gridCol w="2944707">
                  <a:extLst>
                    <a:ext uri="{9D8B030D-6E8A-4147-A177-3AD203B41FA5}">
                      <a16:colId xmlns:a16="http://schemas.microsoft.com/office/drawing/2014/main" val="1719530420"/>
                    </a:ext>
                  </a:extLst>
                </a:gridCol>
                <a:gridCol w="2818260">
                  <a:extLst>
                    <a:ext uri="{9D8B030D-6E8A-4147-A177-3AD203B41FA5}">
                      <a16:colId xmlns:a16="http://schemas.microsoft.com/office/drawing/2014/main" val="2754578596"/>
                    </a:ext>
                  </a:extLst>
                </a:gridCol>
              </a:tblGrid>
              <a:tr h="717844">
                <a:tc>
                  <a:txBody>
                    <a:bodyPr/>
                    <a:lstStyle/>
                    <a:p>
                      <a:pPr algn="ctr"/>
                      <a:r>
                        <a:rPr lang="en-US" dirty="0">
                          <a:latin typeface="Cambria" panose="02040503050406030204" pitchFamily="18" charset="0"/>
                          <a:ea typeface="Cambria" panose="02040503050406030204" pitchFamily="18" charset="0"/>
                        </a:rPr>
                        <a:t>Expense Category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dirty="0">
                          <a:latin typeface="Cambria" panose="02040503050406030204" pitchFamily="18" charset="0"/>
                          <a:ea typeface="Cambria" panose="02040503050406030204" pitchFamily="18" charset="0"/>
                        </a:rPr>
                        <a:t>FY 2018 Savings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dirty="0">
                          <a:latin typeface="Cambria" panose="02040503050406030204" pitchFamily="18" charset="0"/>
                          <a:ea typeface="Cambria" panose="02040503050406030204" pitchFamily="18" charset="0"/>
                        </a:rPr>
                        <a:t>FY March 2019 Savings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39846376"/>
                  </a:ext>
                </a:extLst>
              </a:tr>
              <a:tr h="345816">
                <a:tc>
                  <a:txBody>
                    <a:bodyPr/>
                    <a:lstStyle/>
                    <a:p>
                      <a:pPr algn="ctr"/>
                      <a:r>
                        <a:rPr lang="en-US" sz="1600" b="1" dirty="0">
                          <a:latin typeface="Cambria" panose="02040503050406030204" pitchFamily="18" charset="0"/>
                          <a:ea typeface="Cambria" panose="02040503050406030204" pitchFamily="18" charset="0"/>
                        </a:rPr>
                        <a:t>Salaries and Wages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$15,823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$14,065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386191793"/>
                  </a:ext>
                </a:extLst>
              </a:tr>
              <a:tr h="345816">
                <a:tc>
                  <a:txBody>
                    <a:bodyPr/>
                    <a:lstStyle/>
                    <a:p>
                      <a:pPr algn="ctr"/>
                      <a:r>
                        <a:rPr lang="en-US" sz="1600" b="1" dirty="0">
                          <a:latin typeface="Cambria" panose="02040503050406030204" pitchFamily="18" charset="0"/>
                          <a:ea typeface="Cambria" panose="02040503050406030204" pitchFamily="18" charset="0"/>
                        </a:rPr>
                        <a:t>Fringe Benefits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$2,520,000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409255833"/>
                  </a:ext>
                </a:extLst>
              </a:tr>
              <a:tr h="386531">
                <a:tc>
                  <a:txBody>
                    <a:bodyPr/>
                    <a:lstStyle/>
                    <a:p>
                      <a:pPr algn="ctr"/>
                      <a:r>
                        <a:rPr lang="en-US" sz="1600" b="1" dirty="0">
                          <a:latin typeface="Cambria" panose="02040503050406030204" pitchFamily="18" charset="0"/>
                          <a:ea typeface="Cambria" panose="02040503050406030204" pitchFamily="18" charset="0"/>
                        </a:rPr>
                        <a:t>Contractual Labor Fees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$89,808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$179,616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909219692"/>
                  </a:ext>
                </a:extLst>
              </a:tr>
              <a:tr h="605177">
                <a:tc>
                  <a:txBody>
                    <a:bodyPr/>
                    <a:lstStyle/>
                    <a:p>
                      <a:pPr algn="ctr"/>
                      <a:r>
                        <a:rPr lang="en-US" sz="1600" b="1" dirty="0">
                          <a:latin typeface="Cambria" panose="02040503050406030204" pitchFamily="18" charset="0"/>
                          <a:ea typeface="Cambria" panose="02040503050406030204" pitchFamily="18" charset="0"/>
                        </a:rPr>
                        <a:t>Medical Supplies and Pharmaceutical Costs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$144,506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$62,646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276742368"/>
                  </a:ext>
                </a:extLst>
              </a:tr>
              <a:tr h="345816">
                <a:tc>
                  <a:txBody>
                    <a:bodyPr/>
                    <a:lstStyle/>
                    <a:p>
                      <a:pPr algn="ctr"/>
                      <a:r>
                        <a:rPr lang="en-US" sz="1600" b="1" dirty="0">
                          <a:latin typeface="Cambria" panose="02040503050406030204" pitchFamily="18" charset="0"/>
                          <a:ea typeface="Cambria" panose="02040503050406030204" pitchFamily="18" charset="0"/>
                        </a:rPr>
                        <a:t>Depreciation and Amortization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37379653"/>
                  </a:ext>
                </a:extLst>
              </a:tr>
              <a:tr h="345816">
                <a:tc>
                  <a:txBody>
                    <a:bodyPr/>
                    <a:lstStyle/>
                    <a:p>
                      <a:pPr algn="ctr"/>
                      <a:r>
                        <a:rPr lang="en-US" sz="1600" b="1" dirty="0">
                          <a:latin typeface="Cambria" panose="02040503050406030204" pitchFamily="18" charset="0"/>
                          <a:ea typeface="Cambria" panose="02040503050406030204" pitchFamily="18" charset="0"/>
                        </a:rPr>
                        <a:t>Interest Expense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191662208"/>
                  </a:ext>
                </a:extLst>
              </a:tr>
              <a:tr h="345816">
                <a:tc>
                  <a:txBody>
                    <a:bodyPr/>
                    <a:lstStyle/>
                    <a:p>
                      <a:pPr algn="ctr"/>
                      <a:r>
                        <a:rPr lang="en-US" sz="1600" b="1" dirty="0">
                          <a:latin typeface="Cambria" panose="02040503050406030204" pitchFamily="18" charset="0"/>
                          <a:ea typeface="Cambria" panose="02040503050406030204" pitchFamily="18" charset="0"/>
                        </a:rPr>
                        <a:t>Malpractice Expense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17809535"/>
                  </a:ext>
                </a:extLst>
              </a:tr>
              <a:tr h="345816">
                <a:tc>
                  <a:txBody>
                    <a:bodyPr/>
                    <a:lstStyle/>
                    <a:p>
                      <a:pPr algn="ctr"/>
                      <a:r>
                        <a:rPr lang="en-US" sz="1600" b="1" dirty="0">
                          <a:latin typeface="Cambria" panose="02040503050406030204" pitchFamily="18" charset="0"/>
                          <a:ea typeface="Cambria" panose="02040503050406030204" pitchFamily="18" charset="0"/>
                        </a:rPr>
                        <a:t>Utilities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848773178"/>
                  </a:ext>
                </a:extLst>
              </a:tr>
              <a:tr h="345816">
                <a:tc>
                  <a:txBody>
                    <a:bodyPr/>
                    <a:lstStyle/>
                    <a:p>
                      <a:pPr algn="ctr"/>
                      <a:r>
                        <a:rPr lang="en-US" sz="1600" b="1" dirty="0">
                          <a:latin typeface="Cambria" panose="02040503050406030204" pitchFamily="18" charset="0"/>
                          <a:ea typeface="Cambria" panose="02040503050406030204" pitchFamily="18" charset="0"/>
                        </a:rPr>
                        <a:t>Business Expense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$1,630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1600" dirty="0">
                          <a:latin typeface="Cambria" panose="02040503050406030204" pitchFamily="18" charset="0"/>
                          <a:ea typeface="Cambria" panose="02040503050406030204" pitchFamily="18" charset="0"/>
                        </a:rPr>
                        <a:t>$815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661312783"/>
                  </a:ext>
                </a:extLst>
              </a:tr>
              <a:tr h="345816">
                <a:tc>
                  <a:txBody>
                    <a:bodyPr/>
                    <a:lstStyle/>
                    <a:p>
                      <a:pPr algn="ctr"/>
                      <a:r>
                        <a:rPr lang="en-US" sz="1600" b="1" dirty="0">
                          <a:latin typeface="Cambria" panose="02040503050406030204" pitchFamily="18" charset="0"/>
                          <a:ea typeface="Cambria" panose="02040503050406030204" pitchFamily="18" charset="0"/>
                        </a:rPr>
                        <a:t>Other Operating Expenses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600" dirty="0">
                          <a:latin typeface="Cambria" panose="02040503050406030204" pitchFamily="18" charset="0"/>
                          <a:ea typeface="Cambria" panose="020405030504060302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248921889"/>
                  </a:ext>
                </a:extLst>
              </a:tr>
              <a:tr h="386531">
                <a:tc>
                  <a:txBody>
                    <a:bodyPr/>
                    <a:lstStyle/>
                    <a:p>
                      <a:pPr algn="ctr"/>
                      <a:r>
                        <a:rPr lang="en-US" b="1" dirty="0">
                          <a:latin typeface="Cambria" panose="02040503050406030204" pitchFamily="18" charset="0"/>
                          <a:ea typeface="Cambria" panose="02040503050406030204" pitchFamily="18" charset="0"/>
                        </a:rPr>
                        <a:t>Total Savings Achieved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Cambria" panose="02040503050406030204" pitchFamily="18" charset="0"/>
                          <a:ea typeface="Cambria" panose="02040503050406030204" pitchFamily="18" charset="0"/>
                        </a:rPr>
                        <a:t>$2,771,767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Cambria" panose="02040503050406030204" pitchFamily="18" charset="0"/>
                          <a:ea typeface="Cambria" panose="02040503050406030204" pitchFamily="18" charset="0"/>
                        </a:rPr>
                        <a:t>$257,142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3449270"/>
                  </a:ext>
                </a:extLst>
              </a:tr>
            </a:tbl>
          </a:graphicData>
        </a:graphic>
      </p:graphicFrame>
      <p:sp>
        <p:nvSpPr>
          <p:cNvPr id="7" name="TextBox 6">
            <a:extLst>
              <a:ext uri="{FF2B5EF4-FFF2-40B4-BE49-F238E27FC236}">
                <a16:creationId xmlns:a16="http://schemas.microsoft.com/office/drawing/2014/main" id="{520C2F01-D9D8-4DF4-A29C-C91A012DF31A}"/>
              </a:ext>
            </a:extLst>
          </p:cNvPr>
          <p:cNvSpPr txBox="1"/>
          <p:nvPr/>
        </p:nvSpPr>
        <p:spPr>
          <a:xfrm>
            <a:off x="3499773" y="6222585"/>
            <a:ext cx="5192454" cy="523220"/>
          </a:xfrm>
          <a:prstGeom prst="rect">
            <a:avLst/>
          </a:prstGeom>
          <a:noFill/>
        </p:spPr>
        <p:txBody>
          <a:bodyPr wrap="square" rtlCol="0">
            <a:spAutoFit/>
          </a:bodyPr>
          <a:lstStyle/>
          <a:p>
            <a:pPr algn="ctr"/>
            <a:r>
              <a:rPr lang="en-US" sz="1400" dirty="0">
                <a:solidFill>
                  <a:schemeClr val="accent3">
                    <a:lumMod val="75000"/>
                  </a:schemeClr>
                </a:solidFill>
                <a:latin typeface="Cambria" panose="02040503050406030204" pitchFamily="18" charset="0"/>
                <a:ea typeface="Cambria" panose="02040503050406030204" pitchFamily="18" charset="0"/>
              </a:rPr>
              <a:t>*</a:t>
            </a:r>
            <a:r>
              <a:rPr lang="en-US" sz="1400" dirty="0">
                <a:solidFill>
                  <a:schemeClr val="tx2"/>
                </a:solidFill>
                <a:latin typeface="Cambria" panose="02040503050406030204" pitchFamily="18" charset="0"/>
                <a:ea typeface="Cambria" panose="02040503050406030204" pitchFamily="18" charset="0"/>
              </a:rPr>
              <a:t>Next report due January 31, 2020</a:t>
            </a:r>
          </a:p>
          <a:p>
            <a:pPr algn="ctr"/>
            <a:r>
              <a:rPr lang="en-US" sz="1400" dirty="0">
                <a:solidFill>
                  <a:schemeClr val="accent3">
                    <a:lumMod val="75000"/>
                  </a:schemeClr>
                </a:solidFill>
                <a:latin typeface="Cambria" panose="02040503050406030204" pitchFamily="18" charset="0"/>
                <a:ea typeface="Cambria" panose="02040503050406030204" pitchFamily="18" charset="0"/>
              </a:rPr>
              <a:t>*</a:t>
            </a:r>
            <a:r>
              <a:rPr lang="en-US" sz="1400" dirty="0">
                <a:solidFill>
                  <a:schemeClr val="tx2"/>
                </a:solidFill>
                <a:latin typeface="Cambria" panose="02040503050406030204" pitchFamily="18" charset="0"/>
                <a:ea typeface="Cambria" panose="02040503050406030204" pitchFamily="18" charset="0"/>
              </a:rPr>
              <a:t>No negative effects on quality of care reported</a:t>
            </a:r>
          </a:p>
        </p:txBody>
      </p:sp>
    </p:spTree>
    <p:extLst>
      <p:ext uri="{BB962C8B-B14F-4D97-AF65-F5344CB8AC3E}">
        <p14:creationId xmlns:p14="http://schemas.microsoft.com/office/powerpoint/2010/main" val="902197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1701"/>
            <a:ext cx="10972800" cy="914400"/>
          </a:xfrm>
        </p:spPr>
        <p:txBody>
          <a:bodyPr>
            <a:normAutofit/>
          </a:bodyPr>
          <a:lstStyle/>
          <a:p>
            <a:pPr algn="ctr"/>
            <a:r>
              <a:rPr lang="en-US" sz="3500" b="1" dirty="0">
                <a:solidFill>
                  <a:srgbClr val="002060"/>
                </a:solidFill>
                <a:ea typeface="Cambria" panose="02040503050406030204" pitchFamily="18" charset="0"/>
                <a:cs typeface="Calibri" panose="020F0502020204030204" pitchFamily="34" charset="0"/>
              </a:rPr>
              <a:t>Community Input, During and Post Compliance</a:t>
            </a:r>
          </a:p>
        </p:txBody>
      </p:sp>
      <p:sp>
        <p:nvSpPr>
          <p:cNvPr id="3" name="Content Placeholder 2"/>
          <p:cNvSpPr>
            <a:spLocks noGrp="1"/>
          </p:cNvSpPr>
          <p:nvPr>
            <p:ph idx="1"/>
          </p:nvPr>
        </p:nvSpPr>
        <p:spPr>
          <a:xfrm>
            <a:off x="609600" y="1366101"/>
            <a:ext cx="10972800" cy="5040198"/>
          </a:xfrm>
        </p:spPr>
        <p:txBody>
          <a:bodyPr>
            <a:normAutofit/>
          </a:bodyPr>
          <a:lstStyle/>
          <a:p>
            <a:r>
              <a:rPr lang="en-US" dirty="0">
                <a:ea typeface="Cambria" panose="02040503050406030204" pitchFamily="18" charset="0"/>
                <a:cs typeface="Calibri" panose="020F0502020204030204" pitchFamily="34" charset="0"/>
              </a:rPr>
              <a:t>During compliance period </a:t>
            </a:r>
            <a:r>
              <a:rPr lang="en-US" sz="2000" dirty="0">
                <a:ea typeface="Cambria" panose="02040503050406030204" pitchFamily="18" charset="0"/>
                <a:cs typeface="Calibri" panose="020F0502020204030204" pitchFamily="34" charset="0"/>
              </a:rPr>
              <a:t>(proposal specific)</a:t>
            </a:r>
            <a:r>
              <a:rPr lang="en-US" dirty="0">
                <a:ea typeface="Cambria" panose="02040503050406030204" pitchFamily="18" charset="0"/>
                <a:cs typeface="Calibri" panose="020F0502020204030204" pitchFamily="34" charset="0"/>
              </a:rPr>
              <a:t>: </a:t>
            </a:r>
          </a:p>
          <a:p>
            <a:pPr lvl="1">
              <a:buFont typeface="Wingdings" panose="05000000000000000000" pitchFamily="2" charset="2"/>
              <a:buChar char="Ø"/>
            </a:pPr>
            <a:r>
              <a:rPr lang="en-US" sz="2800" dirty="0">
                <a:ea typeface="Cambria" panose="02040503050406030204" pitchFamily="18" charset="0"/>
                <a:cs typeface="Calibri" panose="020F0502020204030204" pitchFamily="34" charset="0"/>
              </a:rPr>
              <a:t> Independent Monitor</a:t>
            </a:r>
          </a:p>
          <a:p>
            <a:pPr lvl="1">
              <a:buFont typeface="Wingdings" panose="05000000000000000000" pitchFamily="2" charset="2"/>
              <a:buChar char="Ø"/>
            </a:pPr>
            <a:r>
              <a:rPr lang="en-US" sz="2800" dirty="0">
                <a:ea typeface="Cambria" panose="02040503050406030204" pitchFamily="18" charset="0"/>
                <a:cs typeface="Calibri" panose="020F0502020204030204" pitchFamily="34" charset="0"/>
              </a:rPr>
              <a:t> OHS Outreach Coordinator </a:t>
            </a:r>
            <a:r>
              <a:rPr lang="en-US" sz="2000" dirty="0">
                <a:ea typeface="Cambria" panose="02040503050406030204" pitchFamily="18" charset="0"/>
                <a:cs typeface="Calibri" panose="020F0502020204030204" pitchFamily="34" charset="0"/>
              </a:rPr>
              <a:t>(OHS’ Consumer Engagement)</a:t>
            </a:r>
          </a:p>
          <a:p>
            <a:pPr lvl="1">
              <a:buFont typeface="Wingdings" panose="05000000000000000000" pitchFamily="2" charset="2"/>
              <a:buChar char="Ø"/>
            </a:pPr>
            <a:r>
              <a:rPr lang="en-US" sz="2800" dirty="0">
                <a:ea typeface="Cambria" panose="02040503050406030204" pitchFamily="18" charset="0"/>
                <a:cs typeface="Calibri" panose="020F0502020204030204" pitchFamily="34" charset="0"/>
              </a:rPr>
              <a:t> OHS Compliance Unit</a:t>
            </a:r>
          </a:p>
          <a:p>
            <a:pPr lvl="1"/>
            <a:endParaRPr lang="en-US" sz="2800" dirty="0">
              <a:ea typeface="Cambria" panose="02040503050406030204" pitchFamily="18" charset="0"/>
              <a:cs typeface="Calibri" panose="020F0502020204030204" pitchFamily="34" charset="0"/>
            </a:endParaRPr>
          </a:p>
          <a:p>
            <a:r>
              <a:rPr lang="en-US" dirty="0">
                <a:ea typeface="Cambria" panose="02040503050406030204" pitchFamily="18" charset="0"/>
                <a:cs typeface="Calibri" panose="020F0502020204030204" pitchFamily="34" charset="0"/>
              </a:rPr>
              <a:t>Post compliance period </a:t>
            </a:r>
            <a:r>
              <a:rPr lang="en-US" sz="2000" dirty="0">
                <a:ea typeface="Cambria" panose="02040503050406030204" pitchFamily="18" charset="0"/>
                <a:cs typeface="Calibri" panose="020F0502020204030204" pitchFamily="34" charset="0"/>
              </a:rPr>
              <a:t>(over the hospital and health system)</a:t>
            </a:r>
            <a:r>
              <a:rPr lang="en-US" dirty="0">
                <a:ea typeface="Cambria" panose="02040503050406030204" pitchFamily="18" charset="0"/>
                <a:cs typeface="Calibri" panose="020F0502020204030204" pitchFamily="34" charset="0"/>
              </a:rPr>
              <a:t>:</a:t>
            </a:r>
          </a:p>
          <a:p>
            <a:pPr lvl="1">
              <a:buFont typeface="Wingdings" panose="05000000000000000000" pitchFamily="2" charset="2"/>
              <a:buChar char="Ø"/>
            </a:pPr>
            <a:r>
              <a:rPr lang="en-US" sz="2800" dirty="0">
                <a:ea typeface="Cambria" panose="02040503050406030204" pitchFamily="18" charset="0"/>
                <a:cs typeface="Calibri" panose="020F0502020204030204" pitchFamily="34" charset="0"/>
              </a:rPr>
              <a:t> Access via OHS’ Outreach Coordinator </a:t>
            </a:r>
            <a:r>
              <a:rPr lang="en-US" sz="2000" dirty="0">
                <a:ea typeface="Cambria" panose="02040503050406030204" pitchFamily="18" charset="0"/>
                <a:cs typeface="Calibri" panose="020F0502020204030204" pitchFamily="34" charset="0"/>
              </a:rPr>
              <a:t>(OHS’ Consumer Engagement)</a:t>
            </a:r>
          </a:p>
          <a:p>
            <a:pPr lvl="1">
              <a:buFont typeface="Wingdings" panose="05000000000000000000" pitchFamily="2" charset="2"/>
              <a:buChar char="Ø"/>
            </a:pPr>
            <a:r>
              <a:rPr lang="en-US" sz="2800" dirty="0">
                <a:ea typeface="Cambria" panose="02040503050406030204" pitchFamily="18" charset="0"/>
                <a:cs typeface="Calibri" panose="020F0502020204030204" pitchFamily="34" charset="0"/>
              </a:rPr>
              <a:t> OHS oversight through its statutory authority </a:t>
            </a:r>
            <a:r>
              <a:rPr lang="en-US" sz="2000" dirty="0">
                <a:ea typeface="Cambria" panose="02040503050406030204" pitchFamily="18" charset="0"/>
                <a:cs typeface="Calibri" panose="020F0502020204030204" pitchFamily="34" charset="0"/>
              </a:rPr>
              <a:t>(19a-638 &amp; 19a-639 C.G.S.)</a:t>
            </a:r>
          </a:p>
          <a:p>
            <a:pPr lvl="1">
              <a:buFont typeface="Wingdings" panose="05000000000000000000" pitchFamily="2" charset="2"/>
              <a:buChar char="Ø"/>
            </a:pPr>
            <a:r>
              <a:rPr lang="en-US" sz="2800" dirty="0">
                <a:ea typeface="Cambria" panose="02040503050406030204" pitchFamily="18" charset="0"/>
                <a:cs typeface="Calibri" panose="020F0502020204030204" pitchFamily="34" charset="0"/>
              </a:rPr>
              <a:t> Examples: CON Modifications, OHS Inquiries, CON Determinations and CON </a:t>
            </a:r>
            <a:r>
              <a:rPr lang="en-US" sz="2800">
                <a:ea typeface="Cambria" panose="02040503050406030204" pitchFamily="18" charset="0"/>
                <a:cs typeface="Calibri" panose="020F0502020204030204" pitchFamily="34" charset="0"/>
              </a:rPr>
              <a:t>Application Process</a:t>
            </a:r>
            <a:endParaRPr lang="en-US" sz="2800" dirty="0">
              <a:ea typeface="Cambria" panose="02040503050406030204" pitchFamily="18" charset="0"/>
              <a:cs typeface="Calibri" panose="020F0502020204030204" pitchFamily="34" charset="0"/>
            </a:endParaRPr>
          </a:p>
          <a:p>
            <a:pPr lvl="1"/>
            <a:endParaRPr lang="en-US" dirty="0"/>
          </a:p>
          <a:p>
            <a:pPr lvl="1"/>
            <a:endParaRPr lang="en-US" dirty="0"/>
          </a:p>
          <a:p>
            <a:endParaRPr lang="en-US" dirty="0"/>
          </a:p>
        </p:txBody>
      </p:sp>
    </p:spTree>
    <p:extLst>
      <p:ext uri="{BB962C8B-B14F-4D97-AF65-F5344CB8AC3E}">
        <p14:creationId xmlns:p14="http://schemas.microsoft.com/office/powerpoint/2010/main" val="3226659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9DB84-B643-40DC-88DB-F93913512A13}"/>
              </a:ext>
            </a:extLst>
          </p:cNvPr>
          <p:cNvSpPr>
            <a:spLocks noGrp="1"/>
          </p:cNvSpPr>
          <p:nvPr>
            <p:ph type="title"/>
          </p:nvPr>
        </p:nvSpPr>
        <p:spPr>
          <a:xfrm>
            <a:off x="3363686" y="443204"/>
            <a:ext cx="6099110" cy="1066800"/>
          </a:xfrm>
        </p:spPr>
        <p:txBody>
          <a:bodyPr>
            <a:normAutofit fontScale="90000"/>
          </a:bodyPr>
          <a:lstStyle/>
          <a:p>
            <a:pPr algn="ctr"/>
            <a:r>
              <a:rPr lang="en-US" sz="3500" b="1" dirty="0">
                <a:solidFill>
                  <a:schemeClr val="accent1"/>
                </a:solidFill>
              </a:rPr>
              <a:t>Community Resources at OHS</a:t>
            </a:r>
            <a:r>
              <a:rPr lang="en-US" dirty="0"/>
              <a:t>	 	</a:t>
            </a:r>
          </a:p>
        </p:txBody>
      </p:sp>
      <p:sp>
        <p:nvSpPr>
          <p:cNvPr id="3" name="Content Placeholder 2">
            <a:extLst>
              <a:ext uri="{FF2B5EF4-FFF2-40B4-BE49-F238E27FC236}">
                <a16:creationId xmlns:a16="http://schemas.microsoft.com/office/drawing/2014/main" id="{614F86D1-C64A-4880-A48C-5CF7B57865C4}"/>
              </a:ext>
            </a:extLst>
          </p:cNvPr>
          <p:cNvSpPr>
            <a:spLocks noGrp="1"/>
          </p:cNvSpPr>
          <p:nvPr>
            <p:ph idx="1"/>
          </p:nvPr>
        </p:nvSpPr>
        <p:spPr>
          <a:xfrm>
            <a:off x="609600" y="1510004"/>
            <a:ext cx="5486400" cy="4325112"/>
          </a:xfrm>
        </p:spPr>
        <p:txBody>
          <a:bodyPr>
            <a:normAutofit/>
          </a:bodyPr>
          <a:lstStyle/>
          <a:p>
            <a:r>
              <a:rPr lang="en-US" dirty="0"/>
              <a:t>Consumer Engagement Unit</a:t>
            </a:r>
          </a:p>
          <a:p>
            <a:pPr marL="109728" indent="0">
              <a:buNone/>
            </a:pPr>
            <a:endParaRPr lang="en-US" dirty="0"/>
          </a:p>
          <a:p>
            <a:r>
              <a:rPr lang="en-US" dirty="0" err="1"/>
              <a:t>HealthscoreCT</a:t>
            </a:r>
            <a:endParaRPr lang="en-US" dirty="0"/>
          </a:p>
          <a:p>
            <a:pPr marL="109728" indent="0">
              <a:buNone/>
            </a:pPr>
            <a:endParaRPr lang="en-US" sz="2600" dirty="0"/>
          </a:p>
          <a:p>
            <a:r>
              <a:rPr lang="en-US" sz="2400" dirty="0">
                <a:ea typeface="Cambria" panose="02040503050406030204" pitchFamily="18" charset="0"/>
              </a:rPr>
              <a:t>Statewide Healthcare Facilities Plan &amp; Inventory </a:t>
            </a:r>
          </a:p>
          <a:p>
            <a:pPr lvl="1"/>
            <a:endParaRPr lang="en-US" dirty="0"/>
          </a:p>
          <a:p>
            <a:endParaRPr lang="en-US" dirty="0"/>
          </a:p>
          <a:p>
            <a:endParaRPr lang="en-US" dirty="0"/>
          </a:p>
          <a:p>
            <a:endParaRPr lang="en-US" dirty="0"/>
          </a:p>
        </p:txBody>
      </p:sp>
      <p:sp>
        <p:nvSpPr>
          <p:cNvPr id="5" name="TextBox 4">
            <a:extLst>
              <a:ext uri="{FF2B5EF4-FFF2-40B4-BE49-F238E27FC236}">
                <a16:creationId xmlns:a16="http://schemas.microsoft.com/office/drawing/2014/main" id="{55684F1A-DE25-448F-9431-E8559C9BFB95}"/>
              </a:ext>
            </a:extLst>
          </p:cNvPr>
          <p:cNvSpPr txBox="1"/>
          <p:nvPr/>
        </p:nvSpPr>
        <p:spPr>
          <a:xfrm>
            <a:off x="6413241" y="1499118"/>
            <a:ext cx="5169160" cy="3254737"/>
          </a:xfrm>
          <a:prstGeom prst="rect">
            <a:avLst/>
          </a:prstGeom>
          <a:noFill/>
        </p:spPr>
        <p:txBody>
          <a:bodyPr wrap="square" rtlCol="0">
            <a:spAutoFit/>
          </a:bodyPr>
          <a:lstStyle/>
          <a:p>
            <a:pPr marL="457200" indent="-457200">
              <a:buClr>
                <a:schemeClr val="accent3">
                  <a:lumMod val="75000"/>
                </a:schemeClr>
              </a:buClr>
              <a:buFont typeface="Arial" panose="020B0604020202020204" pitchFamily="34" charset="0"/>
              <a:buChar char="•"/>
            </a:pPr>
            <a:r>
              <a:rPr lang="en-US" sz="2800" dirty="0">
                <a:solidFill>
                  <a:schemeClr val="tx2"/>
                </a:solidFill>
                <a:latin typeface="Cambria" panose="02040503050406030204" pitchFamily="18" charset="0"/>
                <a:ea typeface="Cambria" panose="02040503050406030204" pitchFamily="18" charset="0"/>
              </a:rPr>
              <a:t>Various Data at OHS: </a:t>
            </a:r>
          </a:p>
          <a:p>
            <a:pPr marL="868680" lvl="1" indent="-457200">
              <a:spcBef>
                <a:spcPts val="300"/>
              </a:spcBef>
              <a:buClr>
                <a:schemeClr val="accent2">
                  <a:lumMod val="75000"/>
                </a:schemeClr>
              </a:buClr>
              <a:buFont typeface="Wingdings" panose="05000000000000000000" pitchFamily="2" charset="2"/>
              <a:buChar char="Ø"/>
            </a:pPr>
            <a:r>
              <a:rPr lang="en-US" sz="2000" dirty="0">
                <a:solidFill>
                  <a:schemeClr val="tx2"/>
                </a:solidFill>
                <a:latin typeface="Cambria" panose="02040503050406030204" pitchFamily="18" charset="0"/>
                <a:ea typeface="Cambria" panose="02040503050406030204" pitchFamily="18" charset="0"/>
                <a:cs typeface="Calibri" panose="020F0502020204030204" pitchFamily="34" charset="0"/>
              </a:rPr>
              <a:t>Hospital Financials</a:t>
            </a:r>
          </a:p>
          <a:p>
            <a:pPr marL="868680" lvl="1" indent="-457200">
              <a:spcBef>
                <a:spcPts val="300"/>
              </a:spcBef>
              <a:buClr>
                <a:schemeClr val="accent2">
                  <a:lumMod val="75000"/>
                </a:schemeClr>
              </a:buClr>
              <a:buFont typeface="Wingdings" panose="05000000000000000000" pitchFamily="2" charset="2"/>
              <a:buChar char="Ø"/>
            </a:pPr>
            <a:r>
              <a:rPr lang="en-US" sz="2000" dirty="0">
                <a:solidFill>
                  <a:schemeClr val="tx2"/>
                </a:solidFill>
                <a:latin typeface="Cambria" panose="02040503050406030204" pitchFamily="18" charset="0"/>
                <a:ea typeface="Cambria" panose="02040503050406030204" pitchFamily="18" charset="0"/>
                <a:cs typeface="Calibri" panose="020F0502020204030204" pitchFamily="34" charset="0"/>
              </a:rPr>
              <a:t>Hospital Audited Financial Reports &amp; IRS 990s</a:t>
            </a:r>
          </a:p>
          <a:p>
            <a:pPr marL="868680" lvl="1" indent="-457200">
              <a:spcBef>
                <a:spcPts val="300"/>
              </a:spcBef>
              <a:buClr>
                <a:schemeClr val="accent2">
                  <a:lumMod val="75000"/>
                </a:schemeClr>
              </a:buClr>
              <a:buFont typeface="Wingdings" panose="05000000000000000000" pitchFamily="2" charset="2"/>
              <a:buChar char="Ø"/>
            </a:pPr>
            <a:r>
              <a:rPr lang="en-US" sz="2000" dirty="0" err="1">
                <a:solidFill>
                  <a:schemeClr val="tx2"/>
                </a:solidFill>
                <a:latin typeface="Cambria" panose="02040503050406030204" pitchFamily="18" charset="0"/>
                <a:ea typeface="Cambria" panose="02040503050406030204" pitchFamily="18" charset="0"/>
                <a:cs typeface="Calibri" panose="020F0502020204030204" pitchFamily="34" charset="0"/>
              </a:rPr>
              <a:t>Pricemasters</a:t>
            </a:r>
            <a:endParaRPr lang="en-US" sz="2000" dirty="0">
              <a:solidFill>
                <a:schemeClr val="tx2"/>
              </a:solidFill>
              <a:latin typeface="Cambria" panose="02040503050406030204" pitchFamily="18" charset="0"/>
              <a:ea typeface="Cambria" panose="02040503050406030204" pitchFamily="18" charset="0"/>
              <a:cs typeface="Calibri" panose="020F0502020204030204" pitchFamily="34" charset="0"/>
            </a:endParaRPr>
          </a:p>
          <a:p>
            <a:pPr marL="868680" lvl="1" indent="-457200">
              <a:spcBef>
                <a:spcPts val="300"/>
              </a:spcBef>
              <a:buClr>
                <a:schemeClr val="accent2">
                  <a:lumMod val="75000"/>
                </a:schemeClr>
              </a:buClr>
              <a:buFont typeface="Wingdings" panose="05000000000000000000" pitchFamily="2" charset="2"/>
              <a:buChar char="Ø"/>
            </a:pPr>
            <a:r>
              <a:rPr lang="en-US" sz="2000" dirty="0">
                <a:solidFill>
                  <a:schemeClr val="tx2"/>
                </a:solidFill>
                <a:latin typeface="Cambria" panose="02040503050406030204" pitchFamily="18" charset="0"/>
                <a:ea typeface="Cambria" panose="02040503050406030204" pitchFamily="18" charset="0"/>
                <a:cs typeface="Calibri" panose="020F0502020204030204" pitchFamily="34" charset="0"/>
              </a:rPr>
              <a:t>Facility Fees </a:t>
            </a:r>
          </a:p>
          <a:p>
            <a:pPr marL="868680" lvl="1" indent="-457200">
              <a:spcBef>
                <a:spcPts val="300"/>
              </a:spcBef>
              <a:buClr>
                <a:schemeClr val="accent2">
                  <a:lumMod val="75000"/>
                </a:schemeClr>
              </a:buClr>
              <a:buFont typeface="Wingdings" panose="05000000000000000000" pitchFamily="2" charset="2"/>
              <a:buChar char="Ø"/>
            </a:pPr>
            <a:r>
              <a:rPr lang="en-US" sz="2000" dirty="0">
                <a:solidFill>
                  <a:schemeClr val="tx2"/>
                </a:solidFill>
                <a:latin typeface="Cambria" panose="02040503050406030204" pitchFamily="18" charset="0"/>
                <a:ea typeface="Cambria" panose="02040503050406030204" pitchFamily="18" charset="0"/>
                <a:cs typeface="Calibri" panose="020F0502020204030204" pitchFamily="34" charset="0"/>
              </a:rPr>
              <a:t>All Payer Claims Data</a:t>
            </a:r>
          </a:p>
          <a:p>
            <a:pPr marL="868680" lvl="1" indent="-457200">
              <a:spcBef>
                <a:spcPts val="300"/>
              </a:spcBef>
              <a:buClr>
                <a:schemeClr val="accent2">
                  <a:lumMod val="75000"/>
                </a:schemeClr>
              </a:buClr>
              <a:buFont typeface="Wingdings" panose="05000000000000000000" pitchFamily="2" charset="2"/>
              <a:buChar char="Ø"/>
            </a:pPr>
            <a:r>
              <a:rPr lang="en-US" sz="2000" dirty="0">
                <a:solidFill>
                  <a:schemeClr val="tx2"/>
                </a:solidFill>
                <a:latin typeface="Cambria" panose="02040503050406030204" pitchFamily="18" charset="0"/>
                <a:ea typeface="Cambria" panose="02040503050406030204" pitchFamily="18" charset="0"/>
                <a:cs typeface="Calibri" panose="020F0502020204030204" pitchFamily="34" charset="0"/>
              </a:rPr>
              <a:t>Hospital Inpatient Utilization Data</a:t>
            </a:r>
          </a:p>
          <a:p>
            <a:pPr marL="868680" lvl="1" indent="-457200">
              <a:spcBef>
                <a:spcPts val="300"/>
              </a:spcBef>
              <a:buClr>
                <a:schemeClr val="accent2">
                  <a:lumMod val="75000"/>
                </a:schemeClr>
              </a:buClr>
              <a:buFont typeface="Wingdings" panose="05000000000000000000" pitchFamily="2" charset="2"/>
              <a:buChar char="Ø"/>
            </a:pPr>
            <a:r>
              <a:rPr lang="en-US" sz="2000" dirty="0">
                <a:solidFill>
                  <a:schemeClr val="tx2"/>
                </a:solidFill>
                <a:latin typeface="Cambria" panose="02040503050406030204" pitchFamily="18" charset="0"/>
                <a:ea typeface="Cambria" panose="02040503050406030204" pitchFamily="18" charset="0"/>
                <a:cs typeface="Calibri" panose="020F0502020204030204" pitchFamily="34" charset="0"/>
              </a:rPr>
              <a:t>Outpatient Surgical Data</a:t>
            </a:r>
          </a:p>
        </p:txBody>
      </p:sp>
    </p:spTree>
    <p:extLst>
      <p:ext uri="{BB962C8B-B14F-4D97-AF65-F5344CB8AC3E}">
        <p14:creationId xmlns:p14="http://schemas.microsoft.com/office/powerpoint/2010/main" val="555415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12064"/>
            <a:ext cx="10972800" cy="914400"/>
          </a:xfrm>
        </p:spPr>
        <p:txBody>
          <a:bodyPr>
            <a:normAutofit fontScale="90000"/>
          </a:bodyPr>
          <a:lstStyle/>
          <a:p>
            <a:pPr algn="ctr"/>
            <a:r>
              <a:rPr lang="en-US" sz="3900" b="1" dirty="0">
                <a:solidFill>
                  <a:srgbClr val="002060"/>
                </a:solidFill>
                <a:ea typeface="Cambria" panose="02040503050406030204" pitchFamily="18" charset="0"/>
                <a:cs typeface="Calibri" panose="020F0502020204030204" pitchFamily="34" charset="0"/>
              </a:rPr>
              <a:t>Area Community Feedback</a:t>
            </a:r>
            <a:br>
              <a:rPr lang="en-US" b="1" dirty="0">
                <a:latin typeface="Calibri" panose="020F0502020204030204" pitchFamily="34" charset="0"/>
                <a:cs typeface="Calibri" panose="020F0502020204030204" pitchFamily="34" charset="0"/>
              </a:rPr>
            </a:br>
            <a:endParaRPr lang="en-US" b="1" dirty="0">
              <a:solidFill>
                <a:srgbClr val="FF0000"/>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89578" y="1105951"/>
            <a:ext cx="10972800" cy="5681347"/>
          </a:xfrm>
        </p:spPr>
        <p:txBody>
          <a:bodyPr>
            <a:noAutofit/>
          </a:bodyPr>
          <a:lstStyle/>
          <a:p>
            <a:r>
              <a:rPr lang="en-US" sz="2600" dirty="0"/>
              <a:t>At this point, OHS would like to ask for </a:t>
            </a:r>
            <a:r>
              <a:rPr lang="en-US" sz="2600" i="1" dirty="0"/>
              <a:t>your</a:t>
            </a:r>
            <a:r>
              <a:rPr lang="en-US" sz="2600" dirty="0"/>
              <a:t> feedback</a:t>
            </a:r>
          </a:p>
          <a:p>
            <a:pPr lvl="1">
              <a:buFont typeface="Wingdings" panose="05000000000000000000" pitchFamily="2" charset="2"/>
              <a:buChar char="Ø"/>
            </a:pPr>
            <a:r>
              <a:rPr lang="en-US" dirty="0"/>
              <a:t> What has been your experience since the change of ownership has occurred?</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Services been maintained, improved, deteriorate, reduced? </a:t>
            </a:r>
            <a:r>
              <a:rPr lang="en-US" sz="2000" dirty="0"/>
              <a:t>(provide specific examples)</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Access to healthcare? Physicians, Primary Care Services, etc. </a:t>
            </a:r>
            <a:r>
              <a:rPr lang="en-US" sz="2000" dirty="0"/>
              <a:t>(examples)</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Location of services? Same, relocated, changed names etc. </a:t>
            </a:r>
            <a:r>
              <a:rPr lang="en-US" sz="2000" dirty="0"/>
              <a:t>(examples)</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Other </a:t>
            </a:r>
            <a:r>
              <a:rPr lang="en-US" sz="2000" dirty="0"/>
              <a:t>(communication with community members, public forum, local board, etc.)</a:t>
            </a:r>
          </a:p>
        </p:txBody>
      </p:sp>
    </p:spTree>
    <p:extLst>
      <p:ext uri="{BB962C8B-B14F-4D97-AF65-F5344CB8AC3E}">
        <p14:creationId xmlns:p14="http://schemas.microsoft.com/office/powerpoint/2010/main" val="807962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60576" y="3621024"/>
            <a:ext cx="9843707" cy="1323439"/>
          </a:xfrm>
          <a:prstGeom prst="rect">
            <a:avLst/>
          </a:prstGeom>
        </p:spPr>
        <p:txBody>
          <a:bodyPr wrap="square">
            <a:spAutoFit/>
          </a:bodyPr>
          <a:lstStyle/>
          <a:p>
            <a:r>
              <a:rPr lang="en-US" sz="2000" b="1" dirty="0">
                <a:solidFill>
                  <a:schemeClr val="tx2"/>
                </a:solidFill>
                <a:ea typeface="Calibri" panose="020F0502020204030204" pitchFamily="34" charset="0"/>
              </a:rPr>
              <a:t>Mailing Address: </a:t>
            </a:r>
            <a:r>
              <a:rPr lang="en-US" sz="2000" dirty="0">
                <a:solidFill>
                  <a:schemeClr val="tx2"/>
                </a:solidFill>
                <a:ea typeface="Calibri" panose="020F0502020204030204" pitchFamily="34" charset="0"/>
              </a:rPr>
              <a:t>450 Capitol Avenue, MS#51OHS,  P.O. Box 340308, Hartford, CT 06134-0308</a:t>
            </a:r>
          </a:p>
          <a:p>
            <a:r>
              <a:rPr lang="en-US" sz="2000" b="1" dirty="0">
                <a:solidFill>
                  <a:schemeClr val="tx2"/>
                </a:solidFill>
                <a:ea typeface="Calibri" panose="020F0502020204030204" pitchFamily="34" charset="0"/>
              </a:rPr>
              <a:t>Physical Address:</a:t>
            </a:r>
            <a:r>
              <a:rPr lang="en-US" sz="2000" dirty="0">
                <a:solidFill>
                  <a:schemeClr val="tx2"/>
                </a:solidFill>
                <a:ea typeface="Calibri" panose="020F0502020204030204" pitchFamily="34" charset="0"/>
              </a:rPr>
              <a:t> 450 Capitol Avenue, 1st Floor, Hartford, CT 06106</a:t>
            </a:r>
          </a:p>
          <a:p>
            <a:r>
              <a:rPr lang="en-US" sz="2000" b="1" dirty="0">
                <a:solidFill>
                  <a:schemeClr val="tx2"/>
                </a:solidFill>
                <a:ea typeface="Calibri" panose="020F0502020204030204" pitchFamily="34" charset="0"/>
              </a:rPr>
              <a:t>Phone:</a:t>
            </a:r>
            <a:r>
              <a:rPr lang="en-US" sz="2000" dirty="0">
                <a:solidFill>
                  <a:schemeClr val="tx2"/>
                </a:solidFill>
                <a:ea typeface="Calibri" panose="020F0502020204030204" pitchFamily="34" charset="0"/>
              </a:rPr>
              <a:t> 860-418-7013</a:t>
            </a:r>
          </a:p>
          <a:p>
            <a:r>
              <a:rPr lang="en-US" sz="2000" i="1" u="sng" dirty="0">
                <a:solidFill>
                  <a:schemeClr val="tx2"/>
                </a:solidFill>
                <a:ea typeface="Calibri" panose="020F0502020204030204" pitchFamily="34" charset="0"/>
                <a:hlinkClick r:id="rId2"/>
              </a:rPr>
              <a:t>leslie.greer@ct.gov</a:t>
            </a:r>
            <a:r>
              <a:rPr lang="en-US" sz="2000" i="1" u="sng" dirty="0">
                <a:solidFill>
                  <a:schemeClr val="tx2"/>
                </a:solidFill>
                <a:ea typeface="Calibri" panose="020F0502020204030204" pitchFamily="34" charset="0"/>
              </a:rPr>
              <a:t> </a:t>
            </a:r>
            <a:r>
              <a:rPr lang="en-US" sz="2000" dirty="0">
                <a:solidFill>
                  <a:schemeClr val="tx2"/>
                </a:solidFill>
                <a:ea typeface="Calibri" panose="020F0502020204030204" pitchFamily="34" charset="0"/>
              </a:rPr>
              <a:t>(email)</a:t>
            </a:r>
            <a:endParaRPr lang="en-US" sz="2000" dirty="0">
              <a:solidFill>
                <a:schemeClr val="tx2"/>
              </a:solidFill>
              <a:effectLst/>
              <a:ea typeface="Calibri" panose="020F0502020204030204" pitchFamily="34" charset="0"/>
            </a:endParaRPr>
          </a:p>
        </p:txBody>
      </p:sp>
      <p:pic>
        <p:nvPicPr>
          <p:cNvPr id="1028" name="Picture 1" descr="OHS_logo_1_x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0576" y="2824014"/>
            <a:ext cx="4786436" cy="57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1560576" y="1757914"/>
            <a:ext cx="7551611" cy="954107"/>
          </a:xfrm>
          <a:prstGeom prst="rect">
            <a:avLst/>
          </a:prstGeom>
        </p:spPr>
        <p:txBody>
          <a:bodyPr wrap="square">
            <a:spAutoFit/>
          </a:bodyPr>
          <a:lstStyle/>
          <a:p>
            <a:r>
              <a:rPr lang="en-US" sz="2800" b="1" dirty="0">
                <a:solidFill>
                  <a:schemeClr val="tx2"/>
                </a:solidFill>
                <a:latin typeface="Cambria" panose="02040503050406030204" pitchFamily="18" charset="0"/>
                <a:ea typeface="Cambria" panose="02040503050406030204" pitchFamily="18" charset="0"/>
              </a:rPr>
              <a:t>Leslie M. Greer</a:t>
            </a:r>
          </a:p>
          <a:p>
            <a:r>
              <a:rPr lang="en-US" sz="2800" b="1" dirty="0">
                <a:solidFill>
                  <a:schemeClr val="tx2"/>
                </a:solidFill>
                <a:latin typeface="Cambria" panose="02040503050406030204" pitchFamily="18" charset="0"/>
                <a:ea typeface="Cambria" panose="02040503050406030204" pitchFamily="18" charset="0"/>
              </a:rPr>
              <a:t>Community Outreach Coordinator</a:t>
            </a:r>
            <a:endParaRPr lang="en-US" sz="2800" b="1" dirty="0">
              <a:solidFill>
                <a:schemeClr val="tx2"/>
              </a:solidFill>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80880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031" y="462985"/>
            <a:ext cx="10972800" cy="914400"/>
          </a:xfrm>
        </p:spPr>
        <p:txBody>
          <a:bodyPr>
            <a:normAutofit/>
          </a:bodyPr>
          <a:lstStyle/>
          <a:p>
            <a:pPr algn="ctr"/>
            <a:r>
              <a:rPr lang="en-US" sz="3500" b="1" dirty="0">
                <a:solidFill>
                  <a:srgbClr val="00395C"/>
                </a:solidFill>
                <a:ea typeface="Cambria" panose="02040503050406030204" pitchFamily="18" charset="0"/>
                <a:cs typeface="Calibri" panose="020F0502020204030204" pitchFamily="34" charset="0"/>
              </a:rPr>
              <a:t>Health Systems Planning</a:t>
            </a:r>
          </a:p>
        </p:txBody>
      </p:sp>
      <p:sp>
        <p:nvSpPr>
          <p:cNvPr id="3" name="Content Placeholder 2"/>
          <p:cNvSpPr>
            <a:spLocks noGrp="1"/>
          </p:cNvSpPr>
          <p:nvPr>
            <p:ph idx="1"/>
          </p:nvPr>
        </p:nvSpPr>
        <p:spPr>
          <a:xfrm>
            <a:off x="609598" y="1377385"/>
            <a:ext cx="11107667" cy="4948001"/>
          </a:xfrm>
        </p:spPr>
        <p:txBody>
          <a:bodyPr>
            <a:normAutofit fontScale="92500" lnSpcReduction="20000"/>
          </a:bodyPr>
          <a:lstStyle/>
          <a:p>
            <a:pPr algn="just"/>
            <a:r>
              <a:rPr lang="en-US" dirty="0">
                <a:ea typeface="Cambria" panose="02040503050406030204" pitchFamily="18" charset="0"/>
                <a:cs typeface="Calibri" panose="020F0502020204030204" pitchFamily="34" charset="0"/>
              </a:rPr>
              <a:t>Certificate of Need Program</a:t>
            </a:r>
          </a:p>
          <a:p>
            <a:pPr marL="109728" indent="0" algn="just">
              <a:buNone/>
            </a:pPr>
            <a:endParaRPr lang="en-US" dirty="0">
              <a:ea typeface="Cambria" panose="02040503050406030204" pitchFamily="18" charset="0"/>
              <a:cs typeface="Calibri" panose="020F0502020204030204" pitchFamily="34" charset="0"/>
            </a:endParaRPr>
          </a:p>
          <a:p>
            <a:pPr algn="just"/>
            <a:r>
              <a:rPr lang="en-US" dirty="0">
                <a:ea typeface="Cambria" panose="02040503050406030204" pitchFamily="18" charset="0"/>
                <a:cs typeface="Calibri" panose="020F0502020204030204" pitchFamily="34" charset="0"/>
              </a:rPr>
              <a:t>Acute Care and Specialty Hospitals Annual Financial Data Filings, Audited Financial Statements, Organizational Charts,  etc.</a:t>
            </a:r>
          </a:p>
          <a:p>
            <a:pPr marL="109728" indent="0" algn="just">
              <a:buNone/>
            </a:pPr>
            <a:endParaRPr lang="en-US" dirty="0">
              <a:ea typeface="Cambria" panose="02040503050406030204" pitchFamily="18" charset="0"/>
              <a:cs typeface="Calibri" panose="020F0502020204030204" pitchFamily="34" charset="0"/>
            </a:endParaRPr>
          </a:p>
          <a:p>
            <a:r>
              <a:rPr lang="en-US" dirty="0">
                <a:ea typeface="Cambria" panose="02040503050406030204" pitchFamily="18" charset="0"/>
                <a:cs typeface="Calibri" panose="020F0502020204030204" pitchFamily="34" charset="0"/>
              </a:rPr>
              <a:t>Utilization data collection (Inpatient, Outpatient and Emergency Department)</a:t>
            </a:r>
          </a:p>
          <a:p>
            <a:pPr marL="109728" indent="0" algn="just">
              <a:buNone/>
            </a:pPr>
            <a:endParaRPr lang="en-US" dirty="0">
              <a:ea typeface="Cambria" panose="02040503050406030204" pitchFamily="18" charset="0"/>
              <a:cs typeface="Calibri" panose="020F0502020204030204" pitchFamily="34" charset="0"/>
            </a:endParaRPr>
          </a:p>
          <a:p>
            <a:pPr algn="just"/>
            <a:r>
              <a:rPr lang="en-US" dirty="0">
                <a:ea typeface="Cambria" panose="02040503050406030204" pitchFamily="18" charset="0"/>
                <a:cs typeface="Calibri" panose="020F0502020204030204" pitchFamily="34" charset="0"/>
              </a:rPr>
              <a:t>Inventory of health care services, facilities and imaging equipment (Bi-Annually)</a:t>
            </a:r>
          </a:p>
          <a:p>
            <a:pPr marL="109728" indent="0" algn="just">
              <a:buNone/>
            </a:pPr>
            <a:endParaRPr lang="en-US" dirty="0">
              <a:ea typeface="Cambria" panose="02040503050406030204" pitchFamily="18" charset="0"/>
              <a:cs typeface="Calibri" panose="020F0502020204030204" pitchFamily="34" charset="0"/>
            </a:endParaRPr>
          </a:p>
          <a:p>
            <a:pPr algn="just"/>
            <a:r>
              <a:rPr lang="en-US" dirty="0">
                <a:ea typeface="Cambria" panose="02040503050406030204" pitchFamily="18" charset="0"/>
                <a:cs typeface="Calibri" panose="020F0502020204030204" pitchFamily="34" charset="0"/>
              </a:rPr>
              <a:t>Standard Publications:</a:t>
            </a:r>
          </a:p>
          <a:p>
            <a:pPr lvl="1" algn="just">
              <a:buFont typeface="Wingdings" panose="05000000000000000000" pitchFamily="2" charset="2"/>
              <a:buChar char="Ø"/>
            </a:pPr>
            <a:r>
              <a:rPr lang="en-US" sz="2800" dirty="0">
                <a:ea typeface="Cambria" panose="02040503050406030204" pitchFamily="18" charset="0"/>
                <a:cs typeface="Calibri" panose="020F0502020204030204" pitchFamily="34" charset="0"/>
              </a:rPr>
              <a:t> Acute Care Hospitals Financial Stability Report (Annually)</a:t>
            </a:r>
          </a:p>
          <a:p>
            <a:pPr lvl="1" algn="just">
              <a:buFont typeface="Wingdings" panose="05000000000000000000" pitchFamily="2" charset="2"/>
              <a:buChar char="Ø"/>
            </a:pPr>
            <a:r>
              <a:rPr lang="en-US" sz="2800" dirty="0">
                <a:ea typeface="Cambria" panose="02040503050406030204" pitchFamily="18" charset="0"/>
                <a:cs typeface="Calibri" panose="020F0502020204030204" pitchFamily="34" charset="0"/>
              </a:rPr>
              <a:t> Connecticut’s Health Care Facilities and Services Plan (Bi-Annually)</a:t>
            </a:r>
          </a:p>
          <a:p>
            <a:endParaRPr lang="en-US" sz="2400" dirty="0"/>
          </a:p>
        </p:txBody>
      </p:sp>
    </p:spTree>
    <p:extLst>
      <p:ext uri="{BB962C8B-B14F-4D97-AF65-F5344CB8AC3E}">
        <p14:creationId xmlns:p14="http://schemas.microsoft.com/office/powerpoint/2010/main" val="2777648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2534"/>
            <a:ext cx="10972800" cy="914400"/>
          </a:xfrm>
        </p:spPr>
        <p:txBody>
          <a:bodyPr>
            <a:normAutofit/>
          </a:bodyPr>
          <a:lstStyle/>
          <a:p>
            <a:pPr algn="ctr"/>
            <a:r>
              <a:rPr lang="en-US" sz="3500" b="1" dirty="0">
                <a:solidFill>
                  <a:srgbClr val="00395C"/>
                </a:solidFill>
                <a:ea typeface="Cambria" panose="02040503050406030204" pitchFamily="18" charset="0"/>
                <a:cs typeface="Calibri" panose="020F0502020204030204" pitchFamily="34" charset="0"/>
              </a:rPr>
              <a:t>Who is Part of the CON Process?</a:t>
            </a:r>
          </a:p>
        </p:txBody>
      </p:sp>
      <p:sp>
        <p:nvSpPr>
          <p:cNvPr id="3" name="Content Placeholder 2"/>
          <p:cNvSpPr>
            <a:spLocks noGrp="1"/>
          </p:cNvSpPr>
          <p:nvPr>
            <p:ph idx="1"/>
          </p:nvPr>
        </p:nvSpPr>
        <p:spPr>
          <a:xfrm>
            <a:off x="609600" y="1511097"/>
            <a:ext cx="5486400" cy="4572000"/>
          </a:xfrm>
        </p:spPr>
        <p:txBody>
          <a:bodyPr>
            <a:normAutofit/>
          </a:bodyPr>
          <a:lstStyle/>
          <a:p>
            <a:r>
              <a:rPr lang="en-US" sz="2600" dirty="0">
                <a:ea typeface="Cambria" panose="02040503050406030204" pitchFamily="18" charset="0"/>
                <a:cs typeface="Calibri" panose="020F0502020204030204" pitchFamily="34" charset="0"/>
              </a:rPr>
              <a:t>Applicant(s)</a:t>
            </a:r>
          </a:p>
          <a:p>
            <a:pPr marL="109728" indent="0">
              <a:buNone/>
            </a:pPr>
            <a:endParaRPr lang="en-US" sz="2600" dirty="0">
              <a:ea typeface="Cambria" panose="02040503050406030204" pitchFamily="18" charset="0"/>
              <a:cs typeface="Calibri" panose="020F0502020204030204" pitchFamily="34" charset="0"/>
            </a:endParaRPr>
          </a:p>
          <a:p>
            <a:r>
              <a:rPr lang="en-US" sz="2600" dirty="0">
                <a:ea typeface="Cambria" panose="02040503050406030204" pitchFamily="18" charset="0"/>
                <a:cs typeface="Calibri" panose="020F0502020204030204" pitchFamily="34" charset="0"/>
              </a:rPr>
              <a:t>Other providers </a:t>
            </a:r>
            <a:r>
              <a:rPr lang="en-US" sz="2000" dirty="0">
                <a:ea typeface="Cambria" panose="02040503050406030204" pitchFamily="18" charset="0"/>
                <a:cs typeface="Calibri" panose="020F0502020204030204" pitchFamily="34" charset="0"/>
              </a:rPr>
              <a:t>(opposing or supporting the application/proposal)</a:t>
            </a:r>
          </a:p>
          <a:p>
            <a:pPr marL="109728" indent="0">
              <a:buNone/>
            </a:pPr>
            <a:endParaRPr lang="en-US" sz="2600" dirty="0">
              <a:ea typeface="Cambria" panose="02040503050406030204" pitchFamily="18" charset="0"/>
              <a:cs typeface="Calibri" panose="020F0502020204030204" pitchFamily="34" charset="0"/>
            </a:endParaRPr>
          </a:p>
          <a:p>
            <a:r>
              <a:rPr lang="en-US" sz="2600" dirty="0">
                <a:ea typeface="Cambria" panose="02040503050406030204" pitchFamily="18" charset="0"/>
                <a:cs typeface="Calibri" panose="020F0502020204030204" pitchFamily="34" charset="0"/>
              </a:rPr>
              <a:t>Applicant(s)’ Employees</a:t>
            </a:r>
          </a:p>
          <a:p>
            <a:pPr marL="109728" indent="0">
              <a:buNone/>
            </a:pPr>
            <a:endParaRPr lang="en-US" sz="2600" dirty="0">
              <a:ea typeface="Cambria" panose="02040503050406030204" pitchFamily="18" charset="0"/>
              <a:cs typeface="Calibri" panose="020F0502020204030204" pitchFamily="34" charset="0"/>
            </a:endParaRPr>
          </a:p>
          <a:p>
            <a:r>
              <a:rPr lang="en-US" sz="2600" dirty="0">
                <a:ea typeface="Cambria" panose="02040503050406030204" pitchFamily="18" charset="0"/>
                <a:cs typeface="Calibri" panose="020F0502020204030204" pitchFamily="34" charset="0"/>
              </a:rPr>
              <a:t>Public/Consumers/Community</a:t>
            </a:r>
          </a:p>
          <a:p>
            <a:pPr marL="109728" indent="0">
              <a:buNone/>
            </a:pPr>
            <a:endParaRPr lang="en-US" sz="2400" dirty="0">
              <a:ea typeface="Cambria" panose="02040503050406030204" pitchFamily="18" charset="0"/>
              <a:cs typeface="Calibri" panose="020F0502020204030204" pitchFamily="34" charset="0"/>
            </a:endParaRPr>
          </a:p>
          <a:p>
            <a:endParaRPr lang="en-US" dirty="0"/>
          </a:p>
        </p:txBody>
      </p:sp>
      <p:sp>
        <p:nvSpPr>
          <p:cNvPr id="4" name="TextBox 3">
            <a:extLst>
              <a:ext uri="{FF2B5EF4-FFF2-40B4-BE49-F238E27FC236}">
                <a16:creationId xmlns:a16="http://schemas.microsoft.com/office/drawing/2014/main" id="{83217452-CB45-4A78-9668-EBC54C47C962}"/>
              </a:ext>
            </a:extLst>
          </p:cNvPr>
          <p:cNvSpPr txBox="1"/>
          <p:nvPr/>
        </p:nvSpPr>
        <p:spPr>
          <a:xfrm>
            <a:off x="6096000" y="1511097"/>
            <a:ext cx="5536163" cy="4572000"/>
          </a:xfrm>
          <a:prstGeom prst="rect">
            <a:avLst/>
          </a:prstGeom>
          <a:noFill/>
        </p:spPr>
        <p:txBody>
          <a:bodyPr wrap="square" rtlCol="0">
            <a:spAutoFit/>
          </a:bodyPr>
          <a:lstStyle/>
          <a:p>
            <a:pPr marL="285750" indent="-285750">
              <a:buClr>
                <a:schemeClr val="accent3">
                  <a:lumMod val="75000"/>
                </a:schemeClr>
              </a:buClr>
              <a:buFont typeface="Arial" panose="020B0604020202020204" pitchFamily="34" charset="0"/>
              <a:buChar char="•"/>
            </a:pPr>
            <a:r>
              <a:rPr lang="en-US" sz="2600" dirty="0">
                <a:solidFill>
                  <a:srgbClr val="0067B1"/>
                </a:solidFill>
                <a:latin typeface="Cambria" panose="02040503050406030204" pitchFamily="18" charset="0"/>
                <a:ea typeface="Cambria" panose="02040503050406030204" pitchFamily="18" charset="0"/>
                <a:cs typeface="Calibri" panose="020F0502020204030204" pitchFamily="34" charset="0"/>
              </a:rPr>
              <a:t>Legislators</a:t>
            </a:r>
          </a:p>
          <a:p>
            <a:pPr>
              <a:buClr>
                <a:schemeClr val="accent3">
                  <a:lumMod val="75000"/>
                </a:schemeClr>
              </a:buClr>
            </a:pPr>
            <a:endParaRPr lang="en-US" sz="2600" dirty="0">
              <a:solidFill>
                <a:srgbClr val="0067B1"/>
              </a:solidFill>
              <a:latin typeface="Cambria" panose="02040503050406030204" pitchFamily="18" charset="0"/>
              <a:ea typeface="Cambria" panose="02040503050406030204" pitchFamily="18" charset="0"/>
              <a:cs typeface="Calibri" panose="020F0502020204030204" pitchFamily="34" charset="0"/>
            </a:endParaRPr>
          </a:p>
          <a:p>
            <a:pPr marL="285750" indent="-285750">
              <a:buClr>
                <a:schemeClr val="accent3">
                  <a:lumMod val="75000"/>
                </a:schemeClr>
              </a:buClr>
              <a:buFont typeface="Arial" panose="020B0604020202020204" pitchFamily="34" charset="0"/>
              <a:buChar char="•"/>
            </a:pPr>
            <a:r>
              <a:rPr lang="en-US" sz="2600" dirty="0">
                <a:solidFill>
                  <a:srgbClr val="0067B1"/>
                </a:solidFill>
                <a:latin typeface="Cambria" panose="02040503050406030204" pitchFamily="18" charset="0"/>
                <a:ea typeface="Cambria" panose="02040503050406030204" pitchFamily="18" charset="0"/>
                <a:cs typeface="Calibri" panose="020F0502020204030204" pitchFamily="34" charset="0"/>
              </a:rPr>
              <a:t>Media</a:t>
            </a:r>
          </a:p>
          <a:p>
            <a:pPr>
              <a:buClr>
                <a:schemeClr val="accent3">
                  <a:lumMod val="75000"/>
                </a:schemeClr>
              </a:buClr>
            </a:pPr>
            <a:endParaRPr lang="en-US" sz="2600" dirty="0">
              <a:solidFill>
                <a:srgbClr val="0067B1"/>
              </a:solidFill>
              <a:latin typeface="Cambria" panose="02040503050406030204" pitchFamily="18" charset="0"/>
              <a:ea typeface="Cambria" panose="02040503050406030204" pitchFamily="18" charset="0"/>
              <a:cs typeface="Calibri" panose="020F0502020204030204" pitchFamily="34" charset="0"/>
            </a:endParaRPr>
          </a:p>
          <a:p>
            <a:pPr marL="285750" indent="-285750">
              <a:buClr>
                <a:schemeClr val="accent3">
                  <a:lumMod val="75000"/>
                </a:schemeClr>
              </a:buClr>
              <a:buFont typeface="Arial" panose="020B0604020202020204" pitchFamily="34" charset="0"/>
              <a:buChar char="•"/>
            </a:pPr>
            <a:r>
              <a:rPr lang="en-US" sz="2600" dirty="0">
                <a:solidFill>
                  <a:srgbClr val="0067B1"/>
                </a:solidFill>
                <a:latin typeface="Cambria" panose="02040503050406030204" pitchFamily="18" charset="0"/>
                <a:ea typeface="Cambria" panose="02040503050406030204" pitchFamily="18" charset="0"/>
                <a:cs typeface="Calibri" panose="020F0502020204030204" pitchFamily="34" charset="0"/>
              </a:rPr>
              <a:t>Local Municipalities</a:t>
            </a:r>
          </a:p>
          <a:p>
            <a:pPr>
              <a:buClr>
                <a:schemeClr val="accent3">
                  <a:lumMod val="75000"/>
                </a:schemeClr>
              </a:buClr>
            </a:pPr>
            <a:endParaRPr lang="en-US" sz="2600" dirty="0">
              <a:solidFill>
                <a:srgbClr val="0067B1"/>
              </a:solidFill>
              <a:latin typeface="Cambria" panose="02040503050406030204" pitchFamily="18" charset="0"/>
              <a:ea typeface="Cambria" panose="02040503050406030204" pitchFamily="18" charset="0"/>
              <a:cs typeface="Calibri" panose="020F0502020204030204" pitchFamily="34" charset="0"/>
            </a:endParaRPr>
          </a:p>
          <a:p>
            <a:pPr marL="285750" indent="-285750">
              <a:buClr>
                <a:schemeClr val="accent3">
                  <a:lumMod val="75000"/>
                </a:schemeClr>
              </a:buClr>
              <a:buFont typeface="Arial" panose="020B0604020202020204" pitchFamily="34" charset="0"/>
              <a:buChar char="•"/>
            </a:pPr>
            <a:r>
              <a:rPr lang="en-US" sz="2600" dirty="0">
                <a:solidFill>
                  <a:srgbClr val="0067B1"/>
                </a:solidFill>
                <a:latin typeface="Cambria" panose="02040503050406030204" pitchFamily="18" charset="0"/>
                <a:ea typeface="Cambria" panose="02040503050406030204" pitchFamily="18" charset="0"/>
                <a:cs typeface="Calibri" panose="020F0502020204030204" pitchFamily="34" charset="0"/>
              </a:rPr>
              <a:t>Other States (Indirectly)</a:t>
            </a:r>
          </a:p>
        </p:txBody>
      </p:sp>
    </p:spTree>
    <p:extLst>
      <p:ext uri="{BB962C8B-B14F-4D97-AF65-F5344CB8AC3E}">
        <p14:creationId xmlns:p14="http://schemas.microsoft.com/office/powerpoint/2010/main" val="4087650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3530"/>
            <a:ext cx="10972800" cy="914400"/>
          </a:xfrm>
        </p:spPr>
        <p:txBody>
          <a:bodyPr>
            <a:noAutofit/>
          </a:bodyPr>
          <a:lstStyle/>
          <a:p>
            <a:pPr algn="ctr"/>
            <a:r>
              <a:rPr lang="en-US" sz="3500" b="1" dirty="0">
                <a:solidFill>
                  <a:srgbClr val="00395C"/>
                </a:solidFill>
                <a:ea typeface="Cambria" panose="02040503050406030204" pitchFamily="18" charset="0"/>
                <a:cs typeface="Calibri" panose="020F0502020204030204" pitchFamily="34" charset="0"/>
              </a:rPr>
              <a:t>Opportunities for Engagement by Public/Consumers/Communities</a:t>
            </a:r>
          </a:p>
        </p:txBody>
      </p:sp>
      <p:sp>
        <p:nvSpPr>
          <p:cNvPr id="3" name="Content Placeholder 2"/>
          <p:cNvSpPr>
            <a:spLocks noGrp="1"/>
          </p:cNvSpPr>
          <p:nvPr>
            <p:ph idx="1"/>
          </p:nvPr>
        </p:nvSpPr>
        <p:spPr>
          <a:xfrm>
            <a:off x="609600" y="1640149"/>
            <a:ext cx="10972800" cy="4325112"/>
          </a:xfrm>
        </p:spPr>
        <p:txBody>
          <a:bodyPr>
            <a:normAutofit/>
          </a:bodyPr>
          <a:lstStyle/>
          <a:p>
            <a:r>
              <a:rPr lang="en-US" sz="2600" dirty="0">
                <a:ea typeface="Cambria" panose="02040503050406030204" pitchFamily="18" charset="0"/>
                <a:cs typeface="Calibri" panose="020F0502020204030204" pitchFamily="34" charset="0"/>
              </a:rPr>
              <a:t>Public comments are accepted </a:t>
            </a:r>
            <a:r>
              <a:rPr lang="en-US" sz="2600" i="1" dirty="0">
                <a:ea typeface="Cambria" panose="02040503050406030204" pitchFamily="18" charset="0"/>
                <a:cs typeface="Calibri" panose="020F0502020204030204" pitchFamily="34" charset="0"/>
              </a:rPr>
              <a:t>anytime</a:t>
            </a:r>
            <a:r>
              <a:rPr lang="en-US" sz="2600" dirty="0">
                <a:ea typeface="Cambria" panose="02040503050406030204" pitchFamily="18" charset="0"/>
                <a:cs typeface="Calibri" panose="020F0502020204030204" pitchFamily="34" charset="0"/>
              </a:rPr>
              <a:t> by OHS </a:t>
            </a:r>
            <a:r>
              <a:rPr lang="en-US" sz="2000" dirty="0">
                <a:ea typeface="Cambria" panose="02040503050406030204" pitchFamily="18" charset="0"/>
                <a:cs typeface="Calibri" panose="020F0502020204030204" pitchFamily="34" charset="0"/>
              </a:rPr>
              <a:t>(Once application is filed all public comments become part of the file)</a:t>
            </a:r>
          </a:p>
          <a:p>
            <a:pPr marL="109728" indent="0">
              <a:buNone/>
            </a:pPr>
            <a:endParaRPr lang="en-US" sz="2400" dirty="0">
              <a:ea typeface="Cambria" panose="02040503050406030204" pitchFamily="18" charset="0"/>
              <a:cs typeface="Calibri" panose="020F0502020204030204" pitchFamily="34" charset="0"/>
            </a:endParaRPr>
          </a:p>
          <a:p>
            <a:r>
              <a:rPr lang="en-US" sz="2600" dirty="0">
                <a:ea typeface="Cambria" panose="02040503050406030204" pitchFamily="18" charset="0"/>
                <a:cs typeface="Calibri" panose="020F0502020204030204" pitchFamily="34" charset="0"/>
              </a:rPr>
              <a:t>Public has right to </a:t>
            </a:r>
            <a:r>
              <a:rPr lang="en-US" sz="2600" i="1" dirty="0">
                <a:ea typeface="Cambria" panose="02040503050406030204" pitchFamily="18" charset="0"/>
                <a:cs typeface="Calibri" panose="020F0502020204030204" pitchFamily="34" charset="0"/>
              </a:rPr>
              <a:t>request a public hearing</a:t>
            </a:r>
            <a:r>
              <a:rPr lang="en-US" sz="2400" i="1" dirty="0">
                <a:ea typeface="Cambria" panose="02040503050406030204" pitchFamily="18" charset="0"/>
                <a:cs typeface="Calibri" panose="020F0502020204030204" pitchFamily="34" charset="0"/>
              </a:rPr>
              <a:t> </a:t>
            </a:r>
            <a:r>
              <a:rPr lang="en-US" sz="2000" dirty="0">
                <a:ea typeface="Cambria" panose="02040503050406030204" pitchFamily="18" charset="0"/>
                <a:cs typeface="Calibri" panose="020F0502020204030204" pitchFamily="34" charset="0"/>
              </a:rPr>
              <a:t>(Company representing 3 or more individuals or 5 or more individuals from public)</a:t>
            </a:r>
          </a:p>
          <a:p>
            <a:pPr marL="109728" indent="0">
              <a:buNone/>
            </a:pPr>
            <a:endParaRPr lang="en-US" sz="2400" dirty="0">
              <a:ea typeface="Cambria" panose="02040503050406030204" pitchFamily="18" charset="0"/>
              <a:cs typeface="Calibri" panose="020F0502020204030204" pitchFamily="34" charset="0"/>
            </a:endParaRPr>
          </a:p>
          <a:p>
            <a:r>
              <a:rPr lang="en-US" sz="2600" dirty="0">
                <a:ea typeface="Cambria" panose="02040503050406030204" pitchFamily="18" charset="0"/>
                <a:cs typeface="Calibri" panose="020F0502020204030204" pitchFamily="34" charset="0"/>
              </a:rPr>
              <a:t>At a public hearing, general public can provide comment to OHS</a:t>
            </a:r>
            <a:r>
              <a:rPr lang="en-US" sz="2400" dirty="0">
                <a:ea typeface="Cambria" panose="02040503050406030204" pitchFamily="18" charset="0"/>
                <a:cs typeface="Calibri" panose="020F0502020204030204" pitchFamily="34" charset="0"/>
              </a:rPr>
              <a:t> </a:t>
            </a:r>
            <a:r>
              <a:rPr lang="en-US" sz="2000" dirty="0">
                <a:ea typeface="Cambria" panose="02040503050406030204" pitchFamily="18" charset="0"/>
                <a:cs typeface="Calibri" panose="020F0502020204030204" pitchFamily="34" charset="0"/>
              </a:rPr>
              <a:t>(written, oral or both)</a:t>
            </a:r>
          </a:p>
          <a:p>
            <a:pPr marL="109728" indent="0">
              <a:buNone/>
            </a:pPr>
            <a:endParaRPr lang="en-US" sz="2400" dirty="0">
              <a:ea typeface="Cambria" panose="02040503050406030204" pitchFamily="18" charset="0"/>
              <a:cs typeface="Calibri" panose="020F0502020204030204" pitchFamily="34" charset="0"/>
            </a:endParaRPr>
          </a:p>
          <a:p>
            <a:r>
              <a:rPr lang="en-US" sz="2600" dirty="0">
                <a:ea typeface="Cambria" panose="02040503050406030204" pitchFamily="18" charset="0"/>
                <a:cs typeface="Calibri" panose="020F0502020204030204" pitchFamily="34" charset="0"/>
              </a:rPr>
              <a:t>Related statutory criteria, 19a-639 C.G.S. </a:t>
            </a:r>
          </a:p>
          <a:p>
            <a:endParaRPr lang="en-US" dirty="0"/>
          </a:p>
        </p:txBody>
      </p:sp>
    </p:spTree>
    <p:extLst>
      <p:ext uri="{BB962C8B-B14F-4D97-AF65-F5344CB8AC3E}">
        <p14:creationId xmlns:p14="http://schemas.microsoft.com/office/powerpoint/2010/main" val="1457370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013"/>
            <a:ext cx="10972800" cy="914400"/>
          </a:xfrm>
        </p:spPr>
        <p:txBody>
          <a:bodyPr>
            <a:noAutofit/>
          </a:bodyPr>
          <a:lstStyle/>
          <a:p>
            <a:pPr algn="ctr"/>
            <a:r>
              <a:rPr lang="en-US" sz="3500" b="1" dirty="0">
                <a:solidFill>
                  <a:srgbClr val="00395C"/>
                </a:solidFill>
                <a:ea typeface="Cambria" panose="02040503050406030204" pitchFamily="18" charset="0"/>
                <a:cs typeface="Calibri" panose="020F0502020204030204" pitchFamily="34" charset="0"/>
              </a:rPr>
              <a:t>OHS’ Current Efforts to Engage Public/Consumers/Community</a:t>
            </a:r>
          </a:p>
        </p:txBody>
      </p:sp>
      <p:sp>
        <p:nvSpPr>
          <p:cNvPr id="3" name="Content Placeholder 2"/>
          <p:cNvSpPr>
            <a:spLocks noGrp="1"/>
          </p:cNvSpPr>
          <p:nvPr>
            <p:ph idx="1"/>
          </p:nvPr>
        </p:nvSpPr>
        <p:spPr>
          <a:xfrm>
            <a:off x="609600" y="1611869"/>
            <a:ext cx="10972800" cy="4468420"/>
          </a:xfrm>
        </p:spPr>
        <p:txBody>
          <a:bodyPr>
            <a:normAutofit/>
          </a:bodyPr>
          <a:lstStyle/>
          <a:p>
            <a:endParaRPr lang="en-US" sz="2400" dirty="0"/>
          </a:p>
          <a:p>
            <a:r>
              <a:rPr lang="en-US" sz="2600" dirty="0">
                <a:ea typeface="Cambria" panose="02040503050406030204" pitchFamily="18" charset="0"/>
                <a:cs typeface="Calibri" panose="020F0502020204030204" pitchFamily="34" charset="0"/>
              </a:rPr>
              <a:t>Notice upcoming hearing in the region’s major newspaper(s)</a:t>
            </a:r>
          </a:p>
          <a:p>
            <a:pPr marL="109728" indent="0">
              <a:buNone/>
            </a:pPr>
            <a:endParaRPr lang="en-US" sz="2600" dirty="0">
              <a:ea typeface="Cambria" panose="02040503050406030204" pitchFamily="18" charset="0"/>
              <a:cs typeface="Calibri" panose="020F0502020204030204" pitchFamily="34" charset="0"/>
            </a:endParaRPr>
          </a:p>
          <a:p>
            <a:r>
              <a:rPr lang="en-US" sz="2600" dirty="0">
                <a:ea typeface="Cambria" panose="02040503050406030204" pitchFamily="18" charset="0"/>
                <a:cs typeface="Calibri" panose="020F0502020204030204" pitchFamily="34" charset="0"/>
              </a:rPr>
              <a:t>Post public hearing information on our website</a:t>
            </a:r>
          </a:p>
          <a:p>
            <a:pPr marL="109728" indent="0">
              <a:buNone/>
            </a:pPr>
            <a:endParaRPr lang="en-US" sz="2600" dirty="0">
              <a:ea typeface="Cambria" panose="02040503050406030204" pitchFamily="18" charset="0"/>
              <a:cs typeface="Calibri" panose="020F0502020204030204" pitchFamily="34" charset="0"/>
            </a:endParaRPr>
          </a:p>
          <a:p>
            <a:r>
              <a:rPr lang="en-US" sz="2600" dirty="0">
                <a:ea typeface="Cambria" panose="02040503050406030204" pitchFamily="18" charset="0"/>
                <a:cs typeface="Calibri" panose="020F0502020204030204" pitchFamily="34" charset="0"/>
              </a:rPr>
              <a:t>Hearing information is disseminated via social media </a:t>
            </a:r>
            <a:r>
              <a:rPr lang="en-US" sz="2000" dirty="0">
                <a:ea typeface="Cambria" panose="02040503050406030204" pitchFamily="18" charset="0"/>
                <a:cs typeface="Calibri" panose="020F0502020204030204" pitchFamily="34" charset="0"/>
              </a:rPr>
              <a:t>(Twitter &amp; Facebook)</a:t>
            </a:r>
          </a:p>
          <a:p>
            <a:pPr marL="109728" indent="0">
              <a:buNone/>
            </a:pPr>
            <a:endParaRPr lang="en-US" sz="2600" dirty="0">
              <a:ea typeface="Cambria" panose="02040503050406030204" pitchFamily="18" charset="0"/>
              <a:cs typeface="Calibri" panose="020F0502020204030204" pitchFamily="34" charset="0"/>
            </a:endParaRPr>
          </a:p>
          <a:p>
            <a:r>
              <a:rPr lang="en-US" sz="2600" dirty="0">
                <a:ea typeface="Cambria" panose="02040503050406030204" pitchFamily="18" charset="0"/>
                <a:cs typeface="Calibri" panose="020F0502020204030204" pitchFamily="34" charset="0"/>
              </a:rPr>
              <a:t>OHS relays information to local town halls, public libraries and any public associations that we may be aware of</a:t>
            </a:r>
          </a:p>
          <a:p>
            <a:endParaRPr lang="en-US" sz="2400" dirty="0"/>
          </a:p>
          <a:p>
            <a:pPr marL="109728" indent="0">
              <a:buNone/>
            </a:pPr>
            <a:endParaRPr lang="en-US" sz="2400" dirty="0"/>
          </a:p>
          <a:p>
            <a:endParaRPr lang="en-US" sz="2400" dirty="0"/>
          </a:p>
          <a:p>
            <a:endParaRPr lang="en-US" dirty="0"/>
          </a:p>
          <a:p>
            <a:endParaRPr lang="en-US" dirty="0"/>
          </a:p>
        </p:txBody>
      </p:sp>
    </p:spTree>
    <p:extLst>
      <p:ext uri="{BB962C8B-B14F-4D97-AF65-F5344CB8AC3E}">
        <p14:creationId xmlns:p14="http://schemas.microsoft.com/office/powerpoint/2010/main" val="2768209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744" y="669565"/>
            <a:ext cx="11716512" cy="914400"/>
          </a:xfrm>
        </p:spPr>
        <p:txBody>
          <a:bodyPr>
            <a:noAutofit/>
          </a:bodyPr>
          <a:lstStyle/>
          <a:p>
            <a:pPr algn="ctr"/>
            <a:r>
              <a:rPr lang="en-US" sz="3500" b="1" dirty="0">
                <a:solidFill>
                  <a:srgbClr val="00395C"/>
                </a:solidFill>
                <a:ea typeface="Cambria" panose="02040503050406030204" pitchFamily="18" charset="0"/>
                <a:cs typeface="Calibri" panose="020F0502020204030204" pitchFamily="34" charset="0"/>
              </a:rPr>
              <a:t>OHS’ Current Efforts to Engage Public/Consumers/Community</a:t>
            </a:r>
            <a:br>
              <a:rPr lang="en-US" sz="3500" b="1" dirty="0">
                <a:solidFill>
                  <a:srgbClr val="00395C"/>
                </a:solidFill>
                <a:ea typeface="Cambria" panose="02040503050406030204" pitchFamily="18" charset="0"/>
                <a:cs typeface="Calibri" panose="020F0502020204030204" pitchFamily="34" charset="0"/>
              </a:rPr>
            </a:br>
            <a:r>
              <a:rPr lang="en-US" sz="2800" b="1" dirty="0">
                <a:solidFill>
                  <a:srgbClr val="00395C"/>
                </a:solidFill>
                <a:ea typeface="Cambria" panose="02040503050406030204" pitchFamily="18" charset="0"/>
                <a:cs typeface="Calibri" panose="020F0502020204030204" pitchFamily="34" charset="0"/>
              </a:rPr>
              <a:t>(Cont’d)</a:t>
            </a:r>
            <a:endParaRPr lang="en-US" sz="2800" dirty="0">
              <a:solidFill>
                <a:srgbClr val="00395C"/>
              </a:solidFill>
              <a:ea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609600" y="2218563"/>
            <a:ext cx="10972800" cy="4325112"/>
          </a:xfrm>
        </p:spPr>
        <p:txBody>
          <a:bodyPr/>
          <a:lstStyle/>
          <a:p>
            <a:pPr lvl="0" algn="just">
              <a:buClr>
                <a:srgbClr val="C00000">
                  <a:lumMod val="75000"/>
                </a:srgbClr>
              </a:buClr>
            </a:pPr>
            <a:r>
              <a:rPr lang="en-US" sz="2600" dirty="0">
                <a:solidFill>
                  <a:srgbClr val="0069A7"/>
                </a:solidFill>
                <a:ea typeface="Cambria" panose="02040503050406030204" pitchFamily="18" charset="0"/>
                <a:cs typeface="Calibri" panose="020F0502020204030204" pitchFamily="34" charset="0"/>
              </a:rPr>
              <a:t>OHS’ Outreach Coordinator plays a pivotal role between OHS and public</a:t>
            </a:r>
          </a:p>
          <a:p>
            <a:pPr marL="109728" lvl="0" indent="0" algn="just">
              <a:buClr>
                <a:srgbClr val="C00000">
                  <a:lumMod val="75000"/>
                </a:srgbClr>
              </a:buClr>
              <a:buNone/>
            </a:pPr>
            <a:endParaRPr lang="en-US" sz="2600" dirty="0">
              <a:solidFill>
                <a:srgbClr val="0069A7"/>
              </a:solidFill>
              <a:ea typeface="Cambria" panose="02040503050406030204" pitchFamily="18" charset="0"/>
              <a:cs typeface="Calibri" panose="020F0502020204030204" pitchFamily="34" charset="0"/>
            </a:endParaRPr>
          </a:p>
          <a:p>
            <a:pPr lvl="0" algn="just">
              <a:buClr>
                <a:srgbClr val="C00000">
                  <a:lumMod val="75000"/>
                </a:srgbClr>
              </a:buClr>
            </a:pPr>
            <a:r>
              <a:rPr lang="en-US" sz="2600" dirty="0">
                <a:solidFill>
                  <a:srgbClr val="0069A7"/>
                </a:solidFill>
                <a:ea typeface="Cambria" panose="02040503050406030204" pitchFamily="18" charset="0"/>
                <a:cs typeface="Calibri" panose="020F0502020204030204" pitchFamily="34" charset="0"/>
              </a:rPr>
              <a:t>Dedicated email for public comment (</a:t>
            </a:r>
            <a:r>
              <a:rPr lang="en-US" sz="2600" dirty="0">
                <a:solidFill>
                  <a:srgbClr val="0069A7"/>
                </a:solidFill>
                <a:ea typeface="Cambria" panose="02040503050406030204" pitchFamily="18" charset="0"/>
                <a:cs typeface="Calibri" panose="020F0502020204030204" pitchFamily="34" charset="0"/>
                <a:hlinkClick r:id="rId3"/>
              </a:rPr>
              <a:t>concomment@ct.gov</a:t>
            </a:r>
            <a:r>
              <a:rPr lang="en-US" sz="2600" dirty="0">
                <a:solidFill>
                  <a:srgbClr val="0069A7"/>
                </a:solidFill>
                <a:ea typeface="Cambria" panose="02040503050406030204" pitchFamily="18" charset="0"/>
                <a:cs typeface="Calibri" panose="020F0502020204030204" pitchFamily="34" charset="0"/>
              </a:rPr>
              <a:t> )</a:t>
            </a:r>
          </a:p>
          <a:p>
            <a:pPr marL="109728" lvl="0" indent="0" algn="just">
              <a:buClr>
                <a:srgbClr val="C00000">
                  <a:lumMod val="75000"/>
                </a:srgbClr>
              </a:buClr>
              <a:buNone/>
            </a:pPr>
            <a:endParaRPr lang="en-US" sz="2600" dirty="0">
              <a:solidFill>
                <a:srgbClr val="0069A7"/>
              </a:solidFill>
              <a:ea typeface="Cambria" panose="02040503050406030204" pitchFamily="18" charset="0"/>
              <a:cs typeface="Calibri" panose="020F0502020204030204" pitchFamily="34" charset="0"/>
            </a:endParaRPr>
          </a:p>
          <a:p>
            <a:pPr lvl="0" algn="just">
              <a:buClr>
                <a:srgbClr val="C00000">
                  <a:lumMod val="75000"/>
                </a:srgbClr>
              </a:buClr>
            </a:pPr>
            <a:r>
              <a:rPr lang="en-US" sz="2600" dirty="0">
                <a:solidFill>
                  <a:srgbClr val="0069A7"/>
                </a:solidFill>
                <a:ea typeface="Cambria" panose="02040503050406030204" pitchFamily="18" charset="0"/>
                <a:cs typeface="Calibri" panose="020F0502020204030204" pitchFamily="34" charset="0"/>
              </a:rPr>
              <a:t>Video recording of our public hearings on OHS YouTube Channel</a:t>
            </a:r>
            <a:endParaRPr lang="en-US" sz="2000" dirty="0">
              <a:solidFill>
                <a:srgbClr val="0069A7"/>
              </a:solidFill>
              <a:ea typeface="Cambria" panose="02040503050406030204" pitchFamily="18" charset="0"/>
              <a:cs typeface="Calibri" panose="020F0502020204030204" pitchFamily="34" charset="0"/>
            </a:endParaRPr>
          </a:p>
          <a:p>
            <a:pPr marL="109728" lvl="0" indent="0">
              <a:buClr>
                <a:srgbClr val="C00000">
                  <a:lumMod val="75000"/>
                </a:srgbClr>
              </a:buClr>
              <a:buNone/>
            </a:pPr>
            <a:r>
              <a:rPr lang="en-US" sz="2000" dirty="0">
                <a:solidFill>
                  <a:srgbClr val="0069A7"/>
                </a:solidFill>
                <a:ea typeface="Cambria" panose="02040503050406030204" pitchFamily="18" charset="0"/>
                <a:cs typeface="Calibri" panose="020F0502020204030204" pitchFamily="34" charset="0"/>
              </a:rPr>
              <a:t>     (Public Hearings recorded on and posted within 24 hours)</a:t>
            </a:r>
            <a:endParaRPr lang="en-US" sz="2000" dirty="0">
              <a:solidFill>
                <a:srgbClr val="0069A7"/>
              </a:solidFill>
            </a:endParaRPr>
          </a:p>
          <a:p>
            <a:pPr marL="109728" indent="0">
              <a:buNone/>
            </a:pPr>
            <a:endParaRPr lang="en-US" dirty="0"/>
          </a:p>
        </p:txBody>
      </p:sp>
      <p:sp>
        <p:nvSpPr>
          <p:cNvPr id="4" name="Slide Number Placeholder 3"/>
          <p:cNvSpPr>
            <a:spLocks noGrp="1"/>
          </p:cNvSpPr>
          <p:nvPr>
            <p:ph type="sldNum" sz="quarter" idx="12"/>
          </p:nvPr>
        </p:nvSpPr>
        <p:spPr>
          <a:xfrm flipH="1">
            <a:off x="-1517904" y="6288420"/>
            <a:ext cx="13100304" cy="1666860"/>
          </a:xfrm>
        </p:spPr>
        <p:txBody>
          <a:bodyPr/>
          <a:lstStyle/>
          <a:p>
            <a:fld id="{401CF334-2D5C-4859-84A6-CA7E6E43FAEB}" type="slidenum">
              <a:rPr lang="en-US" smtClean="0"/>
              <a:t>8</a:t>
            </a:fld>
            <a:endParaRPr lang="en-US" dirty="0"/>
          </a:p>
        </p:txBody>
      </p:sp>
    </p:spTree>
    <p:extLst>
      <p:ext uri="{BB962C8B-B14F-4D97-AF65-F5344CB8AC3E}">
        <p14:creationId xmlns:p14="http://schemas.microsoft.com/office/powerpoint/2010/main" val="2554777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1894"/>
            <a:ext cx="10972800" cy="914400"/>
          </a:xfrm>
        </p:spPr>
        <p:txBody>
          <a:bodyPr>
            <a:noAutofit/>
          </a:bodyPr>
          <a:lstStyle/>
          <a:p>
            <a:pPr algn="ctr"/>
            <a:r>
              <a:rPr lang="en-US" sz="3500" b="1" dirty="0">
                <a:solidFill>
                  <a:srgbClr val="00395C"/>
                </a:solidFill>
                <a:ea typeface="Cambria" panose="02040503050406030204" pitchFamily="18" charset="0"/>
                <a:cs typeface="Calibri" panose="020F0502020204030204" pitchFamily="34" charset="0"/>
              </a:rPr>
              <a:t>OHS’ Current Efforts to Engage Public/Consumers/Community</a:t>
            </a:r>
            <a:br>
              <a:rPr lang="en-US" sz="3500" b="1" dirty="0">
                <a:solidFill>
                  <a:srgbClr val="00395C"/>
                </a:solidFill>
                <a:ea typeface="Cambria" panose="02040503050406030204" pitchFamily="18" charset="0"/>
                <a:cs typeface="Calibri" panose="020F0502020204030204" pitchFamily="34" charset="0"/>
              </a:rPr>
            </a:br>
            <a:r>
              <a:rPr lang="en-US" sz="2800" b="1" dirty="0">
                <a:solidFill>
                  <a:srgbClr val="00395C"/>
                </a:solidFill>
                <a:ea typeface="Cambria" panose="02040503050406030204" pitchFamily="18" charset="0"/>
                <a:cs typeface="Calibri" panose="020F0502020204030204" pitchFamily="34" charset="0"/>
              </a:rPr>
              <a:t>(Cont’d)</a:t>
            </a:r>
          </a:p>
        </p:txBody>
      </p:sp>
      <p:sp>
        <p:nvSpPr>
          <p:cNvPr id="3" name="Content Placeholder 2"/>
          <p:cNvSpPr>
            <a:spLocks noGrp="1"/>
          </p:cNvSpPr>
          <p:nvPr>
            <p:ph idx="1"/>
          </p:nvPr>
        </p:nvSpPr>
        <p:spPr/>
        <p:txBody>
          <a:bodyPr/>
          <a:lstStyle/>
          <a:p>
            <a:endParaRPr lang="en-US" dirty="0"/>
          </a:p>
          <a:p>
            <a:endParaRPr lang="en-US" dirty="0"/>
          </a:p>
        </p:txBody>
      </p:sp>
      <p:sp>
        <p:nvSpPr>
          <p:cNvPr id="5" name="Content Placeholder 2"/>
          <p:cNvSpPr txBox="1">
            <a:spLocks/>
          </p:cNvSpPr>
          <p:nvPr/>
        </p:nvSpPr>
        <p:spPr>
          <a:xfrm>
            <a:off x="489377" y="2032587"/>
            <a:ext cx="10972800" cy="4517136"/>
          </a:xfrm>
          <a:prstGeom prst="rect">
            <a:avLst/>
          </a:prstGeom>
        </p:spPr>
        <p:txBody>
          <a:bodyPr vert="horz">
            <a:normAutofit/>
          </a:bodyPr>
          <a:lst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Cambria" panose="02040503050406030204" pitchFamily="18" charset="0"/>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Cambria" panose="02040503050406030204" pitchFamily="18" charset="0"/>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Cambria" panose="02040503050406030204" pitchFamily="18" charset="0"/>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Cambria" panose="02040503050406030204" pitchFamily="18" charset="0"/>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Cambria" panose="02040503050406030204" pitchFamily="18" charset="0"/>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a:lstStyle>
          <a:p>
            <a:pPr lvl="0" algn="just">
              <a:buClr>
                <a:srgbClr val="C00000">
                  <a:lumMod val="75000"/>
                </a:srgbClr>
              </a:buClr>
            </a:pPr>
            <a:r>
              <a:rPr lang="en-US" sz="2600" dirty="0">
                <a:solidFill>
                  <a:srgbClr val="0069A7"/>
                </a:solidFill>
                <a:ea typeface="Cambria" panose="02040503050406030204" pitchFamily="18" charset="0"/>
                <a:cs typeface="Calibri" panose="020F0502020204030204" pitchFamily="34" charset="0"/>
              </a:rPr>
              <a:t>A newly developed Public Hearings Page on our website </a:t>
            </a:r>
            <a:r>
              <a:rPr lang="en-US" sz="2000" dirty="0">
                <a:solidFill>
                  <a:srgbClr val="0069A7"/>
                </a:solidFill>
                <a:ea typeface="Cambria" panose="02040503050406030204" pitchFamily="18" charset="0"/>
                <a:cs typeface="Calibri" panose="020F0502020204030204" pitchFamily="34" charset="0"/>
              </a:rPr>
              <a:t>(one-stop shop)</a:t>
            </a:r>
          </a:p>
          <a:p>
            <a:pPr marL="109728" indent="0" algn="just">
              <a:buNone/>
            </a:pPr>
            <a:endParaRPr lang="en-US" sz="2600" dirty="0">
              <a:ea typeface="Cambria" panose="02040503050406030204" pitchFamily="18" charset="0"/>
              <a:cs typeface="Calibri" panose="020F0502020204030204" pitchFamily="34" charset="0"/>
            </a:endParaRPr>
          </a:p>
          <a:p>
            <a:pPr algn="just"/>
            <a:r>
              <a:rPr lang="en-US" sz="2600" dirty="0">
                <a:ea typeface="Cambria" panose="02040503050406030204" pitchFamily="18" charset="0"/>
                <a:cs typeface="Calibri" panose="020F0502020204030204" pitchFamily="34" charset="0"/>
              </a:rPr>
              <a:t>OHS has a significant presence at its hearings. This provides the public attending a direct person to ask questions regarding the application, hearing and process as well as submit information to OHS</a:t>
            </a:r>
          </a:p>
          <a:p>
            <a:pPr marL="109728" indent="0" algn="just">
              <a:buNone/>
            </a:pPr>
            <a:endParaRPr lang="en-US" sz="2600" dirty="0">
              <a:ea typeface="Cambria" panose="02040503050406030204" pitchFamily="18" charset="0"/>
              <a:cs typeface="Calibri" panose="020F0502020204030204" pitchFamily="34" charset="0"/>
            </a:endParaRPr>
          </a:p>
          <a:p>
            <a:pPr algn="just"/>
            <a:r>
              <a:rPr lang="en-US" sz="2600" dirty="0">
                <a:ea typeface="Cambria" panose="02040503050406030204" pitchFamily="18" charset="0"/>
                <a:cs typeface="Calibri" panose="020F0502020204030204" pitchFamily="34" charset="0"/>
              </a:rPr>
              <a:t>If an issue is brought up by public that has not yet been addressed, OHS will have the Applicant(s) address it directly at the hearing, while the public is present in the audience</a:t>
            </a:r>
          </a:p>
          <a:p>
            <a:endParaRPr lang="en-US" dirty="0"/>
          </a:p>
          <a:p>
            <a:pPr lvl="1"/>
            <a:endParaRPr lang="en-US" sz="2400" dirty="0"/>
          </a:p>
          <a:p>
            <a:pPr lvl="1"/>
            <a:endParaRPr lang="en-US" dirty="0"/>
          </a:p>
          <a:p>
            <a:endParaRPr lang="en-US" dirty="0"/>
          </a:p>
          <a:p>
            <a:endParaRPr lang="en-US" sz="2400" dirty="0"/>
          </a:p>
          <a:p>
            <a:endParaRPr lang="en-US" dirty="0"/>
          </a:p>
          <a:p>
            <a:endParaRPr lang="en-US" dirty="0"/>
          </a:p>
        </p:txBody>
      </p:sp>
    </p:spTree>
    <p:extLst>
      <p:ext uri="{BB962C8B-B14F-4D97-AF65-F5344CB8AC3E}">
        <p14:creationId xmlns:p14="http://schemas.microsoft.com/office/powerpoint/2010/main" val="3086815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OHS Colors">
      <a:dk1>
        <a:srgbClr val="00395C"/>
      </a:dk1>
      <a:lt1>
        <a:srgbClr val="FFFFFF"/>
      </a:lt1>
      <a:dk2>
        <a:srgbClr val="0069A7"/>
      </a:dk2>
      <a:lt2>
        <a:srgbClr val="E5F5FF"/>
      </a:lt2>
      <a:accent1>
        <a:srgbClr val="00395C"/>
      </a:accent1>
      <a:accent2>
        <a:srgbClr val="FFC000"/>
      </a:accent2>
      <a:accent3>
        <a:srgbClr val="C00000"/>
      </a:accent3>
      <a:accent4>
        <a:srgbClr val="92D050"/>
      </a:accent4>
      <a:accent5>
        <a:srgbClr val="00548E"/>
      </a:accent5>
      <a:accent6>
        <a:srgbClr val="FA004D"/>
      </a:accent6>
      <a:hlink>
        <a:srgbClr val="51C3F9"/>
      </a:hlink>
      <a:folHlink>
        <a:srgbClr val="8E366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5301</TotalTime>
  <Words>3412</Words>
  <Application>Microsoft Office PowerPoint</Application>
  <PresentationFormat>Widescreen</PresentationFormat>
  <Paragraphs>612</Paragraphs>
  <Slides>37</Slides>
  <Notes>36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Calibri</vt:lpstr>
      <vt:lpstr>Cambria</vt:lpstr>
      <vt:lpstr>Georgia</vt:lpstr>
      <vt:lpstr>Times New Roman</vt:lpstr>
      <vt:lpstr>Wingdings</vt:lpstr>
      <vt:lpstr>Wingdings 2</vt:lpstr>
      <vt:lpstr>Training presentation</vt:lpstr>
      <vt:lpstr>Charlotte Hungerford Community CON  Community Forum </vt:lpstr>
      <vt:lpstr>PowerPoint Presentation</vt:lpstr>
      <vt:lpstr>Our Vision</vt:lpstr>
      <vt:lpstr>Health Systems Planning</vt:lpstr>
      <vt:lpstr>Who is Part of the CON Process?</vt:lpstr>
      <vt:lpstr>Opportunities for Engagement by Public/Consumers/Communities</vt:lpstr>
      <vt:lpstr>OHS’ Current Efforts to Engage Public/Consumers/Community</vt:lpstr>
      <vt:lpstr>OHS’ Current Efforts to Engage Public/Consumers/Community (Cont’d)</vt:lpstr>
      <vt:lpstr>OHS’ Current Efforts to Engage Public/Consumers/Community (Cont’d)</vt:lpstr>
      <vt:lpstr>OHS’ Current Efforts to Engage Public/Consumers/Community (Cont’d)</vt:lpstr>
      <vt:lpstr>Charlotte Hungerford’s Community Highlighted Concerns  </vt:lpstr>
      <vt:lpstr>Examples of OHS Conditions (Community Related)</vt:lpstr>
      <vt:lpstr> Conditions of the Charlotte Hungerford &amp; Hartford HealthCare Agreed Settlement </vt:lpstr>
      <vt:lpstr>Community Health Needs Assessments (CHNAs)</vt:lpstr>
      <vt:lpstr>Charlotte Hungerford Hospital’s 2018 CHNA</vt:lpstr>
      <vt:lpstr>Charlotte Hungerford’s CHNA Service Area</vt:lpstr>
      <vt:lpstr>PowerPoint Presentation</vt:lpstr>
      <vt:lpstr>2018 CHIP Key Tactics to Implement</vt:lpstr>
      <vt:lpstr>How did Charlotte Hungerford Address the Needs Identified in the 2015 CHNA?</vt:lpstr>
      <vt:lpstr>How did Charlotte Hungerford Address the Needs Identified in the 2015 CHNA? (Cont’d.)</vt:lpstr>
      <vt:lpstr>How did Charlotte Hungerford Address the Needs Identified in the 2015 CHNA? (Cont’d.)</vt:lpstr>
      <vt:lpstr>Community Building/Benefits</vt:lpstr>
      <vt:lpstr>Grand Total Community Benefits &amp; Community Building </vt:lpstr>
      <vt:lpstr>Year 1 (2018) CHIP Strategies </vt:lpstr>
      <vt:lpstr>Strategy #1: Promote Healthy Behaviors and Lifestyles</vt:lpstr>
      <vt:lpstr>Strategy #2: Reduce the Burden of Chronic Disease</vt:lpstr>
      <vt:lpstr>Strategy #3: Improve Coordination of Services and Access to Care</vt:lpstr>
      <vt:lpstr> Strategy #4: Enhance Community-based Behavioral Health Services </vt:lpstr>
      <vt:lpstr>Other Activities &amp; Sponsorships</vt:lpstr>
      <vt:lpstr>Capital Investments</vt:lpstr>
      <vt:lpstr>Capital Investments (Cont’d)</vt:lpstr>
      <vt:lpstr>Cost Savings</vt:lpstr>
      <vt:lpstr>Cost Savings (cont’d)</vt:lpstr>
      <vt:lpstr>Community Input, During and Post Compliance</vt:lpstr>
      <vt:lpstr>Community Resources at OHS   </vt:lpstr>
      <vt:lpstr>Area Community Feedback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 Information e of Training Presentation</dc:title>
  <dc:creator>Lawlor, Kelsey</dc:creator>
  <cp:lastModifiedBy>Donston, Lindsey M</cp:lastModifiedBy>
  <cp:revision>264</cp:revision>
  <cp:lastPrinted>2020-01-14T19:49:01Z</cp:lastPrinted>
  <dcterms:created xsi:type="dcterms:W3CDTF">2018-08-01T20:16:00Z</dcterms:created>
  <dcterms:modified xsi:type="dcterms:W3CDTF">2020-01-16T15:56:06Z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