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5"/>
  </p:notesMasterIdLst>
  <p:handoutMasterIdLst>
    <p:handoutMasterId r:id="rId46"/>
  </p:handoutMasterIdLst>
  <p:sldIdLst>
    <p:sldId id="257" r:id="rId2"/>
    <p:sldId id="321" r:id="rId3"/>
    <p:sldId id="322" r:id="rId4"/>
    <p:sldId id="323" r:id="rId5"/>
    <p:sldId id="324" r:id="rId6"/>
    <p:sldId id="325" r:id="rId7"/>
    <p:sldId id="300" r:id="rId8"/>
    <p:sldId id="282" r:id="rId9"/>
    <p:sldId id="326" r:id="rId10"/>
    <p:sldId id="301" r:id="rId11"/>
    <p:sldId id="332" r:id="rId12"/>
    <p:sldId id="291" r:id="rId13"/>
    <p:sldId id="333" r:id="rId14"/>
    <p:sldId id="334" r:id="rId15"/>
    <p:sldId id="302" r:id="rId16"/>
    <p:sldId id="327" r:id="rId17"/>
    <p:sldId id="328" r:id="rId18"/>
    <p:sldId id="330" r:id="rId19"/>
    <p:sldId id="331" r:id="rId20"/>
    <p:sldId id="336" r:id="rId21"/>
    <p:sldId id="303" r:id="rId22"/>
    <p:sldId id="278" r:id="rId23"/>
    <p:sldId id="266" r:id="rId24"/>
    <p:sldId id="258" r:id="rId25"/>
    <p:sldId id="267" r:id="rId26"/>
    <p:sldId id="268" r:id="rId27"/>
    <p:sldId id="270" r:id="rId28"/>
    <p:sldId id="271" r:id="rId29"/>
    <p:sldId id="275" r:id="rId30"/>
    <p:sldId id="269" r:id="rId31"/>
    <p:sldId id="274" r:id="rId32"/>
    <p:sldId id="339" r:id="rId33"/>
    <p:sldId id="276" r:id="rId34"/>
    <p:sldId id="311" r:id="rId35"/>
    <p:sldId id="310" r:id="rId36"/>
    <p:sldId id="312" r:id="rId37"/>
    <p:sldId id="337" r:id="rId38"/>
    <p:sldId id="319" r:id="rId39"/>
    <p:sldId id="316" r:id="rId40"/>
    <p:sldId id="338" r:id="rId41"/>
    <p:sldId id="304" r:id="rId42"/>
    <p:sldId id="31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is, Laura" initials="ML" lastIdx="2" clrIdx="0">
    <p:extLst>
      <p:ext uri="{19B8F6BF-5375-455C-9EA6-DF929625EA0E}">
        <p15:presenceInfo xmlns:p15="http://schemas.microsoft.com/office/powerpoint/2012/main" userId="S-1-5-21-746137067-854245398-682003330-218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E7FF"/>
    <a:srgbClr val="00395C"/>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78969" autoAdjust="0"/>
  </p:normalViewPr>
  <p:slideViewPr>
    <p:cSldViewPr snapToGrid="0">
      <p:cViewPr varScale="1">
        <p:scale>
          <a:sx n="100" d="100"/>
          <a:sy n="100" d="100"/>
        </p:scale>
        <p:origin x="798" y="84"/>
      </p:cViewPr>
      <p:guideLst>
        <p:guide orient="horz" pos="2160"/>
        <p:guide pos="3840"/>
        <p:guide pos="7296"/>
        <p:guide orient="horz" pos="412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0FE01-631E-46E8-9084-C22209885A2A}"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US"/>
        </a:p>
      </dgm:t>
    </dgm:pt>
    <dgm:pt modelId="{E6BA89DF-0178-43D6-A439-B173D784060F}">
      <dgm:prSet phldrT="[Text]"/>
      <dgm:spPr/>
      <dgm:t>
        <a:bodyPr/>
        <a:lstStyle/>
        <a:p>
          <a:r>
            <a:rPr lang="en-US" dirty="0" smtClean="0"/>
            <a:t>Office of Health Strategy</a:t>
          </a:r>
          <a:endParaRPr lang="en-US" dirty="0"/>
        </a:p>
      </dgm:t>
    </dgm:pt>
    <dgm:pt modelId="{6DD8003D-427D-472F-A488-7B4BA5A7CA56}" type="parTrans" cxnId="{58CBBF72-6F91-4ACC-A5AC-E43415F96E58}">
      <dgm:prSet/>
      <dgm:spPr/>
      <dgm:t>
        <a:bodyPr/>
        <a:lstStyle/>
        <a:p>
          <a:endParaRPr lang="en-US"/>
        </a:p>
      </dgm:t>
    </dgm:pt>
    <dgm:pt modelId="{B3CAB8C4-AF3A-4E26-9E74-1FEB9F485817}" type="sibTrans" cxnId="{58CBBF72-6F91-4ACC-A5AC-E43415F96E58}">
      <dgm:prSet/>
      <dgm:spPr/>
      <dgm:t>
        <a:bodyPr/>
        <a:lstStyle/>
        <a:p>
          <a:endParaRPr lang="en-US"/>
        </a:p>
      </dgm:t>
    </dgm:pt>
    <dgm:pt modelId="{14B5D899-5DC9-416B-96D2-1A5AF7D6A892}">
      <dgm:prSet phldrT="[Text]"/>
      <dgm:spPr/>
      <dgm:t>
        <a:bodyPr/>
        <a:lstStyle/>
        <a:p>
          <a:r>
            <a:rPr lang="en-US" dirty="0" smtClean="0"/>
            <a:t>Health Data &amp; Analysis </a:t>
          </a:r>
          <a:endParaRPr lang="en-US" dirty="0"/>
        </a:p>
      </dgm:t>
    </dgm:pt>
    <dgm:pt modelId="{18F85066-43A0-4A8D-946D-9554B66280F7}" type="parTrans" cxnId="{2DE50C1F-66F7-4213-AB92-8533112E1F69}">
      <dgm:prSet/>
      <dgm:spPr/>
      <dgm:t>
        <a:bodyPr/>
        <a:lstStyle/>
        <a:p>
          <a:endParaRPr lang="en-US"/>
        </a:p>
      </dgm:t>
    </dgm:pt>
    <dgm:pt modelId="{263ADBE8-86A6-4D7F-9FC0-4AC8445BA034}" type="sibTrans" cxnId="{2DE50C1F-66F7-4213-AB92-8533112E1F69}">
      <dgm:prSet/>
      <dgm:spPr/>
      <dgm:t>
        <a:bodyPr/>
        <a:lstStyle/>
        <a:p>
          <a:endParaRPr lang="en-US"/>
        </a:p>
      </dgm:t>
    </dgm:pt>
    <dgm:pt modelId="{8909E5A1-70D8-4AB7-A356-44ECF4AB98A4}">
      <dgm:prSet phldrT="[Text]"/>
      <dgm:spPr/>
      <dgm:t>
        <a:bodyPr/>
        <a:lstStyle/>
        <a:p>
          <a:r>
            <a:rPr lang="en-US" dirty="0" smtClean="0"/>
            <a:t>Health Innovation &amp; Strategy</a:t>
          </a:r>
          <a:endParaRPr lang="en-US" dirty="0"/>
        </a:p>
      </dgm:t>
    </dgm:pt>
    <dgm:pt modelId="{D66B190A-FD73-4B6D-A673-06DE787B75D2}" type="parTrans" cxnId="{EDC957C2-B3A1-48F5-B559-DFCEAF1617F3}">
      <dgm:prSet/>
      <dgm:spPr/>
      <dgm:t>
        <a:bodyPr/>
        <a:lstStyle/>
        <a:p>
          <a:endParaRPr lang="en-US"/>
        </a:p>
      </dgm:t>
    </dgm:pt>
    <dgm:pt modelId="{F3EDA6A3-AD2F-40B9-8431-9121210478AF}" type="sibTrans" cxnId="{EDC957C2-B3A1-48F5-B559-DFCEAF1617F3}">
      <dgm:prSet/>
      <dgm:spPr/>
      <dgm:t>
        <a:bodyPr/>
        <a:lstStyle/>
        <a:p>
          <a:endParaRPr lang="en-US"/>
        </a:p>
      </dgm:t>
    </dgm:pt>
    <dgm:pt modelId="{7C3143B4-C770-47CC-9242-5100D411FC5C}">
      <dgm:prSet phldrT="[Text]"/>
      <dgm:spPr/>
      <dgm:t>
        <a:bodyPr/>
        <a:lstStyle/>
        <a:p>
          <a:r>
            <a:rPr lang="en-US" dirty="0" smtClean="0"/>
            <a:t>Health Systems Planning</a:t>
          </a:r>
          <a:endParaRPr lang="en-US" dirty="0"/>
        </a:p>
      </dgm:t>
    </dgm:pt>
    <dgm:pt modelId="{F7BDA268-D9CB-47B2-B482-BB317956BF6F}" type="parTrans" cxnId="{1C08DDFC-CB66-4D94-81F5-697F3A06896F}">
      <dgm:prSet/>
      <dgm:spPr/>
      <dgm:t>
        <a:bodyPr/>
        <a:lstStyle/>
        <a:p>
          <a:endParaRPr lang="en-US"/>
        </a:p>
      </dgm:t>
    </dgm:pt>
    <dgm:pt modelId="{181668BD-6545-40B0-9C83-2FB835FB28E5}" type="sibTrans" cxnId="{1C08DDFC-CB66-4D94-81F5-697F3A06896F}">
      <dgm:prSet/>
      <dgm:spPr/>
      <dgm:t>
        <a:bodyPr/>
        <a:lstStyle/>
        <a:p>
          <a:endParaRPr lang="en-US"/>
        </a:p>
      </dgm:t>
    </dgm:pt>
    <dgm:pt modelId="{99C8F12D-EFBE-4896-87A6-357F0890CCC8}" type="pres">
      <dgm:prSet presAssocID="{A960FE01-631E-46E8-9084-C22209885A2A}" presName="cycle" presStyleCnt="0">
        <dgm:presLayoutVars>
          <dgm:chMax val="1"/>
          <dgm:dir/>
          <dgm:animLvl val="ctr"/>
          <dgm:resizeHandles val="exact"/>
        </dgm:presLayoutVars>
      </dgm:prSet>
      <dgm:spPr/>
      <dgm:t>
        <a:bodyPr/>
        <a:lstStyle/>
        <a:p>
          <a:endParaRPr lang="en-US"/>
        </a:p>
      </dgm:t>
    </dgm:pt>
    <dgm:pt modelId="{EE5DF6B4-F22F-4DF6-9258-DE7C2939447A}" type="pres">
      <dgm:prSet presAssocID="{E6BA89DF-0178-43D6-A439-B173D784060F}" presName="centerShape" presStyleLbl="node0" presStyleIdx="0" presStyleCnt="1"/>
      <dgm:spPr/>
      <dgm:t>
        <a:bodyPr/>
        <a:lstStyle/>
        <a:p>
          <a:endParaRPr lang="en-US"/>
        </a:p>
      </dgm:t>
    </dgm:pt>
    <dgm:pt modelId="{96758392-3F9F-4A53-8A08-CC710CA34268}" type="pres">
      <dgm:prSet presAssocID="{18F85066-43A0-4A8D-946D-9554B66280F7}" presName="parTrans" presStyleLbl="bgSibTrans2D1" presStyleIdx="0" presStyleCnt="3"/>
      <dgm:spPr/>
      <dgm:t>
        <a:bodyPr/>
        <a:lstStyle/>
        <a:p>
          <a:endParaRPr lang="en-US"/>
        </a:p>
      </dgm:t>
    </dgm:pt>
    <dgm:pt modelId="{AB5B94E5-E966-44F9-8E4B-2363D29634A0}" type="pres">
      <dgm:prSet presAssocID="{14B5D899-5DC9-416B-96D2-1A5AF7D6A892}" presName="node" presStyleLbl="node1" presStyleIdx="0" presStyleCnt="3">
        <dgm:presLayoutVars>
          <dgm:bulletEnabled val="1"/>
        </dgm:presLayoutVars>
      </dgm:prSet>
      <dgm:spPr/>
      <dgm:t>
        <a:bodyPr/>
        <a:lstStyle/>
        <a:p>
          <a:endParaRPr lang="en-US"/>
        </a:p>
      </dgm:t>
    </dgm:pt>
    <dgm:pt modelId="{BC2CE88C-1E49-4DAB-A96C-335B779761BE}" type="pres">
      <dgm:prSet presAssocID="{D66B190A-FD73-4B6D-A673-06DE787B75D2}" presName="parTrans" presStyleLbl="bgSibTrans2D1" presStyleIdx="1" presStyleCnt="3"/>
      <dgm:spPr/>
      <dgm:t>
        <a:bodyPr/>
        <a:lstStyle/>
        <a:p>
          <a:endParaRPr lang="en-US"/>
        </a:p>
      </dgm:t>
    </dgm:pt>
    <dgm:pt modelId="{3CD35E4D-0C2F-499A-B285-A098D3595088}" type="pres">
      <dgm:prSet presAssocID="{8909E5A1-70D8-4AB7-A356-44ECF4AB98A4}" presName="node" presStyleLbl="node1" presStyleIdx="1" presStyleCnt="3">
        <dgm:presLayoutVars>
          <dgm:bulletEnabled val="1"/>
        </dgm:presLayoutVars>
      </dgm:prSet>
      <dgm:spPr/>
      <dgm:t>
        <a:bodyPr/>
        <a:lstStyle/>
        <a:p>
          <a:endParaRPr lang="en-US"/>
        </a:p>
      </dgm:t>
    </dgm:pt>
    <dgm:pt modelId="{9318B5E6-0AE9-4A3A-BDF5-8BBE357CC295}" type="pres">
      <dgm:prSet presAssocID="{F7BDA268-D9CB-47B2-B482-BB317956BF6F}" presName="parTrans" presStyleLbl="bgSibTrans2D1" presStyleIdx="2" presStyleCnt="3"/>
      <dgm:spPr/>
      <dgm:t>
        <a:bodyPr/>
        <a:lstStyle/>
        <a:p>
          <a:endParaRPr lang="en-US"/>
        </a:p>
      </dgm:t>
    </dgm:pt>
    <dgm:pt modelId="{C0C0EC2E-EA69-4A79-8D98-2B2049EE5599}" type="pres">
      <dgm:prSet presAssocID="{7C3143B4-C770-47CC-9242-5100D411FC5C}" presName="node" presStyleLbl="node1" presStyleIdx="2" presStyleCnt="3">
        <dgm:presLayoutVars>
          <dgm:bulletEnabled val="1"/>
        </dgm:presLayoutVars>
      </dgm:prSet>
      <dgm:spPr/>
      <dgm:t>
        <a:bodyPr/>
        <a:lstStyle/>
        <a:p>
          <a:endParaRPr lang="en-US"/>
        </a:p>
      </dgm:t>
    </dgm:pt>
  </dgm:ptLst>
  <dgm:cxnLst>
    <dgm:cxn modelId="{3449A482-4680-4BCF-8B07-938DC2D4AF9F}" type="presOf" srcId="{7C3143B4-C770-47CC-9242-5100D411FC5C}" destId="{C0C0EC2E-EA69-4A79-8D98-2B2049EE5599}" srcOrd="0" destOrd="0" presId="urn:microsoft.com/office/officeart/2005/8/layout/radial4"/>
    <dgm:cxn modelId="{8A1315ED-9988-4BF8-B578-824E9A5B9B49}" type="presOf" srcId="{E6BA89DF-0178-43D6-A439-B173D784060F}" destId="{EE5DF6B4-F22F-4DF6-9258-DE7C2939447A}" srcOrd="0" destOrd="0" presId="urn:microsoft.com/office/officeart/2005/8/layout/radial4"/>
    <dgm:cxn modelId="{5FA43FD1-439C-41E4-9026-ADC32F447D41}" type="presOf" srcId="{A960FE01-631E-46E8-9084-C22209885A2A}" destId="{99C8F12D-EFBE-4896-87A6-357F0890CCC8}" srcOrd="0" destOrd="0" presId="urn:microsoft.com/office/officeart/2005/8/layout/radial4"/>
    <dgm:cxn modelId="{EDC957C2-B3A1-48F5-B559-DFCEAF1617F3}" srcId="{E6BA89DF-0178-43D6-A439-B173D784060F}" destId="{8909E5A1-70D8-4AB7-A356-44ECF4AB98A4}" srcOrd="1" destOrd="0" parTransId="{D66B190A-FD73-4B6D-A673-06DE787B75D2}" sibTransId="{F3EDA6A3-AD2F-40B9-8431-9121210478AF}"/>
    <dgm:cxn modelId="{2DE50C1F-66F7-4213-AB92-8533112E1F69}" srcId="{E6BA89DF-0178-43D6-A439-B173D784060F}" destId="{14B5D899-5DC9-416B-96D2-1A5AF7D6A892}" srcOrd="0" destOrd="0" parTransId="{18F85066-43A0-4A8D-946D-9554B66280F7}" sibTransId="{263ADBE8-86A6-4D7F-9FC0-4AC8445BA034}"/>
    <dgm:cxn modelId="{581E1427-B793-421B-9810-CA9896513573}" type="presOf" srcId="{8909E5A1-70D8-4AB7-A356-44ECF4AB98A4}" destId="{3CD35E4D-0C2F-499A-B285-A098D3595088}" srcOrd="0" destOrd="0" presId="urn:microsoft.com/office/officeart/2005/8/layout/radial4"/>
    <dgm:cxn modelId="{4E29225F-9545-4EE6-81CE-462E60672311}" type="presOf" srcId="{14B5D899-5DC9-416B-96D2-1A5AF7D6A892}" destId="{AB5B94E5-E966-44F9-8E4B-2363D29634A0}" srcOrd="0" destOrd="0" presId="urn:microsoft.com/office/officeart/2005/8/layout/radial4"/>
    <dgm:cxn modelId="{58CBBF72-6F91-4ACC-A5AC-E43415F96E58}" srcId="{A960FE01-631E-46E8-9084-C22209885A2A}" destId="{E6BA89DF-0178-43D6-A439-B173D784060F}" srcOrd="0" destOrd="0" parTransId="{6DD8003D-427D-472F-A488-7B4BA5A7CA56}" sibTransId="{B3CAB8C4-AF3A-4E26-9E74-1FEB9F485817}"/>
    <dgm:cxn modelId="{EE4957C1-98C1-402B-9DE6-FFE426CC0AA8}" type="presOf" srcId="{F7BDA268-D9CB-47B2-B482-BB317956BF6F}" destId="{9318B5E6-0AE9-4A3A-BDF5-8BBE357CC295}" srcOrd="0" destOrd="0" presId="urn:microsoft.com/office/officeart/2005/8/layout/radial4"/>
    <dgm:cxn modelId="{1C08DDFC-CB66-4D94-81F5-697F3A06896F}" srcId="{E6BA89DF-0178-43D6-A439-B173D784060F}" destId="{7C3143B4-C770-47CC-9242-5100D411FC5C}" srcOrd="2" destOrd="0" parTransId="{F7BDA268-D9CB-47B2-B482-BB317956BF6F}" sibTransId="{181668BD-6545-40B0-9C83-2FB835FB28E5}"/>
    <dgm:cxn modelId="{6BEAE6CC-8889-4CDC-B673-9A9F77069E37}" type="presOf" srcId="{18F85066-43A0-4A8D-946D-9554B66280F7}" destId="{96758392-3F9F-4A53-8A08-CC710CA34268}" srcOrd="0" destOrd="0" presId="urn:microsoft.com/office/officeart/2005/8/layout/radial4"/>
    <dgm:cxn modelId="{813CC09B-1A7C-4E37-852F-F6B064584CD0}" type="presOf" srcId="{D66B190A-FD73-4B6D-A673-06DE787B75D2}" destId="{BC2CE88C-1E49-4DAB-A96C-335B779761BE}" srcOrd="0" destOrd="0" presId="urn:microsoft.com/office/officeart/2005/8/layout/radial4"/>
    <dgm:cxn modelId="{DFBB1582-AE96-4F82-A0DD-05A700B1C7A2}" type="presParOf" srcId="{99C8F12D-EFBE-4896-87A6-357F0890CCC8}" destId="{EE5DF6B4-F22F-4DF6-9258-DE7C2939447A}" srcOrd="0" destOrd="0" presId="urn:microsoft.com/office/officeart/2005/8/layout/radial4"/>
    <dgm:cxn modelId="{590E6D36-7CA0-47EF-A209-B85C9C59B0EE}" type="presParOf" srcId="{99C8F12D-EFBE-4896-87A6-357F0890CCC8}" destId="{96758392-3F9F-4A53-8A08-CC710CA34268}" srcOrd="1" destOrd="0" presId="urn:microsoft.com/office/officeart/2005/8/layout/radial4"/>
    <dgm:cxn modelId="{550CF619-1EF4-47E5-BB4B-1209FF08113B}" type="presParOf" srcId="{99C8F12D-EFBE-4896-87A6-357F0890CCC8}" destId="{AB5B94E5-E966-44F9-8E4B-2363D29634A0}" srcOrd="2" destOrd="0" presId="urn:microsoft.com/office/officeart/2005/8/layout/radial4"/>
    <dgm:cxn modelId="{B60DDE07-7DB8-4A0E-AB11-9A58BEBCBD38}" type="presParOf" srcId="{99C8F12D-EFBE-4896-87A6-357F0890CCC8}" destId="{BC2CE88C-1E49-4DAB-A96C-335B779761BE}" srcOrd="3" destOrd="0" presId="urn:microsoft.com/office/officeart/2005/8/layout/radial4"/>
    <dgm:cxn modelId="{5A1BEBE6-E152-4774-9503-DECEC7DFD0C1}" type="presParOf" srcId="{99C8F12D-EFBE-4896-87A6-357F0890CCC8}" destId="{3CD35E4D-0C2F-499A-B285-A098D3595088}" srcOrd="4" destOrd="0" presId="urn:microsoft.com/office/officeart/2005/8/layout/radial4"/>
    <dgm:cxn modelId="{4065FD34-36E2-448B-BA9F-0C9CF565C924}" type="presParOf" srcId="{99C8F12D-EFBE-4896-87A6-357F0890CCC8}" destId="{9318B5E6-0AE9-4A3A-BDF5-8BBE357CC295}" srcOrd="5" destOrd="0" presId="urn:microsoft.com/office/officeart/2005/8/layout/radial4"/>
    <dgm:cxn modelId="{D47C8D2C-3153-4CC9-ADD5-49E85C112D9F}" type="presParOf" srcId="{99C8F12D-EFBE-4896-87A6-357F0890CCC8}" destId="{C0C0EC2E-EA69-4A79-8D98-2B2049EE559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DF6B4-F22F-4DF6-9258-DE7C2939447A}">
      <dsp:nvSpPr>
        <dsp:cNvPr id="0" name=""/>
        <dsp:cNvSpPr/>
      </dsp:nvSpPr>
      <dsp:spPr>
        <a:xfrm>
          <a:off x="2465423" y="2361137"/>
          <a:ext cx="1823737" cy="182373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Office of Health Strategy</a:t>
          </a:r>
          <a:endParaRPr lang="en-US" sz="2800" kern="1200" dirty="0"/>
        </a:p>
      </dsp:txBody>
      <dsp:txXfrm>
        <a:off x="2732503" y="2628217"/>
        <a:ext cx="1289577" cy="1289577"/>
      </dsp:txXfrm>
    </dsp:sp>
    <dsp:sp modelId="{96758392-3F9F-4A53-8A08-CC710CA34268}">
      <dsp:nvSpPr>
        <dsp:cNvPr id="0" name=""/>
        <dsp:cNvSpPr/>
      </dsp:nvSpPr>
      <dsp:spPr>
        <a:xfrm rot="12900000">
          <a:off x="1121368" y="1985395"/>
          <a:ext cx="1576351" cy="519765"/>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B94E5-E966-44F9-8E4B-2363D29634A0}">
      <dsp:nvSpPr>
        <dsp:cNvPr id="0" name=""/>
        <dsp:cNvSpPr/>
      </dsp:nvSpPr>
      <dsp:spPr>
        <a:xfrm>
          <a:off x="397632" y="1100178"/>
          <a:ext cx="1732551" cy="13860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Health Data &amp; Analysis </a:t>
          </a:r>
          <a:endParaRPr lang="en-US" sz="2700" kern="1200" dirty="0"/>
        </a:p>
      </dsp:txBody>
      <dsp:txXfrm>
        <a:off x="438228" y="1140774"/>
        <a:ext cx="1651359" cy="1304848"/>
      </dsp:txXfrm>
    </dsp:sp>
    <dsp:sp modelId="{BC2CE88C-1E49-4DAB-A96C-335B779761BE}">
      <dsp:nvSpPr>
        <dsp:cNvPr id="0" name=""/>
        <dsp:cNvSpPr/>
      </dsp:nvSpPr>
      <dsp:spPr>
        <a:xfrm rot="16200000">
          <a:off x="2589116" y="1221333"/>
          <a:ext cx="1576351" cy="519765"/>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D35E4D-0C2F-499A-B285-A098D3595088}">
      <dsp:nvSpPr>
        <dsp:cNvPr id="0" name=""/>
        <dsp:cNvSpPr/>
      </dsp:nvSpPr>
      <dsp:spPr>
        <a:xfrm>
          <a:off x="2511016" y="20"/>
          <a:ext cx="1732551" cy="13860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Health Innovation &amp; Strategy</a:t>
          </a:r>
          <a:endParaRPr lang="en-US" sz="2700" kern="1200" dirty="0"/>
        </a:p>
      </dsp:txBody>
      <dsp:txXfrm>
        <a:off x="2551612" y="40616"/>
        <a:ext cx="1651359" cy="1304848"/>
      </dsp:txXfrm>
    </dsp:sp>
    <dsp:sp modelId="{9318B5E6-0AE9-4A3A-BDF5-8BBE357CC295}">
      <dsp:nvSpPr>
        <dsp:cNvPr id="0" name=""/>
        <dsp:cNvSpPr/>
      </dsp:nvSpPr>
      <dsp:spPr>
        <a:xfrm rot="19500000">
          <a:off x="4056865" y="1985395"/>
          <a:ext cx="1576351" cy="519765"/>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C0EC2E-EA69-4A79-8D98-2B2049EE5599}">
      <dsp:nvSpPr>
        <dsp:cNvPr id="0" name=""/>
        <dsp:cNvSpPr/>
      </dsp:nvSpPr>
      <dsp:spPr>
        <a:xfrm>
          <a:off x="4624400" y="1100178"/>
          <a:ext cx="1732551" cy="138604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Health Systems Planning</a:t>
          </a:r>
          <a:endParaRPr lang="en-US" sz="2700" kern="1200" dirty="0"/>
        </a:p>
      </dsp:txBody>
      <dsp:txXfrm>
        <a:off x="4664996" y="1140774"/>
        <a:ext cx="1651359" cy="13048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10/24/2019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10/24/2019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2730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266585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2573440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390521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2965354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40319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306597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69672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327578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347851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a:t>
            </a:fld>
            <a:endParaRPr lang="en-US" dirty="0"/>
          </a:p>
        </p:txBody>
      </p:sp>
    </p:spTree>
    <p:extLst>
      <p:ext uri="{BB962C8B-B14F-4D97-AF65-F5344CB8AC3E}">
        <p14:creationId xmlns:p14="http://schemas.microsoft.com/office/powerpoint/2010/main" val="57235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60040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261627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37454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69737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Steve</a:t>
            </a:r>
          </a:p>
        </p:txBody>
      </p:sp>
      <p:sp>
        <p:nvSpPr>
          <p:cNvPr id="4" name="Slide Number Placeholder 3"/>
          <p:cNvSpPr>
            <a:spLocks noGrp="1"/>
          </p:cNvSpPr>
          <p:nvPr>
            <p:ph type="sldNum" sz="quarter" idx="10"/>
          </p:nvPr>
        </p:nvSpPr>
        <p:spPr/>
        <p:txBody>
          <a:bodyPr/>
          <a:lstStyle/>
          <a:p>
            <a:fld id="{CF2FD335-6D8E-486A-8F5F-DFC7325903FF}" type="slidenum">
              <a:rPr lang="en-US" smtClean="0"/>
              <a:t>24</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2260759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94302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3125279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1636916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32912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a:t>
            </a:fld>
            <a:endParaRPr lang="en-US" dirty="0"/>
          </a:p>
        </p:txBody>
      </p:sp>
    </p:spTree>
    <p:extLst>
      <p:ext uri="{BB962C8B-B14F-4D97-AF65-F5344CB8AC3E}">
        <p14:creationId xmlns:p14="http://schemas.microsoft.com/office/powerpoint/2010/main" val="25994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124469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63387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1807675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2401502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1229260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Ormand</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2420080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Ormand</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3601855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Ormand</a:t>
            </a:r>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3066301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Ormand</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461847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Ormand</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414051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1939432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Ormand</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2189421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Steve</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36154123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Leslie to create survey</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54740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195367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3312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249380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428766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281524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0137913" y="0"/>
            <a:ext cx="1630017" cy="2469165"/>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Rectangle 5"/>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hasCustomPrompt="1"/>
          </p:nvPr>
        </p:nvSpPr>
        <p:spPr>
          <a:xfrm>
            <a:off x="609600" y="2389009"/>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dirty="0" smtClean="0"/>
              <a:t>Title</a:t>
            </a:r>
            <a:endParaRPr kumimoji="0" lang="en-US" dirty="0"/>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Month 00, 20XX</a:t>
            </a:r>
          </a:p>
          <a:p>
            <a:r>
              <a:rPr kumimoji="0" lang="en-US" dirty="0" smtClean="0"/>
              <a:t>Presented by: </a:t>
            </a:r>
            <a:endParaRPr kumimoji="0" lang="en-US" dirty="0"/>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4" name="Rectangle 3"/>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789048"/>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189101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35456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Text Placeholder 3"/>
          <p:cNvSpPr>
            <a:spLocks noGrp="1"/>
          </p:cNvSpPr>
          <p:nvPr>
            <p:ph type="body" sz="half" idx="3"/>
          </p:nvPr>
        </p:nvSpPr>
        <p:spPr>
          <a:xfrm>
            <a:off x="6294968" y="189101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291073" y="235456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1" y="366819"/>
            <a:ext cx="12190122" cy="9106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oncomment@ct.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lmhospital.org/about/community-involvement/community-partnerships/community-health-needs-assessment.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leslie.greer@c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032" y="1886356"/>
            <a:ext cx="12192000" cy="1470025"/>
          </a:xfrm>
        </p:spPr>
        <p:txBody>
          <a:bodyPr>
            <a:normAutofit/>
          </a:bodyPr>
          <a:lstStyle/>
          <a:p>
            <a:r>
              <a:rPr lang="en-US" sz="4400" dirty="0" smtClean="0">
                <a:latin typeface="Calibri" panose="020F0502020204030204" pitchFamily="34" charset="0"/>
                <a:cs typeface="Calibri" panose="020F0502020204030204" pitchFamily="34" charset="0"/>
              </a:rPr>
              <a:t>New London Community CON Education Forum </a:t>
            </a:r>
            <a:endParaRPr lang="en-US" sz="4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04051" y="3622017"/>
            <a:ext cx="9219611" cy="3235983"/>
          </a:xfrm>
        </p:spPr>
        <p:txBody>
          <a:bodyPr>
            <a:normAutofit fontScale="92500" lnSpcReduction="10000"/>
          </a:bodyPr>
          <a:lstStyle/>
          <a:p>
            <a:endParaRPr lang="en-US" dirty="0" smtClean="0">
              <a:latin typeface="Cambria" panose="02040503050406030204" pitchFamily="18" charset="0"/>
            </a:endParaRPr>
          </a:p>
          <a:p>
            <a:r>
              <a:rPr lang="en-US" dirty="0" smtClean="0">
                <a:latin typeface="Calibri" panose="020F0502020204030204" pitchFamily="34" charset="0"/>
                <a:cs typeface="Calibri" panose="020F0502020204030204" pitchFamily="34" charset="0"/>
              </a:rPr>
              <a:t>October 24, 2019</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Presenters: </a:t>
            </a:r>
          </a:p>
          <a:p>
            <a:r>
              <a:rPr lang="en-US" dirty="0" smtClean="0">
                <a:latin typeface="Calibri" panose="020F0502020204030204" pitchFamily="34" charset="0"/>
                <a:cs typeface="Calibri" panose="020F0502020204030204" pitchFamily="34" charset="0"/>
              </a:rPr>
              <a:t>Laura J. Morris, MPH, Director of Consumer Engagement</a:t>
            </a:r>
          </a:p>
          <a:p>
            <a:r>
              <a:rPr lang="en-US" dirty="0" smtClean="0">
                <a:latin typeface="Calibri" panose="020F0502020204030204" pitchFamily="34" charset="0"/>
                <a:cs typeface="Calibri" panose="020F0502020204030204" pitchFamily="34" charset="0"/>
              </a:rPr>
              <a:t>Steven W. Lazarus, Operations Manager</a:t>
            </a:r>
          </a:p>
          <a:p>
            <a:r>
              <a:rPr lang="en-US" dirty="0" smtClean="0">
                <a:latin typeface="Calibri" panose="020F0502020204030204" pitchFamily="34" charset="0"/>
                <a:cs typeface="Calibri" panose="020F0502020204030204" pitchFamily="34" charset="0"/>
              </a:rPr>
              <a:t>Leslie Greer, </a:t>
            </a:r>
            <a:r>
              <a:rPr lang="en-US" dirty="0">
                <a:latin typeface="Calibri" panose="020F0502020204030204" pitchFamily="34" charset="0"/>
                <a:cs typeface="Calibri" panose="020F0502020204030204" pitchFamily="34" charset="0"/>
              </a:rPr>
              <a:t>Community Outreach Coordinator</a:t>
            </a:r>
          </a:p>
          <a:p>
            <a:r>
              <a:rPr lang="en-US" dirty="0" smtClean="0">
                <a:latin typeface="Calibri" panose="020F0502020204030204" pitchFamily="34" charset="0"/>
                <a:cs typeface="Calibri" panose="020F0502020204030204" pitchFamily="34" charset="0"/>
              </a:rPr>
              <a:t>Ormand Clarke, Ph.D., MPH, </a:t>
            </a:r>
            <a:r>
              <a:rPr lang="en-US" dirty="0" smtClean="0">
                <a:latin typeface="Calibri" panose="020F0502020204030204" pitchFamily="34" charset="0"/>
                <a:cs typeface="Calibri" panose="020F0502020204030204" pitchFamily="34" charset="0"/>
              </a:rPr>
              <a:t>OHS Compliance</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Lindsey Donston, </a:t>
            </a:r>
            <a:r>
              <a:rPr lang="en-US" dirty="0" smtClean="0">
                <a:latin typeface="Calibri" panose="020F0502020204030204" pitchFamily="34" charset="0"/>
                <a:cs typeface="Calibri" panose="020F0502020204030204" pitchFamily="34" charset="0"/>
              </a:rPr>
              <a:t>MPA, OHS Compliance </a:t>
            </a:r>
            <a:r>
              <a:rPr lang="en-US" dirty="0" smtClean="0">
                <a:latin typeface="Calibri" panose="020F0502020204030204" pitchFamily="34" charset="0"/>
                <a:cs typeface="Calibri" panose="020F0502020204030204" pitchFamily="34" charset="0"/>
              </a:rPr>
              <a:t>Compliance </a:t>
            </a:r>
          </a:p>
          <a:p>
            <a:endParaRPr lang="en-US" dirty="0">
              <a:latin typeface="Cambria" panose="02040503050406030204" pitchFamily="18" charset="0"/>
            </a:endParaRP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91512"/>
            <a:ext cx="10972800" cy="1066800"/>
          </a:xfrm>
        </p:spPr>
        <p:txBody>
          <a:bodyPr/>
          <a:lstStyle/>
          <a:p>
            <a:pPr algn="ctr"/>
            <a:r>
              <a:rPr lang="en-US" b="1" dirty="0" smtClean="0">
                <a:latin typeface="Calibri" panose="020F0502020204030204" pitchFamily="34" charset="0"/>
                <a:cs typeface="Calibri" panose="020F0502020204030204" pitchFamily="34" charset="0"/>
              </a:rPr>
              <a:t>Health Innovation and Strategy</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00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r>
              <a:rPr lang="en-US" sz="2400" b="1" dirty="0" smtClean="0"/>
              <a:t>Establish a whole patient centered system.</a:t>
            </a:r>
          </a:p>
          <a:p>
            <a:r>
              <a:rPr lang="en-US" sz="2400" b="1" dirty="0" smtClean="0"/>
              <a:t>Improve community health and eliminate obstacles that limit the highest quality care to everyone regardless of race, ethnicity, language or any other factor.</a:t>
            </a:r>
          </a:p>
          <a:p>
            <a:r>
              <a:rPr lang="en-US" sz="2400" b="1" dirty="0" smtClean="0"/>
              <a:t>Ensure quality, access and a superior care experience.</a:t>
            </a:r>
          </a:p>
          <a:p>
            <a:r>
              <a:rPr lang="en-US" sz="2400" b="1" dirty="0" smtClean="0"/>
              <a:t>Create payment models that help providers offer the most integrated holistic care.</a:t>
            </a:r>
          </a:p>
          <a:p>
            <a:r>
              <a:rPr lang="en-US" sz="2400" b="1" dirty="0" smtClean="0"/>
              <a:t>Improve affordability by reducing healthcare costs.</a:t>
            </a:r>
          </a:p>
          <a:p>
            <a:pPr marL="0" indent="0" algn="ctr">
              <a:buNone/>
            </a:pPr>
            <a:endParaRPr lang="en-US" sz="2400" b="1" dirty="0" smtClean="0"/>
          </a:p>
        </p:txBody>
      </p:sp>
      <p:sp>
        <p:nvSpPr>
          <p:cNvPr id="6" name="Title 1"/>
          <p:cNvSpPr>
            <a:spLocks noGrp="1"/>
          </p:cNvSpPr>
          <p:nvPr>
            <p:ph type="title"/>
          </p:nvPr>
        </p:nvSpPr>
        <p:spPr/>
        <p:txBody>
          <a:bodyPr/>
          <a:lstStyle/>
          <a:p>
            <a:r>
              <a:rPr lang="en-US" b="1" dirty="0" smtClean="0"/>
              <a:t>Designing an innovative health system for CT</a:t>
            </a:r>
            <a:endParaRPr lang="en-US" b="1" dirty="0"/>
          </a:p>
        </p:txBody>
      </p:sp>
    </p:spTree>
    <p:extLst>
      <p:ext uri="{BB962C8B-B14F-4D97-AF65-F5344CB8AC3E}">
        <p14:creationId xmlns:p14="http://schemas.microsoft.com/office/powerpoint/2010/main" val="402304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871917"/>
          </a:xfrm>
        </p:spPr>
        <p:txBody>
          <a:bodyPr>
            <a:normAutofit fontScale="90000"/>
          </a:bodyPr>
          <a:lstStyle/>
          <a:p>
            <a:pPr algn="ctr"/>
            <a:r>
              <a:rPr lang="en-US" sz="4400" b="1" dirty="0" smtClean="0">
                <a:latin typeface="Calibri" panose="020F0502020204030204" pitchFamily="34" charset="0"/>
                <a:cs typeface="Calibri" panose="020F0502020204030204" pitchFamily="34" charset="0"/>
              </a:rPr>
              <a:t>Health</a:t>
            </a:r>
            <a:r>
              <a:rPr lang="en-US" b="1" i="1" dirty="0" smtClean="0">
                <a:solidFill>
                  <a:schemeClr val="accent1">
                    <a:lumMod val="75000"/>
                  </a:schemeClr>
                </a:solidFill>
                <a:latin typeface="Calibri" panose="020F0502020204030204" pitchFamily="34" charset="0"/>
                <a:cs typeface="Calibri" panose="020F0502020204030204" pitchFamily="34" charset="0"/>
              </a:rPr>
              <a:t> </a:t>
            </a:r>
            <a:r>
              <a:rPr lang="en-US" sz="4400" b="1" dirty="0">
                <a:latin typeface="Calibri" panose="020F0502020204030204" pitchFamily="34" charset="0"/>
                <a:cs typeface="Calibri" panose="020F0502020204030204" pitchFamily="34" charset="0"/>
              </a:rPr>
              <a:t>Innovation </a:t>
            </a:r>
            <a:r>
              <a:rPr lang="en-US" sz="4400" b="1" dirty="0" smtClean="0">
                <a:latin typeface="Calibri" panose="020F0502020204030204" pitchFamily="34" charset="0"/>
                <a:cs typeface="Calibri" panose="020F0502020204030204" pitchFamily="34" charset="0"/>
              </a:rPr>
              <a:t>&amp; Strategy</a:t>
            </a:r>
            <a:r>
              <a:rPr lang="en-US" b="1" i="1" dirty="0">
                <a:solidFill>
                  <a:schemeClr val="accent1">
                    <a:lumMod val="75000"/>
                  </a:schemeClr>
                </a:solidFill>
              </a:rPr>
              <a:t/>
            </a:r>
            <a:br>
              <a:rPr lang="en-US" b="1" i="1" dirty="0">
                <a:solidFill>
                  <a:schemeClr val="accent1">
                    <a:lumMod val="75000"/>
                  </a:schemeClr>
                </a:solidFill>
              </a:rPr>
            </a:br>
            <a:endParaRPr lang="en-US" dirty="0"/>
          </a:p>
        </p:txBody>
      </p:sp>
      <p:sp>
        <p:nvSpPr>
          <p:cNvPr id="3" name="Content Placeholder 2"/>
          <p:cNvSpPr>
            <a:spLocks noGrp="1"/>
          </p:cNvSpPr>
          <p:nvPr>
            <p:ph idx="1"/>
          </p:nvPr>
        </p:nvSpPr>
        <p:spPr>
          <a:xfrm>
            <a:off x="609600" y="1723604"/>
            <a:ext cx="10972800" cy="4850932"/>
          </a:xfrm>
        </p:spPr>
        <p:txBody>
          <a:bodyPr>
            <a:normAutofit/>
          </a:bodyPr>
          <a:lstStyle/>
          <a:p>
            <a:pPr marL="109728" indent="0">
              <a:buNone/>
            </a:pPr>
            <a:endParaRPr lang="en-US" sz="2300" dirty="0">
              <a:solidFill>
                <a:schemeClr val="accent1">
                  <a:lumMod val="75000"/>
                </a:schemeClr>
              </a:solidFill>
            </a:endParaRPr>
          </a:p>
          <a:p>
            <a:pPr marL="342900" lvl="0" indent="-342900">
              <a:buFont typeface="Arial" panose="020B0604020202020204" pitchFamily="34" charset="0"/>
              <a:buChar char="•"/>
            </a:pP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Develop state-led, multi-payer healthcare </a:t>
            </a:r>
            <a:r>
              <a:rPr lang="en-US" sz="2400" b="1" i="1" dirty="0" smtClean="0">
                <a:solidFill>
                  <a:schemeClr val="accent1">
                    <a:lumMod val="90000"/>
                    <a:lumOff val="10000"/>
                  </a:schemeClr>
                </a:solidFill>
                <a:latin typeface="Calibri" panose="020F0502020204030204" pitchFamily="34" charset="0"/>
                <a:cs typeface="Calibri" panose="020F0502020204030204" pitchFamily="34" charset="0"/>
              </a:rPr>
              <a:t>payment and service delivery reforms</a:t>
            </a:r>
          </a:p>
          <a:p>
            <a:pPr marL="342900" lvl="0" indent="-342900">
              <a:buFont typeface="Arial" panose="020B0604020202020204" pitchFamily="34" charset="0"/>
              <a:buChar char="•"/>
            </a:pP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Provide </a:t>
            </a:r>
            <a:r>
              <a:rPr lang="en-US" sz="2400" b="1" i="1" dirty="0" smtClean="0">
                <a:solidFill>
                  <a:schemeClr val="accent1">
                    <a:lumMod val="90000"/>
                    <a:lumOff val="10000"/>
                  </a:schemeClr>
                </a:solidFill>
                <a:latin typeface="Calibri" panose="020F0502020204030204" pitchFamily="34" charset="0"/>
                <a:cs typeface="Calibri" panose="020F0502020204030204" pitchFamily="34" charset="0"/>
              </a:rPr>
              <a:t>technical assistance to providers </a:t>
            </a: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to support participation in model reforms</a:t>
            </a:r>
          </a:p>
          <a:p>
            <a:pPr marL="342900" lvl="0" indent="-342900">
              <a:buFont typeface="Arial" panose="020B0604020202020204" pitchFamily="34" charset="0"/>
              <a:buChar char="•"/>
            </a:pP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Develop and promote </a:t>
            </a:r>
            <a:r>
              <a:rPr lang="en-US" sz="2400" b="1" i="1" dirty="0" smtClean="0">
                <a:solidFill>
                  <a:schemeClr val="accent1">
                    <a:lumMod val="90000"/>
                    <a:lumOff val="10000"/>
                  </a:schemeClr>
                </a:solidFill>
                <a:latin typeface="Calibri" panose="020F0502020204030204" pitchFamily="34" charset="0"/>
                <a:cs typeface="Calibri" panose="020F0502020204030204" pitchFamily="34" charset="0"/>
              </a:rPr>
              <a:t>health insurance and coverage innovations </a:t>
            </a: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that remove financial barriers to, or introduce rewards for healthy behavior, preventative care, medication adherence, chronic disease management, and use of high-value service and providers</a:t>
            </a:r>
          </a:p>
          <a:p>
            <a:pPr marL="342900" lvl="0" indent="-342900">
              <a:buFont typeface="Arial" panose="020B0604020202020204" pitchFamily="34" charset="0"/>
              <a:buChar char="•"/>
            </a:pP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Develop innovations for the management and financing of </a:t>
            </a:r>
            <a:r>
              <a:rPr lang="en-US" sz="2400" b="1" i="1" dirty="0" smtClean="0">
                <a:solidFill>
                  <a:schemeClr val="accent1">
                    <a:lumMod val="90000"/>
                    <a:lumOff val="10000"/>
                  </a:schemeClr>
                </a:solidFill>
                <a:latin typeface="Calibri" panose="020F0502020204030204" pitchFamily="34" charset="0"/>
                <a:cs typeface="Calibri" panose="020F0502020204030204" pitchFamily="34" charset="0"/>
              </a:rPr>
              <a:t>cross-sector community initiatives to improve health;</a:t>
            </a:r>
          </a:p>
          <a:p>
            <a:pPr marL="342900" lvl="0" indent="-342900">
              <a:buFont typeface="Arial" panose="020B0604020202020204" pitchFamily="34" charset="0"/>
              <a:buChar char="•"/>
            </a:pP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Promote </a:t>
            </a:r>
            <a:r>
              <a:rPr lang="en-US" sz="2400" dirty="0" smtClean="0">
                <a:solidFill>
                  <a:schemeClr val="tx1"/>
                </a:solidFill>
                <a:latin typeface="Calibri" panose="020F0502020204030204" pitchFamily="34" charset="0"/>
                <a:cs typeface="Calibri" panose="020F0502020204030204" pitchFamily="34" charset="0"/>
              </a:rPr>
              <a:t>healthcare workforce innovations </a:t>
            </a:r>
            <a:r>
              <a:rPr lang="en-US" sz="2400" dirty="0" smtClean="0">
                <a:solidFill>
                  <a:schemeClr val="accent1">
                    <a:lumMod val="75000"/>
                    <a:lumOff val="25000"/>
                  </a:schemeClr>
                </a:solidFill>
                <a:latin typeface="Calibri" panose="020F0502020204030204" pitchFamily="34" charset="0"/>
                <a:cs typeface="Calibri" panose="020F0502020204030204" pitchFamily="34" charset="0"/>
              </a:rPr>
              <a:t>– </a:t>
            </a:r>
            <a:r>
              <a:rPr lang="en-US" sz="2400" b="1" i="1" dirty="0" smtClean="0">
                <a:solidFill>
                  <a:schemeClr val="accent1">
                    <a:lumMod val="90000"/>
                    <a:lumOff val="10000"/>
                  </a:schemeClr>
                </a:solidFill>
                <a:latin typeface="Calibri" panose="020F0502020204030204" pitchFamily="34" charset="0"/>
                <a:cs typeface="Calibri" panose="020F0502020204030204" pitchFamily="34" charset="0"/>
              </a:rPr>
              <a:t>Community Health Worker Initiative</a:t>
            </a:r>
          </a:p>
        </p:txBody>
      </p:sp>
    </p:spTree>
    <p:extLst>
      <p:ext uri="{BB962C8B-B14F-4D97-AF65-F5344CB8AC3E}">
        <p14:creationId xmlns:p14="http://schemas.microsoft.com/office/powerpoint/2010/main" val="31731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977590" y="2004097"/>
            <a:ext cx="9827941" cy="1932283"/>
          </a:xfrm>
        </p:spPr>
        <p:txBody>
          <a:bodyPr>
            <a:normAutofit fontScale="97500"/>
          </a:bodyPr>
          <a:lstStyle/>
          <a:p>
            <a:pPr marL="109728" indent="0" algn="ctr">
              <a:buNone/>
            </a:pPr>
            <a:r>
              <a:rPr lang="en-US" sz="3300" b="1" i="1" dirty="0" smtClean="0"/>
              <a:t>Patients need to be empowered to participate in their own health and health care.</a:t>
            </a:r>
            <a:r>
              <a:rPr lang="en-US" b="1" dirty="0"/>
              <a:t/>
            </a:r>
            <a:br>
              <a:rPr lang="en-US" b="1" dirty="0"/>
            </a:br>
            <a:r>
              <a:rPr lang="en-US" b="1" dirty="0" smtClean="0"/>
              <a:t> </a:t>
            </a:r>
            <a:endParaRPr lang="en-US" b="1" dirty="0"/>
          </a:p>
        </p:txBody>
      </p:sp>
    </p:spTree>
    <p:extLst>
      <p:ext uri="{BB962C8B-B14F-4D97-AF65-F5344CB8AC3E}">
        <p14:creationId xmlns:p14="http://schemas.microsoft.com/office/powerpoint/2010/main" val="28091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14</a:t>
            </a:fld>
            <a:endParaRPr lang="en-US" dirty="0"/>
          </a:p>
        </p:txBody>
      </p:sp>
      <p:sp>
        <p:nvSpPr>
          <p:cNvPr id="5" name="Content Placeholder 2"/>
          <p:cNvSpPr>
            <a:spLocks noGrp="1"/>
          </p:cNvSpPr>
          <p:nvPr>
            <p:ph idx="1"/>
          </p:nvPr>
        </p:nvSpPr>
        <p:spPr>
          <a:xfrm>
            <a:off x="609600" y="2249424"/>
            <a:ext cx="6169152" cy="4325112"/>
          </a:xfrm>
        </p:spPr>
        <p:txBody>
          <a:bodyPr>
            <a:normAutofit/>
          </a:bodyPr>
          <a:lstStyle/>
          <a:p>
            <a:r>
              <a:rPr lang="en-US" sz="2400" b="1" dirty="0" smtClean="0"/>
              <a:t>We all want to know where to find the </a:t>
            </a:r>
            <a:r>
              <a:rPr lang="en-US" sz="2400" b="1" i="1" dirty="0" smtClean="0"/>
              <a:t>highest quality care at the fairest price</a:t>
            </a:r>
            <a:r>
              <a:rPr lang="en-US" sz="2400" b="1" dirty="0" smtClean="0"/>
              <a:t>.</a:t>
            </a:r>
          </a:p>
          <a:p>
            <a:endParaRPr lang="en-US" sz="2400" b="1" dirty="0" smtClean="0"/>
          </a:p>
          <a:p>
            <a:r>
              <a:rPr lang="en-US" sz="2400" b="1" dirty="0" smtClean="0"/>
              <a:t>We provide a website where you can find information about the quality of care that health systems provide across Connecticut.</a:t>
            </a:r>
          </a:p>
          <a:p>
            <a:pPr marL="109728" indent="0" algn="ctr">
              <a:buNone/>
            </a:pPr>
            <a:endParaRPr lang="en-US" sz="2400" b="1" dirty="0" smtClean="0"/>
          </a:p>
          <a:p>
            <a:pPr marL="109728" indent="0" algn="ctr">
              <a:buNone/>
            </a:pPr>
            <a:r>
              <a:rPr lang="en-US" sz="2400" b="1" i="1" dirty="0" smtClean="0">
                <a:solidFill>
                  <a:srgbClr val="FF0000"/>
                </a:solidFill>
              </a:rPr>
              <a:t>Visit www.healthscorect.com</a:t>
            </a:r>
            <a:endParaRPr lang="en-US" sz="2400" b="1" i="1" dirty="0">
              <a:solidFill>
                <a:srgbClr val="FF0000"/>
              </a:solidFill>
            </a:endParaRPr>
          </a:p>
        </p:txBody>
      </p:sp>
      <p:pic>
        <p:nvPicPr>
          <p:cNvPr id="6" name="Content Placeholder 5"/>
          <p:cNvPicPr>
            <a:picLocks noChangeAspect="1"/>
          </p:cNvPicPr>
          <p:nvPr/>
        </p:nvPicPr>
        <p:blipFill>
          <a:blip r:embed="rId3"/>
          <a:stretch>
            <a:fillRect/>
          </a:stretch>
        </p:blipFill>
        <p:spPr>
          <a:xfrm>
            <a:off x="7049049" y="1981970"/>
            <a:ext cx="3995424" cy="3849250"/>
          </a:xfrm>
          <a:prstGeom prst="rect">
            <a:avLst/>
          </a:prstGeom>
        </p:spPr>
      </p:pic>
      <p:sp>
        <p:nvSpPr>
          <p:cNvPr id="7" name="Title 1"/>
          <p:cNvSpPr>
            <a:spLocks noGrp="1"/>
          </p:cNvSpPr>
          <p:nvPr>
            <p:ph type="title"/>
          </p:nvPr>
        </p:nvSpPr>
        <p:spPr/>
        <p:txBody>
          <a:bodyPr/>
          <a:lstStyle/>
          <a:p>
            <a:r>
              <a:rPr lang="en-US" b="1" dirty="0" smtClean="0"/>
              <a:t>Tracking the quality of health care</a:t>
            </a:r>
            <a:endParaRPr lang="en-US" b="1" dirty="0"/>
          </a:p>
        </p:txBody>
      </p:sp>
    </p:spTree>
    <p:extLst>
      <p:ext uri="{BB962C8B-B14F-4D97-AF65-F5344CB8AC3E}">
        <p14:creationId xmlns:p14="http://schemas.microsoft.com/office/powerpoint/2010/main" val="23394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44" y="2423160"/>
            <a:ext cx="10972800" cy="1066800"/>
          </a:xfrm>
        </p:spPr>
        <p:txBody>
          <a:bodyPr>
            <a:normAutofit/>
          </a:bodyPr>
          <a:lstStyle/>
          <a:p>
            <a:pPr algn="ctr"/>
            <a:r>
              <a:rPr lang="en-US" sz="4400" b="1" dirty="0" smtClean="0">
                <a:latin typeface="Calibri" panose="020F0502020204030204" pitchFamily="34" charset="0"/>
                <a:cs typeface="Calibri" panose="020F0502020204030204" pitchFamily="34" charset="0"/>
              </a:rPr>
              <a:t>Health Data and Analysis</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877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57817" y="2133023"/>
            <a:ext cx="4733441" cy="2721813"/>
          </a:xfrm>
        </p:spPr>
        <p:txBody>
          <a:bodyPr>
            <a:normAutofit/>
          </a:bodyPr>
          <a:lstStyle/>
          <a:p>
            <a:pPr marL="0" indent="0" algn="ctr">
              <a:buNone/>
            </a:pPr>
            <a:r>
              <a:rPr lang="en-US" sz="3200" b="1" i="1" dirty="0" smtClean="0"/>
              <a:t>We use data and policy ideas to improve health and contain the cost of health care for everyone in Connecticut.</a:t>
            </a:r>
          </a:p>
        </p:txBody>
      </p:sp>
      <p:pic>
        <p:nvPicPr>
          <p:cNvPr id="16" name="Picture Placeholder 1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1735" b="11735"/>
          <a:stretch>
            <a:fillRect/>
          </a:stretch>
        </p:blipFill>
        <p:spPr>
          <a:xfrm>
            <a:off x="531445" y="1207930"/>
            <a:ext cx="6096000" cy="4572000"/>
          </a:xfrm>
          <a:scene3d>
            <a:camera prst="orthographicFront"/>
            <a:lightRig rig="twoPt" dir="t">
              <a:rot lat="0" lon="0" rev="7200000"/>
            </a:lightRig>
          </a:scene3d>
        </p:spPr>
      </p:pic>
    </p:spTree>
    <p:extLst>
      <p:ext uri="{BB962C8B-B14F-4D97-AF65-F5344CB8AC3E}">
        <p14:creationId xmlns:p14="http://schemas.microsoft.com/office/powerpoint/2010/main" val="292819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Medical Records and Information</a:t>
            </a:r>
            <a:endParaRPr lang="en-US" b="1" dirty="0"/>
          </a:p>
        </p:txBody>
      </p:sp>
      <p:sp>
        <p:nvSpPr>
          <p:cNvPr id="3" name="Content Placeholder 2"/>
          <p:cNvSpPr>
            <a:spLocks noGrp="1"/>
          </p:cNvSpPr>
          <p:nvPr>
            <p:ph idx="1"/>
          </p:nvPr>
        </p:nvSpPr>
        <p:spPr/>
        <p:txBody>
          <a:bodyPr>
            <a:normAutofit/>
          </a:bodyPr>
          <a:lstStyle/>
          <a:p>
            <a:pPr marL="109728" indent="0">
              <a:buNone/>
            </a:pPr>
            <a:r>
              <a:rPr lang="en-US" b="1" dirty="0" smtClean="0"/>
              <a:t>Have you ever…</a:t>
            </a:r>
          </a:p>
          <a:p>
            <a:r>
              <a:rPr lang="en-US" sz="2400" b="1" dirty="0" smtClean="0"/>
              <a:t>moved an elderly person to long term care and had to figure out all the medications they were taking?</a:t>
            </a:r>
          </a:p>
          <a:p>
            <a:r>
              <a:rPr lang="en-US" sz="2400" b="1" dirty="0" smtClean="0"/>
              <a:t>had difficulty transferring your medical records to a new doctor?</a:t>
            </a:r>
          </a:p>
          <a:p>
            <a:r>
              <a:rPr lang="en-US" sz="2400" b="1" dirty="0" smtClean="0"/>
              <a:t>had challenges ensuring your primary care doctor and specialists had the same up-to-date facts on your treatment?</a:t>
            </a:r>
          </a:p>
          <a:p>
            <a:r>
              <a:rPr lang="en-US" sz="2400" b="1" dirty="0"/>
              <a:t>b</a:t>
            </a:r>
            <a:r>
              <a:rPr lang="en-US" sz="2400" b="1" dirty="0" smtClean="0"/>
              <a:t>een concerned that an emergency room doctor had access to critical medical information in case of an accident?</a:t>
            </a:r>
            <a:endParaRPr lang="en-US" sz="2400" b="1" dirty="0"/>
          </a:p>
        </p:txBody>
      </p:sp>
      <p:pic>
        <p:nvPicPr>
          <p:cNvPr id="5" name="Picture 4"/>
          <p:cNvPicPr>
            <a:picLocks noChangeAspect="1"/>
          </p:cNvPicPr>
          <p:nvPr/>
        </p:nvPicPr>
        <p:blipFill>
          <a:blip r:embed="rId3"/>
          <a:stretch>
            <a:fillRect/>
          </a:stretch>
        </p:blipFill>
        <p:spPr>
          <a:xfrm>
            <a:off x="8851014" y="497342"/>
            <a:ext cx="2611643" cy="2163258"/>
          </a:xfrm>
          <a:prstGeom prst="rect">
            <a:avLst/>
          </a:prstGeom>
        </p:spPr>
      </p:pic>
    </p:spTree>
    <p:extLst>
      <p:ext uri="{BB962C8B-B14F-4D97-AF65-F5344CB8AC3E}">
        <p14:creationId xmlns:p14="http://schemas.microsoft.com/office/powerpoint/2010/main" val="213838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algn="ctr"/>
            <a:r>
              <a:rPr lang="en-US" sz="2800" b="1" dirty="0" smtClean="0"/>
              <a:t>You need access to medical records and information and your health care provider needs them too.</a:t>
            </a:r>
          </a:p>
          <a:p>
            <a:pPr algn="ctr"/>
            <a:endParaRPr lang="en-US" sz="2800" b="1" dirty="0" smtClean="0"/>
          </a:p>
          <a:p>
            <a:pPr algn="ctr"/>
            <a:r>
              <a:rPr lang="en-US" sz="2800" b="1" dirty="0" smtClean="0"/>
              <a:t> </a:t>
            </a:r>
            <a:r>
              <a:rPr lang="en-US" b="1" dirty="0"/>
              <a:t>O</a:t>
            </a:r>
            <a:r>
              <a:rPr lang="en-US" sz="2800" b="1" dirty="0" smtClean="0"/>
              <a:t>ur Health </a:t>
            </a:r>
            <a:r>
              <a:rPr lang="en-US" b="1" dirty="0" smtClean="0"/>
              <a:t>Data &amp; Analytics Team</a:t>
            </a:r>
            <a:r>
              <a:rPr lang="en-US" sz="2800" b="1" dirty="0" smtClean="0"/>
              <a:t> are working on a </a:t>
            </a:r>
            <a:r>
              <a:rPr lang="en-US" b="1" dirty="0" smtClean="0"/>
              <a:t>solution – we’re keeping a “map” of care that points to where medical records are created and stored so you and your providers can find and use them anywhere in CT.</a:t>
            </a:r>
          </a:p>
          <a:p>
            <a:endParaRPr lang="en-US" b="1" dirty="0"/>
          </a:p>
          <a:p>
            <a:pPr algn="ctr"/>
            <a:endParaRPr lang="en-US" b="1" dirty="0" smtClean="0"/>
          </a:p>
        </p:txBody>
      </p:sp>
      <p:sp>
        <p:nvSpPr>
          <p:cNvPr id="6" name="Title 1"/>
          <p:cNvSpPr>
            <a:spLocks noGrp="1"/>
          </p:cNvSpPr>
          <p:nvPr>
            <p:ph type="title"/>
          </p:nvPr>
        </p:nvSpPr>
        <p:spPr/>
        <p:txBody>
          <a:bodyPr/>
          <a:lstStyle/>
          <a:p>
            <a:r>
              <a:rPr lang="en-US" b="1" dirty="0" smtClean="0"/>
              <a:t>Medical Records and Information</a:t>
            </a:r>
            <a:endParaRPr lang="en-US" b="1" dirty="0"/>
          </a:p>
        </p:txBody>
      </p:sp>
    </p:spTree>
    <p:extLst>
      <p:ext uri="{BB962C8B-B14F-4D97-AF65-F5344CB8AC3E}">
        <p14:creationId xmlns:p14="http://schemas.microsoft.com/office/powerpoint/2010/main" val="8485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r>
              <a:rPr lang="en-US" sz="2400" b="1" dirty="0" smtClean="0"/>
              <a:t>We </a:t>
            </a:r>
            <a:r>
              <a:rPr lang="en-US" sz="2400" b="1" dirty="0"/>
              <a:t>take the most </a:t>
            </a:r>
            <a:r>
              <a:rPr lang="en-US" sz="2400" b="1" dirty="0" smtClean="0"/>
              <a:t>up-to-date information about health and health care </a:t>
            </a:r>
            <a:r>
              <a:rPr lang="en-US" sz="2400" b="1" dirty="0"/>
              <a:t>and </a:t>
            </a:r>
            <a:r>
              <a:rPr lang="en-US" sz="2400" b="1" dirty="0" smtClean="0"/>
              <a:t>analyze it in useful </a:t>
            </a:r>
            <a:r>
              <a:rPr lang="en-US" sz="2400" b="1" dirty="0"/>
              <a:t>ways to deliver better health </a:t>
            </a:r>
            <a:r>
              <a:rPr lang="en-US" sz="2400" b="1" dirty="0" smtClean="0"/>
              <a:t>care in CT. The</a:t>
            </a:r>
            <a:r>
              <a:rPr lang="en-US" sz="2400" b="1" i="1" dirty="0" smtClean="0"/>
              <a:t> All Payers’ Claims Database (APCD), </a:t>
            </a:r>
            <a:r>
              <a:rPr lang="en-US" sz="2400" b="1" dirty="0" smtClean="0"/>
              <a:t>is an important source of Connecticut data that we use.</a:t>
            </a:r>
          </a:p>
          <a:p>
            <a:r>
              <a:rPr lang="en-US" sz="2400" b="1" dirty="0" smtClean="0"/>
              <a:t>Our data contain facts and statistics about how people use hospitals and health care providers, what types of services are provided, how much health care costs and the quality of health care available. </a:t>
            </a:r>
          </a:p>
          <a:p>
            <a:r>
              <a:rPr lang="en-US" sz="2400" b="1" dirty="0" smtClean="0"/>
              <a:t>We use these data to make </a:t>
            </a:r>
            <a:r>
              <a:rPr lang="en-US" sz="2400" b="1" i="1" dirty="0" smtClean="0"/>
              <a:t>evidence-based recommendations </a:t>
            </a:r>
            <a:r>
              <a:rPr lang="en-US" sz="2400" b="1" dirty="0" smtClean="0"/>
              <a:t>about improving our health care system in Connecticut.</a:t>
            </a:r>
          </a:p>
          <a:p>
            <a:pPr marL="0" indent="0">
              <a:buNone/>
            </a:pPr>
            <a:endParaRPr lang="en-US" dirty="0" smtClean="0"/>
          </a:p>
          <a:p>
            <a:endParaRPr lang="en-US" dirty="0" smtClean="0"/>
          </a:p>
          <a:p>
            <a:pPr marL="0" indent="0">
              <a:buNone/>
            </a:pPr>
            <a:endParaRPr lang="en-US" dirty="0"/>
          </a:p>
        </p:txBody>
      </p:sp>
      <p:sp>
        <p:nvSpPr>
          <p:cNvPr id="6" name="Title 1"/>
          <p:cNvSpPr>
            <a:spLocks noGrp="1"/>
          </p:cNvSpPr>
          <p:nvPr>
            <p:ph type="title"/>
          </p:nvPr>
        </p:nvSpPr>
        <p:spPr/>
        <p:txBody>
          <a:bodyPr/>
          <a:lstStyle/>
          <a:p>
            <a:r>
              <a:rPr lang="en-US" b="1" dirty="0" smtClean="0"/>
              <a:t>Using data to shape policies</a:t>
            </a:r>
            <a:endParaRPr lang="en-US" b="1" dirty="0"/>
          </a:p>
        </p:txBody>
      </p:sp>
    </p:spTree>
    <p:extLst>
      <p:ext uri="{BB962C8B-B14F-4D97-AF65-F5344CB8AC3E}">
        <p14:creationId xmlns:p14="http://schemas.microsoft.com/office/powerpoint/2010/main" val="393324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73966" y="3368267"/>
            <a:ext cx="7244068" cy="2920153"/>
          </a:xfrm>
          <a:prstGeom prst="rect">
            <a:avLst/>
          </a:prstGeom>
        </p:spPr>
      </p:pic>
      <p:sp>
        <p:nvSpPr>
          <p:cNvPr id="5" name="Text Box 2"/>
          <p:cNvSpPr txBox="1">
            <a:spLocks noGrp="1" noChangeArrowheads="1"/>
          </p:cNvSpPr>
          <p:nvPr>
            <p:ph idx="1"/>
          </p:nvPr>
        </p:nvSpPr>
        <p:spPr bwMode="auto">
          <a:xfrm>
            <a:off x="609600" y="945557"/>
            <a:ext cx="10972800" cy="4325112"/>
          </a:xfrm>
          <a:prstGeom prst="rect">
            <a:avLst/>
          </a:prstGeom>
          <a:noFill/>
          <a:ln w="9525">
            <a:noFill/>
            <a:miter lim="800000"/>
            <a:headEnd/>
            <a:tailEnd/>
          </a:ln>
        </p:spPr>
        <p:txBody>
          <a:bodyPr rot="0" vert="horz" wrap="square" lIns="91440" tIns="45720" rIns="91440" bIns="45720" anchor="t" anchorCtr="0">
            <a:noAutofit/>
          </a:bodyPr>
          <a:lstStyle/>
          <a:p>
            <a:pPr marL="0" marR="0" indent="0" algn="ctr">
              <a:lnSpc>
                <a:spcPct val="120000"/>
              </a:lnSpc>
              <a:spcBef>
                <a:spcPts val="200"/>
              </a:spcBef>
              <a:spcAft>
                <a:spcPts val="0"/>
              </a:spcAft>
              <a:buNone/>
            </a:pPr>
            <a:r>
              <a:rPr lang="en-US" sz="3200" b="1" i="1" kern="1000" dirty="0">
                <a:solidFill>
                  <a:srgbClr val="0069A7"/>
                </a:solidFill>
                <a:effectLst/>
                <a:latin typeface="Calibri" panose="020F0502020204030204" pitchFamily="34" charset="0"/>
                <a:ea typeface="Calibri" panose="020F0502020204030204" pitchFamily="34" charset="0"/>
                <a:cs typeface="Times New Roman" panose="02020603050405020304" pitchFamily="18" charset="0"/>
              </a:rPr>
              <a:t>The mission of Connecticut’s Office of Health Strategy is to implement comprehensive, data driven strategies that promote equal access to high-quality </a:t>
            </a:r>
            <a:r>
              <a:rPr lang="en-US" sz="3200" b="1" i="1" kern="1000" dirty="0" smtClean="0">
                <a:solidFill>
                  <a:srgbClr val="0069A7"/>
                </a:solidFill>
                <a:effectLst/>
                <a:latin typeface="Calibri" panose="020F0502020204030204" pitchFamily="34" charset="0"/>
                <a:ea typeface="Calibri" panose="020F0502020204030204" pitchFamily="34" charset="0"/>
                <a:cs typeface="Times New Roman" panose="02020603050405020304" pitchFamily="18" charset="0"/>
              </a:rPr>
              <a:t>healthcare</a:t>
            </a:r>
            <a:r>
              <a:rPr lang="en-US" sz="3200" b="1" i="1" kern="1000" dirty="0">
                <a:solidFill>
                  <a:srgbClr val="0069A7"/>
                </a:solidFill>
                <a:effectLst/>
                <a:latin typeface="Calibri" panose="020F0502020204030204" pitchFamily="34" charset="0"/>
                <a:ea typeface="Calibri" panose="020F0502020204030204" pitchFamily="34" charset="0"/>
                <a:cs typeface="Times New Roman" panose="02020603050405020304" pitchFamily="18" charset="0"/>
              </a:rPr>
              <a:t>, control costs, and ensure better health outcomes for the people of Connecticut.</a:t>
            </a:r>
            <a:endParaRPr lang="en-US" sz="3200" b="1" i="1" kern="10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522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6" y="1143000"/>
            <a:ext cx="10810504" cy="502920"/>
          </a:xfrm>
        </p:spPr>
        <p:txBody>
          <a:bodyPr>
            <a:normAutofit fontScale="90000"/>
          </a:bodyPr>
          <a:lstStyle/>
          <a:p>
            <a:r>
              <a:rPr lang="en-US" sz="4400" b="1" dirty="0"/>
              <a:t>Health Data &amp; Analysis</a:t>
            </a:r>
            <a:r>
              <a:rPr lang="en-US" dirty="0"/>
              <a:t/>
            </a:r>
            <a:br>
              <a:rPr lang="en-US" dirty="0"/>
            </a:br>
            <a:endParaRPr lang="en-US" dirty="0"/>
          </a:p>
        </p:txBody>
      </p:sp>
      <p:sp>
        <p:nvSpPr>
          <p:cNvPr id="3" name="Content Placeholder 2"/>
          <p:cNvSpPr>
            <a:spLocks noGrp="1"/>
          </p:cNvSpPr>
          <p:nvPr>
            <p:ph idx="1"/>
          </p:nvPr>
        </p:nvSpPr>
        <p:spPr>
          <a:xfrm>
            <a:off x="609600" y="1721922"/>
            <a:ext cx="10972800" cy="4325112"/>
          </a:xfrm>
        </p:spPr>
        <p:txBody>
          <a:bodyPr>
            <a:noAutofit/>
          </a:bodyPr>
          <a:lstStyle/>
          <a:p>
            <a:r>
              <a:rPr lang="en-US" sz="2400" b="1" dirty="0" smtClean="0"/>
              <a:t>Create </a:t>
            </a:r>
            <a:r>
              <a:rPr lang="en-US" sz="2400" b="1" dirty="0"/>
              <a:t>and administer a state </a:t>
            </a:r>
            <a:r>
              <a:rPr lang="en-US" sz="2400" b="1" i="1" dirty="0"/>
              <a:t>Health Information Exchange </a:t>
            </a:r>
            <a:endParaRPr lang="en-US" sz="2400" b="1" i="1" dirty="0" smtClean="0"/>
          </a:p>
          <a:p>
            <a:r>
              <a:rPr lang="en-US" sz="2400" b="1" dirty="0" smtClean="0"/>
              <a:t>Establish </a:t>
            </a:r>
            <a:r>
              <a:rPr lang="en-US" sz="2400" b="1" dirty="0"/>
              <a:t>and administer the </a:t>
            </a:r>
            <a:r>
              <a:rPr lang="en-US" sz="2400" b="1" i="1" dirty="0"/>
              <a:t>Core Data Analytics Solution (CDAS</a:t>
            </a:r>
            <a:r>
              <a:rPr lang="en-US" sz="2400" b="1" i="1" dirty="0" smtClean="0"/>
              <a:t>) </a:t>
            </a:r>
            <a:r>
              <a:rPr lang="en-US" sz="2400" b="1" dirty="0" smtClean="0"/>
              <a:t>to</a:t>
            </a:r>
            <a:r>
              <a:rPr lang="en-US" sz="2400" b="1" i="1" dirty="0" smtClean="0"/>
              <a:t> </a:t>
            </a:r>
            <a:r>
              <a:rPr lang="en-US" sz="2400" b="1" dirty="0"/>
              <a:t>enable in-depth data analytics, including </a:t>
            </a:r>
            <a:r>
              <a:rPr lang="en-US" sz="2400" b="1" i="1" dirty="0"/>
              <a:t>electronic Clinical Quality Measures (eCQMs)</a:t>
            </a:r>
            <a:r>
              <a:rPr lang="en-US" sz="2400" b="1" dirty="0"/>
              <a:t> to support payment and practice reforms. </a:t>
            </a:r>
            <a:endParaRPr lang="en-US" sz="2400" b="1" dirty="0" smtClean="0"/>
          </a:p>
          <a:p>
            <a:r>
              <a:rPr lang="en-US" sz="2400" b="1" dirty="0" smtClean="0"/>
              <a:t> </a:t>
            </a:r>
            <a:r>
              <a:rPr lang="en-US" sz="2400" b="1" dirty="0"/>
              <a:t>Administer </a:t>
            </a:r>
            <a:r>
              <a:rPr lang="en-US" sz="2400" b="1" dirty="0" smtClean="0"/>
              <a:t>the </a:t>
            </a:r>
            <a:r>
              <a:rPr lang="en-US" sz="2400" b="1" i="1" dirty="0" smtClean="0"/>
              <a:t>All-Payer </a:t>
            </a:r>
            <a:r>
              <a:rPr lang="en-US" sz="2400" b="1" i="1" dirty="0"/>
              <a:t>Claims Database (APCD) </a:t>
            </a:r>
            <a:r>
              <a:rPr lang="en-US" sz="2400" b="1" dirty="0"/>
              <a:t>program for the purpose of collecting, assessing and reporting health care </a:t>
            </a:r>
            <a:r>
              <a:rPr lang="en-US" sz="2400" b="1" dirty="0" smtClean="0"/>
              <a:t>information. </a:t>
            </a:r>
          </a:p>
          <a:p>
            <a:r>
              <a:rPr lang="en-US" sz="2400" b="1" dirty="0" smtClean="0"/>
              <a:t>Prepare </a:t>
            </a:r>
            <a:r>
              <a:rPr lang="en-US" sz="2400" b="1" dirty="0"/>
              <a:t>the statewide </a:t>
            </a:r>
            <a:r>
              <a:rPr lang="en-US" sz="2400" b="1" i="1" dirty="0"/>
              <a:t>Health Information Technology Plan (HIT Plan</a:t>
            </a:r>
            <a:r>
              <a:rPr lang="en-US" sz="2400" b="1" i="1" dirty="0" smtClean="0"/>
              <a:t>) </a:t>
            </a:r>
            <a:r>
              <a:rPr lang="en-US" sz="2400" b="1" dirty="0" smtClean="0"/>
              <a:t>to achieve </a:t>
            </a:r>
            <a:r>
              <a:rPr lang="en-US" sz="2400" b="1" dirty="0"/>
              <a:t>the state's health information technology goals</a:t>
            </a:r>
            <a:r>
              <a:rPr lang="en-US" sz="2400" b="1" dirty="0" smtClean="0"/>
              <a:t>.</a:t>
            </a:r>
          </a:p>
          <a:p>
            <a:r>
              <a:rPr lang="en-US" sz="2400" b="1" i="1" dirty="0" smtClean="0"/>
              <a:t>Medication Reconciliation and Polypharmacy work group</a:t>
            </a:r>
            <a:r>
              <a:rPr lang="en-US" sz="2400" b="1" dirty="0" smtClean="0"/>
              <a:t> is achieving stability and management solutions for patients who have many, multiple medications.</a:t>
            </a:r>
          </a:p>
        </p:txBody>
      </p:sp>
    </p:spTree>
    <p:extLst>
      <p:ext uri="{BB962C8B-B14F-4D97-AF65-F5344CB8AC3E}">
        <p14:creationId xmlns:p14="http://schemas.microsoft.com/office/powerpoint/2010/main" val="219984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59736"/>
            <a:ext cx="10972800" cy="1066800"/>
          </a:xfrm>
        </p:spPr>
        <p:txBody>
          <a:bodyPr>
            <a:normAutofit/>
          </a:bodyPr>
          <a:lstStyle/>
          <a:p>
            <a:pPr algn="ctr"/>
            <a:r>
              <a:rPr lang="en-US" sz="4400" b="1" dirty="0" smtClean="0">
                <a:latin typeface="Calibri" panose="020F0502020204030204" pitchFamily="34" charset="0"/>
                <a:cs typeface="Calibri" panose="020F0502020204030204" pitchFamily="34" charset="0"/>
              </a:rPr>
              <a:t>Health Systems Planning</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56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32" y="630936"/>
            <a:ext cx="10972800" cy="1066800"/>
          </a:xfrm>
        </p:spPr>
        <p:txBody>
          <a:bodyPr>
            <a:normAutofit/>
          </a:bodyPr>
          <a:lstStyle/>
          <a:p>
            <a:pPr algn="ctr"/>
            <a:r>
              <a:rPr lang="en-US" sz="4400" b="1" dirty="0" smtClean="0">
                <a:latin typeface="Calibri" panose="020F0502020204030204" pitchFamily="34" charset="0"/>
                <a:cs typeface="Calibri" panose="020F0502020204030204" pitchFamily="34" charset="0"/>
              </a:rPr>
              <a:t>Health Systems Planning Activities </a:t>
            </a:r>
            <a:endParaRPr lang="en-US" sz="4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598" y="1867098"/>
            <a:ext cx="11107667" cy="4325112"/>
          </a:xfrm>
        </p:spPr>
        <p:txBody>
          <a:bodyPr>
            <a:normAutofit fontScale="92500" lnSpcReduction="20000"/>
          </a:bodyPr>
          <a:lstStyle/>
          <a:p>
            <a:r>
              <a:rPr lang="en-US" sz="2600" b="1" dirty="0" smtClean="0">
                <a:latin typeface="Calibri" panose="020F0502020204030204" pitchFamily="34" charset="0"/>
                <a:cs typeface="Calibri" panose="020F0502020204030204" pitchFamily="34" charset="0"/>
              </a:rPr>
              <a:t>Certificate of Need</a:t>
            </a:r>
          </a:p>
          <a:p>
            <a:pPr marL="109728" indent="0">
              <a:buNone/>
            </a:pPr>
            <a:endParaRPr lang="en-US" sz="2600" b="1"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Acute Care and Specialty Hospitals Annual Financial Data Filings, Audited Financial Statements, Organizational Charts,  etc.</a:t>
            </a:r>
          </a:p>
          <a:p>
            <a:pPr marL="109728" indent="0">
              <a:buNone/>
            </a:pPr>
            <a:endParaRPr lang="en-US" sz="2600" b="1"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Utilization data collection (Inpatient, Outpatient and Emergency Department).</a:t>
            </a:r>
          </a:p>
          <a:p>
            <a:pPr marL="109728" indent="0">
              <a:buNone/>
            </a:pPr>
            <a:endParaRPr lang="en-US" sz="2600" b="1"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Inventory of health care services, facilities and imaging equipment (Bi-Annually)</a:t>
            </a:r>
          </a:p>
          <a:p>
            <a:pPr marL="109728" indent="0">
              <a:buNone/>
            </a:pPr>
            <a:endParaRPr lang="en-US" sz="2600" b="1" dirty="0" smtClean="0">
              <a:latin typeface="Calibri" panose="020F0502020204030204" pitchFamily="34" charset="0"/>
              <a:cs typeface="Calibri" panose="020F0502020204030204" pitchFamily="34" charset="0"/>
            </a:endParaRPr>
          </a:p>
          <a:p>
            <a:r>
              <a:rPr lang="en-US" sz="2600" b="1" dirty="0" smtClean="0">
                <a:latin typeface="Calibri" panose="020F0502020204030204" pitchFamily="34" charset="0"/>
                <a:cs typeface="Calibri" panose="020F0502020204030204" pitchFamily="34" charset="0"/>
              </a:rPr>
              <a:t>Standard Publications:</a:t>
            </a:r>
          </a:p>
          <a:p>
            <a:pPr lvl="1"/>
            <a:r>
              <a:rPr lang="en-US" b="1" dirty="0" smtClean="0">
                <a:latin typeface="Calibri" panose="020F0502020204030204" pitchFamily="34" charset="0"/>
                <a:cs typeface="Calibri" panose="020F0502020204030204" pitchFamily="34" charset="0"/>
              </a:rPr>
              <a:t>Acute Care Hospitals Financial Stability Report, (Annually), and </a:t>
            </a:r>
          </a:p>
          <a:p>
            <a:pPr lvl="1"/>
            <a:r>
              <a:rPr lang="en-US" b="1" dirty="0" smtClean="0">
                <a:latin typeface="Calibri" panose="020F0502020204030204" pitchFamily="34" charset="0"/>
                <a:cs typeface="Calibri" panose="020F0502020204030204" pitchFamily="34" charset="0"/>
              </a:rPr>
              <a:t>Connecticut’s Health Care Facilities and Services Plan (Bi-Annually)</a:t>
            </a:r>
          </a:p>
          <a:p>
            <a:endParaRPr lang="en-US" sz="2400" dirty="0"/>
          </a:p>
        </p:txBody>
      </p:sp>
    </p:spTree>
    <p:extLst>
      <p:ext uri="{BB962C8B-B14F-4D97-AF65-F5344CB8AC3E}">
        <p14:creationId xmlns:p14="http://schemas.microsoft.com/office/powerpoint/2010/main" val="27776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2249424"/>
            <a:ext cx="10972800" cy="4325112"/>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endParaRPr lang="en-US" sz="2400" dirty="0" smtClean="0"/>
          </a:p>
          <a:p>
            <a:pPr marL="109728" indent="0">
              <a:buFont typeface="Georgia"/>
              <a:buNone/>
            </a:pPr>
            <a:endParaRPr lang="en-US" sz="2400" dirty="0" smtClean="0"/>
          </a:p>
          <a:p>
            <a:endParaRPr lang="en-US" sz="2400" dirty="0" smtClean="0"/>
          </a:p>
          <a:p>
            <a:endParaRPr lang="en-US" dirty="0" smtClean="0"/>
          </a:p>
          <a:p>
            <a:endParaRPr lang="en-US" dirty="0"/>
          </a:p>
        </p:txBody>
      </p:sp>
      <p:sp>
        <p:nvSpPr>
          <p:cNvPr id="6" name="Content Placeholder 5"/>
          <p:cNvSpPr>
            <a:spLocks noGrp="1"/>
          </p:cNvSpPr>
          <p:nvPr>
            <p:ph idx="1"/>
          </p:nvPr>
        </p:nvSpPr>
        <p:spPr>
          <a:xfrm>
            <a:off x="609600" y="1966365"/>
            <a:ext cx="10972800" cy="4608171"/>
          </a:xfrm>
        </p:spPr>
        <p:txBody>
          <a:bodyPr>
            <a:normAutofit/>
          </a:bodyPr>
          <a:lstStyle/>
          <a:p>
            <a:r>
              <a:rPr lang="en-US" sz="2400" b="1" dirty="0" smtClean="0">
                <a:latin typeface="Calibri" panose="020F0502020204030204" pitchFamily="34" charset="0"/>
                <a:cs typeface="Calibri" panose="020F0502020204030204" pitchFamily="34" charset="0"/>
              </a:rPr>
              <a:t>Certificate of Need (CON) process regulates, monitors and improves Connecticut’s health care system.</a:t>
            </a:r>
          </a:p>
          <a:p>
            <a:pPr marL="109728" indent="0">
              <a:buNone/>
            </a:pPr>
            <a:endParaRPr lang="en-US" sz="2400" b="1" dirty="0" smtClean="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CON deliberations and public hearings are an Office of Health Strategy ‘s (OHS) regulatory responsibility that ensure that a health care facility and service development address the needs in our communities. </a:t>
            </a:r>
          </a:p>
          <a:p>
            <a:endParaRPr lang="en-US" sz="2400" b="1" dirty="0">
              <a:latin typeface="Calibri" panose="020F0502020204030204" pitchFamily="34" charset="0"/>
              <a:cs typeface="Calibri" panose="020F0502020204030204" pitchFamily="34" charset="0"/>
            </a:endParaRPr>
          </a:p>
          <a:p>
            <a:r>
              <a:rPr lang="en-US" sz="2400" b="1" dirty="0" smtClean="0">
                <a:latin typeface="Calibri" panose="020F0502020204030204" pitchFamily="34" charset="0"/>
                <a:cs typeface="Calibri" panose="020F0502020204030204" pitchFamily="34" charset="0"/>
              </a:rPr>
              <a:t>The CON process protects the accessibility of healthcare services for consumers while limiting duplication of excess capacity of facilities and services in any given geographical area. </a:t>
            </a:r>
            <a:r>
              <a:rPr lang="en-US" sz="2400" b="1" i="1" dirty="0" smtClean="0">
                <a:latin typeface="Calibri" panose="020F0502020204030204" pitchFamily="34" charset="0"/>
                <a:cs typeface="Calibri" panose="020F0502020204030204" pitchFamily="34" charset="0"/>
              </a:rPr>
              <a:t>OHS holds public hearings and encourages residents to give input on every CON application</a:t>
            </a:r>
            <a:r>
              <a:rPr lang="en-US" sz="2400" b="1"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711200" y="806669"/>
            <a:ext cx="10972800" cy="1066800"/>
          </a:xfrm>
        </p:spPr>
        <p:txBody>
          <a:bodyPr>
            <a:noAutofit/>
          </a:bodyPr>
          <a:lstStyle/>
          <a:p>
            <a:pPr algn="ctr"/>
            <a:r>
              <a:rPr lang="en-US" b="1" dirty="0" smtClean="0">
                <a:latin typeface="Calibri" panose="020F0502020204030204" pitchFamily="34" charset="0"/>
                <a:cs typeface="Calibri" panose="020F0502020204030204" pitchFamily="34" charset="0"/>
              </a:rPr>
              <a:t>What is a </a:t>
            </a:r>
            <a:r>
              <a:rPr lang="en-US" b="1" i="1" dirty="0" smtClean="0">
                <a:latin typeface="Calibri" panose="020F0502020204030204" pitchFamily="34" charset="0"/>
                <a:cs typeface="Calibri" panose="020F0502020204030204" pitchFamily="34" charset="0"/>
              </a:rPr>
              <a:t>Certificate of Need </a:t>
            </a:r>
            <a:r>
              <a:rPr lang="en-US" b="1" dirty="0" smtClean="0">
                <a:latin typeface="Calibri" panose="020F0502020204030204" pitchFamily="34" charset="0"/>
                <a:cs typeface="Calibri" panose="020F0502020204030204" pitchFamily="34" charset="0"/>
              </a:rPr>
              <a:t>and what does it do?</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20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806669"/>
            <a:ext cx="10972800" cy="1066800"/>
          </a:xfrm>
        </p:spPr>
        <p:txBody>
          <a:bodyPr>
            <a:normAutofit/>
          </a:bodyPr>
          <a:lstStyle/>
          <a:p>
            <a:pPr algn="ctr"/>
            <a:r>
              <a:rPr lang="en-US" b="1" dirty="0" smtClean="0">
                <a:latin typeface="Calibri" panose="020F0502020204030204" pitchFamily="34" charset="0"/>
                <a:cs typeface="Calibri" panose="020F0502020204030204" pitchFamily="34" charset="0"/>
              </a:rPr>
              <a:t>What Requires a CON?</a:t>
            </a:r>
            <a:r>
              <a:rPr lang="en-US" sz="2800" b="1" dirty="0" smtClean="0"/>
              <a:t/>
            </a:r>
            <a:br>
              <a:rPr lang="en-US" sz="2800" b="1" dirty="0" smtClean="0"/>
            </a:br>
            <a:r>
              <a:rPr lang="en-US" sz="2200" dirty="0" smtClean="0"/>
              <a:t>19a-638 C.G.S. </a:t>
            </a:r>
            <a:endParaRPr lang="en-US" sz="2200" dirty="0"/>
          </a:p>
        </p:txBody>
      </p:sp>
      <p:sp>
        <p:nvSpPr>
          <p:cNvPr id="3" name="Content Placeholder 2"/>
          <p:cNvSpPr>
            <a:spLocks noGrp="1"/>
          </p:cNvSpPr>
          <p:nvPr>
            <p:ph sz="half" idx="1"/>
          </p:nvPr>
        </p:nvSpPr>
        <p:spPr>
          <a:xfrm>
            <a:off x="609600" y="2228614"/>
            <a:ext cx="5384800" cy="4341875"/>
          </a:xfrm>
        </p:spPr>
        <p:txBody>
          <a:bodyPr>
            <a:normAutofit/>
          </a:bodyPr>
          <a:lstStyle/>
          <a:p>
            <a:pPr marL="566928" indent="-457200">
              <a:buFont typeface="+mj-lt"/>
              <a:buAutoNum type="arabicPeriod"/>
            </a:pPr>
            <a:r>
              <a:rPr lang="en-US" b="1" dirty="0" smtClean="0">
                <a:ea typeface="Cambria" panose="02040503050406030204" pitchFamily="18" charset="0"/>
                <a:cs typeface="Calibri" panose="020F0502020204030204" pitchFamily="34" charset="0"/>
              </a:rPr>
              <a:t>Est. of a new health care facility (HCF)</a:t>
            </a:r>
          </a:p>
          <a:p>
            <a:pPr marL="566928" indent="-457200">
              <a:buFont typeface="+mj-lt"/>
              <a:buAutoNum type="arabicPeriod"/>
            </a:pPr>
            <a:r>
              <a:rPr lang="en-US" b="1" dirty="0" smtClean="0">
                <a:ea typeface="Cambria" panose="02040503050406030204" pitchFamily="18" charset="0"/>
                <a:cs typeface="Calibri" panose="020F0502020204030204" pitchFamily="34" charset="0"/>
              </a:rPr>
              <a:t>Transfer ownership of a HCF </a:t>
            </a:r>
          </a:p>
          <a:p>
            <a:pPr marL="566928" indent="-457200">
              <a:buFont typeface="+mj-lt"/>
              <a:buAutoNum type="arabicPeriod"/>
            </a:pPr>
            <a:r>
              <a:rPr lang="en-US" b="1" dirty="0" smtClean="0">
                <a:ea typeface="Cambria" panose="02040503050406030204" pitchFamily="18" charset="0"/>
                <a:cs typeface="Calibri" panose="020F0502020204030204" pitchFamily="34" charset="0"/>
              </a:rPr>
              <a:t>Transfer ownership of a large Group Practice</a:t>
            </a:r>
            <a:endParaRPr lang="en-US" b="1" dirty="0">
              <a:ea typeface="Cambria" panose="02040503050406030204" pitchFamily="18" charset="0"/>
              <a:cs typeface="Calibri" panose="020F0502020204030204" pitchFamily="34" charset="0"/>
            </a:endParaRPr>
          </a:p>
          <a:p>
            <a:pPr marL="566928" indent="-457200">
              <a:buFont typeface="+mj-lt"/>
              <a:buAutoNum type="arabicPeriod"/>
            </a:pPr>
            <a:r>
              <a:rPr lang="en-US" b="1" dirty="0" smtClean="0">
                <a:ea typeface="Cambria" panose="02040503050406030204" pitchFamily="18" charset="0"/>
                <a:cs typeface="Calibri" panose="020F0502020204030204" pitchFamily="34" charset="0"/>
              </a:rPr>
              <a:t>Est. of a Free Standing ED</a:t>
            </a:r>
          </a:p>
          <a:p>
            <a:pPr marL="566928" indent="-457200">
              <a:buFont typeface="+mj-lt"/>
              <a:buAutoNum type="arabicPeriod"/>
            </a:pPr>
            <a:r>
              <a:rPr lang="en-US" b="1" dirty="0" smtClean="0">
                <a:ea typeface="Cambria" panose="02040503050406030204" pitchFamily="18" charset="0"/>
                <a:cs typeface="Calibri" panose="020F0502020204030204" pitchFamily="34" charset="0"/>
              </a:rPr>
              <a:t>Termination of a service (hospital)</a:t>
            </a:r>
          </a:p>
          <a:p>
            <a:pPr marL="566928" indent="-457200">
              <a:buFont typeface="+mj-lt"/>
              <a:buAutoNum type="arabicPeriod"/>
            </a:pPr>
            <a:r>
              <a:rPr lang="en-US" b="1" dirty="0" smtClean="0">
                <a:ea typeface="Cambria" panose="02040503050406030204" pitchFamily="18" charset="0"/>
                <a:cs typeface="Calibri" panose="020F0502020204030204" pitchFamily="34" charset="0"/>
              </a:rPr>
              <a:t>Est. of an O/P Surgical Facility </a:t>
            </a:r>
          </a:p>
          <a:p>
            <a:pPr marL="566928" indent="-457200">
              <a:buFont typeface="+mj-lt"/>
              <a:buAutoNum type="arabicPeriod"/>
            </a:pPr>
            <a:r>
              <a:rPr lang="en-US" b="1" dirty="0">
                <a:ea typeface="Cambria" panose="02040503050406030204" pitchFamily="18" charset="0"/>
                <a:cs typeface="Calibri" panose="020F0502020204030204" pitchFamily="34" charset="0"/>
              </a:rPr>
              <a:t>Termination of a surgical services by an O/P (exemptions may apply)</a:t>
            </a:r>
          </a:p>
          <a:p>
            <a:pPr marL="109728" indent="0">
              <a:buNone/>
            </a:pPr>
            <a:endParaRPr lang="en-US" sz="2400" dirty="0" smtClean="0"/>
          </a:p>
          <a:p>
            <a:endParaRPr lang="en-US" sz="2400" dirty="0" smtClean="0"/>
          </a:p>
          <a:p>
            <a:pPr marL="109728" indent="0">
              <a:buNone/>
            </a:pPr>
            <a:endParaRPr lang="en-US" sz="3200" dirty="0" smtClean="0"/>
          </a:p>
          <a:p>
            <a:endParaRPr lang="en-US" dirty="0"/>
          </a:p>
        </p:txBody>
      </p:sp>
      <p:sp>
        <p:nvSpPr>
          <p:cNvPr id="4" name="Content Placeholder 3"/>
          <p:cNvSpPr>
            <a:spLocks noGrp="1"/>
          </p:cNvSpPr>
          <p:nvPr>
            <p:ph sz="half" idx="2"/>
          </p:nvPr>
        </p:nvSpPr>
        <p:spPr>
          <a:xfrm>
            <a:off x="6115866" y="2249424"/>
            <a:ext cx="5384800" cy="4341875"/>
          </a:xfrm>
        </p:spPr>
        <p:txBody>
          <a:bodyPr>
            <a:normAutofit/>
          </a:bodyPr>
          <a:lstStyle/>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Termination of an ED by a hospital </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Est. of cardiac services</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Acq. of CT, MRI, PET, PET-CT, </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Acq. Of nonhospital LinAc</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Increase in lic. bed capacity of a HCF</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Acq. Of new tech. equip. (1</a:t>
            </a:r>
            <a:r>
              <a:rPr lang="en-US" b="1" baseline="30000" dirty="0" smtClean="0">
                <a:ea typeface="Cambria" panose="02040503050406030204" pitchFamily="18" charset="0"/>
                <a:cs typeface="Calibri" panose="020F0502020204030204" pitchFamily="34" charset="0"/>
              </a:rPr>
              <a:t>st</a:t>
            </a:r>
            <a:r>
              <a:rPr lang="en-US" b="1" dirty="0" smtClean="0">
                <a:ea typeface="Cambria" panose="02040503050406030204" pitchFamily="18" charset="0"/>
                <a:cs typeface="Calibri" panose="020F0502020204030204" pitchFamily="34" charset="0"/>
              </a:rPr>
              <a:t> in State)</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An increase of 2 or more ORs in 3 yrs</a:t>
            </a:r>
          </a:p>
          <a:p>
            <a:pPr marL="566928" indent="-457200">
              <a:buFont typeface="+mj-lt"/>
              <a:buAutoNum type="arabicPeriod" startAt="8"/>
            </a:pPr>
            <a:r>
              <a:rPr lang="en-US" b="1" dirty="0" smtClean="0">
                <a:ea typeface="Cambria" panose="02040503050406030204" pitchFamily="18" charset="0"/>
                <a:cs typeface="Calibri" panose="020F0502020204030204" pitchFamily="34" charset="0"/>
              </a:rPr>
              <a:t>Termination of I/P, O/P services by any facility that is eligible for Medicare or Medicaid</a:t>
            </a:r>
          </a:p>
          <a:p>
            <a:endParaRPr lang="en-US" sz="2400" b="1" dirty="0" smtClean="0"/>
          </a:p>
          <a:p>
            <a:endParaRPr lang="en-US" b="1" dirty="0"/>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latin typeface="Calibri" panose="020F0502020204030204" pitchFamily="34" charset="0"/>
                <a:cs typeface="Calibri" panose="020F0502020204030204" pitchFamily="34" charset="0"/>
              </a:rPr>
              <a:t>How many </a:t>
            </a:r>
            <a:r>
              <a:rPr lang="en-US" b="1" i="1" dirty="0" smtClean="0">
                <a:latin typeface="Calibri" panose="020F0502020204030204" pitchFamily="34" charset="0"/>
                <a:cs typeface="Calibri" panose="020F0502020204030204" pitchFamily="34" charset="0"/>
              </a:rPr>
              <a:t>and</a:t>
            </a:r>
            <a:r>
              <a:rPr lang="en-US" b="1" dirty="0" smtClean="0">
                <a:latin typeface="Calibri" panose="020F0502020204030204" pitchFamily="34" charset="0"/>
                <a:cs typeface="Calibri" panose="020F0502020204030204" pitchFamily="34" charset="0"/>
              </a:rPr>
              <a:t> what type of CON applications are filed each year?</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600" b="1" dirty="0" smtClean="0">
                <a:ea typeface="Cambria" panose="02040503050406030204" pitchFamily="18" charset="0"/>
                <a:cs typeface="Calibri" panose="020F0502020204030204" pitchFamily="34" charset="0"/>
              </a:rPr>
              <a:t>Last year, 31 applications were filed with OHS:</a:t>
            </a:r>
          </a:p>
          <a:p>
            <a:pPr lvl="1"/>
            <a:r>
              <a:rPr lang="en-US" sz="2400" b="1" dirty="0" smtClean="0">
                <a:ea typeface="Cambria" panose="02040503050406030204" pitchFamily="18" charset="0"/>
                <a:cs typeface="Calibri" panose="020F0502020204030204" pitchFamily="34" charset="0"/>
              </a:rPr>
              <a:t>10 for Termination of Service, </a:t>
            </a:r>
            <a:endParaRPr lang="en-US" sz="2400" b="1" dirty="0">
              <a:ea typeface="Cambria" panose="02040503050406030204" pitchFamily="18" charset="0"/>
              <a:cs typeface="Calibri" panose="020F0502020204030204" pitchFamily="34" charset="0"/>
            </a:endParaRPr>
          </a:p>
          <a:p>
            <a:pPr lvl="1"/>
            <a:r>
              <a:rPr lang="en-US" sz="2400" b="1" dirty="0" smtClean="0">
                <a:ea typeface="Cambria" panose="02040503050406030204" pitchFamily="18" charset="0"/>
                <a:cs typeface="Calibri" panose="020F0502020204030204" pitchFamily="34" charset="0"/>
              </a:rPr>
              <a:t>7 for Changes of Ownership (OSF/ASC, Group Practice), </a:t>
            </a:r>
          </a:p>
          <a:p>
            <a:pPr lvl="1"/>
            <a:r>
              <a:rPr lang="en-US" sz="2400" b="1" dirty="0" smtClean="0">
                <a:ea typeface="Cambria" panose="02040503050406030204" pitchFamily="18" charset="0"/>
                <a:cs typeface="Calibri" panose="020F0502020204030204" pitchFamily="34" charset="0"/>
              </a:rPr>
              <a:t>5 for acquisition of imaging equipment, </a:t>
            </a:r>
          </a:p>
          <a:p>
            <a:pPr lvl="1"/>
            <a:r>
              <a:rPr lang="en-US" sz="2400" b="1" dirty="0" smtClean="0">
                <a:ea typeface="Cambria" panose="02040503050406030204" pitchFamily="18" charset="0"/>
                <a:cs typeface="Calibri" panose="020F0502020204030204" pitchFamily="34" charset="0"/>
              </a:rPr>
              <a:t>5 for behavioral health. </a:t>
            </a:r>
          </a:p>
          <a:p>
            <a:pPr marL="411480" lvl="1" indent="0">
              <a:buNone/>
            </a:pPr>
            <a:endParaRPr lang="en-US" sz="2400" b="1" dirty="0" smtClean="0">
              <a:ea typeface="Cambria" panose="02040503050406030204" pitchFamily="18" charset="0"/>
              <a:cs typeface="Calibri" panose="020F0502020204030204" pitchFamily="34" charset="0"/>
            </a:endParaRPr>
          </a:p>
          <a:p>
            <a:r>
              <a:rPr lang="en-US" sz="2600" b="1" dirty="0" smtClean="0">
                <a:ea typeface="Cambria" panose="02040503050406030204" pitchFamily="18" charset="0"/>
                <a:cs typeface="Calibri" panose="020F0502020204030204" pitchFamily="34" charset="0"/>
              </a:rPr>
              <a:t>Over </a:t>
            </a:r>
            <a:r>
              <a:rPr lang="en-US" sz="2600" b="1" dirty="0">
                <a:ea typeface="Cambria" panose="02040503050406030204" pitchFamily="18" charset="0"/>
                <a:cs typeface="Calibri" panose="020F0502020204030204" pitchFamily="34" charset="0"/>
              </a:rPr>
              <a:t>the past </a:t>
            </a:r>
            <a:r>
              <a:rPr lang="en-US" sz="2600" b="1" dirty="0" smtClean="0">
                <a:ea typeface="Cambria" panose="02040503050406030204" pitchFamily="18" charset="0"/>
                <a:cs typeface="Calibri" panose="020F0502020204030204" pitchFamily="34" charset="0"/>
              </a:rPr>
              <a:t>8 years, annual CON </a:t>
            </a:r>
            <a:r>
              <a:rPr lang="en-US" sz="2600" b="1" dirty="0">
                <a:ea typeface="Cambria" panose="02040503050406030204" pitchFamily="18" charset="0"/>
                <a:cs typeface="Calibri" panose="020F0502020204030204" pitchFamily="34" charset="0"/>
              </a:rPr>
              <a:t>applications </a:t>
            </a:r>
            <a:r>
              <a:rPr lang="en-US" sz="2600" b="1" dirty="0" smtClean="0">
                <a:ea typeface="Cambria" panose="02040503050406030204" pitchFamily="18" charset="0"/>
                <a:cs typeface="Calibri" panose="020F0502020204030204" pitchFamily="34" charset="0"/>
              </a:rPr>
              <a:t>filings have </a:t>
            </a:r>
            <a:r>
              <a:rPr lang="en-US" sz="2600" b="1" dirty="0">
                <a:ea typeface="Cambria" panose="02040503050406030204" pitchFamily="18" charset="0"/>
                <a:cs typeface="Calibri" panose="020F0502020204030204" pitchFamily="34" charset="0"/>
              </a:rPr>
              <a:t>averaged approx. </a:t>
            </a:r>
            <a:r>
              <a:rPr lang="en-US" sz="2600" b="1" dirty="0" smtClean="0">
                <a:ea typeface="Cambria" panose="02040503050406030204" pitchFamily="18" charset="0"/>
                <a:cs typeface="Calibri" panose="020F0502020204030204" pitchFamily="34" charset="0"/>
              </a:rPr>
              <a:t>28-30 new filings per </a:t>
            </a:r>
            <a:r>
              <a:rPr lang="en-US" sz="2600" b="1" dirty="0">
                <a:ea typeface="Cambria" panose="02040503050406030204" pitchFamily="18" charset="0"/>
                <a:cs typeface="Calibri" panose="020F0502020204030204" pitchFamily="34" charset="0"/>
              </a:rPr>
              <a:t>year</a:t>
            </a:r>
            <a:r>
              <a:rPr lang="en-US" sz="2600" b="1" dirty="0" smtClean="0">
                <a:ea typeface="Cambria" panose="02040503050406030204" pitchFamily="18" charset="0"/>
                <a:cs typeface="Calibri" panose="020F0502020204030204" pitchFamily="34" charset="0"/>
              </a:rPr>
              <a:t>. </a:t>
            </a:r>
          </a:p>
          <a:p>
            <a:endParaRPr lang="en-US" dirty="0" smtClean="0"/>
          </a:p>
          <a:p>
            <a:endParaRPr lang="en-US" dirty="0"/>
          </a:p>
        </p:txBody>
      </p:sp>
    </p:spTree>
    <p:extLst>
      <p:ext uri="{BB962C8B-B14F-4D97-AF65-F5344CB8AC3E}">
        <p14:creationId xmlns:p14="http://schemas.microsoft.com/office/powerpoint/2010/main" val="345928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smtClean="0">
                <a:latin typeface="Calibri" panose="020F0502020204030204" pitchFamily="34" charset="0"/>
                <a:cs typeface="Calibri" panose="020F0502020204030204" pitchFamily="34" charset="0"/>
              </a:rPr>
              <a:t>Who</a:t>
            </a:r>
            <a:r>
              <a:rPr lang="en-US" b="1" dirty="0" smtClean="0">
                <a:latin typeface="Calibri" panose="020F0502020204030204" pitchFamily="34" charset="0"/>
                <a:cs typeface="Calibri" panose="020F0502020204030204" pitchFamily="34" charset="0"/>
              </a:rPr>
              <a:t> is part of the CON process?</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b="1" dirty="0" smtClean="0">
                <a:ea typeface="Cambria" panose="02040503050406030204" pitchFamily="18" charset="0"/>
                <a:cs typeface="Calibri" panose="020F0502020204030204" pitchFamily="34" charset="0"/>
              </a:rPr>
              <a:t>Applicant(s)</a:t>
            </a:r>
          </a:p>
          <a:p>
            <a:r>
              <a:rPr lang="en-US" sz="2400" b="1" dirty="0" smtClean="0">
                <a:ea typeface="Cambria" panose="02040503050406030204" pitchFamily="18" charset="0"/>
                <a:cs typeface="Calibri" panose="020F0502020204030204" pitchFamily="34" charset="0"/>
              </a:rPr>
              <a:t>Other providers (opposing or supporting the application/proposal)</a:t>
            </a:r>
          </a:p>
          <a:p>
            <a:r>
              <a:rPr lang="en-US" sz="2400" b="1" dirty="0" smtClean="0">
                <a:ea typeface="Cambria" panose="02040503050406030204" pitchFamily="18" charset="0"/>
                <a:cs typeface="Calibri" panose="020F0502020204030204" pitchFamily="34" charset="0"/>
              </a:rPr>
              <a:t>Applicant(s) Employees</a:t>
            </a:r>
          </a:p>
          <a:p>
            <a:r>
              <a:rPr lang="en-US" sz="2400" b="1" dirty="0" smtClean="0">
                <a:ea typeface="Cambria" panose="02040503050406030204" pitchFamily="18" charset="0"/>
                <a:cs typeface="Calibri" panose="020F0502020204030204" pitchFamily="34" charset="0"/>
              </a:rPr>
              <a:t>Public/Consumers/Community</a:t>
            </a:r>
          </a:p>
          <a:p>
            <a:r>
              <a:rPr lang="en-US" sz="2400" b="1" dirty="0" smtClean="0">
                <a:ea typeface="Cambria" panose="02040503050406030204" pitchFamily="18" charset="0"/>
                <a:cs typeface="Calibri" panose="020F0502020204030204" pitchFamily="34" charset="0"/>
              </a:rPr>
              <a:t>Legislators</a:t>
            </a:r>
          </a:p>
          <a:p>
            <a:r>
              <a:rPr lang="en-US" sz="2400" b="1" dirty="0" smtClean="0">
                <a:ea typeface="Cambria" panose="02040503050406030204" pitchFamily="18" charset="0"/>
                <a:cs typeface="Calibri" panose="020F0502020204030204" pitchFamily="34" charset="0"/>
              </a:rPr>
              <a:t>Media</a:t>
            </a:r>
          </a:p>
          <a:p>
            <a:r>
              <a:rPr lang="en-US" sz="2400" b="1" dirty="0" smtClean="0">
                <a:ea typeface="Cambria" panose="02040503050406030204" pitchFamily="18" charset="0"/>
                <a:cs typeface="Calibri" panose="020F0502020204030204" pitchFamily="34" charset="0"/>
              </a:rPr>
              <a:t>Local Municipalities</a:t>
            </a:r>
          </a:p>
          <a:p>
            <a:r>
              <a:rPr lang="en-US" sz="2400" b="1" dirty="0" smtClean="0">
                <a:ea typeface="Cambria" panose="02040503050406030204" pitchFamily="18" charset="0"/>
                <a:cs typeface="Calibri" panose="020F0502020204030204" pitchFamily="34" charset="0"/>
              </a:rPr>
              <a:t>Other States (Not directly but indirectly)</a:t>
            </a:r>
          </a:p>
          <a:p>
            <a:endParaRPr lang="en-US" dirty="0" smtClean="0"/>
          </a:p>
        </p:txBody>
      </p:sp>
    </p:spTree>
    <p:extLst>
      <p:ext uri="{BB962C8B-B14F-4D97-AF65-F5344CB8AC3E}">
        <p14:creationId xmlns:p14="http://schemas.microsoft.com/office/powerpoint/2010/main" val="408765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9432"/>
            <a:ext cx="10972800" cy="1066800"/>
          </a:xfrm>
        </p:spPr>
        <p:txBody>
          <a:bodyPr>
            <a:noAutofit/>
          </a:bodyPr>
          <a:lstStyle/>
          <a:p>
            <a:pPr algn="ctr"/>
            <a:r>
              <a:rPr lang="en-US" sz="3600" b="1" dirty="0" smtClean="0">
                <a:latin typeface="Calibri" panose="020F0502020204030204" pitchFamily="34" charset="0"/>
                <a:cs typeface="Calibri" panose="020F0502020204030204" pitchFamily="34" charset="0"/>
              </a:rPr>
              <a:t>Opportunities for Engagement by Public/Consumers/Communities</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b="1" dirty="0" smtClean="0">
                <a:ea typeface="Cambria" panose="02040503050406030204" pitchFamily="18" charset="0"/>
                <a:cs typeface="Calibri" panose="020F0502020204030204" pitchFamily="34" charset="0"/>
              </a:rPr>
              <a:t>Public comments are accepted </a:t>
            </a:r>
            <a:r>
              <a:rPr lang="en-US" sz="2400" b="1" i="1" dirty="0" smtClean="0">
                <a:ea typeface="Cambria" panose="02040503050406030204" pitchFamily="18" charset="0"/>
                <a:cs typeface="Calibri" panose="020F0502020204030204" pitchFamily="34" charset="0"/>
              </a:rPr>
              <a:t>anytime</a:t>
            </a:r>
            <a:r>
              <a:rPr lang="en-US" sz="2400" b="1" dirty="0" smtClean="0">
                <a:ea typeface="Cambria" panose="02040503050406030204" pitchFamily="18" charset="0"/>
                <a:cs typeface="Calibri" panose="020F0502020204030204" pitchFamily="34" charset="0"/>
              </a:rPr>
              <a:t> by OHS. (Once application is filed all public comments become part of the file)</a:t>
            </a: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Public has right to </a:t>
            </a:r>
            <a:r>
              <a:rPr lang="en-US" sz="2400" b="1" i="1" dirty="0" smtClean="0">
                <a:ea typeface="Cambria" panose="02040503050406030204" pitchFamily="18" charset="0"/>
                <a:cs typeface="Calibri" panose="020F0502020204030204" pitchFamily="34" charset="0"/>
              </a:rPr>
              <a:t>request a public hearing </a:t>
            </a:r>
            <a:r>
              <a:rPr lang="en-US" sz="2400" b="1" dirty="0" smtClean="0">
                <a:ea typeface="Cambria" panose="02040503050406030204" pitchFamily="18" charset="0"/>
                <a:cs typeface="Calibri" panose="020F0502020204030204" pitchFamily="34" charset="0"/>
              </a:rPr>
              <a:t>(Company representing 3 or more individuals or 5 or more individuals from public).</a:t>
            </a: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At a public hearing, general public can provide comment to OHS (written, oral or both). </a:t>
            </a: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Related statutory criteria, 19a-639 C.G.S. </a:t>
            </a:r>
          </a:p>
          <a:p>
            <a:endParaRPr lang="en-US" dirty="0" smtClean="0"/>
          </a:p>
        </p:txBody>
      </p:sp>
    </p:spTree>
    <p:extLst>
      <p:ext uri="{BB962C8B-B14F-4D97-AF65-F5344CB8AC3E}">
        <p14:creationId xmlns:p14="http://schemas.microsoft.com/office/powerpoint/2010/main" val="145737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3544"/>
            <a:ext cx="10972800" cy="1066800"/>
          </a:xfrm>
        </p:spPr>
        <p:txBody>
          <a:bodyPr>
            <a:noAutofit/>
          </a:bodyPr>
          <a:lstStyle/>
          <a:p>
            <a:pPr algn="ctr"/>
            <a:r>
              <a:rPr lang="en-US" b="1" dirty="0" smtClean="0">
                <a:latin typeface="Calibri" panose="020F0502020204030204" pitchFamily="34" charset="0"/>
                <a:cs typeface="Calibri" panose="020F0502020204030204" pitchFamily="34" charset="0"/>
              </a:rPr>
              <a:t>OHS’ Current Efforts to Engage Public/Consumers/Community</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endParaRPr lang="en-US" sz="2400" dirty="0" smtClean="0"/>
          </a:p>
          <a:p>
            <a:r>
              <a:rPr lang="en-US" sz="2400" b="1" dirty="0" smtClean="0">
                <a:ea typeface="Cambria" panose="02040503050406030204" pitchFamily="18" charset="0"/>
                <a:cs typeface="Calibri" panose="020F0502020204030204" pitchFamily="34" charset="0"/>
              </a:rPr>
              <a:t>Notice upcoming hearing in the region’s major newspaper(s).</a:t>
            </a: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Post public hearing information on our website.</a:t>
            </a: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Hearing information is disseminated via social media via (Twitter &amp; Facebook).</a:t>
            </a: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OHS relay’s information to local town halls, public libraries and any public associations, that we may be aware of</a:t>
            </a:r>
          </a:p>
          <a:p>
            <a:endParaRPr lang="en-US" sz="2400" dirty="0" smtClean="0"/>
          </a:p>
          <a:p>
            <a:pPr marL="109728" indent="0">
              <a:buNone/>
            </a:pPr>
            <a:endParaRPr lang="en-US" sz="2400" dirty="0" smtClean="0"/>
          </a:p>
          <a:p>
            <a:endParaRPr lang="en-US" sz="2400" dirty="0" smtClean="0"/>
          </a:p>
          <a:p>
            <a:endParaRPr lang="en-US" dirty="0" smtClean="0"/>
          </a:p>
          <a:p>
            <a:endParaRPr lang="en-US" dirty="0"/>
          </a:p>
        </p:txBody>
      </p:sp>
    </p:spTree>
    <p:extLst>
      <p:ext uri="{BB962C8B-B14F-4D97-AF65-F5344CB8AC3E}">
        <p14:creationId xmlns:p14="http://schemas.microsoft.com/office/powerpoint/2010/main" val="276820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947928"/>
            <a:ext cx="11716512" cy="1066800"/>
          </a:xfrm>
        </p:spPr>
        <p:txBody>
          <a:bodyPr>
            <a:noAutofit/>
          </a:bodyPr>
          <a:lstStyle/>
          <a:p>
            <a:pPr algn="ctr"/>
            <a:r>
              <a:rPr lang="en-US" b="1" dirty="0" smtClean="0">
                <a:solidFill>
                  <a:srgbClr val="0069A7"/>
                </a:solidFill>
                <a:latin typeface="Calibri" panose="020F0502020204030204" pitchFamily="34" charset="0"/>
                <a:cs typeface="Calibri" panose="020F0502020204030204" pitchFamily="34" charset="0"/>
              </a:rPr>
              <a:t>OHS’ </a:t>
            </a:r>
            <a:r>
              <a:rPr lang="en-US" b="1" dirty="0">
                <a:solidFill>
                  <a:srgbClr val="0069A7"/>
                </a:solidFill>
                <a:latin typeface="Calibri" panose="020F0502020204030204" pitchFamily="34" charset="0"/>
                <a:cs typeface="Calibri" panose="020F0502020204030204" pitchFamily="34" charset="0"/>
              </a:rPr>
              <a:t>Current Efforts to Engage </a:t>
            </a:r>
            <a:r>
              <a:rPr lang="en-US" b="1" dirty="0" smtClean="0">
                <a:solidFill>
                  <a:srgbClr val="0069A7"/>
                </a:solidFill>
                <a:latin typeface="Calibri" panose="020F0502020204030204" pitchFamily="34" charset="0"/>
                <a:cs typeface="Calibri" panose="020F0502020204030204" pitchFamily="34" charset="0"/>
              </a:rPr>
              <a:t>Public/Consumers/Community</a:t>
            </a:r>
            <a:br>
              <a:rPr lang="en-US" b="1" dirty="0" smtClean="0">
                <a:solidFill>
                  <a:srgbClr val="0069A7"/>
                </a:solidFill>
                <a:latin typeface="Calibri" panose="020F0502020204030204" pitchFamily="34" charset="0"/>
                <a:cs typeface="Calibri" panose="020F0502020204030204" pitchFamily="34" charset="0"/>
              </a:rPr>
            </a:br>
            <a:r>
              <a:rPr lang="en-US" b="1" dirty="0" smtClean="0">
                <a:solidFill>
                  <a:srgbClr val="0069A7"/>
                </a:solidFill>
                <a:latin typeface="Calibri" panose="020F0502020204030204" pitchFamily="34" charset="0"/>
                <a:cs typeface="Calibri" panose="020F0502020204030204" pitchFamily="34" charset="0"/>
              </a:rPr>
              <a:t>(Continued)</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2532888"/>
            <a:ext cx="10972800" cy="4325112"/>
          </a:xfrm>
        </p:spPr>
        <p:txBody>
          <a:bodyPr/>
          <a:lstStyle/>
          <a:p>
            <a:pPr lvl="0">
              <a:buClr>
                <a:srgbClr val="C00000">
                  <a:lumMod val="75000"/>
                </a:srgbClr>
              </a:buClr>
            </a:pPr>
            <a:r>
              <a:rPr lang="en-US" sz="2400" b="1" dirty="0">
                <a:solidFill>
                  <a:srgbClr val="0069A7"/>
                </a:solidFill>
                <a:ea typeface="Cambria" panose="02040503050406030204" pitchFamily="18" charset="0"/>
                <a:cs typeface="Calibri" panose="020F0502020204030204" pitchFamily="34" charset="0"/>
              </a:rPr>
              <a:t>OHS’ </a:t>
            </a:r>
            <a:r>
              <a:rPr lang="en-US" sz="2400" b="1" dirty="0" smtClean="0">
                <a:solidFill>
                  <a:srgbClr val="0069A7"/>
                </a:solidFill>
                <a:ea typeface="Cambria" panose="02040503050406030204" pitchFamily="18" charset="0"/>
                <a:cs typeface="Calibri" panose="020F0502020204030204" pitchFamily="34" charset="0"/>
              </a:rPr>
              <a:t>Outreach Coordinator </a:t>
            </a:r>
            <a:r>
              <a:rPr lang="en-US" sz="2400" b="1" dirty="0">
                <a:solidFill>
                  <a:srgbClr val="0069A7"/>
                </a:solidFill>
                <a:ea typeface="Cambria" panose="02040503050406030204" pitchFamily="18" charset="0"/>
                <a:cs typeface="Calibri" panose="020F0502020204030204" pitchFamily="34" charset="0"/>
              </a:rPr>
              <a:t>plays a pivotal role between OHS and </a:t>
            </a:r>
            <a:r>
              <a:rPr lang="en-US" sz="2400" b="1" dirty="0" smtClean="0">
                <a:solidFill>
                  <a:srgbClr val="0069A7"/>
                </a:solidFill>
                <a:ea typeface="Cambria" panose="02040503050406030204" pitchFamily="18" charset="0"/>
                <a:cs typeface="Calibri" panose="020F0502020204030204" pitchFamily="34" charset="0"/>
              </a:rPr>
              <a:t>public</a:t>
            </a:r>
          </a:p>
          <a:p>
            <a:pPr marL="109728" lvl="0" indent="0">
              <a:buClr>
                <a:srgbClr val="C00000">
                  <a:lumMod val="75000"/>
                </a:srgbClr>
              </a:buClr>
              <a:buNone/>
            </a:pPr>
            <a:endParaRPr lang="en-US" sz="2400" b="1" dirty="0">
              <a:solidFill>
                <a:srgbClr val="0069A7"/>
              </a:solidFill>
              <a:ea typeface="Cambria" panose="02040503050406030204" pitchFamily="18" charset="0"/>
              <a:cs typeface="Calibri" panose="020F0502020204030204" pitchFamily="34" charset="0"/>
            </a:endParaRPr>
          </a:p>
          <a:p>
            <a:pPr lvl="0">
              <a:buClr>
                <a:srgbClr val="C00000">
                  <a:lumMod val="75000"/>
                </a:srgbClr>
              </a:buClr>
            </a:pPr>
            <a:r>
              <a:rPr lang="en-US" sz="2400" b="1" dirty="0" smtClean="0">
                <a:solidFill>
                  <a:srgbClr val="0069A7"/>
                </a:solidFill>
                <a:ea typeface="Cambria" panose="02040503050406030204" pitchFamily="18" charset="0"/>
                <a:cs typeface="Calibri" panose="020F0502020204030204" pitchFamily="34" charset="0"/>
              </a:rPr>
              <a:t>Dedicated </a:t>
            </a:r>
            <a:r>
              <a:rPr lang="en-US" sz="2400" b="1" dirty="0">
                <a:solidFill>
                  <a:srgbClr val="0069A7"/>
                </a:solidFill>
                <a:ea typeface="Cambria" panose="02040503050406030204" pitchFamily="18" charset="0"/>
                <a:cs typeface="Calibri" panose="020F0502020204030204" pitchFamily="34" charset="0"/>
              </a:rPr>
              <a:t>email </a:t>
            </a:r>
            <a:r>
              <a:rPr lang="en-US" sz="2400" b="1" dirty="0" smtClean="0">
                <a:solidFill>
                  <a:srgbClr val="0069A7"/>
                </a:solidFill>
                <a:ea typeface="Cambria" panose="02040503050406030204" pitchFamily="18" charset="0"/>
                <a:cs typeface="Calibri" panose="020F0502020204030204" pitchFamily="34" charset="0"/>
              </a:rPr>
              <a:t>for public </a:t>
            </a:r>
            <a:r>
              <a:rPr lang="en-US" sz="2400" b="1" dirty="0">
                <a:solidFill>
                  <a:srgbClr val="0069A7"/>
                </a:solidFill>
                <a:ea typeface="Cambria" panose="02040503050406030204" pitchFamily="18" charset="0"/>
                <a:cs typeface="Calibri" panose="020F0502020204030204" pitchFamily="34" charset="0"/>
              </a:rPr>
              <a:t>comment (</a:t>
            </a:r>
            <a:r>
              <a:rPr lang="en-US" sz="2400" b="1" dirty="0" smtClean="0">
                <a:solidFill>
                  <a:srgbClr val="0069A7"/>
                </a:solidFill>
                <a:ea typeface="Cambria" panose="02040503050406030204" pitchFamily="18" charset="0"/>
                <a:cs typeface="Calibri" panose="020F0502020204030204" pitchFamily="34" charset="0"/>
                <a:hlinkClick r:id="rId3"/>
              </a:rPr>
              <a:t>concomment@ct.gov</a:t>
            </a:r>
            <a:r>
              <a:rPr lang="en-US" sz="2400" b="1" dirty="0" smtClean="0">
                <a:solidFill>
                  <a:srgbClr val="0069A7"/>
                </a:solidFill>
                <a:ea typeface="Cambria" panose="02040503050406030204" pitchFamily="18" charset="0"/>
                <a:cs typeface="Calibri" panose="020F0502020204030204" pitchFamily="34" charset="0"/>
              </a:rPr>
              <a:t> )</a:t>
            </a:r>
          </a:p>
          <a:p>
            <a:pPr marL="109728" lvl="0" indent="0">
              <a:buClr>
                <a:srgbClr val="C00000">
                  <a:lumMod val="75000"/>
                </a:srgbClr>
              </a:buClr>
              <a:buNone/>
            </a:pPr>
            <a:endParaRPr lang="en-US" sz="2400" b="1" dirty="0">
              <a:solidFill>
                <a:srgbClr val="0069A7"/>
              </a:solidFill>
              <a:ea typeface="Cambria" panose="02040503050406030204" pitchFamily="18" charset="0"/>
              <a:cs typeface="Calibri" panose="020F0502020204030204" pitchFamily="34" charset="0"/>
            </a:endParaRPr>
          </a:p>
          <a:p>
            <a:pPr lvl="0">
              <a:buClr>
                <a:srgbClr val="C00000">
                  <a:lumMod val="75000"/>
                </a:srgbClr>
              </a:buClr>
            </a:pPr>
            <a:r>
              <a:rPr lang="en-US" sz="2400" b="1" dirty="0">
                <a:solidFill>
                  <a:srgbClr val="0069A7"/>
                </a:solidFill>
                <a:ea typeface="Cambria" panose="02040503050406030204" pitchFamily="18" charset="0"/>
                <a:cs typeface="Calibri" panose="020F0502020204030204" pitchFamily="34" charset="0"/>
              </a:rPr>
              <a:t>Video recording of our public </a:t>
            </a:r>
            <a:r>
              <a:rPr lang="en-US" sz="2400" b="1" dirty="0" smtClean="0">
                <a:solidFill>
                  <a:srgbClr val="0069A7"/>
                </a:solidFill>
                <a:ea typeface="Cambria" panose="02040503050406030204" pitchFamily="18" charset="0"/>
                <a:cs typeface="Calibri" panose="020F0502020204030204" pitchFamily="34" charset="0"/>
              </a:rPr>
              <a:t>hearings on OHS </a:t>
            </a:r>
            <a:r>
              <a:rPr lang="en-US" sz="2400" b="1" dirty="0">
                <a:solidFill>
                  <a:srgbClr val="0069A7"/>
                </a:solidFill>
                <a:ea typeface="Cambria" panose="02040503050406030204" pitchFamily="18" charset="0"/>
                <a:cs typeface="Calibri" panose="020F0502020204030204" pitchFamily="34" charset="0"/>
              </a:rPr>
              <a:t>YouTube Channel (Public Hearings recorded on and posted </a:t>
            </a:r>
            <a:r>
              <a:rPr lang="en-US" sz="2400" b="1" dirty="0" smtClean="0">
                <a:solidFill>
                  <a:srgbClr val="0069A7"/>
                </a:solidFill>
                <a:ea typeface="Cambria" panose="02040503050406030204" pitchFamily="18" charset="0"/>
                <a:cs typeface="Calibri" panose="020F0502020204030204" pitchFamily="34" charset="0"/>
              </a:rPr>
              <a:t>within 24 hours)</a:t>
            </a:r>
          </a:p>
          <a:p>
            <a:pPr marL="109728" lvl="0" indent="0">
              <a:buClr>
                <a:srgbClr val="C00000">
                  <a:lumMod val="75000"/>
                </a:srgbClr>
              </a:buClr>
              <a:buNone/>
            </a:pPr>
            <a:endParaRPr lang="en-US" sz="2400" dirty="0">
              <a:solidFill>
                <a:srgbClr val="0069A7"/>
              </a:solidFill>
            </a:endParaRPr>
          </a:p>
          <a:p>
            <a:pPr marL="109728" indent="0">
              <a:buNone/>
            </a:pPr>
            <a:endParaRPr lang="en-US" dirty="0"/>
          </a:p>
        </p:txBody>
      </p:sp>
      <p:sp>
        <p:nvSpPr>
          <p:cNvPr id="4" name="Slide Number Placeholder 3"/>
          <p:cNvSpPr>
            <a:spLocks noGrp="1"/>
          </p:cNvSpPr>
          <p:nvPr>
            <p:ph type="sldNum" sz="quarter" idx="12"/>
          </p:nvPr>
        </p:nvSpPr>
        <p:spPr>
          <a:xfrm flipH="1">
            <a:off x="-1517904" y="6288420"/>
            <a:ext cx="13100304" cy="1666860"/>
          </a:xfrm>
        </p:spPr>
        <p:txBody>
          <a:bodyPr/>
          <a:lstStyle/>
          <a:p>
            <a:fld id="{401CF334-2D5C-4859-84A6-CA7E6E43FAEB}" type="slidenum">
              <a:rPr lang="en-US" smtClean="0"/>
              <a:t>29</a:t>
            </a:fld>
            <a:endParaRPr lang="en-US" dirty="0"/>
          </a:p>
        </p:txBody>
      </p:sp>
    </p:spTree>
    <p:extLst>
      <p:ext uri="{BB962C8B-B14F-4D97-AF65-F5344CB8AC3E}">
        <p14:creationId xmlns:p14="http://schemas.microsoft.com/office/powerpoint/2010/main" val="25547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72717" y="702732"/>
            <a:ext cx="9402150" cy="5777225"/>
          </a:xfrm>
          <a:prstGeom prst="rect">
            <a:avLst/>
          </a:prstGeom>
        </p:spPr>
      </p:pic>
      <p:sp>
        <p:nvSpPr>
          <p:cNvPr id="2" name="Title 1"/>
          <p:cNvSpPr>
            <a:spLocks noGrp="1"/>
          </p:cNvSpPr>
          <p:nvPr>
            <p:ph type="title"/>
          </p:nvPr>
        </p:nvSpPr>
        <p:spPr>
          <a:xfrm>
            <a:off x="567267" y="1274231"/>
            <a:ext cx="2731104" cy="1066800"/>
          </a:xfrm>
          <a:solidFill>
            <a:schemeClr val="bg1"/>
          </a:solidFill>
        </p:spPr>
        <p:txBody>
          <a:bodyPr/>
          <a:lstStyle/>
          <a:p>
            <a:r>
              <a:rPr lang="en-US" b="1" dirty="0" smtClean="0"/>
              <a:t>Our Vision</a:t>
            </a:r>
            <a:endParaRPr lang="en-US" b="1" dirty="0"/>
          </a:p>
        </p:txBody>
      </p:sp>
      <p:sp>
        <p:nvSpPr>
          <p:cNvPr id="3" name="Content Placeholder 2"/>
          <p:cNvSpPr>
            <a:spLocks noGrp="1"/>
          </p:cNvSpPr>
          <p:nvPr>
            <p:ph idx="1"/>
          </p:nvPr>
        </p:nvSpPr>
        <p:spPr>
          <a:xfrm>
            <a:off x="829734" y="3066411"/>
            <a:ext cx="10617200" cy="1278467"/>
          </a:xfrm>
          <a:solidFill>
            <a:schemeClr val="bg1"/>
          </a:solidFill>
        </p:spPr>
        <p:txBody>
          <a:bodyPr>
            <a:normAutofit/>
          </a:bodyPr>
          <a:lstStyle/>
          <a:p>
            <a:pPr marL="0" indent="0" algn="ctr">
              <a:buNone/>
            </a:pPr>
            <a:r>
              <a:rPr lang="en-US" sz="2400" b="1" dirty="0" smtClean="0"/>
              <a:t>Working </a:t>
            </a:r>
            <a:r>
              <a:rPr lang="en-US" sz="2400" b="1" dirty="0"/>
              <a:t>together, we can find the best solutions to the challenges we face in health and healthcare—cost, access, quality, equity—and present those options to our state </a:t>
            </a:r>
            <a:r>
              <a:rPr lang="en-US" sz="2400" b="1" dirty="0" smtClean="0"/>
              <a:t>policymakers </a:t>
            </a:r>
            <a:r>
              <a:rPr lang="en-US" sz="2400" b="1" dirty="0"/>
              <a:t>and stakeholders. </a:t>
            </a:r>
          </a:p>
        </p:txBody>
      </p:sp>
      <p:sp>
        <p:nvSpPr>
          <p:cNvPr id="6" name="Rectangle 5"/>
          <p:cNvSpPr/>
          <p:nvPr/>
        </p:nvSpPr>
        <p:spPr>
          <a:xfrm>
            <a:off x="2965196" y="2486389"/>
            <a:ext cx="6193875" cy="646331"/>
          </a:xfrm>
          <a:prstGeom prst="rect">
            <a:avLst/>
          </a:prstGeom>
          <a:solidFill>
            <a:schemeClr val="bg1"/>
          </a:solidFill>
        </p:spPr>
        <p:txBody>
          <a:bodyPr wrap="none">
            <a:spAutoFit/>
          </a:bodyPr>
          <a:lstStyle/>
          <a:p>
            <a:pPr lvl="0" algn="ctr">
              <a:spcBef>
                <a:spcPts val="300"/>
              </a:spcBef>
              <a:buClr>
                <a:srgbClr val="C00000">
                  <a:lumMod val="75000"/>
                </a:srgbClr>
              </a:buClr>
            </a:pPr>
            <a:r>
              <a:rPr lang="en-US" sz="3600" b="1" i="1" dirty="0">
                <a:solidFill>
                  <a:srgbClr val="0069A7"/>
                </a:solidFill>
                <a:latin typeface="Cambria" panose="02040503050406030204" pitchFamily="18" charset="0"/>
              </a:rPr>
              <a:t>We are looking to the future.</a:t>
            </a:r>
          </a:p>
        </p:txBody>
      </p:sp>
    </p:spTree>
    <p:extLst>
      <p:ext uri="{BB962C8B-B14F-4D97-AF65-F5344CB8AC3E}">
        <p14:creationId xmlns:p14="http://schemas.microsoft.com/office/powerpoint/2010/main" val="290597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latin typeface="Calibri" panose="020F0502020204030204" pitchFamily="34" charset="0"/>
                <a:cs typeface="Calibri" panose="020F0502020204030204" pitchFamily="34" charset="0"/>
              </a:rPr>
              <a:t>OHS’ Current Efforts to Engage Public/Consumers/Community</a:t>
            </a:r>
            <a:br>
              <a:rPr lang="en-US" b="1" dirty="0" smtClean="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t>
            </a:r>
            <a:r>
              <a:rPr lang="en-US" b="1" dirty="0" smtClean="0">
                <a:latin typeface="Calibri" panose="020F0502020204030204" pitchFamily="34" charset="0"/>
                <a:cs typeface="Calibri" panose="020F0502020204030204" pitchFamily="34" charset="0"/>
              </a:rPr>
              <a:t>Continued)</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endParaRPr lang="en-US" dirty="0" smtClean="0"/>
          </a:p>
          <a:p>
            <a:endParaRPr lang="en-US" dirty="0"/>
          </a:p>
        </p:txBody>
      </p:sp>
      <p:sp>
        <p:nvSpPr>
          <p:cNvPr id="5" name="Content Placeholder 2"/>
          <p:cNvSpPr txBox="1">
            <a:spLocks/>
          </p:cNvSpPr>
          <p:nvPr/>
        </p:nvSpPr>
        <p:spPr>
          <a:xfrm>
            <a:off x="432816" y="2660904"/>
            <a:ext cx="10972800" cy="4517136"/>
          </a:xfrm>
          <a:prstGeom prst="rect">
            <a:avLst/>
          </a:prstGeom>
        </p:spPr>
        <p:txBody>
          <a:bodyPr vert="horz">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lvl="0">
              <a:buClr>
                <a:srgbClr val="C00000">
                  <a:lumMod val="75000"/>
                </a:srgbClr>
              </a:buClr>
            </a:pPr>
            <a:r>
              <a:rPr lang="en-US" sz="2400" b="1" dirty="0">
                <a:solidFill>
                  <a:srgbClr val="0069A7"/>
                </a:solidFill>
                <a:ea typeface="Cambria" panose="02040503050406030204" pitchFamily="18" charset="0"/>
                <a:cs typeface="Calibri" panose="020F0502020204030204" pitchFamily="34" charset="0"/>
              </a:rPr>
              <a:t>A newly </a:t>
            </a:r>
            <a:r>
              <a:rPr lang="en-US" sz="2400" b="1" dirty="0" smtClean="0">
                <a:solidFill>
                  <a:srgbClr val="0069A7"/>
                </a:solidFill>
                <a:ea typeface="Cambria" panose="02040503050406030204" pitchFamily="18" charset="0"/>
                <a:cs typeface="Calibri" panose="020F0502020204030204" pitchFamily="34" charset="0"/>
              </a:rPr>
              <a:t>developed </a:t>
            </a:r>
            <a:r>
              <a:rPr lang="en-US" sz="2400" b="1" dirty="0">
                <a:solidFill>
                  <a:srgbClr val="0069A7"/>
                </a:solidFill>
                <a:ea typeface="Cambria" panose="02040503050406030204" pitchFamily="18" charset="0"/>
                <a:cs typeface="Calibri" panose="020F0502020204030204" pitchFamily="34" charset="0"/>
              </a:rPr>
              <a:t>Public Hearings Page on our website (one-stop-shop</a:t>
            </a:r>
            <a:r>
              <a:rPr lang="en-US" sz="2400" b="1" dirty="0" smtClean="0">
                <a:solidFill>
                  <a:srgbClr val="0069A7"/>
                </a:solidFill>
                <a:ea typeface="Cambria" panose="02040503050406030204" pitchFamily="18" charset="0"/>
                <a:cs typeface="Calibri" panose="020F0502020204030204" pitchFamily="34" charset="0"/>
              </a:rPr>
              <a:t>)</a:t>
            </a:r>
            <a:endParaRPr lang="en-US" sz="2400" b="1" dirty="0">
              <a:solidFill>
                <a:srgbClr val="0069A7"/>
              </a:solidFill>
              <a:ea typeface="Cambria" panose="02040503050406030204" pitchFamily="18" charset="0"/>
              <a:cs typeface="Calibri" panose="020F0502020204030204" pitchFamily="34" charset="0"/>
            </a:endParaRP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OHS </a:t>
            </a:r>
            <a:r>
              <a:rPr lang="en-US" sz="2400" b="1" dirty="0">
                <a:ea typeface="Cambria" panose="02040503050406030204" pitchFamily="18" charset="0"/>
                <a:cs typeface="Calibri" panose="020F0502020204030204" pitchFamily="34" charset="0"/>
              </a:rPr>
              <a:t>has </a:t>
            </a:r>
            <a:r>
              <a:rPr lang="en-US" sz="2400" b="1" dirty="0" smtClean="0">
                <a:ea typeface="Cambria" panose="02040503050406030204" pitchFamily="18" charset="0"/>
                <a:cs typeface="Calibri" panose="020F0502020204030204" pitchFamily="34" charset="0"/>
              </a:rPr>
              <a:t>a significant presence at its hearings. This provides public attending  a direct person to ask questions regarding the application, hearing and process</a:t>
            </a:r>
            <a:r>
              <a:rPr lang="en-US" sz="2400" b="1" dirty="0">
                <a:ea typeface="Cambria" panose="02040503050406030204" pitchFamily="18" charset="0"/>
                <a:cs typeface="Calibri" panose="020F0502020204030204" pitchFamily="34" charset="0"/>
              </a:rPr>
              <a:t> </a:t>
            </a:r>
            <a:r>
              <a:rPr lang="en-US" sz="2400" b="1" dirty="0" smtClean="0">
                <a:ea typeface="Cambria" panose="02040503050406030204" pitchFamily="18" charset="0"/>
                <a:cs typeface="Calibri" panose="020F0502020204030204" pitchFamily="34" charset="0"/>
              </a:rPr>
              <a:t>as well as submit information to OHS</a:t>
            </a:r>
            <a:endParaRPr lang="en-US" sz="2400" b="1" dirty="0">
              <a:ea typeface="Cambria" panose="02040503050406030204" pitchFamily="18" charset="0"/>
              <a:cs typeface="Calibri" panose="020F0502020204030204" pitchFamily="34" charset="0"/>
            </a:endParaRPr>
          </a:p>
          <a:p>
            <a:pPr marL="109728" indent="0">
              <a:buNone/>
            </a:pPr>
            <a:endParaRPr lang="en-US" sz="2400" b="1" dirty="0" smtClean="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If an issue is brought up by public that has not yet been addressed, OHS will have the Applicant(s) address it directly at the hearing, while the public is present in the audience</a:t>
            </a:r>
          </a:p>
          <a:p>
            <a:endParaRPr lang="en-US" dirty="0" smtClean="0"/>
          </a:p>
          <a:p>
            <a:pPr lvl="1"/>
            <a:endParaRPr lang="en-US" sz="2400" dirty="0" smtClean="0"/>
          </a:p>
          <a:p>
            <a:pPr lvl="1"/>
            <a:endParaRPr lang="en-US" dirty="0" smtClean="0"/>
          </a:p>
          <a:p>
            <a:endParaRPr lang="en-US" dirty="0" smtClean="0"/>
          </a:p>
          <a:p>
            <a:endParaRPr lang="en-US" sz="2400" dirty="0" smtClean="0"/>
          </a:p>
          <a:p>
            <a:endParaRPr lang="en-US" dirty="0" smtClean="0"/>
          </a:p>
          <a:p>
            <a:endParaRPr lang="en-US" dirty="0"/>
          </a:p>
        </p:txBody>
      </p:sp>
    </p:spTree>
    <p:extLst>
      <p:ext uri="{BB962C8B-B14F-4D97-AF65-F5344CB8AC3E}">
        <p14:creationId xmlns:p14="http://schemas.microsoft.com/office/powerpoint/2010/main" val="308681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838200"/>
            <a:ext cx="10972800" cy="1066800"/>
          </a:xfrm>
        </p:spPr>
        <p:txBody>
          <a:bodyPr>
            <a:noAutofit/>
          </a:bodyPr>
          <a:lstStyle/>
          <a:p>
            <a:pPr algn="ctr"/>
            <a:r>
              <a:rPr lang="en-US" b="1" dirty="0" smtClean="0">
                <a:solidFill>
                  <a:srgbClr val="0069A7"/>
                </a:solidFill>
                <a:latin typeface="Calibri" panose="020F0502020204030204" pitchFamily="34" charset="0"/>
                <a:cs typeface="Calibri" panose="020F0502020204030204" pitchFamily="34" charset="0"/>
              </a:rPr>
              <a:t>OHS’ </a:t>
            </a:r>
            <a:r>
              <a:rPr lang="en-US" b="1" dirty="0">
                <a:solidFill>
                  <a:srgbClr val="0069A7"/>
                </a:solidFill>
                <a:latin typeface="Calibri" panose="020F0502020204030204" pitchFamily="34" charset="0"/>
                <a:cs typeface="Calibri" panose="020F0502020204030204" pitchFamily="34" charset="0"/>
              </a:rPr>
              <a:t>Current Efforts to Engage Public/Consumers/Community</a:t>
            </a:r>
            <a:br>
              <a:rPr lang="en-US" b="1" dirty="0">
                <a:solidFill>
                  <a:srgbClr val="0069A7"/>
                </a:solidFill>
                <a:latin typeface="Calibri" panose="020F0502020204030204" pitchFamily="34" charset="0"/>
                <a:cs typeface="Calibri" panose="020F0502020204030204" pitchFamily="34" charset="0"/>
              </a:rPr>
            </a:br>
            <a:r>
              <a:rPr lang="en-US" b="1" dirty="0">
                <a:solidFill>
                  <a:srgbClr val="0069A7"/>
                </a:solidFill>
                <a:latin typeface="Calibri" panose="020F0502020204030204" pitchFamily="34" charset="0"/>
                <a:cs typeface="Calibri" panose="020F0502020204030204" pitchFamily="34" charset="0"/>
              </a:rPr>
              <a:t>(Continued)</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4256" y="2532888"/>
            <a:ext cx="10972800" cy="4325112"/>
          </a:xfrm>
        </p:spPr>
        <p:txBody>
          <a:bodyPr>
            <a:normAutofit/>
          </a:bodyPr>
          <a:lstStyle/>
          <a:p>
            <a:r>
              <a:rPr lang="en-US" sz="2400" b="1" dirty="0">
                <a:ea typeface="Cambria" panose="02040503050406030204" pitchFamily="18" charset="0"/>
                <a:cs typeface="Calibri" panose="020F0502020204030204" pitchFamily="34" charset="0"/>
              </a:rPr>
              <a:t>Some examples of </a:t>
            </a:r>
            <a:r>
              <a:rPr lang="en-US" sz="2400" b="1" dirty="0" smtClean="0">
                <a:ea typeface="Cambria" panose="02040503050406030204" pitchFamily="18" charset="0"/>
                <a:cs typeface="Calibri" panose="020F0502020204030204" pitchFamily="34" charset="0"/>
              </a:rPr>
              <a:t>public engagement’s effects </a:t>
            </a:r>
            <a:r>
              <a:rPr lang="en-US" sz="2400" b="1" dirty="0">
                <a:ea typeface="Cambria" panose="02040503050406030204" pitchFamily="18" charset="0"/>
                <a:cs typeface="Calibri" panose="020F0502020204030204" pitchFamily="34" charset="0"/>
              </a:rPr>
              <a:t>on CONs:</a:t>
            </a:r>
          </a:p>
          <a:p>
            <a:pPr lvl="1"/>
            <a:endParaRPr lang="en-US" sz="2400" b="1" dirty="0" smtClean="0">
              <a:ea typeface="Cambria" panose="02040503050406030204" pitchFamily="18" charset="0"/>
              <a:cs typeface="Calibri" panose="020F0502020204030204" pitchFamily="34" charset="0"/>
            </a:endParaRPr>
          </a:p>
          <a:p>
            <a:pPr lvl="1"/>
            <a:r>
              <a:rPr lang="en-US" sz="2400" b="1" dirty="0" smtClean="0">
                <a:ea typeface="Cambria" panose="02040503050406030204" pitchFamily="18" charset="0"/>
                <a:cs typeface="Calibri" panose="020F0502020204030204" pitchFamily="34" charset="0"/>
              </a:rPr>
              <a:t>Development </a:t>
            </a:r>
            <a:r>
              <a:rPr lang="en-US" sz="2400" b="1" dirty="0">
                <a:ea typeface="Cambria" panose="02040503050406030204" pitchFamily="18" charset="0"/>
                <a:cs typeface="Calibri" panose="020F0502020204030204" pitchFamily="34" charset="0"/>
              </a:rPr>
              <a:t>of </a:t>
            </a:r>
            <a:r>
              <a:rPr lang="en-US" sz="2400" b="1" dirty="0" smtClean="0">
                <a:ea typeface="Cambria" panose="02040503050406030204" pitchFamily="18" charset="0"/>
                <a:cs typeface="Calibri" panose="020F0502020204030204" pitchFamily="34" charset="0"/>
              </a:rPr>
              <a:t>Portals, since Sept 2017 (CON</a:t>
            </a:r>
            <a:r>
              <a:rPr lang="en-US" sz="2400" b="1" dirty="0">
                <a:ea typeface="Cambria" panose="02040503050406030204" pitchFamily="18" charset="0"/>
                <a:cs typeface="Calibri" panose="020F0502020204030204" pitchFamily="34" charset="0"/>
              </a:rPr>
              <a:t>, HRS, Notifications/Filings</a:t>
            </a:r>
            <a:r>
              <a:rPr lang="en-US" sz="2400" b="1" dirty="0" smtClean="0">
                <a:ea typeface="Cambria" panose="02040503050406030204" pitchFamily="18" charset="0"/>
                <a:cs typeface="Calibri" panose="020F0502020204030204" pitchFamily="34" charset="0"/>
              </a:rPr>
              <a:t>)</a:t>
            </a:r>
            <a:endParaRPr lang="en-US" sz="2400" b="1" dirty="0">
              <a:ea typeface="Cambria" panose="02040503050406030204" pitchFamily="18" charset="0"/>
              <a:cs typeface="Calibri" panose="020F0502020204030204" pitchFamily="34" charset="0"/>
            </a:endParaRPr>
          </a:p>
          <a:p>
            <a:pPr lvl="1" defTabSz="687388"/>
            <a:r>
              <a:rPr lang="en-US" sz="2400" b="1" dirty="0">
                <a:ea typeface="Cambria" panose="02040503050406030204" pitchFamily="18" charset="0"/>
                <a:cs typeface="Calibri" panose="020F0502020204030204" pitchFamily="34" charset="0"/>
              </a:rPr>
              <a:t>Hearings starting later in the day </a:t>
            </a:r>
            <a:r>
              <a:rPr lang="en-US" sz="2400" b="1" i="1" dirty="0">
                <a:ea typeface="Cambria" panose="02040503050406030204" pitchFamily="18" charset="0"/>
                <a:cs typeface="Calibri" panose="020F0502020204030204" pitchFamily="34" charset="0"/>
              </a:rPr>
              <a:t>and</a:t>
            </a:r>
            <a:r>
              <a:rPr lang="en-US" sz="2400" b="1" dirty="0">
                <a:ea typeface="Cambria" panose="02040503050406030204" pitchFamily="18" charset="0"/>
                <a:cs typeface="Calibri" panose="020F0502020204030204" pitchFamily="34" charset="0"/>
              </a:rPr>
              <a:t> OHS hearing staff present at least </a:t>
            </a:r>
            <a:endParaRPr lang="en-US" sz="2400" b="1" dirty="0" smtClean="0">
              <a:ea typeface="Cambria" panose="02040503050406030204" pitchFamily="18" charset="0"/>
              <a:cs typeface="Calibri" panose="020F0502020204030204" pitchFamily="34" charset="0"/>
            </a:endParaRPr>
          </a:p>
          <a:p>
            <a:pPr marL="411480" lvl="1" indent="0" defTabSz="687388">
              <a:buNone/>
            </a:pPr>
            <a:r>
              <a:rPr lang="en-US" sz="2400" b="1" dirty="0">
                <a:ea typeface="Cambria" panose="02040503050406030204" pitchFamily="18" charset="0"/>
                <a:cs typeface="Calibri" panose="020F0502020204030204" pitchFamily="34" charset="0"/>
              </a:rPr>
              <a:t>	</a:t>
            </a:r>
            <a:r>
              <a:rPr lang="en-US" sz="2400" b="1" dirty="0" smtClean="0">
                <a:ea typeface="Cambria" panose="02040503050406030204" pitchFamily="18" charset="0"/>
                <a:cs typeface="Calibri" panose="020F0502020204030204" pitchFamily="34" charset="0"/>
              </a:rPr>
              <a:t>until </a:t>
            </a:r>
            <a:r>
              <a:rPr lang="en-US" sz="2400" b="1" dirty="0">
                <a:ea typeface="Cambria" panose="02040503050406030204" pitchFamily="18" charset="0"/>
                <a:cs typeface="Calibri" panose="020F0502020204030204" pitchFamily="34" charset="0"/>
              </a:rPr>
              <a:t>6 </a:t>
            </a:r>
            <a:r>
              <a:rPr lang="en-US" sz="2400" b="1" dirty="0" smtClean="0">
                <a:ea typeface="Cambria" panose="02040503050406030204" pitchFamily="18" charset="0"/>
                <a:cs typeface="Calibri" panose="020F0502020204030204" pitchFamily="34" charset="0"/>
              </a:rPr>
              <a:t>pm</a:t>
            </a:r>
            <a:endParaRPr lang="en-US" sz="2400" b="1" dirty="0">
              <a:ea typeface="Cambria" panose="02040503050406030204" pitchFamily="18" charset="0"/>
              <a:cs typeface="Calibri" panose="020F0502020204030204" pitchFamily="34" charset="0"/>
            </a:endParaRPr>
          </a:p>
          <a:p>
            <a:pPr lvl="1"/>
            <a:r>
              <a:rPr lang="en-US" sz="2400" b="1" dirty="0">
                <a:ea typeface="Cambria" panose="02040503050406030204" pitchFamily="18" charset="0"/>
                <a:cs typeface="Calibri" panose="020F0502020204030204" pitchFamily="34" charset="0"/>
              </a:rPr>
              <a:t>Hearings being </a:t>
            </a:r>
            <a:r>
              <a:rPr lang="en-US" sz="2400" b="1" dirty="0" smtClean="0">
                <a:ea typeface="Cambria" panose="02040503050406030204" pitchFamily="18" charset="0"/>
                <a:cs typeface="Calibri" panose="020F0502020204030204" pitchFamily="34" charset="0"/>
              </a:rPr>
              <a:t>adjourned (not closed the day of) </a:t>
            </a:r>
            <a:r>
              <a:rPr lang="en-US" sz="2400" b="1" dirty="0">
                <a:ea typeface="Cambria" panose="02040503050406030204" pitchFamily="18" charset="0"/>
                <a:cs typeface="Calibri" panose="020F0502020204030204" pitchFamily="34" charset="0"/>
              </a:rPr>
              <a:t>to provide ample time for comments on </a:t>
            </a:r>
            <a:r>
              <a:rPr lang="en-US" sz="2400" b="1" dirty="0" smtClean="0">
                <a:ea typeface="Cambria" panose="02040503050406030204" pitchFamily="18" charset="0"/>
                <a:cs typeface="Calibri" panose="020F0502020204030204" pitchFamily="34" charset="0"/>
              </a:rPr>
              <a:t>record</a:t>
            </a:r>
            <a:endParaRPr lang="en-US" sz="2400" b="1" dirty="0">
              <a:ea typeface="Cambria" panose="020405030504060302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114694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00610" y="613684"/>
            <a:ext cx="10972800" cy="742936"/>
          </a:xfrm>
        </p:spPr>
        <p:txBody>
          <a:bodyPr>
            <a:normAutofit/>
          </a:bodyPr>
          <a:lstStyle/>
          <a:p>
            <a:pPr algn="ctr"/>
            <a:r>
              <a:rPr lang="en-US" sz="3200" dirty="0" smtClean="0"/>
              <a:t>New London’s Community Concerns from Public Hearing </a:t>
            </a:r>
            <a:endParaRPr lang="en-US" sz="3200" dirty="0"/>
          </a:p>
        </p:txBody>
      </p:sp>
      <p:sp>
        <p:nvSpPr>
          <p:cNvPr id="2" name="Slide Number Placeholder 1"/>
          <p:cNvSpPr>
            <a:spLocks noGrp="1"/>
          </p:cNvSpPr>
          <p:nvPr>
            <p:ph type="sldNum" sz="quarter" idx="12"/>
          </p:nvPr>
        </p:nvSpPr>
        <p:spPr/>
        <p:txBody>
          <a:bodyPr/>
          <a:lstStyle/>
          <a:p>
            <a:endParaRPr lang="en-US" dirty="0"/>
          </a:p>
        </p:txBody>
      </p:sp>
      <p:sp>
        <p:nvSpPr>
          <p:cNvPr id="3" name="Content Placeholder 2"/>
          <p:cNvSpPr txBox="1">
            <a:spLocks/>
          </p:cNvSpPr>
          <p:nvPr/>
        </p:nvSpPr>
        <p:spPr>
          <a:xfrm>
            <a:off x="838200" y="1825625"/>
            <a:ext cx="5181600" cy="4351338"/>
          </a:xfrm>
          <a:prstGeom prst="rect">
            <a:avLst/>
          </a:prstGeom>
        </p:spPr>
        <p:txBody>
          <a:bodyP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2000" dirty="0" smtClean="0"/>
              <a:t>How will the affiliation between L+M and YNHHS help serve the greater New London community?</a:t>
            </a:r>
          </a:p>
          <a:p>
            <a:r>
              <a:rPr lang="en-US" sz="2000" dirty="0" smtClean="0"/>
              <a:t>How was the community involved in the Community Health Needs Assessment?</a:t>
            </a:r>
          </a:p>
          <a:p>
            <a:r>
              <a:rPr lang="en-US" sz="2000" dirty="0" smtClean="0"/>
              <a:t>Will members of the community be involved in decision making if essential services are no longer provided @ L+M?</a:t>
            </a:r>
          </a:p>
          <a:p>
            <a:r>
              <a:rPr lang="en-US" sz="2000" dirty="0" smtClean="0"/>
              <a:t>How will L+M remain connected to its community as a resource for health care?</a:t>
            </a:r>
            <a:endParaRPr lang="en-US" sz="2000" dirty="0"/>
          </a:p>
        </p:txBody>
      </p:sp>
      <p:sp>
        <p:nvSpPr>
          <p:cNvPr id="4" name="Content Placeholder 3"/>
          <p:cNvSpPr txBox="1">
            <a:spLocks/>
          </p:cNvSpPr>
          <p:nvPr/>
        </p:nvSpPr>
        <p:spPr>
          <a:xfrm>
            <a:off x="6172200" y="1825625"/>
            <a:ext cx="5181600" cy="4351338"/>
          </a:xfrm>
          <a:prstGeom prst="rect">
            <a:avLst/>
          </a:prstGeom>
        </p:spPr>
        <p:txBody>
          <a:bodyPr>
            <a:normAutofit/>
          </a:bodyPr>
          <a:lst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2000" dirty="0" smtClean="0"/>
              <a:t>Termination of services @ L+M </a:t>
            </a:r>
          </a:p>
          <a:p>
            <a:r>
              <a:rPr lang="en-US" sz="2000" dirty="0" smtClean="0"/>
              <a:t>Relocation of services routed to YNHHS leaving fewer specialist at L+M</a:t>
            </a:r>
          </a:p>
          <a:p>
            <a:r>
              <a:rPr lang="en-US" sz="2000" dirty="0" smtClean="0"/>
              <a:t>Mistrust issues with hospital and decision makers</a:t>
            </a:r>
          </a:p>
          <a:p>
            <a:r>
              <a:rPr lang="en-US" sz="2000" dirty="0" smtClean="0"/>
              <a:t>Transportation to outpatient appointments</a:t>
            </a:r>
          </a:p>
          <a:p>
            <a:r>
              <a:rPr lang="en-US" sz="2000" dirty="0" smtClean="0"/>
              <a:t>Commitment to the Community Health Needs Assessment</a:t>
            </a:r>
          </a:p>
        </p:txBody>
      </p:sp>
      <p:pic>
        <p:nvPicPr>
          <p:cNvPr id="6" name="Picture 5"/>
          <p:cNvPicPr>
            <a:picLocks noChangeAspect="1"/>
          </p:cNvPicPr>
          <p:nvPr/>
        </p:nvPicPr>
        <p:blipFill>
          <a:blip r:embed="rId3"/>
          <a:stretch>
            <a:fillRect/>
          </a:stretch>
        </p:blipFill>
        <p:spPr>
          <a:xfrm>
            <a:off x="1098409" y="1200978"/>
            <a:ext cx="9177202" cy="780289"/>
          </a:xfrm>
          <a:prstGeom prst="rect">
            <a:avLst/>
          </a:prstGeom>
        </p:spPr>
      </p:pic>
    </p:spTree>
    <p:extLst>
      <p:ext uri="{BB962C8B-B14F-4D97-AF65-F5344CB8AC3E}">
        <p14:creationId xmlns:p14="http://schemas.microsoft.com/office/powerpoint/2010/main" val="74584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066800"/>
          </a:xfrm>
        </p:spPr>
        <p:txBody>
          <a:bodyPr>
            <a:noAutofit/>
          </a:bodyPr>
          <a:lstStyle/>
          <a:p>
            <a:pPr algn="ctr"/>
            <a:r>
              <a:rPr lang="en-US" b="1" dirty="0" smtClean="0">
                <a:solidFill>
                  <a:srgbClr val="0069A7"/>
                </a:solidFill>
                <a:latin typeface="Calibri" panose="020F0502020204030204" pitchFamily="34" charset="0"/>
                <a:cs typeface="Calibri" panose="020F0502020204030204" pitchFamily="34" charset="0"/>
              </a:rPr>
              <a:t>Examples of OHS Conditions </a:t>
            </a:r>
            <a:br>
              <a:rPr lang="en-US" b="1" dirty="0" smtClean="0">
                <a:solidFill>
                  <a:srgbClr val="0069A7"/>
                </a:solidFill>
                <a:latin typeface="Calibri" panose="020F0502020204030204" pitchFamily="34" charset="0"/>
                <a:cs typeface="Calibri" panose="020F0502020204030204" pitchFamily="34" charset="0"/>
              </a:rPr>
            </a:br>
            <a:r>
              <a:rPr lang="en-US" b="1" dirty="0" smtClean="0">
                <a:solidFill>
                  <a:srgbClr val="0069A7"/>
                </a:solidFill>
                <a:latin typeface="Calibri" panose="020F0502020204030204" pitchFamily="34" charset="0"/>
                <a:cs typeface="Calibri" panose="020F0502020204030204" pitchFamily="34" charset="0"/>
              </a:rPr>
              <a:t>(Community Related)</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lvl="1"/>
            <a:r>
              <a:rPr lang="en-US" b="1" dirty="0">
                <a:ea typeface="Cambria" panose="02040503050406030204" pitchFamily="18" charset="0"/>
                <a:cs typeface="Calibri" panose="020F0502020204030204" pitchFamily="34" charset="0"/>
              </a:rPr>
              <a:t>In </a:t>
            </a:r>
            <a:r>
              <a:rPr lang="en-US" b="1" dirty="0" smtClean="0">
                <a:ea typeface="Cambria" panose="02040503050406030204" pitchFamily="18" charset="0"/>
                <a:cs typeface="Calibri" panose="020F0502020204030204" pitchFamily="34" charset="0"/>
              </a:rPr>
              <a:t>certain CON decisions, here are some examples of  </a:t>
            </a:r>
            <a:r>
              <a:rPr lang="en-US" b="1" dirty="0" smtClean="0">
                <a:solidFill>
                  <a:srgbClr val="FF0000"/>
                </a:solidFill>
                <a:ea typeface="Cambria" panose="02040503050406030204" pitchFamily="18" charset="0"/>
                <a:cs typeface="Calibri" panose="020F0502020204030204" pitchFamily="34" charset="0"/>
              </a:rPr>
              <a:t>conditions </a:t>
            </a:r>
            <a:r>
              <a:rPr lang="en-US" sz="2400" b="1" dirty="0" smtClean="0">
                <a:ea typeface="Cambria" panose="02040503050406030204" pitchFamily="18" charset="0"/>
                <a:cs typeface="Calibri" panose="020F0502020204030204" pitchFamily="34" charset="0"/>
              </a:rPr>
              <a:t>included in an Agreed Settlements:</a:t>
            </a:r>
          </a:p>
          <a:p>
            <a:pPr marL="411480" lvl="1" indent="0">
              <a:buNone/>
            </a:pPr>
            <a:endParaRPr lang="en-US" sz="2400" b="1" dirty="0">
              <a:ea typeface="Cambria" panose="02040503050406030204" pitchFamily="18" charset="0"/>
              <a:cs typeface="Calibri" panose="020F0502020204030204" pitchFamily="34" charset="0"/>
            </a:endParaRPr>
          </a:p>
          <a:p>
            <a:pPr lvl="2"/>
            <a:r>
              <a:rPr lang="en-US" b="1" dirty="0" smtClean="0">
                <a:ea typeface="Cambria" panose="02040503050406030204" pitchFamily="18" charset="0"/>
                <a:cs typeface="Calibri" panose="020F0502020204030204" pitchFamily="34" charset="0"/>
              </a:rPr>
              <a:t>Public forums</a:t>
            </a:r>
            <a:endParaRPr lang="en-US" b="1" dirty="0">
              <a:ea typeface="Cambria" panose="02040503050406030204" pitchFamily="18" charset="0"/>
              <a:cs typeface="Calibri" panose="020F0502020204030204" pitchFamily="34" charset="0"/>
            </a:endParaRPr>
          </a:p>
          <a:p>
            <a:pPr lvl="2"/>
            <a:r>
              <a:rPr lang="en-US" b="1" dirty="0" smtClean="0">
                <a:ea typeface="Cambria" panose="02040503050406030204" pitchFamily="18" charset="0"/>
                <a:cs typeface="Calibri" panose="020F0502020204030204" pitchFamily="34" charset="0"/>
              </a:rPr>
              <a:t>Community </a:t>
            </a:r>
            <a:r>
              <a:rPr lang="en-US" b="1" dirty="0">
                <a:ea typeface="Cambria" panose="02040503050406030204" pitchFamily="18" charset="0"/>
                <a:cs typeface="Calibri" panose="020F0502020204030204" pitchFamily="34" charset="0"/>
              </a:rPr>
              <a:t>member on local </a:t>
            </a:r>
            <a:r>
              <a:rPr lang="en-US" b="1" dirty="0" smtClean="0">
                <a:ea typeface="Cambria" panose="02040503050406030204" pitchFamily="18" charset="0"/>
                <a:cs typeface="Calibri" panose="020F0502020204030204" pitchFamily="34" charset="0"/>
              </a:rPr>
              <a:t>boards</a:t>
            </a:r>
            <a:endParaRPr lang="en-US" b="1" dirty="0">
              <a:ea typeface="Cambria" panose="02040503050406030204" pitchFamily="18" charset="0"/>
              <a:cs typeface="Calibri" panose="020F0502020204030204" pitchFamily="34" charset="0"/>
            </a:endParaRPr>
          </a:p>
          <a:p>
            <a:pPr lvl="2"/>
            <a:r>
              <a:rPr lang="en-US" b="1" dirty="0" smtClean="0">
                <a:ea typeface="Cambria" panose="02040503050406030204" pitchFamily="18" charset="0"/>
                <a:cs typeface="Calibri" panose="020F0502020204030204" pitchFamily="34" charset="0"/>
              </a:rPr>
              <a:t>Independent monitors</a:t>
            </a:r>
          </a:p>
          <a:p>
            <a:pPr lvl="2"/>
            <a:r>
              <a:rPr lang="en-US" b="1" dirty="0" smtClean="0">
                <a:ea typeface="Cambria" panose="02040503050406030204" pitchFamily="18" charset="0"/>
                <a:cs typeface="Calibri" panose="020F0502020204030204" pitchFamily="34" charset="0"/>
              </a:rPr>
              <a:t>Cost and Market Impact Review</a:t>
            </a:r>
            <a:endParaRPr lang="en-US" b="1" dirty="0">
              <a:ea typeface="Cambria" panose="02040503050406030204" pitchFamily="18" charset="0"/>
              <a:cs typeface="Calibri" panose="020F0502020204030204" pitchFamily="34" charset="0"/>
            </a:endParaRPr>
          </a:p>
          <a:p>
            <a:pPr lvl="2"/>
            <a:r>
              <a:rPr lang="en-US" b="1" dirty="0" smtClean="0">
                <a:ea typeface="Cambria" panose="02040503050406030204" pitchFamily="18" charset="0"/>
                <a:cs typeface="Calibri" panose="020F0502020204030204" pitchFamily="34" charset="0"/>
              </a:rPr>
              <a:t>Requirement to develop and participate in </a:t>
            </a:r>
            <a:r>
              <a:rPr lang="en-US" b="1" dirty="0">
                <a:ea typeface="Cambria" panose="02040503050406030204" pitchFamily="18" charset="0"/>
                <a:cs typeface="Calibri" panose="020F0502020204030204" pitchFamily="34" charset="0"/>
              </a:rPr>
              <a:t>local Community Health Needs </a:t>
            </a:r>
            <a:r>
              <a:rPr lang="en-US" b="1" dirty="0" smtClean="0">
                <a:ea typeface="Cambria" panose="02040503050406030204" pitchFamily="18" charset="0"/>
                <a:cs typeface="Calibri" panose="020F0502020204030204" pitchFamily="34" charset="0"/>
              </a:rPr>
              <a:t>Assessments/Reports, </a:t>
            </a:r>
            <a:r>
              <a:rPr lang="en-US" b="1" dirty="0">
                <a:ea typeface="Cambria" panose="02040503050406030204" pitchFamily="18" charset="0"/>
                <a:cs typeface="Calibri" panose="020F0502020204030204" pitchFamily="34" charset="0"/>
              </a:rPr>
              <a:t>and</a:t>
            </a:r>
          </a:p>
          <a:p>
            <a:pPr lvl="2"/>
            <a:r>
              <a:rPr lang="en-US" b="1" dirty="0" smtClean="0">
                <a:ea typeface="Cambria" panose="02040503050406030204" pitchFamily="18" charset="0"/>
                <a:cs typeface="Calibri" panose="020F0502020204030204" pitchFamily="34" charset="0"/>
              </a:rPr>
              <a:t>Requiring an increase </a:t>
            </a:r>
            <a:r>
              <a:rPr lang="en-US" b="1" dirty="0">
                <a:ea typeface="Cambria" panose="02040503050406030204" pitchFamily="18" charset="0"/>
                <a:cs typeface="Calibri" panose="020F0502020204030204" pitchFamily="34" charset="0"/>
              </a:rPr>
              <a:t>in Hospital Community </a:t>
            </a:r>
            <a:r>
              <a:rPr lang="en-US" b="1" dirty="0" smtClean="0">
                <a:ea typeface="Cambria" panose="02040503050406030204" pitchFamily="18" charset="0"/>
                <a:cs typeface="Calibri" panose="020F0502020204030204" pitchFamily="34" charset="0"/>
              </a:rPr>
              <a:t>Benefits </a:t>
            </a:r>
            <a:endParaRPr lang="en-US" b="1" dirty="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2525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ea typeface="Cambria" panose="02040503050406030204" pitchFamily="18" charset="0"/>
                <a:cs typeface="Calibri" panose="020F0502020204030204" pitchFamily="34" charset="0"/>
              </a:rPr>
              <a:t>Conditions from L&amp;M Change of Ownership </a:t>
            </a:r>
            <a:br>
              <a:rPr lang="en-US" b="1" dirty="0">
                <a:ea typeface="Cambria" panose="02040503050406030204" pitchFamily="18" charset="0"/>
                <a:cs typeface="Calibri" panose="020F0502020204030204" pitchFamily="34" charset="0"/>
              </a:rPr>
            </a:br>
            <a:r>
              <a:rPr lang="en-US" b="1" dirty="0">
                <a:ea typeface="Cambria" panose="02040503050406030204" pitchFamily="18" charset="0"/>
                <a:cs typeface="Calibri" panose="020F0502020204030204" pitchFamily="34" charset="0"/>
              </a:rPr>
              <a:t>(to Yale) CON Agreed Settlement </a:t>
            </a:r>
          </a:p>
        </p:txBody>
      </p:sp>
      <p:sp>
        <p:nvSpPr>
          <p:cNvPr id="3" name="Content Placeholder 2"/>
          <p:cNvSpPr>
            <a:spLocks noGrp="1"/>
          </p:cNvSpPr>
          <p:nvPr>
            <p:ph idx="1"/>
          </p:nvPr>
        </p:nvSpPr>
        <p:spPr>
          <a:xfrm>
            <a:off x="609600" y="2010354"/>
            <a:ext cx="10972800" cy="4325112"/>
          </a:xfrm>
        </p:spPr>
        <p:txBody>
          <a:bodyPr>
            <a:normAutofit fontScale="92500"/>
          </a:bodyPr>
          <a:lstStyle/>
          <a:p>
            <a:pPr marL="109728" indent="0">
              <a:buNone/>
            </a:pPr>
            <a:endParaRPr lang="en-US" dirty="0" smtClean="0"/>
          </a:p>
          <a:p>
            <a:r>
              <a:rPr lang="en-US" b="1" dirty="0" smtClean="0">
                <a:ea typeface="Cambria" panose="02040503050406030204" pitchFamily="18" charset="0"/>
                <a:cs typeface="Calibri" panose="020F0502020204030204" pitchFamily="34" charset="0"/>
              </a:rPr>
              <a:t>Conditions </a:t>
            </a:r>
            <a:r>
              <a:rPr lang="en-US" b="1" dirty="0">
                <a:ea typeface="Cambria" panose="02040503050406030204" pitchFamily="18" charset="0"/>
                <a:cs typeface="Calibri" panose="020F0502020204030204" pitchFamily="34" charset="0"/>
              </a:rPr>
              <a:t>cover the follow areas:</a:t>
            </a:r>
          </a:p>
          <a:p>
            <a:pPr lvl="1"/>
            <a:r>
              <a:rPr lang="en-US" b="1" dirty="0">
                <a:ea typeface="Cambria" panose="02040503050406030204" pitchFamily="18" charset="0"/>
                <a:cs typeface="Calibri" panose="020F0502020204030204" pitchFamily="34" charset="0"/>
              </a:rPr>
              <a:t>Standard Conditions (submit Closing docs., legal agreements etc.)</a:t>
            </a:r>
          </a:p>
          <a:p>
            <a:pPr lvl="1"/>
            <a:r>
              <a:rPr lang="en-US" b="1" dirty="0">
                <a:ea typeface="Cambria" panose="02040503050406030204" pitchFamily="18" charset="0"/>
                <a:cs typeface="Calibri" panose="020F0502020204030204" pitchFamily="34" charset="0"/>
              </a:rPr>
              <a:t>Inclusion of Community Member</a:t>
            </a:r>
          </a:p>
          <a:p>
            <a:pPr lvl="1"/>
            <a:r>
              <a:rPr lang="en-US" b="1" dirty="0">
                <a:ea typeface="Cambria" panose="02040503050406030204" pitchFamily="18" charset="0"/>
                <a:cs typeface="Calibri" panose="020F0502020204030204" pitchFamily="34" charset="0"/>
              </a:rPr>
              <a:t>Joint Board Meetings &amp; Public Forums</a:t>
            </a:r>
          </a:p>
          <a:p>
            <a:pPr lvl="1"/>
            <a:r>
              <a:rPr lang="en-US" b="1" dirty="0">
                <a:ea typeface="Cambria" panose="02040503050406030204" pitchFamily="18" charset="0"/>
                <a:cs typeface="Calibri" panose="020F0502020204030204" pitchFamily="34" charset="0"/>
              </a:rPr>
              <a:t>Independent Monitor</a:t>
            </a:r>
          </a:p>
          <a:p>
            <a:pPr lvl="1"/>
            <a:r>
              <a:rPr lang="en-US" b="1" dirty="0">
                <a:ea typeface="Cambria" panose="02040503050406030204" pitchFamily="18" charset="0"/>
                <a:cs typeface="Calibri" panose="020F0502020204030204" pitchFamily="34" charset="0"/>
              </a:rPr>
              <a:t>Data and Data Analysis </a:t>
            </a:r>
            <a:r>
              <a:rPr lang="en-US" b="1" dirty="0" smtClean="0">
                <a:ea typeface="Cambria" panose="02040503050406030204" pitchFamily="18" charset="0"/>
                <a:cs typeface="Calibri" panose="020F0502020204030204" pitchFamily="34" charset="0"/>
              </a:rPr>
              <a:t>(Related </a:t>
            </a:r>
            <a:r>
              <a:rPr lang="en-US" b="1" dirty="0">
                <a:ea typeface="Cambria" panose="02040503050406030204" pitchFamily="18" charset="0"/>
                <a:cs typeface="Calibri" panose="020F0502020204030204" pitchFamily="34" charset="0"/>
              </a:rPr>
              <a:t>to Cost, Quality, Utilization, Financials)</a:t>
            </a:r>
          </a:p>
          <a:p>
            <a:pPr lvl="1"/>
            <a:r>
              <a:rPr lang="en-US" b="1" dirty="0">
                <a:ea typeface="Cambria" panose="02040503050406030204" pitchFamily="18" charset="0"/>
                <a:cs typeface="Calibri" panose="020F0502020204030204" pitchFamily="34" charset="0"/>
              </a:rPr>
              <a:t>Services and Strategic Planning</a:t>
            </a:r>
          </a:p>
          <a:p>
            <a:pPr lvl="1"/>
            <a:r>
              <a:rPr lang="en-US" b="1" dirty="0">
                <a:ea typeface="Cambria" panose="02040503050406030204" pitchFamily="18" charset="0"/>
                <a:cs typeface="Calibri" panose="020F0502020204030204" pitchFamily="34" charset="0"/>
              </a:rPr>
              <a:t>Community </a:t>
            </a:r>
            <a:r>
              <a:rPr lang="en-US" b="1" dirty="0" smtClean="0">
                <a:ea typeface="Cambria" panose="02040503050406030204" pitchFamily="18" charset="0"/>
                <a:cs typeface="Calibri" panose="020F0502020204030204" pitchFamily="34" charset="0"/>
              </a:rPr>
              <a:t>Benefits</a:t>
            </a:r>
          </a:p>
          <a:p>
            <a:pPr lvl="1"/>
            <a:r>
              <a:rPr lang="en-US" b="1" dirty="0" smtClean="0">
                <a:ea typeface="Cambria" panose="02040503050406030204" pitchFamily="18" charset="0"/>
                <a:cs typeface="Calibri" panose="020F0502020204030204" pitchFamily="34" charset="0"/>
              </a:rPr>
              <a:t>Cost and Market Impact Review</a:t>
            </a:r>
            <a:r>
              <a:rPr lang="en-US" dirty="0">
                <a:latin typeface="Calibri" panose="020F0502020204030204" pitchFamily="34" charset="0"/>
                <a:cs typeface="Calibri" panose="020F0502020204030204" pitchFamily="34" charset="0"/>
              </a:rPr>
              <a:t>	</a:t>
            </a:r>
          </a:p>
          <a:p>
            <a:endParaRPr lang="en-US" dirty="0" smtClean="0"/>
          </a:p>
          <a:p>
            <a:endParaRPr lang="en-US" dirty="0"/>
          </a:p>
        </p:txBody>
      </p:sp>
    </p:spTree>
    <p:extLst>
      <p:ext uri="{BB962C8B-B14F-4D97-AF65-F5344CB8AC3E}">
        <p14:creationId xmlns:p14="http://schemas.microsoft.com/office/powerpoint/2010/main" val="27264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72" y="890124"/>
            <a:ext cx="10972800" cy="978300"/>
          </a:xfrm>
        </p:spPr>
        <p:txBody>
          <a:bodyPr>
            <a:noAutofit/>
          </a:bodyPr>
          <a:lstStyle/>
          <a:p>
            <a:pPr algn="ctr"/>
            <a:r>
              <a:rPr lang="en-US" sz="3600" b="1" dirty="0" smtClean="0">
                <a:ea typeface="Cambria" panose="02040503050406030204" pitchFamily="18" charset="0"/>
                <a:cs typeface="Calibri" panose="020F0502020204030204" pitchFamily="34" charset="0"/>
              </a:rPr>
              <a:t>L &amp; M Community Health Needs Assessment Priorities </a:t>
            </a:r>
            <a:endParaRPr lang="en-US" sz="3600" b="1" dirty="0">
              <a:ea typeface="Cambria" panose="02040503050406030204" pitchFamily="18" charset="0"/>
              <a:cs typeface="Calibri" panose="020F0502020204030204" pitchFamily="34" charset="0"/>
            </a:endParaRPr>
          </a:p>
        </p:txBody>
      </p:sp>
      <p:sp>
        <p:nvSpPr>
          <p:cNvPr id="3" name="Content Placeholder 2"/>
          <p:cNvSpPr>
            <a:spLocks noGrp="1"/>
          </p:cNvSpPr>
          <p:nvPr>
            <p:ph idx="1"/>
          </p:nvPr>
        </p:nvSpPr>
        <p:spPr>
          <a:xfrm>
            <a:off x="609600" y="1963308"/>
            <a:ext cx="10972800" cy="4325112"/>
          </a:xfrm>
        </p:spPr>
        <p:txBody>
          <a:bodyPr>
            <a:normAutofit/>
          </a:bodyPr>
          <a:lstStyle/>
          <a:p>
            <a:endParaRPr lang="en-US" sz="3200" dirty="0" smtClean="0">
              <a:latin typeface="Calibri" panose="020F0502020204030204" pitchFamily="34"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L &amp; M Hospital’s affiliation with Yale (Health System) began in September, 2016 </a:t>
            </a:r>
            <a:endParaRPr lang="en-US" sz="2400" b="1" dirty="0">
              <a:ea typeface="Cambria" panose="02040503050406030204" pitchFamily="18" charset="0"/>
              <a:cs typeface="Calibri" panose="020F0502020204030204" pitchFamily="34" charset="0"/>
            </a:endParaRPr>
          </a:p>
          <a:p>
            <a:r>
              <a:rPr lang="en-US" sz="2400" b="1" dirty="0" smtClean="0">
                <a:ea typeface="Cambria" panose="02040503050406030204" pitchFamily="18" charset="0"/>
                <a:cs typeface="Calibri" panose="020F0502020204030204" pitchFamily="34" charset="0"/>
              </a:rPr>
              <a:t>2 Community Health Needs Assessment (CHNA) &amp; Community Health Implementation Plans (CHIP)– Former (2016-2019) and Current (2019-2022) </a:t>
            </a:r>
            <a:endParaRPr lang="en-US" sz="2400" b="1" dirty="0">
              <a:ea typeface="Cambria" panose="02040503050406030204" pitchFamily="18" charset="0"/>
              <a:cs typeface="Calibri" panose="020F0502020204030204" pitchFamily="34" charset="0"/>
            </a:endParaRPr>
          </a:p>
          <a:p>
            <a:r>
              <a:rPr lang="en-US" sz="2400" b="1" dirty="0">
                <a:ea typeface="Cambria" panose="02040503050406030204" pitchFamily="18" charset="0"/>
              </a:rPr>
              <a:t>L+M </a:t>
            </a:r>
            <a:r>
              <a:rPr lang="en-US" sz="2400" b="1" dirty="0" smtClean="0">
                <a:ea typeface="Cambria" panose="02040503050406030204" pitchFamily="18" charset="0"/>
              </a:rPr>
              <a:t>and </a:t>
            </a:r>
            <a:r>
              <a:rPr lang="en-US" sz="2400" b="1" dirty="0">
                <a:ea typeface="Cambria" panose="02040503050406030204" pitchFamily="18" charset="0"/>
              </a:rPr>
              <a:t>Ledge Light Health </a:t>
            </a:r>
            <a:r>
              <a:rPr lang="en-US" sz="2400" b="1" dirty="0" smtClean="0">
                <a:ea typeface="Cambria" panose="02040503050406030204" pitchFamily="18" charset="0"/>
              </a:rPr>
              <a:t>District composed the CHNA </a:t>
            </a:r>
          </a:p>
          <a:p>
            <a:r>
              <a:rPr lang="en-US" sz="2400" b="1" dirty="0" smtClean="0">
                <a:solidFill>
                  <a:srgbClr val="FF0000"/>
                </a:solidFill>
                <a:ea typeface="Cambria" panose="02040503050406030204" pitchFamily="18" charset="0"/>
                <a:cs typeface="Calibri" panose="020F0502020204030204" pitchFamily="34" charset="0"/>
                <a:hlinkClick r:id="rId3"/>
              </a:rPr>
              <a:t>Click here </a:t>
            </a:r>
            <a:r>
              <a:rPr lang="en-US" sz="2400" b="1" dirty="0" smtClean="0">
                <a:ea typeface="Cambria" panose="02040503050406030204" pitchFamily="18" charset="0"/>
                <a:cs typeface="Calibri" panose="020F0502020204030204" pitchFamily="34" charset="0"/>
              </a:rPr>
              <a:t>for L &amp; M’s 2016 &amp; 2019 CHNA’s and Service Plans </a:t>
            </a:r>
            <a:endParaRPr lang="en-US" sz="2400" b="1" dirty="0">
              <a:ea typeface="Cambria" panose="020405030504060302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137665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508000" y="1869897"/>
            <a:ext cx="5388864" cy="4381144"/>
          </a:xfrm>
        </p:spPr>
        <p:txBody>
          <a:bodyPr>
            <a:normAutofit/>
          </a:bodyPr>
          <a:lstStyle/>
          <a:p>
            <a:pPr>
              <a:lnSpc>
                <a:spcPct val="120000"/>
              </a:lnSpc>
              <a:buFont typeface="Arial" panose="020B0604020202020204" pitchFamily="34" charset="0"/>
              <a:buChar char="•"/>
            </a:pPr>
            <a:r>
              <a:rPr lang="en-US" sz="2800" b="1" dirty="0"/>
              <a:t> Opioid Use	</a:t>
            </a:r>
          </a:p>
          <a:p>
            <a:pPr>
              <a:lnSpc>
                <a:spcPct val="120000"/>
              </a:lnSpc>
              <a:buFont typeface="Arial" panose="020B0604020202020204" pitchFamily="34" charset="0"/>
              <a:buChar char="•"/>
            </a:pPr>
            <a:r>
              <a:rPr lang="en-US" sz="2800" b="1" dirty="0"/>
              <a:t> </a:t>
            </a:r>
            <a:r>
              <a:rPr lang="en-US" sz="2800" b="1" dirty="0" err="1"/>
              <a:t>LatinX</a:t>
            </a:r>
            <a:r>
              <a:rPr lang="en-US" sz="2800" b="1" dirty="0"/>
              <a:t> Mental Health 	</a:t>
            </a:r>
          </a:p>
          <a:p>
            <a:pPr>
              <a:lnSpc>
                <a:spcPct val="120000"/>
              </a:lnSpc>
              <a:buFont typeface="Arial" panose="020B0604020202020204" pitchFamily="34" charset="0"/>
              <a:buChar char="•"/>
            </a:pPr>
            <a:r>
              <a:rPr lang="en-US" sz="2800" b="1" dirty="0" smtClean="0"/>
              <a:t>Healthy Lifestyles</a:t>
            </a:r>
            <a:endParaRPr lang="en-US" sz="2800" b="1" dirty="0"/>
          </a:p>
          <a:p>
            <a:pPr>
              <a:lnSpc>
                <a:spcPct val="120000"/>
              </a:lnSpc>
              <a:buFont typeface="Arial" panose="020B0604020202020204" pitchFamily="34" charset="0"/>
              <a:buChar char="•"/>
            </a:pPr>
            <a:r>
              <a:rPr lang="en-US" sz="2800" b="1" dirty="0"/>
              <a:t>Asthma</a:t>
            </a:r>
          </a:p>
          <a:p>
            <a:pPr>
              <a:lnSpc>
                <a:spcPct val="120000"/>
              </a:lnSpc>
              <a:buFont typeface="Arial" panose="020B0604020202020204" pitchFamily="34" charset="0"/>
              <a:buChar char="•"/>
            </a:pPr>
            <a:r>
              <a:rPr lang="en-US" sz="2800" b="1" dirty="0"/>
              <a:t>Maternal Child Health</a:t>
            </a:r>
          </a:p>
          <a:p>
            <a:pPr>
              <a:lnSpc>
                <a:spcPct val="120000"/>
              </a:lnSpc>
              <a:buFont typeface="Arial" panose="020B0604020202020204" pitchFamily="34" charset="0"/>
              <a:buChar char="•"/>
            </a:pPr>
            <a:r>
              <a:rPr lang="en-US" sz="2800" b="1" dirty="0"/>
              <a:t>Cancer</a:t>
            </a:r>
          </a:p>
        </p:txBody>
      </p:sp>
      <p:sp>
        <p:nvSpPr>
          <p:cNvPr id="6" name="Content Placeholder 5"/>
          <p:cNvSpPr>
            <a:spLocks noGrp="1"/>
          </p:cNvSpPr>
          <p:nvPr>
            <p:ph sz="quarter" idx="4"/>
          </p:nvPr>
        </p:nvSpPr>
        <p:spPr>
          <a:xfrm>
            <a:off x="6291073" y="1993187"/>
            <a:ext cx="5389033" cy="4247580"/>
          </a:xfrm>
        </p:spPr>
        <p:txBody>
          <a:bodyPr>
            <a:normAutofit/>
          </a:bodyPr>
          <a:lstStyle/>
          <a:p>
            <a:pPr>
              <a:lnSpc>
                <a:spcPct val="120000"/>
              </a:lnSpc>
              <a:buFont typeface="Arial" panose="020B0604020202020204" pitchFamily="34" charset="0"/>
              <a:buChar char="•"/>
            </a:pPr>
            <a:r>
              <a:rPr lang="en-US" sz="2800" b="1" dirty="0"/>
              <a:t>Access to Care</a:t>
            </a:r>
          </a:p>
          <a:p>
            <a:pPr>
              <a:lnSpc>
                <a:spcPct val="120000"/>
              </a:lnSpc>
              <a:buFont typeface="Arial" panose="020B0604020202020204" pitchFamily="34" charset="0"/>
              <a:buChar char="•"/>
            </a:pPr>
            <a:r>
              <a:rPr lang="en-US" sz="2800" b="1" dirty="0"/>
              <a:t>Social Determinants 	</a:t>
            </a:r>
          </a:p>
          <a:p>
            <a:pPr>
              <a:lnSpc>
                <a:spcPct val="120000"/>
              </a:lnSpc>
              <a:buFont typeface="Arial" panose="020B0604020202020204" pitchFamily="34" charset="0"/>
              <a:buChar char="•"/>
            </a:pPr>
            <a:r>
              <a:rPr lang="en-US" sz="2800" b="1" dirty="0"/>
              <a:t>Other Community Benefit Activities</a:t>
            </a:r>
          </a:p>
          <a:p>
            <a:pPr>
              <a:lnSpc>
                <a:spcPct val="120000"/>
              </a:lnSpc>
              <a:buFont typeface="Arial" panose="020B0604020202020204" pitchFamily="34" charset="0"/>
              <a:buChar char="•"/>
            </a:pPr>
            <a:r>
              <a:rPr lang="en-US" sz="2800" b="1" dirty="0"/>
              <a:t>Health Professions Education</a:t>
            </a:r>
          </a:p>
          <a:p>
            <a:pPr>
              <a:lnSpc>
                <a:spcPct val="120000"/>
              </a:lnSpc>
              <a:buFont typeface="Arial" panose="020B0604020202020204" pitchFamily="34" charset="0"/>
              <a:buChar char="•"/>
            </a:pPr>
            <a:r>
              <a:rPr lang="en-US" sz="2800" b="1" dirty="0"/>
              <a:t>Subsidized Health Services </a:t>
            </a:r>
          </a:p>
          <a:p>
            <a:endParaRPr lang="en-US" dirty="0"/>
          </a:p>
        </p:txBody>
      </p:sp>
      <p:sp>
        <p:nvSpPr>
          <p:cNvPr id="12" name="Text Placeholder 2"/>
          <p:cNvSpPr txBox="1">
            <a:spLocks/>
          </p:cNvSpPr>
          <p:nvPr/>
        </p:nvSpPr>
        <p:spPr>
          <a:xfrm>
            <a:off x="568392" y="674817"/>
            <a:ext cx="10967308" cy="1171254"/>
          </a:xfrm>
          <a:prstGeom prst="rect">
            <a:avLst/>
          </a:prstGeom>
          <a:solidFill>
            <a:schemeClr val="bg1">
              <a:alpha val="25000"/>
            </a:schemeClr>
          </a:solidFill>
          <a:ln w="12700">
            <a:solidFill>
              <a:schemeClr val="accent2"/>
            </a:solidFill>
          </a:ln>
        </p:spPr>
        <p:txBody>
          <a:bodyPr vert="horz" anchor="ctr">
            <a:noAutofit/>
          </a:bodyPr>
          <a:lstStyle>
            <a:lvl1pPr marL="45720" indent="0" algn="l" rtl="0" eaLnBrk="1" latinLnBrk="0" hangingPunct="1">
              <a:spcBef>
                <a:spcPts val="300"/>
              </a:spcBef>
              <a:buClr>
                <a:schemeClr val="accent3">
                  <a:lumMod val="75000"/>
                </a:schemeClr>
              </a:buClr>
              <a:buFont typeface="Georgia"/>
              <a:buNone/>
              <a:defRPr kumimoji="0" sz="1900" b="1" kern="1200">
                <a:solidFill>
                  <a:schemeClr val="tx1">
                    <a:tint val="95000"/>
                  </a:schemeClr>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None/>
              <a:defRPr kumimoji="0" sz="2000" b="1"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800" b="1"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gn="ctr"/>
            <a:endParaRPr lang="en-US" dirty="0" smtClean="0"/>
          </a:p>
          <a:p>
            <a:pPr algn="ctr"/>
            <a:endParaRPr lang="en-US" dirty="0" smtClean="0"/>
          </a:p>
          <a:p>
            <a:pPr algn="ctr"/>
            <a:r>
              <a:rPr lang="en-US" sz="3200" dirty="0">
                <a:solidFill>
                  <a:schemeClr val="accent1">
                    <a:lumMod val="90000"/>
                    <a:lumOff val="10000"/>
                  </a:schemeClr>
                </a:solidFill>
              </a:rPr>
              <a:t>Community Health Need</a:t>
            </a:r>
          </a:p>
          <a:p>
            <a:pPr algn="ctr"/>
            <a:r>
              <a:rPr lang="en-US" sz="3200" dirty="0">
                <a:solidFill>
                  <a:schemeClr val="accent1">
                    <a:lumMod val="90000"/>
                    <a:lumOff val="10000"/>
                  </a:schemeClr>
                </a:solidFill>
              </a:rPr>
              <a:t>(Per </a:t>
            </a:r>
            <a:r>
              <a:rPr lang="en-US" sz="3200" dirty="0" smtClean="0">
                <a:solidFill>
                  <a:schemeClr val="accent1">
                    <a:lumMod val="90000"/>
                    <a:lumOff val="10000"/>
                  </a:schemeClr>
                </a:solidFill>
              </a:rPr>
              <a:t>2016-2019 </a:t>
            </a:r>
            <a:r>
              <a:rPr lang="en-US" sz="3200" dirty="0">
                <a:solidFill>
                  <a:schemeClr val="accent1">
                    <a:lumMod val="90000"/>
                    <a:lumOff val="10000"/>
                  </a:schemeClr>
                </a:solidFill>
              </a:rPr>
              <a:t>CHNA &amp; CHIP) </a:t>
            </a:r>
          </a:p>
          <a:p>
            <a:pPr algn="ctr"/>
            <a:endParaRPr lang="en-US" dirty="0" smtClean="0"/>
          </a:p>
          <a:p>
            <a:pPr algn="ctr"/>
            <a:endParaRPr lang="en-US" sz="2800" dirty="0"/>
          </a:p>
        </p:txBody>
      </p:sp>
    </p:spTree>
    <p:extLst>
      <p:ext uri="{BB962C8B-B14F-4D97-AF65-F5344CB8AC3E}">
        <p14:creationId xmlns:p14="http://schemas.microsoft.com/office/powerpoint/2010/main" val="416529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06" y="556591"/>
            <a:ext cx="11402171" cy="962107"/>
          </a:xfrm>
          <a:solidFill>
            <a:schemeClr val="accent2">
              <a:lumMod val="20000"/>
              <a:lumOff val="80000"/>
            </a:schemeClr>
          </a:solidFill>
        </p:spPr>
        <p:txBody>
          <a:bodyPr>
            <a:normAutofit/>
          </a:bodyPr>
          <a:lstStyle/>
          <a:p>
            <a:pPr algn="ctr"/>
            <a:r>
              <a:rPr lang="en-US" sz="3200" b="1" dirty="0"/>
              <a:t>Grand Total Community Benefits &amp; Community Building</a:t>
            </a:r>
            <a:r>
              <a:rPr lang="en-US" sz="2400" dirty="0"/>
              <a:t>	</a:t>
            </a:r>
          </a:p>
        </p:txBody>
      </p:sp>
      <p:sp>
        <p:nvSpPr>
          <p:cNvPr id="14" name="Content Placeholder 13"/>
          <p:cNvSpPr>
            <a:spLocks noGrp="1"/>
          </p:cNvSpPr>
          <p:nvPr>
            <p:ph sz="quarter" idx="4"/>
          </p:nvPr>
        </p:nvSpPr>
        <p:spPr>
          <a:xfrm>
            <a:off x="898215" y="1780248"/>
            <a:ext cx="10781891" cy="4266325"/>
          </a:xfrm>
        </p:spPr>
        <p:txBody>
          <a:bodyPr>
            <a:normAutofit fontScale="77500" lnSpcReduction="20000"/>
          </a:bodyPr>
          <a:lstStyle/>
          <a:p>
            <a:pPr marL="109728" indent="0" algn="ctr">
              <a:buNone/>
            </a:pPr>
            <a:endParaRPr lang="en-US" sz="3000" dirty="0" smtClean="0"/>
          </a:p>
          <a:p>
            <a:pPr>
              <a:buFont typeface="Arial" panose="020B0604020202020204" pitchFamily="34" charset="0"/>
              <a:buChar char="•"/>
            </a:pPr>
            <a:r>
              <a:rPr lang="en-US" sz="4400" b="1" dirty="0" smtClean="0"/>
              <a:t>FY 2016: $38,686,420</a:t>
            </a:r>
          </a:p>
          <a:p>
            <a:pPr algn="ctr">
              <a:buFont typeface="Arial" panose="020B0604020202020204" pitchFamily="34" charset="0"/>
              <a:buChar char="•"/>
            </a:pPr>
            <a:endParaRPr lang="en-US" sz="4400" b="1" dirty="0" smtClean="0"/>
          </a:p>
          <a:p>
            <a:pPr>
              <a:buFont typeface="Arial" panose="020B0604020202020204" pitchFamily="34" charset="0"/>
              <a:buChar char="•"/>
            </a:pPr>
            <a:r>
              <a:rPr lang="en-US" sz="4400" b="1" dirty="0" smtClean="0">
                <a:solidFill>
                  <a:srgbClr val="FF0000"/>
                </a:solidFill>
              </a:rPr>
              <a:t>*</a:t>
            </a:r>
            <a:r>
              <a:rPr lang="en-US" sz="4400" b="1" dirty="0" smtClean="0"/>
              <a:t>FY </a:t>
            </a:r>
            <a:r>
              <a:rPr lang="en-US" sz="4400" b="1" dirty="0"/>
              <a:t>2017: </a:t>
            </a:r>
            <a:r>
              <a:rPr lang="en-US" sz="4400" b="1" dirty="0" smtClean="0"/>
              <a:t>$48,408,718</a:t>
            </a:r>
          </a:p>
          <a:p>
            <a:pPr>
              <a:buFont typeface="Arial" panose="020B0604020202020204" pitchFamily="34" charset="0"/>
              <a:buChar char="•"/>
            </a:pPr>
            <a:endParaRPr lang="en-US" sz="4400" b="1" dirty="0" smtClean="0"/>
          </a:p>
          <a:p>
            <a:pPr>
              <a:buFont typeface="Arial" panose="020B0604020202020204" pitchFamily="34" charset="0"/>
              <a:buChar char="•"/>
            </a:pPr>
            <a:r>
              <a:rPr lang="en-US" sz="4400" b="1" dirty="0" smtClean="0"/>
              <a:t>FY 2018: Available November 2019</a:t>
            </a:r>
          </a:p>
          <a:p>
            <a:pPr marL="109728" indent="0">
              <a:buNone/>
            </a:pPr>
            <a:endParaRPr lang="en-US" sz="4400" dirty="0">
              <a:solidFill>
                <a:srgbClr val="FF0000"/>
              </a:solidFill>
            </a:endParaRPr>
          </a:p>
          <a:p>
            <a:pPr>
              <a:buFont typeface="Courier New" panose="02070309020205020404" pitchFamily="49" charset="0"/>
              <a:buChar char="o"/>
            </a:pPr>
            <a:r>
              <a:rPr lang="en-US" sz="2600" dirty="0">
                <a:solidFill>
                  <a:srgbClr val="FF0000"/>
                </a:solidFill>
              </a:rPr>
              <a:t>*</a:t>
            </a:r>
            <a:r>
              <a:rPr lang="en-US" sz="2600" dirty="0" smtClean="0">
                <a:solidFill>
                  <a:srgbClr val="FF0000"/>
                </a:solidFill>
              </a:rPr>
              <a:t>Increase </a:t>
            </a:r>
            <a:r>
              <a:rPr lang="en-US" sz="2600" dirty="0">
                <a:solidFill>
                  <a:srgbClr val="FF0000"/>
                </a:solidFill>
              </a:rPr>
              <a:t>of </a:t>
            </a:r>
            <a:r>
              <a:rPr lang="en-US" sz="2600" dirty="0" smtClean="0">
                <a:solidFill>
                  <a:srgbClr val="FF0000"/>
                </a:solidFill>
              </a:rPr>
              <a:t>$</a:t>
            </a:r>
            <a:r>
              <a:rPr lang="en-US" sz="2600" dirty="0">
                <a:solidFill>
                  <a:srgbClr val="FF0000"/>
                </a:solidFill>
              </a:rPr>
              <a:t>9,722,298 or 25% between FY 2016 &amp; </a:t>
            </a:r>
            <a:r>
              <a:rPr lang="en-US" sz="2600" dirty="0" smtClean="0">
                <a:solidFill>
                  <a:srgbClr val="FF0000"/>
                </a:solidFill>
              </a:rPr>
              <a:t>2017</a:t>
            </a:r>
            <a:endParaRPr lang="en-US" sz="2600" dirty="0">
              <a:solidFill>
                <a:srgbClr val="FF0000"/>
              </a:solidFill>
            </a:endParaRPr>
          </a:p>
          <a:p>
            <a:pPr marL="109728" indent="0">
              <a:buNone/>
            </a:pPr>
            <a:endParaRPr lang="en-US" sz="4400" dirty="0" smtClean="0"/>
          </a:p>
          <a:p>
            <a:pPr marL="109728" indent="0">
              <a:buNone/>
            </a:pPr>
            <a:r>
              <a:rPr lang="en-US" b="1" dirty="0" smtClean="0">
                <a:latin typeface="Calibri" panose="020F0502020204030204" pitchFamily="34" charset="0"/>
                <a:cs typeface="Calibri" panose="020F0502020204030204" pitchFamily="34" charset="0"/>
              </a:rPr>
              <a:t>Note: </a:t>
            </a:r>
            <a:r>
              <a:rPr lang="en-US" b="1" dirty="0">
                <a:latin typeface="Calibri" panose="020F0502020204030204" pitchFamily="34" charset="0"/>
                <a:cs typeface="Calibri" panose="020F0502020204030204" pitchFamily="34" charset="0"/>
              </a:rPr>
              <a:t>The </a:t>
            </a:r>
            <a:r>
              <a:rPr lang="en-US" b="1" dirty="0" smtClean="0">
                <a:latin typeface="Calibri" panose="020F0502020204030204" pitchFamily="34" charset="0"/>
                <a:cs typeface="Calibri" panose="020F0502020204030204" pitchFamily="34" charset="0"/>
              </a:rPr>
              <a:t>2018 </a:t>
            </a:r>
            <a:r>
              <a:rPr lang="en-US" b="1" dirty="0">
                <a:latin typeface="Calibri" panose="020F0502020204030204" pitchFamily="34" charset="0"/>
                <a:cs typeface="Calibri" panose="020F0502020204030204" pitchFamily="34" charset="0"/>
              </a:rPr>
              <a:t>Community Benefits/Community Building Initiatives report is to be filed with OHS </a:t>
            </a:r>
            <a:r>
              <a:rPr lang="en-US" b="1" dirty="0" smtClean="0">
                <a:latin typeface="Calibri" panose="020F0502020204030204" pitchFamily="34" charset="0"/>
                <a:cs typeface="Calibri" panose="020F0502020204030204" pitchFamily="34" charset="0"/>
              </a:rPr>
              <a:t>in the Nov</a:t>
            </a:r>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2019 comprehensive report.</a:t>
            </a:r>
            <a:endParaRPr lang="en-US" b="1" dirty="0">
              <a:latin typeface="Calibri" panose="020F0502020204030204" pitchFamily="34" charset="0"/>
              <a:cs typeface="Calibri" panose="020F0502020204030204" pitchFamily="34" charset="0"/>
            </a:endParaRPr>
          </a:p>
          <a:p>
            <a:pPr marL="109728" indent="0">
              <a:buNone/>
            </a:pPr>
            <a:endParaRPr lang="en-US" dirty="0"/>
          </a:p>
        </p:txBody>
      </p:sp>
    </p:spTree>
    <p:extLst>
      <p:ext uri="{BB962C8B-B14F-4D97-AF65-F5344CB8AC3E}">
        <p14:creationId xmlns:p14="http://schemas.microsoft.com/office/powerpoint/2010/main" val="409642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508000" y="1869897"/>
            <a:ext cx="5388864" cy="4381144"/>
          </a:xfrm>
        </p:spPr>
        <p:txBody>
          <a:bodyPr>
            <a:normAutofit/>
          </a:bodyPr>
          <a:lstStyle/>
          <a:p>
            <a:pPr>
              <a:lnSpc>
                <a:spcPct val="120000"/>
              </a:lnSpc>
              <a:buFont typeface="Arial" panose="020B0604020202020204" pitchFamily="34" charset="0"/>
              <a:buChar char="•"/>
            </a:pPr>
            <a:r>
              <a:rPr lang="en-US" sz="3200" dirty="0" smtClean="0"/>
              <a:t> </a:t>
            </a:r>
            <a:r>
              <a:rPr lang="en-US" sz="2800" b="1" dirty="0"/>
              <a:t>Chronic Diseases	</a:t>
            </a:r>
          </a:p>
          <a:p>
            <a:pPr>
              <a:lnSpc>
                <a:spcPct val="120000"/>
              </a:lnSpc>
              <a:buFont typeface="Arial" panose="020B0604020202020204" pitchFamily="34" charset="0"/>
              <a:buChar char="•"/>
            </a:pPr>
            <a:r>
              <a:rPr lang="en-US" sz="2800" b="1" dirty="0"/>
              <a:t> Hypertension 	</a:t>
            </a:r>
          </a:p>
          <a:p>
            <a:pPr>
              <a:lnSpc>
                <a:spcPct val="120000"/>
              </a:lnSpc>
              <a:buFont typeface="Arial" panose="020B0604020202020204" pitchFamily="34" charset="0"/>
              <a:buChar char="•"/>
            </a:pPr>
            <a:r>
              <a:rPr lang="en-US" sz="2800" b="1" dirty="0"/>
              <a:t>Maternal Child Health</a:t>
            </a:r>
          </a:p>
          <a:p>
            <a:pPr>
              <a:lnSpc>
                <a:spcPct val="120000"/>
              </a:lnSpc>
              <a:buFont typeface="Arial" panose="020B0604020202020204" pitchFamily="34" charset="0"/>
              <a:buChar char="•"/>
            </a:pPr>
            <a:r>
              <a:rPr lang="en-US" sz="2800" b="1" dirty="0"/>
              <a:t>Injury and Violence</a:t>
            </a:r>
          </a:p>
          <a:p>
            <a:pPr>
              <a:lnSpc>
                <a:spcPct val="120000"/>
              </a:lnSpc>
              <a:buFont typeface="Arial" panose="020B0604020202020204" pitchFamily="34" charset="0"/>
              <a:buChar char="•"/>
            </a:pPr>
            <a:r>
              <a:rPr lang="en-US" sz="2800" b="1" dirty="0"/>
              <a:t>Environmental Risk Factors and health</a:t>
            </a:r>
          </a:p>
          <a:p>
            <a:pPr>
              <a:lnSpc>
                <a:spcPct val="120000"/>
              </a:lnSpc>
              <a:buFont typeface="Wingdings" panose="05000000000000000000" pitchFamily="2" charset="2"/>
              <a:buChar char="v"/>
            </a:pPr>
            <a:endParaRPr lang="en-US" sz="3200" dirty="0" smtClean="0"/>
          </a:p>
        </p:txBody>
      </p:sp>
      <p:sp>
        <p:nvSpPr>
          <p:cNvPr id="6" name="Content Placeholder 5"/>
          <p:cNvSpPr>
            <a:spLocks noGrp="1"/>
          </p:cNvSpPr>
          <p:nvPr>
            <p:ph sz="quarter" idx="4"/>
          </p:nvPr>
        </p:nvSpPr>
        <p:spPr>
          <a:xfrm>
            <a:off x="6291073" y="1993187"/>
            <a:ext cx="5389033" cy="4247580"/>
          </a:xfrm>
        </p:spPr>
        <p:txBody>
          <a:bodyPr>
            <a:normAutofit/>
          </a:bodyPr>
          <a:lstStyle/>
          <a:p>
            <a:pPr>
              <a:lnSpc>
                <a:spcPct val="120000"/>
              </a:lnSpc>
              <a:buFont typeface="Arial" panose="020B0604020202020204" pitchFamily="34" charset="0"/>
              <a:buChar char="•"/>
            </a:pPr>
            <a:r>
              <a:rPr lang="en-US" sz="2800" b="1" dirty="0" smtClean="0"/>
              <a:t>Access to Care</a:t>
            </a:r>
          </a:p>
          <a:p>
            <a:pPr>
              <a:lnSpc>
                <a:spcPct val="120000"/>
              </a:lnSpc>
              <a:buFont typeface="Arial" panose="020B0604020202020204" pitchFamily="34" charset="0"/>
              <a:buChar char="•"/>
            </a:pPr>
            <a:r>
              <a:rPr lang="en-US" sz="2800" b="1" dirty="0"/>
              <a:t>Cancer</a:t>
            </a:r>
          </a:p>
          <a:p>
            <a:pPr>
              <a:lnSpc>
                <a:spcPct val="120000"/>
              </a:lnSpc>
              <a:buFont typeface="Arial" panose="020B0604020202020204" pitchFamily="34" charset="0"/>
              <a:buChar char="•"/>
            </a:pPr>
            <a:r>
              <a:rPr lang="en-US" sz="2800" b="1" dirty="0" smtClean="0"/>
              <a:t>Mental </a:t>
            </a:r>
            <a:r>
              <a:rPr lang="en-US" sz="2800" b="1" dirty="0"/>
              <a:t>Health &amp; Substance Abuse</a:t>
            </a:r>
          </a:p>
          <a:p>
            <a:pPr>
              <a:lnSpc>
                <a:spcPct val="120000"/>
              </a:lnSpc>
              <a:buFont typeface="Arial" panose="020B0604020202020204" pitchFamily="34" charset="0"/>
              <a:buChar char="•"/>
            </a:pPr>
            <a:r>
              <a:rPr lang="en-US" sz="2800" b="1" dirty="0" smtClean="0"/>
              <a:t>Infectious Diseases</a:t>
            </a:r>
          </a:p>
          <a:p>
            <a:pPr marL="109728" indent="0">
              <a:buNone/>
            </a:pPr>
            <a:endParaRPr lang="en-US" dirty="0"/>
          </a:p>
        </p:txBody>
      </p:sp>
      <p:sp>
        <p:nvSpPr>
          <p:cNvPr id="12" name="Text Placeholder 2"/>
          <p:cNvSpPr txBox="1">
            <a:spLocks/>
          </p:cNvSpPr>
          <p:nvPr/>
        </p:nvSpPr>
        <p:spPr>
          <a:xfrm>
            <a:off x="807419" y="698643"/>
            <a:ext cx="10967308" cy="1171254"/>
          </a:xfrm>
          <a:prstGeom prst="rect">
            <a:avLst/>
          </a:prstGeom>
          <a:solidFill>
            <a:schemeClr val="bg1">
              <a:alpha val="25000"/>
            </a:schemeClr>
          </a:solidFill>
          <a:ln w="12700">
            <a:solidFill>
              <a:schemeClr val="accent2"/>
            </a:solidFill>
          </a:ln>
        </p:spPr>
        <p:txBody>
          <a:bodyPr vert="horz" anchor="ctr">
            <a:noAutofit/>
          </a:bodyPr>
          <a:lstStyle>
            <a:lvl1pPr marL="45720" indent="0" algn="l" rtl="0" eaLnBrk="1" latinLnBrk="0" hangingPunct="1">
              <a:spcBef>
                <a:spcPts val="300"/>
              </a:spcBef>
              <a:buClr>
                <a:schemeClr val="accent3">
                  <a:lumMod val="75000"/>
                </a:schemeClr>
              </a:buClr>
              <a:buFont typeface="Georgia"/>
              <a:buNone/>
              <a:defRPr kumimoji="0" sz="1900" b="1" kern="1200">
                <a:solidFill>
                  <a:schemeClr val="tx1">
                    <a:tint val="95000"/>
                  </a:schemeClr>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None/>
              <a:defRPr kumimoji="0" sz="2000" b="1"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800" b="1"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gn="ctr"/>
            <a:endParaRPr lang="en-US" dirty="0" smtClean="0"/>
          </a:p>
          <a:p>
            <a:pPr algn="ctr"/>
            <a:endParaRPr lang="en-US" dirty="0" smtClean="0"/>
          </a:p>
          <a:p>
            <a:pPr algn="ctr"/>
            <a:r>
              <a:rPr lang="en-US" sz="3200" dirty="0">
                <a:solidFill>
                  <a:schemeClr val="accent1">
                    <a:lumMod val="90000"/>
                    <a:lumOff val="10000"/>
                  </a:schemeClr>
                </a:solidFill>
              </a:rPr>
              <a:t>Community Health Need</a:t>
            </a:r>
          </a:p>
          <a:p>
            <a:pPr algn="ctr"/>
            <a:r>
              <a:rPr lang="en-US" sz="3200" dirty="0">
                <a:solidFill>
                  <a:schemeClr val="accent1">
                    <a:lumMod val="90000"/>
                    <a:lumOff val="10000"/>
                  </a:schemeClr>
                </a:solidFill>
              </a:rPr>
              <a:t>(Per </a:t>
            </a:r>
            <a:r>
              <a:rPr lang="en-US" sz="3200" dirty="0" smtClean="0">
                <a:solidFill>
                  <a:schemeClr val="accent1">
                    <a:lumMod val="90000"/>
                    <a:lumOff val="10000"/>
                  </a:schemeClr>
                </a:solidFill>
              </a:rPr>
              <a:t>2019-2022 </a:t>
            </a:r>
            <a:r>
              <a:rPr lang="en-US" sz="3200" dirty="0">
                <a:solidFill>
                  <a:schemeClr val="accent1">
                    <a:lumMod val="90000"/>
                    <a:lumOff val="10000"/>
                  </a:schemeClr>
                </a:solidFill>
              </a:rPr>
              <a:t>CHNA &amp; CHIP) </a:t>
            </a:r>
          </a:p>
          <a:p>
            <a:pPr algn="ctr"/>
            <a:endParaRPr lang="en-US" dirty="0" smtClean="0"/>
          </a:p>
          <a:p>
            <a:pPr algn="ctr"/>
            <a:endParaRPr lang="en-US" sz="2800" dirty="0"/>
          </a:p>
        </p:txBody>
      </p:sp>
    </p:spTree>
    <p:extLst>
      <p:ext uri="{BB962C8B-B14F-4D97-AF65-F5344CB8AC3E}">
        <p14:creationId xmlns:p14="http://schemas.microsoft.com/office/powerpoint/2010/main" val="24828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pPr algn="ctr">
              <a:spcBef>
                <a:spcPts val="0"/>
              </a:spcBef>
            </a:pPr>
            <a:r>
              <a:rPr lang="en-US" sz="4400" b="1" dirty="0">
                <a:solidFill>
                  <a:srgbClr val="0067B1"/>
                </a:solidFill>
                <a:latin typeface="Calibri" panose="020F0502020204030204"/>
                <a:ea typeface="+mn-ea"/>
                <a:cs typeface="+mn-cs"/>
              </a:rPr>
              <a:t>Charity Care </a:t>
            </a:r>
            <a:r>
              <a:rPr lang="en-US" sz="4400" b="1" dirty="0" smtClean="0">
                <a:solidFill>
                  <a:srgbClr val="0067B1"/>
                </a:solidFill>
                <a:latin typeface="Calibri" panose="020F0502020204030204"/>
                <a:ea typeface="+mn-ea"/>
                <a:cs typeface="+mn-cs"/>
              </a:rPr>
              <a:t>Policies</a:t>
            </a:r>
            <a:endParaRPr lang="en-US" sz="4400" b="1" dirty="0">
              <a:solidFill>
                <a:srgbClr val="0067B1"/>
              </a:solidFill>
              <a:latin typeface="Calibri" panose="020F0502020204030204"/>
              <a:ea typeface="+mn-ea"/>
              <a:cs typeface="+mn-cs"/>
            </a:endParaRPr>
          </a:p>
        </p:txBody>
      </p:sp>
      <p:sp>
        <p:nvSpPr>
          <p:cNvPr id="3" name="Content Placeholder 2"/>
          <p:cNvSpPr>
            <a:spLocks noGrp="1"/>
          </p:cNvSpPr>
          <p:nvPr>
            <p:ph idx="1"/>
          </p:nvPr>
        </p:nvSpPr>
        <p:spPr/>
        <p:txBody>
          <a:bodyPr/>
          <a:lstStyle/>
          <a:p>
            <a:pPr marL="109728" lvl="0" indent="0">
              <a:buNone/>
            </a:pPr>
            <a:endParaRPr lang="en-US" dirty="0" smtClean="0"/>
          </a:p>
          <a:p>
            <a:pPr marL="109728" lvl="0" indent="0">
              <a:buNone/>
            </a:pPr>
            <a:endParaRPr lang="en-US" dirty="0"/>
          </a:p>
          <a:p>
            <a:pPr marL="109728"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1528773"/>
              </p:ext>
            </p:extLst>
          </p:nvPr>
        </p:nvGraphicFramePr>
        <p:xfrm>
          <a:off x="885567" y="2638579"/>
          <a:ext cx="10420865" cy="2809694"/>
        </p:xfrm>
        <a:graphic>
          <a:graphicData uri="http://schemas.openxmlformats.org/drawingml/2006/table">
            <a:tbl>
              <a:tblPr firstRow="1" firstCol="1" bandRow="1"/>
              <a:tblGrid>
                <a:gridCol w="3541834">
                  <a:extLst>
                    <a:ext uri="{9D8B030D-6E8A-4147-A177-3AD203B41FA5}">
                      <a16:colId xmlns:a16="http://schemas.microsoft.com/office/drawing/2014/main" val="20000"/>
                    </a:ext>
                  </a:extLst>
                </a:gridCol>
                <a:gridCol w="3907070">
                  <a:extLst>
                    <a:ext uri="{9D8B030D-6E8A-4147-A177-3AD203B41FA5}">
                      <a16:colId xmlns:a16="http://schemas.microsoft.com/office/drawing/2014/main" val="20001"/>
                    </a:ext>
                  </a:extLst>
                </a:gridCol>
                <a:gridCol w="2971961">
                  <a:extLst>
                    <a:ext uri="{9D8B030D-6E8A-4147-A177-3AD203B41FA5}">
                      <a16:colId xmlns:a16="http://schemas.microsoft.com/office/drawing/2014/main" val="20002"/>
                    </a:ext>
                  </a:extLst>
                </a:gridCol>
              </a:tblGrid>
              <a:tr h="1458143">
                <a:tc>
                  <a:txBody>
                    <a:bodyPr/>
                    <a:lstStyle/>
                    <a:p>
                      <a:pPr marL="0" marR="0" algn="ctr" rtl="0" eaLnBrk="1" latinLnBrk="0" hangingPunct="1">
                        <a:lnSpc>
                          <a:spcPct val="107000"/>
                        </a:lnSpc>
                        <a:spcBef>
                          <a:spcPts val="0"/>
                        </a:spcBef>
                        <a:spcAft>
                          <a:spcPts val="0"/>
                        </a:spcAft>
                        <a:buNone/>
                      </a:pPr>
                      <a:r>
                        <a:rPr kumimoji="0" lang="en-US" sz="4400" b="1" kern="1200" dirty="0" smtClean="0">
                          <a:solidFill>
                            <a:srgbClr val="0067B1"/>
                          </a:solidFill>
                          <a:latin typeface="Calibri" panose="020F0502020204030204"/>
                          <a:ea typeface="+mn-ea"/>
                          <a:cs typeface="+mn-cs"/>
                        </a:rPr>
                        <a:t>FY2016</a:t>
                      </a:r>
                      <a:endParaRPr kumimoji="0" lang="en-US" sz="4400" b="1" kern="1200" dirty="0">
                        <a:solidFill>
                          <a:srgbClr val="0067B1"/>
                        </a:solidFill>
                        <a:latin typeface="Calibri" panose="020F0502020204030204"/>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eaLnBrk="1" latinLnBrk="0" hangingPunct="1">
                        <a:lnSpc>
                          <a:spcPct val="107000"/>
                        </a:lnSpc>
                        <a:spcBef>
                          <a:spcPts val="0"/>
                        </a:spcBef>
                        <a:spcAft>
                          <a:spcPts val="0"/>
                        </a:spcAft>
                        <a:buNone/>
                      </a:pPr>
                      <a:r>
                        <a:rPr kumimoji="0" lang="en-US" sz="4400" b="1" kern="1200" dirty="0" smtClean="0">
                          <a:solidFill>
                            <a:srgbClr val="0067B1"/>
                          </a:solidFill>
                          <a:latin typeface="Calibri" panose="020F0502020204030204"/>
                          <a:ea typeface="+mn-ea"/>
                          <a:cs typeface="+mn-cs"/>
                        </a:rPr>
                        <a:t>FY2017</a:t>
                      </a:r>
                      <a:endParaRPr kumimoji="0" lang="en-US" sz="4400" b="1" kern="1200" dirty="0">
                        <a:solidFill>
                          <a:srgbClr val="0067B1"/>
                        </a:solidFill>
                        <a:latin typeface="Calibri" panose="020F0502020204030204"/>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eaLnBrk="1" latinLnBrk="0" hangingPunct="1">
                        <a:lnSpc>
                          <a:spcPct val="107000"/>
                        </a:lnSpc>
                        <a:spcBef>
                          <a:spcPts val="0"/>
                        </a:spcBef>
                        <a:spcAft>
                          <a:spcPts val="0"/>
                        </a:spcAft>
                        <a:buNone/>
                      </a:pPr>
                      <a:r>
                        <a:rPr kumimoji="0" lang="en-US" sz="4400" b="1" kern="1200" dirty="0" smtClean="0">
                          <a:solidFill>
                            <a:srgbClr val="0067B1"/>
                          </a:solidFill>
                          <a:latin typeface="Calibri" panose="020F0502020204030204"/>
                          <a:ea typeface="+mn-ea"/>
                          <a:cs typeface="+mn-cs"/>
                        </a:rPr>
                        <a:t>FY2018</a:t>
                      </a:r>
                      <a:endParaRPr kumimoji="0" lang="en-US" sz="4400" b="1" kern="1200" dirty="0">
                        <a:solidFill>
                          <a:srgbClr val="0067B1"/>
                        </a:solidFill>
                        <a:latin typeface="Calibri" panose="020F0502020204030204"/>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51551">
                <a:tc>
                  <a:txBody>
                    <a:bodyPr/>
                    <a:lstStyle/>
                    <a:p>
                      <a:pPr marL="0" marR="0" algn="ctr">
                        <a:lnSpc>
                          <a:spcPct val="107000"/>
                        </a:lnSpc>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$3,555,323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$9,167,324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$10,256,156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366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00" y="453495"/>
            <a:ext cx="10972800" cy="1066800"/>
          </a:xfrm>
        </p:spPr>
        <p:txBody>
          <a:bodyPr/>
          <a:lstStyle/>
          <a:p>
            <a:r>
              <a:rPr lang="en-US" b="1" dirty="0" smtClean="0"/>
              <a:t>Our Values</a:t>
            </a:r>
            <a:endParaRPr lang="en-US" b="1" dirty="0"/>
          </a:p>
        </p:txBody>
      </p:sp>
      <p:pic>
        <p:nvPicPr>
          <p:cNvPr id="3" name="Picture 2"/>
          <p:cNvPicPr>
            <a:picLocks noChangeAspect="1"/>
          </p:cNvPicPr>
          <p:nvPr/>
        </p:nvPicPr>
        <p:blipFill>
          <a:blip r:embed="rId3"/>
          <a:stretch>
            <a:fillRect/>
          </a:stretch>
        </p:blipFill>
        <p:spPr>
          <a:xfrm>
            <a:off x="467988" y="1204020"/>
            <a:ext cx="9763125" cy="5400675"/>
          </a:xfrm>
          <a:prstGeom prst="rect">
            <a:avLst/>
          </a:prstGeom>
        </p:spPr>
      </p:pic>
    </p:spTree>
    <p:extLst>
      <p:ext uri="{BB962C8B-B14F-4D97-AF65-F5344CB8AC3E}">
        <p14:creationId xmlns:p14="http://schemas.microsoft.com/office/powerpoint/2010/main" val="247340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7512"/>
            <a:ext cx="10972800" cy="1066800"/>
          </a:xfrm>
          <a:solidFill>
            <a:schemeClr val="accent2">
              <a:lumMod val="20000"/>
              <a:lumOff val="80000"/>
            </a:schemeClr>
          </a:solidFill>
        </p:spPr>
        <p:txBody>
          <a:bodyPr>
            <a:noAutofit/>
          </a:bodyPr>
          <a:lstStyle/>
          <a:p>
            <a:pPr algn="ctr"/>
            <a:r>
              <a:rPr lang="en-US" sz="3600" b="1" dirty="0" smtClean="0">
                <a:solidFill>
                  <a:srgbClr val="0067B1"/>
                </a:solidFill>
              </a:rPr>
              <a:t/>
            </a:r>
            <a:br>
              <a:rPr lang="en-US" sz="3600" b="1" dirty="0" smtClean="0">
                <a:solidFill>
                  <a:srgbClr val="0067B1"/>
                </a:solidFill>
              </a:rPr>
            </a:br>
            <a:r>
              <a:rPr lang="en-US" sz="3600" b="1" dirty="0">
                <a:solidFill>
                  <a:srgbClr val="0069A7"/>
                </a:solidFill>
                <a:ea typeface="+mn-ea"/>
                <a:cs typeface="+mn-cs"/>
              </a:rPr>
              <a:t>L+M </a:t>
            </a:r>
            <a:r>
              <a:rPr lang="en-US" sz="3600" b="1" dirty="0" smtClean="0">
                <a:solidFill>
                  <a:srgbClr val="0069A7"/>
                </a:solidFill>
                <a:ea typeface="+mn-ea"/>
                <a:cs typeface="+mn-cs"/>
              </a:rPr>
              <a:t>Physicians Group</a:t>
            </a:r>
            <a:endParaRPr lang="en-US" sz="3600" b="1" dirty="0">
              <a:solidFill>
                <a:srgbClr val="0067B1"/>
              </a:solidFill>
            </a:endParaRPr>
          </a:p>
        </p:txBody>
      </p:sp>
      <p:sp>
        <p:nvSpPr>
          <p:cNvPr id="3" name="Content Placeholder 2"/>
          <p:cNvSpPr>
            <a:spLocks noGrp="1"/>
          </p:cNvSpPr>
          <p:nvPr>
            <p:ph idx="1"/>
          </p:nvPr>
        </p:nvSpPr>
        <p:spPr/>
        <p:txBody>
          <a:bodyPr>
            <a:normAutofit/>
          </a:bodyPr>
          <a:lstStyle/>
          <a:p>
            <a:pPr lvl="0"/>
            <a:endParaRPr lang="en-US" sz="3600" b="1" dirty="0" smtClean="0"/>
          </a:p>
          <a:p>
            <a:pPr lvl="0"/>
            <a:r>
              <a:rPr lang="en-US" sz="3600" b="1" dirty="0" smtClean="0"/>
              <a:t>L+M Physicians are now New England Medical Group (NEMG) Physicians</a:t>
            </a:r>
            <a:r>
              <a:rPr lang="en-US" sz="3600" b="1" dirty="0" smtClean="0">
                <a:solidFill>
                  <a:srgbClr val="FF0000"/>
                </a:solidFill>
              </a:rPr>
              <a:t> </a:t>
            </a:r>
            <a:endParaRPr lang="en-US" sz="3600" b="1" dirty="0">
              <a:solidFill>
                <a:srgbClr val="FF0000"/>
              </a:solidFill>
            </a:endParaRPr>
          </a:p>
          <a:p>
            <a:pPr lvl="0"/>
            <a:endParaRPr lang="en-US" sz="3600" b="1" dirty="0" smtClean="0"/>
          </a:p>
          <a:p>
            <a:pPr lvl="0"/>
            <a:r>
              <a:rPr lang="en-US" sz="3600" b="1" dirty="0" smtClean="0"/>
              <a:t>No </a:t>
            </a:r>
            <a:r>
              <a:rPr lang="en-US" sz="3600" b="1" dirty="0"/>
              <a:t>conversion of any L+M physician offices to hospital-based </a:t>
            </a:r>
            <a:r>
              <a:rPr lang="en-US" sz="3600" b="1" dirty="0" smtClean="0"/>
              <a:t>status</a:t>
            </a:r>
            <a:endParaRPr lang="en-US" sz="3600" b="1" dirty="0"/>
          </a:p>
          <a:p>
            <a:pPr marL="109728" lvl="0" indent="0">
              <a:buNone/>
            </a:pPr>
            <a:endParaRPr lang="en-US" dirty="0"/>
          </a:p>
          <a:p>
            <a:pPr lvl="0"/>
            <a:endParaRPr lang="en-US" dirty="0"/>
          </a:p>
          <a:p>
            <a:endParaRPr lang="en-US" dirty="0"/>
          </a:p>
        </p:txBody>
      </p:sp>
    </p:spTree>
    <p:extLst>
      <p:ext uri="{BB962C8B-B14F-4D97-AF65-F5344CB8AC3E}">
        <p14:creationId xmlns:p14="http://schemas.microsoft.com/office/powerpoint/2010/main" val="333979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066800"/>
          </a:xfrm>
        </p:spPr>
        <p:txBody>
          <a:bodyPr>
            <a:normAutofit fontScale="90000"/>
          </a:bodyPr>
          <a:lstStyle/>
          <a:p>
            <a:pPr algn="ctr"/>
            <a:r>
              <a:rPr lang="en-US" b="1" dirty="0">
                <a:ea typeface="Cambria" panose="02040503050406030204" pitchFamily="18" charset="0"/>
                <a:cs typeface="Calibri" panose="020F0502020204030204" pitchFamily="34" charset="0"/>
              </a:rPr>
              <a:t>Community Input, During and Post Compliance</a:t>
            </a:r>
          </a:p>
        </p:txBody>
      </p:sp>
      <p:sp>
        <p:nvSpPr>
          <p:cNvPr id="3" name="Content Placeholder 2"/>
          <p:cNvSpPr>
            <a:spLocks noGrp="1"/>
          </p:cNvSpPr>
          <p:nvPr>
            <p:ph idx="1"/>
          </p:nvPr>
        </p:nvSpPr>
        <p:spPr>
          <a:xfrm>
            <a:off x="609600" y="1905000"/>
            <a:ext cx="10972800" cy="4669536"/>
          </a:xfrm>
        </p:spPr>
        <p:txBody>
          <a:bodyPr>
            <a:normAutofit fontScale="92500"/>
          </a:bodyPr>
          <a:lstStyle/>
          <a:p>
            <a:r>
              <a:rPr lang="en-US" sz="2600" b="1" dirty="0" smtClean="0">
                <a:ea typeface="Cambria" panose="02040503050406030204" pitchFamily="18" charset="0"/>
                <a:cs typeface="Calibri" panose="020F0502020204030204" pitchFamily="34" charset="0"/>
              </a:rPr>
              <a:t>During compliance period (proposal specific): </a:t>
            </a:r>
          </a:p>
          <a:p>
            <a:pPr lvl="1"/>
            <a:r>
              <a:rPr lang="en-US" b="1" dirty="0" smtClean="0">
                <a:ea typeface="Cambria" panose="02040503050406030204" pitchFamily="18" charset="0"/>
                <a:cs typeface="Calibri" panose="020F0502020204030204" pitchFamily="34" charset="0"/>
              </a:rPr>
              <a:t>Independent Monitor</a:t>
            </a:r>
          </a:p>
          <a:p>
            <a:pPr lvl="1"/>
            <a:r>
              <a:rPr lang="en-US" b="1" dirty="0" smtClean="0">
                <a:ea typeface="Cambria" panose="02040503050406030204" pitchFamily="18" charset="0"/>
                <a:cs typeface="Calibri" panose="020F0502020204030204" pitchFamily="34" charset="0"/>
              </a:rPr>
              <a:t>OHS Outreach Coordinator (OHS’ Consumer Engagement)</a:t>
            </a:r>
          </a:p>
          <a:p>
            <a:pPr lvl="1"/>
            <a:r>
              <a:rPr lang="en-US" b="1" dirty="0" smtClean="0">
                <a:ea typeface="Cambria" panose="02040503050406030204" pitchFamily="18" charset="0"/>
                <a:cs typeface="Calibri" panose="020F0502020204030204" pitchFamily="34" charset="0"/>
              </a:rPr>
              <a:t>OHS Compliance Unit</a:t>
            </a:r>
          </a:p>
          <a:p>
            <a:pPr lvl="1"/>
            <a:endParaRPr lang="en-US" b="1" dirty="0" smtClean="0">
              <a:ea typeface="Cambria" panose="02040503050406030204" pitchFamily="18" charset="0"/>
              <a:cs typeface="Calibri" panose="020F0502020204030204" pitchFamily="34" charset="0"/>
            </a:endParaRPr>
          </a:p>
          <a:p>
            <a:r>
              <a:rPr lang="en-US" sz="2600" b="1" dirty="0" smtClean="0">
                <a:ea typeface="Cambria" panose="02040503050406030204" pitchFamily="18" charset="0"/>
                <a:cs typeface="Calibri" panose="020F0502020204030204" pitchFamily="34" charset="0"/>
              </a:rPr>
              <a:t>Post compliance period (over the hospital and health system):</a:t>
            </a:r>
          </a:p>
          <a:p>
            <a:pPr lvl="1"/>
            <a:r>
              <a:rPr lang="en-US" b="1" dirty="0" smtClean="0">
                <a:ea typeface="Cambria" panose="02040503050406030204" pitchFamily="18" charset="0"/>
                <a:cs typeface="Calibri" panose="020F0502020204030204" pitchFamily="34" charset="0"/>
              </a:rPr>
              <a:t>Access via OHS’ Outreach Coordinator </a:t>
            </a:r>
            <a:r>
              <a:rPr lang="en-US" b="1" dirty="0">
                <a:ea typeface="Cambria" panose="02040503050406030204" pitchFamily="18" charset="0"/>
                <a:cs typeface="Calibri" panose="020F0502020204030204" pitchFamily="34" charset="0"/>
              </a:rPr>
              <a:t>(OHS’ Consumer Engagement</a:t>
            </a:r>
            <a:r>
              <a:rPr lang="en-US" b="1" dirty="0" smtClean="0">
                <a:ea typeface="Cambria" panose="02040503050406030204" pitchFamily="18" charset="0"/>
                <a:cs typeface="Calibri" panose="020F0502020204030204" pitchFamily="34" charset="0"/>
              </a:rPr>
              <a:t>)</a:t>
            </a:r>
          </a:p>
          <a:p>
            <a:pPr lvl="1"/>
            <a:r>
              <a:rPr lang="en-US" b="1" dirty="0" smtClean="0">
                <a:ea typeface="Cambria" panose="02040503050406030204" pitchFamily="18" charset="0"/>
                <a:cs typeface="Calibri" panose="020F0502020204030204" pitchFamily="34" charset="0"/>
              </a:rPr>
              <a:t>OHS, oversight through its statutory authority (19a-638 &amp; 19a-639 C.G.S.)</a:t>
            </a:r>
          </a:p>
          <a:p>
            <a:pPr lvl="1"/>
            <a:r>
              <a:rPr lang="en-US" b="1" dirty="0" smtClean="0">
                <a:ea typeface="Cambria" panose="02040503050406030204" pitchFamily="18" charset="0"/>
                <a:cs typeface="Calibri" panose="020F0502020204030204" pitchFamily="34" charset="0"/>
              </a:rPr>
              <a:t>Examples: CON Modifications, OHS Inquiries, CON Determinations and CON Application Process.</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32266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0664"/>
            <a:ext cx="10972800" cy="1066800"/>
          </a:xfrm>
        </p:spPr>
        <p:txBody>
          <a:bodyPr>
            <a:normAutofit fontScale="90000"/>
          </a:bodyPr>
          <a:lstStyle/>
          <a:p>
            <a:pPr algn="ctr"/>
            <a:r>
              <a:rPr lang="en-US" b="1" dirty="0" smtClean="0">
                <a:latin typeface="Calibri" panose="020F0502020204030204" pitchFamily="34" charset="0"/>
                <a:cs typeface="Calibri" panose="020F0502020204030204" pitchFamily="34" charset="0"/>
              </a:rPr>
              <a:t>New London Area Community Feedback</a:t>
            </a:r>
            <a:br>
              <a:rPr lang="en-US" b="1" dirty="0" smtClean="0">
                <a:latin typeface="Calibri" panose="020F0502020204030204" pitchFamily="34" charset="0"/>
                <a:cs typeface="Calibri" panose="020F0502020204030204" pitchFamily="34" charset="0"/>
              </a:rPr>
            </a:br>
            <a:endParaRPr lang="en-US" b="1"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08432" y="1426464"/>
            <a:ext cx="10972800" cy="4325112"/>
          </a:xfrm>
        </p:spPr>
        <p:txBody>
          <a:bodyPr>
            <a:noAutofit/>
          </a:bodyPr>
          <a:lstStyle/>
          <a:p>
            <a:r>
              <a:rPr lang="en-US" b="1" dirty="0" smtClean="0"/>
              <a:t>At this point, OHS would like to ask for </a:t>
            </a:r>
            <a:r>
              <a:rPr lang="en-US" b="1" i="1" dirty="0" smtClean="0"/>
              <a:t>your</a:t>
            </a:r>
            <a:r>
              <a:rPr lang="en-US" b="1" dirty="0" smtClean="0"/>
              <a:t> feedback</a:t>
            </a:r>
          </a:p>
          <a:p>
            <a:pPr lvl="1"/>
            <a:r>
              <a:rPr lang="en-US" sz="2800" b="1" dirty="0" smtClean="0"/>
              <a:t>What has been your experience since the change of ownership has occurred?</a:t>
            </a:r>
          </a:p>
          <a:p>
            <a:pPr lvl="1"/>
            <a:r>
              <a:rPr lang="en-US" sz="2800" b="1" dirty="0" smtClean="0"/>
              <a:t>Services been maintained, improved, deteriorate, reduced (provide specific examples)? </a:t>
            </a:r>
            <a:endParaRPr lang="en-US" sz="2800" b="1" dirty="0"/>
          </a:p>
          <a:p>
            <a:pPr lvl="1"/>
            <a:r>
              <a:rPr lang="en-US" sz="2800" b="1" dirty="0" smtClean="0"/>
              <a:t>Access to healthcare? Physicians, Primary Care Services, etc. (examples)</a:t>
            </a:r>
          </a:p>
          <a:p>
            <a:pPr lvl="1"/>
            <a:r>
              <a:rPr lang="en-US" sz="2800" b="1" dirty="0" smtClean="0"/>
              <a:t>Location of services? Same, relocated, changed names etc. (examples)</a:t>
            </a:r>
          </a:p>
          <a:p>
            <a:pPr lvl="1"/>
            <a:r>
              <a:rPr lang="en-US" sz="2800" b="1" dirty="0" smtClean="0"/>
              <a:t>Other (Communication with community members, public forum, local board, etc.)</a:t>
            </a:r>
          </a:p>
        </p:txBody>
      </p:sp>
    </p:spTree>
    <p:extLst>
      <p:ext uri="{BB962C8B-B14F-4D97-AF65-F5344CB8AC3E}">
        <p14:creationId xmlns:p14="http://schemas.microsoft.com/office/powerpoint/2010/main" val="80796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60576" y="3621024"/>
            <a:ext cx="9843707" cy="1323439"/>
          </a:xfrm>
          <a:prstGeom prst="rect">
            <a:avLst/>
          </a:prstGeom>
        </p:spPr>
        <p:txBody>
          <a:bodyPr wrap="square">
            <a:spAutoFit/>
          </a:bodyPr>
          <a:lstStyle/>
          <a:p>
            <a:r>
              <a:rPr lang="en-US" sz="2000" b="1" dirty="0">
                <a:solidFill>
                  <a:schemeClr val="tx2"/>
                </a:solidFill>
                <a:ea typeface="Calibri" panose="020F0502020204030204" pitchFamily="34" charset="0"/>
              </a:rPr>
              <a:t>Mailing Address: </a:t>
            </a:r>
            <a:r>
              <a:rPr lang="en-US" sz="2000" dirty="0">
                <a:solidFill>
                  <a:schemeClr val="tx2"/>
                </a:solidFill>
                <a:ea typeface="Calibri" panose="020F0502020204030204" pitchFamily="34" charset="0"/>
              </a:rPr>
              <a:t>450 Capitol Avenue, MS#51OHS,  P.O. Box 340308, Hartford, CT 06134-0308</a:t>
            </a:r>
          </a:p>
          <a:p>
            <a:r>
              <a:rPr lang="en-US" sz="2000" b="1" dirty="0">
                <a:solidFill>
                  <a:schemeClr val="tx2"/>
                </a:solidFill>
                <a:ea typeface="Calibri" panose="020F0502020204030204" pitchFamily="34" charset="0"/>
              </a:rPr>
              <a:t>Physical Address:</a:t>
            </a:r>
            <a:r>
              <a:rPr lang="en-US" sz="2000" dirty="0">
                <a:solidFill>
                  <a:schemeClr val="tx2"/>
                </a:solidFill>
                <a:ea typeface="Calibri" panose="020F0502020204030204" pitchFamily="34" charset="0"/>
              </a:rPr>
              <a:t> 450 Capitol Avenue, 1st Floor, Hartford, CT 06106</a:t>
            </a:r>
          </a:p>
          <a:p>
            <a:r>
              <a:rPr lang="en-US" sz="2000" b="1" dirty="0">
                <a:solidFill>
                  <a:schemeClr val="tx2"/>
                </a:solidFill>
                <a:ea typeface="Calibri" panose="020F0502020204030204" pitchFamily="34" charset="0"/>
              </a:rPr>
              <a:t>Phone:</a:t>
            </a:r>
            <a:r>
              <a:rPr lang="en-US" sz="2000" dirty="0">
                <a:solidFill>
                  <a:schemeClr val="tx2"/>
                </a:solidFill>
                <a:ea typeface="Calibri" panose="020F0502020204030204" pitchFamily="34" charset="0"/>
              </a:rPr>
              <a:t> 860-418-7013</a:t>
            </a:r>
          </a:p>
          <a:p>
            <a:r>
              <a:rPr lang="en-US" sz="2000" i="1" u="sng" dirty="0" smtClean="0">
                <a:solidFill>
                  <a:schemeClr val="tx2"/>
                </a:solidFill>
                <a:ea typeface="Calibri" panose="020F0502020204030204" pitchFamily="34" charset="0"/>
                <a:hlinkClick r:id="rId2"/>
              </a:rPr>
              <a:t>leslie.greer@ct.gov</a:t>
            </a:r>
            <a:r>
              <a:rPr lang="en-US" sz="2000" dirty="0" smtClean="0">
                <a:solidFill>
                  <a:schemeClr val="tx2"/>
                </a:solidFill>
                <a:ea typeface="Calibri" panose="020F0502020204030204" pitchFamily="34" charset="0"/>
              </a:rPr>
              <a:t>(email</a:t>
            </a:r>
            <a:r>
              <a:rPr lang="en-US" sz="2000" dirty="0">
                <a:solidFill>
                  <a:schemeClr val="tx2"/>
                </a:solidFill>
                <a:ea typeface="Calibri" panose="020F0502020204030204" pitchFamily="34" charset="0"/>
              </a:rPr>
              <a:t>)</a:t>
            </a:r>
            <a:endParaRPr lang="en-US" sz="2000" dirty="0">
              <a:solidFill>
                <a:schemeClr val="tx2"/>
              </a:solidFill>
              <a:effectLst/>
              <a:ea typeface="Calibri" panose="020F0502020204030204" pitchFamily="34" charset="0"/>
            </a:endParaRPr>
          </a:p>
        </p:txBody>
      </p:sp>
      <p:pic>
        <p:nvPicPr>
          <p:cNvPr id="1028" name="Picture 1" descr="OHS_logo_1_x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76" y="2824014"/>
            <a:ext cx="4786436" cy="57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60576" y="1757914"/>
            <a:ext cx="7551611" cy="954107"/>
          </a:xfrm>
          <a:prstGeom prst="rect">
            <a:avLst/>
          </a:prstGeom>
        </p:spPr>
        <p:txBody>
          <a:bodyPr wrap="square">
            <a:spAutoFit/>
          </a:bodyPr>
          <a:lstStyle/>
          <a:p>
            <a:r>
              <a:rPr lang="en-US" sz="2800" b="1" dirty="0">
                <a:solidFill>
                  <a:schemeClr val="tx2"/>
                </a:solidFill>
                <a:ea typeface="Calibri" panose="020F0502020204030204" pitchFamily="34" charset="0"/>
              </a:rPr>
              <a:t>Leslie M. Greer</a:t>
            </a:r>
          </a:p>
          <a:p>
            <a:r>
              <a:rPr lang="en-US" sz="2800" b="1" dirty="0" smtClean="0">
                <a:solidFill>
                  <a:schemeClr val="tx2"/>
                </a:solidFill>
                <a:ea typeface="Calibri" panose="020F0502020204030204" pitchFamily="34" charset="0"/>
              </a:rPr>
              <a:t>Community Outreach Coordinator</a:t>
            </a:r>
            <a:endParaRPr lang="en-US" sz="2800" b="1" dirty="0">
              <a:solidFill>
                <a:schemeClr val="tx2"/>
              </a:solidFill>
              <a:effectLst/>
              <a:ea typeface="Calibri" panose="020F0502020204030204" pitchFamily="34" charset="0"/>
            </a:endParaRPr>
          </a:p>
        </p:txBody>
      </p:sp>
    </p:spTree>
    <p:extLst>
      <p:ext uri="{BB962C8B-B14F-4D97-AF65-F5344CB8AC3E}">
        <p14:creationId xmlns:p14="http://schemas.microsoft.com/office/powerpoint/2010/main" val="15808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900" y="630777"/>
            <a:ext cx="10972800" cy="1066800"/>
          </a:xfrm>
        </p:spPr>
        <p:txBody>
          <a:bodyPr/>
          <a:lstStyle/>
          <a:p>
            <a:r>
              <a:rPr lang="en-US" b="1" dirty="0" smtClean="0"/>
              <a:t>Our Values</a:t>
            </a:r>
            <a:endParaRPr lang="en-US" b="1" dirty="0"/>
          </a:p>
        </p:txBody>
      </p:sp>
      <p:pic>
        <p:nvPicPr>
          <p:cNvPr id="5" name="Picture 4"/>
          <p:cNvPicPr>
            <a:picLocks noChangeAspect="1"/>
          </p:cNvPicPr>
          <p:nvPr/>
        </p:nvPicPr>
        <p:blipFill>
          <a:blip r:embed="rId3"/>
          <a:stretch>
            <a:fillRect/>
          </a:stretch>
        </p:blipFill>
        <p:spPr>
          <a:xfrm>
            <a:off x="301642" y="1697577"/>
            <a:ext cx="10020300" cy="3781425"/>
          </a:xfrm>
          <a:prstGeom prst="rect">
            <a:avLst/>
          </a:prstGeom>
        </p:spPr>
      </p:pic>
    </p:spTree>
    <p:extLst>
      <p:ext uri="{BB962C8B-B14F-4D97-AF65-F5344CB8AC3E}">
        <p14:creationId xmlns:p14="http://schemas.microsoft.com/office/powerpoint/2010/main" val="93950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882869"/>
            <a:ext cx="10972800" cy="5386867"/>
          </a:xfrm>
        </p:spPr>
        <p:txBody>
          <a:bodyPr/>
          <a:lstStyle/>
          <a:p>
            <a:pPr marL="109728" indent="0" algn="ctr">
              <a:buNone/>
            </a:pPr>
            <a:r>
              <a:rPr lang="en-US" sz="2400" b="1" dirty="0" smtClean="0"/>
              <a:t> </a:t>
            </a:r>
          </a:p>
          <a:p>
            <a:pPr marL="109728" indent="0" algn="ctr">
              <a:buNone/>
            </a:pPr>
            <a:r>
              <a:rPr lang="en-US" sz="2400" b="1" dirty="0" smtClean="0"/>
              <a:t>At OHS, we analyze healthcare systems and policies in the United States and in Connecticut, and we guide Connecticut to develop the best practices and best healthcare system for our state.</a:t>
            </a:r>
          </a:p>
          <a:p>
            <a:pPr marL="109728" indent="0" algn="ctr">
              <a:buNone/>
            </a:pPr>
            <a:endParaRPr lang="en-US" sz="2400" b="1" dirty="0" smtClean="0"/>
          </a:p>
          <a:p>
            <a:pPr marL="109728" indent="0" algn="ctr">
              <a:buNone/>
            </a:pPr>
            <a:r>
              <a:rPr lang="en-US" sz="2400" b="1" dirty="0" smtClean="0"/>
              <a:t>We do this through our Health Data &amp; Analysis, Health Innovation &amp; Strategy and Health Systems Planning teams.</a:t>
            </a:r>
          </a:p>
          <a:p>
            <a:pPr algn="ctr"/>
            <a:endParaRPr lang="en-US" dirty="0" smtClean="0"/>
          </a:p>
          <a:p>
            <a:pPr algn="ctr"/>
            <a:endParaRPr lang="en-US" dirty="0"/>
          </a:p>
        </p:txBody>
      </p:sp>
      <p:pic>
        <p:nvPicPr>
          <p:cNvPr id="2" name="Picture 1"/>
          <p:cNvPicPr>
            <a:picLocks noChangeAspect="1"/>
          </p:cNvPicPr>
          <p:nvPr/>
        </p:nvPicPr>
        <p:blipFill>
          <a:blip r:embed="rId3"/>
          <a:stretch>
            <a:fillRect/>
          </a:stretch>
        </p:blipFill>
        <p:spPr>
          <a:xfrm>
            <a:off x="2481262" y="4113684"/>
            <a:ext cx="2373767" cy="2373767"/>
          </a:xfrm>
          <a:prstGeom prst="rect">
            <a:avLst/>
          </a:prstGeom>
        </p:spPr>
      </p:pic>
      <p:pic>
        <p:nvPicPr>
          <p:cNvPr id="4" name="Picture 3"/>
          <p:cNvPicPr>
            <a:picLocks noChangeAspect="1"/>
          </p:cNvPicPr>
          <p:nvPr/>
        </p:nvPicPr>
        <p:blipFill>
          <a:blip r:embed="rId4"/>
          <a:stretch>
            <a:fillRect/>
          </a:stretch>
        </p:blipFill>
        <p:spPr>
          <a:xfrm>
            <a:off x="5304064" y="4049051"/>
            <a:ext cx="1943100" cy="2438400"/>
          </a:xfrm>
          <a:prstGeom prst="rect">
            <a:avLst/>
          </a:prstGeom>
        </p:spPr>
      </p:pic>
      <p:pic>
        <p:nvPicPr>
          <p:cNvPr id="5" name="Picture 4"/>
          <p:cNvPicPr>
            <a:picLocks noChangeAspect="1"/>
          </p:cNvPicPr>
          <p:nvPr/>
        </p:nvPicPr>
        <p:blipFill>
          <a:blip r:embed="rId5"/>
          <a:stretch>
            <a:fillRect/>
          </a:stretch>
        </p:blipFill>
        <p:spPr>
          <a:xfrm>
            <a:off x="7630204" y="4049050"/>
            <a:ext cx="2513225" cy="2525485"/>
          </a:xfrm>
          <a:prstGeom prst="rect">
            <a:avLst/>
          </a:prstGeom>
        </p:spPr>
      </p:pic>
    </p:spTree>
    <p:extLst>
      <p:ext uri="{BB962C8B-B14F-4D97-AF65-F5344CB8AC3E}">
        <p14:creationId xmlns:p14="http://schemas.microsoft.com/office/powerpoint/2010/main" val="182865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8912" y="679704"/>
            <a:ext cx="10972800" cy="1066800"/>
          </a:xfrm>
        </p:spPr>
        <p:txBody>
          <a:bodyPr>
            <a:noAutofit/>
          </a:bodyPr>
          <a:lstStyle/>
          <a:p>
            <a:pPr algn="ctr"/>
            <a:r>
              <a:rPr lang="en-US" b="1" dirty="0" smtClean="0">
                <a:latin typeface="Calibri" panose="020F0502020204030204" pitchFamily="34" charset="0"/>
                <a:cs typeface="Calibri" panose="020F0502020204030204" pitchFamily="34" charset="0"/>
              </a:rPr>
              <a:t>OHS History</a:t>
            </a:r>
            <a:endParaRPr lang="en-US" b="1" dirty="0">
              <a:latin typeface="Calibri" panose="020F0502020204030204" pitchFamily="34" charset="0"/>
              <a:cs typeface="Calibri" panose="020F0502020204030204" pitchFamily="34" charset="0"/>
            </a:endParaRPr>
          </a:p>
        </p:txBody>
      </p:sp>
      <p:sp>
        <p:nvSpPr>
          <p:cNvPr id="6" name="Subtitle 2"/>
          <p:cNvSpPr>
            <a:spLocks noGrp="1"/>
          </p:cNvSpPr>
          <p:nvPr>
            <p:ph idx="1"/>
          </p:nvPr>
        </p:nvSpPr>
        <p:spPr>
          <a:xfrm>
            <a:off x="609600" y="1643268"/>
            <a:ext cx="10972800" cy="4828032"/>
          </a:xfrm>
        </p:spPr>
        <p:txBody>
          <a:bodyPr>
            <a:normAutofit fontScale="32500" lnSpcReduction="20000"/>
          </a:bodyPr>
          <a:lstStyle/>
          <a:p>
            <a:pPr marL="109728" indent="0" algn="l">
              <a:buNone/>
            </a:pPr>
            <a:r>
              <a:rPr lang="en-US" sz="7000" dirty="0">
                <a:latin typeface="Calibri" panose="020F0502020204030204" pitchFamily="34" charset="0"/>
                <a:cs typeface="Calibri" panose="020F0502020204030204" pitchFamily="34" charset="0"/>
              </a:rPr>
              <a:t>Pursuant to CGS § 19a-754, as amended by Public Act 18-91, the Office of Health Strategy (OHS) was created in 2017 and established in 2018 by a strong bipartisan effort of the CT General Assembly to forward high-quality, affordable, and accessible healthcare for all residents. </a:t>
            </a:r>
            <a:endParaRPr lang="en-US" sz="7000" dirty="0" smtClean="0">
              <a:latin typeface="Calibri" panose="020F0502020204030204" pitchFamily="34" charset="0"/>
              <a:cs typeface="Calibri" panose="020F0502020204030204" pitchFamily="34" charset="0"/>
            </a:endParaRPr>
          </a:p>
          <a:p>
            <a:pPr marL="109728" indent="0" algn="l">
              <a:buNone/>
            </a:pPr>
            <a:endParaRPr lang="en-US" sz="7000" dirty="0">
              <a:latin typeface="Calibri" panose="020F0502020204030204" pitchFamily="34" charset="0"/>
              <a:cs typeface="Calibri" panose="020F0502020204030204" pitchFamily="34" charset="0"/>
            </a:endParaRPr>
          </a:p>
          <a:p>
            <a:pPr marL="109728" indent="0" algn="l">
              <a:buNone/>
            </a:pPr>
            <a:r>
              <a:rPr lang="en-US" sz="7000" dirty="0" smtClean="0">
                <a:latin typeface="Calibri" panose="020F0502020204030204" pitchFamily="34" charset="0"/>
                <a:cs typeface="Calibri" panose="020F0502020204030204" pitchFamily="34" charset="0"/>
              </a:rPr>
              <a:t>The </a:t>
            </a:r>
            <a:r>
              <a:rPr lang="en-US" sz="7000" b="1" i="1" dirty="0">
                <a:latin typeface="Calibri" panose="020F0502020204030204" pitchFamily="34" charset="0"/>
                <a:cs typeface="Calibri" panose="020F0502020204030204" pitchFamily="34" charset="0"/>
              </a:rPr>
              <a:t>legislation re-organized existing state resources into one body, centralizing health policymaking and advancing healthcare reform initiatives </a:t>
            </a:r>
            <a:r>
              <a:rPr lang="en-US" sz="7000" dirty="0">
                <a:latin typeface="Calibri" panose="020F0502020204030204" pitchFamily="34" charset="0"/>
                <a:cs typeface="Calibri" panose="020F0502020204030204" pitchFamily="34" charset="0"/>
              </a:rPr>
              <a:t>that will drive down healthcare costs, close Connecticut’s deeply entrenched racial, economic, and gender health disparities, and undertake technology-driven modernization efforts throughout the system.  </a:t>
            </a:r>
            <a:endParaRPr lang="en-US" sz="7000" dirty="0" smtClean="0">
              <a:latin typeface="Calibri" panose="020F0502020204030204" pitchFamily="34" charset="0"/>
              <a:cs typeface="Calibri" panose="020F0502020204030204" pitchFamily="34" charset="0"/>
            </a:endParaRPr>
          </a:p>
          <a:p>
            <a:pPr marL="109728" indent="0" algn="l">
              <a:buNone/>
            </a:pPr>
            <a:endParaRPr lang="en-US" sz="7000" dirty="0">
              <a:latin typeface="Calibri" panose="020F0502020204030204" pitchFamily="34" charset="0"/>
              <a:cs typeface="Calibri" panose="020F0502020204030204" pitchFamily="34" charset="0"/>
            </a:endParaRPr>
          </a:p>
          <a:p>
            <a:pPr marL="109728" indent="0" algn="l">
              <a:buNone/>
            </a:pPr>
            <a:r>
              <a:rPr lang="en-US" sz="7000" dirty="0" smtClean="0">
                <a:latin typeface="Calibri" panose="020F0502020204030204" pitchFamily="34" charset="0"/>
                <a:cs typeface="Calibri" panose="020F0502020204030204" pitchFamily="34" charset="0"/>
              </a:rPr>
              <a:t>The </a:t>
            </a:r>
            <a:r>
              <a:rPr lang="en-US" sz="7000" dirty="0">
                <a:latin typeface="Calibri" panose="020F0502020204030204" pitchFamily="34" charset="0"/>
                <a:cs typeface="Calibri" panose="020F0502020204030204" pitchFamily="34" charset="0"/>
              </a:rPr>
              <a:t>work of the Office of Health Strategy is funded, in part, by federal grants secured through a competitive process, placing Connecticut among states leading the way in health care policy reform. No new positions were created in the establishment of OHS; existing state resources are being deployed in a new, more efficient and effective way.</a:t>
            </a:r>
          </a:p>
          <a:p>
            <a:pPr algn="l"/>
            <a:endParaRPr lang="en-US" dirty="0"/>
          </a:p>
        </p:txBody>
      </p:sp>
    </p:spTree>
    <p:extLst>
      <p:ext uri="{BB962C8B-B14F-4D97-AF65-F5344CB8AC3E}">
        <p14:creationId xmlns:p14="http://schemas.microsoft.com/office/powerpoint/2010/main" val="217887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10972800" cy="5660136"/>
          </a:xfrm>
        </p:spPr>
        <p:txBody>
          <a:bodyPr>
            <a:normAutofit/>
          </a:bodyPr>
          <a:lstStyle/>
          <a:p>
            <a:pPr marL="109728" indent="0" algn="ctr">
              <a:buNone/>
            </a:pPr>
            <a:endParaRPr lang="en-US" sz="6000" dirty="0" smtClean="0"/>
          </a:p>
          <a:p>
            <a:pPr marL="109728" indent="0" algn="ctr">
              <a:buNone/>
            </a:pPr>
            <a:r>
              <a:rPr lang="en-US" sz="6000" b="1" dirty="0" smtClean="0">
                <a:latin typeface="Calibri" panose="020F0502020204030204" pitchFamily="34" charset="0"/>
                <a:cs typeface="Calibri" panose="020F0502020204030204" pitchFamily="34" charset="0"/>
              </a:rPr>
              <a:t>Three Teams Working Together</a:t>
            </a:r>
            <a:r>
              <a:rPr lang="en-US" sz="6000" dirty="0"/>
              <a:t/>
            </a:r>
            <a:br>
              <a:rPr lang="en-US" sz="6000" dirty="0"/>
            </a:br>
            <a:endParaRPr lang="en-US" sz="6000" dirty="0"/>
          </a:p>
        </p:txBody>
      </p:sp>
    </p:spTree>
    <p:extLst>
      <p:ext uri="{BB962C8B-B14F-4D97-AF65-F5344CB8AC3E}">
        <p14:creationId xmlns:p14="http://schemas.microsoft.com/office/powerpoint/2010/main" val="245727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435428"/>
            <a:ext cx="10972800" cy="1066800"/>
          </a:xfrm>
        </p:spPr>
        <p:txBody>
          <a:bodyPr/>
          <a:lstStyle/>
          <a:p>
            <a:r>
              <a:rPr lang="en-US" b="1" dirty="0" smtClean="0">
                <a:solidFill>
                  <a:schemeClr val="accent2"/>
                </a:solidFill>
              </a:rPr>
              <a:t>Office Of Health Strategy </a:t>
            </a:r>
            <a:endParaRPr lang="en-US" b="1" dirty="0">
              <a:solidFill>
                <a:schemeClr val="accent2"/>
              </a:solidFill>
            </a:endParaRPr>
          </a:p>
        </p:txBody>
      </p:sp>
      <p:graphicFrame>
        <p:nvGraphicFramePr>
          <p:cNvPr id="5" name="Content Placeholder 4"/>
          <p:cNvGraphicFramePr>
            <a:graphicFrameLocks noGrp="1"/>
          </p:cNvGraphicFramePr>
          <p:nvPr>
            <p:ph idx="1"/>
            <p:extLst/>
          </p:nvPr>
        </p:nvGraphicFramePr>
        <p:xfrm>
          <a:off x="4729843" y="1523999"/>
          <a:ext cx="6754585" cy="4184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67442" y="2708506"/>
            <a:ext cx="4062010" cy="1384995"/>
          </a:xfrm>
          <a:prstGeom prst="rect">
            <a:avLst/>
          </a:prstGeom>
        </p:spPr>
        <p:txBody>
          <a:bodyPr wrap="square">
            <a:spAutoFit/>
          </a:bodyPr>
          <a:lstStyle/>
          <a:p>
            <a:pPr lvl="0" algn="ctr">
              <a:spcBef>
                <a:spcPts val="300"/>
              </a:spcBef>
              <a:buClr>
                <a:srgbClr val="C00000">
                  <a:lumMod val="75000"/>
                </a:srgbClr>
              </a:buClr>
            </a:pPr>
            <a:r>
              <a:rPr lang="en-US" sz="2800" b="1" i="1" dirty="0">
                <a:solidFill>
                  <a:srgbClr val="0069A7"/>
                </a:solidFill>
                <a:latin typeface="Cambria" panose="02040503050406030204" pitchFamily="18" charset="0"/>
              </a:rPr>
              <a:t>Together </a:t>
            </a:r>
            <a:r>
              <a:rPr lang="en-US" sz="2800" b="1" dirty="0">
                <a:solidFill>
                  <a:srgbClr val="0069A7"/>
                </a:solidFill>
                <a:latin typeface="Cambria" panose="02040503050406030204" pitchFamily="18" charset="0"/>
              </a:rPr>
              <a:t>we are the Office of Health Strategy in Connecticut</a:t>
            </a:r>
            <a:r>
              <a:rPr lang="en-US" sz="2400" b="1" dirty="0">
                <a:solidFill>
                  <a:srgbClr val="0069A7"/>
                </a:solidFill>
                <a:latin typeface="Cambria" panose="02040503050406030204" pitchFamily="18" charset="0"/>
              </a:rPr>
              <a:t>.</a:t>
            </a:r>
          </a:p>
        </p:txBody>
      </p:sp>
      <p:pic>
        <p:nvPicPr>
          <p:cNvPr id="8" name="Picture 7"/>
          <p:cNvPicPr>
            <a:picLocks noChangeAspect="1"/>
          </p:cNvPicPr>
          <p:nvPr/>
        </p:nvPicPr>
        <p:blipFill>
          <a:blip r:embed="rId8"/>
          <a:stretch>
            <a:fillRect/>
          </a:stretch>
        </p:blipFill>
        <p:spPr>
          <a:xfrm>
            <a:off x="4997311" y="3065019"/>
            <a:ext cx="434661" cy="434661"/>
          </a:xfrm>
          <a:prstGeom prst="rect">
            <a:avLst/>
          </a:prstGeom>
        </p:spPr>
      </p:pic>
      <p:pic>
        <p:nvPicPr>
          <p:cNvPr id="9" name="Picture 8"/>
          <p:cNvPicPr>
            <a:picLocks noChangeAspect="1"/>
          </p:cNvPicPr>
          <p:nvPr/>
        </p:nvPicPr>
        <p:blipFill>
          <a:blip r:embed="rId9"/>
          <a:stretch>
            <a:fillRect/>
          </a:stretch>
        </p:blipFill>
        <p:spPr>
          <a:xfrm>
            <a:off x="7863791" y="1012370"/>
            <a:ext cx="486688" cy="610266"/>
          </a:xfrm>
          <a:prstGeom prst="rect">
            <a:avLst/>
          </a:prstGeom>
        </p:spPr>
      </p:pic>
      <p:pic>
        <p:nvPicPr>
          <p:cNvPr id="10" name="Picture 9"/>
          <p:cNvPicPr>
            <a:picLocks noChangeAspect="1"/>
          </p:cNvPicPr>
          <p:nvPr/>
        </p:nvPicPr>
        <p:blipFill>
          <a:blip r:embed="rId10"/>
          <a:stretch>
            <a:fillRect/>
          </a:stretch>
        </p:blipFill>
        <p:spPr>
          <a:xfrm>
            <a:off x="10890868" y="3077943"/>
            <a:ext cx="512210" cy="514696"/>
          </a:xfrm>
          <a:prstGeom prst="rect">
            <a:avLst/>
          </a:prstGeom>
        </p:spPr>
      </p:pic>
    </p:spTree>
    <p:extLst>
      <p:ext uri="{BB962C8B-B14F-4D97-AF65-F5344CB8AC3E}">
        <p14:creationId xmlns:p14="http://schemas.microsoft.com/office/powerpoint/2010/main" val="97658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4544</TotalTime>
  <Words>2383</Words>
  <Application>Microsoft Office PowerPoint</Application>
  <PresentationFormat>Widescreen</PresentationFormat>
  <Paragraphs>377</Paragraphs>
  <Slides>43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vt:lpstr>
      <vt:lpstr>Courier New</vt:lpstr>
      <vt:lpstr>Georgia</vt:lpstr>
      <vt:lpstr>Times New Roman</vt:lpstr>
      <vt:lpstr>Wingdings</vt:lpstr>
      <vt:lpstr>Wingdings 2</vt:lpstr>
      <vt:lpstr>Training presentation</vt:lpstr>
      <vt:lpstr>New London Community CON Education Forum </vt:lpstr>
      <vt:lpstr>PowerPoint Presentation</vt:lpstr>
      <vt:lpstr>Our Vision</vt:lpstr>
      <vt:lpstr>Our Values</vt:lpstr>
      <vt:lpstr>Our Values</vt:lpstr>
      <vt:lpstr>PowerPoint Presentation</vt:lpstr>
      <vt:lpstr>OHS History</vt:lpstr>
      <vt:lpstr>PowerPoint Presentation</vt:lpstr>
      <vt:lpstr>Office Of Health Strategy </vt:lpstr>
      <vt:lpstr>Health Innovation and Strategy</vt:lpstr>
      <vt:lpstr>Designing an innovative health system for CT</vt:lpstr>
      <vt:lpstr>Health Innovation &amp; Strategy </vt:lpstr>
      <vt:lpstr>PowerPoint Presentation</vt:lpstr>
      <vt:lpstr>Tracking the quality of health care</vt:lpstr>
      <vt:lpstr>Health Data and Analysis</vt:lpstr>
      <vt:lpstr>PowerPoint Presentation</vt:lpstr>
      <vt:lpstr>Medical Records and Information</vt:lpstr>
      <vt:lpstr>Medical Records and Information</vt:lpstr>
      <vt:lpstr>Using data to shape policies</vt:lpstr>
      <vt:lpstr>Health Data &amp; Analysis </vt:lpstr>
      <vt:lpstr>Health Systems Planning</vt:lpstr>
      <vt:lpstr>Health Systems Planning Activities </vt:lpstr>
      <vt:lpstr>What is a Certificate of Need and what does it do?</vt:lpstr>
      <vt:lpstr>What Requires a CON? 19a-638 C.G.S. </vt:lpstr>
      <vt:lpstr>How many and what type of CON applications are filed each year?</vt:lpstr>
      <vt:lpstr>Who is part of the CON process?</vt:lpstr>
      <vt:lpstr>Opportunities for Engagement by Public/Consumers/Communities</vt:lpstr>
      <vt:lpstr>OHS’ Current Efforts to Engage Public/Consumers/Community</vt:lpstr>
      <vt:lpstr>OHS’ Current Efforts to Engage Public/Consumers/Community (Continued)</vt:lpstr>
      <vt:lpstr>OHS’ Current Efforts to Engage Public/Consumers/Community (Continued)</vt:lpstr>
      <vt:lpstr>OHS’ Current Efforts to Engage Public/Consumers/Community (Continued)</vt:lpstr>
      <vt:lpstr>New London’s Community Concerns from Public Hearing </vt:lpstr>
      <vt:lpstr>Examples of OHS Conditions  (Community Related)</vt:lpstr>
      <vt:lpstr>Conditions from L&amp;M Change of Ownership  (to Yale) CON Agreed Settlement </vt:lpstr>
      <vt:lpstr>L &amp; M Community Health Needs Assessment Priorities </vt:lpstr>
      <vt:lpstr>PowerPoint Presentation</vt:lpstr>
      <vt:lpstr>Grand Total Community Benefits &amp; Community Building </vt:lpstr>
      <vt:lpstr>PowerPoint Presentation</vt:lpstr>
      <vt:lpstr>Charity Care Policies</vt:lpstr>
      <vt:lpstr> L+M Physicians Group</vt:lpstr>
      <vt:lpstr>Community Input, During and Post Compliance</vt:lpstr>
      <vt:lpstr>New London Area Community Feedback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Information e of Training Presentation</dc:title>
  <dc:creator>Lawlor, Kelsey</dc:creator>
  <cp:lastModifiedBy>Lazarus, Steven</cp:lastModifiedBy>
  <cp:revision>184</cp:revision>
  <dcterms:created xsi:type="dcterms:W3CDTF">2018-08-01T20:16:00Z</dcterms:created>
  <dcterms:modified xsi:type="dcterms:W3CDTF">2019-10-24T16:50:35Z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