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  <p:sldMasterId id="2147483715" r:id="rId6"/>
    <p:sldMasterId id="2147483732" r:id="rId7"/>
  </p:sldMasterIdLst>
  <p:notesMasterIdLst>
    <p:notesMasterId r:id="rId38"/>
  </p:notesMasterIdLst>
  <p:sldIdLst>
    <p:sldId id="2795" r:id="rId8"/>
    <p:sldId id="2838" r:id="rId9"/>
    <p:sldId id="2827" r:id="rId10"/>
    <p:sldId id="2837" r:id="rId11"/>
    <p:sldId id="2808" r:id="rId12"/>
    <p:sldId id="2888" r:id="rId13"/>
    <p:sldId id="2853" r:id="rId14"/>
    <p:sldId id="2890" r:id="rId15"/>
    <p:sldId id="2889" r:id="rId16"/>
    <p:sldId id="2893" r:id="rId17"/>
    <p:sldId id="2894" r:id="rId18"/>
    <p:sldId id="2904" r:id="rId19"/>
    <p:sldId id="2902" r:id="rId20"/>
    <p:sldId id="2891" r:id="rId21"/>
    <p:sldId id="2897" r:id="rId22"/>
    <p:sldId id="2903" r:id="rId23"/>
    <p:sldId id="2898" r:id="rId24"/>
    <p:sldId id="2899" r:id="rId25"/>
    <p:sldId id="2896" r:id="rId26"/>
    <p:sldId id="2901" r:id="rId27"/>
    <p:sldId id="2905" r:id="rId28"/>
    <p:sldId id="2906" r:id="rId29"/>
    <p:sldId id="2895" r:id="rId30"/>
    <p:sldId id="2907" r:id="rId31"/>
    <p:sldId id="2867" r:id="rId32"/>
    <p:sldId id="2909" r:id="rId33"/>
    <p:sldId id="2842" r:id="rId34"/>
    <p:sldId id="2847" r:id="rId35"/>
    <p:sldId id="810" r:id="rId36"/>
    <p:sldId id="284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Jo Condon" initials="MJC" lastIdx="7" clrIdx="0">
    <p:extLst>
      <p:ext uri="{19B8F6BF-5375-455C-9EA6-DF929625EA0E}">
        <p15:presenceInfo xmlns:p15="http://schemas.microsoft.com/office/powerpoint/2012/main" userId="Mary Jo Condon" providerId="None"/>
      </p:ext>
    </p:extLst>
  </p:cmAuthor>
  <p:cmAuthor id="2" name="Ellen Bloom" initials="EB" lastIdx="1" clrIdx="1">
    <p:extLst>
      <p:ext uri="{19B8F6BF-5375-455C-9EA6-DF929625EA0E}">
        <p15:presenceInfo xmlns:p15="http://schemas.microsoft.com/office/powerpoint/2012/main" userId="S-1-5-21-809434411-2252498337-1474787099-2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C5C5C"/>
    <a:srgbClr val="4BACC6"/>
    <a:srgbClr val="990000"/>
    <a:srgbClr val="7E7E7E"/>
    <a:srgbClr val="C5EEEE"/>
    <a:srgbClr val="C51CFF"/>
    <a:srgbClr val="000000"/>
    <a:srgbClr val="B36C4C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 autoAdjust="0"/>
    <p:restoredTop sz="96018" autoAdjust="0"/>
  </p:normalViewPr>
  <p:slideViewPr>
    <p:cSldViewPr snapToGrid="0">
      <p:cViewPr varScale="1">
        <p:scale>
          <a:sx n="68" d="100"/>
          <a:sy n="68" d="100"/>
        </p:scale>
        <p:origin x="618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92"/>
    </p:cViewPr>
  </p:sorterViewPr>
  <p:notesViewPr>
    <p:cSldViewPr snapToGrid="0">
      <p:cViewPr varScale="1">
        <p:scale>
          <a:sx n="87" d="100"/>
          <a:sy n="87" d="100"/>
        </p:scale>
        <p:origin x="302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077D2-5658-43C7-A8B4-06D28AD9B01C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5E74-738B-413B-A383-EDA6F1634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8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802EAEA-B65E-4F9F-B04B-29C33CD5E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8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0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560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38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81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a motion for approval of the recommendations for CHW Internship programs either as is or with discussion. </a:t>
            </a:r>
          </a:p>
          <a:p>
            <a:r>
              <a:rPr lang="en-US" dirty="0"/>
              <a:t>Note, that again this does not preclude us from adding or changing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5E74-738B-413B-A383-EDA6F1634AB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FABC264-5F5D-49C5-9C05-35E892456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Leave space for Dr. Jacobs to introduce himself</a:t>
            </a:r>
          </a:p>
        </p:txBody>
      </p:sp>
    </p:spTree>
    <p:extLst>
      <p:ext uri="{BB962C8B-B14F-4D97-AF65-F5344CB8AC3E}">
        <p14:creationId xmlns:p14="http://schemas.microsoft.com/office/powerpoint/2010/main" val="147453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CHW Report to the Legislature 2018</a:t>
            </a:r>
          </a:p>
          <a:p>
            <a:endParaRPr lang="en-US" dirty="0"/>
          </a:p>
          <a:p>
            <a:r>
              <a:rPr lang="en-US" dirty="0"/>
              <a:t>This is what was recommended in the report and we are coming back with where all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5E74-738B-413B-A383-EDA6F1634A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1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4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44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90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4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CHW Report to the Legislature 2018</a:t>
            </a:r>
          </a:p>
          <a:p>
            <a:endParaRPr lang="en-US" dirty="0"/>
          </a:p>
          <a:p>
            <a:r>
              <a:rPr lang="en-US" dirty="0"/>
              <a:t>This is what was recommended in the report and we are coming back with where all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5E74-738B-413B-A383-EDA6F1634A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2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2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oran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-8000" y="6176853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95319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2" hasCustomPrompt="1"/>
          </p:nvPr>
        </p:nvSpPr>
        <p:spPr>
          <a:xfrm>
            <a:off x="6096000" y="6029901"/>
            <a:ext cx="37592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fld id="{4C908AB5-41B4-4FE5-9B4C-D8B04AF85CDF}" type="slidenum">
              <a:rPr lang="en-US" smtClean="0"/>
              <a:t>‹#›</a:t>
            </a:fld>
            <a:endParaRPr dirty="0"/>
          </a:p>
        </p:txBody>
      </p:sp>
      <p:pic>
        <p:nvPicPr>
          <p:cNvPr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6" y="6361701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71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E0D6-D5E6-4EE9-96FD-94B66FF96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B0611-4953-4A56-B5BB-FCFAC58DD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F07CD-6493-4EF5-B21C-447AEFDC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9D8A0-5242-484A-97E8-83688D0E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398F-83C2-4E74-A3F8-2E311480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481-B15D-4489-99C9-48E8C344B4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06519" y="361553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506519" y="1057767"/>
            <a:ext cx="86191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leway"/>
              <a:buNone/>
              <a:defRPr sz="16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30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442BB-F4B7-4F48-8DAE-C870D876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EA966-E707-4539-A630-39A072BA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E4767-B569-4A80-9DC5-75A0FB66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9019-2D61-4204-B954-810AC7C50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3664-5853-E44D-9962-B10CB34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0486B-255F-C447-BC83-289FD2E2A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DD8E5-87C2-5C4A-B84A-50D2B8F6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DF49-5479-954E-B65C-C8485202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5C53-3D11-0042-BE0D-D6401894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5C8D-DAF0-144F-BE33-D175C91C0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4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ran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95321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2"/>
          </p:nvPr>
        </p:nvSpPr>
        <p:spPr>
          <a:xfrm>
            <a:off x="608100" y="6194433"/>
            <a:ext cx="58656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6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ee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95321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2"/>
          </p:nvPr>
        </p:nvSpPr>
        <p:spPr>
          <a:xfrm>
            <a:off x="608100" y="6194433"/>
            <a:ext cx="58656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74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95321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2"/>
          </p:nvPr>
        </p:nvSpPr>
        <p:spPr>
          <a:xfrm>
            <a:off x="608100" y="6194433"/>
            <a:ext cx="58656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065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ran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hape 31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1921" y="2823533"/>
            <a:ext cx="11062399" cy="9024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506521" y="3597767"/>
            <a:ext cx="110979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2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ee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41921" y="2823533"/>
            <a:ext cx="11062399" cy="9024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608100" y="3597767"/>
            <a:ext cx="10996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81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>
              <a:spcBef>
                <a:spcPts val="0"/>
              </a:spcBef>
              <a:buClr>
                <a:srgbClr val="FF6F0C"/>
              </a:buClr>
              <a:defRPr sz="3600">
                <a:solidFill>
                  <a:srgbClr val="F78F1E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06521" y="1536702"/>
            <a:ext cx="11122799" cy="44538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defRPr sz="1867">
                <a:solidFill>
                  <a:schemeClr val="bg2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00000"/>
              <a:defRPr sz="1600">
                <a:solidFill>
                  <a:schemeClr val="bg2">
                    <a:lumMod val="75000"/>
                  </a:schemeClr>
                </a:solidFill>
              </a:defRPr>
            </a:lvl2pPr>
            <a:lvl3pPr lvl="2" rtl="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pPr lvl="2"/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F0E43E-745A-406F-B310-160C2E6E0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2B6A1-C40B-47B7-8863-489F00031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CE50-91A5-4316-8063-6A2B323A04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gree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-8000" y="6176853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95319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2"/>
          </p:nvPr>
        </p:nvSpPr>
        <p:spPr>
          <a:xfrm>
            <a:off x="608100" y="6194433"/>
            <a:ext cx="58656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6" y="6361701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043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e a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None/>
              <a:defRPr>
                <a:solidFill>
                  <a:srgbClr val="86AF1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95321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ctr" rtl="0">
              <a:spcBef>
                <a:spcPts val="0"/>
              </a:spcBef>
              <a:buClr>
                <a:srgbClr val="12B5EA"/>
              </a:buClr>
              <a:buSzPct val="100000"/>
              <a:defRPr sz="3200" b="0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88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06521" y="1057767"/>
            <a:ext cx="86191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leway"/>
              <a:buNone/>
              <a:defRPr sz="16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506500" y="1936620"/>
            <a:ext cx="32892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buChar char="●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Char char="○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Char char="■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Char char="●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Char char="○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Char char="■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Char char="●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Char char="○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Char char="■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217567" y="1936620"/>
            <a:ext cx="32892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7938600" y="1936620"/>
            <a:ext cx="32892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7792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506521" y="1057767"/>
            <a:ext cx="86191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leway"/>
              <a:buNone/>
              <a:defRPr sz="16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06500" y="1936620"/>
            <a:ext cx="27276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3350700" y="1936620"/>
            <a:ext cx="27276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212700" y="1936620"/>
            <a:ext cx="27276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5"/>
          </p:nvPr>
        </p:nvSpPr>
        <p:spPr>
          <a:xfrm>
            <a:off x="9056900" y="1936620"/>
            <a:ext cx="27276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458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126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scree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6096000" y="172"/>
            <a:ext cx="6096000" cy="6857999"/>
          </a:xfrm>
          <a:prstGeom prst="rect">
            <a:avLst/>
          </a:prstGeom>
          <a:solidFill>
            <a:srgbClr val="FF6F0C"/>
          </a:solidFill>
          <a:ln>
            <a:noFill/>
          </a:ln>
        </p:spPr>
        <p:txBody>
          <a:bodyPr lIns="121863" tIns="121863" rIns="121863" bIns="12186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54020" y="1863155"/>
            <a:ext cx="5393599" cy="1757599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54020" y="3647160"/>
            <a:ext cx="5393599" cy="17940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None/>
              <a:defRPr>
                <a:solidFill>
                  <a:srgbClr val="12B5E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586000" y="965621"/>
            <a:ext cx="5116000" cy="4967199"/>
          </a:xfrm>
          <a:prstGeom prst="rect">
            <a:avLst/>
          </a:prstGeom>
        </p:spPr>
        <p:txBody>
          <a:bodyPr lIns="91397" tIns="91397" rIns="91397" bIns="91397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90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lIns="91397" tIns="91397" rIns="91397" bIns="91397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None/>
              <a:defRPr>
                <a:solidFill>
                  <a:srgbClr val="12B5EA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354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38621" y="1739821"/>
            <a:ext cx="9914799" cy="2051199"/>
          </a:xfrm>
          <a:prstGeom prst="rect">
            <a:avLst/>
          </a:prstGeom>
        </p:spPr>
        <p:txBody>
          <a:bodyPr lIns="91397" tIns="91397" rIns="91397" bIns="91397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38621" y="3892621"/>
            <a:ext cx="9914799" cy="14287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1pPr>
            <a:lvl2pPr lvl="1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2pPr>
            <a:lvl3pPr lvl="2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3pPr>
            <a:lvl4pPr lvl="3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4pPr>
            <a:lvl5pPr lvl="4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5pPr>
            <a:lvl6pPr lvl="5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6pPr>
            <a:lvl7pPr lvl="6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7pPr>
            <a:lvl8pPr lvl="7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8pPr>
            <a:lvl9pPr lvl="8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084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C8EF3-1746-4572-88F6-EB44F98F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33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>
              <a:spcBef>
                <a:spcPts val="0"/>
              </a:spcBef>
              <a:buClr>
                <a:srgbClr val="FF6F0C"/>
              </a:buClr>
              <a:defRPr sz="3600">
                <a:solidFill>
                  <a:srgbClr val="F78F1E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06521" y="1936600"/>
            <a:ext cx="11122799" cy="40539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262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ran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95321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2"/>
          </p:nvPr>
        </p:nvSpPr>
        <p:spPr>
          <a:xfrm>
            <a:off x="608100" y="6194433"/>
            <a:ext cx="58656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23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-8000" y="6176853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95319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2"/>
          </p:nvPr>
        </p:nvSpPr>
        <p:spPr>
          <a:xfrm>
            <a:off x="608100" y="6194433"/>
            <a:ext cx="58656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6" y="6361701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117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ee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95321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2"/>
          </p:nvPr>
        </p:nvSpPr>
        <p:spPr>
          <a:xfrm>
            <a:off x="608100" y="6194433"/>
            <a:ext cx="58656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58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95321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2"/>
          </p:nvPr>
        </p:nvSpPr>
        <p:spPr>
          <a:xfrm>
            <a:off x="608100" y="6194433"/>
            <a:ext cx="5865600" cy="663600"/>
          </a:xfrm>
          <a:prstGeom prst="rect">
            <a:avLst/>
          </a:prstGeom>
          <a:noFill/>
        </p:spPr>
        <p:txBody>
          <a:bodyPr lIns="91397" tIns="91397" rIns="91397" bIns="91397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333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52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ran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hape 31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1921" y="2823533"/>
            <a:ext cx="11062399" cy="9024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506521" y="3597767"/>
            <a:ext cx="110979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285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ee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7" y="6361703"/>
            <a:ext cx="1096399" cy="327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x="-8000" y="6176855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41921" y="2823533"/>
            <a:ext cx="11062399" cy="9024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608100" y="3597767"/>
            <a:ext cx="10996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09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>
              <a:spcBef>
                <a:spcPts val="0"/>
              </a:spcBef>
              <a:buClr>
                <a:srgbClr val="FF6F0C"/>
              </a:buClr>
              <a:defRPr sz="36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06521" y="1536702"/>
            <a:ext cx="11122799" cy="44538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marL="342900" lvl="0" indent="-342900" rtl="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00000"/>
              <a:defRPr sz="1600">
                <a:solidFill>
                  <a:schemeClr val="bg2">
                    <a:lumMod val="75000"/>
                  </a:schemeClr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None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F0E43E-745A-406F-B310-160C2E6E0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2B6A1-C40B-47B7-8863-489F00031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CE50-91A5-4316-8063-6A2B323A04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68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e a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None/>
              <a:defRPr>
                <a:solidFill>
                  <a:srgbClr val="86AF1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95321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ctr" rtl="0">
              <a:spcBef>
                <a:spcPts val="0"/>
              </a:spcBef>
              <a:buClr>
                <a:srgbClr val="12B5EA"/>
              </a:buClr>
              <a:buSzPct val="100000"/>
              <a:defRPr sz="3200" b="0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975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06521" y="1057767"/>
            <a:ext cx="86191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leway"/>
              <a:buNone/>
              <a:defRPr sz="16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506500" y="1936620"/>
            <a:ext cx="32892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buChar char="●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Char char="○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Char char="■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Char char="●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Char char="○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Char char="■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Char char="●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Char char="○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Char char="■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217567" y="1936620"/>
            <a:ext cx="32892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7938600" y="1936620"/>
            <a:ext cx="32892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990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506521" y="1057767"/>
            <a:ext cx="86191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leway"/>
              <a:buNone/>
              <a:defRPr sz="16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06500" y="1936620"/>
            <a:ext cx="27276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3350700" y="1936620"/>
            <a:ext cx="27276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212700" y="1936620"/>
            <a:ext cx="27276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5"/>
          </p:nvPr>
        </p:nvSpPr>
        <p:spPr>
          <a:xfrm>
            <a:off x="9056900" y="1936620"/>
            <a:ext cx="2727600" cy="3175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362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146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scree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6096000" y="172"/>
            <a:ext cx="6096000" cy="6857999"/>
          </a:xfrm>
          <a:prstGeom prst="rect">
            <a:avLst/>
          </a:prstGeom>
          <a:solidFill>
            <a:srgbClr val="FF6F0C"/>
          </a:solidFill>
          <a:ln>
            <a:noFill/>
          </a:ln>
        </p:spPr>
        <p:txBody>
          <a:bodyPr lIns="121863" tIns="121863" rIns="121863" bIns="12186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54020" y="1863155"/>
            <a:ext cx="5393599" cy="1757599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54020" y="3647160"/>
            <a:ext cx="5393599" cy="17940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None/>
              <a:defRPr>
                <a:solidFill>
                  <a:srgbClr val="12B5E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586000" y="965621"/>
            <a:ext cx="5116000" cy="4967199"/>
          </a:xfrm>
          <a:prstGeom prst="rect">
            <a:avLst/>
          </a:prstGeom>
        </p:spPr>
        <p:txBody>
          <a:bodyPr lIns="91397" tIns="91397" rIns="91397" bIns="91397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53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gree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6" y="6361701"/>
            <a:ext cx="1096399" cy="327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x="-8000" y="6176853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41919" y="2823533"/>
            <a:ext cx="11062399" cy="9024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608100" y="3597767"/>
            <a:ext cx="10996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655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lIns="91397" tIns="91397" rIns="91397" bIns="91397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None/>
              <a:defRPr>
                <a:solidFill>
                  <a:srgbClr val="12B5EA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648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38621" y="1739821"/>
            <a:ext cx="9914799" cy="2051199"/>
          </a:xfrm>
          <a:prstGeom prst="rect">
            <a:avLst/>
          </a:prstGeom>
        </p:spPr>
        <p:txBody>
          <a:bodyPr lIns="91397" tIns="91397" rIns="91397" bIns="91397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38621" y="3892621"/>
            <a:ext cx="9914799" cy="14287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1pPr>
            <a:lvl2pPr lvl="1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2pPr>
            <a:lvl3pPr lvl="2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3pPr>
            <a:lvl4pPr lvl="3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4pPr>
            <a:lvl5pPr lvl="4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5pPr>
            <a:lvl6pPr lvl="5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6pPr>
            <a:lvl7pPr lvl="6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7pPr>
            <a:lvl8pPr lvl="7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8pPr>
            <a:lvl9pPr lvl="8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960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21" y="319090"/>
            <a:ext cx="11122799" cy="8471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C8EF3-1746-4572-88F6-EB44F98F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105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506521" y="361555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>
              <a:spcBef>
                <a:spcPts val="0"/>
              </a:spcBef>
              <a:buClr>
                <a:srgbClr val="FF6F0C"/>
              </a:buClr>
              <a:defRPr sz="3600">
                <a:solidFill>
                  <a:srgbClr val="F78F1E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06521" y="1936600"/>
            <a:ext cx="11122799" cy="40539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12B5EA"/>
              </a:buClr>
              <a:buSzPct val="100000"/>
              <a:defRPr sz="1867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0107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E512-F997-42E5-9A14-C7EDEBA40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0EC88-DDB3-4F95-9117-36F573B00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8C6E-6432-47DA-95E8-8D585009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D0EC-BE2C-43B4-8B40-2C8329DB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48806-0636-4693-9212-566181E9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A3FF-69EC-4E0F-ACCD-B32D25219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55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E1B7A-5FF0-4C2E-A91D-DE36E7E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70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CB2A-D89D-410D-8FD0-AEC630FC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0B8F-0676-486E-B261-B9D3B835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687A-181C-4656-8031-A0F75442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12618-1505-419A-A572-E7EB2BFC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9253C-2886-4935-BC44-84788F78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15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6A3D-A471-401E-B807-EDD98603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0503-E04B-4277-86DF-83BDA6C0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D8056-2C61-413A-8192-EC97B163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292BC-E010-488B-92BF-AD91477C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4E2F-17DC-4415-9A41-5272842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75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9BF5-6EBE-4B9A-B0A5-47BED78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FF60-91DA-4481-BA50-F10312EBD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12E25-4181-43DB-88E7-F0BE1B63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704BF-20ED-40A8-8A72-80C14865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8411C-D49C-4A33-905D-27EBBDAB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57750-2EBD-434B-9871-A6A5BCBA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102B-7D92-4897-8752-5AF80339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E8D6B-EE90-4E14-896F-619D03D0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C57DA-59CF-4D1F-89D3-A6FDEF3A1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8E599-BA4B-479F-AA4B-D7191ED32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A1279-B3E8-4280-BAB4-10108BA67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567BE-16B6-4C36-851B-D650D9A8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1A884-2A71-498D-BA81-7BBF050E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94372-994E-409A-9D30-DFD4FC50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2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blu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41919" y="2823533"/>
            <a:ext cx="11062399" cy="9024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9086" y="6361701"/>
            <a:ext cx="1096399" cy="327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hape 42"/>
          <p:cNvCxnSpPr/>
          <p:nvPr/>
        </p:nvCxnSpPr>
        <p:spPr>
          <a:xfrm>
            <a:off x="-8000" y="6176853"/>
            <a:ext cx="12208000" cy="17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506519" y="3597767"/>
            <a:ext cx="110975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730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F125-6FAC-4C33-BAEE-9C9CB012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2D1D1-2274-4AF9-BFCE-AB8B383C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8DB32-6244-4164-9ED9-01616A9B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FC7E1-C5E8-44CC-AE87-2B0D06CF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4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9AB8E-0790-44D4-BB57-3857C378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E1677-C6D9-435F-9E6C-BFBA43E5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D6148-268B-4420-8104-686602B6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23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5A86-60F7-4E9F-AD39-52C448C7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1D71-6361-4FD9-A8B2-7F875B9A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51D5A-7EDF-4878-B058-D4386D2A7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41096-BB77-4892-A68B-E915DAA5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C415E-0872-4D82-A934-BF573C12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6727-9EDB-40DB-9C05-C9BD8F59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41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D21E-9A7C-4F2B-BB06-5A953DB9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B6807-058A-4C4E-B737-080E642C0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72424-3C28-494F-BEB4-A3AF0498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9AC14-1D2F-490A-8C08-23F06820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79352-B99D-45E8-A33F-79DF302B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360DE-98EC-4722-BAE3-A196491C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AA1D-F5DD-430B-9542-EE56B5A9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AB254-E067-494F-97E5-E4B461DBE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7A485-A2C3-407C-9801-71682814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621-5E5B-494D-9B43-E7B802FF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23459-0DD4-49FD-A76A-AAB82F01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40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2ABEF-9F30-4F88-B5F9-C1368DF6A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7CC41-F5BB-4A77-ADAC-DFBC71757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416C-3CEE-41B9-BC2D-2A66778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0D81-2351-475A-A548-5044D7B4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36287-9EA0-45AA-B0B5-034BD5EC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2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506519" y="361553"/>
            <a:ext cx="11122799" cy="8471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>
              <a:spcBef>
                <a:spcPts val="0"/>
              </a:spcBef>
              <a:buClr>
                <a:srgbClr val="FF6F0C"/>
              </a:buClr>
              <a:defRPr sz="3600">
                <a:solidFill>
                  <a:srgbClr val="F78F1E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506519" y="1057767"/>
            <a:ext cx="8619199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leway"/>
              <a:buNone/>
              <a:defRPr sz="16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ct val="100000"/>
              <a:buNone/>
              <a:defRPr sz="2400">
                <a:solidFill>
                  <a:srgbClr val="86AF1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06519" y="1936600"/>
            <a:ext cx="11122799" cy="40539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defRPr sz="1867">
                <a:solidFill>
                  <a:srgbClr val="0067B1"/>
                </a:solidFill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defRPr sz="1600">
                <a:solidFill>
                  <a:srgbClr val="12B5EA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18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ke a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532400" y="3597933"/>
            <a:ext cx="10954000" cy="5248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None/>
              <a:defRPr>
                <a:solidFill>
                  <a:srgbClr val="86AF1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ct val="100000"/>
              <a:buNone/>
              <a:defRPr sz="1867"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95319" y="2942067"/>
            <a:ext cx="11062399" cy="757600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 algn="ctr" rtl="0">
              <a:spcBef>
                <a:spcPts val="0"/>
              </a:spcBef>
              <a:buClr>
                <a:srgbClr val="12B5EA"/>
              </a:buClr>
              <a:buSzPct val="100000"/>
              <a:defRPr sz="3200" b="0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400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 scree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6096000" y="172"/>
            <a:ext cx="6096000" cy="6857999"/>
          </a:xfrm>
          <a:prstGeom prst="rect">
            <a:avLst/>
          </a:prstGeom>
          <a:solidFill>
            <a:srgbClr val="FF6F0C"/>
          </a:solidFill>
          <a:ln>
            <a:noFill/>
          </a:ln>
        </p:spPr>
        <p:txBody>
          <a:bodyPr lIns="121863" tIns="121863" rIns="121863" bIns="121863" anchor="ctr" anchorCtr="0">
            <a:noAutofit/>
          </a:bodyPr>
          <a:lstStyle/>
          <a:p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54019" y="1863153"/>
            <a:ext cx="5393599" cy="1757599"/>
          </a:xfrm>
          <a:prstGeom prst="rect">
            <a:avLst/>
          </a:prstGeom>
        </p:spPr>
        <p:txBody>
          <a:bodyPr lIns="91397" tIns="91397" rIns="91397" bIns="91397" anchor="b" anchorCtr="0"/>
          <a:lstStyle>
            <a:lvl1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54019" y="3647160"/>
            <a:ext cx="5393599" cy="1794000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None/>
              <a:defRPr>
                <a:solidFill>
                  <a:srgbClr val="12B5E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586000" y="965619"/>
            <a:ext cx="5116000" cy="4967199"/>
          </a:xfrm>
          <a:prstGeom prst="rect">
            <a:avLst/>
          </a:prstGeom>
        </p:spPr>
        <p:txBody>
          <a:bodyPr lIns="91397" tIns="91397" rIns="91397" bIns="91397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59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38619" y="1739819"/>
            <a:ext cx="9914799" cy="2051199"/>
          </a:xfrm>
          <a:prstGeom prst="rect">
            <a:avLst/>
          </a:prstGeom>
        </p:spPr>
        <p:txBody>
          <a:bodyPr lIns="91397" tIns="91397" rIns="91397" bIns="91397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38619" y="3892619"/>
            <a:ext cx="9914799" cy="1428799"/>
          </a:xfrm>
          <a:prstGeom prst="rect">
            <a:avLst/>
          </a:prstGeom>
        </p:spPr>
        <p:txBody>
          <a:bodyPr lIns="91397" tIns="91397" rIns="91397" bIns="91397" anchor="t" anchorCtr="0"/>
          <a:lstStyle>
            <a:lvl1pPr lvl="0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1pPr>
            <a:lvl2pPr lvl="1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2pPr>
            <a:lvl3pPr lvl="2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3pPr>
            <a:lvl4pPr lvl="3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4pPr>
            <a:lvl5pPr lvl="4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5pPr>
            <a:lvl6pPr lvl="5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6pPr>
            <a:lvl7pPr lvl="6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7pPr>
            <a:lvl8pPr lvl="7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8pPr>
            <a:lvl9pPr lvl="8" algn="ctr">
              <a:spcBef>
                <a:spcPts val="0"/>
              </a:spcBef>
              <a:buClr>
                <a:srgbClr val="12B5EA"/>
              </a:buClr>
              <a:defRPr>
                <a:solidFill>
                  <a:srgbClr val="12B5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24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519486" y="1932819"/>
            <a:ext cx="11122799" cy="41979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Font typeface="Raleway"/>
              <a:defRPr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06519" y="381086"/>
            <a:ext cx="11122799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buSzPct val="100000"/>
              <a:buFont typeface="Raleway"/>
              <a:buNone/>
              <a:defRPr sz="2800" b="1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973BDC-F8B3-4CD5-9292-858218A51D67}"/>
              </a:ext>
            </a:extLst>
          </p:cNvPr>
          <p:cNvSpPr/>
          <p:nvPr userDrawn="1"/>
        </p:nvSpPr>
        <p:spPr>
          <a:xfrm>
            <a:off x="9839325" y="5991225"/>
            <a:ext cx="2190750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56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FFC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506521" y="1501021"/>
            <a:ext cx="11122799" cy="41979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Font typeface="Raleway"/>
              <a:defRPr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06521" y="319090"/>
            <a:ext cx="11122799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buSzPct val="100000"/>
              <a:buFont typeface="Raleway"/>
              <a:buNone/>
              <a:defRPr sz="2800" b="1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81302-1877-42CA-92C9-ED8302E76F1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38590" y="6173120"/>
            <a:ext cx="3036071" cy="3657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FDB0BF-26DC-4522-8C4E-AA5AD9B63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0519" y="6192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8D47B-3B80-48A2-BEC9-937B71E72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9900" y="6173122"/>
            <a:ext cx="1944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CE50-91A5-4316-8063-6A2B323A04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23AF1-8876-43C7-9B0E-BBD42FE871EF}"/>
              </a:ext>
            </a:extLst>
          </p:cNvPr>
          <p:cNvSpPr/>
          <p:nvPr userDrawn="1"/>
        </p:nvSpPr>
        <p:spPr>
          <a:xfrm>
            <a:off x="9744075" y="6033752"/>
            <a:ext cx="2190750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54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rgbClr val="FFC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1pPr>
      <a:lvl2pPr marL="685800" marR="0" lvl="1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2pPr>
      <a:lvl3pPr marL="1143000" marR="0" lvl="2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3pPr>
      <a:lvl4pPr marL="1600200" marR="0" lvl="3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4pPr>
      <a:lvl5pPr marL="2057400" marR="0" lvl="4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506521" y="1501021"/>
            <a:ext cx="11122799" cy="41979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Font typeface="Raleway"/>
              <a:defRPr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2B5EA"/>
              </a:buClr>
              <a:buSzPct val="100000"/>
              <a:buFont typeface="Raleway"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06521" y="319090"/>
            <a:ext cx="11122799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lvl1pPr lvl="0" rtl="0">
              <a:spcBef>
                <a:spcPts val="0"/>
              </a:spcBef>
              <a:buClr>
                <a:srgbClr val="FF6F0C"/>
              </a:buClr>
              <a:buSzPct val="100000"/>
              <a:buFont typeface="Raleway"/>
              <a:buNone/>
              <a:defRPr sz="2800" b="1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>
                <a:latin typeface="Georgia" panose="02040502050405020303" pitchFamily="18" charset="0"/>
              </a:rPr>
              <a:t>Title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81302-1877-42CA-92C9-ED8302E76F1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38590" y="6173120"/>
            <a:ext cx="3036071" cy="3657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FDB0BF-26DC-4522-8C4E-AA5AD9B63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0519" y="6192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8D47B-3B80-48A2-BEC9-937B71E72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9900" y="6173122"/>
            <a:ext cx="1944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CE50-91A5-4316-8063-6A2B323A04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93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rgbClr val="0070C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1pPr>
      <a:lvl2pPr marL="685800" marR="0" lvl="1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2pPr>
      <a:lvl3pPr marL="1143000" marR="0" lvl="2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3pPr>
      <a:lvl4pPr marL="1600200" marR="0" lvl="3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4pPr>
      <a:lvl5pPr marL="2057400" marR="0" lvl="4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u="none" strike="noStrike" cap="none">
          <a:solidFill>
            <a:srgbClr val="000099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CC446-15E5-41EC-9A22-A6979C8EA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E4C16-CA5B-466F-8A92-D8AE98FF8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elita.Rose-Daniels@hartford.gov" TargetMode="External"/><Relationship Id="rId2" Type="http://schemas.openxmlformats.org/officeDocument/2006/relationships/hyperlink" Target="mailto:teverette@hesct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mailto:dashni@hesct.org" TargetMode="External"/><Relationship Id="rId4" Type="http://schemas.openxmlformats.org/officeDocument/2006/relationships/hyperlink" Target="mailto:Laura.Morris@ct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456A0B00-2374-45FE-A9E5-E06507C4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78" y="1890012"/>
            <a:ext cx="8162877" cy="9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C29434-BC15-4FCF-9A1D-697F2F1B8514}"/>
              </a:ext>
            </a:extLst>
          </p:cNvPr>
          <p:cNvSpPr txBox="1"/>
          <p:nvPr/>
        </p:nvSpPr>
        <p:spPr>
          <a:xfrm>
            <a:off x="977178" y="3223726"/>
            <a:ext cx="860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Community Health Worker Advisory Body (CHWAB)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BE8D-0418-4734-9BD7-EF84BCA3F3A7}"/>
              </a:ext>
            </a:extLst>
          </p:cNvPr>
          <p:cNvSpPr/>
          <p:nvPr/>
        </p:nvSpPr>
        <p:spPr>
          <a:xfrm>
            <a:off x="0" y="0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58D79-D6C2-4194-A3B3-9A7E72B9EA4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7178" y="5199950"/>
            <a:ext cx="517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42710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82CDE201-3770-4C5D-AE69-5F223ADF6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92935"/>
              </p:ext>
            </p:extLst>
          </p:nvPr>
        </p:nvGraphicFramePr>
        <p:xfrm>
          <a:off x="204810" y="1359304"/>
          <a:ext cx="11818748" cy="53595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4301">
                  <a:extLst>
                    <a:ext uri="{9D8B030D-6E8A-4147-A177-3AD203B41FA5}">
                      <a16:colId xmlns:a16="http://schemas.microsoft.com/office/drawing/2014/main" val="2869205398"/>
                    </a:ext>
                  </a:extLst>
                </a:gridCol>
                <a:gridCol w="2302187">
                  <a:extLst>
                    <a:ext uri="{9D8B030D-6E8A-4147-A177-3AD203B41FA5}">
                      <a16:colId xmlns:a16="http://schemas.microsoft.com/office/drawing/2014/main" val="2505140750"/>
                    </a:ext>
                  </a:extLst>
                </a:gridCol>
                <a:gridCol w="2067889">
                  <a:extLst>
                    <a:ext uri="{9D8B030D-6E8A-4147-A177-3AD203B41FA5}">
                      <a16:colId xmlns:a16="http://schemas.microsoft.com/office/drawing/2014/main" val="2194897882"/>
                    </a:ext>
                  </a:extLst>
                </a:gridCol>
                <a:gridCol w="1194245">
                  <a:extLst>
                    <a:ext uri="{9D8B030D-6E8A-4147-A177-3AD203B41FA5}">
                      <a16:colId xmlns:a16="http://schemas.microsoft.com/office/drawing/2014/main" val="834193774"/>
                    </a:ext>
                  </a:extLst>
                </a:gridCol>
                <a:gridCol w="1087603">
                  <a:extLst>
                    <a:ext uri="{9D8B030D-6E8A-4147-A177-3AD203B41FA5}">
                      <a16:colId xmlns:a16="http://schemas.microsoft.com/office/drawing/2014/main" val="356528697"/>
                    </a:ext>
                  </a:extLst>
                </a:gridCol>
                <a:gridCol w="1469205">
                  <a:extLst>
                    <a:ext uri="{9D8B030D-6E8A-4147-A177-3AD203B41FA5}">
                      <a16:colId xmlns:a16="http://schemas.microsoft.com/office/drawing/2014/main" val="913265509"/>
                    </a:ext>
                  </a:extLst>
                </a:gridCol>
                <a:gridCol w="2003318">
                  <a:extLst>
                    <a:ext uri="{9D8B030D-6E8A-4147-A177-3AD203B41FA5}">
                      <a16:colId xmlns:a16="http://schemas.microsoft.com/office/drawing/2014/main" val="3794163213"/>
                    </a:ext>
                  </a:extLst>
                </a:gridCol>
              </a:tblGrid>
              <a:tr h="516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Areas For Recommendation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2018 Legislative Report Recommendations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Gateway CC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Capitol CC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Housatonic CC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SW AHEC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Area Health Center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extLst>
                  <a:ext uri="{0D108BD9-81ED-4DB2-BD59-A6C34878D82A}">
                    <a16:rowId xmlns:a16="http://schemas.microsoft.com/office/drawing/2014/main" val="678367031"/>
                  </a:ext>
                </a:extLst>
              </a:tr>
              <a:tr h="817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Instructor Qualifications</a:t>
                      </a:r>
                      <a:endParaRPr 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Instructors for CHW training should be inclusive of CHWs with experience in the field, as well as non-CHWs who meet the requirements of the training vendor. </a:t>
                      </a: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Practicing CHW &amp; </a:t>
                      </a:r>
                      <a:b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Public health practitioner (i.e. MPH)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Practicing CHW 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Not CHW: Experience in training the C3 minimum of 5 years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CHW: 2000+ hours training those who provide CHW Services in past 3 years 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Faculty/instructors must co-teach at least 50% of the course with a CHW if they are not a CHW; If CHW may teach full course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All must complete </a:t>
                      </a:r>
                      <a:r>
                        <a:rPr lang="en-US" sz="13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Train the Trainer</a:t>
                      </a:r>
                      <a:endParaRPr lang="en-US" sz="130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extLst>
                  <a:ext uri="{0D108BD9-81ED-4DB2-BD59-A6C34878D82A}">
                    <a16:rowId xmlns:a16="http://schemas.microsoft.com/office/drawing/2014/main" val="4113499467"/>
                  </a:ext>
                </a:extLst>
              </a:tr>
              <a:tr h="817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Number of Training Hours </a:t>
                      </a:r>
                      <a:endParaRPr 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Training programs should include 90 hours of training and an internship with a minimum of 50 hours.</a:t>
                      </a:r>
                      <a:endParaRPr 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 Hours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108 Hours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90 Hours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90 Hours of In-Class Training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extLst>
                  <a:ext uri="{0D108BD9-81ED-4DB2-BD59-A6C34878D82A}">
                    <a16:rowId xmlns:a16="http://schemas.microsoft.com/office/drawing/2014/main" val="3093933730"/>
                  </a:ext>
                </a:extLst>
              </a:tr>
              <a:tr h="12885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Type of Assessment</a:t>
                      </a:r>
                      <a:endParaRPr 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Assessments of successful training completion should utilize (1) pre- and post-tests, (2) skills assessment, and (3) include a capstone project or portfolio, or a combination of the two. </a:t>
                      </a:r>
                      <a:r>
                        <a:rPr lang="en-US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(4) Attendance Policy</a:t>
                      </a:r>
                      <a:endParaRPr 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•Attendance 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50% </a:t>
                      </a:r>
                      <a:b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(Terminated after 2 absences)</a:t>
                      </a:r>
                      <a:b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• Portfolio 50%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Task and Competency Verification Checklist evaluating field training, demonstrating fundamentals, proficiency 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extLst>
                  <a:ext uri="{0D108BD9-81ED-4DB2-BD59-A6C34878D82A}">
                    <a16:rowId xmlns:a16="http://schemas.microsoft.com/office/drawing/2014/main" val="155098559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D4A102A-C4A6-404B-AE6D-44086319A23D}"/>
              </a:ext>
            </a:extLst>
          </p:cNvPr>
          <p:cNvSpPr txBox="1">
            <a:spLocks/>
          </p:cNvSpPr>
          <p:nvPr/>
        </p:nvSpPr>
        <p:spPr>
          <a:xfrm>
            <a:off x="0" y="343482"/>
            <a:ext cx="12023558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u="sng" kern="0" dirty="0">
                <a:solidFill>
                  <a:schemeClr val="bg1"/>
                </a:solidFill>
                <a:latin typeface="+mj-lt"/>
              </a:rPr>
              <a:t>Final CHW Training Program Requirements:</a:t>
            </a:r>
          </a:p>
          <a:p>
            <a:pPr lvl="0" indent="0" fontAlgn="auto">
              <a:tabLst/>
              <a:defRPr/>
            </a:pP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AE136-A5BF-3844-B05C-17592F0EFD8E}"/>
              </a:ext>
            </a:extLst>
          </p:cNvPr>
          <p:cNvSpPr txBox="1"/>
          <p:nvPr/>
        </p:nvSpPr>
        <p:spPr>
          <a:xfrm>
            <a:off x="5874482" y="6455491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5897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24AF5-E262-474A-9BBA-A8590CEF46E2}"/>
              </a:ext>
            </a:extLst>
          </p:cNvPr>
          <p:cNvSpPr txBox="1">
            <a:spLocks/>
          </p:cNvSpPr>
          <p:nvPr/>
        </p:nvSpPr>
        <p:spPr>
          <a:xfrm>
            <a:off x="123352" y="398313"/>
            <a:ext cx="10489525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Recommendations CHW Training Program Requirements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11C56-4EA7-41EF-83BA-63FC0E74138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C615E-B586-4B1E-9E97-B30357C6C8B3}"/>
              </a:ext>
            </a:extLst>
          </p:cNvPr>
          <p:cNvSpPr txBox="1"/>
          <p:nvPr/>
        </p:nvSpPr>
        <p:spPr>
          <a:xfrm>
            <a:off x="1008992" y="1671145"/>
            <a:ext cx="94172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Questions for Discussion: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should the CHWAB handle Pathway 1 applicants prior to certified vendors being approved?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During the COVID-19 Pandemic, should the training modality  in-person requirement be temporarily waived or altered?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9699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sz="4800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pPr lvl="0" indent="0" fontAlgn="auto">
              <a:tabLst/>
              <a:defRPr/>
            </a:pPr>
            <a:r>
              <a:rPr lang="en-US" sz="4800" kern="0" dirty="0">
                <a:solidFill>
                  <a:srgbClr val="0069A7"/>
                </a:solidFill>
                <a:latin typeface="Cambria" panose="02040503050406030204" pitchFamily="18" charset="0"/>
              </a:rPr>
              <a:t>CHW Training Program Approval</a:t>
            </a:r>
          </a:p>
        </p:txBody>
      </p:sp>
    </p:spTree>
    <p:extLst>
      <p:ext uri="{BB962C8B-B14F-4D97-AF65-F5344CB8AC3E}">
        <p14:creationId xmlns:p14="http://schemas.microsoft.com/office/powerpoint/2010/main" val="386792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24AF5-E262-474A-9BBA-A8590CEF46E2}"/>
              </a:ext>
            </a:extLst>
          </p:cNvPr>
          <p:cNvSpPr txBox="1">
            <a:spLocks/>
          </p:cNvSpPr>
          <p:nvPr/>
        </p:nvSpPr>
        <p:spPr>
          <a:xfrm>
            <a:off x="123352" y="398313"/>
            <a:ext cx="10489525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Guidance from 2018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11C56-4EA7-41EF-83BA-63FC0E74138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C615E-B586-4B1E-9E97-B30357C6C8B3}"/>
              </a:ext>
            </a:extLst>
          </p:cNvPr>
          <p:cNvSpPr txBox="1"/>
          <p:nvPr/>
        </p:nvSpPr>
        <p:spPr>
          <a:xfrm>
            <a:off x="659479" y="1443749"/>
            <a:ext cx="94172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Recommendation 18: The CHW Certification Advisory Body should review and approve CHW training vendors. 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/>
              <a:t>Key Considerations: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Committee determined that programs should be required to obtain approval to provide CHW training that is recognized for CHW certification.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Committee assessed who reviews and approves training vendors in other states and found that the Advisory Body often serves that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vendors should not be limited to any particular type of organization, but should identify themselves, have </a:t>
            </a:r>
            <a:r>
              <a:rPr lang="en-US" b="1" dirty="0"/>
              <a:t>a plan to screen and recruit participants, state the cost of training, and specify training frequency.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24AF5-E262-474A-9BBA-A8590CEF46E2}"/>
              </a:ext>
            </a:extLst>
          </p:cNvPr>
          <p:cNvSpPr txBox="1">
            <a:spLocks/>
          </p:cNvSpPr>
          <p:nvPr/>
        </p:nvSpPr>
        <p:spPr>
          <a:xfrm>
            <a:off x="123352" y="398313"/>
            <a:ext cx="10489525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Training Program Approval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11C56-4EA7-41EF-83BA-63FC0E74138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C615E-B586-4B1E-9E97-B30357C6C8B3}"/>
              </a:ext>
            </a:extLst>
          </p:cNvPr>
          <p:cNvSpPr txBox="1"/>
          <p:nvPr/>
        </p:nvSpPr>
        <p:spPr>
          <a:xfrm>
            <a:off x="1008992" y="1671145"/>
            <a:ext cx="941726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Topics for Discussion: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Application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Renewal period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Overview of Application review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Training Program Approval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Vendor Applications Other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5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11C56-4EA7-41EF-83BA-63FC0E74138C}"/>
              </a:ext>
            </a:extLst>
          </p:cNvPr>
          <p:cNvSpPr txBox="1"/>
          <p:nvPr/>
        </p:nvSpPr>
        <p:spPr>
          <a:xfrm>
            <a:off x="5765259" y="6581001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82CDE201-3770-4C5D-AE69-5F223ADF6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9908"/>
              </p:ext>
            </p:extLst>
          </p:nvPr>
        </p:nvGraphicFramePr>
        <p:xfrm>
          <a:off x="158040" y="1210311"/>
          <a:ext cx="11759373" cy="5370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4862">
                  <a:extLst>
                    <a:ext uri="{9D8B030D-6E8A-4147-A177-3AD203B41FA5}">
                      <a16:colId xmlns:a16="http://schemas.microsoft.com/office/drawing/2014/main" val="2869205398"/>
                    </a:ext>
                  </a:extLst>
                </a:gridCol>
                <a:gridCol w="3729671">
                  <a:extLst>
                    <a:ext uri="{9D8B030D-6E8A-4147-A177-3AD203B41FA5}">
                      <a16:colId xmlns:a16="http://schemas.microsoft.com/office/drawing/2014/main" val="2505140750"/>
                    </a:ext>
                  </a:extLst>
                </a:gridCol>
                <a:gridCol w="3350095">
                  <a:extLst>
                    <a:ext uri="{9D8B030D-6E8A-4147-A177-3AD203B41FA5}">
                      <a16:colId xmlns:a16="http://schemas.microsoft.com/office/drawing/2014/main" val="2194897882"/>
                    </a:ext>
                  </a:extLst>
                </a:gridCol>
                <a:gridCol w="1934745">
                  <a:extLst>
                    <a:ext uri="{9D8B030D-6E8A-4147-A177-3AD203B41FA5}">
                      <a16:colId xmlns:a16="http://schemas.microsoft.com/office/drawing/2014/main" val="834193774"/>
                    </a:ext>
                  </a:extLst>
                </a:gridCol>
              </a:tblGrid>
              <a:tr h="457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State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Entity Approving Training Programs/Curriculum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Application Cost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Renewal Period 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88" marR="47788" marT="0" marB="0" anchor="ctr"/>
                </a:tc>
                <a:extLst>
                  <a:ext uri="{0D108BD9-81ED-4DB2-BD59-A6C34878D82A}">
                    <a16:rowId xmlns:a16="http://schemas.microsoft.com/office/drawing/2014/main" val="678367031"/>
                  </a:ext>
                </a:extLst>
              </a:tr>
              <a:tr h="59918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AZCHWA and CHW Workforce Coalition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$500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years </a:t>
                      </a:r>
                    </a:p>
                  </a:txBody>
                  <a:tcPr marL="47788" marR="47788" marT="0" marB="0" anchor="ctr"/>
                </a:tc>
                <a:extLst>
                  <a:ext uri="{0D108BD9-81ED-4DB2-BD59-A6C34878D82A}">
                    <a16:rowId xmlns:a16="http://schemas.microsoft.com/office/drawing/2014/main" val="4113499467"/>
                  </a:ext>
                </a:extLst>
              </a:tr>
              <a:tr h="5991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 Certification Board 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 initial review fee &amp; $200 biennial approval fee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years </a:t>
                      </a:r>
                    </a:p>
                  </a:txBody>
                  <a:tcPr marL="47788" marR="47788" marT="0" marB="0" anchor="ctr"/>
                </a:tc>
                <a:extLst>
                  <a:ext uri="{0D108BD9-81ED-4DB2-BD59-A6C34878D82A}">
                    <a16:rowId xmlns:a16="http://schemas.microsoft.com/office/drawing/2014/main" val="3093933730"/>
                  </a:ext>
                </a:extLst>
              </a:tr>
              <a:tr h="12383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Mexico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Office of Community Health Workers, NM DPH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 for first year of application, $200 for renewal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</a:t>
                      </a:r>
                    </a:p>
                  </a:txBody>
                  <a:tcPr marL="47788" marR="47788" marT="0" marB="0" anchor="ctr"/>
                </a:tc>
                <a:extLst>
                  <a:ext uri="{0D108BD9-81ED-4DB2-BD59-A6C34878D82A}">
                    <a16:rowId xmlns:a16="http://schemas.microsoft.com/office/drawing/2014/main" val="1550985594"/>
                  </a:ext>
                </a:extLst>
              </a:tr>
              <a:tr h="12383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Texas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DSHS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years</a:t>
                      </a:r>
                    </a:p>
                  </a:txBody>
                  <a:tcPr marL="47788" marR="47788" marT="0" marB="0" anchor="ctr"/>
                </a:tc>
                <a:extLst>
                  <a:ext uri="{0D108BD9-81ED-4DB2-BD59-A6C34878D82A}">
                    <a16:rowId xmlns:a16="http://schemas.microsoft.com/office/drawing/2014/main" val="2794810933"/>
                  </a:ext>
                </a:extLst>
              </a:tr>
              <a:tr h="12383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Oregon 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Oregon Health Authority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 marL="47788" marR="477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years*applications submitted at least 6 months prior to date of expiration</a:t>
                      </a:r>
                    </a:p>
                  </a:txBody>
                  <a:tcPr marL="47788" marR="47788" marT="0" marB="0" anchor="ctr"/>
                </a:tc>
                <a:extLst>
                  <a:ext uri="{0D108BD9-81ED-4DB2-BD59-A6C34878D82A}">
                    <a16:rowId xmlns:a16="http://schemas.microsoft.com/office/drawing/2014/main" val="268455657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D4A102A-C4A6-404B-AE6D-44086319A23D}"/>
              </a:ext>
            </a:extLst>
          </p:cNvPr>
          <p:cNvSpPr txBox="1">
            <a:spLocks/>
          </p:cNvSpPr>
          <p:nvPr/>
        </p:nvSpPr>
        <p:spPr>
          <a:xfrm>
            <a:off x="0" y="145178"/>
            <a:ext cx="12023558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u="sng" kern="0" dirty="0">
                <a:solidFill>
                  <a:schemeClr val="bg1"/>
                </a:solidFill>
                <a:latin typeface="+mj-lt"/>
              </a:rPr>
              <a:t>CHW Training Program Approval in other States</a:t>
            </a:r>
          </a:p>
          <a:p>
            <a:pPr lvl="0" indent="0" fontAlgn="auto">
              <a:tabLst/>
              <a:defRPr/>
            </a:pP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205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11C56-4EA7-41EF-83BA-63FC0E74138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4A102A-C4A6-404B-AE6D-44086319A23D}"/>
              </a:ext>
            </a:extLst>
          </p:cNvPr>
          <p:cNvSpPr txBox="1">
            <a:spLocks/>
          </p:cNvSpPr>
          <p:nvPr/>
        </p:nvSpPr>
        <p:spPr>
          <a:xfrm>
            <a:off x="215072" y="200076"/>
            <a:ext cx="12023558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sz="2400" kern="0" dirty="0">
                <a:solidFill>
                  <a:schemeClr val="bg1"/>
                </a:solidFill>
                <a:latin typeface="+mj-lt"/>
              </a:rPr>
              <a:t>CHW Training Program Approval Process: Questions to Consider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A0F16-26FA-DB4D-A3EB-F82F9BA3C18F}"/>
              </a:ext>
            </a:extLst>
          </p:cNvPr>
          <p:cNvSpPr/>
          <p:nvPr/>
        </p:nvSpPr>
        <p:spPr>
          <a:xfrm>
            <a:off x="881552" y="1659534"/>
            <a:ext cx="106534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application cost, if any, should be required of training vendors?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frequently should CHW training programs be required to be reapproved/certified/endorsed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Will applications be be accepted on a rolling basis, or is their a fixed period for submission each year?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an organization is denied, how long do they have to address the gaps in their program/application.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 they have to pay to resubmit within a certain time period?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46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F72B-494D-4712-80D9-941176BB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 Process: Arizona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BABF0-8FA2-3F46-91F7-C350D162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68" y="1455420"/>
            <a:ext cx="9791700" cy="510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E33811-CA41-1D41-B5EA-4BE5170390D8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7184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F72B-494D-4712-80D9-941176BB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19" y="270113"/>
            <a:ext cx="10131001" cy="847199"/>
          </a:xfrm>
        </p:spPr>
        <p:txBody>
          <a:bodyPr/>
          <a:lstStyle/>
          <a:p>
            <a:r>
              <a:rPr lang="en-US" dirty="0"/>
              <a:t>Training Program Approval Standards: New Mexico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0F8B8-82AA-3E49-9029-DEF37FC70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9"/>
          <a:stretch/>
        </p:blipFill>
        <p:spPr>
          <a:xfrm>
            <a:off x="3580428" y="1117312"/>
            <a:ext cx="7057092" cy="5675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C3261-A460-D542-8601-3C9D310FB593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7191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F72B-494D-4712-80D9-941176BB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Vendor Training Application for 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2E0FE-6BCE-498E-91B0-06815F1EE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14"/>
          <a:stretch/>
        </p:blipFill>
        <p:spPr>
          <a:xfrm>
            <a:off x="172095" y="1258448"/>
            <a:ext cx="6191190" cy="4476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AACC6-2F63-4729-9F5E-305B393A0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56"/>
          <a:stretch/>
        </p:blipFill>
        <p:spPr>
          <a:xfrm>
            <a:off x="6249926" y="3718565"/>
            <a:ext cx="5863774" cy="2857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16F55-6765-4C28-AA15-8D1630218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31" y="1874040"/>
            <a:ext cx="5863774" cy="2006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2861D0-5EAC-EA40-8DE4-29012D2A2334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6823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9699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r>
              <a:rPr lang="en-US" sz="4800" dirty="0">
                <a:solidFill>
                  <a:srgbClr val="0069A7"/>
                </a:solidFill>
                <a:latin typeface="Cambria" panose="02040503050406030204" pitchFamily="18" charset="0"/>
              </a:rPr>
              <a:t>Purpose of Today’s Meeting</a:t>
            </a:r>
            <a:endParaRPr lang="en-US" sz="4800" kern="0" dirty="0">
              <a:solidFill>
                <a:srgbClr val="0069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91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F72B-494D-4712-80D9-941176BB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19" y="270113"/>
            <a:ext cx="7692601" cy="847199"/>
          </a:xfrm>
        </p:spPr>
        <p:txBody>
          <a:bodyPr/>
          <a:lstStyle/>
          <a:p>
            <a:r>
              <a:rPr lang="en-US" dirty="0"/>
              <a:t>Training Program Approval Checklist: New Mexico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6B11A-7BDC-9242-B223-60E73457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29" y="366352"/>
            <a:ext cx="5250426" cy="59876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F2358D-400B-324F-93EA-1A8895F5C9E5}"/>
              </a:ext>
            </a:extLst>
          </p:cNvPr>
          <p:cNvSpPr txBox="1"/>
          <p:nvPr/>
        </p:nvSpPr>
        <p:spPr>
          <a:xfrm>
            <a:off x="5777134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09792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F72B-494D-4712-80D9-941176BB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19" y="270113"/>
            <a:ext cx="9493824" cy="847199"/>
          </a:xfrm>
        </p:spPr>
        <p:txBody>
          <a:bodyPr/>
          <a:lstStyle/>
          <a:p>
            <a:r>
              <a:rPr lang="en-US" dirty="0"/>
              <a:t>Training Program Application Components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CBC30-121C-1F44-B411-46D66CD5E77F}"/>
              </a:ext>
            </a:extLst>
          </p:cNvPr>
          <p:cNvSpPr txBox="1"/>
          <p:nvPr/>
        </p:nvSpPr>
        <p:spPr>
          <a:xfrm>
            <a:off x="506520" y="1901084"/>
            <a:ext cx="11525824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General Information</a:t>
            </a: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Organizational overview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Prior training experience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Instructors and requirements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lvl="0"/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b="1" dirty="0">
                <a:solidFill>
                  <a:schemeClr val="bg2"/>
                </a:solidFill>
              </a:rPr>
              <a:t>Training Program Details</a:t>
            </a: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Training location, delivery, development, instruction, modality, frequency, languages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Training cost and available 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Role of CHWs in delivery, quality  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AE53D-B091-AA42-9E86-732FF2ED952B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0634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F72B-494D-4712-80D9-941176BB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19" y="270113"/>
            <a:ext cx="9755081" cy="847199"/>
          </a:xfrm>
        </p:spPr>
        <p:txBody>
          <a:bodyPr/>
          <a:lstStyle/>
          <a:p>
            <a:r>
              <a:rPr lang="en-US" dirty="0"/>
              <a:t>Training Program Application Components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CBC30-121C-1F44-B411-46D66CD5E77F}"/>
              </a:ext>
            </a:extLst>
          </p:cNvPr>
          <p:cNvSpPr txBox="1"/>
          <p:nvPr/>
        </p:nvSpPr>
        <p:spPr>
          <a:xfrm>
            <a:off x="506519" y="1683369"/>
            <a:ext cx="11264567" cy="48936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Improvement and evaluation of curriculum</a:t>
            </a: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Evaluation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Collaboration with CBOs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Recruitment and enrollment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Community Need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Equivalency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Academic Credit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Training program feedback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Records and attendance</a:t>
            </a:r>
          </a:p>
          <a:p>
            <a:pPr lvl="0"/>
            <a:endParaRPr lang="en-US" sz="2400" dirty="0">
              <a:solidFill>
                <a:schemeClr val="bg2"/>
              </a:solidFill>
            </a:endParaRPr>
          </a:p>
          <a:p>
            <a:pPr lvl="0"/>
            <a:endParaRPr lang="en-US" sz="2400" dirty="0">
              <a:solidFill>
                <a:schemeClr val="bg2"/>
              </a:solidFill>
            </a:endParaRPr>
          </a:p>
          <a:p>
            <a:pPr lvl="0"/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b="1" dirty="0">
                <a:solidFill>
                  <a:schemeClr val="bg2"/>
                </a:solidFill>
              </a:rPr>
              <a:t>Training Curriculum and content</a:t>
            </a: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program syllabus and materials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Core curriculum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Specialty curriculum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Internships or apprenticeships </a:t>
            </a:r>
          </a:p>
          <a:p>
            <a:pPr lvl="0"/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b="1" dirty="0">
                <a:solidFill>
                  <a:schemeClr val="bg2"/>
                </a:solidFill>
              </a:rPr>
              <a:t>Demonstration of successful completion/assessment</a:t>
            </a: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Assessment methods and materials and </a:t>
            </a:r>
          </a:p>
          <a:p>
            <a:pPr lvl="0"/>
            <a:r>
              <a:rPr lang="en-US" sz="2400" dirty="0">
                <a:solidFill>
                  <a:schemeClr val="bg2"/>
                </a:solidFill>
              </a:rPr>
              <a:t>    additional criteria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2D152-1A0C-264D-B5F4-4EBE4AF53F86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5871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24AF5-E262-474A-9BBA-A8590CEF46E2}"/>
              </a:ext>
            </a:extLst>
          </p:cNvPr>
          <p:cNvSpPr txBox="1">
            <a:spLocks/>
          </p:cNvSpPr>
          <p:nvPr/>
        </p:nvSpPr>
        <p:spPr>
          <a:xfrm>
            <a:off x="123352" y="398313"/>
            <a:ext cx="10489525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Marketing and Outreach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11C56-4EA7-41EF-83BA-63FC0E74138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48044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8705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r>
              <a:rPr lang="en-US" sz="4800" dirty="0">
                <a:solidFill>
                  <a:srgbClr val="0069A7"/>
                </a:solidFill>
                <a:latin typeface="Cambria" panose="02040503050406030204" pitchFamily="18" charset="0"/>
              </a:rPr>
              <a:t>Update - OHS</a:t>
            </a:r>
          </a:p>
        </p:txBody>
      </p:sp>
    </p:spTree>
    <p:extLst>
      <p:ext uri="{BB962C8B-B14F-4D97-AF65-F5344CB8AC3E}">
        <p14:creationId xmlns:p14="http://schemas.microsoft.com/office/powerpoint/2010/main" val="3859042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9699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r>
              <a:rPr lang="en-US" sz="4800" dirty="0">
                <a:solidFill>
                  <a:srgbClr val="0069A7"/>
                </a:solidFill>
                <a:latin typeface="Cambria" panose="02040503050406030204" pitchFamily="18" charset="0"/>
              </a:rPr>
              <a:t>Approval</a:t>
            </a:r>
            <a:endParaRPr lang="en-US" sz="4800" kern="0" dirty="0">
              <a:solidFill>
                <a:srgbClr val="0069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23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8705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r>
              <a:rPr lang="en-US" sz="4800" dirty="0">
                <a:solidFill>
                  <a:srgbClr val="0069A7"/>
                </a:solidFill>
                <a:latin typeface="Cambria" panose="02040503050406030204" pitchFamily="18" charset="0"/>
              </a:rPr>
              <a:t>Certification Update - DPH</a:t>
            </a:r>
          </a:p>
        </p:txBody>
      </p:sp>
    </p:spTree>
    <p:extLst>
      <p:ext uri="{BB962C8B-B14F-4D97-AF65-F5344CB8AC3E}">
        <p14:creationId xmlns:p14="http://schemas.microsoft.com/office/powerpoint/2010/main" val="1465034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9699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r>
              <a:rPr lang="en-US" sz="4800" dirty="0">
                <a:solidFill>
                  <a:srgbClr val="0069A7"/>
                </a:solidFill>
                <a:latin typeface="Cambria" panose="02040503050406030204" pitchFamily="18" charset="0"/>
              </a:rPr>
              <a:t>General Questions</a:t>
            </a:r>
            <a:endParaRPr lang="en-US" sz="4800" kern="0" dirty="0">
              <a:solidFill>
                <a:srgbClr val="0069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47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E0DF6C-7C3E-4E88-BBB6-331D201107BC}"/>
              </a:ext>
            </a:extLst>
          </p:cNvPr>
          <p:cNvSpPr/>
          <p:nvPr/>
        </p:nvSpPr>
        <p:spPr>
          <a:xfrm>
            <a:off x="0" y="0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BC180-FA0D-4C5B-8556-DE569E2E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99" y="241706"/>
            <a:ext cx="11122799" cy="8471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Looking forward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EA400-A88E-4930-BED1-E7392F70CC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6519" y="1936600"/>
            <a:ext cx="11563561" cy="425609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	</a:t>
            </a:r>
          </a:p>
          <a:p>
            <a:endParaRPr lang="en-US" b="1" dirty="0"/>
          </a:p>
          <a:p>
            <a:r>
              <a:rPr lang="en-US" b="1" dirty="0"/>
              <a:t>		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04214-533D-431D-9627-5922FEC99312}"/>
              </a:ext>
            </a:extLst>
          </p:cNvPr>
          <p:cNvSpPr txBox="1">
            <a:spLocks/>
          </p:cNvSpPr>
          <p:nvPr/>
        </p:nvSpPr>
        <p:spPr>
          <a:xfrm>
            <a:off x="8421392" y="6192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A8E34-49F9-413C-9287-B83222C1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9" y="6181808"/>
            <a:ext cx="3036071" cy="365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7FEBED-4B9C-482B-AD6C-06B1CEDAC2A4}"/>
              </a:ext>
            </a:extLst>
          </p:cNvPr>
          <p:cNvSpPr txBox="1"/>
          <p:nvPr/>
        </p:nvSpPr>
        <p:spPr>
          <a:xfrm>
            <a:off x="5712643" y="6414682"/>
            <a:ext cx="38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3141C-FEDE-45A0-A555-D64EB6DA30FE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D19EF-98C9-4A6F-B803-39DE5358DE31}"/>
              </a:ext>
            </a:extLst>
          </p:cNvPr>
          <p:cNvSpPr txBox="1"/>
          <p:nvPr/>
        </p:nvSpPr>
        <p:spPr>
          <a:xfrm>
            <a:off x="601541" y="1426153"/>
            <a:ext cx="112135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Next meeting: 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June 4</a:t>
            </a:r>
            <a:r>
              <a:rPr lang="en-US" sz="2400" baseline="30000" dirty="0">
                <a:solidFill>
                  <a:schemeClr val="bg2"/>
                </a:solidFill>
              </a:rPr>
              <a:t>th</a:t>
            </a:r>
            <a:r>
              <a:rPr lang="en-US" sz="2400" dirty="0">
                <a:solidFill>
                  <a:schemeClr val="bg2"/>
                </a:solidFill>
              </a:rPr>
              <a:t> Webinar </a:t>
            </a:r>
          </a:p>
          <a:p>
            <a:pPr lvl="1"/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b="1" dirty="0">
                <a:solidFill>
                  <a:schemeClr val="bg2"/>
                </a:solidFill>
              </a:rPr>
              <a:t>Upcoming Training Program Requirements priorities: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Reviewing Training Program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Application Rubric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Certification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Training Program Reporting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Continuing Education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b="1" dirty="0">
                <a:solidFill>
                  <a:schemeClr val="bg2"/>
                </a:solidFill>
              </a:rPr>
              <a:t>Other updates: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Marketing &amp;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lvl="1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7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E0DF6C-7C3E-4E88-BBB6-331D201107BC}"/>
              </a:ext>
            </a:extLst>
          </p:cNvPr>
          <p:cNvSpPr/>
          <p:nvPr/>
        </p:nvSpPr>
        <p:spPr>
          <a:xfrm>
            <a:off x="0" y="0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BC180-FA0D-4C5B-8556-DE569E2E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99" y="241706"/>
            <a:ext cx="11122799" cy="8471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Contact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EA400-A88E-4930-BED1-E7392F70CC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6519" y="1936600"/>
            <a:ext cx="11563561" cy="4256094"/>
          </a:xfrm>
        </p:spPr>
        <p:txBody>
          <a:bodyPr/>
          <a:lstStyle/>
          <a:p>
            <a:r>
              <a:rPr lang="en-US" sz="2400" dirty="0"/>
              <a:t>Tekisha Dwan Everette: </a:t>
            </a:r>
            <a:r>
              <a:rPr lang="en-US" sz="2400" dirty="0">
                <a:hlinkClick r:id="rId2"/>
              </a:rPr>
              <a:t>teverette@hesct.org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DeLita Rose-Daniels: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Delita.Rose-Daniels@hartford.gov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Laura Morris: </a:t>
            </a:r>
            <a:r>
              <a:rPr lang="en-US" sz="2400" dirty="0">
                <a:hlinkClick r:id="rId4"/>
              </a:rPr>
              <a:t>Laura.Morris@ct.gov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Dashni Sathasivam: </a:t>
            </a:r>
            <a:r>
              <a:rPr lang="en-US" sz="2400" dirty="0">
                <a:hlinkClick r:id="rId5"/>
              </a:rPr>
              <a:t>dashni@hesct.org</a:t>
            </a:r>
            <a:r>
              <a:rPr lang="en-US" sz="2400" dirty="0"/>
              <a:t> </a:t>
            </a:r>
          </a:p>
          <a:p>
            <a:r>
              <a:rPr lang="en-US" sz="2400" dirty="0"/>
              <a:t>		</a:t>
            </a:r>
          </a:p>
          <a:p>
            <a:endParaRPr lang="en-US" sz="2400" b="1" dirty="0"/>
          </a:p>
          <a:p>
            <a:r>
              <a:rPr lang="en-US" sz="2400" b="1" dirty="0"/>
              <a:t>		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04214-533D-431D-9627-5922FEC99312}"/>
              </a:ext>
            </a:extLst>
          </p:cNvPr>
          <p:cNvSpPr txBox="1">
            <a:spLocks/>
          </p:cNvSpPr>
          <p:nvPr/>
        </p:nvSpPr>
        <p:spPr>
          <a:xfrm>
            <a:off x="8421392" y="6192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A8E34-49F9-413C-9287-B83222C1A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79" y="6181808"/>
            <a:ext cx="3036071" cy="365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7FEBED-4B9C-482B-AD6C-06B1CEDAC2A4}"/>
              </a:ext>
            </a:extLst>
          </p:cNvPr>
          <p:cNvSpPr txBox="1"/>
          <p:nvPr/>
        </p:nvSpPr>
        <p:spPr>
          <a:xfrm>
            <a:off x="5712643" y="6414682"/>
            <a:ext cx="38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3141C-FEDE-45A0-A555-D64EB6DA30FE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1656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2F3B37-D205-4311-AC37-9A5E2F2CE6EA}"/>
              </a:ext>
            </a:extLst>
          </p:cNvPr>
          <p:cNvSpPr/>
          <p:nvPr/>
        </p:nvSpPr>
        <p:spPr>
          <a:xfrm>
            <a:off x="0" y="0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C532E-3487-41B8-AEC5-8A07D29C8C3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A7401B-0457-4560-AEBE-33581C37FED8}"/>
              </a:ext>
            </a:extLst>
          </p:cNvPr>
          <p:cNvSpPr/>
          <p:nvPr/>
        </p:nvSpPr>
        <p:spPr>
          <a:xfrm>
            <a:off x="506521" y="1311316"/>
            <a:ext cx="1130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ED7D31"/>
                </a:solidFill>
                <a:latin typeface="Arial" panose="020B0604020202020204" pitchFamily="34" charset="0"/>
              </a:rPr>
              <a:t>Meeting Agenda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ED7D31"/>
              </a:solidFill>
              <a:latin typeface="Arial" panose="020B0604020202020204" pitchFamily="34" charset="0"/>
            </a:endParaRPr>
          </a:p>
          <a:p>
            <a:endParaRPr lang="en-US" sz="16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81C27A-CEB1-4A5F-9FE6-8624688E5A46}"/>
              </a:ext>
            </a:extLst>
          </p:cNvPr>
          <p:cNvSpPr/>
          <p:nvPr/>
        </p:nvSpPr>
        <p:spPr>
          <a:xfrm>
            <a:off x="1292773" y="1901383"/>
            <a:ext cx="9175530" cy="41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Welcome &amp; introductions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Public comment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Meeting summary approval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COVID-19: CHWs &amp; Unmet needs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Review training requirements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Discuss training vendor application approval components and process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Certification update from DPH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General Questions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Next steps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Adjourn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8CF6460-7939-4568-8E37-53E67207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CHW Advisory Body</a:t>
            </a:r>
          </a:p>
        </p:txBody>
      </p:sp>
    </p:spTree>
    <p:extLst>
      <p:ext uri="{BB962C8B-B14F-4D97-AF65-F5344CB8AC3E}">
        <p14:creationId xmlns:p14="http://schemas.microsoft.com/office/powerpoint/2010/main" val="707892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9699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r>
              <a:rPr lang="en-US" sz="4800" kern="0" dirty="0">
                <a:solidFill>
                  <a:srgbClr val="0069A7"/>
                </a:solidFill>
                <a:latin typeface="Cambria" panose="02040503050406030204" pitchFamily="18" charset="0"/>
              </a:rPr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20649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9699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r>
              <a:rPr lang="en-US" sz="4800" kern="0" dirty="0">
                <a:solidFill>
                  <a:srgbClr val="0069A7"/>
                </a:solidFill>
                <a:latin typeface="Cambria" panose="02040503050406030204" pitchFamily="18" charset="0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81897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A1CBDB-D071-4517-806D-607EC566390D}"/>
              </a:ext>
            </a:extLst>
          </p:cNvPr>
          <p:cNvSpPr/>
          <p:nvPr/>
        </p:nvSpPr>
        <p:spPr>
          <a:xfrm>
            <a:off x="0" y="11455"/>
            <a:ext cx="12191999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24AF5-E262-474A-9BBA-A8590CEF46E2}"/>
              </a:ext>
            </a:extLst>
          </p:cNvPr>
          <p:cNvSpPr txBox="1">
            <a:spLocks/>
          </p:cNvSpPr>
          <p:nvPr/>
        </p:nvSpPr>
        <p:spPr>
          <a:xfrm>
            <a:off x="0" y="104034"/>
            <a:ext cx="3326796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sz="18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3CAB67-D92F-49FF-A05D-45D1B1988372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30D2C341-13E3-4217-A1EB-7038AA0D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094" y="1753532"/>
            <a:ext cx="10190525" cy="3889839"/>
          </a:xfrm>
          <a:prstGeom prst="rect">
            <a:avLst/>
          </a:prstGeom>
          <a:noFill/>
          <a:ln w="38100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itle 9">
            <a:extLst>
              <a:ext uri="{FF2B5EF4-FFF2-40B4-BE49-F238E27FC236}">
                <a16:creationId xmlns:a16="http://schemas.microsoft.com/office/drawing/2014/main" id="{1B699011-80BB-44DE-9C14-841BFC1A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1" y="361555"/>
            <a:ext cx="11122799" cy="8471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CHWAB Membership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F78C54-B7D0-4A84-8B82-1F7A69081126}"/>
              </a:ext>
            </a:extLst>
          </p:cNvPr>
          <p:cNvGrpSpPr/>
          <p:nvPr/>
        </p:nvGrpSpPr>
        <p:grpSpPr>
          <a:xfrm>
            <a:off x="7221422" y="4824712"/>
            <a:ext cx="4279279" cy="557279"/>
            <a:chOff x="7462973" y="4627167"/>
            <a:chExt cx="4534292" cy="557279"/>
          </a:xfrm>
        </p:grpSpPr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39B0F432-D145-481D-B7E6-3C8B0B09C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2973" y="4627167"/>
              <a:ext cx="4534292" cy="247048"/>
            </a:xfrm>
            <a:prstGeom prst="rect">
              <a:avLst/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CHW Employing Agency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0" name="Text Box 6">
              <a:extLst>
                <a:ext uri="{FF2B5EF4-FFF2-40B4-BE49-F238E27FC236}">
                  <a16:creationId xmlns:a16="http://schemas.microsoft.com/office/drawing/2014/main" id="{76C051A9-9EF6-42D9-8470-B621C4F91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5657" y="5002779"/>
              <a:ext cx="2828925" cy="181667"/>
            </a:xfrm>
            <a:prstGeom prst="rect">
              <a:avLst/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Lee Carenza</a:t>
              </a:r>
              <a:endPara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4FF358-75BB-47DC-BD94-912577525EC8}"/>
              </a:ext>
            </a:extLst>
          </p:cNvPr>
          <p:cNvGrpSpPr/>
          <p:nvPr/>
        </p:nvGrpSpPr>
        <p:grpSpPr>
          <a:xfrm>
            <a:off x="4520756" y="4041462"/>
            <a:ext cx="2821144" cy="607027"/>
            <a:chOff x="4601368" y="3827849"/>
            <a:chExt cx="2989263" cy="607027"/>
          </a:xfrm>
        </p:grpSpPr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6AC3AE47-DAA0-4F16-B702-88661805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283" y="4131839"/>
              <a:ext cx="2933432" cy="30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Milagrosa Seguinot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0">
              <a:extLst>
                <a:ext uri="{FF2B5EF4-FFF2-40B4-BE49-F238E27FC236}">
                  <a16:creationId xmlns:a16="http://schemas.microsoft.com/office/drawing/2014/main" id="{96784399-8BA6-4E38-960F-7C99AA8C2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1368" y="3827849"/>
              <a:ext cx="2989263" cy="30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CHW Association of CT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51F9D9-A0B4-4275-981F-08D23A573CD4}"/>
              </a:ext>
            </a:extLst>
          </p:cNvPr>
          <p:cNvGrpSpPr/>
          <p:nvPr/>
        </p:nvGrpSpPr>
        <p:grpSpPr>
          <a:xfrm>
            <a:off x="7950490" y="3896566"/>
            <a:ext cx="2821144" cy="572268"/>
            <a:chOff x="8357056" y="3834344"/>
            <a:chExt cx="2989263" cy="572268"/>
          </a:xfrm>
        </p:grpSpPr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11BCC2A7-2743-4D12-917C-6832CC021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7056" y="4159564"/>
              <a:ext cx="2989263" cy="247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Arial" panose="020B0604020202020204" pitchFamily="34" charset="0"/>
                </a:rPr>
                <a:t>Jean K. Jacob, PharmD</a:t>
              </a:r>
              <a:endParaRPr lang="en-US" altLang="en-US" sz="1200" b="1" dirty="0">
                <a:latin typeface="Arial" panose="020B060402020202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884BD086-6F69-4226-9658-A2F5AE781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7056" y="3834344"/>
              <a:ext cx="2989263" cy="30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Healthcare Provider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01571F-9A58-4F57-AA16-AEC578FAA867}"/>
              </a:ext>
            </a:extLst>
          </p:cNvPr>
          <p:cNvGrpSpPr/>
          <p:nvPr/>
        </p:nvGrpSpPr>
        <p:grpSpPr>
          <a:xfrm>
            <a:off x="1367848" y="4824713"/>
            <a:ext cx="2520002" cy="557278"/>
            <a:chOff x="1260570" y="4627168"/>
            <a:chExt cx="2670175" cy="557278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C6BFE69-936D-48D8-ABA9-2FC0B8A59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570" y="4627168"/>
              <a:ext cx="2670175" cy="247047"/>
            </a:xfrm>
            <a:prstGeom prst="rect">
              <a:avLst/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DPH Appointee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Text Box 3">
              <a:extLst>
                <a:ext uri="{FF2B5EF4-FFF2-40B4-BE49-F238E27FC236}">
                  <a16:creationId xmlns:a16="http://schemas.microsoft.com/office/drawing/2014/main" id="{D47165CA-672B-48C3-A12B-8F1F1858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4047" y="4937400"/>
              <a:ext cx="2463220" cy="247046"/>
            </a:xfrm>
            <a:prstGeom prst="rect">
              <a:avLst/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b="1" dirty="0">
                  <a:latin typeface="Arial" panose="020B0604020202020204" pitchFamily="34" charset="0"/>
                </a:rPr>
                <a:t>Chris Andreson </a:t>
              </a:r>
              <a:endPara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F272F-8A3B-44B4-926B-203FA9F35DE8}"/>
              </a:ext>
            </a:extLst>
          </p:cNvPr>
          <p:cNvGrpSpPr/>
          <p:nvPr/>
        </p:nvGrpSpPr>
        <p:grpSpPr>
          <a:xfrm>
            <a:off x="4265906" y="4837143"/>
            <a:ext cx="3350255" cy="544848"/>
            <a:chOff x="4331330" y="4639598"/>
            <a:chExt cx="3549905" cy="544848"/>
          </a:xfrm>
        </p:grpSpPr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778BCD5B-0416-484D-9A0F-4F652F995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330" y="4949829"/>
              <a:ext cx="3549905" cy="23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Erika Lynch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986902AC-AA40-4300-85DE-EE9399DF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59" y="4639598"/>
              <a:ext cx="2185846" cy="234617"/>
            </a:xfrm>
            <a:prstGeom prst="rect">
              <a:avLst/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Community College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E2429-E27C-44E9-81DD-157A2CDFFDD8}"/>
              </a:ext>
            </a:extLst>
          </p:cNvPr>
          <p:cNvGrpSpPr/>
          <p:nvPr/>
        </p:nvGrpSpPr>
        <p:grpSpPr>
          <a:xfrm>
            <a:off x="7950490" y="1868683"/>
            <a:ext cx="2821144" cy="775030"/>
            <a:chOff x="7997988" y="1671138"/>
            <a:chExt cx="2989263" cy="775030"/>
          </a:xfrm>
        </p:grpSpPr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283675C1-9D2A-47AA-B900-706C6526F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988" y="1671138"/>
              <a:ext cx="2989263" cy="448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Community-based CHW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training organization</a:t>
              </a: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6F7DF479-C031-4061-8CA3-AF11436B1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988" y="2199326"/>
              <a:ext cx="2989263" cy="246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Michele Scott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F2C29-447A-4DED-8C76-7AAC01AC2781}"/>
              </a:ext>
            </a:extLst>
          </p:cNvPr>
          <p:cNvGrpSpPr/>
          <p:nvPr/>
        </p:nvGrpSpPr>
        <p:grpSpPr>
          <a:xfrm>
            <a:off x="1465505" y="1868683"/>
            <a:ext cx="2255224" cy="620019"/>
            <a:chOff x="1364047" y="1671138"/>
            <a:chExt cx="2389618" cy="620019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C725C476-E519-4229-BF73-212656CF0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4047" y="1987945"/>
              <a:ext cx="2389618" cy="303212"/>
            </a:xfrm>
            <a:prstGeom prst="rect">
              <a:avLst/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b="1" dirty="0">
                  <a:latin typeface="Arial" panose="020B0604020202020204" pitchFamily="34" charset="0"/>
                </a:rPr>
                <a:t>Dr. Tekisha Dwan Everette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200" b="1" dirty="0"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DeLita Rose-Daniels (CHW)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b="1" dirty="0">
                  <a:latin typeface="Arial" panose="020B0604020202020204" pitchFamily="34" charset="0"/>
                </a:rPr>
                <a:t> </a:t>
              </a:r>
              <a:endPara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4E012A-9694-4590-8D3D-ED81E80F4FB3}"/>
                </a:ext>
              </a:extLst>
            </p:cNvPr>
            <p:cNvSpPr/>
            <p:nvPr/>
          </p:nvSpPr>
          <p:spPr>
            <a:xfrm>
              <a:off x="1779197" y="1671138"/>
              <a:ext cx="15593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CHWAB Chairs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FE63F6-2E14-42F6-B96E-C478AB230EAB}"/>
              </a:ext>
            </a:extLst>
          </p:cNvPr>
          <p:cNvGrpSpPr/>
          <p:nvPr/>
        </p:nvGrpSpPr>
        <p:grpSpPr>
          <a:xfrm>
            <a:off x="7950490" y="2999590"/>
            <a:ext cx="2821144" cy="541099"/>
            <a:chOff x="8062999" y="2852876"/>
            <a:chExt cx="2989263" cy="541099"/>
          </a:xfrm>
        </p:grpSpPr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7C618118-2E74-4653-A1A5-702AAAD2D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2999" y="3109830"/>
              <a:ext cx="2989263" cy="284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Adriana Rojas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19FAA7-D94C-48CD-BD19-911AC6C4B075}"/>
                </a:ext>
              </a:extLst>
            </p:cNvPr>
            <p:cNvSpPr/>
            <p:nvPr/>
          </p:nvSpPr>
          <p:spPr>
            <a:xfrm>
              <a:off x="8574028" y="2852876"/>
              <a:ext cx="19672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Healthcare Employer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23EF86-8596-4A3E-8A76-810993B53BD2}"/>
              </a:ext>
            </a:extLst>
          </p:cNvPr>
          <p:cNvGrpSpPr/>
          <p:nvPr/>
        </p:nvGrpSpPr>
        <p:grpSpPr>
          <a:xfrm>
            <a:off x="4189692" y="1868683"/>
            <a:ext cx="3400392" cy="1984125"/>
            <a:chOff x="4250575" y="1671138"/>
            <a:chExt cx="3603030" cy="1984125"/>
          </a:xfrm>
        </p:grpSpPr>
        <p:sp>
          <p:nvSpPr>
            <p:cNvPr id="40" name="Text Box 9">
              <a:extLst>
                <a:ext uri="{FF2B5EF4-FFF2-40B4-BE49-F238E27FC236}">
                  <a16:creationId xmlns:a16="http://schemas.microsoft.com/office/drawing/2014/main" id="{A402E29A-6049-4BB6-AE87-C067861EF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575" y="1929611"/>
              <a:ext cx="3603030" cy="1725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Mildred Landock</a:t>
              </a:r>
            </a:p>
            <a:p>
              <a:pPr lvl="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Bianca Noroñas</a:t>
              </a:r>
            </a:p>
            <a:p>
              <a:pPr lvl="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Jerry Smart</a:t>
              </a:r>
            </a:p>
            <a:p>
              <a:pPr lvl="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Nilda Paris</a:t>
              </a:r>
            </a:p>
            <a:p>
              <a:pPr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panose="020B0604020202020204" pitchFamily="34" charset="0"/>
                </a:rPr>
                <a:t>Derricia Parker</a:t>
              </a:r>
            </a:p>
            <a:p>
              <a:pPr lvl="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2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AA4F7427-3B86-46E9-905E-7B6080117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7459" y="1671138"/>
              <a:ext cx="2989263" cy="346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Community Health Workers</a:t>
              </a:r>
              <a:endParaRPr lang="en-US" altLang="en-US" sz="1400" b="1" dirty="0">
                <a:solidFill>
                  <a:srgbClr val="ED7D31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9A2253-3F66-4858-B294-59383E5AB35D}"/>
              </a:ext>
            </a:extLst>
          </p:cNvPr>
          <p:cNvGrpSpPr/>
          <p:nvPr/>
        </p:nvGrpSpPr>
        <p:grpSpPr>
          <a:xfrm>
            <a:off x="1416592" y="2874723"/>
            <a:ext cx="2255224" cy="1563969"/>
            <a:chOff x="1312219" y="2908901"/>
            <a:chExt cx="2389618" cy="11443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595641-B65A-46EE-B6C4-EBAFFACFCE02}"/>
                </a:ext>
              </a:extLst>
            </p:cNvPr>
            <p:cNvSpPr/>
            <p:nvPr/>
          </p:nvSpPr>
          <p:spPr>
            <a:xfrm>
              <a:off x="1707097" y="2908901"/>
              <a:ext cx="15998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ED7D31"/>
                  </a:solidFill>
                  <a:latin typeface="Arial" panose="020B0604020202020204" pitchFamily="34" charset="0"/>
                </a:rPr>
                <a:t>CHWAB Support</a:t>
              </a:r>
            </a:p>
          </p:txBody>
        </p:sp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E30CF300-F4DF-440E-BC78-861030F2D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219" y="3166542"/>
              <a:ext cx="2389618" cy="886734"/>
            </a:xfrm>
            <a:prstGeom prst="rect">
              <a:avLst/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b="1" dirty="0">
                  <a:latin typeface="Arial" panose="020B0604020202020204" pitchFamily="34" charset="0"/>
                </a:rPr>
                <a:t>Vicki Veltri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b="1" dirty="0">
                  <a:latin typeface="Arial" panose="020B0604020202020204" pitchFamily="34" charset="0"/>
                </a:rPr>
                <a:t>Laura Morris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Dashni Sathasivam</a:t>
              </a:r>
            </a:p>
            <a:p>
              <a:pPr lvl="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Arial" panose="020B0604020202020204" pitchFamily="34" charset="0"/>
                </a:rPr>
                <a:t>Jeannina Thompson</a:t>
              </a:r>
              <a:endParaRPr lang="en-US" altLang="en-US" sz="1200" b="1" dirty="0"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200" b="1" dirty="0"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9699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r>
              <a:rPr lang="en-US" sz="4800" dirty="0">
                <a:solidFill>
                  <a:srgbClr val="0069A7"/>
                </a:solidFill>
                <a:latin typeface="Cambria" panose="02040503050406030204" pitchFamily="18" charset="0"/>
              </a:rPr>
              <a:t>Meeting Summary Approval </a:t>
            </a:r>
            <a:endParaRPr lang="en-US" sz="4800" kern="0" dirty="0">
              <a:solidFill>
                <a:srgbClr val="0069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17BAD33-70E3-4309-9D3B-851B86858079}"/>
              </a:ext>
            </a:extLst>
          </p:cNvPr>
          <p:cNvSpPr txBox="1">
            <a:spLocks/>
          </p:cNvSpPr>
          <p:nvPr/>
        </p:nvSpPr>
        <p:spPr>
          <a:xfrm>
            <a:off x="838200" y="109699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endParaRPr lang="en-US" sz="4800" kern="0" dirty="0">
              <a:solidFill>
                <a:srgbClr val="0069A7"/>
              </a:solidFill>
              <a:latin typeface="Cambria" panose="02040503050406030204" pitchFamily="18" charset="0"/>
            </a:endParaRPr>
          </a:p>
          <a:p>
            <a:pPr lvl="0" indent="0" fontAlgn="auto">
              <a:tabLst/>
              <a:defRPr/>
            </a:pPr>
            <a:r>
              <a:rPr lang="en-US" sz="4800" kern="0" dirty="0">
                <a:solidFill>
                  <a:srgbClr val="0069A7"/>
                </a:solidFill>
                <a:latin typeface="Cambria" panose="02040503050406030204" pitchFamily="18" charset="0"/>
              </a:rPr>
              <a:t>CHW Training Program Requirement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223095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24AF5-E262-474A-9BBA-A8590CEF46E2}"/>
              </a:ext>
            </a:extLst>
          </p:cNvPr>
          <p:cNvSpPr txBox="1">
            <a:spLocks/>
          </p:cNvSpPr>
          <p:nvPr/>
        </p:nvSpPr>
        <p:spPr>
          <a:xfrm>
            <a:off x="0" y="115030"/>
            <a:ext cx="10489525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CHW Training Program Requirements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11C56-4EA7-41EF-83BA-63FC0E74138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C615E-B586-4B1E-9E97-B30357C6C8B3}"/>
              </a:ext>
            </a:extLst>
          </p:cNvPr>
          <p:cNvSpPr txBox="1"/>
          <p:nvPr/>
        </p:nvSpPr>
        <p:spPr>
          <a:xfrm>
            <a:off x="625365" y="1449596"/>
            <a:ext cx="1094127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Changes Voted on 3/5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Added Attendance Policy To Assessment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6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CDEEED-F98A-430F-88CB-45A6BCA68E3B}"/>
              </a:ext>
            </a:extLst>
          </p:cNvPr>
          <p:cNvSpPr/>
          <p:nvPr/>
        </p:nvSpPr>
        <p:spPr>
          <a:xfrm>
            <a:off x="0" y="6234"/>
            <a:ext cx="12192000" cy="1184447"/>
          </a:xfrm>
          <a:prstGeom prst="rect">
            <a:avLst/>
          </a:prstGeom>
          <a:solidFill>
            <a:srgbClr val="00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24AF5-E262-474A-9BBA-A8590CEF46E2}"/>
              </a:ext>
            </a:extLst>
          </p:cNvPr>
          <p:cNvSpPr txBox="1">
            <a:spLocks/>
          </p:cNvSpPr>
          <p:nvPr/>
        </p:nvSpPr>
        <p:spPr>
          <a:xfrm>
            <a:off x="0" y="145178"/>
            <a:ext cx="12023558" cy="847199"/>
          </a:xfrm>
          <a:prstGeom prst="rect">
            <a:avLst/>
          </a:prstGeom>
          <a:noFill/>
          <a:ln>
            <a:noFill/>
          </a:ln>
        </p:spPr>
        <p:txBody>
          <a:bodyPr lIns="91397" tIns="91397" rIns="91397" bIns="9139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ct val="100000"/>
              <a:buFont typeface="Raleway"/>
              <a:buNone/>
              <a:defRPr sz="2800" b="1" i="0" u="none" strike="noStrike" cap="none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rgbClr val="12B5EA"/>
              </a:buClr>
              <a:buSzPct val="100000"/>
              <a:buFont typeface="Raleway"/>
              <a:buNone/>
              <a:defRPr sz="3000" b="1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indent="0" fontAlgn="auto">
              <a:tabLst/>
              <a:defRPr/>
            </a:pPr>
            <a:r>
              <a:rPr lang="en-US" u="sng" kern="0" dirty="0">
                <a:solidFill>
                  <a:schemeClr val="bg1"/>
                </a:solidFill>
                <a:latin typeface="+mj-lt"/>
              </a:rPr>
              <a:t>Final CHW Training Program Requirements:</a:t>
            </a:r>
          </a:p>
          <a:p>
            <a:pPr lvl="0" indent="0" fontAlgn="auto">
              <a:tabLst/>
              <a:defRPr/>
            </a:pP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3F045-164C-46D6-9BFF-19F5DFCEFCF0}"/>
              </a:ext>
            </a:extLst>
          </p:cNvPr>
          <p:cNvSpPr/>
          <p:nvPr/>
        </p:nvSpPr>
        <p:spPr>
          <a:xfrm>
            <a:off x="4343400" y="200076"/>
            <a:ext cx="757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11C56-4EA7-41EF-83BA-63FC0E74138C}"/>
              </a:ext>
            </a:extLst>
          </p:cNvPr>
          <p:cNvSpPr txBox="1"/>
          <p:nvPr/>
        </p:nvSpPr>
        <p:spPr>
          <a:xfrm>
            <a:off x="5765259" y="6414682"/>
            <a:ext cx="44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72D5CADF-7C5B-4886-9526-6EFD4DE33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36125"/>
              </p:ext>
            </p:extLst>
          </p:nvPr>
        </p:nvGraphicFramePr>
        <p:xfrm>
          <a:off x="52301" y="1245512"/>
          <a:ext cx="11971257" cy="48770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2957">
                  <a:extLst>
                    <a:ext uri="{9D8B030D-6E8A-4147-A177-3AD203B41FA5}">
                      <a16:colId xmlns:a16="http://schemas.microsoft.com/office/drawing/2014/main" val="2869205398"/>
                    </a:ext>
                  </a:extLst>
                </a:gridCol>
                <a:gridCol w="3196659">
                  <a:extLst>
                    <a:ext uri="{9D8B030D-6E8A-4147-A177-3AD203B41FA5}">
                      <a16:colId xmlns:a16="http://schemas.microsoft.com/office/drawing/2014/main" val="2505140750"/>
                    </a:ext>
                  </a:extLst>
                </a:gridCol>
                <a:gridCol w="1416241">
                  <a:extLst>
                    <a:ext uri="{9D8B030D-6E8A-4147-A177-3AD203B41FA5}">
                      <a16:colId xmlns:a16="http://schemas.microsoft.com/office/drawing/2014/main" val="2194897882"/>
                    </a:ext>
                  </a:extLst>
                </a:gridCol>
                <a:gridCol w="1017391">
                  <a:extLst>
                    <a:ext uri="{9D8B030D-6E8A-4147-A177-3AD203B41FA5}">
                      <a16:colId xmlns:a16="http://schemas.microsoft.com/office/drawing/2014/main" val="834193774"/>
                    </a:ext>
                  </a:extLst>
                </a:gridCol>
                <a:gridCol w="1223384">
                  <a:extLst>
                    <a:ext uri="{9D8B030D-6E8A-4147-A177-3AD203B41FA5}">
                      <a16:colId xmlns:a16="http://schemas.microsoft.com/office/drawing/2014/main" val="356528697"/>
                    </a:ext>
                  </a:extLst>
                </a:gridCol>
                <a:gridCol w="1519190">
                  <a:extLst>
                    <a:ext uri="{9D8B030D-6E8A-4147-A177-3AD203B41FA5}">
                      <a16:colId xmlns:a16="http://schemas.microsoft.com/office/drawing/2014/main" val="913265509"/>
                    </a:ext>
                  </a:extLst>
                </a:gridCol>
                <a:gridCol w="2105435">
                  <a:extLst>
                    <a:ext uri="{9D8B030D-6E8A-4147-A177-3AD203B41FA5}">
                      <a16:colId xmlns:a16="http://schemas.microsoft.com/office/drawing/2014/main" val="3794163213"/>
                    </a:ext>
                  </a:extLst>
                </a:gridCol>
              </a:tblGrid>
              <a:tr h="732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Areas For Recommendation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2018 Legislative Report Recommendations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Gateway CC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Capitol CC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Housatonic CC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SW AHEC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Area Health Center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extLst>
                  <a:ext uri="{0D108BD9-81ED-4DB2-BD59-A6C34878D82A}">
                    <a16:rowId xmlns:a16="http://schemas.microsoft.com/office/drawing/2014/main" val="678367031"/>
                  </a:ext>
                </a:extLst>
              </a:tr>
              <a:tr h="11804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Content – Identify Core Competencies 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The content of training CHWs should consist of the core skills and services utilizing the Community Health Worker Consensus Project (C3) Core Competencies.</a:t>
                      </a:r>
                      <a:endParaRPr lang="en-US" sz="15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Foundation of CHWs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Foundation of CHWs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Foundation of CHWs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Foundation of CHWs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extLst>
                  <a:ext uri="{0D108BD9-81ED-4DB2-BD59-A6C34878D82A}">
                    <a16:rowId xmlns:a16="http://schemas.microsoft.com/office/drawing/2014/main" val="479320484"/>
                  </a:ext>
                </a:extLst>
              </a:tr>
              <a:tr h="1244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Internship 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Training programs should include 90 hours of training and an internship with a minimum of </a:t>
                      </a: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 hours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80-120 Hours</a:t>
                      </a: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N/A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36 Hours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Apprenticeship: 144 hours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 formal required internship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 hour CHW practicum at Interprofessional Education Health Clinics – no formal internship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extLst>
                  <a:ext uri="{0D108BD9-81ED-4DB2-BD59-A6C34878D82A}">
                    <a16:rowId xmlns:a16="http://schemas.microsoft.com/office/drawing/2014/main" val="205069445"/>
                  </a:ext>
                </a:extLst>
              </a:tr>
              <a:tr h="1072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Training Modality/Methodology and Delivery 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Arial"/>
                        </a:rPr>
                        <a:t>Training methodology should follow Adult Learning Principles, include role- playing, and be interactive. </a:t>
                      </a:r>
                      <a:r>
                        <a:rPr lang="en-US" sz="15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Training should be delivered in-person or utilize a hybrid approach that includes in person sessions and distance learning in “real-time.”</a:t>
                      </a: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In-person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In-person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In-person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In-person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In-person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505" marR="56505" marT="0" marB="0" anchor="ctr"/>
                </a:tc>
                <a:extLst>
                  <a:ext uri="{0D108BD9-81ED-4DB2-BD59-A6C34878D82A}">
                    <a16:rowId xmlns:a16="http://schemas.microsoft.com/office/drawing/2014/main" val="48029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10053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wiss-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S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02B60B0471845AA1221CB9D8C7529" ma:contentTypeVersion="12" ma:contentTypeDescription="Create a new document." ma:contentTypeScope="" ma:versionID="9cae5499c3faa0836a94cdbb570ed85a">
  <xsd:schema xmlns:xsd="http://www.w3.org/2001/XMLSchema" xmlns:xs="http://www.w3.org/2001/XMLSchema" xmlns:p="http://schemas.microsoft.com/office/2006/metadata/properties" xmlns:ns2="736c3966-c3ad-4533-b024-f0db399e19ee" xmlns:ns3="f477c2a9-d4bc-4f97-a4bf-55b31f08bc23" targetNamespace="http://schemas.microsoft.com/office/2006/metadata/properties" ma:root="true" ma:fieldsID="ec7bc72841b6236565b42d2a7ab25243" ns2:_="" ns3:_="">
    <xsd:import namespace="736c3966-c3ad-4533-b024-f0db399e19ee"/>
    <xsd:import namespace="f477c2a9-d4bc-4f97-a4bf-55b31f08bc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c3966-c3ad-4533-b024-f0db399e19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7c2a9-d4bc-4f97-a4bf-55b31f08bc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EEA9D-54FD-469D-BD0A-92FDBFAA2F6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f477c2a9-d4bc-4f97-a4bf-55b31f08bc23"/>
    <ds:schemaRef ds:uri="http://purl.org/dc/terms/"/>
    <ds:schemaRef ds:uri="736c3966-c3ad-4533-b024-f0db399e19ee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4B8221-30EB-4C97-91BC-8D0D210F6E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7062B2-77A4-48B7-A140-B3CD5F2AE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c3966-c3ad-4533-b024-f0db399e19ee"/>
    <ds:schemaRef ds:uri="f477c2a9-d4bc-4f97-a4bf-55b31f08bc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33900</TotalTime>
  <Words>1320</Words>
  <Application>Microsoft Office PowerPoint</Application>
  <PresentationFormat>Widescreen</PresentationFormat>
  <Paragraphs>348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Garamond</vt:lpstr>
      <vt:lpstr>Georgia</vt:lpstr>
      <vt:lpstr>Lato</vt:lpstr>
      <vt:lpstr>Raleway</vt:lpstr>
      <vt:lpstr>swiss-2</vt:lpstr>
      <vt:lpstr>1_swiss-2</vt:lpstr>
      <vt:lpstr>HISC</vt:lpstr>
      <vt:lpstr>Custom Design</vt:lpstr>
      <vt:lpstr>PowerPoint Presentation</vt:lpstr>
      <vt:lpstr>PowerPoint Presentation</vt:lpstr>
      <vt:lpstr>CHW Advisory Body</vt:lpstr>
      <vt:lpstr>PowerPoint Presentation</vt:lpstr>
      <vt:lpstr>CHWAB Membership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Review Process: Arizona</vt:lpstr>
      <vt:lpstr>Training Program Approval Standards: New Mexico</vt:lpstr>
      <vt:lpstr>Draft Vendor Training Application for CT</vt:lpstr>
      <vt:lpstr>Training Program Approval Checklist: New Mexico</vt:lpstr>
      <vt:lpstr>Training Program Application Components    </vt:lpstr>
      <vt:lpstr>Training Program Application Components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forward</vt:lpstr>
      <vt:lpstr>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Rourke</dc:creator>
  <cp:lastModifiedBy>Greer, Leslie</cp:lastModifiedBy>
  <cp:revision>711</cp:revision>
  <dcterms:created xsi:type="dcterms:W3CDTF">2019-01-30T16:43:06Z</dcterms:created>
  <dcterms:modified xsi:type="dcterms:W3CDTF">2020-05-15T14:15:44Z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0x010100C6802B60B0471845AA1221CB9D8C7529</vt:lpwstr>
  </property>
</Properties>
</file>