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31"/>
  </p:notesMasterIdLst>
  <p:handoutMasterIdLst>
    <p:handoutMasterId r:id="rId32"/>
  </p:handoutMasterIdLst>
  <p:sldIdLst>
    <p:sldId id="256" r:id="rId2"/>
    <p:sldId id="333" r:id="rId3"/>
    <p:sldId id="258" r:id="rId4"/>
    <p:sldId id="260" r:id="rId5"/>
    <p:sldId id="299" r:id="rId6"/>
    <p:sldId id="354" r:id="rId7"/>
    <p:sldId id="355" r:id="rId8"/>
    <p:sldId id="359" r:id="rId9"/>
    <p:sldId id="356" r:id="rId10"/>
    <p:sldId id="352" r:id="rId11"/>
    <p:sldId id="353" r:id="rId12"/>
    <p:sldId id="377" r:id="rId13"/>
    <p:sldId id="360" r:id="rId14"/>
    <p:sldId id="361" r:id="rId15"/>
    <p:sldId id="362" r:id="rId16"/>
    <p:sldId id="363" r:id="rId17"/>
    <p:sldId id="351" r:id="rId18"/>
    <p:sldId id="368" r:id="rId19"/>
    <p:sldId id="369" r:id="rId20"/>
    <p:sldId id="326" r:id="rId21"/>
    <p:sldId id="372" r:id="rId22"/>
    <p:sldId id="373" r:id="rId23"/>
    <p:sldId id="378" r:id="rId24"/>
    <p:sldId id="374" r:id="rId25"/>
    <p:sldId id="366" r:id="rId26"/>
    <p:sldId id="380" r:id="rId27"/>
    <p:sldId id="367" r:id="rId28"/>
    <p:sldId id="375" r:id="rId29"/>
    <p:sldId id="33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E89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82" autoAdjust="0"/>
    <p:restoredTop sz="94660"/>
  </p:normalViewPr>
  <p:slideViewPr>
    <p:cSldViewPr>
      <p:cViewPr varScale="1">
        <p:scale>
          <a:sx n="103" d="100"/>
          <a:sy n="103" d="100"/>
        </p:scale>
        <p:origin x="-22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07735-4F7A-4DEA-ACD5-5C367626E70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49095336-2846-4C3D-AC69-A9C767514142}">
      <dgm:prSet phldrT="[Text]"/>
      <dgm:spPr>
        <a:solidFill>
          <a:srgbClr val="00B050"/>
        </a:solidFill>
      </dgm:spPr>
      <dgm:t>
        <a:bodyPr/>
        <a:lstStyle/>
        <a:p>
          <a:r>
            <a:rPr lang="en-US" dirty="0" err="1" smtClean="0"/>
            <a:t>Rec</a:t>
          </a:r>
          <a:r>
            <a:rPr lang="en-US" dirty="0" smtClean="0"/>
            <a:t> 1</a:t>
          </a:r>
          <a:endParaRPr lang="en-US" dirty="0"/>
        </a:p>
      </dgm:t>
    </dgm:pt>
    <dgm:pt modelId="{1A3E4675-4EDA-4A34-B156-06BA0E00B9D0}" type="parTrans" cxnId="{198D1D2A-7DC7-432B-A35A-AF753C1B0F6B}">
      <dgm:prSet/>
      <dgm:spPr/>
      <dgm:t>
        <a:bodyPr/>
        <a:lstStyle/>
        <a:p>
          <a:endParaRPr lang="en-US"/>
        </a:p>
      </dgm:t>
    </dgm:pt>
    <dgm:pt modelId="{300282F5-841B-4640-B46F-D7E32250180C}" type="sibTrans" cxnId="{198D1D2A-7DC7-432B-A35A-AF753C1B0F6B}">
      <dgm:prSet/>
      <dgm:spPr/>
      <dgm:t>
        <a:bodyPr/>
        <a:lstStyle/>
        <a:p>
          <a:endParaRPr lang="en-US"/>
        </a:p>
      </dgm:t>
    </dgm:pt>
    <dgm:pt modelId="{869851A2-7B66-415B-B039-F92E3776DE6D}">
      <dgm:prSet phldrT="[Text]"/>
      <dgm:spPr>
        <a:solidFill>
          <a:srgbClr val="FFFF00"/>
        </a:solidFill>
      </dgm:spPr>
      <dgm:t>
        <a:bodyPr/>
        <a:lstStyle/>
        <a:p>
          <a:r>
            <a:rPr lang="en-US" dirty="0" err="1" smtClean="0"/>
            <a:t>Rec</a:t>
          </a:r>
          <a:r>
            <a:rPr lang="en-US" dirty="0" smtClean="0"/>
            <a:t> 2</a:t>
          </a:r>
          <a:endParaRPr lang="en-US" dirty="0"/>
        </a:p>
      </dgm:t>
    </dgm:pt>
    <dgm:pt modelId="{00D95B94-C3E9-4731-8AF0-AD2B48787910}" type="parTrans" cxnId="{B1F9F1EA-09CD-40DF-A4C5-B965AD429DAE}">
      <dgm:prSet/>
      <dgm:spPr/>
      <dgm:t>
        <a:bodyPr/>
        <a:lstStyle/>
        <a:p>
          <a:endParaRPr lang="en-US"/>
        </a:p>
      </dgm:t>
    </dgm:pt>
    <dgm:pt modelId="{DFB282CD-82C6-4165-9872-C842BDA04B11}" type="sibTrans" cxnId="{B1F9F1EA-09CD-40DF-A4C5-B965AD429DAE}">
      <dgm:prSet/>
      <dgm:spPr/>
      <dgm:t>
        <a:bodyPr/>
        <a:lstStyle/>
        <a:p>
          <a:endParaRPr lang="en-US"/>
        </a:p>
      </dgm:t>
    </dgm:pt>
    <dgm:pt modelId="{8155EF91-7BBA-4229-ACDD-7168CBF63DAE}">
      <dgm:prSet phldrT="[Text]"/>
      <dgm:spPr>
        <a:solidFill>
          <a:srgbClr val="FF0000"/>
        </a:solidFill>
      </dgm:spPr>
      <dgm:t>
        <a:bodyPr/>
        <a:lstStyle/>
        <a:p>
          <a:r>
            <a:rPr lang="en-US" dirty="0" err="1" smtClean="0"/>
            <a:t>Rec</a:t>
          </a:r>
          <a:r>
            <a:rPr lang="en-US" dirty="0" smtClean="0"/>
            <a:t> 3</a:t>
          </a:r>
          <a:endParaRPr lang="en-US" dirty="0"/>
        </a:p>
      </dgm:t>
    </dgm:pt>
    <dgm:pt modelId="{3C773BCE-AFA5-4DC2-86DF-7678D4907C65}" type="parTrans" cxnId="{95429CF9-D6DA-4B76-B55D-64C47EEC92B3}">
      <dgm:prSet/>
      <dgm:spPr/>
      <dgm:t>
        <a:bodyPr/>
        <a:lstStyle/>
        <a:p>
          <a:endParaRPr lang="en-US"/>
        </a:p>
      </dgm:t>
    </dgm:pt>
    <dgm:pt modelId="{76E55328-D04F-4038-A917-837D201F76B4}" type="sibTrans" cxnId="{95429CF9-D6DA-4B76-B55D-64C47EEC92B3}">
      <dgm:prSet/>
      <dgm:spPr/>
      <dgm:t>
        <a:bodyPr/>
        <a:lstStyle/>
        <a:p>
          <a:endParaRPr lang="en-US"/>
        </a:p>
      </dgm:t>
    </dgm:pt>
    <dgm:pt modelId="{5CEE7E4C-F2CA-4763-B381-F02F3ECDDDAA}">
      <dgm:prSet phldrT="[Text]" custT="1"/>
      <dgm:spPr/>
      <dgm:t>
        <a:bodyPr/>
        <a:lstStyle/>
        <a:p>
          <a:r>
            <a:rPr lang="en-US" sz="1600" b="1" dirty="0" smtClean="0"/>
            <a:t>HEALTH</a:t>
          </a:r>
          <a:endParaRPr lang="en-US" sz="1600" b="1" dirty="0"/>
        </a:p>
      </dgm:t>
    </dgm:pt>
    <dgm:pt modelId="{67AACA3B-2BE3-41DC-92A6-3579E900D2FD}" type="parTrans" cxnId="{1CF0F4AC-C793-42C9-9A4E-452013A39592}">
      <dgm:prSet/>
      <dgm:spPr/>
      <dgm:t>
        <a:bodyPr/>
        <a:lstStyle/>
        <a:p>
          <a:endParaRPr lang="en-US"/>
        </a:p>
      </dgm:t>
    </dgm:pt>
    <dgm:pt modelId="{97F04644-65AF-4912-8133-1FD51CC2114E}" type="sibTrans" cxnId="{1CF0F4AC-C793-42C9-9A4E-452013A39592}">
      <dgm:prSet/>
      <dgm:spPr/>
      <dgm:t>
        <a:bodyPr/>
        <a:lstStyle/>
        <a:p>
          <a:endParaRPr lang="en-US"/>
        </a:p>
      </dgm:t>
    </dgm:pt>
    <dgm:pt modelId="{48AB968E-EA24-4011-BFF4-456561472FB2}" type="pres">
      <dgm:prSet presAssocID="{56507735-4F7A-4DEA-ACD5-5C367626E700}" presName="Name0" presStyleCnt="0">
        <dgm:presLayoutVars>
          <dgm:chMax val="4"/>
          <dgm:resizeHandles val="exact"/>
        </dgm:presLayoutVars>
      </dgm:prSet>
      <dgm:spPr/>
      <dgm:t>
        <a:bodyPr/>
        <a:lstStyle/>
        <a:p>
          <a:endParaRPr lang="en-US"/>
        </a:p>
      </dgm:t>
    </dgm:pt>
    <dgm:pt modelId="{41C3CE08-105F-46E6-8BCB-D6E51CDE3296}" type="pres">
      <dgm:prSet presAssocID="{56507735-4F7A-4DEA-ACD5-5C367626E700}" presName="ellipse" presStyleLbl="trBgShp" presStyleIdx="0" presStyleCnt="1" custLinFactNeighborX="3643" custLinFactNeighborY="62699"/>
      <dgm:spPr/>
    </dgm:pt>
    <dgm:pt modelId="{B6A5FA47-B1F9-4586-AE30-3412D7EF9A6B}" type="pres">
      <dgm:prSet presAssocID="{56507735-4F7A-4DEA-ACD5-5C367626E700}" presName="arrow1" presStyleLbl="fgShp" presStyleIdx="0" presStyleCnt="1" custLinFactNeighborX="13200" custLinFactNeighborY="10469"/>
      <dgm:spPr/>
    </dgm:pt>
    <dgm:pt modelId="{A462EE43-EA47-4C12-84CE-D0ADF47ABD4B}" type="pres">
      <dgm:prSet presAssocID="{56507735-4F7A-4DEA-ACD5-5C367626E700}" presName="rectangle" presStyleLbl="revTx" presStyleIdx="0" presStyleCnt="1" custScaleX="64667" custScaleY="48333" custLinFactNeighborX="3595" custLinFactNeighborY="2321">
        <dgm:presLayoutVars>
          <dgm:bulletEnabled val="1"/>
        </dgm:presLayoutVars>
      </dgm:prSet>
      <dgm:spPr/>
      <dgm:t>
        <a:bodyPr/>
        <a:lstStyle/>
        <a:p>
          <a:endParaRPr lang="en-US"/>
        </a:p>
      </dgm:t>
    </dgm:pt>
    <dgm:pt modelId="{A8919217-CCD7-4122-81C2-00F71E13C5FA}" type="pres">
      <dgm:prSet presAssocID="{869851A2-7B66-415B-B039-F92E3776DE6D}" presName="item1" presStyleLbl="node1" presStyleIdx="0" presStyleCnt="3">
        <dgm:presLayoutVars>
          <dgm:bulletEnabled val="1"/>
        </dgm:presLayoutVars>
      </dgm:prSet>
      <dgm:spPr/>
      <dgm:t>
        <a:bodyPr/>
        <a:lstStyle/>
        <a:p>
          <a:endParaRPr lang="en-US"/>
        </a:p>
      </dgm:t>
    </dgm:pt>
    <dgm:pt modelId="{11A50A5D-EEBE-4F90-B13B-C09F45BB93E6}" type="pres">
      <dgm:prSet presAssocID="{8155EF91-7BBA-4229-ACDD-7168CBF63DAE}" presName="item2" presStyleLbl="node1" presStyleIdx="1" presStyleCnt="3" custLinFactNeighborX="24000" custLinFactNeighborY="30833">
        <dgm:presLayoutVars>
          <dgm:bulletEnabled val="1"/>
        </dgm:presLayoutVars>
      </dgm:prSet>
      <dgm:spPr/>
      <dgm:t>
        <a:bodyPr/>
        <a:lstStyle/>
        <a:p>
          <a:endParaRPr lang="en-US"/>
        </a:p>
      </dgm:t>
    </dgm:pt>
    <dgm:pt modelId="{C81F2492-F6EC-49F3-9CA5-5E8776AAECD4}" type="pres">
      <dgm:prSet presAssocID="{5CEE7E4C-F2CA-4763-B381-F02F3ECDDDAA}" presName="item3" presStyleLbl="node1" presStyleIdx="2" presStyleCnt="3" custLinFactNeighborX="8889" custLinFactNeighborY="16281">
        <dgm:presLayoutVars>
          <dgm:bulletEnabled val="1"/>
        </dgm:presLayoutVars>
      </dgm:prSet>
      <dgm:spPr/>
      <dgm:t>
        <a:bodyPr/>
        <a:lstStyle/>
        <a:p>
          <a:endParaRPr lang="en-US"/>
        </a:p>
      </dgm:t>
    </dgm:pt>
    <dgm:pt modelId="{6C8F5E41-1C81-43CD-BCAE-CDBEE7E11F74}" type="pres">
      <dgm:prSet presAssocID="{56507735-4F7A-4DEA-ACD5-5C367626E700}" presName="funnel" presStyleLbl="trAlignAcc1" presStyleIdx="0" presStyleCnt="1" custScaleX="96122" custScaleY="70408" custLinFactNeighborX="2143" custLinFactNeighborY="15194"/>
      <dgm:spPr>
        <a:noFill/>
      </dgm:spPr>
    </dgm:pt>
  </dgm:ptLst>
  <dgm:cxnLst>
    <dgm:cxn modelId="{1CF0F4AC-C793-42C9-9A4E-452013A39592}" srcId="{56507735-4F7A-4DEA-ACD5-5C367626E700}" destId="{5CEE7E4C-F2CA-4763-B381-F02F3ECDDDAA}" srcOrd="3" destOrd="0" parTransId="{67AACA3B-2BE3-41DC-92A6-3579E900D2FD}" sibTransId="{97F04644-65AF-4912-8133-1FD51CC2114E}"/>
    <dgm:cxn modelId="{198D1D2A-7DC7-432B-A35A-AF753C1B0F6B}" srcId="{56507735-4F7A-4DEA-ACD5-5C367626E700}" destId="{49095336-2846-4C3D-AC69-A9C767514142}" srcOrd="0" destOrd="0" parTransId="{1A3E4675-4EDA-4A34-B156-06BA0E00B9D0}" sibTransId="{300282F5-841B-4640-B46F-D7E32250180C}"/>
    <dgm:cxn modelId="{ABCC961C-08EF-4344-B6B6-7B05AD7CD71A}" type="presOf" srcId="{8155EF91-7BBA-4229-ACDD-7168CBF63DAE}" destId="{A8919217-CCD7-4122-81C2-00F71E13C5FA}" srcOrd="0" destOrd="0" presId="urn:microsoft.com/office/officeart/2005/8/layout/funnel1"/>
    <dgm:cxn modelId="{6A9DC9EC-42CF-4E1F-A482-596B5C0079CA}" type="presOf" srcId="{49095336-2846-4C3D-AC69-A9C767514142}" destId="{C81F2492-F6EC-49F3-9CA5-5E8776AAECD4}" srcOrd="0" destOrd="0" presId="urn:microsoft.com/office/officeart/2005/8/layout/funnel1"/>
    <dgm:cxn modelId="{664B8475-9249-4521-878D-97345068F6BB}" type="presOf" srcId="{5CEE7E4C-F2CA-4763-B381-F02F3ECDDDAA}" destId="{A462EE43-EA47-4C12-84CE-D0ADF47ABD4B}" srcOrd="0" destOrd="0" presId="urn:microsoft.com/office/officeart/2005/8/layout/funnel1"/>
    <dgm:cxn modelId="{A639BA18-BEAA-4BB0-8FF9-AFD1D05867DC}" type="presOf" srcId="{56507735-4F7A-4DEA-ACD5-5C367626E700}" destId="{48AB968E-EA24-4011-BFF4-456561472FB2}" srcOrd="0" destOrd="0" presId="urn:microsoft.com/office/officeart/2005/8/layout/funnel1"/>
    <dgm:cxn modelId="{B1F9F1EA-09CD-40DF-A4C5-B965AD429DAE}" srcId="{56507735-4F7A-4DEA-ACD5-5C367626E700}" destId="{869851A2-7B66-415B-B039-F92E3776DE6D}" srcOrd="1" destOrd="0" parTransId="{00D95B94-C3E9-4731-8AF0-AD2B48787910}" sibTransId="{DFB282CD-82C6-4165-9872-C842BDA04B11}"/>
    <dgm:cxn modelId="{95429CF9-D6DA-4B76-B55D-64C47EEC92B3}" srcId="{56507735-4F7A-4DEA-ACD5-5C367626E700}" destId="{8155EF91-7BBA-4229-ACDD-7168CBF63DAE}" srcOrd="2" destOrd="0" parTransId="{3C773BCE-AFA5-4DC2-86DF-7678D4907C65}" sibTransId="{76E55328-D04F-4038-A917-837D201F76B4}"/>
    <dgm:cxn modelId="{B2AE26CE-2866-426E-ABDE-C284B7E2158A}" type="presOf" srcId="{869851A2-7B66-415B-B039-F92E3776DE6D}" destId="{11A50A5D-EEBE-4F90-B13B-C09F45BB93E6}" srcOrd="0" destOrd="0" presId="urn:microsoft.com/office/officeart/2005/8/layout/funnel1"/>
    <dgm:cxn modelId="{DCB63A85-F74F-43B5-BB68-EA35030BC0D3}" type="presParOf" srcId="{48AB968E-EA24-4011-BFF4-456561472FB2}" destId="{41C3CE08-105F-46E6-8BCB-D6E51CDE3296}" srcOrd="0" destOrd="0" presId="urn:microsoft.com/office/officeart/2005/8/layout/funnel1"/>
    <dgm:cxn modelId="{B8438E8C-5A7F-4C95-BCD3-95EFAB754E11}" type="presParOf" srcId="{48AB968E-EA24-4011-BFF4-456561472FB2}" destId="{B6A5FA47-B1F9-4586-AE30-3412D7EF9A6B}" srcOrd="1" destOrd="0" presId="urn:microsoft.com/office/officeart/2005/8/layout/funnel1"/>
    <dgm:cxn modelId="{7F305EA9-0A49-4D92-9F0D-B30A969622EE}" type="presParOf" srcId="{48AB968E-EA24-4011-BFF4-456561472FB2}" destId="{A462EE43-EA47-4C12-84CE-D0ADF47ABD4B}" srcOrd="2" destOrd="0" presId="urn:microsoft.com/office/officeart/2005/8/layout/funnel1"/>
    <dgm:cxn modelId="{F7C5AF3D-D8C2-4B59-A825-7B4BB77C36C1}" type="presParOf" srcId="{48AB968E-EA24-4011-BFF4-456561472FB2}" destId="{A8919217-CCD7-4122-81C2-00F71E13C5FA}" srcOrd="3" destOrd="0" presId="urn:microsoft.com/office/officeart/2005/8/layout/funnel1"/>
    <dgm:cxn modelId="{310C035F-0D3D-497A-A740-38337533DC92}" type="presParOf" srcId="{48AB968E-EA24-4011-BFF4-456561472FB2}" destId="{11A50A5D-EEBE-4F90-B13B-C09F45BB93E6}" srcOrd="4" destOrd="0" presId="urn:microsoft.com/office/officeart/2005/8/layout/funnel1"/>
    <dgm:cxn modelId="{0464D9C7-A8E1-4C27-B196-8A7E2B6AADCA}" type="presParOf" srcId="{48AB968E-EA24-4011-BFF4-456561472FB2}" destId="{C81F2492-F6EC-49F3-9CA5-5E8776AAECD4}" srcOrd="5" destOrd="0" presId="urn:microsoft.com/office/officeart/2005/8/layout/funnel1"/>
    <dgm:cxn modelId="{BA74C466-05D1-44B6-B492-5AA34273FD42}" type="presParOf" srcId="{48AB968E-EA24-4011-BFF4-456561472FB2}" destId="{6C8F5E41-1C81-43CD-BCAE-CDBEE7E11F74}" srcOrd="6" destOrd="0" presId="urn:microsoft.com/office/officeart/2005/8/layout/funne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C3CE08-105F-46E6-8BCB-D6E51CDE3296}">
      <dsp:nvSpPr>
        <dsp:cNvPr id="0" name=""/>
        <dsp:cNvSpPr/>
      </dsp:nvSpPr>
      <dsp:spPr>
        <a:xfrm>
          <a:off x="1066790" y="634998"/>
          <a:ext cx="2293620" cy="79654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A5FA47-B1F9-4586-AE30-3412D7EF9A6B}">
      <dsp:nvSpPr>
        <dsp:cNvPr id="0" name=""/>
        <dsp:cNvSpPr/>
      </dsp:nvSpPr>
      <dsp:spPr>
        <a:xfrm>
          <a:off x="1970023" y="2115821"/>
          <a:ext cx="444500" cy="2844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62EE43-EA47-4C12-84CE-D0ADF47ABD4B}">
      <dsp:nvSpPr>
        <dsp:cNvPr id="0" name=""/>
        <dsp:cNvSpPr/>
      </dsp:nvSpPr>
      <dsp:spPr>
        <a:xfrm>
          <a:off x="1520435" y="2463799"/>
          <a:ext cx="1379735" cy="25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kern="1200" dirty="0" smtClean="0"/>
            <a:t>HEALTH</a:t>
          </a:r>
          <a:endParaRPr lang="en-US" sz="1600" b="1" kern="1200" dirty="0"/>
        </a:p>
      </dsp:txBody>
      <dsp:txXfrm>
        <a:off x="1520435" y="2463799"/>
        <a:ext cx="1379735" cy="257808"/>
      </dsp:txXfrm>
    </dsp:sp>
    <dsp:sp modelId="{A8919217-CCD7-4122-81C2-00F71E13C5FA}">
      <dsp:nvSpPr>
        <dsp:cNvPr id="0" name=""/>
        <dsp:cNvSpPr/>
      </dsp:nvSpPr>
      <dsp:spPr>
        <a:xfrm>
          <a:off x="1817115" y="993635"/>
          <a:ext cx="800100" cy="80010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Rec</a:t>
          </a:r>
          <a:r>
            <a:rPr lang="en-US" sz="1800" kern="1200" dirty="0" smtClean="0"/>
            <a:t> 3</a:t>
          </a:r>
          <a:endParaRPr lang="en-US" sz="1800" kern="1200" dirty="0"/>
        </a:p>
      </dsp:txBody>
      <dsp:txXfrm>
        <a:off x="1817115" y="993635"/>
        <a:ext cx="800100" cy="800100"/>
      </dsp:txXfrm>
    </dsp:sp>
    <dsp:sp modelId="{11A50A5D-EEBE-4F90-B13B-C09F45BB93E6}">
      <dsp:nvSpPr>
        <dsp:cNvPr id="0" name=""/>
        <dsp:cNvSpPr/>
      </dsp:nvSpPr>
      <dsp:spPr>
        <a:xfrm>
          <a:off x="1436623" y="640077"/>
          <a:ext cx="800100" cy="800100"/>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Rec</a:t>
          </a:r>
          <a:r>
            <a:rPr lang="en-US" sz="1800" kern="1200" dirty="0" smtClean="0"/>
            <a:t> 2</a:t>
          </a:r>
          <a:endParaRPr lang="en-US" sz="1800" kern="1200" dirty="0"/>
        </a:p>
      </dsp:txBody>
      <dsp:txXfrm>
        <a:off x="1436623" y="640077"/>
        <a:ext cx="800100" cy="800100"/>
      </dsp:txXfrm>
    </dsp:sp>
    <dsp:sp modelId="{C81F2492-F6EC-49F3-9CA5-5E8776AAECD4}">
      <dsp:nvSpPr>
        <dsp:cNvPr id="0" name=""/>
        <dsp:cNvSpPr/>
      </dsp:nvSpPr>
      <dsp:spPr>
        <a:xfrm>
          <a:off x="2133600" y="330200"/>
          <a:ext cx="800100" cy="800100"/>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t>Rec</a:t>
          </a:r>
          <a:r>
            <a:rPr lang="en-US" sz="1800" kern="1200" dirty="0" smtClean="0"/>
            <a:t> 1</a:t>
          </a:r>
          <a:endParaRPr lang="en-US" sz="1800" kern="1200" dirty="0"/>
        </a:p>
      </dsp:txBody>
      <dsp:txXfrm>
        <a:off x="2133600" y="330200"/>
        <a:ext cx="800100" cy="800100"/>
      </dsp:txXfrm>
    </dsp:sp>
    <dsp:sp modelId="{6C8F5E41-1C81-43CD-BCAE-CDBEE7E11F74}">
      <dsp:nvSpPr>
        <dsp:cNvPr id="0" name=""/>
        <dsp:cNvSpPr/>
      </dsp:nvSpPr>
      <dsp:spPr>
        <a:xfrm>
          <a:off x="990609" y="634991"/>
          <a:ext cx="2392668" cy="1402076"/>
        </a:xfrm>
        <a:prstGeom prst="funnel">
          <a:avLst/>
        </a:prstGeom>
        <a:no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B0BC64-1B4D-419B-8874-58F55F255112}" type="datetimeFigureOut">
              <a:rPr lang="en-US" smtClean="0"/>
              <a:pPr/>
              <a:t>4/4/2013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838BD7-C798-45D5-A532-23E11C29BD1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65429-E2E8-43FA-950A-0C4C1460C88B}" type="datetimeFigureOut">
              <a:rPr lang="en-US" smtClean="0"/>
              <a:pPr/>
              <a:t>4/4/2013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A25EF-5125-4F0D-8EDE-B5D4540F78A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1A25EF-5125-4F0D-8EDE-B5D4540F78A1}"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04CDB89-CCCD-471C-AB15-893C907EB78E}" type="datetime1">
              <a:rPr lang="en-US" smtClean="0"/>
              <a:pPr/>
              <a:t>4/4/2013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C24066-6917-4F0F-8C20-9FA80B7E9343}" type="datetime1">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F4BF5D-DA77-4639-B5CB-7173E1506918}" type="datetime1">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2ECC5E-B4F2-473C-883D-4A3CB4D5D2E9}" type="datetime1">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956BF1-B3B4-4CDB-B9EE-77E62A70B6E7}" type="datetime1">
              <a:rPr lang="en-US" smtClean="0"/>
              <a:pPr/>
              <a:t>4/4/2013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254CF5-D4BA-4C61-B525-2493E6240494}" type="datetime1">
              <a:rPr lang="en-US" smtClean="0"/>
              <a:pPr/>
              <a:t>4/4/2013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866559-6456-4A80-BC7C-AF907C18C8E5}" type="datetime1">
              <a:rPr lang="en-US" smtClean="0"/>
              <a:pPr/>
              <a:t>4/4/2013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F208B31-3383-49DB-8123-2D2B6C471815}" type="datetime1">
              <a:rPr lang="en-US" smtClean="0"/>
              <a:pPr/>
              <a:t>4/4/2013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A8993-006E-46DA-837D-111CD3868BE8}" type="datetime1">
              <a:rPr lang="en-US" smtClean="0"/>
              <a:pPr/>
              <a:t>4/4/2013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FC026E-0C76-418B-ADBB-70598C41C6B9}" type="datetime1">
              <a:rPr lang="en-US" smtClean="0"/>
              <a:pPr/>
              <a:t>4/4/2013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D1A1C7-93F4-496B-85E4-73A38D8E2F9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5A3AB7-ABFE-46E7-BE17-99F063BA9CD1}" type="datetime1">
              <a:rPr lang="en-US" smtClean="0"/>
              <a:pPr/>
              <a:t>4/4/2013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1D1A1C7-93F4-496B-85E4-73A38D8E2F9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6935AF-1F88-4F0B-A265-465CF363CA9E}" type="datetime1">
              <a:rPr lang="en-US" smtClean="0"/>
              <a:pPr/>
              <a:t>4/4/2013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1D1A1C7-93F4-496B-85E4-73A38D8E2F9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orkplacementalhealth.org/erguide" TargetMode="External"/><Relationship Id="rId2" Type="http://schemas.openxmlformats.org/officeDocument/2006/relationships/hyperlink" Target="http://www.dol.gov/ebs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victoria.veltri@ct.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t.gov/oha/lib/oha/documents/publications/oha_2012_annual_report_final_r.pdf" TargetMode="External"/><Relationship Id="rId2" Type="http://schemas.openxmlformats.org/officeDocument/2006/relationships/hyperlink" Target="http://www.ct.gov/oha/lib/oha/documents/publications/report_of_findings_and_recs_on_oha_hearing_1-2-13.pdf"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8153400" cy="2003425"/>
          </a:xfrm>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a:xfrm>
            <a:off x="0" y="2438400"/>
            <a:ext cx="8991600" cy="4038600"/>
          </a:xfrm>
        </p:spPr>
        <p:txBody>
          <a:bodyPr/>
          <a:lstStyle/>
          <a:p>
            <a:pPr algn="ctr"/>
            <a:r>
              <a:rPr lang="en-US" sz="2800" b="1" i="1" dirty="0" smtClean="0"/>
              <a:t>Office of the Healthcare Advocate</a:t>
            </a:r>
          </a:p>
          <a:p>
            <a:pPr algn="ctr"/>
            <a:r>
              <a:rPr lang="en-US" sz="1600" b="1" i="1" dirty="0" smtClean="0"/>
              <a:t>Before the</a:t>
            </a:r>
          </a:p>
          <a:p>
            <a:pPr algn="ctr"/>
            <a:r>
              <a:rPr lang="en-US" sz="2800" b="1" i="1" dirty="0" smtClean="0">
                <a:solidFill>
                  <a:schemeClr val="tx1"/>
                </a:solidFill>
              </a:rPr>
              <a:t>Sandy Hook Commission</a:t>
            </a:r>
            <a:endParaRPr lang="en-US" sz="2800" b="1" dirty="0" smtClean="0">
              <a:solidFill>
                <a:schemeClr val="tx1"/>
              </a:solidFill>
            </a:endParaRPr>
          </a:p>
        </p:txBody>
      </p:sp>
      <p:pic>
        <p:nvPicPr>
          <p:cNvPr id="4" name="Picture 4" descr="OHA_logo_V1-crop"/>
          <p:cNvPicPr>
            <a:picLocks noChangeAspect="1" noChangeArrowheads="1"/>
          </p:cNvPicPr>
          <p:nvPr/>
        </p:nvPicPr>
        <p:blipFill>
          <a:blip r:embed="rId3" cstate="print"/>
          <a:srcRect/>
          <a:stretch>
            <a:fillRect/>
          </a:stretch>
        </p:blipFill>
        <p:spPr bwMode="auto">
          <a:xfrm>
            <a:off x="3581400" y="533400"/>
            <a:ext cx="1600200" cy="1537874"/>
          </a:xfrm>
          <a:prstGeom prst="rect">
            <a:avLst/>
          </a:prstGeom>
          <a:noFill/>
        </p:spPr>
      </p:pic>
      <p:sp>
        <p:nvSpPr>
          <p:cNvPr id="6" name="TextBox 5"/>
          <p:cNvSpPr txBox="1"/>
          <p:nvPr/>
        </p:nvSpPr>
        <p:spPr>
          <a:xfrm>
            <a:off x="1600200" y="3886200"/>
            <a:ext cx="6019800" cy="1477328"/>
          </a:xfrm>
          <a:prstGeom prst="rect">
            <a:avLst/>
          </a:prstGeom>
          <a:noFill/>
        </p:spPr>
        <p:txBody>
          <a:bodyPr wrap="square" rtlCol="0">
            <a:spAutoFit/>
          </a:bodyPr>
          <a:lstStyle/>
          <a:p>
            <a:pPr algn="ctr"/>
            <a:endParaRPr lang="en-US" b="1" dirty="0" smtClean="0"/>
          </a:p>
          <a:p>
            <a:pPr algn="ctr"/>
            <a:endParaRPr lang="en-US" b="1" dirty="0" smtClean="0"/>
          </a:p>
          <a:p>
            <a:pPr algn="ctr"/>
            <a:r>
              <a:rPr lang="en-US" b="1" dirty="0" smtClean="0"/>
              <a:t>Victoria Veltri, JD, LLM</a:t>
            </a:r>
          </a:p>
          <a:p>
            <a:pPr algn="ctr"/>
            <a:r>
              <a:rPr lang="en-US" b="1" dirty="0" smtClean="0"/>
              <a:t>State Healthcare Advocate</a:t>
            </a:r>
          </a:p>
          <a:p>
            <a:pPr algn="ctr"/>
            <a:r>
              <a:rPr lang="en-US" b="1" dirty="0" smtClean="0"/>
              <a:t>March 22,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in CT</a:t>
            </a:r>
            <a:endParaRPr lang="en-US" dirty="0"/>
          </a:p>
        </p:txBody>
      </p:sp>
      <p:sp>
        <p:nvSpPr>
          <p:cNvPr id="3" name="Content Placeholder 2"/>
          <p:cNvSpPr>
            <a:spLocks noGrp="1"/>
          </p:cNvSpPr>
          <p:nvPr>
            <p:ph idx="1"/>
          </p:nvPr>
        </p:nvSpPr>
        <p:spPr/>
        <p:txBody>
          <a:bodyPr>
            <a:normAutofit/>
          </a:bodyPr>
          <a:lstStyle/>
          <a:p>
            <a:r>
              <a:rPr lang="en-US" dirty="0" smtClean="0"/>
              <a:t>2.4 million covered by some type of private insurance</a:t>
            </a:r>
          </a:p>
          <a:p>
            <a:r>
              <a:rPr lang="en-US" dirty="0" smtClean="0"/>
              <a:t>59% of CT population covered by self-funded plans-CT law is N/A</a:t>
            </a:r>
          </a:p>
          <a:p>
            <a:r>
              <a:rPr lang="en-US" dirty="0" smtClean="0"/>
              <a:t>5% covered by individual insurance</a:t>
            </a:r>
          </a:p>
          <a:p>
            <a:r>
              <a:rPr lang="en-US" dirty="0" smtClean="0"/>
              <a:t>13% Medicare</a:t>
            </a:r>
          </a:p>
          <a:p>
            <a:r>
              <a:rPr lang="en-US" dirty="0" smtClean="0"/>
              <a:t>Pre-existing conditions still in force for adults-issue in accessing coverage for anyone with MH/SU</a:t>
            </a:r>
          </a:p>
          <a:p>
            <a:pPr>
              <a:buNone/>
            </a:pPr>
            <a:endParaRPr lang="en-US" dirty="0" smtClean="0"/>
          </a:p>
          <a:p>
            <a:pPr>
              <a:buNone/>
            </a:pPr>
            <a:r>
              <a:rPr lang="en-US" dirty="0" smtClean="0"/>
              <a:t>		</a:t>
            </a:r>
            <a:r>
              <a:rPr lang="en-US" sz="1600" dirty="0" smtClean="0"/>
              <a:t>[Source: Kaiser State Health Facts, 2009 data and CID 2012 Report Card] </a:t>
            </a:r>
            <a:endParaRPr lang="en-US" sz="1600"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in CT (cont’d)</a:t>
            </a:r>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11</a:t>
            </a:fld>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04800" y="2057400"/>
            <a:ext cx="8100454" cy="4389437"/>
          </a:xfrm>
          <a:prstGeom prst="rect">
            <a:avLst/>
          </a:prstGeom>
          <a:noFill/>
          <a:ln w="9525">
            <a:noFill/>
            <a:miter lim="800000"/>
            <a:headEnd/>
            <a:tailEnd/>
          </a:ln>
          <a:effectLst/>
        </p:spPr>
      </p:pic>
      <p:sp>
        <p:nvSpPr>
          <p:cNvPr id="6" name="Rectangle 5"/>
          <p:cNvSpPr/>
          <p:nvPr/>
        </p:nvSpPr>
        <p:spPr>
          <a:xfrm>
            <a:off x="381000" y="1981200"/>
            <a:ext cx="8077200" cy="4462760"/>
          </a:xfrm>
          <a:prstGeom prst="rect">
            <a:avLst/>
          </a:prstGeom>
        </p:spPr>
        <p:txBody>
          <a:bodyPr wrap="square">
            <a:spAutoFit/>
          </a:bodyPr>
          <a:lstStyle/>
          <a:p>
            <a:pPr>
              <a:buFont typeface="Arial" pitchFamily="34" charset="0"/>
              <a:buChar char="•"/>
            </a:pPr>
            <a:r>
              <a:rPr lang="en-US" sz="2000" dirty="0" smtClean="0"/>
              <a:t>For those in public programs:  HUSKY A, B, C, D, benefits are administered through the Connecticut Behavioral Health Partnership (CTBHP) with additional involvement by DMHAS for residential coverage for LIA</a:t>
            </a:r>
          </a:p>
          <a:p>
            <a:pPr lvl="1">
              <a:buFont typeface="Arial" pitchFamily="34" charset="0"/>
              <a:buChar char="•"/>
            </a:pPr>
            <a:r>
              <a:rPr lang="en-US" sz="2000" dirty="0" smtClean="0"/>
              <a:t>ASO arrangement </a:t>
            </a:r>
          </a:p>
          <a:p>
            <a:pPr lvl="1"/>
            <a:endParaRPr lang="en-US" sz="2000" dirty="0" smtClean="0"/>
          </a:p>
          <a:p>
            <a:pPr>
              <a:buFont typeface="Arial" pitchFamily="34" charset="0"/>
              <a:buChar char="•"/>
            </a:pPr>
            <a:r>
              <a:rPr lang="en-US" sz="2000" dirty="0" smtClean="0"/>
              <a:t>Benefits are dictated by federal Medicaid law, CHIP or state law (Charter Oak)</a:t>
            </a:r>
          </a:p>
          <a:p>
            <a:pPr lvl="1">
              <a:buFont typeface="Arial" pitchFamily="34" charset="0"/>
              <a:buChar char="•"/>
            </a:pPr>
            <a:r>
              <a:rPr lang="en-US" sz="2000" dirty="0" smtClean="0"/>
              <a:t>Includes EPSDT for kids to age 21</a:t>
            </a:r>
          </a:p>
          <a:p>
            <a:pPr lvl="2">
              <a:buFont typeface="Arial" pitchFamily="34" charset="0"/>
              <a:buChar char="•"/>
            </a:pPr>
            <a:r>
              <a:rPr lang="en-US" sz="2000" dirty="0" smtClean="0"/>
              <a:t>Includes mental health screening requirements</a:t>
            </a:r>
          </a:p>
          <a:p>
            <a:pPr lvl="2"/>
            <a:endParaRPr lang="en-US" sz="2000" dirty="0" smtClean="0"/>
          </a:p>
          <a:p>
            <a:pPr>
              <a:buFont typeface="Arial" pitchFamily="34" charset="0"/>
              <a:buChar char="•"/>
            </a:pPr>
            <a:r>
              <a:rPr lang="en-US" sz="2000" dirty="0" smtClean="0"/>
              <a:t>Other support benefits offered through DCF &amp; DMHAS—community-based services</a:t>
            </a:r>
          </a:p>
          <a:p>
            <a:endParaRPr lang="en-US"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in CT (cont’d)</a:t>
            </a:r>
            <a:endParaRPr lang="en-US" dirty="0"/>
          </a:p>
        </p:txBody>
      </p:sp>
      <p:sp>
        <p:nvSpPr>
          <p:cNvPr id="3" name="Content Placeholder 2"/>
          <p:cNvSpPr>
            <a:spLocks noGrp="1"/>
          </p:cNvSpPr>
          <p:nvPr>
            <p:ph idx="1"/>
          </p:nvPr>
        </p:nvSpPr>
        <p:spPr/>
        <p:txBody>
          <a:bodyPr>
            <a:normAutofit lnSpcReduction="10000"/>
          </a:bodyPr>
          <a:lstStyle/>
          <a:p>
            <a:r>
              <a:rPr lang="en-US" dirty="0" smtClean="0"/>
              <a:t>Community-based services include, among others:</a:t>
            </a:r>
          </a:p>
          <a:p>
            <a:pPr lvl="1"/>
            <a:r>
              <a:rPr lang="en-US" dirty="0" smtClean="0"/>
              <a:t>EMPS (DCF pays 100% but approx. 33% are insured)</a:t>
            </a:r>
          </a:p>
          <a:p>
            <a:pPr lvl="1"/>
            <a:r>
              <a:rPr lang="en-US" dirty="0" smtClean="0"/>
              <a:t>IICAPS (DCF pays but private insurance does not, and insured can access the service)</a:t>
            </a:r>
          </a:p>
          <a:p>
            <a:pPr lvl="1"/>
            <a:r>
              <a:rPr lang="en-US" dirty="0" smtClean="0"/>
              <a:t>EDT</a:t>
            </a:r>
          </a:p>
          <a:p>
            <a:pPr lvl="1"/>
            <a:r>
              <a:rPr lang="en-US" dirty="0" smtClean="0"/>
              <a:t>MDFT</a:t>
            </a:r>
          </a:p>
          <a:p>
            <a:r>
              <a:rPr lang="en-US" dirty="0" smtClean="0"/>
              <a:t>Services are also provided through the court system, schools and the DOC</a:t>
            </a:r>
          </a:p>
          <a:p>
            <a:r>
              <a:rPr lang="en-US" dirty="0" smtClean="0"/>
              <a:t>Private insurance does not cover these community-based services</a:t>
            </a:r>
            <a:r>
              <a:rPr lang="en-US" dirty="0"/>
              <a:t> </a:t>
            </a:r>
            <a:r>
              <a:rPr lang="en-US" dirty="0" smtClean="0"/>
              <a:t>or other supportive services paid by public programs</a:t>
            </a:r>
          </a:p>
        </p:txBody>
      </p:sp>
      <p:sp>
        <p:nvSpPr>
          <p:cNvPr id="4" name="Slide Number Placeholder 3"/>
          <p:cNvSpPr>
            <a:spLocks noGrp="1"/>
          </p:cNvSpPr>
          <p:nvPr>
            <p:ph type="sldNum" sz="quarter" idx="12"/>
          </p:nvPr>
        </p:nvSpPr>
        <p:spPr/>
        <p:txBody>
          <a:bodyPr/>
          <a:lstStyle/>
          <a:p>
            <a:fld id="{91D1A1C7-93F4-496B-85E4-73A38D8E2F99}"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in CT (cont’d)</a:t>
            </a:r>
            <a:endParaRPr lang="en-US" dirty="0"/>
          </a:p>
        </p:txBody>
      </p:sp>
      <p:sp>
        <p:nvSpPr>
          <p:cNvPr id="3" name="Content Placeholder 2"/>
          <p:cNvSpPr>
            <a:spLocks noGrp="1"/>
          </p:cNvSpPr>
          <p:nvPr>
            <p:ph idx="1"/>
          </p:nvPr>
        </p:nvSpPr>
        <p:spPr/>
        <p:txBody>
          <a:bodyPr/>
          <a:lstStyle/>
          <a:p>
            <a:r>
              <a:rPr lang="en-US" dirty="0" smtClean="0"/>
              <a:t>For people in insurance plans regulated by the state of CT (called fully-insured plans)</a:t>
            </a:r>
          </a:p>
          <a:p>
            <a:pPr marL="742950" lvl="2" indent="-342900"/>
            <a:r>
              <a:rPr lang="en-US" dirty="0" smtClean="0"/>
              <a:t>State law mandates overage of all </a:t>
            </a:r>
            <a:r>
              <a:rPr lang="en-US" dirty="0" err="1" smtClean="0"/>
              <a:t>Dx</a:t>
            </a:r>
            <a:r>
              <a:rPr lang="en-US" dirty="0" smtClean="0"/>
              <a:t> in the DSM </a:t>
            </a:r>
          </a:p>
          <a:p>
            <a:pPr marL="742950" lvl="2" indent="-342900"/>
            <a:r>
              <a:rPr lang="en-US" dirty="0" smtClean="0"/>
              <a:t>State law mandates that broad range of provider types are reimbursed for their services</a:t>
            </a:r>
          </a:p>
          <a:p>
            <a:pPr marL="742950" lvl="2" indent="-342900"/>
            <a:r>
              <a:rPr lang="en-US" dirty="0" smtClean="0"/>
              <a:t>Some plans handle MH/SU in house.  Others contract out services</a:t>
            </a:r>
          </a:p>
          <a:p>
            <a:pPr marL="742950" lvl="2" indent="-342900"/>
            <a:r>
              <a:rPr lang="en-US" dirty="0" smtClean="0"/>
              <a:t>Providers must agree to contract rates from carriers</a:t>
            </a:r>
          </a:p>
          <a:p>
            <a:pPr marL="742950" lvl="2" indent="-342900"/>
            <a:r>
              <a:rPr lang="en-US" dirty="0" smtClean="0"/>
              <a:t>0.8-2.9% of premium amounts spent on MH/SU, while 6.25-14.14% of claims from MH/SU </a:t>
            </a:r>
            <a:r>
              <a:rPr lang="en-US" sz="1400" dirty="0" smtClean="0"/>
              <a:t>(CY 2011 – OHA Report at 40)</a:t>
            </a:r>
          </a:p>
          <a:p>
            <a:pPr marL="468630" lvl="1" indent="-342900"/>
            <a:r>
              <a:rPr lang="en-US" dirty="0" smtClean="0"/>
              <a:t>State employees – covered by self-funded arrangement</a:t>
            </a:r>
          </a:p>
          <a:p>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MHPAEA</a:t>
            </a:r>
            <a:endParaRPr lang="en-US" dirty="0"/>
          </a:p>
        </p:txBody>
      </p:sp>
      <p:sp>
        <p:nvSpPr>
          <p:cNvPr id="3" name="Content Placeholder 2"/>
          <p:cNvSpPr>
            <a:spLocks noGrp="1"/>
          </p:cNvSpPr>
          <p:nvPr>
            <p:ph idx="1"/>
          </p:nvPr>
        </p:nvSpPr>
        <p:spPr/>
        <p:txBody>
          <a:bodyPr>
            <a:normAutofit/>
          </a:bodyPr>
          <a:lstStyle/>
          <a:p>
            <a:r>
              <a:rPr lang="en-US" dirty="0" smtClean="0"/>
              <a:t>Mental Health Parity and Addiction Equity Act</a:t>
            </a:r>
          </a:p>
          <a:p>
            <a:pPr lvl="1"/>
            <a:r>
              <a:rPr lang="en-US" dirty="0" smtClean="0"/>
              <a:t>Passed Congress in 2008</a:t>
            </a:r>
          </a:p>
          <a:p>
            <a:pPr lvl="1"/>
            <a:r>
              <a:rPr lang="en-US" dirty="0" smtClean="0"/>
              <a:t>Interim regulations issued in 2010</a:t>
            </a:r>
          </a:p>
          <a:p>
            <a:r>
              <a:rPr lang="en-US" dirty="0" smtClean="0"/>
              <a:t>MHPAEA does not require grandfathered self-insured small group plans to offer mental health benefits.</a:t>
            </a:r>
          </a:p>
          <a:p>
            <a:r>
              <a:rPr lang="en-US" dirty="0" smtClean="0"/>
              <a:t>MHPAEA does not require large groups to cover mental health benefits, though most do.</a:t>
            </a:r>
          </a:p>
          <a:p>
            <a:r>
              <a:rPr lang="en-US" dirty="0" smtClean="0"/>
              <a:t>MHPAEA requires parity in financial requirements and treatment (</a:t>
            </a:r>
            <a:r>
              <a:rPr lang="en-US" dirty="0" err="1" smtClean="0"/>
              <a:t>nonquantitative</a:t>
            </a:r>
            <a:r>
              <a:rPr lang="en-US" dirty="0" smtClean="0"/>
              <a:t> and quantitative limitations)</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MHPAEA (cont’d)</a:t>
            </a:r>
            <a:endParaRPr lang="en-US" dirty="0"/>
          </a:p>
        </p:txBody>
      </p:sp>
      <p:sp>
        <p:nvSpPr>
          <p:cNvPr id="3" name="Content Placeholder 2"/>
          <p:cNvSpPr>
            <a:spLocks noGrp="1"/>
          </p:cNvSpPr>
          <p:nvPr>
            <p:ph idx="1"/>
          </p:nvPr>
        </p:nvSpPr>
        <p:spPr/>
        <p:txBody>
          <a:bodyPr/>
          <a:lstStyle/>
          <a:p>
            <a:r>
              <a:rPr lang="en-US" dirty="0" smtClean="0"/>
              <a:t>MHPAEA – </a:t>
            </a:r>
          </a:p>
          <a:p>
            <a:pPr lvl="1"/>
            <a:r>
              <a:rPr lang="en-US" dirty="0" smtClean="0"/>
              <a:t>Cannot apply limitations more stringently than applied to physical health</a:t>
            </a:r>
          </a:p>
          <a:p>
            <a:pPr lvl="1"/>
            <a:r>
              <a:rPr lang="en-US" dirty="0" smtClean="0"/>
              <a:t>Quantitative treatment limitations = co-pays, visit limits, deductibles, etc.</a:t>
            </a:r>
          </a:p>
          <a:p>
            <a:pPr lvl="1"/>
            <a:r>
              <a:rPr lang="en-US" dirty="0" err="1" smtClean="0"/>
              <a:t>Nonquanititative</a:t>
            </a:r>
            <a:r>
              <a:rPr lang="en-US" dirty="0" smtClean="0"/>
              <a:t> treatment limitations=criteria design and application, network recruiting, reimbursement rate setting, formulary design, etc</a:t>
            </a:r>
          </a:p>
          <a:p>
            <a:pPr lvl="1"/>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MHPAEA?</a:t>
            </a:r>
            <a:endParaRPr lang="en-US" dirty="0"/>
          </a:p>
        </p:txBody>
      </p:sp>
      <p:sp>
        <p:nvSpPr>
          <p:cNvPr id="3" name="Content Placeholder 2"/>
          <p:cNvSpPr>
            <a:spLocks noGrp="1"/>
          </p:cNvSpPr>
          <p:nvPr>
            <p:ph idx="1"/>
          </p:nvPr>
        </p:nvSpPr>
        <p:spPr/>
        <p:txBody>
          <a:bodyPr>
            <a:normAutofit lnSpcReduction="10000"/>
          </a:bodyPr>
          <a:lstStyle/>
          <a:p>
            <a:r>
              <a:rPr lang="en-US" dirty="0" smtClean="0"/>
              <a:t>ACA </a:t>
            </a:r>
            <a:r>
              <a:rPr lang="en-US" dirty="0" err="1" smtClean="0"/>
              <a:t>regs</a:t>
            </a:r>
            <a:r>
              <a:rPr lang="en-US" dirty="0" smtClean="0"/>
              <a:t> make MHPAEA applicable to new Exchange plans</a:t>
            </a:r>
          </a:p>
          <a:p>
            <a:r>
              <a:rPr lang="en-US" dirty="0" smtClean="0"/>
              <a:t>MHPAEA does NOT apply to Medicaid in CT because Medicaid is not operated as full risk managed care</a:t>
            </a:r>
          </a:p>
          <a:p>
            <a:r>
              <a:rPr lang="en-US" dirty="0" smtClean="0"/>
              <a:t>MHPAEA still operating on interim federal regulations</a:t>
            </a:r>
          </a:p>
          <a:p>
            <a:r>
              <a:rPr lang="en-US" dirty="0" smtClean="0"/>
              <a:t>Guidance on MHPAEA for employers and consumers is available at: </a:t>
            </a:r>
            <a:r>
              <a:rPr lang="en-US" dirty="0" smtClean="0">
                <a:hlinkClick r:id="rId2"/>
              </a:rPr>
              <a:t>www.dol.gov/ebsa</a:t>
            </a:r>
            <a:r>
              <a:rPr lang="en-US" dirty="0" smtClean="0"/>
              <a:t> </a:t>
            </a:r>
          </a:p>
          <a:p>
            <a:r>
              <a:rPr lang="en-US" dirty="0" smtClean="0"/>
              <a:t>Employer toolbox at above site and at </a:t>
            </a:r>
            <a:r>
              <a:rPr lang="en-US" dirty="0" smtClean="0">
                <a:hlinkClick r:id="rId3"/>
              </a:rPr>
              <a:t>http://www.workplacementalhealth.org/erguide</a:t>
            </a:r>
            <a:endParaRPr lang="en-US" dirty="0" smtClean="0"/>
          </a:p>
          <a:p>
            <a:pPr lvl="1"/>
            <a:r>
              <a:rPr lang="en-US" dirty="0" smtClean="0"/>
              <a:t>Provides helpful comparison tool for parity enforcement</a:t>
            </a:r>
          </a:p>
        </p:txBody>
      </p:sp>
      <p:sp>
        <p:nvSpPr>
          <p:cNvPr id="4" name="Slide Number Placeholder 3"/>
          <p:cNvSpPr>
            <a:spLocks noGrp="1"/>
          </p:cNvSpPr>
          <p:nvPr>
            <p:ph type="sldNum" sz="quarter" idx="12"/>
          </p:nvPr>
        </p:nvSpPr>
        <p:spPr/>
        <p:txBody>
          <a:bodyPr/>
          <a:lstStyle/>
          <a:p>
            <a:fld id="{91D1A1C7-93F4-496B-85E4-73A38D8E2F99}"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Facts-Hospital Data</a:t>
            </a:r>
            <a:endParaRPr lang="en-US" dirty="0"/>
          </a:p>
        </p:txBody>
      </p:sp>
      <p:sp>
        <p:nvSpPr>
          <p:cNvPr id="3" name="Content Placeholder 2"/>
          <p:cNvSpPr>
            <a:spLocks noGrp="1"/>
          </p:cNvSpPr>
          <p:nvPr>
            <p:ph idx="1"/>
          </p:nvPr>
        </p:nvSpPr>
        <p:spPr/>
        <p:txBody>
          <a:bodyPr>
            <a:normAutofit fontScale="92500"/>
          </a:bodyPr>
          <a:lstStyle/>
          <a:p>
            <a:r>
              <a:rPr lang="en-US" dirty="0" smtClean="0"/>
              <a:t>ED visits for behavioral health among all categories tracked by CT Hospital Association are up.  Since 2008, increase in ED non-admissions:</a:t>
            </a:r>
          </a:p>
          <a:p>
            <a:pPr lvl="1"/>
            <a:r>
              <a:rPr lang="en-US" dirty="0" smtClean="0"/>
              <a:t>Seniors  - 42.9%</a:t>
            </a:r>
          </a:p>
          <a:p>
            <a:pPr lvl="1"/>
            <a:r>
              <a:rPr lang="en-US" dirty="0" smtClean="0"/>
              <a:t>Children -47.9%</a:t>
            </a:r>
          </a:p>
          <a:p>
            <a:pPr lvl="1"/>
            <a:r>
              <a:rPr lang="en-US" dirty="0" smtClean="0"/>
              <a:t>Adolescents-41.0%</a:t>
            </a:r>
          </a:p>
          <a:p>
            <a:r>
              <a:rPr lang="en-US" dirty="0" smtClean="0"/>
              <a:t>Inpatient Discharges –13%=Rate of increase overall since 2008</a:t>
            </a:r>
          </a:p>
          <a:p>
            <a:pPr lvl="1"/>
            <a:r>
              <a:rPr lang="en-US" dirty="0" smtClean="0"/>
              <a:t>Children – up 25%</a:t>
            </a:r>
          </a:p>
          <a:p>
            <a:pPr lvl="1"/>
            <a:r>
              <a:rPr lang="en-US" dirty="0" smtClean="0"/>
              <a:t>Adolescents – up 26%</a:t>
            </a:r>
          </a:p>
          <a:p>
            <a:pPr>
              <a:buNone/>
            </a:pPr>
            <a:r>
              <a:rPr lang="en-US" sz="1700" dirty="0" smtClean="0"/>
              <a:t>				[Source:  CHA Testimony at OHA Public Hearing 10/17/12]</a:t>
            </a:r>
          </a:p>
          <a:p>
            <a:pPr lvl="1"/>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 OHA Caseload</a:t>
            </a:r>
            <a:endParaRPr lang="en-US" dirty="0"/>
          </a:p>
        </p:txBody>
      </p:sp>
      <p:sp>
        <p:nvSpPr>
          <p:cNvPr id="3" name="Content Placeholder 2"/>
          <p:cNvSpPr>
            <a:spLocks noGrp="1"/>
          </p:cNvSpPr>
          <p:nvPr>
            <p:ph idx="1"/>
          </p:nvPr>
        </p:nvSpPr>
        <p:spPr/>
        <p:txBody>
          <a:bodyPr/>
          <a:lstStyle/>
          <a:p>
            <a:r>
              <a:rPr lang="en-US" dirty="0" smtClean="0"/>
              <a:t>OHA Caseload</a:t>
            </a:r>
          </a:p>
          <a:p>
            <a:pPr lvl="1"/>
            <a:r>
              <a:rPr lang="en-US" dirty="0" smtClean="0"/>
              <a:t>Behavioral Health is #1 clinical case type</a:t>
            </a:r>
          </a:p>
          <a:p>
            <a:pPr lvl="2"/>
            <a:r>
              <a:rPr lang="en-US" dirty="0" smtClean="0"/>
              <a:t>Consistently so since 2008</a:t>
            </a:r>
          </a:p>
          <a:p>
            <a:pPr lvl="2"/>
            <a:r>
              <a:rPr lang="en-US" dirty="0" smtClean="0"/>
              <a:t>N=185 in 2008; n=524 in 2012</a:t>
            </a:r>
          </a:p>
          <a:p>
            <a:pPr lvl="1"/>
            <a:r>
              <a:rPr lang="en-US" dirty="0" smtClean="0"/>
              <a:t>Primary issues</a:t>
            </a:r>
          </a:p>
          <a:p>
            <a:pPr lvl="2"/>
            <a:r>
              <a:rPr lang="en-US" dirty="0" smtClean="0"/>
              <a:t>Inpatient length of stay</a:t>
            </a:r>
          </a:p>
          <a:p>
            <a:pPr lvl="2"/>
            <a:r>
              <a:rPr lang="en-US" dirty="0" smtClean="0"/>
              <a:t>Step down program denials</a:t>
            </a:r>
          </a:p>
          <a:p>
            <a:pPr lvl="2"/>
            <a:r>
              <a:rPr lang="en-US" dirty="0" smtClean="0"/>
              <a:t>Lack of in-state capacity</a:t>
            </a:r>
          </a:p>
          <a:p>
            <a:pPr lvl="2"/>
            <a:r>
              <a:rPr lang="en-US" dirty="0" smtClean="0"/>
              <a:t>Cost shifting – DCF VSP-already at $2.2M </a:t>
            </a:r>
          </a:p>
          <a:p>
            <a:pPr lvl="2"/>
            <a:r>
              <a:rPr lang="en-US" dirty="0" smtClean="0"/>
              <a:t>Lack of community services</a:t>
            </a:r>
          </a:p>
          <a:p>
            <a:pPr lvl="2">
              <a:buNone/>
            </a:pPr>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18</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257800" y="3352800"/>
            <a:ext cx="3325446" cy="1371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Facts – Joint OHA and OCA</a:t>
            </a:r>
            <a:endParaRPr lang="en-US" dirty="0"/>
          </a:p>
        </p:txBody>
      </p:sp>
      <p:sp>
        <p:nvSpPr>
          <p:cNvPr id="3" name="Content Placeholder 2"/>
          <p:cNvSpPr>
            <a:spLocks noGrp="1"/>
          </p:cNvSpPr>
          <p:nvPr>
            <p:ph idx="1"/>
          </p:nvPr>
        </p:nvSpPr>
        <p:spPr/>
        <p:txBody>
          <a:bodyPr>
            <a:normAutofit/>
          </a:bodyPr>
          <a:lstStyle/>
          <a:p>
            <a:pPr lvl="1">
              <a:buNone/>
            </a:pPr>
            <a:endParaRPr lang="en-US" dirty="0" smtClean="0"/>
          </a:p>
          <a:p>
            <a:pPr lvl="1"/>
            <a:r>
              <a:rPr lang="en-US" dirty="0" smtClean="0"/>
              <a:t>Of children and adolescents who do receive mental health services, 70 - 80 % receives them in schools. </a:t>
            </a:r>
          </a:p>
          <a:p>
            <a:pPr lvl="1"/>
            <a:r>
              <a:rPr lang="en-US" dirty="0" smtClean="0"/>
              <a:t>Early Intervention under Birth to 3 is limited in CT (and could be expanded to include social and emotional needs)</a:t>
            </a:r>
          </a:p>
          <a:p>
            <a:pPr lvl="1"/>
            <a:r>
              <a:rPr lang="en-US" dirty="0" smtClean="0"/>
              <a:t>Multiple state agencies involved in MH/SU issues– DCF, DMHAS, DSS, JUD, SDE, DOC, DPH</a:t>
            </a:r>
          </a:p>
          <a:p>
            <a:pPr lvl="1"/>
            <a:endParaRPr lang="en-US" dirty="0" smtClean="0"/>
          </a:p>
        </p:txBody>
      </p:sp>
      <p:sp>
        <p:nvSpPr>
          <p:cNvPr id="4" name="Slide Number Placeholder 3"/>
          <p:cNvSpPr>
            <a:spLocks noGrp="1"/>
          </p:cNvSpPr>
          <p:nvPr>
            <p:ph type="sldNum" sz="quarter" idx="12"/>
          </p:nvPr>
        </p:nvSpPr>
        <p:spPr/>
        <p:txBody>
          <a:bodyPr/>
          <a:lstStyle/>
          <a:p>
            <a:fld id="{91D1A1C7-93F4-496B-85E4-73A38D8E2F9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Brief Overview of OHA</a:t>
            </a:r>
          </a:p>
          <a:p>
            <a:r>
              <a:rPr lang="en-US" dirty="0" smtClean="0"/>
              <a:t>Context, Facts &amp; Observations</a:t>
            </a:r>
          </a:p>
          <a:p>
            <a:r>
              <a:rPr lang="en-US" dirty="0" smtClean="0"/>
              <a:t>Recommendations</a:t>
            </a:r>
          </a:p>
          <a:p>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2</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733800" y="3124200"/>
            <a:ext cx="3552825" cy="33623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09600" y="3581400"/>
            <a:ext cx="2895600" cy="2135505"/>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5486400" y="762000"/>
            <a:ext cx="3441378" cy="228599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Connecticut has a three-tiered healthcare system</a:t>
            </a:r>
          </a:p>
          <a:p>
            <a:pPr lvl="1"/>
            <a:r>
              <a:rPr lang="en-US" dirty="0" smtClean="0"/>
              <a:t>Private (insurance or group health plans)</a:t>
            </a:r>
          </a:p>
          <a:p>
            <a:pPr lvl="1"/>
            <a:r>
              <a:rPr lang="en-US" dirty="0" smtClean="0"/>
              <a:t>Public (Medicaid, Medicare, </a:t>
            </a:r>
            <a:r>
              <a:rPr lang="en-US" dirty="0" err="1" smtClean="0"/>
              <a:t>Tricare</a:t>
            </a:r>
            <a:r>
              <a:rPr lang="en-US" dirty="0" smtClean="0"/>
              <a:t>)</a:t>
            </a:r>
          </a:p>
          <a:p>
            <a:pPr lvl="1"/>
            <a:r>
              <a:rPr lang="en-US" dirty="0" smtClean="0"/>
              <a:t>Uninsured</a:t>
            </a:r>
          </a:p>
          <a:p>
            <a:r>
              <a:rPr lang="en-US" dirty="0" smtClean="0"/>
              <a:t>Tiers are related primarily to income</a:t>
            </a:r>
          </a:p>
          <a:p>
            <a:r>
              <a:rPr lang="en-US" dirty="0" smtClean="0"/>
              <a:t>Disparate services among each type of healthcare delivery system</a:t>
            </a:r>
          </a:p>
          <a:p>
            <a:pPr lvl="1"/>
            <a:r>
              <a:rPr lang="en-US" dirty="0" smtClean="0"/>
              <a:t>Differing medical necessity definitions</a:t>
            </a:r>
          </a:p>
          <a:p>
            <a:pPr lvl="1"/>
            <a:r>
              <a:rPr lang="en-US" dirty="0" smtClean="0"/>
              <a:t>Differing benefits</a:t>
            </a:r>
          </a:p>
          <a:p>
            <a:pPr lvl="1"/>
            <a:r>
              <a:rPr lang="en-US" dirty="0" smtClean="0"/>
              <a:t>Differing approval rates for services—see PRI report</a:t>
            </a:r>
          </a:p>
          <a:p>
            <a:pPr lvl="2"/>
            <a:r>
              <a:rPr lang="en-US" dirty="0" smtClean="0"/>
              <a:t>Success rate on needed services depends on plan you’re in</a:t>
            </a:r>
          </a:p>
          <a:p>
            <a:pPr lvl="2"/>
            <a:r>
              <a:rPr lang="en-US" dirty="0" smtClean="0"/>
              <a:t>Uneven approval rates that include statistical outliers</a:t>
            </a:r>
          </a:p>
          <a:p>
            <a:pPr lvl="2"/>
            <a:endParaRPr lang="en-US" dirty="0" smtClean="0"/>
          </a:p>
          <a:p>
            <a:endParaRPr lang="en-US" dirty="0"/>
          </a:p>
        </p:txBody>
      </p:sp>
      <p:sp>
        <p:nvSpPr>
          <p:cNvPr id="6" name="Slide Number Placeholder 5"/>
          <p:cNvSpPr>
            <a:spLocks noGrp="1"/>
          </p:cNvSpPr>
          <p:nvPr>
            <p:ph type="sldNum" sz="quarter" idx="12"/>
          </p:nvPr>
        </p:nvSpPr>
        <p:spPr/>
        <p:txBody>
          <a:bodyPr/>
          <a:lstStyle/>
          <a:p>
            <a:fld id="{91D1A1C7-93F4-496B-85E4-73A38D8E2F99}"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Issues/GAPs from OHA perspective—some being addressed now</a:t>
            </a:r>
          </a:p>
          <a:p>
            <a:pPr lvl="1"/>
            <a:r>
              <a:rPr lang="en-US" dirty="0" smtClean="0"/>
              <a:t>Non-standardized, clinically identifiable criteria</a:t>
            </a:r>
          </a:p>
          <a:p>
            <a:pPr lvl="1"/>
            <a:r>
              <a:rPr lang="en-US" dirty="0" smtClean="0"/>
              <a:t>Inconsistent criteria across in-state and ERISA plans</a:t>
            </a:r>
          </a:p>
          <a:p>
            <a:pPr lvl="1"/>
            <a:r>
              <a:rPr lang="en-US" dirty="0" smtClean="0"/>
              <a:t>Turnaround on appeals is too long—up to 72 hours</a:t>
            </a:r>
          </a:p>
          <a:p>
            <a:pPr lvl="1"/>
            <a:r>
              <a:rPr lang="en-US" dirty="0" smtClean="0"/>
              <a:t>Non-matching clinical peers</a:t>
            </a:r>
          </a:p>
          <a:p>
            <a:pPr lvl="1"/>
            <a:r>
              <a:rPr lang="en-US" dirty="0" smtClean="0"/>
              <a:t>Provider networks limited</a:t>
            </a:r>
          </a:p>
          <a:p>
            <a:pPr lvl="2"/>
            <a:r>
              <a:rPr lang="en-US" dirty="0" smtClean="0"/>
              <a:t>OHA historic survey showed problem as limited panels, administrative burden and reimbursement</a:t>
            </a:r>
          </a:p>
          <a:p>
            <a:pPr lvl="2"/>
            <a:r>
              <a:rPr lang="en-US" dirty="0" smtClean="0"/>
              <a:t>Workforce issues</a:t>
            </a:r>
          </a:p>
          <a:p>
            <a:pPr lvl="2"/>
            <a:r>
              <a:rPr lang="en-US" dirty="0" smtClean="0"/>
              <a:t>Safety net bursting – over 77% visitors to FQHCs and lookalikes in 2011 were privately insured</a:t>
            </a:r>
          </a:p>
          <a:p>
            <a:pPr lvl="2"/>
            <a:r>
              <a:rPr lang="en-US" dirty="0" smtClean="0"/>
              <a:t>Community providers – serve over 500,000 people in a year</a:t>
            </a:r>
          </a:p>
        </p:txBody>
      </p:sp>
      <p:sp>
        <p:nvSpPr>
          <p:cNvPr id="4" name="Slide Number Placeholder 3"/>
          <p:cNvSpPr>
            <a:spLocks noGrp="1"/>
          </p:cNvSpPr>
          <p:nvPr>
            <p:ph type="sldNum" sz="quarter" idx="12"/>
          </p:nvPr>
        </p:nvSpPr>
        <p:spPr/>
        <p:txBody>
          <a:bodyPr/>
          <a:lstStyle/>
          <a:p>
            <a:fld id="{91D1A1C7-93F4-496B-85E4-73A38D8E2F9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a:bodyPr>
          <a:lstStyle/>
          <a:p>
            <a:r>
              <a:rPr lang="en-US" dirty="0" smtClean="0"/>
              <a:t>Model designs are different-public v private</a:t>
            </a:r>
          </a:p>
          <a:p>
            <a:pPr lvl="1"/>
            <a:r>
              <a:rPr lang="en-US" dirty="0" smtClean="0"/>
              <a:t>HUSKY – Medical and BH ASOs work to integrate care as do clinics and some provider practices—ICM model</a:t>
            </a:r>
          </a:p>
          <a:p>
            <a:pPr lvl="1"/>
            <a:r>
              <a:rPr lang="en-US" dirty="0" smtClean="0"/>
              <a:t>DMHAS Recovery model is a best practice that should be exported</a:t>
            </a:r>
          </a:p>
          <a:p>
            <a:pPr lvl="1"/>
            <a:r>
              <a:rPr lang="en-US" dirty="0" smtClean="0"/>
              <a:t>DCF family centric model could be exported</a:t>
            </a:r>
          </a:p>
          <a:p>
            <a:pPr lvl="1"/>
            <a:r>
              <a:rPr lang="en-US" dirty="0" smtClean="0"/>
              <a:t>Insurance is a reimbursement model–less integration of care </a:t>
            </a:r>
          </a:p>
          <a:p>
            <a:pPr>
              <a:buNone/>
            </a:pPr>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smtClean="0"/>
              <a:t>Cost shifting</a:t>
            </a:r>
          </a:p>
          <a:p>
            <a:pPr lvl="1"/>
            <a:r>
              <a:rPr lang="en-US" dirty="0" smtClean="0"/>
              <a:t>State paid services not covered by private insurance-e.g., EMPS.</a:t>
            </a:r>
          </a:p>
          <a:p>
            <a:pPr lvl="1"/>
            <a:r>
              <a:rPr lang="en-US" dirty="0" smtClean="0"/>
              <a:t>Denials borne by DCF VS or DSS</a:t>
            </a:r>
          </a:p>
          <a:p>
            <a:pPr lvl="1"/>
            <a:r>
              <a:rPr lang="en-US" dirty="0" smtClean="0"/>
              <a:t>Unaccounted for shifts from job loss, housing payments, etc.</a:t>
            </a:r>
          </a:p>
          <a:p>
            <a:pPr lvl="1"/>
            <a:r>
              <a:rPr lang="en-US" dirty="0" smtClean="0"/>
              <a:t>State has no current estimate of this cost shifting</a:t>
            </a:r>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23</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990600" y="4950822"/>
            <a:ext cx="2362200" cy="175477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a:bodyPr>
          <a:lstStyle/>
          <a:p>
            <a:r>
              <a:rPr lang="en-US" dirty="0" smtClean="0"/>
              <a:t>Lack of program options in state for outpatient &amp; RTC</a:t>
            </a:r>
          </a:p>
          <a:p>
            <a:r>
              <a:rPr lang="en-US" dirty="0" smtClean="0"/>
              <a:t>Weak enrollment data gathering on demographics and social determinants of health by public and private plans</a:t>
            </a:r>
          </a:p>
          <a:p>
            <a:r>
              <a:rPr lang="en-US" dirty="0" smtClean="0"/>
              <a:t>Prevention/Early Intervention not well known or widely available—there are current efforts to address this</a:t>
            </a:r>
          </a:p>
          <a:p>
            <a:r>
              <a:rPr lang="en-US" dirty="0" smtClean="0"/>
              <a:t>Lack of overall cost-effectiveness study of current programs </a:t>
            </a:r>
          </a:p>
          <a:p>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 Key Recommendation # 1</a:t>
            </a:r>
            <a:endParaRPr lang="en-US" dirty="0"/>
          </a:p>
        </p:txBody>
      </p:sp>
      <p:sp>
        <p:nvSpPr>
          <p:cNvPr id="3" name="Content Placeholder 2"/>
          <p:cNvSpPr>
            <a:spLocks noGrp="1"/>
          </p:cNvSpPr>
          <p:nvPr>
            <p:ph idx="1"/>
          </p:nvPr>
        </p:nvSpPr>
        <p:spPr/>
        <p:txBody>
          <a:bodyPr>
            <a:normAutofit/>
          </a:bodyPr>
          <a:lstStyle/>
          <a:p>
            <a:pPr lvl="0"/>
            <a:r>
              <a:rPr lang="en-US" dirty="0" smtClean="0"/>
              <a:t>Connecticut should adopt an overall vision for health that </a:t>
            </a:r>
            <a:r>
              <a:rPr lang="en-US" b="1" dirty="0" smtClean="0"/>
              <a:t>integrates</a:t>
            </a:r>
            <a:r>
              <a:rPr lang="en-US" dirty="0" smtClean="0"/>
              <a:t> and </a:t>
            </a:r>
            <a:r>
              <a:rPr lang="en-US" b="1" dirty="0" smtClean="0"/>
              <a:t>coordinates </a:t>
            </a:r>
            <a:r>
              <a:rPr lang="en-US" dirty="0" smtClean="0"/>
              <a:t>access to effective, timely, high quality and affordable mental health and substance use prevention and treatment services into overall healthcare</a:t>
            </a:r>
          </a:p>
        </p:txBody>
      </p:sp>
      <p:sp>
        <p:nvSpPr>
          <p:cNvPr id="4" name="Slide Number Placeholder 3"/>
          <p:cNvSpPr>
            <a:spLocks noGrp="1"/>
          </p:cNvSpPr>
          <p:nvPr>
            <p:ph type="sldNum" sz="quarter" idx="12"/>
          </p:nvPr>
        </p:nvSpPr>
        <p:spPr/>
        <p:txBody>
          <a:bodyPr/>
          <a:lstStyle/>
          <a:p>
            <a:fld id="{91D1A1C7-93F4-496B-85E4-73A38D8E2F99}" type="slidenum">
              <a:rPr lang="en-US" smtClean="0"/>
              <a:pPr/>
              <a:t>25</a:t>
            </a:fld>
            <a:endParaRPr lang="en-US" dirty="0"/>
          </a:p>
        </p:txBody>
      </p:sp>
      <p:sp>
        <p:nvSpPr>
          <p:cNvPr id="7" name="Rectangle 6"/>
          <p:cNvSpPr/>
          <p:nvPr/>
        </p:nvSpPr>
        <p:spPr>
          <a:xfrm>
            <a:off x="4495800" y="4343400"/>
            <a:ext cx="3581400" cy="1015663"/>
          </a:xfrm>
          <a:prstGeom prst="rect">
            <a:avLst/>
          </a:prstGeom>
          <a:noFill/>
        </p:spPr>
        <p:txBody>
          <a:bodyPr wrap="square" lIns="91440" tIns="45720" rIns="91440" bIns="45720">
            <a:spAutoFit/>
          </a:bodyPr>
          <a:lstStyle/>
          <a:p>
            <a:pPr algn="ctr"/>
            <a:r>
              <a:rPr lang="en-US"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VISION</a:t>
            </a:r>
            <a:endPar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9" name="Diagram 8"/>
          <p:cNvGraphicFramePr/>
          <p:nvPr/>
        </p:nvGraphicFramePr>
        <p:xfrm>
          <a:off x="304800" y="3733800"/>
          <a:ext cx="4267200" cy="284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 Key Recommendation # 2</a:t>
            </a:r>
            <a:endParaRPr lang="en-US" dirty="0"/>
          </a:p>
        </p:txBody>
      </p:sp>
      <p:sp>
        <p:nvSpPr>
          <p:cNvPr id="3" name="Content Placeholder 2"/>
          <p:cNvSpPr>
            <a:spLocks noGrp="1"/>
          </p:cNvSpPr>
          <p:nvPr>
            <p:ph idx="1"/>
          </p:nvPr>
        </p:nvSpPr>
        <p:spPr/>
        <p:txBody>
          <a:bodyPr>
            <a:normAutofit/>
          </a:bodyPr>
          <a:lstStyle/>
          <a:p>
            <a:pPr lvl="0"/>
            <a:r>
              <a:rPr lang="en-US" b="1" i="1" dirty="0" smtClean="0"/>
              <a:t>Prevention, awareness and screening programs must be enhanced</a:t>
            </a:r>
          </a:p>
          <a:p>
            <a:pPr lvl="1"/>
            <a:r>
              <a:rPr lang="en-US" dirty="0" smtClean="0"/>
              <a:t>Schools –  AND SBHCs provided over 40,000 visits (2011 data)</a:t>
            </a:r>
          </a:p>
          <a:p>
            <a:pPr lvl="1"/>
            <a:r>
              <a:rPr lang="en-US" dirty="0" smtClean="0"/>
              <a:t>Strengthen EPSDT requirement of mental health screens </a:t>
            </a:r>
          </a:p>
          <a:p>
            <a:pPr lvl="1"/>
            <a:r>
              <a:rPr lang="en-US" dirty="0" smtClean="0"/>
              <a:t>Train and assist pediatric providers on screening</a:t>
            </a:r>
          </a:p>
          <a:p>
            <a:pPr lvl="1"/>
            <a:r>
              <a:rPr lang="en-US" dirty="0" smtClean="0"/>
              <a:t>Public awareness campaign necessary to help combat stigma</a:t>
            </a:r>
          </a:p>
          <a:p>
            <a:pPr lvl="1">
              <a:buNone/>
            </a:pPr>
            <a:endParaRPr lang="en-US" i="1" dirty="0" smtClean="0"/>
          </a:p>
        </p:txBody>
      </p:sp>
      <p:sp>
        <p:nvSpPr>
          <p:cNvPr id="4" name="Slide Number Placeholder 3"/>
          <p:cNvSpPr>
            <a:spLocks noGrp="1"/>
          </p:cNvSpPr>
          <p:nvPr>
            <p:ph type="sldNum" sz="quarter" idx="12"/>
          </p:nvPr>
        </p:nvSpPr>
        <p:spPr/>
        <p:txBody>
          <a:bodyPr/>
          <a:lstStyle/>
          <a:p>
            <a:fld id="{91D1A1C7-93F4-496B-85E4-73A38D8E2F99}" type="slidenum">
              <a:rPr lang="en-US" smtClean="0"/>
              <a:pPr/>
              <a:t>26</a:t>
            </a:fld>
            <a:endParaRPr lang="en-US" dirty="0"/>
          </a:p>
        </p:txBody>
      </p:sp>
      <p:sp>
        <p:nvSpPr>
          <p:cNvPr id="6" name="Rectangle 5"/>
          <p:cNvSpPr/>
          <p:nvPr/>
        </p:nvSpPr>
        <p:spPr>
          <a:xfrm>
            <a:off x="2438400" y="5486400"/>
            <a:ext cx="4507965"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SCREENING</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OHA Recommendations (Cont’d)</a:t>
            </a:r>
            <a:endParaRPr lang="en-US" dirty="0"/>
          </a:p>
        </p:txBody>
      </p:sp>
      <p:sp>
        <p:nvSpPr>
          <p:cNvPr id="3" name="Content Placeholder 2"/>
          <p:cNvSpPr>
            <a:spLocks noGrp="1"/>
          </p:cNvSpPr>
          <p:nvPr>
            <p:ph idx="1"/>
          </p:nvPr>
        </p:nvSpPr>
        <p:spPr/>
        <p:txBody>
          <a:bodyPr>
            <a:normAutofit/>
          </a:bodyPr>
          <a:lstStyle/>
          <a:p>
            <a:pPr lvl="0"/>
            <a:r>
              <a:rPr lang="en-US" b="1" i="1" dirty="0" smtClean="0"/>
              <a:t># 3 - Cost shifting to the state should be evaluated and minimized.</a:t>
            </a:r>
          </a:p>
          <a:p>
            <a:r>
              <a:rPr lang="en-US" dirty="0" smtClean="0"/>
              <a:t># 4 - The recommendations of the 12/18/12 Program Review and Investigation Committee report should be adopted-bill discussion underway </a:t>
            </a:r>
          </a:p>
          <a:p>
            <a:r>
              <a:rPr lang="en-US" dirty="0" smtClean="0"/>
              <a:t># 5 - Residents covered by self-funded and fully-insured plans should have access to evidence-based, community-based services</a:t>
            </a:r>
          </a:p>
          <a:p>
            <a:pPr lvl="0"/>
            <a:r>
              <a:rPr lang="en-US" dirty="0" smtClean="0"/>
              <a:t># 6 - State programs must be evaluated for cost effectiveness, and should be streamlined</a:t>
            </a:r>
          </a:p>
          <a:p>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it Right Takes Work</a:t>
            </a:r>
            <a:endParaRPr lang="en-US" dirty="0"/>
          </a:p>
        </p:txBody>
      </p:sp>
      <p:sp>
        <p:nvSpPr>
          <p:cNvPr id="3" name="Content Placeholder 2"/>
          <p:cNvSpPr>
            <a:spLocks noGrp="1"/>
          </p:cNvSpPr>
          <p:nvPr>
            <p:ph idx="1"/>
          </p:nvPr>
        </p:nvSpPr>
        <p:spPr/>
        <p:txBody>
          <a:bodyPr>
            <a:normAutofit/>
          </a:bodyPr>
          <a:lstStyle/>
          <a:p>
            <a:r>
              <a:rPr lang="en-US" dirty="0" smtClean="0"/>
              <a:t>It will take time to get it right</a:t>
            </a:r>
          </a:p>
          <a:p>
            <a:r>
              <a:rPr lang="en-US" dirty="0" smtClean="0"/>
              <a:t>Use </a:t>
            </a:r>
            <a:r>
              <a:rPr lang="en-US" b="1" dirty="0" smtClean="0"/>
              <a:t>existing</a:t>
            </a:r>
            <a:r>
              <a:rPr lang="en-US" dirty="0" smtClean="0"/>
              <a:t> statutory authority &amp;</a:t>
            </a:r>
          </a:p>
          <a:p>
            <a:pPr>
              <a:buNone/>
            </a:pPr>
            <a:r>
              <a:rPr lang="en-US" dirty="0" smtClean="0"/>
              <a:t>resources</a:t>
            </a:r>
          </a:p>
          <a:p>
            <a:r>
              <a:rPr lang="en-US" dirty="0" smtClean="0"/>
              <a:t>Expand the table--wide discussion</a:t>
            </a:r>
          </a:p>
          <a:p>
            <a:r>
              <a:rPr lang="en-US" dirty="0" smtClean="0"/>
              <a:t>Ensure a </a:t>
            </a:r>
            <a:r>
              <a:rPr lang="en-US" b="1" dirty="0" smtClean="0"/>
              <a:t>permanent</a:t>
            </a:r>
            <a:r>
              <a:rPr lang="en-US" dirty="0" smtClean="0"/>
              <a:t> and </a:t>
            </a:r>
          </a:p>
          <a:p>
            <a:pPr>
              <a:buNone/>
            </a:pPr>
            <a:r>
              <a:rPr lang="en-US" dirty="0" smtClean="0"/>
              <a:t>coordinated structure for seamless</a:t>
            </a:r>
          </a:p>
          <a:p>
            <a:pPr>
              <a:buNone/>
            </a:pPr>
            <a:r>
              <a:rPr lang="en-US" dirty="0" smtClean="0"/>
              <a:t>integration of MH/SU into overall</a:t>
            </a:r>
          </a:p>
          <a:p>
            <a:pPr>
              <a:buNone/>
            </a:pPr>
            <a:r>
              <a:rPr lang="en-US" dirty="0" smtClean="0"/>
              <a:t>healthcare</a:t>
            </a:r>
          </a:p>
          <a:p>
            <a:endParaRPr lang="en-US" dirty="0"/>
          </a:p>
        </p:txBody>
      </p:sp>
      <p:sp>
        <p:nvSpPr>
          <p:cNvPr id="5" name="Slide Number Placeholder 4"/>
          <p:cNvSpPr>
            <a:spLocks noGrp="1"/>
          </p:cNvSpPr>
          <p:nvPr>
            <p:ph type="sldNum" sz="quarter" idx="12"/>
          </p:nvPr>
        </p:nvSpPr>
        <p:spPr/>
        <p:txBody>
          <a:bodyPr/>
          <a:lstStyle/>
          <a:p>
            <a:fld id="{91D1A1C7-93F4-496B-85E4-73A38D8E2F99}" type="slidenum">
              <a:rPr lang="en-US" smtClean="0"/>
              <a:pPr/>
              <a:t>28</a:t>
            </a:fld>
            <a:endParaRPr lang="en-US" dirty="0"/>
          </a:p>
        </p:txBody>
      </p:sp>
      <p:pic>
        <p:nvPicPr>
          <p:cNvPr id="7" name="Picture 4"/>
          <p:cNvPicPr>
            <a:picLocks noChangeAspect="1" noChangeArrowheads="1"/>
          </p:cNvPicPr>
          <p:nvPr/>
        </p:nvPicPr>
        <p:blipFill>
          <a:blip r:embed="rId2" cstate="print"/>
          <a:srcRect/>
          <a:stretch>
            <a:fillRect/>
          </a:stretch>
        </p:blipFill>
        <p:spPr bwMode="auto">
          <a:xfrm>
            <a:off x="5943600" y="2438400"/>
            <a:ext cx="2557462" cy="233547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algn="ctr">
              <a:buNone/>
            </a:pPr>
            <a:r>
              <a:rPr lang="en-US" dirty="0" smtClean="0"/>
              <a:t>Victoria Veltri</a:t>
            </a:r>
          </a:p>
          <a:p>
            <a:pPr algn="ctr">
              <a:buNone/>
            </a:pPr>
            <a:r>
              <a:rPr lang="en-US" dirty="0" smtClean="0"/>
              <a:t>State Healthcare Advocate</a:t>
            </a:r>
          </a:p>
          <a:p>
            <a:pPr algn="ctr">
              <a:buNone/>
            </a:pPr>
            <a:r>
              <a:rPr lang="en-US" dirty="0" smtClean="0"/>
              <a:t>(860) 297-3989</a:t>
            </a:r>
          </a:p>
          <a:p>
            <a:pPr algn="ctr">
              <a:buNone/>
            </a:pPr>
            <a:r>
              <a:rPr lang="en-US" dirty="0" smtClean="0">
                <a:hlinkClick r:id="rId2"/>
              </a:rPr>
              <a:t>victoria.veltri@ct.gov</a:t>
            </a:r>
            <a:endParaRPr lang="en-US" dirty="0" smtClean="0"/>
          </a:p>
          <a:p>
            <a:pPr algn="ctr">
              <a:buNone/>
            </a:pPr>
            <a:endParaRPr lang="en-US" dirty="0" smtClean="0"/>
          </a:p>
        </p:txBody>
      </p:sp>
      <p:pic>
        <p:nvPicPr>
          <p:cNvPr id="4" name="Picture 3" descr="OHA_logo_V1-crop.bmp"/>
          <p:cNvPicPr>
            <a:picLocks noChangeAspect="1"/>
          </p:cNvPicPr>
          <p:nvPr/>
        </p:nvPicPr>
        <p:blipFill>
          <a:blip r:embed="rId3" cstate="print"/>
          <a:stretch>
            <a:fillRect/>
          </a:stretch>
        </p:blipFill>
        <p:spPr>
          <a:xfrm>
            <a:off x="3810000" y="4114800"/>
            <a:ext cx="1371599" cy="1475723"/>
          </a:xfrm>
          <a:prstGeom prst="rect">
            <a:avLst/>
          </a:prstGeom>
        </p:spPr>
      </p:pic>
      <p:sp>
        <p:nvSpPr>
          <p:cNvPr id="5" name="Slide Number Placeholder 4"/>
          <p:cNvSpPr>
            <a:spLocks noGrp="1"/>
          </p:cNvSpPr>
          <p:nvPr>
            <p:ph type="sldNum" sz="quarter" idx="12"/>
          </p:nvPr>
        </p:nvSpPr>
        <p:spPr/>
        <p:txBody>
          <a:bodyPr/>
          <a:lstStyle/>
          <a:p>
            <a:fld id="{91D1A1C7-93F4-496B-85E4-73A38D8E2F99}"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1981200"/>
            <a:ext cx="84582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Focus on assisting and educating consumers to make informed decisions when selecting a health plan and to</a:t>
            </a:r>
            <a:r>
              <a:rPr kumimoji="0" lang="en-US" sz="2400" b="0" i="0" u="none" strike="noStrike" kern="1200" cap="none" spc="0" normalizeH="0" noProof="0" dirty="0" smtClean="0">
                <a:ln>
                  <a:noFill/>
                </a:ln>
                <a:solidFill>
                  <a:schemeClr val="tx1"/>
                </a:solidFill>
                <a:effectLst/>
                <a:uLnTx/>
                <a:uFillTx/>
                <a:latin typeface="+mn-lt"/>
                <a:ea typeface="+mn-ea"/>
                <a:cs typeface="+mn-cs"/>
              </a:rPr>
              <a:t> understand their rights and responsibilities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Assist consumers to resolve problems with their health  plans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Identify issues, trends and problems that may require executive, regulatory or legislative intervention</a:t>
            </a:r>
            <a:r>
              <a:rPr lang="en-US" sz="2400" b="1" dirty="0" smtClean="0"/>
              <a:t> – Systemic Advocacy</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4" descr="OHA_logo_V1-crop"/>
          <p:cNvPicPr>
            <a:picLocks noChangeAspect="1" noChangeArrowheads="1"/>
          </p:cNvPicPr>
          <p:nvPr/>
        </p:nvPicPr>
        <p:blipFill>
          <a:blip r:embed="rId2" cstate="print"/>
          <a:srcRect/>
          <a:stretch>
            <a:fillRect/>
          </a:stretch>
        </p:blipFill>
        <p:spPr bwMode="auto">
          <a:xfrm>
            <a:off x="3429000" y="228600"/>
            <a:ext cx="1752600" cy="1684338"/>
          </a:xfrm>
          <a:prstGeom prst="rect">
            <a:avLst/>
          </a:prstGeom>
          <a:noFill/>
        </p:spPr>
      </p:pic>
      <p:sp>
        <p:nvSpPr>
          <p:cNvPr id="4" name="Slide Number Placeholder 3"/>
          <p:cNvSpPr>
            <a:spLocks noGrp="1"/>
          </p:cNvSpPr>
          <p:nvPr>
            <p:ph type="sldNum" sz="quarter" idx="12"/>
          </p:nvPr>
        </p:nvSpPr>
        <p:spPr/>
        <p:txBody>
          <a:bodyPr/>
          <a:lstStyle/>
          <a:p>
            <a:fld id="{91D1A1C7-93F4-496B-85E4-73A38D8E2F99}"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2438400"/>
            <a:ext cx="8458200" cy="490696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q"/>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OHA provides assistance to any CT resident who requests our help with a healthcare related issue</a:t>
            </a:r>
            <a:r>
              <a:rPr kumimoji="0" lang="en-US" sz="2400" b="0" i="0" u="none" strike="noStrike" kern="1200" cap="none" spc="0" normalizeH="0" noProof="0" dirty="0" smtClean="0">
                <a:ln>
                  <a:noFill/>
                </a:ln>
                <a:solidFill>
                  <a:schemeClr val="tx1"/>
                </a:solidFill>
                <a:effectLst/>
                <a:uLnTx/>
                <a:uFillTx/>
                <a:latin typeface="+mn-lt"/>
                <a:ea typeface="+mn-ea"/>
                <a:cs typeface="+mn-cs"/>
              </a:rPr>
              <a:t> (includes private health insurers, group health plans, federal employee plans, public programs, High Risk Pool, Medicare, etc.)</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q"/>
              <a:tabLst/>
              <a:defRPr/>
            </a:pPr>
            <a:r>
              <a:rPr lang="en-US" sz="2400" dirty="0" smtClean="0"/>
              <a:t>$48 million in savings since 2002</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q"/>
              <a:tabLst/>
              <a:defRPr/>
            </a:pPr>
            <a:r>
              <a:rPr lang="en-US" sz="2400" dirty="0" smtClean="0"/>
              <a:t>Served over 20,000 individuals with individual assistance or appeals</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q"/>
              <a:tabLst/>
              <a:defRPr/>
            </a:pPr>
            <a:r>
              <a:rPr lang="en-US" sz="2400" dirty="0" smtClean="0"/>
              <a:t>9,000 calls to toll-free line last year </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4" descr="OHA_logo_V1-crop"/>
          <p:cNvPicPr>
            <a:picLocks noChangeAspect="1" noChangeArrowheads="1"/>
          </p:cNvPicPr>
          <p:nvPr/>
        </p:nvPicPr>
        <p:blipFill>
          <a:blip r:embed="rId2" cstate="print"/>
          <a:srcRect/>
          <a:stretch>
            <a:fillRect/>
          </a:stretch>
        </p:blipFill>
        <p:spPr bwMode="auto">
          <a:xfrm>
            <a:off x="3429000" y="228600"/>
            <a:ext cx="1828800" cy="1757570"/>
          </a:xfrm>
          <a:prstGeom prst="rect">
            <a:avLst/>
          </a:prstGeom>
          <a:noFill/>
        </p:spPr>
      </p:pic>
      <p:sp>
        <p:nvSpPr>
          <p:cNvPr id="4" name="Slide Number Placeholder 3"/>
          <p:cNvSpPr>
            <a:spLocks noGrp="1"/>
          </p:cNvSpPr>
          <p:nvPr>
            <p:ph type="sldNum" sz="quarter" idx="12"/>
          </p:nvPr>
        </p:nvSpPr>
        <p:spPr/>
        <p:txBody>
          <a:bodyPr/>
          <a:lstStyle/>
          <a:p>
            <a:fld id="{91D1A1C7-93F4-496B-85E4-73A38D8E2F99}"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Oval 3"/>
          <p:cNvSpPr/>
          <p:nvPr/>
        </p:nvSpPr>
        <p:spPr>
          <a:xfrm>
            <a:off x="609600" y="762000"/>
            <a:ext cx="7772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p>
          <a:p>
            <a:pPr algn="ctr"/>
            <a:endParaRPr lang="en-US" sz="2800" dirty="0"/>
          </a:p>
          <a:p>
            <a:pPr algn="ctr"/>
            <a:r>
              <a:rPr lang="en-US" sz="2800" dirty="0" smtClean="0"/>
              <a:t>Office of the Healthcare Advocate</a:t>
            </a:r>
            <a:endParaRPr lang="en-US" sz="2800" dirty="0"/>
          </a:p>
        </p:txBody>
      </p:sp>
      <p:pic>
        <p:nvPicPr>
          <p:cNvPr id="6" name="Picture 5" descr="OHA_logo_V1-crop.jpeg"/>
          <p:cNvPicPr>
            <a:picLocks noChangeAspect="1"/>
          </p:cNvPicPr>
          <p:nvPr/>
        </p:nvPicPr>
        <p:blipFill>
          <a:blip r:embed="rId2" cstate="print"/>
          <a:stretch>
            <a:fillRect/>
          </a:stretch>
        </p:blipFill>
        <p:spPr>
          <a:xfrm>
            <a:off x="3886200" y="561659"/>
            <a:ext cx="1143000" cy="1098739"/>
          </a:xfrm>
          <a:prstGeom prst="rect">
            <a:avLst/>
          </a:prstGeom>
          <a:ln>
            <a:solidFill>
              <a:srgbClr val="0070C0"/>
            </a:solidFill>
          </a:ln>
        </p:spPr>
      </p:pic>
      <p:sp>
        <p:nvSpPr>
          <p:cNvPr id="7" name="Title 6"/>
          <p:cNvSpPr>
            <a:spLocks noGrp="1"/>
          </p:cNvSpPr>
          <p:nvPr>
            <p:ph type="ctrTitle"/>
          </p:nvPr>
        </p:nvSpPr>
        <p:spPr>
          <a:xfrm>
            <a:off x="762000" y="1295400"/>
            <a:ext cx="7772400" cy="3355975"/>
          </a:xfrm>
        </p:spPr>
        <p:txBody>
          <a:bodyPr>
            <a:normAutofit/>
          </a:bodyPr>
          <a:lstStyle/>
          <a:p>
            <a:pPr algn="ctr"/>
            <a:r>
              <a:rPr lang="en-US" sz="4400" dirty="0" smtClean="0"/>
              <a:t>Connecticut’s Federally Recognized Health Insurance Consumer Assistance Program</a:t>
            </a:r>
            <a:endParaRPr lang="en-US" sz="4400" dirty="0"/>
          </a:p>
        </p:txBody>
      </p:sp>
      <p:sp>
        <p:nvSpPr>
          <p:cNvPr id="8" name="Oval 7"/>
          <p:cNvSpPr/>
          <p:nvPr/>
        </p:nvSpPr>
        <p:spPr>
          <a:xfrm>
            <a:off x="990600" y="4800600"/>
            <a:ext cx="6858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694705">
            <a:off x="2388267" y="5678742"/>
            <a:ext cx="1195946"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MHPAEA</a:t>
            </a:r>
            <a:endParaRPr lang="en-US" dirty="0">
              <a:solidFill>
                <a:schemeClr val="bg1"/>
              </a:solidFill>
            </a:endParaRPr>
          </a:p>
        </p:txBody>
      </p:sp>
      <p:sp>
        <p:nvSpPr>
          <p:cNvPr id="11" name="Rectangle 10"/>
          <p:cNvSpPr/>
          <p:nvPr/>
        </p:nvSpPr>
        <p:spPr>
          <a:xfrm rot="19578403">
            <a:off x="1421766" y="5039200"/>
            <a:ext cx="1077827" cy="718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State Ins. Laws</a:t>
            </a:r>
            <a:endParaRPr lang="en-US" dirty="0">
              <a:solidFill>
                <a:schemeClr val="bg1"/>
              </a:solidFill>
            </a:endParaRPr>
          </a:p>
        </p:txBody>
      </p:sp>
      <p:sp>
        <p:nvSpPr>
          <p:cNvPr id="12" name="Oval 11"/>
          <p:cNvSpPr/>
          <p:nvPr/>
        </p:nvSpPr>
        <p:spPr>
          <a:xfrm>
            <a:off x="6781800" y="4953000"/>
            <a:ext cx="11430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PPACA</a:t>
            </a:r>
            <a:endParaRPr lang="en-US" sz="1600" dirty="0">
              <a:solidFill>
                <a:schemeClr val="bg1"/>
              </a:solidFill>
            </a:endParaRPr>
          </a:p>
        </p:txBody>
      </p:sp>
      <p:sp>
        <p:nvSpPr>
          <p:cNvPr id="13" name="Isosceles Triangle 12"/>
          <p:cNvSpPr/>
          <p:nvPr/>
        </p:nvSpPr>
        <p:spPr>
          <a:xfrm rot="441617">
            <a:off x="3542695" y="5441800"/>
            <a:ext cx="1727762" cy="69650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ERISA</a:t>
            </a:r>
            <a:endParaRPr lang="en-US" dirty="0">
              <a:solidFill>
                <a:schemeClr val="bg1"/>
              </a:solidFill>
            </a:endParaRPr>
          </a:p>
        </p:txBody>
      </p:sp>
      <p:sp>
        <p:nvSpPr>
          <p:cNvPr id="14" name="Oval 13"/>
          <p:cNvSpPr/>
          <p:nvPr/>
        </p:nvSpPr>
        <p:spPr>
          <a:xfrm>
            <a:off x="2819400" y="4800600"/>
            <a:ext cx="990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bg1"/>
                </a:solidFill>
              </a:rPr>
              <a:t>COBRA</a:t>
            </a:r>
            <a:endParaRPr lang="en-US" sz="1100" b="1" dirty="0">
              <a:solidFill>
                <a:schemeClr val="bg1"/>
              </a:solidFill>
            </a:endParaRPr>
          </a:p>
        </p:txBody>
      </p:sp>
      <p:sp>
        <p:nvSpPr>
          <p:cNvPr id="15" name="Rectangle 14"/>
          <p:cNvSpPr/>
          <p:nvPr/>
        </p:nvSpPr>
        <p:spPr>
          <a:xfrm rot="812451">
            <a:off x="4004723" y="4962679"/>
            <a:ext cx="1447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Managed Care</a:t>
            </a:r>
            <a:endParaRPr lang="en-US" dirty="0">
              <a:solidFill>
                <a:schemeClr val="bg1"/>
              </a:solidFill>
            </a:endParaRPr>
          </a:p>
        </p:txBody>
      </p:sp>
      <p:sp>
        <p:nvSpPr>
          <p:cNvPr id="16" name="Right Arrow 15"/>
          <p:cNvSpPr/>
          <p:nvPr/>
        </p:nvSpPr>
        <p:spPr>
          <a:xfrm>
            <a:off x="7924800" y="5257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rot="21001825">
            <a:off x="5025385" y="5069342"/>
            <a:ext cx="1769994" cy="9906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Medicaid</a:t>
            </a:r>
          </a:p>
          <a:p>
            <a:pPr algn="ctr"/>
            <a:r>
              <a:rPr lang="en-US" sz="1200" b="1" dirty="0" smtClean="0">
                <a:solidFill>
                  <a:schemeClr val="bg1"/>
                </a:solidFill>
              </a:rPr>
              <a:t>Medicare</a:t>
            </a:r>
            <a:endParaRPr lang="en-US" sz="1200" b="1" dirty="0">
              <a:solidFill>
                <a:schemeClr val="bg1"/>
              </a:solidFill>
            </a:endParaRPr>
          </a:p>
        </p:txBody>
      </p:sp>
      <p:sp>
        <p:nvSpPr>
          <p:cNvPr id="18" name="Rectangle 17"/>
          <p:cNvSpPr/>
          <p:nvPr/>
        </p:nvSpPr>
        <p:spPr>
          <a:xfrm rot="20301943">
            <a:off x="5914353" y="4850062"/>
            <a:ext cx="105975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HITECH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 Info &amp; Duties</a:t>
            </a:r>
            <a:endParaRPr lang="en-US" dirty="0"/>
          </a:p>
        </p:txBody>
      </p:sp>
      <p:sp>
        <p:nvSpPr>
          <p:cNvPr id="3" name="Content Placeholder 2"/>
          <p:cNvSpPr>
            <a:spLocks noGrp="1"/>
          </p:cNvSpPr>
          <p:nvPr>
            <p:ph idx="1"/>
          </p:nvPr>
        </p:nvSpPr>
        <p:spPr/>
        <p:txBody>
          <a:bodyPr>
            <a:normAutofit fontScale="92500"/>
          </a:bodyPr>
          <a:lstStyle/>
          <a:p>
            <a:r>
              <a:rPr lang="en-US" dirty="0" smtClean="0"/>
              <a:t>Info</a:t>
            </a:r>
          </a:p>
          <a:p>
            <a:pPr lvl="1"/>
            <a:r>
              <a:rPr lang="en-US" dirty="0" smtClean="0"/>
              <a:t>ACA -Every denial notice under state regulated or federally regulated plan must contain OHA information</a:t>
            </a:r>
          </a:p>
          <a:p>
            <a:r>
              <a:rPr lang="en-US" dirty="0" smtClean="0"/>
              <a:t>Authority</a:t>
            </a:r>
          </a:p>
          <a:p>
            <a:pPr lvl="1"/>
            <a:r>
              <a:rPr lang="en-US" dirty="0" smtClean="0"/>
              <a:t>Analyze and monitor the development and implementation of federal, state and local laws, regulations and policies relating to health insurance consumers and recommend changes it deems necessary</a:t>
            </a:r>
          </a:p>
          <a:p>
            <a:pPr lvl="1"/>
            <a:r>
              <a:rPr lang="en-US" dirty="0" smtClean="0"/>
              <a:t>Facilitate public comment on laws, regulations and policies, including policies and actions of health insurers</a:t>
            </a:r>
            <a:br>
              <a:rPr lang="en-US" dirty="0" smtClean="0"/>
            </a:br>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 Duties/Authority (cont’d)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Held Public Hearing on 10/17/2012</a:t>
            </a:r>
          </a:p>
          <a:p>
            <a:r>
              <a:rPr lang="en-US" dirty="0" smtClean="0"/>
              <a:t>OHA convening authority, C.G.S. §38a-1041(e):</a:t>
            </a:r>
          </a:p>
          <a:p>
            <a:pPr lvl="1"/>
            <a:r>
              <a:rPr lang="en-US" i="1" dirty="0" smtClean="0"/>
              <a:t>On or before October 1, 2005, the Managed Care Ombudsman shall establish a process to provide ongoing communication </a:t>
            </a:r>
            <a:r>
              <a:rPr lang="en-US" b="1" i="1" dirty="0" smtClean="0"/>
              <a:t>among mental health care providers, patients, state-wide and regional business organizations, managed care companies and other health insurers to assure: </a:t>
            </a:r>
            <a:r>
              <a:rPr lang="en-US" i="1" dirty="0" smtClean="0"/>
              <a:t>(1) Best practices in mental health treatment and recovery; (2) compliance with the provisions of sections 38a-476a, 38a-476b, 38a-488a and 38a-489; and (3) the relative costs and benefits of providing effective mental health care coverage to employees and their families. On or before January 1, 2006, and annually thereafter, the Healthcare Advocate shall report, in accordance with the provisions of section 11-4a, on the implementation of this subsection to the joint standing committees of the General Assembly having cognizance of matters relating to public health and insurance.</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 Collaborations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Office of the Child Advocate</a:t>
            </a:r>
          </a:p>
          <a:p>
            <a:pPr lvl="1"/>
            <a:r>
              <a:rPr lang="en-US" dirty="0" err="1" smtClean="0"/>
              <a:t>Hx</a:t>
            </a:r>
            <a:r>
              <a:rPr lang="en-US" dirty="0" smtClean="0"/>
              <a:t> of partnership on behavioral health services in public and private programs</a:t>
            </a:r>
          </a:p>
          <a:p>
            <a:pPr lvl="2"/>
            <a:r>
              <a:rPr lang="en-US" dirty="0" smtClean="0"/>
              <a:t>E.g., surveys of adequacy of provider networks</a:t>
            </a:r>
          </a:p>
          <a:p>
            <a:pPr lvl="2"/>
            <a:r>
              <a:rPr lang="en-US" dirty="0" smtClean="0"/>
              <a:t>Troubleshooting re capacity and cost shifting</a:t>
            </a:r>
          </a:p>
          <a:p>
            <a:r>
              <a:rPr lang="en-US" dirty="0" smtClean="0"/>
              <a:t>DCF –Voluntary Services, to prevent cost-shifting</a:t>
            </a:r>
          </a:p>
          <a:p>
            <a:r>
              <a:rPr lang="en-US" dirty="0" smtClean="0"/>
              <a:t>DSS – to recover expenses that should be covered by health plans</a:t>
            </a:r>
          </a:p>
          <a:p>
            <a:r>
              <a:rPr lang="en-US" dirty="0" smtClean="0"/>
              <a:t>CID – reporting of regulatory issues and CID referrals to OHA of self-funded cases and cases needing appeals assistance</a:t>
            </a:r>
          </a:p>
          <a:p>
            <a:r>
              <a:rPr lang="en-US" dirty="0" smtClean="0"/>
              <a:t>JUD-court ordered evaluations for MH/SU and medical bill collections cases</a:t>
            </a:r>
          </a:p>
          <a:p>
            <a:r>
              <a:rPr lang="en-US" dirty="0" smtClean="0"/>
              <a:t>DMHAS – Case referrals and consultation </a:t>
            </a:r>
          </a:p>
          <a:p>
            <a:r>
              <a:rPr lang="en-US" dirty="0" smtClean="0"/>
              <a:t>Legislators –constituent cases and policy </a:t>
            </a:r>
          </a:p>
        </p:txBody>
      </p:sp>
      <p:sp>
        <p:nvSpPr>
          <p:cNvPr id="4" name="Slide Number Placeholder 3"/>
          <p:cNvSpPr>
            <a:spLocks noGrp="1"/>
          </p:cNvSpPr>
          <p:nvPr>
            <p:ph type="sldNum" sz="quarter" idx="12"/>
          </p:nvPr>
        </p:nvSpPr>
        <p:spPr/>
        <p:txBody>
          <a:bodyPr/>
          <a:lstStyle/>
          <a:p>
            <a:fld id="{91D1A1C7-93F4-496B-85E4-73A38D8E2F99}"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OHA Reports </a:t>
            </a:r>
            <a:endParaRPr lang="en-US" dirty="0"/>
          </a:p>
        </p:txBody>
      </p:sp>
      <p:sp>
        <p:nvSpPr>
          <p:cNvPr id="3" name="Content Placeholder 2"/>
          <p:cNvSpPr>
            <a:spLocks noGrp="1"/>
          </p:cNvSpPr>
          <p:nvPr>
            <p:ph idx="1"/>
          </p:nvPr>
        </p:nvSpPr>
        <p:spPr/>
        <p:txBody>
          <a:bodyPr/>
          <a:lstStyle/>
          <a:p>
            <a:r>
              <a:rPr lang="en-US" dirty="0" smtClean="0"/>
              <a:t> </a:t>
            </a:r>
            <a:r>
              <a:rPr lang="en-US" b="1" dirty="0" smtClean="0">
                <a:hlinkClick r:id="rId2"/>
              </a:rPr>
              <a:t>Findings and Recommendations: Access to Mental Health and Substance Use Services</a:t>
            </a:r>
            <a:r>
              <a:rPr lang="en-US" b="1" dirty="0" smtClean="0"/>
              <a:t>, January 3, 2013</a:t>
            </a:r>
          </a:p>
          <a:p>
            <a:endParaRPr lang="en-US" b="1" dirty="0" smtClean="0"/>
          </a:p>
          <a:p>
            <a:r>
              <a:rPr lang="en-US" b="1" dirty="0" smtClean="0"/>
              <a:t>2012 Annual Report, available at </a:t>
            </a:r>
            <a:r>
              <a:rPr lang="en-US" b="1" dirty="0" smtClean="0">
                <a:hlinkClick r:id="rId3"/>
              </a:rPr>
              <a:t>http://www.ct.gov/oha/lib/oha/documents/publications/oha_2012_annual_report_final_r.pdf</a:t>
            </a:r>
            <a:r>
              <a:rPr lang="en-US" b="1" dirty="0" smtClean="0"/>
              <a:t> </a:t>
            </a:r>
            <a:endParaRPr lang="en-US" dirty="0"/>
          </a:p>
        </p:txBody>
      </p:sp>
      <p:sp>
        <p:nvSpPr>
          <p:cNvPr id="4" name="Slide Number Placeholder 3"/>
          <p:cNvSpPr>
            <a:spLocks noGrp="1"/>
          </p:cNvSpPr>
          <p:nvPr>
            <p:ph type="sldNum" sz="quarter" idx="12"/>
          </p:nvPr>
        </p:nvSpPr>
        <p:spPr/>
        <p:txBody>
          <a:bodyPr/>
          <a:lstStyle/>
          <a:p>
            <a:fld id="{91D1A1C7-93F4-496B-85E4-73A38D8E2F99}" type="slidenum">
              <a:rPr lang="en-US" smtClean="0"/>
              <a:pPr/>
              <a:t>9</a:t>
            </a:fld>
            <a:endParaRPr lang="en-US" dirty="0"/>
          </a:p>
        </p:txBody>
      </p:sp>
      <p:pic>
        <p:nvPicPr>
          <p:cNvPr id="7" name="Picture 6" descr="Final Report Page 1.jpg"/>
          <p:cNvPicPr>
            <a:picLocks noChangeAspect="1"/>
          </p:cNvPicPr>
          <p:nvPr/>
        </p:nvPicPr>
        <p:blipFill>
          <a:blip r:embed="rId4" cstate="print"/>
          <a:stretch>
            <a:fillRect/>
          </a:stretch>
        </p:blipFill>
        <p:spPr>
          <a:xfrm>
            <a:off x="7543800" y="2044030"/>
            <a:ext cx="1447800" cy="1873258"/>
          </a:xfrm>
          <a:prstGeom prst="rect">
            <a:avLst/>
          </a:prstGeom>
        </p:spPr>
      </p:pic>
      <p:pic>
        <p:nvPicPr>
          <p:cNvPr id="17410" name="Picture 2" descr="Annual Report Cover 2012">
            <a:hlinkClick r:id="rId3"/>
          </p:cNvPr>
          <p:cNvPicPr>
            <a:picLocks noChangeAspect="1" noChangeArrowheads="1"/>
          </p:cNvPicPr>
          <p:nvPr/>
        </p:nvPicPr>
        <p:blipFill>
          <a:blip r:embed="rId5" cstate="print"/>
          <a:srcRect/>
          <a:stretch>
            <a:fillRect/>
          </a:stretch>
        </p:blipFill>
        <p:spPr bwMode="auto">
          <a:xfrm>
            <a:off x="3505200" y="5029200"/>
            <a:ext cx="1524000" cy="168670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9656</TotalTime>
  <Words>1723</Words>
  <Application>Microsoft Office PowerPoint</Application>
  <PresentationFormat>On-screen Show (4:3)</PresentationFormat>
  <Paragraphs>238</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Flow</vt:lpstr>
      <vt:lpstr> </vt:lpstr>
      <vt:lpstr>TOPICS</vt:lpstr>
      <vt:lpstr>Slide 3</vt:lpstr>
      <vt:lpstr>Slide 4</vt:lpstr>
      <vt:lpstr>Connecticut’s Federally Recognized Health Insurance Consumer Assistance Program</vt:lpstr>
      <vt:lpstr>OHA Info &amp; Duties</vt:lpstr>
      <vt:lpstr>OHA Duties/Authority (cont’d)</vt:lpstr>
      <vt:lpstr>OHA Collaborations</vt:lpstr>
      <vt:lpstr>OHA Reports </vt:lpstr>
      <vt:lpstr>Coverage in CT</vt:lpstr>
      <vt:lpstr>Coverage in CT (cont’d)</vt:lpstr>
      <vt:lpstr>Coverage in CT (cont’d)</vt:lpstr>
      <vt:lpstr>Coverage in CT (cont’d)</vt:lpstr>
      <vt:lpstr>MHPAEA</vt:lpstr>
      <vt:lpstr>MHPAEA (cont’d)</vt:lpstr>
      <vt:lpstr>What about the MHPAEA?</vt:lpstr>
      <vt:lpstr>The Facts-Hospital Data</vt:lpstr>
      <vt:lpstr>The Facts – OHA Caseload</vt:lpstr>
      <vt:lpstr>The Facts – Joint OHA and OCA</vt:lpstr>
      <vt:lpstr>Observations</vt:lpstr>
      <vt:lpstr>Observations</vt:lpstr>
      <vt:lpstr>Observations</vt:lpstr>
      <vt:lpstr>Observations</vt:lpstr>
      <vt:lpstr>Observations</vt:lpstr>
      <vt:lpstr>OHA Key Recommendation # 1</vt:lpstr>
      <vt:lpstr>OHA Key Recommendation # 2</vt:lpstr>
      <vt:lpstr>OHA Recommendations (Cont’d)</vt:lpstr>
      <vt:lpstr>Getting it Right Takes Work</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Morris, Laura</dc:creator>
  <cp:lastModifiedBy>wanga</cp:lastModifiedBy>
  <cp:revision>275</cp:revision>
  <dcterms:created xsi:type="dcterms:W3CDTF">2012-01-19T15:22:53Z</dcterms:created>
  <dcterms:modified xsi:type="dcterms:W3CDTF">2013-04-04T15:13:45Z</dcterms:modified>
</cp:coreProperties>
</file>