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59" r:id="rId6"/>
    <p:sldId id="260" r:id="rId7"/>
    <p:sldId id="290" r:id="rId8"/>
    <p:sldId id="261" r:id="rId9"/>
    <p:sldId id="262" r:id="rId10"/>
    <p:sldId id="263" r:id="rId11"/>
    <p:sldId id="266" r:id="rId12"/>
    <p:sldId id="267" r:id="rId13"/>
    <p:sldId id="269" r:id="rId14"/>
    <p:sldId id="292" r:id="rId15"/>
    <p:sldId id="29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91" r:id="rId31"/>
    <p:sldId id="294" r:id="rId32"/>
    <p:sldId id="289" r:id="rId33"/>
    <p:sldId id="295" r:id="rId34"/>
    <p:sldId id="296" r:id="rId35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31" d="100"/>
          <a:sy n="31" d="100"/>
        </p:scale>
        <p:origin x="51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BD58-821E-43C4-AA50-3F3D1ADECEA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F774-E03F-4FB5-A596-F2A64405F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tyler.kleykamp@ct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47" y="805766"/>
            <a:ext cx="7844928" cy="3823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7936" y="4356633"/>
            <a:ext cx="3308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ata.ct.gov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54679" y="1419558"/>
            <a:ext cx="6982389" cy="4516686"/>
            <a:chOff x="2594609" y="1316688"/>
            <a:chExt cx="6982389" cy="45166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609" y="1316688"/>
              <a:ext cx="6982389" cy="451668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12280" y="5372100"/>
              <a:ext cx="1509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&amp; Use of Data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4440" y="685800"/>
            <a:ext cx="818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is an asset, just not a typical asset. It’s value increases with availability and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988"/>
            <a:ext cx="12009474" cy="6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" y="153906"/>
            <a:ext cx="11788283" cy="63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0" y="378169"/>
            <a:ext cx="11150300" cy="62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79"/>
          <a:stretch/>
        </p:blipFill>
        <p:spPr>
          <a:xfrm>
            <a:off x="545642" y="363682"/>
            <a:ext cx="10823945" cy="55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8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450"/>
          <a:stretch/>
        </p:blipFill>
        <p:spPr>
          <a:xfrm>
            <a:off x="791534" y="914399"/>
            <a:ext cx="10627833" cy="52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18"/>
            <a:ext cx="12159216" cy="65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258481"/>
            <a:ext cx="11706100" cy="63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4" y="150663"/>
            <a:ext cx="12100496" cy="65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5" y="112082"/>
            <a:ext cx="12010360" cy="64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 39: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4727" y="1589809"/>
            <a:ext cx="9985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Creates the Connecticut Open Data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Establishes a Chief Data Officer (CDO) within OPM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Agencies shall identify an Agency Data Officer (ADO)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The ADO is required to develop a list of initial datasets for inclusion in the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Creates an Advisory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Requires the CDO to develop an Open Data Policy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8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" y="143805"/>
            <a:ext cx="11960098" cy="64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" y="376257"/>
            <a:ext cx="11641910" cy="62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98"/>
            <a:ext cx="12164049" cy="65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235663"/>
            <a:ext cx="11363306" cy="6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1" y="234975"/>
            <a:ext cx="12019139" cy="64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0" y="210904"/>
            <a:ext cx="11977254" cy="64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8" y="221537"/>
            <a:ext cx="12063282" cy="65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264509"/>
            <a:ext cx="11787077" cy="63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" y="185478"/>
            <a:ext cx="12169849" cy="65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286622"/>
            <a:ext cx="11765811" cy="63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4" y="294325"/>
            <a:ext cx="5896286" cy="5970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7082" y="6348372"/>
            <a:ext cx="21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Alex Howard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1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90"/>
          <a:stretch/>
        </p:blipFill>
        <p:spPr>
          <a:xfrm>
            <a:off x="306842" y="593558"/>
            <a:ext cx="6238337" cy="2837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200" t="15462" r="-1387" b="1033"/>
          <a:stretch/>
        </p:blipFill>
        <p:spPr>
          <a:xfrm>
            <a:off x="6208294" y="1339368"/>
            <a:ext cx="5454317" cy="3755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053" t="15974" r="1158" b="-3133"/>
          <a:stretch/>
        </p:blipFill>
        <p:spPr>
          <a:xfrm>
            <a:off x="721894" y="3217153"/>
            <a:ext cx="5646821" cy="41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657"/>
          <a:stretch/>
        </p:blipFill>
        <p:spPr>
          <a:xfrm>
            <a:off x="584790" y="301336"/>
            <a:ext cx="11312801" cy="54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4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1" y="205113"/>
            <a:ext cx="11496625" cy="64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1" y="191129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people ask you for it? Either informally, or even through a FOIA request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2. Is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there a report that your agency submits to the legislature or the public that uses this data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3. Are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people required to provide it to you or your agency to obtain a license, credential, or certification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4. Does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 contain an address or a location, even if you’re not allowed to share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it?</a:t>
            </a:r>
          </a:p>
          <a:p>
            <a:pPr fontAlgn="base"/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5. Is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 or some version of it on the internet already?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6846" y="862446"/>
            <a:ext cx="591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Data Should I be Publishing?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0004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9070" y="1303020"/>
            <a:ext cx="44456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smtClean="0"/>
              <a:t>Tyler Kleykamp</a:t>
            </a:r>
          </a:p>
          <a:p>
            <a:r>
              <a:rPr lang="en-US" sz="3600" dirty="0" smtClean="0"/>
              <a:t>Chief Data Officer</a:t>
            </a:r>
          </a:p>
          <a:p>
            <a:endParaRPr lang="en-US" sz="3600" dirty="0"/>
          </a:p>
          <a:p>
            <a:r>
              <a:rPr lang="en-US" sz="3600" dirty="0" smtClean="0"/>
              <a:t>(860) 418-6302</a:t>
            </a:r>
          </a:p>
          <a:p>
            <a:r>
              <a:rPr lang="en-US" sz="3600" dirty="0" smtClean="0">
                <a:hlinkClick r:id="rId2"/>
              </a:rPr>
              <a:t>tyler.kleykamp@ct.gov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0" y="3394710"/>
            <a:ext cx="1695784" cy="169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97" y="1988357"/>
            <a:ext cx="1094770" cy="11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2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57098"/>
            <a:ext cx="10515600" cy="4675121"/>
          </a:xfrm>
        </p:spPr>
        <p:txBody>
          <a:bodyPr>
            <a:normAutofit/>
          </a:bodyPr>
          <a:lstStyle/>
          <a:p>
            <a:r>
              <a:rPr lang="en-US" dirty="0" smtClean="0"/>
              <a:t>Legally Open:</a:t>
            </a:r>
          </a:p>
          <a:p>
            <a:pPr lvl="1"/>
            <a:r>
              <a:rPr lang="en-US" dirty="0" smtClean="0"/>
              <a:t>Not protected by law (e.g. FERPA, HIPAA, etc.)</a:t>
            </a:r>
          </a:p>
          <a:p>
            <a:pPr lvl="2"/>
            <a:r>
              <a:rPr lang="en-US" dirty="0" smtClean="0"/>
              <a:t>Aggregate or de-identified “public” data</a:t>
            </a:r>
          </a:p>
          <a:p>
            <a:pPr lvl="1"/>
            <a:r>
              <a:rPr lang="en-US" dirty="0" smtClean="0"/>
              <a:t>Not restricted by a license or terms of use.</a:t>
            </a:r>
          </a:p>
          <a:p>
            <a:pPr lvl="1"/>
            <a:endParaRPr lang="en-US" dirty="0"/>
          </a:p>
          <a:p>
            <a:r>
              <a:rPr lang="en-US" dirty="0" smtClean="0"/>
              <a:t>Technically Open:</a:t>
            </a:r>
          </a:p>
          <a:p>
            <a:pPr lvl="1"/>
            <a:r>
              <a:rPr lang="en-US" dirty="0" smtClean="0"/>
              <a:t>Machine readable.</a:t>
            </a:r>
          </a:p>
          <a:p>
            <a:pPr lvl="1"/>
            <a:r>
              <a:rPr lang="en-US" dirty="0" smtClean="0"/>
              <a:t>NOT in PDF format!</a:t>
            </a:r>
          </a:p>
          <a:p>
            <a:pPr lvl="1"/>
            <a:endParaRPr lang="en-US" dirty="0"/>
          </a:p>
          <a:p>
            <a:r>
              <a:rPr lang="en-US" dirty="0" smtClean="0"/>
              <a:t>Also, publically accessible, on the internet, without cost.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09" y="941816"/>
            <a:ext cx="3313471" cy="331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9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164" y="1610591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Transparency and democratic control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Participation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Self-empowerment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Improved or new private products and services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Innovation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Improved efficiency of government services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Improved effectiveness of government services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Impact measurement of policies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New knowledge from combined data sources and patterns in large data volumes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84564" y="519546"/>
            <a:ext cx="4058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Why Open Data?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73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730" y="1048312"/>
            <a:ext cx="6791268" cy="5446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498" y="378050"/>
            <a:ext cx="8528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Open Data’s Value = $3 Trillion globally, and $1.1 in the U.S. alone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58050" y="1463040"/>
            <a:ext cx="4577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6 % of the Gross Domestic Product</a:t>
            </a:r>
          </a:p>
          <a:p>
            <a:endParaRPr lang="en-US" sz="2400" b="1" dirty="0"/>
          </a:p>
          <a:p>
            <a:r>
              <a:rPr lang="en-US" sz="2400" b="1" dirty="0" smtClean="0"/>
              <a:t>$8,000 Per Household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541731" y="1463040"/>
            <a:ext cx="869999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1730" y="1954530"/>
            <a:ext cx="1132890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1731" y="3052483"/>
            <a:ext cx="869999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46787" y="3525733"/>
            <a:ext cx="869999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1730" y="4088503"/>
            <a:ext cx="1030020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1728" y="4595016"/>
            <a:ext cx="1395781" cy="491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60120" y="4145575"/>
            <a:ext cx="480060" cy="37734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77" t="18347" r="34192"/>
          <a:stretch/>
        </p:blipFill>
        <p:spPr>
          <a:xfrm>
            <a:off x="978567" y="272714"/>
            <a:ext cx="6801853" cy="5430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369" t="42854" r="34421" b="18490"/>
          <a:stretch/>
        </p:blipFill>
        <p:spPr>
          <a:xfrm>
            <a:off x="6217919" y="3205032"/>
            <a:ext cx="5449941" cy="26803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932815" y="4405745"/>
            <a:ext cx="42727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59236" y="4694851"/>
            <a:ext cx="49543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67549" y="4921135"/>
            <a:ext cx="2575340" cy="16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" y="1509551"/>
            <a:ext cx="7650479" cy="437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651510"/>
            <a:ext cx="659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Asset Valuation # 1  - Value per unit declines based on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5" y="1940375"/>
            <a:ext cx="6670098" cy="4010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42" y="141071"/>
            <a:ext cx="3302471" cy="6068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51" y="594360"/>
            <a:ext cx="582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Asset Valuation # 2 – Value declines as use increases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357</Words>
  <Application>Microsoft Office PowerPoint</Application>
  <PresentationFormat>Widescreen</PresentationFormat>
  <Paragraphs>54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Executive Order 39:</vt:lpstr>
      <vt:lpstr>PowerPoint Presentation</vt:lpstr>
      <vt:lpstr>What Is Open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Kleykamp, Tyler</dc:creator>
  <cp:lastModifiedBy>Nicolescu, Nancy</cp:lastModifiedBy>
  <cp:revision>13</cp:revision>
  <dcterms:created xsi:type="dcterms:W3CDTF">2017-05-15T14:02:21Z</dcterms:created>
  <dcterms:modified xsi:type="dcterms:W3CDTF">2017-05-31T17:40:21Z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AD26E0C4-2740-49F6-8EDA-0B21F3A132A2</vt:lpwstr>
  </property>
  <property fmtid="{D5CDD505-2E9C-101B-9397-08002B2CF9AE}" pid="3" name="ArticulatePath">
    <vt:lpwstr>open_data_MAC</vt:lpwstr>
  </property>
</Properties>
</file>