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0" r:id="rId3"/>
    <p:sldId id="323" r:id="rId4"/>
    <p:sldId id="324" r:id="rId5"/>
    <p:sldId id="326" r:id="rId6"/>
    <p:sldId id="325" r:id="rId7"/>
    <p:sldId id="327" r:id="rId8"/>
    <p:sldId id="328" r:id="rId9"/>
    <p:sldId id="329" r:id="rId10"/>
    <p:sldId id="333" r:id="rId11"/>
    <p:sldId id="330" r:id="rId12"/>
    <p:sldId id="331" r:id="rId13"/>
    <p:sldId id="332" r:id="rId14"/>
  </p:sldIdLst>
  <p:sldSz cx="9144000" cy="6858000" type="screen4x3"/>
  <p:notesSz cx="7010400" cy="9296400"/>
  <p:custDataLst>
    <p:tags r:id="rId17"/>
  </p:custData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1460" autoAdjust="0"/>
    <p:restoredTop sz="81441" autoAdjust="0"/>
  </p:normalViewPr>
  <p:slideViewPr>
    <p:cSldViewPr>
      <p:cViewPr>
        <p:scale>
          <a:sx n="70" d="100"/>
          <a:sy n="70" d="100"/>
        </p:scale>
        <p:origin x="-1326" y="-492"/>
      </p:cViewPr>
      <p:guideLst>
        <p:guide orient="horz" pos="2160"/>
        <p:guide pos="2880"/>
      </p:guideLst>
    </p:cSldViewPr>
  </p:slideViewPr>
  <p:notesTextViewPr>
    <p:cViewPr>
      <p:scale>
        <a:sx n="3" d="2"/>
        <a:sy n="3" d="2"/>
      </p:scale>
      <p:origin x="0" y="0"/>
    </p:cViewPr>
  </p:notesTextViewPr>
  <p:sorterViewPr>
    <p:cViewPr>
      <p:scale>
        <a:sx n="66" d="100"/>
        <a:sy n="66" d="100"/>
      </p:scale>
      <p:origin x="0" y="8832"/>
    </p:cViewPr>
  </p:sorterViewPr>
  <p:notesViewPr>
    <p:cSldViewPr>
      <p:cViewPr varScale="1">
        <p:scale>
          <a:sx n="52" d="100"/>
          <a:sy n="52" d="100"/>
        </p:scale>
        <p:origin x="2266" y="5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ltLang="en-US"/>
          </a:p>
        </p:txBody>
      </p:sp>
      <p:sp>
        <p:nvSpPr>
          <p:cNvPr id="81923" name="Rectangle 3"/>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a:p>
        </p:txBody>
      </p:sp>
      <p:sp>
        <p:nvSpPr>
          <p:cNvPr id="81924" name="Rectangle 4"/>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ltLang="en-US"/>
          </a:p>
        </p:txBody>
      </p:sp>
      <p:sp>
        <p:nvSpPr>
          <p:cNvPr id="81925" name="Rectangle 5"/>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36F3C4E5-A34B-4093-BBC6-325A5760AA39}" type="slidenum">
              <a:rPr lang="en-US" altLang="en-US"/>
              <a:pPr/>
              <a:t>‹#›</a:t>
            </a:fld>
            <a:endParaRPr lang="en-US" altLang="en-US"/>
          </a:p>
        </p:txBody>
      </p:sp>
    </p:spTree>
    <p:extLst>
      <p:ext uri="{BB962C8B-B14F-4D97-AF65-F5344CB8AC3E}">
        <p14:creationId xmlns:p14="http://schemas.microsoft.com/office/powerpoint/2010/main" val="662796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0EEABF6-059B-41F8-8A7E-DB07822DABE3}" type="datetimeFigureOut">
              <a:rPr lang="en-US" smtClean="0"/>
              <a:t>2/17/2015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1CFF881-63F2-40A9-B27A-B90E13D0D956}" type="slidenum">
              <a:rPr lang="en-US" smtClean="0"/>
              <a:t>‹#›</a:t>
            </a:fld>
            <a:endParaRPr lang="en-US"/>
          </a:p>
        </p:txBody>
      </p:sp>
    </p:spTree>
    <p:extLst>
      <p:ext uri="{BB962C8B-B14F-4D97-AF65-F5344CB8AC3E}">
        <p14:creationId xmlns:p14="http://schemas.microsoft.com/office/powerpoint/2010/main" val="991494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CFF881-63F2-40A9-B27A-B90E13D0D956}" type="slidenum">
              <a:rPr lang="en-US" smtClean="0"/>
              <a:t>1</a:t>
            </a:fld>
            <a:endParaRPr lang="en-US"/>
          </a:p>
        </p:txBody>
      </p:sp>
    </p:spTree>
    <p:extLst>
      <p:ext uri="{BB962C8B-B14F-4D97-AF65-F5344CB8AC3E}">
        <p14:creationId xmlns:p14="http://schemas.microsoft.com/office/powerpoint/2010/main" val="2807642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of 7/1/10 members with fewer than 5 years began contributing 3% of their compensation</a:t>
            </a:r>
          </a:p>
          <a:p>
            <a:r>
              <a:rPr lang="en-US" baseline="0" dirty="0" smtClean="0"/>
              <a:t>7/1/13 all other members were phased in to begin paying a percentage of their compensation</a:t>
            </a:r>
          </a:p>
          <a:p>
            <a:r>
              <a:rPr lang="en-US" baseline="0" dirty="0" smtClean="0"/>
              <a:t>In order to qualify for retiree health benefits all members must have paid an OPEB deduction for 10 years or from their appropriate deduction start date until such time that they retire, whichever comes first.</a:t>
            </a:r>
          </a:p>
          <a:p>
            <a:r>
              <a:rPr lang="en-US" baseline="0" dirty="0" smtClean="0"/>
              <a:t>Members that have not paid their full required contribution (i.e., adjunct professors who are exempt while employed) must make arrangements for repayment of all necessary contributions at the time of retirement.</a:t>
            </a:r>
          </a:p>
          <a:p>
            <a:r>
              <a:rPr lang="en-US" baseline="0" dirty="0" smtClean="0"/>
              <a:t>For more info refer to related memos posted on OSC website:  Division Memo 2014-03, 2014-01, 2013-02, 2012-01 and 2011-05</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31CFF881-63F2-40A9-B27A-B90E13D0D956}" type="slidenum">
              <a:rPr lang="en-US" smtClean="0"/>
              <a:t>10</a:t>
            </a:fld>
            <a:endParaRPr lang="en-US"/>
          </a:p>
        </p:txBody>
      </p:sp>
    </p:spTree>
    <p:extLst>
      <p:ext uri="{BB962C8B-B14F-4D97-AF65-F5344CB8AC3E}">
        <p14:creationId xmlns:p14="http://schemas.microsoft.com/office/powerpoint/2010/main" val="664460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If a member was enrolled at the time of their retirement and directly transitions into retirement then they will obtain a paid-up policy equal to 50% of their benefit if they have 25 or more years of service.  </a:t>
            </a:r>
          </a:p>
          <a:p>
            <a:r>
              <a:rPr lang="en-US" baseline="0" dirty="0" smtClean="0"/>
              <a:t>Members with less than 25 years of service obtain a prorated benefit.  </a:t>
            </a:r>
          </a:p>
          <a:p>
            <a:r>
              <a:rPr lang="en-US" baseline="0" dirty="0" smtClean="0"/>
              <a:t>Balance is available to convert to a whole life policy at the expense of the retiree</a:t>
            </a:r>
          </a:p>
        </p:txBody>
      </p:sp>
      <p:sp>
        <p:nvSpPr>
          <p:cNvPr id="4" name="Slide Number Placeholder 3"/>
          <p:cNvSpPr>
            <a:spLocks noGrp="1"/>
          </p:cNvSpPr>
          <p:nvPr>
            <p:ph type="sldNum" sz="quarter" idx="10"/>
          </p:nvPr>
        </p:nvSpPr>
        <p:spPr/>
        <p:txBody>
          <a:bodyPr/>
          <a:lstStyle/>
          <a:p>
            <a:fld id="{31CFF881-63F2-40A9-B27A-B90E13D0D956}" type="slidenum">
              <a:rPr lang="en-US" smtClean="0"/>
              <a:t>11</a:t>
            </a:fld>
            <a:endParaRPr lang="en-US"/>
          </a:p>
        </p:txBody>
      </p:sp>
    </p:spTree>
    <p:extLst>
      <p:ext uri="{BB962C8B-B14F-4D97-AF65-F5344CB8AC3E}">
        <p14:creationId xmlns:p14="http://schemas.microsoft.com/office/powerpoint/2010/main" val="664460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1CFF881-63F2-40A9-B27A-B90E13D0D956}" type="slidenum">
              <a:rPr lang="en-US" smtClean="0"/>
              <a:t>12</a:t>
            </a:fld>
            <a:endParaRPr lang="en-US"/>
          </a:p>
        </p:txBody>
      </p:sp>
    </p:spTree>
    <p:extLst>
      <p:ext uri="{BB962C8B-B14F-4D97-AF65-F5344CB8AC3E}">
        <p14:creationId xmlns:p14="http://schemas.microsoft.com/office/powerpoint/2010/main" val="6644600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1CFF881-63F2-40A9-B27A-B90E13D0D956}" type="slidenum">
              <a:rPr lang="en-US" smtClean="0"/>
              <a:t>13</a:t>
            </a:fld>
            <a:endParaRPr lang="en-US"/>
          </a:p>
        </p:txBody>
      </p:sp>
    </p:spTree>
    <p:extLst>
      <p:ext uri="{BB962C8B-B14F-4D97-AF65-F5344CB8AC3E}">
        <p14:creationId xmlns:p14="http://schemas.microsoft.com/office/powerpoint/2010/main" val="664460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Tier I or Tier II members receiving normal, early, disability, or hazardous duty retirement benefits will be eligible for retiree health coverage.  Members vested</a:t>
            </a:r>
            <a:r>
              <a:rPr lang="en-US" baseline="0" dirty="0" smtClean="0"/>
              <a:t> after 7/1/92 must have at least 10 years vesting service in order to obtain health benefits. </a:t>
            </a:r>
          </a:p>
          <a:p>
            <a:r>
              <a:rPr lang="en-US" baseline="0" dirty="0" smtClean="0"/>
              <a:t>Tier I:  Normal = 55 with 25 years, 65 with 10 years or 70 with 5 years; Early = 55 with 10 years actual or 60 with 10 years credited; Hazardous = any age with 20 years</a:t>
            </a:r>
          </a:p>
          <a:p>
            <a:r>
              <a:rPr lang="en-US" baseline="0" dirty="0" smtClean="0"/>
              <a:t>Tier II:  Normal = 60 with 25 years, 62 with 10 years vesting, 62 with 5 years actual; Early = 55 with 10 years vesting; Hazardous = any age with 20 years; Vested = 55 with 10 years vesting or 65 with 5 years actual</a:t>
            </a:r>
          </a:p>
        </p:txBody>
      </p:sp>
      <p:sp>
        <p:nvSpPr>
          <p:cNvPr id="4" name="Slide Number Placeholder 3"/>
          <p:cNvSpPr>
            <a:spLocks noGrp="1"/>
          </p:cNvSpPr>
          <p:nvPr>
            <p:ph type="sldNum" sz="quarter" idx="10"/>
          </p:nvPr>
        </p:nvSpPr>
        <p:spPr/>
        <p:txBody>
          <a:bodyPr/>
          <a:lstStyle/>
          <a:p>
            <a:fld id="{31CFF881-63F2-40A9-B27A-B90E13D0D956}" type="slidenum">
              <a:rPr lang="en-US" smtClean="0"/>
              <a:t>2</a:t>
            </a:fld>
            <a:endParaRPr lang="en-US"/>
          </a:p>
        </p:txBody>
      </p:sp>
    </p:spTree>
    <p:extLst>
      <p:ext uri="{BB962C8B-B14F-4D97-AF65-F5344CB8AC3E}">
        <p14:creationId xmlns:p14="http://schemas.microsoft.com/office/powerpoint/2010/main" val="3565886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Tier IIA</a:t>
            </a:r>
            <a:r>
              <a:rPr lang="en-US" baseline="0" dirty="0" smtClean="0"/>
              <a:t> Normal = 63 with 25 years, 65 with 10 years</a:t>
            </a:r>
          </a:p>
          <a:p>
            <a:r>
              <a:rPr lang="en-US" baseline="0" dirty="0" smtClean="0"/>
              <a:t>Early = Age 55 with 10 years</a:t>
            </a:r>
          </a:p>
          <a:p>
            <a:r>
              <a:rPr lang="en-US" baseline="0" dirty="0" smtClean="0"/>
              <a:t>Grandfathered = 62 with 5 years actual or 10 years vesting but only if they were actively employed on 4/21/09 and were age 52 or older as of 7/1/09</a:t>
            </a:r>
          </a:p>
          <a:p>
            <a:r>
              <a:rPr lang="en-US" baseline="0" dirty="0" smtClean="0"/>
              <a:t>Deferred Vested as of 7/1/09 = Commencement of normal or early retirement benefits and at least 10 years actual as of 7/1/09</a:t>
            </a:r>
          </a:p>
          <a:p>
            <a:r>
              <a:rPr lang="en-US" baseline="0" dirty="0" smtClean="0"/>
              <a:t>Deferred Vested after 7/1/09 = 10 years of actual state service completed after 7/1/09 will only be entitled to coverage if the combination of their age and actual state service equals 75 or more</a:t>
            </a:r>
          </a:p>
          <a:p>
            <a:r>
              <a:rPr lang="en-US" baseline="0" dirty="0" smtClean="0"/>
              <a:t>Hazardous Duty = any age with 20 years</a:t>
            </a:r>
          </a:p>
          <a:p>
            <a:endParaRPr lang="en-US" baseline="0" dirty="0" smtClean="0"/>
          </a:p>
        </p:txBody>
      </p:sp>
      <p:sp>
        <p:nvSpPr>
          <p:cNvPr id="4" name="Slide Number Placeholder 3"/>
          <p:cNvSpPr>
            <a:spLocks noGrp="1"/>
          </p:cNvSpPr>
          <p:nvPr>
            <p:ph type="sldNum" sz="quarter" idx="10"/>
          </p:nvPr>
        </p:nvSpPr>
        <p:spPr/>
        <p:txBody>
          <a:bodyPr/>
          <a:lstStyle/>
          <a:p>
            <a:fld id="{31CFF881-63F2-40A9-B27A-B90E13D0D956}" type="slidenum">
              <a:rPr lang="en-US" smtClean="0"/>
              <a:t>3</a:t>
            </a:fld>
            <a:endParaRPr lang="en-US"/>
          </a:p>
        </p:txBody>
      </p:sp>
    </p:spTree>
    <p:extLst>
      <p:ext uri="{BB962C8B-B14F-4D97-AF65-F5344CB8AC3E}">
        <p14:creationId xmlns:p14="http://schemas.microsoft.com/office/powerpoint/2010/main" val="664460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Tier III</a:t>
            </a:r>
            <a:r>
              <a:rPr lang="en-US" baseline="0" dirty="0" smtClean="0"/>
              <a:t> Normal = 60 with 25 years, 62 with 15 years (only 10 needed for pension)</a:t>
            </a:r>
          </a:p>
          <a:p>
            <a:r>
              <a:rPr lang="en-US" baseline="0" dirty="0" smtClean="0"/>
              <a:t>Early = Age 58 with 15 years (only 10 needed for pension)</a:t>
            </a:r>
          </a:p>
          <a:p>
            <a:r>
              <a:rPr lang="en-US" baseline="0" dirty="0" smtClean="0"/>
              <a:t>Deferred Vested = 15 years of actual state service if the combination of their age and actual state service equals 75 or more</a:t>
            </a:r>
          </a:p>
          <a:p>
            <a:r>
              <a:rPr lang="en-US" baseline="0" dirty="0" smtClean="0"/>
              <a:t>Hazardous Duty = any age with 25 years or age 50 with 20 years</a:t>
            </a:r>
          </a:p>
          <a:p>
            <a:endParaRPr lang="en-US" baseline="0" dirty="0" smtClean="0"/>
          </a:p>
        </p:txBody>
      </p:sp>
      <p:sp>
        <p:nvSpPr>
          <p:cNvPr id="4" name="Slide Number Placeholder 3"/>
          <p:cNvSpPr>
            <a:spLocks noGrp="1"/>
          </p:cNvSpPr>
          <p:nvPr>
            <p:ph type="sldNum" sz="quarter" idx="10"/>
          </p:nvPr>
        </p:nvSpPr>
        <p:spPr/>
        <p:txBody>
          <a:bodyPr/>
          <a:lstStyle/>
          <a:p>
            <a:fld id="{31CFF881-63F2-40A9-B27A-B90E13D0D956}" type="slidenum">
              <a:rPr lang="en-US" smtClean="0"/>
              <a:t>4</a:t>
            </a:fld>
            <a:endParaRPr lang="en-US"/>
          </a:p>
        </p:txBody>
      </p:sp>
    </p:spTree>
    <p:extLst>
      <p:ext uri="{BB962C8B-B14F-4D97-AF65-F5344CB8AC3E}">
        <p14:creationId xmlns:p14="http://schemas.microsoft.com/office/powerpoint/2010/main" val="664460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Vested &lt; 6/30/92 = Age 55</a:t>
            </a:r>
          </a:p>
          <a:p>
            <a:r>
              <a:rPr lang="en-US" baseline="0" dirty="0" smtClean="0"/>
              <a:t>Hired &lt; 7/1/97, Vested &gt; 6/30/92 = Age 55 with 10 Years ARP participation</a:t>
            </a:r>
          </a:p>
          <a:p>
            <a:r>
              <a:rPr lang="en-US" baseline="0" dirty="0" smtClean="0"/>
              <a:t>Hired 7/1/97-6/30/11 = Follows Tier IIA rules</a:t>
            </a:r>
          </a:p>
          <a:p>
            <a:r>
              <a:rPr lang="en-US" baseline="0" dirty="0" smtClean="0"/>
              <a:t>Hired &gt; 6/30/11 = Age 58 with 15 years</a:t>
            </a:r>
          </a:p>
          <a:p>
            <a:r>
              <a:rPr lang="en-US" baseline="0" dirty="0" smtClean="0"/>
              <a:t>Deferred Vested = 15 years of actual state service if the combination of their age and actual state service equals 75 or more</a:t>
            </a:r>
          </a:p>
          <a:p>
            <a:r>
              <a:rPr lang="en-US" baseline="0" dirty="0" smtClean="0"/>
              <a:t>Early Retiree Premiums apply to until SERS equivalent age is met</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31CFF881-63F2-40A9-B27A-B90E13D0D956}" type="slidenum">
              <a:rPr lang="en-US" smtClean="0"/>
              <a:t>5</a:t>
            </a:fld>
            <a:endParaRPr lang="en-US"/>
          </a:p>
        </p:txBody>
      </p:sp>
    </p:spTree>
    <p:extLst>
      <p:ext uri="{BB962C8B-B14F-4D97-AF65-F5344CB8AC3E}">
        <p14:creationId xmlns:p14="http://schemas.microsoft.com/office/powerpoint/2010/main" val="664460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SERS – Must have elected an option leaving a pension benefit in order to continue benefits.  If the member remarries after retirement no benefits will be continued to the new spouse.  The pension option annuitant must be the retiree’s current eligible dependent at the time of their passing in order to continue benefits.</a:t>
            </a:r>
          </a:p>
          <a:p>
            <a:r>
              <a:rPr lang="en-US" baseline="0" dirty="0" smtClean="0"/>
              <a:t>ARP – Member must purchase a $10,000 life annuity for both themselves and for their annuitant at the time of their retirement in order to guarantee continued benefits.  Annuitant must be the retiree’s eligible dependent at the time of their passing in order to continue benefits.</a:t>
            </a:r>
          </a:p>
          <a:p>
            <a:r>
              <a:rPr lang="en-US" baseline="0" dirty="0" smtClean="0"/>
              <a:t>All - Current spouse and dependents will be issued a COBRA notice if they are not an annuitant of the member’s retirement benefits</a:t>
            </a:r>
          </a:p>
        </p:txBody>
      </p:sp>
      <p:sp>
        <p:nvSpPr>
          <p:cNvPr id="4" name="Slide Number Placeholder 3"/>
          <p:cNvSpPr>
            <a:spLocks noGrp="1"/>
          </p:cNvSpPr>
          <p:nvPr>
            <p:ph type="sldNum" sz="quarter" idx="10"/>
          </p:nvPr>
        </p:nvSpPr>
        <p:spPr/>
        <p:txBody>
          <a:bodyPr/>
          <a:lstStyle/>
          <a:p>
            <a:fld id="{31CFF881-63F2-40A9-B27A-B90E13D0D956}" type="slidenum">
              <a:rPr lang="en-US" smtClean="0"/>
              <a:t>6</a:t>
            </a:fld>
            <a:endParaRPr lang="en-US"/>
          </a:p>
        </p:txBody>
      </p:sp>
    </p:spTree>
    <p:extLst>
      <p:ext uri="{BB962C8B-B14F-4D97-AF65-F5344CB8AC3E}">
        <p14:creationId xmlns:p14="http://schemas.microsoft.com/office/powerpoint/2010/main" val="664460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Same benefit plans available to active members</a:t>
            </a:r>
          </a:p>
          <a:p>
            <a:r>
              <a:rPr lang="en-US" baseline="0" dirty="0" smtClean="0"/>
              <a:t>POE/POE-G and OOA plans have no retiree cost</a:t>
            </a:r>
          </a:p>
          <a:p>
            <a:r>
              <a:rPr lang="en-US" baseline="0" dirty="0" smtClean="0"/>
              <a:t>Members moving permanently out of the area are placed in the OOA plan</a:t>
            </a:r>
          </a:p>
          <a:p>
            <a:r>
              <a:rPr lang="en-US" baseline="0" dirty="0" smtClean="0"/>
              <a:t>Open Enrollment is held every year at which time a member can change their coverage just as they would have as an active member</a:t>
            </a:r>
          </a:p>
          <a:p>
            <a:endParaRPr lang="en-US" baseline="0" dirty="0" smtClean="0"/>
          </a:p>
        </p:txBody>
      </p:sp>
      <p:sp>
        <p:nvSpPr>
          <p:cNvPr id="4" name="Slide Number Placeholder 3"/>
          <p:cNvSpPr>
            <a:spLocks noGrp="1"/>
          </p:cNvSpPr>
          <p:nvPr>
            <p:ph type="sldNum" sz="quarter" idx="10"/>
          </p:nvPr>
        </p:nvSpPr>
        <p:spPr/>
        <p:txBody>
          <a:bodyPr/>
          <a:lstStyle/>
          <a:p>
            <a:fld id="{31CFF881-63F2-40A9-B27A-B90E13D0D956}" type="slidenum">
              <a:rPr lang="en-US" smtClean="0"/>
              <a:t>7</a:t>
            </a:fld>
            <a:endParaRPr lang="en-US"/>
          </a:p>
        </p:txBody>
      </p:sp>
    </p:spTree>
    <p:extLst>
      <p:ext uri="{BB962C8B-B14F-4D97-AF65-F5344CB8AC3E}">
        <p14:creationId xmlns:p14="http://schemas.microsoft.com/office/powerpoint/2010/main" val="664460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Members MUST enroll in Medicare A&amp; B when they turn 65 if enrolled in retiree health coverage</a:t>
            </a:r>
          </a:p>
          <a:p>
            <a:r>
              <a:rPr lang="en-US" baseline="0" dirty="0" smtClean="0"/>
              <a:t>Medicare is primary at age 65 for retiree and any enrolled dependents; Earlier if applicable for disabled members</a:t>
            </a:r>
          </a:p>
          <a:p>
            <a:r>
              <a:rPr lang="en-US" baseline="0" dirty="0" err="1" smtClean="0"/>
              <a:t>SilverScript</a:t>
            </a:r>
            <a:r>
              <a:rPr lang="en-US" baseline="0" dirty="0" smtClean="0"/>
              <a:t> is the PBM for Medicare eligible members</a:t>
            </a:r>
          </a:p>
          <a:p>
            <a:r>
              <a:rPr lang="en-US" baseline="0" dirty="0" smtClean="0"/>
              <a:t>No Medical/Rx plan costs for Medicare Eligible members</a:t>
            </a:r>
          </a:p>
          <a:p>
            <a:r>
              <a:rPr lang="en-US" baseline="0" dirty="0" smtClean="0"/>
              <a:t>Medicare Part B premiums and any income related premiums are reimbursed in the retiree’s pension check</a:t>
            </a:r>
          </a:p>
        </p:txBody>
      </p:sp>
      <p:sp>
        <p:nvSpPr>
          <p:cNvPr id="4" name="Slide Number Placeholder 3"/>
          <p:cNvSpPr>
            <a:spLocks noGrp="1"/>
          </p:cNvSpPr>
          <p:nvPr>
            <p:ph type="sldNum" sz="quarter" idx="10"/>
          </p:nvPr>
        </p:nvSpPr>
        <p:spPr/>
        <p:txBody>
          <a:bodyPr/>
          <a:lstStyle/>
          <a:p>
            <a:fld id="{31CFF881-63F2-40A9-B27A-B90E13D0D956}" type="slidenum">
              <a:rPr lang="en-US" smtClean="0"/>
              <a:t>8</a:t>
            </a:fld>
            <a:endParaRPr lang="en-US"/>
          </a:p>
        </p:txBody>
      </p:sp>
    </p:spTree>
    <p:extLst>
      <p:ext uri="{BB962C8B-B14F-4D97-AF65-F5344CB8AC3E}">
        <p14:creationId xmlns:p14="http://schemas.microsoft.com/office/powerpoint/2010/main" val="664460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Grid is prorated in monthly increments</a:t>
            </a:r>
          </a:p>
          <a:p>
            <a:r>
              <a:rPr lang="en-US" baseline="0" dirty="0" smtClean="0"/>
              <a:t>Value is continuous until such time the member reaches normal retirement age</a:t>
            </a:r>
          </a:p>
          <a:p>
            <a:r>
              <a:rPr lang="en-US" baseline="0" dirty="0" smtClean="0"/>
              <a:t>Cost is the lesser of 25% of the member’s pension (or pension equivalent) or the applicable grid % x the total medical and prescription monthly premium equivalent</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31CFF881-63F2-40A9-B27A-B90E13D0D956}" type="slidenum">
              <a:rPr lang="en-US" smtClean="0"/>
              <a:t>9</a:t>
            </a:fld>
            <a:endParaRPr lang="en-US"/>
          </a:p>
        </p:txBody>
      </p:sp>
    </p:spTree>
    <p:extLst>
      <p:ext uri="{BB962C8B-B14F-4D97-AF65-F5344CB8AC3E}">
        <p14:creationId xmlns:p14="http://schemas.microsoft.com/office/powerpoint/2010/main" val="664460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8166161-2308-4B55-9F2C-F15580A863A4}" type="slidenum">
              <a:rPr lang="en-US" altLang="en-US"/>
              <a:pPr/>
              <a:t>‹#›</a:t>
            </a:fld>
            <a:endParaRPr lang="en-US" altLang="en-US"/>
          </a:p>
        </p:txBody>
      </p:sp>
    </p:spTree>
    <p:extLst>
      <p:ext uri="{BB962C8B-B14F-4D97-AF65-F5344CB8AC3E}">
        <p14:creationId xmlns:p14="http://schemas.microsoft.com/office/powerpoint/2010/main" val="2324692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B957467-8AEE-432F-8F0D-53D2EE5405E5}" type="slidenum">
              <a:rPr lang="en-US" altLang="en-US"/>
              <a:pPr/>
              <a:t>‹#›</a:t>
            </a:fld>
            <a:endParaRPr lang="en-US" altLang="en-US"/>
          </a:p>
        </p:txBody>
      </p:sp>
    </p:spTree>
    <p:extLst>
      <p:ext uri="{BB962C8B-B14F-4D97-AF65-F5344CB8AC3E}">
        <p14:creationId xmlns:p14="http://schemas.microsoft.com/office/powerpoint/2010/main" val="144616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C7649F7-9A6B-4DAB-ACD7-E984991A7A38}" type="slidenum">
              <a:rPr lang="en-US" altLang="en-US"/>
              <a:pPr/>
              <a:t>‹#›</a:t>
            </a:fld>
            <a:endParaRPr lang="en-US" altLang="en-US"/>
          </a:p>
        </p:txBody>
      </p:sp>
    </p:spTree>
    <p:extLst>
      <p:ext uri="{BB962C8B-B14F-4D97-AF65-F5344CB8AC3E}">
        <p14:creationId xmlns:p14="http://schemas.microsoft.com/office/powerpoint/2010/main" val="3306799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4E45CD9-B905-4AA5-BFC7-4488224B6B12}" type="slidenum">
              <a:rPr lang="en-US" altLang="en-US"/>
              <a:pPr/>
              <a:t>‹#›</a:t>
            </a:fld>
            <a:endParaRPr lang="en-US" altLang="en-US"/>
          </a:p>
        </p:txBody>
      </p:sp>
    </p:spTree>
    <p:extLst>
      <p:ext uri="{BB962C8B-B14F-4D97-AF65-F5344CB8AC3E}">
        <p14:creationId xmlns:p14="http://schemas.microsoft.com/office/powerpoint/2010/main" val="3822650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12805C8-7788-4245-9ECC-1648382D3DC2}" type="slidenum">
              <a:rPr lang="en-US" altLang="en-US"/>
              <a:pPr/>
              <a:t>‹#›</a:t>
            </a:fld>
            <a:endParaRPr lang="en-US" altLang="en-US"/>
          </a:p>
        </p:txBody>
      </p:sp>
    </p:spTree>
    <p:extLst>
      <p:ext uri="{BB962C8B-B14F-4D97-AF65-F5344CB8AC3E}">
        <p14:creationId xmlns:p14="http://schemas.microsoft.com/office/powerpoint/2010/main" val="855331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3467F19-B70B-4B82-8C0D-E0683971497C}" type="slidenum">
              <a:rPr lang="en-US" altLang="en-US"/>
              <a:pPr/>
              <a:t>‹#›</a:t>
            </a:fld>
            <a:endParaRPr lang="en-US" altLang="en-US"/>
          </a:p>
        </p:txBody>
      </p:sp>
    </p:spTree>
    <p:extLst>
      <p:ext uri="{BB962C8B-B14F-4D97-AF65-F5344CB8AC3E}">
        <p14:creationId xmlns:p14="http://schemas.microsoft.com/office/powerpoint/2010/main" val="75703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360F467F-6B4B-4017-B9C0-AD495591A76C}" type="slidenum">
              <a:rPr lang="en-US" altLang="en-US"/>
              <a:pPr/>
              <a:t>‹#›</a:t>
            </a:fld>
            <a:endParaRPr lang="en-US" altLang="en-US"/>
          </a:p>
        </p:txBody>
      </p:sp>
    </p:spTree>
    <p:extLst>
      <p:ext uri="{BB962C8B-B14F-4D97-AF65-F5344CB8AC3E}">
        <p14:creationId xmlns:p14="http://schemas.microsoft.com/office/powerpoint/2010/main" val="3143775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BE28D53-9B83-469D-8956-629DD6A147FD}" type="slidenum">
              <a:rPr lang="en-US" altLang="en-US"/>
              <a:pPr/>
              <a:t>‹#›</a:t>
            </a:fld>
            <a:endParaRPr lang="en-US" altLang="en-US"/>
          </a:p>
        </p:txBody>
      </p:sp>
    </p:spTree>
    <p:extLst>
      <p:ext uri="{BB962C8B-B14F-4D97-AF65-F5344CB8AC3E}">
        <p14:creationId xmlns:p14="http://schemas.microsoft.com/office/powerpoint/2010/main" val="4070100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560E117D-4451-471B-8842-0C60F4B7DA6D}" type="slidenum">
              <a:rPr lang="en-US" altLang="en-US"/>
              <a:pPr/>
              <a:t>‹#›</a:t>
            </a:fld>
            <a:endParaRPr lang="en-US" altLang="en-US"/>
          </a:p>
        </p:txBody>
      </p:sp>
    </p:spTree>
    <p:extLst>
      <p:ext uri="{BB962C8B-B14F-4D97-AF65-F5344CB8AC3E}">
        <p14:creationId xmlns:p14="http://schemas.microsoft.com/office/powerpoint/2010/main" val="1519403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043852C-2E04-4BC3-A86E-3378CF786474}" type="slidenum">
              <a:rPr lang="en-US" altLang="en-US"/>
              <a:pPr/>
              <a:t>‹#›</a:t>
            </a:fld>
            <a:endParaRPr lang="en-US" altLang="en-US"/>
          </a:p>
        </p:txBody>
      </p:sp>
    </p:spTree>
    <p:extLst>
      <p:ext uri="{BB962C8B-B14F-4D97-AF65-F5344CB8AC3E}">
        <p14:creationId xmlns:p14="http://schemas.microsoft.com/office/powerpoint/2010/main" val="2982925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EB680E7-E3E0-474C-A902-56C78C64B13A}" type="slidenum">
              <a:rPr lang="en-US" altLang="en-US"/>
              <a:pPr/>
              <a:t>‹#›</a:t>
            </a:fld>
            <a:endParaRPr lang="en-US" altLang="en-US"/>
          </a:p>
        </p:txBody>
      </p:sp>
    </p:spTree>
    <p:extLst>
      <p:ext uri="{BB962C8B-B14F-4D97-AF65-F5344CB8AC3E}">
        <p14:creationId xmlns:p14="http://schemas.microsoft.com/office/powerpoint/2010/main" val="3893982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60397E7-D2BA-4D89-A648-CC1D562E0C5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064051" y="1143000"/>
            <a:ext cx="4793949" cy="4764885"/>
          </a:xfrm>
          <a:prstGeom prst="rect">
            <a:avLst/>
          </a:prstGeom>
        </p:spPr>
      </p:pic>
      <p:sp>
        <p:nvSpPr>
          <p:cNvPr id="2054" name="Rectangle 6"/>
          <p:cNvSpPr>
            <a:spLocks noChangeArrowheads="1"/>
          </p:cNvSpPr>
          <p:nvPr/>
        </p:nvSpPr>
        <p:spPr bwMode="auto">
          <a:xfrm>
            <a:off x="381000" y="2133600"/>
            <a:ext cx="8416219"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a:latin typeface="Calibri" panose="020F0502020204030204" pitchFamily="34" charset="0"/>
              </a:rPr>
              <a:t>Office of the State Comptroller</a:t>
            </a:r>
            <a:endParaRPr lang="en-US" altLang="en-US" sz="3200" b="1" dirty="0">
              <a:latin typeface="Calibri" panose="020F0502020204030204" pitchFamily="34" charset="0"/>
            </a:endParaRPr>
          </a:p>
          <a:p>
            <a:pPr algn="ctr"/>
            <a:r>
              <a:rPr lang="en-US" altLang="en-US" sz="3600" b="1" dirty="0" smtClean="0">
                <a:latin typeface="Calibri" panose="020F0502020204030204" pitchFamily="34" charset="0"/>
              </a:rPr>
              <a:t>Healthcare Policy &amp; Benefit</a:t>
            </a:r>
          </a:p>
          <a:p>
            <a:pPr algn="ctr"/>
            <a:r>
              <a:rPr lang="en-US" altLang="en-US" sz="3600" b="1" dirty="0" smtClean="0">
                <a:latin typeface="Calibri" panose="020F0502020204030204" pitchFamily="34" charset="0"/>
              </a:rPr>
              <a:t>Services Division</a:t>
            </a:r>
            <a:endParaRPr lang="en-US" altLang="en-US" sz="3200" b="1" dirty="0">
              <a:latin typeface="Calibri" panose="020F0502020204030204" pitchFamily="34" charset="0"/>
            </a:endParaRPr>
          </a:p>
          <a:p>
            <a:pPr algn="ctr"/>
            <a:endParaRPr lang="en-US" altLang="en-US" sz="3200" b="1" dirty="0">
              <a:latin typeface="Calibri" panose="020F0502020204030204" pitchFamily="34" charset="0"/>
            </a:endParaRPr>
          </a:p>
          <a:p>
            <a:pPr algn="ctr"/>
            <a:r>
              <a:rPr lang="en-US" altLang="en-US" sz="3200" b="1" dirty="0" smtClean="0">
                <a:latin typeface="Calibri" panose="020F0502020204030204" pitchFamily="34" charset="0"/>
              </a:rPr>
              <a:t>Retiree Health</a:t>
            </a:r>
            <a:endParaRPr lang="en-US" altLang="en-US" sz="3200" b="1" dirty="0">
              <a:latin typeface="Calibri" panose="020F0502020204030204" pitchFamily="34" charset="0"/>
            </a:endParaRPr>
          </a:p>
        </p:txBody>
      </p:sp>
      <p:grpSp>
        <p:nvGrpSpPr>
          <p:cNvPr id="8" name="Group 7"/>
          <p:cNvGrpSpPr/>
          <p:nvPr/>
        </p:nvGrpSpPr>
        <p:grpSpPr>
          <a:xfrm>
            <a:off x="0" y="0"/>
            <a:ext cx="9144000" cy="838200"/>
            <a:chOff x="0" y="0"/>
            <a:chExt cx="9144000" cy="838200"/>
          </a:xfrm>
        </p:grpSpPr>
        <p:sp>
          <p:nvSpPr>
            <p:cNvPr id="3" name="Rectangle 2"/>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24831" y="2514600"/>
            <a:ext cx="8416219"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smtClean="0">
                <a:latin typeface="Calibri" panose="020F0502020204030204" pitchFamily="34" charset="0"/>
              </a:rPr>
              <a:t>Retiree Health Fund Contributions </a:t>
            </a:r>
          </a:p>
          <a:p>
            <a:pPr algn="ctr"/>
            <a:r>
              <a:rPr lang="en-US" altLang="en-US" sz="4800" b="1" dirty="0" smtClean="0">
                <a:latin typeface="Calibri" panose="020F0502020204030204" pitchFamily="34" charset="0"/>
              </a:rPr>
              <a:t>(OPEB Deductions)</a:t>
            </a:r>
            <a:endParaRPr lang="en-US" altLang="en-US" sz="4800" b="1" dirty="0">
              <a:latin typeface="Calibri" panose="020F0502020204030204" pitchFamily="34" charset="0"/>
            </a:endParaRPr>
          </a:p>
        </p:txBody>
      </p:sp>
    </p:spTree>
    <p:extLst>
      <p:ext uri="{BB962C8B-B14F-4D97-AF65-F5344CB8AC3E}">
        <p14:creationId xmlns:p14="http://schemas.microsoft.com/office/powerpoint/2010/main" val="3190735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12321" y="2895600"/>
            <a:ext cx="841621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smtClean="0">
                <a:latin typeface="Calibri" panose="020F0502020204030204" pitchFamily="34" charset="0"/>
              </a:rPr>
              <a:t>Group Life Insurance</a:t>
            </a:r>
            <a:endParaRPr lang="en-US" altLang="en-US" sz="4800" b="1" dirty="0">
              <a:latin typeface="Calibri" panose="020F0502020204030204" pitchFamily="34" charset="0"/>
            </a:endParaRPr>
          </a:p>
        </p:txBody>
      </p:sp>
    </p:spTree>
    <p:extLst>
      <p:ext uri="{BB962C8B-B14F-4D97-AF65-F5344CB8AC3E}">
        <p14:creationId xmlns:p14="http://schemas.microsoft.com/office/powerpoint/2010/main" val="666252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12321" y="2895600"/>
            <a:ext cx="841621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smtClean="0">
                <a:latin typeface="Calibri" panose="020F0502020204030204" pitchFamily="34" charset="0"/>
              </a:rPr>
              <a:t>Deferred Compensation </a:t>
            </a:r>
          </a:p>
          <a:p>
            <a:pPr algn="ctr"/>
            <a:r>
              <a:rPr lang="en-US" altLang="en-US" sz="4800" b="1" dirty="0" smtClean="0">
                <a:latin typeface="Calibri" panose="020F0502020204030204" pitchFamily="34" charset="0"/>
              </a:rPr>
              <a:t>(457) Plan</a:t>
            </a:r>
            <a:endParaRPr lang="en-US" altLang="en-US" sz="4800" b="1" dirty="0">
              <a:latin typeface="Calibri" panose="020F0502020204030204" pitchFamily="34" charset="0"/>
            </a:endParaRPr>
          </a:p>
        </p:txBody>
      </p:sp>
    </p:spTree>
    <p:extLst>
      <p:ext uri="{BB962C8B-B14F-4D97-AF65-F5344CB8AC3E}">
        <p14:creationId xmlns:p14="http://schemas.microsoft.com/office/powerpoint/2010/main" val="100333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34760" y="838200"/>
            <a:ext cx="8274479"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50000"/>
              </a:lnSpc>
            </a:pPr>
            <a:r>
              <a:rPr lang="en-US" altLang="en-US" sz="4800" b="1" dirty="0" smtClean="0">
                <a:latin typeface="Calibri" panose="020F0502020204030204" pitchFamily="34" charset="0"/>
              </a:rPr>
              <a:t>Helpful Resources</a:t>
            </a:r>
          </a:p>
          <a:p>
            <a:pPr marL="685800" indent="-685800">
              <a:lnSpc>
                <a:spcPct val="150000"/>
              </a:lnSpc>
              <a:buFont typeface="Arial" panose="020B0604020202020204" pitchFamily="34" charset="0"/>
              <a:buChar char="•"/>
            </a:pPr>
            <a:r>
              <a:rPr lang="en-US" altLang="en-US" sz="2800" b="1" dirty="0">
                <a:latin typeface="Calibri" panose="020F0502020204030204" pitchFamily="34" charset="0"/>
              </a:rPr>
              <a:t>www.osc.ct.gov</a:t>
            </a:r>
          </a:p>
          <a:p>
            <a:pPr marL="1143000" lvl="1" indent="-685800">
              <a:lnSpc>
                <a:spcPct val="150000"/>
              </a:lnSpc>
              <a:buFont typeface="Arial" panose="020B0604020202020204" pitchFamily="34" charset="0"/>
              <a:buChar char="•"/>
            </a:pPr>
            <a:r>
              <a:rPr lang="en-US" altLang="en-US" sz="2800" b="1" dirty="0" smtClean="0">
                <a:latin typeface="Calibri" panose="020F0502020204030204" pitchFamily="34" charset="0"/>
              </a:rPr>
              <a:t>Health Care Options Planner</a:t>
            </a:r>
          </a:p>
          <a:p>
            <a:pPr marL="1143000" lvl="1" indent="-685800">
              <a:lnSpc>
                <a:spcPct val="150000"/>
              </a:lnSpc>
              <a:buFont typeface="Arial" panose="020B0604020202020204" pitchFamily="34" charset="0"/>
              <a:buChar char="•"/>
            </a:pPr>
            <a:r>
              <a:rPr lang="en-US" altLang="en-US" sz="2800" b="1" dirty="0" smtClean="0">
                <a:latin typeface="Calibri" panose="020F0502020204030204" pitchFamily="34" charset="0"/>
              </a:rPr>
              <a:t>Division Memorandum 2013-06 “Eligibility for Retiree Health Coverage”</a:t>
            </a:r>
          </a:p>
          <a:p>
            <a:pPr marL="685800" indent="-685800">
              <a:lnSpc>
                <a:spcPct val="150000"/>
              </a:lnSpc>
              <a:buFont typeface="Arial" panose="020B0604020202020204" pitchFamily="34" charset="0"/>
              <a:buChar char="•"/>
            </a:pPr>
            <a:r>
              <a:rPr lang="en-US" altLang="en-US" sz="2800" b="1" dirty="0" smtClean="0">
                <a:latin typeface="Calibri" panose="020F0502020204030204" pitchFamily="34" charset="0"/>
              </a:rPr>
              <a:t>www.medicare.gov</a:t>
            </a:r>
          </a:p>
          <a:p>
            <a:pPr marL="685800" indent="-685800">
              <a:lnSpc>
                <a:spcPct val="150000"/>
              </a:lnSpc>
              <a:buFont typeface="Arial" panose="020B0604020202020204" pitchFamily="34" charset="0"/>
              <a:buChar char="•"/>
            </a:pPr>
            <a:r>
              <a:rPr lang="en-US" altLang="en-US" sz="2800" b="1" dirty="0" smtClean="0">
                <a:latin typeface="Calibri" panose="020F0502020204030204" pitchFamily="34" charset="0"/>
              </a:rPr>
              <a:t>Retirement Health Insurance Unit (860) 702-3533</a:t>
            </a:r>
            <a:endParaRPr lang="en-US" altLang="en-US" sz="2800" b="1" dirty="0">
              <a:latin typeface="Calibri" panose="020F0502020204030204" pitchFamily="34" charset="0"/>
            </a:endParaRPr>
          </a:p>
        </p:txBody>
      </p:sp>
    </p:spTree>
    <p:extLst>
      <p:ext uri="{BB962C8B-B14F-4D97-AF65-F5344CB8AC3E}">
        <p14:creationId xmlns:p14="http://schemas.microsoft.com/office/powerpoint/2010/main" val="2882370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12321" y="2590800"/>
            <a:ext cx="841621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smtClean="0">
                <a:latin typeface="Calibri" panose="020F0502020204030204" pitchFamily="34" charset="0"/>
              </a:rPr>
              <a:t>Tier I and Tier II</a:t>
            </a:r>
          </a:p>
          <a:p>
            <a:pPr algn="ctr"/>
            <a:r>
              <a:rPr lang="en-US" altLang="en-US" sz="4800" b="1" dirty="0" smtClean="0">
                <a:latin typeface="Calibri" panose="020F0502020204030204" pitchFamily="34" charset="0"/>
              </a:rPr>
              <a:t>Eligibility Requirements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12321" y="2895600"/>
            <a:ext cx="841621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smtClean="0">
                <a:latin typeface="Calibri" panose="020F0502020204030204" pitchFamily="34" charset="0"/>
              </a:rPr>
              <a:t>Tier IIA</a:t>
            </a:r>
          </a:p>
          <a:p>
            <a:pPr algn="ctr"/>
            <a:r>
              <a:rPr lang="en-US" altLang="en-US" sz="4800" b="1" dirty="0" smtClean="0">
                <a:latin typeface="Calibri" panose="020F0502020204030204" pitchFamily="34" charset="0"/>
              </a:rPr>
              <a:t>Eligibility Requirements</a:t>
            </a:r>
          </a:p>
        </p:txBody>
      </p:sp>
    </p:spTree>
    <p:extLst>
      <p:ext uri="{BB962C8B-B14F-4D97-AF65-F5344CB8AC3E}">
        <p14:creationId xmlns:p14="http://schemas.microsoft.com/office/powerpoint/2010/main" val="52123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12321" y="2895600"/>
            <a:ext cx="841621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smtClean="0">
                <a:latin typeface="Calibri" panose="020F0502020204030204" pitchFamily="34" charset="0"/>
              </a:rPr>
              <a:t>Tier III and Hybrid Plan</a:t>
            </a:r>
          </a:p>
          <a:p>
            <a:pPr algn="ctr"/>
            <a:r>
              <a:rPr lang="en-US" altLang="en-US" sz="4800" b="1" dirty="0" smtClean="0">
                <a:latin typeface="Calibri" panose="020F0502020204030204" pitchFamily="34" charset="0"/>
              </a:rPr>
              <a:t>Eligibility Requirements</a:t>
            </a:r>
          </a:p>
        </p:txBody>
      </p:sp>
    </p:spTree>
    <p:extLst>
      <p:ext uri="{BB962C8B-B14F-4D97-AF65-F5344CB8AC3E}">
        <p14:creationId xmlns:p14="http://schemas.microsoft.com/office/powerpoint/2010/main" val="3478771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12321" y="2895600"/>
            <a:ext cx="841621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smtClean="0">
                <a:latin typeface="Calibri" panose="020F0502020204030204" pitchFamily="34" charset="0"/>
              </a:rPr>
              <a:t>Alternate Retirement Program (ARP) Eligibility Requirements</a:t>
            </a:r>
          </a:p>
        </p:txBody>
      </p:sp>
    </p:spTree>
    <p:extLst>
      <p:ext uri="{BB962C8B-B14F-4D97-AF65-F5344CB8AC3E}">
        <p14:creationId xmlns:p14="http://schemas.microsoft.com/office/powerpoint/2010/main" val="2928307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12321" y="2895600"/>
            <a:ext cx="841621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a:latin typeface="Calibri" panose="020F0502020204030204" pitchFamily="34" charset="0"/>
              </a:rPr>
              <a:t>Survivor Benefits</a:t>
            </a:r>
          </a:p>
        </p:txBody>
      </p:sp>
    </p:spTree>
    <p:extLst>
      <p:ext uri="{BB962C8B-B14F-4D97-AF65-F5344CB8AC3E}">
        <p14:creationId xmlns:p14="http://schemas.microsoft.com/office/powerpoint/2010/main" val="2574478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12321" y="2895600"/>
            <a:ext cx="841621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smtClean="0">
                <a:latin typeface="Calibri" panose="020F0502020204030204" pitchFamily="34" charset="0"/>
              </a:rPr>
              <a:t>Benefit Plan Options</a:t>
            </a:r>
            <a:endParaRPr lang="en-US" altLang="en-US" sz="4800" b="1" dirty="0">
              <a:latin typeface="Calibri" panose="020F0502020204030204" pitchFamily="34" charset="0"/>
            </a:endParaRPr>
          </a:p>
        </p:txBody>
      </p:sp>
    </p:spTree>
    <p:extLst>
      <p:ext uri="{BB962C8B-B14F-4D97-AF65-F5344CB8AC3E}">
        <p14:creationId xmlns:p14="http://schemas.microsoft.com/office/powerpoint/2010/main" val="2390109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12321" y="2895600"/>
            <a:ext cx="841621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smtClean="0">
                <a:latin typeface="Calibri" panose="020F0502020204030204" pitchFamily="34" charset="0"/>
              </a:rPr>
              <a:t>Medicare Coordination</a:t>
            </a:r>
            <a:endParaRPr lang="en-US" altLang="en-US" sz="4800" b="1" dirty="0">
              <a:latin typeface="Calibri" panose="020F0502020204030204" pitchFamily="34" charset="0"/>
            </a:endParaRPr>
          </a:p>
        </p:txBody>
      </p:sp>
    </p:spTree>
    <p:extLst>
      <p:ext uri="{BB962C8B-B14F-4D97-AF65-F5344CB8AC3E}">
        <p14:creationId xmlns:p14="http://schemas.microsoft.com/office/powerpoint/2010/main" val="1751294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4000" cy="838200"/>
            <a:chOff x="0" y="0"/>
            <a:chExt cx="9144000" cy="838200"/>
          </a:xfrm>
        </p:grpSpPr>
        <p:sp>
          <p:nvSpPr>
            <p:cNvPr id="4" name="Rectangle 3"/>
            <p:cNvSpPr/>
            <p:nvPr/>
          </p:nvSpPr>
          <p:spPr bwMode="auto">
            <a:xfrm>
              <a:off x="0" y="0"/>
              <a:ext cx="9144000" cy="838200"/>
            </a:xfrm>
            <a:prstGeom prst="rect">
              <a:avLst/>
            </a:prstGeom>
            <a:solidFill>
              <a:schemeClr val="accent6">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1219200" y="111323"/>
              <a:ext cx="7105650" cy="615553"/>
            </a:xfrm>
            <a:prstGeom prst="rect">
              <a:avLst/>
            </a:prstGeom>
            <a:noFill/>
          </p:spPr>
          <p:txBody>
            <a:bodyPr wrap="square" rtlCol="0">
              <a:spAutoFit/>
            </a:bodyPr>
            <a:lstStyle/>
            <a:p>
              <a:r>
                <a:rPr lang="en-US" sz="2000" b="1" dirty="0" smtClean="0">
                  <a:solidFill>
                    <a:schemeClr val="bg1"/>
                  </a:solidFill>
                  <a:latin typeface="Calibri" panose="020F0502020204030204" pitchFamily="34" charset="0"/>
                </a:rPr>
                <a:t>Office of the State Comptroller</a:t>
              </a:r>
            </a:p>
            <a:p>
              <a:r>
                <a:rPr lang="en-US" sz="1400" b="1" dirty="0" smtClean="0">
                  <a:solidFill>
                    <a:schemeClr val="bg1"/>
                  </a:solidFill>
                  <a:latin typeface="Calibri" panose="020F0502020204030204" pitchFamily="34" charset="0"/>
                </a:rPr>
                <a:t>Healthcare Policy &amp; Benefit Services Division</a:t>
              </a:r>
              <a:endParaRPr lang="en-US" sz="1400" b="1" dirty="0">
                <a:solidFill>
                  <a:schemeClr val="bg1"/>
                </a:solidFill>
                <a:latin typeface="Calibri" panose="020F050202020403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321" y="78279"/>
              <a:ext cx="685800" cy="681642"/>
            </a:xfrm>
            <a:prstGeom prst="rect">
              <a:avLst/>
            </a:prstGeom>
          </p:spPr>
        </p:pic>
      </p:grpSp>
      <p:sp>
        <p:nvSpPr>
          <p:cNvPr id="7" name="Rectangle 6"/>
          <p:cNvSpPr>
            <a:spLocks noChangeArrowheads="1"/>
          </p:cNvSpPr>
          <p:nvPr/>
        </p:nvSpPr>
        <p:spPr bwMode="auto">
          <a:xfrm>
            <a:off x="412321" y="2895600"/>
            <a:ext cx="841621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4800" b="1" dirty="0" smtClean="0">
                <a:latin typeface="Calibri" panose="020F0502020204030204" pitchFamily="34" charset="0"/>
              </a:rPr>
              <a:t>Early Retiree Premiums</a:t>
            </a:r>
            <a:endParaRPr lang="en-US" altLang="en-US" sz="4800" b="1" dirty="0">
              <a:latin typeface="Calibri" panose="020F0502020204030204" pitchFamily="34" charset="0"/>
            </a:endParaRPr>
          </a:p>
        </p:txBody>
      </p:sp>
    </p:spTree>
    <p:extLst>
      <p:ext uri="{BB962C8B-B14F-4D97-AF65-F5344CB8AC3E}">
        <p14:creationId xmlns:p14="http://schemas.microsoft.com/office/powerpoint/2010/main" val="332489778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3"/>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1452</TotalTime>
  <Words>1132</Words>
  <Application>Microsoft Office PowerPoint</Application>
  <PresentationFormat>On-screen Show (4:3)</PresentationFormat>
  <Paragraphs>109</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jherrington</dc:creator>
  <cp:lastModifiedBy>Nicolescu, Nancy</cp:lastModifiedBy>
  <cp:revision>53</cp:revision>
  <cp:lastPrinted>2015-01-20T18:52:54Z</cp:lastPrinted>
  <dcterms:created xsi:type="dcterms:W3CDTF">2005-05-03T15:28:36Z</dcterms:created>
  <dcterms:modified xsi:type="dcterms:W3CDTF">2015-02-17T21:31:59Z</dcterms:modified>
</cp:coreProperties>
</file>